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8"/>
  </p:notesMasterIdLst>
  <p:sldIdLst>
    <p:sldId id="857" r:id="rId2"/>
    <p:sldId id="939" r:id="rId3"/>
    <p:sldId id="938" r:id="rId4"/>
    <p:sldId id="924" r:id="rId5"/>
    <p:sldId id="871" r:id="rId6"/>
    <p:sldId id="940" r:id="rId7"/>
    <p:sldId id="931" r:id="rId8"/>
    <p:sldId id="941" r:id="rId9"/>
    <p:sldId id="926" r:id="rId10"/>
    <p:sldId id="927" r:id="rId11"/>
    <p:sldId id="944" r:id="rId12"/>
    <p:sldId id="945" r:id="rId13"/>
    <p:sldId id="949" r:id="rId14"/>
    <p:sldId id="933" r:id="rId15"/>
    <p:sldId id="932" r:id="rId16"/>
    <p:sldId id="95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8E8"/>
    <a:srgbClr val="8B966D"/>
    <a:srgbClr val="7496D3"/>
    <a:srgbClr val="4472C4"/>
    <a:srgbClr val="ED7D31"/>
    <a:srgbClr val="47505F"/>
    <a:srgbClr val="EA645C"/>
    <a:srgbClr val="B0A496"/>
    <a:srgbClr val="C0C1C5"/>
    <a:srgbClr val="E6F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67" autoAdjust="0"/>
    <p:restoredTop sz="91759" autoAdjust="0"/>
  </p:normalViewPr>
  <p:slideViewPr>
    <p:cSldViewPr>
      <p:cViewPr varScale="1">
        <p:scale>
          <a:sx n="72" d="100"/>
          <a:sy n="72" d="100"/>
        </p:scale>
        <p:origin x="77" y="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588A0-2FF0-4B6A-9127-C58DDF092A1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A6409-130E-429F-9372-0E3042FA2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04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A6409-130E-429F-9372-0E3042FA2A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79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A6409-130E-429F-9372-0E3042FA2A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44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A6409-130E-429F-9372-0E3042FA2A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85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A6409-130E-429F-9372-0E3042FA2A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59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A6409-130E-429F-9372-0E3042FA2A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7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30EE409-44DF-4119-86BA-C9D438B7E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4C4E-EA89-42C0-8202-31E36B566F12}" type="datetimeFigureOut">
              <a:rPr kumimoji="1" lang="ja-JP" altLang="en-US" smtClean="0"/>
              <a:t>2021/4/16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61482DD-5DF6-4310-B982-61B3AFB17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6D6C63-B0CE-4152-8DE5-0615964D9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7198-63BC-487B-BB40-31C2F6805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4969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30EE409-44DF-4119-86BA-C9D438B7E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204C4E-EA89-42C0-8202-31E36B566F12}" type="datetimeFigureOut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2021/4/16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61482DD-5DF6-4310-B982-61B3AFB17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6D6C63-B0CE-4152-8DE5-0615964D9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617198-63BC-487B-BB40-31C2F6805EAD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409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F3F3911-4F21-487F-849A-1E8507410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1C2E972-B074-43A2-8CD0-7C64AD6C9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28654C-23D7-49A8-AACA-C08770541B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04C4E-EA89-42C0-8202-31E36B566F12}" type="datetimeFigureOut">
              <a:rPr kumimoji="1" lang="ja-JP" altLang="en-US" smtClean="0"/>
              <a:t>2021/4/16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B2182E-66BF-4803-B36D-F2C3747092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52F240-3CDC-4CEF-8C7B-D471518EC0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17198-63BC-487B-BB40-31C2F6805E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86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73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pixabay.com/en/background-texture-material-graphic-1988185/" TargetMode="External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tags" Target="../tags/tag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2.png"/><Relationship Id="rId2" Type="http://schemas.microsoft.com/office/2007/relationships/media" Target="../media/media7.m4a"/><Relationship Id="rId1" Type="http://schemas.openxmlformats.org/officeDocument/2006/relationships/tags" Target="../tags/tag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2.png"/><Relationship Id="rId2" Type="http://schemas.microsoft.com/office/2007/relationships/media" Target="../media/media10.m4a"/><Relationship Id="rId1" Type="http://schemas.openxmlformats.org/officeDocument/2006/relationships/tags" Target="../tags/tag5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2.png"/><Relationship Id="rId2" Type="http://schemas.microsoft.com/office/2007/relationships/media" Target="../media/media11.m4a"/><Relationship Id="rId1" Type="http://schemas.openxmlformats.org/officeDocument/2006/relationships/tags" Target="../tags/tag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2.png"/><Relationship Id="rId2" Type="http://schemas.microsoft.com/office/2007/relationships/media" Target="../media/media12.m4a"/><Relationship Id="rId1" Type="http://schemas.openxmlformats.org/officeDocument/2006/relationships/tags" Target="../tags/tag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audio" Target="../media/media13.m4a"/><Relationship Id="rId7" Type="http://schemas.openxmlformats.org/officeDocument/2006/relationships/hyperlink" Target="https://www.tele-log.net/kawamoto/2019/06/post-259/" TargetMode="External"/><Relationship Id="rId2" Type="http://schemas.microsoft.com/office/2007/relationships/media" Target="../media/media13.m4a"/><Relationship Id="rId1" Type="http://schemas.openxmlformats.org/officeDocument/2006/relationships/tags" Target="../tags/tag8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21.jpg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://pngimg.com/download/3307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A6822FD-7D0B-4B4A-BBEA-69B1599AF8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1954" b="4685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DC75DF-6CCE-463F-AF1D-BF3BD5FE5269}"/>
              </a:ext>
            </a:extLst>
          </p:cNvPr>
          <p:cNvSpPr txBox="1"/>
          <p:nvPr/>
        </p:nvSpPr>
        <p:spPr>
          <a:xfrm>
            <a:off x="911424" y="1556792"/>
            <a:ext cx="10589439" cy="3385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altLang="ja-JP" sz="3600" dirty="0">
                <a:solidFill>
                  <a:srgbClr val="FFFFFF"/>
                </a:solidFill>
                <a:latin typeface="Comic Sans MS" panose="030F0702030302020204" pitchFamily="66" charset="0"/>
              </a:rPr>
              <a:t>Topographic amplification of crustal subsidence by the rainwater load of the 2018 heavy rain in SW Japan</a:t>
            </a:r>
            <a:endParaRPr kumimoji="1" lang="en-US" altLang="ja-JP" sz="3600" i="0" u="none" strike="noStrike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149FB29-4EDD-420B-9BA5-06AF01CE4B38}"/>
              </a:ext>
            </a:extLst>
          </p:cNvPr>
          <p:cNvSpPr txBox="1"/>
          <p:nvPr/>
        </p:nvSpPr>
        <p:spPr>
          <a:xfrm>
            <a:off x="4223792" y="3789040"/>
            <a:ext cx="69170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pPr algn="r">
              <a:spcAft>
                <a:spcPts val="600"/>
              </a:spcAft>
              <a:defRPr/>
            </a:pPr>
            <a:r>
              <a:rPr kumimoji="1" lang="en-US" altLang="ja-JP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Syachrul Arief</a:t>
            </a:r>
            <a:r>
              <a:rPr kumimoji="1" lang="en-US" altLang="ja-JP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1</a:t>
            </a:r>
            <a:r>
              <a:rPr kumimoji="1" lang="en-US" altLang="ja-JP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,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Kosuke Heki</a:t>
            </a:r>
            <a:r>
              <a:rPr kumimoji="1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2</a:t>
            </a: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pPr algn="r">
              <a:spcAft>
                <a:spcPts val="600"/>
              </a:spcAft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1.Geospatial Information Authority, Indonesia</a:t>
            </a:r>
          </a:p>
          <a:p>
            <a:pPr algn="r">
              <a:spcAft>
                <a:spcPts val="600"/>
              </a:spcAft>
              <a:defRPr/>
            </a:pPr>
            <a:r>
              <a:rPr kumimoji="1" lang="en-US" altLang="ja-JP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2.Hokkaido Univ., Sapporo, Japan</a:t>
            </a:r>
          </a:p>
          <a:p>
            <a:pPr lvl="0" algn="r">
              <a:spcAft>
                <a:spcPts val="600"/>
              </a:spcAft>
              <a:defRPr/>
            </a:pP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6A54DAC2-A529-4D8C-AC8A-C1316ED5B8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79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56"/>
    </mc:Choice>
    <mc:Fallback>
      <p:transition spd="slow" advTm="5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1E53C33-FB71-4EDF-8F0C-4B0C998B0A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63" t="10101" r="40156" b="13250"/>
          <a:stretch/>
        </p:blipFill>
        <p:spPr>
          <a:xfrm>
            <a:off x="12223" y="1042072"/>
            <a:ext cx="6803857" cy="5843312"/>
          </a:xfrm>
          <a:prstGeom prst="rect">
            <a:avLst/>
          </a:prstGeom>
        </p:spPr>
      </p:pic>
      <p:pic>
        <p:nvPicPr>
          <p:cNvPr id="1026" name="Picture 2" descr="写真の説明はありません。">
            <a:extLst>
              <a:ext uri="{FF2B5EF4-FFF2-40B4-BE49-F238E27FC236}">
                <a16:creationId xmlns:a16="http://schemas.microsoft.com/office/drawing/2014/main" id="{7B0840C4-2D8A-4109-BE3D-BC95ADEB8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970" y="116632"/>
            <a:ext cx="5045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E6650CD-1996-4A57-A2D9-2A3D04E56F08}"/>
              </a:ext>
            </a:extLst>
          </p:cNvPr>
          <p:cNvSpPr txBox="1"/>
          <p:nvPr/>
        </p:nvSpPr>
        <p:spPr>
          <a:xfrm>
            <a:off x="163974" y="6930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Disastrous rain hits SW Japan every summer</a:t>
            </a:r>
            <a:endParaRPr lang="en-US" altLang="ja-JP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FCCFF82-B0E6-4772-97AE-4C0B4230ACEA}"/>
              </a:ext>
            </a:extLst>
          </p:cNvPr>
          <p:cNvSpPr txBox="1"/>
          <p:nvPr/>
        </p:nvSpPr>
        <p:spPr>
          <a:xfrm>
            <a:off x="335360" y="5733256"/>
            <a:ext cx="4768399" cy="646331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Episode</a:t>
            </a:r>
            <a:endParaRPr lang="en-US" altLang="ja-JP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E19F7961-E048-4BFE-B04B-6FEEC9922E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473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65"/>
    </mc:Choice>
    <mc:Fallback>
      <p:transition spd="slow" advTm="51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E588949-41AB-4B16-BCEE-7D3F125946C8}"/>
              </a:ext>
            </a:extLst>
          </p:cNvPr>
          <p:cNvSpPr/>
          <p:nvPr/>
        </p:nvSpPr>
        <p:spPr>
          <a:xfrm>
            <a:off x="767408" y="3035697"/>
            <a:ext cx="2764465" cy="2235576"/>
          </a:xfrm>
          <a:prstGeom prst="rect">
            <a:avLst/>
          </a:prstGeom>
          <a:solidFill>
            <a:srgbClr val="4472C4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50B0D6B-760C-4BF1-972C-DF38CB59AF6B}"/>
              </a:ext>
            </a:extLst>
          </p:cNvPr>
          <p:cNvSpPr/>
          <p:nvPr/>
        </p:nvSpPr>
        <p:spPr>
          <a:xfrm>
            <a:off x="763956" y="5221426"/>
            <a:ext cx="2764465" cy="8718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A1E375C-E23B-4281-8DEE-290C90CE63D4}"/>
              </a:ext>
            </a:extLst>
          </p:cNvPr>
          <p:cNvSpPr txBox="1"/>
          <p:nvPr/>
        </p:nvSpPr>
        <p:spPr>
          <a:xfrm>
            <a:off x="1082186" y="3506699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omic Sans MS" panose="030F0702030302020204" pitchFamily="66" charset="0"/>
              </a:rPr>
              <a:t>1 </a:t>
            </a:r>
            <a:r>
              <a:rPr kumimoji="1" lang="en-US" altLang="ja-JP" dirty="0" err="1">
                <a:latin typeface="Comic Sans MS" panose="030F0702030302020204" pitchFamily="66" charset="0"/>
              </a:rPr>
              <a:t>hPa</a:t>
            </a:r>
            <a:r>
              <a:rPr kumimoji="1" lang="en-US" altLang="ja-JP" dirty="0">
                <a:latin typeface="Comic Sans MS" panose="030F0702030302020204" pitchFamily="66" charset="0"/>
              </a:rPr>
              <a:t> = 1 cm water</a:t>
            </a:r>
            <a:endParaRPr kumimoji="1" lang="ja-JP" altLang="en-US" dirty="0">
              <a:latin typeface="Comic Sans MS" panose="030F0702030302020204" pitchFamily="66" charset="0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A1B4335-719E-4C95-BD94-7187958151BC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2054030" y="4378308"/>
            <a:ext cx="162973" cy="850540"/>
            <a:chOff x="7598644" y="1948229"/>
            <a:chExt cx="434008" cy="2961396"/>
          </a:xfrm>
        </p:grpSpPr>
        <p:sp>
          <p:nvSpPr>
            <p:cNvPr id="21" name="AutoShape 54">
              <a:extLst>
                <a:ext uri="{FF2B5EF4-FFF2-40B4-BE49-F238E27FC236}">
                  <a16:creationId xmlns:a16="http://schemas.microsoft.com/office/drawing/2014/main" id="{07B579B4-D12A-41AC-8460-847A82D152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660517" y="3770529"/>
              <a:ext cx="362246" cy="1138775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22" name="Arc 55">
              <a:extLst>
                <a:ext uri="{FF2B5EF4-FFF2-40B4-BE49-F238E27FC236}">
                  <a16:creationId xmlns:a16="http://schemas.microsoft.com/office/drawing/2014/main" id="{CDFDA7E2-FEA0-4360-B4DB-45B79C2F515C}"/>
                </a:ext>
              </a:extLst>
            </p:cNvPr>
            <p:cNvSpPr>
              <a:spLocks/>
            </p:cNvSpPr>
            <p:nvPr/>
          </p:nvSpPr>
          <p:spPr bwMode="auto">
            <a:xfrm rot="21554161" flipH="1">
              <a:off x="7598780" y="1948731"/>
              <a:ext cx="420070" cy="369273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23" name="AutoShape 56">
              <a:extLst>
                <a:ext uri="{FF2B5EF4-FFF2-40B4-BE49-F238E27FC236}">
                  <a16:creationId xmlns:a16="http://schemas.microsoft.com/office/drawing/2014/main" id="{3FEB3FE7-F3FC-4F86-9ED6-4B2AB54A83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754161" flipV="1">
              <a:off x="7607311" y="2311290"/>
              <a:ext cx="420070" cy="413497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24" name="Rectangle 57">
              <a:extLst>
                <a:ext uri="{FF2B5EF4-FFF2-40B4-BE49-F238E27FC236}">
                  <a16:creationId xmlns:a16="http://schemas.microsoft.com/office/drawing/2014/main" id="{CBE91197-9C2C-4D5E-AA16-BA57682DE1D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712545" y="2724777"/>
              <a:ext cx="221089" cy="1085706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25" name="Rectangle 58">
              <a:extLst>
                <a:ext uri="{FF2B5EF4-FFF2-40B4-BE49-F238E27FC236}">
                  <a16:creationId xmlns:a16="http://schemas.microsoft.com/office/drawing/2014/main" id="{8DDFFCA7-7E33-4978-8D57-1BB389D8688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812533" y="4010934"/>
              <a:ext cx="147960" cy="245445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26" name="フリーフォーム 91">
              <a:extLst>
                <a:ext uri="{FF2B5EF4-FFF2-40B4-BE49-F238E27FC236}">
                  <a16:creationId xmlns:a16="http://schemas.microsoft.com/office/drawing/2014/main" id="{52D42F3F-A1D8-42CA-8B6C-E258612BA7DF}"/>
                </a:ext>
              </a:extLst>
            </p:cNvPr>
            <p:cNvSpPr/>
            <p:nvPr/>
          </p:nvSpPr>
          <p:spPr>
            <a:xfrm>
              <a:off x="7598644" y="1948229"/>
              <a:ext cx="434008" cy="2961396"/>
            </a:xfrm>
            <a:custGeom>
              <a:avLst/>
              <a:gdLst>
                <a:gd name="connsiteX0" fmla="*/ 140676 w 422030"/>
                <a:gd name="connsiteY0" fmla="*/ 2968283 h 2968283"/>
                <a:gd name="connsiteX1" fmla="*/ 56270 w 422030"/>
                <a:gd name="connsiteY1" fmla="*/ 2883876 h 2968283"/>
                <a:gd name="connsiteX2" fmla="*/ 42203 w 422030"/>
                <a:gd name="connsiteY2" fmla="*/ 1814732 h 2968283"/>
                <a:gd name="connsiteX3" fmla="*/ 112541 w 422030"/>
                <a:gd name="connsiteY3" fmla="*/ 1828800 h 2968283"/>
                <a:gd name="connsiteX4" fmla="*/ 84406 w 422030"/>
                <a:gd name="connsiteY4" fmla="*/ 745587 h 2968283"/>
                <a:gd name="connsiteX5" fmla="*/ 0 w 422030"/>
                <a:gd name="connsiteY5" fmla="*/ 379827 h 2968283"/>
                <a:gd name="connsiteX6" fmla="*/ 28135 w 422030"/>
                <a:gd name="connsiteY6" fmla="*/ 154744 h 2968283"/>
                <a:gd name="connsiteX7" fmla="*/ 126609 w 422030"/>
                <a:gd name="connsiteY7" fmla="*/ 0 h 2968283"/>
                <a:gd name="connsiteX8" fmla="*/ 295421 w 422030"/>
                <a:gd name="connsiteY8" fmla="*/ 42203 h 2968283"/>
                <a:gd name="connsiteX9" fmla="*/ 379827 w 422030"/>
                <a:gd name="connsiteY9" fmla="*/ 154744 h 2968283"/>
                <a:gd name="connsiteX10" fmla="*/ 422030 w 422030"/>
                <a:gd name="connsiteY10" fmla="*/ 351692 h 2968283"/>
                <a:gd name="connsiteX11" fmla="*/ 337624 w 422030"/>
                <a:gd name="connsiteY11" fmla="*/ 787790 h 2968283"/>
                <a:gd name="connsiteX12" fmla="*/ 337624 w 422030"/>
                <a:gd name="connsiteY12" fmla="*/ 1856935 h 2968283"/>
                <a:gd name="connsiteX13" fmla="*/ 407963 w 422030"/>
                <a:gd name="connsiteY13" fmla="*/ 1941341 h 2968283"/>
                <a:gd name="connsiteX14" fmla="*/ 407963 w 422030"/>
                <a:gd name="connsiteY14" fmla="*/ 2954215 h 2968283"/>
                <a:gd name="connsiteX15" fmla="*/ 140676 w 422030"/>
                <a:gd name="connsiteY15" fmla="*/ 2968283 h 2968283"/>
                <a:gd name="connsiteX0" fmla="*/ 170620 w 451974"/>
                <a:gd name="connsiteY0" fmla="*/ 2968283 h 2968283"/>
                <a:gd name="connsiteX1" fmla="*/ 86214 w 451974"/>
                <a:gd name="connsiteY1" fmla="*/ 2883876 h 2968283"/>
                <a:gd name="connsiteX2" fmla="*/ 72147 w 451974"/>
                <a:gd name="connsiteY2" fmla="*/ 1814732 h 2968283"/>
                <a:gd name="connsiteX3" fmla="*/ 142485 w 451974"/>
                <a:gd name="connsiteY3" fmla="*/ 1828800 h 2968283"/>
                <a:gd name="connsiteX4" fmla="*/ 114350 w 451974"/>
                <a:gd name="connsiteY4" fmla="*/ 745587 h 2968283"/>
                <a:gd name="connsiteX5" fmla="*/ 0 w 451974"/>
                <a:gd name="connsiteY5" fmla="*/ 379827 h 2968283"/>
                <a:gd name="connsiteX6" fmla="*/ 58079 w 451974"/>
                <a:gd name="connsiteY6" fmla="*/ 154744 h 2968283"/>
                <a:gd name="connsiteX7" fmla="*/ 156553 w 451974"/>
                <a:gd name="connsiteY7" fmla="*/ 0 h 2968283"/>
                <a:gd name="connsiteX8" fmla="*/ 325365 w 451974"/>
                <a:gd name="connsiteY8" fmla="*/ 42203 h 2968283"/>
                <a:gd name="connsiteX9" fmla="*/ 409771 w 451974"/>
                <a:gd name="connsiteY9" fmla="*/ 154744 h 2968283"/>
                <a:gd name="connsiteX10" fmla="*/ 451974 w 451974"/>
                <a:gd name="connsiteY10" fmla="*/ 351692 h 2968283"/>
                <a:gd name="connsiteX11" fmla="*/ 367568 w 451974"/>
                <a:gd name="connsiteY11" fmla="*/ 787790 h 2968283"/>
                <a:gd name="connsiteX12" fmla="*/ 367568 w 451974"/>
                <a:gd name="connsiteY12" fmla="*/ 1856935 h 2968283"/>
                <a:gd name="connsiteX13" fmla="*/ 437907 w 451974"/>
                <a:gd name="connsiteY13" fmla="*/ 1941341 h 2968283"/>
                <a:gd name="connsiteX14" fmla="*/ 437907 w 451974"/>
                <a:gd name="connsiteY14" fmla="*/ 2954215 h 2968283"/>
                <a:gd name="connsiteX15" fmla="*/ 170620 w 451974"/>
                <a:gd name="connsiteY15" fmla="*/ 2968283 h 2968283"/>
                <a:gd name="connsiteX0" fmla="*/ 170620 w 451974"/>
                <a:gd name="connsiteY0" fmla="*/ 2968283 h 2968283"/>
                <a:gd name="connsiteX1" fmla="*/ 86214 w 451974"/>
                <a:gd name="connsiteY1" fmla="*/ 2883876 h 2968283"/>
                <a:gd name="connsiteX2" fmla="*/ 72147 w 451974"/>
                <a:gd name="connsiteY2" fmla="*/ 1814732 h 2968283"/>
                <a:gd name="connsiteX3" fmla="*/ 142485 w 451974"/>
                <a:gd name="connsiteY3" fmla="*/ 1828800 h 2968283"/>
                <a:gd name="connsiteX4" fmla="*/ 114350 w 451974"/>
                <a:gd name="connsiteY4" fmla="*/ 745587 h 2968283"/>
                <a:gd name="connsiteX5" fmla="*/ 0 w 451974"/>
                <a:gd name="connsiteY5" fmla="*/ 379827 h 2968283"/>
                <a:gd name="connsiteX6" fmla="*/ 58079 w 451974"/>
                <a:gd name="connsiteY6" fmla="*/ 154744 h 2968283"/>
                <a:gd name="connsiteX7" fmla="*/ 156553 w 451974"/>
                <a:gd name="connsiteY7" fmla="*/ 0 h 2968283"/>
                <a:gd name="connsiteX8" fmla="*/ 325365 w 451974"/>
                <a:gd name="connsiteY8" fmla="*/ 42203 h 2968283"/>
                <a:gd name="connsiteX9" fmla="*/ 409771 w 451974"/>
                <a:gd name="connsiteY9" fmla="*/ 154744 h 2968283"/>
                <a:gd name="connsiteX10" fmla="*/ 451974 w 451974"/>
                <a:gd name="connsiteY10" fmla="*/ 351692 h 2968283"/>
                <a:gd name="connsiteX11" fmla="*/ 367568 w 451974"/>
                <a:gd name="connsiteY11" fmla="*/ 787790 h 2968283"/>
                <a:gd name="connsiteX12" fmla="*/ 367568 w 451974"/>
                <a:gd name="connsiteY12" fmla="*/ 1856935 h 2968283"/>
                <a:gd name="connsiteX13" fmla="*/ 437907 w 451974"/>
                <a:gd name="connsiteY13" fmla="*/ 1941341 h 2968283"/>
                <a:gd name="connsiteX14" fmla="*/ 437907 w 451974"/>
                <a:gd name="connsiteY14" fmla="*/ 2954215 h 2968283"/>
                <a:gd name="connsiteX15" fmla="*/ 170620 w 451974"/>
                <a:gd name="connsiteY15" fmla="*/ 2968283 h 2968283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7568 w 451974"/>
                <a:gd name="connsiteY11" fmla="*/ 780903 h 2961396"/>
                <a:gd name="connsiteX12" fmla="*/ 367568 w 451974"/>
                <a:gd name="connsiteY12" fmla="*/ 1850048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1579 w 451974"/>
                <a:gd name="connsiteY11" fmla="*/ 746470 h 2961396"/>
                <a:gd name="connsiteX12" fmla="*/ 367568 w 451974"/>
                <a:gd name="connsiteY12" fmla="*/ 1850048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1579 w 451974"/>
                <a:gd name="connsiteY11" fmla="*/ 746470 h 2961396"/>
                <a:gd name="connsiteX12" fmla="*/ 355590 w 451974"/>
                <a:gd name="connsiteY12" fmla="*/ 1863822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49601 w 451974"/>
                <a:gd name="connsiteY11" fmla="*/ 746470 h 2961396"/>
                <a:gd name="connsiteX12" fmla="*/ 355590 w 451974"/>
                <a:gd name="connsiteY12" fmla="*/ 1863822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52654 w 434008"/>
                <a:gd name="connsiteY0" fmla="*/ 2961396 h 2961396"/>
                <a:gd name="connsiteX1" fmla="*/ 68248 w 434008"/>
                <a:gd name="connsiteY1" fmla="*/ 2876989 h 2961396"/>
                <a:gd name="connsiteX2" fmla="*/ 54181 w 434008"/>
                <a:gd name="connsiteY2" fmla="*/ 1807845 h 2961396"/>
                <a:gd name="connsiteX3" fmla="*/ 124519 w 434008"/>
                <a:gd name="connsiteY3" fmla="*/ 1821913 h 2961396"/>
                <a:gd name="connsiteX4" fmla="*/ 96384 w 434008"/>
                <a:gd name="connsiteY4" fmla="*/ 738700 h 2961396"/>
                <a:gd name="connsiteX5" fmla="*/ 0 w 434008"/>
                <a:gd name="connsiteY5" fmla="*/ 372940 h 2961396"/>
                <a:gd name="connsiteX6" fmla="*/ 40113 w 434008"/>
                <a:gd name="connsiteY6" fmla="*/ 147857 h 2961396"/>
                <a:gd name="connsiteX7" fmla="*/ 138587 w 434008"/>
                <a:gd name="connsiteY7" fmla="*/ 0 h 2961396"/>
                <a:gd name="connsiteX8" fmla="*/ 307399 w 434008"/>
                <a:gd name="connsiteY8" fmla="*/ 35316 h 2961396"/>
                <a:gd name="connsiteX9" fmla="*/ 391805 w 434008"/>
                <a:gd name="connsiteY9" fmla="*/ 147857 h 2961396"/>
                <a:gd name="connsiteX10" fmla="*/ 434008 w 434008"/>
                <a:gd name="connsiteY10" fmla="*/ 344805 h 2961396"/>
                <a:gd name="connsiteX11" fmla="*/ 331635 w 434008"/>
                <a:gd name="connsiteY11" fmla="*/ 746470 h 2961396"/>
                <a:gd name="connsiteX12" fmla="*/ 337624 w 434008"/>
                <a:gd name="connsiteY12" fmla="*/ 1863822 h 2961396"/>
                <a:gd name="connsiteX13" fmla="*/ 419941 w 434008"/>
                <a:gd name="connsiteY13" fmla="*/ 1934454 h 2961396"/>
                <a:gd name="connsiteX14" fmla="*/ 419941 w 434008"/>
                <a:gd name="connsiteY14" fmla="*/ 2947328 h 2961396"/>
                <a:gd name="connsiteX15" fmla="*/ 152654 w 434008"/>
                <a:gd name="connsiteY15" fmla="*/ 2961396 h 2961396"/>
                <a:gd name="connsiteX0" fmla="*/ 152654 w 434008"/>
                <a:gd name="connsiteY0" fmla="*/ 2961396 h 2961396"/>
                <a:gd name="connsiteX1" fmla="*/ 68248 w 434008"/>
                <a:gd name="connsiteY1" fmla="*/ 2876989 h 2961396"/>
                <a:gd name="connsiteX2" fmla="*/ 54181 w 434008"/>
                <a:gd name="connsiteY2" fmla="*/ 1807845 h 2961396"/>
                <a:gd name="connsiteX3" fmla="*/ 124519 w 434008"/>
                <a:gd name="connsiteY3" fmla="*/ 1821913 h 2961396"/>
                <a:gd name="connsiteX4" fmla="*/ 96384 w 434008"/>
                <a:gd name="connsiteY4" fmla="*/ 738700 h 2961396"/>
                <a:gd name="connsiteX5" fmla="*/ 0 w 434008"/>
                <a:gd name="connsiteY5" fmla="*/ 372940 h 2961396"/>
                <a:gd name="connsiteX6" fmla="*/ 40113 w 434008"/>
                <a:gd name="connsiteY6" fmla="*/ 147857 h 2961396"/>
                <a:gd name="connsiteX7" fmla="*/ 138587 w 434008"/>
                <a:gd name="connsiteY7" fmla="*/ 0 h 2961396"/>
                <a:gd name="connsiteX8" fmla="*/ 307399 w 434008"/>
                <a:gd name="connsiteY8" fmla="*/ 35316 h 2961396"/>
                <a:gd name="connsiteX9" fmla="*/ 391805 w 434008"/>
                <a:gd name="connsiteY9" fmla="*/ 147857 h 2961396"/>
                <a:gd name="connsiteX10" fmla="*/ 434008 w 434008"/>
                <a:gd name="connsiteY10" fmla="*/ 344805 h 2961396"/>
                <a:gd name="connsiteX11" fmla="*/ 331635 w 434008"/>
                <a:gd name="connsiteY11" fmla="*/ 746470 h 2961396"/>
                <a:gd name="connsiteX12" fmla="*/ 337624 w 434008"/>
                <a:gd name="connsiteY12" fmla="*/ 1863822 h 2961396"/>
                <a:gd name="connsiteX13" fmla="*/ 419941 w 434008"/>
                <a:gd name="connsiteY13" fmla="*/ 1934454 h 2961396"/>
                <a:gd name="connsiteX14" fmla="*/ 419941 w 434008"/>
                <a:gd name="connsiteY14" fmla="*/ 2947328 h 2961396"/>
                <a:gd name="connsiteX15" fmla="*/ 152654 w 434008"/>
                <a:gd name="connsiteY15" fmla="*/ 2961396 h 296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34008" h="2961396">
                  <a:moveTo>
                    <a:pt x="152654" y="2961396"/>
                  </a:moveTo>
                  <a:lnTo>
                    <a:pt x="68248" y="2876989"/>
                  </a:lnTo>
                  <a:lnTo>
                    <a:pt x="54181" y="1807845"/>
                  </a:lnTo>
                  <a:lnTo>
                    <a:pt x="124519" y="1821913"/>
                  </a:lnTo>
                  <a:lnTo>
                    <a:pt x="96384" y="738700"/>
                  </a:lnTo>
                  <a:lnTo>
                    <a:pt x="0" y="372940"/>
                  </a:lnTo>
                  <a:cubicBezTo>
                    <a:pt x="7382" y="291026"/>
                    <a:pt x="26742" y="222885"/>
                    <a:pt x="40113" y="147857"/>
                  </a:cubicBezTo>
                  <a:lnTo>
                    <a:pt x="138587" y="0"/>
                  </a:lnTo>
                  <a:cubicBezTo>
                    <a:pt x="194858" y="14068"/>
                    <a:pt x="263106" y="-6299"/>
                    <a:pt x="307399" y="35316"/>
                  </a:cubicBezTo>
                  <a:lnTo>
                    <a:pt x="391805" y="147857"/>
                  </a:lnTo>
                  <a:lnTo>
                    <a:pt x="434008" y="344805"/>
                  </a:lnTo>
                  <a:lnTo>
                    <a:pt x="331635" y="746470"/>
                  </a:lnTo>
                  <a:cubicBezTo>
                    <a:pt x="333631" y="1114329"/>
                    <a:pt x="335628" y="1495963"/>
                    <a:pt x="337624" y="1863822"/>
                  </a:cubicBezTo>
                  <a:lnTo>
                    <a:pt x="419941" y="1934454"/>
                  </a:lnTo>
                  <a:lnTo>
                    <a:pt x="419941" y="2947328"/>
                  </a:lnTo>
                  <a:lnTo>
                    <a:pt x="152654" y="2961396"/>
                  </a:lnTo>
                  <a:close/>
                </a:path>
              </a:pathLst>
            </a:custGeom>
            <a:solidFill>
              <a:schemeClr val="bg1">
                <a:lumMod val="95000"/>
                <a:alpha val="32157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ja-JP" altLang="en-US" kern="0">
                <a:solidFill>
                  <a:prstClr val="white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DFC71B0-24A9-4A87-81EE-8C2303333D6B}"/>
              </a:ext>
            </a:extLst>
          </p:cNvPr>
          <p:cNvSpPr txBox="1"/>
          <p:nvPr/>
        </p:nvSpPr>
        <p:spPr>
          <a:xfrm>
            <a:off x="0" y="211445"/>
            <a:ext cx="11865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Three different stages of vertical crustal movements by rain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059BA6E-05F5-455F-910C-EDBEEB1933C1}"/>
              </a:ext>
            </a:extLst>
          </p:cNvPr>
          <p:cNvSpPr txBox="1"/>
          <p:nvPr/>
        </p:nvSpPr>
        <p:spPr>
          <a:xfrm>
            <a:off x="3840550" y="1855881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Stage 2 : Stormwater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Subsidence by positive load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CC5A143-211C-4308-A901-8C930133FBF8}"/>
              </a:ext>
            </a:extLst>
          </p:cNvPr>
          <p:cNvSpPr txBox="1"/>
          <p:nvPr/>
        </p:nvSpPr>
        <p:spPr>
          <a:xfrm>
            <a:off x="-312712" y="1855880"/>
            <a:ext cx="460851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Stage 1:</a:t>
            </a:r>
            <a:r>
              <a:rPr kumimoji="1" lang="en-US" altLang="ja-JP" sz="2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 Atmosphere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Uplift by negative load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33A885B-C9E2-4B44-8D94-8158B8835202}"/>
              </a:ext>
            </a:extLst>
          </p:cNvPr>
          <p:cNvSpPr txBox="1"/>
          <p:nvPr/>
        </p:nvSpPr>
        <p:spPr>
          <a:xfrm>
            <a:off x="8184232" y="1855879"/>
            <a:ext cx="38164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Stage 3</a:t>
            </a:r>
            <a:r>
              <a:rPr kumimoji="1" lang="en-US" altLang="ja-JP" sz="24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 : Groundwater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Poro</a:t>
            </a:r>
            <a:r>
              <a:rPr kumimoji="1" lang="en-US" altLang="ja-JP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-elastic uplift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F344D5E7-27C0-47A8-834D-05B70DC175F7}"/>
              </a:ext>
            </a:extLst>
          </p:cNvPr>
          <p:cNvSpPr/>
          <p:nvPr/>
        </p:nvSpPr>
        <p:spPr>
          <a:xfrm>
            <a:off x="4981642" y="2993272"/>
            <a:ext cx="2764465" cy="2235576"/>
          </a:xfrm>
          <a:prstGeom prst="rect">
            <a:avLst/>
          </a:prstGeom>
          <a:solidFill>
            <a:srgbClr val="4472C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AE2415B8-7AEA-416A-8508-5AEEA87E44CC}"/>
              </a:ext>
            </a:extLst>
          </p:cNvPr>
          <p:cNvSpPr/>
          <p:nvPr/>
        </p:nvSpPr>
        <p:spPr>
          <a:xfrm>
            <a:off x="4978190" y="5179001"/>
            <a:ext cx="2764465" cy="8718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フリーフォーム: 図形 33">
            <a:extLst>
              <a:ext uri="{FF2B5EF4-FFF2-40B4-BE49-F238E27FC236}">
                <a16:creationId xmlns:a16="http://schemas.microsoft.com/office/drawing/2014/main" id="{3247365F-2BC3-49C2-800E-E29954D94BE9}"/>
              </a:ext>
            </a:extLst>
          </p:cNvPr>
          <p:cNvSpPr/>
          <p:nvPr/>
        </p:nvSpPr>
        <p:spPr>
          <a:xfrm rot="10800000">
            <a:off x="4871865" y="5173648"/>
            <a:ext cx="2753832" cy="381280"/>
          </a:xfrm>
          <a:custGeom>
            <a:avLst/>
            <a:gdLst>
              <a:gd name="connsiteX0" fmla="*/ 0 w 2317898"/>
              <a:gd name="connsiteY0" fmla="*/ 149156 h 188370"/>
              <a:gd name="connsiteX1" fmla="*/ 542261 w 2317898"/>
              <a:gd name="connsiteY1" fmla="*/ 138523 h 188370"/>
              <a:gd name="connsiteX2" fmla="*/ 1105786 w 2317898"/>
              <a:gd name="connsiteY2" fmla="*/ 300 h 188370"/>
              <a:gd name="connsiteX3" fmla="*/ 1743740 w 2317898"/>
              <a:gd name="connsiteY3" fmla="*/ 181054 h 188370"/>
              <a:gd name="connsiteX4" fmla="*/ 2317898 w 2317898"/>
              <a:gd name="connsiteY4" fmla="*/ 159789 h 188370"/>
              <a:gd name="connsiteX0" fmla="*/ 0 w 2317898"/>
              <a:gd name="connsiteY0" fmla="*/ 148857 h 159490"/>
              <a:gd name="connsiteX1" fmla="*/ 542261 w 2317898"/>
              <a:gd name="connsiteY1" fmla="*/ 138224 h 159490"/>
              <a:gd name="connsiteX2" fmla="*/ 1105786 w 2317898"/>
              <a:gd name="connsiteY2" fmla="*/ 1 h 159490"/>
              <a:gd name="connsiteX3" fmla="*/ 1743740 w 2317898"/>
              <a:gd name="connsiteY3" fmla="*/ 136272 h 159490"/>
              <a:gd name="connsiteX4" fmla="*/ 2317898 w 2317898"/>
              <a:gd name="connsiteY4" fmla="*/ 159490 h 159490"/>
              <a:gd name="connsiteX0" fmla="*/ 0 w 2317898"/>
              <a:gd name="connsiteY0" fmla="*/ 148882 h 159515"/>
              <a:gd name="connsiteX1" fmla="*/ 551176 w 2317898"/>
              <a:gd name="connsiteY1" fmla="*/ 124904 h 159515"/>
              <a:gd name="connsiteX2" fmla="*/ 1105786 w 2317898"/>
              <a:gd name="connsiteY2" fmla="*/ 26 h 159515"/>
              <a:gd name="connsiteX3" fmla="*/ 1743740 w 2317898"/>
              <a:gd name="connsiteY3" fmla="*/ 136297 h 159515"/>
              <a:gd name="connsiteX4" fmla="*/ 2317898 w 2317898"/>
              <a:gd name="connsiteY4" fmla="*/ 159515 h 159515"/>
              <a:gd name="connsiteX0" fmla="*/ 0 w 2308983"/>
              <a:gd name="connsiteY0" fmla="*/ 157779 h 159636"/>
              <a:gd name="connsiteX1" fmla="*/ 542261 w 2308983"/>
              <a:gd name="connsiteY1" fmla="*/ 124904 h 159636"/>
              <a:gd name="connsiteX2" fmla="*/ 1096871 w 2308983"/>
              <a:gd name="connsiteY2" fmla="*/ 26 h 159636"/>
              <a:gd name="connsiteX3" fmla="*/ 1734825 w 2308983"/>
              <a:gd name="connsiteY3" fmla="*/ 136297 h 159636"/>
              <a:gd name="connsiteX4" fmla="*/ 2308983 w 2308983"/>
              <a:gd name="connsiteY4" fmla="*/ 159515 h 159636"/>
              <a:gd name="connsiteX0" fmla="*/ 0 w 2308983"/>
              <a:gd name="connsiteY0" fmla="*/ 157779 h 159515"/>
              <a:gd name="connsiteX1" fmla="*/ 542261 w 2308983"/>
              <a:gd name="connsiteY1" fmla="*/ 124904 h 159515"/>
              <a:gd name="connsiteX2" fmla="*/ 1096871 w 2308983"/>
              <a:gd name="connsiteY2" fmla="*/ 26 h 159515"/>
              <a:gd name="connsiteX3" fmla="*/ 1734825 w 2308983"/>
              <a:gd name="connsiteY3" fmla="*/ 136297 h 159515"/>
              <a:gd name="connsiteX4" fmla="*/ 2308983 w 2308983"/>
              <a:gd name="connsiteY4" fmla="*/ 159515 h 15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8983" h="159515">
                <a:moveTo>
                  <a:pt x="0" y="157779"/>
                </a:moveTo>
                <a:cubicBezTo>
                  <a:pt x="241386" y="160418"/>
                  <a:pt x="359449" y="151196"/>
                  <a:pt x="542261" y="124904"/>
                </a:cubicBezTo>
                <a:cubicBezTo>
                  <a:pt x="725073" y="98612"/>
                  <a:pt x="898110" y="-1873"/>
                  <a:pt x="1096871" y="26"/>
                </a:cubicBezTo>
                <a:cubicBezTo>
                  <a:pt x="1295632" y="1925"/>
                  <a:pt x="1532806" y="109716"/>
                  <a:pt x="1734825" y="136297"/>
                </a:cubicBezTo>
                <a:cubicBezTo>
                  <a:pt x="1936844" y="162879"/>
                  <a:pt x="2163672" y="152427"/>
                  <a:pt x="2308983" y="159515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5" name="Group 9">
            <a:extLst>
              <a:ext uri="{FF2B5EF4-FFF2-40B4-BE49-F238E27FC236}">
                <a16:creationId xmlns:a16="http://schemas.microsoft.com/office/drawing/2014/main" id="{615C7A95-3052-41B6-A81A-1A880D1F20AC}"/>
              </a:ext>
            </a:extLst>
          </p:cNvPr>
          <p:cNvGrpSpPr>
            <a:grpSpLocks/>
          </p:cNvGrpSpPr>
          <p:nvPr/>
        </p:nvGrpSpPr>
        <p:grpSpPr bwMode="auto">
          <a:xfrm>
            <a:off x="5805069" y="3478974"/>
            <a:ext cx="1270924" cy="648751"/>
            <a:chOff x="1292" y="1356"/>
            <a:chExt cx="882" cy="482"/>
          </a:xfrm>
        </p:grpSpPr>
        <p:sp>
          <p:nvSpPr>
            <p:cNvPr id="36" name="AutoShape 10">
              <a:extLst>
                <a:ext uri="{FF2B5EF4-FFF2-40B4-BE49-F238E27FC236}">
                  <a16:creationId xmlns:a16="http://schemas.microsoft.com/office/drawing/2014/main" id="{9BEA6D55-F8AA-408C-9B4B-EB49585CDFD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92" y="1356"/>
              <a:ext cx="882" cy="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F5F95769-B734-4D5C-9F11-113586CF4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" y="1384"/>
              <a:ext cx="844" cy="441"/>
            </a:xfrm>
            <a:custGeom>
              <a:avLst/>
              <a:gdLst/>
              <a:ahLst/>
              <a:cxnLst>
                <a:cxn ang="0">
                  <a:pos x="757" y="38"/>
                </a:cxn>
                <a:cxn ang="0">
                  <a:pos x="867" y="10"/>
                </a:cxn>
                <a:cxn ang="0">
                  <a:pos x="963" y="20"/>
                </a:cxn>
                <a:cxn ang="0">
                  <a:pos x="981" y="68"/>
                </a:cxn>
                <a:cxn ang="0">
                  <a:pos x="1045" y="74"/>
                </a:cxn>
                <a:cxn ang="0">
                  <a:pos x="1072" y="101"/>
                </a:cxn>
                <a:cxn ang="0">
                  <a:pos x="1065" y="157"/>
                </a:cxn>
                <a:cxn ang="0">
                  <a:pos x="1111" y="167"/>
                </a:cxn>
                <a:cxn ang="0">
                  <a:pos x="1136" y="188"/>
                </a:cxn>
                <a:cxn ang="0">
                  <a:pos x="1131" y="218"/>
                </a:cxn>
                <a:cxn ang="0">
                  <a:pos x="1149" y="238"/>
                </a:cxn>
                <a:cxn ang="0">
                  <a:pos x="1189" y="279"/>
                </a:cxn>
                <a:cxn ang="0">
                  <a:pos x="1182" y="322"/>
                </a:cxn>
                <a:cxn ang="0">
                  <a:pos x="1166" y="342"/>
                </a:cxn>
                <a:cxn ang="0">
                  <a:pos x="1177" y="406"/>
                </a:cxn>
                <a:cxn ang="0">
                  <a:pos x="1136" y="438"/>
                </a:cxn>
                <a:cxn ang="0">
                  <a:pos x="1108" y="487"/>
                </a:cxn>
                <a:cxn ang="0">
                  <a:pos x="1060" y="517"/>
                </a:cxn>
                <a:cxn ang="0">
                  <a:pos x="1024" y="525"/>
                </a:cxn>
                <a:cxn ang="0">
                  <a:pos x="999" y="555"/>
                </a:cxn>
                <a:cxn ang="0">
                  <a:pos x="930" y="563"/>
                </a:cxn>
                <a:cxn ang="0">
                  <a:pos x="910" y="537"/>
                </a:cxn>
                <a:cxn ang="0">
                  <a:pos x="872" y="575"/>
                </a:cxn>
                <a:cxn ang="0">
                  <a:pos x="793" y="608"/>
                </a:cxn>
                <a:cxn ang="0">
                  <a:pos x="747" y="591"/>
                </a:cxn>
                <a:cxn ang="0">
                  <a:pos x="684" y="608"/>
                </a:cxn>
                <a:cxn ang="0">
                  <a:pos x="597" y="588"/>
                </a:cxn>
                <a:cxn ang="0">
                  <a:pos x="541" y="588"/>
                </a:cxn>
                <a:cxn ang="0">
                  <a:pos x="511" y="565"/>
                </a:cxn>
                <a:cxn ang="0">
                  <a:pos x="414" y="568"/>
                </a:cxn>
                <a:cxn ang="0">
                  <a:pos x="389" y="545"/>
                </a:cxn>
                <a:cxn ang="0">
                  <a:pos x="341" y="535"/>
                </a:cxn>
                <a:cxn ang="0">
                  <a:pos x="292" y="542"/>
                </a:cxn>
                <a:cxn ang="0">
                  <a:pos x="252" y="540"/>
                </a:cxn>
                <a:cxn ang="0">
                  <a:pos x="221" y="540"/>
                </a:cxn>
                <a:cxn ang="0">
                  <a:pos x="163" y="542"/>
                </a:cxn>
                <a:cxn ang="0">
                  <a:pos x="122" y="504"/>
                </a:cxn>
                <a:cxn ang="0">
                  <a:pos x="82" y="494"/>
                </a:cxn>
                <a:cxn ang="0">
                  <a:pos x="74" y="471"/>
                </a:cxn>
                <a:cxn ang="0">
                  <a:pos x="21" y="451"/>
                </a:cxn>
                <a:cxn ang="0">
                  <a:pos x="0" y="403"/>
                </a:cxn>
                <a:cxn ang="0">
                  <a:pos x="31" y="362"/>
                </a:cxn>
                <a:cxn ang="0">
                  <a:pos x="61" y="335"/>
                </a:cxn>
                <a:cxn ang="0">
                  <a:pos x="74" y="291"/>
                </a:cxn>
                <a:cxn ang="0">
                  <a:pos x="125" y="266"/>
                </a:cxn>
                <a:cxn ang="0">
                  <a:pos x="120" y="231"/>
                </a:cxn>
                <a:cxn ang="0">
                  <a:pos x="173" y="172"/>
                </a:cxn>
                <a:cxn ang="0">
                  <a:pos x="224" y="165"/>
                </a:cxn>
                <a:cxn ang="0">
                  <a:pos x="244" y="157"/>
                </a:cxn>
                <a:cxn ang="0">
                  <a:pos x="259" y="142"/>
                </a:cxn>
                <a:cxn ang="0">
                  <a:pos x="280" y="86"/>
                </a:cxn>
                <a:cxn ang="0">
                  <a:pos x="353" y="63"/>
                </a:cxn>
                <a:cxn ang="0">
                  <a:pos x="407" y="68"/>
                </a:cxn>
                <a:cxn ang="0">
                  <a:pos x="422" y="33"/>
                </a:cxn>
                <a:cxn ang="0">
                  <a:pos x="458" y="20"/>
                </a:cxn>
                <a:cxn ang="0">
                  <a:pos x="521" y="61"/>
                </a:cxn>
                <a:cxn ang="0">
                  <a:pos x="613" y="3"/>
                </a:cxn>
                <a:cxn ang="0">
                  <a:pos x="681" y="15"/>
                </a:cxn>
              </a:cxnLst>
              <a:rect l="0" t="0" r="r" b="b"/>
              <a:pathLst>
                <a:path w="1192" h="608">
                  <a:moveTo>
                    <a:pt x="714" y="51"/>
                  </a:moveTo>
                  <a:lnTo>
                    <a:pt x="719" y="48"/>
                  </a:lnTo>
                  <a:lnTo>
                    <a:pt x="727" y="46"/>
                  </a:lnTo>
                  <a:lnTo>
                    <a:pt x="735" y="43"/>
                  </a:lnTo>
                  <a:lnTo>
                    <a:pt x="742" y="41"/>
                  </a:lnTo>
                  <a:lnTo>
                    <a:pt x="750" y="38"/>
                  </a:lnTo>
                  <a:lnTo>
                    <a:pt x="757" y="38"/>
                  </a:lnTo>
                  <a:lnTo>
                    <a:pt x="768" y="41"/>
                  </a:lnTo>
                  <a:lnTo>
                    <a:pt x="775" y="43"/>
                  </a:lnTo>
                  <a:lnTo>
                    <a:pt x="796" y="53"/>
                  </a:lnTo>
                  <a:lnTo>
                    <a:pt x="811" y="38"/>
                  </a:lnTo>
                  <a:lnTo>
                    <a:pt x="829" y="25"/>
                  </a:lnTo>
                  <a:lnTo>
                    <a:pt x="846" y="18"/>
                  </a:lnTo>
                  <a:lnTo>
                    <a:pt x="867" y="10"/>
                  </a:lnTo>
                  <a:lnTo>
                    <a:pt x="887" y="5"/>
                  </a:lnTo>
                  <a:lnTo>
                    <a:pt x="907" y="5"/>
                  </a:lnTo>
                  <a:lnTo>
                    <a:pt x="928" y="5"/>
                  </a:lnTo>
                  <a:lnTo>
                    <a:pt x="945" y="10"/>
                  </a:lnTo>
                  <a:lnTo>
                    <a:pt x="953" y="13"/>
                  </a:lnTo>
                  <a:lnTo>
                    <a:pt x="958" y="18"/>
                  </a:lnTo>
                  <a:lnTo>
                    <a:pt x="963" y="20"/>
                  </a:lnTo>
                  <a:lnTo>
                    <a:pt x="966" y="25"/>
                  </a:lnTo>
                  <a:lnTo>
                    <a:pt x="971" y="30"/>
                  </a:lnTo>
                  <a:lnTo>
                    <a:pt x="973" y="38"/>
                  </a:lnTo>
                  <a:lnTo>
                    <a:pt x="976" y="43"/>
                  </a:lnTo>
                  <a:lnTo>
                    <a:pt x="978" y="51"/>
                  </a:lnTo>
                  <a:lnTo>
                    <a:pt x="978" y="61"/>
                  </a:lnTo>
                  <a:lnTo>
                    <a:pt x="981" y="68"/>
                  </a:lnTo>
                  <a:lnTo>
                    <a:pt x="989" y="71"/>
                  </a:lnTo>
                  <a:lnTo>
                    <a:pt x="999" y="71"/>
                  </a:lnTo>
                  <a:lnTo>
                    <a:pt x="1009" y="71"/>
                  </a:lnTo>
                  <a:lnTo>
                    <a:pt x="1019" y="68"/>
                  </a:lnTo>
                  <a:lnTo>
                    <a:pt x="1029" y="68"/>
                  </a:lnTo>
                  <a:lnTo>
                    <a:pt x="1037" y="74"/>
                  </a:lnTo>
                  <a:lnTo>
                    <a:pt x="1045" y="74"/>
                  </a:lnTo>
                  <a:lnTo>
                    <a:pt x="1050" y="76"/>
                  </a:lnTo>
                  <a:lnTo>
                    <a:pt x="1055" y="79"/>
                  </a:lnTo>
                  <a:lnTo>
                    <a:pt x="1060" y="84"/>
                  </a:lnTo>
                  <a:lnTo>
                    <a:pt x="1062" y="86"/>
                  </a:lnTo>
                  <a:lnTo>
                    <a:pt x="1067" y="91"/>
                  </a:lnTo>
                  <a:lnTo>
                    <a:pt x="1070" y="96"/>
                  </a:lnTo>
                  <a:lnTo>
                    <a:pt x="1072" y="101"/>
                  </a:lnTo>
                  <a:lnTo>
                    <a:pt x="1075" y="109"/>
                  </a:lnTo>
                  <a:lnTo>
                    <a:pt x="1078" y="119"/>
                  </a:lnTo>
                  <a:lnTo>
                    <a:pt x="1075" y="127"/>
                  </a:lnTo>
                  <a:lnTo>
                    <a:pt x="1075" y="134"/>
                  </a:lnTo>
                  <a:lnTo>
                    <a:pt x="1072" y="142"/>
                  </a:lnTo>
                  <a:lnTo>
                    <a:pt x="1070" y="152"/>
                  </a:lnTo>
                  <a:lnTo>
                    <a:pt x="1065" y="157"/>
                  </a:lnTo>
                  <a:lnTo>
                    <a:pt x="1062" y="167"/>
                  </a:lnTo>
                  <a:lnTo>
                    <a:pt x="1070" y="165"/>
                  </a:lnTo>
                  <a:lnTo>
                    <a:pt x="1078" y="165"/>
                  </a:lnTo>
                  <a:lnTo>
                    <a:pt x="1085" y="162"/>
                  </a:lnTo>
                  <a:lnTo>
                    <a:pt x="1093" y="165"/>
                  </a:lnTo>
                  <a:lnTo>
                    <a:pt x="1100" y="165"/>
                  </a:lnTo>
                  <a:lnTo>
                    <a:pt x="1111" y="167"/>
                  </a:lnTo>
                  <a:lnTo>
                    <a:pt x="1116" y="170"/>
                  </a:lnTo>
                  <a:lnTo>
                    <a:pt x="1123" y="172"/>
                  </a:lnTo>
                  <a:lnTo>
                    <a:pt x="1126" y="175"/>
                  </a:lnTo>
                  <a:lnTo>
                    <a:pt x="1128" y="177"/>
                  </a:lnTo>
                  <a:lnTo>
                    <a:pt x="1131" y="180"/>
                  </a:lnTo>
                  <a:lnTo>
                    <a:pt x="1133" y="185"/>
                  </a:lnTo>
                  <a:lnTo>
                    <a:pt x="1136" y="188"/>
                  </a:lnTo>
                  <a:lnTo>
                    <a:pt x="1136" y="190"/>
                  </a:lnTo>
                  <a:lnTo>
                    <a:pt x="1139" y="193"/>
                  </a:lnTo>
                  <a:lnTo>
                    <a:pt x="1139" y="198"/>
                  </a:lnTo>
                  <a:lnTo>
                    <a:pt x="1136" y="203"/>
                  </a:lnTo>
                  <a:lnTo>
                    <a:pt x="1136" y="208"/>
                  </a:lnTo>
                  <a:lnTo>
                    <a:pt x="1133" y="213"/>
                  </a:lnTo>
                  <a:lnTo>
                    <a:pt x="1131" y="218"/>
                  </a:lnTo>
                  <a:lnTo>
                    <a:pt x="1128" y="223"/>
                  </a:lnTo>
                  <a:lnTo>
                    <a:pt x="1126" y="228"/>
                  </a:lnTo>
                  <a:lnTo>
                    <a:pt x="1123" y="233"/>
                  </a:lnTo>
                  <a:lnTo>
                    <a:pt x="1121" y="238"/>
                  </a:lnTo>
                  <a:lnTo>
                    <a:pt x="1131" y="236"/>
                  </a:lnTo>
                  <a:lnTo>
                    <a:pt x="1141" y="238"/>
                  </a:lnTo>
                  <a:lnTo>
                    <a:pt x="1149" y="238"/>
                  </a:lnTo>
                  <a:lnTo>
                    <a:pt x="1159" y="241"/>
                  </a:lnTo>
                  <a:lnTo>
                    <a:pt x="1164" y="246"/>
                  </a:lnTo>
                  <a:lnTo>
                    <a:pt x="1174" y="251"/>
                  </a:lnTo>
                  <a:lnTo>
                    <a:pt x="1179" y="259"/>
                  </a:lnTo>
                  <a:lnTo>
                    <a:pt x="1187" y="266"/>
                  </a:lnTo>
                  <a:lnTo>
                    <a:pt x="1189" y="271"/>
                  </a:lnTo>
                  <a:lnTo>
                    <a:pt x="1189" y="279"/>
                  </a:lnTo>
                  <a:lnTo>
                    <a:pt x="1192" y="284"/>
                  </a:lnTo>
                  <a:lnTo>
                    <a:pt x="1192" y="291"/>
                  </a:lnTo>
                  <a:lnTo>
                    <a:pt x="1192" y="299"/>
                  </a:lnTo>
                  <a:lnTo>
                    <a:pt x="1192" y="307"/>
                  </a:lnTo>
                  <a:lnTo>
                    <a:pt x="1189" y="312"/>
                  </a:lnTo>
                  <a:lnTo>
                    <a:pt x="1184" y="317"/>
                  </a:lnTo>
                  <a:lnTo>
                    <a:pt x="1182" y="322"/>
                  </a:lnTo>
                  <a:lnTo>
                    <a:pt x="1182" y="324"/>
                  </a:lnTo>
                  <a:lnTo>
                    <a:pt x="1179" y="327"/>
                  </a:lnTo>
                  <a:lnTo>
                    <a:pt x="1177" y="332"/>
                  </a:lnTo>
                  <a:lnTo>
                    <a:pt x="1174" y="335"/>
                  </a:lnTo>
                  <a:lnTo>
                    <a:pt x="1172" y="337"/>
                  </a:lnTo>
                  <a:lnTo>
                    <a:pt x="1169" y="340"/>
                  </a:lnTo>
                  <a:lnTo>
                    <a:pt x="1166" y="342"/>
                  </a:lnTo>
                  <a:lnTo>
                    <a:pt x="1169" y="350"/>
                  </a:lnTo>
                  <a:lnTo>
                    <a:pt x="1174" y="360"/>
                  </a:lnTo>
                  <a:lnTo>
                    <a:pt x="1177" y="367"/>
                  </a:lnTo>
                  <a:lnTo>
                    <a:pt x="1179" y="378"/>
                  </a:lnTo>
                  <a:lnTo>
                    <a:pt x="1179" y="388"/>
                  </a:lnTo>
                  <a:lnTo>
                    <a:pt x="1179" y="395"/>
                  </a:lnTo>
                  <a:lnTo>
                    <a:pt x="1177" y="406"/>
                  </a:lnTo>
                  <a:lnTo>
                    <a:pt x="1174" y="413"/>
                  </a:lnTo>
                  <a:lnTo>
                    <a:pt x="1169" y="421"/>
                  </a:lnTo>
                  <a:lnTo>
                    <a:pt x="1161" y="426"/>
                  </a:lnTo>
                  <a:lnTo>
                    <a:pt x="1156" y="431"/>
                  </a:lnTo>
                  <a:lnTo>
                    <a:pt x="1149" y="433"/>
                  </a:lnTo>
                  <a:lnTo>
                    <a:pt x="1141" y="436"/>
                  </a:lnTo>
                  <a:lnTo>
                    <a:pt x="1136" y="438"/>
                  </a:lnTo>
                  <a:lnTo>
                    <a:pt x="1128" y="441"/>
                  </a:lnTo>
                  <a:lnTo>
                    <a:pt x="1121" y="441"/>
                  </a:lnTo>
                  <a:lnTo>
                    <a:pt x="1118" y="451"/>
                  </a:lnTo>
                  <a:lnTo>
                    <a:pt x="1116" y="461"/>
                  </a:lnTo>
                  <a:lnTo>
                    <a:pt x="1116" y="469"/>
                  </a:lnTo>
                  <a:lnTo>
                    <a:pt x="1113" y="476"/>
                  </a:lnTo>
                  <a:lnTo>
                    <a:pt x="1108" y="487"/>
                  </a:lnTo>
                  <a:lnTo>
                    <a:pt x="1103" y="494"/>
                  </a:lnTo>
                  <a:lnTo>
                    <a:pt x="1098" y="499"/>
                  </a:lnTo>
                  <a:lnTo>
                    <a:pt x="1088" y="504"/>
                  </a:lnTo>
                  <a:lnTo>
                    <a:pt x="1080" y="509"/>
                  </a:lnTo>
                  <a:lnTo>
                    <a:pt x="1075" y="512"/>
                  </a:lnTo>
                  <a:lnTo>
                    <a:pt x="1067" y="514"/>
                  </a:lnTo>
                  <a:lnTo>
                    <a:pt x="1060" y="517"/>
                  </a:lnTo>
                  <a:lnTo>
                    <a:pt x="1052" y="517"/>
                  </a:lnTo>
                  <a:lnTo>
                    <a:pt x="1045" y="517"/>
                  </a:lnTo>
                  <a:lnTo>
                    <a:pt x="1037" y="517"/>
                  </a:lnTo>
                  <a:lnTo>
                    <a:pt x="1029" y="514"/>
                  </a:lnTo>
                  <a:lnTo>
                    <a:pt x="1027" y="517"/>
                  </a:lnTo>
                  <a:lnTo>
                    <a:pt x="1027" y="522"/>
                  </a:lnTo>
                  <a:lnTo>
                    <a:pt x="1024" y="525"/>
                  </a:lnTo>
                  <a:lnTo>
                    <a:pt x="1024" y="527"/>
                  </a:lnTo>
                  <a:lnTo>
                    <a:pt x="1022" y="530"/>
                  </a:lnTo>
                  <a:lnTo>
                    <a:pt x="1022" y="535"/>
                  </a:lnTo>
                  <a:lnTo>
                    <a:pt x="1019" y="537"/>
                  </a:lnTo>
                  <a:lnTo>
                    <a:pt x="1017" y="540"/>
                  </a:lnTo>
                  <a:lnTo>
                    <a:pt x="1009" y="547"/>
                  </a:lnTo>
                  <a:lnTo>
                    <a:pt x="999" y="555"/>
                  </a:lnTo>
                  <a:lnTo>
                    <a:pt x="989" y="560"/>
                  </a:lnTo>
                  <a:lnTo>
                    <a:pt x="978" y="565"/>
                  </a:lnTo>
                  <a:lnTo>
                    <a:pt x="968" y="568"/>
                  </a:lnTo>
                  <a:lnTo>
                    <a:pt x="958" y="570"/>
                  </a:lnTo>
                  <a:lnTo>
                    <a:pt x="945" y="570"/>
                  </a:lnTo>
                  <a:lnTo>
                    <a:pt x="935" y="565"/>
                  </a:lnTo>
                  <a:lnTo>
                    <a:pt x="930" y="563"/>
                  </a:lnTo>
                  <a:lnTo>
                    <a:pt x="928" y="560"/>
                  </a:lnTo>
                  <a:lnTo>
                    <a:pt x="923" y="558"/>
                  </a:lnTo>
                  <a:lnTo>
                    <a:pt x="920" y="553"/>
                  </a:lnTo>
                  <a:lnTo>
                    <a:pt x="917" y="550"/>
                  </a:lnTo>
                  <a:lnTo>
                    <a:pt x="915" y="545"/>
                  </a:lnTo>
                  <a:lnTo>
                    <a:pt x="912" y="540"/>
                  </a:lnTo>
                  <a:lnTo>
                    <a:pt x="910" y="537"/>
                  </a:lnTo>
                  <a:lnTo>
                    <a:pt x="907" y="537"/>
                  </a:lnTo>
                  <a:lnTo>
                    <a:pt x="902" y="537"/>
                  </a:lnTo>
                  <a:lnTo>
                    <a:pt x="900" y="537"/>
                  </a:lnTo>
                  <a:lnTo>
                    <a:pt x="895" y="542"/>
                  </a:lnTo>
                  <a:lnTo>
                    <a:pt x="890" y="555"/>
                  </a:lnTo>
                  <a:lnTo>
                    <a:pt x="882" y="565"/>
                  </a:lnTo>
                  <a:lnTo>
                    <a:pt x="872" y="575"/>
                  </a:lnTo>
                  <a:lnTo>
                    <a:pt x="862" y="583"/>
                  </a:lnTo>
                  <a:lnTo>
                    <a:pt x="849" y="588"/>
                  </a:lnTo>
                  <a:lnTo>
                    <a:pt x="836" y="593"/>
                  </a:lnTo>
                  <a:lnTo>
                    <a:pt x="821" y="598"/>
                  </a:lnTo>
                  <a:lnTo>
                    <a:pt x="811" y="606"/>
                  </a:lnTo>
                  <a:lnTo>
                    <a:pt x="801" y="606"/>
                  </a:lnTo>
                  <a:lnTo>
                    <a:pt x="793" y="608"/>
                  </a:lnTo>
                  <a:lnTo>
                    <a:pt x="785" y="606"/>
                  </a:lnTo>
                  <a:lnTo>
                    <a:pt x="778" y="606"/>
                  </a:lnTo>
                  <a:lnTo>
                    <a:pt x="770" y="603"/>
                  </a:lnTo>
                  <a:lnTo>
                    <a:pt x="762" y="601"/>
                  </a:lnTo>
                  <a:lnTo>
                    <a:pt x="757" y="598"/>
                  </a:lnTo>
                  <a:lnTo>
                    <a:pt x="750" y="593"/>
                  </a:lnTo>
                  <a:lnTo>
                    <a:pt x="747" y="591"/>
                  </a:lnTo>
                  <a:lnTo>
                    <a:pt x="747" y="588"/>
                  </a:lnTo>
                  <a:lnTo>
                    <a:pt x="745" y="585"/>
                  </a:lnTo>
                  <a:lnTo>
                    <a:pt x="742" y="583"/>
                  </a:lnTo>
                  <a:lnTo>
                    <a:pt x="729" y="591"/>
                  </a:lnTo>
                  <a:lnTo>
                    <a:pt x="714" y="598"/>
                  </a:lnTo>
                  <a:lnTo>
                    <a:pt x="699" y="603"/>
                  </a:lnTo>
                  <a:lnTo>
                    <a:pt x="684" y="608"/>
                  </a:lnTo>
                  <a:lnTo>
                    <a:pt x="668" y="608"/>
                  </a:lnTo>
                  <a:lnTo>
                    <a:pt x="653" y="608"/>
                  </a:lnTo>
                  <a:lnTo>
                    <a:pt x="638" y="603"/>
                  </a:lnTo>
                  <a:lnTo>
                    <a:pt x="623" y="598"/>
                  </a:lnTo>
                  <a:lnTo>
                    <a:pt x="613" y="583"/>
                  </a:lnTo>
                  <a:lnTo>
                    <a:pt x="605" y="585"/>
                  </a:lnTo>
                  <a:lnTo>
                    <a:pt x="597" y="588"/>
                  </a:lnTo>
                  <a:lnTo>
                    <a:pt x="587" y="591"/>
                  </a:lnTo>
                  <a:lnTo>
                    <a:pt x="580" y="593"/>
                  </a:lnTo>
                  <a:lnTo>
                    <a:pt x="572" y="593"/>
                  </a:lnTo>
                  <a:lnTo>
                    <a:pt x="564" y="596"/>
                  </a:lnTo>
                  <a:lnTo>
                    <a:pt x="554" y="593"/>
                  </a:lnTo>
                  <a:lnTo>
                    <a:pt x="547" y="591"/>
                  </a:lnTo>
                  <a:lnTo>
                    <a:pt x="541" y="588"/>
                  </a:lnTo>
                  <a:lnTo>
                    <a:pt x="536" y="585"/>
                  </a:lnTo>
                  <a:lnTo>
                    <a:pt x="531" y="583"/>
                  </a:lnTo>
                  <a:lnTo>
                    <a:pt x="526" y="580"/>
                  </a:lnTo>
                  <a:lnTo>
                    <a:pt x="521" y="578"/>
                  </a:lnTo>
                  <a:lnTo>
                    <a:pt x="519" y="573"/>
                  </a:lnTo>
                  <a:lnTo>
                    <a:pt x="513" y="570"/>
                  </a:lnTo>
                  <a:lnTo>
                    <a:pt x="511" y="565"/>
                  </a:lnTo>
                  <a:lnTo>
                    <a:pt x="498" y="570"/>
                  </a:lnTo>
                  <a:lnTo>
                    <a:pt x="486" y="573"/>
                  </a:lnTo>
                  <a:lnTo>
                    <a:pt x="470" y="575"/>
                  </a:lnTo>
                  <a:lnTo>
                    <a:pt x="455" y="575"/>
                  </a:lnTo>
                  <a:lnTo>
                    <a:pt x="440" y="573"/>
                  </a:lnTo>
                  <a:lnTo>
                    <a:pt x="427" y="570"/>
                  </a:lnTo>
                  <a:lnTo>
                    <a:pt x="414" y="568"/>
                  </a:lnTo>
                  <a:lnTo>
                    <a:pt x="402" y="560"/>
                  </a:lnTo>
                  <a:lnTo>
                    <a:pt x="399" y="558"/>
                  </a:lnTo>
                  <a:lnTo>
                    <a:pt x="397" y="555"/>
                  </a:lnTo>
                  <a:lnTo>
                    <a:pt x="394" y="553"/>
                  </a:lnTo>
                  <a:lnTo>
                    <a:pt x="392" y="550"/>
                  </a:lnTo>
                  <a:lnTo>
                    <a:pt x="389" y="547"/>
                  </a:lnTo>
                  <a:lnTo>
                    <a:pt x="389" y="545"/>
                  </a:lnTo>
                  <a:lnTo>
                    <a:pt x="386" y="540"/>
                  </a:lnTo>
                  <a:lnTo>
                    <a:pt x="386" y="537"/>
                  </a:lnTo>
                  <a:lnTo>
                    <a:pt x="379" y="537"/>
                  </a:lnTo>
                  <a:lnTo>
                    <a:pt x="369" y="537"/>
                  </a:lnTo>
                  <a:lnTo>
                    <a:pt x="359" y="537"/>
                  </a:lnTo>
                  <a:lnTo>
                    <a:pt x="351" y="537"/>
                  </a:lnTo>
                  <a:lnTo>
                    <a:pt x="341" y="535"/>
                  </a:lnTo>
                  <a:lnTo>
                    <a:pt x="333" y="532"/>
                  </a:lnTo>
                  <a:lnTo>
                    <a:pt x="325" y="530"/>
                  </a:lnTo>
                  <a:lnTo>
                    <a:pt x="318" y="525"/>
                  </a:lnTo>
                  <a:lnTo>
                    <a:pt x="313" y="530"/>
                  </a:lnTo>
                  <a:lnTo>
                    <a:pt x="305" y="535"/>
                  </a:lnTo>
                  <a:lnTo>
                    <a:pt x="300" y="540"/>
                  </a:lnTo>
                  <a:lnTo>
                    <a:pt x="292" y="542"/>
                  </a:lnTo>
                  <a:lnTo>
                    <a:pt x="287" y="545"/>
                  </a:lnTo>
                  <a:lnTo>
                    <a:pt x="280" y="547"/>
                  </a:lnTo>
                  <a:lnTo>
                    <a:pt x="272" y="547"/>
                  </a:lnTo>
                  <a:lnTo>
                    <a:pt x="264" y="545"/>
                  </a:lnTo>
                  <a:lnTo>
                    <a:pt x="259" y="542"/>
                  </a:lnTo>
                  <a:lnTo>
                    <a:pt x="257" y="542"/>
                  </a:lnTo>
                  <a:lnTo>
                    <a:pt x="252" y="540"/>
                  </a:lnTo>
                  <a:lnTo>
                    <a:pt x="249" y="537"/>
                  </a:lnTo>
                  <a:lnTo>
                    <a:pt x="247" y="535"/>
                  </a:lnTo>
                  <a:lnTo>
                    <a:pt x="244" y="532"/>
                  </a:lnTo>
                  <a:lnTo>
                    <a:pt x="239" y="530"/>
                  </a:lnTo>
                  <a:lnTo>
                    <a:pt x="237" y="527"/>
                  </a:lnTo>
                  <a:lnTo>
                    <a:pt x="229" y="535"/>
                  </a:lnTo>
                  <a:lnTo>
                    <a:pt x="221" y="540"/>
                  </a:lnTo>
                  <a:lnTo>
                    <a:pt x="214" y="542"/>
                  </a:lnTo>
                  <a:lnTo>
                    <a:pt x="206" y="545"/>
                  </a:lnTo>
                  <a:lnTo>
                    <a:pt x="196" y="547"/>
                  </a:lnTo>
                  <a:lnTo>
                    <a:pt x="188" y="547"/>
                  </a:lnTo>
                  <a:lnTo>
                    <a:pt x="178" y="547"/>
                  </a:lnTo>
                  <a:lnTo>
                    <a:pt x="168" y="547"/>
                  </a:lnTo>
                  <a:lnTo>
                    <a:pt x="163" y="542"/>
                  </a:lnTo>
                  <a:lnTo>
                    <a:pt x="155" y="537"/>
                  </a:lnTo>
                  <a:lnTo>
                    <a:pt x="148" y="532"/>
                  </a:lnTo>
                  <a:lnTo>
                    <a:pt x="143" y="530"/>
                  </a:lnTo>
                  <a:lnTo>
                    <a:pt x="135" y="522"/>
                  </a:lnTo>
                  <a:lnTo>
                    <a:pt x="130" y="517"/>
                  </a:lnTo>
                  <a:lnTo>
                    <a:pt x="125" y="509"/>
                  </a:lnTo>
                  <a:lnTo>
                    <a:pt x="122" y="504"/>
                  </a:lnTo>
                  <a:lnTo>
                    <a:pt x="115" y="502"/>
                  </a:lnTo>
                  <a:lnTo>
                    <a:pt x="110" y="502"/>
                  </a:lnTo>
                  <a:lnTo>
                    <a:pt x="102" y="502"/>
                  </a:lnTo>
                  <a:lnTo>
                    <a:pt x="97" y="499"/>
                  </a:lnTo>
                  <a:lnTo>
                    <a:pt x="89" y="499"/>
                  </a:lnTo>
                  <a:lnTo>
                    <a:pt x="87" y="497"/>
                  </a:lnTo>
                  <a:lnTo>
                    <a:pt x="82" y="494"/>
                  </a:lnTo>
                  <a:lnTo>
                    <a:pt x="76" y="489"/>
                  </a:lnTo>
                  <a:lnTo>
                    <a:pt x="76" y="487"/>
                  </a:lnTo>
                  <a:lnTo>
                    <a:pt x="76" y="482"/>
                  </a:lnTo>
                  <a:lnTo>
                    <a:pt x="74" y="479"/>
                  </a:lnTo>
                  <a:lnTo>
                    <a:pt x="74" y="476"/>
                  </a:lnTo>
                  <a:lnTo>
                    <a:pt x="74" y="474"/>
                  </a:lnTo>
                  <a:lnTo>
                    <a:pt x="74" y="471"/>
                  </a:lnTo>
                  <a:lnTo>
                    <a:pt x="71" y="469"/>
                  </a:lnTo>
                  <a:lnTo>
                    <a:pt x="69" y="466"/>
                  </a:lnTo>
                  <a:lnTo>
                    <a:pt x="59" y="466"/>
                  </a:lnTo>
                  <a:lnTo>
                    <a:pt x="49" y="464"/>
                  </a:lnTo>
                  <a:lnTo>
                    <a:pt x="38" y="461"/>
                  </a:lnTo>
                  <a:lnTo>
                    <a:pt x="31" y="456"/>
                  </a:lnTo>
                  <a:lnTo>
                    <a:pt x="21" y="451"/>
                  </a:lnTo>
                  <a:lnTo>
                    <a:pt x="15" y="444"/>
                  </a:lnTo>
                  <a:lnTo>
                    <a:pt x="8" y="436"/>
                  </a:lnTo>
                  <a:lnTo>
                    <a:pt x="3" y="426"/>
                  </a:lnTo>
                  <a:lnTo>
                    <a:pt x="0" y="421"/>
                  </a:lnTo>
                  <a:lnTo>
                    <a:pt x="0" y="413"/>
                  </a:lnTo>
                  <a:lnTo>
                    <a:pt x="0" y="408"/>
                  </a:lnTo>
                  <a:lnTo>
                    <a:pt x="0" y="403"/>
                  </a:lnTo>
                  <a:lnTo>
                    <a:pt x="3" y="395"/>
                  </a:lnTo>
                  <a:lnTo>
                    <a:pt x="5" y="390"/>
                  </a:lnTo>
                  <a:lnTo>
                    <a:pt x="8" y="385"/>
                  </a:lnTo>
                  <a:lnTo>
                    <a:pt x="13" y="380"/>
                  </a:lnTo>
                  <a:lnTo>
                    <a:pt x="18" y="375"/>
                  </a:lnTo>
                  <a:lnTo>
                    <a:pt x="23" y="367"/>
                  </a:lnTo>
                  <a:lnTo>
                    <a:pt x="31" y="362"/>
                  </a:lnTo>
                  <a:lnTo>
                    <a:pt x="38" y="360"/>
                  </a:lnTo>
                  <a:lnTo>
                    <a:pt x="46" y="355"/>
                  </a:lnTo>
                  <a:lnTo>
                    <a:pt x="54" y="352"/>
                  </a:lnTo>
                  <a:lnTo>
                    <a:pt x="61" y="347"/>
                  </a:lnTo>
                  <a:lnTo>
                    <a:pt x="69" y="347"/>
                  </a:lnTo>
                  <a:lnTo>
                    <a:pt x="64" y="340"/>
                  </a:lnTo>
                  <a:lnTo>
                    <a:pt x="61" y="335"/>
                  </a:lnTo>
                  <a:lnTo>
                    <a:pt x="61" y="327"/>
                  </a:lnTo>
                  <a:lnTo>
                    <a:pt x="61" y="322"/>
                  </a:lnTo>
                  <a:lnTo>
                    <a:pt x="61" y="317"/>
                  </a:lnTo>
                  <a:lnTo>
                    <a:pt x="61" y="309"/>
                  </a:lnTo>
                  <a:lnTo>
                    <a:pt x="64" y="304"/>
                  </a:lnTo>
                  <a:lnTo>
                    <a:pt x="66" y="297"/>
                  </a:lnTo>
                  <a:lnTo>
                    <a:pt x="74" y="291"/>
                  </a:lnTo>
                  <a:lnTo>
                    <a:pt x="79" y="286"/>
                  </a:lnTo>
                  <a:lnTo>
                    <a:pt x="87" y="281"/>
                  </a:lnTo>
                  <a:lnTo>
                    <a:pt x="94" y="279"/>
                  </a:lnTo>
                  <a:lnTo>
                    <a:pt x="99" y="274"/>
                  </a:lnTo>
                  <a:lnTo>
                    <a:pt x="107" y="269"/>
                  </a:lnTo>
                  <a:lnTo>
                    <a:pt x="115" y="266"/>
                  </a:lnTo>
                  <a:lnTo>
                    <a:pt x="125" y="266"/>
                  </a:lnTo>
                  <a:lnTo>
                    <a:pt x="122" y="261"/>
                  </a:lnTo>
                  <a:lnTo>
                    <a:pt x="122" y="256"/>
                  </a:lnTo>
                  <a:lnTo>
                    <a:pt x="120" y="251"/>
                  </a:lnTo>
                  <a:lnTo>
                    <a:pt x="120" y="246"/>
                  </a:lnTo>
                  <a:lnTo>
                    <a:pt x="117" y="241"/>
                  </a:lnTo>
                  <a:lnTo>
                    <a:pt x="117" y="236"/>
                  </a:lnTo>
                  <a:lnTo>
                    <a:pt x="120" y="231"/>
                  </a:lnTo>
                  <a:lnTo>
                    <a:pt x="122" y="226"/>
                  </a:lnTo>
                  <a:lnTo>
                    <a:pt x="125" y="213"/>
                  </a:lnTo>
                  <a:lnTo>
                    <a:pt x="130" y="203"/>
                  </a:lnTo>
                  <a:lnTo>
                    <a:pt x="137" y="193"/>
                  </a:lnTo>
                  <a:lnTo>
                    <a:pt x="148" y="185"/>
                  </a:lnTo>
                  <a:lnTo>
                    <a:pt x="160" y="177"/>
                  </a:lnTo>
                  <a:lnTo>
                    <a:pt x="173" y="172"/>
                  </a:lnTo>
                  <a:lnTo>
                    <a:pt x="183" y="167"/>
                  </a:lnTo>
                  <a:lnTo>
                    <a:pt x="198" y="162"/>
                  </a:lnTo>
                  <a:lnTo>
                    <a:pt x="204" y="162"/>
                  </a:lnTo>
                  <a:lnTo>
                    <a:pt x="209" y="162"/>
                  </a:lnTo>
                  <a:lnTo>
                    <a:pt x="214" y="162"/>
                  </a:lnTo>
                  <a:lnTo>
                    <a:pt x="219" y="162"/>
                  </a:lnTo>
                  <a:lnTo>
                    <a:pt x="224" y="165"/>
                  </a:lnTo>
                  <a:lnTo>
                    <a:pt x="229" y="165"/>
                  </a:lnTo>
                  <a:lnTo>
                    <a:pt x="234" y="167"/>
                  </a:lnTo>
                  <a:lnTo>
                    <a:pt x="239" y="170"/>
                  </a:lnTo>
                  <a:lnTo>
                    <a:pt x="242" y="167"/>
                  </a:lnTo>
                  <a:lnTo>
                    <a:pt x="242" y="162"/>
                  </a:lnTo>
                  <a:lnTo>
                    <a:pt x="244" y="160"/>
                  </a:lnTo>
                  <a:lnTo>
                    <a:pt x="244" y="157"/>
                  </a:lnTo>
                  <a:lnTo>
                    <a:pt x="244" y="152"/>
                  </a:lnTo>
                  <a:lnTo>
                    <a:pt x="247" y="150"/>
                  </a:lnTo>
                  <a:lnTo>
                    <a:pt x="247" y="147"/>
                  </a:lnTo>
                  <a:lnTo>
                    <a:pt x="249" y="144"/>
                  </a:lnTo>
                  <a:lnTo>
                    <a:pt x="252" y="142"/>
                  </a:lnTo>
                  <a:lnTo>
                    <a:pt x="257" y="142"/>
                  </a:lnTo>
                  <a:lnTo>
                    <a:pt x="259" y="142"/>
                  </a:lnTo>
                  <a:lnTo>
                    <a:pt x="262" y="139"/>
                  </a:lnTo>
                  <a:lnTo>
                    <a:pt x="262" y="129"/>
                  </a:lnTo>
                  <a:lnTo>
                    <a:pt x="264" y="119"/>
                  </a:lnTo>
                  <a:lnTo>
                    <a:pt x="267" y="109"/>
                  </a:lnTo>
                  <a:lnTo>
                    <a:pt x="270" y="101"/>
                  </a:lnTo>
                  <a:lnTo>
                    <a:pt x="275" y="94"/>
                  </a:lnTo>
                  <a:lnTo>
                    <a:pt x="280" y="86"/>
                  </a:lnTo>
                  <a:lnTo>
                    <a:pt x="287" y="81"/>
                  </a:lnTo>
                  <a:lnTo>
                    <a:pt x="298" y="76"/>
                  </a:lnTo>
                  <a:lnTo>
                    <a:pt x="305" y="71"/>
                  </a:lnTo>
                  <a:lnTo>
                    <a:pt x="318" y="68"/>
                  </a:lnTo>
                  <a:lnTo>
                    <a:pt x="328" y="66"/>
                  </a:lnTo>
                  <a:lnTo>
                    <a:pt x="341" y="63"/>
                  </a:lnTo>
                  <a:lnTo>
                    <a:pt x="353" y="63"/>
                  </a:lnTo>
                  <a:lnTo>
                    <a:pt x="364" y="66"/>
                  </a:lnTo>
                  <a:lnTo>
                    <a:pt x="376" y="68"/>
                  </a:lnTo>
                  <a:lnTo>
                    <a:pt x="386" y="76"/>
                  </a:lnTo>
                  <a:lnTo>
                    <a:pt x="404" y="89"/>
                  </a:lnTo>
                  <a:lnTo>
                    <a:pt x="404" y="81"/>
                  </a:lnTo>
                  <a:lnTo>
                    <a:pt x="404" y="76"/>
                  </a:lnTo>
                  <a:lnTo>
                    <a:pt x="407" y="68"/>
                  </a:lnTo>
                  <a:lnTo>
                    <a:pt x="409" y="63"/>
                  </a:lnTo>
                  <a:lnTo>
                    <a:pt x="409" y="58"/>
                  </a:lnTo>
                  <a:lnTo>
                    <a:pt x="412" y="51"/>
                  </a:lnTo>
                  <a:lnTo>
                    <a:pt x="414" y="46"/>
                  </a:lnTo>
                  <a:lnTo>
                    <a:pt x="417" y="43"/>
                  </a:lnTo>
                  <a:lnTo>
                    <a:pt x="419" y="38"/>
                  </a:lnTo>
                  <a:lnTo>
                    <a:pt x="422" y="33"/>
                  </a:lnTo>
                  <a:lnTo>
                    <a:pt x="425" y="30"/>
                  </a:lnTo>
                  <a:lnTo>
                    <a:pt x="430" y="28"/>
                  </a:lnTo>
                  <a:lnTo>
                    <a:pt x="432" y="25"/>
                  </a:lnTo>
                  <a:lnTo>
                    <a:pt x="437" y="23"/>
                  </a:lnTo>
                  <a:lnTo>
                    <a:pt x="440" y="20"/>
                  </a:lnTo>
                  <a:lnTo>
                    <a:pt x="445" y="20"/>
                  </a:lnTo>
                  <a:lnTo>
                    <a:pt x="458" y="20"/>
                  </a:lnTo>
                  <a:lnTo>
                    <a:pt x="468" y="23"/>
                  </a:lnTo>
                  <a:lnTo>
                    <a:pt x="480" y="25"/>
                  </a:lnTo>
                  <a:lnTo>
                    <a:pt x="491" y="28"/>
                  </a:lnTo>
                  <a:lnTo>
                    <a:pt x="501" y="33"/>
                  </a:lnTo>
                  <a:lnTo>
                    <a:pt x="508" y="41"/>
                  </a:lnTo>
                  <a:lnTo>
                    <a:pt x="516" y="51"/>
                  </a:lnTo>
                  <a:lnTo>
                    <a:pt x="521" y="61"/>
                  </a:lnTo>
                  <a:lnTo>
                    <a:pt x="524" y="61"/>
                  </a:lnTo>
                  <a:lnTo>
                    <a:pt x="536" y="46"/>
                  </a:lnTo>
                  <a:lnTo>
                    <a:pt x="549" y="30"/>
                  </a:lnTo>
                  <a:lnTo>
                    <a:pt x="562" y="20"/>
                  </a:lnTo>
                  <a:lnTo>
                    <a:pt x="577" y="10"/>
                  </a:lnTo>
                  <a:lnTo>
                    <a:pt x="595" y="5"/>
                  </a:lnTo>
                  <a:lnTo>
                    <a:pt x="613" y="3"/>
                  </a:lnTo>
                  <a:lnTo>
                    <a:pt x="630" y="0"/>
                  </a:lnTo>
                  <a:lnTo>
                    <a:pt x="648" y="3"/>
                  </a:lnTo>
                  <a:lnTo>
                    <a:pt x="656" y="5"/>
                  </a:lnTo>
                  <a:lnTo>
                    <a:pt x="661" y="8"/>
                  </a:lnTo>
                  <a:lnTo>
                    <a:pt x="668" y="10"/>
                  </a:lnTo>
                  <a:lnTo>
                    <a:pt x="674" y="13"/>
                  </a:lnTo>
                  <a:lnTo>
                    <a:pt x="681" y="15"/>
                  </a:lnTo>
                  <a:lnTo>
                    <a:pt x="686" y="18"/>
                  </a:lnTo>
                  <a:lnTo>
                    <a:pt x="694" y="23"/>
                  </a:lnTo>
                  <a:lnTo>
                    <a:pt x="699" y="28"/>
                  </a:lnTo>
                  <a:lnTo>
                    <a:pt x="714" y="51"/>
                  </a:lnTo>
                  <a:close/>
                </a:path>
              </a:pathLst>
            </a:custGeom>
            <a:solidFill>
              <a:srgbClr val="00DEDE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AFD39C01-B00A-4D11-82FE-41C7A2633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" y="1389"/>
              <a:ext cx="833" cy="432"/>
            </a:xfrm>
            <a:custGeom>
              <a:avLst/>
              <a:gdLst/>
              <a:ahLst/>
              <a:cxnLst>
                <a:cxn ang="0">
                  <a:pos x="711" y="63"/>
                </a:cxn>
                <a:cxn ang="0">
                  <a:pos x="790" y="60"/>
                </a:cxn>
                <a:cxn ang="0">
                  <a:pos x="846" y="12"/>
                </a:cxn>
                <a:cxn ang="0">
                  <a:pos x="953" y="60"/>
                </a:cxn>
                <a:cxn ang="0">
                  <a:pos x="897" y="96"/>
                </a:cxn>
                <a:cxn ang="0">
                  <a:pos x="963" y="71"/>
                </a:cxn>
                <a:cxn ang="0">
                  <a:pos x="1003" y="96"/>
                </a:cxn>
                <a:cxn ang="0">
                  <a:pos x="1024" y="71"/>
                </a:cxn>
                <a:cxn ang="0">
                  <a:pos x="1057" y="136"/>
                </a:cxn>
                <a:cxn ang="0">
                  <a:pos x="1072" y="162"/>
                </a:cxn>
                <a:cxn ang="0">
                  <a:pos x="1118" y="207"/>
                </a:cxn>
                <a:cxn ang="0">
                  <a:pos x="1120" y="238"/>
                </a:cxn>
                <a:cxn ang="0">
                  <a:pos x="1169" y="311"/>
                </a:cxn>
                <a:cxn ang="0">
                  <a:pos x="1146" y="337"/>
                </a:cxn>
                <a:cxn ang="0">
                  <a:pos x="1148" y="413"/>
                </a:cxn>
                <a:cxn ang="0">
                  <a:pos x="1103" y="438"/>
                </a:cxn>
                <a:cxn ang="0">
                  <a:pos x="1029" y="501"/>
                </a:cxn>
                <a:cxn ang="0">
                  <a:pos x="978" y="547"/>
                </a:cxn>
                <a:cxn ang="0">
                  <a:pos x="915" y="522"/>
                </a:cxn>
                <a:cxn ang="0">
                  <a:pos x="899" y="522"/>
                </a:cxn>
                <a:cxn ang="0">
                  <a:pos x="859" y="522"/>
                </a:cxn>
                <a:cxn ang="0">
                  <a:pos x="813" y="588"/>
                </a:cxn>
                <a:cxn ang="0">
                  <a:pos x="744" y="567"/>
                </a:cxn>
                <a:cxn ang="0">
                  <a:pos x="795" y="514"/>
                </a:cxn>
                <a:cxn ang="0">
                  <a:pos x="770" y="517"/>
                </a:cxn>
                <a:cxn ang="0">
                  <a:pos x="749" y="519"/>
                </a:cxn>
                <a:cxn ang="0">
                  <a:pos x="658" y="595"/>
                </a:cxn>
                <a:cxn ang="0">
                  <a:pos x="653" y="552"/>
                </a:cxn>
                <a:cxn ang="0">
                  <a:pos x="673" y="539"/>
                </a:cxn>
                <a:cxn ang="0">
                  <a:pos x="630" y="517"/>
                </a:cxn>
                <a:cxn ang="0">
                  <a:pos x="620" y="555"/>
                </a:cxn>
                <a:cxn ang="0">
                  <a:pos x="513" y="555"/>
                </a:cxn>
                <a:cxn ang="0">
                  <a:pos x="607" y="489"/>
                </a:cxn>
                <a:cxn ang="0">
                  <a:pos x="505" y="499"/>
                </a:cxn>
                <a:cxn ang="0">
                  <a:pos x="546" y="522"/>
                </a:cxn>
                <a:cxn ang="0">
                  <a:pos x="394" y="542"/>
                </a:cxn>
                <a:cxn ang="0">
                  <a:pos x="427" y="501"/>
                </a:cxn>
                <a:cxn ang="0">
                  <a:pos x="305" y="504"/>
                </a:cxn>
                <a:cxn ang="0">
                  <a:pos x="292" y="496"/>
                </a:cxn>
                <a:cxn ang="0">
                  <a:pos x="256" y="529"/>
                </a:cxn>
                <a:cxn ang="0">
                  <a:pos x="226" y="499"/>
                </a:cxn>
                <a:cxn ang="0">
                  <a:pos x="218" y="501"/>
                </a:cxn>
                <a:cxn ang="0">
                  <a:pos x="140" y="517"/>
                </a:cxn>
                <a:cxn ang="0">
                  <a:pos x="132" y="438"/>
                </a:cxn>
                <a:cxn ang="0">
                  <a:pos x="107" y="471"/>
                </a:cxn>
                <a:cxn ang="0">
                  <a:pos x="41" y="451"/>
                </a:cxn>
                <a:cxn ang="0">
                  <a:pos x="35" y="354"/>
                </a:cxn>
                <a:cxn ang="0">
                  <a:pos x="58" y="314"/>
                </a:cxn>
                <a:cxn ang="0">
                  <a:pos x="124" y="271"/>
                </a:cxn>
                <a:cxn ang="0">
                  <a:pos x="117" y="220"/>
                </a:cxn>
                <a:cxn ang="0">
                  <a:pos x="229" y="169"/>
                </a:cxn>
                <a:cxn ang="0">
                  <a:pos x="254" y="147"/>
                </a:cxn>
                <a:cxn ang="0">
                  <a:pos x="307" y="63"/>
                </a:cxn>
                <a:cxn ang="0">
                  <a:pos x="391" y="101"/>
                </a:cxn>
                <a:cxn ang="0">
                  <a:pos x="361" y="152"/>
                </a:cxn>
                <a:cxn ang="0">
                  <a:pos x="414" y="104"/>
                </a:cxn>
                <a:cxn ang="0">
                  <a:pos x="475" y="96"/>
                </a:cxn>
                <a:cxn ang="0">
                  <a:pos x="544" y="81"/>
                </a:cxn>
                <a:cxn ang="0">
                  <a:pos x="572" y="86"/>
                </a:cxn>
                <a:cxn ang="0">
                  <a:pos x="523" y="53"/>
                </a:cxn>
                <a:cxn ang="0">
                  <a:pos x="676" y="17"/>
                </a:cxn>
              </a:cxnLst>
              <a:rect l="0" t="0" r="r" b="b"/>
              <a:pathLst>
                <a:path w="1176" h="595">
                  <a:moveTo>
                    <a:pt x="696" y="40"/>
                  </a:moveTo>
                  <a:lnTo>
                    <a:pt x="696" y="45"/>
                  </a:lnTo>
                  <a:lnTo>
                    <a:pt x="699" y="50"/>
                  </a:lnTo>
                  <a:lnTo>
                    <a:pt x="701" y="55"/>
                  </a:lnTo>
                  <a:lnTo>
                    <a:pt x="704" y="58"/>
                  </a:lnTo>
                  <a:lnTo>
                    <a:pt x="704" y="63"/>
                  </a:lnTo>
                  <a:lnTo>
                    <a:pt x="706" y="68"/>
                  </a:lnTo>
                  <a:lnTo>
                    <a:pt x="706" y="73"/>
                  </a:lnTo>
                  <a:lnTo>
                    <a:pt x="706" y="78"/>
                  </a:lnTo>
                  <a:lnTo>
                    <a:pt x="709" y="81"/>
                  </a:lnTo>
                  <a:lnTo>
                    <a:pt x="711" y="78"/>
                  </a:lnTo>
                  <a:lnTo>
                    <a:pt x="711" y="76"/>
                  </a:lnTo>
                  <a:lnTo>
                    <a:pt x="711" y="71"/>
                  </a:lnTo>
                  <a:lnTo>
                    <a:pt x="711" y="68"/>
                  </a:lnTo>
                  <a:lnTo>
                    <a:pt x="711" y="63"/>
                  </a:lnTo>
                  <a:lnTo>
                    <a:pt x="711" y="58"/>
                  </a:lnTo>
                  <a:lnTo>
                    <a:pt x="711" y="55"/>
                  </a:lnTo>
                  <a:lnTo>
                    <a:pt x="711" y="53"/>
                  </a:lnTo>
                  <a:lnTo>
                    <a:pt x="716" y="48"/>
                  </a:lnTo>
                  <a:lnTo>
                    <a:pt x="721" y="43"/>
                  </a:lnTo>
                  <a:lnTo>
                    <a:pt x="729" y="40"/>
                  </a:lnTo>
                  <a:lnTo>
                    <a:pt x="734" y="38"/>
                  </a:lnTo>
                  <a:lnTo>
                    <a:pt x="742" y="38"/>
                  </a:lnTo>
                  <a:lnTo>
                    <a:pt x="749" y="38"/>
                  </a:lnTo>
                  <a:lnTo>
                    <a:pt x="754" y="38"/>
                  </a:lnTo>
                  <a:lnTo>
                    <a:pt x="762" y="38"/>
                  </a:lnTo>
                  <a:lnTo>
                    <a:pt x="770" y="43"/>
                  </a:lnTo>
                  <a:lnTo>
                    <a:pt x="777" y="48"/>
                  </a:lnTo>
                  <a:lnTo>
                    <a:pt x="785" y="53"/>
                  </a:lnTo>
                  <a:lnTo>
                    <a:pt x="790" y="60"/>
                  </a:lnTo>
                  <a:lnTo>
                    <a:pt x="793" y="68"/>
                  </a:lnTo>
                  <a:lnTo>
                    <a:pt x="798" y="78"/>
                  </a:lnTo>
                  <a:lnTo>
                    <a:pt x="800" y="86"/>
                  </a:lnTo>
                  <a:lnTo>
                    <a:pt x="803" y="96"/>
                  </a:lnTo>
                  <a:lnTo>
                    <a:pt x="803" y="88"/>
                  </a:lnTo>
                  <a:lnTo>
                    <a:pt x="803" y="81"/>
                  </a:lnTo>
                  <a:lnTo>
                    <a:pt x="803" y="76"/>
                  </a:lnTo>
                  <a:lnTo>
                    <a:pt x="800" y="71"/>
                  </a:lnTo>
                  <a:lnTo>
                    <a:pt x="798" y="63"/>
                  </a:lnTo>
                  <a:lnTo>
                    <a:pt x="795" y="55"/>
                  </a:lnTo>
                  <a:lnTo>
                    <a:pt x="795" y="50"/>
                  </a:lnTo>
                  <a:lnTo>
                    <a:pt x="798" y="43"/>
                  </a:lnTo>
                  <a:lnTo>
                    <a:pt x="810" y="30"/>
                  </a:lnTo>
                  <a:lnTo>
                    <a:pt x="828" y="20"/>
                  </a:lnTo>
                  <a:lnTo>
                    <a:pt x="846" y="12"/>
                  </a:lnTo>
                  <a:lnTo>
                    <a:pt x="864" y="7"/>
                  </a:lnTo>
                  <a:lnTo>
                    <a:pt x="882" y="2"/>
                  </a:lnTo>
                  <a:lnTo>
                    <a:pt x="902" y="2"/>
                  </a:lnTo>
                  <a:lnTo>
                    <a:pt x="920" y="5"/>
                  </a:lnTo>
                  <a:lnTo>
                    <a:pt x="940" y="10"/>
                  </a:lnTo>
                  <a:lnTo>
                    <a:pt x="945" y="15"/>
                  </a:lnTo>
                  <a:lnTo>
                    <a:pt x="950" y="20"/>
                  </a:lnTo>
                  <a:lnTo>
                    <a:pt x="953" y="25"/>
                  </a:lnTo>
                  <a:lnTo>
                    <a:pt x="958" y="30"/>
                  </a:lnTo>
                  <a:lnTo>
                    <a:pt x="960" y="38"/>
                  </a:lnTo>
                  <a:lnTo>
                    <a:pt x="963" y="45"/>
                  </a:lnTo>
                  <a:lnTo>
                    <a:pt x="963" y="50"/>
                  </a:lnTo>
                  <a:lnTo>
                    <a:pt x="963" y="60"/>
                  </a:lnTo>
                  <a:lnTo>
                    <a:pt x="958" y="60"/>
                  </a:lnTo>
                  <a:lnTo>
                    <a:pt x="953" y="60"/>
                  </a:lnTo>
                  <a:lnTo>
                    <a:pt x="945" y="63"/>
                  </a:lnTo>
                  <a:lnTo>
                    <a:pt x="940" y="63"/>
                  </a:lnTo>
                  <a:lnTo>
                    <a:pt x="932" y="66"/>
                  </a:lnTo>
                  <a:lnTo>
                    <a:pt x="925" y="68"/>
                  </a:lnTo>
                  <a:lnTo>
                    <a:pt x="920" y="71"/>
                  </a:lnTo>
                  <a:lnTo>
                    <a:pt x="915" y="73"/>
                  </a:lnTo>
                  <a:lnTo>
                    <a:pt x="909" y="76"/>
                  </a:lnTo>
                  <a:lnTo>
                    <a:pt x="907" y="78"/>
                  </a:lnTo>
                  <a:lnTo>
                    <a:pt x="902" y="81"/>
                  </a:lnTo>
                  <a:lnTo>
                    <a:pt x="899" y="83"/>
                  </a:lnTo>
                  <a:lnTo>
                    <a:pt x="897" y="86"/>
                  </a:lnTo>
                  <a:lnTo>
                    <a:pt x="894" y="88"/>
                  </a:lnTo>
                  <a:lnTo>
                    <a:pt x="894" y="93"/>
                  </a:lnTo>
                  <a:lnTo>
                    <a:pt x="894" y="98"/>
                  </a:lnTo>
                  <a:lnTo>
                    <a:pt x="897" y="96"/>
                  </a:lnTo>
                  <a:lnTo>
                    <a:pt x="899" y="96"/>
                  </a:lnTo>
                  <a:lnTo>
                    <a:pt x="902" y="93"/>
                  </a:lnTo>
                  <a:lnTo>
                    <a:pt x="904" y="91"/>
                  </a:lnTo>
                  <a:lnTo>
                    <a:pt x="907" y="88"/>
                  </a:lnTo>
                  <a:lnTo>
                    <a:pt x="909" y="86"/>
                  </a:lnTo>
                  <a:lnTo>
                    <a:pt x="912" y="83"/>
                  </a:lnTo>
                  <a:lnTo>
                    <a:pt x="915" y="81"/>
                  </a:lnTo>
                  <a:lnTo>
                    <a:pt x="920" y="78"/>
                  </a:lnTo>
                  <a:lnTo>
                    <a:pt x="925" y="76"/>
                  </a:lnTo>
                  <a:lnTo>
                    <a:pt x="930" y="73"/>
                  </a:lnTo>
                  <a:lnTo>
                    <a:pt x="937" y="71"/>
                  </a:lnTo>
                  <a:lnTo>
                    <a:pt x="943" y="71"/>
                  </a:lnTo>
                  <a:lnTo>
                    <a:pt x="950" y="71"/>
                  </a:lnTo>
                  <a:lnTo>
                    <a:pt x="955" y="71"/>
                  </a:lnTo>
                  <a:lnTo>
                    <a:pt x="963" y="71"/>
                  </a:lnTo>
                  <a:lnTo>
                    <a:pt x="963" y="73"/>
                  </a:lnTo>
                  <a:lnTo>
                    <a:pt x="965" y="76"/>
                  </a:lnTo>
                  <a:lnTo>
                    <a:pt x="968" y="76"/>
                  </a:lnTo>
                  <a:lnTo>
                    <a:pt x="970" y="76"/>
                  </a:lnTo>
                  <a:lnTo>
                    <a:pt x="973" y="73"/>
                  </a:lnTo>
                  <a:lnTo>
                    <a:pt x="973" y="73"/>
                  </a:lnTo>
                  <a:lnTo>
                    <a:pt x="976" y="73"/>
                  </a:lnTo>
                  <a:lnTo>
                    <a:pt x="978" y="73"/>
                  </a:lnTo>
                  <a:lnTo>
                    <a:pt x="981" y="73"/>
                  </a:lnTo>
                  <a:lnTo>
                    <a:pt x="983" y="73"/>
                  </a:lnTo>
                  <a:lnTo>
                    <a:pt x="988" y="76"/>
                  </a:lnTo>
                  <a:lnTo>
                    <a:pt x="993" y="81"/>
                  </a:lnTo>
                  <a:lnTo>
                    <a:pt x="996" y="86"/>
                  </a:lnTo>
                  <a:lnTo>
                    <a:pt x="1001" y="91"/>
                  </a:lnTo>
                  <a:lnTo>
                    <a:pt x="1003" y="96"/>
                  </a:lnTo>
                  <a:lnTo>
                    <a:pt x="1006" y="101"/>
                  </a:lnTo>
                  <a:lnTo>
                    <a:pt x="1009" y="106"/>
                  </a:lnTo>
                  <a:lnTo>
                    <a:pt x="1014" y="114"/>
                  </a:lnTo>
                  <a:lnTo>
                    <a:pt x="1014" y="106"/>
                  </a:lnTo>
                  <a:lnTo>
                    <a:pt x="1014" y="101"/>
                  </a:lnTo>
                  <a:lnTo>
                    <a:pt x="1011" y="96"/>
                  </a:lnTo>
                  <a:lnTo>
                    <a:pt x="1011" y="91"/>
                  </a:lnTo>
                  <a:lnTo>
                    <a:pt x="1006" y="86"/>
                  </a:lnTo>
                  <a:lnTo>
                    <a:pt x="1003" y="78"/>
                  </a:lnTo>
                  <a:lnTo>
                    <a:pt x="998" y="73"/>
                  </a:lnTo>
                  <a:lnTo>
                    <a:pt x="996" y="68"/>
                  </a:lnTo>
                  <a:lnTo>
                    <a:pt x="1003" y="68"/>
                  </a:lnTo>
                  <a:lnTo>
                    <a:pt x="1011" y="68"/>
                  </a:lnTo>
                  <a:lnTo>
                    <a:pt x="1016" y="68"/>
                  </a:lnTo>
                  <a:lnTo>
                    <a:pt x="1024" y="71"/>
                  </a:lnTo>
                  <a:lnTo>
                    <a:pt x="1029" y="71"/>
                  </a:lnTo>
                  <a:lnTo>
                    <a:pt x="1034" y="73"/>
                  </a:lnTo>
                  <a:lnTo>
                    <a:pt x="1042" y="78"/>
                  </a:lnTo>
                  <a:lnTo>
                    <a:pt x="1047" y="81"/>
                  </a:lnTo>
                  <a:lnTo>
                    <a:pt x="1052" y="83"/>
                  </a:lnTo>
                  <a:lnTo>
                    <a:pt x="1054" y="88"/>
                  </a:lnTo>
                  <a:lnTo>
                    <a:pt x="1054" y="91"/>
                  </a:lnTo>
                  <a:lnTo>
                    <a:pt x="1057" y="96"/>
                  </a:lnTo>
                  <a:lnTo>
                    <a:pt x="1059" y="98"/>
                  </a:lnTo>
                  <a:lnTo>
                    <a:pt x="1059" y="104"/>
                  </a:lnTo>
                  <a:lnTo>
                    <a:pt x="1059" y="109"/>
                  </a:lnTo>
                  <a:lnTo>
                    <a:pt x="1062" y="114"/>
                  </a:lnTo>
                  <a:lnTo>
                    <a:pt x="1059" y="121"/>
                  </a:lnTo>
                  <a:lnTo>
                    <a:pt x="1059" y="129"/>
                  </a:lnTo>
                  <a:lnTo>
                    <a:pt x="1057" y="136"/>
                  </a:lnTo>
                  <a:lnTo>
                    <a:pt x="1052" y="144"/>
                  </a:lnTo>
                  <a:lnTo>
                    <a:pt x="1049" y="152"/>
                  </a:lnTo>
                  <a:lnTo>
                    <a:pt x="1044" y="159"/>
                  </a:lnTo>
                  <a:lnTo>
                    <a:pt x="1039" y="164"/>
                  </a:lnTo>
                  <a:lnTo>
                    <a:pt x="1034" y="172"/>
                  </a:lnTo>
                  <a:lnTo>
                    <a:pt x="1037" y="174"/>
                  </a:lnTo>
                  <a:lnTo>
                    <a:pt x="1039" y="177"/>
                  </a:lnTo>
                  <a:lnTo>
                    <a:pt x="1044" y="174"/>
                  </a:lnTo>
                  <a:lnTo>
                    <a:pt x="1047" y="174"/>
                  </a:lnTo>
                  <a:lnTo>
                    <a:pt x="1049" y="172"/>
                  </a:lnTo>
                  <a:lnTo>
                    <a:pt x="1052" y="169"/>
                  </a:lnTo>
                  <a:lnTo>
                    <a:pt x="1054" y="167"/>
                  </a:lnTo>
                  <a:lnTo>
                    <a:pt x="1059" y="167"/>
                  </a:lnTo>
                  <a:lnTo>
                    <a:pt x="1064" y="164"/>
                  </a:lnTo>
                  <a:lnTo>
                    <a:pt x="1072" y="162"/>
                  </a:lnTo>
                  <a:lnTo>
                    <a:pt x="1080" y="162"/>
                  </a:lnTo>
                  <a:lnTo>
                    <a:pt x="1087" y="162"/>
                  </a:lnTo>
                  <a:lnTo>
                    <a:pt x="1095" y="162"/>
                  </a:lnTo>
                  <a:lnTo>
                    <a:pt x="1103" y="164"/>
                  </a:lnTo>
                  <a:lnTo>
                    <a:pt x="1108" y="167"/>
                  </a:lnTo>
                  <a:lnTo>
                    <a:pt x="1115" y="172"/>
                  </a:lnTo>
                  <a:lnTo>
                    <a:pt x="1118" y="174"/>
                  </a:lnTo>
                  <a:lnTo>
                    <a:pt x="1118" y="180"/>
                  </a:lnTo>
                  <a:lnTo>
                    <a:pt x="1120" y="182"/>
                  </a:lnTo>
                  <a:lnTo>
                    <a:pt x="1120" y="187"/>
                  </a:lnTo>
                  <a:lnTo>
                    <a:pt x="1120" y="190"/>
                  </a:lnTo>
                  <a:lnTo>
                    <a:pt x="1120" y="195"/>
                  </a:lnTo>
                  <a:lnTo>
                    <a:pt x="1120" y="197"/>
                  </a:lnTo>
                  <a:lnTo>
                    <a:pt x="1120" y="202"/>
                  </a:lnTo>
                  <a:lnTo>
                    <a:pt x="1118" y="207"/>
                  </a:lnTo>
                  <a:lnTo>
                    <a:pt x="1115" y="213"/>
                  </a:lnTo>
                  <a:lnTo>
                    <a:pt x="1113" y="218"/>
                  </a:lnTo>
                  <a:lnTo>
                    <a:pt x="1108" y="223"/>
                  </a:lnTo>
                  <a:lnTo>
                    <a:pt x="1105" y="228"/>
                  </a:lnTo>
                  <a:lnTo>
                    <a:pt x="1100" y="230"/>
                  </a:lnTo>
                  <a:lnTo>
                    <a:pt x="1095" y="235"/>
                  </a:lnTo>
                  <a:lnTo>
                    <a:pt x="1092" y="240"/>
                  </a:lnTo>
                  <a:lnTo>
                    <a:pt x="1095" y="243"/>
                  </a:lnTo>
                  <a:lnTo>
                    <a:pt x="1098" y="243"/>
                  </a:lnTo>
                  <a:lnTo>
                    <a:pt x="1103" y="243"/>
                  </a:lnTo>
                  <a:lnTo>
                    <a:pt x="1105" y="243"/>
                  </a:lnTo>
                  <a:lnTo>
                    <a:pt x="1108" y="240"/>
                  </a:lnTo>
                  <a:lnTo>
                    <a:pt x="1113" y="238"/>
                  </a:lnTo>
                  <a:lnTo>
                    <a:pt x="1115" y="238"/>
                  </a:lnTo>
                  <a:lnTo>
                    <a:pt x="1120" y="238"/>
                  </a:lnTo>
                  <a:lnTo>
                    <a:pt x="1128" y="238"/>
                  </a:lnTo>
                  <a:lnTo>
                    <a:pt x="1136" y="238"/>
                  </a:lnTo>
                  <a:lnTo>
                    <a:pt x="1143" y="238"/>
                  </a:lnTo>
                  <a:lnTo>
                    <a:pt x="1151" y="243"/>
                  </a:lnTo>
                  <a:lnTo>
                    <a:pt x="1156" y="245"/>
                  </a:lnTo>
                  <a:lnTo>
                    <a:pt x="1164" y="251"/>
                  </a:lnTo>
                  <a:lnTo>
                    <a:pt x="1169" y="256"/>
                  </a:lnTo>
                  <a:lnTo>
                    <a:pt x="1174" y="263"/>
                  </a:lnTo>
                  <a:lnTo>
                    <a:pt x="1174" y="271"/>
                  </a:lnTo>
                  <a:lnTo>
                    <a:pt x="1174" y="276"/>
                  </a:lnTo>
                  <a:lnTo>
                    <a:pt x="1176" y="283"/>
                  </a:lnTo>
                  <a:lnTo>
                    <a:pt x="1176" y="291"/>
                  </a:lnTo>
                  <a:lnTo>
                    <a:pt x="1174" y="299"/>
                  </a:lnTo>
                  <a:lnTo>
                    <a:pt x="1171" y="304"/>
                  </a:lnTo>
                  <a:lnTo>
                    <a:pt x="1169" y="311"/>
                  </a:lnTo>
                  <a:lnTo>
                    <a:pt x="1164" y="316"/>
                  </a:lnTo>
                  <a:lnTo>
                    <a:pt x="1161" y="319"/>
                  </a:lnTo>
                  <a:lnTo>
                    <a:pt x="1158" y="324"/>
                  </a:lnTo>
                  <a:lnTo>
                    <a:pt x="1156" y="324"/>
                  </a:lnTo>
                  <a:lnTo>
                    <a:pt x="1153" y="327"/>
                  </a:lnTo>
                  <a:lnTo>
                    <a:pt x="1148" y="327"/>
                  </a:lnTo>
                  <a:lnTo>
                    <a:pt x="1146" y="327"/>
                  </a:lnTo>
                  <a:lnTo>
                    <a:pt x="1143" y="327"/>
                  </a:lnTo>
                  <a:lnTo>
                    <a:pt x="1138" y="324"/>
                  </a:lnTo>
                  <a:lnTo>
                    <a:pt x="1136" y="324"/>
                  </a:lnTo>
                  <a:lnTo>
                    <a:pt x="1133" y="321"/>
                  </a:lnTo>
                  <a:lnTo>
                    <a:pt x="1131" y="324"/>
                  </a:lnTo>
                  <a:lnTo>
                    <a:pt x="1136" y="327"/>
                  </a:lnTo>
                  <a:lnTo>
                    <a:pt x="1141" y="332"/>
                  </a:lnTo>
                  <a:lnTo>
                    <a:pt x="1146" y="337"/>
                  </a:lnTo>
                  <a:lnTo>
                    <a:pt x="1151" y="342"/>
                  </a:lnTo>
                  <a:lnTo>
                    <a:pt x="1156" y="347"/>
                  </a:lnTo>
                  <a:lnTo>
                    <a:pt x="1161" y="354"/>
                  </a:lnTo>
                  <a:lnTo>
                    <a:pt x="1161" y="359"/>
                  </a:lnTo>
                  <a:lnTo>
                    <a:pt x="1164" y="367"/>
                  </a:lnTo>
                  <a:lnTo>
                    <a:pt x="1164" y="370"/>
                  </a:lnTo>
                  <a:lnTo>
                    <a:pt x="1164" y="375"/>
                  </a:lnTo>
                  <a:lnTo>
                    <a:pt x="1164" y="380"/>
                  </a:lnTo>
                  <a:lnTo>
                    <a:pt x="1166" y="385"/>
                  </a:lnTo>
                  <a:lnTo>
                    <a:pt x="1164" y="390"/>
                  </a:lnTo>
                  <a:lnTo>
                    <a:pt x="1164" y="395"/>
                  </a:lnTo>
                  <a:lnTo>
                    <a:pt x="1161" y="400"/>
                  </a:lnTo>
                  <a:lnTo>
                    <a:pt x="1158" y="405"/>
                  </a:lnTo>
                  <a:lnTo>
                    <a:pt x="1153" y="410"/>
                  </a:lnTo>
                  <a:lnTo>
                    <a:pt x="1148" y="413"/>
                  </a:lnTo>
                  <a:lnTo>
                    <a:pt x="1143" y="418"/>
                  </a:lnTo>
                  <a:lnTo>
                    <a:pt x="1138" y="420"/>
                  </a:lnTo>
                  <a:lnTo>
                    <a:pt x="1133" y="423"/>
                  </a:lnTo>
                  <a:lnTo>
                    <a:pt x="1125" y="425"/>
                  </a:lnTo>
                  <a:lnTo>
                    <a:pt x="1120" y="425"/>
                  </a:lnTo>
                  <a:lnTo>
                    <a:pt x="1113" y="425"/>
                  </a:lnTo>
                  <a:lnTo>
                    <a:pt x="1110" y="423"/>
                  </a:lnTo>
                  <a:lnTo>
                    <a:pt x="1108" y="420"/>
                  </a:lnTo>
                  <a:lnTo>
                    <a:pt x="1105" y="418"/>
                  </a:lnTo>
                  <a:lnTo>
                    <a:pt x="1105" y="418"/>
                  </a:lnTo>
                  <a:lnTo>
                    <a:pt x="1103" y="423"/>
                  </a:lnTo>
                  <a:lnTo>
                    <a:pt x="1103" y="425"/>
                  </a:lnTo>
                  <a:lnTo>
                    <a:pt x="1103" y="430"/>
                  </a:lnTo>
                  <a:lnTo>
                    <a:pt x="1103" y="436"/>
                  </a:lnTo>
                  <a:lnTo>
                    <a:pt x="1103" y="438"/>
                  </a:lnTo>
                  <a:lnTo>
                    <a:pt x="1105" y="443"/>
                  </a:lnTo>
                  <a:lnTo>
                    <a:pt x="1105" y="448"/>
                  </a:lnTo>
                  <a:lnTo>
                    <a:pt x="1105" y="453"/>
                  </a:lnTo>
                  <a:lnTo>
                    <a:pt x="1103" y="461"/>
                  </a:lnTo>
                  <a:lnTo>
                    <a:pt x="1098" y="471"/>
                  </a:lnTo>
                  <a:lnTo>
                    <a:pt x="1092" y="479"/>
                  </a:lnTo>
                  <a:lnTo>
                    <a:pt x="1085" y="484"/>
                  </a:lnTo>
                  <a:lnTo>
                    <a:pt x="1077" y="489"/>
                  </a:lnTo>
                  <a:lnTo>
                    <a:pt x="1070" y="494"/>
                  </a:lnTo>
                  <a:lnTo>
                    <a:pt x="1062" y="499"/>
                  </a:lnTo>
                  <a:lnTo>
                    <a:pt x="1052" y="501"/>
                  </a:lnTo>
                  <a:lnTo>
                    <a:pt x="1047" y="504"/>
                  </a:lnTo>
                  <a:lnTo>
                    <a:pt x="1042" y="504"/>
                  </a:lnTo>
                  <a:lnTo>
                    <a:pt x="1034" y="501"/>
                  </a:lnTo>
                  <a:lnTo>
                    <a:pt x="1029" y="501"/>
                  </a:lnTo>
                  <a:lnTo>
                    <a:pt x="1024" y="499"/>
                  </a:lnTo>
                  <a:lnTo>
                    <a:pt x="1019" y="499"/>
                  </a:lnTo>
                  <a:lnTo>
                    <a:pt x="1014" y="496"/>
                  </a:lnTo>
                  <a:lnTo>
                    <a:pt x="1009" y="499"/>
                  </a:lnTo>
                  <a:lnTo>
                    <a:pt x="1011" y="504"/>
                  </a:lnTo>
                  <a:lnTo>
                    <a:pt x="1011" y="506"/>
                  </a:lnTo>
                  <a:lnTo>
                    <a:pt x="1009" y="512"/>
                  </a:lnTo>
                  <a:lnTo>
                    <a:pt x="1009" y="517"/>
                  </a:lnTo>
                  <a:lnTo>
                    <a:pt x="1006" y="522"/>
                  </a:lnTo>
                  <a:lnTo>
                    <a:pt x="1003" y="524"/>
                  </a:lnTo>
                  <a:lnTo>
                    <a:pt x="1001" y="529"/>
                  </a:lnTo>
                  <a:lnTo>
                    <a:pt x="1001" y="532"/>
                  </a:lnTo>
                  <a:lnTo>
                    <a:pt x="993" y="537"/>
                  </a:lnTo>
                  <a:lnTo>
                    <a:pt x="986" y="542"/>
                  </a:lnTo>
                  <a:lnTo>
                    <a:pt x="978" y="547"/>
                  </a:lnTo>
                  <a:lnTo>
                    <a:pt x="973" y="552"/>
                  </a:lnTo>
                  <a:lnTo>
                    <a:pt x="965" y="555"/>
                  </a:lnTo>
                  <a:lnTo>
                    <a:pt x="958" y="557"/>
                  </a:lnTo>
                  <a:lnTo>
                    <a:pt x="948" y="557"/>
                  </a:lnTo>
                  <a:lnTo>
                    <a:pt x="940" y="555"/>
                  </a:lnTo>
                  <a:lnTo>
                    <a:pt x="935" y="552"/>
                  </a:lnTo>
                  <a:lnTo>
                    <a:pt x="930" y="550"/>
                  </a:lnTo>
                  <a:lnTo>
                    <a:pt x="925" y="547"/>
                  </a:lnTo>
                  <a:lnTo>
                    <a:pt x="922" y="542"/>
                  </a:lnTo>
                  <a:lnTo>
                    <a:pt x="917" y="539"/>
                  </a:lnTo>
                  <a:lnTo>
                    <a:pt x="915" y="534"/>
                  </a:lnTo>
                  <a:lnTo>
                    <a:pt x="912" y="529"/>
                  </a:lnTo>
                  <a:lnTo>
                    <a:pt x="912" y="524"/>
                  </a:lnTo>
                  <a:lnTo>
                    <a:pt x="912" y="522"/>
                  </a:lnTo>
                  <a:lnTo>
                    <a:pt x="915" y="522"/>
                  </a:lnTo>
                  <a:lnTo>
                    <a:pt x="917" y="519"/>
                  </a:lnTo>
                  <a:lnTo>
                    <a:pt x="920" y="517"/>
                  </a:lnTo>
                  <a:lnTo>
                    <a:pt x="922" y="514"/>
                  </a:lnTo>
                  <a:lnTo>
                    <a:pt x="925" y="514"/>
                  </a:lnTo>
                  <a:lnTo>
                    <a:pt x="925" y="512"/>
                  </a:lnTo>
                  <a:lnTo>
                    <a:pt x="927" y="509"/>
                  </a:lnTo>
                  <a:lnTo>
                    <a:pt x="922" y="506"/>
                  </a:lnTo>
                  <a:lnTo>
                    <a:pt x="920" y="506"/>
                  </a:lnTo>
                  <a:lnTo>
                    <a:pt x="920" y="506"/>
                  </a:lnTo>
                  <a:lnTo>
                    <a:pt x="917" y="509"/>
                  </a:lnTo>
                  <a:lnTo>
                    <a:pt x="915" y="512"/>
                  </a:lnTo>
                  <a:lnTo>
                    <a:pt x="912" y="517"/>
                  </a:lnTo>
                  <a:lnTo>
                    <a:pt x="907" y="517"/>
                  </a:lnTo>
                  <a:lnTo>
                    <a:pt x="907" y="519"/>
                  </a:lnTo>
                  <a:lnTo>
                    <a:pt x="899" y="522"/>
                  </a:lnTo>
                  <a:lnTo>
                    <a:pt x="894" y="522"/>
                  </a:lnTo>
                  <a:lnTo>
                    <a:pt x="889" y="522"/>
                  </a:lnTo>
                  <a:lnTo>
                    <a:pt x="884" y="522"/>
                  </a:lnTo>
                  <a:lnTo>
                    <a:pt x="879" y="522"/>
                  </a:lnTo>
                  <a:lnTo>
                    <a:pt x="874" y="519"/>
                  </a:lnTo>
                  <a:lnTo>
                    <a:pt x="869" y="517"/>
                  </a:lnTo>
                  <a:lnTo>
                    <a:pt x="864" y="514"/>
                  </a:lnTo>
                  <a:lnTo>
                    <a:pt x="861" y="512"/>
                  </a:lnTo>
                  <a:lnTo>
                    <a:pt x="859" y="506"/>
                  </a:lnTo>
                  <a:lnTo>
                    <a:pt x="856" y="506"/>
                  </a:lnTo>
                  <a:lnTo>
                    <a:pt x="856" y="509"/>
                  </a:lnTo>
                  <a:lnTo>
                    <a:pt x="856" y="514"/>
                  </a:lnTo>
                  <a:lnTo>
                    <a:pt x="856" y="517"/>
                  </a:lnTo>
                  <a:lnTo>
                    <a:pt x="856" y="519"/>
                  </a:lnTo>
                  <a:lnTo>
                    <a:pt x="859" y="522"/>
                  </a:lnTo>
                  <a:lnTo>
                    <a:pt x="861" y="524"/>
                  </a:lnTo>
                  <a:lnTo>
                    <a:pt x="864" y="524"/>
                  </a:lnTo>
                  <a:lnTo>
                    <a:pt x="869" y="527"/>
                  </a:lnTo>
                  <a:lnTo>
                    <a:pt x="869" y="529"/>
                  </a:lnTo>
                  <a:lnTo>
                    <a:pt x="874" y="529"/>
                  </a:lnTo>
                  <a:lnTo>
                    <a:pt x="876" y="529"/>
                  </a:lnTo>
                  <a:lnTo>
                    <a:pt x="879" y="529"/>
                  </a:lnTo>
                  <a:lnTo>
                    <a:pt x="876" y="539"/>
                  </a:lnTo>
                  <a:lnTo>
                    <a:pt x="871" y="550"/>
                  </a:lnTo>
                  <a:lnTo>
                    <a:pt x="864" y="557"/>
                  </a:lnTo>
                  <a:lnTo>
                    <a:pt x="854" y="565"/>
                  </a:lnTo>
                  <a:lnTo>
                    <a:pt x="843" y="572"/>
                  </a:lnTo>
                  <a:lnTo>
                    <a:pt x="833" y="577"/>
                  </a:lnTo>
                  <a:lnTo>
                    <a:pt x="823" y="583"/>
                  </a:lnTo>
                  <a:lnTo>
                    <a:pt x="813" y="588"/>
                  </a:lnTo>
                  <a:lnTo>
                    <a:pt x="808" y="588"/>
                  </a:lnTo>
                  <a:lnTo>
                    <a:pt x="800" y="590"/>
                  </a:lnTo>
                  <a:lnTo>
                    <a:pt x="793" y="593"/>
                  </a:lnTo>
                  <a:lnTo>
                    <a:pt x="785" y="593"/>
                  </a:lnTo>
                  <a:lnTo>
                    <a:pt x="777" y="593"/>
                  </a:lnTo>
                  <a:lnTo>
                    <a:pt x="770" y="590"/>
                  </a:lnTo>
                  <a:lnTo>
                    <a:pt x="765" y="590"/>
                  </a:lnTo>
                  <a:lnTo>
                    <a:pt x="760" y="588"/>
                  </a:lnTo>
                  <a:lnTo>
                    <a:pt x="754" y="585"/>
                  </a:lnTo>
                  <a:lnTo>
                    <a:pt x="752" y="583"/>
                  </a:lnTo>
                  <a:lnTo>
                    <a:pt x="749" y="580"/>
                  </a:lnTo>
                  <a:lnTo>
                    <a:pt x="747" y="577"/>
                  </a:lnTo>
                  <a:lnTo>
                    <a:pt x="744" y="575"/>
                  </a:lnTo>
                  <a:lnTo>
                    <a:pt x="744" y="572"/>
                  </a:lnTo>
                  <a:lnTo>
                    <a:pt x="744" y="567"/>
                  </a:lnTo>
                  <a:lnTo>
                    <a:pt x="744" y="565"/>
                  </a:lnTo>
                  <a:lnTo>
                    <a:pt x="749" y="562"/>
                  </a:lnTo>
                  <a:lnTo>
                    <a:pt x="752" y="557"/>
                  </a:lnTo>
                  <a:lnTo>
                    <a:pt x="757" y="552"/>
                  </a:lnTo>
                  <a:lnTo>
                    <a:pt x="760" y="550"/>
                  </a:lnTo>
                  <a:lnTo>
                    <a:pt x="762" y="545"/>
                  </a:lnTo>
                  <a:lnTo>
                    <a:pt x="762" y="539"/>
                  </a:lnTo>
                  <a:lnTo>
                    <a:pt x="765" y="534"/>
                  </a:lnTo>
                  <a:lnTo>
                    <a:pt x="767" y="529"/>
                  </a:lnTo>
                  <a:lnTo>
                    <a:pt x="770" y="527"/>
                  </a:lnTo>
                  <a:lnTo>
                    <a:pt x="775" y="524"/>
                  </a:lnTo>
                  <a:lnTo>
                    <a:pt x="780" y="522"/>
                  </a:lnTo>
                  <a:lnTo>
                    <a:pt x="785" y="519"/>
                  </a:lnTo>
                  <a:lnTo>
                    <a:pt x="790" y="517"/>
                  </a:lnTo>
                  <a:lnTo>
                    <a:pt x="795" y="514"/>
                  </a:lnTo>
                  <a:lnTo>
                    <a:pt x="798" y="512"/>
                  </a:lnTo>
                  <a:lnTo>
                    <a:pt x="803" y="506"/>
                  </a:lnTo>
                  <a:lnTo>
                    <a:pt x="800" y="506"/>
                  </a:lnTo>
                  <a:lnTo>
                    <a:pt x="798" y="506"/>
                  </a:lnTo>
                  <a:lnTo>
                    <a:pt x="795" y="506"/>
                  </a:lnTo>
                  <a:lnTo>
                    <a:pt x="793" y="506"/>
                  </a:lnTo>
                  <a:lnTo>
                    <a:pt x="790" y="509"/>
                  </a:lnTo>
                  <a:lnTo>
                    <a:pt x="788" y="509"/>
                  </a:lnTo>
                  <a:lnTo>
                    <a:pt x="785" y="512"/>
                  </a:lnTo>
                  <a:lnTo>
                    <a:pt x="785" y="514"/>
                  </a:lnTo>
                  <a:lnTo>
                    <a:pt x="780" y="514"/>
                  </a:lnTo>
                  <a:lnTo>
                    <a:pt x="777" y="514"/>
                  </a:lnTo>
                  <a:lnTo>
                    <a:pt x="775" y="514"/>
                  </a:lnTo>
                  <a:lnTo>
                    <a:pt x="772" y="517"/>
                  </a:lnTo>
                  <a:lnTo>
                    <a:pt x="770" y="517"/>
                  </a:lnTo>
                  <a:lnTo>
                    <a:pt x="767" y="517"/>
                  </a:lnTo>
                  <a:lnTo>
                    <a:pt x="765" y="517"/>
                  </a:lnTo>
                  <a:lnTo>
                    <a:pt x="762" y="517"/>
                  </a:lnTo>
                  <a:lnTo>
                    <a:pt x="757" y="514"/>
                  </a:lnTo>
                  <a:lnTo>
                    <a:pt x="754" y="512"/>
                  </a:lnTo>
                  <a:lnTo>
                    <a:pt x="752" y="509"/>
                  </a:lnTo>
                  <a:lnTo>
                    <a:pt x="752" y="506"/>
                  </a:lnTo>
                  <a:lnTo>
                    <a:pt x="749" y="506"/>
                  </a:lnTo>
                  <a:lnTo>
                    <a:pt x="747" y="506"/>
                  </a:lnTo>
                  <a:lnTo>
                    <a:pt x="747" y="509"/>
                  </a:lnTo>
                  <a:lnTo>
                    <a:pt x="744" y="512"/>
                  </a:lnTo>
                  <a:lnTo>
                    <a:pt x="744" y="512"/>
                  </a:lnTo>
                  <a:lnTo>
                    <a:pt x="744" y="514"/>
                  </a:lnTo>
                  <a:lnTo>
                    <a:pt x="747" y="517"/>
                  </a:lnTo>
                  <a:lnTo>
                    <a:pt x="749" y="519"/>
                  </a:lnTo>
                  <a:lnTo>
                    <a:pt x="752" y="522"/>
                  </a:lnTo>
                  <a:lnTo>
                    <a:pt x="754" y="524"/>
                  </a:lnTo>
                  <a:lnTo>
                    <a:pt x="757" y="527"/>
                  </a:lnTo>
                  <a:lnTo>
                    <a:pt x="757" y="529"/>
                  </a:lnTo>
                  <a:lnTo>
                    <a:pt x="757" y="532"/>
                  </a:lnTo>
                  <a:lnTo>
                    <a:pt x="754" y="537"/>
                  </a:lnTo>
                  <a:lnTo>
                    <a:pt x="749" y="550"/>
                  </a:lnTo>
                  <a:lnTo>
                    <a:pt x="739" y="560"/>
                  </a:lnTo>
                  <a:lnTo>
                    <a:pt x="729" y="570"/>
                  </a:lnTo>
                  <a:lnTo>
                    <a:pt x="719" y="577"/>
                  </a:lnTo>
                  <a:lnTo>
                    <a:pt x="706" y="585"/>
                  </a:lnTo>
                  <a:lnTo>
                    <a:pt x="691" y="590"/>
                  </a:lnTo>
                  <a:lnTo>
                    <a:pt x="678" y="593"/>
                  </a:lnTo>
                  <a:lnTo>
                    <a:pt x="663" y="595"/>
                  </a:lnTo>
                  <a:lnTo>
                    <a:pt x="658" y="595"/>
                  </a:lnTo>
                  <a:lnTo>
                    <a:pt x="650" y="595"/>
                  </a:lnTo>
                  <a:lnTo>
                    <a:pt x="645" y="595"/>
                  </a:lnTo>
                  <a:lnTo>
                    <a:pt x="638" y="593"/>
                  </a:lnTo>
                  <a:lnTo>
                    <a:pt x="633" y="593"/>
                  </a:lnTo>
                  <a:lnTo>
                    <a:pt x="627" y="590"/>
                  </a:lnTo>
                  <a:lnTo>
                    <a:pt x="622" y="585"/>
                  </a:lnTo>
                  <a:lnTo>
                    <a:pt x="617" y="583"/>
                  </a:lnTo>
                  <a:lnTo>
                    <a:pt x="615" y="577"/>
                  </a:lnTo>
                  <a:lnTo>
                    <a:pt x="615" y="575"/>
                  </a:lnTo>
                  <a:lnTo>
                    <a:pt x="615" y="570"/>
                  </a:lnTo>
                  <a:lnTo>
                    <a:pt x="615" y="567"/>
                  </a:lnTo>
                  <a:lnTo>
                    <a:pt x="622" y="560"/>
                  </a:lnTo>
                  <a:lnTo>
                    <a:pt x="633" y="555"/>
                  </a:lnTo>
                  <a:lnTo>
                    <a:pt x="643" y="552"/>
                  </a:lnTo>
                  <a:lnTo>
                    <a:pt x="653" y="552"/>
                  </a:lnTo>
                  <a:lnTo>
                    <a:pt x="663" y="550"/>
                  </a:lnTo>
                  <a:lnTo>
                    <a:pt x="676" y="547"/>
                  </a:lnTo>
                  <a:lnTo>
                    <a:pt x="686" y="545"/>
                  </a:lnTo>
                  <a:lnTo>
                    <a:pt x="694" y="537"/>
                  </a:lnTo>
                  <a:lnTo>
                    <a:pt x="696" y="534"/>
                  </a:lnTo>
                  <a:lnTo>
                    <a:pt x="696" y="534"/>
                  </a:lnTo>
                  <a:lnTo>
                    <a:pt x="696" y="532"/>
                  </a:lnTo>
                  <a:lnTo>
                    <a:pt x="696" y="529"/>
                  </a:lnTo>
                  <a:lnTo>
                    <a:pt x="691" y="529"/>
                  </a:lnTo>
                  <a:lnTo>
                    <a:pt x="688" y="532"/>
                  </a:lnTo>
                  <a:lnTo>
                    <a:pt x="686" y="532"/>
                  </a:lnTo>
                  <a:lnTo>
                    <a:pt x="683" y="534"/>
                  </a:lnTo>
                  <a:lnTo>
                    <a:pt x="678" y="537"/>
                  </a:lnTo>
                  <a:lnTo>
                    <a:pt x="676" y="539"/>
                  </a:lnTo>
                  <a:lnTo>
                    <a:pt x="673" y="539"/>
                  </a:lnTo>
                  <a:lnTo>
                    <a:pt x="671" y="542"/>
                  </a:lnTo>
                  <a:lnTo>
                    <a:pt x="666" y="542"/>
                  </a:lnTo>
                  <a:lnTo>
                    <a:pt x="658" y="545"/>
                  </a:lnTo>
                  <a:lnTo>
                    <a:pt x="653" y="545"/>
                  </a:lnTo>
                  <a:lnTo>
                    <a:pt x="648" y="545"/>
                  </a:lnTo>
                  <a:lnTo>
                    <a:pt x="643" y="545"/>
                  </a:lnTo>
                  <a:lnTo>
                    <a:pt x="638" y="542"/>
                  </a:lnTo>
                  <a:lnTo>
                    <a:pt x="633" y="539"/>
                  </a:lnTo>
                  <a:lnTo>
                    <a:pt x="630" y="537"/>
                  </a:lnTo>
                  <a:lnTo>
                    <a:pt x="627" y="532"/>
                  </a:lnTo>
                  <a:lnTo>
                    <a:pt x="627" y="529"/>
                  </a:lnTo>
                  <a:lnTo>
                    <a:pt x="627" y="524"/>
                  </a:lnTo>
                  <a:lnTo>
                    <a:pt x="630" y="522"/>
                  </a:lnTo>
                  <a:lnTo>
                    <a:pt x="630" y="519"/>
                  </a:lnTo>
                  <a:lnTo>
                    <a:pt x="630" y="517"/>
                  </a:lnTo>
                  <a:lnTo>
                    <a:pt x="627" y="514"/>
                  </a:lnTo>
                  <a:lnTo>
                    <a:pt x="625" y="514"/>
                  </a:lnTo>
                  <a:lnTo>
                    <a:pt x="622" y="514"/>
                  </a:lnTo>
                  <a:lnTo>
                    <a:pt x="620" y="519"/>
                  </a:lnTo>
                  <a:lnTo>
                    <a:pt x="620" y="522"/>
                  </a:lnTo>
                  <a:lnTo>
                    <a:pt x="620" y="524"/>
                  </a:lnTo>
                  <a:lnTo>
                    <a:pt x="620" y="527"/>
                  </a:lnTo>
                  <a:lnTo>
                    <a:pt x="620" y="529"/>
                  </a:lnTo>
                  <a:lnTo>
                    <a:pt x="620" y="534"/>
                  </a:lnTo>
                  <a:lnTo>
                    <a:pt x="620" y="537"/>
                  </a:lnTo>
                  <a:lnTo>
                    <a:pt x="620" y="542"/>
                  </a:lnTo>
                  <a:lnTo>
                    <a:pt x="625" y="545"/>
                  </a:lnTo>
                  <a:lnTo>
                    <a:pt x="627" y="547"/>
                  </a:lnTo>
                  <a:lnTo>
                    <a:pt x="627" y="552"/>
                  </a:lnTo>
                  <a:lnTo>
                    <a:pt x="620" y="555"/>
                  </a:lnTo>
                  <a:lnTo>
                    <a:pt x="612" y="560"/>
                  </a:lnTo>
                  <a:lnTo>
                    <a:pt x="602" y="565"/>
                  </a:lnTo>
                  <a:lnTo>
                    <a:pt x="594" y="570"/>
                  </a:lnTo>
                  <a:lnTo>
                    <a:pt x="587" y="575"/>
                  </a:lnTo>
                  <a:lnTo>
                    <a:pt x="579" y="577"/>
                  </a:lnTo>
                  <a:lnTo>
                    <a:pt x="569" y="580"/>
                  </a:lnTo>
                  <a:lnTo>
                    <a:pt x="559" y="580"/>
                  </a:lnTo>
                  <a:lnTo>
                    <a:pt x="554" y="577"/>
                  </a:lnTo>
                  <a:lnTo>
                    <a:pt x="546" y="577"/>
                  </a:lnTo>
                  <a:lnTo>
                    <a:pt x="539" y="575"/>
                  </a:lnTo>
                  <a:lnTo>
                    <a:pt x="533" y="572"/>
                  </a:lnTo>
                  <a:lnTo>
                    <a:pt x="528" y="570"/>
                  </a:lnTo>
                  <a:lnTo>
                    <a:pt x="521" y="565"/>
                  </a:lnTo>
                  <a:lnTo>
                    <a:pt x="516" y="560"/>
                  </a:lnTo>
                  <a:lnTo>
                    <a:pt x="513" y="555"/>
                  </a:lnTo>
                  <a:lnTo>
                    <a:pt x="523" y="550"/>
                  </a:lnTo>
                  <a:lnTo>
                    <a:pt x="531" y="542"/>
                  </a:lnTo>
                  <a:lnTo>
                    <a:pt x="539" y="534"/>
                  </a:lnTo>
                  <a:lnTo>
                    <a:pt x="546" y="529"/>
                  </a:lnTo>
                  <a:lnTo>
                    <a:pt x="554" y="522"/>
                  </a:lnTo>
                  <a:lnTo>
                    <a:pt x="564" y="514"/>
                  </a:lnTo>
                  <a:lnTo>
                    <a:pt x="574" y="512"/>
                  </a:lnTo>
                  <a:lnTo>
                    <a:pt x="587" y="512"/>
                  </a:lnTo>
                  <a:lnTo>
                    <a:pt x="589" y="509"/>
                  </a:lnTo>
                  <a:lnTo>
                    <a:pt x="592" y="506"/>
                  </a:lnTo>
                  <a:lnTo>
                    <a:pt x="597" y="504"/>
                  </a:lnTo>
                  <a:lnTo>
                    <a:pt x="600" y="499"/>
                  </a:lnTo>
                  <a:lnTo>
                    <a:pt x="602" y="496"/>
                  </a:lnTo>
                  <a:lnTo>
                    <a:pt x="607" y="494"/>
                  </a:lnTo>
                  <a:lnTo>
                    <a:pt x="607" y="489"/>
                  </a:lnTo>
                  <a:lnTo>
                    <a:pt x="610" y="484"/>
                  </a:lnTo>
                  <a:lnTo>
                    <a:pt x="605" y="484"/>
                  </a:lnTo>
                  <a:lnTo>
                    <a:pt x="602" y="486"/>
                  </a:lnTo>
                  <a:lnTo>
                    <a:pt x="600" y="489"/>
                  </a:lnTo>
                  <a:lnTo>
                    <a:pt x="600" y="491"/>
                  </a:lnTo>
                  <a:lnTo>
                    <a:pt x="597" y="494"/>
                  </a:lnTo>
                  <a:lnTo>
                    <a:pt x="597" y="496"/>
                  </a:lnTo>
                  <a:lnTo>
                    <a:pt x="594" y="499"/>
                  </a:lnTo>
                  <a:lnTo>
                    <a:pt x="592" y="501"/>
                  </a:lnTo>
                  <a:lnTo>
                    <a:pt x="579" y="504"/>
                  </a:lnTo>
                  <a:lnTo>
                    <a:pt x="564" y="506"/>
                  </a:lnTo>
                  <a:lnTo>
                    <a:pt x="549" y="506"/>
                  </a:lnTo>
                  <a:lnTo>
                    <a:pt x="536" y="506"/>
                  </a:lnTo>
                  <a:lnTo>
                    <a:pt x="521" y="504"/>
                  </a:lnTo>
                  <a:lnTo>
                    <a:pt x="505" y="499"/>
                  </a:lnTo>
                  <a:lnTo>
                    <a:pt x="493" y="489"/>
                  </a:lnTo>
                  <a:lnTo>
                    <a:pt x="483" y="479"/>
                  </a:lnTo>
                  <a:lnTo>
                    <a:pt x="480" y="481"/>
                  </a:lnTo>
                  <a:lnTo>
                    <a:pt x="480" y="481"/>
                  </a:lnTo>
                  <a:lnTo>
                    <a:pt x="480" y="484"/>
                  </a:lnTo>
                  <a:lnTo>
                    <a:pt x="480" y="486"/>
                  </a:lnTo>
                  <a:lnTo>
                    <a:pt x="488" y="494"/>
                  </a:lnTo>
                  <a:lnTo>
                    <a:pt x="495" y="501"/>
                  </a:lnTo>
                  <a:lnTo>
                    <a:pt x="503" y="506"/>
                  </a:lnTo>
                  <a:lnTo>
                    <a:pt x="513" y="509"/>
                  </a:lnTo>
                  <a:lnTo>
                    <a:pt x="523" y="512"/>
                  </a:lnTo>
                  <a:lnTo>
                    <a:pt x="533" y="512"/>
                  </a:lnTo>
                  <a:lnTo>
                    <a:pt x="541" y="514"/>
                  </a:lnTo>
                  <a:lnTo>
                    <a:pt x="551" y="514"/>
                  </a:lnTo>
                  <a:lnTo>
                    <a:pt x="546" y="522"/>
                  </a:lnTo>
                  <a:lnTo>
                    <a:pt x="541" y="529"/>
                  </a:lnTo>
                  <a:lnTo>
                    <a:pt x="533" y="534"/>
                  </a:lnTo>
                  <a:lnTo>
                    <a:pt x="526" y="539"/>
                  </a:lnTo>
                  <a:lnTo>
                    <a:pt x="518" y="545"/>
                  </a:lnTo>
                  <a:lnTo>
                    <a:pt x="511" y="547"/>
                  </a:lnTo>
                  <a:lnTo>
                    <a:pt x="503" y="552"/>
                  </a:lnTo>
                  <a:lnTo>
                    <a:pt x="495" y="555"/>
                  </a:lnTo>
                  <a:lnTo>
                    <a:pt x="483" y="557"/>
                  </a:lnTo>
                  <a:lnTo>
                    <a:pt x="470" y="560"/>
                  </a:lnTo>
                  <a:lnTo>
                    <a:pt x="455" y="562"/>
                  </a:lnTo>
                  <a:lnTo>
                    <a:pt x="442" y="562"/>
                  </a:lnTo>
                  <a:lnTo>
                    <a:pt x="427" y="560"/>
                  </a:lnTo>
                  <a:lnTo>
                    <a:pt x="414" y="555"/>
                  </a:lnTo>
                  <a:lnTo>
                    <a:pt x="404" y="550"/>
                  </a:lnTo>
                  <a:lnTo>
                    <a:pt x="394" y="542"/>
                  </a:lnTo>
                  <a:lnTo>
                    <a:pt x="391" y="537"/>
                  </a:lnTo>
                  <a:lnTo>
                    <a:pt x="391" y="534"/>
                  </a:lnTo>
                  <a:lnTo>
                    <a:pt x="389" y="532"/>
                  </a:lnTo>
                  <a:lnTo>
                    <a:pt x="389" y="532"/>
                  </a:lnTo>
                  <a:lnTo>
                    <a:pt x="389" y="529"/>
                  </a:lnTo>
                  <a:lnTo>
                    <a:pt x="389" y="527"/>
                  </a:lnTo>
                  <a:lnTo>
                    <a:pt x="394" y="524"/>
                  </a:lnTo>
                  <a:lnTo>
                    <a:pt x="401" y="522"/>
                  </a:lnTo>
                  <a:lnTo>
                    <a:pt x="406" y="519"/>
                  </a:lnTo>
                  <a:lnTo>
                    <a:pt x="411" y="517"/>
                  </a:lnTo>
                  <a:lnTo>
                    <a:pt x="417" y="514"/>
                  </a:lnTo>
                  <a:lnTo>
                    <a:pt x="422" y="509"/>
                  </a:lnTo>
                  <a:lnTo>
                    <a:pt x="427" y="506"/>
                  </a:lnTo>
                  <a:lnTo>
                    <a:pt x="429" y="501"/>
                  </a:lnTo>
                  <a:lnTo>
                    <a:pt x="427" y="501"/>
                  </a:lnTo>
                  <a:lnTo>
                    <a:pt x="422" y="504"/>
                  </a:lnTo>
                  <a:lnTo>
                    <a:pt x="419" y="506"/>
                  </a:lnTo>
                  <a:lnTo>
                    <a:pt x="417" y="509"/>
                  </a:lnTo>
                  <a:lnTo>
                    <a:pt x="414" y="509"/>
                  </a:lnTo>
                  <a:lnTo>
                    <a:pt x="411" y="512"/>
                  </a:lnTo>
                  <a:lnTo>
                    <a:pt x="401" y="517"/>
                  </a:lnTo>
                  <a:lnTo>
                    <a:pt x="391" y="519"/>
                  </a:lnTo>
                  <a:lnTo>
                    <a:pt x="378" y="522"/>
                  </a:lnTo>
                  <a:lnTo>
                    <a:pt x="366" y="522"/>
                  </a:lnTo>
                  <a:lnTo>
                    <a:pt x="353" y="522"/>
                  </a:lnTo>
                  <a:lnTo>
                    <a:pt x="340" y="519"/>
                  </a:lnTo>
                  <a:lnTo>
                    <a:pt x="328" y="517"/>
                  </a:lnTo>
                  <a:lnTo>
                    <a:pt x="317" y="514"/>
                  </a:lnTo>
                  <a:lnTo>
                    <a:pt x="310" y="509"/>
                  </a:lnTo>
                  <a:lnTo>
                    <a:pt x="305" y="504"/>
                  </a:lnTo>
                  <a:lnTo>
                    <a:pt x="302" y="499"/>
                  </a:lnTo>
                  <a:lnTo>
                    <a:pt x="300" y="491"/>
                  </a:lnTo>
                  <a:lnTo>
                    <a:pt x="297" y="486"/>
                  </a:lnTo>
                  <a:lnTo>
                    <a:pt x="297" y="479"/>
                  </a:lnTo>
                  <a:lnTo>
                    <a:pt x="295" y="474"/>
                  </a:lnTo>
                  <a:lnTo>
                    <a:pt x="295" y="466"/>
                  </a:lnTo>
                  <a:lnTo>
                    <a:pt x="292" y="468"/>
                  </a:lnTo>
                  <a:lnTo>
                    <a:pt x="290" y="471"/>
                  </a:lnTo>
                  <a:lnTo>
                    <a:pt x="287" y="476"/>
                  </a:lnTo>
                  <a:lnTo>
                    <a:pt x="287" y="479"/>
                  </a:lnTo>
                  <a:lnTo>
                    <a:pt x="287" y="484"/>
                  </a:lnTo>
                  <a:lnTo>
                    <a:pt x="290" y="486"/>
                  </a:lnTo>
                  <a:lnTo>
                    <a:pt x="290" y="491"/>
                  </a:lnTo>
                  <a:lnTo>
                    <a:pt x="290" y="494"/>
                  </a:lnTo>
                  <a:lnTo>
                    <a:pt x="292" y="496"/>
                  </a:lnTo>
                  <a:lnTo>
                    <a:pt x="292" y="499"/>
                  </a:lnTo>
                  <a:lnTo>
                    <a:pt x="295" y="501"/>
                  </a:lnTo>
                  <a:lnTo>
                    <a:pt x="295" y="504"/>
                  </a:lnTo>
                  <a:lnTo>
                    <a:pt x="297" y="506"/>
                  </a:lnTo>
                  <a:lnTo>
                    <a:pt x="300" y="509"/>
                  </a:lnTo>
                  <a:lnTo>
                    <a:pt x="300" y="512"/>
                  </a:lnTo>
                  <a:lnTo>
                    <a:pt x="302" y="514"/>
                  </a:lnTo>
                  <a:lnTo>
                    <a:pt x="297" y="519"/>
                  </a:lnTo>
                  <a:lnTo>
                    <a:pt x="292" y="524"/>
                  </a:lnTo>
                  <a:lnTo>
                    <a:pt x="287" y="527"/>
                  </a:lnTo>
                  <a:lnTo>
                    <a:pt x="282" y="529"/>
                  </a:lnTo>
                  <a:lnTo>
                    <a:pt x="274" y="529"/>
                  </a:lnTo>
                  <a:lnTo>
                    <a:pt x="269" y="529"/>
                  </a:lnTo>
                  <a:lnTo>
                    <a:pt x="262" y="529"/>
                  </a:lnTo>
                  <a:lnTo>
                    <a:pt x="256" y="529"/>
                  </a:lnTo>
                  <a:lnTo>
                    <a:pt x="254" y="527"/>
                  </a:lnTo>
                  <a:lnTo>
                    <a:pt x="251" y="527"/>
                  </a:lnTo>
                  <a:lnTo>
                    <a:pt x="249" y="524"/>
                  </a:lnTo>
                  <a:lnTo>
                    <a:pt x="246" y="522"/>
                  </a:lnTo>
                  <a:lnTo>
                    <a:pt x="244" y="522"/>
                  </a:lnTo>
                  <a:lnTo>
                    <a:pt x="241" y="519"/>
                  </a:lnTo>
                  <a:lnTo>
                    <a:pt x="239" y="517"/>
                  </a:lnTo>
                  <a:lnTo>
                    <a:pt x="239" y="517"/>
                  </a:lnTo>
                  <a:lnTo>
                    <a:pt x="236" y="514"/>
                  </a:lnTo>
                  <a:lnTo>
                    <a:pt x="239" y="512"/>
                  </a:lnTo>
                  <a:lnTo>
                    <a:pt x="236" y="509"/>
                  </a:lnTo>
                  <a:lnTo>
                    <a:pt x="234" y="506"/>
                  </a:lnTo>
                  <a:lnTo>
                    <a:pt x="231" y="506"/>
                  </a:lnTo>
                  <a:lnTo>
                    <a:pt x="229" y="501"/>
                  </a:lnTo>
                  <a:lnTo>
                    <a:pt x="226" y="499"/>
                  </a:lnTo>
                  <a:lnTo>
                    <a:pt x="226" y="494"/>
                  </a:lnTo>
                  <a:lnTo>
                    <a:pt x="226" y="489"/>
                  </a:lnTo>
                  <a:lnTo>
                    <a:pt x="226" y="486"/>
                  </a:lnTo>
                  <a:lnTo>
                    <a:pt x="226" y="481"/>
                  </a:lnTo>
                  <a:lnTo>
                    <a:pt x="226" y="476"/>
                  </a:lnTo>
                  <a:lnTo>
                    <a:pt x="223" y="476"/>
                  </a:lnTo>
                  <a:lnTo>
                    <a:pt x="221" y="476"/>
                  </a:lnTo>
                  <a:lnTo>
                    <a:pt x="218" y="476"/>
                  </a:lnTo>
                  <a:lnTo>
                    <a:pt x="218" y="479"/>
                  </a:lnTo>
                  <a:lnTo>
                    <a:pt x="216" y="481"/>
                  </a:lnTo>
                  <a:lnTo>
                    <a:pt x="216" y="484"/>
                  </a:lnTo>
                  <a:lnTo>
                    <a:pt x="216" y="489"/>
                  </a:lnTo>
                  <a:lnTo>
                    <a:pt x="216" y="494"/>
                  </a:lnTo>
                  <a:lnTo>
                    <a:pt x="216" y="496"/>
                  </a:lnTo>
                  <a:lnTo>
                    <a:pt x="218" y="501"/>
                  </a:lnTo>
                  <a:lnTo>
                    <a:pt x="218" y="506"/>
                  </a:lnTo>
                  <a:lnTo>
                    <a:pt x="221" y="509"/>
                  </a:lnTo>
                  <a:lnTo>
                    <a:pt x="221" y="514"/>
                  </a:lnTo>
                  <a:lnTo>
                    <a:pt x="223" y="517"/>
                  </a:lnTo>
                  <a:lnTo>
                    <a:pt x="216" y="522"/>
                  </a:lnTo>
                  <a:lnTo>
                    <a:pt x="211" y="527"/>
                  </a:lnTo>
                  <a:lnTo>
                    <a:pt x="203" y="529"/>
                  </a:lnTo>
                  <a:lnTo>
                    <a:pt x="196" y="532"/>
                  </a:lnTo>
                  <a:lnTo>
                    <a:pt x="188" y="534"/>
                  </a:lnTo>
                  <a:lnTo>
                    <a:pt x="180" y="534"/>
                  </a:lnTo>
                  <a:lnTo>
                    <a:pt x="173" y="534"/>
                  </a:lnTo>
                  <a:lnTo>
                    <a:pt x="165" y="534"/>
                  </a:lnTo>
                  <a:lnTo>
                    <a:pt x="157" y="529"/>
                  </a:lnTo>
                  <a:lnTo>
                    <a:pt x="147" y="524"/>
                  </a:lnTo>
                  <a:lnTo>
                    <a:pt x="140" y="517"/>
                  </a:lnTo>
                  <a:lnTo>
                    <a:pt x="135" y="512"/>
                  </a:lnTo>
                  <a:lnTo>
                    <a:pt x="127" y="504"/>
                  </a:lnTo>
                  <a:lnTo>
                    <a:pt x="122" y="499"/>
                  </a:lnTo>
                  <a:lnTo>
                    <a:pt x="117" y="489"/>
                  </a:lnTo>
                  <a:lnTo>
                    <a:pt x="114" y="481"/>
                  </a:lnTo>
                  <a:lnTo>
                    <a:pt x="114" y="474"/>
                  </a:lnTo>
                  <a:lnTo>
                    <a:pt x="114" y="468"/>
                  </a:lnTo>
                  <a:lnTo>
                    <a:pt x="114" y="463"/>
                  </a:lnTo>
                  <a:lnTo>
                    <a:pt x="117" y="458"/>
                  </a:lnTo>
                  <a:lnTo>
                    <a:pt x="117" y="453"/>
                  </a:lnTo>
                  <a:lnTo>
                    <a:pt x="119" y="451"/>
                  </a:lnTo>
                  <a:lnTo>
                    <a:pt x="122" y="446"/>
                  </a:lnTo>
                  <a:lnTo>
                    <a:pt x="124" y="441"/>
                  </a:lnTo>
                  <a:lnTo>
                    <a:pt x="129" y="438"/>
                  </a:lnTo>
                  <a:lnTo>
                    <a:pt x="132" y="438"/>
                  </a:lnTo>
                  <a:lnTo>
                    <a:pt x="135" y="436"/>
                  </a:lnTo>
                  <a:lnTo>
                    <a:pt x="137" y="433"/>
                  </a:lnTo>
                  <a:lnTo>
                    <a:pt x="132" y="430"/>
                  </a:lnTo>
                  <a:lnTo>
                    <a:pt x="129" y="430"/>
                  </a:lnTo>
                  <a:lnTo>
                    <a:pt x="124" y="433"/>
                  </a:lnTo>
                  <a:lnTo>
                    <a:pt x="122" y="436"/>
                  </a:lnTo>
                  <a:lnTo>
                    <a:pt x="119" y="438"/>
                  </a:lnTo>
                  <a:lnTo>
                    <a:pt x="117" y="441"/>
                  </a:lnTo>
                  <a:lnTo>
                    <a:pt x="114" y="446"/>
                  </a:lnTo>
                  <a:lnTo>
                    <a:pt x="112" y="448"/>
                  </a:lnTo>
                  <a:lnTo>
                    <a:pt x="109" y="453"/>
                  </a:lnTo>
                  <a:lnTo>
                    <a:pt x="109" y="458"/>
                  </a:lnTo>
                  <a:lnTo>
                    <a:pt x="109" y="461"/>
                  </a:lnTo>
                  <a:lnTo>
                    <a:pt x="107" y="466"/>
                  </a:lnTo>
                  <a:lnTo>
                    <a:pt x="107" y="471"/>
                  </a:lnTo>
                  <a:lnTo>
                    <a:pt x="107" y="476"/>
                  </a:lnTo>
                  <a:lnTo>
                    <a:pt x="107" y="481"/>
                  </a:lnTo>
                  <a:lnTo>
                    <a:pt x="107" y="486"/>
                  </a:lnTo>
                  <a:lnTo>
                    <a:pt x="104" y="486"/>
                  </a:lnTo>
                  <a:lnTo>
                    <a:pt x="99" y="486"/>
                  </a:lnTo>
                  <a:lnTo>
                    <a:pt x="94" y="486"/>
                  </a:lnTo>
                  <a:lnTo>
                    <a:pt x="91" y="486"/>
                  </a:lnTo>
                  <a:lnTo>
                    <a:pt x="86" y="486"/>
                  </a:lnTo>
                  <a:lnTo>
                    <a:pt x="81" y="484"/>
                  </a:lnTo>
                  <a:lnTo>
                    <a:pt x="79" y="481"/>
                  </a:lnTo>
                  <a:lnTo>
                    <a:pt x="76" y="476"/>
                  </a:lnTo>
                  <a:lnTo>
                    <a:pt x="74" y="456"/>
                  </a:lnTo>
                  <a:lnTo>
                    <a:pt x="61" y="456"/>
                  </a:lnTo>
                  <a:lnTo>
                    <a:pt x="51" y="453"/>
                  </a:lnTo>
                  <a:lnTo>
                    <a:pt x="41" y="451"/>
                  </a:lnTo>
                  <a:lnTo>
                    <a:pt x="30" y="448"/>
                  </a:lnTo>
                  <a:lnTo>
                    <a:pt x="23" y="441"/>
                  </a:lnTo>
                  <a:lnTo>
                    <a:pt x="13" y="436"/>
                  </a:lnTo>
                  <a:lnTo>
                    <a:pt x="7" y="425"/>
                  </a:lnTo>
                  <a:lnTo>
                    <a:pt x="2" y="418"/>
                  </a:lnTo>
                  <a:lnTo>
                    <a:pt x="0" y="408"/>
                  </a:lnTo>
                  <a:lnTo>
                    <a:pt x="0" y="400"/>
                  </a:lnTo>
                  <a:lnTo>
                    <a:pt x="2" y="392"/>
                  </a:lnTo>
                  <a:lnTo>
                    <a:pt x="2" y="385"/>
                  </a:lnTo>
                  <a:lnTo>
                    <a:pt x="5" y="377"/>
                  </a:lnTo>
                  <a:lnTo>
                    <a:pt x="10" y="372"/>
                  </a:lnTo>
                  <a:lnTo>
                    <a:pt x="15" y="367"/>
                  </a:lnTo>
                  <a:lnTo>
                    <a:pt x="23" y="362"/>
                  </a:lnTo>
                  <a:lnTo>
                    <a:pt x="30" y="357"/>
                  </a:lnTo>
                  <a:lnTo>
                    <a:pt x="35" y="354"/>
                  </a:lnTo>
                  <a:lnTo>
                    <a:pt x="43" y="352"/>
                  </a:lnTo>
                  <a:lnTo>
                    <a:pt x="51" y="349"/>
                  </a:lnTo>
                  <a:lnTo>
                    <a:pt x="56" y="347"/>
                  </a:lnTo>
                  <a:lnTo>
                    <a:pt x="63" y="347"/>
                  </a:lnTo>
                  <a:lnTo>
                    <a:pt x="71" y="347"/>
                  </a:lnTo>
                  <a:lnTo>
                    <a:pt x="79" y="349"/>
                  </a:lnTo>
                  <a:lnTo>
                    <a:pt x="76" y="344"/>
                  </a:lnTo>
                  <a:lnTo>
                    <a:pt x="76" y="342"/>
                  </a:lnTo>
                  <a:lnTo>
                    <a:pt x="71" y="337"/>
                  </a:lnTo>
                  <a:lnTo>
                    <a:pt x="68" y="334"/>
                  </a:lnTo>
                  <a:lnTo>
                    <a:pt x="63" y="332"/>
                  </a:lnTo>
                  <a:lnTo>
                    <a:pt x="61" y="329"/>
                  </a:lnTo>
                  <a:lnTo>
                    <a:pt x="58" y="324"/>
                  </a:lnTo>
                  <a:lnTo>
                    <a:pt x="58" y="319"/>
                  </a:lnTo>
                  <a:lnTo>
                    <a:pt x="58" y="314"/>
                  </a:lnTo>
                  <a:lnTo>
                    <a:pt x="58" y="309"/>
                  </a:lnTo>
                  <a:lnTo>
                    <a:pt x="61" y="304"/>
                  </a:lnTo>
                  <a:lnTo>
                    <a:pt x="61" y="299"/>
                  </a:lnTo>
                  <a:lnTo>
                    <a:pt x="63" y="294"/>
                  </a:lnTo>
                  <a:lnTo>
                    <a:pt x="66" y="289"/>
                  </a:lnTo>
                  <a:lnTo>
                    <a:pt x="71" y="286"/>
                  </a:lnTo>
                  <a:lnTo>
                    <a:pt x="76" y="283"/>
                  </a:lnTo>
                  <a:lnTo>
                    <a:pt x="81" y="278"/>
                  </a:lnTo>
                  <a:lnTo>
                    <a:pt x="86" y="276"/>
                  </a:lnTo>
                  <a:lnTo>
                    <a:pt x="91" y="271"/>
                  </a:lnTo>
                  <a:lnTo>
                    <a:pt x="99" y="268"/>
                  </a:lnTo>
                  <a:lnTo>
                    <a:pt x="107" y="268"/>
                  </a:lnTo>
                  <a:lnTo>
                    <a:pt x="112" y="266"/>
                  </a:lnTo>
                  <a:lnTo>
                    <a:pt x="119" y="268"/>
                  </a:lnTo>
                  <a:lnTo>
                    <a:pt x="124" y="271"/>
                  </a:lnTo>
                  <a:lnTo>
                    <a:pt x="127" y="271"/>
                  </a:lnTo>
                  <a:lnTo>
                    <a:pt x="129" y="271"/>
                  </a:lnTo>
                  <a:lnTo>
                    <a:pt x="129" y="268"/>
                  </a:lnTo>
                  <a:lnTo>
                    <a:pt x="132" y="268"/>
                  </a:lnTo>
                  <a:lnTo>
                    <a:pt x="135" y="266"/>
                  </a:lnTo>
                  <a:lnTo>
                    <a:pt x="132" y="263"/>
                  </a:lnTo>
                  <a:lnTo>
                    <a:pt x="129" y="258"/>
                  </a:lnTo>
                  <a:lnTo>
                    <a:pt x="127" y="256"/>
                  </a:lnTo>
                  <a:lnTo>
                    <a:pt x="122" y="251"/>
                  </a:lnTo>
                  <a:lnTo>
                    <a:pt x="122" y="248"/>
                  </a:lnTo>
                  <a:lnTo>
                    <a:pt x="119" y="243"/>
                  </a:lnTo>
                  <a:lnTo>
                    <a:pt x="117" y="238"/>
                  </a:lnTo>
                  <a:lnTo>
                    <a:pt x="117" y="233"/>
                  </a:lnTo>
                  <a:lnTo>
                    <a:pt x="117" y="230"/>
                  </a:lnTo>
                  <a:lnTo>
                    <a:pt x="117" y="220"/>
                  </a:lnTo>
                  <a:lnTo>
                    <a:pt x="119" y="213"/>
                  </a:lnTo>
                  <a:lnTo>
                    <a:pt x="122" y="205"/>
                  </a:lnTo>
                  <a:lnTo>
                    <a:pt x="124" y="200"/>
                  </a:lnTo>
                  <a:lnTo>
                    <a:pt x="127" y="192"/>
                  </a:lnTo>
                  <a:lnTo>
                    <a:pt x="132" y="187"/>
                  </a:lnTo>
                  <a:lnTo>
                    <a:pt x="137" y="182"/>
                  </a:lnTo>
                  <a:lnTo>
                    <a:pt x="145" y="177"/>
                  </a:lnTo>
                  <a:lnTo>
                    <a:pt x="152" y="172"/>
                  </a:lnTo>
                  <a:lnTo>
                    <a:pt x="165" y="167"/>
                  </a:lnTo>
                  <a:lnTo>
                    <a:pt x="175" y="164"/>
                  </a:lnTo>
                  <a:lnTo>
                    <a:pt x="185" y="162"/>
                  </a:lnTo>
                  <a:lnTo>
                    <a:pt x="196" y="159"/>
                  </a:lnTo>
                  <a:lnTo>
                    <a:pt x="208" y="159"/>
                  </a:lnTo>
                  <a:lnTo>
                    <a:pt x="218" y="162"/>
                  </a:lnTo>
                  <a:lnTo>
                    <a:pt x="229" y="169"/>
                  </a:lnTo>
                  <a:lnTo>
                    <a:pt x="231" y="172"/>
                  </a:lnTo>
                  <a:lnTo>
                    <a:pt x="236" y="174"/>
                  </a:lnTo>
                  <a:lnTo>
                    <a:pt x="239" y="174"/>
                  </a:lnTo>
                  <a:lnTo>
                    <a:pt x="244" y="174"/>
                  </a:lnTo>
                  <a:lnTo>
                    <a:pt x="241" y="172"/>
                  </a:lnTo>
                  <a:lnTo>
                    <a:pt x="241" y="167"/>
                  </a:lnTo>
                  <a:lnTo>
                    <a:pt x="241" y="162"/>
                  </a:lnTo>
                  <a:lnTo>
                    <a:pt x="241" y="159"/>
                  </a:lnTo>
                  <a:lnTo>
                    <a:pt x="241" y="154"/>
                  </a:lnTo>
                  <a:lnTo>
                    <a:pt x="244" y="149"/>
                  </a:lnTo>
                  <a:lnTo>
                    <a:pt x="244" y="147"/>
                  </a:lnTo>
                  <a:lnTo>
                    <a:pt x="249" y="144"/>
                  </a:lnTo>
                  <a:lnTo>
                    <a:pt x="249" y="144"/>
                  </a:lnTo>
                  <a:lnTo>
                    <a:pt x="251" y="144"/>
                  </a:lnTo>
                  <a:lnTo>
                    <a:pt x="254" y="147"/>
                  </a:lnTo>
                  <a:lnTo>
                    <a:pt x="254" y="149"/>
                  </a:lnTo>
                  <a:lnTo>
                    <a:pt x="256" y="149"/>
                  </a:lnTo>
                  <a:lnTo>
                    <a:pt x="259" y="152"/>
                  </a:lnTo>
                  <a:lnTo>
                    <a:pt x="259" y="152"/>
                  </a:lnTo>
                  <a:lnTo>
                    <a:pt x="264" y="149"/>
                  </a:lnTo>
                  <a:lnTo>
                    <a:pt x="262" y="139"/>
                  </a:lnTo>
                  <a:lnTo>
                    <a:pt x="262" y="129"/>
                  </a:lnTo>
                  <a:lnTo>
                    <a:pt x="262" y="119"/>
                  </a:lnTo>
                  <a:lnTo>
                    <a:pt x="264" y="109"/>
                  </a:lnTo>
                  <a:lnTo>
                    <a:pt x="267" y="96"/>
                  </a:lnTo>
                  <a:lnTo>
                    <a:pt x="272" y="88"/>
                  </a:lnTo>
                  <a:lnTo>
                    <a:pt x="279" y="78"/>
                  </a:lnTo>
                  <a:lnTo>
                    <a:pt x="287" y="73"/>
                  </a:lnTo>
                  <a:lnTo>
                    <a:pt x="297" y="68"/>
                  </a:lnTo>
                  <a:lnTo>
                    <a:pt x="307" y="63"/>
                  </a:lnTo>
                  <a:lnTo>
                    <a:pt x="320" y="60"/>
                  </a:lnTo>
                  <a:lnTo>
                    <a:pt x="333" y="60"/>
                  </a:lnTo>
                  <a:lnTo>
                    <a:pt x="343" y="60"/>
                  </a:lnTo>
                  <a:lnTo>
                    <a:pt x="356" y="63"/>
                  </a:lnTo>
                  <a:lnTo>
                    <a:pt x="366" y="68"/>
                  </a:lnTo>
                  <a:lnTo>
                    <a:pt x="378" y="76"/>
                  </a:lnTo>
                  <a:lnTo>
                    <a:pt x="381" y="76"/>
                  </a:lnTo>
                  <a:lnTo>
                    <a:pt x="384" y="78"/>
                  </a:lnTo>
                  <a:lnTo>
                    <a:pt x="386" y="81"/>
                  </a:lnTo>
                  <a:lnTo>
                    <a:pt x="389" y="83"/>
                  </a:lnTo>
                  <a:lnTo>
                    <a:pt x="391" y="86"/>
                  </a:lnTo>
                  <a:lnTo>
                    <a:pt x="394" y="91"/>
                  </a:lnTo>
                  <a:lnTo>
                    <a:pt x="396" y="93"/>
                  </a:lnTo>
                  <a:lnTo>
                    <a:pt x="399" y="96"/>
                  </a:lnTo>
                  <a:lnTo>
                    <a:pt x="391" y="101"/>
                  </a:lnTo>
                  <a:lnTo>
                    <a:pt x="384" y="106"/>
                  </a:lnTo>
                  <a:lnTo>
                    <a:pt x="373" y="114"/>
                  </a:lnTo>
                  <a:lnTo>
                    <a:pt x="368" y="121"/>
                  </a:lnTo>
                  <a:lnTo>
                    <a:pt x="361" y="129"/>
                  </a:lnTo>
                  <a:lnTo>
                    <a:pt x="356" y="139"/>
                  </a:lnTo>
                  <a:lnTo>
                    <a:pt x="353" y="147"/>
                  </a:lnTo>
                  <a:lnTo>
                    <a:pt x="353" y="159"/>
                  </a:lnTo>
                  <a:lnTo>
                    <a:pt x="356" y="162"/>
                  </a:lnTo>
                  <a:lnTo>
                    <a:pt x="356" y="159"/>
                  </a:lnTo>
                  <a:lnTo>
                    <a:pt x="356" y="162"/>
                  </a:lnTo>
                  <a:lnTo>
                    <a:pt x="358" y="162"/>
                  </a:lnTo>
                  <a:lnTo>
                    <a:pt x="358" y="159"/>
                  </a:lnTo>
                  <a:lnTo>
                    <a:pt x="361" y="157"/>
                  </a:lnTo>
                  <a:lnTo>
                    <a:pt x="361" y="154"/>
                  </a:lnTo>
                  <a:lnTo>
                    <a:pt x="361" y="152"/>
                  </a:lnTo>
                  <a:lnTo>
                    <a:pt x="361" y="149"/>
                  </a:lnTo>
                  <a:lnTo>
                    <a:pt x="361" y="147"/>
                  </a:lnTo>
                  <a:lnTo>
                    <a:pt x="361" y="144"/>
                  </a:lnTo>
                  <a:lnTo>
                    <a:pt x="363" y="144"/>
                  </a:lnTo>
                  <a:lnTo>
                    <a:pt x="366" y="136"/>
                  </a:lnTo>
                  <a:lnTo>
                    <a:pt x="368" y="131"/>
                  </a:lnTo>
                  <a:lnTo>
                    <a:pt x="373" y="126"/>
                  </a:lnTo>
                  <a:lnTo>
                    <a:pt x="378" y="121"/>
                  </a:lnTo>
                  <a:lnTo>
                    <a:pt x="381" y="116"/>
                  </a:lnTo>
                  <a:lnTo>
                    <a:pt x="386" y="111"/>
                  </a:lnTo>
                  <a:lnTo>
                    <a:pt x="394" y="109"/>
                  </a:lnTo>
                  <a:lnTo>
                    <a:pt x="399" y="106"/>
                  </a:lnTo>
                  <a:lnTo>
                    <a:pt x="404" y="104"/>
                  </a:lnTo>
                  <a:lnTo>
                    <a:pt x="409" y="104"/>
                  </a:lnTo>
                  <a:lnTo>
                    <a:pt x="414" y="104"/>
                  </a:lnTo>
                  <a:lnTo>
                    <a:pt x="417" y="106"/>
                  </a:lnTo>
                  <a:lnTo>
                    <a:pt x="422" y="109"/>
                  </a:lnTo>
                  <a:lnTo>
                    <a:pt x="427" y="111"/>
                  </a:lnTo>
                  <a:lnTo>
                    <a:pt x="429" y="114"/>
                  </a:lnTo>
                  <a:lnTo>
                    <a:pt x="434" y="116"/>
                  </a:lnTo>
                  <a:lnTo>
                    <a:pt x="437" y="121"/>
                  </a:lnTo>
                  <a:lnTo>
                    <a:pt x="439" y="124"/>
                  </a:lnTo>
                  <a:lnTo>
                    <a:pt x="439" y="124"/>
                  </a:lnTo>
                  <a:lnTo>
                    <a:pt x="442" y="126"/>
                  </a:lnTo>
                  <a:lnTo>
                    <a:pt x="445" y="126"/>
                  </a:lnTo>
                  <a:lnTo>
                    <a:pt x="447" y="124"/>
                  </a:lnTo>
                  <a:lnTo>
                    <a:pt x="452" y="116"/>
                  </a:lnTo>
                  <a:lnTo>
                    <a:pt x="457" y="109"/>
                  </a:lnTo>
                  <a:lnTo>
                    <a:pt x="465" y="101"/>
                  </a:lnTo>
                  <a:lnTo>
                    <a:pt x="475" y="96"/>
                  </a:lnTo>
                  <a:lnTo>
                    <a:pt x="483" y="91"/>
                  </a:lnTo>
                  <a:lnTo>
                    <a:pt x="493" y="86"/>
                  </a:lnTo>
                  <a:lnTo>
                    <a:pt x="500" y="83"/>
                  </a:lnTo>
                  <a:lnTo>
                    <a:pt x="511" y="81"/>
                  </a:lnTo>
                  <a:lnTo>
                    <a:pt x="513" y="81"/>
                  </a:lnTo>
                  <a:lnTo>
                    <a:pt x="513" y="83"/>
                  </a:lnTo>
                  <a:lnTo>
                    <a:pt x="516" y="83"/>
                  </a:lnTo>
                  <a:lnTo>
                    <a:pt x="518" y="86"/>
                  </a:lnTo>
                  <a:lnTo>
                    <a:pt x="518" y="81"/>
                  </a:lnTo>
                  <a:lnTo>
                    <a:pt x="521" y="78"/>
                  </a:lnTo>
                  <a:lnTo>
                    <a:pt x="526" y="78"/>
                  </a:lnTo>
                  <a:lnTo>
                    <a:pt x="531" y="78"/>
                  </a:lnTo>
                  <a:lnTo>
                    <a:pt x="533" y="78"/>
                  </a:lnTo>
                  <a:lnTo>
                    <a:pt x="539" y="78"/>
                  </a:lnTo>
                  <a:lnTo>
                    <a:pt x="544" y="81"/>
                  </a:lnTo>
                  <a:lnTo>
                    <a:pt x="546" y="78"/>
                  </a:lnTo>
                  <a:lnTo>
                    <a:pt x="551" y="81"/>
                  </a:lnTo>
                  <a:lnTo>
                    <a:pt x="556" y="83"/>
                  </a:lnTo>
                  <a:lnTo>
                    <a:pt x="564" y="86"/>
                  </a:lnTo>
                  <a:lnTo>
                    <a:pt x="569" y="88"/>
                  </a:lnTo>
                  <a:lnTo>
                    <a:pt x="572" y="91"/>
                  </a:lnTo>
                  <a:lnTo>
                    <a:pt x="577" y="96"/>
                  </a:lnTo>
                  <a:lnTo>
                    <a:pt x="582" y="98"/>
                  </a:lnTo>
                  <a:lnTo>
                    <a:pt x="584" y="104"/>
                  </a:lnTo>
                  <a:lnTo>
                    <a:pt x="584" y="101"/>
                  </a:lnTo>
                  <a:lnTo>
                    <a:pt x="582" y="96"/>
                  </a:lnTo>
                  <a:lnTo>
                    <a:pt x="579" y="93"/>
                  </a:lnTo>
                  <a:lnTo>
                    <a:pt x="579" y="91"/>
                  </a:lnTo>
                  <a:lnTo>
                    <a:pt x="574" y="88"/>
                  </a:lnTo>
                  <a:lnTo>
                    <a:pt x="572" y="86"/>
                  </a:lnTo>
                  <a:lnTo>
                    <a:pt x="569" y="83"/>
                  </a:lnTo>
                  <a:lnTo>
                    <a:pt x="566" y="81"/>
                  </a:lnTo>
                  <a:lnTo>
                    <a:pt x="561" y="78"/>
                  </a:lnTo>
                  <a:lnTo>
                    <a:pt x="556" y="78"/>
                  </a:lnTo>
                  <a:lnTo>
                    <a:pt x="551" y="76"/>
                  </a:lnTo>
                  <a:lnTo>
                    <a:pt x="544" y="76"/>
                  </a:lnTo>
                  <a:lnTo>
                    <a:pt x="539" y="73"/>
                  </a:lnTo>
                  <a:lnTo>
                    <a:pt x="531" y="73"/>
                  </a:lnTo>
                  <a:lnTo>
                    <a:pt x="523" y="73"/>
                  </a:lnTo>
                  <a:lnTo>
                    <a:pt x="518" y="73"/>
                  </a:lnTo>
                  <a:lnTo>
                    <a:pt x="516" y="68"/>
                  </a:lnTo>
                  <a:lnTo>
                    <a:pt x="518" y="66"/>
                  </a:lnTo>
                  <a:lnTo>
                    <a:pt x="518" y="60"/>
                  </a:lnTo>
                  <a:lnTo>
                    <a:pt x="521" y="58"/>
                  </a:lnTo>
                  <a:lnTo>
                    <a:pt x="523" y="53"/>
                  </a:lnTo>
                  <a:lnTo>
                    <a:pt x="526" y="50"/>
                  </a:lnTo>
                  <a:lnTo>
                    <a:pt x="528" y="45"/>
                  </a:lnTo>
                  <a:lnTo>
                    <a:pt x="531" y="43"/>
                  </a:lnTo>
                  <a:lnTo>
                    <a:pt x="544" y="30"/>
                  </a:lnTo>
                  <a:lnTo>
                    <a:pt x="556" y="22"/>
                  </a:lnTo>
                  <a:lnTo>
                    <a:pt x="569" y="12"/>
                  </a:lnTo>
                  <a:lnTo>
                    <a:pt x="584" y="5"/>
                  </a:lnTo>
                  <a:lnTo>
                    <a:pt x="600" y="0"/>
                  </a:lnTo>
                  <a:lnTo>
                    <a:pt x="615" y="0"/>
                  </a:lnTo>
                  <a:lnTo>
                    <a:pt x="630" y="0"/>
                  </a:lnTo>
                  <a:lnTo>
                    <a:pt x="645" y="5"/>
                  </a:lnTo>
                  <a:lnTo>
                    <a:pt x="653" y="7"/>
                  </a:lnTo>
                  <a:lnTo>
                    <a:pt x="660" y="10"/>
                  </a:lnTo>
                  <a:lnTo>
                    <a:pt x="668" y="12"/>
                  </a:lnTo>
                  <a:lnTo>
                    <a:pt x="676" y="17"/>
                  </a:lnTo>
                  <a:lnTo>
                    <a:pt x="681" y="22"/>
                  </a:lnTo>
                  <a:lnTo>
                    <a:pt x="686" y="27"/>
                  </a:lnTo>
                  <a:lnTo>
                    <a:pt x="691" y="33"/>
                  </a:lnTo>
                  <a:lnTo>
                    <a:pt x="696" y="40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653E3166-AEFE-4FE7-B9BA-D7D46B955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" y="1402"/>
              <a:ext cx="78" cy="70"/>
            </a:xfrm>
            <a:custGeom>
              <a:avLst/>
              <a:gdLst/>
              <a:ahLst/>
              <a:cxnLst>
                <a:cxn ang="0">
                  <a:pos x="92" y="16"/>
                </a:cxn>
                <a:cxn ang="0">
                  <a:pos x="97" y="21"/>
                </a:cxn>
                <a:cxn ang="0">
                  <a:pos x="99" y="23"/>
                </a:cxn>
                <a:cxn ang="0">
                  <a:pos x="102" y="28"/>
                </a:cxn>
                <a:cxn ang="0">
                  <a:pos x="104" y="33"/>
                </a:cxn>
                <a:cxn ang="0">
                  <a:pos x="107" y="38"/>
                </a:cxn>
                <a:cxn ang="0">
                  <a:pos x="110" y="46"/>
                </a:cxn>
                <a:cxn ang="0">
                  <a:pos x="110" y="51"/>
                </a:cxn>
                <a:cxn ang="0">
                  <a:pos x="110" y="59"/>
                </a:cxn>
                <a:cxn ang="0">
                  <a:pos x="99" y="61"/>
                </a:cxn>
                <a:cxn ang="0">
                  <a:pos x="92" y="64"/>
                </a:cxn>
                <a:cxn ang="0">
                  <a:pos x="82" y="66"/>
                </a:cxn>
                <a:cxn ang="0">
                  <a:pos x="74" y="71"/>
                </a:cxn>
                <a:cxn ang="0">
                  <a:pos x="64" y="76"/>
                </a:cxn>
                <a:cxn ang="0">
                  <a:pos x="56" y="81"/>
                </a:cxn>
                <a:cxn ang="0">
                  <a:pos x="49" y="87"/>
                </a:cxn>
                <a:cxn ang="0">
                  <a:pos x="41" y="97"/>
                </a:cxn>
                <a:cxn ang="0">
                  <a:pos x="38" y="97"/>
                </a:cxn>
                <a:cxn ang="0">
                  <a:pos x="38" y="97"/>
                </a:cxn>
                <a:cxn ang="0">
                  <a:pos x="36" y="94"/>
                </a:cxn>
                <a:cxn ang="0">
                  <a:pos x="36" y="94"/>
                </a:cxn>
                <a:cxn ang="0">
                  <a:pos x="33" y="89"/>
                </a:cxn>
                <a:cxn ang="0">
                  <a:pos x="31" y="89"/>
                </a:cxn>
                <a:cxn ang="0">
                  <a:pos x="28" y="84"/>
                </a:cxn>
                <a:cxn ang="0">
                  <a:pos x="23" y="81"/>
                </a:cxn>
                <a:cxn ang="0">
                  <a:pos x="18" y="81"/>
                </a:cxn>
                <a:cxn ang="0">
                  <a:pos x="13" y="81"/>
                </a:cxn>
                <a:cxn ang="0">
                  <a:pos x="8" y="79"/>
                </a:cxn>
                <a:cxn ang="0">
                  <a:pos x="5" y="76"/>
                </a:cxn>
                <a:cxn ang="0">
                  <a:pos x="3" y="74"/>
                </a:cxn>
                <a:cxn ang="0">
                  <a:pos x="5" y="69"/>
                </a:cxn>
                <a:cxn ang="0">
                  <a:pos x="3" y="69"/>
                </a:cxn>
                <a:cxn ang="0">
                  <a:pos x="0" y="61"/>
                </a:cxn>
                <a:cxn ang="0">
                  <a:pos x="0" y="56"/>
                </a:cxn>
                <a:cxn ang="0">
                  <a:pos x="3" y="49"/>
                </a:cxn>
                <a:cxn ang="0">
                  <a:pos x="3" y="46"/>
                </a:cxn>
                <a:cxn ang="0">
                  <a:pos x="5" y="38"/>
                </a:cxn>
                <a:cxn ang="0">
                  <a:pos x="5" y="33"/>
                </a:cxn>
                <a:cxn ang="0">
                  <a:pos x="8" y="28"/>
                </a:cxn>
                <a:cxn ang="0">
                  <a:pos x="10" y="23"/>
                </a:cxn>
                <a:cxn ang="0">
                  <a:pos x="13" y="18"/>
                </a:cxn>
                <a:cxn ang="0">
                  <a:pos x="16" y="16"/>
                </a:cxn>
                <a:cxn ang="0">
                  <a:pos x="21" y="10"/>
                </a:cxn>
                <a:cxn ang="0">
                  <a:pos x="23" y="8"/>
                </a:cxn>
                <a:cxn ang="0">
                  <a:pos x="28" y="5"/>
                </a:cxn>
                <a:cxn ang="0">
                  <a:pos x="33" y="3"/>
                </a:cxn>
                <a:cxn ang="0">
                  <a:pos x="36" y="0"/>
                </a:cxn>
                <a:cxn ang="0">
                  <a:pos x="41" y="0"/>
                </a:cxn>
                <a:cxn ang="0">
                  <a:pos x="46" y="0"/>
                </a:cxn>
                <a:cxn ang="0">
                  <a:pos x="54" y="0"/>
                </a:cxn>
                <a:cxn ang="0">
                  <a:pos x="61" y="0"/>
                </a:cxn>
                <a:cxn ang="0">
                  <a:pos x="66" y="3"/>
                </a:cxn>
                <a:cxn ang="0">
                  <a:pos x="74" y="5"/>
                </a:cxn>
                <a:cxn ang="0">
                  <a:pos x="82" y="8"/>
                </a:cxn>
                <a:cxn ang="0">
                  <a:pos x="87" y="10"/>
                </a:cxn>
                <a:cxn ang="0">
                  <a:pos x="92" y="16"/>
                </a:cxn>
              </a:cxnLst>
              <a:rect l="0" t="0" r="r" b="b"/>
              <a:pathLst>
                <a:path w="110" h="97">
                  <a:moveTo>
                    <a:pt x="92" y="16"/>
                  </a:moveTo>
                  <a:lnTo>
                    <a:pt x="97" y="21"/>
                  </a:lnTo>
                  <a:lnTo>
                    <a:pt x="99" y="23"/>
                  </a:lnTo>
                  <a:lnTo>
                    <a:pt x="102" y="28"/>
                  </a:lnTo>
                  <a:lnTo>
                    <a:pt x="104" y="33"/>
                  </a:lnTo>
                  <a:lnTo>
                    <a:pt x="107" y="38"/>
                  </a:lnTo>
                  <a:lnTo>
                    <a:pt x="110" y="46"/>
                  </a:lnTo>
                  <a:lnTo>
                    <a:pt x="110" y="51"/>
                  </a:lnTo>
                  <a:lnTo>
                    <a:pt x="110" y="59"/>
                  </a:lnTo>
                  <a:lnTo>
                    <a:pt x="99" y="61"/>
                  </a:lnTo>
                  <a:lnTo>
                    <a:pt x="92" y="64"/>
                  </a:lnTo>
                  <a:lnTo>
                    <a:pt x="82" y="66"/>
                  </a:lnTo>
                  <a:lnTo>
                    <a:pt x="74" y="71"/>
                  </a:lnTo>
                  <a:lnTo>
                    <a:pt x="64" y="76"/>
                  </a:lnTo>
                  <a:lnTo>
                    <a:pt x="56" y="81"/>
                  </a:lnTo>
                  <a:lnTo>
                    <a:pt x="49" y="87"/>
                  </a:lnTo>
                  <a:lnTo>
                    <a:pt x="41" y="97"/>
                  </a:lnTo>
                  <a:lnTo>
                    <a:pt x="38" y="97"/>
                  </a:lnTo>
                  <a:lnTo>
                    <a:pt x="38" y="97"/>
                  </a:lnTo>
                  <a:lnTo>
                    <a:pt x="36" y="94"/>
                  </a:lnTo>
                  <a:lnTo>
                    <a:pt x="36" y="94"/>
                  </a:lnTo>
                  <a:lnTo>
                    <a:pt x="33" y="89"/>
                  </a:lnTo>
                  <a:lnTo>
                    <a:pt x="31" y="89"/>
                  </a:lnTo>
                  <a:lnTo>
                    <a:pt x="28" y="84"/>
                  </a:lnTo>
                  <a:lnTo>
                    <a:pt x="23" y="81"/>
                  </a:lnTo>
                  <a:lnTo>
                    <a:pt x="18" y="81"/>
                  </a:lnTo>
                  <a:lnTo>
                    <a:pt x="13" y="81"/>
                  </a:lnTo>
                  <a:lnTo>
                    <a:pt x="8" y="79"/>
                  </a:lnTo>
                  <a:lnTo>
                    <a:pt x="5" y="76"/>
                  </a:lnTo>
                  <a:lnTo>
                    <a:pt x="3" y="74"/>
                  </a:lnTo>
                  <a:lnTo>
                    <a:pt x="5" y="69"/>
                  </a:lnTo>
                  <a:lnTo>
                    <a:pt x="3" y="69"/>
                  </a:lnTo>
                  <a:lnTo>
                    <a:pt x="0" y="61"/>
                  </a:lnTo>
                  <a:lnTo>
                    <a:pt x="0" y="56"/>
                  </a:lnTo>
                  <a:lnTo>
                    <a:pt x="3" y="49"/>
                  </a:lnTo>
                  <a:lnTo>
                    <a:pt x="3" y="46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8" y="28"/>
                  </a:lnTo>
                  <a:lnTo>
                    <a:pt x="10" y="23"/>
                  </a:lnTo>
                  <a:lnTo>
                    <a:pt x="13" y="18"/>
                  </a:lnTo>
                  <a:lnTo>
                    <a:pt x="16" y="16"/>
                  </a:lnTo>
                  <a:lnTo>
                    <a:pt x="21" y="10"/>
                  </a:lnTo>
                  <a:lnTo>
                    <a:pt x="23" y="8"/>
                  </a:lnTo>
                  <a:lnTo>
                    <a:pt x="28" y="5"/>
                  </a:lnTo>
                  <a:lnTo>
                    <a:pt x="33" y="3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4" y="0"/>
                  </a:lnTo>
                  <a:lnTo>
                    <a:pt x="61" y="0"/>
                  </a:lnTo>
                  <a:lnTo>
                    <a:pt x="66" y="3"/>
                  </a:lnTo>
                  <a:lnTo>
                    <a:pt x="74" y="5"/>
                  </a:lnTo>
                  <a:lnTo>
                    <a:pt x="82" y="8"/>
                  </a:lnTo>
                  <a:lnTo>
                    <a:pt x="87" y="10"/>
                  </a:lnTo>
                  <a:lnTo>
                    <a:pt x="92" y="16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E751338A-3D23-4ABD-956B-477E812FC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" y="1632"/>
              <a:ext cx="21" cy="35"/>
            </a:xfrm>
            <a:custGeom>
              <a:avLst/>
              <a:gdLst/>
              <a:ahLst/>
              <a:cxnLst>
                <a:cxn ang="0">
                  <a:pos x="30" y="5"/>
                </a:cxn>
                <a:cxn ang="0">
                  <a:pos x="25" y="3"/>
                </a:cxn>
                <a:cxn ang="0">
                  <a:pos x="23" y="5"/>
                </a:cxn>
                <a:cxn ang="0">
                  <a:pos x="18" y="5"/>
                </a:cxn>
                <a:cxn ang="0">
                  <a:pos x="15" y="8"/>
                </a:cxn>
                <a:cxn ang="0">
                  <a:pos x="12" y="10"/>
                </a:cxn>
                <a:cxn ang="0">
                  <a:pos x="10" y="13"/>
                </a:cxn>
                <a:cxn ang="0">
                  <a:pos x="7" y="15"/>
                </a:cxn>
                <a:cxn ang="0">
                  <a:pos x="5" y="20"/>
                </a:cxn>
                <a:cxn ang="0">
                  <a:pos x="2" y="23"/>
                </a:cxn>
                <a:cxn ang="0">
                  <a:pos x="2" y="25"/>
                </a:cxn>
                <a:cxn ang="0">
                  <a:pos x="2" y="31"/>
                </a:cxn>
                <a:cxn ang="0">
                  <a:pos x="2" y="33"/>
                </a:cxn>
                <a:cxn ang="0">
                  <a:pos x="2" y="38"/>
                </a:cxn>
                <a:cxn ang="0">
                  <a:pos x="2" y="41"/>
                </a:cxn>
                <a:cxn ang="0">
                  <a:pos x="2" y="43"/>
                </a:cxn>
                <a:cxn ang="0">
                  <a:pos x="5" y="48"/>
                </a:cxn>
                <a:cxn ang="0">
                  <a:pos x="2" y="43"/>
                </a:cxn>
                <a:cxn ang="0">
                  <a:pos x="0" y="41"/>
                </a:cxn>
                <a:cxn ang="0">
                  <a:pos x="0" y="38"/>
                </a:cxn>
                <a:cxn ang="0">
                  <a:pos x="0" y="33"/>
                </a:cxn>
                <a:cxn ang="0">
                  <a:pos x="0" y="28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0" y="18"/>
                </a:cxn>
                <a:cxn ang="0">
                  <a:pos x="2" y="15"/>
                </a:cxn>
                <a:cxn ang="0">
                  <a:pos x="7" y="10"/>
                </a:cxn>
                <a:cxn ang="0">
                  <a:pos x="10" y="8"/>
                </a:cxn>
                <a:cxn ang="0">
                  <a:pos x="12" y="5"/>
                </a:cxn>
                <a:cxn ang="0">
                  <a:pos x="18" y="3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30" y="5"/>
                </a:cxn>
              </a:cxnLst>
              <a:rect l="0" t="0" r="r" b="b"/>
              <a:pathLst>
                <a:path w="30" h="48">
                  <a:moveTo>
                    <a:pt x="30" y="5"/>
                  </a:moveTo>
                  <a:lnTo>
                    <a:pt x="25" y="3"/>
                  </a:lnTo>
                  <a:lnTo>
                    <a:pt x="23" y="5"/>
                  </a:lnTo>
                  <a:lnTo>
                    <a:pt x="18" y="5"/>
                  </a:lnTo>
                  <a:lnTo>
                    <a:pt x="15" y="8"/>
                  </a:lnTo>
                  <a:lnTo>
                    <a:pt x="12" y="10"/>
                  </a:lnTo>
                  <a:lnTo>
                    <a:pt x="10" y="13"/>
                  </a:lnTo>
                  <a:lnTo>
                    <a:pt x="7" y="15"/>
                  </a:lnTo>
                  <a:lnTo>
                    <a:pt x="5" y="20"/>
                  </a:lnTo>
                  <a:lnTo>
                    <a:pt x="2" y="23"/>
                  </a:lnTo>
                  <a:lnTo>
                    <a:pt x="2" y="25"/>
                  </a:lnTo>
                  <a:lnTo>
                    <a:pt x="2" y="31"/>
                  </a:lnTo>
                  <a:lnTo>
                    <a:pt x="2" y="33"/>
                  </a:lnTo>
                  <a:lnTo>
                    <a:pt x="2" y="38"/>
                  </a:lnTo>
                  <a:lnTo>
                    <a:pt x="2" y="41"/>
                  </a:lnTo>
                  <a:lnTo>
                    <a:pt x="2" y="43"/>
                  </a:lnTo>
                  <a:lnTo>
                    <a:pt x="5" y="48"/>
                  </a:lnTo>
                  <a:lnTo>
                    <a:pt x="2" y="43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5"/>
                  </a:lnTo>
                  <a:lnTo>
                    <a:pt x="7" y="10"/>
                  </a:lnTo>
                  <a:lnTo>
                    <a:pt x="10" y="8"/>
                  </a:lnTo>
                  <a:lnTo>
                    <a:pt x="12" y="5"/>
                  </a:lnTo>
                  <a:lnTo>
                    <a:pt x="18" y="3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0" y="5"/>
                  </a:lnTo>
                  <a:close/>
                </a:path>
              </a:pathLst>
            </a:custGeom>
            <a:solidFill>
              <a:srgbClr val="8FFFFF"/>
            </a:solidFill>
            <a:ln w="7938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88751E25-3FBE-4C99-B425-F669241A2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8" y="1686"/>
              <a:ext cx="36" cy="20"/>
            </a:xfrm>
            <a:custGeom>
              <a:avLst/>
              <a:gdLst/>
              <a:ahLst/>
              <a:cxnLst>
                <a:cxn ang="0">
                  <a:pos x="23" y="25"/>
                </a:cxn>
                <a:cxn ang="0">
                  <a:pos x="25" y="25"/>
                </a:cxn>
                <a:cxn ang="0">
                  <a:pos x="30" y="25"/>
                </a:cxn>
                <a:cxn ang="0">
                  <a:pos x="33" y="22"/>
                </a:cxn>
                <a:cxn ang="0">
                  <a:pos x="35" y="22"/>
                </a:cxn>
                <a:cxn ang="0">
                  <a:pos x="40" y="22"/>
                </a:cxn>
                <a:cxn ang="0">
                  <a:pos x="43" y="20"/>
                </a:cxn>
                <a:cxn ang="0">
                  <a:pos x="45" y="20"/>
                </a:cxn>
                <a:cxn ang="0">
                  <a:pos x="51" y="17"/>
                </a:cxn>
                <a:cxn ang="0">
                  <a:pos x="48" y="20"/>
                </a:cxn>
                <a:cxn ang="0">
                  <a:pos x="45" y="22"/>
                </a:cxn>
                <a:cxn ang="0">
                  <a:pos x="40" y="22"/>
                </a:cxn>
                <a:cxn ang="0">
                  <a:pos x="38" y="25"/>
                </a:cxn>
                <a:cxn ang="0">
                  <a:pos x="33" y="28"/>
                </a:cxn>
                <a:cxn ang="0">
                  <a:pos x="30" y="28"/>
                </a:cxn>
                <a:cxn ang="0">
                  <a:pos x="28" y="28"/>
                </a:cxn>
                <a:cxn ang="0">
                  <a:pos x="23" y="28"/>
                </a:cxn>
                <a:cxn ang="0">
                  <a:pos x="20" y="28"/>
                </a:cxn>
                <a:cxn ang="0">
                  <a:pos x="18" y="25"/>
                </a:cxn>
                <a:cxn ang="0">
                  <a:pos x="12" y="25"/>
                </a:cxn>
                <a:cxn ang="0">
                  <a:pos x="10" y="22"/>
                </a:cxn>
                <a:cxn ang="0">
                  <a:pos x="10" y="17"/>
                </a:cxn>
                <a:cxn ang="0">
                  <a:pos x="7" y="15"/>
                </a:cxn>
                <a:cxn ang="0">
                  <a:pos x="5" y="12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5"/>
                </a:cxn>
                <a:cxn ang="0">
                  <a:pos x="5" y="10"/>
                </a:cxn>
                <a:cxn ang="0">
                  <a:pos x="7" y="15"/>
                </a:cxn>
                <a:cxn ang="0">
                  <a:pos x="10" y="17"/>
                </a:cxn>
                <a:cxn ang="0">
                  <a:pos x="12" y="20"/>
                </a:cxn>
                <a:cxn ang="0">
                  <a:pos x="18" y="22"/>
                </a:cxn>
                <a:cxn ang="0">
                  <a:pos x="23" y="25"/>
                </a:cxn>
              </a:cxnLst>
              <a:rect l="0" t="0" r="r" b="b"/>
              <a:pathLst>
                <a:path w="51" h="28">
                  <a:moveTo>
                    <a:pt x="23" y="25"/>
                  </a:moveTo>
                  <a:lnTo>
                    <a:pt x="25" y="25"/>
                  </a:lnTo>
                  <a:lnTo>
                    <a:pt x="30" y="25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40" y="22"/>
                  </a:lnTo>
                  <a:lnTo>
                    <a:pt x="43" y="20"/>
                  </a:lnTo>
                  <a:lnTo>
                    <a:pt x="45" y="20"/>
                  </a:lnTo>
                  <a:lnTo>
                    <a:pt x="51" y="17"/>
                  </a:lnTo>
                  <a:lnTo>
                    <a:pt x="48" y="20"/>
                  </a:lnTo>
                  <a:lnTo>
                    <a:pt x="45" y="22"/>
                  </a:lnTo>
                  <a:lnTo>
                    <a:pt x="40" y="22"/>
                  </a:lnTo>
                  <a:lnTo>
                    <a:pt x="38" y="25"/>
                  </a:lnTo>
                  <a:lnTo>
                    <a:pt x="33" y="28"/>
                  </a:lnTo>
                  <a:lnTo>
                    <a:pt x="30" y="28"/>
                  </a:lnTo>
                  <a:lnTo>
                    <a:pt x="28" y="28"/>
                  </a:lnTo>
                  <a:lnTo>
                    <a:pt x="23" y="28"/>
                  </a:lnTo>
                  <a:lnTo>
                    <a:pt x="20" y="28"/>
                  </a:lnTo>
                  <a:lnTo>
                    <a:pt x="18" y="25"/>
                  </a:lnTo>
                  <a:lnTo>
                    <a:pt x="12" y="25"/>
                  </a:lnTo>
                  <a:lnTo>
                    <a:pt x="10" y="22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5" y="12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5"/>
                  </a:lnTo>
                  <a:lnTo>
                    <a:pt x="5" y="10"/>
                  </a:lnTo>
                  <a:lnTo>
                    <a:pt x="7" y="15"/>
                  </a:lnTo>
                  <a:lnTo>
                    <a:pt x="10" y="17"/>
                  </a:lnTo>
                  <a:lnTo>
                    <a:pt x="12" y="20"/>
                  </a:lnTo>
                  <a:lnTo>
                    <a:pt x="18" y="22"/>
                  </a:lnTo>
                  <a:lnTo>
                    <a:pt x="23" y="25"/>
                  </a:lnTo>
                  <a:close/>
                </a:path>
              </a:pathLst>
            </a:custGeom>
            <a:solidFill>
              <a:srgbClr val="8FFFFF"/>
            </a:solidFill>
            <a:ln w="7938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F062A676-3E44-46DE-B2F0-0CA0F401D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1" y="1694"/>
              <a:ext cx="54" cy="3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5" y="8"/>
                </a:cxn>
                <a:cxn ang="0">
                  <a:pos x="5" y="13"/>
                </a:cxn>
                <a:cxn ang="0">
                  <a:pos x="5" y="16"/>
                </a:cxn>
                <a:cxn ang="0">
                  <a:pos x="5" y="18"/>
                </a:cxn>
                <a:cxn ang="0">
                  <a:pos x="5" y="21"/>
                </a:cxn>
                <a:cxn ang="0">
                  <a:pos x="7" y="23"/>
                </a:cxn>
                <a:cxn ang="0">
                  <a:pos x="10" y="28"/>
                </a:cxn>
                <a:cxn ang="0">
                  <a:pos x="12" y="33"/>
                </a:cxn>
                <a:cxn ang="0">
                  <a:pos x="18" y="36"/>
                </a:cxn>
                <a:cxn ang="0">
                  <a:pos x="23" y="38"/>
                </a:cxn>
                <a:cxn ang="0">
                  <a:pos x="25" y="41"/>
                </a:cxn>
                <a:cxn ang="0">
                  <a:pos x="30" y="41"/>
                </a:cxn>
                <a:cxn ang="0">
                  <a:pos x="35" y="43"/>
                </a:cxn>
                <a:cxn ang="0">
                  <a:pos x="43" y="43"/>
                </a:cxn>
                <a:cxn ang="0">
                  <a:pos x="45" y="43"/>
                </a:cxn>
                <a:cxn ang="0">
                  <a:pos x="51" y="41"/>
                </a:cxn>
                <a:cxn ang="0">
                  <a:pos x="56" y="38"/>
                </a:cxn>
                <a:cxn ang="0">
                  <a:pos x="58" y="38"/>
                </a:cxn>
                <a:cxn ang="0">
                  <a:pos x="63" y="36"/>
                </a:cxn>
                <a:cxn ang="0">
                  <a:pos x="68" y="33"/>
                </a:cxn>
                <a:cxn ang="0">
                  <a:pos x="71" y="31"/>
                </a:cxn>
                <a:cxn ang="0">
                  <a:pos x="76" y="28"/>
                </a:cxn>
                <a:cxn ang="0">
                  <a:pos x="73" y="31"/>
                </a:cxn>
                <a:cxn ang="0">
                  <a:pos x="73" y="33"/>
                </a:cxn>
                <a:cxn ang="0">
                  <a:pos x="71" y="33"/>
                </a:cxn>
                <a:cxn ang="0">
                  <a:pos x="71" y="36"/>
                </a:cxn>
                <a:cxn ang="0">
                  <a:pos x="66" y="36"/>
                </a:cxn>
                <a:cxn ang="0">
                  <a:pos x="63" y="38"/>
                </a:cxn>
                <a:cxn ang="0">
                  <a:pos x="61" y="38"/>
                </a:cxn>
                <a:cxn ang="0">
                  <a:pos x="58" y="41"/>
                </a:cxn>
                <a:cxn ang="0">
                  <a:pos x="56" y="43"/>
                </a:cxn>
                <a:cxn ang="0">
                  <a:pos x="53" y="43"/>
                </a:cxn>
                <a:cxn ang="0">
                  <a:pos x="51" y="46"/>
                </a:cxn>
                <a:cxn ang="0">
                  <a:pos x="45" y="46"/>
                </a:cxn>
                <a:cxn ang="0">
                  <a:pos x="38" y="46"/>
                </a:cxn>
                <a:cxn ang="0">
                  <a:pos x="33" y="46"/>
                </a:cxn>
                <a:cxn ang="0">
                  <a:pos x="25" y="46"/>
                </a:cxn>
                <a:cxn ang="0">
                  <a:pos x="20" y="43"/>
                </a:cxn>
                <a:cxn ang="0">
                  <a:pos x="15" y="41"/>
                </a:cxn>
                <a:cxn ang="0">
                  <a:pos x="10" y="38"/>
                </a:cxn>
                <a:cxn ang="0">
                  <a:pos x="7" y="33"/>
                </a:cxn>
                <a:cxn ang="0">
                  <a:pos x="2" y="28"/>
                </a:cxn>
                <a:cxn ang="0">
                  <a:pos x="0" y="26"/>
                </a:cxn>
                <a:cxn ang="0">
                  <a:pos x="0" y="23"/>
                </a:cxn>
                <a:cxn ang="0">
                  <a:pos x="0" y="21"/>
                </a:cxn>
                <a:cxn ang="0">
                  <a:pos x="0" y="18"/>
                </a:cxn>
                <a:cxn ang="0">
                  <a:pos x="0" y="16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5" y="3"/>
                </a:cxn>
                <a:cxn ang="0">
                  <a:pos x="5" y="0"/>
                </a:cxn>
                <a:cxn ang="0">
                  <a:pos x="7" y="0"/>
                </a:cxn>
              </a:cxnLst>
              <a:rect l="0" t="0" r="r" b="b"/>
              <a:pathLst>
                <a:path w="76" h="46">
                  <a:moveTo>
                    <a:pt x="7" y="0"/>
                  </a:moveTo>
                  <a:lnTo>
                    <a:pt x="7" y="3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7" y="23"/>
                  </a:lnTo>
                  <a:lnTo>
                    <a:pt x="10" y="28"/>
                  </a:lnTo>
                  <a:lnTo>
                    <a:pt x="12" y="33"/>
                  </a:lnTo>
                  <a:lnTo>
                    <a:pt x="18" y="36"/>
                  </a:lnTo>
                  <a:lnTo>
                    <a:pt x="23" y="38"/>
                  </a:lnTo>
                  <a:lnTo>
                    <a:pt x="25" y="41"/>
                  </a:lnTo>
                  <a:lnTo>
                    <a:pt x="30" y="41"/>
                  </a:lnTo>
                  <a:lnTo>
                    <a:pt x="35" y="43"/>
                  </a:lnTo>
                  <a:lnTo>
                    <a:pt x="43" y="43"/>
                  </a:lnTo>
                  <a:lnTo>
                    <a:pt x="45" y="43"/>
                  </a:lnTo>
                  <a:lnTo>
                    <a:pt x="51" y="41"/>
                  </a:lnTo>
                  <a:lnTo>
                    <a:pt x="56" y="38"/>
                  </a:lnTo>
                  <a:lnTo>
                    <a:pt x="58" y="38"/>
                  </a:lnTo>
                  <a:lnTo>
                    <a:pt x="63" y="36"/>
                  </a:lnTo>
                  <a:lnTo>
                    <a:pt x="68" y="33"/>
                  </a:lnTo>
                  <a:lnTo>
                    <a:pt x="71" y="31"/>
                  </a:lnTo>
                  <a:lnTo>
                    <a:pt x="76" y="28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1" y="33"/>
                  </a:lnTo>
                  <a:lnTo>
                    <a:pt x="71" y="36"/>
                  </a:lnTo>
                  <a:lnTo>
                    <a:pt x="66" y="36"/>
                  </a:lnTo>
                  <a:lnTo>
                    <a:pt x="63" y="38"/>
                  </a:lnTo>
                  <a:lnTo>
                    <a:pt x="61" y="38"/>
                  </a:lnTo>
                  <a:lnTo>
                    <a:pt x="58" y="41"/>
                  </a:lnTo>
                  <a:lnTo>
                    <a:pt x="56" y="43"/>
                  </a:lnTo>
                  <a:lnTo>
                    <a:pt x="53" y="43"/>
                  </a:lnTo>
                  <a:lnTo>
                    <a:pt x="51" y="46"/>
                  </a:lnTo>
                  <a:lnTo>
                    <a:pt x="45" y="46"/>
                  </a:lnTo>
                  <a:lnTo>
                    <a:pt x="38" y="46"/>
                  </a:lnTo>
                  <a:lnTo>
                    <a:pt x="33" y="46"/>
                  </a:lnTo>
                  <a:lnTo>
                    <a:pt x="25" y="46"/>
                  </a:lnTo>
                  <a:lnTo>
                    <a:pt x="20" y="43"/>
                  </a:lnTo>
                  <a:lnTo>
                    <a:pt x="15" y="41"/>
                  </a:lnTo>
                  <a:lnTo>
                    <a:pt x="10" y="38"/>
                  </a:lnTo>
                  <a:lnTo>
                    <a:pt x="7" y="33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FFFFF"/>
            </a:solidFill>
            <a:ln w="7938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 sz="2000">
                <a:solidFill>
                  <a:srgbClr val="000000"/>
                </a:solidFill>
              </a:endParaRPr>
            </a:p>
          </p:txBody>
        </p:sp>
      </p:grpSp>
      <p:grpSp>
        <p:nvGrpSpPr>
          <p:cNvPr id="43" name="Group 25">
            <a:extLst>
              <a:ext uri="{FF2B5EF4-FFF2-40B4-BE49-F238E27FC236}">
                <a16:creationId xmlns:a16="http://schemas.microsoft.com/office/drawing/2014/main" id="{71A37813-EFCE-4CC3-8ECC-255CFB9DBCA1}"/>
              </a:ext>
            </a:extLst>
          </p:cNvPr>
          <p:cNvGrpSpPr>
            <a:grpSpLocks/>
          </p:cNvGrpSpPr>
          <p:nvPr/>
        </p:nvGrpSpPr>
        <p:grpSpPr bwMode="auto">
          <a:xfrm>
            <a:off x="6127355" y="4210031"/>
            <a:ext cx="647700" cy="865188"/>
            <a:chOff x="1565" y="1797"/>
            <a:chExt cx="408" cy="272"/>
          </a:xfrm>
        </p:grpSpPr>
        <p:sp>
          <p:nvSpPr>
            <p:cNvPr id="44" name="Line 26">
              <a:extLst>
                <a:ext uri="{FF2B5EF4-FFF2-40B4-BE49-F238E27FC236}">
                  <a16:creationId xmlns:a16="http://schemas.microsoft.com/office/drawing/2014/main" id="{C984673A-F2F7-40DE-BA52-F679B70C5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1797"/>
              <a:ext cx="0" cy="2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45" name="Line 27">
              <a:extLst>
                <a:ext uri="{FF2B5EF4-FFF2-40B4-BE49-F238E27FC236}">
                  <a16:creationId xmlns:a16="http://schemas.microsoft.com/office/drawing/2014/main" id="{DCD3C74F-2B3B-4057-AFEA-149BE7A807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1" y="1797"/>
              <a:ext cx="0" cy="2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46" name="Line 28">
              <a:extLst>
                <a:ext uri="{FF2B5EF4-FFF2-40B4-BE49-F238E27FC236}">
                  <a16:creationId xmlns:a16="http://schemas.microsoft.com/office/drawing/2014/main" id="{5E1C3550-A77A-4A82-B182-B16320617B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7" y="1797"/>
              <a:ext cx="0" cy="2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47" name="Line 29">
              <a:extLst>
                <a:ext uri="{FF2B5EF4-FFF2-40B4-BE49-F238E27FC236}">
                  <a16:creationId xmlns:a16="http://schemas.microsoft.com/office/drawing/2014/main" id="{66C09BBA-F3A1-4456-9BC6-9DB56B0A80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797"/>
              <a:ext cx="0" cy="2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ja-JP" alt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2BA9176-5F72-4C53-A532-CE9CE4841159}"/>
              </a:ext>
            </a:extLst>
          </p:cNvPr>
          <p:cNvSpPr txBox="1"/>
          <p:nvPr/>
        </p:nvSpPr>
        <p:spPr>
          <a:xfrm>
            <a:off x="5354109" y="3083956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omic Sans MS" panose="030F0702030302020204" pitchFamily="66" charset="0"/>
              </a:rPr>
              <a:t>1 </a:t>
            </a:r>
            <a:r>
              <a:rPr kumimoji="1" lang="en-US" altLang="ja-JP" dirty="0" err="1">
                <a:latin typeface="Comic Sans MS" panose="030F0702030302020204" pitchFamily="66" charset="0"/>
              </a:rPr>
              <a:t>hPa</a:t>
            </a:r>
            <a:r>
              <a:rPr kumimoji="1" lang="en-US" altLang="ja-JP" dirty="0">
                <a:latin typeface="Comic Sans MS" panose="030F0702030302020204" pitchFamily="66" charset="0"/>
              </a:rPr>
              <a:t> = 1 cm water</a:t>
            </a:r>
            <a:endParaRPr kumimoji="1" lang="ja-JP" altLang="en-US" dirty="0">
              <a:latin typeface="Comic Sans MS" panose="030F0702030302020204" pitchFamily="66" charset="0"/>
            </a:endParaRP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CFE7DED9-3A90-4B11-AA89-594494934467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6268264" y="4335883"/>
            <a:ext cx="162973" cy="850540"/>
            <a:chOff x="7598644" y="1948229"/>
            <a:chExt cx="434008" cy="2961396"/>
          </a:xfrm>
        </p:grpSpPr>
        <p:sp>
          <p:nvSpPr>
            <p:cNvPr id="50" name="AutoShape 54">
              <a:extLst>
                <a:ext uri="{FF2B5EF4-FFF2-40B4-BE49-F238E27FC236}">
                  <a16:creationId xmlns:a16="http://schemas.microsoft.com/office/drawing/2014/main" id="{9F332C80-78B0-4C23-B1C4-03FE102DA1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660517" y="3770529"/>
              <a:ext cx="362246" cy="1138775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51" name="Arc 55">
              <a:extLst>
                <a:ext uri="{FF2B5EF4-FFF2-40B4-BE49-F238E27FC236}">
                  <a16:creationId xmlns:a16="http://schemas.microsoft.com/office/drawing/2014/main" id="{3694761E-BDF5-4B19-A2CC-59E19462E2FF}"/>
                </a:ext>
              </a:extLst>
            </p:cNvPr>
            <p:cNvSpPr>
              <a:spLocks/>
            </p:cNvSpPr>
            <p:nvPr/>
          </p:nvSpPr>
          <p:spPr bwMode="auto">
            <a:xfrm rot="21554161" flipH="1">
              <a:off x="7598780" y="1948731"/>
              <a:ext cx="420070" cy="369273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52" name="AutoShape 56">
              <a:extLst>
                <a:ext uri="{FF2B5EF4-FFF2-40B4-BE49-F238E27FC236}">
                  <a16:creationId xmlns:a16="http://schemas.microsoft.com/office/drawing/2014/main" id="{6B39A16B-8DE2-40FA-AF11-98E67EBA2D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754161" flipV="1">
              <a:off x="7607311" y="2311290"/>
              <a:ext cx="420070" cy="413497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53" name="Rectangle 57">
              <a:extLst>
                <a:ext uri="{FF2B5EF4-FFF2-40B4-BE49-F238E27FC236}">
                  <a16:creationId xmlns:a16="http://schemas.microsoft.com/office/drawing/2014/main" id="{C360EA89-AEF2-4A87-B298-06E587545FE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712545" y="2724777"/>
              <a:ext cx="221089" cy="1085706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54" name="Rectangle 58">
              <a:extLst>
                <a:ext uri="{FF2B5EF4-FFF2-40B4-BE49-F238E27FC236}">
                  <a16:creationId xmlns:a16="http://schemas.microsoft.com/office/drawing/2014/main" id="{098D5F59-9DEF-449E-AAF2-4FD4F676F9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812533" y="4010934"/>
              <a:ext cx="147960" cy="245445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55" name="フリーフォーム 91">
              <a:extLst>
                <a:ext uri="{FF2B5EF4-FFF2-40B4-BE49-F238E27FC236}">
                  <a16:creationId xmlns:a16="http://schemas.microsoft.com/office/drawing/2014/main" id="{A2758BCA-6FAD-48A9-B875-C224472C3CE1}"/>
                </a:ext>
              </a:extLst>
            </p:cNvPr>
            <p:cNvSpPr/>
            <p:nvPr/>
          </p:nvSpPr>
          <p:spPr>
            <a:xfrm>
              <a:off x="7598644" y="1948229"/>
              <a:ext cx="434008" cy="2961396"/>
            </a:xfrm>
            <a:custGeom>
              <a:avLst/>
              <a:gdLst>
                <a:gd name="connsiteX0" fmla="*/ 140676 w 422030"/>
                <a:gd name="connsiteY0" fmla="*/ 2968283 h 2968283"/>
                <a:gd name="connsiteX1" fmla="*/ 56270 w 422030"/>
                <a:gd name="connsiteY1" fmla="*/ 2883876 h 2968283"/>
                <a:gd name="connsiteX2" fmla="*/ 42203 w 422030"/>
                <a:gd name="connsiteY2" fmla="*/ 1814732 h 2968283"/>
                <a:gd name="connsiteX3" fmla="*/ 112541 w 422030"/>
                <a:gd name="connsiteY3" fmla="*/ 1828800 h 2968283"/>
                <a:gd name="connsiteX4" fmla="*/ 84406 w 422030"/>
                <a:gd name="connsiteY4" fmla="*/ 745587 h 2968283"/>
                <a:gd name="connsiteX5" fmla="*/ 0 w 422030"/>
                <a:gd name="connsiteY5" fmla="*/ 379827 h 2968283"/>
                <a:gd name="connsiteX6" fmla="*/ 28135 w 422030"/>
                <a:gd name="connsiteY6" fmla="*/ 154744 h 2968283"/>
                <a:gd name="connsiteX7" fmla="*/ 126609 w 422030"/>
                <a:gd name="connsiteY7" fmla="*/ 0 h 2968283"/>
                <a:gd name="connsiteX8" fmla="*/ 295421 w 422030"/>
                <a:gd name="connsiteY8" fmla="*/ 42203 h 2968283"/>
                <a:gd name="connsiteX9" fmla="*/ 379827 w 422030"/>
                <a:gd name="connsiteY9" fmla="*/ 154744 h 2968283"/>
                <a:gd name="connsiteX10" fmla="*/ 422030 w 422030"/>
                <a:gd name="connsiteY10" fmla="*/ 351692 h 2968283"/>
                <a:gd name="connsiteX11" fmla="*/ 337624 w 422030"/>
                <a:gd name="connsiteY11" fmla="*/ 787790 h 2968283"/>
                <a:gd name="connsiteX12" fmla="*/ 337624 w 422030"/>
                <a:gd name="connsiteY12" fmla="*/ 1856935 h 2968283"/>
                <a:gd name="connsiteX13" fmla="*/ 407963 w 422030"/>
                <a:gd name="connsiteY13" fmla="*/ 1941341 h 2968283"/>
                <a:gd name="connsiteX14" fmla="*/ 407963 w 422030"/>
                <a:gd name="connsiteY14" fmla="*/ 2954215 h 2968283"/>
                <a:gd name="connsiteX15" fmla="*/ 140676 w 422030"/>
                <a:gd name="connsiteY15" fmla="*/ 2968283 h 2968283"/>
                <a:gd name="connsiteX0" fmla="*/ 170620 w 451974"/>
                <a:gd name="connsiteY0" fmla="*/ 2968283 h 2968283"/>
                <a:gd name="connsiteX1" fmla="*/ 86214 w 451974"/>
                <a:gd name="connsiteY1" fmla="*/ 2883876 h 2968283"/>
                <a:gd name="connsiteX2" fmla="*/ 72147 w 451974"/>
                <a:gd name="connsiteY2" fmla="*/ 1814732 h 2968283"/>
                <a:gd name="connsiteX3" fmla="*/ 142485 w 451974"/>
                <a:gd name="connsiteY3" fmla="*/ 1828800 h 2968283"/>
                <a:gd name="connsiteX4" fmla="*/ 114350 w 451974"/>
                <a:gd name="connsiteY4" fmla="*/ 745587 h 2968283"/>
                <a:gd name="connsiteX5" fmla="*/ 0 w 451974"/>
                <a:gd name="connsiteY5" fmla="*/ 379827 h 2968283"/>
                <a:gd name="connsiteX6" fmla="*/ 58079 w 451974"/>
                <a:gd name="connsiteY6" fmla="*/ 154744 h 2968283"/>
                <a:gd name="connsiteX7" fmla="*/ 156553 w 451974"/>
                <a:gd name="connsiteY7" fmla="*/ 0 h 2968283"/>
                <a:gd name="connsiteX8" fmla="*/ 325365 w 451974"/>
                <a:gd name="connsiteY8" fmla="*/ 42203 h 2968283"/>
                <a:gd name="connsiteX9" fmla="*/ 409771 w 451974"/>
                <a:gd name="connsiteY9" fmla="*/ 154744 h 2968283"/>
                <a:gd name="connsiteX10" fmla="*/ 451974 w 451974"/>
                <a:gd name="connsiteY10" fmla="*/ 351692 h 2968283"/>
                <a:gd name="connsiteX11" fmla="*/ 367568 w 451974"/>
                <a:gd name="connsiteY11" fmla="*/ 787790 h 2968283"/>
                <a:gd name="connsiteX12" fmla="*/ 367568 w 451974"/>
                <a:gd name="connsiteY12" fmla="*/ 1856935 h 2968283"/>
                <a:gd name="connsiteX13" fmla="*/ 437907 w 451974"/>
                <a:gd name="connsiteY13" fmla="*/ 1941341 h 2968283"/>
                <a:gd name="connsiteX14" fmla="*/ 437907 w 451974"/>
                <a:gd name="connsiteY14" fmla="*/ 2954215 h 2968283"/>
                <a:gd name="connsiteX15" fmla="*/ 170620 w 451974"/>
                <a:gd name="connsiteY15" fmla="*/ 2968283 h 2968283"/>
                <a:gd name="connsiteX0" fmla="*/ 170620 w 451974"/>
                <a:gd name="connsiteY0" fmla="*/ 2968283 h 2968283"/>
                <a:gd name="connsiteX1" fmla="*/ 86214 w 451974"/>
                <a:gd name="connsiteY1" fmla="*/ 2883876 h 2968283"/>
                <a:gd name="connsiteX2" fmla="*/ 72147 w 451974"/>
                <a:gd name="connsiteY2" fmla="*/ 1814732 h 2968283"/>
                <a:gd name="connsiteX3" fmla="*/ 142485 w 451974"/>
                <a:gd name="connsiteY3" fmla="*/ 1828800 h 2968283"/>
                <a:gd name="connsiteX4" fmla="*/ 114350 w 451974"/>
                <a:gd name="connsiteY4" fmla="*/ 745587 h 2968283"/>
                <a:gd name="connsiteX5" fmla="*/ 0 w 451974"/>
                <a:gd name="connsiteY5" fmla="*/ 379827 h 2968283"/>
                <a:gd name="connsiteX6" fmla="*/ 58079 w 451974"/>
                <a:gd name="connsiteY6" fmla="*/ 154744 h 2968283"/>
                <a:gd name="connsiteX7" fmla="*/ 156553 w 451974"/>
                <a:gd name="connsiteY7" fmla="*/ 0 h 2968283"/>
                <a:gd name="connsiteX8" fmla="*/ 325365 w 451974"/>
                <a:gd name="connsiteY8" fmla="*/ 42203 h 2968283"/>
                <a:gd name="connsiteX9" fmla="*/ 409771 w 451974"/>
                <a:gd name="connsiteY9" fmla="*/ 154744 h 2968283"/>
                <a:gd name="connsiteX10" fmla="*/ 451974 w 451974"/>
                <a:gd name="connsiteY10" fmla="*/ 351692 h 2968283"/>
                <a:gd name="connsiteX11" fmla="*/ 367568 w 451974"/>
                <a:gd name="connsiteY11" fmla="*/ 787790 h 2968283"/>
                <a:gd name="connsiteX12" fmla="*/ 367568 w 451974"/>
                <a:gd name="connsiteY12" fmla="*/ 1856935 h 2968283"/>
                <a:gd name="connsiteX13" fmla="*/ 437907 w 451974"/>
                <a:gd name="connsiteY13" fmla="*/ 1941341 h 2968283"/>
                <a:gd name="connsiteX14" fmla="*/ 437907 w 451974"/>
                <a:gd name="connsiteY14" fmla="*/ 2954215 h 2968283"/>
                <a:gd name="connsiteX15" fmla="*/ 170620 w 451974"/>
                <a:gd name="connsiteY15" fmla="*/ 2968283 h 2968283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7568 w 451974"/>
                <a:gd name="connsiteY11" fmla="*/ 780903 h 2961396"/>
                <a:gd name="connsiteX12" fmla="*/ 367568 w 451974"/>
                <a:gd name="connsiteY12" fmla="*/ 1850048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1579 w 451974"/>
                <a:gd name="connsiteY11" fmla="*/ 746470 h 2961396"/>
                <a:gd name="connsiteX12" fmla="*/ 367568 w 451974"/>
                <a:gd name="connsiteY12" fmla="*/ 1850048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1579 w 451974"/>
                <a:gd name="connsiteY11" fmla="*/ 746470 h 2961396"/>
                <a:gd name="connsiteX12" fmla="*/ 355590 w 451974"/>
                <a:gd name="connsiteY12" fmla="*/ 1863822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49601 w 451974"/>
                <a:gd name="connsiteY11" fmla="*/ 746470 h 2961396"/>
                <a:gd name="connsiteX12" fmla="*/ 355590 w 451974"/>
                <a:gd name="connsiteY12" fmla="*/ 1863822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52654 w 434008"/>
                <a:gd name="connsiteY0" fmla="*/ 2961396 h 2961396"/>
                <a:gd name="connsiteX1" fmla="*/ 68248 w 434008"/>
                <a:gd name="connsiteY1" fmla="*/ 2876989 h 2961396"/>
                <a:gd name="connsiteX2" fmla="*/ 54181 w 434008"/>
                <a:gd name="connsiteY2" fmla="*/ 1807845 h 2961396"/>
                <a:gd name="connsiteX3" fmla="*/ 124519 w 434008"/>
                <a:gd name="connsiteY3" fmla="*/ 1821913 h 2961396"/>
                <a:gd name="connsiteX4" fmla="*/ 96384 w 434008"/>
                <a:gd name="connsiteY4" fmla="*/ 738700 h 2961396"/>
                <a:gd name="connsiteX5" fmla="*/ 0 w 434008"/>
                <a:gd name="connsiteY5" fmla="*/ 372940 h 2961396"/>
                <a:gd name="connsiteX6" fmla="*/ 40113 w 434008"/>
                <a:gd name="connsiteY6" fmla="*/ 147857 h 2961396"/>
                <a:gd name="connsiteX7" fmla="*/ 138587 w 434008"/>
                <a:gd name="connsiteY7" fmla="*/ 0 h 2961396"/>
                <a:gd name="connsiteX8" fmla="*/ 307399 w 434008"/>
                <a:gd name="connsiteY8" fmla="*/ 35316 h 2961396"/>
                <a:gd name="connsiteX9" fmla="*/ 391805 w 434008"/>
                <a:gd name="connsiteY9" fmla="*/ 147857 h 2961396"/>
                <a:gd name="connsiteX10" fmla="*/ 434008 w 434008"/>
                <a:gd name="connsiteY10" fmla="*/ 344805 h 2961396"/>
                <a:gd name="connsiteX11" fmla="*/ 331635 w 434008"/>
                <a:gd name="connsiteY11" fmla="*/ 746470 h 2961396"/>
                <a:gd name="connsiteX12" fmla="*/ 337624 w 434008"/>
                <a:gd name="connsiteY12" fmla="*/ 1863822 h 2961396"/>
                <a:gd name="connsiteX13" fmla="*/ 419941 w 434008"/>
                <a:gd name="connsiteY13" fmla="*/ 1934454 h 2961396"/>
                <a:gd name="connsiteX14" fmla="*/ 419941 w 434008"/>
                <a:gd name="connsiteY14" fmla="*/ 2947328 h 2961396"/>
                <a:gd name="connsiteX15" fmla="*/ 152654 w 434008"/>
                <a:gd name="connsiteY15" fmla="*/ 2961396 h 2961396"/>
                <a:gd name="connsiteX0" fmla="*/ 152654 w 434008"/>
                <a:gd name="connsiteY0" fmla="*/ 2961396 h 2961396"/>
                <a:gd name="connsiteX1" fmla="*/ 68248 w 434008"/>
                <a:gd name="connsiteY1" fmla="*/ 2876989 h 2961396"/>
                <a:gd name="connsiteX2" fmla="*/ 54181 w 434008"/>
                <a:gd name="connsiteY2" fmla="*/ 1807845 h 2961396"/>
                <a:gd name="connsiteX3" fmla="*/ 124519 w 434008"/>
                <a:gd name="connsiteY3" fmla="*/ 1821913 h 2961396"/>
                <a:gd name="connsiteX4" fmla="*/ 96384 w 434008"/>
                <a:gd name="connsiteY4" fmla="*/ 738700 h 2961396"/>
                <a:gd name="connsiteX5" fmla="*/ 0 w 434008"/>
                <a:gd name="connsiteY5" fmla="*/ 372940 h 2961396"/>
                <a:gd name="connsiteX6" fmla="*/ 40113 w 434008"/>
                <a:gd name="connsiteY6" fmla="*/ 147857 h 2961396"/>
                <a:gd name="connsiteX7" fmla="*/ 138587 w 434008"/>
                <a:gd name="connsiteY7" fmla="*/ 0 h 2961396"/>
                <a:gd name="connsiteX8" fmla="*/ 307399 w 434008"/>
                <a:gd name="connsiteY8" fmla="*/ 35316 h 2961396"/>
                <a:gd name="connsiteX9" fmla="*/ 391805 w 434008"/>
                <a:gd name="connsiteY9" fmla="*/ 147857 h 2961396"/>
                <a:gd name="connsiteX10" fmla="*/ 434008 w 434008"/>
                <a:gd name="connsiteY10" fmla="*/ 344805 h 2961396"/>
                <a:gd name="connsiteX11" fmla="*/ 331635 w 434008"/>
                <a:gd name="connsiteY11" fmla="*/ 746470 h 2961396"/>
                <a:gd name="connsiteX12" fmla="*/ 337624 w 434008"/>
                <a:gd name="connsiteY12" fmla="*/ 1863822 h 2961396"/>
                <a:gd name="connsiteX13" fmla="*/ 419941 w 434008"/>
                <a:gd name="connsiteY13" fmla="*/ 1934454 h 2961396"/>
                <a:gd name="connsiteX14" fmla="*/ 419941 w 434008"/>
                <a:gd name="connsiteY14" fmla="*/ 2947328 h 2961396"/>
                <a:gd name="connsiteX15" fmla="*/ 152654 w 434008"/>
                <a:gd name="connsiteY15" fmla="*/ 2961396 h 296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34008" h="2961396">
                  <a:moveTo>
                    <a:pt x="152654" y="2961396"/>
                  </a:moveTo>
                  <a:lnTo>
                    <a:pt x="68248" y="2876989"/>
                  </a:lnTo>
                  <a:lnTo>
                    <a:pt x="54181" y="1807845"/>
                  </a:lnTo>
                  <a:lnTo>
                    <a:pt x="124519" y="1821913"/>
                  </a:lnTo>
                  <a:lnTo>
                    <a:pt x="96384" y="738700"/>
                  </a:lnTo>
                  <a:lnTo>
                    <a:pt x="0" y="372940"/>
                  </a:lnTo>
                  <a:cubicBezTo>
                    <a:pt x="7382" y="291026"/>
                    <a:pt x="26742" y="222885"/>
                    <a:pt x="40113" y="147857"/>
                  </a:cubicBezTo>
                  <a:lnTo>
                    <a:pt x="138587" y="0"/>
                  </a:lnTo>
                  <a:cubicBezTo>
                    <a:pt x="194858" y="14068"/>
                    <a:pt x="263106" y="-6299"/>
                    <a:pt x="307399" y="35316"/>
                  </a:cubicBezTo>
                  <a:lnTo>
                    <a:pt x="391805" y="147857"/>
                  </a:lnTo>
                  <a:lnTo>
                    <a:pt x="434008" y="344805"/>
                  </a:lnTo>
                  <a:lnTo>
                    <a:pt x="331635" y="746470"/>
                  </a:lnTo>
                  <a:cubicBezTo>
                    <a:pt x="333631" y="1114329"/>
                    <a:pt x="335628" y="1495963"/>
                    <a:pt x="337624" y="1863822"/>
                  </a:cubicBezTo>
                  <a:lnTo>
                    <a:pt x="419941" y="1934454"/>
                  </a:lnTo>
                  <a:lnTo>
                    <a:pt x="419941" y="2947328"/>
                  </a:lnTo>
                  <a:lnTo>
                    <a:pt x="152654" y="2961396"/>
                  </a:lnTo>
                  <a:close/>
                </a:path>
              </a:pathLst>
            </a:custGeom>
            <a:solidFill>
              <a:schemeClr val="bg1">
                <a:lumMod val="95000"/>
                <a:alpha val="32157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ja-JP" altLang="en-US" kern="0">
                <a:solidFill>
                  <a:prstClr val="white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56" name="フリーフォーム: 図形 55">
            <a:extLst>
              <a:ext uri="{FF2B5EF4-FFF2-40B4-BE49-F238E27FC236}">
                <a16:creationId xmlns:a16="http://schemas.microsoft.com/office/drawing/2014/main" id="{A9AFA1B2-9924-4E69-8D12-151B5EE95D6B}"/>
              </a:ext>
            </a:extLst>
          </p:cNvPr>
          <p:cNvSpPr/>
          <p:nvPr/>
        </p:nvSpPr>
        <p:spPr>
          <a:xfrm rot="10800000">
            <a:off x="734264" y="3011549"/>
            <a:ext cx="2753832" cy="365918"/>
          </a:xfrm>
          <a:custGeom>
            <a:avLst/>
            <a:gdLst>
              <a:gd name="connsiteX0" fmla="*/ 0 w 2317898"/>
              <a:gd name="connsiteY0" fmla="*/ 149156 h 188370"/>
              <a:gd name="connsiteX1" fmla="*/ 542261 w 2317898"/>
              <a:gd name="connsiteY1" fmla="*/ 138523 h 188370"/>
              <a:gd name="connsiteX2" fmla="*/ 1105786 w 2317898"/>
              <a:gd name="connsiteY2" fmla="*/ 300 h 188370"/>
              <a:gd name="connsiteX3" fmla="*/ 1743740 w 2317898"/>
              <a:gd name="connsiteY3" fmla="*/ 181054 h 188370"/>
              <a:gd name="connsiteX4" fmla="*/ 2317898 w 2317898"/>
              <a:gd name="connsiteY4" fmla="*/ 159789 h 188370"/>
              <a:gd name="connsiteX0" fmla="*/ 0 w 2317898"/>
              <a:gd name="connsiteY0" fmla="*/ 148857 h 159490"/>
              <a:gd name="connsiteX1" fmla="*/ 542261 w 2317898"/>
              <a:gd name="connsiteY1" fmla="*/ 138224 h 159490"/>
              <a:gd name="connsiteX2" fmla="*/ 1105786 w 2317898"/>
              <a:gd name="connsiteY2" fmla="*/ 1 h 159490"/>
              <a:gd name="connsiteX3" fmla="*/ 1743740 w 2317898"/>
              <a:gd name="connsiteY3" fmla="*/ 136272 h 159490"/>
              <a:gd name="connsiteX4" fmla="*/ 2317898 w 2317898"/>
              <a:gd name="connsiteY4" fmla="*/ 159490 h 159490"/>
              <a:gd name="connsiteX0" fmla="*/ 0 w 2317898"/>
              <a:gd name="connsiteY0" fmla="*/ 148882 h 159515"/>
              <a:gd name="connsiteX1" fmla="*/ 551176 w 2317898"/>
              <a:gd name="connsiteY1" fmla="*/ 124904 h 159515"/>
              <a:gd name="connsiteX2" fmla="*/ 1105786 w 2317898"/>
              <a:gd name="connsiteY2" fmla="*/ 26 h 159515"/>
              <a:gd name="connsiteX3" fmla="*/ 1743740 w 2317898"/>
              <a:gd name="connsiteY3" fmla="*/ 136297 h 159515"/>
              <a:gd name="connsiteX4" fmla="*/ 2317898 w 2317898"/>
              <a:gd name="connsiteY4" fmla="*/ 159515 h 159515"/>
              <a:gd name="connsiteX0" fmla="*/ 0 w 2308983"/>
              <a:gd name="connsiteY0" fmla="*/ 157779 h 159636"/>
              <a:gd name="connsiteX1" fmla="*/ 542261 w 2308983"/>
              <a:gd name="connsiteY1" fmla="*/ 124904 h 159636"/>
              <a:gd name="connsiteX2" fmla="*/ 1096871 w 2308983"/>
              <a:gd name="connsiteY2" fmla="*/ 26 h 159636"/>
              <a:gd name="connsiteX3" fmla="*/ 1734825 w 2308983"/>
              <a:gd name="connsiteY3" fmla="*/ 136297 h 159636"/>
              <a:gd name="connsiteX4" fmla="*/ 2308983 w 2308983"/>
              <a:gd name="connsiteY4" fmla="*/ 159515 h 159636"/>
              <a:gd name="connsiteX0" fmla="*/ 0 w 2308983"/>
              <a:gd name="connsiteY0" fmla="*/ 157779 h 159515"/>
              <a:gd name="connsiteX1" fmla="*/ 542261 w 2308983"/>
              <a:gd name="connsiteY1" fmla="*/ 124904 h 159515"/>
              <a:gd name="connsiteX2" fmla="*/ 1096871 w 2308983"/>
              <a:gd name="connsiteY2" fmla="*/ 26 h 159515"/>
              <a:gd name="connsiteX3" fmla="*/ 1734825 w 2308983"/>
              <a:gd name="connsiteY3" fmla="*/ 136297 h 159515"/>
              <a:gd name="connsiteX4" fmla="*/ 2308983 w 2308983"/>
              <a:gd name="connsiteY4" fmla="*/ 159515 h 159515"/>
              <a:gd name="connsiteX0" fmla="*/ 0 w 2308983"/>
              <a:gd name="connsiteY0" fmla="*/ 158265 h 160001"/>
              <a:gd name="connsiteX1" fmla="*/ 542261 w 2308983"/>
              <a:gd name="connsiteY1" fmla="*/ 125390 h 160001"/>
              <a:gd name="connsiteX2" fmla="*/ 1096871 w 2308983"/>
              <a:gd name="connsiteY2" fmla="*/ 512 h 160001"/>
              <a:gd name="connsiteX3" fmla="*/ 1725242 w 2308983"/>
              <a:gd name="connsiteY3" fmla="*/ 84182 h 160001"/>
              <a:gd name="connsiteX4" fmla="*/ 2308983 w 2308983"/>
              <a:gd name="connsiteY4" fmla="*/ 160001 h 160001"/>
              <a:gd name="connsiteX0" fmla="*/ 0 w 2308983"/>
              <a:gd name="connsiteY0" fmla="*/ 157872 h 159608"/>
              <a:gd name="connsiteX1" fmla="*/ 475176 w 2308983"/>
              <a:gd name="connsiteY1" fmla="*/ 67614 h 159608"/>
              <a:gd name="connsiteX2" fmla="*/ 1096871 w 2308983"/>
              <a:gd name="connsiteY2" fmla="*/ 119 h 159608"/>
              <a:gd name="connsiteX3" fmla="*/ 1725242 w 2308983"/>
              <a:gd name="connsiteY3" fmla="*/ 83789 h 159608"/>
              <a:gd name="connsiteX4" fmla="*/ 2308983 w 2308983"/>
              <a:gd name="connsiteY4" fmla="*/ 159608 h 159608"/>
              <a:gd name="connsiteX0" fmla="*/ 0 w 2356901"/>
              <a:gd name="connsiteY0" fmla="*/ 153088 h 159606"/>
              <a:gd name="connsiteX1" fmla="*/ 523094 w 2356901"/>
              <a:gd name="connsiteY1" fmla="*/ 67612 h 159606"/>
              <a:gd name="connsiteX2" fmla="*/ 1144789 w 2356901"/>
              <a:gd name="connsiteY2" fmla="*/ 117 h 159606"/>
              <a:gd name="connsiteX3" fmla="*/ 1773160 w 2356901"/>
              <a:gd name="connsiteY3" fmla="*/ 83787 h 159606"/>
              <a:gd name="connsiteX4" fmla="*/ 2356901 w 2356901"/>
              <a:gd name="connsiteY4" fmla="*/ 159606 h 159606"/>
              <a:gd name="connsiteX0" fmla="*/ 0 w 2356901"/>
              <a:gd name="connsiteY0" fmla="*/ 153088 h 159606"/>
              <a:gd name="connsiteX1" fmla="*/ 523094 w 2356901"/>
              <a:gd name="connsiteY1" fmla="*/ 67612 h 159606"/>
              <a:gd name="connsiteX2" fmla="*/ 1144789 w 2356901"/>
              <a:gd name="connsiteY2" fmla="*/ 117 h 159606"/>
              <a:gd name="connsiteX3" fmla="*/ 1773160 w 2356901"/>
              <a:gd name="connsiteY3" fmla="*/ 83787 h 159606"/>
              <a:gd name="connsiteX4" fmla="*/ 2356901 w 2356901"/>
              <a:gd name="connsiteY4" fmla="*/ 159606 h 159606"/>
              <a:gd name="connsiteX0" fmla="*/ 0 w 2308983"/>
              <a:gd name="connsiteY0" fmla="*/ 153088 h 153088"/>
              <a:gd name="connsiteX1" fmla="*/ 523094 w 2308983"/>
              <a:gd name="connsiteY1" fmla="*/ 67612 h 153088"/>
              <a:gd name="connsiteX2" fmla="*/ 1144789 w 2308983"/>
              <a:gd name="connsiteY2" fmla="*/ 117 h 153088"/>
              <a:gd name="connsiteX3" fmla="*/ 1773160 w 2308983"/>
              <a:gd name="connsiteY3" fmla="*/ 83787 h 153088"/>
              <a:gd name="connsiteX4" fmla="*/ 2308983 w 2308983"/>
              <a:gd name="connsiteY4" fmla="*/ 150042 h 153088"/>
              <a:gd name="connsiteX0" fmla="*/ 0 w 2308983"/>
              <a:gd name="connsiteY0" fmla="*/ 153088 h 153088"/>
              <a:gd name="connsiteX1" fmla="*/ 523094 w 2308983"/>
              <a:gd name="connsiteY1" fmla="*/ 67612 h 153088"/>
              <a:gd name="connsiteX2" fmla="*/ 1144789 w 2308983"/>
              <a:gd name="connsiteY2" fmla="*/ 117 h 153088"/>
              <a:gd name="connsiteX3" fmla="*/ 1773160 w 2308983"/>
              <a:gd name="connsiteY3" fmla="*/ 83787 h 153088"/>
              <a:gd name="connsiteX4" fmla="*/ 2308983 w 2308983"/>
              <a:gd name="connsiteY4" fmla="*/ 150042 h 153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8983" h="153088">
                <a:moveTo>
                  <a:pt x="0" y="153088"/>
                </a:moveTo>
                <a:cubicBezTo>
                  <a:pt x="222218" y="117471"/>
                  <a:pt x="332296" y="93107"/>
                  <a:pt x="523094" y="67612"/>
                </a:cubicBezTo>
                <a:cubicBezTo>
                  <a:pt x="713892" y="42117"/>
                  <a:pt x="936445" y="-2579"/>
                  <a:pt x="1144789" y="117"/>
                </a:cubicBezTo>
                <a:cubicBezTo>
                  <a:pt x="1353133" y="2813"/>
                  <a:pt x="1571141" y="57206"/>
                  <a:pt x="1773160" y="83787"/>
                </a:cubicBezTo>
                <a:cubicBezTo>
                  <a:pt x="1975179" y="110369"/>
                  <a:pt x="2106170" y="114262"/>
                  <a:pt x="2308983" y="15004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3B2E3684-7AD6-48E1-BC84-3B2E1EEBC514}"/>
              </a:ext>
            </a:extLst>
          </p:cNvPr>
          <p:cNvSpPr/>
          <p:nvPr/>
        </p:nvSpPr>
        <p:spPr>
          <a:xfrm>
            <a:off x="9100711" y="2985850"/>
            <a:ext cx="2764465" cy="2235576"/>
          </a:xfrm>
          <a:prstGeom prst="rect">
            <a:avLst/>
          </a:prstGeom>
          <a:solidFill>
            <a:srgbClr val="4472C4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8FC17A88-89FA-4348-A1A9-278822763321}"/>
              </a:ext>
            </a:extLst>
          </p:cNvPr>
          <p:cNvSpPr/>
          <p:nvPr/>
        </p:nvSpPr>
        <p:spPr>
          <a:xfrm>
            <a:off x="9097259" y="5171579"/>
            <a:ext cx="2764465" cy="87187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フリーフォーム: 図形 58">
            <a:extLst>
              <a:ext uri="{FF2B5EF4-FFF2-40B4-BE49-F238E27FC236}">
                <a16:creationId xmlns:a16="http://schemas.microsoft.com/office/drawing/2014/main" id="{3AA8A346-5A0F-470C-83B4-7ECBAA59BE67}"/>
              </a:ext>
            </a:extLst>
          </p:cNvPr>
          <p:cNvSpPr/>
          <p:nvPr/>
        </p:nvSpPr>
        <p:spPr>
          <a:xfrm rot="10800000">
            <a:off x="8990934" y="5166226"/>
            <a:ext cx="2753832" cy="381280"/>
          </a:xfrm>
          <a:custGeom>
            <a:avLst/>
            <a:gdLst>
              <a:gd name="connsiteX0" fmla="*/ 0 w 2317898"/>
              <a:gd name="connsiteY0" fmla="*/ 149156 h 188370"/>
              <a:gd name="connsiteX1" fmla="*/ 542261 w 2317898"/>
              <a:gd name="connsiteY1" fmla="*/ 138523 h 188370"/>
              <a:gd name="connsiteX2" fmla="*/ 1105786 w 2317898"/>
              <a:gd name="connsiteY2" fmla="*/ 300 h 188370"/>
              <a:gd name="connsiteX3" fmla="*/ 1743740 w 2317898"/>
              <a:gd name="connsiteY3" fmla="*/ 181054 h 188370"/>
              <a:gd name="connsiteX4" fmla="*/ 2317898 w 2317898"/>
              <a:gd name="connsiteY4" fmla="*/ 159789 h 188370"/>
              <a:gd name="connsiteX0" fmla="*/ 0 w 2317898"/>
              <a:gd name="connsiteY0" fmla="*/ 148857 h 159490"/>
              <a:gd name="connsiteX1" fmla="*/ 542261 w 2317898"/>
              <a:gd name="connsiteY1" fmla="*/ 138224 h 159490"/>
              <a:gd name="connsiteX2" fmla="*/ 1105786 w 2317898"/>
              <a:gd name="connsiteY2" fmla="*/ 1 h 159490"/>
              <a:gd name="connsiteX3" fmla="*/ 1743740 w 2317898"/>
              <a:gd name="connsiteY3" fmla="*/ 136272 h 159490"/>
              <a:gd name="connsiteX4" fmla="*/ 2317898 w 2317898"/>
              <a:gd name="connsiteY4" fmla="*/ 159490 h 159490"/>
              <a:gd name="connsiteX0" fmla="*/ 0 w 2317898"/>
              <a:gd name="connsiteY0" fmla="*/ 148882 h 159515"/>
              <a:gd name="connsiteX1" fmla="*/ 551176 w 2317898"/>
              <a:gd name="connsiteY1" fmla="*/ 124904 h 159515"/>
              <a:gd name="connsiteX2" fmla="*/ 1105786 w 2317898"/>
              <a:gd name="connsiteY2" fmla="*/ 26 h 159515"/>
              <a:gd name="connsiteX3" fmla="*/ 1743740 w 2317898"/>
              <a:gd name="connsiteY3" fmla="*/ 136297 h 159515"/>
              <a:gd name="connsiteX4" fmla="*/ 2317898 w 2317898"/>
              <a:gd name="connsiteY4" fmla="*/ 159515 h 159515"/>
              <a:gd name="connsiteX0" fmla="*/ 0 w 2308983"/>
              <a:gd name="connsiteY0" fmla="*/ 157779 h 159636"/>
              <a:gd name="connsiteX1" fmla="*/ 542261 w 2308983"/>
              <a:gd name="connsiteY1" fmla="*/ 124904 h 159636"/>
              <a:gd name="connsiteX2" fmla="*/ 1096871 w 2308983"/>
              <a:gd name="connsiteY2" fmla="*/ 26 h 159636"/>
              <a:gd name="connsiteX3" fmla="*/ 1734825 w 2308983"/>
              <a:gd name="connsiteY3" fmla="*/ 136297 h 159636"/>
              <a:gd name="connsiteX4" fmla="*/ 2308983 w 2308983"/>
              <a:gd name="connsiteY4" fmla="*/ 159515 h 159636"/>
              <a:gd name="connsiteX0" fmla="*/ 0 w 2308983"/>
              <a:gd name="connsiteY0" fmla="*/ 157779 h 159515"/>
              <a:gd name="connsiteX1" fmla="*/ 542261 w 2308983"/>
              <a:gd name="connsiteY1" fmla="*/ 124904 h 159515"/>
              <a:gd name="connsiteX2" fmla="*/ 1096871 w 2308983"/>
              <a:gd name="connsiteY2" fmla="*/ 26 h 159515"/>
              <a:gd name="connsiteX3" fmla="*/ 1734825 w 2308983"/>
              <a:gd name="connsiteY3" fmla="*/ 136297 h 159515"/>
              <a:gd name="connsiteX4" fmla="*/ 2308983 w 2308983"/>
              <a:gd name="connsiteY4" fmla="*/ 159515 h 15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8983" h="159515">
                <a:moveTo>
                  <a:pt x="0" y="157779"/>
                </a:moveTo>
                <a:cubicBezTo>
                  <a:pt x="241386" y="160418"/>
                  <a:pt x="359449" y="151196"/>
                  <a:pt x="542261" y="124904"/>
                </a:cubicBezTo>
                <a:cubicBezTo>
                  <a:pt x="725073" y="98612"/>
                  <a:pt x="898110" y="-1873"/>
                  <a:pt x="1096871" y="26"/>
                </a:cubicBezTo>
                <a:cubicBezTo>
                  <a:pt x="1295632" y="1925"/>
                  <a:pt x="1532806" y="109716"/>
                  <a:pt x="1734825" y="136297"/>
                </a:cubicBezTo>
                <a:cubicBezTo>
                  <a:pt x="1936844" y="162879"/>
                  <a:pt x="2163672" y="152427"/>
                  <a:pt x="2308983" y="159515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8407C38F-830F-4ABF-8981-13296298FA20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10398004" y="4704389"/>
            <a:ext cx="162973" cy="850540"/>
            <a:chOff x="7598644" y="1948229"/>
            <a:chExt cx="434008" cy="2961396"/>
          </a:xfrm>
        </p:grpSpPr>
        <p:sp>
          <p:nvSpPr>
            <p:cNvPr id="75" name="AutoShape 54">
              <a:extLst>
                <a:ext uri="{FF2B5EF4-FFF2-40B4-BE49-F238E27FC236}">
                  <a16:creationId xmlns:a16="http://schemas.microsoft.com/office/drawing/2014/main" id="{70A1AF65-8221-4C0F-BC4B-ABF38A90AF8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660517" y="3770529"/>
              <a:ext cx="362246" cy="1138775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76" name="Arc 55">
              <a:extLst>
                <a:ext uri="{FF2B5EF4-FFF2-40B4-BE49-F238E27FC236}">
                  <a16:creationId xmlns:a16="http://schemas.microsoft.com/office/drawing/2014/main" id="{BD6081FC-F71A-4B95-8B4C-26D7CDF41E99}"/>
                </a:ext>
              </a:extLst>
            </p:cNvPr>
            <p:cNvSpPr>
              <a:spLocks/>
            </p:cNvSpPr>
            <p:nvPr/>
          </p:nvSpPr>
          <p:spPr bwMode="auto">
            <a:xfrm rot="21554161" flipH="1">
              <a:off x="7598780" y="1948731"/>
              <a:ext cx="420070" cy="369273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77" name="AutoShape 56">
              <a:extLst>
                <a:ext uri="{FF2B5EF4-FFF2-40B4-BE49-F238E27FC236}">
                  <a16:creationId xmlns:a16="http://schemas.microsoft.com/office/drawing/2014/main" id="{2ED1262F-73C7-4AE5-8CCE-2B5656832A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754161" flipV="1">
              <a:off x="7607311" y="2311290"/>
              <a:ext cx="420070" cy="413497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78" name="Rectangle 57">
              <a:extLst>
                <a:ext uri="{FF2B5EF4-FFF2-40B4-BE49-F238E27FC236}">
                  <a16:creationId xmlns:a16="http://schemas.microsoft.com/office/drawing/2014/main" id="{0A75D344-272E-4844-8A87-09D75B93A9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712545" y="2724777"/>
              <a:ext cx="221089" cy="1085706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79" name="Rectangle 58">
              <a:extLst>
                <a:ext uri="{FF2B5EF4-FFF2-40B4-BE49-F238E27FC236}">
                  <a16:creationId xmlns:a16="http://schemas.microsoft.com/office/drawing/2014/main" id="{CD5EA05F-E46B-4C95-9CF1-4FEB2B4EDE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812533" y="4010934"/>
              <a:ext cx="147960" cy="245445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80" name="フリーフォーム 91">
              <a:extLst>
                <a:ext uri="{FF2B5EF4-FFF2-40B4-BE49-F238E27FC236}">
                  <a16:creationId xmlns:a16="http://schemas.microsoft.com/office/drawing/2014/main" id="{C9B30ECB-10D5-4456-9EB4-3F91C782C4AB}"/>
                </a:ext>
              </a:extLst>
            </p:cNvPr>
            <p:cNvSpPr/>
            <p:nvPr/>
          </p:nvSpPr>
          <p:spPr>
            <a:xfrm>
              <a:off x="7598644" y="1948229"/>
              <a:ext cx="434008" cy="2961396"/>
            </a:xfrm>
            <a:custGeom>
              <a:avLst/>
              <a:gdLst>
                <a:gd name="connsiteX0" fmla="*/ 140676 w 422030"/>
                <a:gd name="connsiteY0" fmla="*/ 2968283 h 2968283"/>
                <a:gd name="connsiteX1" fmla="*/ 56270 w 422030"/>
                <a:gd name="connsiteY1" fmla="*/ 2883876 h 2968283"/>
                <a:gd name="connsiteX2" fmla="*/ 42203 w 422030"/>
                <a:gd name="connsiteY2" fmla="*/ 1814732 h 2968283"/>
                <a:gd name="connsiteX3" fmla="*/ 112541 w 422030"/>
                <a:gd name="connsiteY3" fmla="*/ 1828800 h 2968283"/>
                <a:gd name="connsiteX4" fmla="*/ 84406 w 422030"/>
                <a:gd name="connsiteY4" fmla="*/ 745587 h 2968283"/>
                <a:gd name="connsiteX5" fmla="*/ 0 w 422030"/>
                <a:gd name="connsiteY5" fmla="*/ 379827 h 2968283"/>
                <a:gd name="connsiteX6" fmla="*/ 28135 w 422030"/>
                <a:gd name="connsiteY6" fmla="*/ 154744 h 2968283"/>
                <a:gd name="connsiteX7" fmla="*/ 126609 w 422030"/>
                <a:gd name="connsiteY7" fmla="*/ 0 h 2968283"/>
                <a:gd name="connsiteX8" fmla="*/ 295421 w 422030"/>
                <a:gd name="connsiteY8" fmla="*/ 42203 h 2968283"/>
                <a:gd name="connsiteX9" fmla="*/ 379827 w 422030"/>
                <a:gd name="connsiteY9" fmla="*/ 154744 h 2968283"/>
                <a:gd name="connsiteX10" fmla="*/ 422030 w 422030"/>
                <a:gd name="connsiteY10" fmla="*/ 351692 h 2968283"/>
                <a:gd name="connsiteX11" fmla="*/ 337624 w 422030"/>
                <a:gd name="connsiteY11" fmla="*/ 787790 h 2968283"/>
                <a:gd name="connsiteX12" fmla="*/ 337624 w 422030"/>
                <a:gd name="connsiteY12" fmla="*/ 1856935 h 2968283"/>
                <a:gd name="connsiteX13" fmla="*/ 407963 w 422030"/>
                <a:gd name="connsiteY13" fmla="*/ 1941341 h 2968283"/>
                <a:gd name="connsiteX14" fmla="*/ 407963 w 422030"/>
                <a:gd name="connsiteY14" fmla="*/ 2954215 h 2968283"/>
                <a:gd name="connsiteX15" fmla="*/ 140676 w 422030"/>
                <a:gd name="connsiteY15" fmla="*/ 2968283 h 2968283"/>
                <a:gd name="connsiteX0" fmla="*/ 170620 w 451974"/>
                <a:gd name="connsiteY0" fmla="*/ 2968283 h 2968283"/>
                <a:gd name="connsiteX1" fmla="*/ 86214 w 451974"/>
                <a:gd name="connsiteY1" fmla="*/ 2883876 h 2968283"/>
                <a:gd name="connsiteX2" fmla="*/ 72147 w 451974"/>
                <a:gd name="connsiteY2" fmla="*/ 1814732 h 2968283"/>
                <a:gd name="connsiteX3" fmla="*/ 142485 w 451974"/>
                <a:gd name="connsiteY3" fmla="*/ 1828800 h 2968283"/>
                <a:gd name="connsiteX4" fmla="*/ 114350 w 451974"/>
                <a:gd name="connsiteY4" fmla="*/ 745587 h 2968283"/>
                <a:gd name="connsiteX5" fmla="*/ 0 w 451974"/>
                <a:gd name="connsiteY5" fmla="*/ 379827 h 2968283"/>
                <a:gd name="connsiteX6" fmla="*/ 58079 w 451974"/>
                <a:gd name="connsiteY6" fmla="*/ 154744 h 2968283"/>
                <a:gd name="connsiteX7" fmla="*/ 156553 w 451974"/>
                <a:gd name="connsiteY7" fmla="*/ 0 h 2968283"/>
                <a:gd name="connsiteX8" fmla="*/ 325365 w 451974"/>
                <a:gd name="connsiteY8" fmla="*/ 42203 h 2968283"/>
                <a:gd name="connsiteX9" fmla="*/ 409771 w 451974"/>
                <a:gd name="connsiteY9" fmla="*/ 154744 h 2968283"/>
                <a:gd name="connsiteX10" fmla="*/ 451974 w 451974"/>
                <a:gd name="connsiteY10" fmla="*/ 351692 h 2968283"/>
                <a:gd name="connsiteX11" fmla="*/ 367568 w 451974"/>
                <a:gd name="connsiteY11" fmla="*/ 787790 h 2968283"/>
                <a:gd name="connsiteX12" fmla="*/ 367568 w 451974"/>
                <a:gd name="connsiteY12" fmla="*/ 1856935 h 2968283"/>
                <a:gd name="connsiteX13" fmla="*/ 437907 w 451974"/>
                <a:gd name="connsiteY13" fmla="*/ 1941341 h 2968283"/>
                <a:gd name="connsiteX14" fmla="*/ 437907 w 451974"/>
                <a:gd name="connsiteY14" fmla="*/ 2954215 h 2968283"/>
                <a:gd name="connsiteX15" fmla="*/ 170620 w 451974"/>
                <a:gd name="connsiteY15" fmla="*/ 2968283 h 2968283"/>
                <a:gd name="connsiteX0" fmla="*/ 170620 w 451974"/>
                <a:gd name="connsiteY0" fmla="*/ 2968283 h 2968283"/>
                <a:gd name="connsiteX1" fmla="*/ 86214 w 451974"/>
                <a:gd name="connsiteY1" fmla="*/ 2883876 h 2968283"/>
                <a:gd name="connsiteX2" fmla="*/ 72147 w 451974"/>
                <a:gd name="connsiteY2" fmla="*/ 1814732 h 2968283"/>
                <a:gd name="connsiteX3" fmla="*/ 142485 w 451974"/>
                <a:gd name="connsiteY3" fmla="*/ 1828800 h 2968283"/>
                <a:gd name="connsiteX4" fmla="*/ 114350 w 451974"/>
                <a:gd name="connsiteY4" fmla="*/ 745587 h 2968283"/>
                <a:gd name="connsiteX5" fmla="*/ 0 w 451974"/>
                <a:gd name="connsiteY5" fmla="*/ 379827 h 2968283"/>
                <a:gd name="connsiteX6" fmla="*/ 58079 w 451974"/>
                <a:gd name="connsiteY6" fmla="*/ 154744 h 2968283"/>
                <a:gd name="connsiteX7" fmla="*/ 156553 w 451974"/>
                <a:gd name="connsiteY7" fmla="*/ 0 h 2968283"/>
                <a:gd name="connsiteX8" fmla="*/ 325365 w 451974"/>
                <a:gd name="connsiteY8" fmla="*/ 42203 h 2968283"/>
                <a:gd name="connsiteX9" fmla="*/ 409771 w 451974"/>
                <a:gd name="connsiteY9" fmla="*/ 154744 h 2968283"/>
                <a:gd name="connsiteX10" fmla="*/ 451974 w 451974"/>
                <a:gd name="connsiteY10" fmla="*/ 351692 h 2968283"/>
                <a:gd name="connsiteX11" fmla="*/ 367568 w 451974"/>
                <a:gd name="connsiteY11" fmla="*/ 787790 h 2968283"/>
                <a:gd name="connsiteX12" fmla="*/ 367568 w 451974"/>
                <a:gd name="connsiteY12" fmla="*/ 1856935 h 2968283"/>
                <a:gd name="connsiteX13" fmla="*/ 437907 w 451974"/>
                <a:gd name="connsiteY13" fmla="*/ 1941341 h 2968283"/>
                <a:gd name="connsiteX14" fmla="*/ 437907 w 451974"/>
                <a:gd name="connsiteY14" fmla="*/ 2954215 h 2968283"/>
                <a:gd name="connsiteX15" fmla="*/ 170620 w 451974"/>
                <a:gd name="connsiteY15" fmla="*/ 2968283 h 2968283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7568 w 451974"/>
                <a:gd name="connsiteY11" fmla="*/ 780903 h 2961396"/>
                <a:gd name="connsiteX12" fmla="*/ 367568 w 451974"/>
                <a:gd name="connsiteY12" fmla="*/ 1850048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1579 w 451974"/>
                <a:gd name="connsiteY11" fmla="*/ 746470 h 2961396"/>
                <a:gd name="connsiteX12" fmla="*/ 367568 w 451974"/>
                <a:gd name="connsiteY12" fmla="*/ 1850048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1579 w 451974"/>
                <a:gd name="connsiteY11" fmla="*/ 746470 h 2961396"/>
                <a:gd name="connsiteX12" fmla="*/ 355590 w 451974"/>
                <a:gd name="connsiteY12" fmla="*/ 1863822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49601 w 451974"/>
                <a:gd name="connsiteY11" fmla="*/ 746470 h 2961396"/>
                <a:gd name="connsiteX12" fmla="*/ 355590 w 451974"/>
                <a:gd name="connsiteY12" fmla="*/ 1863822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52654 w 434008"/>
                <a:gd name="connsiteY0" fmla="*/ 2961396 h 2961396"/>
                <a:gd name="connsiteX1" fmla="*/ 68248 w 434008"/>
                <a:gd name="connsiteY1" fmla="*/ 2876989 h 2961396"/>
                <a:gd name="connsiteX2" fmla="*/ 54181 w 434008"/>
                <a:gd name="connsiteY2" fmla="*/ 1807845 h 2961396"/>
                <a:gd name="connsiteX3" fmla="*/ 124519 w 434008"/>
                <a:gd name="connsiteY3" fmla="*/ 1821913 h 2961396"/>
                <a:gd name="connsiteX4" fmla="*/ 96384 w 434008"/>
                <a:gd name="connsiteY4" fmla="*/ 738700 h 2961396"/>
                <a:gd name="connsiteX5" fmla="*/ 0 w 434008"/>
                <a:gd name="connsiteY5" fmla="*/ 372940 h 2961396"/>
                <a:gd name="connsiteX6" fmla="*/ 40113 w 434008"/>
                <a:gd name="connsiteY6" fmla="*/ 147857 h 2961396"/>
                <a:gd name="connsiteX7" fmla="*/ 138587 w 434008"/>
                <a:gd name="connsiteY7" fmla="*/ 0 h 2961396"/>
                <a:gd name="connsiteX8" fmla="*/ 307399 w 434008"/>
                <a:gd name="connsiteY8" fmla="*/ 35316 h 2961396"/>
                <a:gd name="connsiteX9" fmla="*/ 391805 w 434008"/>
                <a:gd name="connsiteY9" fmla="*/ 147857 h 2961396"/>
                <a:gd name="connsiteX10" fmla="*/ 434008 w 434008"/>
                <a:gd name="connsiteY10" fmla="*/ 344805 h 2961396"/>
                <a:gd name="connsiteX11" fmla="*/ 331635 w 434008"/>
                <a:gd name="connsiteY11" fmla="*/ 746470 h 2961396"/>
                <a:gd name="connsiteX12" fmla="*/ 337624 w 434008"/>
                <a:gd name="connsiteY12" fmla="*/ 1863822 h 2961396"/>
                <a:gd name="connsiteX13" fmla="*/ 419941 w 434008"/>
                <a:gd name="connsiteY13" fmla="*/ 1934454 h 2961396"/>
                <a:gd name="connsiteX14" fmla="*/ 419941 w 434008"/>
                <a:gd name="connsiteY14" fmla="*/ 2947328 h 2961396"/>
                <a:gd name="connsiteX15" fmla="*/ 152654 w 434008"/>
                <a:gd name="connsiteY15" fmla="*/ 2961396 h 2961396"/>
                <a:gd name="connsiteX0" fmla="*/ 152654 w 434008"/>
                <a:gd name="connsiteY0" fmla="*/ 2961396 h 2961396"/>
                <a:gd name="connsiteX1" fmla="*/ 68248 w 434008"/>
                <a:gd name="connsiteY1" fmla="*/ 2876989 h 2961396"/>
                <a:gd name="connsiteX2" fmla="*/ 54181 w 434008"/>
                <a:gd name="connsiteY2" fmla="*/ 1807845 h 2961396"/>
                <a:gd name="connsiteX3" fmla="*/ 124519 w 434008"/>
                <a:gd name="connsiteY3" fmla="*/ 1821913 h 2961396"/>
                <a:gd name="connsiteX4" fmla="*/ 96384 w 434008"/>
                <a:gd name="connsiteY4" fmla="*/ 738700 h 2961396"/>
                <a:gd name="connsiteX5" fmla="*/ 0 w 434008"/>
                <a:gd name="connsiteY5" fmla="*/ 372940 h 2961396"/>
                <a:gd name="connsiteX6" fmla="*/ 40113 w 434008"/>
                <a:gd name="connsiteY6" fmla="*/ 147857 h 2961396"/>
                <a:gd name="connsiteX7" fmla="*/ 138587 w 434008"/>
                <a:gd name="connsiteY7" fmla="*/ 0 h 2961396"/>
                <a:gd name="connsiteX8" fmla="*/ 307399 w 434008"/>
                <a:gd name="connsiteY8" fmla="*/ 35316 h 2961396"/>
                <a:gd name="connsiteX9" fmla="*/ 391805 w 434008"/>
                <a:gd name="connsiteY9" fmla="*/ 147857 h 2961396"/>
                <a:gd name="connsiteX10" fmla="*/ 434008 w 434008"/>
                <a:gd name="connsiteY10" fmla="*/ 344805 h 2961396"/>
                <a:gd name="connsiteX11" fmla="*/ 331635 w 434008"/>
                <a:gd name="connsiteY11" fmla="*/ 746470 h 2961396"/>
                <a:gd name="connsiteX12" fmla="*/ 337624 w 434008"/>
                <a:gd name="connsiteY12" fmla="*/ 1863822 h 2961396"/>
                <a:gd name="connsiteX13" fmla="*/ 419941 w 434008"/>
                <a:gd name="connsiteY13" fmla="*/ 1934454 h 2961396"/>
                <a:gd name="connsiteX14" fmla="*/ 419941 w 434008"/>
                <a:gd name="connsiteY14" fmla="*/ 2947328 h 2961396"/>
                <a:gd name="connsiteX15" fmla="*/ 152654 w 434008"/>
                <a:gd name="connsiteY15" fmla="*/ 2961396 h 296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34008" h="2961396">
                  <a:moveTo>
                    <a:pt x="152654" y="2961396"/>
                  </a:moveTo>
                  <a:lnTo>
                    <a:pt x="68248" y="2876989"/>
                  </a:lnTo>
                  <a:lnTo>
                    <a:pt x="54181" y="1807845"/>
                  </a:lnTo>
                  <a:lnTo>
                    <a:pt x="124519" y="1821913"/>
                  </a:lnTo>
                  <a:lnTo>
                    <a:pt x="96384" y="738700"/>
                  </a:lnTo>
                  <a:lnTo>
                    <a:pt x="0" y="372940"/>
                  </a:lnTo>
                  <a:cubicBezTo>
                    <a:pt x="7382" y="291026"/>
                    <a:pt x="26742" y="222885"/>
                    <a:pt x="40113" y="147857"/>
                  </a:cubicBezTo>
                  <a:lnTo>
                    <a:pt x="138587" y="0"/>
                  </a:lnTo>
                  <a:cubicBezTo>
                    <a:pt x="194858" y="14068"/>
                    <a:pt x="263106" y="-6299"/>
                    <a:pt x="307399" y="35316"/>
                  </a:cubicBezTo>
                  <a:lnTo>
                    <a:pt x="391805" y="147857"/>
                  </a:lnTo>
                  <a:lnTo>
                    <a:pt x="434008" y="344805"/>
                  </a:lnTo>
                  <a:lnTo>
                    <a:pt x="331635" y="746470"/>
                  </a:lnTo>
                  <a:cubicBezTo>
                    <a:pt x="333631" y="1114329"/>
                    <a:pt x="335628" y="1495963"/>
                    <a:pt x="337624" y="1863822"/>
                  </a:cubicBezTo>
                  <a:lnTo>
                    <a:pt x="419941" y="1934454"/>
                  </a:lnTo>
                  <a:lnTo>
                    <a:pt x="419941" y="2947328"/>
                  </a:lnTo>
                  <a:lnTo>
                    <a:pt x="152654" y="2961396"/>
                  </a:lnTo>
                  <a:close/>
                </a:path>
              </a:pathLst>
            </a:custGeom>
            <a:solidFill>
              <a:schemeClr val="bg1">
                <a:lumMod val="95000"/>
                <a:alpha val="32157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ja-JP" altLang="en-US" kern="0">
                <a:solidFill>
                  <a:prstClr val="white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81" name="フリーフォーム: 図形 80">
            <a:extLst>
              <a:ext uri="{FF2B5EF4-FFF2-40B4-BE49-F238E27FC236}">
                <a16:creationId xmlns:a16="http://schemas.microsoft.com/office/drawing/2014/main" id="{D26C9C17-3E9F-40BE-B91D-20CB52F4A9DD}"/>
              </a:ext>
            </a:extLst>
          </p:cNvPr>
          <p:cNvSpPr/>
          <p:nvPr/>
        </p:nvSpPr>
        <p:spPr>
          <a:xfrm rot="10800000" flipV="1">
            <a:off x="8980301" y="4800507"/>
            <a:ext cx="2753832" cy="404921"/>
          </a:xfrm>
          <a:custGeom>
            <a:avLst/>
            <a:gdLst>
              <a:gd name="connsiteX0" fmla="*/ 0 w 2317898"/>
              <a:gd name="connsiteY0" fmla="*/ 149156 h 188370"/>
              <a:gd name="connsiteX1" fmla="*/ 542261 w 2317898"/>
              <a:gd name="connsiteY1" fmla="*/ 138523 h 188370"/>
              <a:gd name="connsiteX2" fmla="*/ 1105786 w 2317898"/>
              <a:gd name="connsiteY2" fmla="*/ 300 h 188370"/>
              <a:gd name="connsiteX3" fmla="*/ 1743740 w 2317898"/>
              <a:gd name="connsiteY3" fmla="*/ 181054 h 188370"/>
              <a:gd name="connsiteX4" fmla="*/ 2317898 w 2317898"/>
              <a:gd name="connsiteY4" fmla="*/ 159789 h 188370"/>
              <a:gd name="connsiteX0" fmla="*/ 0 w 2317898"/>
              <a:gd name="connsiteY0" fmla="*/ 148857 h 159490"/>
              <a:gd name="connsiteX1" fmla="*/ 542261 w 2317898"/>
              <a:gd name="connsiteY1" fmla="*/ 138224 h 159490"/>
              <a:gd name="connsiteX2" fmla="*/ 1105786 w 2317898"/>
              <a:gd name="connsiteY2" fmla="*/ 1 h 159490"/>
              <a:gd name="connsiteX3" fmla="*/ 1743740 w 2317898"/>
              <a:gd name="connsiteY3" fmla="*/ 136272 h 159490"/>
              <a:gd name="connsiteX4" fmla="*/ 2317898 w 2317898"/>
              <a:gd name="connsiteY4" fmla="*/ 159490 h 159490"/>
              <a:gd name="connsiteX0" fmla="*/ 0 w 2317898"/>
              <a:gd name="connsiteY0" fmla="*/ 148882 h 159515"/>
              <a:gd name="connsiteX1" fmla="*/ 551176 w 2317898"/>
              <a:gd name="connsiteY1" fmla="*/ 124904 h 159515"/>
              <a:gd name="connsiteX2" fmla="*/ 1105786 w 2317898"/>
              <a:gd name="connsiteY2" fmla="*/ 26 h 159515"/>
              <a:gd name="connsiteX3" fmla="*/ 1743740 w 2317898"/>
              <a:gd name="connsiteY3" fmla="*/ 136297 h 159515"/>
              <a:gd name="connsiteX4" fmla="*/ 2317898 w 2317898"/>
              <a:gd name="connsiteY4" fmla="*/ 159515 h 159515"/>
              <a:gd name="connsiteX0" fmla="*/ 0 w 2308983"/>
              <a:gd name="connsiteY0" fmla="*/ 157779 h 159636"/>
              <a:gd name="connsiteX1" fmla="*/ 542261 w 2308983"/>
              <a:gd name="connsiteY1" fmla="*/ 124904 h 159636"/>
              <a:gd name="connsiteX2" fmla="*/ 1096871 w 2308983"/>
              <a:gd name="connsiteY2" fmla="*/ 26 h 159636"/>
              <a:gd name="connsiteX3" fmla="*/ 1734825 w 2308983"/>
              <a:gd name="connsiteY3" fmla="*/ 136297 h 159636"/>
              <a:gd name="connsiteX4" fmla="*/ 2308983 w 2308983"/>
              <a:gd name="connsiteY4" fmla="*/ 159515 h 159636"/>
              <a:gd name="connsiteX0" fmla="*/ 0 w 2308983"/>
              <a:gd name="connsiteY0" fmla="*/ 157779 h 159515"/>
              <a:gd name="connsiteX1" fmla="*/ 542261 w 2308983"/>
              <a:gd name="connsiteY1" fmla="*/ 124904 h 159515"/>
              <a:gd name="connsiteX2" fmla="*/ 1096871 w 2308983"/>
              <a:gd name="connsiteY2" fmla="*/ 26 h 159515"/>
              <a:gd name="connsiteX3" fmla="*/ 1734825 w 2308983"/>
              <a:gd name="connsiteY3" fmla="*/ 136297 h 159515"/>
              <a:gd name="connsiteX4" fmla="*/ 2308983 w 2308983"/>
              <a:gd name="connsiteY4" fmla="*/ 159515 h 15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8983" h="159515">
                <a:moveTo>
                  <a:pt x="0" y="157779"/>
                </a:moveTo>
                <a:cubicBezTo>
                  <a:pt x="241386" y="160418"/>
                  <a:pt x="359449" y="151196"/>
                  <a:pt x="542261" y="124904"/>
                </a:cubicBezTo>
                <a:cubicBezTo>
                  <a:pt x="725073" y="98612"/>
                  <a:pt x="898110" y="-1873"/>
                  <a:pt x="1096871" y="26"/>
                </a:cubicBezTo>
                <a:cubicBezTo>
                  <a:pt x="1295632" y="1925"/>
                  <a:pt x="1532806" y="109716"/>
                  <a:pt x="1734825" y="136297"/>
                </a:cubicBezTo>
                <a:cubicBezTo>
                  <a:pt x="1936844" y="162879"/>
                  <a:pt x="2163672" y="152427"/>
                  <a:pt x="2308983" y="159515"/>
                </a:cubicBezTo>
              </a:path>
            </a:pathLst>
          </a:custGeom>
          <a:solidFill>
            <a:srgbClr val="7F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52FA339F-EE2F-44EB-A252-F7F972C46384}"/>
              </a:ext>
            </a:extLst>
          </p:cNvPr>
          <p:cNvSpPr/>
          <p:nvPr/>
        </p:nvSpPr>
        <p:spPr>
          <a:xfrm>
            <a:off x="9092175" y="5602582"/>
            <a:ext cx="2764465" cy="182682"/>
          </a:xfrm>
          <a:custGeom>
            <a:avLst/>
            <a:gdLst>
              <a:gd name="connsiteX0" fmla="*/ 0 w 2764465"/>
              <a:gd name="connsiteY0" fmla="*/ 0 h 191303"/>
              <a:gd name="connsiteX1" fmla="*/ 2764465 w 2764465"/>
              <a:gd name="connsiteY1" fmla="*/ 0 h 191303"/>
              <a:gd name="connsiteX2" fmla="*/ 2764465 w 2764465"/>
              <a:gd name="connsiteY2" fmla="*/ 191303 h 191303"/>
              <a:gd name="connsiteX3" fmla="*/ 0 w 2764465"/>
              <a:gd name="connsiteY3" fmla="*/ 191303 h 191303"/>
              <a:gd name="connsiteX4" fmla="*/ 0 w 2764465"/>
              <a:gd name="connsiteY4" fmla="*/ 0 h 191303"/>
              <a:gd name="connsiteX0" fmla="*/ 0 w 2764465"/>
              <a:gd name="connsiteY0" fmla="*/ 0 h 191303"/>
              <a:gd name="connsiteX1" fmla="*/ 2753035 w 2764465"/>
              <a:gd name="connsiteY1" fmla="*/ 102870 h 191303"/>
              <a:gd name="connsiteX2" fmla="*/ 2764465 w 2764465"/>
              <a:gd name="connsiteY2" fmla="*/ 191303 h 191303"/>
              <a:gd name="connsiteX3" fmla="*/ 0 w 2764465"/>
              <a:gd name="connsiteY3" fmla="*/ 191303 h 191303"/>
              <a:gd name="connsiteX4" fmla="*/ 0 w 2764465"/>
              <a:gd name="connsiteY4" fmla="*/ 0 h 191303"/>
              <a:gd name="connsiteX0" fmla="*/ 0 w 2764465"/>
              <a:gd name="connsiteY0" fmla="*/ 0 h 191303"/>
              <a:gd name="connsiteX1" fmla="*/ 2753035 w 2764465"/>
              <a:gd name="connsiteY1" fmla="*/ 102870 h 191303"/>
              <a:gd name="connsiteX2" fmla="*/ 2764465 w 2764465"/>
              <a:gd name="connsiteY2" fmla="*/ 191303 h 191303"/>
              <a:gd name="connsiteX3" fmla="*/ 0 w 2764465"/>
              <a:gd name="connsiteY3" fmla="*/ 191303 h 191303"/>
              <a:gd name="connsiteX4" fmla="*/ 0 w 2764465"/>
              <a:gd name="connsiteY4" fmla="*/ 0 h 191303"/>
              <a:gd name="connsiteX0" fmla="*/ 11430 w 2764465"/>
              <a:gd name="connsiteY0" fmla="*/ 43426 h 120429"/>
              <a:gd name="connsiteX1" fmla="*/ 2753035 w 2764465"/>
              <a:gd name="connsiteY1" fmla="*/ 31996 h 120429"/>
              <a:gd name="connsiteX2" fmla="*/ 2764465 w 2764465"/>
              <a:gd name="connsiteY2" fmla="*/ 120429 h 120429"/>
              <a:gd name="connsiteX3" fmla="*/ 0 w 2764465"/>
              <a:gd name="connsiteY3" fmla="*/ 120429 h 120429"/>
              <a:gd name="connsiteX4" fmla="*/ 11430 w 2764465"/>
              <a:gd name="connsiteY4" fmla="*/ 43426 h 120429"/>
              <a:gd name="connsiteX0" fmla="*/ 11430 w 2764465"/>
              <a:gd name="connsiteY0" fmla="*/ 82867 h 159870"/>
              <a:gd name="connsiteX1" fmla="*/ 2753035 w 2764465"/>
              <a:gd name="connsiteY1" fmla="*/ 71437 h 159870"/>
              <a:gd name="connsiteX2" fmla="*/ 2764465 w 2764465"/>
              <a:gd name="connsiteY2" fmla="*/ 159870 h 159870"/>
              <a:gd name="connsiteX3" fmla="*/ 0 w 2764465"/>
              <a:gd name="connsiteY3" fmla="*/ 159870 h 159870"/>
              <a:gd name="connsiteX4" fmla="*/ 11430 w 2764465"/>
              <a:gd name="connsiteY4" fmla="*/ 82867 h 159870"/>
              <a:gd name="connsiteX0" fmla="*/ 11430 w 2764465"/>
              <a:gd name="connsiteY0" fmla="*/ 82867 h 220830"/>
              <a:gd name="connsiteX1" fmla="*/ 2753035 w 2764465"/>
              <a:gd name="connsiteY1" fmla="*/ 71437 h 220830"/>
              <a:gd name="connsiteX2" fmla="*/ 2764465 w 2764465"/>
              <a:gd name="connsiteY2" fmla="*/ 159870 h 220830"/>
              <a:gd name="connsiteX3" fmla="*/ 0 w 2764465"/>
              <a:gd name="connsiteY3" fmla="*/ 159870 h 220830"/>
              <a:gd name="connsiteX4" fmla="*/ 11430 w 2764465"/>
              <a:gd name="connsiteY4" fmla="*/ 82867 h 220830"/>
              <a:gd name="connsiteX0" fmla="*/ 11430 w 2764465"/>
              <a:gd name="connsiteY0" fmla="*/ 82867 h 239059"/>
              <a:gd name="connsiteX1" fmla="*/ 2753035 w 2764465"/>
              <a:gd name="connsiteY1" fmla="*/ 71437 h 239059"/>
              <a:gd name="connsiteX2" fmla="*/ 2764465 w 2764465"/>
              <a:gd name="connsiteY2" fmla="*/ 159870 h 239059"/>
              <a:gd name="connsiteX3" fmla="*/ 0 w 2764465"/>
              <a:gd name="connsiteY3" fmla="*/ 159870 h 239059"/>
              <a:gd name="connsiteX4" fmla="*/ 11430 w 2764465"/>
              <a:gd name="connsiteY4" fmla="*/ 82867 h 239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4465" h="239059">
                <a:moveTo>
                  <a:pt x="11430" y="82867"/>
                </a:moveTo>
                <a:cubicBezTo>
                  <a:pt x="826238" y="-31433"/>
                  <a:pt x="1858217" y="-20003"/>
                  <a:pt x="2753035" y="71437"/>
                </a:cubicBezTo>
                <a:lnTo>
                  <a:pt x="2764465" y="159870"/>
                </a:lnTo>
                <a:cubicBezTo>
                  <a:pt x="1865837" y="297030"/>
                  <a:pt x="864338" y="228450"/>
                  <a:pt x="0" y="159870"/>
                </a:cubicBezTo>
                <a:lnTo>
                  <a:pt x="11430" y="82867"/>
                </a:lnTo>
                <a:close/>
              </a:path>
            </a:pathLst>
          </a:cu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138279A-4FB8-4AE9-BDC0-8B471A399FF2}"/>
              </a:ext>
            </a:extLst>
          </p:cNvPr>
          <p:cNvSpPr txBox="1"/>
          <p:nvPr/>
        </p:nvSpPr>
        <p:spPr>
          <a:xfrm>
            <a:off x="143619" y="6148508"/>
            <a:ext cx="3987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Significant only for typhoon 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620EF28-ED01-4A80-BAC1-96BA72509DF6}"/>
              </a:ext>
            </a:extLst>
          </p:cNvPr>
          <p:cNvSpPr txBox="1"/>
          <p:nvPr/>
        </p:nvSpPr>
        <p:spPr>
          <a:xfrm>
            <a:off x="8640178" y="6223880"/>
            <a:ext cx="3585863" cy="401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Difficult to model</a:t>
            </a:r>
          </a:p>
        </p:txBody>
      </p:sp>
      <p:sp>
        <p:nvSpPr>
          <p:cNvPr id="2" name="太陽 1">
            <a:extLst>
              <a:ext uri="{FF2B5EF4-FFF2-40B4-BE49-F238E27FC236}">
                <a16:creationId xmlns:a16="http://schemas.microsoft.com/office/drawing/2014/main" id="{F76C854E-6FA1-421B-8548-B0B858FE4D22}"/>
              </a:ext>
            </a:extLst>
          </p:cNvPr>
          <p:cNvSpPr/>
          <p:nvPr/>
        </p:nvSpPr>
        <p:spPr>
          <a:xfrm>
            <a:off x="9480376" y="3256465"/>
            <a:ext cx="288032" cy="297081"/>
          </a:xfrm>
          <a:prstGeom prst="su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3F4939CB-092D-42FC-88F2-F8A164CD11B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9580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752"/>
    </mc:Choice>
    <mc:Fallback>
      <p:transition spd="slow" advTm="157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1.85185E-6 L -0.00052 -0.02986 " pathEditMode="relative" rAng="0" ptsTypes="AA">
                                      <p:cBhvr>
                                        <p:cTn id="26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150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0.00078 -0.01273 " pathEditMode="relative" rAng="0" ptsTypes="AA">
                                      <p:cBhvr>
                                        <p:cTn id="30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64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1.85185E-6 L 0.00274 0.05926 " pathEditMode="relative" rAng="0" ptsTypes="AA">
                                      <p:cBhvr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-1.85185E-6 L 0.00078 -0.08333 " pathEditMode="relative" rAng="0" ptsTypes="AA">
                                      <p:cBhvr>
                                        <p:cTn id="9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4167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4" grpId="1" animBg="1"/>
      <p:bldP spid="4" grpId="2" animBg="1"/>
      <p:bldP spid="19" grpId="0"/>
      <p:bldP spid="32" grpId="0" animBg="1"/>
      <p:bldP spid="33" grpId="0" animBg="1"/>
      <p:bldP spid="34" grpId="0" animBg="1"/>
      <p:bldP spid="48" grpId="0"/>
      <p:bldP spid="56" grpId="0" animBg="1"/>
      <p:bldP spid="57" grpId="0" animBg="1"/>
      <p:bldP spid="58" grpId="0" animBg="1"/>
      <p:bldP spid="59" grpId="0" animBg="1"/>
      <p:bldP spid="59" grpId="1" animBg="1"/>
      <p:bldP spid="81" grpId="0" animBg="1"/>
      <p:bldP spid="82" grpId="0" animBg="1"/>
      <p:bldP spid="60" grpId="0"/>
      <p:bldP spid="61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E8D4807-E9DC-487F-A31B-78A152DBB64A}"/>
              </a:ext>
            </a:extLst>
          </p:cNvPr>
          <p:cNvSpPr txBox="1"/>
          <p:nvPr/>
        </p:nvSpPr>
        <p:spPr>
          <a:xfrm>
            <a:off x="1355093" y="1538130"/>
            <a:ext cx="68739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1. </a:t>
            </a:r>
            <a:r>
              <a:rPr kumimoji="1" lang="en-US" altLang="ja-JP" sz="2800" dirty="0" err="1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AMeDAS</a:t>
            </a:r>
            <a:r>
              <a:rPr kumimoji="1" lang="en-US" altLang="ja-JP" sz="28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 hourly/daily rain gauge data</a:t>
            </a:r>
          </a:p>
          <a:p>
            <a:r>
              <a:rPr kumimoji="1" lang="en-US" altLang="ja-JP" sz="28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	www.jma.go.jp</a:t>
            </a:r>
            <a:endParaRPr kumimoji="1" lang="ja-JP" altLang="en-US" sz="2800" dirty="0">
              <a:solidFill>
                <a:srgbClr val="0070C0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83EF846-274F-4E9B-916A-AC8644238E62}"/>
              </a:ext>
            </a:extLst>
          </p:cNvPr>
          <p:cNvSpPr txBox="1"/>
          <p:nvPr/>
        </p:nvSpPr>
        <p:spPr>
          <a:xfrm>
            <a:off x="1336364" y="3068960"/>
            <a:ext cx="87286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2. GEONET F5 daily vertical coordinates</a:t>
            </a:r>
          </a:p>
          <a:p>
            <a:r>
              <a:rPr kumimoji="1" lang="en-US" altLang="ja-JP" sz="28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	</a:t>
            </a:r>
            <a:r>
              <a:rPr kumimoji="1" lang="en-US" altLang="ja-JP" sz="28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terras.gsi.go.jp </a:t>
            </a:r>
            <a:r>
              <a:rPr kumimoji="1" lang="en-US" altLang="ja-JP" sz="28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+</a:t>
            </a:r>
            <a:r>
              <a:rPr kumimoji="1" lang="en-US" altLang="ja-JP" sz="28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 </a:t>
            </a:r>
            <a:r>
              <a:rPr kumimoji="1" lang="en-US" altLang="ja-JP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common mode error removal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456447A-7061-4C94-8EFC-5FDE8E9BC4C2}"/>
              </a:ext>
            </a:extLst>
          </p:cNvPr>
          <p:cNvSpPr txBox="1"/>
          <p:nvPr/>
        </p:nvSpPr>
        <p:spPr>
          <a:xfrm>
            <a:off x="1355093" y="4842816"/>
            <a:ext cx="42803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3. River water level data</a:t>
            </a:r>
          </a:p>
          <a:p>
            <a:r>
              <a:rPr kumimoji="1" lang="en-US" altLang="ja-JP" sz="28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	</a:t>
            </a:r>
            <a:r>
              <a:rPr kumimoji="1" lang="en-US" altLang="ja-JP" sz="28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www1.river.go.jp</a:t>
            </a:r>
            <a:endParaRPr kumimoji="1" lang="ja-JP" altLang="en-US" sz="2800" dirty="0">
              <a:solidFill>
                <a:srgbClr val="0070C0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AB6B0D3-A0EF-438E-B2AD-4DD598931397}"/>
              </a:ext>
            </a:extLst>
          </p:cNvPr>
          <p:cNvSpPr txBox="1"/>
          <p:nvPr/>
        </p:nvSpPr>
        <p:spPr>
          <a:xfrm>
            <a:off x="2999656" y="473140"/>
            <a:ext cx="5710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Data used in this study</a:t>
            </a:r>
            <a:endParaRPr kumimoji="1" lang="ja-JP" altLang="en-US" sz="4000" dirty="0"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50182D06-007F-47B5-A4B4-57C9826117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41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33"/>
    </mc:Choice>
    <mc:Fallback>
      <p:transition spd="slow" advTm="5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583D68-63B5-41D1-BF9A-87DAE07D2F9E}"/>
              </a:ext>
            </a:extLst>
          </p:cNvPr>
          <p:cNvSpPr txBox="1"/>
          <p:nvPr/>
        </p:nvSpPr>
        <p:spPr>
          <a:xfrm>
            <a:off x="891627" y="629460"/>
            <a:ext cx="9559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Removing the common mode errors from the F5 solution</a:t>
            </a:r>
            <a:endParaRPr kumimoji="1" lang="ja-JP" altLang="en-US" sz="2800" dirty="0"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7C4844B-8277-4712-8945-4DD8CBF6E7C1}"/>
              </a:ext>
            </a:extLst>
          </p:cNvPr>
          <p:cNvGrpSpPr/>
          <p:nvPr/>
        </p:nvGrpSpPr>
        <p:grpSpPr>
          <a:xfrm>
            <a:off x="1755127" y="1681936"/>
            <a:ext cx="10411965" cy="3836269"/>
            <a:chOff x="1755127" y="1681936"/>
            <a:chExt cx="10411965" cy="3836269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74E8F877-B3CB-4F58-8FAC-340EAA0D8284}"/>
                </a:ext>
              </a:extLst>
            </p:cNvPr>
            <p:cNvGrpSpPr/>
            <p:nvPr/>
          </p:nvGrpSpPr>
          <p:grpSpPr>
            <a:xfrm>
              <a:off x="1755127" y="1739516"/>
              <a:ext cx="2304256" cy="3111152"/>
              <a:chOff x="1991544" y="1700808"/>
              <a:chExt cx="2304256" cy="3111152"/>
            </a:xfrm>
          </p:grpSpPr>
          <p:cxnSp>
            <p:nvCxnSpPr>
              <p:cNvPr id="4" name="直線矢印コネクタ 3">
                <a:extLst>
                  <a:ext uri="{FF2B5EF4-FFF2-40B4-BE49-F238E27FC236}">
                    <a16:creationId xmlns:a16="http://schemas.microsoft.com/office/drawing/2014/main" id="{2DD8865E-61E8-43CE-93BA-D4456099F1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39616" y="2132856"/>
                <a:ext cx="0" cy="244827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線矢印コネクタ 4">
                <a:extLst>
                  <a:ext uri="{FF2B5EF4-FFF2-40B4-BE49-F238E27FC236}">
                    <a16:creationId xmlns:a16="http://schemas.microsoft.com/office/drawing/2014/main" id="{D66B8C6C-0058-4DB1-9176-EC13039C16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3552" y="3717032"/>
                <a:ext cx="2232248" cy="7200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矢印コネクタ 7">
                <a:extLst>
                  <a:ext uri="{FF2B5EF4-FFF2-40B4-BE49-F238E27FC236}">
                    <a16:creationId xmlns:a16="http://schemas.microsoft.com/office/drawing/2014/main" id="{8D6B324E-19D7-4F94-9BAC-DF9C4DF7FD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91544" y="3160132"/>
                <a:ext cx="1872208" cy="11329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B2405F6-EB94-4B7D-833D-917619BF40E9}"/>
                  </a:ext>
                </a:extLst>
              </p:cNvPr>
              <p:cNvSpPr txBox="1"/>
              <p:nvPr/>
            </p:nvSpPr>
            <p:spPr>
              <a:xfrm>
                <a:off x="4079776" y="4350295"/>
                <a:ext cx="2160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kumimoji="1"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5DF9039-1C6E-4770-A285-E9C9D28CA5A1}"/>
                  </a:ext>
                </a:extLst>
              </p:cNvPr>
              <p:cNvSpPr txBox="1"/>
              <p:nvPr/>
            </p:nvSpPr>
            <p:spPr>
              <a:xfrm>
                <a:off x="3863752" y="2785283"/>
                <a:ext cx="2160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kumimoji="1"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92020B0F-F425-41FB-A109-6B8C2C18010D}"/>
                  </a:ext>
                </a:extLst>
              </p:cNvPr>
              <p:cNvSpPr txBox="1"/>
              <p:nvPr/>
            </p:nvSpPr>
            <p:spPr>
              <a:xfrm>
                <a:off x="2531604" y="1700808"/>
                <a:ext cx="2160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endParaRPr kumimoji="1"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3978C370-722C-43C9-A1EF-626A0AF43A4E}"/>
                </a:ext>
              </a:extLst>
            </p:cNvPr>
            <p:cNvGrpSpPr/>
            <p:nvPr/>
          </p:nvGrpSpPr>
          <p:grpSpPr>
            <a:xfrm>
              <a:off x="1971151" y="3453991"/>
              <a:ext cx="1791834" cy="835422"/>
              <a:chOff x="1127448" y="3405847"/>
              <a:chExt cx="1791834" cy="835422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2564A3D7-9C10-4211-BB58-E0D08A79BCEE}"/>
                  </a:ext>
                </a:extLst>
              </p:cNvPr>
              <p:cNvSpPr/>
              <p:nvPr/>
            </p:nvSpPr>
            <p:spPr>
              <a:xfrm>
                <a:off x="1127448" y="3563580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楕円 20">
                <a:extLst>
                  <a:ext uri="{FF2B5EF4-FFF2-40B4-BE49-F238E27FC236}">
                    <a16:creationId xmlns:a16="http://schemas.microsoft.com/office/drawing/2014/main" id="{D44D8BA7-4984-43BA-85EF-2C0ABD4FA5EC}"/>
                  </a:ext>
                </a:extLst>
              </p:cNvPr>
              <p:cNvSpPr/>
              <p:nvPr/>
            </p:nvSpPr>
            <p:spPr>
              <a:xfrm>
                <a:off x="1343464" y="4097253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楕円 21">
                <a:extLst>
                  <a:ext uri="{FF2B5EF4-FFF2-40B4-BE49-F238E27FC236}">
                    <a16:creationId xmlns:a16="http://schemas.microsoft.com/office/drawing/2014/main" id="{97A7C1C2-E17A-4EC1-A3E8-4CBB61B3A4EB}"/>
                  </a:ext>
                </a:extLst>
              </p:cNvPr>
              <p:cNvSpPr/>
              <p:nvPr/>
            </p:nvSpPr>
            <p:spPr>
              <a:xfrm>
                <a:off x="1775529" y="3405847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楕円 22">
                <a:extLst>
                  <a:ext uri="{FF2B5EF4-FFF2-40B4-BE49-F238E27FC236}">
                    <a16:creationId xmlns:a16="http://schemas.microsoft.com/office/drawing/2014/main" id="{85F4F9BB-3C92-4285-8F51-DA256F7344B8}"/>
                  </a:ext>
                </a:extLst>
              </p:cNvPr>
              <p:cNvSpPr/>
              <p:nvPr/>
            </p:nvSpPr>
            <p:spPr>
              <a:xfrm>
                <a:off x="2243590" y="3909481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楕円 23">
                <a:extLst>
                  <a:ext uri="{FF2B5EF4-FFF2-40B4-BE49-F238E27FC236}">
                    <a16:creationId xmlns:a16="http://schemas.microsoft.com/office/drawing/2014/main" id="{C21748E7-8C93-4341-94AF-4E18562C1133}"/>
                  </a:ext>
                </a:extLst>
              </p:cNvPr>
              <p:cNvSpPr/>
              <p:nvPr/>
            </p:nvSpPr>
            <p:spPr>
              <a:xfrm>
                <a:off x="2775284" y="3571964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AD6DAB2C-26F8-4727-B54A-64F28B586874}"/>
                </a:ext>
              </a:extLst>
            </p:cNvPr>
            <p:cNvGrpSpPr/>
            <p:nvPr/>
          </p:nvGrpSpPr>
          <p:grpSpPr>
            <a:xfrm>
              <a:off x="4943872" y="1681936"/>
              <a:ext cx="2304256" cy="3111152"/>
              <a:chOff x="1991544" y="1700808"/>
              <a:chExt cx="2304256" cy="3111152"/>
            </a:xfrm>
          </p:grpSpPr>
          <p:cxnSp>
            <p:nvCxnSpPr>
              <p:cNvPr id="27" name="直線矢印コネクタ 26">
                <a:extLst>
                  <a:ext uri="{FF2B5EF4-FFF2-40B4-BE49-F238E27FC236}">
                    <a16:creationId xmlns:a16="http://schemas.microsoft.com/office/drawing/2014/main" id="{99A6FE22-A34D-42CB-AAA7-75260FBFB5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39616" y="2132856"/>
                <a:ext cx="0" cy="244827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矢印コネクタ 27">
                <a:extLst>
                  <a:ext uri="{FF2B5EF4-FFF2-40B4-BE49-F238E27FC236}">
                    <a16:creationId xmlns:a16="http://schemas.microsoft.com/office/drawing/2014/main" id="{513BEE40-309C-44CD-9A1A-9EF8C1FA26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3552" y="3717032"/>
                <a:ext cx="2232248" cy="7200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矢印コネクタ 28">
                <a:extLst>
                  <a:ext uri="{FF2B5EF4-FFF2-40B4-BE49-F238E27FC236}">
                    <a16:creationId xmlns:a16="http://schemas.microsoft.com/office/drawing/2014/main" id="{E4C44E34-7A3E-481B-A813-F756B6764B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91544" y="3160132"/>
                <a:ext cx="1872208" cy="11329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32434D0A-E439-4765-819B-860F32B75460}"/>
                  </a:ext>
                </a:extLst>
              </p:cNvPr>
              <p:cNvSpPr txBox="1"/>
              <p:nvPr/>
            </p:nvSpPr>
            <p:spPr>
              <a:xfrm>
                <a:off x="4079776" y="4350295"/>
                <a:ext cx="2160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kumimoji="1"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AA20446C-21E1-41FE-ACCF-B09AA5C61A93}"/>
                  </a:ext>
                </a:extLst>
              </p:cNvPr>
              <p:cNvSpPr txBox="1"/>
              <p:nvPr/>
            </p:nvSpPr>
            <p:spPr>
              <a:xfrm>
                <a:off x="3863752" y="2785283"/>
                <a:ext cx="2160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kumimoji="1"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D5CE3DC6-DE36-4266-A278-BD1609F1597A}"/>
                  </a:ext>
                </a:extLst>
              </p:cNvPr>
              <p:cNvSpPr txBox="1"/>
              <p:nvPr/>
            </p:nvSpPr>
            <p:spPr>
              <a:xfrm>
                <a:off x="2531604" y="1700808"/>
                <a:ext cx="2160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endParaRPr kumimoji="1"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C027CFC4-9A16-440F-A79C-662DB7FA5279}"/>
                </a:ext>
              </a:extLst>
            </p:cNvPr>
            <p:cNvGrpSpPr/>
            <p:nvPr/>
          </p:nvGrpSpPr>
          <p:grpSpPr>
            <a:xfrm rot="20880814">
              <a:off x="4696027" y="2498357"/>
              <a:ext cx="1791834" cy="835422"/>
              <a:chOff x="6320390" y="3356992"/>
              <a:chExt cx="1791834" cy="835422"/>
            </a:xfrm>
          </p:grpSpPr>
          <p:sp>
            <p:nvSpPr>
              <p:cNvPr id="33" name="楕円 32">
                <a:extLst>
                  <a:ext uri="{FF2B5EF4-FFF2-40B4-BE49-F238E27FC236}">
                    <a16:creationId xmlns:a16="http://schemas.microsoft.com/office/drawing/2014/main" id="{608B9957-E505-4798-B2D6-98F12A4BC40B}"/>
                  </a:ext>
                </a:extLst>
              </p:cNvPr>
              <p:cNvSpPr/>
              <p:nvPr/>
            </p:nvSpPr>
            <p:spPr>
              <a:xfrm>
                <a:off x="6320390" y="3514725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楕円 33">
                <a:extLst>
                  <a:ext uri="{FF2B5EF4-FFF2-40B4-BE49-F238E27FC236}">
                    <a16:creationId xmlns:a16="http://schemas.microsoft.com/office/drawing/2014/main" id="{63B41B26-A458-41A2-8452-2DB90C48D399}"/>
                  </a:ext>
                </a:extLst>
              </p:cNvPr>
              <p:cNvSpPr/>
              <p:nvPr/>
            </p:nvSpPr>
            <p:spPr>
              <a:xfrm>
                <a:off x="6536406" y="4048398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" name="楕円 34">
                <a:extLst>
                  <a:ext uri="{FF2B5EF4-FFF2-40B4-BE49-F238E27FC236}">
                    <a16:creationId xmlns:a16="http://schemas.microsoft.com/office/drawing/2014/main" id="{B76E1F92-7CC3-4566-9031-F546E872F0FC}"/>
                  </a:ext>
                </a:extLst>
              </p:cNvPr>
              <p:cNvSpPr/>
              <p:nvPr/>
            </p:nvSpPr>
            <p:spPr>
              <a:xfrm>
                <a:off x="6968471" y="3356992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" name="楕円 35">
                <a:extLst>
                  <a:ext uri="{FF2B5EF4-FFF2-40B4-BE49-F238E27FC236}">
                    <a16:creationId xmlns:a16="http://schemas.microsoft.com/office/drawing/2014/main" id="{A6C9842A-B776-4D4B-ABDE-64EB33D49367}"/>
                  </a:ext>
                </a:extLst>
              </p:cNvPr>
              <p:cNvSpPr/>
              <p:nvPr/>
            </p:nvSpPr>
            <p:spPr>
              <a:xfrm>
                <a:off x="7454440" y="3911157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" name="楕円 36">
                <a:extLst>
                  <a:ext uri="{FF2B5EF4-FFF2-40B4-BE49-F238E27FC236}">
                    <a16:creationId xmlns:a16="http://schemas.microsoft.com/office/drawing/2014/main" id="{A9E411E0-867E-4410-993C-70C420DA78D8}"/>
                  </a:ext>
                </a:extLst>
              </p:cNvPr>
              <p:cNvSpPr/>
              <p:nvPr/>
            </p:nvSpPr>
            <p:spPr>
              <a:xfrm>
                <a:off x="7968226" y="3523109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5DDBD632-6DBC-41DB-9BBF-D6BBB6FBC65E}"/>
                </a:ext>
              </a:extLst>
            </p:cNvPr>
            <p:cNvGrpSpPr/>
            <p:nvPr/>
          </p:nvGrpSpPr>
          <p:grpSpPr>
            <a:xfrm>
              <a:off x="5191125" y="3357978"/>
              <a:ext cx="1791834" cy="835422"/>
              <a:chOff x="1127448" y="3405847"/>
              <a:chExt cx="1791834" cy="835422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41" name="楕円 40">
                <a:extLst>
                  <a:ext uri="{FF2B5EF4-FFF2-40B4-BE49-F238E27FC236}">
                    <a16:creationId xmlns:a16="http://schemas.microsoft.com/office/drawing/2014/main" id="{F257CC5D-98F1-442F-847F-C5BB6992DDD7}"/>
                  </a:ext>
                </a:extLst>
              </p:cNvPr>
              <p:cNvSpPr/>
              <p:nvPr/>
            </p:nvSpPr>
            <p:spPr>
              <a:xfrm>
                <a:off x="1127448" y="3563580"/>
                <a:ext cx="143998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" name="楕円 41">
                <a:extLst>
                  <a:ext uri="{FF2B5EF4-FFF2-40B4-BE49-F238E27FC236}">
                    <a16:creationId xmlns:a16="http://schemas.microsoft.com/office/drawing/2014/main" id="{748F81AB-CD5B-4BF7-8BA9-10CCAEEC0DDD}"/>
                  </a:ext>
                </a:extLst>
              </p:cNvPr>
              <p:cNvSpPr/>
              <p:nvPr/>
            </p:nvSpPr>
            <p:spPr>
              <a:xfrm>
                <a:off x="1343464" y="4097253"/>
                <a:ext cx="143998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" name="楕円 42">
                <a:extLst>
                  <a:ext uri="{FF2B5EF4-FFF2-40B4-BE49-F238E27FC236}">
                    <a16:creationId xmlns:a16="http://schemas.microsoft.com/office/drawing/2014/main" id="{E4082D90-CD44-4014-A9F2-B34AF72A7DEB}"/>
                  </a:ext>
                </a:extLst>
              </p:cNvPr>
              <p:cNvSpPr/>
              <p:nvPr/>
            </p:nvSpPr>
            <p:spPr>
              <a:xfrm>
                <a:off x="1775529" y="3405847"/>
                <a:ext cx="143998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" name="楕円 43">
                <a:extLst>
                  <a:ext uri="{FF2B5EF4-FFF2-40B4-BE49-F238E27FC236}">
                    <a16:creationId xmlns:a16="http://schemas.microsoft.com/office/drawing/2014/main" id="{D3D9798B-9F36-41F3-AB19-5F96E0854BE3}"/>
                  </a:ext>
                </a:extLst>
              </p:cNvPr>
              <p:cNvSpPr/>
              <p:nvPr/>
            </p:nvSpPr>
            <p:spPr>
              <a:xfrm>
                <a:off x="2243590" y="3909481"/>
                <a:ext cx="143998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" name="楕円 44">
                <a:extLst>
                  <a:ext uri="{FF2B5EF4-FFF2-40B4-BE49-F238E27FC236}">
                    <a16:creationId xmlns:a16="http://schemas.microsoft.com/office/drawing/2014/main" id="{0A9E5452-06F5-4016-9A1B-8EC794571957}"/>
                  </a:ext>
                </a:extLst>
              </p:cNvPr>
              <p:cNvSpPr/>
              <p:nvPr/>
            </p:nvSpPr>
            <p:spPr>
              <a:xfrm>
                <a:off x="2775284" y="3571964"/>
                <a:ext cx="143998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8D060387-FC47-4EED-BDD6-BD58299A5C65}"/>
                </a:ext>
              </a:extLst>
            </p:cNvPr>
            <p:cNvGrpSpPr/>
            <p:nvPr/>
          </p:nvGrpSpPr>
          <p:grpSpPr>
            <a:xfrm>
              <a:off x="7824192" y="1739516"/>
              <a:ext cx="2304256" cy="3111152"/>
              <a:chOff x="1991544" y="1700808"/>
              <a:chExt cx="2304256" cy="3111152"/>
            </a:xfrm>
          </p:grpSpPr>
          <p:cxnSp>
            <p:nvCxnSpPr>
              <p:cNvPr id="47" name="直線矢印コネクタ 46">
                <a:extLst>
                  <a:ext uri="{FF2B5EF4-FFF2-40B4-BE49-F238E27FC236}">
                    <a16:creationId xmlns:a16="http://schemas.microsoft.com/office/drawing/2014/main" id="{D0802E15-39C4-4ABF-A10B-D4027B0306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39616" y="2132856"/>
                <a:ext cx="0" cy="244827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線矢印コネクタ 47">
                <a:extLst>
                  <a:ext uri="{FF2B5EF4-FFF2-40B4-BE49-F238E27FC236}">
                    <a16:creationId xmlns:a16="http://schemas.microsoft.com/office/drawing/2014/main" id="{BCC90469-B229-4185-87A6-3D7146BE23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3552" y="3717032"/>
                <a:ext cx="2232248" cy="7200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線矢印コネクタ 48">
                <a:extLst>
                  <a:ext uri="{FF2B5EF4-FFF2-40B4-BE49-F238E27FC236}">
                    <a16:creationId xmlns:a16="http://schemas.microsoft.com/office/drawing/2014/main" id="{B32146F9-AFCE-4BF2-81CF-917DED9EBF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91544" y="3160132"/>
                <a:ext cx="1872208" cy="11329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13388ACA-856C-4031-90E0-97A17ED04653}"/>
                  </a:ext>
                </a:extLst>
              </p:cNvPr>
              <p:cNvSpPr txBox="1"/>
              <p:nvPr/>
            </p:nvSpPr>
            <p:spPr>
              <a:xfrm>
                <a:off x="4079776" y="4350295"/>
                <a:ext cx="2160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kumimoji="1"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1C96F9B6-4C44-4737-8F71-4492ECEB599C}"/>
                  </a:ext>
                </a:extLst>
              </p:cNvPr>
              <p:cNvSpPr txBox="1"/>
              <p:nvPr/>
            </p:nvSpPr>
            <p:spPr>
              <a:xfrm>
                <a:off x="3863752" y="2785283"/>
                <a:ext cx="2160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kumimoji="1"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91164824-E530-4526-8AD4-AA3A6E42D620}"/>
                  </a:ext>
                </a:extLst>
              </p:cNvPr>
              <p:cNvSpPr txBox="1"/>
              <p:nvPr/>
            </p:nvSpPr>
            <p:spPr>
              <a:xfrm>
                <a:off x="2531604" y="1700808"/>
                <a:ext cx="2160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endParaRPr kumimoji="1"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EF58761B-8573-437B-8369-2A25EAE64101}"/>
                </a:ext>
              </a:extLst>
            </p:cNvPr>
            <p:cNvGrpSpPr/>
            <p:nvPr/>
          </p:nvGrpSpPr>
          <p:grpSpPr>
            <a:xfrm>
              <a:off x="8071445" y="3415558"/>
              <a:ext cx="1791834" cy="835422"/>
              <a:chOff x="1127448" y="3405847"/>
              <a:chExt cx="1791834" cy="835422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60" name="楕円 59">
                <a:extLst>
                  <a:ext uri="{FF2B5EF4-FFF2-40B4-BE49-F238E27FC236}">
                    <a16:creationId xmlns:a16="http://schemas.microsoft.com/office/drawing/2014/main" id="{D933ECB6-FD94-4E52-9278-D283B93DABF9}"/>
                  </a:ext>
                </a:extLst>
              </p:cNvPr>
              <p:cNvSpPr/>
              <p:nvPr/>
            </p:nvSpPr>
            <p:spPr>
              <a:xfrm>
                <a:off x="1127448" y="3563580"/>
                <a:ext cx="143998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1" name="楕円 60">
                <a:extLst>
                  <a:ext uri="{FF2B5EF4-FFF2-40B4-BE49-F238E27FC236}">
                    <a16:creationId xmlns:a16="http://schemas.microsoft.com/office/drawing/2014/main" id="{8C610BCD-6446-469C-93ED-9664CC2D6EE4}"/>
                  </a:ext>
                </a:extLst>
              </p:cNvPr>
              <p:cNvSpPr/>
              <p:nvPr/>
            </p:nvSpPr>
            <p:spPr>
              <a:xfrm>
                <a:off x="1343464" y="4097253"/>
                <a:ext cx="143998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楕円 61">
                <a:extLst>
                  <a:ext uri="{FF2B5EF4-FFF2-40B4-BE49-F238E27FC236}">
                    <a16:creationId xmlns:a16="http://schemas.microsoft.com/office/drawing/2014/main" id="{337DAC3B-D41D-4397-AA66-1749493702D3}"/>
                  </a:ext>
                </a:extLst>
              </p:cNvPr>
              <p:cNvSpPr/>
              <p:nvPr/>
            </p:nvSpPr>
            <p:spPr>
              <a:xfrm>
                <a:off x="1775529" y="3405847"/>
                <a:ext cx="143998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3" name="楕円 62">
                <a:extLst>
                  <a:ext uri="{FF2B5EF4-FFF2-40B4-BE49-F238E27FC236}">
                    <a16:creationId xmlns:a16="http://schemas.microsoft.com/office/drawing/2014/main" id="{CD444145-E5EE-4717-A52E-142BD1A2C71A}"/>
                  </a:ext>
                </a:extLst>
              </p:cNvPr>
              <p:cNvSpPr/>
              <p:nvPr/>
            </p:nvSpPr>
            <p:spPr>
              <a:xfrm>
                <a:off x="2243590" y="3909481"/>
                <a:ext cx="143998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4" name="楕円 63">
                <a:extLst>
                  <a:ext uri="{FF2B5EF4-FFF2-40B4-BE49-F238E27FC236}">
                    <a16:creationId xmlns:a16="http://schemas.microsoft.com/office/drawing/2014/main" id="{F986B6F9-EAD9-4CE0-A767-0523E33F156B}"/>
                  </a:ext>
                </a:extLst>
              </p:cNvPr>
              <p:cNvSpPr/>
              <p:nvPr/>
            </p:nvSpPr>
            <p:spPr>
              <a:xfrm>
                <a:off x="2775284" y="3571964"/>
                <a:ext cx="143998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9E92E542-458A-4054-A901-C1707EC4DA6A}"/>
                </a:ext>
              </a:extLst>
            </p:cNvPr>
            <p:cNvGrpSpPr/>
            <p:nvPr/>
          </p:nvGrpSpPr>
          <p:grpSpPr>
            <a:xfrm>
              <a:off x="8061827" y="3424845"/>
              <a:ext cx="1791834" cy="835422"/>
              <a:chOff x="6320390" y="3356992"/>
              <a:chExt cx="1791834" cy="835422"/>
            </a:xfrm>
          </p:grpSpPr>
          <p:sp>
            <p:nvSpPr>
              <p:cNvPr id="54" name="楕円 53">
                <a:extLst>
                  <a:ext uri="{FF2B5EF4-FFF2-40B4-BE49-F238E27FC236}">
                    <a16:creationId xmlns:a16="http://schemas.microsoft.com/office/drawing/2014/main" id="{5F96039F-9792-43AF-8252-B00E27028E04}"/>
                  </a:ext>
                </a:extLst>
              </p:cNvPr>
              <p:cNvSpPr/>
              <p:nvPr/>
            </p:nvSpPr>
            <p:spPr>
              <a:xfrm>
                <a:off x="6320390" y="3514725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5" name="楕円 54">
                <a:extLst>
                  <a:ext uri="{FF2B5EF4-FFF2-40B4-BE49-F238E27FC236}">
                    <a16:creationId xmlns:a16="http://schemas.microsoft.com/office/drawing/2014/main" id="{077C84AE-FE54-4971-9D5A-72FBD0E2A096}"/>
                  </a:ext>
                </a:extLst>
              </p:cNvPr>
              <p:cNvSpPr/>
              <p:nvPr/>
            </p:nvSpPr>
            <p:spPr>
              <a:xfrm>
                <a:off x="6536406" y="4048398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6" name="楕円 55">
                <a:extLst>
                  <a:ext uri="{FF2B5EF4-FFF2-40B4-BE49-F238E27FC236}">
                    <a16:creationId xmlns:a16="http://schemas.microsoft.com/office/drawing/2014/main" id="{6A2EF82B-37F5-461E-AA39-AD6A68AFE8CF}"/>
                  </a:ext>
                </a:extLst>
              </p:cNvPr>
              <p:cNvSpPr/>
              <p:nvPr/>
            </p:nvSpPr>
            <p:spPr>
              <a:xfrm>
                <a:off x="6968471" y="3356992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7" name="楕円 56">
                <a:extLst>
                  <a:ext uri="{FF2B5EF4-FFF2-40B4-BE49-F238E27FC236}">
                    <a16:creationId xmlns:a16="http://schemas.microsoft.com/office/drawing/2014/main" id="{CADE1CB5-600C-4775-8CEC-EC4CEF1EA5F6}"/>
                  </a:ext>
                </a:extLst>
              </p:cNvPr>
              <p:cNvSpPr/>
              <p:nvPr/>
            </p:nvSpPr>
            <p:spPr>
              <a:xfrm>
                <a:off x="7436532" y="4009219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8" name="楕円 57">
                <a:extLst>
                  <a:ext uri="{FF2B5EF4-FFF2-40B4-BE49-F238E27FC236}">
                    <a16:creationId xmlns:a16="http://schemas.microsoft.com/office/drawing/2014/main" id="{461CC0C6-876D-42A5-A85B-F51EF66E261D}"/>
                  </a:ext>
                </a:extLst>
              </p:cNvPr>
              <p:cNvSpPr/>
              <p:nvPr/>
            </p:nvSpPr>
            <p:spPr>
              <a:xfrm>
                <a:off x="7968226" y="3523109"/>
                <a:ext cx="143998" cy="14401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7A4DE59-4A45-4528-AFD7-01771A7A0160}"/>
                </a:ext>
              </a:extLst>
            </p:cNvPr>
            <p:cNvSpPr txBox="1"/>
            <p:nvPr/>
          </p:nvSpPr>
          <p:spPr>
            <a:xfrm>
              <a:off x="1844315" y="5056540"/>
              <a:ext cx="167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0070C0"/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Reference</a:t>
              </a:r>
              <a:endParaRPr kumimoji="1" lang="ja-JP" altLang="en-US" sz="24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CB7F87F-C46B-4D8C-BEFF-96418041D46A}"/>
                </a:ext>
              </a:extLst>
            </p:cNvPr>
            <p:cNvSpPr txBox="1"/>
            <p:nvPr/>
          </p:nvSpPr>
          <p:spPr>
            <a:xfrm>
              <a:off x="6088749" y="1847285"/>
              <a:ext cx="15760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0070C0"/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Observed</a:t>
              </a:r>
              <a:endParaRPr kumimoji="1" lang="ja-JP" altLang="en-US" sz="24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2FC65699-2D2F-46C7-8DAD-3DF3768E3891}"/>
                </a:ext>
              </a:extLst>
            </p:cNvPr>
            <p:cNvSpPr txBox="1"/>
            <p:nvPr/>
          </p:nvSpPr>
          <p:spPr>
            <a:xfrm>
              <a:off x="5135434" y="5032340"/>
              <a:ext cx="167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Reference</a:t>
              </a:r>
              <a:endParaRPr kumimoji="1" lang="ja-JP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41BE228-46CD-4138-9FA9-F9BB5574858D}"/>
                </a:ext>
              </a:extLst>
            </p:cNvPr>
            <p:cNvSpPr txBox="1"/>
            <p:nvPr/>
          </p:nvSpPr>
          <p:spPr>
            <a:xfrm>
              <a:off x="8719526" y="1912768"/>
              <a:ext cx="344756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0070C0"/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Observed </a:t>
              </a:r>
              <a:r>
                <a:rPr kumimoji="1" lang="en-US" altLang="ja-JP" dirty="0">
                  <a:solidFill>
                    <a:srgbClr val="0070C0"/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adjusted to reference by </a:t>
              </a:r>
              <a:r>
                <a:rPr kumimoji="1" lang="en-US" altLang="ja-JP" dirty="0" err="1">
                  <a:solidFill>
                    <a:srgbClr val="0070C0"/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Helmert</a:t>
              </a:r>
              <a:r>
                <a:rPr kumimoji="1" lang="en-US" altLang="ja-JP" dirty="0">
                  <a:solidFill>
                    <a:srgbClr val="0070C0"/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 transformation</a:t>
              </a:r>
              <a:endParaRPr kumimoji="1" lang="ja-JP" altLang="en-US" sz="24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ACF4C60B-6E4E-4568-8FF5-566CF409B22B}"/>
                </a:ext>
              </a:extLst>
            </p:cNvPr>
            <p:cNvSpPr txBox="1"/>
            <p:nvPr/>
          </p:nvSpPr>
          <p:spPr>
            <a:xfrm>
              <a:off x="8112224" y="5055011"/>
              <a:ext cx="1677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Reference</a:t>
              </a:r>
              <a:endParaRPr kumimoji="1" lang="ja-JP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endParaRPr>
            </a:p>
          </p:txBody>
        </p:sp>
        <p:cxnSp>
          <p:nvCxnSpPr>
            <p:cNvPr id="71" name="直線矢印コネクタ 70">
              <a:extLst>
                <a:ext uri="{FF2B5EF4-FFF2-40B4-BE49-F238E27FC236}">
                  <a16:creationId xmlns:a16="http://schemas.microsoft.com/office/drawing/2014/main" id="{5E692DFA-2830-42CF-B336-BA342B846E3C}"/>
                </a:ext>
              </a:extLst>
            </p:cNvPr>
            <p:cNvCxnSpPr/>
            <p:nvPr/>
          </p:nvCxnSpPr>
          <p:spPr>
            <a:xfrm>
              <a:off x="9480376" y="3909481"/>
              <a:ext cx="0" cy="32664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DAC6A8D-BB5C-4FA3-8920-2CF9278C60C9}"/>
                </a:ext>
              </a:extLst>
            </p:cNvPr>
            <p:cNvSpPr txBox="1"/>
            <p:nvPr/>
          </p:nvSpPr>
          <p:spPr>
            <a:xfrm>
              <a:off x="9488351" y="3841890"/>
              <a:ext cx="14911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solidFill>
                    <a:srgbClr val="FF0000"/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subsidence</a:t>
              </a:r>
              <a:endParaRPr kumimoji="1" lang="ja-JP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2D8CDD93-C1EB-4965-B0D9-946D1CCE39E7}"/>
              </a:ext>
            </a:extLst>
          </p:cNvPr>
          <p:cNvSpPr txBox="1"/>
          <p:nvPr/>
        </p:nvSpPr>
        <p:spPr>
          <a:xfrm>
            <a:off x="407265" y="6237287"/>
            <a:ext cx="117359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F5 solution much better than F3 solution (less common mode errors), see Zhan et al. (submitted)</a:t>
            </a:r>
            <a:endParaRPr kumimoji="1" lang="ja-JP" altLang="en-US" sz="20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5F4C2EE6-4CF5-4C99-BD97-76269BD24F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68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47"/>
    </mc:Choice>
    <mc:Fallback>
      <p:transition spd="slow" advTm="58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50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雨雲レーダー(2018年07月06日)">
            <a:extLst>
              <a:ext uri="{FF2B5EF4-FFF2-40B4-BE49-F238E27FC236}">
                <a16:creationId xmlns:a16="http://schemas.microsoft.com/office/drawing/2014/main" id="{584FF2AD-8035-4ADF-90E3-A932E05BE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117"/>
            <a:ext cx="9106300" cy="684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A6B3E3-E14F-4270-AEEC-DAA7E422421B}"/>
              </a:ext>
            </a:extLst>
          </p:cNvPr>
          <p:cNvSpPr txBox="1"/>
          <p:nvPr/>
        </p:nvSpPr>
        <p:spPr>
          <a:xfrm>
            <a:off x="233657" y="1087462"/>
            <a:ext cx="11724685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Hourly precipitation by rain gauges</a:t>
            </a:r>
          </a:p>
          <a:p>
            <a:endParaRPr kumimoji="1" lang="en-US" altLang="ja-JP" sz="4000" dirty="0">
              <a:solidFill>
                <a:schemeClr val="bg1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endParaRPr kumimoji="1" lang="en-US" altLang="ja-JP" sz="4000" dirty="0">
              <a:solidFill>
                <a:schemeClr val="bg1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endParaRPr kumimoji="1" lang="en-US" altLang="ja-JP" sz="4000" dirty="0">
              <a:solidFill>
                <a:schemeClr val="bg1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endParaRPr kumimoji="1" lang="en-US" altLang="ja-JP" sz="4000" dirty="0">
              <a:solidFill>
                <a:schemeClr val="bg1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endParaRPr kumimoji="1" lang="en-US" altLang="ja-JP" sz="4000" dirty="0">
              <a:solidFill>
                <a:schemeClr val="bg1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endParaRPr kumimoji="1" lang="en-US" altLang="ja-JP" sz="4000" dirty="0">
              <a:solidFill>
                <a:schemeClr val="bg1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endParaRPr kumimoji="1" lang="en-US" altLang="ja-JP" sz="4000" dirty="0">
              <a:solidFill>
                <a:schemeClr val="bg1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r>
              <a:rPr kumimoji="1" lang="en-US" altLang="ja-JP" sz="3200" dirty="0">
                <a:solidFill>
                  <a:schemeClr val="bg1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2018 Jul. 2-9</a:t>
            </a:r>
            <a:r>
              <a:rPr kumimoji="1" lang="ja-JP" altLang="en-US" sz="3200" dirty="0">
                <a:solidFill>
                  <a:schemeClr val="bg1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　</a:t>
            </a:r>
            <a:r>
              <a:rPr kumimoji="1" lang="en-US" altLang="ja-JP" sz="3200" dirty="0">
                <a:solidFill>
                  <a:schemeClr val="bg1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	</a:t>
            </a:r>
            <a:r>
              <a:rPr kumimoji="1" lang="ja-JP" altLang="en-US" sz="3200" dirty="0">
                <a:solidFill>
                  <a:schemeClr val="bg1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平成３０年７月豪雨 </a:t>
            </a:r>
            <a:r>
              <a:rPr kumimoji="1" lang="en-US" altLang="ja-JP" sz="3200" dirty="0">
                <a:solidFill>
                  <a:schemeClr val="bg1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				61.4 Gt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DE96A8-ADE4-4900-81B8-0B022385541A}"/>
              </a:ext>
            </a:extLst>
          </p:cNvPr>
          <p:cNvSpPr txBox="1"/>
          <p:nvPr/>
        </p:nvSpPr>
        <p:spPr>
          <a:xfrm>
            <a:off x="8802230" y="188640"/>
            <a:ext cx="3055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2018 Jul. 6 9:00UT </a:t>
            </a:r>
            <a:endParaRPr kumimoji="1" lang="ja-JP" altLang="en-US" sz="24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81BCD34-2617-4C11-BC30-13E482E52A7D}"/>
              </a:ext>
            </a:extLst>
          </p:cNvPr>
          <p:cNvGrpSpPr/>
          <p:nvPr/>
        </p:nvGrpSpPr>
        <p:grpSpPr>
          <a:xfrm>
            <a:off x="7372180" y="2060848"/>
            <a:ext cx="4016014" cy="2376264"/>
            <a:chOff x="7372180" y="2060848"/>
            <a:chExt cx="4016014" cy="2376264"/>
          </a:xfrm>
        </p:grpSpPr>
        <p:pic>
          <p:nvPicPr>
            <p:cNvPr id="1026" name="Picture 2" descr="実況天気図(2018年07月06日)">
              <a:extLst>
                <a:ext uri="{FF2B5EF4-FFF2-40B4-BE49-F238E27FC236}">
                  <a16:creationId xmlns:a16="http://schemas.microsoft.com/office/drawing/2014/main" id="{F0CC5CAC-B60B-426F-A3A9-0288897140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80" t="10950" r="20620" b="33611"/>
            <a:stretch/>
          </p:blipFill>
          <p:spPr bwMode="auto">
            <a:xfrm>
              <a:off x="7372180" y="2060848"/>
              <a:ext cx="3960440" cy="23762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8C37FB6-FF39-4D8C-BEE9-541EB4BD7B48}"/>
                </a:ext>
              </a:extLst>
            </p:cNvPr>
            <p:cNvSpPr txBox="1"/>
            <p:nvPr/>
          </p:nvSpPr>
          <p:spPr>
            <a:xfrm>
              <a:off x="8802230" y="3985274"/>
              <a:ext cx="25859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2018 Jul. 6 9:00UT </a:t>
              </a:r>
              <a:endParaRPr kumimoji="1" lang="ja-JP" altLang="en-US" sz="20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216D7DD-7F0E-49C5-94AD-8DAA662D77C9}"/>
                </a:ext>
              </a:extLst>
            </p:cNvPr>
            <p:cNvSpPr txBox="1"/>
            <p:nvPr/>
          </p:nvSpPr>
          <p:spPr>
            <a:xfrm rot="20411156">
              <a:off x="9835006" y="3385106"/>
              <a:ext cx="15103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Comic Sans MS" panose="030F0702030302020204" pitchFamily="66" charset="0"/>
                </a:rPr>
                <a:t>Bai-u front</a:t>
              </a:r>
              <a:endParaRPr kumimoji="1" lang="ja-JP" alt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1DD8FAAB-735C-439F-9B72-0379870950F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7543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42"/>
    </mc:Choice>
    <mc:Fallback>
      <p:transition spd="slow" advTm="9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1B929A66-C416-46C8-9479-567BACC24A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678" y="0"/>
            <a:ext cx="9439938" cy="68580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705FE53-C822-4E35-BF81-F9D46F74E13A}"/>
              </a:ext>
            </a:extLst>
          </p:cNvPr>
          <p:cNvSpPr txBox="1"/>
          <p:nvPr/>
        </p:nvSpPr>
        <p:spPr>
          <a:xfrm>
            <a:off x="8288799" y="2816469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5.2 Gt</a:t>
            </a:r>
            <a:endParaRPr kumimoji="1" lang="ja-JP" altLang="en-US" sz="1600" dirty="0">
              <a:solidFill>
                <a:srgbClr val="0070C0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76A0EE4-42D2-443A-9417-0D2026E11C18}"/>
              </a:ext>
            </a:extLst>
          </p:cNvPr>
          <p:cNvSpPr txBox="1"/>
          <p:nvPr/>
        </p:nvSpPr>
        <p:spPr>
          <a:xfrm>
            <a:off x="10331149" y="2831510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16.8 Gt</a:t>
            </a:r>
            <a:endParaRPr kumimoji="1" lang="ja-JP" altLang="en-US" sz="1600" dirty="0">
              <a:solidFill>
                <a:srgbClr val="0070C0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C3BAC30-BE3C-424C-A1ED-A7634E40978B}"/>
              </a:ext>
            </a:extLst>
          </p:cNvPr>
          <p:cNvSpPr txBox="1"/>
          <p:nvPr/>
        </p:nvSpPr>
        <p:spPr>
          <a:xfrm>
            <a:off x="3730788" y="5735142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21.7 Gt</a:t>
            </a:r>
            <a:endParaRPr kumimoji="1" lang="ja-JP" altLang="en-US" sz="1600" dirty="0">
              <a:solidFill>
                <a:srgbClr val="0070C0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D3BA8C-A740-431C-897F-05E88A3C1BC5}"/>
              </a:ext>
            </a:extLst>
          </p:cNvPr>
          <p:cNvSpPr txBox="1"/>
          <p:nvPr/>
        </p:nvSpPr>
        <p:spPr>
          <a:xfrm>
            <a:off x="6038316" y="5735142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7.5 Gt</a:t>
            </a:r>
            <a:endParaRPr kumimoji="1" lang="ja-JP" altLang="en-US" sz="1600" dirty="0">
              <a:solidFill>
                <a:srgbClr val="0070C0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622A76E-C595-4679-A6F6-15F07E0D25B8}"/>
              </a:ext>
            </a:extLst>
          </p:cNvPr>
          <p:cNvSpPr txBox="1"/>
          <p:nvPr/>
        </p:nvSpPr>
        <p:spPr>
          <a:xfrm>
            <a:off x="119336" y="620688"/>
            <a:ext cx="2207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Rain in 2018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19F417A-C63A-4D87-8102-2D759149950F}"/>
              </a:ext>
            </a:extLst>
          </p:cNvPr>
          <p:cNvSpPr txBox="1"/>
          <p:nvPr/>
        </p:nvSpPr>
        <p:spPr>
          <a:xfrm>
            <a:off x="3824303" y="2780928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3.3 Gt</a:t>
            </a:r>
            <a:endParaRPr kumimoji="1" lang="ja-JP" altLang="en-US" sz="1600" dirty="0">
              <a:solidFill>
                <a:srgbClr val="0070C0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59943CE-340B-46FE-ACCE-C45DED93D7C1}"/>
              </a:ext>
            </a:extLst>
          </p:cNvPr>
          <p:cNvSpPr txBox="1"/>
          <p:nvPr/>
        </p:nvSpPr>
        <p:spPr>
          <a:xfrm>
            <a:off x="6026280" y="2809340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6.7 Gt</a:t>
            </a:r>
            <a:endParaRPr kumimoji="1" lang="ja-JP" altLang="en-US" sz="1600" dirty="0">
              <a:solidFill>
                <a:srgbClr val="0070C0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D371E65-B5B8-41CD-B715-B4A33E8ECF9D}"/>
              </a:ext>
            </a:extLst>
          </p:cNvPr>
          <p:cNvSpPr txBox="1"/>
          <p:nvPr/>
        </p:nvSpPr>
        <p:spPr>
          <a:xfrm>
            <a:off x="8288799" y="5728323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0.7 Gt</a:t>
            </a:r>
            <a:endParaRPr kumimoji="1" lang="ja-JP" altLang="en-US" sz="1600" dirty="0">
              <a:solidFill>
                <a:srgbClr val="0070C0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3319D25-6B8B-4A88-BB5A-D4BA1C69827D}"/>
              </a:ext>
            </a:extLst>
          </p:cNvPr>
          <p:cNvSpPr txBox="1"/>
          <p:nvPr/>
        </p:nvSpPr>
        <p:spPr>
          <a:xfrm>
            <a:off x="10490601" y="5743364"/>
            <a:ext cx="750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0.1 Gt</a:t>
            </a:r>
            <a:endParaRPr kumimoji="1" lang="ja-JP" altLang="en-US" sz="1600" dirty="0">
              <a:solidFill>
                <a:srgbClr val="0070C0"/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006C2A5-6FD5-4790-A187-B53750A30592}"/>
              </a:ext>
            </a:extLst>
          </p:cNvPr>
          <p:cNvSpPr txBox="1"/>
          <p:nvPr/>
        </p:nvSpPr>
        <p:spPr>
          <a:xfrm>
            <a:off x="257076" y="1143908"/>
            <a:ext cx="2081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Whole SWJ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AE68189-4E1C-4E4D-861B-E75B30CF5EB4}"/>
              </a:ext>
            </a:extLst>
          </p:cNvPr>
          <p:cNvGrpSpPr/>
          <p:nvPr/>
        </p:nvGrpSpPr>
        <p:grpSpPr>
          <a:xfrm>
            <a:off x="6808867" y="1667128"/>
            <a:ext cx="5201848" cy="4652934"/>
            <a:chOff x="824432" y="1556792"/>
            <a:chExt cx="5201848" cy="4652934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05A0056C-94AA-4A64-BE96-81C3F110FA42}"/>
                </a:ext>
              </a:extLst>
            </p:cNvPr>
            <p:cNvSpPr/>
            <p:nvPr/>
          </p:nvSpPr>
          <p:spPr>
            <a:xfrm>
              <a:off x="824432" y="1556792"/>
              <a:ext cx="5201848" cy="4652934"/>
            </a:xfrm>
            <a:prstGeom prst="rect">
              <a:avLst/>
            </a:prstGeom>
            <a:solidFill>
              <a:schemeClr val="bg1"/>
            </a:solidFill>
            <a:effectLst>
              <a:outerShdw blurRad="1270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3" name="図 12" descr="グラフ, マップ, 散布図&#10;&#10;自動的に生成された説明">
              <a:extLst>
                <a:ext uri="{FF2B5EF4-FFF2-40B4-BE49-F238E27FC236}">
                  <a16:creationId xmlns:a16="http://schemas.microsoft.com/office/drawing/2014/main" id="{84F5BD6F-8547-4390-A450-9BCD8CCC58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19" r="9821" b="50958"/>
            <a:stretch/>
          </p:blipFill>
          <p:spPr>
            <a:xfrm>
              <a:off x="824432" y="1658406"/>
              <a:ext cx="4767942" cy="439456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" name="図 13" descr="グラフ, マップ, 散布図&#10;&#10;自動的に生成された説明">
              <a:extLst>
                <a:ext uri="{FF2B5EF4-FFF2-40B4-BE49-F238E27FC236}">
                  <a16:creationId xmlns:a16="http://schemas.microsoft.com/office/drawing/2014/main" id="{9D55C671-E506-44D0-8969-005AF966A3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29" t="41760" r="-531" b="6898"/>
            <a:stretch/>
          </p:blipFill>
          <p:spPr>
            <a:xfrm>
              <a:off x="5274880" y="2300518"/>
              <a:ext cx="587383" cy="3474084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FF8E2936-F02A-4EE5-94CC-C233D6CC196F}"/>
                </a:ext>
              </a:extLst>
            </p:cNvPr>
            <p:cNvSpPr txBox="1"/>
            <p:nvPr/>
          </p:nvSpPr>
          <p:spPr>
            <a:xfrm>
              <a:off x="2944895" y="5101153"/>
              <a:ext cx="17588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>
                  <a:solidFill>
                    <a:srgbClr val="0070C0"/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Total 61.4 </a:t>
              </a:r>
              <a:r>
                <a:rPr kumimoji="1" lang="en-US" altLang="ja-JP" sz="2000" dirty="0">
                  <a:solidFill>
                    <a:srgbClr val="0070C0"/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Gt</a:t>
              </a:r>
              <a:endParaRPr kumimoji="1" lang="ja-JP" altLang="en-US" sz="20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endParaRPr>
            </a:p>
          </p:txBody>
        </p:sp>
      </p:grpSp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61F021FE-F051-49C9-9B70-81F9E1DBAFF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4035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37"/>
    </mc:Choice>
    <mc:Fallback>
      <p:transition spd="slow" advTm="94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744D127F-5B73-48BD-BF81-1828CEC182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568" t="23465" r="40746" b="29186"/>
          <a:stretch/>
        </p:blipFill>
        <p:spPr>
          <a:xfrm>
            <a:off x="0" y="-51936"/>
            <a:ext cx="12192000" cy="6909935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3312CF-8273-4337-8291-AD33505B4E31}"/>
              </a:ext>
            </a:extLst>
          </p:cNvPr>
          <p:cNvSpPr txBox="1"/>
          <p:nvPr/>
        </p:nvSpPr>
        <p:spPr>
          <a:xfrm>
            <a:off x="794273" y="165615"/>
            <a:ext cx="10132069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Daily vertical position by GEONET GNSS</a:t>
            </a:r>
            <a:endParaRPr kumimoji="1" lang="en-US" altLang="ja-JP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r>
              <a:rPr kumimoji="1" lang="en-US" altLang="ja-JP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2018 Jul. 2-9</a:t>
            </a:r>
            <a:r>
              <a:rPr kumimoji="1" lang="ja-JP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　</a:t>
            </a:r>
            <a:r>
              <a:rPr kumimoji="1" lang="en-US" altLang="ja-JP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	</a:t>
            </a:r>
            <a:r>
              <a:rPr kumimoji="1" lang="ja-JP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平成３０年７月豪雨 </a:t>
            </a:r>
            <a:r>
              <a:rPr kumimoji="1" lang="en-US" altLang="ja-JP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			</a:t>
            </a:r>
          </a:p>
          <a:p>
            <a:endParaRPr kumimoji="1" lang="en-US" altLang="ja-JP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endParaRPr kumimoji="1" lang="en-US" altLang="ja-JP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endParaRPr kumimoji="1" lang="en-US" altLang="ja-JP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endParaRPr kumimoji="1" lang="en-US" altLang="ja-JP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endParaRPr kumimoji="1" lang="en-US" altLang="ja-JP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endParaRPr kumimoji="1" lang="en-US" altLang="ja-JP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  <a:p>
            <a:r>
              <a:rPr kumimoji="1" lang="en-US" altLang="ja-JP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		GEONET GNSS stations</a:t>
            </a:r>
            <a:r>
              <a:rPr kumimoji="1" lang="ja-JP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 </a:t>
            </a:r>
            <a:r>
              <a:rPr kumimoji="1" lang="en-US" altLang="ja-JP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			</a:t>
            </a:r>
            <a:endParaRPr kumimoji="1" lang="ja-JP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grpSp>
        <p:nvGrpSpPr>
          <p:cNvPr id="4" name="グループ化 8">
            <a:extLst>
              <a:ext uri="{FF2B5EF4-FFF2-40B4-BE49-F238E27FC236}">
                <a16:creationId xmlns:a16="http://schemas.microsoft.com/office/drawing/2014/main" id="{F18E8B45-C433-48DA-9D79-9480309C2BFB}"/>
              </a:ext>
            </a:extLst>
          </p:cNvPr>
          <p:cNvGrpSpPr/>
          <p:nvPr/>
        </p:nvGrpSpPr>
        <p:grpSpPr>
          <a:xfrm>
            <a:off x="9048328" y="5455789"/>
            <a:ext cx="296669" cy="934194"/>
            <a:chOff x="2279433" y="999180"/>
            <a:chExt cx="1503212" cy="4940196"/>
          </a:xfrm>
        </p:grpSpPr>
        <p:sp>
          <p:nvSpPr>
            <p:cNvPr id="5" name="AutoShape 53">
              <a:extLst>
                <a:ext uri="{FF2B5EF4-FFF2-40B4-BE49-F238E27FC236}">
                  <a16:creationId xmlns:a16="http://schemas.microsoft.com/office/drawing/2014/main" id="{C7B0A7EC-FC45-4758-9376-DC7DCD7DC9F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2279433" y="5398681"/>
              <a:ext cx="1503212" cy="540695"/>
            </a:xfrm>
            <a:prstGeom prst="cube">
              <a:avLst>
                <a:gd name="adj" fmla="val 77394"/>
              </a:avLst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6" name="AutoShape 54">
              <a:extLst>
                <a:ext uri="{FF2B5EF4-FFF2-40B4-BE49-F238E27FC236}">
                  <a16:creationId xmlns:a16="http://schemas.microsoft.com/office/drawing/2014/main" id="{C8E996D3-916B-4072-8966-788A4C52B4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2703965" y="3799503"/>
              <a:ext cx="600418" cy="1880635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7" name="Arc 55">
              <a:extLst>
                <a:ext uri="{FF2B5EF4-FFF2-40B4-BE49-F238E27FC236}">
                  <a16:creationId xmlns:a16="http://schemas.microsoft.com/office/drawing/2014/main" id="{B1BF3708-5054-4F7D-8184-1242A133B540}"/>
                </a:ext>
              </a:extLst>
            </p:cNvPr>
            <p:cNvSpPr>
              <a:spLocks/>
            </p:cNvSpPr>
            <p:nvPr/>
          </p:nvSpPr>
          <p:spPr bwMode="auto">
            <a:xfrm rot="21554161" flipH="1">
              <a:off x="2700000" y="999180"/>
              <a:ext cx="570924" cy="400888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8" name="AutoShape 56">
              <a:extLst>
                <a:ext uri="{FF2B5EF4-FFF2-40B4-BE49-F238E27FC236}">
                  <a16:creationId xmlns:a16="http://schemas.microsoft.com/office/drawing/2014/main" id="{1D7DD89E-D193-4974-9D8D-3B5B6883FF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754161" flipV="1">
              <a:off x="2689200" y="1388995"/>
              <a:ext cx="594509" cy="697478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9" name="Rectangle 57">
              <a:extLst>
                <a:ext uri="{FF2B5EF4-FFF2-40B4-BE49-F238E27FC236}">
                  <a16:creationId xmlns:a16="http://schemas.microsoft.com/office/drawing/2014/main" id="{72B04581-286C-4EC7-BACE-CD07BF01B1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2857199" y="2083114"/>
              <a:ext cx="282745" cy="1789342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10" name="Rectangle 58">
              <a:extLst>
                <a:ext uri="{FF2B5EF4-FFF2-40B4-BE49-F238E27FC236}">
                  <a16:creationId xmlns:a16="http://schemas.microsoft.com/office/drawing/2014/main" id="{3918F10F-9E5C-4AE2-98AB-5BDBA67A94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2958863" y="4203784"/>
              <a:ext cx="245241" cy="405341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87CBE154-C396-4502-8F4D-E98B904323E3}"/>
              </a:ext>
            </a:extLst>
          </p:cNvPr>
          <p:cNvGrpSpPr/>
          <p:nvPr/>
        </p:nvGrpSpPr>
        <p:grpSpPr>
          <a:xfrm>
            <a:off x="4943872" y="4903368"/>
            <a:ext cx="113678" cy="757037"/>
            <a:chOff x="6979620" y="2708920"/>
            <a:chExt cx="353627" cy="2328670"/>
          </a:xfrm>
        </p:grpSpPr>
        <p:sp>
          <p:nvSpPr>
            <p:cNvPr id="15" name="AutoShape 54">
              <a:extLst>
                <a:ext uri="{FF2B5EF4-FFF2-40B4-BE49-F238E27FC236}">
                  <a16:creationId xmlns:a16="http://schemas.microsoft.com/office/drawing/2014/main" id="{9DA43037-5160-4CE0-AF77-9D71843A3F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6988107" y="4102017"/>
              <a:ext cx="345140" cy="935573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16" name="Arc 55">
              <a:extLst>
                <a:ext uri="{FF2B5EF4-FFF2-40B4-BE49-F238E27FC236}">
                  <a16:creationId xmlns:a16="http://schemas.microsoft.com/office/drawing/2014/main" id="{05A6DD1D-23A9-4DB6-A4F8-F18E56D8696A}"/>
                </a:ext>
              </a:extLst>
            </p:cNvPr>
            <p:cNvSpPr>
              <a:spLocks/>
            </p:cNvSpPr>
            <p:nvPr/>
          </p:nvSpPr>
          <p:spPr bwMode="auto">
            <a:xfrm rot="21554161" flipH="1">
              <a:off x="6985828" y="2708920"/>
              <a:ext cx="328186" cy="199433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17" name="AutoShape 56">
              <a:extLst>
                <a:ext uri="{FF2B5EF4-FFF2-40B4-BE49-F238E27FC236}">
                  <a16:creationId xmlns:a16="http://schemas.microsoft.com/office/drawing/2014/main" id="{EE03A2E3-1E3B-411B-96AD-1359B91CC9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754161" flipV="1">
              <a:off x="6979620" y="2902844"/>
              <a:ext cx="341743" cy="346979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055B2634-7D6D-4EB0-BDAE-EA4D47A718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076191" y="3248152"/>
              <a:ext cx="162531" cy="890157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19" name="Rectangle 58">
              <a:extLst>
                <a:ext uri="{FF2B5EF4-FFF2-40B4-BE49-F238E27FC236}">
                  <a16:creationId xmlns:a16="http://schemas.microsoft.com/office/drawing/2014/main" id="{5C06909C-52C0-4B1B-9399-289A609E00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134631" y="4303138"/>
              <a:ext cx="140973" cy="201648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76B39DE-85B2-454B-838A-8FE7E2D70B0C}"/>
              </a:ext>
            </a:extLst>
          </p:cNvPr>
          <p:cNvGrpSpPr/>
          <p:nvPr/>
        </p:nvGrpSpPr>
        <p:grpSpPr>
          <a:xfrm>
            <a:off x="11280576" y="2564904"/>
            <a:ext cx="62702" cy="324000"/>
            <a:chOff x="6979620" y="2708920"/>
            <a:chExt cx="353627" cy="2328670"/>
          </a:xfrm>
        </p:grpSpPr>
        <p:sp>
          <p:nvSpPr>
            <p:cNvPr id="27" name="AutoShape 54">
              <a:extLst>
                <a:ext uri="{FF2B5EF4-FFF2-40B4-BE49-F238E27FC236}">
                  <a16:creationId xmlns:a16="http://schemas.microsoft.com/office/drawing/2014/main" id="{BBB8C106-34AF-4B43-BD8F-64C24B7E84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6988107" y="4102017"/>
              <a:ext cx="345140" cy="935573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28" name="Arc 55">
              <a:extLst>
                <a:ext uri="{FF2B5EF4-FFF2-40B4-BE49-F238E27FC236}">
                  <a16:creationId xmlns:a16="http://schemas.microsoft.com/office/drawing/2014/main" id="{AB239D41-D0E3-4041-9E26-B07767A7DBE1}"/>
                </a:ext>
              </a:extLst>
            </p:cNvPr>
            <p:cNvSpPr>
              <a:spLocks/>
            </p:cNvSpPr>
            <p:nvPr/>
          </p:nvSpPr>
          <p:spPr bwMode="auto">
            <a:xfrm rot="21554161" flipH="1">
              <a:off x="6985828" y="2708920"/>
              <a:ext cx="328186" cy="199433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29" name="AutoShape 56">
              <a:extLst>
                <a:ext uri="{FF2B5EF4-FFF2-40B4-BE49-F238E27FC236}">
                  <a16:creationId xmlns:a16="http://schemas.microsoft.com/office/drawing/2014/main" id="{5DAD9679-1216-45CF-ACB1-1CC5CC07AA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754161" flipV="1">
              <a:off x="6979620" y="2902844"/>
              <a:ext cx="341743" cy="346979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30" name="Rectangle 57">
              <a:extLst>
                <a:ext uri="{FF2B5EF4-FFF2-40B4-BE49-F238E27FC236}">
                  <a16:creationId xmlns:a16="http://schemas.microsoft.com/office/drawing/2014/main" id="{DD55D360-10BE-4206-BEAC-25D059658D8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076191" y="3248152"/>
              <a:ext cx="162531" cy="890157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31" name="Rectangle 58">
              <a:extLst>
                <a:ext uri="{FF2B5EF4-FFF2-40B4-BE49-F238E27FC236}">
                  <a16:creationId xmlns:a16="http://schemas.microsoft.com/office/drawing/2014/main" id="{719E4CB4-AC5F-40F3-891A-2CB8EFBF15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134631" y="4303138"/>
              <a:ext cx="140973" cy="201648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F03B55A-DFA2-4D2A-BE4A-F5E15FFD2754}"/>
              </a:ext>
            </a:extLst>
          </p:cNvPr>
          <p:cNvGrpSpPr/>
          <p:nvPr/>
        </p:nvGrpSpPr>
        <p:grpSpPr>
          <a:xfrm>
            <a:off x="551384" y="3284984"/>
            <a:ext cx="72000" cy="556905"/>
            <a:chOff x="6979620" y="2708920"/>
            <a:chExt cx="353627" cy="2328670"/>
          </a:xfrm>
        </p:grpSpPr>
        <p:sp>
          <p:nvSpPr>
            <p:cNvPr id="33" name="AutoShape 54">
              <a:extLst>
                <a:ext uri="{FF2B5EF4-FFF2-40B4-BE49-F238E27FC236}">
                  <a16:creationId xmlns:a16="http://schemas.microsoft.com/office/drawing/2014/main" id="{2FE755DA-A938-48A7-B264-DEC0B5D70CF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6988107" y="4102017"/>
              <a:ext cx="345140" cy="935573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34" name="Arc 55">
              <a:extLst>
                <a:ext uri="{FF2B5EF4-FFF2-40B4-BE49-F238E27FC236}">
                  <a16:creationId xmlns:a16="http://schemas.microsoft.com/office/drawing/2014/main" id="{5A2FE1D8-5205-4E4E-95D6-079463FC315E}"/>
                </a:ext>
              </a:extLst>
            </p:cNvPr>
            <p:cNvSpPr>
              <a:spLocks/>
            </p:cNvSpPr>
            <p:nvPr/>
          </p:nvSpPr>
          <p:spPr bwMode="auto">
            <a:xfrm rot="21554161" flipH="1">
              <a:off x="6985828" y="2708920"/>
              <a:ext cx="328186" cy="199433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35" name="AutoShape 56">
              <a:extLst>
                <a:ext uri="{FF2B5EF4-FFF2-40B4-BE49-F238E27FC236}">
                  <a16:creationId xmlns:a16="http://schemas.microsoft.com/office/drawing/2014/main" id="{E5263CE7-4661-431A-9034-501734EB1D5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754161" flipV="1">
              <a:off x="6979620" y="2902844"/>
              <a:ext cx="341743" cy="346979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36" name="Rectangle 57">
              <a:extLst>
                <a:ext uri="{FF2B5EF4-FFF2-40B4-BE49-F238E27FC236}">
                  <a16:creationId xmlns:a16="http://schemas.microsoft.com/office/drawing/2014/main" id="{5F2E2043-7D7B-41A2-A952-9783566753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076191" y="3248152"/>
              <a:ext cx="162531" cy="890157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  <p:sp>
          <p:nvSpPr>
            <p:cNvPr id="37" name="Rectangle 58">
              <a:extLst>
                <a:ext uri="{FF2B5EF4-FFF2-40B4-BE49-F238E27FC236}">
                  <a16:creationId xmlns:a16="http://schemas.microsoft.com/office/drawing/2014/main" id="{BF36694C-BB97-4C38-BA81-7B18D1E8653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134631" y="4303138"/>
              <a:ext cx="140973" cy="201648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solidFill>
                  <a:srgbClr val="000000"/>
                </a:solidFill>
                <a:latin typeface="Comic Sans MS" pitchFamily="66" charset="0"/>
                <a:ea typeface="ＭＳ 明朝" charset="-128"/>
              </a:endParaRPr>
            </a:p>
          </p:txBody>
        </p:sp>
      </p:grp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E8DE1144-F1B5-465F-87EB-ABEA38DD6A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75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13"/>
    </mc:Choice>
    <mc:Fallback>
      <p:transition spd="slow" advTm="5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260978-3E18-426E-930A-D4DBF5B1A40C}"/>
              </a:ext>
            </a:extLst>
          </p:cNvPr>
          <p:cNvSpPr txBox="1"/>
          <p:nvPr/>
        </p:nvSpPr>
        <p:spPr>
          <a:xfrm>
            <a:off x="270742" y="5698620"/>
            <a:ext cx="313224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6">
              <a:defRPr/>
            </a:pPr>
            <a:r>
              <a:rPr kumimoji="1" lang="en-US" altLang="ja-JP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Network filter applied to remove translation, rotation, scale errors</a:t>
            </a:r>
            <a:endParaRPr kumimoji="1" lang="ja-JP" altLang="en-US" sz="1600" dirty="0"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B3A6F9-F47F-4521-BADE-F9C8DCC4F431}"/>
              </a:ext>
            </a:extLst>
          </p:cNvPr>
          <p:cNvSpPr txBox="1"/>
          <p:nvPr/>
        </p:nvSpPr>
        <p:spPr>
          <a:xfrm>
            <a:off x="7828457" y="1056511"/>
            <a:ext cx="313224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6">
              <a:defRPr/>
            </a:pPr>
            <a:r>
              <a:rPr kumimoji="1" lang="en-US" altLang="ja-JP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Spatial smoothing applied</a:t>
            </a:r>
            <a:endParaRPr kumimoji="1" lang="ja-JP" altLang="en-US" sz="1600" dirty="0"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F05B4A5-0C29-42E4-8D14-B0AEEB397154}"/>
              </a:ext>
            </a:extLst>
          </p:cNvPr>
          <p:cNvSpPr/>
          <p:nvPr/>
        </p:nvSpPr>
        <p:spPr>
          <a:xfrm>
            <a:off x="295224" y="2082494"/>
            <a:ext cx="2763577" cy="2236497"/>
          </a:xfrm>
          <a:prstGeom prst="rect">
            <a:avLst/>
          </a:prstGeom>
          <a:solidFill>
            <a:srgbClr val="4472C4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8E81291-48F2-4C85-8C65-C3BCAED8EF7A}"/>
              </a:ext>
            </a:extLst>
          </p:cNvPr>
          <p:cNvSpPr/>
          <p:nvPr/>
        </p:nvSpPr>
        <p:spPr>
          <a:xfrm>
            <a:off x="290903" y="4268587"/>
            <a:ext cx="2765018" cy="87126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/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A1B13EF0-8471-4EAD-A53A-54249A13EE36}"/>
              </a:ext>
            </a:extLst>
          </p:cNvPr>
          <p:cNvSpPr/>
          <p:nvPr/>
        </p:nvSpPr>
        <p:spPr>
          <a:xfrm rot="10800000">
            <a:off x="184335" y="4262826"/>
            <a:ext cx="2754937" cy="381631"/>
          </a:xfrm>
          <a:custGeom>
            <a:avLst/>
            <a:gdLst>
              <a:gd name="connsiteX0" fmla="*/ 0 w 2317898"/>
              <a:gd name="connsiteY0" fmla="*/ 149156 h 188370"/>
              <a:gd name="connsiteX1" fmla="*/ 542261 w 2317898"/>
              <a:gd name="connsiteY1" fmla="*/ 138523 h 188370"/>
              <a:gd name="connsiteX2" fmla="*/ 1105786 w 2317898"/>
              <a:gd name="connsiteY2" fmla="*/ 300 h 188370"/>
              <a:gd name="connsiteX3" fmla="*/ 1743740 w 2317898"/>
              <a:gd name="connsiteY3" fmla="*/ 181054 h 188370"/>
              <a:gd name="connsiteX4" fmla="*/ 2317898 w 2317898"/>
              <a:gd name="connsiteY4" fmla="*/ 159789 h 188370"/>
              <a:gd name="connsiteX0" fmla="*/ 0 w 2317898"/>
              <a:gd name="connsiteY0" fmla="*/ 148857 h 159490"/>
              <a:gd name="connsiteX1" fmla="*/ 542261 w 2317898"/>
              <a:gd name="connsiteY1" fmla="*/ 138224 h 159490"/>
              <a:gd name="connsiteX2" fmla="*/ 1105786 w 2317898"/>
              <a:gd name="connsiteY2" fmla="*/ 1 h 159490"/>
              <a:gd name="connsiteX3" fmla="*/ 1743740 w 2317898"/>
              <a:gd name="connsiteY3" fmla="*/ 136272 h 159490"/>
              <a:gd name="connsiteX4" fmla="*/ 2317898 w 2317898"/>
              <a:gd name="connsiteY4" fmla="*/ 159490 h 159490"/>
              <a:gd name="connsiteX0" fmla="*/ 0 w 2317898"/>
              <a:gd name="connsiteY0" fmla="*/ 148882 h 159515"/>
              <a:gd name="connsiteX1" fmla="*/ 551176 w 2317898"/>
              <a:gd name="connsiteY1" fmla="*/ 124904 h 159515"/>
              <a:gd name="connsiteX2" fmla="*/ 1105786 w 2317898"/>
              <a:gd name="connsiteY2" fmla="*/ 26 h 159515"/>
              <a:gd name="connsiteX3" fmla="*/ 1743740 w 2317898"/>
              <a:gd name="connsiteY3" fmla="*/ 136297 h 159515"/>
              <a:gd name="connsiteX4" fmla="*/ 2317898 w 2317898"/>
              <a:gd name="connsiteY4" fmla="*/ 159515 h 159515"/>
              <a:gd name="connsiteX0" fmla="*/ 0 w 2308983"/>
              <a:gd name="connsiteY0" fmla="*/ 157779 h 159636"/>
              <a:gd name="connsiteX1" fmla="*/ 542261 w 2308983"/>
              <a:gd name="connsiteY1" fmla="*/ 124904 h 159636"/>
              <a:gd name="connsiteX2" fmla="*/ 1096871 w 2308983"/>
              <a:gd name="connsiteY2" fmla="*/ 26 h 159636"/>
              <a:gd name="connsiteX3" fmla="*/ 1734825 w 2308983"/>
              <a:gd name="connsiteY3" fmla="*/ 136297 h 159636"/>
              <a:gd name="connsiteX4" fmla="*/ 2308983 w 2308983"/>
              <a:gd name="connsiteY4" fmla="*/ 159515 h 159636"/>
              <a:gd name="connsiteX0" fmla="*/ 0 w 2308983"/>
              <a:gd name="connsiteY0" fmla="*/ 157779 h 159515"/>
              <a:gd name="connsiteX1" fmla="*/ 542261 w 2308983"/>
              <a:gd name="connsiteY1" fmla="*/ 124904 h 159515"/>
              <a:gd name="connsiteX2" fmla="*/ 1096871 w 2308983"/>
              <a:gd name="connsiteY2" fmla="*/ 26 h 159515"/>
              <a:gd name="connsiteX3" fmla="*/ 1734825 w 2308983"/>
              <a:gd name="connsiteY3" fmla="*/ 136297 h 159515"/>
              <a:gd name="connsiteX4" fmla="*/ 2308983 w 2308983"/>
              <a:gd name="connsiteY4" fmla="*/ 159515 h 15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8983" h="159515">
                <a:moveTo>
                  <a:pt x="0" y="157779"/>
                </a:moveTo>
                <a:cubicBezTo>
                  <a:pt x="241386" y="160418"/>
                  <a:pt x="359449" y="151196"/>
                  <a:pt x="542261" y="124904"/>
                </a:cubicBezTo>
                <a:cubicBezTo>
                  <a:pt x="725073" y="98612"/>
                  <a:pt x="898110" y="-1873"/>
                  <a:pt x="1096871" y="26"/>
                </a:cubicBezTo>
                <a:cubicBezTo>
                  <a:pt x="1295632" y="1925"/>
                  <a:pt x="1532806" y="109716"/>
                  <a:pt x="1734825" y="136297"/>
                </a:cubicBezTo>
                <a:cubicBezTo>
                  <a:pt x="1936844" y="162879"/>
                  <a:pt x="2163672" y="152427"/>
                  <a:pt x="2308983" y="159515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/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0CE7DD48-8C98-4B16-85BD-0111AF7309CA}"/>
              </a:ext>
            </a:extLst>
          </p:cNvPr>
          <p:cNvGrpSpPr>
            <a:grpSpLocks/>
          </p:cNvGrpSpPr>
          <p:nvPr/>
        </p:nvGrpSpPr>
        <p:grpSpPr bwMode="auto">
          <a:xfrm>
            <a:off x="1117529" y="2569253"/>
            <a:ext cx="1271621" cy="648051"/>
            <a:chOff x="1292" y="1356"/>
            <a:chExt cx="882" cy="482"/>
          </a:xfrm>
        </p:grpSpPr>
        <p:sp>
          <p:nvSpPr>
            <p:cNvPr id="16" name="AutoShape 10">
              <a:extLst>
                <a:ext uri="{FF2B5EF4-FFF2-40B4-BE49-F238E27FC236}">
                  <a16:creationId xmlns:a16="http://schemas.microsoft.com/office/drawing/2014/main" id="{543270F5-3607-4C2E-9ED3-1771C85885C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92" y="1356"/>
              <a:ext cx="882" cy="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E746468-07FE-40B9-8FE8-508561606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" y="1384"/>
              <a:ext cx="844" cy="441"/>
            </a:xfrm>
            <a:custGeom>
              <a:avLst/>
              <a:gdLst/>
              <a:ahLst/>
              <a:cxnLst>
                <a:cxn ang="0">
                  <a:pos x="757" y="38"/>
                </a:cxn>
                <a:cxn ang="0">
                  <a:pos x="867" y="10"/>
                </a:cxn>
                <a:cxn ang="0">
                  <a:pos x="963" y="20"/>
                </a:cxn>
                <a:cxn ang="0">
                  <a:pos x="981" y="68"/>
                </a:cxn>
                <a:cxn ang="0">
                  <a:pos x="1045" y="74"/>
                </a:cxn>
                <a:cxn ang="0">
                  <a:pos x="1072" y="101"/>
                </a:cxn>
                <a:cxn ang="0">
                  <a:pos x="1065" y="157"/>
                </a:cxn>
                <a:cxn ang="0">
                  <a:pos x="1111" y="167"/>
                </a:cxn>
                <a:cxn ang="0">
                  <a:pos x="1136" y="188"/>
                </a:cxn>
                <a:cxn ang="0">
                  <a:pos x="1131" y="218"/>
                </a:cxn>
                <a:cxn ang="0">
                  <a:pos x="1149" y="238"/>
                </a:cxn>
                <a:cxn ang="0">
                  <a:pos x="1189" y="279"/>
                </a:cxn>
                <a:cxn ang="0">
                  <a:pos x="1182" y="322"/>
                </a:cxn>
                <a:cxn ang="0">
                  <a:pos x="1166" y="342"/>
                </a:cxn>
                <a:cxn ang="0">
                  <a:pos x="1177" y="406"/>
                </a:cxn>
                <a:cxn ang="0">
                  <a:pos x="1136" y="438"/>
                </a:cxn>
                <a:cxn ang="0">
                  <a:pos x="1108" y="487"/>
                </a:cxn>
                <a:cxn ang="0">
                  <a:pos x="1060" y="517"/>
                </a:cxn>
                <a:cxn ang="0">
                  <a:pos x="1024" y="525"/>
                </a:cxn>
                <a:cxn ang="0">
                  <a:pos x="999" y="555"/>
                </a:cxn>
                <a:cxn ang="0">
                  <a:pos x="930" y="563"/>
                </a:cxn>
                <a:cxn ang="0">
                  <a:pos x="910" y="537"/>
                </a:cxn>
                <a:cxn ang="0">
                  <a:pos x="872" y="575"/>
                </a:cxn>
                <a:cxn ang="0">
                  <a:pos x="793" y="608"/>
                </a:cxn>
                <a:cxn ang="0">
                  <a:pos x="747" y="591"/>
                </a:cxn>
                <a:cxn ang="0">
                  <a:pos x="684" y="608"/>
                </a:cxn>
                <a:cxn ang="0">
                  <a:pos x="597" y="588"/>
                </a:cxn>
                <a:cxn ang="0">
                  <a:pos x="541" y="588"/>
                </a:cxn>
                <a:cxn ang="0">
                  <a:pos x="511" y="565"/>
                </a:cxn>
                <a:cxn ang="0">
                  <a:pos x="414" y="568"/>
                </a:cxn>
                <a:cxn ang="0">
                  <a:pos x="389" y="545"/>
                </a:cxn>
                <a:cxn ang="0">
                  <a:pos x="341" y="535"/>
                </a:cxn>
                <a:cxn ang="0">
                  <a:pos x="292" y="542"/>
                </a:cxn>
                <a:cxn ang="0">
                  <a:pos x="252" y="540"/>
                </a:cxn>
                <a:cxn ang="0">
                  <a:pos x="221" y="540"/>
                </a:cxn>
                <a:cxn ang="0">
                  <a:pos x="163" y="542"/>
                </a:cxn>
                <a:cxn ang="0">
                  <a:pos x="122" y="504"/>
                </a:cxn>
                <a:cxn ang="0">
                  <a:pos x="82" y="494"/>
                </a:cxn>
                <a:cxn ang="0">
                  <a:pos x="74" y="471"/>
                </a:cxn>
                <a:cxn ang="0">
                  <a:pos x="21" y="451"/>
                </a:cxn>
                <a:cxn ang="0">
                  <a:pos x="0" y="403"/>
                </a:cxn>
                <a:cxn ang="0">
                  <a:pos x="31" y="362"/>
                </a:cxn>
                <a:cxn ang="0">
                  <a:pos x="61" y="335"/>
                </a:cxn>
                <a:cxn ang="0">
                  <a:pos x="74" y="291"/>
                </a:cxn>
                <a:cxn ang="0">
                  <a:pos x="125" y="266"/>
                </a:cxn>
                <a:cxn ang="0">
                  <a:pos x="120" y="231"/>
                </a:cxn>
                <a:cxn ang="0">
                  <a:pos x="173" y="172"/>
                </a:cxn>
                <a:cxn ang="0">
                  <a:pos x="224" y="165"/>
                </a:cxn>
                <a:cxn ang="0">
                  <a:pos x="244" y="157"/>
                </a:cxn>
                <a:cxn ang="0">
                  <a:pos x="259" y="142"/>
                </a:cxn>
                <a:cxn ang="0">
                  <a:pos x="280" y="86"/>
                </a:cxn>
                <a:cxn ang="0">
                  <a:pos x="353" y="63"/>
                </a:cxn>
                <a:cxn ang="0">
                  <a:pos x="407" y="68"/>
                </a:cxn>
                <a:cxn ang="0">
                  <a:pos x="422" y="33"/>
                </a:cxn>
                <a:cxn ang="0">
                  <a:pos x="458" y="20"/>
                </a:cxn>
                <a:cxn ang="0">
                  <a:pos x="521" y="61"/>
                </a:cxn>
                <a:cxn ang="0">
                  <a:pos x="613" y="3"/>
                </a:cxn>
                <a:cxn ang="0">
                  <a:pos x="681" y="15"/>
                </a:cxn>
              </a:cxnLst>
              <a:rect l="0" t="0" r="r" b="b"/>
              <a:pathLst>
                <a:path w="1192" h="608">
                  <a:moveTo>
                    <a:pt x="714" y="51"/>
                  </a:moveTo>
                  <a:lnTo>
                    <a:pt x="719" y="48"/>
                  </a:lnTo>
                  <a:lnTo>
                    <a:pt x="727" y="46"/>
                  </a:lnTo>
                  <a:lnTo>
                    <a:pt x="735" y="43"/>
                  </a:lnTo>
                  <a:lnTo>
                    <a:pt x="742" y="41"/>
                  </a:lnTo>
                  <a:lnTo>
                    <a:pt x="750" y="38"/>
                  </a:lnTo>
                  <a:lnTo>
                    <a:pt x="757" y="38"/>
                  </a:lnTo>
                  <a:lnTo>
                    <a:pt x="768" y="41"/>
                  </a:lnTo>
                  <a:lnTo>
                    <a:pt x="775" y="43"/>
                  </a:lnTo>
                  <a:lnTo>
                    <a:pt x="796" y="53"/>
                  </a:lnTo>
                  <a:lnTo>
                    <a:pt x="811" y="38"/>
                  </a:lnTo>
                  <a:lnTo>
                    <a:pt x="829" y="25"/>
                  </a:lnTo>
                  <a:lnTo>
                    <a:pt x="846" y="18"/>
                  </a:lnTo>
                  <a:lnTo>
                    <a:pt x="867" y="10"/>
                  </a:lnTo>
                  <a:lnTo>
                    <a:pt x="887" y="5"/>
                  </a:lnTo>
                  <a:lnTo>
                    <a:pt x="907" y="5"/>
                  </a:lnTo>
                  <a:lnTo>
                    <a:pt x="928" y="5"/>
                  </a:lnTo>
                  <a:lnTo>
                    <a:pt x="945" y="10"/>
                  </a:lnTo>
                  <a:lnTo>
                    <a:pt x="953" y="13"/>
                  </a:lnTo>
                  <a:lnTo>
                    <a:pt x="958" y="18"/>
                  </a:lnTo>
                  <a:lnTo>
                    <a:pt x="963" y="20"/>
                  </a:lnTo>
                  <a:lnTo>
                    <a:pt x="966" y="25"/>
                  </a:lnTo>
                  <a:lnTo>
                    <a:pt x="971" y="30"/>
                  </a:lnTo>
                  <a:lnTo>
                    <a:pt x="973" y="38"/>
                  </a:lnTo>
                  <a:lnTo>
                    <a:pt x="976" y="43"/>
                  </a:lnTo>
                  <a:lnTo>
                    <a:pt x="978" y="51"/>
                  </a:lnTo>
                  <a:lnTo>
                    <a:pt x="978" y="61"/>
                  </a:lnTo>
                  <a:lnTo>
                    <a:pt x="981" y="68"/>
                  </a:lnTo>
                  <a:lnTo>
                    <a:pt x="989" y="71"/>
                  </a:lnTo>
                  <a:lnTo>
                    <a:pt x="999" y="71"/>
                  </a:lnTo>
                  <a:lnTo>
                    <a:pt x="1009" y="71"/>
                  </a:lnTo>
                  <a:lnTo>
                    <a:pt x="1019" y="68"/>
                  </a:lnTo>
                  <a:lnTo>
                    <a:pt x="1029" y="68"/>
                  </a:lnTo>
                  <a:lnTo>
                    <a:pt x="1037" y="74"/>
                  </a:lnTo>
                  <a:lnTo>
                    <a:pt x="1045" y="74"/>
                  </a:lnTo>
                  <a:lnTo>
                    <a:pt x="1050" y="76"/>
                  </a:lnTo>
                  <a:lnTo>
                    <a:pt x="1055" y="79"/>
                  </a:lnTo>
                  <a:lnTo>
                    <a:pt x="1060" y="84"/>
                  </a:lnTo>
                  <a:lnTo>
                    <a:pt x="1062" y="86"/>
                  </a:lnTo>
                  <a:lnTo>
                    <a:pt x="1067" y="91"/>
                  </a:lnTo>
                  <a:lnTo>
                    <a:pt x="1070" y="96"/>
                  </a:lnTo>
                  <a:lnTo>
                    <a:pt x="1072" y="101"/>
                  </a:lnTo>
                  <a:lnTo>
                    <a:pt x="1075" y="109"/>
                  </a:lnTo>
                  <a:lnTo>
                    <a:pt x="1078" y="119"/>
                  </a:lnTo>
                  <a:lnTo>
                    <a:pt x="1075" y="127"/>
                  </a:lnTo>
                  <a:lnTo>
                    <a:pt x="1075" y="134"/>
                  </a:lnTo>
                  <a:lnTo>
                    <a:pt x="1072" y="142"/>
                  </a:lnTo>
                  <a:lnTo>
                    <a:pt x="1070" y="152"/>
                  </a:lnTo>
                  <a:lnTo>
                    <a:pt x="1065" y="157"/>
                  </a:lnTo>
                  <a:lnTo>
                    <a:pt x="1062" y="167"/>
                  </a:lnTo>
                  <a:lnTo>
                    <a:pt x="1070" y="165"/>
                  </a:lnTo>
                  <a:lnTo>
                    <a:pt x="1078" y="165"/>
                  </a:lnTo>
                  <a:lnTo>
                    <a:pt x="1085" y="162"/>
                  </a:lnTo>
                  <a:lnTo>
                    <a:pt x="1093" y="165"/>
                  </a:lnTo>
                  <a:lnTo>
                    <a:pt x="1100" y="165"/>
                  </a:lnTo>
                  <a:lnTo>
                    <a:pt x="1111" y="167"/>
                  </a:lnTo>
                  <a:lnTo>
                    <a:pt x="1116" y="170"/>
                  </a:lnTo>
                  <a:lnTo>
                    <a:pt x="1123" y="172"/>
                  </a:lnTo>
                  <a:lnTo>
                    <a:pt x="1126" y="175"/>
                  </a:lnTo>
                  <a:lnTo>
                    <a:pt x="1128" y="177"/>
                  </a:lnTo>
                  <a:lnTo>
                    <a:pt x="1131" y="180"/>
                  </a:lnTo>
                  <a:lnTo>
                    <a:pt x="1133" y="185"/>
                  </a:lnTo>
                  <a:lnTo>
                    <a:pt x="1136" y="188"/>
                  </a:lnTo>
                  <a:lnTo>
                    <a:pt x="1136" y="190"/>
                  </a:lnTo>
                  <a:lnTo>
                    <a:pt x="1139" y="193"/>
                  </a:lnTo>
                  <a:lnTo>
                    <a:pt x="1139" y="198"/>
                  </a:lnTo>
                  <a:lnTo>
                    <a:pt x="1136" y="203"/>
                  </a:lnTo>
                  <a:lnTo>
                    <a:pt x="1136" y="208"/>
                  </a:lnTo>
                  <a:lnTo>
                    <a:pt x="1133" y="213"/>
                  </a:lnTo>
                  <a:lnTo>
                    <a:pt x="1131" y="218"/>
                  </a:lnTo>
                  <a:lnTo>
                    <a:pt x="1128" y="223"/>
                  </a:lnTo>
                  <a:lnTo>
                    <a:pt x="1126" y="228"/>
                  </a:lnTo>
                  <a:lnTo>
                    <a:pt x="1123" y="233"/>
                  </a:lnTo>
                  <a:lnTo>
                    <a:pt x="1121" y="238"/>
                  </a:lnTo>
                  <a:lnTo>
                    <a:pt x="1131" y="236"/>
                  </a:lnTo>
                  <a:lnTo>
                    <a:pt x="1141" y="238"/>
                  </a:lnTo>
                  <a:lnTo>
                    <a:pt x="1149" y="238"/>
                  </a:lnTo>
                  <a:lnTo>
                    <a:pt x="1159" y="241"/>
                  </a:lnTo>
                  <a:lnTo>
                    <a:pt x="1164" y="246"/>
                  </a:lnTo>
                  <a:lnTo>
                    <a:pt x="1174" y="251"/>
                  </a:lnTo>
                  <a:lnTo>
                    <a:pt x="1179" y="259"/>
                  </a:lnTo>
                  <a:lnTo>
                    <a:pt x="1187" y="266"/>
                  </a:lnTo>
                  <a:lnTo>
                    <a:pt x="1189" y="271"/>
                  </a:lnTo>
                  <a:lnTo>
                    <a:pt x="1189" y="279"/>
                  </a:lnTo>
                  <a:lnTo>
                    <a:pt x="1192" y="284"/>
                  </a:lnTo>
                  <a:lnTo>
                    <a:pt x="1192" y="291"/>
                  </a:lnTo>
                  <a:lnTo>
                    <a:pt x="1192" y="299"/>
                  </a:lnTo>
                  <a:lnTo>
                    <a:pt x="1192" y="307"/>
                  </a:lnTo>
                  <a:lnTo>
                    <a:pt x="1189" y="312"/>
                  </a:lnTo>
                  <a:lnTo>
                    <a:pt x="1184" y="317"/>
                  </a:lnTo>
                  <a:lnTo>
                    <a:pt x="1182" y="322"/>
                  </a:lnTo>
                  <a:lnTo>
                    <a:pt x="1182" y="324"/>
                  </a:lnTo>
                  <a:lnTo>
                    <a:pt x="1179" y="327"/>
                  </a:lnTo>
                  <a:lnTo>
                    <a:pt x="1177" y="332"/>
                  </a:lnTo>
                  <a:lnTo>
                    <a:pt x="1174" y="335"/>
                  </a:lnTo>
                  <a:lnTo>
                    <a:pt x="1172" y="337"/>
                  </a:lnTo>
                  <a:lnTo>
                    <a:pt x="1169" y="340"/>
                  </a:lnTo>
                  <a:lnTo>
                    <a:pt x="1166" y="342"/>
                  </a:lnTo>
                  <a:lnTo>
                    <a:pt x="1169" y="350"/>
                  </a:lnTo>
                  <a:lnTo>
                    <a:pt x="1174" y="360"/>
                  </a:lnTo>
                  <a:lnTo>
                    <a:pt x="1177" y="367"/>
                  </a:lnTo>
                  <a:lnTo>
                    <a:pt x="1179" y="378"/>
                  </a:lnTo>
                  <a:lnTo>
                    <a:pt x="1179" y="388"/>
                  </a:lnTo>
                  <a:lnTo>
                    <a:pt x="1179" y="395"/>
                  </a:lnTo>
                  <a:lnTo>
                    <a:pt x="1177" y="406"/>
                  </a:lnTo>
                  <a:lnTo>
                    <a:pt x="1174" y="413"/>
                  </a:lnTo>
                  <a:lnTo>
                    <a:pt x="1169" y="421"/>
                  </a:lnTo>
                  <a:lnTo>
                    <a:pt x="1161" y="426"/>
                  </a:lnTo>
                  <a:lnTo>
                    <a:pt x="1156" y="431"/>
                  </a:lnTo>
                  <a:lnTo>
                    <a:pt x="1149" y="433"/>
                  </a:lnTo>
                  <a:lnTo>
                    <a:pt x="1141" y="436"/>
                  </a:lnTo>
                  <a:lnTo>
                    <a:pt x="1136" y="438"/>
                  </a:lnTo>
                  <a:lnTo>
                    <a:pt x="1128" y="441"/>
                  </a:lnTo>
                  <a:lnTo>
                    <a:pt x="1121" y="441"/>
                  </a:lnTo>
                  <a:lnTo>
                    <a:pt x="1118" y="451"/>
                  </a:lnTo>
                  <a:lnTo>
                    <a:pt x="1116" y="461"/>
                  </a:lnTo>
                  <a:lnTo>
                    <a:pt x="1116" y="469"/>
                  </a:lnTo>
                  <a:lnTo>
                    <a:pt x="1113" y="476"/>
                  </a:lnTo>
                  <a:lnTo>
                    <a:pt x="1108" y="487"/>
                  </a:lnTo>
                  <a:lnTo>
                    <a:pt x="1103" y="494"/>
                  </a:lnTo>
                  <a:lnTo>
                    <a:pt x="1098" y="499"/>
                  </a:lnTo>
                  <a:lnTo>
                    <a:pt x="1088" y="504"/>
                  </a:lnTo>
                  <a:lnTo>
                    <a:pt x="1080" y="509"/>
                  </a:lnTo>
                  <a:lnTo>
                    <a:pt x="1075" y="512"/>
                  </a:lnTo>
                  <a:lnTo>
                    <a:pt x="1067" y="514"/>
                  </a:lnTo>
                  <a:lnTo>
                    <a:pt x="1060" y="517"/>
                  </a:lnTo>
                  <a:lnTo>
                    <a:pt x="1052" y="517"/>
                  </a:lnTo>
                  <a:lnTo>
                    <a:pt x="1045" y="517"/>
                  </a:lnTo>
                  <a:lnTo>
                    <a:pt x="1037" y="517"/>
                  </a:lnTo>
                  <a:lnTo>
                    <a:pt x="1029" y="514"/>
                  </a:lnTo>
                  <a:lnTo>
                    <a:pt x="1027" y="517"/>
                  </a:lnTo>
                  <a:lnTo>
                    <a:pt x="1027" y="522"/>
                  </a:lnTo>
                  <a:lnTo>
                    <a:pt x="1024" y="525"/>
                  </a:lnTo>
                  <a:lnTo>
                    <a:pt x="1024" y="527"/>
                  </a:lnTo>
                  <a:lnTo>
                    <a:pt x="1022" y="530"/>
                  </a:lnTo>
                  <a:lnTo>
                    <a:pt x="1022" y="535"/>
                  </a:lnTo>
                  <a:lnTo>
                    <a:pt x="1019" y="537"/>
                  </a:lnTo>
                  <a:lnTo>
                    <a:pt x="1017" y="540"/>
                  </a:lnTo>
                  <a:lnTo>
                    <a:pt x="1009" y="547"/>
                  </a:lnTo>
                  <a:lnTo>
                    <a:pt x="999" y="555"/>
                  </a:lnTo>
                  <a:lnTo>
                    <a:pt x="989" y="560"/>
                  </a:lnTo>
                  <a:lnTo>
                    <a:pt x="978" y="565"/>
                  </a:lnTo>
                  <a:lnTo>
                    <a:pt x="968" y="568"/>
                  </a:lnTo>
                  <a:lnTo>
                    <a:pt x="958" y="570"/>
                  </a:lnTo>
                  <a:lnTo>
                    <a:pt x="945" y="570"/>
                  </a:lnTo>
                  <a:lnTo>
                    <a:pt x="935" y="565"/>
                  </a:lnTo>
                  <a:lnTo>
                    <a:pt x="930" y="563"/>
                  </a:lnTo>
                  <a:lnTo>
                    <a:pt x="928" y="560"/>
                  </a:lnTo>
                  <a:lnTo>
                    <a:pt x="923" y="558"/>
                  </a:lnTo>
                  <a:lnTo>
                    <a:pt x="920" y="553"/>
                  </a:lnTo>
                  <a:lnTo>
                    <a:pt x="917" y="550"/>
                  </a:lnTo>
                  <a:lnTo>
                    <a:pt x="915" y="545"/>
                  </a:lnTo>
                  <a:lnTo>
                    <a:pt x="912" y="540"/>
                  </a:lnTo>
                  <a:lnTo>
                    <a:pt x="910" y="537"/>
                  </a:lnTo>
                  <a:lnTo>
                    <a:pt x="907" y="537"/>
                  </a:lnTo>
                  <a:lnTo>
                    <a:pt x="902" y="537"/>
                  </a:lnTo>
                  <a:lnTo>
                    <a:pt x="900" y="537"/>
                  </a:lnTo>
                  <a:lnTo>
                    <a:pt x="895" y="542"/>
                  </a:lnTo>
                  <a:lnTo>
                    <a:pt x="890" y="555"/>
                  </a:lnTo>
                  <a:lnTo>
                    <a:pt x="882" y="565"/>
                  </a:lnTo>
                  <a:lnTo>
                    <a:pt x="872" y="575"/>
                  </a:lnTo>
                  <a:lnTo>
                    <a:pt x="862" y="583"/>
                  </a:lnTo>
                  <a:lnTo>
                    <a:pt x="849" y="588"/>
                  </a:lnTo>
                  <a:lnTo>
                    <a:pt x="836" y="593"/>
                  </a:lnTo>
                  <a:lnTo>
                    <a:pt x="821" y="598"/>
                  </a:lnTo>
                  <a:lnTo>
                    <a:pt x="811" y="606"/>
                  </a:lnTo>
                  <a:lnTo>
                    <a:pt x="801" y="606"/>
                  </a:lnTo>
                  <a:lnTo>
                    <a:pt x="793" y="608"/>
                  </a:lnTo>
                  <a:lnTo>
                    <a:pt x="785" y="606"/>
                  </a:lnTo>
                  <a:lnTo>
                    <a:pt x="778" y="606"/>
                  </a:lnTo>
                  <a:lnTo>
                    <a:pt x="770" y="603"/>
                  </a:lnTo>
                  <a:lnTo>
                    <a:pt x="762" y="601"/>
                  </a:lnTo>
                  <a:lnTo>
                    <a:pt x="757" y="598"/>
                  </a:lnTo>
                  <a:lnTo>
                    <a:pt x="750" y="593"/>
                  </a:lnTo>
                  <a:lnTo>
                    <a:pt x="747" y="591"/>
                  </a:lnTo>
                  <a:lnTo>
                    <a:pt x="747" y="588"/>
                  </a:lnTo>
                  <a:lnTo>
                    <a:pt x="745" y="585"/>
                  </a:lnTo>
                  <a:lnTo>
                    <a:pt x="742" y="583"/>
                  </a:lnTo>
                  <a:lnTo>
                    <a:pt x="729" y="591"/>
                  </a:lnTo>
                  <a:lnTo>
                    <a:pt x="714" y="598"/>
                  </a:lnTo>
                  <a:lnTo>
                    <a:pt x="699" y="603"/>
                  </a:lnTo>
                  <a:lnTo>
                    <a:pt x="684" y="608"/>
                  </a:lnTo>
                  <a:lnTo>
                    <a:pt x="668" y="608"/>
                  </a:lnTo>
                  <a:lnTo>
                    <a:pt x="653" y="608"/>
                  </a:lnTo>
                  <a:lnTo>
                    <a:pt x="638" y="603"/>
                  </a:lnTo>
                  <a:lnTo>
                    <a:pt x="623" y="598"/>
                  </a:lnTo>
                  <a:lnTo>
                    <a:pt x="613" y="583"/>
                  </a:lnTo>
                  <a:lnTo>
                    <a:pt x="605" y="585"/>
                  </a:lnTo>
                  <a:lnTo>
                    <a:pt x="597" y="588"/>
                  </a:lnTo>
                  <a:lnTo>
                    <a:pt x="587" y="591"/>
                  </a:lnTo>
                  <a:lnTo>
                    <a:pt x="580" y="593"/>
                  </a:lnTo>
                  <a:lnTo>
                    <a:pt x="572" y="593"/>
                  </a:lnTo>
                  <a:lnTo>
                    <a:pt x="564" y="596"/>
                  </a:lnTo>
                  <a:lnTo>
                    <a:pt x="554" y="593"/>
                  </a:lnTo>
                  <a:lnTo>
                    <a:pt x="547" y="591"/>
                  </a:lnTo>
                  <a:lnTo>
                    <a:pt x="541" y="588"/>
                  </a:lnTo>
                  <a:lnTo>
                    <a:pt x="536" y="585"/>
                  </a:lnTo>
                  <a:lnTo>
                    <a:pt x="531" y="583"/>
                  </a:lnTo>
                  <a:lnTo>
                    <a:pt x="526" y="580"/>
                  </a:lnTo>
                  <a:lnTo>
                    <a:pt x="521" y="578"/>
                  </a:lnTo>
                  <a:lnTo>
                    <a:pt x="519" y="573"/>
                  </a:lnTo>
                  <a:lnTo>
                    <a:pt x="513" y="570"/>
                  </a:lnTo>
                  <a:lnTo>
                    <a:pt x="511" y="565"/>
                  </a:lnTo>
                  <a:lnTo>
                    <a:pt x="498" y="570"/>
                  </a:lnTo>
                  <a:lnTo>
                    <a:pt x="486" y="573"/>
                  </a:lnTo>
                  <a:lnTo>
                    <a:pt x="470" y="575"/>
                  </a:lnTo>
                  <a:lnTo>
                    <a:pt x="455" y="575"/>
                  </a:lnTo>
                  <a:lnTo>
                    <a:pt x="440" y="573"/>
                  </a:lnTo>
                  <a:lnTo>
                    <a:pt x="427" y="570"/>
                  </a:lnTo>
                  <a:lnTo>
                    <a:pt x="414" y="568"/>
                  </a:lnTo>
                  <a:lnTo>
                    <a:pt x="402" y="560"/>
                  </a:lnTo>
                  <a:lnTo>
                    <a:pt x="399" y="558"/>
                  </a:lnTo>
                  <a:lnTo>
                    <a:pt x="397" y="555"/>
                  </a:lnTo>
                  <a:lnTo>
                    <a:pt x="394" y="553"/>
                  </a:lnTo>
                  <a:lnTo>
                    <a:pt x="392" y="550"/>
                  </a:lnTo>
                  <a:lnTo>
                    <a:pt x="389" y="547"/>
                  </a:lnTo>
                  <a:lnTo>
                    <a:pt x="389" y="545"/>
                  </a:lnTo>
                  <a:lnTo>
                    <a:pt x="386" y="540"/>
                  </a:lnTo>
                  <a:lnTo>
                    <a:pt x="386" y="537"/>
                  </a:lnTo>
                  <a:lnTo>
                    <a:pt x="379" y="537"/>
                  </a:lnTo>
                  <a:lnTo>
                    <a:pt x="369" y="537"/>
                  </a:lnTo>
                  <a:lnTo>
                    <a:pt x="359" y="537"/>
                  </a:lnTo>
                  <a:lnTo>
                    <a:pt x="351" y="537"/>
                  </a:lnTo>
                  <a:lnTo>
                    <a:pt x="341" y="535"/>
                  </a:lnTo>
                  <a:lnTo>
                    <a:pt x="333" y="532"/>
                  </a:lnTo>
                  <a:lnTo>
                    <a:pt x="325" y="530"/>
                  </a:lnTo>
                  <a:lnTo>
                    <a:pt x="318" y="525"/>
                  </a:lnTo>
                  <a:lnTo>
                    <a:pt x="313" y="530"/>
                  </a:lnTo>
                  <a:lnTo>
                    <a:pt x="305" y="535"/>
                  </a:lnTo>
                  <a:lnTo>
                    <a:pt x="300" y="540"/>
                  </a:lnTo>
                  <a:lnTo>
                    <a:pt x="292" y="542"/>
                  </a:lnTo>
                  <a:lnTo>
                    <a:pt x="287" y="545"/>
                  </a:lnTo>
                  <a:lnTo>
                    <a:pt x="280" y="547"/>
                  </a:lnTo>
                  <a:lnTo>
                    <a:pt x="272" y="547"/>
                  </a:lnTo>
                  <a:lnTo>
                    <a:pt x="264" y="545"/>
                  </a:lnTo>
                  <a:lnTo>
                    <a:pt x="259" y="542"/>
                  </a:lnTo>
                  <a:lnTo>
                    <a:pt x="257" y="542"/>
                  </a:lnTo>
                  <a:lnTo>
                    <a:pt x="252" y="540"/>
                  </a:lnTo>
                  <a:lnTo>
                    <a:pt x="249" y="537"/>
                  </a:lnTo>
                  <a:lnTo>
                    <a:pt x="247" y="535"/>
                  </a:lnTo>
                  <a:lnTo>
                    <a:pt x="244" y="532"/>
                  </a:lnTo>
                  <a:lnTo>
                    <a:pt x="239" y="530"/>
                  </a:lnTo>
                  <a:lnTo>
                    <a:pt x="237" y="527"/>
                  </a:lnTo>
                  <a:lnTo>
                    <a:pt x="229" y="535"/>
                  </a:lnTo>
                  <a:lnTo>
                    <a:pt x="221" y="540"/>
                  </a:lnTo>
                  <a:lnTo>
                    <a:pt x="214" y="542"/>
                  </a:lnTo>
                  <a:lnTo>
                    <a:pt x="206" y="545"/>
                  </a:lnTo>
                  <a:lnTo>
                    <a:pt x="196" y="547"/>
                  </a:lnTo>
                  <a:lnTo>
                    <a:pt x="188" y="547"/>
                  </a:lnTo>
                  <a:lnTo>
                    <a:pt x="178" y="547"/>
                  </a:lnTo>
                  <a:lnTo>
                    <a:pt x="168" y="547"/>
                  </a:lnTo>
                  <a:lnTo>
                    <a:pt x="163" y="542"/>
                  </a:lnTo>
                  <a:lnTo>
                    <a:pt x="155" y="537"/>
                  </a:lnTo>
                  <a:lnTo>
                    <a:pt x="148" y="532"/>
                  </a:lnTo>
                  <a:lnTo>
                    <a:pt x="143" y="530"/>
                  </a:lnTo>
                  <a:lnTo>
                    <a:pt x="135" y="522"/>
                  </a:lnTo>
                  <a:lnTo>
                    <a:pt x="130" y="517"/>
                  </a:lnTo>
                  <a:lnTo>
                    <a:pt x="125" y="509"/>
                  </a:lnTo>
                  <a:lnTo>
                    <a:pt x="122" y="504"/>
                  </a:lnTo>
                  <a:lnTo>
                    <a:pt x="115" y="502"/>
                  </a:lnTo>
                  <a:lnTo>
                    <a:pt x="110" y="502"/>
                  </a:lnTo>
                  <a:lnTo>
                    <a:pt x="102" y="502"/>
                  </a:lnTo>
                  <a:lnTo>
                    <a:pt x="97" y="499"/>
                  </a:lnTo>
                  <a:lnTo>
                    <a:pt x="89" y="499"/>
                  </a:lnTo>
                  <a:lnTo>
                    <a:pt x="87" y="497"/>
                  </a:lnTo>
                  <a:lnTo>
                    <a:pt x="82" y="494"/>
                  </a:lnTo>
                  <a:lnTo>
                    <a:pt x="76" y="489"/>
                  </a:lnTo>
                  <a:lnTo>
                    <a:pt x="76" y="487"/>
                  </a:lnTo>
                  <a:lnTo>
                    <a:pt x="76" y="482"/>
                  </a:lnTo>
                  <a:lnTo>
                    <a:pt x="74" y="479"/>
                  </a:lnTo>
                  <a:lnTo>
                    <a:pt x="74" y="476"/>
                  </a:lnTo>
                  <a:lnTo>
                    <a:pt x="74" y="474"/>
                  </a:lnTo>
                  <a:lnTo>
                    <a:pt x="74" y="471"/>
                  </a:lnTo>
                  <a:lnTo>
                    <a:pt x="71" y="469"/>
                  </a:lnTo>
                  <a:lnTo>
                    <a:pt x="69" y="466"/>
                  </a:lnTo>
                  <a:lnTo>
                    <a:pt x="59" y="466"/>
                  </a:lnTo>
                  <a:lnTo>
                    <a:pt x="49" y="464"/>
                  </a:lnTo>
                  <a:lnTo>
                    <a:pt x="38" y="461"/>
                  </a:lnTo>
                  <a:lnTo>
                    <a:pt x="31" y="456"/>
                  </a:lnTo>
                  <a:lnTo>
                    <a:pt x="21" y="451"/>
                  </a:lnTo>
                  <a:lnTo>
                    <a:pt x="15" y="444"/>
                  </a:lnTo>
                  <a:lnTo>
                    <a:pt x="8" y="436"/>
                  </a:lnTo>
                  <a:lnTo>
                    <a:pt x="3" y="426"/>
                  </a:lnTo>
                  <a:lnTo>
                    <a:pt x="0" y="421"/>
                  </a:lnTo>
                  <a:lnTo>
                    <a:pt x="0" y="413"/>
                  </a:lnTo>
                  <a:lnTo>
                    <a:pt x="0" y="408"/>
                  </a:lnTo>
                  <a:lnTo>
                    <a:pt x="0" y="403"/>
                  </a:lnTo>
                  <a:lnTo>
                    <a:pt x="3" y="395"/>
                  </a:lnTo>
                  <a:lnTo>
                    <a:pt x="5" y="390"/>
                  </a:lnTo>
                  <a:lnTo>
                    <a:pt x="8" y="385"/>
                  </a:lnTo>
                  <a:lnTo>
                    <a:pt x="13" y="380"/>
                  </a:lnTo>
                  <a:lnTo>
                    <a:pt x="18" y="375"/>
                  </a:lnTo>
                  <a:lnTo>
                    <a:pt x="23" y="367"/>
                  </a:lnTo>
                  <a:lnTo>
                    <a:pt x="31" y="362"/>
                  </a:lnTo>
                  <a:lnTo>
                    <a:pt x="38" y="360"/>
                  </a:lnTo>
                  <a:lnTo>
                    <a:pt x="46" y="355"/>
                  </a:lnTo>
                  <a:lnTo>
                    <a:pt x="54" y="352"/>
                  </a:lnTo>
                  <a:lnTo>
                    <a:pt x="61" y="347"/>
                  </a:lnTo>
                  <a:lnTo>
                    <a:pt x="69" y="347"/>
                  </a:lnTo>
                  <a:lnTo>
                    <a:pt x="64" y="340"/>
                  </a:lnTo>
                  <a:lnTo>
                    <a:pt x="61" y="335"/>
                  </a:lnTo>
                  <a:lnTo>
                    <a:pt x="61" y="327"/>
                  </a:lnTo>
                  <a:lnTo>
                    <a:pt x="61" y="322"/>
                  </a:lnTo>
                  <a:lnTo>
                    <a:pt x="61" y="317"/>
                  </a:lnTo>
                  <a:lnTo>
                    <a:pt x="61" y="309"/>
                  </a:lnTo>
                  <a:lnTo>
                    <a:pt x="64" y="304"/>
                  </a:lnTo>
                  <a:lnTo>
                    <a:pt x="66" y="297"/>
                  </a:lnTo>
                  <a:lnTo>
                    <a:pt x="74" y="291"/>
                  </a:lnTo>
                  <a:lnTo>
                    <a:pt x="79" y="286"/>
                  </a:lnTo>
                  <a:lnTo>
                    <a:pt x="87" y="281"/>
                  </a:lnTo>
                  <a:lnTo>
                    <a:pt x="94" y="279"/>
                  </a:lnTo>
                  <a:lnTo>
                    <a:pt x="99" y="274"/>
                  </a:lnTo>
                  <a:lnTo>
                    <a:pt x="107" y="269"/>
                  </a:lnTo>
                  <a:lnTo>
                    <a:pt x="115" y="266"/>
                  </a:lnTo>
                  <a:lnTo>
                    <a:pt x="125" y="266"/>
                  </a:lnTo>
                  <a:lnTo>
                    <a:pt x="122" y="261"/>
                  </a:lnTo>
                  <a:lnTo>
                    <a:pt x="122" y="256"/>
                  </a:lnTo>
                  <a:lnTo>
                    <a:pt x="120" y="251"/>
                  </a:lnTo>
                  <a:lnTo>
                    <a:pt x="120" y="246"/>
                  </a:lnTo>
                  <a:lnTo>
                    <a:pt x="117" y="241"/>
                  </a:lnTo>
                  <a:lnTo>
                    <a:pt x="117" y="236"/>
                  </a:lnTo>
                  <a:lnTo>
                    <a:pt x="120" y="231"/>
                  </a:lnTo>
                  <a:lnTo>
                    <a:pt x="122" y="226"/>
                  </a:lnTo>
                  <a:lnTo>
                    <a:pt x="125" y="213"/>
                  </a:lnTo>
                  <a:lnTo>
                    <a:pt x="130" y="203"/>
                  </a:lnTo>
                  <a:lnTo>
                    <a:pt x="137" y="193"/>
                  </a:lnTo>
                  <a:lnTo>
                    <a:pt x="148" y="185"/>
                  </a:lnTo>
                  <a:lnTo>
                    <a:pt x="160" y="177"/>
                  </a:lnTo>
                  <a:lnTo>
                    <a:pt x="173" y="172"/>
                  </a:lnTo>
                  <a:lnTo>
                    <a:pt x="183" y="167"/>
                  </a:lnTo>
                  <a:lnTo>
                    <a:pt x="198" y="162"/>
                  </a:lnTo>
                  <a:lnTo>
                    <a:pt x="204" y="162"/>
                  </a:lnTo>
                  <a:lnTo>
                    <a:pt x="209" y="162"/>
                  </a:lnTo>
                  <a:lnTo>
                    <a:pt x="214" y="162"/>
                  </a:lnTo>
                  <a:lnTo>
                    <a:pt x="219" y="162"/>
                  </a:lnTo>
                  <a:lnTo>
                    <a:pt x="224" y="165"/>
                  </a:lnTo>
                  <a:lnTo>
                    <a:pt x="229" y="165"/>
                  </a:lnTo>
                  <a:lnTo>
                    <a:pt x="234" y="167"/>
                  </a:lnTo>
                  <a:lnTo>
                    <a:pt x="239" y="170"/>
                  </a:lnTo>
                  <a:lnTo>
                    <a:pt x="242" y="167"/>
                  </a:lnTo>
                  <a:lnTo>
                    <a:pt x="242" y="162"/>
                  </a:lnTo>
                  <a:lnTo>
                    <a:pt x="244" y="160"/>
                  </a:lnTo>
                  <a:lnTo>
                    <a:pt x="244" y="157"/>
                  </a:lnTo>
                  <a:lnTo>
                    <a:pt x="244" y="152"/>
                  </a:lnTo>
                  <a:lnTo>
                    <a:pt x="247" y="150"/>
                  </a:lnTo>
                  <a:lnTo>
                    <a:pt x="247" y="147"/>
                  </a:lnTo>
                  <a:lnTo>
                    <a:pt x="249" y="144"/>
                  </a:lnTo>
                  <a:lnTo>
                    <a:pt x="252" y="142"/>
                  </a:lnTo>
                  <a:lnTo>
                    <a:pt x="257" y="142"/>
                  </a:lnTo>
                  <a:lnTo>
                    <a:pt x="259" y="142"/>
                  </a:lnTo>
                  <a:lnTo>
                    <a:pt x="262" y="139"/>
                  </a:lnTo>
                  <a:lnTo>
                    <a:pt x="262" y="129"/>
                  </a:lnTo>
                  <a:lnTo>
                    <a:pt x="264" y="119"/>
                  </a:lnTo>
                  <a:lnTo>
                    <a:pt x="267" y="109"/>
                  </a:lnTo>
                  <a:lnTo>
                    <a:pt x="270" y="101"/>
                  </a:lnTo>
                  <a:lnTo>
                    <a:pt x="275" y="94"/>
                  </a:lnTo>
                  <a:lnTo>
                    <a:pt x="280" y="86"/>
                  </a:lnTo>
                  <a:lnTo>
                    <a:pt x="287" y="81"/>
                  </a:lnTo>
                  <a:lnTo>
                    <a:pt x="298" y="76"/>
                  </a:lnTo>
                  <a:lnTo>
                    <a:pt x="305" y="71"/>
                  </a:lnTo>
                  <a:lnTo>
                    <a:pt x="318" y="68"/>
                  </a:lnTo>
                  <a:lnTo>
                    <a:pt x="328" y="66"/>
                  </a:lnTo>
                  <a:lnTo>
                    <a:pt x="341" y="63"/>
                  </a:lnTo>
                  <a:lnTo>
                    <a:pt x="353" y="63"/>
                  </a:lnTo>
                  <a:lnTo>
                    <a:pt x="364" y="66"/>
                  </a:lnTo>
                  <a:lnTo>
                    <a:pt x="376" y="68"/>
                  </a:lnTo>
                  <a:lnTo>
                    <a:pt x="386" y="76"/>
                  </a:lnTo>
                  <a:lnTo>
                    <a:pt x="404" y="89"/>
                  </a:lnTo>
                  <a:lnTo>
                    <a:pt x="404" y="81"/>
                  </a:lnTo>
                  <a:lnTo>
                    <a:pt x="404" y="76"/>
                  </a:lnTo>
                  <a:lnTo>
                    <a:pt x="407" y="68"/>
                  </a:lnTo>
                  <a:lnTo>
                    <a:pt x="409" y="63"/>
                  </a:lnTo>
                  <a:lnTo>
                    <a:pt x="409" y="58"/>
                  </a:lnTo>
                  <a:lnTo>
                    <a:pt x="412" y="51"/>
                  </a:lnTo>
                  <a:lnTo>
                    <a:pt x="414" y="46"/>
                  </a:lnTo>
                  <a:lnTo>
                    <a:pt x="417" y="43"/>
                  </a:lnTo>
                  <a:lnTo>
                    <a:pt x="419" y="38"/>
                  </a:lnTo>
                  <a:lnTo>
                    <a:pt x="422" y="33"/>
                  </a:lnTo>
                  <a:lnTo>
                    <a:pt x="425" y="30"/>
                  </a:lnTo>
                  <a:lnTo>
                    <a:pt x="430" y="28"/>
                  </a:lnTo>
                  <a:lnTo>
                    <a:pt x="432" y="25"/>
                  </a:lnTo>
                  <a:lnTo>
                    <a:pt x="437" y="23"/>
                  </a:lnTo>
                  <a:lnTo>
                    <a:pt x="440" y="20"/>
                  </a:lnTo>
                  <a:lnTo>
                    <a:pt x="445" y="20"/>
                  </a:lnTo>
                  <a:lnTo>
                    <a:pt x="458" y="20"/>
                  </a:lnTo>
                  <a:lnTo>
                    <a:pt x="468" y="23"/>
                  </a:lnTo>
                  <a:lnTo>
                    <a:pt x="480" y="25"/>
                  </a:lnTo>
                  <a:lnTo>
                    <a:pt x="491" y="28"/>
                  </a:lnTo>
                  <a:lnTo>
                    <a:pt x="501" y="33"/>
                  </a:lnTo>
                  <a:lnTo>
                    <a:pt x="508" y="41"/>
                  </a:lnTo>
                  <a:lnTo>
                    <a:pt x="516" y="51"/>
                  </a:lnTo>
                  <a:lnTo>
                    <a:pt x="521" y="61"/>
                  </a:lnTo>
                  <a:lnTo>
                    <a:pt x="524" y="61"/>
                  </a:lnTo>
                  <a:lnTo>
                    <a:pt x="536" y="46"/>
                  </a:lnTo>
                  <a:lnTo>
                    <a:pt x="549" y="30"/>
                  </a:lnTo>
                  <a:lnTo>
                    <a:pt x="562" y="20"/>
                  </a:lnTo>
                  <a:lnTo>
                    <a:pt x="577" y="10"/>
                  </a:lnTo>
                  <a:lnTo>
                    <a:pt x="595" y="5"/>
                  </a:lnTo>
                  <a:lnTo>
                    <a:pt x="613" y="3"/>
                  </a:lnTo>
                  <a:lnTo>
                    <a:pt x="630" y="0"/>
                  </a:lnTo>
                  <a:lnTo>
                    <a:pt x="648" y="3"/>
                  </a:lnTo>
                  <a:lnTo>
                    <a:pt x="656" y="5"/>
                  </a:lnTo>
                  <a:lnTo>
                    <a:pt x="661" y="8"/>
                  </a:lnTo>
                  <a:lnTo>
                    <a:pt x="668" y="10"/>
                  </a:lnTo>
                  <a:lnTo>
                    <a:pt x="674" y="13"/>
                  </a:lnTo>
                  <a:lnTo>
                    <a:pt x="681" y="15"/>
                  </a:lnTo>
                  <a:lnTo>
                    <a:pt x="686" y="18"/>
                  </a:lnTo>
                  <a:lnTo>
                    <a:pt x="694" y="23"/>
                  </a:lnTo>
                  <a:lnTo>
                    <a:pt x="699" y="28"/>
                  </a:lnTo>
                  <a:lnTo>
                    <a:pt x="714" y="51"/>
                  </a:lnTo>
                  <a:close/>
                </a:path>
              </a:pathLst>
            </a:custGeom>
            <a:solidFill>
              <a:srgbClr val="00DEDE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FC6C32CD-ABC1-40BB-8CA4-81A1BC26D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" y="1389"/>
              <a:ext cx="833" cy="432"/>
            </a:xfrm>
            <a:custGeom>
              <a:avLst/>
              <a:gdLst/>
              <a:ahLst/>
              <a:cxnLst>
                <a:cxn ang="0">
                  <a:pos x="711" y="63"/>
                </a:cxn>
                <a:cxn ang="0">
                  <a:pos x="790" y="60"/>
                </a:cxn>
                <a:cxn ang="0">
                  <a:pos x="846" y="12"/>
                </a:cxn>
                <a:cxn ang="0">
                  <a:pos x="953" y="60"/>
                </a:cxn>
                <a:cxn ang="0">
                  <a:pos x="897" y="96"/>
                </a:cxn>
                <a:cxn ang="0">
                  <a:pos x="963" y="71"/>
                </a:cxn>
                <a:cxn ang="0">
                  <a:pos x="1003" y="96"/>
                </a:cxn>
                <a:cxn ang="0">
                  <a:pos x="1024" y="71"/>
                </a:cxn>
                <a:cxn ang="0">
                  <a:pos x="1057" y="136"/>
                </a:cxn>
                <a:cxn ang="0">
                  <a:pos x="1072" y="162"/>
                </a:cxn>
                <a:cxn ang="0">
                  <a:pos x="1118" y="207"/>
                </a:cxn>
                <a:cxn ang="0">
                  <a:pos x="1120" y="238"/>
                </a:cxn>
                <a:cxn ang="0">
                  <a:pos x="1169" y="311"/>
                </a:cxn>
                <a:cxn ang="0">
                  <a:pos x="1146" y="337"/>
                </a:cxn>
                <a:cxn ang="0">
                  <a:pos x="1148" y="413"/>
                </a:cxn>
                <a:cxn ang="0">
                  <a:pos x="1103" y="438"/>
                </a:cxn>
                <a:cxn ang="0">
                  <a:pos x="1029" y="501"/>
                </a:cxn>
                <a:cxn ang="0">
                  <a:pos x="978" y="547"/>
                </a:cxn>
                <a:cxn ang="0">
                  <a:pos x="915" y="522"/>
                </a:cxn>
                <a:cxn ang="0">
                  <a:pos x="899" y="522"/>
                </a:cxn>
                <a:cxn ang="0">
                  <a:pos x="859" y="522"/>
                </a:cxn>
                <a:cxn ang="0">
                  <a:pos x="813" y="588"/>
                </a:cxn>
                <a:cxn ang="0">
                  <a:pos x="744" y="567"/>
                </a:cxn>
                <a:cxn ang="0">
                  <a:pos x="795" y="514"/>
                </a:cxn>
                <a:cxn ang="0">
                  <a:pos x="770" y="517"/>
                </a:cxn>
                <a:cxn ang="0">
                  <a:pos x="749" y="519"/>
                </a:cxn>
                <a:cxn ang="0">
                  <a:pos x="658" y="595"/>
                </a:cxn>
                <a:cxn ang="0">
                  <a:pos x="653" y="552"/>
                </a:cxn>
                <a:cxn ang="0">
                  <a:pos x="673" y="539"/>
                </a:cxn>
                <a:cxn ang="0">
                  <a:pos x="630" y="517"/>
                </a:cxn>
                <a:cxn ang="0">
                  <a:pos x="620" y="555"/>
                </a:cxn>
                <a:cxn ang="0">
                  <a:pos x="513" y="555"/>
                </a:cxn>
                <a:cxn ang="0">
                  <a:pos x="607" y="489"/>
                </a:cxn>
                <a:cxn ang="0">
                  <a:pos x="505" y="499"/>
                </a:cxn>
                <a:cxn ang="0">
                  <a:pos x="546" y="522"/>
                </a:cxn>
                <a:cxn ang="0">
                  <a:pos x="394" y="542"/>
                </a:cxn>
                <a:cxn ang="0">
                  <a:pos x="427" y="501"/>
                </a:cxn>
                <a:cxn ang="0">
                  <a:pos x="305" y="504"/>
                </a:cxn>
                <a:cxn ang="0">
                  <a:pos x="292" y="496"/>
                </a:cxn>
                <a:cxn ang="0">
                  <a:pos x="256" y="529"/>
                </a:cxn>
                <a:cxn ang="0">
                  <a:pos x="226" y="499"/>
                </a:cxn>
                <a:cxn ang="0">
                  <a:pos x="218" y="501"/>
                </a:cxn>
                <a:cxn ang="0">
                  <a:pos x="140" y="517"/>
                </a:cxn>
                <a:cxn ang="0">
                  <a:pos x="132" y="438"/>
                </a:cxn>
                <a:cxn ang="0">
                  <a:pos x="107" y="471"/>
                </a:cxn>
                <a:cxn ang="0">
                  <a:pos x="41" y="451"/>
                </a:cxn>
                <a:cxn ang="0">
                  <a:pos x="35" y="354"/>
                </a:cxn>
                <a:cxn ang="0">
                  <a:pos x="58" y="314"/>
                </a:cxn>
                <a:cxn ang="0">
                  <a:pos x="124" y="271"/>
                </a:cxn>
                <a:cxn ang="0">
                  <a:pos x="117" y="220"/>
                </a:cxn>
                <a:cxn ang="0">
                  <a:pos x="229" y="169"/>
                </a:cxn>
                <a:cxn ang="0">
                  <a:pos x="254" y="147"/>
                </a:cxn>
                <a:cxn ang="0">
                  <a:pos x="307" y="63"/>
                </a:cxn>
                <a:cxn ang="0">
                  <a:pos x="391" y="101"/>
                </a:cxn>
                <a:cxn ang="0">
                  <a:pos x="361" y="152"/>
                </a:cxn>
                <a:cxn ang="0">
                  <a:pos x="414" y="104"/>
                </a:cxn>
                <a:cxn ang="0">
                  <a:pos x="475" y="96"/>
                </a:cxn>
                <a:cxn ang="0">
                  <a:pos x="544" y="81"/>
                </a:cxn>
                <a:cxn ang="0">
                  <a:pos x="572" y="86"/>
                </a:cxn>
                <a:cxn ang="0">
                  <a:pos x="523" y="53"/>
                </a:cxn>
                <a:cxn ang="0">
                  <a:pos x="676" y="17"/>
                </a:cxn>
              </a:cxnLst>
              <a:rect l="0" t="0" r="r" b="b"/>
              <a:pathLst>
                <a:path w="1176" h="595">
                  <a:moveTo>
                    <a:pt x="696" y="40"/>
                  </a:moveTo>
                  <a:lnTo>
                    <a:pt x="696" y="45"/>
                  </a:lnTo>
                  <a:lnTo>
                    <a:pt x="699" y="50"/>
                  </a:lnTo>
                  <a:lnTo>
                    <a:pt x="701" y="55"/>
                  </a:lnTo>
                  <a:lnTo>
                    <a:pt x="704" y="58"/>
                  </a:lnTo>
                  <a:lnTo>
                    <a:pt x="704" y="63"/>
                  </a:lnTo>
                  <a:lnTo>
                    <a:pt x="706" y="68"/>
                  </a:lnTo>
                  <a:lnTo>
                    <a:pt x="706" y="73"/>
                  </a:lnTo>
                  <a:lnTo>
                    <a:pt x="706" y="78"/>
                  </a:lnTo>
                  <a:lnTo>
                    <a:pt x="709" y="81"/>
                  </a:lnTo>
                  <a:lnTo>
                    <a:pt x="711" y="78"/>
                  </a:lnTo>
                  <a:lnTo>
                    <a:pt x="711" y="76"/>
                  </a:lnTo>
                  <a:lnTo>
                    <a:pt x="711" y="71"/>
                  </a:lnTo>
                  <a:lnTo>
                    <a:pt x="711" y="68"/>
                  </a:lnTo>
                  <a:lnTo>
                    <a:pt x="711" y="63"/>
                  </a:lnTo>
                  <a:lnTo>
                    <a:pt x="711" y="58"/>
                  </a:lnTo>
                  <a:lnTo>
                    <a:pt x="711" y="55"/>
                  </a:lnTo>
                  <a:lnTo>
                    <a:pt x="711" y="53"/>
                  </a:lnTo>
                  <a:lnTo>
                    <a:pt x="716" y="48"/>
                  </a:lnTo>
                  <a:lnTo>
                    <a:pt x="721" y="43"/>
                  </a:lnTo>
                  <a:lnTo>
                    <a:pt x="729" y="40"/>
                  </a:lnTo>
                  <a:lnTo>
                    <a:pt x="734" y="38"/>
                  </a:lnTo>
                  <a:lnTo>
                    <a:pt x="742" y="38"/>
                  </a:lnTo>
                  <a:lnTo>
                    <a:pt x="749" y="38"/>
                  </a:lnTo>
                  <a:lnTo>
                    <a:pt x="754" y="38"/>
                  </a:lnTo>
                  <a:lnTo>
                    <a:pt x="762" y="38"/>
                  </a:lnTo>
                  <a:lnTo>
                    <a:pt x="770" y="43"/>
                  </a:lnTo>
                  <a:lnTo>
                    <a:pt x="777" y="48"/>
                  </a:lnTo>
                  <a:lnTo>
                    <a:pt x="785" y="53"/>
                  </a:lnTo>
                  <a:lnTo>
                    <a:pt x="790" y="60"/>
                  </a:lnTo>
                  <a:lnTo>
                    <a:pt x="793" y="68"/>
                  </a:lnTo>
                  <a:lnTo>
                    <a:pt x="798" y="78"/>
                  </a:lnTo>
                  <a:lnTo>
                    <a:pt x="800" y="86"/>
                  </a:lnTo>
                  <a:lnTo>
                    <a:pt x="803" y="96"/>
                  </a:lnTo>
                  <a:lnTo>
                    <a:pt x="803" y="88"/>
                  </a:lnTo>
                  <a:lnTo>
                    <a:pt x="803" y="81"/>
                  </a:lnTo>
                  <a:lnTo>
                    <a:pt x="803" y="76"/>
                  </a:lnTo>
                  <a:lnTo>
                    <a:pt x="800" y="71"/>
                  </a:lnTo>
                  <a:lnTo>
                    <a:pt x="798" y="63"/>
                  </a:lnTo>
                  <a:lnTo>
                    <a:pt x="795" y="55"/>
                  </a:lnTo>
                  <a:lnTo>
                    <a:pt x="795" y="50"/>
                  </a:lnTo>
                  <a:lnTo>
                    <a:pt x="798" y="43"/>
                  </a:lnTo>
                  <a:lnTo>
                    <a:pt x="810" y="30"/>
                  </a:lnTo>
                  <a:lnTo>
                    <a:pt x="828" y="20"/>
                  </a:lnTo>
                  <a:lnTo>
                    <a:pt x="846" y="12"/>
                  </a:lnTo>
                  <a:lnTo>
                    <a:pt x="864" y="7"/>
                  </a:lnTo>
                  <a:lnTo>
                    <a:pt x="882" y="2"/>
                  </a:lnTo>
                  <a:lnTo>
                    <a:pt x="902" y="2"/>
                  </a:lnTo>
                  <a:lnTo>
                    <a:pt x="920" y="5"/>
                  </a:lnTo>
                  <a:lnTo>
                    <a:pt x="940" y="10"/>
                  </a:lnTo>
                  <a:lnTo>
                    <a:pt x="945" y="15"/>
                  </a:lnTo>
                  <a:lnTo>
                    <a:pt x="950" y="20"/>
                  </a:lnTo>
                  <a:lnTo>
                    <a:pt x="953" y="25"/>
                  </a:lnTo>
                  <a:lnTo>
                    <a:pt x="958" y="30"/>
                  </a:lnTo>
                  <a:lnTo>
                    <a:pt x="960" y="38"/>
                  </a:lnTo>
                  <a:lnTo>
                    <a:pt x="963" y="45"/>
                  </a:lnTo>
                  <a:lnTo>
                    <a:pt x="963" y="50"/>
                  </a:lnTo>
                  <a:lnTo>
                    <a:pt x="963" y="60"/>
                  </a:lnTo>
                  <a:lnTo>
                    <a:pt x="958" y="60"/>
                  </a:lnTo>
                  <a:lnTo>
                    <a:pt x="953" y="60"/>
                  </a:lnTo>
                  <a:lnTo>
                    <a:pt x="945" y="63"/>
                  </a:lnTo>
                  <a:lnTo>
                    <a:pt x="940" y="63"/>
                  </a:lnTo>
                  <a:lnTo>
                    <a:pt x="932" y="66"/>
                  </a:lnTo>
                  <a:lnTo>
                    <a:pt x="925" y="68"/>
                  </a:lnTo>
                  <a:lnTo>
                    <a:pt x="920" y="71"/>
                  </a:lnTo>
                  <a:lnTo>
                    <a:pt x="915" y="73"/>
                  </a:lnTo>
                  <a:lnTo>
                    <a:pt x="909" y="76"/>
                  </a:lnTo>
                  <a:lnTo>
                    <a:pt x="907" y="78"/>
                  </a:lnTo>
                  <a:lnTo>
                    <a:pt x="902" y="81"/>
                  </a:lnTo>
                  <a:lnTo>
                    <a:pt x="899" y="83"/>
                  </a:lnTo>
                  <a:lnTo>
                    <a:pt x="897" y="86"/>
                  </a:lnTo>
                  <a:lnTo>
                    <a:pt x="894" y="88"/>
                  </a:lnTo>
                  <a:lnTo>
                    <a:pt x="894" y="93"/>
                  </a:lnTo>
                  <a:lnTo>
                    <a:pt x="894" y="98"/>
                  </a:lnTo>
                  <a:lnTo>
                    <a:pt x="897" y="96"/>
                  </a:lnTo>
                  <a:lnTo>
                    <a:pt x="899" y="96"/>
                  </a:lnTo>
                  <a:lnTo>
                    <a:pt x="902" y="93"/>
                  </a:lnTo>
                  <a:lnTo>
                    <a:pt x="904" y="91"/>
                  </a:lnTo>
                  <a:lnTo>
                    <a:pt x="907" y="88"/>
                  </a:lnTo>
                  <a:lnTo>
                    <a:pt x="909" y="86"/>
                  </a:lnTo>
                  <a:lnTo>
                    <a:pt x="912" y="83"/>
                  </a:lnTo>
                  <a:lnTo>
                    <a:pt x="915" y="81"/>
                  </a:lnTo>
                  <a:lnTo>
                    <a:pt x="920" y="78"/>
                  </a:lnTo>
                  <a:lnTo>
                    <a:pt x="925" y="76"/>
                  </a:lnTo>
                  <a:lnTo>
                    <a:pt x="930" y="73"/>
                  </a:lnTo>
                  <a:lnTo>
                    <a:pt x="937" y="71"/>
                  </a:lnTo>
                  <a:lnTo>
                    <a:pt x="943" y="71"/>
                  </a:lnTo>
                  <a:lnTo>
                    <a:pt x="950" y="71"/>
                  </a:lnTo>
                  <a:lnTo>
                    <a:pt x="955" y="71"/>
                  </a:lnTo>
                  <a:lnTo>
                    <a:pt x="963" y="71"/>
                  </a:lnTo>
                  <a:lnTo>
                    <a:pt x="963" y="73"/>
                  </a:lnTo>
                  <a:lnTo>
                    <a:pt x="965" y="76"/>
                  </a:lnTo>
                  <a:lnTo>
                    <a:pt x="968" y="76"/>
                  </a:lnTo>
                  <a:lnTo>
                    <a:pt x="970" y="76"/>
                  </a:lnTo>
                  <a:lnTo>
                    <a:pt x="973" y="73"/>
                  </a:lnTo>
                  <a:lnTo>
                    <a:pt x="973" y="73"/>
                  </a:lnTo>
                  <a:lnTo>
                    <a:pt x="976" y="73"/>
                  </a:lnTo>
                  <a:lnTo>
                    <a:pt x="978" y="73"/>
                  </a:lnTo>
                  <a:lnTo>
                    <a:pt x="981" y="73"/>
                  </a:lnTo>
                  <a:lnTo>
                    <a:pt x="983" y="73"/>
                  </a:lnTo>
                  <a:lnTo>
                    <a:pt x="988" y="76"/>
                  </a:lnTo>
                  <a:lnTo>
                    <a:pt x="993" y="81"/>
                  </a:lnTo>
                  <a:lnTo>
                    <a:pt x="996" y="86"/>
                  </a:lnTo>
                  <a:lnTo>
                    <a:pt x="1001" y="91"/>
                  </a:lnTo>
                  <a:lnTo>
                    <a:pt x="1003" y="96"/>
                  </a:lnTo>
                  <a:lnTo>
                    <a:pt x="1006" y="101"/>
                  </a:lnTo>
                  <a:lnTo>
                    <a:pt x="1009" y="106"/>
                  </a:lnTo>
                  <a:lnTo>
                    <a:pt x="1014" y="114"/>
                  </a:lnTo>
                  <a:lnTo>
                    <a:pt x="1014" y="106"/>
                  </a:lnTo>
                  <a:lnTo>
                    <a:pt x="1014" y="101"/>
                  </a:lnTo>
                  <a:lnTo>
                    <a:pt x="1011" y="96"/>
                  </a:lnTo>
                  <a:lnTo>
                    <a:pt x="1011" y="91"/>
                  </a:lnTo>
                  <a:lnTo>
                    <a:pt x="1006" y="86"/>
                  </a:lnTo>
                  <a:lnTo>
                    <a:pt x="1003" y="78"/>
                  </a:lnTo>
                  <a:lnTo>
                    <a:pt x="998" y="73"/>
                  </a:lnTo>
                  <a:lnTo>
                    <a:pt x="996" y="68"/>
                  </a:lnTo>
                  <a:lnTo>
                    <a:pt x="1003" y="68"/>
                  </a:lnTo>
                  <a:lnTo>
                    <a:pt x="1011" y="68"/>
                  </a:lnTo>
                  <a:lnTo>
                    <a:pt x="1016" y="68"/>
                  </a:lnTo>
                  <a:lnTo>
                    <a:pt x="1024" y="71"/>
                  </a:lnTo>
                  <a:lnTo>
                    <a:pt x="1029" y="71"/>
                  </a:lnTo>
                  <a:lnTo>
                    <a:pt x="1034" y="73"/>
                  </a:lnTo>
                  <a:lnTo>
                    <a:pt x="1042" y="78"/>
                  </a:lnTo>
                  <a:lnTo>
                    <a:pt x="1047" y="81"/>
                  </a:lnTo>
                  <a:lnTo>
                    <a:pt x="1052" y="83"/>
                  </a:lnTo>
                  <a:lnTo>
                    <a:pt x="1054" y="88"/>
                  </a:lnTo>
                  <a:lnTo>
                    <a:pt x="1054" y="91"/>
                  </a:lnTo>
                  <a:lnTo>
                    <a:pt x="1057" y="96"/>
                  </a:lnTo>
                  <a:lnTo>
                    <a:pt x="1059" y="98"/>
                  </a:lnTo>
                  <a:lnTo>
                    <a:pt x="1059" y="104"/>
                  </a:lnTo>
                  <a:lnTo>
                    <a:pt x="1059" y="109"/>
                  </a:lnTo>
                  <a:lnTo>
                    <a:pt x="1062" y="114"/>
                  </a:lnTo>
                  <a:lnTo>
                    <a:pt x="1059" y="121"/>
                  </a:lnTo>
                  <a:lnTo>
                    <a:pt x="1059" y="129"/>
                  </a:lnTo>
                  <a:lnTo>
                    <a:pt x="1057" y="136"/>
                  </a:lnTo>
                  <a:lnTo>
                    <a:pt x="1052" y="144"/>
                  </a:lnTo>
                  <a:lnTo>
                    <a:pt x="1049" y="152"/>
                  </a:lnTo>
                  <a:lnTo>
                    <a:pt x="1044" y="159"/>
                  </a:lnTo>
                  <a:lnTo>
                    <a:pt x="1039" y="164"/>
                  </a:lnTo>
                  <a:lnTo>
                    <a:pt x="1034" y="172"/>
                  </a:lnTo>
                  <a:lnTo>
                    <a:pt x="1037" y="174"/>
                  </a:lnTo>
                  <a:lnTo>
                    <a:pt x="1039" y="177"/>
                  </a:lnTo>
                  <a:lnTo>
                    <a:pt x="1044" y="174"/>
                  </a:lnTo>
                  <a:lnTo>
                    <a:pt x="1047" y="174"/>
                  </a:lnTo>
                  <a:lnTo>
                    <a:pt x="1049" y="172"/>
                  </a:lnTo>
                  <a:lnTo>
                    <a:pt x="1052" y="169"/>
                  </a:lnTo>
                  <a:lnTo>
                    <a:pt x="1054" y="167"/>
                  </a:lnTo>
                  <a:lnTo>
                    <a:pt x="1059" y="167"/>
                  </a:lnTo>
                  <a:lnTo>
                    <a:pt x="1064" y="164"/>
                  </a:lnTo>
                  <a:lnTo>
                    <a:pt x="1072" y="162"/>
                  </a:lnTo>
                  <a:lnTo>
                    <a:pt x="1080" y="162"/>
                  </a:lnTo>
                  <a:lnTo>
                    <a:pt x="1087" y="162"/>
                  </a:lnTo>
                  <a:lnTo>
                    <a:pt x="1095" y="162"/>
                  </a:lnTo>
                  <a:lnTo>
                    <a:pt x="1103" y="164"/>
                  </a:lnTo>
                  <a:lnTo>
                    <a:pt x="1108" y="167"/>
                  </a:lnTo>
                  <a:lnTo>
                    <a:pt x="1115" y="172"/>
                  </a:lnTo>
                  <a:lnTo>
                    <a:pt x="1118" y="174"/>
                  </a:lnTo>
                  <a:lnTo>
                    <a:pt x="1118" y="180"/>
                  </a:lnTo>
                  <a:lnTo>
                    <a:pt x="1120" y="182"/>
                  </a:lnTo>
                  <a:lnTo>
                    <a:pt x="1120" y="187"/>
                  </a:lnTo>
                  <a:lnTo>
                    <a:pt x="1120" y="190"/>
                  </a:lnTo>
                  <a:lnTo>
                    <a:pt x="1120" y="195"/>
                  </a:lnTo>
                  <a:lnTo>
                    <a:pt x="1120" y="197"/>
                  </a:lnTo>
                  <a:lnTo>
                    <a:pt x="1120" y="202"/>
                  </a:lnTo>
                  <a:lnTo>
                    <a:pt x="1118" y="207"/>
                  </a:lnTo>
                  <a:lnTo>
                    <a:pt x="1115" y="213"/>
                  </a:lnTo>
                  <a:lnTo>
                    <a:pt x="1113" y="218"/>
                  </a:lnTo>
                  <a:lnTo>
                    <a:pt x="1108" y="223"/>
                  </a:lnTo>
                  <a:lnTo>
                    <a:pt x="1105" y="228"/>
                  </a:lnTo>
                  <a:lnTo>
                    <a:pt x="1100" y="230"/>
                  </a:lnTo>
                  <a:lnTo>
                    <a:pt x="1095" y="235"/>
                  </a:lnTo>
                  <a:lnTo>
                    <a:pt x="1092" y="240"/>
                  </a:lnTo>
                  <a:lnTo>
                    <a:pt x="1095" y="243"/>
                  </a:lnTo>
                  <a:lnTo>
                    <a:pt x="1098" y="243"/>
                  </a:lnTo>
                  <a:lnTo>
                    <a:pt x="1103" y="243"/>
                  </a:lnTo>
                  <a:lnTo>
                    <a:pt x="1105" y="243"/>
                  </a:lnTo>
                  <a:lnTo>
                    <a:pt x="1108" y="240"/>
                  </a:lnTo>
                  <a:lnTo>
                    <a:pt x="1113" y="238"/>
                  </a:lnTo>
                  <a:lnTo>
                    <a:pt x="1115" y="238"/>
                  </a:lnTo>
                  <a:lnTo>
                    <a:pt x="1120" y="238"/>
                  </a:lnTo>
                  <a:lnTo>
                    <a:pt x="1128" y="238"/>
                  </a:lnTo>
                  <a:lnTo>
                    <a:pt x="1136" y="238"/>
                  </a:lnTo>
                  <a:lnTo>
                    <a:pt x="1143" y="238"/>
                  </a:lnTo>
                  <a:lnTo>
                    <a:pt x="1151" y="243"/>
                  </a:lnTo>
                  <a:lnTo>
                    <a:pt x="1156" y="245"/>
                  </a:lnTo>
                  <a:lnTo>
                    <a:pt x="1164" y="251"/>
                  </a:lnTo>
                  <a:lnTo>
                    <a:pt x="1169" y="256"/>
                  </a:lnTo>
                  <a:lnTo>
                    <a:pt x="1174" y="263"/>
                  </a:lnTo>
                  <a:lnTo>
                    <a:pt x="1174" y="271"/>
                  </a:lnTo>
                  <a:lnTo>
                    <a:pt x="1174" y="276"/>
                  </a:lnTo>
                  <a:lnTo>
                    <a:pt x="1176" y="283"/>
                  </a:lnTo>
                  <a:lnTo>
                    <a:pt x="1176" y="291"/>
                  </a:lnTo>
                  <a:lnTo>
                    <a:pt x="1174" y="299"/>
                  </a:lnTo>
                  <a:lnTo>
                    <a:pt x="1171" y="304"/>
                  </a:lnTo>
                  <a:lnTo>
                    <a:pt x="1169" y="311"/>
                  </a:lnTo>
                  <a:lnTo>
                    <a:pt x="1164" y="316"/>
                  </a:lnTo>
                  <a:lnTo>
                    <a:pt x="1161" y="319"/>
                  </a:lnTo>
                  <a:lnTo>
                    <a:pt x="1158" y="324"/>
                  </a:lnTo>
                  <a:lnTo>
                    <a:pt x="1156" y="324"/>
                  </a:lnTo>
                  <a:lnTo>
                    <a:pt x="1153" y="327"/>
                  </a:lnTo>
                  <a:lnTo>
                    <a:pt x="1148" y="327"/>
                  </a:lnTo>
                  <a:lnTo>
                    <a:pt x="1146" y="327"/>
                  </a:lnTo>
                  <a:lnTo>
                    <a:pt x="1143" y="327"/>
                  </a:lnTo>
                  <a:lnTo>
                    <a:pt x="1138" y="324"/>
                  </a:lnTo>
                  <a:lnTo>
                    <a:pt x="1136" y="324"/>
                  </a:lnTo>
                  <a:lnTo>
                    <a:pt x="1133" y="321"/>
                  </a:lnTo>
                  <a:lnTo>
                    <a:pt x="1131" y="324"/>
                  </a:lnTo>
                  <a:lnTo>
                    <a:pt x="1136" y="327"/>
                  </a:lnTo>
                  <a:lnTo>
                    <a:pt x="1141" y="332"/>
                  </a:lnTo>
                  <a:lnTo>
                    <a:pt x="1146" y="337"/>
                  </a:lnTo>
                  <a:lnTo>
                    <a:pt x="1151" y="342"/>
                  </a:lnTo>
                  <a:lnTo>
                    <a:pt x="1156" y="347"/>
                  </a:lnTo>
                  <a:lnTo>
                    <a:pt x="1161" y="354"/>
                  </a:lnTo>
                  <a:lnTo>
                    <a:pt x="1161" y="359"/>
                  </a:lnTo>
                  <a:lnTo>
                    <a:pt x="1164" y="367"/>
                  </a:lnTo>
                  <a:lnTo>
                    <a:pt x="1164" y="370"/>
                  </a:lnTo>
                  <a:lnTo>
                    <a:pt x="1164" y="375"/>
                  </a:lnTo>
                  <a:lnTo>
                    <a:pt x="1164" y="380"/>
                  </a:lnTo>
                  <a:lnTo>
                    <a:pt x="1166" y="385"/>
                  </a:lnTo>
                  <a:lnTo>
                    <a:pt x="1164" y="390"/>
                  </a:lnTo>
                  <a:lnTo>
                    <a:pt x="1164" y="395"/>
                  </a:lnTo>
                  <a:lnTo>
                    <a:pt x="1161" y="400"/>
                  </a:lnTo>
                  <a:lnTo>
                    <a:pt x="1158" y="405"/>
                  </a:lnTo>
                  <a:lnTo>
                    <a:pt x="1153" y="410"/>
                  </a:lnTo>
                  <a:lnTo>
                    <a:pt x="1148" y="413"/>
                  </a:lnTo>
                  <a:lnTo>
                    <a:pt x="1143" y="418"/>
                  </a:lnTo>
                  <a:lnTo>
                    <a:pt x="1138" y="420"/>
                  </a:lnTo>
                  <a:lnTo>
                    <a:pt x="1133" y="423"/>
                  </a:lnTo>
                  <a:lnTo>
                    <a:pt x="1125" y="425"/>
                  </a:lnTo>
                  <a:lnTo>
                    <a:pt x="1120" y="425"/>
                  </a:lnTo>
                  <a:lnTo>
                    <a:pt x="1113" y="425"/>
                  </a:lnTo>
                  <a:lnTo>
                    <a:pt x="1110" y="423"/>
                  </a:lnTo>
                  <a:lnTo>
                    <a:pt x="1108" y="420"/>
                  </a:lnTo>
                  <a:lnTo>
                    <a:pt x="1105" y="418"/>
                  </a:lnTo>
                  <a:lnTo>
                    <a:pt x="1105" y="418"/>
                  </a:lnTo>
                  <a:lnTo>
                    <a:pt x="1103" y="423"/>
                  </a:lnTo>
                  <a:lnTo>
                    <a:pt x="1103" y="425"/>
                  </a:lnTo>
                  <a:lnTo>
                    <a:pt x="1103" y="430"/>
                  </a:lnTo>
                  <a:lnTo>
                    <a:pt x="1103" y="436"/>
                  </a:lnTo>
                  <a:lnTo>
                    <a:pt x="1103" y="438"/>
                  </a:lnTo>
                  <a:lnTo>
                    <a:pt x="1105" y="443"/>
                  </a:lnTo>
                  <a:lnTo>
                    <a:pt x="1105" y="448"/>
                  </a:lnTo>
                  <a:lnTo>
                    <a:pt x="1105" y="453"/>
                  </a:lnTo>
                  <a:lnTo>
                    <a:pt x="1103" y="461"/>
                  </a:lnTo>
                  <a:lnTo>
                    <a:pt x="1098" y="471"/>
                  </a:lnTo>
                  <a:lnTo>
                    <a:pt x="1092" y="479"/>
                  </a:lnTo>
                  <a:lnTo>
                    <a:pt x="1085" y="484"/>
                  </a:lnTo>
                  <a:lnTo>
                    <a:pt x="1077" y="489"/>
                  </a:lnTo>
                  <a:lnTo>
                    <a:pt x="1070" y="494"/>
                  </a:lnTo>
                  <a:lnTo>
                    <a:pt x="1062" y="499"/>
                  </a:lnTo>
                  <a:lnTo>
                    <a:pt x="1052" y="501"/>
                  </a:lnTo>
                  <a:lnTo>
                    <a:pt x="1047" y="504"/>
                  </a:lnTo>
                  <a:lnTo>
                    <a:pt x="1042" y="504"/>
                  </a:lnTo>
                  <a:lnTo>
                    <a:pt x="1034" y="501"/>
                  </a:lnTo>
                  <a:lnTo>
                    <a:pt x="1029" y="501"/>
                  </a:lnTo>
                  <a:lnTo>
                    <a:pt x="1024" y="499"/>
                  </a:lnTo>
                  <a:lnTo>
                    <a:pt x="1019" y="499"/>
                  </a:lnTo>
                  <a:lnTo>
                    <a:pt x="1014" y="496"/>
                  </a:lnTo>
                  <a:lnTo>
                    <a:pt x="1009" y="499"/>
                  </a:lnTo>
                  <a:lnTo>
                    <a:pt x="1011" y="504"/>
                  </a:lnTo>
                  <a:lnTo>
                    <a:pt x="1011" y="506"/>
                  </a:lnTo>
                  <a:lnTo>
                    <a:pt x="1009" y="512"/>
                  </a:lnTo>
                  <a:lnTo>
                    <a:pt x="1009" y="517"/>
                  </a:lnTo>
                  <a:lnTo>
                    <a:pt x="1006" y="522"/>
                  </a:lnTo>
                  <a:lnTo>
                    <a:pt x="1003" y="524"/>
                  </a:lnTo>
                  <a:lnTo>
                    <a:pt x="1001" y="529"/>
                  </a:lnTo>
                  <a:lnTo>
                    <a:pt x="1001" y="532"/>
                  </a:lnTo>
                  <a:lnTo>
                    <a:pt x="993" y="537"/>
                  </a:lnTo>
                  <a:lnTo>
                    <a:pt x="986" y="542"/>
                  </a:lnTo>
                  <a:lnTo>
                    <a:pt x="978" y="547"/>
                  </a:lnTo>
                  <a:lnTo>
                    <a:pt x="973" y="552"/>
                  </a:lnTo>
                  <a:lnTo>
                    <a:pt x="965" y="555"/>
                  </a:lnTo>
                  <a:lnTo>
                    <a:pt x="958" y="557"/>
                  </a:lnTo>
                  <a:lnTo>
                    <a:pt x="948" y="557"/>
                  </a:lnTo>
                  <a:lnTo>
                    <a:pt x="940" y="555"/>
                  </a:lnTo>
                  <a:lnTo>
                    <a:pt x="935" y="552"/>
                  </a:lnTo>
                  <a:lnTo>
                    <a:pt x="930" y="550"/>
                  </a:lnTo>
                  <a:lnTo>
                    <a:pt x="925" y="547"/>
                  </a:lnTo>
                  <a:lnTo>
                    <a:pt x="922" y="542"/>
                  </a:lnTo>
                  <a:lnTo>
                    <a:pt x="917" y="539"/>
                  </a:lnTo>
                  <a:lnTo>
                    <a:pt x="915" y="534"/>
                  </a:lnTo>
                  <a:lnTo>
                    <a:pt x="912" y="529"/>
                  </a:lnTo>
                  <a:lnTo>
                    <a:pt x="912" y="524"/>
                  </a:lnTo>
                  <a:lnTo>
                    <a:pt x="912" y="522"/>
                  </a:lnTo>
                  <a:lnTo>
                    <a:pt x="915" y="522"/>
                  </a:lnTo>
                  <a:lnTo>
                    <a:pt x="917" y="519"/>
                  </a:lnTo>
                  <a:lnTo>
                    <a:pt x="920" y="517"/>
                  </a:lnTo>
                  <a:lnTo>
                    <a:pt x="922" y="514"/>
                  </a:lnTo>
                  <a:lnTo>
                    <a:pt x="925" y="514"/>
                  </a:lnTo>
                  <a:lnTo>
                    <a:pt x="925" y="512"/>
                  </a:lnTo>
                  <a:lnTo>
                    <a:pt x="927" y="509"/>
                  </a:lnTo>
                  <a:lnTo>
                    <a:pt x="922" y="506"/>
                  </a:lnTo>
                  <a:lnTo>
                    <a:pt x="920" y="506"/>
                  </a:lnTo>
                  <a:lnTo>
                    <a:pt x="920" y="506"/>
                  </a:lnTo>
                  <a:lnTo>
                    <a:pt x="917" y="509"/>
                  </a:lnTo>
                  <a:lnTo>
                    <a:pt x="915" y="512"/>
                  </a:lnTo>
                  <a:lnTo>
                    <a:pt x="912" y="517"/>
                  </a:lnTo>
                  <a:lnTo>
                    <a:pt x="907" y="517"/>
                  </a:lnTo>
                  <a:lnTo>
                    <a:pt x="907" y="519"/>
                  </a:lnTo>
                  <a:lnTo>
                    <a:pt x="899" y="522"/>
                  </a:lnTo>
                  <a:lnTo>
                    <a:pt x="894" y="522"/>
                  </a:lnTo>
                  <a:lnTo>
                    <a:pt x="889" y="522"/>
                  </a:lnTo>
                  <a:lnTo>
                    <a:pt x="884" y="522"/>
                  </a:lnTo>
                  <a:lnTo>
                    <a:pt x="879" y="522"/>
                  </a:lnTo>
                  <a:lnTo>
                    <a:pt x="874" y="519"/>
                  </a:lnTo>
                  <a:lnTo>
                    <a:pt x="869" y="517"/>
                  </a:lnTo>
                  <a:lnTo>
                    <a:pt x="864" y="514"/>
                  </a:lnTo>
                  <a:lnTo>
                    <a:pt x="861" y="512"/>
                  </a:lnTo>
                  <a:lnTo>
                    <a:pt x="859" y="506"/>
                  </a:lnTo>
                  <a:lnTo>
                    <a:pt x="856" y="506"/>
                  </a:lnTo>
                  <a:lnTo>
                    <a:pt x="856" y="509"/>
                  </a:lnTo>
                  <a:lnTo>
                    <a:pt x="856" y="514"/>
                  </a:lnTo>
                  <a:lnTo>
                    <a:pt x="856" y="517"/>
                  </a:lnTo>
                  <a:lnTo>
                    <a:pt x="856" y="519"/>
                  </a:lnTo>
                  <a:lnTo>
                    <a:pt x="859" y="522"/>
                  </a:lnTo>
                  <a:lnTo>
                    <a:pt x="861" y="524"/>
                  </a:lnTo>
                  <a:lnTo>
                    <a:pt x="864" y="524"/>
                  </a:lnTo>
                  <a:lnTo>
                    <a:pt x="869" y="527"/>
                  </a:lnTo>
                  <a:lnTo>
                    <a:pt x="869" y="529"/>
                  </a:lnTo>
                  <a:lnTo>
                    <a:pt x="874" y="529"/>
                  </a:lnTo>
                  <a:lnTo>
                    <a:pt x="876" y="529"/>
                  </a:lnTo>
                  <a:lnTo>
                    <a:pt x="879" y="529"/>
                  </a:lnTo>
                  <a:lnTo>
                    <a:pt x="876" y="539"/>
                  </a:lnTo>
                  <a:lnTo>
                    <a:pt x="871" y="550"/>
                  </a:lnTo>
                  <a:lnTo>
                    <a:pt x="864" y="557"/>
                  </a:lnTo>
                  <a:lnTo>
                    <a:pt x="854" y="565"/>
                  </a:lnTo>
                  <a:lnTo>
                    <a:pt x="843" y="572"/>
                  </a:lnTo>
                  <a:lnTo>
                    <a:pt x="833" y="577"/>
                  </a:lnTo>
                  <a:lnTo>
                    <a:pt x="823" y="583"/>
                  </a:lnTo>
                  <a:lnTo>
                    <a:pt x="813" y="588"/>
                  </a:lnTo>
                  <a:lnTo>
                    <a:pt x="808" y="588"/>
                  </a:lnTo>
                  <a:lnTo>
                    <a:pt x="800" y="590"/>
                  </a:lnTo>
                  <a:lnTo>
                    <a:pt x="793" y="593"/>
                  </a:lnTo>
                  <a:lnTo>
                    <a:pt x="785" y="593"/>
                  </a:lnTo>
                  <a:lnTo>
                    <a:pt x="777" y="593"/>
                  </a:lnTo>
                  <a:lnTo>
                    <a:pt x="770" y="590"/>
                  </a:lnTo>
                  <a:lnTo>
                    <a:pt x="765" y="590"/>
                  </a:lnTo>
                  <a:lnTo>
                    <a:pt x="760" y="588"/>
                  </a:lnTo>
                  <a:lnTo>
                    <a:pt x="754" y="585"/>
                  </a:lnTo>
                  <a:lnTo>
                    <a:pt x="752" y="583"/>
                  </a:lnTo>
                  <a:lnTo>
                    <a:pt x="749" y="580"/>
                  </a:lnTo>
                  <a:lnTo>
                    <a:pt x="747" y="577"/>
                  </a:lnTo>
                  <a:lnTo>
                    <a:pt x="744" y="575"/>
                  </a:lnTo>
                  <a:lnTo>
                    <a:pt x="744" y="572"/>
                  </a:lnTo>
                  <a:lnTo>
                    <a:pt x="744" y="567"/>
                  </a:lnTo>
                  <a:lnTo>
                    <a:pt x="744" y="565"/>
                  </a:lnTo>
                  <a:lnTo>
                    <a:pt x="749" y="562"/>
                  </a:lnTo>
                  <a:lnTo>
                    <a:pt x="752" y="557"/>
                  </a:lnTo>
                  <a:lnTo>
                    <a:pt x="757" y="552"/>
                  </a:lnTo>
                  <a:lnTo>
                    <a:pt x="760" y="550"/>
                  </a:lnTo>
                  <a:lnTo>
                    <a:pt x="762" y="545"/>
                  </a:lnTo>
                  <a:lnTo>
                    <a:pt x="762" y="539"/>
                  </a:lnTo>
                  <a:lnTo>
                    <a:pt x="765" y="534"/>
                  </a:lnTo>
                  <a:lnTo>
                    <a:pt x="767" y="529"/>
                  </a:lnTo>
                  <a:lnTo>
                    <a:pt x="770" y="527"/>
                  </a:lnTo>
                  <a:lnTo>
                    <a:pt x="775" y="524"/>
                  </a:lnTo>
                  <a:lnTo>
                    <a:pt x="780" y="522"/>
                  </a:lnTo>
                  <a:lnTo>
                    <a:pt x="785" y="519"/>
                  </a:lnTo>
                  <a:lnTo>
                    <a:pt x="790" y="517"/>
                  </a:lnTo>
                  <a:lnTo>
                    <a:pt x="795" y="514"/>
                  </a:lnTo>
                  <a:lnTo>
                    <a:pt x="798" y="512"/>
                  </a:lnTo>
                  <a:lnTo>
                    <a:pt x="803" y="506"/>
                  </a:lnTo>
                  <a:lnTo>
                    <a:pt x="800" y="506"/>
                  </a:lnTo>
                  <a:lnTo>
                    <a:pt x="798" y="506"/>
                  </a:lnTo>
                  <a:lnTo>
                    <a:pt x="795" y="506"/>
                  </a:lnTo>
                  <a:lnTo>
                    <a:pt x="793" y="506"/>
                  </a:lnTo>
                  <a:lnTo>
                    <a:pt x="790" y="509"/>
                  </a:lnTo>
                  <a:lnTo>
                    <a:pt x="788" y="509"/>
                  </a:lnTo>
                  <a:lnTo>
                    <a:pt x="785" y="512"/>
                  </a:lnTo>
                  <a:lnTo>
                    <a:pt x="785" y="514"/>
                  </a:lnTo>
                  <a:lnTo>
                    <a:pt x="780" y="514"/>
                  </a:lnTo>
                  <a:lnTo>
                    <a:pt x="777" y="514"/>
                  </a:lnTo>
                  <a:lnTo>
                    <a:pt x="775" y="514"/>
                  </a:lnTo>
                  <a:lnTo>
                    <a:pt x="772" y="517"/>
                  </a:lnTo>
                  <a:lnTo>
                    <a:pt x="770" y="517"/>
                  </a:lnTo>
                  <a:lnTo>
                    <a:pt x="767" y="517"/>
                  </a:lnTo>
                  <a:lnTo>
                    <a:pt x="765" y="517"/>
                  </a:lnTo>
                  <a:lnTo>
                    <a:pt x="762" y="517"/>
                  </a:lnTo>
                  <a:lnTo>
                    <a:pt x="757" y="514"/>
                  </a:lnTo>
                  <a:lnTo>
                    <a:pt x="754" y="512"/>
                  </a:lnTo>
                  <a:lnTo>
                    <a:pt x="752" y="509"/>
                  </a:lnTo>
                  <a:lnTo>
                    <a:pt x="752" y="506"/>
                  </a:lnTo>
                  <a:lnTo>
                    <a:pt x="749" y="506"/>
                  </a:lnTo>
                  <a:lnTo>
                    <a:pt x="747" y="506"/>
                  </a:lnTo>
                  <a:lnTo>
                    <a:pt x="747" y="509"/>
                  </a:lnTo>
                  <a:lnTo>
                    <a:pt x="744" y="512"/>
                  </a:lnTo>
                  <a:lnTo>
                    <a:pt x="744" y="512"/>
                  </a:lnTo>
                  <a:lnTo>
                    <a:pt x="744" y="514"/>
                  </a:lnTo>
                  <a:lnTo>
                    <a:pt x="747" y="517"/>
                  </a:lnTo>
                  <a:lnTo>
                    <a:pt x="749" y="519"/>
                  </a:lnTo>
                  <a:lnTo>
                    <a:pt x="752" y="522"/>
                  </a:lnTo>
                  <a:lnTo>
                    <a:pt x="754" y="524"/>
                  </a:lnTo>
                  <a:lnTo>
                    <a:pt x="757" y="527"/>
                  </a:lnTo>
                  <a:lnTo>
                    <a:pt x="757" y="529"/>
                  </a:lnTo>
                  <a:lnTo>
                    <a:pt x="757" y="532"/>
                  </a:lnTo>
                  <a:lnTo>
                    <a:pt x="754" y="537"/>
                  </a:lnTo>
                  <a:lnTo>
                    <a:pt x="749" y="550"/>
                  </a:lnTo>
                  <a:lnTo>
                    <a:pt x="739" y="560"/>
                  </a:lnTo>
                  <a:lnTo>
                    <a:pt x="729" y="570"/>
                  </a:lnTo>
                  <a:lnTo>
                    <a:pt x="719" y="577"/>
                  </a:lnTo>
                  <a:lnTo>
                    <a:pt x="706" y="585"/>
                  </a:lnTo>
                  <a:lnTo>
                    <a:pt x="691" y="590"/>
                  </a:lnTo>
                  <a:lnTo>
                    <a:pt x="678" y="593"/>
                  </a:lnTo>
                  <a:lnTo>
                    <a:pt x="663" y="595"/>
                  </a:lnTo>
                  <a:lnTo>
                    <a:pt x="658" y="595"/>
                  </a:lnTo>
                  <a:lnTo>
                    <a:pt x="650" y="595"/>
                  </a:lnTo>
                  <a:lnTo>
                    <a:pt x="645" y="595"/>
                  </a:lnTo>
                  <a:lnTo>
                    <a:pt x="638" y="593"/>
                  </a:lnTo>
                  <a:lnTo>
                    <a:pt x="633" y="593"/>
                  </a:lnTo>
                  <a:lnTo>
                    <a:pt x="627" y="590"/>
                  </a:lnTo>
                  <a:lnTo>
                    <a:pt x="622" y="585"/>
                  </a:lnTo>
                  <a:lnTo>
                    <a:pt x="617" y="583"/>
                  </a:lnTo>
                  <a:lnTo>
                    <a:pt x="615" y="577"/>
                  </a:lnTo>
                  <a:lnTo>
                    <a:pt x="615" y="575"/>
                  </a:lnTo>
                  <a:lnTo>
                    <a:pt x="615" y="570"/>
                  </a:lnTo>
                  <a:lnTo>
                    <a:pt x="615" y="567"/>
                  </a:lnTo>
                  <a:lnTo>
                    <a:pt x="622" y="560"/>
                  </a:lnTo>
                  <a:lnTo>
                    <a:pt x="633" y="555"/>
                  </a:lnTo>
                  <a:lnTo>
                    <a:pt x="643" y="552"/>
                  </a:lnTo>
                  <a:lnTo>
                    <a:pt x="653" y="552"/>
                  </a:lnTo>
                  <a:lnTo>
                    <a:pt x="663" y="550"/>
                  </a:lnTo>
                  <a:lnTo>
                    <a:pt x="676" y="547"/>
                  </a:lnTo>
                  <a:lnTo>
                    <a:pt x="686" y="545"/>
                  </a:lnTo>
                  <a:lnTo>
                    <a:pt x="694" y="537"/>
                  </a:lnTo>
                  <a:lnTo>
                    <a:pt x="696" y="534"/>
                  </a:lnTo>
                  <a:lnTo>
                    <a:pt x="696" y="534"/>
                  </a:lnTo>
                  <a:lnTo>
                    <a:pt x="696" y="532"/>
                  </a:lnTo>
                  <a:lnTo>
                    <a:pt x="696" y="529"/>
                  </a:lnTo>
                  <a:lnTo>
                    <a:pt x="691" y="529"/>
                  </a:lnTo>
                  <a:lnTo>
                    <a:pt x="688" y="532"/>
                  </a:lnTo>
                  <a:lnTo>
                    <a:pt x="686" y="532"/>
                  </a:lnTo>
                  <a:lnTo>
                    <a:pt x="683" y="534"/>
                  </a:lnTo>
                  <a:lnTo>
                    <a:pt x="678" y="537"/>
                  </a:lnTo>
                  <a:lnTo>
                    <a:pt x="676" y="539"/>
                  </a:lnTo>
                  <a:lnTo>
                    <a:pt x="673" y="539"/>
                  </a:lnTo>
                  <a:lnTo>
                    <a:pt x="671" y="542"/>
                  </a:lnTo>
                  <a:lnTo>
                    <a:pt x="666" y="542"/>
                  </a:lnTo>
                  <a:lnTo>
                    <a:pt x="658" y="545"/>
                  </a:lnTo>
                  <a:lnTo>
                    <a:pt x="653" y="545"/>
                  </a:lnTo>
                  <a:lnTo>
                    <a:pt x="648" y="545"/>
                  </a:lnTo>
                  <a:lnTo>
                    <a:pt x="643" y="545"/>
                  </a:lnTo>
                  <a:lnTo>
                    <a:pt x="638" y="542"/>
                  </a:lnTo>
                  <a:lnTo>
                    <a:pt x="633" y="539"/>
                  </a:lnTo>
                  <a:lnTo>
                    <a:pt x="630" y="537"/>
                  </a:lnTo>
                  <a:lnTo>
                    <a:pt x="627" y="532"/>
                  </a:lnTo>
                  <a:lnTo>
                    <a:pt x="627" y="529"/>
                  </a:lnTo>
                  <a:lnTo>
                    <a:pt x="627" y="524"/>
                  </a:lnTo>
                  <a:lnTo>
                    <a:pt x="630" y="522"/>
                  </a:lnTo>
                  <a:lnTo>
                    <a:pt x="630" y="519"/>
                  </a:lnTo>
                  <a:lnTo>
                    <a:pt x="630" y="517"/>
                  </a:lnTo>
                  <a:lnTo>
                    <a:pt x="627" y="514"/>
                  </a:lnTo>
                  <a:lnTo>
                    <a:pt x="625" y="514"/>
                  </a:lnTo>
                  <a:lnTo>
                    <a:pt x="622" y="514"/>
                  </a:lnTo>
                  <a:lnTo>
                    <a:pt x="620" y="519"/>
                  </a:lnTo>
                  <a:lnTo>
                    <a:pt x="620" y="522"/>
                  </a:lnTo>
                  <a:lnTo>
                    <a:pt x="620" y="524"/>
                  </a:lnTo>
                  <a:lnTo>
                    <a:pt x="620" y="527"/>
                  </a:lnTo>
                  <a:lnTo>
                    <a:pt x="620" y="529"/>
                  </a:lnTo>
                  <a:lnTo>
                    <a:pt x="620" y="534"/>
                  </a:lnTo>
                  <a:lnTo>
                    <a:pt x="620" y="537"/>
                  </a:lnTo>
                  <a:lnTo>
                    <a:pt x="620" y="542"/>
                  </a:lnTo>
                  <a:lnTo>
                    <a:pt x="625" y="545"/>
                  </a:lnTo>
                  <a:lnTo>
                    <a:pt x="627" y="547"/>
                  </a:lnTo>
                  <a:lnTo>
                    <a:pt x="627" y="552"/>
                  </a:lnTo>
                  <a:lnTo>
                    <a:pt x="620" y="555"/>
                  </a:lnTo>
                  <a:lnTo>
                    <a:pt x="612" y="560"/>
                  </a:lnTo>
                  <a:lnTo>
                    <a:pt x="602" y="565"/>
                  </a:lnTo>
                  <a:lnTo>
                    <a:pt x="594" y="570"/>
                  </a:lnTo>
                  <a:lnTo>
                    <a:pt x="587" y="575"/>
                  </a:lnTo>
                  <a:lnTo>
                    <a:pt x="579" y="577"/>
                  </a:lnTo>
                  <a:lnTo>
                    <a:pt x="569" y="580"/>
                  </a:lnTo>
                  <a:lnTo>
                    <a:pt x="559" y="580"/>
                  </a:lnTo>
                  <a:lnTo>
                    <a:pt x="554" y="577"/>
                  </a:lnTo>
                  <a:lnTo>
                    <a:pt x="546" y="577"/>
                  </a:lnTo>
                  <a:lnTo>
                    <a:pt x="539" y="575"/>
                  </a:lnTo>
                  <a:lnTo>
                    <a:pt x="533" y="572"/>
                  </a:lnTo>
                  <a:lnTo>
                    <a:pt x="528" y="570"/>
                  </a:lnTo>
                  <a:lnTo>
                    <a:pt x="521" y="565"/>
                  </a:lnTo>
                  <a:lnTo>
                    <a:pt x="516" y="560"/>
                  </a:lnTo>
                  <a:lnTo>
                    <a:pt x="513" y="555"/>
                  </a:lnTo>
                  <a:lnTo>
                    <a:pt x="523" y="550"/>
                  </a:lnTo>
                  <a:lnTo>
                    <a:pt x="531" y="542"/>
                  </a:lnTo>
                  <a:lnTo>
                    <a:pt x="539" y="534"/>
                  </a:lnTo>
                  <a:lnTo>
                    <a:pt x="546" y="529"/>
                  </a:lnTo>
                  <a:lnTo>
                    <a:pt x="554" y="522"/>
                  </a:lnTo>
                  <a:lnTo>
                    <a:pt x="564" y="514"/>
                  </a:lnTo>
                  <a:lnTo>
                    <a:pt x="574" y="512"/>
                  </a:lnTo>
                  <a:lnTo>
                    <a:pt x="587" y="512"/>
                  </a:lnTo>
                  <a:lnTo>
                    <a:pt x="589" y="509"/>
                  </a:lnTo>
                  <a:lnTo>
                    <a:pt x="592" y="506"/>
                  </a:lnTo>
                  <a:lnTo>
                    <a:pt x="597" y="504"/>
                  </a:lnTo>
                  <a:lnTo>
                    <a:pt x="600" y="499"/>
                  </a:lnTo>
                  <a:lnTo>
                    <a:pt x="602" y="496"/>
                  </a:lnTo>
                  <a:lnTo>
                    <a:pt x="607" y="494"/>
                  </a:lnTo>
                  <a:lnTo>
                    <a:pt x="607" y="489"/>
                  </a:lnTo>
                  <a:lnTo>
                    <a:pt x="610" y="484"/>
                  </a:lnTo>
                  <a:lnTo>
                    <a:pt x="605" y="484"/>
                  </a:lnTo>
                  <a:lnTo>
                    <a:pt x="602" y="486"/>
                  </a:lnTo>
                  <a:lnTo>
                    <a:pt x="600" y="489"/>
                  </a:lnTo>
                  <a:lnTo>
                    <a:pt x="600" y="491"/>
                  </a:lnTo>
                  <a:lnTo>
                    <a:pt x="597" y="494"/>
                  </a:lnTo>
                  <a:lnTo>
                    <a:pt x="597" y="496"/>
                  </a:lnTo>
                  <a:lnTo>
                    <a:pt x="594" y="499"/>
                  </a:lnTo>
                  <a:lnTo>
                    <a:pt x="592" y="501"/>
                  </a:lnTo>
                  <a:lnTo>
                    <a:pt x="579" y="504"/>
                  </a:lnTo>
                  <a:lnTo>
                    <a:pt x="564" y="506"/>
                  </a:lnTo>
                  <a:lnTo>
                    <a:pt x="549" y="506"/>
                  </a:lnTo>
                  <a:lnTo>
                    <a:pt x="536" y="506"/>
                  </a:lnTo>
                  <a:lnTo>
                    <a:pt x="521" y="504"/>
                  </a:lnTo>
                  <a:lnTo>
                    <a:pt x="505" y="499"/>
                  </a:lnTo>
                  <a:lnTo>
                    <a:pt x="493" y="489"/>
                  </a:lnTo>
                  <a:lnTo>
                    <a:pt x="483" y="479"/>
                  </a:lnTo>
                  <a:lnTo>
                    <a:pt x="480" y="481"/>
                  </a:lnTo>
                  <a:lnTo>
                    <a:pt x="480" y="481"/>
                  </a:lnTo>
                  <a:lnTo>
                    <a:pt x="480" y="484"/>
                  </a:lnTo>
                  <a:lnTo>
                    <a:pt x="480" y="486"/>
                  </a:lnTo>
                  <a:lnTo>
                    <a:pt x="488" y="494"/>
                  </a:lnTo>
                  <a:lnTo>
                    <a:pt x="495" y="501"/>
                  </a:lnTo>
                  <a:lnTo>
                    <a:pt x="503" y="506"/>
                  </a:lnTo>
                  <a:lnTo>
                    <a:pt x="513" y="509"/>
                  </a:lnTo>
                  <a:lnTo>
                    <a:pt x="523" y="512"/>
                  </a:lnTo>
                  <a:lnTo>
                    <a:pt x="533" y="512"/>
                  </a:lnTo>
                  <a:lnTo>
                    <a:pt x="541" y="514"/>
                  </a:lnTo>
                  <a:lnTo>
                    <a:pt x="551" y="514"/>
                  </a:lnTo>
                  <a:lnTo>
                    <a:pt x="546" y="522"/>
                  </a:lnTo>
                  <a:lnTo>
                    <a:pt x="541" y="529"/>
                  </a:lnTo>
                  <a:lnTo>
                    <a:pt x="533" y="534"/>
                  </a:lnTo>
                  <a:lnTo>
                    <a:pt x="526" y="539"/>
                  </a:lnTo>
                  <a:lnTo>
                    <a:pt x="518" y="545"/>
                  </a:lnTo>
                  <a:lnTo>
                    <a:pt x="511" y="547"/>
                  </a:lnTo>
                  <a:lnTo>
                    <a:pt x="503" y="552"/>
                  </a:lnTo>
                  <a:lnTo>
                    <a:pt x="495" y="555"/>
                  </a:lnTo>
                  <a:lnTo>
                    <a:pt x="483" y="557"/>
                  </a:lnTo>
                  <a:lnTo>
                    <a:pt x="470" y="560"/>
                  </a:lnTo>
                  <a:lnTo>
                    <a:pt x="455" y="562"/>
                  </a:lnTo>
                  <a:lnTo>
                    <a:pt x="442" y="562"/>
                  </a:lnTo>
                  <a:lnTo>
                    <a:pt x="427" y="560"/>
                  </a:lnTo>
                  <a:lnTo>
                    <a:pt x="414" y="555"/>
                  </a:lnTo>
                  <a:lnTo>
                    <a:pt x="404" y="550"/>
                  </a:lnTo>
                  <a:lnTo>
                    <a:pt x="394" y="542"/>
                  </a:lnTo>
                  <a:lnTo>
                    <a:pt x="391" y="537"/>
                  </a:lnTo>
                  <a:lnTo>
                    <a:pt x="391" y="534"/>
                  </a:lnTo>
                  <a:lnTo>
                    <a:pt x="389" y="532"/>
                  </a:lnTo>
                  <a:lnTo>
                    <a:pt x="389" y="532"/>
                  </a:lnTo>
                  <a:lnTo>
                    <a:pt x="389" y="529"/>
                  </a:lnTo>
                  <a:lnTo>
                    <a:pt x="389" y="527"/>
                  </a:lnTo>
                  <a:lnTo>
                    <a:pt x="394" y="524"/>
                  </a:lnTo>
                  <a:lnTo>
                    <a:pt x="401" y="522"/>
                  </a:lnTo>
                  <a:lnTo>
                    <a:pt x="406" y="519"/>
                  </a:lnTo>
                  <a:lnTo>
                    <a:pt x="411" y="517"/>
                  </a:lnTo>
                  <a:lnTo>
                    <a:pt x="417" y="514"/>
                  </a:lnTo>
                  <a:lnTo>
                    <a:pt x="422" y="509"/>
                  </a:lnTo>
                  <a:lnTo>
                    <a:pt x="427" y="506"/>
                  </a:lnTo>
                  <a:lnTo>
                    <a:pt x="429" y="501"/>
                  </a:lnTo>
                  <a:lnTo>
                    <a:pt x="427" y="501"/>
                  </a:lnTo>
                  <a:lnTo>
                    <a:pt x="422" y="504"/>
                  </a:lnTo>
                  <a:lnTo>
                    <a:pt x="419" y="506"/>
                  </a:lnTo>
                  <a:lnTo>
                    <a:pt x="417" y="509"/>
                  </a:lnTo>
                  <a:lnTo>
                    <a:pt x="414" y="509"/>
                  </a:lnTo>
                  <a:lnTo>
                    <a:pt x="411" y="512"/>
                  </a:lnTo>
                  <a:lnTo>
                    <a:pt x="401" y="517"/>
                  </a:lnTo>
                  <a:lnTo>
                    <a:pt x="391" y="519"/>
                  </a:lnTo>
                  <a:lnTo>
                    <a:pt x="378" y="522"/>
                  </a:lnTo>
                  <a:lnTo>
                    <a:pt x="366" y="522"/>
                  </a:lnTo>
                  <a:lnTo>
                    <a:pt x="353" y="522"/>
                  </a:lnTo>
                  <a:lnTo>
                    <a:pt x="340" y="519"/>
                  </a:lnTo>
                  <a:lnTo>
                    <a:pt x="328" y="517"/>
                  </a:lnTo>
                  <a:lnTo>
                    <a:pt x="317" y="514"/>
                  </a:lnTo>
                  <a:lnTo>
                    <a:pt x="310" y="509"/>
                  </a:lnTo>
                  <a:lnTo>
                    <a:pt x="305" y="504"/>
                  </a:lnTo>
                  <a:lnTo>
                    <a:pt x="302" y="499"/>
                  </a:lnTo>
                  <a:lnTo>
                    <a:pt x="300" y="491"/>
                  </a:lnTo>
                  <a:lnTo>
                    <a:pt x="297" y="486"/>
                  </a:lnTo>
                  <a:lnTo>
                    <a:pt x="297" y="479"/>
                  </a:lnTo>
                  <a:lnTo>
                    <a:pt x="295" y="474"/>
                  </a:lnTo>
                  <a:lnTo>
                    <a:pt x="295" y="466"/>
                  </a:lnTo>
                  <a:lnTo>
                    <a:pt x="292" y="468"/>
                  </a:lnTo>
                  <a:lnTo>
                    <a:pt x="290" y="471"/>
                  </a:lnTo>
                  <a:lnTo>
                    <a:pt x="287" y="476"/>
                  </a:lnTo>
                  <a:lnTo>
                    <a:pt x="287" y="479"/>
                  </a:lnTo>
                  <a:lnTo>
                    <a:pt x="287" y="484"/>
                  </a:lnTo>
                  <a:lnTo>
                    <a:pt x="290" y="486"/>
                  </a:lnTo>
                  <a:lnTo>
                    <a:pt x="290" y="491"/>
                  </a:lnTo>
                  <a:lnTo>
                    <a:pt x="290" y="494"/>
                  </a:lnTo>
                  <a:lnTo>
                    <a:pt x="292" y="496"/>
                  </a:lnTo>
                  <a:lnTo>
                    <a:pt x="292" y="499"/>
                  </a:lnTo>
                  <a:lnTo>
                    <a:pt x="295" y="501"/>
                  </a:lnTo>
                  <a:lnTo>
                    <a:pt x="295" y="504"/>
                  </a:lnTo>
                  <a:lnTo>
                    <a:pt x="297" y="506"/>
                  </a:lnTo>
                  <a:lnTo>
                    <a:pt x="300" y="509"/>
                  </a:lnTo>
                  <a:lnTo>
                    <a:pt x="300" y="512"/>
                  </a:lnTo>
                  <a:lnTo>
                    <a:pt x="302" y="514"/>
                  </a:lnTo>
                  <a:lnTo>
                    <a:pt x="297" y="519"/>
                  </a:lnTo>
                  <a:lnTo>
                    <a:pt x="292" y="524"/>
                  </a:lnTo>
                  <a:lnTo>
                    <a:pt x="287" y="527"/>
                  </a:lnTo>
                  <a:lnTo>
                    <a:pt x="282" y="529"/>
                  </a:lnTo>
                  <a:lnTo>
                    <a:pt x="274" y="529"/>
                  </a:lnTo>
                  <a:lnTo>
                    <a:pt x="269" y="529"/>
                  </a:lnTo>
                  <a:lnTo>
                    <a:pt x="262" y="529"/>
                  </a:lnTo>
                  <a:lnTo>
                    <a:pt x="256" y="529"/>
                  </a:lnTo>
                  <a:lnTo>
                    <a:pt x="254" y="527"/>
                  </a:lnTo>
                  <a:lnTo>
                    <a:pt x="251" y="527"/>
                  </a:lnTo>
                  <a:lnTo>
                    <a:pt x="249" y="524"/>
                  </a:lnTo>
                  <a:lnTo>
                    <a:pt x="246" y="522"/>
                  </a:lnTo>
                  <a:lnTo>
                    <a:pt x="244" y="522"/>
                  </a:lnTo>
                  <a:lnTo>
                    <a:pt x="241" y="519"/>
                  </a:lnTo>
                  <a:lnTo>
                    <a:pt x="239" y="517"/>
                  </a:lnTo>
                  <a:lnTo>
                    <a:pt x="239" y="517"/>
                  </a:lnTo>
                  <a:lnTo>
                    <a:pt x="236" y="514"/>
                  </a:lnTo>
                  <a:lnTo>
                    <a:pt x="239" y="512"/>
                  </a:lnTo>
                  <a:lnTo>
                    <a:pt x="236" y="509"/>
                  </a:lnTo>
                  <a:lnTo>
                    <a:pt x="234" y="506"/>
                  </a:lnTo>
                  <a:lnTo>
                    <a:pt x="231" y="506"/>
                  </a:lnTo>
                  <a:lnTo>
                    <a:pt x="229" y="501"/>
                  </a:lnTo>
                  <a:lnTo>
                    <a:pt x="226" y="499"/>
                  </a:lnTo>
                  <a:lnTo>
                    <a:pt x="226" y="494"/>
                  </a:lnTo>
                  <a:lnTo>
                    <a:pt x="226" y="489"/>
                  </a:lnTo>
                  <a:lnTo>
                    <a:pt x="226" y="486"/>
                  </a:lnTo>
                  <a:lnTo>
                    <a:pt x="226" y="481"/>
                  </a:lnTo>
                  <a:lnTo>
                    <a:pt x="226" y="476"/>
                  </a:lnTo>
                  <a:lnTo>
                    <a:pt x="223" y="476"/>
                  </a:lnTo>
                  <a:lnTo>
                    <a:pt x="221" y="476"/>
                  </a:lnTo>
                  <a:lnTo>
                    <a:pt x="218" y="476"/>
                  </a:lnTo>
                  <a:lnTo>
                    <a:pt x="218" y="479"/>
                  </a:lnTo>
                  <a:lnTo>
                    <a:pt x="216" y="481"/>
                  </a:lnTo>
                  <a:lnTo>
                    <a:pt x="216" y="484"/>
                  </a:lnTo>
                  <a:lnTo>
                    <a:pt x="216" y="489"/>
                  </a:lnTo>
                  <a:lnTo>
                    <a:pt x="216" y="494"/>
                  </a:lnTo>
                  <a:lnTo>
                    <a:pt x="216" y="496"/>
                  </a:lnTo>
                  <a:lnTo>
                    <a:pt x="218" y="501"/>
                  </a:lnTo>
                  <a:lnTo>
                    <a:pt x="218" y="506"/>
                  </a:lnTo>
                  <a:lnTo>
                    <a:pt x="221" y="509"/>
                  </a:lnTo>
                  <a:lnTo>
                    <a:pt x="221" y="514"/>
                  </a:lnTo>
                  <a:lnTo>
                    <a:pt x="223" y="517"/>
                  </a:lnTo>
                  <a:lnTo>
                    <a:pt x="216" y="522"/>
                  </a:lnTo>
                  <a:lnTo>
                    <a:pt x="211" y="527"/>
                  </a:lnTo>
                  <a:lnTo>
                    <a:pt x="203" y="529"/>
                  </a:lnTo>
                  <a:lnTo>
                    <a:pt x="196" y="532"/>
                  </a:lnTo>
                  <a:lnTo>
                    <a:pt x="188" y="534"/>
                  </a:lnTo>
                  <a:lnTo>
                    <a:pt x="180" y="534"/>
                  </a:lnTo>
                  <a:lnTo>
                    <a:pt x="173" y="534"/>
                  </a:lnTo>
                  <a:lnTo>
                    <a:pt x="165" y="534"/>
                  </a:lnTo>
                  <a:lnTo>
                    <a:pt x="157" y="529"/>
                  </a:lnTo>
                  <a:lnTo>
                    <a:pt x="147" y="524"/>
                  </a:lnTo>
                  <a:lnTo>
                    <a:pt x="140" y="517"/>
                  </a:lnTo>
                  <a:lnTo>
                    <a:pt x="135" y="512"/>
                  </a:lnTo>
                  <a:lnTo>
                    <a:pt x="127" y="504"/>
                  </a:lnTo>
                  <a:lnTo>
                    <a:pt x="122" y="499"/>
                  </a:lnTo>
                  <a:lnTo>
                    <a:pt x="117" y="489"/>
                  </a:lnTo>
                  <a:lnTo>
                    <a:pt x="114" y="481"/>
                  </a:lnTo>
                  <a:lnTo>
                    <a:pt x="114" y="474"/>
                  </a:lnTo>
                  <a:lnTo>
                    <a:pt x="114" y="468"/>
                  </a:lnTo>
                  <a:lnTo>
                    <a:pt x="114" y="463"/>
                  </a:lnTo>
                  <a:lnTo>
                    <a:pt x="117" y="458"/>
                  </a:lnTo>
                  <a:lnTo>
                    <a:pt x="117" y="453"/>
                  </a:lnTo>
                  <a:lnTo>
                    <a:pt x="119" y="451"/>
                  </a:lnTo>
                  <a:lnTo>
                    <a:pt x="122" y="446"/>
                  </a:lnTo>
                  <a:lnTo>
                    <a:pt x="124" y="441"/>
                  </a:lnTo>
                  <a:lnTo>
                    <a:pt x="129" y="438"/>
                  </a:lnTo>
                  <a:lnTo>
                    <a:pt x="132" y="438"/>
                  </a:lnTo>
                  <a:lnTo>
                    <a:pt x="135" y="436"/>
                  </a:lnTo>
                  <a:lnTo>
                    <a:pt x="137" y="433"/>
                  </a:lnTo>
                  <a:lnTo>
                    <a:pt x="132" y="430"/>
                  </a:lnTo>
                  <a:lnTo>
                    <a:pt x="129" y="430"/>
                  </a:lnTo>
                  <a:lnTo>
                    <a:pt x="124" y="433"/>
                  </a:lnTo>
                  <a:lnTo>
                    <a:pt x="122" y="436"/>
                  </a:lnTo>
                  <a:lnTo>
                    <a:pt x="119" y="438"/>
                  </a:lnTo>
                  <a:lnTo>
                    <a:pt x="117" y="441"/>
                  </a:lnTo>
                  <a:lnTo>
                    <a:pt x="114" y="446"/>
                  </a:lnTo>
                  <a:lnTo>
                    <a:pt x="112" y="448"/>
                  </a:lnTo>
                  <a:lnTo>
                    <a:pt x="109" y="453"/>
                  </a:lnTo>
                  <a:lnTo>
                    <a:pt x="109" y="458"/>
                  </a:lnTo>
                  <a:lnTo>
                    <a:pt x="109" y="461"/>
                  </a:lnTo>
                  <a:lnTo>
                    <a:pt x="107" y="466"/>
                  </a:lnTo>
                  <a:lnTo>
                    <a:pt x="107" y="471"/>
                  </a:lnTo>
                  <a:lnTo>
                    <a:pt x="107" y="476"/>
                  </a:lnTo>
                  <a:lnTo>
                    <a:pt x="107" y="481"/>
                  </a:lnTo>
                  <a:lnTo>
                    <a:pt x="107" y="486"/>
                  </a:lnTo>
                  <a:lnTo>
                    <a:pt x="104" y="486"/>
                  </a:lnTo>
                  <a:lnTo>
                    <a:pt x="99" y="486"/>
                  </a:lnTo>
                  <a:lnTo>
                    <a:pt x="94" y="486"/>
                  </a:lnTo>
                  <a:lnTo>
                    <a:pt x="91" y="486"/>
                  </a:lnTo>
                  <a:lnTo>
                    <a:pt x="86" y="486"/>
                  </a:lnTo>
                  <a:lnTo>
                    <a:pt x="81" y="484"/>
                  </a:lnTo>
                  <a:lnTo>
                    <a:pt x="79" y="481"/>
                  </a:lnTo>
                  <a:lnTo>
                    <a:pt x="76" y="476"/>
                  </a:lnTo>
                  <a:lnTo>
                    <a:pt x="74" y="456"/>
                  </a:lnTo>
                  <a:lnTo>
                    <a:pt x="61" y="456"/>
                  </a:lnTo>
                  <a:lnTo>
                    <a:pt x="51" y="453"/>
                  </a:lnTo>
                  <a:lnTo>
                    <a:pt x="41" y="451"/>
                  </a:lnTo>
                  <a:lnTo>
                    <a:pt x="30" y="448"/>
                  </a:lnTo>
                  <a:lnTo>
                    <a:pt x="23" y="441"/>
                  </a:lnTo>
                  <a:lnTo>
                    <a:pt x="13" y="436"/>
                  </a:lnTo>
                  <a:lnTo>
                    <a:pt x="7" y="425"/>
                  </a:lnTo>
                  <a:lnTo>
                    <a:pt x="2" y="418"/>
                  </a:lnTo>
                  <a:lnTo>
                    <a:pt x="0" y="408"/>
                  </a:lnTo>
                  <a:lnTo>
                    <a:pt x="0" y="400"/>
                  </a:lnTo>
                  <a:lnTo>
                    <a:pt x="2" y="392"/>
                  </a:lnTo>
                  <a:lnTo>
                    <a:pt x="2" y="385"/>
                  </a:lnTo>
                  <a:lnTo>
                    <a:pt x="5" y="377"/>
                  </a:lnTo>
                  <a:lnTo>
                    <a:pt x="10" y="372"/>
                  </a:lnTo>
                  <a:lnTo>
                    <a:pt x="15" y="367"/>
                  </a:lnTo>
                  <a:lnTo>
                    <a:pt x="23" y="362"/>
                  </a:lnTo>
                  <a:lnTo>
                    <a:pt x="30" y="357"/>
                  </a:lnTo>
                  <a:lnTo>
                    <a:pt x="35" y="354"/>
                  </a:lnTo>
                  <a:lnTo>
                    <a:pt x="43" y="352"/>
                  </a:lnTo>
                  <a:lnTo>
                    <a:pt x="51" y="349"/>
                  </a:lnTo>
                  <a:lnTo>
                    <a:pt x="56" y="347"/>
                  </a:lnTo>
                  <a:lnTo>
                    <a:pt x="63" y="347"/>
                  </a:lnTo>
                  <a:lnTo>
                    <a:pt x="71" y="347"/>
                  </a:lnTo>
                  <a:lnTo>
                    <a:pt x="79" y="349"/>
                  </a:lnTo>
                  <a:lnTo>
                    <a:pt x="76" y="344"/>
                  </a:lnTo>
                  <a:lnTo>
                    <a:pt x="76" y="342"/>
                  </a:lnTo>
                  <a:lnTo>
                    <a:pt x="71" y="337"/>
                  </a:lnTo>
                  <a:lnTo>
                    <a:pt x="68" y="334"/>
                  </a:lnTo>
                  <a:lnTo>
                    <a:pt x="63" y="332"/>
                  </a:lnTo>
                  <a:lnTo>
                    <a:pt x="61" y="329"/>
                  </a:lnTo>
                  <a:lnTo>
                    <a:pt x="58" y="324"/>
                  </a:lnTo>
                  <a:lnTo>
                    <a:pt x="58" y="319"/>
                  </a:lnTo>
                  <a:lnTo>
                    <a:pt x="58" y="314"/>
                  </a:lnTo>
                  <a:lnTo>
                    <a:pt x="58" y="309"/>
                  </a:lnTo>
                  <a:lnTo>
                    <a:pt x="61" y="304"/>
                  </a:lnTo>
                  <a:lnTo>
                    <a:pt x="61" y="299"/>
                  </a:lnTo>
                  <a:lnTo>
                    <a:pt x="63" y="294"/>
                  </a:lnTo>
                  <a:lnTo>
                    <a:pt x="66" y="289"/>
                  </a:lnTo>
                  <a:lnTo>
                    <a:pt x="71" y="286"/>
                  </a:lnTo>
                  <a:lnTo>
                    <a:pt x="76" y="283"/>
                  </a:lnTo>
                  <a:lnTo>
                    <a:pt x="81" y="278"/>
                  </a:lnTo>
                  <a:lnTo>
                    <a:pt x="86" y="276"/>
                  </a:lnTo>
                  <a:lnTo>
                    <a:pt x="91" y="271"/>
                  </a:lnTo>
                  <a:lnTo>
                    <a:pt x="99" y="268"/>
                  </a:lnTo>
                  <a:lnTo>
                    <a:pt x="107" y="268"/>
                  </a:lnTo>
                  <a:lnTo>
                    <a:pt x="112" y="266"/>
                  </a:lnTo>
                  <a:lnTo>
                    <a:pt x="119" y="268"/>
                  </a:lnTo>
                  <a:lnTo>
                    <a:pt x="124" y="271"/>
                  </a:lnTo>
                  <a:lnTo>
                    <a:pt x="127" y="271"/>
                  </a:lnTo>
                  <a:lnTo>
                    <a:pt x="129" y="271"/>
                  </a:lnTo>
                  <a:lnTo>
                    <a:pt x="129" y="268"/>
                  </a:lnTo>
                  <a:lnTo>
                    <a:pt x="132" y="268"/>
                  </a:lnTo>
                  <a:lnTo>
                    <a:pt x="135" y="266"/>
                  </a:lnTo>
                  <a:lnTo>
                    <a:pt x="132" y="263"/>
                  </a:lnTo>
                  <a:lnTo>
                    <a:pt x="129" y="258"/>
                  </a:lnTo>
                  <a:lnTo>
                    <a:pt x="127" y="256"/>
                  </a:lnTo>
                  <a:lnTo>
                    <a:pt x="122" y="251"/>
                  </a:lnTo>
                  <a:lnTo>
                    <a:pt x="122" y="248"/>
                  </a:lnTo>
                  <a:lnTo>
                    <a:pt x="119" y="243"/>
                  </a:lnTo>
                  <a:lnTo>
                    <a:pt x="117" y="238"/>
                  </a:lnTo>
                  <a:lnTo>
                    <a:pt x="117" y="233"/>
                  </a:lnTo>
                  <a:lnTo>
                    <a:pt x="117" y="230"/>
                  </a:lnTo>
                  <a:lnTo>
                    <a:pt x="117" y="220"/>
                  </a:lnTo>
                  <a:lnTo>
                    <a:pt x="119" y="213"/>
                  </a:lnTo>
                  <a:lnTo>
                    <a:pt x="122" y="205"/>
                  </a:lnTo>
                  <a:lnTo>
                    <a:pt x="124" y="200"/>
                  </a:lnTo>
                  <a:lnTo>
                    <a:pt x="127" y="192"/>
                  </a:lnTo>
                  <a:lnTo>
                    <a:pt x="132" y="187"/>
                  </a:lnTo>
                  <a:lnTo>
                    <a:pt x="137" y="182"/>
                  </a:lnTo>
                  <a:lnTo>
                    <a:pt x="145" y="177"/>
                  </a:lnTo>
                  <a:lnTo>
                    <a:pt x="152" y="172"/>
                  </a:lnTo>
                  <a:lnTo>
                    <a:pt x="165" y="167"/>
                  </a:lnTo>
                  <a:lnTo>
                    <a:pt x="175" y="164"/>
                  </a:lnTo>
                  <a:lnTo>
                    <a:pt x="185" y="162"/>
                  </a:lnTo>
                  <a:lnTo>
                    <a:pt x="196" y="159"/>
                  </a:lnTo>
                  <a:lnTo>
                    <a:pt x="208" y="159"/>
                  </a:lnTo>
                  <a:lnTo>
                    <a:pt x="218" y="162"/>
                  </a:lnTo>
                  <a:lnTo>
                    <a:pt x="229" y="169"/>
                  </a:lnTo>
                  <a:lnTo>
                    <a:pt x="231" y="172"/>
                  </a:lnTo>
                  <a:lnTo>
                    <a:pt x="236" y="174"/>
                  </a:lnTo>
                  <a:lnTo>
                    <a:pt x="239" y="174"/>
                  </a:lnTo>
                  <a:lnTo>
                    <a:pt x="244" y="174"/>
                  </a:lnTo>
                  <a:lnTo>
                    <a:pt x="241" y="172"/>
                  </a:lnTo>
                  <a:lnTo>
                    <a:pt x="241" y="167"/>
                  </a:lnTo>
                  <a:lnTo>
                    <a:pt x="241" y="162"/>
                  </a:lnTo>
                  <a:lnTo>
                    <a:pt x="241" y="159"/>
                  </a:lnTo>
                  <a:lnTo>
                    <a:pt x="241" y="154"/>
                  </a:lnTo>
                  <a:lnTo>
                    <a:pt x="244" y="149"/>
                  </a:lnTo>
                  <a:lnTo>
                    <a:pt x="244" y="147"/>
                  </a:lnTo>
                  <a:lnTo>
                    <a:pt x="249" y="144"/>
                  </a:lnTo>
                  <a:lnTo>
                    <a:pt x="249" y="144"/>
                  </a:lnTo>
                  <a:lnTo>
                    <a:pt x="251" y="144"/>
                  </a:lnTo>
                  <a:lnTo>
                    <a:pt x="254" y="147"/>
                  </a:lnTo>
                  <a:lnTo>
                    <a:pt x="254" y="149"/>
                  </a:lnTo>
                  <a:lnTo>
                    <a:pt x="256" y="149"/>
                  </a:lnTo>
                  <a:lnTo>
                    <a:pt x="259" y="152"/>
                  </a:lnTo>
                  <a:lnTo>
                    <a:pt x="259" y="152"/>
                  </a:lnTo>
                  <a:lnTo>
                    <a:pt x="264" y="149"/>
                  </a:lnTo>
                  <a:lnTo>
                    <a:pt x="262" y="139"/>
                  </a:lnTo>
                  <a:lnTo>
                    <a:pt x="262" y="129"/>
                  </a:lnTo>
                  <a:lnTo>
                    <a:pt x="262" y="119"/>
                  </a:lnTo>
                  <a:lnTo>
                    <a:pt x="264" y="109"/>
                  </a:lnTo>
                  <a:lnTo>
                    <a:pt x="267" y="96"/>
                  </a:lnTo>
                  <a:lnTo>
                    <a:pt x="272" y="88"/>
                  </a:lnTo>
                  <a:lnTo>
                    <a:pt x="279" y="78"/>
                  </a:lnTo>
                  <a:lnTo>
                    <a:pt x="287" y="73"/>
                  </a:lnTo>
                  <a:lnTo>
                    <a:pt x="297" y="68"/>
                  </a:lnTo>
                  <a:lnTo>
                    <a:pt x="307" y="63"/>
                  </a:lnTo>
                  <a:lnTo>
                    <a:pt x="320" y="60"/>
                  </a:lnTo>
                  <a:lnTo>
                    <a:pt x="333" y="60"/>
                  </a:lnTo>
                  <a:lnTo>
                    <a:pt x="343" y="60"/>
                  </a:lnTo>
                  <a:lnTo>
                    <a:pt x="356" y="63"/>
                  </a:lnTo>
                  <a:lnTo>
                    <a:pt x="366" y="68"/>
                  </a:lnTo>
                  <a:lnTo>
                    <a:pt x="378" y="76"/>
                  </a:lnTo>
                  <a:lnTo>
                    <a:pt x="381" y="76"/>
                  </a:lnTo>
                  <a:lnTo>
                    <a:pt x="384" y="78"/>
                  </a:lnTo>
                  <a:lnTo>
                    <a:pt x="386" y="81"/>
                  </a:lnTo>
                  <a:lnTo>
                    <a:pt x="389" y="83"/>
                  </a:lnTo>
                  <a:lnTo>
                    <a:pt x="391" y="86"/>
                  </a:lnTo>
                  <a:lnTo>
                    <a:pt x="394" y="91"/>
                  </a:lnTo>
                  <a:lnTo>
                    <a:pt x="396" y="93"/>
                  </a:lnTo>
                  <a:lnTo>
                    <a:pt x="399" y="96"/>
                  </a:lnTo>
                  <a:lnTo>
                    <a:pt x="391" y="101"/>
                  </a:lnTo>
                  <a:lnTo>
                    <a:pt x="384" y="106"/>
                  </a:lnTo>
                  <a:lnTo>
                    <a:pt x="373" y="114"/>
                  </a:lnTo>
                  <a:lnTo>
                    <a:pt x="368" y="121"/>
                  </a:lnTo>
                  <a:lnTo>
                    <a:pt x="361" y="129"/>
                  </a:lnTo>
                  <a:lnTo>
                    <a:pt x="356" y="139"/>
                  </a:lnTo>
                  <a:lnTo>
                    <a:pt x="353" y="147"/>
                  </a:lnTo>
                  <a:lnTo>
                    <a:pt x="353" y="159"/>
                  </a:lnTo>
                  <a:lnTo>
                    <a:pt x="356" y="162"/>
                  </a:lnTo>
                  <a:lnTo>
                    <a:pt x="356" y="159"/>
                  </a:lnTo>
                  <a:lnTo>
                    <a:pt x="356" y="162"/>
                  </a:lnTo>
                  <a:lnTo>
                    <a:pt x="358" y="162"/>
                  </a:lnTo>
                  <a:lnTo>
                    <a:pt x="358" y="159"/>
                  </a:lnTo>
                  <a:lnTo>
                    <a:pt x="361" y="157"/>
                  </a:lnTo>
                  <a:lnTo>
                    <a:pt x="361" y="154"/>
                  </a:lnTo>
                  <a:lnTo>
                    <a:pt x="361" y="152"/>
                  </a:lnTo>
                  <a:lnTo>
                    <a:pt x="361" y="149"/>
                  </a:lnTo>
                  <a:lnTo>
                    <a:pt x="361" y="147"/>
                  </a:lnTo>
                  <a:lnTo>
                    <a:pt x="361" y="144"/>
                  </a:lnTo>
                  <a:lnTo>
                    <a:pt x="363" y="144"/>
                  </a:lnTo>
                  <a:lnTo>
                    <a:pt x="366" y="136"/>
                  </a:lnTo>
                  <a:lnTo>
                    <a:pt x="368" y="131"/>
                  </a:lnTo>
                  <a:lnTo>
                    <a:pt x="373" y="126"/>
                  </a:lnTo>
                  <a:lnTo>
                    <a:pt x="378" y="121"/>
                  </a:lnTo>
                  <a:lnTo>
                    <a:pt x="381" y="116"/>
                  </a:lnTo>
                  <a:lnTo>
                    <a:pt x="386" y="111"/>
                  </a:lnTo>
                  <a:lnTo>
                    <a:pt x="394" y="109"/>
                  </a:lnTo>
                  <a:lnTo>
                    <a:pt x="399" y="106"/>
                  </a:lnTo>
                  <a:lnTo>
                    <a:pt x="404" y="104"/>
                  </a:lnTo>
                  <a:lnTo>
                    <a:pt x="409" y="104"/>
                  </a:lnTo>
                  <a:lnTo>
                    <a:pt x="414" y="104"/>
                  </a:lnTo>
                  <a:lnTo>
                    <a:pt x="417" y="106"/>
                  </a:lnTo>
                  <a:lnTo>
                    <a:pt x="422" y="109"/>
                  </a:lnTo>
                  <a:lnTo>
                    <a:pt x="427" y="111"/>
                  </a:lnTo>
                  <a:lnTo>
                    <a:pt x="429" y="114"/>
                  </a:lnTo>
                  <a:lnTo>
                    <a:pt x="434" y="116"/>
                  </a:lnTo>
                  <a:lnTo>
                    <a:pt x="437" y="121"/>
                  </a:lnTo>
                  <a:lnTo>
                    <a:pt x="439" y="124"/>
                  </a:lnTo>
                  <a:lnTo>
                    <a:pt x="439" y="124"/>
                  </a:lnTo>
                  <a:lnTo>
                    <a:pt x="442" y="126"/>
                  </a:lnTo>
                  <a:lnTo>
                    <a:pt x="445" y="126"/>
                  </a:lnTo>
                  <a:lnTo>
                    <a:pt x="447" y="124"/>
                  </a:lnTo>
                  <a:lnTo>
                    <a:pt x="452" y="116"/>
                  </a:lnTo>
                  <a:lnTo>
                    <a:pt x="457" y="109"/>
                  </a:lnTo>
                  <a:lnTo>
                    <a:pt x="465" y="101"/>
                  </a:lnTo>
                  <a:lnTo>
                    <a:pt x="475" y="96"/>
                  </a:lnTo>
                  <a:lnTo>
                    <a:pt x="483" y="91"/>
                  </a:lnTo>
                  <a:lnTo>
                    <a:pt x="493" y="86"/>
                  </a:lnTo>
                  <a:lnTo>
                    <a:pt x="500" y="83"/>
                  </a:lnTo>
                  <a:lnTo>
                    <a:pt x="511" y="81"/>
                  </a:lnTo>
                  <a:lnTo>
                    <a:pt x="513" y="81"/>
                  </a:lnTo>
                  <a:lnTo>
                    <a:pt x="513" y="83"/>
                  </a:lnTo>
                  <a:lnTo>
                    <a:pt x="516" y="83"/>
                  </a:lnTo>
                  <a:lnTo>
                    <a:pt x="518" y="86"/>
                  </a:lnTo>
                  <a:lnTo>
                    <a:pt x="518" y="81"/>
                  </a:lnTo>
                  <a:lnTo>
                    <a:pt x="521" y="78"/>
                  </a:lnTo>
                  <a:lnTo>
                    <a:pt x="526" y="78"/>
                  </a:lnTo>
                  <a:lnTo>
                    <a:pt x="531" y="78"/>
                  </a:lnTo>
                  <a:lnTo>
                    <a:pt x="533" y="78"/>
                  </a:lnTo>
                  <a:lnTo>
                    <a:pt x="539" y="78"/>
                  </a:lnTo>
                  <a:lnTo>
                    <a:pt x="544" y="81"/>
                  </a:lnTo>
                  <a:lnTo>
                    <a:pt x="546" y="78"/>
                  </a:lnTo>
                  <a:lnTo>
                    <a:pt x="551" y="81"/>
                  </a:lnTo>
                  <a:lnTo>
                    <a:pt x="556" y="83"/>
                  </a:lnTo>
                  <a:lnTo>
                    <a:pt x="564" y="86"/>
                  </a:lnTo>
                  <a:lnTo>
                    <a:pt x="569" y="88"/>
                  </a:lnTo>
                  <a:lnTo>
                    <a:pt x="572" y="91"/>
                  </a:lnTo>
                  <a:lnTo>
                    <a:pt x="577" y="96"/>
                  </a:lnTo>
                  <a:lnTo>
                    <a:pt x="582" y="98"/>
                  </a:lnTo>
                  <a:lnTo>
                    <a:pt x="584" y="104"/>
                  </a:lnTo>
                  <a:lnTo>
                    <a:pt x="584" y="101"/>
                  </a:lnTo>
                  <a:lnTo>
                    <a:pt x="582" y="96"/>
                  </a:lnTo>
                  <a:lnTo>
                    <a:pt x="579" y="93"/>
                  </a:lnTo>
                  <a:lnTo>
                    <a:pt x="579" y="91"/>
                  </a:lnTo>
                  <a:lnTo>
                    <a:pt x="574" y="88"/>
                  </a:lnTo>
                  <a:lnTo>
                    <a:pt x="572" y="86"/>
                  </a:lnTo>
                  <a:lnTo>
                    <a:pt x="569" y="83"/>
                  </a:lnTo>
                  <a:lnTo>
                    <a:pt x="566" y="81"/>
                  </a:lnTo>
                  <a:lnTo>
                    <a:pt x="561" y="78"/>
                  </a:lnTo>
                  <a:lnTo>
                    <a:pt x="556" y="78"/>
                  </a:lnTo>
                  <a:lnTo>
                    <a:pt x="551" y="76"/>
                  </a:lnTo>
                  <a:lnTo>
                    <a:pt x="544" y="76"/>
                  </a:lnTo>
                  <a:lnTo>
                    <a:pt x="539" y="73"/>
                  </a:lnTo>
                  <a:lnTo>
                    <a:pt x="531" y="73"/>
                  </a:lnTo>
                  <a:lnTo>
                    <a:pt x="523" y="73"/>
                  </a:lnTo>
                  <a:lnTo>
                    <a:pt x="518" y="73"/>
                  </a:lnTo>
                  <a:lnTo>
                    <a:pt x="516" y="68"/>
                  </a:lnTo>
                  <a:lnTo>
                    <a:pt x="518" y="66"/>
                  </a:lnTo>
                  <a:lnTo>
                    <a:pt x="518" y="60"/>
                  </a:lnTo>
                  <a:lnTo>
                    <a:pt x="521" y="58"/>
                  </a:lnTo>
                  <a:lnTo>
                    <a:pt x="523" y="53"/>
                  </a:lnTo>
                  <a:lnTo>
                    <a:pt x="526" y="50"/>
                  </a:lnTo>
                  <a:lnTo>
                    <a:pt x="528" y="45"/>
                  </a:lnTo>
                  <a:lnTo>
                    <a:pt x="531" y="43"/>
                  </a:lnTo>
                  <a:lnTo>
                    <a:pt x="544" y="30"/>
                  </a:lnTo>
                  <a:lnTo>
                    <a:pt x="556" y="22"/>
                  </a:lnTo>
                  <a:lnTo>
                    <a:pt x="569" y="12"/>
                  </a:lnTo>
                  <a:lnTo>
                    <a:pt x="584" y="5"/>
                  </a:lnTo>
                  <a:lnTo>
                    <a:pt x="600" y="0"/>
                  </a:lnTo>
                  <a:lnTo>
                    <a:pt x="615" y="0"/>
                  </a:lnTo>
                  <a:lnTo>
                    <a:pt x="630" y="0"/>
                  </a:lnTo>
                  <a:lnTo>
                    <a:pt x="645" y="5"/>
                  </a:lnTo>
                  <a:lnTo>
                    <a:pt x="653" y="7"/>
                  </a:lnTo>
                  <a:lnTo>
                    <a:pt x="660" y="10"/>
                  </a:lnTo>
                  <a:lnTo>
                    <a:pt x="668" y="12"/>
                  </a:lnTo>
                  <a:lnTo>
                    <a:pt x="676" y="17"/>
                  </a:lnTo>
                  <a:lnTo>
                    <a:pt x="681" y="22"/>
                  </a:lnTo>
                  <a:lnTo>
                    <a:pt x="686" y="27"/>
                  </a:lnTo>
                  <a:lnTo>
                    <a:pt x="691" y="33"/>
                  </a:lnTo>
                  <a:lnTo>
                    <a:pt x="696" y="40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1B5E8BA2-519C-41EF-8A2D-5D142050D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" y="1402"/>
              <a:ext cx="78" cy="70"/>
            </a:xfrm>
            <a:custGeom>
              <a:avLst/>
              <a:gdLst/>
              <a:ahLst/>
              <a:cxnLst>
                <a:cxn ang="0">
                  <a:pos x="92" y="16"/>
                </a:cxn>
                <a:cxn ang="0">
                  <a:pos x="97" y="21"/>
                </a:cxn>
                <a:cxn ang="0">
                  <a:pos x="99" y="23"/>
                </a:cxn>
                <a:cxn ang="0">
                  <a:pos x="102" y="28"/>
                </a:cxn>
                <a:cxn ang="0">
                  <a:pos x="104" y="33"/>
                </a:cxn>
                <a:cxn ang="0">
                  <a:pos x="107" y="38"/>
                </a:cxn>
                <a:cxn ang="0">
                  <a:pos x="110" y="46"/>
                </a:cxn>
                <a:cxn ang="0">
                  <a:pos x="110" y="51"/>
                </a:cxn>
                <a:cxn ang="0">
                  <a:pos x="110" y="59"/>
                </a:cxn>
                <a:cxn ang="0">
                  <a:pos x="99" y="61"/>
                </a:cxn>
                <a:cxn ang="0">
                  <a:pos x="92" y="64"/>
                </a:cxn>
                <a:cxn ang="0">
                  <a:pos x="82" y="66"/>
                </a:cxn>
                <a:cxn ang="0">
                  <a:pos x="74" y="71"/>
                </a:cxn>
                <a:cxn ang="0">
                  <a:pos x="64" y="76"/>
                </a:cxn>
                <a:cxn ang="0">
                  <a:pos x="56" y="81"/>
                </a:cxn>
                <a:cxn ang="0">
                  <a:pos x="49" y="87"/>
                </a:cxn>
                <a:cxn ang="0">
                  <a:pos x="41" y="97"/>
                </a:cxn>
                <a:cxn ang="0">
                  <a:pos x="38" y="97"/>
                </a:cxn>
                <a:cxn ang="0">
                  <a:pos x="38" y="97"/>
                </a:cxn>
                <a:cxn ang="0">
                  <a:pos x="36" y="94"/>
                </a:cxn>
                <a:cxn ang="0">
                  <a:pos x="36" y="94"/>
                </a:cxn>
                <a:cxn ang="0">
                  <a:pos x="33" y="89"/>
                </a:cxn>
                <a:cxn ang="0">
                  <a:pos x="31" y="89"/>
                </a:cxn>
                <a:cxn ang="0">
                  <a:pos x="28" y="84"/>
                </a:cxn>
                <a:cxn ang="0">
                  <a:pos x="23" y="81"/>
                </a:cxn>
                <a:cxn ang="0">
                  <a:pos x="18" y="81"/>
                </a:cxn>
                <a:cxn ang="0">
                  <a:pos x="13" y="81"/>
                </a:cxn>
                <a:cxn ang="0">
                  <a:pos x="8" y="79"/>
                </a:cxn>
                <a:cxn ang="0">
                  <a:pos x="5" y="76"/>
                </a:cxn>
                <a:cxn ang="0">
                  <a:pos x="3" y="74"/>
                </a:cxn>
                <a:cxn ang="0">
                  <a:pos x="5" y="69"/>
                </a:cxn>
                <a:cxn ang="0">
                  <a:pos x="3" y="69"/>
                </a:cxn>
                <a:cxn ang="0">
                  <a:pos x="0" y="61"/>
                </a:cxn>
                <a:cxn ang="0">
                  <a:pos x="0" y="56"/>
                </a:cxn>
                <a:cxn ang="0">
                  <a:pos x="3" y="49"/>
                </a:cxn>
                <a:cxn ang="0">
                  <a:pos x="3" y="46"/>
                </a:cxn>
                <a:cxn ang="0">
                  <a:pos x="5" y="38"/>
                </a:cxn>
                <a:cxn ang="0">
                  <a:pos x="5" y="33"/>
                </a:cxn>
                <a:cxn ang="0">
                  <a:pos x="8" y="28"/>
                </a:cxn>
                <a:cxn ang="0">
                  <a:pos x="10" y="23"/>
                </a:cxn>
                <a:cxn ang="0">
                  <a:pos x="13" y="18"/>
                </a:cxn>
                <a:cxn ang="0">
                  <a:pos x="16" y="16"/>
                </a:cxn>
                <a:cxn ang="0">
                  <a:pos x="21" y="10"/>
                </a:cxn>
                <a:cxn ang="0">
                  <a:pos x="23" y="8"/>
                </a:cxn>
                <a:cxn ang="0">
                  <a:pos x="28" y="5"/>
                </a:cxn>
                <a:cxn ang="0">
                  <a:pos x="33" y="3"/>
                </a:cxn>
                <a:cxn ang="0">
                  <a:pos x="36" y="0"/>
                </a:cxn>
                <a:cxn ang="0">
                  <a:pos x="41" y="0"/>
                </a:cxn>
                <a:cxn ang="0">
                  <a:pos x="46" y="0"/>
                </a:cxn>
                <a:cxn ang="0">
                  <a:pos x="54" y="0"/>
                </a:cxn>
                <a:cxn ang="0">
                  <a:pos x="61" y="0"/>
                </a:cxn>
                <a:cxn ang="0">
                  <a:pos x="66" y="3"/>
                </a:cxn>
                <a:cxn ang="0">
                  <a:pos x="74" y="5"/>
                </a:cxn>
                <a:cxn ang="0">
                  <a:pos x="82" y="8"/>
                </a:cxn>
                <a:cxn ang="0">
                  <a:pos x="87" y="10"/>
                </a:cxn>
                <a:cxn ang="0">
                  <a:pos x="92" y="16"/>
                </a:cxn>
              </a:cxnLst>
              <a:rect l="0" t="0" r="r" b="b"/>
              <a:pathLst>
                <a:path w="110" h="97">
                  <a:moveTo>
                    <a:pt x="92" y="16"/>
                  </a:moveTo>
                  <a:lnTo>
                    <a:pt x="97" y="21"/>
                  </a:lnTo>
                  <a:lnTo>
                    <a:pt x="99" y="23"/>
                  </a:lnTo>
                  <a:lnTo>
                    <a:pt x="102" y="28"/>
                  </a:lnTo>
                  <a:lnTo>
                    <a:pt x="104" y="33"/>
                  </a:lnTo>
                  <a:lnTo>
                    <a:pt x="107" y="38"/>
                  </a:lnTo>
                  <a:lnTo>
                    <a:pt x="110" y="46"/>
                  </a:lnTo>
                  <a:lnTo>
                    <a:pt x="110" y="51"/>
                  </a:lnTo>
                  <a:lnTo>
                    <a:pt x="110" y="59"/>
                  </a:lnTo>
                  <a:lnTo>
                    <a:pt x="99" y="61"/>
                  </a:lnTo>
                  <a:lnTo>
                    <a:pt x="92" y="64"/>
                  </a:lnTo>
                  <a:lnTo>
                    <a:pt x="82" y="66"/>
                  </a:lnTo>
                  <a:lnTo>
                    <a:pt x="74" y="71"/>
                  </a:lnTo>
                  <a:lnTo>
                    <a:pt x="64" y="76"/>
                  </a:lnTo>
                  <a:lnTo>
                    <a:pt x="56" y="81"/>
                  </a:lnTo>
                  <a:lnTo>
                    <a:pt x="49" y="87"/>
                  </a:lnTo>
                  <a:lnTo>
                    <a:pt x="41" y="97"/>
                  </a:lnTo>
                  <a:lnTo>
                    <a:pt x="38" y="97"/>
                  </a:lnTo>
                  <a:lnTo>
                    <a:pt x="38" y="97"/>
                  </a:lnTo>
                  <a:lnTo>
                    <a:pt x="36" y="94"/>
                  </a:lnTo>
                  <a:lnTo>
                    <a:pt x="36" y="94"/>
                  </a:lnTo>
                  <a:lnTo>
                    <a:pt x="33" y="89"/>
                  </a:lnTo>
                  <a:lnTo>
                    <a:pt x="31" y="89"/>
                  </a:lnTo>
                  <a:lnTo>
                    <a:pt x="28" y="84"/>
                  </a:lnTo>
                  <a:lnTo>
                    <a:pt x="23" y="81"/>
                  </a:lnTo>
                  <a:lnTo>
                    <a:pt x="18" y="81"/>
                  </a:lnTo>
                  <a:lnTo>
                    <a:pt x="13" y="81"/>
                  </a:lnTo>
                  <a:lnTo>
                    <a:pt x="8" y="79"/>
                  </a:lnTo>
                  <a:lnTo>
                    <a:pt x="5" y="76"/>
                  </a:lnTo>
                  <a:lnTo>
                    <a:pt x="3" y="74"/>
                  </a:lnTo>
                  <a:lnTo>
                    <a:pt x="5" y="69"/>
                  </a:lnTo>
                  <a:lnTo>
                    <a:pt x="3" y="69"/>
                  </a:lnTo>
                  <a:lnTo>
                    <a:pt x="0" y="61"/>
                  </a:lnTo>
                  <a:lnTo>
                    <a:pt x="0" y="56"/>
                  </a:lnTo>
                  <a:lnTo>
                    <a:pt x="3" y="49"/>
                  </a:lnTo>
                  <a:lnTo>
                    <a:pt x="3" y="46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8" y="28"/>
                  </a:lnTo>
                  <a:lnTo>
                    <a:pt x="10" y="23"/>
                  </a:lnTo>
                  <a:lnTo>
                    <a:pt x="13" y="18"/>
                  </a:lnTo>
                  <a:lnTo>
                    <a:pt x="16" y="16"/>
                  </a:lnTo>
                  <a:lnTo>
                    <a:pt x="21" y="10"/>
                  </a:lnTo>
                  <a:lnTo>
                    <a:pt x="23" y="8"/>
                  </a:lnTo>
                  <a:lnTo>
                    <a:pt x="28" y="5"/>
                  </a:lnTo>
                  <a:lnTo>
                    <a:pt x="33" y="3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4" y="0"/>
                  </a:lnTo>
                  <a:lnTo>
                    <a:pt x="61" y="0"/>
                  </a:lnTo>
                  <a:lnTo>
                    <a:pt x="66" y="3"/>
                  </a:lnTo>
                  <a:lnTo>
                    <a:pt x="74" y="5"/>
                  </a:lnTo>
                  <a:lnTo>
                    <a:pt x="82" y="8"/>
                  </a:lnTo>
                  <a:lnTo>
                    <a:pt x="87" y="10"/>
                  </a:lnTo>
                  <a:lnTo>
                    <a:pt x="92" y="16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1FE5694-1772-494A-91E3-3B26C0504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" y="1632"/>
              <a:ext cx="21" cy="34"/>
            </a:xfrm>
            <a:custGeom>
              <a:avLst/>
              <a:gdLst/>
              <a:ahLst/>
              <a:cxnLst>
                <a:cxn ang="0">
                  <a:pos x="30" y="5"/>
                </a:cxn>
                <a:cxn ang="0">
                  <a:pos x="25" y="3"/>
                </a:cxn>
                <a:cxn ang="0">
                  <a:pos x="23" y="5"/>
                </a:cxn>
                <a:cxn ang="0">
                  <a:pos x="18" y="5"/>
                </a:cxn>
                <a:cxn ang="0">
                  <a:pos x="15" y="8"/>
                </a:cxn>
                <a:cxn ang="0">
                  <a:pos x="12" y="10"/>
                </a:cxn>
                <a:cxn ang="0">
                  <a:pos x="10" y="13"/>
                </a:cxn>
                <a:cxn ang="0">
                  <a:pos x="7" y="15"/>
                </a:cxn>
                <a:cxn ang="0">
                  <a:pos x="5" y="20"/>
                </a:cxn>
                <a:cxn ang="0">
                  <a:pos x="2" y="23"/>
                </a:cxn>
                <a:cxn ang="0">
                  <a:pos x="2" y="25"/>
                </a:cxn>
                <a:cxn ang="0">
                  <a:pos x="2" y="31"/>
                </a:cxn>
                <a:cxn ang="0">
                  <a:pos x="2" y="33"/>
                </a:cxn>
                <a:cxn ang="0">
                  <a:pos x="2" y="38"/>
                </a:cxn>
                <a:cxn ang="0">
                  <a:pos x="2" y="41"/>
                </a:cxn>
                <a:cxn ang="0">
                  <a:pos x="2" y="43"/>
                </a:cxn>
                <a:cxn ang="0">
                  <a:pos x="5" y="48"/>
                </a:cxn>
                <a:cxn ang="0">
                  <a:pos x="2" y="43"/>
                </a:cxn>
                <a:cxn ang="0">
                  <a:pos x="0" y="41"/>
                </a:cxn>
                <a:cxn ang="0">
                  <a:pos x="0" y="38"/>
                </a:cxn>
                <a:cxn ang="0">
                  <a:pos x="0" y="33"/>
                </a:cxn>
                <a:cxn ang="0">
                  <a:pos x="0" y="28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0" y="18"/>
                </a:cxn>
                <a:cxn ang="0">
                  <a:pos x="2" y="15"/>
                </a:cxn>
                <a:cxn ang="0">
                  <a:pos x="7" y="10"/>
                </a:cxn>
                <a:cxn ang="0">
                  <a:pos x="10" y="8"/>
                </a:cxn>
                <a:cxn ang="0">
                  <a:pos x="12" y="5"/>
                </a:cxn>
                <a:cxn ang="0">
                  <a:pos x="18" y="3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30" y="5"/>
                </a:cxn>
              </a:cxnLst>
              <a:rect l="0" t="0" r="r" b="b"/>
              <a:pathLst>
                <a:path w="30" h="48">
                  <a:moveTo>
                    <a:pt x="30" y="5"/>
                  </a:moveTo>
                  <a:lnTo>
                    <a:pt x="25" y="3"/>
                  </a:lnTo>
                  <a:lnTo>
                    <a:pt x="23" y="5"/>
                  </a:lnTo>
                  <a:lnTo>
                    <a:pt x="18" y="5"/>
                  </a:lnTo>
                  <a:lnTo>
                    <a:pt x="15" y="8"/>
                  </a:lnTo>
                  <a:lnTo>
                    <a:pt x="12" y="10"/>
                  </a:lnTo>
                  <a:lnTo>
                    <a:pt x="10" y="13"/>
                  </a:lnTo>
                  <a:lnTo>
                    <a:pt x="7" y="15"/>
                  </a:lnTo>
                  <a:lnTo>
                    <a:pt x="5" y="20"/>
                  </a:lnTo>
                  <a:lnTo>
                    <a:pt x="2" y="23"/>
                  </a:lnTo>
                  <a:lnTo>
                    <a:pt x="2" y="25"/>
                  </a:lnTo>
                  <a:lnTo>
                    <a:pt x="2" y="31"/>
                  </a:lnTo>
                  <a:lnTo>
                    <a:pt x="2" y="33"/>
                  </a:lnTo>
                  <a:lnTo>
                    <a:pt x="2" y="38"/>
                  </a:lnTo>
                  <a:lnTo>
                    <a:pt x="2" y="41"/>
                  </a:lnTo>
                  <a:lnTo>
                    <a:pt x="2" y="43"/>
                  </a:lnTo>
                  <a:lnTo>
                    <a:pt x="5" y="48"/>
                  </a:lnTo>
                  <a:lnTo>
                    <a:pt x="2" y="43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5"/>
                  </a:lnTo>
                  <a:lnTo>
                    <a:pt x="7" y="10"/>
                  </a:lnTo>
                  <a:lnTo>
                    <a:pt x="10" y="8"/>
                  </a:lnTo>
                  <a:lnTo>
                    <a:pt x="12" y="5"/>
                  </a:lnTo>
                  <a:lnTo>
                    <a:pt x="18" y="3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0" y="5"/>
                  </a:lnTo>
                  <a:close/>
                </a:path>
              </a:pathLst>
            </a:custGeom>
            <a:solidFill>
              <a:srgbClr val="8FFFFF"/>
            </a:solidFill>
            <a:ln w="7938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D1060390-7FF7-4EDD-BBE2-7DAE655B1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8" y="1686"/>
              <a:ext cx="36" cy="20"/>
            </a:xfrm>
            <a:custGeom>
              <a:avLst/>
              <a:gdLst/>
              <a:ahLst/>
              <a:cxnLst>
                <a:cxn ang="0">
                  <a:pos x="23" y="25"/>
                </a:cxn>
                <a:cxn ang="0">
                  <a:pos x="25" y="25"/>
                </a:cxn>
                <a:cxn ang="0">
                  <a:pos x="30" y="25"/>
                </a:cxn>
                <a:cxn ang="0">
                  <a:pos x="33" y="22"/>
                </a:cxn>
                <a:cxn ang="0">
                  <a:pos x="35" y="22"/>
                </a:cxn>
                <a:cxn ang="0">
                  <a:pos x="40" y="22"/>
                </a:cxn>
                <a:cxn ang="0">
                  <a:pos x="43" y="20"/>
                </a:cxn>
                <a:cxn ang="0">
                  <a:pos x="45" y="20"/>
                </a:cxn>
                <a:cxn ang="0">
                  <a:pos x="51" y="17"/>
                </a:cxn>
                <a:cxn ang="0">
                  <a:pos x="48" y="20"/>
                </a:cxn>
                <a:cxn ang="0">
                  <a:pos x="45" y="22"/>
                </a:cxn>
                <a:cxn ang="0">
                  <a:pos x="40" y="22"/>
                </a:cxn>
                <a:cxn ang="0">
                  <a:pos x="38" y="25"/>
                </a:cxn>
                <a:cxn ang="0">
                  <a:pos x="33" y="28"/>
                </a:cxn>
                <a:cxn ang="0">
                  <a:pos x="30" y="28"/>
                </a:cxn>
                <a:cxn ang="0">
                  <a:pos x="28" y="28"/>
                </a:cxn>
                <a:cxn ang="0">
                  <a:pos x="23" y="28"/>
                </a:cxn>
                <a:cxn ang="0">
                  <a:pos x="20" y="28"/>
                </a:cxn>
                <a:cxn ang="0">
                  <a:pos x="18" y="25"/>
                </a:cxn>
                <a:cxn ang="0">
                  <a:pos x="12" y="25"/>
                </a:cxn>
                <a:cxn ang="0">
                  <a:pos x="10" y="22"/>
                </a:cxn>
                <a:cxn ang="0">
                  <a:pos x="10" y="17"/>
                </a:cxn>
                <a:cxn ang="0">
                  <a:pos x="7" y="15"/>
                </a:cxn>
                <a:cxn ang="0">
                  <a:pos x="5" y="12"/>
                </a:cxn>
                <a:cxn ang="0">
                  <a:pos x="2" y="10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5" y="5"/>
                </a:cxn>
                <a:cxn ang="0">
                  <a:pos x="5" y="10"/>
                </a:cxn>
                <a:cxn ang="0">
                  <a:pos x="7" y="15"/>
                </a:cxn>
                <a:cxn ang="0">
                  <a:pos x="10" y="17"/>
                </a:cxn>
                <a:cxn ang="0">
                  <a:pos x="12" y="20"/>
                </a:cxn>
                <a:cxn ang="0">
                  <a:pos x="18" y="22"/>
                </a:cxn>
                <a:cxn ang="0">
                  <a:pos x="23" y="25"/>
                </a:cxn>
              </a:cxnLst>
              <a:rect l="0" t="0" r="r" b="b"/>
              <a:pathLst>
                <a:path w="51" h="28">
                  <a:moveTo>
                    <a:pt x="23" y="25"/>
                  </a:moveTo>
                  <a:lnTo>
                    <a:pt x="25" y="25"/>
                  </a:lnTo>
                  <a:lnTo>
                    <a:pt x="30" y="25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40" y="22"/>
                  </a:lnTo>
                  <a:lnTo>
                    <a:pt x="43" y="20"/>
                  </a:lnTo>
                  <a:lnTo>
                    <a:pt x="45" y="20"/>
                  </a:lnTo>
                  <a:lnTo>
                    <a:pt x="51" y="17"/>
                  </a:lnTo>
                  <a:lnTo>
                    <a:pt x="48" y="20"/>
                  </a:lnTo>
                  <a:lnTo>
                    <a:pt x="45" y="22"/>
                  </a:lnTo>
                  <a:lnTo>
                    <a:pt x="40" y="22"/>
                  </a:lnTo>
                  <a:lnTo>
                    <a:pt x="38" y="25"/>
                  </a:lnTo>
                  <a:lnTo>
                    <a:pt x="33" y="28"/>
                  </a:lnTo>
                  <a:lnTo>
                    <a:pt x="30" y="28"/>
                  </a:lnTo>
                  <a:lnTo>
                    <a:pt x="28" y="28"/>
                  </a:lnTo>
                  <a:lnTo>
                    <a:pt x="23" y="28"/>
                  </a:lnTo>
                  <a:lnTo>
                    <a:pt x="20" y="28"/>
                  </a:lnTo>
                  <a:lnTo>
                    <a:pt x="18" y="25"/>
                  </a:lnTo>
                  <a:lnTo>
                    <a:pt x="12" y="25"/>
                  </a:lnTo>
                  <a:lnTo>
                    <a:pt x="10" y="22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5" y="12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5"/>
                  </a:lnTo>
                  <a:lnTo>
                    <a:pt x="5" y="10"/>
                  </a:lnTo>
                  <a:lnTo>
                    <a:pt x="7" y="15"/>
                  </a:lnTo>
                  <a:lnTo>
                    <a:pt x="10" y="17"/>
                  </a:lnTo>
                  <a:lnTo>
                    <a:pt x="12" y="20"/>
                  </a:lnTo>
                  <a:lnTo>
                    <a:pt x="18" y="22"/>
                  </a:lnTo>
                  <a:lnTo>
                    <a:pt x="23" y="25"/>
                  </a:lnTo>
                  <a:close/>
                </a:path>
              </a:pathLst>
            </a:custGeom>
            <a:solidFill>
              <a:srgbClr val="8FFFFF"/>
            </a:solidFill>
            <a:ln w="7938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146A8C5-4F50-42D2-8BE2-1B6D6B760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1" y="1694"/>
              <a:ext cx="54" cy="3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5" y="8"/>
                </a:cxn>
                <a:cxn ang="0">
                  <a:pos x="5" y="13"/>
                </a:cxn>
                <a:cxn ang="0">
                  <a:pos x="5" y="16"/>
                </a:cxn>
                <a:cxn ang="0">
                  <a:pos x="5" y="18"/>
                </a:cxn>
                <a:cxn ang="0">
                  <a:pos x="5" y="21"/>
                </a:cxn>
                <a:cxn ang="0">
                  <a:pos x="7" y="23"/>
                </a:cxn>
                <a:cxn ang="0">
                  <a:pos x="10" y="28"/>
                </a:cxn>
                <a:cxn ang="0">
                  <a:pos x="12" y="33"/>
                </a:cxn>
                <a:cxn ang="0">
                  <a:pos x="18" y="36"/>
                </a:cxn>
                <a:cxn ang="0">
                  <a:pos x="23" y="38"/>
                </a:cxn>
                <a:cxn ang="0">
                  <a:pos x="25" y="41"/>
                </a:cxn>
                <a:cxn ang="0">
                  <a:pos x="30" y="41"/>
                </a:cxn>
                <a:cxn ang="0">
                  <a:pos x="35" y="43"/>
                </a:cxn>
                <a:cxn ang="0">
                  <a:pos x="43" y="43"/>
                </a:cxn>
                <a:cxn ang="0">
                  <a:pos x="45" y="43"/>
                </a:cxn>
                <a:cxn ang="0">
                  <a:pos x="51" y="41"/>
                </a:cxn>
                <a:cxn ang="0">
                  <a:pos x="56" y="38"/>
                </a:cxn>
                <a:cxn ang="0">
                  <a:pos x="58" y="38"/>
                </a:cxn>
                <a:cxn ang="0">
                  <a:pos x="63" y="36"/>
                </a:cxn>
                <a:cxn ang="0">
                  <a:pos x="68" y="33"/>
                </a:cxn>
                <a:cxn ang="0">
                  <a:pos x="71" y="31"/>
                </a:cxn>
                <a:cxn ang="0">
                  <a:pos x="76" y="28"/>
                </a:cxn>
                <a:cxn ang="0">
                  <a:pos x="73" y="31"/>
                </a:cxn>
                <a:cxn ang="0">
                  <a:pos x="73" y="33"/>
                </a:cxn>
                <a:cxn ang="0">
                  <a:pos x="71" y="33"/>
                </a:cxn>
                <a:cxn ang="0">
                  <a:pos x="71" y="36"/>
                </a:cxn>
                <a:cxn ang="0">
                  <a:pos x="66" y="36"/>
                </a:cxn>
                <a:cxn ang="0">
                  <a:pos x="63" y="38"/>
                </a:cxn>
                <a:cxn ang="0">
                  <a:pos x="61" y="38"/>
                </a:cxn>
                <a:cxn ang="0">
                  <a:pos x="58" y="41"/>
                </a:cxn>
                <a:cxn ang="0">
                  <a:pos x="56" y="43"/>
                </a:cxn>
                <a:cxn ang="0">
                  <a:pos x="53" y="43"/>
                </a:cxn>
                <a:cxn ang="0">
                  <a:pos x="51" y="46"/>
                </a:cxn>
                <a:cxn ang="0">
                  <a:pos x="45" y="46"/>
                </a:cxn>
                <a:cxn ang="0">
                  <a:pos x="38" y="46"/>
                </a:cxn>
                <a:cxn ang="0">
                  <a:pos x="33" y="46"/>
                </a:cxn>
                <a:cxn ang="0">
                  <a:pos x="25" y="46"/>
                </a:cxn>
                <a:cxn ang="0">
                  <a:pos x="20" y="43"/>
                </a:cxn>
                <a:cxn ang="0">
                  <a:pos x="15" y="41"/>
                </a:cxn>
                <a:cxn ang="0">
                  <a:pos x="10" y="38"/>
                </a:cxn>
                <a:cxn ang="0">
                  <a:pos x="7" y="33"/>
                </a:cxn>
                <a:cxn ang="0">
                  <a:pos x="2" y="28"/>
                </a:cxn>
                <a:cxn ang="0">
                  <a:pos x="0" y="26"/>
                </a:cxn>
                <a:cxn ang="0">
                  <a:pos x="0" y="23"/>
                </a:cxn>
                <a:cxn ang="0">
                  <a:pos x="0" y="21"/>
                </a:cxn>
                <a:cxn ang="0">
                  <a:pos x="0" y="18"/>
                </a:cxn>
                <a:cxn ang="0">
                  <a:pos x="0" y="16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2" y="3"/>
                </a:cxn>
                <a:cxn ang="0">
                  <a:pos x="5" y="3"/>
                </a:cxn>
                <a:cxn ang="0">
                  <a:pos x="5" y="0"/>
                </a:cxn>
                <a:cxn ang="0">
                  <a:pos x="7" y="0"/>
                </a:cxn>
              </a:cxnLst>
              <a:rect l="0" t="0" r="r" b="b"/>
              <a:pathLst>
                <a:path w="76" h="46">
                  <a:moveTo>
                    <a:pt x="7" y="0"/>
                  </a:moveTo>
                  <a:lnTo>
                    <a:pt x="7" y="3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7" y="23"/>
                  </a:lnTo>
                  <a:lnTo>
                    <a:pt x="10" y="28"/>
                  </a:lnTo>
                  <a:lnTo>
                    <a:pt x="12" y="33"/>
                  </a:lnTo>
                  <a:lnTo>
                    <a:pt x="18" y="36"/>
                  </a:lnTo>
                  <a:lnTo>
                    <a:pt x="23" y="38"/>
                  </a:lnTo>
                  <a:lnTo>
                    <a:pt x="25" y="41"/>
                  </a:lnTo>
                  <a:lnTo>
                    <a:pt x="30" y="41"/>
                  </a:lnTo>
                  <a:lnTo>
                    <a:pt x="35" y="43"/>
                  </a:lnTo>
                  <a:lnTo>
                    <a:pt x="43" y="43"/>
                  </a:lnTo>
                  <a:lnTo>
                    <a:pt x="45" y="43"/>
                  </a:lnTo>
                  <a:lnTo>
                    <a:pt x="51" y="41"/>
                  </a:lnTo>
                  <a:lnTo>
                    <a:pt x="56" y="38"/>
                  </a:lnTo>
                  <a:lnTo>
                    <a:pt x="58" y="38"/>
                  </a:lnTo>
                  <a:lnTo>
                    <a:pt x="63" y="36"/>
                  </a:lnTo>
                  <a:lnTo>
                    <a:pt x="68" y="33"/>
                  </a:lnTo>
                  <a:lnTo>
                    <a:pt x="71" y="31"/>
                  </a:lnTo>
                  <a:lnTo>
                    <a:pt x="76" y="28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1" y="33"/>
                  </a:lnTo>
                  <a:lnTo>
                    <a:pt x="71" y="36"/>
                  </a:lnTo>
                  <a:lnTo>
                    <a:pt x="66" y="36"/>
                  </a:lnTo>
                  <a:lnTo>
                    <a:pt x="63" y="38"/>
                  </a:lnTo>
                  <a:lnTo>
                    <a:pt x="61" y="38"/>
                  </a:lnTo>
                  <a:lnTo>
                    <a:pt x="58" y="41"/>
                  </a:lnTo>
                  <a:lnTo>
                    <a:pt x="56" y="43"/>
                  </a:lnTo>
                  <a:lnTo>
                    <a:pt x="53" y="43"/>
                  </a:lnTo>
                  <a:lnTo>
                    <a:pt x="51" y="46"/>
                  </a:lnTo>
                  <a:lnTo>
                    <a:pt x="45" y="46"/>
                  </a:lnTo>
                  <a:lnTo>
                    <a:pt x="38" y="46"/>
                  </a:lnTo>
                  <a:lnTo>
                    <a:pt x="33" y="46"/>
                  </a:lnTo>
                  <a:lnTo>
                    <a:pt x="25" y="46"/>
                  </a:lnTo>
                  <a:lnTo>
                    <a:pt x="20" y="43"/>
                  </a:lnTo>
                  <a:lnTo>
                    <a:pt x="15" y="41"/>
                  </a:lnTo>
                  <a:lnTo>
                    <a:pt x="10" y="38"/>
                  </a:lnTo>
                  <a:lnTo>
                    <a:pt x="7" y="33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FFFFF"/>
            </a:solidFill>
            <a:ln w="7938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ja-JP" altLang="en-US" sz="2000">
                <a:solidFill>
                  <a:srgbClr val="000000"/>
                </a:solidFill>
              </a:endParaRPr>
            </a:p>
          </p:txBody>
        </p:sp>
      </p:grpSp>
      <p:grpSp>
        <p:nvGrpSpPr>
          <p:cNvPr id="23" name="Group 25">
            <a:extLst>
              <a:ext uri="{FF2B5EF4-FFF2-40B4-BE49-F238E27FC236}">
                <a16:creationId xmlns:a16="http://schemas.microsoft.com/office/drawing/2014/main" id="{FA14E764-2BC9-479D-9158-02C666EAAEE9}"/>
              </a:ext>
            </a:extLst>
          </p:cNvPr>
          <p:cNvGrpSpPr>
            <a:grpSpLocks/>
          </p:cNvGrpSpPr>
          <p:nvPr/>
        </p:nvGrpSpPr>
        <p:grpSpPr bwMode="auto">
          <a:xfrm>
            <a:off x="1440114" y="3299391"/>
            <a:ext cx="648051" cy="865508"/>
            <a:chOff x="1565" y="1797"/>
            <a:chExt cx="408" cy="272"/>
          </a:xfrm>
        </p:grpSpPr>
        <p:sp>
          <p:nvSpPr>
            <p:cNvPr id="24" name="Line 26">
              <a:extLst>
                <a:ext uri="{FF2B5EF4-FFF2-40B4-BE49-F238E27FC236}">
                  <a16:creationId xmlns:a16="http://schemas.microsoft.com/office/drawing/2014/main" id="{85E67AF9-E71A-471E-856A-6F3F69E719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1797"/>
              <a:ext cx="0" cy="2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25" name="Line 27">
              <a:extLst>
                <a:ext uri="{FF2B5EF4-FFF2-40B4-BE49-F238E27FC236}">
                  <a16:creationId xmlns:a16="http://schemas.microsoft.com/office/drawing/2014/main" id="{EF486061-FAAB-4765-BADD-3B26DC55E5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1" y="1797"/>
              <a:ext cx="0" cy="2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26" name="Line 28">
              <a:extLst>
                <a:ext uri="{FF2B5EF4-FFF2-40B4-BE49-F238E27FC236}">
                  <a16:creationId xmlns:a16="http://schemas.microsoft.com/office/drawing/2014/main" id="{A0ED83AD-560D-4187-87FE-64B76D46EB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7" y="1797"/>
              <a:ext cx="0" cy="2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27" name="Line 29">
              <a:extLst>
                <a:ext uri="{FF2B5EF4-FFF2-40B4-BE49-F238E27FC236}">
                  <a16:creationId xmlns:a16="http://schemas.microsoft.com/office/drawing/2014/main" id="{3032BD88-CCB5-4988-A2B9-AF510AE824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797"/>
              <a:ext cx="0" cy="27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6FB0E89-0500-48A9-B73F-B02B40D17FEF}"/>
              </a:ext>
            </a:extLst>
          </p:cNvPr>
          <p:cNvSpPr txBox="1"/>
          <p:nvPr/>
        </p:nvSpPr>
        <p:spPr>
          <a:xfrm>
            <a:off x="666774" y="2173222"/>
            <a:ext cx="214834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ja-JP" dirty="0">
                <a:latin typeface="Comic Sans MS" panose="030F0702030302020204" pitchFamily="66" charset="0"/>
              </a:rPr>
              <a:t>1 </a:t>
            </a:r>
            <a:r>
              <a:rPr kumimoji="1" lang="en-US" altLang="ja-JP" dirty="0" err="1">
                <a:latin typeface="Comic Sans MS" panose="030F0702030302020204" pitchFamily="66" charset="0"/>
              </a:rPr>
              <a:t>hPa</a:t>
            </a:r>
            <a:r>
              <a:rPr kumimoji="1" lang="en-US" altLang="ja-JP" dirty="0">
                <a:latin typeface="Comic Sans MS" panose="030F0702030302020204" pitchFamily="66" charset="0"/>
              </a:rPr>
              <a:t> = 1 cm water</a:t>
            </a:r>
            <a:endParaRPr kumimoji="1" lang="ja-JP" altLang="en-US" dirty="0">
              <a:latin typeface="Comic Sans MS" panose="030F0702030302020204" pitchFamily="66" charset="0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4552CCED-F4EA-407A-A3DC-C73831AAD865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1581245" y="3426121"/>
            <a:ext cx="162733" cy="849667"/>
            <a:chOff x="7598644" y="1948229"/>
            <a:chExt cx="434008" cy="2961396"/>
          </a:xfrm>
        </p:grpSpPr>
        <p:sp>
          <p:nvSpPr>
            <p:cNvPr id="30" name="AutoShape 54">
              <a:extLst>
                <a:ext uri="{FF2B5EF4-FFF2-40B4-BE49-F238E27FC236}">
                  <a16:creationId xmlns:a16="http://schemas.microsoft.com/office/drawing/2014/main" id="{E4BA411D-E818-4295-BC08-1A02A63365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660096" y="3770239"/>
              <a:ext cx="361032" cy="1139386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9pPr>
            </a:lstStyle>
            <a:p>
              <a:pPr eaLnBrk="1" hangingPunct="1"/>
              <a:endParaRPr lang="ja-JP" altLang="en-US" sz="1724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1" name="Arc 55">
              <a:extLst>
                <a:ext uri="{FF2B5EF4-FFF2-40B4-BE49-F238E27FC236}">
                  <a16:creationId xmlns:a16="http://schemas.microsoft.com/office/drawing/2014/main" id="{DCAB8FF3-D98C-40A1-B0A3-07423D9658FD}"/>
                </a:ext>
              </a:extLst>
            </p:cNvPr>
            <p:cNvSpPr>
              <a:spLocks/>
            </p:cNvSpPr>
            <p:nvPr/>
          </p:nvSpPr>
          <p:spPr bwMode="auto">
            <a:xfrm rot="21554161" flipH="1">
              <a:off x="7598644" y="1948229"/>
              <a:ext cx="418645" cy="371429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32" name="AutoShape 56">
              <a:extLst>
                <a:ext uri="{FF2B5EF4-FFF2-40B4-BE49-F238E27FC236}">
                  <a16:creationId xmlns:a16="http://schemas.microsoft.com/office/drawing/2014/main" id="{1E69CF69-2A21-42EC-B4E8-F30611EBC8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754161" flipV="1">
              <a:off x="7606326" y="2309620"/>
              <a:ext cx="422484" cy="416602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>
                <a:solidFill>
                  <a:srgbClr val="000000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  <p:sp>
          <p:nvSpPr>
            <p:cNvPr id="33" name="Rectangle 57">
              <a:extLst>
                <a:ext uri="{FF2B5EF4-FFF2-40B4-BE49-F238E27FC236}">
                  <a16:creationId xmlns:a16="http://schemas.microsoft.com/office/drawing/2014/main" id="{AF6C11CF-D61D-48C4-90FB-203113BF50E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713867" y="2726221"/>
              <a:ext cx="218925" cy="1084172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9pPr>
            </a:lstStyle>
            <a:p>
              <a:pPr eaLnBrk="1" hangingPunct="1"/>
              <a:endParaRPr lang="ja-JP" altLang="en-US" sz="1724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4" name="Rectangle 58">
              <a:extLst>
                <a:ext uri="{FF2B5EF4-FFF2-40B4-BE49-F238E27FC236}">
                  <a16:creationId xmlns:a16="http://schemas.microsoft.com/office/drawing/2014/main" id="{5BDD166A-2D7A-46DD-AE63-9E7F13807B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54161" flipH="1">
              <a:off x="7813727" y="4011166"/>
              <a:ext cx="145949" cy="245948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9pPr>
            </a:lstStyle>
            <a:p>
              <a:pPr eaLnBrk="1" hangingPunct="1"/>
              <a:endParaRPr lang="ja-JP" altLang="en-US" sz="1724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35" name="フリーフォーム 91">
              <a:extLst>
                <a:ext uri="{FF2B5EF4-FFF2-40B4-BE49-F238E27FC236}">
                  <a16:creationId xmlns:a16="http://schemas.microsoft.com/office/drawing/2014/main" id="{87B04456-65A5-42AC-9945-10CAC3D147A5}"/>
                </a:ext>
              </a:extLst>
            </p:cNvPr>
            <p:cNvSpPr/>
            <p:nvPr/>
          </p:nvSpPr>
          <p:spPr>
            <a:xfrm>
              <a:off x="7598644" y="1948229"/>
              <a:ext cx="434008" cy="2961396"/>
            </a:xfrm>
            <a:custGeom>
              <a:avLst/>
              <a:gdLst>
                <a:gd name="connsiteX0" fmla="*/ 140676 w 422030"/>
                <a:gd name="connsiteY0" fmla="*/ 2968283 h 2968283"/>
                <a:gd name="connsiteX1" fmla="*/ 56270 w 422030"/>
                <a:gd name="connsiteY1" fmla="*/ 2883876 h 2968283"/>
                <a:gd name="connsiteX2" fmla="*/ 42203 w 422030"/>
                <a:gd name="connsiteY2" fmla="*/ 1814732 h 2968283"/>
                <a:gd name="connsiteX3" fmla="*/ 112541 w 422030"/>
                <a:gd name="connsiteY3" fmla="*/ 1828800 h 2968283"/>
                <a:gd name="connsiteX4" fmla="*/ 84406 w 422030"/>
                <a:gd name="connsiteY4" fmla="*/ 745587 h 2968283"/>
                <a:gd name="connsiteX5" fmla="*/ 0 w 422030"/>
                <a:gd name="connsiteY5" fmla="*/ 379827 h 2968283"/>
                <a:gd name="connsiteX6" fmla="*/ 28135 w 422030"/>
                <a:gd name="connsiteY6" fmla="*/ 154744 h 2968283"/>
                <a:gd name="connsiteX7" fmla="*/ 126609 w 422030"/>
                <a:gd name="connsiteY7" fmla="*/ 0 h 2968283"/>
                <a:gd name="connsiteX8" fmla="*/ 295421 w 422030"/>
                <a:gd name="connsiteY8" fmla="*/ 42203 h 2968283"/>
                <a:gd name="connsiteX9" fmla="*/ 379827 w 422030"/>
                <a:gd name="connsiteY9" fmla="*/ 154744 h 2968283"/>
                <a:gd name="connsiteX10" fmla="*/ 422030 w 422030"/>
                <a:gd name="connsiteY10" fmla="*/ 351692 h 2968283"/>
                <a:gd name="connsiteX11" fmla="*/ 337624 w 422030"/>
                <a:gd name="connsiteY11" fmla="*/ 787790 h 2968283"/>
                <a:gd name="connsiteX12" fmla="*/ 337624 w 422030"/>
                <a:gd name="connsiteY12" fmla="*/ 1856935 h 2968283"/>
                <a:gd name="connsiteX13" fmla="*/ 407963 w 422030"/>
                <a:gd name="connsiteY13" fmla="*/ 1941341 h 2968283"/>
                <a:gd name="connsiteX14" fmla="*/ 407963 w 422030"/>
                <a:gd name="connsiteY14" fmla="*/ 2954215 h 2968283"/>
                <a:gd name="connsiteX15" fmla="*/ 140676 w 422030"/>
                <a:gd name="connsiteY15" fmla="*/ 2968283 h 2968283"/>
                <a:gd name="connsiteX0" fmla="*/ 170620 w 451974"/>
                <a:gd name="connsiteY0" fmla="*/ 2968283 h 2968283"/>
                <a:gd name="connsiteX1" fmla="*/ 86214 w 451974"/>
                <a:gd name="connsiteY1" fmla="*/ 2883876 h 2968283"/>
                <a:gd name="connsiteX2" fmla="*/ 72147 w 451974"/>
                <a:gd name="connsiteY2" fmla="*/ 1814732 h 2968283"/>
                <a:gd name="connsiteX3" fmla="*/ 142485 w 451974"/>
                <a:gd name="connsiteY3" fmla="*/ 1828800 h 2968283"/>
                <a:gd name="connsiteX4" fmla="*/ 114350 w 451974"/>
                <a:gd name="connsiteY4" fmla="*/ 745587 h 2968283"/>
                <a:gd name="connsiteX5" fmla="*/ 0 w 451974"/>
                <a:gd name="connsiteY5" fmla="*/ 379827 h 2968283"/>
                <a:gd name="connsiteX6" fmla="*/ 58079 w 451974"/>
                <a:gd name="connsiteY6" fmla="*/ 154744 h 2968283"/>
                <a:gd name="connsiteX7" fmla="*/ 156553 w 451974"/>
                <a:gd name="connsiteY7" fmla="*/ 0 h 2968283"/>
                <a:gd name="connsiteX8" fmla="*/ 325365 w 451974"/>
                <a:gd name="connsiteY8" fmla="*/ 42203 h 2968283"/>
                <a:gd name="connsiteX9" fmla="*/ 409771 w 451974"/>
                <a:gd name="connsiteY9" fmla="*/ 154744 h 2968283"/>
                <a:gd name="connsiteX10" fmla="*/ 451974 w 451974"/>
                <a:gd name="connsiteY10" fmla="*/ 351692 h 2968283"/>
                <a:gd name="connsiteX11" fmla="*/ 367568 w 451974"/>
                <a:gd name="connsiteY11" fmla="*/ 787790 h 2968283"/>
                <a:gd name="connsiteX12" fmla="*/ 367568 w 451974"/>
                <a:gd name="connsiteY12" fmla="*/ 1856935 h 2968283"/>
                <a:gd name="connsiteX13" fmla="*/ 437907 w 451974"/>
                <a:gd name="connsiteY13" fmla="*/ 1941341 h 2968283"/>
                <a:gd name="connsiteX14" fmla="*/ 437907 w 451974"/>
                <a:gd name="connsiteY14" fmla="*/ 2954215 h 2968283"/>
                <a:gd name="connsiteX15" fmla="*/ 170620 w 451974"/>
                <a:gd name="connsiteY15" fmla="*/ 2968283 h 2968283"/>
                <a:gd name="connsiteX0" fmla="*/ 170620 w 451974"/>
                <a:gd name="connsiteY0" fmla="*/ 2968283 h 2968283"/>
                <a:gd name="connsiteX1" fmla="*/ 86214 w 451974"/>
                <a:gd name="connsiteY1" fmla="*/ 2883876 h 2968283"/>
                <a:gd name="connsiteX2" fmla="*/ 72147 w 451974"/>
                <a:gd name="connsiteY2" fmla="*/ 1814732 h 2968283"/>
                <a:gd name="connsiteX3" fmla="*/ 142485 w 451974"/>
                <a:gd name="connsiteY3" fmla="*/ 1828800 h 2968283"/>
                <a:gd name="connsiteX4" fmla="*/ 114350 w 451974"/>
                <a:gd name="connsiteY4" fmla="*/ 745587 h 2968283"/>
                <a:gd name="connsiteX5" fmla="*/ 0 w 451974"/>
                <a:gd name="connsiteY5" fmla="*/ 379827 h 2968283"/>
                <a:gd name="connsiteX6" fmla="*/ 58079 w 451974"/>
                <a:gd name="connsiteY6" fmla="*/ 154744 h 2968283"/>
                <a:gd name="connsiteX7" fmla="*/ 156553 w 451974"/>
                <a:gd name="connsiteY7" fmla="*/ 0 h 2968283"/>
                <a:gd name="connsiteX8" fmla="*/ 325365 w 451974"/>
                <a:gd name="connsiteY8" fmla="*/ 42203 h 2968283"/>
                <a:gd name="connsiteX9" fmla="*/ 409771 w 451974"/>
                <a:gd name="connsiteY9" fmla="*/ 154744 h 2968283"/>
                <a:gd name="connsiteX10" fmla="*/ 451974 w 451974"/>
                <a:gd name="connsiteY10" fmla="*/ 351692 h 2968283"/>
                <a:gd name="connsiteX11" fmla="*/ 367568 w 451974"/>
                <a:gd name="connsiteY11" fmla="*/ 787790 h 2968283"/>
                <a:gd name="connsiteX12" fmla="*/ 367568 w 451974"/>
                <a:gd name="connsiteY12" fmla="*/ 1856935 h 2968283"/>
                <a:gd name="connsiteX13" fmla="*/ 437907 w 451974"/>
                <a:gd name="connsiteY13" fmla="*/ 1941341 h 2968283"/>
                <a:gd name="connsiteX14" fmla="*/ 437907 w 451974"/>
                <a:gd name="connsiteY14" fmla="*/ 2954215 h 2968283"/>
                <a:gd name="connsiteX15" fmla="*/ 170620 w 451974"/>
                <a:gd name="connsiteY15" fmla="*/ 2968283 h 2968283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7568 w 451974"/>
                <a:gd name="connsiteY11" fmla="*/ 780903 h 2961396"/>
                <a:gd name="connsiteX12" fmla="*/ 367568 w 451974"/>
                <a:gd name="connsiteY12" fmla="*/ 1850048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1579 w 451974"/>
                <a:gd name="connsiteY11" fmla="*/ 746470 h 2961396"/>
                <a:gd name="connsiteX12" fmla="*/ 367568 w 451974"/>
                <a:gd name="connsiteY12" fmla="*/ 1850048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61579 w 451974"/>
                <a:gd name="connsiteY11" fmla="*/ 746470 h 2961396"/>
                <a:gd name="connsiteX12" fmla="*/ 355590 w 451974"/>
                <a:gd name="connsiteY12" fmla="*/ 1863822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70620 w 451974"/>
                <a:gd name="connsiteY0" fmla="*/ 2961396 h 2961396"/>
                <a:gd name="connsiteX1" fmla="*/ 86214 w 451974"/>
                <a:gd name="connsiteY1" fmla="*/ 2876989 h 2961396"/>
                <a:gd name="connsiteX2" fmla="*/ 72147 w 451974"/>
                <a:gd name="connsiteY2" fmla="*/ 1807845 h 2961396"/>
                <a:gd name="connsiteX3" fmla="*/ 142485 w 451974"/>
                <a:gd name="connsiteY3" fmla="*/ 1821913 h 2961396"/>
                <a:gd name="connsiteX4" fmla="*/ 114350 w 451974"/>
                <a:gd name="connsiteY4" fmla="*/ 738700 h 2961396"/>
                <a:gd name="connsiteX5" fmla="*/ 0 w 451974"/>
                <a:gd name="connsiteY5" fmla="*/ 372940 h 2961396"/>
                <a:gd name="connsiteX6" fmla="*/ 58079 w 451974"/>
                <a:gd name="connsiteY6" fmla="*/ 147857 h 2961396"/>
                <a:gd name="connsiteX7" fmla="*/ 156553 w 451974"/>
                <a:gd name="connsiteY7" fmla="*/ 0 h 2961396"/>
                <a:gd name="connsiteX8" fmla="*/ 325365 w 451974"/>
                <a:gd name="connsiteY8" fmla="*/ 35316 h 2961396"/>
                <a:gd name="connsiteX9" fmla="*/ 409771 w 451974"/>
                <a:gd name="connsiteY9" fmla="*/ 147857 h 2961396"/>
                <a:gd name="connsiteX10" fmla="*/ 451974 w 451974"/>
                <a:gd name="connsiteY10" fmla="*/ 344805 h 2961396"/>
                <a:gd name="connsiteX11" fmla="*/ 349601 w 451974"/>
                <a:gd name="connsiteY11" fmla="*/ 746470 h 2961396"/>
                <a:gd name="connsiteX12" fmla="*/ 355590 w 451974"/>
                <a:gd name="connsiteY12" fmla="*/ 1863822 h 2961396"/>
                <a:gd name="connsiteX13" fmla="*/ 437907 w 451974"/>
                <a:gd name="connsiteY13" fmla="*/ 1934454 h 2961396"/>
                <a:gd name="connsiteX14" fmla="*/ 437907 w 451974"/>
                <a:gd name="connsiteY14" fmla="*/ 2947328 h 2961396"/>
                <a:gd name="connsiteX15" fmla="*/ 170620 w 451974"/>
                <a:gd name="connsiteY15" fmla="*/ 2961396 h 2961396"/>
                <a:gd name="connsiteX0" fmla="*/ 152654 w 434008"/>
                <a:gd name="connsiteY0" fmla="*/ 2961396 h 2961396"/>
                <a:gd name="connsiteX1" fmla="*/ 68248 w 434008"/>
                <a:gd name="connsiteY1" fmla="*/ 2876989 h 2961396"/>
                <a:gd name="connsiteX2" fmla="*/ 54181 w 434008"/>
                <a:gd name="connsiteY2" fmla="*/ 1807845 h 2961396"/>
                <a:gd name="connsiteX3" fmla="*/ 124519 w 434008"/>
                <a:gd name="connsiteY3" fmla="*/ 1821913 h 2961396"/>
                <a:gd name="connsiteX4" fmla="*/ 96384 w 434008"/>
                <a:gd name="connsiteY4" fmla="*/ 738700 h 2961396"/>
                <a:gd name="connsiteX5" fmla="*/ 0 w 434008"/>
                <a:gd name="connsiteY5" fmla="*/ 372940 h 2961396"/>
                <a:gd name="connsiteX6" fmla="*/ 40113 w 434008"/>
                <a:gd name="connsiteY6" fmla="*/ 147857 h 2961396"/>
                <a:gd name="connsiteX7" fmla="*/ 138587 w 434008"/>
                <a:gd name="connsiteY7" fmla="*/ 0 h 2961396"/>
                <a:gd name="connsiteX8" fmla="*/ 307399 w 434008"/>
                <a:gd name="connsiteY8" fmla="*/ 35316 h 2961396"/>
                <a:gd name="connsiteX9" fmla="*/ 391805 w 434008"/>
                <a:gd name="connsiteY9" fmla="*/ 147857 h 2961396"/>
                <a:gd name="connsiteX10" fmla="*/ 434008 w 434008"/>
                <a:gd name="connsiteY10" fmla="*/ 344805 h 2961396"/>
                <a:gd name="connsiteX11" fmla="*/ 331635 w 434008"/>
                <a:gd name="connsiteY11" fmla="*/ 746470 h 2961396"/>
                <a:gd name="connsiteX12" fmla="*/ 337624 w 434008"/>
                <a:gd name="connsiteY12" fmla="*/ 1863822 h 2961396"/>
                <a:gd name="connsiteX13" fmla="*/ 419941 w 434008"/>
                <a:gd name="connsiteY13" fmla="*/ 1934454 h 2961396"/>
                <a:gd name="connsiteX14" fmla="*/ 419941 w 434008"/>
                <a:gd name="connsiteY14" fmla="*/ 2947328 h 2961396"/>
                <a:gd name="connsiteX15" fmla="*/ 152654 w 434008"/>
                <a:gd name="connsiteY15" fmla="*/ 2961396 h 2961396"/>
                <a:gd name="connsiteX0" fmla="*/ 152654 w 434008"/>
                <a:gd name="connsiteY0" fmla="*/ 2961396 h 2961396"/>
                <a:gd name="connsiteX1" fmla="*/ 68248 w 434008"/>
                <a:gd name="connsiteY1" fmla="*/ 2876989 h 2961396"/>
                <a:gd name="connsiteX2" fmla="*/ 54181 w 434008"/>
                <a:gd name="connsiteY2" fmla="*/ 1807845 h 2961396"/>
                <a:gd name="connsiteX3" fmla="*/ 124519 w 434008"/>
                <a:gd name="connsiteY3" fmla="*/ 1821913 h 2961396"/>
                <a:gd name="connsiteX4" fmla="*/ 96384 w 434008"/>
                <a:gd name="connsiteY4" fmla="*/ 738700 h 2961396"/>
                <a:gd name="connsiteX5" fmla="*/ 0 w 434008"/>
                <a:gd name="connsiteY5" fmla="*/ 372940 h 2961396"/>
                <a:gd name="connsiteX6" fmla="*/ 40113 w 434008"/>
                <a:gd name="connsiteY6" fmla="*/ 147857 h 2961396"/>
                <a:gd name="connsiteX7" fmla="*/ 138587 w 434008"/>
                <a:gd name="connsiteY7" fmla="*/ 0 h 2961396"/>
                <a:gd name="connsiteX8" fmla="*/ 307399 w 434008"/>
                <a:gd name="connsiteY8" fmla="*/ 35316 h 2961396"/>
                <a:gd name="connsiteX9" fmla="*/ 391805 w 434008"/>
                <a:gd name="connsiteY9" fmla="*/ 147857 h 2961396"/>
                <a:gd name="connsiteX10" fmla="*/ 434008 w 434008"/>
                <a:gd name="connsiteY10" fmla="*/ 344805 h 2961396"/>
                <a:gd name="connsiteX11" fmla="*/ 331635 w 434008"/>
                <a:gd name="connsiteY11" fmla="*/ 746470 h 2961396"/>
                <a:gd name="connsiteX12" fmla="*/ 337624 w 434008"/>
                <a:gd name="connsiteY12" fmla="*/ 1863822 h 2961396"/>
                <a:gd name="connsiteX13" fmla="*/ 419941 w 434008"/>
                <a:gd name="connsiteY13" fmla="*/ 1934454 h 2961396"/>
                <a:gd name="connsiteX14" fmla="*/ 419941 w 434008"/>
                <a:gd name="connsiteY14" fmla="*/ 2947328 h 2961396"/>
                <a:gd name="connsiteX15" fmla="*/ 152654 w 434008"/>
                <a:gd name="connsiteY15" fmla="*/ 2961396 h 2961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34008" h="2961396">
                  <a:moveTo>
                    <a:pt x="152654" y="2961396"/>
                  </a:moveTo>
                  <a:lnTo>
                    <a:pt x="68248" y="2876989"/>
                  </a:lnTo>
                  <a:lnTo>
                    <a:pt x="54181" y="1807845"/>
                  </a:lnTo>
                  <a:lnTo>
                    <a:pt x="124519" y="1821913"/>
                  </a:lnTo>
                  <a:lnTo>
                    <a:pt x="96384" y="738700"/>
                  </a:lnTo>
                  <a:lnTo>
                    <a:pt x="0" y="372940"/>
                  </a:lnTo>
                  <a:cubicBezTo>
                    <a:pt x="7382" y="291026"/>
                    <a:pt x="26742" y="222885"/>
                    <a:pt x="40113" y="147857"/>
                  </a:cubicBezTo>
                  <a:lnTo>
                    <a:pt x="138587" y="0"/>
                  </a:lnTo>
                  <a:cubicBezTo>
                    <a:pt x="194858" y="14068"/>
                    <a:pt x="263106" y="-6299"/>
                    <a:pt x="307399" y="35316"/>
                  </a:cubicBezTo>
                  <a:lnTo>
                    <a:pt x="391805" y="147857"/>
                  </a:lnTo>
                  <a:lnTo>
                    <a:pt x="434008" y="344805"/>
                  </a:lnTo>
                  <a:lnTo>
                    <a:pt x="331635" y="746470"/>
                  </a:lnTo>
                  <a:cubicBezTo>
                    <a:pt x="333631" y="1114329"/>
                    <a:pt x="335628" y="1495963"/>
                    <a:pt x="337624" y="1863822"/>
                  </a:cubicBezTo>
                  <a:lnTo>
                    <a:pt x="419941" y="1934454"/>
                  </a:lnTo>
                  <a:lnTo>
                    <a:pt x="419941" y="2947328"/>
                  </a:lnTo>
                  <a:lnTo>
                    <a:pt x="152654" y="2961396"/>
                  </a:lnTo>
                  <a:close/>
                </a:path>
              </a:pathLst>
            </a:custGeom>
            <a:solidFill>
              <a:schemeClr val="bg1">
                <a:lumMod val="95000"/>
                <a:alpha val="32157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kern="0">
                <a:solidFill>
                  <a:prstClr val="white"/>
                </a:solidFill>
                <a:latin typeface="Calibri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1AA123A-9E85-446E-BB23-C23DD3DD479D}"/>
              </a:ext>
            </a:extLst>
          </p:cNvPr>
          <p:cNvSpPr txBox="1"/>
          <p:nvPr/>
        </p:nvSpPr>
        <p:spPr>
          <a:xfrm>
            <a:off x="-118089" y="5134096"/>
            <a:ext cx="37442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6">
              <a:defRPr/>
            </a:pPr>
            <a:r>
              <a:rPr kumimoji="1" lang="en-US" altLang="ja-JP" sz="24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Stage 2 dominant?</a:t>
            </a:r>
            <a:endParaRPr kumimoji="1" lang="en-US" altLang="ja-JP" sz="2200" dirty="0"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1609544-C4CC-432E-8962-1259349314EF}"/>
              </a:ext>
            </a:extLst>
          </p:cNvPr>
          <p:cNvSpPr txBox="1"/>
          <p:nvPr/>
        </p:nvSpPr>
        <p:spPr>
          <a:xfrm>
            <a:off x="108009" y="1169386"/>
            <a:ext cx="3528278" cy="76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914406">
              <a:defRPr/>
            </a:pPr>
            <a:r>
              <a:rPr kumimoji="1" lang="en-US" altLang="ja-JP" sz="2177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Subsidence on 2018 Jul.5 by Heavy rain water load</a:t>
            </a:r>
            <a:endParaRPr kumimoji="1" lang="ja-JP" altLang="en-US" sz="2177" dirty="0"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57357" name="Rectangle 3">
            <a:extLst>
              <a:ext uri="{FF2B5EF4-FFF2-40B4-BE49-F238E27FC236}">
                <a16:creationId xmlns:a16="http://schemas.microsoft.com/office/drawing/2014/main" id="{961F202A-054D-461E-BA25-D8EDF3362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970" y="255601"/>
            <a:ext cx="6946132" cy="59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eaLnBrk="1" hangingPunct="1"/>
            <a:r>
              <a:rPr lang="en-US" altLang="en-US" sz="3266" dirty="0">
                <a:latin typeface="Comic Sans MS" panose="030F0702030302020204" pitchFamily="66" charset="0"/>
              </a:rPr>
              <a:t>Analysis of station position change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01E336-C875-4D27-B4A0-2752538E1D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193" y="1508849"/>
            <a:ext cx="3312779" cy="48004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887E27-07C7-4428-82D7-D237218C5C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5340" y="1416539"/>
            <a:ext cx="4855271" cy="4776662"/>
          </a:xfrm>
          <a:prstGeom prst="rect">
            <a:avLst/>
          </a:prstGeom>
        </p:spPr>
      </p:pic>
      <p:sp>
        <p:nvSpPr>
          <p:cNvPr id="38" name="テキスト ボックス 11">
            <a:extLst>
              <a:ext uri="{FF2B5EF4-FFF2-40B4-BE49-F238E27FC236}">
                <a16:creationId xmlns:a16="http://schemas.microsoft.com/office/drawing/2014/main" id="{070966E5-05C0-4540-A915-7C99C024BD0A}"/>
              </a:ext>
            </a:extLst>
          </p:cNvPr>
          <p:cNvSpPr txBox="1"/>
          <p:nvPr/>
        </p:nvSpPr>
        <p:spPr>
          <a:xfrm>
            <a:off x="3711971" y="6179950"/>
            <a:ext cx="3132247" cy="3157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406">
              <a:defRPr/>
            </a:pPr>
            <a:r>
              <a:rPr kumimoji="1" lang="en-US" altLang="ja-JP" sz="1452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Day from Jul.5 2018</a:t>
            </a:r>
            <a:endParaRPr kumimoji="1" lang="ja-JP" altLang="en-US" sz="1452" dirty="0"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39" name="テキスト ボックス 11">
            <a:extLst>
              <a:ext uri="{FF2B5EF4-FFF2-40B4-BE49-F238E27FC236}">
                <a16:creationId xmlns:a16="http://schemas.microsoft.com/office/drawing/2014/main" id="{BDE612D6-854F-4B3E-A924-F559C9E8F314}"/>
              </a:ext>
            </a:extLst>
          </p:cNvPr>
          <p:cNvSpPr txBox="1"/>
          <p:nvPr/>
        </p:nvSpPr>
        <p:spPr>
          <a:xfrm>
            <a:off x="9394580" y="1769670"/>
            <a:ext cx="1503478" cy="3157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4406">
              <a:defRPr/>
            </a:pPr>
            <a:r>
              <a:rPr kumimoji="1" lang="en-US" altLang="ja-JP" sz="1452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Jul.5 2018</a:t>
            </a:r>
            <a:endParaRPr kumimoji="1" lang="ja-JP" altLang="en-US" sz="1452" dirty="0"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pic>
        <p:nvPicPr>
          <p:cNvPr id="40" name="Audio 39">
            <a:hlinkClick r:id="" action="ppaction://media"/>
            <a:extLst>
              <a:ext uri="{FF2B5EF4-FFF2-40B4-BE49-F238E27FC236}">
                <a16:creationId xmlns:a16="http://schemas.microsoft.com/office/drawing/2014/main" id="{30381BC6-2DD2-45B6-9D74-D3C0F31FDD3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73"/>
    </mc:Choice>
    <mc:Fallback>
      <p:transition spd="slow" advTm="9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3.7037E-6 L 0.00273 0.05926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296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11" grpId="0" animBg="1"/>
      <p:bldP spid="13" grpId="0" animBg="1"/>
      <p:bldP spid="28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, マップ, 散布図&#10;&#10;自動的に生成された説明">
            <a:extLst>
              <a:ext uri="{FF2B5EF4-FFF2-40B4-BE49-F238E27FC236}">
                <a16:creationId xmlns:a16="http://schemas.microsoft.com/office/drawing/2014/main" id="{C65F7C20-AC05-44E3-8C14-9C33C1B8D2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8" y="0"/>
            <a:ext cx="9270735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39A08B0-65F7-4659-87D5-51B5975AB562}"/>
              </a:ext>
            </a:extLst>
          </p:cNvPr>
          <p:cNvSpPr txBox="1"/>
          <p:nvPr/>
        </p:nvSpPr>
        <p:spPr>
          <a:xfrm>
            <a:off x="9264352" y="5646451"/>
            <a:ext cx="2376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Subsidence in 2018</a:t>
            </a:r>
            <a:endParaRPr kumimoji="1" lang="ja-JP" altLang="en-US" sz="28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17BD4EE-436C-49D5-9C44-F33761C63A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0" y="476672"/>
            <a:ext cx="6912768" cy="5022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73C3A00-AB5F-44B8-82C9-92104DB2341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2328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62"/>
    </mc:Choice>
    <mc:Fallback>
      <p:transition spd="slow" advTm="7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散布図&#10;&#10;自動的に生成された説明">
            <a:extLst>
              <a:ext uri="{FF2B5EF4-FFF2-40B4-BE49-F238E27FC236}">
                <a16:creationId xmlns:a16="http://schemas.microsoft.com/office/drawing/2014/main" id="{2A727D45-E10E-4B3C-805B-ABDC01B735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988" y="2800306"/>
            <a:ext cx="9477676" cy="3885886"/>
          </a:xfrm>
          <a:prstGeom prst="rect">
            <a:avLst/>
          </a:prstGeom>
        </p:spPr>
      </p:pic>
      <p:pic>
        <p:nvPicPr>
          <p:cNvPr id="5" name="図 4" descr="グラフ, 散布図&#10;&#10;自動的に生成された説明">
            <a:extLst>
              <a:ext uri="{FF2B5EF4-FFF2-40B4-BE49-F238E27FC236}">
                <a16:creationId xmlns:a16="http://schemas.microsoft.com/office/drawing/2014/main" id="{9FB65202-17E6-44A5-8870-24A534E80A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60648"/>
            <a:ext cx="3779869" cy="3644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5DA252-7049-43FC-9C96-D11A62903F42}"/>
              </a:ext>
            </a:extLst>
          </p:cNvPr>
          <p:cNvSpPr txBox="1"/>
          <p:nvPr/>
        </p:nvSpPr>
        <p:spPr>
          <a:xfrm>
            <a:off x="4871864" y="980728"/>
            <a:ext cx="68281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Multi GNSS sites vs nearby rain gauges –2018 July 5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1CA4F96-395A-41F4-A3AB-E6DA2726BC33}"/>
              </a:ext>
            </a:extLst>
          </p:cNvPr>
          <p:cNvSpPr txBox="1"/>
          <p:nvPr/>
        </p:nvSpPr>
        <p:spPr>
          <a:xfrm>
            <a:off x="2855640" y="2167515"/>
            <a:ext cx="4545679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Correlation not so high as expected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14C5B235-5CDF-4575-A740-A96DAA4DB56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8849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27"/>
    </mc:Choice>
    <mc:Fallback>
      <p:transition spd="slow" advTm="66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散布図&#10;&#10;自動的に生成された説明">
            <a:extLst>
              <a:ext uri="{FF2B5EF4-FFF2-40B4-BE49-F238E27FC236}">
                <a16:creationId xmlns:a16="http://schemas.microsoft.com/office/drawing/2014/main" id="{CA88EEF1-1EBF-47C5-A985-B8FF46464E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2780928"/>
            <a:ext cx="9505056" cy="3900013"/>
          </a:xfrm>
          <a:prstGeom prst="rect">
            <a:avLst/>
          </a:prstGeom>
        </p:spPr>
      </p:pic>
      <p:pic>
        <p:nvPicPr>
          <p:cNvPr id="5" name="図 4" descr="グラフ, 散布図&#10;&#10;自動的に生成された説明">
            <a:extLst>
              <a:ext uri="{FF2B5EF4-FFF2-40B4-BE49-F238E27FC236}">
                <a16:creationId xmlns:a16="http://schemas.microsoft.com/office/drawing/2014/main" id="{48F70B3F-DBAC-437C-80E6-71A9DB9CD5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61" y="260649"/>
            <a:ext cx="3776941" cy="3580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669E72A-D7CE-4494-80B4-AB77CB73AC05}"/>
              </a:ext>
            </a:extLst>
          </p:cNvPr>
          <p:cNvSpPr txBox="1"/>
          <p:nvPr/>
        </p:nvSpPr>
        <p:spPr>
          <a:xfrm>
            <a:off x="4855440" y="981597"/>
            <a:ext cx="6900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Multi GNSS sites vs nearby rain gauges –2018 July 6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C5F7218-0EF2-4675-B872-7BA4CD5853C5}"/>
              </a:ext>
            </a:extLst>
          </p:cNvPr>
          <p:cNvSpPr txBox="1"/>
          <p:nvPr/>
        </p:nvSpPr>
        <p:spPr>
          <a:xfrm>
            <a:off x="5375920" y="3117160"/>
            <a:ext cx="3888432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0070C0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Slightly different distribution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C4A9D12-F50E-4F2D-B10C-3E7CABBF41AC}"/>
              </a:ext>
            </a:extLst>
          </p:cNvPr>
          <p:cNvSpPr/>
          <p:nvPr/>
        </p:nvSpPr>
        <p:spPr>
          <a:xfrm rot="19584678">
            <a:off x="4189220" y="4269685"/>
            <a:ext cx="796097" cy="31953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rain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74F0449-3DDB-4F53-B7C1-B2A1F3FB441D}"/>
              </a:ext>
            </a:extLst>
          </p:cNvPr>
          <p:cNvSpPr/>
          <p:nvPr/>
        </p:nvSpPr>
        <p:spPr>
          <a:xfrm rot="19577589">
            <a:off x="8682143" y="4210737"/>
            <a:ext cx="575886" cy="2998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5A6D64-A058-4B0E-97EE-68C27F663571}"/>
              </a:ext>
            </a:extLst>
          </p:cNvPr>
          <p:cNvSpPr txBox="1"/>
          <p:nvPr/>
        </p:nvSpPr>
        <p:spPr>
          <a:xfrm rot="19769836">
            <a:off x="8316149" y="3998353"/>
            <a:ext cx="974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subsidence</a:t>
            </a:r>
            <a:endParaRPr kumimoji="1" lang="ja-JP" alt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7472B651-EBD7-4D41-80D9-75075A024785}"/>
              </a:ext>
            </a:extLst>
          </p:cNvPr>
          <p:cNvCxnSpPr/>
          <p:nvPr/>
        </p:nvCxnSpPr>
        <p:spPr>
          <a:xfrm flipH="1">
            <a:off x="4943872" y="3517270"/>
            <a:ext cx="648072" cy="558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DC8612C6-90A0-4627-8750-A714BFCFBCFC}"/>
              </a:ext>
            </a:extLst>
          </p:cNvPr>
          <p:cNvCxnSpPr>
            <a:cxnSpLocks/>
          </p:cNvCxnSpPr>
          <p:nvPr/>
        </p:nvCxnSpPr>
        <p:spPr>
          <a:xfrm>
            <a:off x="8237628" y="3490327"/>
            <a:ext cx="432048" cy="661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6C426EB3-EE96-41BF-924D-843EB56A480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6312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74"/>
    </mc:Choice>
    <mc:Fallback>
      <p:transition spd="slow" advTm="92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7" grpId="0" animBg="1"/>
      <p:bldP spid="2" grpId="0" animBg="1"/>
      <p:bldP spid="8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14C60883-FD56-4775-ADD1-21FD32AD1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3634D73-348B-4267-A7A8-B0911D4DC4B9}"/>
              </a:ext>
            </a:extLst>
          </p:cNvPr>
          <p:cNvGrpSpPr/>
          <p:nvPr/>
        </p:nvGrpSpPr>
        <p:grpSpPr>
          <a:xfrm>
            <a:off x="5486529" y="1525724"/>
            <a:ext cx="6675114" cy="5358359"/>
            <a:chOff x="1415480" y="806945"/>
            <a:chExt cx="6675114" cy="535835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077452D-89DE-43B9-AF20-CDF7B2975F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6875" t="27950" r="25063" b="34251"/>
            <a:stretch/>
          </p:blipFill>
          <p:spPr>
            <a:xfrm>
              <a:off x="1415480" y="2060848"/>
              <a:ext cx="6612735" cy="4104456"/>
            </a:xfrm>
            <a:prstGeom prst="rect">
              <a:avLst/>
            </a:prstGeom>
          </p:spPr>
        </p:pic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C4CDDEAC-C700-48F4-901D-060711A3CF20}"/>
                </a:ext>
              </a:extLst>
            </p:cNvPr>
            <p:cNvSpPr txBox="1"/>
            <p:nvPr/>
          </p:nvSpPr>
          <p:spPr>
            <a:xfrm>
              <a:off x="5105482" y="806945"/>
              <a:ext cx="2985112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>
                  <a:solidFill>
                    <a:schemeClr val="accent1">
                      <a:lumMod val="75000"/>
                    </a:schemeClr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Gōnokawa</a:t>
              </a:r>
              <a:r>
                <a:rPr kumimoji="1" lang="en-US" altLang="ja-JP" sz="2400" dirty="0"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, an only river crossing the backbone range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6221F0F-8B7D-416A-95B8-30AE35FCC7CD}"/>
                </a:ext>
              </a:extLst>
            </p:cNvPr>
            <p:cNvSpPr txBox="1"/>
            <p:nvPr/>
          </p:nvSpPr>
          <p:spPr>
            <a:xfrm>
              <a:off x="4431626" y="5373216"/>
              <a:ext cx="29851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GB" altLang="ja-JP" dirty="0"/>
                <a:t>http://www.cgr.mlit.go.jp/</a:t>
              </a:r>
              <a:endParaRPr kumimoji="1" lang="ja-JP" altLang="en-US" dirty="0"/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25B5F86-3D3C-4E33-A1B2-EBBA02E4C849}"/>
              </a:ext>
            </a:extLst>
          </p:cNvPr>
          <p:cNvSpPr txBox="1"/>
          <p:nvPr/>
        </p:nvSpPr>
        <p:spPr>
          <a:xfrm>
            <a:off x="184106" y="527191"/>
            <a:ext cx="87757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Downstream water redistribution caused the shift of the subsidence area from the heavy rain area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6D5AF5E-AA45-4717-A198-E45E4E218C17}"/>
              </a:ext>
            </a:extLst>
          </p:cNvPr>
          <p:cNvSpPr txBox="1"/>
          <p:nvPr/>
        </p:nvSpPr>
        <p:spPr>
          <a:xfrm>
            <a:off x="407368" y="5738052"/>
            <a:ext cx="48541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Early morning on July 7, 2018</a:t>
            </a:r>
          </a:p>
          <a:p>
            <a:pPr algn="r"/>
            <a:r>
              <a:rPr kumimoji="1" lang="en-US" altLang="ja-JP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 in Kawamoto-town</a:t>
            </a:r>
          </a:p>
          <a:p>
            <a:pPr algn="r"/>
            <a:r>
              <a:rPr lang="en-GB" altLang="ja-JP" sz="1600" dirty="0">
                <a:solidFill>
                  <a:schemeClr val="accent5">
                    <a:lumMod val="40000"/>
                    <a:lumOff val="6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www.tele-log.net/kawamoto/2019/06/post-259</a:t>
            </a:r>
            <a:endParaRPr kumimoji="1" lang="en-US" altLang="ja-JP" sz="1600" dirty="0">
              <a:solidFill>
                <a:schemeClr val="accent5">
                  <a:lumMod val="40000"/>
                  <a:lumOff val="60000"/>
                </a:schemeClr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468CCC7-E3D0-46B1-9684-DB6E72DB5590}"/>
              </a:ext>
            </a:extLst>
          </p:cNvPr>
          <p:cNvSpPr txBox="1"/>
          <p:nvPr/>
        </p:nvSpPr>
        <p:spPr>
          <a:xfrm>
            <a:off x="8117838" y="3755700"/>
            <a:ext cx="1617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chemeClr val="bg1"/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Kawamoto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ACB372F2-5106-41A9-B4EB-D0BAF80DA3FA}"/>
              </a:ext>
            </a:extLst>
          </p:cNvPr>
          <p:cNvCxnSpPr>
            <a:cxnSpLocks/>
          </p:cNvCxnSpPr>
          <p:nvPr/>
        </p:nvCxnSpPr>
        <p:spPr>
          <a:xfrm flipH="1">
            <a:off x="8167629" y="3999875"/>
            <a:ext cx="88611" cy="37263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7EDBB982-B102-4CAF-81D9-6D59BA5BDD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1789913"/>
            <a:ext cx="5862760" cy="4165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770255B-B53B-4B7F-B752-521328663C40}"/>
              </a:ext>
            </a:extLst>
          </p:cNvPr>
          <p:cNvGrpSpPr/>
          <p:nvPr/>
        </p:nvGrpSpPr>
        <p:grpSpPr>
          <a:xfrm>
            <a:off x="8029180" y="4087262"/>
            <a:ext cx="1642631" cy="923013"/>
            <a:chOff x="8029180" y="4087262"/>
            <a:chExt cx="1642631" cy="923013"/>
          </a:xfrm>
        </p:grpSpPr>
        <p:sp>
          <p:nvSpPr>
            <p:cNvPr id="7" name="矢印: 右 6">
              <a:extLst>
                <a:ext uri="{FF2B5EF4-FFF2-40B4-BE49-F238E27FC236}">
                  <a16:creationId xmlns:a16="http://schemas.microsoft.com/office/drawing/2014/main" id="{D9473555-C926-43BA-8C2A-1E690041C617}"/>
                </a:ext>
              </a:extLst>
            </p:cNvPr>
            <p:cNvSpPr/>
            <p:nvPr/>
          </p:nvSpPr>
          <p:spPr>
            <a:xfrm rot="13677002">
              <a:off x="7969848" y="4146594"/>
              <a:ext cx="650267" cy="531603"/>
            </a:xfrm>
            <a:prstGeom prst="rightArrow">
              <a:avLst>
                <a:gd name="adj1" fmla="val 37464"/>
                <a:gd name="adj2" fmla="val 64340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3ACDA28-D1D9-4FA4-8DC9-AF6623AEC955}"/>
                </a:ext>
              </a:extLst>
            </p:cNvPr>
            <p:cNvSpPr txBox="1"/>
            <p:nvPr/>
          </p:nvSpPr>
          <p:spPr>
            <a:xfrm>
              <a:off x="8054422" y="4610165"/>
              <a:ext cx="16173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>
                  <a:solidFill>
                    <a:schemeClr val="bg1"/>
                  </a:solidFill>
                  <a:latin typeface="Comic Sans MS" panose="030F0702030302020204" pitchFamily="66" charset="0"/>
                  <a:ea typeface="UD デジタル 教科書体 NK-B" panose="02020700000000000000" pitchFamily="18" charset="-128"/>
                </a:rPr>
                <a:t>water</a:t>
              </a:r>
            </a:p>
          </p:txBody>
        </p:sp>
      </p:grp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0ED3B866-8A9E-4781-BA74-787CD756DC6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739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78"/>
    </mc:Choice>
    <mc:Fallback>
      <p:transition spd="slow" advTm="11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, 折れ線グラフ&#10;&#10;自動的に生成された説明">
            <a:extLst>
              <a:ext uri="{FF2B5EF4-FFF2-40B4-BE49-F238E27FC236}">
                <a16:creationId xmlns:a16="http://schemas.microsoft.com/office/drawing/2014/main" id="{EC20EB35-AAFF-4670-9D5F-B147BC62DA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9" r="28562"/>
          <a:stretch/>
        </p:blipFill>
        <p:spPr>
          <a:xfrm>
            <a:off x="3863751" y="898141"/>
            <a:ext cx="3816425" cy="583082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8175D5E-2687-4FC0-A9B8-F4CE55B70F92}"/>
              </a:ext>
            </a:extLst>
          </p:cNvPr>
          <p:cNvSpPr txBox="1"/>
          <p:nvPr/>
        </p:nvSpPr>
        <p:spPr>
          <a:xfrm>
            <a:off x="355105" y="221200"/>
            <a:ext cx="6100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Rain vs subsidence 2018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A34D086-0155-4707-8DE4-5C4BCF3639B7}"/>
              </a:ext>
            </a:extLst>
          </p:cNvPr>
          <p:cNvSpPr txBox="1"/>
          <p:nvPr/>
        </p:nvSpPr>
        <p:spPr>
          <a:xfrm>
            <a:off x="7680176" y="2204864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Not smoothed</a:t>
            </a:r>
            <a:endParaRPr kumimoji="1" lang="ja-JP" alt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149D839-62F6-4D36-BE8D-16C75A36E38E}"/>
              </a:ext>
            </a:extLst>
          </p:cNvPr>
          <p:cNvSpPr txBox="1"/>
          <p:nvPr/>
        </p:nvSpPr>
        <p:spPr>
          <a:xfrm>
            <a:off x="6496054" y="282755"/>
            <a:ext cx="4290528" cy="52322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Very Good Correlation</a:t>
            </a:r>
          </a:p>
        </p:txBody>
      </p:sp>
      <p:pic>
        <p:nvPicPr>
          <p:cNvPr id="8" name="図 5" descr="グラフ, 折れ線グラフ&#10;&#10;自動的に生成された説明">
            <a:extLst>
              <a:ext uri="{FF2B5EF4-FFF2-40B4-BE49-F238E27FC236}">
                <a16:creationId xmlns:a16="http://schemas.microsoft.com/office/drawing/2014/main" id="{B373134F-170F-4DB5-AE9E-5C283ED107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960"/>
          <a:stretch/>
        </p:blipFill>
        <p:spPr>
          <a:xfrm>
            <a:off x="3575719" y="1027176"/>
            <a:ext cx="288032" cy="5830824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1CE542B2-9D93-4BF6-A47C-75A444A1B4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53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80"/>
    </mc:Choice>
    <mc:Fallback>
      <p:transition spd="slow" advTm="5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グラフ, 散布図&#10;&#10;自動的に生成された説明">
            <a:extLst>
              <a:ext uri="{FF2B5EF4-FFF2-40B4-BE49-F238E27FC236}">
                <a16:creationId xmlns:a16="http://schemas.microsoft.com/office/drawing/2014/main" id="{471150DA-FB61-4ABD-8DBC-FC8522169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692696"/>
            <a:ext cx="5486483" cy="556368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E3541C8-4DC9-4C92-AF86-445640513D98}"/>
              </a:ext>
            </a:extLst>
          </p:cNvPr>
          <p:cNvSpPr txBox="1"/>
          <p:nvPr/>
        </p:nvSpPr>
        <p:spPr>
          <a:xfrm>
            <a:off x="5807968" y="3703467"/>
            <a:ext cx="62646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All heavy rain episodes in SWJ </a:t>
            </a:r>
          </a:p>
          <a:p>
            <a:r>
              <a:rPr kumimoji="1" lang="en-US" altLang="ja-JP" sz="32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(2017-2020)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8A389D6-F89E-4DAA-942F-097F4CF8A8C3}"/>
              </a:ext>
            </a:extLst>
          </p:cNvPr>
          <p:cNvSpPr txBox="1"/>
          <p:nvPr/>
        </p:nvSpPr>
        <p:spPr>
          <a:xfrm>
            <a:off x="3589595" y="1412776"/>
            <a:ext cx="787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2020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F47BF6F-DB9C-47AD-AF55-323D13176E04}"/>
              </a:ext>
            </a:extLst>
          </p:cNvPr>
          <p:cNvSpPr txBox="1"/>
          <p:nvPr/>
        </p:nvSpPr>
        <p:spPr>
          <a:xfrm>
            <a:off x="4813731" y="2132856"/>
            <a:ext cx="787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2018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7BE1BB3-E47D-4CEA-B8F7-62ECEB2027BC}"/>
              </a:ext>
            </a:extLst>
          </p:cNvPr>
          <p:cNvSpPr txBox="1"/>
          <p:nvPr/>
        </p:nvSpPr>
        <p:spPr>
          <a:xfrm>
            <a:off x="1973627" y="2471410"/>
            <a:ext cx="787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2019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A75E131-59D4-4A50-A57E-1F0D6D066D9E}"/>
              </a:ext>
            </a:extLst>
          </p:cNvPr>
          <p:cNvSpPr txBox="1"/>
          <p:nvPr/>
        </p:nvSpPr>
        <p:spPr>
          <a:xfrm>
            <a:off x="2149435" y="3162454"/>
            <a:ext cx="787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2017</a:t>
            </a:r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F1BC6640-C544-45FD-9222-569F9E86D6F7}"/>
              </a:ext>
            </a:extLst>
          </p:cNvPr>
          <p:cNvSpPr/>
          <p:nvPr/>
        </p:nvSpPr>
        <p:spPr>
          <a:xfrm>
            <a:off x="1618020" y="1751330"/>
            <a:ext cx="4731026" cy="2524539"/>
          </a:xfrm>
          <a:custGeom>
            <a:avLst/>
            <a:gdLst>
              <a:gd name="connsiteX0" fmla="*/ 0 w 4731026"/>
              <a:gd name="connsiteY0" fmla="*/ 2524539 h 2524539"/>
              <a:gd name="connsiteX1" fmla="*/ 894521 w 4731026"/>
              <a:gd name="connsiteY1" fmla="*/ 1421296 h 2524539"/>
              <a:gd name="connsiteX2" fmla="*/ 1838739 w 4731026"/>
              <a:gd name="connsiteY2" fmla="*/ 655983 h 2524539"/>
              <a:gd name="connsiteX3" fmla="*/ 3021495 w 4731026"/>
              <a:gd name="connsiteY3" fmla="*/ 268357 h 2524539"/>
              <a:gd name="connsiteX4" fmla="*/ 4731026 w 4731026"/>
              <a:gd name="connsiteY4" fmla="*/ 0 h 2524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31026" h="2524539">
                <a:moveTo>
                  <a:pt x="0" y="2524539"/>
                </a:moveTo>
                <a:cubicBezTo>
                  <a:pt x="294032" y="2128630"/>
                  <a:pt x="588065" y="1732722"/>
                  <a:pt x="894521" y="1421296"/>
                </a:cubicBezTo>
                <a:cubicBezTo>
                  <a:pt x="1200977" y="1109870"/>
                  <a:pt x="1484243" y="848139"/>
                  <a:pt x="1838739" y="655983"/>
                </a:cubicBezTo>
                <a:cubicBezTo>
                  <a:pt x="2193235" y="463826"/>
                  <a:pt x="2539447" y="377687"/>
                  <a:pt x="3021495" y="268357"/>
                </a:cubicBezTo>
                <a:cubicBezTo>
                  <a:pt x="3503543" y="159027"/>
                  <a:pt x="4117284" y="79513"/>
                  <a:pt x="4731026" y="0"/>
                </a:cubicBezTo>
              </a:path>
            </a:pathLst>
          </a:custGeom>
          <a:noFill/>
          <a:ln w="28575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E11EEBA-98BC-469F-9219-04929857EC87}"/>
              </a:ext>
            </a:extLst>
          </p:cNvPr>
          <p:cNvSpPr txBox="1"/>
          <p:nvPr/>
        </p:nvSpPr>
        <p:spPr>
          <a:xfrm>
            <a:off x="3438641" y="6256376"/>
            <a:ext cx="1145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UD デジタル 教科書体 NK-B" panose="02020700000000000000" pitchFamily="18" charset="-128"/>
              </a:rPr>
              <a:t>Daily</a:t>
            </a:r>
            <a:endParaRPr kumimoji="1" lang="ja-JP" alt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UD デジタル 教科書体 NK-B" panose="02020700000000000000" pitchFamily="18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388393D-95B1-4919-9C3A-1774947D9527}"/>
              </a:ext>
            </a:extLst>
          </p:cNvPr>
          <p:cNvSpPr txBox="1"/>
          <p:nvPr/>
        </p:nvSpPr>
        <p:spPr>
          <a:xfrm>
            <a:off x="6385185" y="1412776"/>
            <a:ext cx="35365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Saturating at ~10 km</a:t>
            </a:r>
            <a:r>
              <a:rPr kumimoji="1" lang="en-US" altLang="ja-JP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FE875A38-7A17-4B81-8D50-500A82C44CF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1771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57"/>
    </mc:Choice>
    <mc:Fallback>
      <p:transition spd="slow" advTm="65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4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189EAA7-E4AB-4ECC-8D15-BFE7D5679A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b="9274"/>
          <a:stretch/>
        </p:blipFill>
        <p:spPr bwMode="auto">
          <a:xfrm>
            <a:off x="-12455" y="10"/>
            <a:ext cx="121920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6D7FEBE-D9D3-46D3-A2F8-B8A1E29F419A}"/>
              </a:ext>
            </a:extLst>
          </p:cNvPr>
          <p:cNvSpPr txBox="1"/>
          <p:nvPr/>
        </p:nvSpPr>
        <p:spPr>
          <a:xfrm>
            <a:off x="839416" y="692696"/>
            <a:ext cx="10729192" cy="3442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kumimoji="1" lang="en-US" altLang="ja-JP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Conclusions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We studied heavy rain 2018 in SW-Japan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Heavy rains depress the ground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ja-JP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Regional subsidence is ~1/10 of daily rain volume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405B6F-170B-48CA-BA42-589ABFB6F971}"/>
              </a:ext>
            </a:extLst>
          </p:cNvPr>
          <p:cNvSpPr txBox="1"/>
          <p:nvPr/>
        </p:nvSpPr>
        <p:spPr>
          <a:xfrm>
            <a:off x="9545122" y="6657945"/>
            <a:ext cx="26468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://pngimg.com/download/330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13" name="テキスト ボックス 5">
            <a:extLst>
              <a:ext uri="{FF2B5EF4-FFF2-40B4-BE49-F238E27FC236}">
                <a16:creationId xmlns:a16="http://schemas.microsoft.com/office/drawing/2014/main" id="{471D6473-596A-4497-9051-6CE787DE8C9D}"/>
              </a:ext>
            </a:extLst>
          </p:cNvPr>
          <p:cNvSpPr txBox="1"/>
          <p:nvPr/>
        </p:nvSpPr>
        <p:spPr>
          <a:xfrm>
            <a:off x="695400" y="5877272"/>
            <a:ext cx="5723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Thank you for your attention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0978C83-E5B3-42CB-B033-DA1FF1BE5E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905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21"/>
    </mc:Choice>
    <mc:Fallback>
      <p:transition spd="slow" advTm="44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.8|4.1|2.2|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3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32626</TotalTime>
  <Words>511</Words>
  <Application>Microsoft Office PowerPoint</Application>
  <PresentationFormat>Widescreen</PresentationFormat>
  <Paragraphs>119</Paragraphs>
  <Slides>16</Slides>
  <Notes>5</Notes>
  <HiddenSlides>0</HiddenSlides>
  <MMClips>16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游ゴシック</vt:lpstr>
      <vt:lpstr>游ゴシック Light</vt:lpstr>
      <vt:lpstr>Arial</vt:lpstr>
      <vt:lpstr>Calibri</vt:lpstr>
      <vt:lpstr>Comic Sans MS</vt:lpstr>
      <vt:lpstr>Times New Roman</vt:lpstr>
      <vt:lpstr>1_Office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Ionospheric hole made by the North Korean rocket: 2012 Dec. case</dc:title>
  <dc:creator>Windows ユーザー</dc:creator>
  <cp:lastModifiedBy>syachrul arief</cp:lastModifiedBy>
  <cp:revision>1361</cp:revision>
  <dcterms:created xsi:type="dcterms:W3CDTF">2013-06-06T11:35:07Z</dcterms:created>
  <dcterms:modified xsi:type="dcterms:W3CDTF">2021-04-21T06:45:02Z</dcterms:modified>
</cp:coreProperties>
</file>