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256" r:id="rId2"/>
    <p:sldId id="306" r:id="rId3"/>
    <p:sldId id="325" r:id="rId4"/>
    <p:sldId id="307" r:id="rId5"/>
    <p:sldId id="269" r:id="rId6"/>
    <p:sldId id="310" r:id="rId7"/>
    <p:sldId id="332" r:id="rId8"/>
    <p:sldId id="326" r:id="rId9"/>
    <p:sldId id="328" r:id="rId10"/>
    <p:sldId id="329" r:id="rId11"/>
    <p:sldId id="327" r:id="rId12"/>
    <p:sldId id="330" r:id="rId13"/>
    <p:sldId id="319" r:id="rId14"/>
    <p:sldId id="322" r:id="rId15"/>
    <p:sldId id="321" r:id="rId16"/>
    <p:sldId id="318" r:id="rId17"/>
    <p:sldId id="331" r:id="rId18"/>
    <p:sldId id="30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B6015FA6-3C39-4444-B882-9C7C7DB837D4}">
          <p14:sldIdLst>
            <p14:sldId id="256"/>
          </p14:sldIdLst>
        </p14:section>
        <p14:section name="Motivation" id="{0A35A1C1-334A-AE4E-B62C-AA17EC48A51E}">
          <p14:sldIdLst>
            <p14:sldId id="306"/>
            <p14:sldId id="325"/>
            <p14:sldId id="307"/>
            <p14:sldId id="269"/>
            <p14:sldId id="310"/>
            <p14:sldId id="332"/>
          </p14:sldIdLst>
        </p14:section>
        <p14:section name="Methods" id="{FBB592BB-E762-C64B-A1CD-4483C4564199}">
          <p14:sldIdLst>
            <p14:sldId id="326"/>
            <p14:sldId id="328"/>
            <p14:sldId id="329"/>
            <p14:sldId id="327"/>
            <p14:sldId id="330"/>
            <p14:sldId id="319"/>
          </p14:sldIdLst>
        </p14:section>
        <p14:section name="Results" id="{035C9B95-5EEC-9747-85EC-BDDEE2D10CF6}">
          <p14:sldIdLst>
            <p14:sldId id="322"/>
            <p14:sldId id="321"/>
            <p14:sldId id="318"/>
            <p14:sldId id="331"/>
          </p14:sldIdLst>
        </p14:section>
        <p14:section name="Conclusions" id="{1B341EEB-CDD3-514C-B440-49C53FE3670F}">
          <p14:sldIdLst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E9ECE7"/>
    <a:srgbClr val="FF3A2C"/>
    <a:srgbClr val="FFBA0D"/>
    <a:srgbClr val="FF9300"/>
    <a:srgbClr val="941100"/>
    <a:srgbClr val="FFFFFF"/>
    <a:srgbClr val="00FB92"/>
    <a:srgbClr val="FFFD7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A56B86-342D-2648-9CB1-699D9986749F}" v="2313" dt="2021-04-14T12:09:40.1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62"/>
    <p:restoredTop sz="92734"/>
  </p:normalViewPr>
  <p:slideViewPr>
    <p:cSldViewPr snapToGrid="0" snapToObjects="1">
      <p:cViewPr varScale="1">
        <p:scale>
          <a:sx n="128" d="100"/>
          <a:sy n="128" d="100"/>
        </p:scale>
        <p:origin x="592" y="176"/>
      </p:cViewPr>
      <p:guideLst/>
    </p:cSldViewPr>
  </p:slideViewPr>
  <p:outlineViewPr>
    <p:cViewPr>
      <p:scale>
        <a:sx n="33" d="100"/>
        <a:sy n="33" d="100"/>
      </p:scale>
      <p:origin x="0" y="-2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0F74B-826A-6643-92DD-7764AD0667AF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B2535-18F3-D243-A800-A7B31D6C0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782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18DA7-52B7-F943-978A-7C8858700C65}" type="datetimeFigureOut">
              <a:rPr lang="en-GB" smtClean="0"/>
              <a:t>15/04/2021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19C32-3E0D-8142-A7BA-5032D419C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923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914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79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802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393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557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699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709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013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884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922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730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476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624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557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69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142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822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19C32-3E0D-8142-A7BA-5032D419C05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748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9" y="0"/>
            <a:ext cx="11475042" cy="8792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389" y="1125415"/>
            <a:ext cx="11475042" cy="5051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9" y="0"/>
            <a:ext cx="11475042" cy="8792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389" y="1125415"/>
            <a:ext cx="11475041" cy="50515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 rot="16200000">
            <a:off x="-466053" y="466053"/>
            <a:ext cx="1270660" cy="338554"/>
          </a:xfrm>
          <a:prstGeom prst="rect">
            <a:avLst/>
          </a:prstGeom>
          <a:solidFill>
            <a:srgbClr val="C2CBE0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dirty="0"/>
          </a:p>
        </p:txBody>
      </p:sp>
      <p:sp>
        <p:nvSpPr>
          <p:cNvPr id="11" name="TextBox 10"/>
          <p:cNvSpPr txBox="1"/>
          <p:nvPr userDrawn="1"/>
        </p:nvSpPr>
        <p:spPr>
          <a:xfrm rot="16200000">
            <a:off x="-540274" y="5979174"/>
            <a:ext cx="1419101" cy="338554"/>
          </a:xfrm>
          <a:prstGeom prst="rect">
            <a:avLst/>
          </a:prstGeom>
          <a:solidFill>
            <a:srgbClr val="B7987B"/>
          </a:solidFill>
        </p:spPr>
        <p:txBody>
          <a:bodyPr wrap="square" lIns="36000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 rot="16200000">
            <a:off x="-472204" y="1742864"/>
            <a:ext cx="1282962" cy="338554"/>
          </a:xfrm>
          <a:prstGeom prst="rect">
            <a:avLst/>
          </a:prstGeom>
          <a:solidFill>
            <a:srgbClr val="83AF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-551074" y="3106633"/>
            <a:ext cx="1440702" cy="338554"/>
          </a:xfrm>
          <a:prstGeom prst="rect">
            <a:avLst/>
          </a:prstGeom>
          <a:solidFill>
            <a:srgbClr val="9097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Methods</a:t>
            </a:r>
          </a:p>
        </p:txBody>
      </p:sp>
      <p:sp>
        <p:nvSpPr>
          <p:cNvPr id="14" name="TextBox 13"/>
          <p:cNvSpPr txBox="1"/>
          <p:nvPr userDrawn="1"/>
        </p:nvSpPr>
        <p:spPr>
          <a:xfrm rot="16200000">
            <a:off x="-551075" y="4549272"/>
            <a:ext cx="1440702" cy="338554"/>
          </a:xfrm>
          <a:prstGeom prst="rect">
            <a:avLst/>
          </a:prstGeom>
          <a:solidFill>
            <a:srgbClr val="DFD3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Results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9" y="0"/>
            <a:ext cx="11475042" cy="8792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389" y="1125415"/>
            <a:ext cx="11475041" cy="50515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A175A-CC3D-2B4F-96A8-1145DCF3D1CF}"/>
              </a:ext>
            </a:extLst>
          </p:cNvPr>
          <p:cNvSpPr txBox="1"/>
          <p:nvPr userDrawn="1"/>
        </p:nvSpPr>
        <p:spPr>
          <a:xfrm rot="16200000">
            <a:off x="-466053" y="466053"/>
            <a:ext cx="1270660" cy="338554"/>
          </a:xfrm>
          <a:prstGeom prst="rect">
            <a:avLst/>
          </a:prstGeom>
          <a:solidFill>
            <a:srgbClr val="C2CBE0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B2BFF-8BF4-5448-A1C3-953A063027DB}"/>
              </a:ext>
            </a:extLst>
          </p:cNvPr>
          <p:cNvSpPr txBox="1"/>
          <p:nvPr userDrawn="1"/>
        </p:nvSpPr>
        <p:spPr>
          <a:xfrm rot="16200000">
            <a:off x="-540274" y="5979174"/>
            <a:ext cx="1419101" cy="338554"/>
          </a:xfrm>
          <a:prstGeom prst="rect">
            <a:avLst/>
          </a:prstGeom>
          <a:solidFill>
            <a:srgbClr val="B7987B"/>
          </a:solidFill>
        </p:spPr>
        <p:txBody>
          <a:bodyPr wrap="square" lIns="36000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D38216-6706-C543-A71C-2B938091E757}"/>
              </a:ext>
            </a:extLst>
          </p:cNvPr>
          <p:cNvSpPr txBox="1"/>
          <p:nvPr userDrawn="1"/>
        </p:nvSpPr>
        <p:spPr>
          <a:xfrm rot="16200000">
            <a:off x="-472204" y="1742864"/>
            <a:ext cx="1282962" cy="338554"/>
          </a:xfrm>
          <a:prstGeom prst="rect">
            <a:avLst/>
          </a:prstGeom>
          <a:solidFill>
            <a:srgbClr val="83AF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2FFCBC-CF62-9045-BCF7-A78DDDEE61BF}"/>
              </a:ext>
            </a:extLst>
          </p:cNvPr>
          <p:cNvSpPr txBox="1"/>
          <p:nvPr userDrawn="1"/>
        </p:nvSpPr>
        <p:spPr>
          <a:xfrm rot="16200000">
            <a:off x="-551074" y="3106633"/>
            <a:ext cx="1440702" cy="338554"/>
          </a:xfrm>
          <a:prstGeom prst="rect">
            <a:avLst/>
          </a:prstGeom>
          <a:solidFill>
            <a:srgbClr val="9097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Methods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9A643B-7AB4-6F41-B1EF-C28708275D7B}"/>
              </a:ext>
            </a:extLst>
          </p:cNvPr>
          <p:cNvSpPr txBox="1"/>
          <p:nvPr userDrawn="1"/>
        </p:nvSpPr>
        <p:spPr>
          <a:xfrm rot="16200000">
            <a:off x="-551075" y="4549272"/>
            <a:ext cx="1440702" cy="338554"/>
          </a:xfrm>
          <a:prstGeom prst="rect">
            <a:avLst/>
          </a:prstGeom>
          <a:solidFill>
            <a:srgbClr val="DFD3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Results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9" y="0"/>
            <a:ext cx="11475042" cy="8792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389" y="1125415"/>
            <a:ext cx="11475041" cy="50515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F8B73E-C02C-FF4B-9391-E664DBF4753D}"/>
              </a:ext>
            </a:extLst>
          </p:cNvPr>
          <p:cNvSpPr txBox="1"/>
          <p:nvPr userDrawn="1"/>
        </p:nvSpPr>
        <p:spPr>
          <a:xfrm rot="16200000">
            <a:off x="-466053" y="466053"/>
            <a:ext cx="1270660" cy="338554"/>
          </a:xfrm>
          <a:prstGeom prst="rect">
            <a:avLst/>
          </a:prstGeom>
          <a:solidFill>
            <a:srgbClr val="C2CBE0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AE2962-2993-164F-80DC-550A7FD21A30}"/>
              </a:ext>
            </a:extLst>
          </p:cNvPr>
          <p:cNvSpPr txBox="1"/>
          <p:nvPr userDrawn="1"/>
        </p:nvSpPr>
        <p:spPr>
          <a:xfrm rot="16200000">
            <a:off x="-540274" y="5979174"/>
            <a:ext cx="1419101" cy="338554"/>
          </a:xfrm>
          <a:prstGeom prst="rect">
            <a:avLst/>
          </a:prstGeom>
          <a:solidFill>
            <a:srgbClr val="B7987B"/>
          </a:solidFill>
        </p:spPr>
        <p:txBody>
          <a:bodyPr wrap="square" lIns="36000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368A-5385-6F4B-9477-432819EBF3EF}"/>
              </a:ext>
            </a:extLst>
          </p:cNvPr>
          <p:cNvSpPr txBox="1"/>
          <p:nvPr userDrawn="1"/>
        </p:nvSpPr>
        <p:spPr>
          <a:xfrm rot="16200000">
            <a:off x="-472204" y="1742864"/>
            <a:ext cx="1282962" cy="338554"/>
          </a:xfrm>
          <a:prstGeom prst="rect">
            <a:avLst/>
          </a:prstGeom>
          <a:solidFill>
            <a:srgbClr val="83AF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15A702-DF62-8B4C-BE80-25C7BC8D3841}"/>
              </a:ext>
            </a:extLst>
          </p:cNvPr>
          <p:cNvSpPr txBox="1"/>
          <p:nvPr userDrawn="1"/>
        </p:nvSpPr>
        <p:spPr>
          <a:xfrm rot="16200000">
            <a:off x="-551074" y="3106633"/>
            <a:ext cx="1440702" cy="338554"/>
          </a:xfrm>
          <a:prstGeom prst="rect">
            <a:avLst/>
          </a:prstGeom>
          <a:solidFill>
            <a:srgbClr val="9097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Methods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45BF34-270B-4F46-93C9-44DC2F31DEB3}"/>
              </a:ext>
            </a:extLst>
          </p:cNvPr>
          <p:cNvSpPr txBox="1"/>
          <p:nvPr userDrawn="1"/>
        </p:nvSpPr>
        <p:spPr>
          <a:xfrm rot="16200000">
            <a:off x="-551075" y="4549272"/>
            <a:ext cx="1440702" cy="338554"/>
          </a:xfrm>
          <a:prstGeom prst="rect">
            <a:avLst/>
          </a:prstGeom>
          <a:solidFill>
            <a:srgbClr val="DFD3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Results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9" y="0"/>
            <a:ext cx="11475042" cy="8792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389" y="1125415"/>
            <a:ext cx="11475041" cy="50515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0CCF14-721F-3340-8B13-84A042304520}"/>
              </a:ext>
            </a:extLst>
          </p:cNvPr>
          <p:cNvSpPr txBox="1"/>
          <p:nvPr userDrawn="1"/>
        </p:nvSpPr>
        <p:spPr>
          <a:xfrm rot="16200000">
            <a:off x="-466053" y="466053"/>
            <a:ext cx="1270660" cy="338554"/>
          </a:xfrm>
          <a:prstGeom prst="rect">
            <a:avLst/>
          </a:prstGeom>
          <a:solidFill>
            <a:srgbClr val="C2CBE0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A5A5D5-A2AB-6A45-A3DD-29672481F783}"/>
              </a:ext>
            </a:extLst>
          </p:cNvPr>
          <p:cNvSpPr txBox="1"/>
          <p:nvPr userDrawn="1"/>
        </p:nvSpPr>
        <p:spPr>
          <a:xfrm rot="16200000">
            <a:off x="-540274" y="5979174"/>
            <a:ext cx="1419101" cy="338554"/>
          </a:xfrm>
          <a:prstGeom prst="rect">
            <a:avLst/>
          </a:prstGeom>
          <a:solidFill>
            <a:srgbClr val="B7987B"/>
          </a:solidFill>
        </p:spPr>
        <p:txBody>
          <a:bodyPr wrap="square" lIns="36000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6F66B6-8873-794A-A37C-62BC0D389327}"/>
              </a:ext>
            </a:extLst>
          </p:cNvPr>
          <p:cNvSpPr txBox="1"/>
          <p:nvPr userDrawn="1"/>
        </p:nvSpPr>
        <p:spPr>
          <a:xfrm rot="16200000">
            <a:off x="-472204" y="1742864"/>
            <a:ext cx="1282962" cy="338554"/>
          </a:xfrm>
          <a:prstGeom prst="rect">
            <a:avLst/>
          </a:prstGeom>
          <a:solidFill>
            <a:srgbClr val="83AF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88179F-35CB-9C44-99BB-53521858AC18}"/>
              </a:ext>
            </a:extLst>
          </p:cNvPr>
          <p:cNvSpPr txBox="1"/>
          <p:nvPr userDrawn="1"/>
        </p:nvSpPr>
        <p:spPr>
          <a:xfrm rot="16200000">
            <a:off x="-551074" y="3106633"/>
            <a:ext cx="1440702" cy="338554"/>
          </a:xfrm>
          <a:prstGeom prst="rect">
            <a:avLst/>
          </a:prstGeom>
          <a:solidFill>
            <a:srgbClr val="9097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Methods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89146-E483-0740-918B-83BB68E49759}"/>
              </a:ext>
            </a:extLst>
          </p:cNvPr>
          <p:cNvSpPr txBox="1"/>
          <p:nvPr userDrawn="1"/>
        </p:nvSpPr>
        <p:spPr>
          <a:xfrm rot="16200000">
            <a:off x="-551075" y="4549272"/>
            <a:ext cx="1440702" cy="338554"/>
          </a:xfrm>
          <a:prstGeom prst="rect">
            <a:avLst/>
          </a:prstGeom>
          <a:solidFill>
            <a:srgbClr val="DFD3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Results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9" y="0"/>
            <a:ext cx="11475042" cy="8792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389" y="1125415"/>
            <a:ext cx="11475041" cy="50515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A77ACE-881A-4E49-8576-E6F31BAC2683}"/>
              </a:ext>
            </a:extLst>
          </p:cNvPr>
          <p:cNvSpPr txBox="1"/>
          <p:nvPr userDrawn="1"/>
        </p:nvSpPr>
        <p:spPr>
          <a:xfrm rot="16200000">
            <a:off x="-466053" y="466053"/>
            <a:ext cx="1270660" cy="338554"/>
          </a:xfrm>
          <a:prstGeom prst="rect">
            <a:avLst/>
          </a:prstGeom>
          <a:solidFill>
            <a:srgbClr val="C2CBE0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4FE86-7FF6-F848-AA5B-B1F3D8C4FD91}"/>
              </a:ext>
            </a:extLst>
          </p:cNvPr>
          <p:cNvSpPr txBox="1"/>
          <p:nvPr userDrawn="1"/>
        </p:nvSpPr>
        <p:spPr>
          <a:xfrm rot="16200000">
            <a:off x="-540274" y="5979174"/>
            <a:ext cx="1419101" cy="338554"/>
          </a:xfrm>
          <a:prstGeom prst="rect">
            <a:avLst/>
          </a:prstGeom>
          <a:solidFill>
            <a:srgbClr val="B7987B"/>
          </a:solidFill>
        </p:spPr>
        <p:txBody>
          <a:bodyPr wrap="square" lIns="36000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F5FCEF-CA95-B241-96BD-C4A96499C3FC}"/>
              </a:ext>
            </a:extLst>
          </p:cNvPr>
          <p:cNvSpPr txBox="1"/>
          <p:nvPr userDrawn="1"/>
        </p:nvSpPr>
        <p:spPr>
          <a:xfrm rot="16200000">
            <a:off x="-472204" y="1742864"/>
            <a:ext cx="1282962" cy="338554"/>
          </a:xfrm>
          <a:prstGeom prst="rect">
            <a:avLst/>
          </a:prstGeom>
          <a:solidFill>
            <a:srgbClr val="83AF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E70A63-E183-A348-9E35-1EE6A1777DA9}"/>
              </a:ext>
            </a:extLst>
          </p:cNvPr>
          <p:cNvSpPr txBox="1"/>
          <p:nvPr userDrawn="1"/>
        </p:nvSpPr>
        <p:spPr>
          <a:xfrm rot="16200000">
            <a:off x="-551074" y="3106633"/>
            <a:ext cx="1440702" cy="338554"/>
          </a:xfrm>
          <a:prstGeom prst="rect">
            <a:avLst/>
          </a:prstGeom>
          <a:solidFill>
            <a:srgbClr val="9097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Methods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A0B94D-5ECE-BC49-A9B8-766ED6991891}"/>
              </a:ext>
            </a:extLst>
          </p:cNvPr>
          <p:cNvSpPr txBox="1"/>
          <p:nvPr userDrawn="1"/>
        </p:nvSpPr>
        <p:spPr>
          <a:xfrm rot="16200000">
            <a:off x="-551075" y="4549272"/>
            <a:ext cx="1440702" cy="338554"/>
          </a:xfrm>
          <a:prstGeom prst="rect">
            <a:avLst/>
          </a:prstGeom>
          <a:solidFill>
            <a:srgbClr val="DFD3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Results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9" y="0"/>
            <a:ext cx="11475042" cy="8792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389" y="1125415"/>
            <a:ext cx="11475041" cy="50515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8AB7E9-5382-624C-B3EA-5E5AAC940800}"/>
              </a:ext>
            </a:extLst>
          </p:cNvPr>
          <p:cNvSpPr txBox="1"/>
          <p:nvPr userDrawn="1"/>
        </p:nvSpPr>
        <p:spPr>
          <a:xfrm rot="16200000">
            <a:off x="-466053" y="466053"/>
            <a:ext cx="1270660" cy="338554"/>
          </a:xfrm>
          <a:prstGeom prst="rect">
            <a:avLst/>
          </a:prstGeom>
          <a:solidFill>
            <a:srgbClr val="C2CBE0"/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9BC29-4542-F14E-8691-7DE54687DF4E}"/>
              </a:ext>
            </a:extLst>
          </p:cNvPr>
          <p:cNvSpPr txBox="1"/>
          <p:nvPr userDrawn="1"/>
        </p:nvSpPr>
        <p:spPr>
          <a:xfrm rot="16200000">
            <a:off x="-540274" y="5979174"/>
            <a:ext cx="1419101" cy="338554"/>
          </a:xfrm>
          <a:prstGeom prst="rect">
            <a:avLst/>
          </a:prstGeom>
          <a:solidFill>
            <a:srgbClr val="B7987B"/>
          </a:solidFill>
        </p:spPr>
        <p:txBody>
          <a:bodyPr wrap="square" lIns="36000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3B2ED-07F5-184C-83AE-078C5C10877C}"/>
              </a:ext>
            </a:extLst>
          </p:cNvPr>
          <p:cNvSpPr txBox="1"/>
          <p:nvPr userDrawn="1"/>
        </p:nvSpPr>
        <p:spPr>
          <a:xfrm rot="16200000">
            <a:off x="-472204" y="1742864"/>
            <a:ext cx="1282962" cy="338554"/>
          </a:xfrm>
          <a:prstGeom prst="rect">
            <a:avLst/>
          </a:prstGeom>
          <a:solidFill>
            <a:srgbClr val="83AF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9654A6-4E32-4549-969D-510EDFAB490F}"/>
              </a:ext>
            </a:extLst>
          </p:cNvPr>
          <p:cNvSpPr txBox="1"/>
          <p:nvPr userDrawn="1"/>
        </p:nvSpPr>
        <p:spPr>
          <a:xfrm rot="16200000">
            <a:off x="-551074" y="3106633"/>
            <a:ext cx="1440702" cy="338554"/>
          </a:xfrm>
          <a:prstGeom prst="rect">
            <a:avLst/>
          </a:prstGeom>
          <a:solidFill>
            <a:srgbClr val="9097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Methods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EDF8EB-C487-D74E-99C2-034CBC50513D}"/>
              </a:ext>
            </a:extLst>
          </p:cNvPr>
          <p:cNvSpPr txBox="1"/>
          <p:nvPr userDrawn="1"/>
        </p:nvSpPr>
        <p:spPr>
          <a:xfrm rot="16200000">
            <a:off x="-551075" y="4549272"/>
            <a:ext cx="1440702" cy="338554"/>
          </a:xfrm>
          <a:prstGeom prst="rect">
            <a:avLst/>
          </a:prstGeom>
          <a:solidFill>
            <a:srgbClr val="DFD3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Results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9601F-15E0-BE4C-B68D-B328FC83A27A}" type="datetimeFigureOut">
              <a:rPr lang="en-US" smtClean="0"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F8B70-BD72-5744-BC29-57ED0AE56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1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t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22.png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30/G47127.1" TargetMode="External"/><Relationship Id="rId3" Type="http://schemas.openxmlformats.org/officeDocument/2006/relationships/notesSlide" Target="../notesSlides/notesSlide8.xml"/><Relationship Id="rId7" Type="http://schemas.openxmlformats.org/officeDocument/2006/relationships/hyperlink" Target="https://doi.org/10.1016/j.epsl.2019.02.033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hyperlink" Target="https://doi.org/10.1029/2019JB017699" TargetMode="External"/><Relationship Id="rId5" Type="http://schemas.openxmlformats.org/officeDocument/2006/relationships/image" Target="../media/image16.jp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A598972-0E70-0B46-AC59-46FC9A105C51}"/>
              </a:ext>
            </a:extLst>
          </p:cNvPr>
          <p:cNvSpPr/>
          <p:nvPr/>
        </p:nvSpPr>
        <p:spPr>
          <a:xfrm>
            <a:off x="-1" y="1013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496" y="2499672"/>
            <a:ext cx="6998873" cy="1280905"/>
          </a:xfrm>
        </p:spPr>
        <p:txBody>
          <a:bodyPr anchor="t">
            <a:noAutofit/>
          </a:bodyPr>
          <a:lstStyle/>
          <a:p>
            <a:pPr algn="l"/>
            <a:r>
              <a:rPr lang="en-US" sz="3600" b="1" dirty="0"/>
              <a:t>Zooming in on crystal mush: Recent advances in volcano tomography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955" y="1363719"/>
            <a:ext cx="10690283" cy="1221219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+mj-lt"/>
              </a:rPr>
              <a:t>Michele Paulatto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Kajetan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Chrapkiewicz</a:t>
            </a:r>
            <a:r>
              <a:rPr lang="en-US" sz="2800" dirty="0">
                <a:latin typeface="+mj-lt"/>
              </a:rPr>
              <a:t>, Joanna Morgan, Emilie </a:t>
            </a:r>
            <a:r>
              <a:rPr lang="en-US" sz="2800" dirty="0" err="1">
                <a:latin typeface="+mj-lt"/>
              </a:rPr>
              <a:t>Hooft</a:t>
            </a:r>
            <a:r>
              <a:rPr lang="en-US" sz="2800" dirty="0">
                <a:latin typeface="+mj-lt"/>
              </a:rPr>
              <a:t>, Ben Heath, Doug Toomey, Costas </a:t>
            </a:r>
            <a:r>
              <a:rPr lang="en-US" sz="2800" dirty="0" err="1">
                <a:latin typeface="+mj-lt"/>
              </a:rPr>
              <a:t>Papazakos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Paraskevi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Nomikou</a:t>
            </a:r>
            <a:endParaRPr lang="en-US" sz="28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6" y="164928"/>
            <a:ext cx="3219650" cy="984834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396EA60-8730-714F-9AAF-94F69D6C4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174" y="211508"/>
            <a:ext cx="3219650" cy="656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8251AD-2B51-0E41-B7E4-3380C3245E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834"/>
          <a:stretch/>
        </p:blipFill>
        <p:spPr>
          <a:xfrm>
            <a:off x="4375388" y="3934849"/>
            <a:ext cx="7505530" cy="2501443"/>
          </a:xfrm>
          <a:prstGeom prst="rect">
            <a:avLst/>
          </a:prstGeom>
        </p:spPr>
      </p:pic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697779E2-EBBF-5B46-983C-49709BE2E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97" y="4674089"/>
            <a:ext cx="3417242" cy="12198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89F1094-D8DF-9E4F-A25B-EE84606F2CD3}"/>
              </a:ext>
            </a:extLst>
          </p:cNvPr>
          <p:cNvGrpSpPr/>
          <p:nvPr/>
        </p:nvGrpSpPr>
        <p:grpSpPr>
          <a:xfrm>
            <a:off x="3916655" y="3898056"/>
            <a:ext cx="2454044" cy="2933696"/>
            <a:chOff x="8808334" y="3353669"/>
            <a:chExt cx="2696901" cy="3224016"/>
          </a:xfrm>
        </p:grpSpPr>
        <p:pic>
          <p:nvPicPr>
            <p:cNvPr id="11" name="image6.png">
              <a:extLst>
                <a:ext uri="{FF2B5EF4-FFF2-40B4-BE49-F238E27FC236}">
                  <a16:creationId xmlns:a16="http://schemas.microsoft.com/office/drawing/2014/main" id="{14D2CAEB-6EA4-B148-9EAE-72E1AB9120A2}"/>
                </a:ext>
              </a:extLst>
            </p:cNvPr>
            <p:cNvPicPr/>
            <p:nvPr/>
          </p:nvPicPr>
          <p:blipFill rotWithShape="1">
            <a:blip r:embed="rId7"/>
            <a:srcRect r="49644"/>
            <a:stretch/>
          </p:blipFill>
          <p:spPr>
            <a:xfrm>
              <a:off x="8808334" y="3381894"/>
              <a:ext cx="2696901" cy="3195791"/>
            </a:xfrm>
            <a:prstGeom prst="rect">
              <a:avLst/>
            </a:prstGeom>
            <a:ln/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7D56C-7885-D94A-B568-FA7F9E4B334F}"/>
                </a:ext>
              </a:extLst>
            </p:cNvPr>
            <p:cNvSpPr/>
            <p:nvPr/>
          </p:nvSpPr>
          <p:spPr>
            <a:xfrm>
              <a:off x="8808334" y="3353669"/>
              <a:ext cx="300942" cy="402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65DBA4-4F6F-3D49-AE10-DEC44C399297}"/>
              </a:ext>
            </a:extLst>
          </p:cNvPr>
          <p:cNvCxnSpPr>
            <a:cxnSpLocks/>
          </p:cNvCxnSpPr>
          <p:nvPr/>
        </p:nvCxnSpPr>
        <p:spPr>
          <a:xfrm>
            <a:off x="6254129" y="4519548"/>
            <a:ext cx="611619" cy="125957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D0F431-1B8F-F44F-9F22-BFE22195E7A7}"/>
              </a:ext>
            </a:extLst>
          </p:cNvPr>
          <p:cNvCxnSpPr>
            <a:cxnSpLocks/>
          </p:cNvCxnSpPr>
          <p:nvPr/>
        </p:nvCxnSpPr>
        <p:spPr>
          <a:xfrm flipV="1">
            <a:off x="6248074" y="6094012"/>
            <a:ext cx="666119" cy="27250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A04E0A-BF89-1443-9BB3-FABEDCF584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6450" y="87797"/>
            <a:ext cx="3219650" cy="8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44"/>
    </mc:Choice>
    <mc:Fallback xmlns="">
      <p:transition spd="slow" advTm="5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B401F3E-9C28-8845-878F-6E65A3FE0D67}"/>
              </a:ext>
            </a:extLst>
          </p:cNvPr>
          <p:cNvSpPr txBox="1">
            <a:spLocks/>
          </p:cNvSpPr>
          <p:nvPr/>
        </p:nvSpPr>
        <p:spPr>
          <a:xfrm>
            <a:off x="470320" y="4067908"/>
            <a:ext cx="5291572" cy="2534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+mj-lt"/>
              </a:rPr>
              <a:t>Iteration 0 = starting model from travel time tomography</a:t>
            </a: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Iteration 20 = FWI at 3.0 Hz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 Light" panose="020F0302020204030204"/>
              </a:rPr>
              <a:t>Iteration 40 = FWI at 3.5 Hz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 Light" panose="020F0302020204030204"/>
              </a:rPr>
              <a:t>Iteration 60 = FWI at 4.0 Hz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 Light" panose="020F0302020204030204"/>
              </a:rPr>
              <a:t>Iteration 80 = FWI at 4.5 Hz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 Light" panose="020F0302020204030204"/>
              </a:rPr>
              <a:t>Currently working on including higher frequencies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07678E0-1D73-3D48-BAE8-F3A69F3CC8CD}"/>
              </a:ext>
            </a:extLst>
          </p:cNvPr>
          <p:cNvSpPr txBox="1">
            <a:spLocks/>
          </p:cNvSpPr>
          <p:nvPr/>
        </p:nvSpPr>
        <p:spPr>
          <a:xfrm>
            <a:off x="529389" y="255184"/>
            <a:ext cx="5738062" cy="11926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Full waveform inversion (FWI) imaging of </a:t>
            </a:r>
            <a:r>
              <a:rPr lang="en-US" sz="2400" b="1" dirty="0" err="1"/>
              <a:t>Kolumbo</a:t>
            </a:r>
            <a:r>
              <a:rPr lang="en-US" sz="2400" b="1" dirty="0"/>
              <a:t> submarine volcano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99AA4-5D61-E448-85DB-07F5F6BCB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572" y="84808"/>
            <a:ext cx="4458663" cy="4040040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4A0A6EF0-C226-6E40-9BEF-4CEDD06B5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23" y="1813797"/>
            <a:ext cx="7043334" cy="1801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96C985-949C-BB43-9B66-389598B46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23" y="1813797"/>
            <a:ext cx="7043334" cy="1801182"/>
          </a:xfrm>
          <a:prstGeom prst="rect">
            <a:avLst/>
          </a:prstGeom>
        </p:spPr>
      </p:pic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00168554-73D6-5F4B-B42B-B5E1402BF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22" y="1813797"/>
            <a:ext cx="7043335" cy="1801183"/>
          </a:xfrm>
          <a:prstGeom prst="rect">
            <a:avLst/>
          </a:prstGeom>
        </p:spPr>
      </p:pic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E7516232-6FEB-DB47-A611-11AEE1040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323" y="1813797"/>
            <a:ext cx="7043334" cy="18011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713194-BF28-BE41-8F9D-8136EBFDC5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321" y="1813797"/>
            <a:ext cx="7043334" cy="180118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BFA99B-32A2-4847-A207-E85206396266}"/>
              </a:ext>
            </a:extLst>
          </p:cNvPr>
          <p:cNvCxnSpPr/>
          <p:nvPr/>
        </p:nvCxnSpPr>
        <p:spPr>
          <a:xfrm>
            <a:off x="9270953" y="208633"/>
            <a:ext cx="0" cy="360997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CB49D8C-EEEF-614B-B826-48DC8D3906A7}"/>
              </a:ext>
            </a:extLst>
          </p:cNvPr>
          <p:cNvSpPr txBox="1"/>
          <p:nvPr/>
        </p:nvSpPr>
        <p:spPr>
          <a:xfrm>
            <a:off x="4148503" y="3614979"/>
            <a:ext cx="2243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Weak low-</a:t>
            </a:r>
            <a:r>
              <a:rPr lang="en-US" dirty="0" err="1">
                <a:latin typeface="+mj-lt"/>
              </a:rPr>
              <a:t>Vp</a:t>
            </a:r>
            <a:r>
              <a:rPr lang="en-US" dirty="0">
                <a:latin typeface="+mj-lt"/>
              </a:rPr>
              <a:t> anomaly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9655FE-71E5-BE49-AB0D-FE67AA48D514}"/>
              </a:ext>
            </a:extLst>
          </p:cNvPr>
          <p:cNvSpPr txBox="1"/>
          <p:nvPr/>
        </p:nvSpPr>
        <p:spPr>
          <a:xfrm>
            <a:off x="4369769" y="1290041"/>
            <a:ext cx="101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j-lt"/>
              </a:rPr>
              <a:t>Kolumbo</a:t>
            </a:r>
            <a:endParaRPr lang="en-US" dirty="0">
              <a:latin typeface="+mj-lt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AE776D-59C7-D04D-A678-55EACDDF27C2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4875838" y="1659373"/>
            <a:ext cx="0" cy="42660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3F9374-CC7B-6343-81A4-834CCEE7D59E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4952321" y="2867265"/>
            <a:ext cx="317900" cy="7477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29C59F5-51FD-4349-883D-96E8B9D47BC4}"/>
              </a:ext>
            </a:extLst>
          </p:cNvPr>
          <p:cNvSpPr txBox="1"/>
          <p:nvPr/>
        </p:nvSpPr>
        <p:spPr>
          <a:xfrm>
            <a:off x="4148503" y="3611645"/>
            <a:ext cx="22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The </a:t>
            </a:r>
            <a:r>
              <a:rPr lang="en-US" dirty="0" err="1">
                <a:latin typeface="+mj-lt"/>
              </a:rPr>
              <a:t>Vp</a:t>
            </a:r>
            <a:r>
              <a:rPr lang="en-US" dirty="0">
                <a:latin typeface="+mj-lt"/>
              </a:rPr>
              <a:t> anomaly grows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55DC00B-FF44-5649-96B9-5770D802C3AA}"/>
              </a:ext>
            </a:extLst>
          </p:cNvPr>
          <p:cNvSpPr txBox="1">
            <a:spLocks/>
          </p:cNvSpPr>
          <p:nvPr/>
        </p:nvSpPr>
        <p:spPr>
          <a:xfrm>
            <a:off x="5962636" y="4480994"/>
            <a:ext cx="5929028" cy="2051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u="sng" dirty="0">
                <a:latin typeface="+mj-lt"/>
              </a:rPr>
              <a:t>Properties of the </a:t>
            </a:r>
            <a:r>
              <a:rPr lang="en-US" sz="2000" u="sng" dirty="0" err="1">
                <a:latin typeface="+mj-lt"/>
              </a:rPr>
              <a:t>Vp</a:t>
            </a:r>
            <a:r>
              <a:rPr lang="en-US" sz="2000" u="sng" dirty="0">
                <a:latin typeface="+mj-lt"/>
              </a:rPr>
              <a:t> anomaly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latin typeface="+mj-lt"/>
              </a:rPr>
              <a:t>Absolute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Vp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= 3600 m/s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latin typeface="+mj-lt"/>
              </a:rPr>
              <a:t>Anomaly strength = -1900 / -2400 m/s depending on reference background (granite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Vp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= 5500 – 6000 m/s)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latin typeface="+mj-lt"/>
              </a:rPr>
              <a:t>Anomaly percentage = </a:t>
            </a:r>
            <a:r>
              <a:rPr lang="en-US" sz="2000" b="1" dirty="0">
                <a:solidFill>
                  <a:prstClr val="black"/>
                </a:solidFill>
                <a:latin typeface="+mj-lt"/>
              </a:rPr>
              <a:t>-35 % / -40 %</a:t>
            </a:r>
            <a:endParaRPr lang="en-US" sz="2000" b="1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4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00"/>
    </mc:Choice>
    <mc:Fallback xmlns="">
      <p:transition spd="slow" advTm="8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  <p:bldP spid="30" grpId="0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How do we estimate melt fraction?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F07A5DA-7471-5A42-98DB-D9B66DCF2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72" r="-1011"/>
          <a:stretch/>
        </p:blipFill>
        <p:spPr>
          <a:xfrm>
            <a:off x="423608" y="1908740"/>
            <a:ext cx="3850303" cy="340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4C504F-5636-834E-82E7-ABD10D86767E}"/>
              </a:ext>
            </a:extLst>
          </p:cNvPr>
          <p:cNvSpPr/>
          <p:nvPr/>
        </p:nvSpPr>
        <p:spPr>
          <a:xfrm>
            <a:off x="1036889" y="2107469"/>
            <a:ext cx="3112477" cy="2649416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392FAB1-C128-2B44-B4BD-56DC12297E81}"/>
              </a:ext>
            </a:extLst>
          </p:cNvPr>
          <p:cNvSpPr/>
          <p:nvPr/>
        </p:nvSpPr>
        <p:spPr>
          <a:xfrm>
            <a:off x="1041428" y="2127484"/>
            <a:ext cx="3112477" cy="1594338"/>
          </a:xfrm>
          <a:custGeom>
            <a:avLst/>
            <a:gdLst>
              <a:gd name="connsiteX0" fmla="*/ 0 w 3112477"/>
              <a:gd name="connsiteY0" fmla="*/ 0 h 1934308"/>
              <a:gd name="connsiteX1" fmla="*/ 240323 w 3112477"/>
              <a:gd name="connsiteY1" fmla="*/ 480646 h 1934308"/>
              <a:gd name="connsiteX2" fmla="*/ 767861 w 3112477"/>
              <a:gd name="connsiteY2" fmla="*/ 1066800 h 1934308"/>
              <a:gd name="connsiteX3" fmla="*/ 1658815 w 3112477"/>
              <a:gd name="connsiteY3" fmla="*/ 1570892 h 1934308"/>
              <a:gd name="connsiteX4" fmla="*/ 3112477 w 3112477"/>
              <a:gd name="connsiteY4" fmla="*/ 1934308 h 193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2477" h="1934308">
                <a:moveTo>
                  <a:pt x="0" y="0"/>
                </a:moveTo>
                <a:cubicBezTo>
                  <a:pt x="56173" y="151423"/>
                  <a:pt x="112346" y="302846"/>
                  <a:pt x="240323" y="480646"/>
                </a:cubicBezTo>
                <a:cubicBezTo>
                  <a:pt x="368300" y="658446"/>
                  <a:pt x="531446" y="885092"/>
                  <a:pt x="767861" y="1066800"/>
                </a:cubicBezTo>
                <a:cubicBezTo>
                  <a:pt x="1004276" y="1248508"/>
                  <a:pt x="1268046" y="1426307"/>
                  <a:pt x="1658815" y="1570892"/>
                </a:cubicBezTo>
                <a:cubicBezTo>
                  <a:pt x="2049584" y="1715477"/>
                  <a:pt x="2581030" y="1824892"/>
                  <a:pt x="3112477" y="193430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5D71F1-3F5E-0744-8B90-1D3193C32BC2}"/>
              </a:ext>
            </a:extLst>
          </p:cNvPr>
          <p:cNvGrpSpPr/>
          <p:nvPr/>
        </p:nvGrpSpPr>
        <p:grpSpPr>
          <a:xfrm>
            <a:off x="1233648" y="2404974"/>
            <a:ext cx="1443822" cy="1154593"/>
            <a:chOff x="1839312" y="2024228"/>
            <a:chExt cx="1443822" cy="1154593"/>
          </a:xfrm>
        </p:grpSpPr>
        <p:sp>
          <p:nvSpPr>
            <p:cNvPr id="17" name="Cross 16">
              <a:extLst>
                <a:ext uri="{FF2B5EF4-FFF2-40B4-BE49-F238E27FC236}">
                  <a16:creationId xmlns:a16="http://schemas.microsoft.com/office/drawing/2014/main" id="{56BB9FA4-9719-2047-BF5E-CC2B27C68212}"/>
                </a:ext>
              </a:extLst>
            </p:cNvPr>
            <p:cNvSpPr/>
            <p:nvPr/>
          </p:nvSpPr>
          <p:spPr>
            <a:xfrm>
              <a:off x="1839312" y="2024228"/>
              <a:ext cx="159609" cy="160128"/>
            </a:xfrm>
            <a:prstGeom prst="plus">
              <a:avLst>
                <a:gd name="adj" fmla="val 4438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ross 17">
              <a:extLst>
                <a:ext uri="{FF2B5EF4-FFF2-40B4-BE49-F238E27FC236}">
                  <a16:creationId xmlns:a16="http://schemas.microsoft.com/office/drawing/2014/main" id="{C9F37203-9E01-A945-8590-B4E7E3A7EE43}"/>
                </a:ext>
              </a:extLst>
            </p:cNvPr>
            <p:cNvSpPr/>
            <p:nvPr/>
          </p:nvSpPr>
          <p:spPr>
            <a:xfrm>
              <a:off x="2053228" y="2358335"/>
              <a:ext cx="159609" cy="160128"/>
            </a:xfrm>
            <a:prstGeom prst="plus">
              <a:avLst>
                <a:gd name="adj" fmla="val 4438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ross 18">
              <a:extLst>
                <a:ext uri="{FF2B5EF4-FFF2-40B4-BE49-F238E27FC236}">
                  <a16:creationId xmlns:a16="http://schemas.microsoft.com/office/drawing/2014/main" id="{070F9F96-6F4D-4042-B562-8C54D29BCC67}"/>
                </a:ext>
              </a:extLst>
            </p:cNvPr>
            <p:cNvSpPr/>
            <p:nvPr/>
          </p:nvSpPr>
          <p:spPr>
            <a:xfrm>
              <a:off x="2604212" y="2658836"/>
              <a:ext cx="159609" cy="160128"/>
            </a:xfrm>
            <a:prstGeom prst="plus">
              <a:avLst>
                <a:gd name="adj" fmla="val 4438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ross 19">
              <a:extLst>
                <a:ext uri="{FF2B5EF4-FFF2-40B4-BE49-F238E27FC236}">
                  <a16:creationId xmlns:a16="http://schemas.microsoft.com/office/drawing/2014/main" id="{9A2A09F9-B942-A648-802C-73B451363285}"/>
                </a:ext>
              </a:extLst>
            </p:cNvPr>
            <p:cNvSpPr/>
            <p:nvPr/>
          </p:nvSpPr>
          <p:spPr>
            <a:xfrm>
              <a:off x="2684016" y="2785792"/>
              <a:ext cx="159609" cy="160128"/>
            </a:xfrm>
            <a:prstGeom prst="plus">
              <a:avLst>
                <a:gd name="adj" fmla="val 4438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ross 20">
              <a:extLst>
                <a:ext uri="{FF2B5EF4-FFF2-40B4-BE49-F238E27FC236}">
                  <a16:creationId xmlns:a16="http://schemas.microsoft.com/office/drawing/2014/main" id="{B3F696A1-C520-6F46-80FC-E9D71FC568B9}"/>
                </a:ext>
              </a:extLst>
            </p:cNvPr>
            <p:cNvSpPr/>
            <p:nvPr/>
          </p:nvSpPr>
          <p:spPr>
            <a:xfrm>
              <a:off x="2783712" y="2658836"/>
              <a:ext cx="159609" cy="160128"/>
            </a:xfrm>
            <a:prstGeom prst="plus">
              <a:avLst>
                <a:gd name="adj" fmla="val 4438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ross 21">
              <a:extLst>
                <a:ext uri="{FF2B5EF4-FFF2-40B4-BE49-F238E27FC236}">
                  <a16:creationId xmlns:a16="http://schemas.microsoft.com/office/drawing/2014/main" id="{1A64B9A2-9591-8744-9EF1-00BAD96B5EA4}"/>
                </a:ext>
              </a:extLst>
            </p:cNvPr>
            <p:cNvSpPr/>
            <p:nvPr/>
          </p:nvSpPr>
          <p:spPr>
            <a:xfrm>
              <a:off x="3123525" y="3018693"/>
              <a:ext cx="159609" cy="160128"/>
            </a:xfrm>
            <a:prstGeom prst="plus">
              <a:avLst>
                <a:gd name="adj" fmla="val 4438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73120D2-AB22-2C47-A41C-D4F0BA492CB4}"/>
              </a:ext>
            </a:extLst>
          </p:cNvPr>
          <p:cNvSpPr/>
          <p:nvPr/>
        </p:nvSpPr>
        <p:spPr>
          <a:xfrm>
            <a:off x="463656" y="2531929"/>
            <a:ext cx="338556" cy="1805354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A7D6AF-44E1-D045-BD73-09EE25AB5D01}"/>
              </a:ext>
            </a:extLst>
          </p:cNvPr>
          <p:cNvSpPr txBox="1"/>
          <p:nvPr/>
        </p:nvSpPr>
        <p:spPr>
          <a:xfrm rot="16200000">
            <a:off x="131999" y="2997260"/>
            <a:ext cx="1064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(km/s)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0E83C8-2274-1C41-BFEF-C4E183AAB254}"/>
              </a:ext>
            </a:extLst>
          </p:cNvPr>
          <p:cNvSpPr/>
          <p:nvPr/>
        </p:nvSpPr>
        <p:spPr>
          <a:xfrm>
            <a:off x="423607" y="1976548"/>
            <a:ext cx="338556" cy="547653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E3AC06A-84CC-0B4F-BCD8-52989C328B90}"/>
              </a:ext>
            </a:extLst>
          </p:cNvPr>
          <p:cNvGrpSpPr/>
          <p:nvPr/>
        </p:nvGrpSpPr>
        <p:grpSpPr>
          <a:xfrm>
            <a:off x="4289114" y="882863"/>
            <a:ext cx="3893256" cy="4427877"/>
            <a:chOff x="4289114" y="882863"/>
            <a:chExt cx="3893256" cy="44278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EFDA24-A639-9B44-A52D-6BBFAE444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572" r="-1011"/>
            <a:stretch/>
          </p:blipFill>
          <p:spPr>
            <a:xfrm>
              <a:off x="4332066" y="1908740"/>
              <a:ext cx="3850303" cy="3402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41B748E-8759-DE43-9547-FD4DD696E38F}"/>
                </a:ext>
              </a:extLst>
            </p:cNvPr>
            <p:cNvSpPr/>
            <p:nvPr/>
          </p:nvSpPr>
          <p:spPr>
            <a:xfrm>
              <a:off x="4341586" y="1954276"/>
              <a:ext cx="338556" cy="547653"/>
            </a:xfrm>
            <a:prstGeom prst="rect">
              <a:avLst/>
            </a:prstGeom>
            <a:solidFill>
              <a:schemeClr val="bg1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3">
              <a:extLst>
                <a:ext uri="{FF2B5EF4-FFF2-40B4-BE49-F238E27FC236}">
                  <a16:creationId xmlns:a16="http://schemas.microsoft.com/office/drawing/2014/main" id="{8B0D5CC7-EE0A-5F41-B11B-5D58FC8970A5}"/>
                </a:ext>
              </a:extLst>
            </p:cNvPr>
            <p:cNvSpPr txBox="1">
              <a:spLocks/>
            </p:cNvSpPr>
            <p:nvPr/>
          </p:nvSpPr>
          <p:spPr>
            <a:xfrm>
              <a:off x="4289114" y="882863"/>
              <a:ext cx="3893256" cy="9843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u="sng" dirty="0">
                  <a:latin typeface="+mj-lt"/>
                </a:rPr>
                <a:t>Analytical methods </a:t>
              </a:r>
              <a:r>
                <a:rPr lang="en-US" sz="2000" dirty="0">
                  <a:latin typeface="+mj-lt"/>
                </a:rPr>
                <a:t>assuming simple melt inclusion shapes – depend strongly on aspect ratio</a:t>
              </a:r>
            </a:p>
          </p:txBody>
        </p:sp>
      </p:grp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B1069AA6-258C-9940-8BB5-B15A34243CAA}"/>
              </a:ext>
            </a:extLst>
          </p:cNvPr>
          <p:cNvSpPr txBox="1">
            <a:spLocks/>
          </p:cNvSpPr>
          <p:nvPr/>
        </p:nvSpPr>
        <p:spPr>
          <a:xfrm>
            <a:off x="513355" y="882863"/>
            <a:ext cx="3778832" cy="98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u="sng" dirty="0">
                <a:latin typeface="+mj-lt"/>
              </a:rPr>
              <a:t>Experimental relationship</a:t>
            </a:r>
            <a:r>
              <a:rPr lang="en-US" sz="2000" dirty="0">
                <a:latin typeface="+mj-lt"/>
              </a:rPr>
              <a:t>, fit to experimental data - not practical for magma as data is scarce</a:t>
            </a:r>
          </a:p>
        </p:txBody>
      </p:sp>
      <p:sp>
        <p:nvSpPr>
          <p:cNvPr id="67" name="Content Placeholder 3">
            <a:extLst>
              <a:ext uri="{FF2B5EF4-FFF2-40B4-BE49-F238E27FC236}">
                <a16:creationId xmlns:a16="http://schemas.microsoft.com/office/drawing/2014/main" id="{A38E37B6-26C2-5246-8E4E-62A66B0621AD}"/>
              </a:ext>
            </a:extLst>
          </p:cNvPr>
          <p:cNvSpPr txBox="1">
            <a:spLocks/>
          </p:cNvSpPr>
          <p:nvPr/>
        </p:nvSpPr>
        <p:spPr>
          <a:xfrm>
            <a:off x="592884" y="5484946"/>
            <a:ext cx="7647640" cy="98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+mj-lt"/>
              </a:rPr>
              <a:t>1. Derive a constitutive relationship between melt fraction and </a:t>
            </a:r>
            <a:r>
              <a:rPr lang="en-US" sz="2000" dirty="0" err="1">
                <a:latin typeface="+mj-lt"/>
              </a:rPr>
              <a:t>Vp</a:t>
            </a: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2. Invert relationship to determine melt fraction from a given </a:t>
            </a:r>
            <a:r>
              <a:rPr lang="en-US" sz="2000" dirty="0" err="1">
                <a:latin typeface="+mj-lt"/>
              </a:rPr>
              <a:t>Vp</a:t>
            </a:r>
            <a:r>
              <a:rPr lang="en-US" sz="2000" dirty="0">
                <a:latin typeface="+mj-lt"/>
              </a:rPr>
              <a:t> or Vs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7A288C6-0EA7-5940-9E01-B556BFB60766}"/>
              </a:ext>
            </a:extLst>
          </p:cNvPr>
          <p:cNvGrpSpPr/>
          <p:nvPr/>
        </p:nvGrpSpPr>
        <p:grpSpPr>
          <a:xfrm>
            <a:off x="8240524" y="880899"/>
            <a:ext cx="3951476" cy="4429841"/>
            <a:chOff x="8240524" y="880899"/>
            <a:chExt cx="3951476" cy="44298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CE67635-F727-3F4D-96DC-C4C5AF352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572" r="-1011"/>
            <a:stretch/>
          </p:blipFill>
          <p:spPr>
            <a:xfrm>
              <a:off x="8240524" y="1908740"/>
              <a:ext cx="3850303" cy="3402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E127E15-05BE-DB41-BB7E-8AF7C5084954}"/>
                </a:ext>
              </a:extLst>
            </p:cNvPr>
            <p:cNvSpPr/>
            <p:nvPr/>
          </p:nvSpPr>
          <p:spPr>
            <a:xfrm>
              <a:off x="8284349" y="2501929"/>
              <a:ext cx="338556" cy="1805354"/>
            </a:xfrm>
            <a:prstGeom prst="rect">
              <a:avLst/>
            </a:prstGeom>
            <a:solidFill>
              <a:schemeClr val="bg1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D6C8123-AEE6-874A-98CC-D51A88015652}"/>
                </a:ext>
              </a:extLst>
            </p:cNvPr>
            <p:cNvSpPr txBox="1"/>
            <p:nvPr/>
          </p:nvSpPr>
          <p:spPr>
            <a:xfrm rot="16200000">
              <a:off x="7952692" y="2967260"/>
              <a:ext cx="10647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Vp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(km/s)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B4C236A-1CD6-0843-91B4-F96D757C2948}"/>
                </a:ext>
              </a:extLst>
            </p:cNvPr>
            <p:cNvSpPr/>
            <p:nvPr/>
          </p:nvSpPr>
          <p:spPr>
            <a:xfrm>
              <a:off x="8244300" y="1946548"/>
              <a:ext cx="338556" cy="547653"/>
            </a:xfrm>
            <a:prstGeom prst="rect">
              <a:avLst/>
            </a:prstGeom>
            <a:solidFill>
              <a:schemeClr val="bg1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AFAAE74-7D04-234A-945F-498B8A0AB617}"/>
                </a:ext>
              </a:extLst>
            </p:cNvPr>
            <p:cNvSpPr/>
            <p:nvPr/>
          </p:nvSpPr>
          <p:spPr>
            <a:xfrm>
              <a:off x="8855705" y="2093088"/>
              <a:ext cx="3112477" cy="264941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8631E8C-85AE-D54A-863D-9613F1155011}"/>
                </a:ext>
              </a:extLst>
            </p:cNvPr>
            <p:cNvSpPr/>
            <p:nvPr/>
          </p:nvSpPr>
          <p:spPr>
            <a:xfrm>
              <a:off x="8861566" y="2138514"/>
              <a:ext cx="3106616" cy="1594338"/>
            </a:xfrm>
            <a:custGeom>
              <a:avLst/>
              <a:gdLst>
                <a:gd name="connsiteX0" fmla="*/ 3106616 w 3106616"/>
                <a:gd name="connsiteY0" fmla="*/ 1594338 h 1594338"/>
                <a:gd name="connsiteX1" fmla="*/ 2192216 w 3106616"/>
                <a:gd name="connsiteY1" fmla="*/ 1471246 h 1594338"/>
                <a:gd name="connsiteX2" fmla="*/ 1899139 w 3106616"/>
                <a:gd name="connsiteY2" fmla="*/ 1406769 h 1594338"/>
                <a:gd name="connsiteX3" fmla="*/ 1547446 w 3106616"/>
                <a:gd name="connsiteY3" fmla="*/ 1330569 h 1594338"/>
                <a:gd name="connsiteX4" fmla="*/ 773723 w 3106616"/>
                <a:gd name="connsiteY4" fmla="*/ 732692 h 1594338"/>
                <a:gd name="connsiteX5" fmla="*/ 334108 w 3106616"/>
                <a:gd name="connsiteY5" fmla="*/ 345831 h 1594338"/>
                <a:gd name="connsiteX6" fmla="*/ 105508 w 3106616"/>
                <a:gd name="connsiteY6" fmla="*/ 117231 h 1594338"/>
                <a:gd name="connsiteX7" fmla="*/ 0 w 3106616"/>
                <a:gd name="connsiteY7" fmla="*/ 0 h 1594338"/>
                <a:gd name="connsiteX0" fmla="*/ 3106616 w 3106616"/>
                <a:gd name="connsiteY0" fmla="*/ 1594338 h 1594338"/>
                <a:gd name="connsiteX1" fmla="*/ 2426678 w 3106616"/>
                <a:gd name="connsiteY1" fmla="*/ 1500553 h 1594338"/>
                <a:gd name="connsiteX2" fmla="*/ 1899139 w 3106616"/>
                <a:gd name="connsiteY2" fmla="*/ 1406769 h 1594338"/>
                <a:gd name="connsiteX3" fmla="*/ 1547446 w 3106616"/>
                <a:gd name="connsiteY3" fmla="*/ 1330569 h 1594338"/>
                <a:gd name="connsiteX4" fmla="*/ 773723 w 3106616"/>
                <a:gd name="connsiteY4" fmla="*/ 732692 h 1594338"/>
                <a:gd name="connsiteX5" fmla="*/ 334108 w 3106616"/>
                <a:gd name="connsiteY5" fmla="*/ 345831 h 1594338"/>
                <a:gd name="connsiteX6" fmla="*/ 105508 w 3106616"/>
                <a:gd name="connsiteY6" fmla="*/ 117231 h 1594338"/>
                <a:gd name="connsiteX7" fmla="*/ 0 w 3106616"/>
                <a:gd name="connsiteY7" fmla="*/ 0 h 1594338"/>
                <a:gd name="connsiteX0" fmla="*/ 3106616 w 3106616"/>
                <a:gd name="connsiteY0" fmla="*/ 1594338 h 1594338"/>
                <a:gd name="connsiteX1" fmla="*/ 2426678 w 3106616"/>
                <a:gd name="connsiteY1" fmla="*/ 1500553 h 1594338"/>
                <a:gd name="connsiteX2" fmla="*/ 1899139 w 3106616"/>
                <a:gd name="connsiteY2" fmla="*/ 1406769 h 1594338"/>
                <a:gd name="connsiteX3" fmla="*/ 1547446 w 3106616"/>
                <a:gd name="connsiteY3" fmla="*/ 1330569 h 1594338"/>
                <a:gd name="connsiteX4" fmla="*/ 773723 w 3106616"/>
                <a:gd name="connsiteY4" fmla="*/ 732692 h 1594338"/>
                <a:gd name="connsiteX5" fmla="*/ 334108 w 3106616"/>
                <a:gd name="connsiteY5" fmla="*/ 345831 h 1594338"/>
                <a:gd name="connsiteX6" fmla="*/ 105508 w 3106616"/>
                <a:gd name="connsiteY6" fmla="*/ 117231 h 1594338"/>
                <a:gd name="connsiteX7" fmla="*/ 0 w 3106616"/>
                <a:gd name="connsiteY7" fmla="*/ 0 h 1594338"/>
                <a:gd name="connsiteX0" fmla="*/ 3106616 w 3106616"/>
                <a:gd name="connsiteY0" fmla="*/ 1594338 h 1594338"/>
                <a:gd name="connsiteX1" fmla="*/ 2426678 w 3106616"/>
                <a:gd name="connsiteY1" fmla="*/ 1500553 h 1594338"/>
                <a:gd name="connsiteX2" fmla="*/ 1899139 w 3106616"/>
                <a:gd name="connsiteY2" fmla="*/ 1406769 h 1594338"/>
                <a:gd name="connsiteX3" fmla="*/ 1547446 w 3106616"/>
                <a:gd name="connsiteY3" fmla="*/ 1330569 h 1594338"/>
                <a:gd name="connsiteX4" fmla="*/ 867508 w 3106616"/>
                <a:gd name="connsiteY4" fmla="*/ 808892 h 1594338"/>
                <a:gd name="connsiteX5" fmla="*/ 334108 w 3106616"/>
                <a:gd name="connsiteY5" fmla="*/ 345831 h 1594338"/>
                <a:gd name="connsiteX6" fmla="*/ 105508 w 3106616"/>
                <a:gd name="connsiteY6" fmla="*/ 117231 h 1594338"/>
                <a:gd name="connsiteX7" fmla="*/ 0 w 3106616"/>
                <a:gd name="connsiteY7" fmla="*/ 0 h 1594338"/>
                <a:gd name="connsiteX0" fmla="*/ 3106616 w 3106616"/>
                <a:gd name="connsiteY0" fmla="*/ 1594338 h 1594338"/>
                <a:gd name="connsiteX1" fmla="*/ 2426678 w 3106616"/>
                <a:gd name="connsiteY1" fmla="*/ 1500553 h 1594338"/>
                <a:gd name="connsiteX2" fmla="*/ 1899139 w 3106616"/>
                <a:gd name="connsiteY2" fmla="*/ 1406769 h 1594338"/>
                <a:gd name="connsiteX3" fmla="*/ 1547446 w 3106616"/>
                <a:gd name="connsiteY3" fmla="*/ 1330569 h 1594338"/>
                <a:gd name="connsiteX4" fmla="*/ 867508 w 3106616"/>
                <a:gd name="connsiteY4" fmla="*/ 808892 h 1594338"/>
                <a:gd name="connsiteX5" fmla="*/ 334108 w 3106616"/>
                <a:gd name="connsiteY5" fmla="*/ 345831 h 1594338"/>
                <a:gd name="connsiteX6" fmla="*/ 105508 w 3106616"/>
                <a:gd name="connsiteY6" fmla="*/ 117231 h 1594338"/>
                <a:gd name="connsiteX7" fmla="*/ 0 w 3106616"/>
                <a:gd name="connsiteY7" fmla="*/ 0 h 15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06616" h="1594338">
                  <a:moveTo>
                    <a:pt x="3106616" y="1594338"/>
                  </a:moveTo>
                  <a:lnTo>
                    <a:pt x="2426678" y="1500553"/>
                  </a:lnTo>
                  <a:cubicBezTo>
                    <a:pt x="2227385" y="1469292"/>
                    <a:pt x="2074985" y="1438030"/>
                    <a:pt x="1899139" y="1406769"/>
                  </a:cubicBezTo>
                  <a:lnTo>
                    <a:pt x="1547446" y="1330569"/>
                  </a:lnTo>
                  <a:lnTo>
                    <a:pt x="867508" y="808892"/>
                  </a:lnTo>
                  <a:lnTo>
                    <a:pt x="334108" y="345831"/>
                  </a:lnTo>
                  <a:lnTo>
                    <a:pt x="105508" y="117231"/>
                  </a:lnTo>
                  <a:lnTo>
                    <a:pt x="0" y="0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E57B8AA-7108-FC49-A6C9-3B329FCF4D08}"/>
                </a:ext>
              </a:extLst>
            </p:cNvPr>
            <p:cNvSpPr txBox="1"/>
            <p:nvPr/>
          </p:nvSpPr>
          <p:spPr>
            <a:xfrm>
              <a:off x="9897200" y="2604179"/>
              <a:ext cx="1628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Critical porosity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59E9DFE-DE30-A548-93EA-8A324DC8982B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10455905" y="2973511"/>
              <a:ext cx="255621" cy="4354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B6584AA-AE05-A848-AC5C-C080951A2FB5}"/>
                </a:ext>
              </a:extLst>
            </p:cNvPr>
            <p:cNvSpPr txBox="1"/>
            <p:nvPr/>
          </p:nvSpPr>
          <p:spPr>
            <a:xfrm rot="618185">
              <a:off x="10366860" y="3571431"/>
              <a:ext cx="1721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Fluid suspension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7ABCC1B-BD40-CC4A-9EAD-55CC8A21A5D2}"/>
                </a:ext>
              </a:extLst>
            </p:cNvPr>
            <p:cNvCxnSpPr>
              <a:cxnSpLocks/>
              <a:endCxn id="43" idx="2"/>
            </p:cNvCxnSpPr>
            <p:nvPr/>
          </p:nvCxnSpPr>
          <p:spPr>
            <a:xfrm>
              <a:off x="10409012" y="3464688"/>
              <a:ext cx="2932" cy="1277816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1C94204-0696-584A-B6D5-4CB34B484795}"/>
                </a:ext>
              </a:extLst>
            </p:cNvPr>
            <p:cNvSpPr/>
            <p:nvPr/>
          </p:nvSpPr>
          <p:spPr>
            <a:xfrm>
              <a:off x="10362120" y="3417796"/>
              <a:ext cx="93785" cy="937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7520549-05A8-3748-81E4-1E2FCDA96B81}"/>
                </a:ext>
              </a:extLst>
            </p:cNvPr>
            <p:cNvSpPr txBox="1"/>
            <p:nvPr/>
          </p:nvSpPr>
          <p:spPr>
            <a:xfrm rot="2197541">
              <a:off x="8888006" y="2788846"/>
              <a:ext cx="1431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Voigt average</a:t>
              </a:r>
            </a:p>
          </p:txBody>
        </p:sp>
        <p:sp>
          <p:nvSpPr>
            <p:cNvPr id="65" name="Right Arrow 64">
              <a:extLst>
                <a:ext uri="{FF2B5EF4-FFF2-40B4-BE49-F238E27FC236}">
                  <a16:creationId xmlns:a16="http://schemas.microsoft.com/office/drawing/2014/main" id="{C350BC56-9590-D740-879F-C5D3233D29D2}"/>
                </a:ext>
              </a:extLst>
            </p:cNvPr>
            <p:cNvSpPr/>
            <p:nvPr/>
          </p:nvSpPr>
          <p:spPr>
            <a:xfrm rot="10800000">
              <a:off x="11978928" y="3621711"/>
              <a:ext cx="213072" cy="2222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ight Arrow 65">
              <a:extLst>
                <a:ext uri="{FF2B5EF4-FFF2-40B4-BE49-F238E27FC236}">
                  <a16:creationId xmlns:a16="http://schemas.microsoft.com/office/drawing/2014/main" id="{E92CE09E-3508-3946-AEC9-E8517C9A3FF2}"/>
                </a:ext>
              </a:extLst>
            </p:cNvPr>
            <p:cNvSpPr/>
            <p:nvPr/>
          </p:nvSpPr>
          <p:spPr>
            <a:xfrm>
              <a:off x="8631887" y="2034178"/>
              <a:ext cx="213072" cy="2222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39371AF-CA27-CB4F-AD73-10DF68A7AD2C}"/>
                </a:ext>
              </a:extLst>
            </p:cNvPr>
            <p:cNvSpPr/>
            <p:nvPr/>
          </p:nvSpPr>
          <p:spPr>
            <a:xfrm>
              <a:off x="8240524" y="880899"/>
              <a:ext cx="26557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u="sng" dirty="0">
                  <a:latin typeface="+mj-lt"/>
                </a:rPr>
                <a:t>Critical porosity</a:t>
              </a:r>
              <a:r>
                <a:rPr lang="en-US" sz="2000" dirty="0">
                  <a:latin typeface="+mj-lt"/>
                </a:rPr>
                <a:t> method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96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4"/>
    </mc:Choice>
    <mc:Fallback xmlns="">
      <p:transition spd="slow" advTm="6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9" y="187569"/>
            <a:ext cx="11475042" cy="1254370"/>
          </a:xfrm>
        </p:spPr>
        <p:txBody>
          <a:bodyPr anchor="t">
            <a:normAutofit/>
          </a:bodyPr>
          <a:lstStyle/>
          <a:p>
            <a:r>
              <a:rPr lang="en-US" sz="2800" b="1" dirty="0"/>
              <a:t>Alternative approach: Numerical homogenization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400" b="1" dirty="0"/>
              <a:t>Predict seismic properties based on magma/mush microstructure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2BD8B-8F87-8C4B-9D63-759A78E22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831" y="1664677"/>
            <a:ext cx="7873159" cy="451228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+mj-lt"/>
              </a:rPr>
              <a:t>Recover mush fragment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+mj-lt"/>
              </a:rPr>
              <a:t>X-ray </a:t>
            </a:r>
            <a:r>
              <a:rPr lang="en-US" sz="2000" u="sng" dirty="0">
                <a:latin typeface="+mj-lt"/>
              </a:rPr>
              <a:t>CT scan</a:t>
            </a:r>
            <a:r>
              <a:rPr lang="en-US" sz="2000" dirty="0">
                <a:latin typeface="+mj-lt"/>
              </a:rPr>
              <a:t> of sample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+mj-lt"/>
              </a:rPr>
              <a:t>Segmentation of components (crystals, glass, bubbles)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+mj-lt"/>
              </a:rPr>
              <a:t>Reconstruct </a:t>
            </a:r>
            <a:r>
              <a:rPr lang="en-US" sz="2000" u="sng" dirty="0">
                <a:latin typeface="+mj-lt"/>
              </a:rPr>
              <a:t>paleo-porosity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+mj-lt"/>
              </a:rPr>
              <a:t>Build virtual rock sample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+mj-lt"/>
              </a:rPr>
              <a:t>Model elastic response with numerical methods</a:t>
            </a:r>
          </a:p>
          <a:p>
            <a:pPr>
              <a:buFont typeface="Wingdings" pitchFamily="2" charset="2"/>
              <a:buChar char="à"/>
            </a:pPr>
            <a:r>
              <a:rPr lang="en-US" sz="2000" dirty="0">
                <a:latin typeface="+mj-lt"/>
                <a:sym typeface="Wingdings" pitchFamily="2" charset="2"/>
              </a:rPr>
              <a:t> </a:t>
            </a:r>
            <a:r>
              <a:rPr lang="en-US" sz="2000" u="sng" dirty="0">
                <a:latin typeface="+mj-lt"/>
                <a:sym typeface="Wingdings" pitchFamily="2" charset="2"/>
              </a:rPr>
              <a:t>Derive effective elastic properties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0C7E84-FB68-5D4B-89B1-C38E1F847614}"/>
              </a:ext>
            </a:extLst>
          </p:cNvPr>
          <p:cNvGrpSpPr/>
          <p:nvPr/>
        </p:nvGrpSpPr>
        <p:grpSpPr>
          <a:xfrm>
            <a:off x="7834205" y="1664677"/>
            <a:ext cx="3097564" cy="3604847"/>
            <a:chOff x="8808334" y="3222902"/>
            <a:chExt cx="2696901" cy="3200245"/>
          </a:xfrm>
        </p:grpSpPr>
        <p:pic>
          <p:nvPicPr>
            <p:cNvPr id="5" name="image6.png">
              <a:extLst>
                <a:ext uri="{FF2B5EF4-FFF2-40B4-BE49-F238E27FC236}">
                  <a16:creationId xmlns:a16="http://schemas.microsoft.com/office/drawing/2014/main" id="{0D9BB9D0-E31C-A74C-924A-68EEB59A1DF7}"/>
                </a:ext>
              </a:extLst>
            </p:cNvPr>
            <p:cNvPicPr/>
            <p:nvPr/>
          </p:nvPicPr>
          <p:blipFill rotWithShape="1">
            <a:blip r:embed="rId4"/>
            <a:srcRect r="49644"/>
            <a:stretch/>
          </p:blipFill>
          <p:spPr>
            <a:xfrm>
              <a:off x="8808334" y="3227356"/>
              <a:ext cx="2696901" cy="3195791"/>
            </a:xfrm>
            <a:prstGeom prst="rect">
              <a:avLst/>
            </a:prstGeom>
            <a:ln/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7320F75-D4D6-4E46-A375-F90F1D181E49}"/>
                </a:ext>
              </a:extLst>
            </p:cNvPr>
            <p:cNvSpPr/>
            <p:nvPr/>
          </p:nvSpPr>
          <p:spPr>
            <a:xfrm>
              <a:off x="8808334" y="3222902"/>
              <a:ext cx="300942" cy="40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654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4"/>
    </mc:Choice>
    <mc:Fallback xmlns="">
      <p:transition spd="slow" advTm="6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2BD8B-8F87-8C4B-9D63-759A78E22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90" y="1228386"/>
            <a:ext cx="5458052" cy="5051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>
                <a:latin typeface="+mj-lt"/>
              </a:rPr>
              <a:t>Dynamic methods</a:t>
            </a:r>
          </a:p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Solve wave propagation problem through digital sample (pulse propagation)</a:t>
            </a:r>
          </a:p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Extract P and S wave travel times</a:t>
            </a:r>
          </a:p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Repeat modelling in multiple directions</a:t>
            </a:r>
          </a:p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Determine average anisotropic </a:t>
            </a:r>
            <a:r>
              <a:rPr lang="en-US" sz="2000" dirty="0" err="1">
                <a:latin typeface="+mj-lt"/>
              </a:rPr>
              <a:t>Vp</a:t>
            </a:r>
            <a:r>
              <a:rPr lang="en-US" sz="2000" dirty="0">
                <a:latin typeface="+mj-lt"/>
              </a:rPr>
              <a:t> and Vs </a:t>
            </a:r>
          </a:p>
          <a:p>
            <a:pPr>
              <a:buFontTx/>
              <a:buChar char="-"/>
            </a:pPr>
            <a:endParaRPr lang="en-US" sz="2000" dirty="0">
              <a:latin typeface="+mj-lt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103D08C-0916-8142-9E7F-9F5E5A38E613}"/>
              </a:ext>
            </a:extLst>
          </p:cNvPr>
          <p:cNvSpPr txBox="1">
            <a:spLocks/>
          </p:cNvSpPr>
          <p:nvPr/>
        </p:nvSpPr>
        <p:spPr>
          <a:xfrm>
            <a:off x="6406185" y="1228386"/>
            <a:ext cx="5458052" cy="5051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>
                <a:latin typeface="+mj-lt"/>
              </a:rPr>
              <a:t>Static methods</a:t>
            </a:r>
          </a:p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Simulate static load experiment</a:t>
            </a:r>
          </a:p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Consider multiple load cases (compression, shear)</a:t>
            </a:r>
          </a:p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Calculate stress and strain distribution</a:t>
            </a:r>
          </a:p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Determine full elasticity matrix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605D9F-9EEF-5347-8647-4717A40E6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2" t="5902" r="5955" b="13358"/>
          <a:stretch/>
        </p:blipFill>
        <p:spPr bwMode="auto">
          <a:xfrm>
            <a:off x="1764016" y="3985674"/>
            <a:ext cx="2259781" cy="22464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12039-C20C-3241-97AD-A31307EDE307}"/>
              </a:ext>
            </a:extLst>
          </p:cNvPr>
          <p:cNvSpPr/>
          <p:nvPr/>
        </p:nvSpPr>
        <p:spPr>
          <a:xfrm>
            <a:off x="1786690" y="5901489"/>
            <a:ext cx="2225842" cy="31883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0000">
                <a:schemeClr val="bg1">
                  <a:lumMod val="79000"/>
                  <a:lumOff val="21000"/>
                  <a:alpha val="78000"/>
                </a:schemeClr>
              </a:gs>
              <a:gs pos="64000">
                <a:schemeClr val="bg1">
                  <a:alpha val="74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3C7F6B-3566-F14A-8FFD-3C38263EC9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2" t="5902" r="5955" b="13358"/>
          <a:stretch/>
        </p:blipFill>
        <p:spPr bwMode="auto">
          <a:xfrm>
            <a:off x="7680608" y="3973874"/>
            <a:ext cx="2259781" cy="22464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55FE90A9-51B5-2745-8A77-BAE3A55CE3E1}"/>
              </a:ext>
            </a:extLst>
          </p:cNvPr>
          <p:cNvSpPr/>
          <p:nvPr/>
        </p:nvSpPr>
        <p:spPr>
          <a:xfrm>
            <a:off x="7147638" y="4946854"/>
            <a:ext cx="544010" cy="324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8246CDE-2FDA-4C47-A17D-D4A97531DA05}"/>
              </a:ext>
            </a:extLst>
          </p:cNvPr>
          <p:cNvSpPr/>
          <p:nvPr/>
        </p:nvSpPr>
        <p:spPr>
          <a:xfrm rot="10800000">
            <a:off x="9929349" y="4948423"/>
            <a:ext cx="544010" cy="324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520D06C-91B1-BC48-BE70-F9BCFC116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187569"/>
            <a:ext cx="11475042" cy="732693"/>
          </a:xfrm>
        </p:spPr>
        <p:txBody>
          <a:bodyPr anchor="t">
            <a:normAutofit/>
          </a:bodyPr>
          <a:lstStyle/>
          <a:p>
            <a:r>
              <a:rPr lang="en-US" sz="2800" b="1" dirty="0"/>
              <a:t>Alternative approach: Numerical homogenization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73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20"/>
    </mc:Choice>
    <mc:Fallback xmlns="">
      <p:transition spd="slow" advTm="4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51 L 0.00013 -0.282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439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9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90C8D675-4A0E-C941-BE2A-3FB6D846F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Real data application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2BD8B-8F87-8C4B-9D63-759A78E22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9" y="903226"/>
            <a:ext cx="11475041" cy="505154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Mush fragment from St. Kitts (Lesser Antilles), KS-21</a:t>
            </a:r>
          </a:p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Coarse grained </a:t>
            </a:r>
            <a:r>
              <a:rPr lang="en-US" sz="2000" dirty="0" err="1">
                <a:latin typeface="+mj-lt"/>
              </a:rPr>
              <a:t>ol-amph</a:t>
            </a:r>
            <a:r>
              <a:rPr lang="en-US" sz="2000" dirty="0">
                <a:latin typeface="+mj-lt"/>
              </a:rPr>
              <a:t> gabbro cumulate                                                 KS-21, </a:t>
            </a:r>
            <a:r>
              <a:rPr lang="en-US" sz="2000" dirty="0" err="1">
                <a:latin typeface="+mj-lt"/>
              </a:rPr>
              <a:t>Melekhova</a:t>
            </a:r>
            <a:r>
              <a:rPr lang="en-US" sz="2000" dirty="0">
                <a:latin typeface="+mj-lt"/>
              </a:rPr>
              <a:t> et al., 2017  </a:t>
            </a:r>
          </a:p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14% melt fraction</a:t>
            </a:r>
          </a:p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Simple binary segmentation (solid/melt)</a:t>
            </a:r>
          </a:p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Populate with elastic properties of components</a:t>
            </a: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0A506E-F8FD-3F42-9453-5D2D8B1EDF82}"/>
              </a:ext>
            </a:extLst>
          </p:cNvPr>
          <p:cNvGrpSpPr/>
          <p:nvPr/>
        </p:nvGrpSpPr>
        <p:grpSpPr>
          <a:xfrm>
            <a:off x="6786085" y="734070"/>
            <a:ext cx="5178003" cy="576335"/>
            <a:chOff x="2822714" y="1953592"/>
            <a:chExt cx="6498810" cy="72334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37C839-B395-DD40-82FC-5DD73D23F48F}"/>
                </a:ext>
              </a:extLst>
            </p:cNvPr>
            <p:cNvSpPr/>
            <p:nvPr/>
          </p:nvSpPr>
          <p:spPr>
            <a:xfrm>
              <a:off x="2822714" y="1953592"/>
              <a:ext cx="6498810" cy="723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376D77-C381-AE45-B6FA-2F1D36FAD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184" t="-16667"/>
            <a:stretch/>
          </p:blipFill>
          <p:spPr>
            <a:xfrm>
              <a:off x="2888974" y="1953592"/>
              <a:ext cx="6432550" cy="355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95438E-33A5-5D42-AB2B-9AA8A6597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6850" y="2309192"/>
              <a:ext cx="4178300" cy="3556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EC406B-2A09-8944-9157-1AAD6237F14B}"/>
              </a:ext>
            </a:extLst>
          </p:cNvPr>
          <p:cNvGrpSpPr/>
          <p:nvPr/>
        </p:nvGrpSpPr>
        <p:grpSpPr>
          <a:xfrm>
            <a:off x="7357012" y="2843718"/>
            <a:ext cx="3913655" cy="3666749"/>
            <a:chOff x="6522851" y="2154948"/>
            <a:chExt cx="4757531" cy="44573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688660-91B6-E342-9F69-032AC6955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364" t="6803" r="15030" b="10204"/>
            <a:stretch/>
          </p:blipFill>
          <p:spPr>
            <a:xfrm>
              <a:off x="6522851" y="2154948"/>
              <a:ext cx="4757531" cy="400841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6DD107-9863-504C-A3BA-5D3DA7836E98}"/>
                </a:ext>
              </a:extLst>
            </p:cNvPr>
            <p:cNvSpPr txBox="1"/>
            <p:nvPr/>
          </p:nvSpPr>
          <p:spPr>
            <a:xfrm>
              <a:off x="7848988" y="6163365"/>
              <a:ext cx="2609786" cy="448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3D digital rock model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0B5A0E-530C-5F45-A5DA-02FCB74E6C8B}"/>
              </a:ext>
            </a:extLst>
          </p:cNvPr>
          <p:cNvGrpSpPr/>
          <p:nvPr/>
        </p:nvGrpSpPr>
        <p:grpSpPr>
          <a:xfrm>
            <a:off x="1077734" y="3518697"/>
            <a:ext cx="3945952" cy="2991770"/>
            <a:chOff x="911618" y="3108389"/>
            <a:chExt cx="3945952" cy="299177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ECDF33E-4649-6D40-A898-45D9FB460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1618" y="3132384"/>
              <a:ext cx="2921667" cy="25046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A44AC5-3B65-C242-850A-578421B3FA4F}"/>
                </a:ext>
              </a:extLst>
            </p:cNvPr>
            <p:cNvSpPr txBox="1"/>
            <p:nvPr/>
          </p:nvSpPr>
          <p:spPr>
            <a:xfrm>
              <a:off x="911618" y="5730827"/>
              <a:ext cx="3945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Segmented CT data from A. Rust (Bristol)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09C5E7-1BB1-BB45-8CE4-297AB3914130}"/>
                </a:ext>
              </a:extLst>
            </p:cNvPr>
            <p:cNvSpPr txBox="1"/>
            <p:nvPr/>
          </p:nvSpPr>
          <p:spPr>
            <a:xfrm>
              <a:off x="911618" y="3108389"/>
              <a:ext cx="712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KS-21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A2151D-0B66-1342-93D7-B39A93CE8A2B}"/>
              </a:ext>
            </a:extLst>
          </p:cNvPr>
          <p:cNvGrpSpPr/>
          <p:nvPr/>
        </p:nvGrpSpPr>
        <p:grpSpPr>
          <a:xfrm>
            <a:off x="3411060" y="3526090"/>
            <a:ext cx="2148484" cy="2177558"/>
            <a:chOff x="3244944" y="3115782"/>
            <a:chExt cx="2148484" cy="217755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9149E5-6986-0744-97F8-D1D95107BC5D}"/>
                </a:ext>
              </a:extLst>
            </p:cNvPr>
            <p:cNvSpPr txBox="1"/>
            <p:nvPr/>
          </p:nvSpPr>
          <p:spPr>
            <a:xfrm>
              <a:off x="3876808" y="3115782"/>
              <a:ext cx="1498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Solid crystals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17B79B-5865-8E46-A450-9DFAD260CAFA}"/>
                </a:ext>
              </a:extLst>
            </p:cNvPr>
            <p:cNvSpPr txBox="1"/>
            <p:nvPr/>
          </p:nvSpPr>
          <p:spPr>
            <a:xfrm>
              <a:off x="4061012" y="4805286"/>
              <a:ext cx="13324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Liquid melt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5E54BDA-881E-D146-ACAD-BB1B2C97F65F}"/>
                </a:ext>
              </a:extLst>
            </p:cNvPr>
            <p:cNvCxnSpPr>
              <a:stCxn id="13" idx="1"/>
            </p:cNvCxnSpPr>
            <p:nvPr/>
          </p:nvCxnSpPr>
          <p:spPr>
            <a:xfrm flipH="1">
              <a:off x="3244944" y="3315837"/>
              <a:ext cx="631864" cy="169277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142B0D2-DDF0-674B-B08C-7CB271BECF46}"/>
                </a:ext>
              </a:extLst>
            </p:cNvPr>
            <p:cNvCxnSpPr/>
            <p:nvPr/>
          </p:nvCxnSpPr>
          <p:spPr>
            <a:xfrm flipH="1">
              <a:off x="3539115" y="5084679"/>
              <a:ext cx="521897" cy="208661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Down Arrow 22">
            <a:extLst>
              <a:ext uri="{FF2B5EF4-FFF2-40B4-BE49-F238E27FC236}">
                <a16:creationId xmlns:a16="http://schemas.microsoft.com/office/drawing/2014/main" id="{CC6F64DF-1D80-2C48-B331-197EA7C5233E}"/>
              </a:ext>
            </a:extLst>
          </p:cNvPr>
          <p:cNvSpPr/>
          <p:nvPr/>
        </p:nvSpPr>
        <p:spPr>
          <a:xfrm rot="16200000">
            <a:off x="6297853" y="4350109"/>
            <a:ext cx="373620" cy="6028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956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38"/>
    </mc:Choice>
    <mc:Fallback xmlns="">
      <p:transition spd="slow" advTm="5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9" y="0"/>
            <a:ext cx="5566611" cy="879231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FFT homogenization (static method)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2BD8B-8F87-8C4B-9D63-759A78E22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9" y="1144136"/>
            <a:ext cx="5671713" cy="21949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Computationally efficient</a:t>
            </a:r>
          </a:p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Grid-based (no meshing!)</a:t>
            </a:r>
          </a:p>
          <a:p>
            <a:pPr>
              <a:buFontTx/>
              <a:buChar char="-"/>
            </a:pPr>
            <a:r>
              <a:rPr lang="en-US" sz="2000" dirty="0" err="1">
                <a:latin typeface="+mj-lt"/>
              </a:rPr>
              <a:t>Fibergen</a:t>
            </a:r>
            <a:r>
              <a:rPr lang="en-US" sz="2000" dirty="0">
                <a:latin typeface="+mj-lt"/>
              </a:rPr>
              <a:t> (</a:t>
            </a:r>
            <a:r>
              <a:rPr lang="en-US" sz="2000" dirty="0" err="1">
                <a:latin typeface="+mj-lt"/>
              </a:rPr>
              <a:t>Ospald</a:t>
            </a:r>
            <a:r>
              <a:rPr lang="en-US" sz="2000" dirty="0">
                <a:latin typeface="+mj-lt"/>
              </a:rPr>
              <a:t>, 2019)</a:t>
            </a:r>
          </a:p>
          <a:p>
            <a:pPr>
              <a:buFontTx/>
              <a:buChar char="-"/>
            </a:pPr>
            <a:r>
              <a:rPr lang="en-US" sz="2000" dirty="0">
                <a:latin typeface="+mj-lt"/>
              </a:rPr>
              <a:t>https://</a:t>
            </a:r>
            <a:r>
              <a:rPr lang="en-US" sz="2000" dirty="0" err="1">
                <a:latin typeface="+mj-lt"/>
              </a:rPr>
              <a:t>github.com</a:t>
            </a:r>
            <a:r>
              <a:rPr lang="en-US" sz="2000" dirty="0">
                <a:latin typeface="+mj-lt"/>
              </a:rPr>
              <a:t>/</a:t>
            </a:r>
            <a:r>
              <a:rPr lang="en-US" sz="2000" dirty="0" err="1">
                <a:latin typeface="+mj-lt"/>
              </a:rPr>
              <a:t>fospald</a:t>
            </a:r>
            <a:r>
              <a:rPr lang="en-US" sz="2000" dirty="0">
                <a:latin typeface="+mj-lt"/>
              </a:rPr>
              <a:t>/</a:t>
            </a:r>
            <a:r>
              <a:rPr lang="en-US" sz="2000" dirty="0" err="1">
                <a:latin typeface="+mj-lt"/>
              </a:rPr>
              <a:t>fibergen</a:t>
            </a:r>
            <a:endParaRPr lang="en-US" sz="20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48959B-A279-9D40-852F-FA6D2D330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329" y="286658"/>
            <a:ext cx="2921667" cy="250466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5EB8F94-60E8-2F41-A417-7B9C45391D29}"/>
              </a:ext>
            </a:extLst>
          </p:cNvPr>
          <p:cNvGrpSpPr/>
          <p:nvPr/>
        </p:nvGrpSpPr>
        <p:grpSpPr>
          <a:xfrm>
            <a:off x="705583" y="3363036"/>
            <a:ext cx="3378065" cy="3094269"/>
            <a:chOff x="-102030" y="3518959"/>
            <a:chExt cx="3378065" cy="30942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B5FF288-A566-AC42-8972-91A13AB2B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766" y="3518959"/>
              <a:ext cx="3094269" cy="309426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CC78AA-6E48-2F46-997B-92EFDD8ED0C7}"/>
                </a:ext>
              </a:extLst>
            </p:cNvPr>
            <p:cNvSpPr txBox="1"/>
            <p:nvPr/>
          </p:nvSpPr>
          <p:spPr>
            <a:xfrm>
              <a:off x="-102030" y="4594620"/>
              <a:ext cx="505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+mj-lt"/>
                </a:rPr>
                <a:t>C</a:t>
              </a:r>
              <a:r>
                <a:rPr lang="en-US" sz="2000" baseline="-25000" dirty="0" err="1">
                  <a:latin typeface="+mj-lt"/>
                </a:rPr>
                <a:t>eff</a:t>
              </a:r>
              <a:endParaRPr lang="en-US" sz="2000" baseline="-25000" dirty="0"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C40503D-53F1-294F-9FD8-63A2096E8AFB}"/>
              </a:ext>
            </a:extLst>
          </p:cNvPr>
          <p:cNvGrpSpPr/>
          <p:nvPr/>
        </p:nvGrpSpPr>
        <p:grpSpPr>
          <a:xfrm>
            <a:off x="4684293" y="3426727"/>
            <a:ext cx="6516143" cy="3308744"/>
            <a:chOff x="4684293" y="3426727"/>
            <a:chExt cx="6516143" cy="3308744"/>
          </a:xfrm>
        </p:grpSpPr>
        <p:pic>
          <p:nvPicPr>
            <p:cNvPr id="8" name="Picture 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E11DC66-9785-FB45-A553-2C771344C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930" t="1378" r="35276" b="9926"/>
            <a:stretch/>
          </p:blipFill>
          <p:spPr>
            <a:xfrm>
              <a:off x="4988199" y="3426727"/>
              <a:ext cx="5832944" cy="27998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7A1797-7738-F04A-895E-78BE65BFC043}"/>
                </a:ext>
              </a:extLst>
            </p:cNvPr>
            <p:cNvSpPr txBox="1"/>
            <p:nvPr/>
          </p:nvSpPr>
          <p:spPr>
            <a:xfrm>
              <a:off x="4684293" y="6366139"/>
              <a:ext cx="6516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Poles image created with MSAT, https://www1.gly.bris.ac.uk/MSAT/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910250-3403-254E-BEF2-1B8E95466085}"/>
                </a:ext>
              </a:extLst>
            </p:cNvPr>
            <p:cNvSpPr txBox="1"/>
            <p:nvPr/>
          </p:nvSpPr>
          <p:spPr>
            <a:xfrm>
              <a:off x="5056209" y="5857212"/>
              <a:ext cx="20350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+mj-lt"/>
                </a:rPr>
                <a:t>Vp</a:t>
              </a:r>
              <a:r>
                <a:rPr lang="en-US" dirty="0">
                  <a:latin typeface="+mj-lt"/>
                </a:rPr>
                <a:t> anisotropy = 4%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AB9785-B00B-0944-9C8F-BEE52C939343}"/>
                </a:ext>
              </a:extLst>
            </p:cNvPr>
            <p:cNvSpPr txBox="1"/>
            <p:nvPr/>
          </p:nvSpPr>
          <p:spPr>
            <a:xfrm>
              <a:off x="8117023" y="5857212"/>
              <a:ext cx="19289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Vs anisotropy = 6%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FA5DB28-51F7-D440-ACC9-C723D22A6ACD}"/>
                </a:ext>
              </a:extLst>
            </p:cNvPr>
            <p:cNvSpPr txBox="1"/>
            <p:nvPr/>
          </p:nvSpPr>
          <p:spPr>
            <a:xfrm>
              <a:off x="5390691" y="3507809"/>
              <a:ext cx="136608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+mj-lt"/>
                </a:rPr>
                <a:t>Vp</a:t>
              </a:r>
              <a:r>
                <a:rPr lang="en-US" sz="2400" dirty="0">
                  <a:latin typeface="+mj-lt"/>
                </a:rPr>
                <a:t> (km/s)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696C83-85E1-644B-AA3E-758AA0973789}"/>
                </a:ext>
              </a:extLst>
            </p:cNvPr>
            <p:cNvSpPr txBox="1"/>
            <p:nvPr/>
          </p:nvSpPr>
          <p:spPr>
            <a:xfrm>
              <a:off x="8565873" y="3507809"/>
              <a:ext cx="10896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+mj-lt"/>
                </a:rPr>
                <a:t>dVs</a:t>
              </a:r>
              <a:r>
                <a:rPr lang="en-US" sz="2400" dirty="0">
                  <a:latin typeface="+mj-lt"/>
                </a:rPr>
                <a:t> (%)</a:t>
              </a:r>
            </a:p>
          </p:txBody>
        </p:sp>
      </p:grpSp>
      <p:sp>
        <p:nvSpPr>
          <p:cNvPr id="25" name="Down Arrow 24">
            <a:extLst>
              <a:ext uri="{FF2B5EF4-FFF2-40B4-BE49-F238E27FC236}">
                <a16:creationId xmlns:a16="http://schemas.microsoft.com/office/drawing/2014/main" id="{9464595B-D82D-584E-9617-E2A892982927}"/>
              </a:ext>
            </a:extLst>
          </p:cNvPr>
          <p:cNvSpPr/>
          <p:nvPr/>
        </p:nvSpPr>
        <p:spPr>
          <a:xfrm>
            <a:off x="2275451" y="2823882"/>
            <a:ext cx="373620" cy="6028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632ACAF3-41DD-C74F-9D61-70670C612AA8}"/>
              </a:ext>
            </a:extLst>
          </p:cNvPr>
          <p:cNvSpPr/>
          <p:nvPr/>
        </p:nvSpPr>
        <p:spPr>
          <a:xfrm rot="16200000">
            <a:off x="4197161" y="4655591"/>
            <a:ext cx="373620" cy="6028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435DE4-FDB5-DC45-BBAA-551FF64A25E8}"/>
              </a:ext>
            </a:extLst>
          </p:cNvPr>
          <p:cNvSpPr txBox="1"/>
          <p:nvPr/>
        </p:nvSpPr>
        <p:spPr>
          <a:xfrm>
            <a:off x="6827824" y="2792490"/>
            <a:ext cx="321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Segmented sample cross-section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6C30EF-BB8F-4440-8743-B82DBC4BFED0}"/>
              </a:ext>
            </a:extLst>
          </p:cNvPr>
          <p:cNvSpPr txBox="1"/>
          <p:nvPr/>
        </p:nvSpPr>
        <p:spPr>
          <a:xfrm>
            <a:off x="1441497" y="6361256"/>
            <a:ext cx="2413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Derived elasticity matrix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2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48"/>
    </mc:Choice>
    <mc:Fallback xmlns="">
      <p:transition spd="slow" advTm="56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78B967-2FAC-9447-8E4F-B36763490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270522"/>
            <a:ext cx="5486400" cy="5486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CFB428-B192-654B-BDCD-FCB6EF66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Comparison with semi-analytical methods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A13FD-405A-DC48-A407-1A90DE34C2E0}"/>
              </a:ext>
            </a:extLst>
          </p:cNvPr>
          <p:cNvSpPr txBox="1"/>
          <p:nvPr/>
        </p:nvSpPr>
        <p:spPr>
          <a:xfrm>
            <a:off x="7494185" y="838868"/>
            <a:ext cx="3922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Predicted curves with self consistent approximation method for different aspect ratios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047A09-0C19-D846-B748-12CF0E76C478}"/>
              </a:ext>
            </a:extLst>
          </p:cNvPr>
          <p:cNvSpPr txBox="1"/>
          <p:nvPr/>
        </p:nvSpPr>
        <p:spPr>
          <a:xfrm>
            <a:off x="659706" y="4448598"/>
            <a:ext cx="65354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Digital rock physics predictions consistent with:</a:t>
            </a:r>
          </a:p>
          <a:p>
            <a:r>
              <a:rPr lang="en-US" sz="2000" dirty="0">
                <a:latin typeface="+mj-lt"/>
              </a:rPr>
              <a:t>Equivalent </a:t>
            </a:r>
            <a:r>
              <a:rPr lang="en-US" sz="2000" u="sng" dirty="0">
                <a:latin typeface="+mj-lt"/>
              </a:rPr>
              <a:t>aspect ratio = 0.07 – 0.14</a:t>
            </a:r>
          </a:p>
          <a:p>
            <a:r>
              <a:rPr lang="en-US" sz="2000" dirty="0">
                <a:latin typeface="+mj-lt"/>
              </a:rPr>
              <a:t>Critical porosity = 45-55%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Consistent with results by Takei (2000) which are based on equilibrium geometry and dihedral angles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545EAD-0525-1440-B332-D5444B5F7A13}"/>
              </a:ext>
            </a:extLst>
          </p:cNvPr>
          <p:cNvGrpSpPr/>
          <p:nvPr/>
        </p:nvGrpSpPr>
        <p:grpSpPr>
          <a:xfrm>
            <a:off x="7498774" y="3035373"/>
            <a:ext cx="3193542" cy="1024798"/>
            <a:chOff x="7027724" y="2656595"/>
            <a:chExt cx="3193542" cy="102479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44E20D-8259-7041-8304-624F43FEB62B}"/>
                </a:ext>
              </a:extLst>
            </p:cNvPr>
            <p:cNvSpPr txBox="1"/>
            <p:nvPr/>
          </p:nvSpPr>
          <p:spPr>
            <a:xfrm>
              <a:off x="7027724" y="3281283"/>
              <a:ext cx="63671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0.07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865667C-11DE-084A-A425-6A3CE6161FF9}"/>
                </a:ext>
              </a:extLst>
            </p:cNvPr>
            <p:cNvSpPr txBox="1"/>
            <p:nvPr/>
          </p:nvSpPr>
          <p:spPr>
            <a:xfrm>
              <a:off x="8671851" y="2656595"/>
              <a:ext cx="63671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0.10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E6E65B-089D-B14F-A6E7-54A38B0E661F}"/>
                </a:ext>
              </a:extLst>
            </p:cNvPr>
            <p:cNvSpPr txBox="1"/>
            <p:nvPr/>
          </p:nvSpPr>
          <p:spPr>
            <a:xfrm>
              <a:off x="9584553" y="2943051"/>
              <a:ext cx="63671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0.14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40F5FD1-C5E7-EE40-A03C-0CD74CBA87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61449" y="3140411"/>
              <a:ext cx="408462" cy="2831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3157A5C-5002-C84B-B789-1D4CFFF2F012}"/>
                </a:ext>
              </a:extLst>
            </p:cNvPr>
            <p:cNvCxnSpPr/>
            <p:nvPr/>
          </p:nvCxnSpPr>
          <p:spPr>
            <a:xfrm flipH="1">
              <a:off x="8421379" y="3013869"/>
              <a:ext cx="463525" cy="2581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5F82390-64D9-FE4D-A28D-1B82D1A77E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18597" y="3303701"/>
              <a:ext cx="776238" cy="2308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 descr="Chart, bubble chart&#10;&#10;Description automatically generated">
            <a:extLst>
              <a:ext uri="{FF2B5EF4-FFF2-40B4-BE49-F238E27FC236}">
                <a16:creationId xmlns:a16="http://schemas.microsoft.com/office/drawing/2014/main" id="{83E4C25A-90EC-6248-ABCC-729B67A51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538" y="1362999"/>
            <a:ext cx="2647391" cy="288029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803187B-C5B5-E443-9A91-F8030BABBC5E}"/>
              </a:ext>
            </a:extLst>
          </p:cNvPr>
          <p:cNvSpPr/>
          <p:nvPr/>
        </p:nvSpPr>
        <p:spPr>
          <a:xfrm>
            <a:off x="659706" y="786297"/>
            <a:ext cx="3546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+mj-lt"/>
              </a:rPr>
              <a:t>Oblate ellipsoidal melt inclusions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E418516-E0F4-E344-B622-57CD3287FC2F}"/>
              </a:ext>
            </a:extLst>
          </p:cNvPr>
          <p:cNvGrpSpPr/>
          <p:nvPr/>
        </p:nvGrpSpPr>
        <p:grpSpPr>
          <a:xfrm>
            <a:off x="8009644" y="1953019"/>
            <a:ext cx="2276165" cy="2990667"/>
            <a:chOff x="1728296" y="1374177"/>
            <a:chExt cx="2276165" cy="299066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F9D5D43-57D6-2E46-A7D0-59B81C1B3839}"/>
                </a:ext>
              </a:extLst>
            </p:cNvPr>
            <p:cNvSpPr txBox="1"/>
            <p:nvPr/>
          </p:nvSpPr>
          <p:spPr>
            <a:xfrm>
              <a:off x="1875144" y="1374177"/>
              <a:ext cx="212931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Predicted values for KS-21</a:t>
              </a: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18FBA0C0-F1AD-DE4A-9992-D3D897A7764F}"/>
                </a:ext>
              </a:extLst>
            </p:cNvPr>
            <p:cNvSpPr/>
            <p:nvPr/>
          </p:nvSpPr>
          <p:spPr>
            <a:xfrm rot="2655366">
              <a:off x="1739253" y="2328037"/>
              <a:ext cx="476368" cy="550097"/>
            </a:xfrm>
            <a:custGeom>
              <a:avLst/>
              <a:gdLst>
                <a:gd name="connsiteX0" fmla="*/ 317443 w 476368"/>
                <a:gd name="connsiteY0" fmla="*/ 17250 h 550097"/>
                <a:gd name="connsiteX1" fmla="*/ 302590 w 476368"/>
                <a:gd name="connsiteY1" fmla="*/ 13416 h 550097"/>
                <a:gd name="connsiteX2" fmla="*/ 289222 w 476368"/>
                <a:gd name="connsiteY2" fmla="*/ 11500 h 550097"/>
                <a:gd name="connsiteX3" fmla="*/ 243179 w 476368"/>
                <a:gd name="connsiteY3" fmla="*/ 0 h 550097"/>
                <a:gd name="connsiteX4" fmla="*/ 72372 w 476368"/>
                <a:gd name="connsiteY4" fmla="*/ 38334 h 550097"/>
                <a:gd name="connsiteX5" fmla="*/ 45636 w 476368"/>
                <a:gd name="connsiteY5" fmla="*/ 80501 h 550097"/>
                <a:gd name="connsiteX6" fmla="*/ 39695 w 476368"/>
                <a:gd name="connsiteY6" fmla="*/ 95835 h 550097"/>
                <a:gd name="connsiteX7" fmla="*/ 7019 w 476368"/>
                <a:gd name="connsiteY7" fmla="*/ 228088 h 550097"/>
                <a:gd name="connsiteX8" fmla="*/ 2563 w 476368"/>
                <a:gd name="connsiteY8" fmla="*/ 260673 h 550097"/>
                <a:gd name="connsiteX9" fmla="*/ 2563 w 476368"/>
                <a:gd name="connsiteY9" fmla="*/ 410176 h 550097"/>
                <a:gd name="connsiteX10" fmla="*/ 23357 w 476368"/>
                <a:gd name="connsiteY10" fmla="*/ 471511 h 550097"/>
                <a:gd name="connsiteX11" fmla="*/ 27813 w 476368"/>
                <a:gd name="connsiteY11" fmla="*/ 479178 h 550097"/>
                <a:gd name="connsiteX12" fmla="*/ 48607 w 476368"/>
                <a:gd name="connsiteY12" fmla="*/ 500262 h 550097"/>
                <a:gd name="connsiteX13" fmla="*/ 70886 w 476368"/>
                <a:gd name="connsiteY13" fmla="*/ 513679 h 550097"/>
                <a:gd name="connsiteX14" fmla="*/ 179312 w 476368"/>
                <a:gd name="connsiteY14" fmla="*/ 550097 h 550097"/>
                <a:gd name="connsiteX15" fmla="*/ 302590 w 476368"/>
                <a:gd name="connsiteY15" fmla="*/ 525179 h 550097"/>
                <a:gd name="connsiteX16" fmla="*/ 356060 w 476368"/>
                <a:gd name="connsiteY16" fmla="*/ 486845 h 550097"/>
                <a:gd name="connsiteX17" fmla="*/ 384280 w 476368"/>
                <a:gd name="connsiteY17" fmla="*/ 467678 h 550097"/>
                <a:gd name="connsiteX18" fmla="*/ 422897 w 476368"/>
                <a:gd name="connsiteY18" fmla="*/ 429343 h 550097"/>
                <a:gd name="connsiteX19" fmla="*/ 430324 w 476368"/>
                <a:gd name="connsiteY19" fmla="*/ 419760 h 550097"/>
                <a:gd name="connsiteX20" fmla="*/ 443691 w 476368"/>
                <a:gd name="connsiteY20" fmla="*/ 404426 h 550097"/>
                <a:gd name="connsiteX21" fmla="*/ 455574 w 476368"/>
                <a:gd name="connsiteY21" fmla="*/ 381426 h 550097"/>
                <a:gd name="connsiteX22" fmla="*/ 463000 w 476368"/>
                <a:gd name="connsiteY22" fmla="*/ 362258 h 550097"/>
                <a:gd name="connsiteX23" fmla="*/ 471912 w 476368"/>
                <a:gd name="connsiteY23" fmla="*/ 329674 h 550097"/>
                <a:gd name="connsiteX24" fmla="*/ 476368 w 476368"/>
                <a:gd name="connsiteY24" fmla="*/ 295173 h 550097"/>
                <a:gd name="connsiteX25" fmla="*/ 473397 w 476368"/>
                <a:gd name="connsiteY25" fmla="*/ 258756 h 550097"/>
                <a:gd name="connsiteX26" fmla="*/ 468941 w 476368"/>
                <a:gd name="connsiteY26" fmla="*/ 241505 h 550097"/>
                <a:gd name="connsiteX27" fmla="*/ 457059 w 476368"/>
                <a:gd name="connsiteY27" fmla="*/ 203171 h 550097"/>
                <a:gd name="connsiteX28" fmla="*/ 443691 w 476368"/>
                <a:gd name="connsiteY28" fmla="*/ 168670 h 550097"/>
                <a:gd name="connsiteX29" fmla="*/ 439236 w 476368"/>
                <a:gd name="connsiteY29" fmla="*/ 157170 h 550097"/>
                <a:gd name="connsiteX30" fmla="*/ 424383 w 476368"/>
                <a:gd name="connsiteY30" fmla="*/ 134169 h 550097"/>
                <a:gd name="connsiteX31" fmla="*/ 415471 w 476368"/>
                <a:gd name="connsiteY31" fmla="*/ 120753 h 550097"/>
                <a:gd name="connsiteX32" fmla="*/ 408045 w 476368"/>
                <a:gd name="connsiteY32" fmla="*/ 115002 h 550097"/>
                <a:gd name="connsiteX33" fmla="*/ 393192 w 476368"/>
                <a:gd name="connsiteY33" fmla="*/ 95835 h 550097"/>
                <a:gd name="connsiteX34" fmla="*/ 378339 w 476368"/>
                <a:gd name="connsiteY34" fmla="*/ 80501 h 550097"/>
                <a:gd name="connsiteX35" fmla="*/ 373883 w 476368"/>
                <a:gd name="connsiteY35" fmla="*/ 76668 h 550097"/>
                <a:gd name="connsiteX36" fmla="*/ 362001 w 476368"/>
                <a:gd name="connsiteY36" fmla="*/ 65168 h 550097"/>
                <a:gd name="connsiteX37" fmla="*/ 359031 w 476368"/>
                <a:gd name="connsiteY37" fmla="*/ 59418 h 550097"/>
                <a:gd name="connsiteX38" fmla="*/ 347148 w 476368"/>
                <a:gd name="connsiteY38" fmla="*/ 47917 h 550097"/>
                <a:gd name="connsiteX39" fmla="*/ 333781 w 476368"/>
                <a:gd name="connsiteY39" fmla="*/ 34500 h 550097"/>
                <a:gd name="connsiteX40" fmla="*/ 326354 w 476368"/>
                <a:gd name="connsiteY40" fmla="*/ 28750 h 550097"/>
                <a:gd name="connsiteX41" fmla="*/ 314472 w 476368"/>
                <a:gd name="connsiteY41" fmla="*/ 19167 h 550097"/>
                <a:gd name="connsiteX42" fmla="*/ 308531 w 476368"/>
                <a:gd name="connsiteY42" fmla="*/ 11500 h 55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76368" h="550097" extrusionOk="0">
                  <a:moveTo>
                    <a:pt x="317443" y="17250"/>
                  </a:moveTo>
                  <a:cubicBezTo>
                    <a:pt x="312041" y="15694"/>
                    <a:pt x="306769" y="14736"/>
                    <a:pt x="302590" y="13416"/>
                  </a:cubicBezTo>
                  <a:cubicBezTo>
                    <a:pt x="298583" y="12603"/>
                    <a:pt x="293301" y="12508"/>
                    <a:pt x="289222" y="11500"/>
                  </a:cubicBezTo>
                  <a:cubicBezTo>
                    <a:pt x="271867" y="9933"/>
                    <a:pt x="258471" y="4142"/>
                    <a:pt x="243179" y="0"/>
                  </a:cubicBezTo>
                  <a:cubicBezTo>
                    <a:pt x="181227" y="3053"/>
                    <a:pt x="121223" y="-15730"/>
                    <a:pt x="72372" y="38334"/>
                  </a:cubicBezTo>
                  <a:cubicBezTo>
                    <a:pt x="64568" y="51614"/>
                    <a:pt x="55203" y="63296"/>
                    <a:pt x="45636" y="80501"/>
                  </a:cubicBezTo>
                  <a:cubicBezTo>
                    <a:pt x="42049" y="84962"/>
                    <a:pt x="41375" y="90745"/>
                    <a:pt x="39695" y="95835"/>
                  </a:cubicBezTo>
                  <a:cubicBezTo>
                    <a:pt x="19933" y="152044"/>
                    <a:pt x="21697" y="150072"/>
                    <a:pt x="7019" y="228088"/>
                  </a:cubicBezTo>
                  <a:cubicBezTo>
                    <a:pt x="4976" y="238798"/>
                    <a:pt x="2563" y="260673"/>
                    <a:pt x="2563" y="260673"/>
                  </a:cubicBezTo>
                  <a:cubicBezTo>
                    <a:pt x="-3743" y="315795"/>
                    <a:pt x="1431" y="341359"/>
                    <a:pt x="2563" y="410176"/>
                  </a:cubicBezTo>
                  <a:cubicBezTo>
                    <a:pt x="5113" y="439326"/>
                    <a:pt x="12194" y="450593"/>
                    <a:pt x="23357" y="471511"/>
                  </a:cubicBezTo>
                  <a:cubicBezTo>
                    <a:pt x="24755" y="474208"/>
                    <a:pt x="26289" y="477472"/>
                    <a:pt x="27813" y="479178"/>
                  </a:cubicBezTo>
                  <a:cubicBezTo>
                    <a:pt x="35573" y="485698"/>
                    <a:pt x="41149" y="494115"/>
                    <a:pt x="48607" y="500262"/>
                  </a:cubicBezTo>
                  <a:cubicBezTo>
                    <a:pt x="54008" y="506095"/>
                    <a:pt x="62649" y="509525"/>
                    <a:pt x="70886" y="513679"/>
                  </a:cubicBezTo>
                  <a:cubicBezTo>
                    <a:pt x="126126" y="541415"/>
                    <a:pt x="118328" y="534858"/>
                    <a:pt x="179312" y="550097"/>
                  </a:cubicBezTo>
                  <a:cubicBezTo>
                    <a:pt x="220984" y="533950"/>
                    <a:pt x="259880" y="541058"/>
                    <a:pt x="302590" y="525179"/>
                  </a:cubicBezTo>
                  <a:cubicBezTo>
                    <a:pt x="321490" y="519485"/>
                    <a:pt x="339136" y="500169"/>
                    <a:pt x="356060" y="486845"/>
                  </a:cubicBezTo>
                  <a:cubicBezTo>
                    <a:pt x="365312" y="482184"/>
                    <a:pt x="377646" y="474799"/>
                    <a:pt x="384280" y="467678"/>
                  </a:cubicBezTo>
                  <a:cubicBezTo>
                    <a:pt x="387838" y="464956"/>
                    <a:pt x="410873" y="440790"/>
                    <a:pt x="422897" y="429343"/>
                  </a:cubicBezTo>
                  <a:cubicBezTo>
                    <a:pt x="425690" y="426705"/>
                    <a:pt x="427278" y="423087"/>
                    <a:pt x="430324" y="419760"/>
                  </a:cubicBezTo>
                  <a:cubicBezTo>
                    <a:pt x="434789" y="413970"/>
                    <a:pt x="438623" y="410220"/>
                    <a:pt x="443691" y="404426"/>
                  </a:cubicBezTo>
                  <a:cubicBezTo>
                    <a:pt x="449295" y="398248"/>
                    <a:pt x="451499" y="390694"/>
                    <a:pt x="455574" y="381426"/>
                  </a:cubicBezTo>
                  <a:cubicBezTo>
                    <a:pt x="458108" y="375842"/>
                    <a:pt x="460004" y="367810"/>
                    <a:pt x="463000" y="362258"/>
                  </a:cubicBezTo>
                  <a:cubicBezTo>
                    <a:pt x="467580" y="351429"/>
                    <a:pt x="469697" y="339352"/>
                    <a:pt x="471912" y="329674"/>
                  </a:cubicBezTo>
                  <a:cubicBezTo>
                    <a:pt x="474960" y="313235"/>
                    <a:pt x="474585" y="310904"/>
                    <a:pt x="476368" y="295173"/>
                  </a:cubicBezTo>
                  <a:cubicBezTo>
                    <a:pt x="475144" y="283761"/>
                    <a:pt x="474588" y="269286"/>
                    <a:pt x="473397" y="258756"/>
                  </a:cubicBezTo>
                  <a:cubicBezTo>
                    <a:pt x="473070" y="252414"/>
                    <a:pt x="470913" y="246642"/>
                    <a:pt x="468941" y="241505"/>
                  </a:cubicBezTo>
                  <a:cubicBezTo>
                    <a:pt x="464799" y="228500"/>
                    <a:pt x="462961" y="214258"/>
                    <a:pt x="457059" y="203171"/>
                  </a:cubicBezTo>
                  <a:cubicBezTo>
                    <a:pt x="432770" y="149422"/>
                    <a:pt x="457289" y="201336"/>
                    <a:pt x="443691" y="168670"/>
                  </a:cubicBezTo>
                  <a:cubicBezTo>
                    <a:pt x="442472" y="164834"/>
                    <a:pt x="440856" y="161433"/>
                    <a:pt x="439236" y="157170"/>
                  </a:cubicBezTo>
                  <a:cubicBezTo>
                    <a:pt x="430980" y="139163"/>
                    <a:pt x="432893" y="146103"/>
                    <a:pt x="424383" y="134169"/>
                  </a:cubicBezTo>
                  <a:cubicBezTo>
                    <a:pt x="421987" y="129832"/>
                    <a:pt x="419016" y="124888"/>
                    <a:pt x="415471" y="120753"/>
                  </a:cubicBezTo>
                  <a:cubicBezTo>
                    <a:pt x="413777" y="118670"/>
                    <a:pt x="410434" y="117950"/>
                    <a:pt x="408045" y="115002"/>
                  </a:cubicBezTo>
                  <a:cubicBezTo>
                    <a:pt x="403452" y="109775"/>
                    <a:pt x="398154" y="100402"/>
                    <a:pt x="393192" y="95835"/>
                  </a:cubicBezTo>
                  <a:cubicBezTo>
                    <a:pt x="367351" y="76632"/>
                    <a:pt x="417694" y="114613"/>
                    <a:pt x="378339" y="80501"/>
                  </a:cubicBezTo>
                  <a:cubicBezTo>
                    <a:pt x="377117" y="78888"/>
                    <a:pt x="375210" y="78063"/>
                    <a:pt x="373883" y="76668"/>
                  </a:cubicBezTo>
                  <a:cubicBezTo>
                    <a:pt x="360024" y="65955"/>
                    <a:pt x="377862" y="81071"/>
                    <a:pt x="362001" y="65168"/>
                  </a:cubicBezTo>
                  <a:cubicBezTo>
                    <a:pt x="360835" y="63050"/>
                    <a:pt x="360423" y="60916"/>
                    <a:pt x="359031" y="59418"/>
                  </a:cubicBezTo>
                  <a:cubicBezTo>
                    <a:pt x="356059" y="54480"/>
                    <a:pt x="352406" y="52381"/>
                    <a:pt x="347148" y="47917"/>
                  </a:cubicBezTo>
                  <a:cubicBezTo>
                    <a:pt x="341991" y="43831"/>
                    <a:pt x="338609" y="37853"/>
                    <a:pt x="333781" y="34500"/>
                  </a:cubicBezTo>
                  <a:cubicBezTo>
                    <a:pt x="331347" y="32162"/>
                    <a:pt x="328948" y="30251"/>
                    <a:pt x="326354" y="28750"/>
                  </a:cubicBezTo>
                  <a:cubicBezTo>
                    <a:pt x="312041" y="19011"/>
                    <a:pt x="327048" y="25142"/>
                    <a:pt x="314472" y="19167"/>
                  </a:cubicBezTo>
                  <a:cubicBezTo>
                    <a:pt x="311729" y="16024"/>
                    <a:pt x="311759" y="14956"/>
                    <a:pt x="308531" y="11500"/>
                  </a:cubicBezTo>
                </a:path>
              </a:pathLst>
            </a:custGeom>
            <a:noFill/>
            <a:ln w="31750">
              <a:solidFill>
                <a:srgbClr val="0432FF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873989 w 4312824"/>
                        <a:gd name="connsiteY0" fmla="*/ 121024 h 3859306"/>
                        <a:gd name="connsiteX1" fmla="*/ 2739518 w 4312824"/>
                        <a:gd name="connsiteY1" fmla="*/ 94129 h 3859306"/>
                        <a:gd name="connsiteX2" fmla="*/ 2618495 w 4312824"/>
                        <a:gd name="connsiteY2" fmla="*/ 80682 h 3859306"/>
                        <a:gd name="connsiteX3" fmla="*/ 2201636 w 4312824"/>
                        <a:gd name="connsiteY3" fmla="*/ 0 h 3859306"/>
                        <a:gd name="connsiteX4" fmla="*/ 655224 w 4312824"/>
                        <a:gd name="connsiteY4" fmla="*/ 268941 h 3859306"/>
                        <a:gd name="connsiteX5" fmla="*/ 413177 w 4312824"/>
                        <a:gd name="connsiteY5" fmla="*/ 564776 h 3859306"/>
                        <a:gd name="connsiteX6" fmla="*/ 359389 w 4312824"/>
                        <a:gd name="connsiteY6" fmla="*/ 672353 h 3859306"/>
                        <a:gd name="connsiteX7" fmla="*/ 63554 w 4312824"/>
                        <a:gd name="connsiteY7" fmla="*/ 1600200 h 3859306"/>
                        <a:gd name="connsiteX8" fmla="*/ 23212 w 4312824"/>
                        <a:gd name="connsiteY8" fmla="*/ 1828800 h 3859306"/>
                        <a:gd name="connsiteX9" fmla="*/ 23212 w 4312824"/>
                        <a:gd name="connsiteY9" fmla="*/ 2877671 h 3859306"/>
                        <a:gd name="connsiteX10" fmla="*/ 211471 w 4312824"/>
                        <a:gd name="connsiteY10" fmla="*/ 3307976 h 3859306"/>
                        <a:gd name="connsiteX11" fmla="*/ 251812 w 4312824"/>
                        <a:gd name="connsiteY11" fmla="*/ 3361765 h 3859306"/>
                        <a:gd name="connsiteX12" fmla="*/ 440071 w 4312824"/>
                        <a:gd name="connsiteY12" fmla="*/ 3509682 h 3859306"/>
                        <a:gd name="connsiteX13" fmla="*/ 641777 w 4312824"/>
                        <a:gd name="connsiteY13" fmla="*/ 3603812 h 3859306"/>
                        <a:gd name="connsiteX14" fmla="*/ 1623412 w 4312824"/>
                        <a:gd name="connsiteY14" fmla="*/ 3859306 h 3859306"/>
                        <a:gd name="connsiteX15" fmla="*/ 2739518 w 4312824"/>
                        <a:gd name="connsiteY15" fmla="*/ 3684494 h 3859306"/>
                        <a:gd name="connsiteX16" fmla="*/ 3223612 w 4312824"/>
                        <a:gd name="connsiteY16" fmla="*/ 3415553 h 3859306"/>
                        <a:gd name="connsiteX17" fmla="*/ 3479107 w 4312824"/>
                        <a:gd name="connsiteY17" fmla="*/ 3281082 h 3859306"/>
                        <a:gd name="connsiteX18" fmla="*/ 3828730 w 4312824"/>
                        <a:gd name="connsiteY18" fmla="*/ 3012141 h 3859306"/>
                        <a:gd name="connsiteX19" fmla="*/ 3895965 w 4312824"/>
                        <a:gd name="connsiteY19" fmla="*/ 2944906 h 3859306"/>
                        <a:gd name="connsiteX20" fmla="*/ 4016989 w 4312824"/>
                        <a:gd name="connsiteY20" fmla="*/ 2837329 h 3859306"/>
                        <a:gd name="connsiteX21" fmla="*/ 4124565 w 4312824"/>
                        <a:gd name="connsiteY21" fmla="*/ 2675965 h 3859306"/>
                        <a:gd name="connsiteX22" fmla="*/ 4191801 w 4312824"/>
                        <a:gd name="connsiteY22" fmla="*/ 2541494 h 3859306"/>
                        <a:gd name="connsiteX23" fmla="*/ 4272483 w 4312824"/>
                        <a:gd name="connsiteY23" fmla="*/ 2312894 h 3859306"/>
                        <a:gd name="connsiteX24" fmla="*/ 4312824 w 4312824"/>
                        <a:gd name="connsiteY24" fmla="*/ 2070847 h 3859306"/>
                        <a:gd name="connsiteX25" fmla="*/ 4285930 w 4312824"/>
                        <a:gd name="connsiteY25" fmla="*/ 1815353 h 3859306"/>
                        <a:gd name="connsiteX26" fmla="*/ 4245589 w 4312824"/>
                        <a:gd name="connsiteY26" fmla="*/ 1694329 h 3859306"/>
                        <a:gd name="connsiteX27" fmla="*/ 4138012 w 4312824"/>
                        <a:gd name="connsiteY27" fmla="*/ 1425388 h 3859306"/>
                        <a:gd name="connsiteX28" fmla="*/ 4016989 w 4312824"/>
                        <a:gd name="connsiteY28" fmla="*/ 1183341 h 3859306"/>
                        <a:gd name="connsiteX29" fmla="*/ 3976648 w 4312824"/>
                        <a:gd name="connsiteY29" fmla="*/ 1102659 h 3859306"/>
                        <a:gd name="connsiteX30" fmla="*/ 3842177 w 4312824"/>
                        <a:gd name="connsiteY30" fmla="*/ 941294 h 3859306"/>
                        <a:gd name="connsiteX31" fmla="*/ 3761495 w 4312824"/>
                        <a:gd name="connsiteY31" fmla="*/ 847165 h 3859306"/>
                        <a:gd name="connsiteX32" fmla="*/ 3694259 w 4312824"/>
                        <a:gd name="connsiteY32" fmla="*/ 806824 h 3859306"/>
                        <a:gd name="connsiteX33" fmla="*/ 3559789 w 4312824"/>
                        <a:gd name="connsiteY33" fmla="*/ 672353 h 3859306"/>
                        <a:gd name="connsiteX34" fmla="*/ 3425318 w 4312824"/>
                        <a:gd name="connsiteY34" fmla="*/ 564776 h 3859306"/>
                        <a:gd name="connsiteX35" fmla="*/ 3384977 w 4312824"/>
                        <a:gd name="connsiteY35" fmla="*/ 537882 h 3859306"/>
                        <a:gd name="connsiteX36" fmla="*/ 3277401 w 4312824"/>
                        <a:gd name="connsiteY36" fmla="*/ 457200 h 3859306"/>
                        <a:gd name="connsiteX37" fmla="*/ 3250507 w 4312824"/>
                        <a:gd name="connsiteY37" fmla="*/ 416859 h 3859306"/>
                        <a:gd name="connsiteX38" fmla="*/ 3142930 w 4312824"/>
                        <a:gd name="connsiteY38" fmla="*/ 336176 h 3859306"/>
                        <a:gd name="connsiteX39" fmla="*/ 3021907 w 4312824"/>
                        <a:gd name="connsiteY39" fmla="*/ 242047 h 3859306"/>
                        <a:gd name="connsiteX40" fmla="*/ 2954671 w 4312824"/>
                        <a:gd name="connsiteY40" fmla="*/ 201706 h 3859306"/>
                        <a:gd name="connsiteX41" fmla="*/ 2847095 w 4312824"/>
                        <a:gd name="connsiteY41" fmla="*/ 134471 h 3859306"/>
                        <a:gd name="connsiteX42" fmla="*/ 2793307 w 4312824"/>
                        <a:gd name="connsiteY42" fmla="*/ 80682 h 38593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4312824" h="3859306">
                          <a:moveTo>
                            <a:pt x="2873989" y="121024"/>
                          </a:moveTo>
                          <a:cubicBezTo>
                            <a:pt x="2829165" y="112059"/>
                            <a:pt x="2784670" y="101258"/>
                            <a:pt x="2739518" y="94129"/>
                          </a:cubicBezTo>
                          <a:cubicBezTo>
                            <a:pt x="2699425" y="87798"/>
                            <a:pt x="2658477" y="87679"/>
                            <a:pt x="2618495" y="80682"/>
                          </a:cubicBezTo>
                          <a:cubicBezTo>
                            <a:pt x="2479082" y="56285"/>
                            <a:pt x="2340589" y="26894"/>
                            <a:pt x="2201636" y="0"/>
                          </a:cubicBezTo>
                          <a:cubicBezTo>
                            <a:pt x="1705064" y="48684"/>
                            <a:pt x="1042424" y="-130748"/>
                            <a:pt x="655224" y="268941"/>
                          </a:cubicBezTo>
                          <a:cubicBezTo>
                            <a:pt x="566571" y="360454"/>
                            <a:pt x="488524" y="462030"/>
                            <a:pt x="413177" y="564776"/>
                          </a:cubicBezTo>
                          <a:cubicBezTo>
                            <a:pt x="389468" y="597106"/>
                            <a:pt x="375789" y="635769"/>
                            <a:pt x="359389" y="672353"/>
                          </a:cubicBezTo>
                          <a:cubicBezTo>
                            <a:pt x="180967" y="1070372"/>
                            <a:pt x="198950" y="1050154"/>
                            <a:pt x="63554" y="1600200"/>
                          </a:cubicBezTo>
                          <a:cubicBezTo>
                            <a:pt x="45059" y="1675335"/>
                            <a:pt x="23212" y="1828800"/>
                            <a:pt x="23212" y="1828800"/>
                          </a:cubicBezTo>
                          <a:cubicBezTo>
                            <a:pt x="212" y="2219794"/>
                            <a:pt x="-14792" y="2377285"/>
                            <a:pt x="23212" y="2877671"/>
                          </a:cubicBezTo>
                          <a:cubicBezTo>
                            <a:pt x="38019" y="3072634"/>
                            <a:pt x="109663" y="3155263"/>
                            <a:pt x="211471" y="3307976"/>
                          </a:cubicBezTo>
                          <a:cubicBezTo>
                            <a:pt x="223903" y="3326624"/>
                            <a:pt x="235007" y="3346937"/>
                            <a:pt x="251812" y="3361765"/>
                          </a:cubicBezTo>
                          <a:cubicBezTo>
                            <a:pt x="311653" y="3414566"/>
                            <a:pt x="372265" y="3467595"/>
                            <a:pt x="440071" y="3509682"/>
                          </a:cubicBezTo>
                          <a:cubicBezTo>
                            <a:pt x="503111" y="3548810"/>
                            <a:pt x="572420" y="3577456"/>
                            <a:pt x="641777" y="3603812"/>
                          </a:cubicBezTo>
                          <a:cubicBezTo>
                            <a:pt x="1155886" y="3799173"/>
                            <a:pt x="1075026" y="3758287"/>
                            <a:pt x="1623412" y="3859306"/>
                          </a:cubicBezTo>
                          <a:cubicBezTo>
                            <a:pt x="1995447" y="3801035"/>
                            <a:pt x="2376641" y="3785124"/>
                            <a:pt x="2739518" y="3684494"/>
                          </a:cubicBezTo>
                          <a:cubicBezTo>
                            <a:pt x="2917400" y="3635166"/>
                            <a:pt x="3061557" y="3503946"/>
                            <a:pt x="3223612" y="3415553"/>
                          </a:cubicBezTo>
                          <a:cubicBezTo>
                            <a:pt x="3308101" y="3369468"/>
                            <a:pt x="3402115" y="3338826"/>
                            <a:pt x="3479107" y="3281082"/>
                          </a:cubicBezTo>
                          <a:cubicBezTo>
                            <a:pt x="3521856" y="3249020"/>
                            <a:pt x="3741376" y="3091554"/>
                            <a:pt x="3828730" y="3012141"/>
                          </a:cubicBezTo>
                          <a:cubicBezTo>
                            <a:pt x="3852182" y="2990821"/>
                            <a:pt x="3872739" y="2966473"/>
                            <a:pt x="3895965" y="2944906"/>
                          </a:cubicBezTo>
                          <a:cubicBezTo>
                            <a:pt x="3935517" y="2908179"/>
                            <a:pt x="3982032" y="2878455"/>
                            <a:pt x="4016989" y="2837329"/>
                          </a:cubicBezTo>
                          <a:cubicBezTo>
                            <a:pt x="4058856" y="2788073"/>
                            <a:pt x="4091678" y="2731620"/>
                            <a:pt x="4124565" y="2675965"/>
                          </a:cubicBezTo>
                          <a:cubicBezTo>
                            <a:pt x="4150060" y="2632820"/>
                            <a:pt x="4171236" y="2587194"/>
                            <a:pt x="4191801" y="2541494"/>
                          </a:cubicBezTo>
                          <a:cubicBezTo>
                            <a:pt x="4226708" y="2463923"/>
                            <a:pt x="4253281" y="2394502"/>
                            <a:pt x="4272483" y="2312894"/>
                          </a:cubicBezTo>
                          <a:cubicBezTo>
                            <a:pt x="4299668" y="2197356"/>
                            <a:pt x="4299080" y="2180800"/>
                            <a:pt x="4312824" y="2070847"/>
                          </a:cubicBezTo>
                          <a:cubicBezTo>
                            <a:pt x="4303859" y="1985682"/>
                            <a:pt x="4300984" y="1899655"/>
                            <a:pt x="4285930" y="1815353"/>
                          </a:cubicBezTo>
                          <a:cubicBezTo>
                            <a:pt x="4278455" y="1773492"/>
                            <a:pt x="4260670" y="1734088"/>
                            <a:pt x="4245589" y="1694329"/>
                          </a:cubicBezTo>
                          <a:cubicBezTo>
                            <a:pt x="4211346" y="1604052"/>
                            <a:pt x="4178473" y="1513054"/>
                            <a:pt x="4138012" y="1425388"/>
                          </a:cubicBezTo>
                          <a:cubicBezTo>
                            <a:pt x="3956313" y="1031705"/>
                            <a:pt x="4127028" y="1385079"/>
                            <a:pt x="4016989" y="1183341"/>
                          </a:cubicBezTo>
                          <a:cubicBezTo>
                            <a:pt x="4002591" y="1156944"/>
                            <a:pt x="3992908" y="1127952"/>
                            <a:pt x="3976648" y="1102659"/>
                          </a:cubicBezTo>
                          <a:cubicBezTo>
                            <a:pt x="3894358" y="974653"/>
                            <a:pt x="3919963" y="1026859"/>
                            <a:pt x="3842177" y="941294"/>
                          </a:cubicBezTo>
                          <a:cubicBezTo>
                            <a:pt x="3814379" y="910716"/>
                            <a:pt x="3792073" y="874963"/>
                            <a:pt x="3761495" y="847165"/>
                          </a:cubicBezTo>
                          <a:cubicBezTo>
                            <a:pt x="3742155" y="829584"/>
                            <a:pt x="3714010" y="823942"/>
                            <a:pt x="3694259" y="806824"/>
                          </a:cubicBezTo>
                          <a:cubicBezTo>
                            <a:pt x="3646356" y="765308"/>
                            <a:pt x="3610501" y="710387"/>
                            <a:pt x="3559789" y="672353"/>
                          </a:cubicBezTo>
                          <a:cubicBezTo>
                            <a:pt x="3352655" y="517003"/>
                            <a:pt x="3719006" y="793201"/>
                            <a:pt x="3425318" y="564776"/>
                          </a:cubicBezTo>
                          <a:cubicBezTo>
                            <a:pt x="3412561" y="554854"/>
                            <a:pt x="3397392" y="548228"/>
                            <a:pt x="3384977" y="537882"/>
                          </a:cubicBezTo>
                          <a:cubicBezTo>
                            <a:pt x="3284139" y="453850"/>
                            <a:pt x="3418688" y="541972"/>
                            <a:pt x="3277401" y="457200"/>
                          </a:cubicBezTo>
                          <a:cubicBezTo>
                            <a:pt x="3268436" y="443753"/>
                            <a:pt x="3260603" y="429479"/>
                            <a:pt x="3250507" y="416859"/>
                          </a:cubicBezTo>
                          <a:cubicBezTo>
                            <a:pt x="3220215" y="378994"/>
                            <a:pt x="3184551" y="366698"/>
                            <a:pt x="3142930" y="336176"/>
                          </a:cubicBezTo>
                          <a:cubicBezTo>
                            <a:pt x="3101718" y="305953"/>
                            <a:pt x="3065731" y="268341"/>
                            <a:pt x="3021907" y="242047"/>
                          </a:cubicBezTo>
                          <a:cubicBezTo>
                            <a:pt x="2999495" y="228600"/>
                            <a:pt x="2976418" y="216204"/>
                            <a:pt x="2954671" y="201706"/>
                          </a:cubicBezTo>
                          <a:cubicBezTo>
                            <a:pt x="2849931" y="131880"/>
                            <a:pt x="2952158" y="187003"/>
                            <a:pt x="2847095" y="134471"/>
                          </a:cubicBezTo>
                          <a:lnTo>
                            <a:pt x="2793307" y="80682"/>
                          </a:ln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573FECE-8E10-574A-94F6-EBCBC730B23D}"/>
                </a:ext>
              </a:extLst>
            </p:cNvPr>
            <p:cNvSpPr/>
            <p:nvPr/>
          </p:nvSpPr>
          <p:spPr>
            <a:xfrm rot="1689906">
              <a:off x="1728296" y="3866746"/>
              <a:ext cx="494778" cy="498098"/>
            </a:xfrm>
            <a:custGeom>
              <a:avLst/>
              <a:gdLst>
                <a:gd name="connsiteX0" fmla="*/ 329711 w 494778"/>
                <a:gd name="connsiteY0" fmla="*/ 15619 h 498098"/>
                <a:gd name="connsiteX1" fmla="*/ 314284 w 494778"/>
                <a:gd name="connsiteY1" fmla="*/ 12148 h 498098"/>
                <a:gd name="connsiteX2" fmla="*/ 300400 w 494778"/>
                <a:gd name="connsiteY2" fmla="*/ 10413 h 498098"/>
                <a:gd name="connsiteX3" fmla="*/ 252577 w 494778"/>
                <a:gd name="connsiteY3" fmla="*/ 0 h 498098"/>
                <a:gd name="connsiteX4" fmla="*/ 75168 w 494778"/>
                <a:gd name="connsiteY4" fmla="*/ 34710 h 498098"/>
                <a:gd name="connsiteX5" fmla="*/ 47400 w 494778"/>
                <a:gd name="connsiteY5" fmla="*/ 72892 h 498098"/>
                <a:gd name="connsiteX6" fmla="*/ 41230 w 494778"/>
                <a:gd name="connsiteY6" fmla="*/ 86776 h 498098"/>
                <a:gd name="connsiteX7" fmla="*/ 7291 w 494778"/>
                <a:gd name="connsiteY7" fmla="*/ 206528 h 498098"/>
                <a:gd name="connsiteX8" fmla="*/ 2662 w 494778"/>
                <a:gd name="connsiteY8" fmla="*/ 236032 h 498098"/>
                <a:gd name="connsiteX9" fmla="*/ 2662 w 494778"/>
                <a:gd name="connsiteY9" fmla="*/ 371404 h 498098"/>
                <a:gd name="connsiteX10" fmla="*/ 24260 w 494778"/>
                <a:gd name="connsiteY10" fmla="*/ 426941 h 498098"/>
                <a:gd name="connsiteX11" fmla="*/ 28888 w 494778"/>
                <a:gd name="connsiteY11" fmla="*/ 433883 h 498098"/>
                <a:gd name="connsiteX12" fmla="*/ 50486 w 494778"/>
                <a:gd name="connsiteY12" fmla="*/ 452974 h 498098"/>
                <a:gd name="connsiteX13" fmla="*/ 73626 w 494778"/>
                <a:gd name="connsiteY13" fmla="*/ 465122 h 498098"/>
                <a:gd name="connsiteX14" fmla="*/ 186241 w 494778"/>
                <a:gd name="connsiteY14" fmla="*/ 498098 h 498098"/>
                <a:gd name="connsiteX15" fmla="*/ 314284 w 494778"/>
                <a:gd name="connsiteY15" fmla="*/ 475536 h 498098"/>
                <a:gd name="connsiteX16" fmla="*/ 369820 w 494778"/>
                <a:gd name="connsiteY16" fmla="*/ 440825 h 498098"/>
                <a:gd name="connsiteX17" fmla="*/ 399131 w 494778"/>
                <a:gd name="connsiteY17" fmla="*/ 423470 h 498098"/>
                <a:gd name="connsiteX18" fmla="*/ 439241 w 494778"/>
                <a:gd name="connsiteY18" fmla="*/ 388759 h 498098"/>
                <a:gd name="connsiteX19" fmla="*/ 446954 w 494778"/>
                <a:gd name="connsiteY19" fmla="*/ 380081 h 498098"/>
                <a:gd name="connsiteX20" fmla="*/ 460839 w 494778"/>
                <a:gd name="connsiteY20" fmla="*/ 366197 h 498098"/>
                <a:gd name="connsiteX21" fmla="*/ 473180 w 494778"/>
                <a:gd name="connsiteY21" fmla="*/ 345371 h 498098"/>
                <a:gd name="connsiteX22" fmla="*/ 480893 w 494778"/>
                <a:gd name="connsiteY22" fmla="*/ 328015 h 498098"/>
                <a:gd name="connsiteX23" fmla="*/ 490149 w 494778"/>
                <a:gd name="connsiteY23" fmla="*/ 298511 h 498098"/>
                <a:gd name="connsiteX24" fmla="*/ 494778 w 494778"/>
                <a:gd name="connsiteY24" fmla="*/ 267272 h 498098"/>
                <a:gd name="connsiteX25" fmla="*/ 491692 w 494778"/>
                <a:gd name="connsiteY25" fmla="*/ 234296 h 498098"/>
                <a:gd name="connsiteX26" fmla="*/ 487064 w 494778"/>
                <a:gd name="connsiteY26" fmla="*/ 218677 h 498098"/>
                <a:gd name="connsiteX27" fmla="*/ 474723 w 494778"/>
                <a:gd name="connsiteY27" fmla="*/ 183966 h 498098"/>
                <a:gd name="connsiteX28" fmla="*/ 460839 w 494778"/>
                <a:gd name="connsiteY28" fmla="*/ 152726 h 498098"/>
                <a:gd name="connsiteX29" fmla="*/ 456211 w 494778"/>
                <a:gd name="connsiteY29" fmla="*/ 142313 h 498098"/>
                <a:gd name="connsiteX30" fmla="*/ 440784 w 494778"/>
                <a:gd name="connsiteY30" fmla="*/ 121487 h 498098"/>
                <a:gd name="connsiteX31" fmla="*/ 431528 w 494778"/>
                <a:gd name="connsiteY31" fmla="*/ 109338 h 498098"/>
                <a:gd name="connsiteX32" fmla="*/ 423814 w 494778"/>
                <a:gd name="connsiteY32" fmla="*/ 104132 h 498098"/>
                <a:gd name="connsiteX33" fmla="*/ 408387 w 494778"/>
                <a:gd name="connsiteY33" fmla="*/ 86776 h 498098"/>
                <a:gd name="connsiteX34" fmla="*/ 392961 w 494778"/>
                <a:gd name="connsiteY34" fmla="*/ 72892 h 498098"/>
                <a:gd name="connsiteX35" fmla="*/ 388333 w 494778"/>
                <a:gd name="connsiteY35" fmla="*/ 69421 h 498098"/>
                <a:gd name="connsiteX36" fmla="*/ 375991 w 494778"/>
                <a:gd name="connsiteY36" fmla="*/ 59008 h 498098"/>
                <a:gd name="connsiteX37" fmla="*/ 372906 w 494778"/>
                <a:gd name="connsiteY37" fmla="*/ 53801 h 498098"/>
                <a:gd name="connsiteX38" fmla="*/ 360564 w 494778"/>
                <a:gd name="connsiteY38" fmla="*/ 43388 h 498098"/>
                <a:gd name="connsiteX39" fmla="*/ 346680 w 494778"/>
                <a:gd name="connsiteY39" fmla="*/ 31239 h 498098"/>
                <a:gd name="connsiteX40" fmla="*/ 338967 w 494778"/>
                <a:gd name="connsiteY40" fmla="*/ 26033 h 498098"/>
                <a:gd name="connsiteX41" fmla="*/ 326625 w 494778"/>
                <a:gd name="connsiteY41" fmla="*/ 17355 h 498098"/>
                <a:gd name="connsiteX42" fmla="*/ 320455 w 494778"/>
                <a:gd name="connsiteY42" fmla="*/ 10413 h 49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94778" h="498098" extrusionOk="0">
                  <a:moveTo>
                    <a:pt x="329711" y="15619"/>
                  </a:moveTo>
                  <a:cubicBezTo>
                    <a:pt x="324403" y="14361"/>
                    <a:pt x="318586" y="13398"/>
                    <a:pt x="314284" y="12148"/>
                  </a:cubicBezTo>
                  <a:cubicBezTo>
                    <a:pt x="310369" y="11475"/>
                    <a:pt x="304893" y="11319"/>
                    <a:pt x="300400" y="10413"/>
                  </a:cubicBezTo>
                  <a:cubicBezTo>
                    <a:pt x="282077" y="9538"/>
                    <a:pt x="268192" y="5273"/>
                    <a:pt x="252577" y="0"/>
                  </a:cubicBezTo>
                  <a:cubicBezTo>
                    <a:pt x="186337" y="1210"/>
                    <a:pt x="121592" y="-15918"/>
                    <a:pt x="75168" y="34710"/>
                  </a:cubicBezTo>
                  <a:cubicBezTo>
                    <a:pt x="65887" y="46627"/>
                    <a:pt x="57207" y="57237"/>
                    <a:pt x="47400" y="72892"/>
                  </a:cubicBezTo>
                  <a:cubicBezTo>
                    <a:pt x="44089" y="76974"/>
                    <a:pt x="42493" y="82636"/>
                    <a:pt x="41230" y="86776"/>
                  </a:cubicBezTo>
                  <a:cubicBezTo>
                    <a:pt x="20752" y="138069"/>
                    <a:pt x="22634" y="135801"/>
                    <a:pt x="7291" y="206528"/>
                  </a:cubicBezTo>
                  <a:cubicBezTo>
                    <a:pt x="5169" y="216225"/>
                    <a:pt x="2662" y="236032"/>
                    <a:pt x="2662" y="236032"/>
                  </a:cubicBezTo>
                  <a:cubicBezTo>
                    <a:pt x="-3488" y="285927"/>
                    <a:pt x="584" y="308688"/>
                    <a:pt x="2662" y="371404"/>
                  </a:cubicBezTo>
                  <a:cubicBezTo>
                    <a:pt x="5169" y="397769"/>
                    <a:pt x="12670" y="408160"/>
                    <a:pt x="24260" y="426941"/>
                  </a:cubicBezTo>
                  <a:cubicBezTo>
                    <a:pt x="25736" y="429424"/>
                    <a:pt x="27172" y="432229"/>
                    <a:pt x="28888" y="433883"/>
                  </a:cubicBezTo>
                  <a:cubicBezTo>
                    <a:pt x="36921" y="439675"/>
                    <a:pt x="43072" y="445825"/>
                    <a:pt x="50486" y="452974"/>
                  </a:cubicBezTo>
                  <a:cubicBezTo>
                    <a:pt x="57017" y="458139"/>
                    <a:pt x="65175" y="461380"/>
                    <a:pt x="73626" y="465122"/>
                  </a:cubicBezTo>
                  <a:cubicBezTo>
                    <a:pt x="130835" y="490210"/>
                    <a:pt x="122823" y="484028"/>
                    <a:pt x="186241" y="498098"/>
                  </a:cubicBezTo>
                  <a:cubicBezTo>
                    <a:pt x="229230" y="486409"/>
                    <a:pt x="268347" y="491038"/>
                    <a:pt x="314284" y="475536"/>
                  </a:cubicBezTo>
                  <a:cubicBezTo>
                    <a:pt x="333328" y="471606"/>
                    <a:pt x="353973" y="454272"/>
                    <a:pt x="369820" y="440825"/>
                  </a:cubicBezTo>
                  <a:cubicBezTo>
                    <a:pt x="379448" y="436429"/>
                    <a:pt x="391293" y="430332"/>
                    <a:pt x="399131" y="423470"/>
                  </a:cubicBezTo>
                  <a:cubicBezTo>
                    <a:pt x="403416" y="420315"/>
                    <a:pt x="426865" y="399134"/>
                    <a:pt x="439241" y="388759"/>
                  </a:cubicBezTo>
                  <a:cubicBezTo>
                    <a:pt x="441987" y="386119"/>
                    <a:pt x="443679" y="383187"/>
                    <a:pt x="446954" y="380081"/>
                  </a:cubicBezTo>
                  <a:cubicBezTo>
                    <a:pt x="451684" y="374245"/>
                    <a:pt x="456680" y="371497"/>
                    <a:pt x="460839" y="366197"/>
                  </a:cubicBezTo>
                  <a:cubicBezTo>
                    <a:pt x="466292" y="360400"/>
                    <a:pt x="469025" y="353707"/>
                    <a:pt x="473180" y="345371"/>
                  </a:cubicBezTo>
                  <a:cubicBezTo>
                    <a:pt x="475802" y="340409"/>
                    <a:pt x="477998" y="333202"/>
                    <a:pt x="480893" y="328015"/>
                  </a:cubicBezTo>
                  <a:cubicBezTo>
                    <a:pt x="485340" y="318143"/>
                    <a:pt x="487889" y="307845"/>
                    <a:pt x="490149" y="298511"/>
                  </a:cubicBezTo>
                  <a:cubicBezTo>
                    <a:pt x="493555" y="283780"/>
                    <a:pt x="493054" y="281495"/>
                    <a:pt x="494778" y="267272"/>
                  </a:cubicBezTo>
                  <a:cubicBezTo>
                    <a:pt x="493559" y="256871"/>
                    <a:pt x="493187" y="244445"/>
                    <a:pt x="491692" y="234296"/>
                  </a:cubicBezTo>
                  <a:cubicBezTo>
                    <a:pt x="491683" y="228257"/>
                    <a:pt x="488932" y="223569"/>
                    <a:pt x="487064" y="218677"/>
                  </a:cubicBezTo>
                  <a:cubicBezTo>
                    <a:pt x="481667" y="206462"/>
                    <a:pt x="480472" y="194191"/>
                    <a:pt x="474723" y="183966"/>
                  </a:cubicBezTo>
                  <a:cubicBezTo>
                    <a:pt x="450487" y="135057"/>
                    <a:pt x="474511" y="181605"/>
                    <a:pt x="460839" y="152726"/>
                  </a:cubicBezTo>
                  <a:cubicBezTo>
                    <a:pt x="459661" y="149225"/>
                    <a:pt x="457901" y="146231"/>
                    <a:pt x="456211" y="142313"/>
                  </a:cubicBezTo>
                  <a:cubicBezTo>
                    <a:pt x="447754" y="126074"/>
                    <a:pt x="449638" y="132306"/>
                    <a:pt x="440784" y="121487"/>
                  </a:cubicBezTo>
                  <a:cubicBezTo>
                    <a:pt x="438537" y="117570"/>
                    <a:pt x="435689" y="113603"/>
                    <a:pt x="431528" y="109338"/>
                  </a:cubicBezTo>
                  <a:cubicBezTo>
                    <a:pt x="429594" y="107342"/>
                    <a:pt x="426200" y="106634"/>
                    <a:pt x="423814" y="104132"/>
                  </a:cubicBezTo>
                  <a:cubicBezTo>
                    <a:pt x="418573" y="99025"/>
                    <a:pt x="413910" y="91290"/>
                    <a:pt x="408387" y="86776"/>
                  </a:cubicBezTo>
                  <a:cubicBezTo>
                    <a:pt x="379849" y="71467"/>
                    <a:pt x="432999" y="103797"/>
                    <a:pt x="392961" y="72892"/>
                  </a:cubicBezTo>
                  <a:cubicBezTo>
                    <a:pt x="391751" y="71340"/>
                    <a:pt x="389696" y="70647"/>
                    <a:pt x="388333" y="69421"/>
                  </a:cubicBezTo>
                  <a:cubicBezTo>
                    <a:pt x="374776" y="59499"/>
                    <a:pt x="392422" y="73277"/>
                    <a:pt x="375991" y="59008"/>
                  </a:cubicBezTo>
                  <a:cubicBezTo>
                    <a:pt x="374710" y="56982"/>
                    <a:pt x="374328" y="55144"/>
                    <a:pt x="372906" y="53801"/>
                  </a:cubicBezTo>
                  <a:cubicBezTo>
                    <a:pt x="369524" y="49028"/>
                    <a:pt x="365722" y="47393"/>
                    <a:pt x="360564" y="43388"/>
                  </a:cubicBezTo>
                  <a:cubicBezTo>
                    <a:pt x="355169" y="39731"/>
                    <a:pt x="351702" y="34413"/>
                    <a:pt x="346680" y="31239"/>
                  </a:cubicBezTo>
                  <a:cubicBezTo>
                    <a:pt x="344137" y="29222"/>
                    <a:pt x="341541" y="27669"/>
                    <a:pt x="338967" y="26033"/>
                  </a:cubicBezTo>
                  <a:cubicBezTo>
                    <a:pt x="326410" y="17062"/>
                    <a:pt x="339391" y="23026"/>
                    <a:pt x="326625" y="17355"/>
                  </a:cubicBezTo>
                  <a:cubicBezTo>
                    <a:pt x="325262" y="15938"/>
                    <a:pt x="321856" y="11680"/>
                    <a:pt x="320455" y="10413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873989 w 4312824"/>
                        <a:gd name="connsiteY0" fmla="*/ 121024 h 3859306"/>
                        <a:gd name="connsiteX1" fmla="*/ 2739518 w 4312824"/>
                        <a:gd name="connsiteY1" fmla="*/ 94129 h 3859306"/>
                        <a:gd name="connsiteX2" fmla="*/ 2618495 w 4312824"/>
                        <a:gd name="connsiteY2" fmla="*/ 80682 h 3859306"/>
                        <a:gd name="connsiteX3" fmla="*/ 2201636 w 4312824"/>
                        <a:gd name="connsiteY3" fmla="*/ 0 h 3859306"/>
                        <a:gd name="connsiteX4" fmla="*/ 655224 w 4312824"/>
                        <a:gd name="connsiteY4" fmla="*/ 268941 h 3859306"/>
                        <a:gd name="connsiteX5" fmla="*/ 413177 w 4312824"/>
                        <a:gd name="connsiteY5" fmla="*/ 564776 h 3859306"/>
                        <a:gd name="connsiteX6" fmla="*/ 359389 w 4312824"/>
                        <a:gd name="connsiteY6" fmla="*/ 672353 h 3859306"/>
                        <a:gd name="connsiteX7" fmla="*/ 63554 w 4312824"/>
                        <a:gd name="connsiteY7" fmla="*/ 1600200 h 3859306"/>
                        <a:gd name="connsiteX8" fmla="*/ 23212 w 4312824"/>
                        <a:gd name="connsiteY8" fmla="*/ 1828800 h 3859306"/>
                        <a:gd name="connsiteX9" fmla="*/ 23212 w 4312824"/>
                        <a:gd name="connsiteY9" fmla="*/ 2877671 h 3859306"/>
                        <a:gd name="connsiteX10" fmla="*/ 211471 w 4312824"/>
                        <a:gd name="connsiteY10" fmla="*/ 3307976 h 3859306"/>
                        <a:gd name="connsiteX11" fmla="*/ 251812 w 4312824"/>
                        <a:gd name="connsiteY11" fmla="*/ 3361765 h 3859306"/>
                        <a:gd name="connsiteX12" fmla="*/ 440071 w 4312824"/>
                        <a:gd name="connsiteY12" fmla="*/ 3509682 h 3859306"/>
                        <a:gd name="connsiteX13" fmla="*/ 641777 w 4312824"/>
                        <a:gd name="connsiteY13" fmla="*/ 3603812 h 3859306"/>
                        <a:gd name="connsiteX14" fmla="*/ 1623412 w 4312824"/>
                        <a:gd name="connsiteY14" fmla="*/ 3859306 h 3859306"/>
                        <a:gd name="connsiteX15" fmla="*/ 2739518 w 4312824"/>
                        <a:gd name="connsiteY15" fmla="*/ 3684494 h 3859306"/>
                        <a:gd name="connsiteX16" fmla="*/ 3223612 w 4312824"/>
                        <a:gd name="connsiteY16" fmla="*/ 3415553 h 3859306"/>
                        <a:gd name="connsiteX17" fmla="*/ 3479107 w 4312824"/>
                        <a:gd name="connsiteY17" fmla="*/ 3281082 h 3859306"/>
                        <a:gd name="connsiteX18" fmla="*/ 3828730 w 4312824"/>
                        <a:gd name="connsiteY18" fmla="*/ 3012141 h 3859306"/>
                        <a:gd name="connsiteX19" fmla="*/ 3895965 w 4312824"/>
                        <a:gd name="connsiteY19" fmla="*/ 2944906 h 3859306"/>
                        <a:gd name="connsiteX20" fmla="*/ 4016989 w 4312824"/>
                        <a:gd name="connsiteY20" fmla="*/ 2837329 h 3859306"/>
                        <a:gd name="connsiteX21" fmla="*/ 4124565 w 4312824"/>
                        <a:gd name="connsiteY21" fmla="*/ 2675965 h 3859306"/>
                        <a:gd name="connsiteX22" fmla="*/ 4191801 w 4312824"/>
                        <a:gd name="connsiteY22" fmla="*/ 2541494 h 3859306"/>
                        <a:gd name="connsiteX23" fmla="*/ 4272483 w 4312824"/>
                        <a:gd name="connsiteY23" fmla="*/ 2312894 h 3859306"/>
                        <a:gd name="connsiteX24" fmla="*/ 4312824 w 4312824"/>
                        <a:gd name="connsiteY24" fmla="*/ 2070847 h 3859306"/>
                        <a:gd name="connsiteX25" fmla="*/ 4285930 w 4312824"/>
                        <a:gd name="connsiteY25" fmla="*/ 1815353 h 3859306"/>
                        <a:gd name="connsiteX26" fmla="*/ 4245589 w 4312824"/>
                        <a:gd name="connsiteY26" fmla="*/ 1694329 h 3859306"/>
                        <a:gd name="connsiteX27" fmla="*/ 4138012 w 4312824"/>
                        <a:gd name="connsiteY27" fmla="*/ 1425388 h 3859306"/>
                        <a:gd name="connsiteX28" fmla="*/ 4016989 w 4312824"/>
                        <a:gd name="connsiteY28" fmla="*/ 1183341 h 3859306"/>
                        <a:gd name="connsiteX29" fmla="*/ 3976648 w 4312824"/>
                        <a:gd name="connsiteY29" fmla="*/ 1102659 h 3859306"/>
                        <a:gd name="connsiteX30" fmla="*/ 3842177 w 4312824"/>
                        <a:gd name="connsiteY30" fmla="*/ 941294 h 3859306"/>
                        <a:gd name="connsiteX31" fmla="*/ 3761495 w 4312824"/>
                        <a:gd name="connsiteY31" fmla="*/ 847165 h 3859306"/>
                        <a:gd name="connsiteX32" fmla="*/ 3694259 w 4312824"/>
                        <a:gd name="connsiteY32" fmla="*/ 806824 h 3859306"/>
                        <a:gd name="connsiteX33" fmla="*/ 3559789 w 4312824"/>
                        <a:gd name="connsiteY33" fmla="*/ 672353 h 3859306"/>
                        <a:gd name="connsiteX34" fmla="*/ 3425318 w 4312824"/>
                        <a:gd name="connsiteY34" fmla="*/ 564776 h 3859306"/>
                        <a:gd name="connsiteX35" fmla="*/ 3384977 w 4312824"/>
                        <a:gd name="connsiteY35" fmla="*/ 537882 h 3859306"/>
                        <a:gd name="connsiteX36" fmla="*/ 3277401 w 4312824"/>
                        <a:gd name="connsiteY36" fmla="*/ 457200 h 3859306"/>
                        <a:gd name="connsiteX37" fmla="*/ 3250507 w 4312824"/>
                        <a:gd name="connsiteY37" fmla="*/ 416859 h 3859306"/>
                        <a:gd name="connsiteX38" fmla="*/ 3142930 w 4312824"/>
                        <a:gd name="connsiteY38" fmla="*/ 336176 h 3859306"/>
                        <a:gd name="connsiteX39" fmla="*/ 3021907 w 4312824"/>
                        <a:gd name="connsiteY39" fmla="*/ 242047 h 3859306"/>
                        <a:gd name="connsiteX40" fmla="*/ 2954671 w 4312824"/>
                        <a:gd name="connsiteY40" fmla="*/ 201706 h 3859306"/>
                        <a:gd name="connsiteX41" fmla="*/ 2847095 w 4312824"/>
                        <a:gd name="connsiteY41" fmla="*/ 134471 h 3859306"/>
                        <a:gd name="connsiteX42" fmla="*/ 2793307 w 4312824"/>
                        <a:gd name="connsiteY42" fmla="*/ 80682 h 38593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4312824" h="3859306">
                          <a:moveTo>
                            <a:pt x="2873989" y="121024"/>
                          </a:moveTo>
                          <a:cubicBezTo>
                            <a:pt x="2829165" y="112059"/>
                            <a:pt x="2784670" y="101258"/>
                            <a:pt x="2739518" y="94129"/>
                          </a:cubicBezTo>
                          <a:cubicBezTo>
                            <a:pt x="2699425" y="87798"/>
                            <a:pt x="2658477" y="87679"/>
                            <a:pt x="2618495" y="80682"/>
                          </a:cubicBezTo>
                          <a:cubicBezTo>
                            <a:pt x="2479082" y="56285"/>
                            <a:pt x="2340589" y="26894"/>
                            <a:pt x="2201636" y="0"/>
                          </a:cubicBezTo>
                          <a:cubicBezTo>
                            <a:pt x="1705064" y="48684"/>
                            <a:pt x="1042424" y="-130748"/>
                            <a:pt x="655224" y="268941"/>
                          </a:cubicBezTo>
                          <a:cubicBezTo>
                            <a:pt x="566571" y="360454"/>
                            <a:pt x="488524" y="462030"/>
                            <a:pt x="413177" y="564776"/>
                          </a:cubicBezTo>
                          <a:cubicBezTo>
                            <a:pt x="389468" y="597106"/>
                            <a:pt x="375789" y="635769"/>
                            <a:pt x="359389" y="672353"/>
                          </a:cubicBezTo>
                          <a:cubicBezTo>
                            <a:pt x="180967" y="1070372"/>
                            <a:pt x="198950" y="1050154"/>
                            <a:pt x="63554" y="1600200"/>
                          </a:cubicBezTo>
                          <a:cubicBezTo>
                            <a:pt x="45059" y="1675335"/>
                            <a:pt x="23212" y="1828800"/>
                            <a:pt x="23212" y="1828800"/>
                          </a:cubicBezTo>
                          <a:cubicBezTo>
                            <a:pt x="212" y="2219794"/>
                            <a:pt x="-14792" y="2377285"/>
                            <a:pt x="23212" y="2877671"/>
                          </a:cubicBezTo>
                          <a:cubicBezTo>
                            <a:pt x="38019" y="3072634"/>
                            <a:pt x="109663" y="3155263"/>
                            <a:pt x="211471" y="3307976"/>
                          </a:cubicBezTo>
                          <a:cubicBezTo>
                            <a:pt x="223903" y="3326624"/>
                            <a:pt x="235007" y="3346937"/>
                            <a:pt x="251812" y="3361765"/>
                          </a:cubicBezTo>
                          <a:cubicBezTo>
                            <a:pt x="311653" y="3414566"/>
                            <a:pt x="372265" y="3467595"/>
                            <a:pt x="440071" y="3509682"/>
                          </a:cubicBezTo>
                          <a:cubicBezTo>
                            <a:pt x="503111" y="3548810"/>
                            <a:pt x="572420" y="3577456"/>
                            <a:pt x="641777" y="3603812"/>
                          </a:cubicBezTo>
                          <a:cubicBezTo>
                            <a:pt x="1155886" y="3799173"/>
                            <a:pt x="1075026" y="3758287"/>
                            <a:pt x="1623412" y="3859306"/>
                          </a:cubicBezTo>
                          <a:cubicBezTo>
                            <a:pt x="1995447" y="3801035"/>
                            <a:pt x="2376641" y="3785124"/>
                            <a:pt x="2739518" y="3684494"/>
                          </a:cubicBezTo>
                          <a:cubicBezTo>
                            <a:pt x="2917400" y="3635166"/>
                            <a:pt x="3061557" y="3503946"/>
                            <a:pt x="3223612" y="3415553"/>
                          </a:cubicBezTo>
                          <a:cubicBezTo>
                            <a:pt x="3308101" y="3369468"/>
                            <a:pt x="3402115" y="3338826"/>
                            <a:pt x="3479107" y="3281082"/>
                          </a:cubicBezTo>
                          <a:cubicBezTo>
                            <a:pt x="3521856" y="3249020"/>
                            <a:pt x="3741376" y="3091554"/>
                            <a:pt x="3828730" y="3012141"/>
                          </a:cubicBezTo>
                          <a:cubicBezTo>
                            <a:pt x="3852182" y="2990821"/>
                            <a:pt x="3872739" y="2966473"/>
                            <a:pt x="3895965" y="2944906"/>
                          </a:cubicBezTo>
                          <a:cubicBezTo>
                            <a:pt x="3935517" y="2908179"/>
                            <a:pt x="3982032" y="2878455"/>
                            <a:pt x="4016989" y="2837329"/>
                          </a:cubicBezTo>
                          <a:cubicBezTo>
                            <a:pt x="4058856" y="2788073"/>
                            <a:pt x="4091678" y="2731620"/>
                            <a:pt x="4124565" y="2675965"/>
                          </a:cubicBezTo>
                          <a:cubicBezTo>
                            <a:pt x="4150060" y="2632820"/>
                            <a:pt x="4171236" y="2587194"/>
                            <a:pt x="4191801" y="2541494"/>
                          </a:cubicBezTo>
                          <a:cubicBezTo>
                            <a:pt x="4226708" y="2463923"/>
                            <a:pt x="4253281" y="2394502"/>
                            <a:pt x="4272483" y="2312894"/>
                          </a:cubicBezTo>
                          <a:cubicBezTo>
                            <a:pt x="4299668" y="2197356"/>
                            <a:pt x="4299080" y="2180800"/>
                            <a:pt x="4312824" y="2070847"/>
                          </a:cubicBezTo>
                          <a:cubicBezTo>
                            <a:pt x="4303859" y="1985682"/>
                            <a:pt x="4300984" y="1899655"/>
                            <a:pt x="4285930" y="1815353"/>
                          </a:cubicBezTo>
                          <a:cubicBezTo>
                            <a:pt x="4278455" y="1773492"/>
                            <a:pt x="4260670" y="1734088"/>
                            <a:pt x="4245589" y="1694329"/>
                          </a:cubicBezTo>
                          <a:cubicBezTo>
                            <a:pt x="4211346" y="1604052"/>
                            <a:pt x="4178473" y="1513054"/>
                            <a:pt x="4138012" y="1425388"/>
                          </a:cubicBezTo>
                          <a:cubicBezTo>
                            <a:pt x="3956313" y="1031705"/>
                            <a:pt x="4127028" y="1385079"/>
                            <a:pt x="4016989" y="1183341"/>
                          </a:cubicBezTo>
                          <a:cubicBezTo>
                            <a:pt x="4002591" y="1156944"/>
                            <a:pt x="3992908" y="1127952"/>
                            <a:pt x="3976648" y="1102659"/>
                          </a:cubicBezTo>
                          <a:cubicBezTo>
                            <a:pt x="3894358" y="974653"/>
                            <a:pt x="3919963" y="1026859"/>
                            <a:pt x="3842177" y="941294"/>
                          </a:cubicBezTo>
                          <a:cubicBezTo>
                            <a:pt x="3814379" y="910716"/>
                            <a:pt x="3792073" y="874963"/>
                            <a:pt x="3761495" y="847165"/>
                          </a:cubicBezTo>
                          <a:cubicBezTo>
                            <a:pt x="3742155" y="829584"/>
                            <a:pt x="3714010" y="823942"/>
                            <a:pt x="3694259" y="806824"/>
                          </a:cubicBezTo>
                          <a:cubicBezTo>
                            <a:pt x="3646356" y="765308"/>
                            <a:pt x="3610501" y="710387"/>
                            <a:pt x="3559789" y="672353"/>
                          </a:cubicBezTo>
                          <a:cubicBezTo>
                            <a:pt x="3352655" y="517003"/>
                            <a:pt x="3719006" y="793201"/>
                            <a:pt x="3425318" y="564776"/>
                          </a:cubicBezTo>
                          <a:cubicBezTo>
                            <a:pt x="3412561" y="554854"/>
                            <a:pt x="3397392" y="548228"/>
                            <a:pt x="3384977" y="537882"/>
                          </a:cubicBezTo>
                          <a:cubicBezTo>
                            <a:pt x="3284139" y="453850"/>
                            <a:pt x="3418688" y="541972"/>
                            <a:pt x="3277401" y="457200"/>
                          </a:cubicBezTo>
                          <a:cubicBezTo>
                            <a:pt x="3268436" y="443753"/>
                            <a:pt x="3260603" y="429479"/>
                            <a:pt x="3250507" y="416859"/>
                          </a:cubicBezTo>
                          <a:cubicBezTo>
                            <a:pt x="3220215" y="378994"/>
                            <a:pt x="3184551" y="366698"/>
                            <a:pt x="3142930" y="336176"/>
                          </a:cubicBezTo>
                          <a:cubicBezTo>
                            <a:pt x="3101718" y="305953"/>
                            <a:pt x="3065731" y="268341"/>
                            <a:pt x="3021907" y="242047"/>
                          </a:cubicBezTo>
                          <a:cubicBezTo>
                            <a:pt x="2999495" y="228600"/>
                            <a:pt x="2976418" y="216204"/>
                            <a:pt x="2954671" y="201706"/>
                          </a:cubicBezTo>
                          <a:cubicBezTo>
                            <a:pt x="2849931" y="131880"/>
                            <a:pt x="2952158" y="187003"/>
                            <a:pt x="2847095" y="134471"/>
                          </a:cubicBezTo>
                          <a:lnTo>
                            <a:pt x="2793307" y="80682"/>
                          </a:ln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8806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26"/>
    </mc:Choice>
    <mc:Fallback xmlns="">
      <p:transition spd="slow" advTm="72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CFB428-B192-654B-BDCD-FCB6EF66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Melt fraction estimate at </a:t>
            </a:r>
            <a:r>
              <a:rPr lang="en-US" sz="3200" dirty="0" err="1"/>
              <a:t>Kolumbo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047A09-0C19-D846-B748-12CF0E76C478}"/>
              </a:ext>
            </a:extLst>
          </p:cNvPr>
          <p:cNvSpPr txBox="1"/>
          <p:nvPr/>
        </p:nvSpPr>
        <p:spPr>
          <a:xfrm>
            <a:off x="6238062" y="3391577"/>
            <a:ext cx="5836707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+mj-lt"/>
              </a:rPr>
              <a:t>Melt fraction = 28 – 44 %</a:t>
            </a:r>
          </a:p>
          <a:p>
            <a:endParaRPr lang="en-US" sz="2000" u="sng" dirty="0">
              <a:latin typeface="+mj-lt"/>
            </a:endParaRPr>
          </a:p>
          <a:p>
            <a:r>
              <a:rPr lang="en-US" sz="2000" dirty="0">
                <a:latin typeface="+mj-lt"/>
              </a:rPr>
              <a:t>Highest reported melt estimate from </a:t>
            </a:r>
            <a:r>
              <a:rPr lang="en-US" sz="2000" dirty="0" err="1">
                <a:latin typeface="+mj-lt"/>
              </a:rPr>
              <a:t>Vp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Close to critical porosity (~50%)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latin typeface="Calibri Light" panose="020F0302020204030204"/>
              </a:rPr>
              <a:t>Melt fraction could be even higher (pending FWI with higher frequency)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Volume &lt; 1 km</a:t>
            </a:r>
            <a:r>
              <a:rPr lang="en-US" sz="2000" baseline="30000" dirty="0">
                <a:latin typeface="+mj-lt"/>
              </a:rPr>
              <a:t>3</a:t>
            </a:r>
          </a:p>
          <a:p>
            <a:endParaRPr lang="en-US" sz="2000" baseline="30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Weaker low-</a:t>
            </a:r>
            <a:r>
              <a:rPr lang="en-US" sz="2000" dirty="0" err="1">
                <a:latin typeface="+mj-lt"/>
              </a:rPr>
              <a:t>Vp</a:t>
            </a:r>
            <a:r>
              <a:rPr lang="en-US" sz="2000" dirty="0">
                <a:latin typeface="+mj-lt"/>
              </a:rPr>
              <a:t> anomaly continues deeper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14A156-625D-B64B-BD19-1F3BE09AE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62" y="439615"/>
            <a:ext cx="5486400" cy="5486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B664163-0420-E04F-B3B4-CEEEFA013291}"/>
              </a:ext>
            </a:extLst>
          </p:cNvPr>
          <p:cNvGrpSpPr/>
          <p:nvPr/>
        </p:nvGrpSpPr>
        <p:grpSpPr>
          <a:xfrm>
            <a:off x="6938698" y="605051"/>
            <a:ext cx="3969625" cy="2590801"/>
            <a:chOff x="6991453" y="3100753"/>
            <a:chExt cx="3969625" cy="25908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2009B2F-C3B3-464A-AAA4-41CE5503FE50}"/>
                </a:ext>
              </a:extLst>
            </p:cNvPr>
            <p:cNvSpPr/>
            <p:nvPr/>
          </p:nvSpPr>
          <p:spPr>
            <a:xfrm>
              <a:off x="6991453" y="3100754"/>
              <a:ext cx="3969625" cy="25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F2E6EC1-18D4-2444-B41A-F10A91718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589" r="20045"/>
            <a:stretch/>
          </p:blipFill>
          <p:spPr>
            <a:xfrm>
              <a:off x="7362092" y="3167813"/>
              <a:ext cx="3447800" cy="235961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612AF11-D236-1742-B89B-A6502B4909A0}"/>
                </a:ext>
              </a:extLst>
            </p:cNvPr>
            <p:cNvSpPr/>
            <p:nvPr/>
          </p:nvSpPr>
          <p:spPr>
            <a:xfrm flipV="1">
              <a:off x="7356232" y="3100753"/>
              <a:ext cx="1219199" cy="234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6B25BD-CE7B-C446-8634-DDC35C37F7F8}"/>
                </a:ext>
              </a:extLst>
            </p:cNvPr>
            <p:cNvSpPr/>
            <p:nvPr/>
          </p:nvSpPr>
          <p:spPr>
            <a:xfrm flipV="1">
              <a:off x="7356231" y="5363308"/>
              <a:ext cx="1219200" cy="24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A6087F-3792-AC4B-BE41-E2447C666A10}"/>
                </a:ext>
              </a:extLst>
            </p:cNvPr>
            <p:cNvSpPr txBox="1"/>
            <p:nvPr/>
          </p:nvSpPr>
          <p:spPr>
            <a:xfrm>
              <a:off x="7814988" y="5184946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8DD3F2A-9543-D941-827C-97C5ECE0C5BA}"/>
                </a:ext>
              </a:extLst>
            </p:cNvPr>
            <p:cNvSpPr txBox="1"/>
            <p:nvPr/>
          </p:nvSpPr>
          <p:spPr>
            <a:xfrm>
              <a:off x="8727086" y="5184946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F3446A-B4D4-6344-A576-7AD4B7E136F9}"/>
                </a:ext>
              </a:extLst>
            </p:cNvPr>
            <p:cNvSpPr txBox="1"/>
            <p:nvPr/>
          </p:nvSpPr>
          <p:spPr>
            <a:xfrm>
              <a:off x="9558902" y="5184946"/>
              <a:ext cx="4187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D353D36-F961-7C4B-92E4-A90D54776D1D}"/>
                </a:ext>
              </a:extLst>
            </p:cNvPr>
            <p:cNvSpPr txBox="1"/>
            <p:nvPr/>
          </p:nvSpPr>
          <p:spPr>
            <a:xfrm>
              <a:off x="10466781" y="5184946"/>
              <a:ext cx="4187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955AEA3-CC4D-614F-9272-F6EB79338A34}"/>
                </a:ext>
              </a:extLst>
            </p:cNvPr>
            <p:cNvSpPr txBox="1"/>
            <p:nvPr/>
          </p:nvSpPr>
          <p:spPr>
            <a:xfrm>
              <a:off x="6991453" y="3629180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5CFC9A4-6463-E64D-A7F6-5E2683103463}"/>
                </a:ext>
              </a:extLst>
            </p:cNvPr>
            <p:cNvSpPr txBox="1"/>
            <p:nvPr/>
          </p:nvSpPr>
          <p:spPr>
            <a:xfrm>
              <a:off x="6991453" y="4060972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602356-54E0-8448-BAF2-B2DDE9B1F8BE}"/>
                </a:ext>
              </a:extLst>
            </p:cNvPr>
            <p:cNvSpPr txBox="1"/>
            <p:nvPr/>
          </p:nvSpPr>
          <p:spPr>
            <a:xfrm>
              <a:off x="6991453" y="4492764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5FC78F6-B747-EB4E-8D9A-E0E68A667C54}"/>
                </a:ext>
              </a:extLst>
            </p:cNvPr>
            <p:cNvSpPr txBox="1"/>
            <p:nvPr/>
          </p:nvSpPr>
          <p:spPr>
            <a:xfrm>
              <a:off x="6991453" y="4924556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C95C457-1184-EC45-9760-7BD979F3530A}"/>
                </a:ext>
              </a:extLst>
            </p:cNvPr>
            <p:cNvSpPr/>
            <p:nvPr/>
          </p:nvSpPr>
          <p:spPr>
            <a:xfrm>
              <a:off x="7362091" y="3352800"/>
              <a:ext cx="3440723" cy="1799492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89311FE-4C1F-BF4C-A06B-6D5080914E01}"/>
              </a:ext>
            </a:extLst>
          </p:cNvPr>
          <p:cNvSpPr txBox="1"/>
          <p:nvPr/>
        </p:nvSpPr>
        <p:spPr>
          <a:xfrm>
            <a:off x="1248600" y="5774035"/>
            <a:ext cx="4682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Curves for aspect ratio = 0.07 – 0.14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F2FC2F-452E-7D4F-8F04-5C0864363564}"/>
              </a:ext>
            </a:extLst>
          </p:cNvPr>
          <p:cNvSpPr txBox="1"/>
          <p:nvPr/>
        </p:nvSpPr>
        <p:spPr>
          <a:xfrm>
            <a:off x="2781989" y="1643119"/>
            <a:ext cx="3209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Envelope of constitutive relationships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118E472-C559-9E44-B29F-3C0D8EE5A747}"/>
              </a:ext>
            </a:extLst>
          </p:cNvPr>
          <p:cNvCxnSpPr>
            <a:cxnSpLocks/>
          </p:cNvCxnSpPr>
          <p:nvPr/>
        </p:nvCxnSpPr>
        <p:spPr>
          <a:xfrm flipH="1">
            <a:off x="3223847" y="2336787"/>
            <a:ext cx="545122" cy="5939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311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26"/>
    </mc:Choice>
    <mc:Fallback xmlns="">
      <p:transition spd="slow" advTm="72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CAD524-E3DE-E24D-B1D6-794583CC191B}"/>
              </a:ext>
            </a:extLst>
          </p:cNvPr>
          <p:cNvSpPr/>
          <p:nvPr/>
        </p:nvSpPr>
        <p:spPr>
          <a:xfrm>
            <a:off x="783909" y="419257"/>
            <a:ext cx="789702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900"/>
              </a:spcAft>
              <a:defRPr/>
            </a:pPr>
            <a:r>
              <a:rPr lang="en-GB" sz="2800" dirty="0">
                <a:solidFill>
                  <a:prstClr val="black"/>
                </a:solidFill>
                <a:latin typeface="+mj-lt"/>
              </a:rPr>
              <a:t>Conclusions</a:t>
            </a:r>
          </a:p>
          <a:p>
            <a:pPr marL="342900" lvl="0" indent="-342900">
              <a:spcAft>
                <a:spcPts val="900"/>
              </a:spcAft>
              <a:buFontTx/>
              <a:buChar char="-"/>
              <a:defRPr/>
            </a:pPr>
            <a:r>
              <a:rPr lang="en-GB" sz="2000" dirty="0">
                <a:solidFill>
                  <a:prstClr val="black"/>
                </a:solidFill>
                <a:latin typeface="+mj-lt"/>
              </a:rPr>
              <a:t>We use Full Waveform Inversion to image a low velocity volume beneath </a:t>
            </a:r>
            <a:r>
              <a:rPr lang="en-GB" sz="2000" dirty="0" err="1">
                <a:solidFill>
                  <a:prstClr val="black"/>
                </a:solidFill>
                <a:latin typeface="+mj-lt"/>
              </a:rPr>
              <a:t>Kolumbo</a:t>
            </a:r>
            <a:r>
              <a:rPr lang="en-GB" sz="2000" dirty="0">
                <a:solidFill>
                  <a:prstClr val="black"/>
                </a:solidFill>
                <a:latin typeface="+mj-lt"/>
              </a:rPr>
              <a:t> volcano (Santorini)  </a:t>
            </a:r>
          </a:p>
          <a:p>
            <a:pPr marL="342900" indent="-342900">
              <a:spcAft>
                <a:spcPts val="900"/>
              </a:spcAft>
              <a:buFontTx/>
              <a:buChar char="-"/>
              <a:defRPr/>
            </a:pPr>
            <a:r>
              <a:rPr lang="en-GB" sz="2000" dirty="0">
                <a:solidFill>
                  <a:prstClr val="black"/>
                </a:solidFill>
                <a:latin typeface="+mj-lt"/>
              </a:rPr>
              <a:t>The largest measured </a:t>
            </a:r>
            <a:r>
              <a:rPr lang="en-GB" sz="2000" dirty="0" err="1">
                <a:solidFill>
                  <a:prstClr val="black"/>
                </a:solidFill>
                <a:latin typeface="+mj-lt"/>
              </a:rPr>
              <a:t>Vp</a:t>
            </a:r>
            <a:r>
              <a:rPr lang="en-GB" sz="2000" dirty="0">
                <a:solidFill>
                  <a:prstClr val="black"/>
                </a:solidFill>
                <a:latin typeface="+mj-lt"/>
              </a:rPr>
              <a:t> anomaly is  -35%/-40%</a:t>
            </a:r>
          </a:p>
          <a:p>
            <a:pPr marL="342900" indent="-342900">
              <a:spcAft>
                <a:spcPts val="900"/>
              </a:spcAft>
              <a:buFontTx/>
              <a:buChar char="-"/>
              <a:defRPr/>
            </a:pPr>
            <a:r>
              <a:rPr lang="en-GB" sz="2000" dirty="0">
                <a:solidFill>
                  <a:prstClr val="black"/>
                </a:solidFill>
                <a:latin typeface="+mj-lt"/>
              </a:rPr>
              <a:t>The microstructure for St Kitts’ mush is equivalent to 0.1 aspect ratio ellipsoids</a:t>
            </a:r>
          </a:p>
          <a:p>
            <a:pPr marL="342900" indent="-342900">
              <a:spcAft>
                <a:spcPts val="900"/>
              </a:spcAft>
              <a:buFontTx/>
              <a:buChar char="-"/>
              <a:defRPr/>
            </a:pPr>
            <a:r>
              <a:rPr lang="en-GB" sz="2000" dirty="0">
                <a:solidFill>
                  <a:prstClr val="black"/>
                </a:solidFill>
                <a:latin typeface="+mj-lt"/>
              </a:rPr>
              <a:t>The melt fraction at </a:t>
            </a:r>
            <a:r>
              <a:rPr lang="en-GB" sz="2000" dirty="0" err="1">
                <a:solidFill>
                  <a:prstClr val="black"/>
                </a:solidFill>
                <a:latin typeface="+mj-lt"/>
              </a:rPr>
              <a:t>Kolumbo</a:t>
            </a:r>
            <a:r>
              <a:rPr lang="en-GB" sz="2000" dirty="0">
                <a:solidFill>
                  <a:prstClr val="black"/>
                </a:solidFill>
                <a:latin typeface="+mj-lt"/>
              </a:rPr>
              <a:t> is 28-44%, possibly above 50%</a:t>
            </a:r>
          </a:p>
          <a:p>
            <a:pPr marL="342900" indent="-342900">
              <a:spcAft>
                <a:spcPts val="900"/>
              </a:spcAft>
              <a:buFontTx/>
              <a:buChar char="-"/>
              <a:defRPr/>
            </a:pPr>
            <a:r>
              <a:rPr lang="en-GB" sz="2000" dirty="0">
                <a:solidFill>
                  <a:prstClr val="black"/>
                </a:solidFill>
                <a:latin typeface="+mj-lt"/>
              </a:rPr>
              <a:t>Likely small-volume, high-melt-fraction melt lens located at the top of the magmatic system</a:t>
            </a:r>
          </a:p>
          <a:p>
            <a:pPr marL="342900" indent="-342900">
              <a:spcAft>
                <a:spcPts val="900"/>
              </a:spcAft>
              <a:buFontTx/>
              <a:buChar char="-"/>
              <a:defRPr/>
            </a:pPr>
            <a:r>
              <a:rPr lang="en-GB" sz="2000" dirty="0">
                <a:solidFill>
                  <a:prstClr val="black"/>
                </a:solidFill>
                <a:latin typeface="+mj-lt"/>
              </a:rPr>
              <a:t>We need new ways to collect seismic data that can make use of waveform methods</a:t>
            </a:r>
          </a:p>
          <a:p>
            <a:pPr marL="342900" indent="-342900">
              <a:spcAft>
                <a:spcPts val="900"/>
              </a:spcAft>
              <a:buFontTx/>
              <a:buChar char="-"/>
              <a:defRPr/>
            </a:pPr>
            <a:r>
              <a:rPr lang="en-GB" sz="2000" dirty="0">
                <a:solidFill>
                  <a:prstClr val="black"/>
                </a:solidFill>
                <a:latin typeface="+mj-lt"/>
              </a:rPr>
              <a:t>We need microstructure information from Petrology for a wide range of melt fractions and compositions</a:t>
            </a:r>
          </a:p>
          <a:p>
            <a:pPr lvl="0">
              <a:spcAft>
                <a:spcPts val="900"/>
              </a:spcAft>
              <a:defRPr/>
            </a:pPr>
            <a:endParaRPr lang="en-GB" sz="24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6371B1-11FE-0244-A9D3-E9DC6F9C0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28" y="4625878"/>
            <a:ext cx="2917583" cy="892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6A6840-ADFA-6240-91AB-0F6C3C7D558A}"/>
              </a:ext>
            </a:extLst>
          </p:cNvPr>
          <p:cNvSpPr txBox="1"/>
          <p:nvPr/>
        </p:nvSpPr>
        <p:spPr>
          <a:xfrm>
            <a:off x="8803212" y="5775712"/>
            <a:ext cx="2793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m.paulatto@imperial.ac.uk</a:t>
            </a:r>
            <a:r>
              <a:rPr lang="en-US" dirty="0"/>
              <a:t> 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@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michpaulatto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" name="Picture 15" descr="A picture containing tree&#10;&#10;Description automatically generated">
            <a:extLst>
              <a:ext uri="{FF2B5EF4-FFF2-40B4-BE49-F238E27FC236}">
                <a16:creationId xmlns:a16="http://schemas.microsoft.com/office/drawing/2014/main" id="{81B59420-6824-954D-9AF8-DDA023A51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28" y="6052601"/>
            <a:ext cx="368429" cy="36842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D9F1F50-9447-3244-B274-64CD1A7850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" b="16140"/>
          <a:stretch/>
        </p:blipFill>
        <p:spPr>
          <a:xfrm>
            <a:off x="8738205" y="542337"/>
            <a:ext cx="3145885" cy="38066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A1DD5A-B52B-794D-85CD-028E7675D877}"/>
              </a:ext>
            </a:extLst>
          </p:cNvPr>
          <p:cNvSpPr txBox="1"/>
          <p:nvPr/>
        </p:nvSpPr>
        <p:spPr>
          <a:xfrm>
            <a:off x="9246556" y="79659"/>
            <a:ext cx="212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 more blobs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E5EE35-6FC0-F040-9657-331C7D0A8DF3}"/>
              </a:ext>
            </a:extLst>
          </p:cNvPr>
          <p:cNvCxnSpPr/>
          <p:nvPr/>
        </p:nvCxnSpPr>
        <p:spPr>
          <a:xfrm>
            <a:off x="8751276" y="541324"/>
            <a:ext cx="3147647" cy="3827157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7E6A6B-351E-2548-B789-5254C6C81062}"/>
              </a:ext>
            </a:extLst>
          </p:cNvPr>
          <p:cNvCxnSpPr>
            <a:cxnSpLocks/>
          </p:cNvCxnSpPr>
          <p:nvPr/>
        </p:nvCxnSpPr>
        <p:spPr>
          <a:xfrm flipV="1">
            <a:off x="8738205" y="540311"/>
            <a:ext cx="3145885" cy="3808678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0246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59"/>
    </mc:Choice>
    <mc:Fallback xmlns="">
      <p:transition spd="slow" advTm="45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4546202-AD75-5B4D-9EFA-468ACA8C9E40}"/>
              </a:ext>
            </a:extLst>
          </p:cNvPr>
          <p:cNvSpPr/>
          <p:nvPr/>
        </p:nvSpPr>
        <p:spPr>
          <a:xfrm>
            <a:off x="3048000" y="346890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i="1" dirty="0">
              <a:latin typeface="AdvTT6120e2aa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BEB5B1-5B92-FF43-A4EA-D8F97C676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4663" y="1440306"/>
            <a:ext cx="5609164" cy="23002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+mj-lt"/>
              </a:rPr>
              <a:t>Melt stored in low melt fraction crystal mush for most of its life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+mj-lt"/>
              </a:rPr>
              <a:t>Reactive flow explains magma differentiation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+mj-lt"/>
              </a:rPr>
              <a:t>Melt-rich and volatile-rich lenses likely at top of mush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F960191-52FD-DE44-9D67-1D684C3FBEA9}"/>
              </a:ext>
            </a:extLst>
          </p:cNvPr>
          <p:cNvSpPr txBox="1">
            <a:spLocks/>
          </p:cNvSpPr>
          <p:nvPr/>
        </p:nvSpPr>
        <p:spPr>
          <a:xfrm>
            <a:off x="756139" y="1440306"/>
            <a:ext cx="5143500" cy="1726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+mj-lt"/>
              </a:rPr>
              <a:t>High melt fraction &gt; 50 %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+mj-lt"/>
              </a:rPr>
              <a:t>Large volume, Long-lived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+mj-lt"/>
              </a:rPr>
              <a:t>Assimilation-Fractional crystallization and crystal settling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68AEE20-0B5E-E348-9CC4-CC4E5D37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393" y="650452"/>
            <a:ext cx="2778369" cy="879231"/>
          </a:xfrm>
        </p:spPr>
        <p:txBody>
          <a:bodyPr>
            <a:normAutofit/>
          </a:bodyPr>
          <a:lstStyle/>
          <a:p>
            <a:pPr algn="ctr"/>
            <a:r>
              <a:rPr lang="en-US" sz="2400" b="1" u="sng" dirty="0"/>
              <a:t>Crystal Mush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C218CA-2504-1343-9C50-E54E0F1062C5}"/>
              </a:ext>
            </a:extLst>
          </p:cNvPr>
          <p:cNvSpPr txBox="1">
            <a:spLocks/>
          </p:cNvSpPr>
          <p:nvPr/>
        </p:nvSpPr>
        <p:spPr>
          <a:xfrm>
            <a:off x="1063523" y="650453"/>
            <a:ext cx="3399085" cy="879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u="sng" dirty="0"/>
              <a:t>Magma Chamber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9A5140-02F8-564F-80A9-C12CFDB19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79" r="20203"/>
          <a:stretch/>
        </p:blipFill>
        <p:spPr>
          <a:xfrm>
            <a:off x="7585668" y="3186665"/>
            <a:ext cx="2931404" cy="3318443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AC316DC8-C82C-8B40-ACEC-7BF417EA92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18"/>
          <a:stretch/>
        </p:blipFill>
        <p:spPr>
          <a:xfrm>
            <a:off x="889028" y="3290275"/>
            <a:ext cx="4018880" cy="31281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3C2591B-1560-4943-8C0E-C1BFFE1BEA09}"/>
              </a:ext>
            </a:extLst>
          </p:cNvPr>
          <p:cNvSpPr/>
          <p:nvPr/>
        </p:nvSpPr>
        <p:spPr>
          <a:xfrm>
            <a:off x="2025073" y="6437922"/>
            <a:ext cx="1576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De Paolo, 1981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49AC3D-EFB6-E545-9499-837369712A79}"/>
              </a:ext>
            </a:extLst>
          </p:cNvPr>
          <p:cNvSpPr/>
          <p:nvPr/>
        </p:nvSpPr>
        <p:spPr>
          <a:xfrm>
            <a:off x="8263301" y="6505108"/>
            <a:ext cx="1979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Jackson et al., 2018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BD9D1D8-912B-6E47-BAB6-23D0A59C8F52}"/>
              </a:ext>
            </a:extLst>
          </p:cNvPr>
          <p:cNvSpPr txBox="1">
            <a:spLocks/>
          </p:cNvSpPr>
          <p:nvPr/>
        </p:nvSpPr>
        <p:spPr>
          <a:xfrm>
            <a:off x="756138" y="32209"/>
            <a:ext cx="6901961" cy="879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Competing models for magma 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9753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98"/>
    </mc:Choice>
    <mc:Fallback xmlns="">
      <p:transition spd="slow" advTm="3769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4546202-AD75-5B4D-9EFA-468ACA8C9E40}"/>
              </a:ext>
            </a:extLst>
          </p:cNvPr>
          <p:cNvSpPr/>
          <p:nvPr/>
        </p:nvSpPr>
        <p:spPr>
          <a:xfrm>
            <a:off x="3048000" y="346890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i="1" dirty="0">
              <a:latin typeface="AdvTT6120e2a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2B70DA-EE7B-BD49-956E-CAFCD10EB18A}"/>
              </a:ext>
            </a:extLst>
          </p:cNvPr>
          <p:cNvSpPr txBox="1"/>
          <p:nvPr/>
        </p:nvSpPr>
        <p:spPr>
          <a:xfrm>
            <a:off x="6134579" y="1473920"/>
            <a:ext cx="5434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-10% to -30% velocity anomalies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Anisotropy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High </a:t>
            </a:r>
            <a:r>
              <a:rPr lang="en-US" sz="2000" dirty="0" err="1">
                <a:latin typeface="+mj-lt"/>
              </a:rPr>
              <a:t>Vp</a:t>
            </a:r>
            <a:r>
              <a:rPr lang="en-US" sz="2000" dirty="0">
                <a:latin typeface="+mj-lt"/>
              </a:rPr>
              <a:t>/Vs ratio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683CAC-12B1-3542-8227-04BF50C62520}"/>
              </a:ext>
            </a:extLst>
          </p:cNvPr>
          <p:cNvSpPr txBox="1"/>
          <p:nvPr/>
        </p:nvSpPr>
        <p:spPr>
          <a:xfrm>
            <a:off x="798671" y="1473920"/>
            <a:ext cx="5434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-30% to -60% velocity anomalies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S-wave shadow zones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No anisotropy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Strong reflections and diffractions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7B71B3-7B8D-0F42-912F-68F806D06B4C}"/>
              </a:ext>
            </a:extLst>
          </p:cNvPr>
          <p:cNvSpPr/>
          <p:nvPr/>
        </p:nvSpPr>
        <p:spPr>
          <a:xfrm>
            <a:off x="798671" y="4260211"/>
            <a:ext cx="10895098" cy="1477328"/>
          </a:xfrm>
          <a:prstGeom prst="rect">
            <a:avLst/>
          </a:prstGeom>
        </p:spPr>
        <p:txBody>
          <a:bodyPr wrap="square" numCol="2" anchor="t">
            <a:spAutoFit/>
          </a:bodyPr>
          <a:lstStyle/>
          <a:p>
            <a:r>
              <a:rPr lang="en-GB" b="1" u="sng" dirty="0">
                <a:latin typeface="+mj-lt"/>
                <a:cs typeface="Calibri" panose="020F0502020204030204" pitchFamily="34" charset="0"/>
              </a:rPr>
              <a:t>Lees, 2007</a:t>
            </a:r>
            <a:r>
              <a:rPr lang="en-GB" b="1" dirty="0">
                <a:latin typeface="+mj-lt"/>
                <a:cs typeface="Calibri" panose="020F0502020204030204" pitchFamily="34" charset="0"/>
              </a:rPr>
              <a:t>:</a:t>
            </a:r>
          </a:p>
          <a:p>
            <a:r>
              <a:rPr lang="en-GB" i="1" dirty="0">
                <a:latin typeface="+mj-lt"/>
                <a:cs typeface="Calibri" panose="020F0502020204030204" pitchFamily="34" charset="0"/>
              </a:rPr>
              <a:t>“</a:t>
            </a:r>
            <a:r>
              <a:rPr lang="en-GB" i="1" dirty="0">
                <a:latin typeface="+mj-lt"/>
              </a:rPr>
              <a:t>Most anomalies are found to be in the range of </a:t>
            </a:r>
            <a:r>
              <a:rPr lang="en-GB" i="1" dirty="0">
                <a:highlight>
                  <a:srgbClr val="FFFF00"/>
                </a:highlight>
                <a:latin typeface="+mj-lt"/>
              </a:rPr>
              <a:t>±10%</a:t>
            </a:r>
            <a:r>
              <a:rPr lang="en-GB" i="1" dirty="0">
                <a:latin typeface="+mj-lt"/>
              </a:rPr>
              <a:t>”</a:t>
            </a:r>
          </a:p>
          <a:p>
            <a:r>
              <a:rPr lang="en-GB" i="1" dirty="0">
                <a:latin typeface="+mj-lt"/>
              </a:rPr>
              <a:t>“there is a general </a:t>
            </a:r>
            <a:r>
              <a:rPr lang="en-GB" i="1" dirty="0">
                <a:highlight>
                  <a:srgbClr val="FFFF00"/>
                </a:highlight>
                <a:latin typeface="+mj-lt"/>
              </a:rPr>
              <a:t>lack of strong evidence for large regions of pure melt</a:t>
            </a:r>
            <a:r>
              <a:rPr lang="en-GB" i="1" dirty="0">
                <a:latin typeface="+mj-lt"/>
              </a:rPr>
              <a:t>“</a:t>
            </a:r>
          </a:p>
          <a:p>
            <a:endParaRPr lang="en-GB" i="1" dirty="0">
              <a:latin typeface="+mj-lt"/>
            </a:endParaRPr>
          </a:p>
          <a:p>
            <a:pPr lvl="0"/>
            <a:r>
              <a:rPr lang="en-GB" b="1" u="sng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Cashman &amp; Giordano 2014</a:t>
            </a:r>
            <a:r>
              <a:rPr lang="en-GB" b="1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:</a:t>
            </a:r>
          </a:p>
          <a:p>
            <a:pPr lvl="0"/>
            <a:r>
              <a:rPr lang="en-GB" i="1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“Geophysical studies of active volcanic systems </a:t>
            </a:r>
            <a:r>
              <a:rPr lang="en-GB" i="1" dirty="0">
                <a:solidFill>
                  <a:prstClr val="black"/>
                </a:solidFill>
                <a:highlight>
                  <a:srgbClr val="FFFF00"/>
                </a:highlight>
                <a:latin typeface="Calibri Light" panose="020F0302020204030204"/>
                <a:cs typeface="Calibri" panose="020F0502020204030204" pitchFamily="34" charset="0"/>
              </a:rPr>
              <a:t>have failed to locate large volumes of crystal-poor melt</a:t>
            </a:r>
            <a:r>
              <a:rPr lang="en-GB" i="1" dirty="0">
                <a:solidFill>
                  <a:prstClr val="black"/>
                </a:solidFill>
                <a:latin typeface="Calibri Light" panose="020F0302020204030204"/>
                <a:cs typeface="Calibri" panose="020F0502020204030204" pitchFamily="34" charset="0"/>
              </a:rPr>
              <a:t>. These observations are difficult to reconcile with a classical magma chamber model”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D122629-5C2F-6E45-A8DC-51ECC8244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71" y="3723438"/>
            <a:ext cx="8582721" cy="817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latin typeface="+mj-lt"/>
                <a:sym typeface="Wingdings"/>
              </a:rPr>
              <a:t>Volcano tomography is a key body of evidence for the Mush model</a:t>
            </a:r>
            <a:endParaRPr lang="en-GB" sz="2400" dirty="0">
              <a:latin typeface="+mj-lt"/>
              <a:sym typeface="Wingdings" pitchFamily="2" charset="2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4B4ADB-1C93-0640-A646-D82BC24DC331}"/>
              </a:ext>
            </a:extLst>
          </p:cNvPr>
          <p:cNvCxnSpPr/>
          <p:nvPr/>
        </p:nvCxnSpPr>
        <p:spPr>
          <a:xfrm>
            <a:off x="798671" y="3429000"/>
            <a:ext cx="10895098" cy="39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FFCD7CE8-BA48-6D4D-9A0C-DFE34DA4AFB6}"/>
              </a:ext>
            </a:extLst>
          </p:cNvPr>
          <p:cNvSpPr txBox="1">
            <a:spLocks/>
          </p:cNvSpPr>
          <p:nvPr/>
        </p:nvSpPr>
        <p:spPr>
          <a:xfrm>
            <a:off x="798670" y="32209"/>
            <a:ext cx="6859429" cy="879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Expected seismological signature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4FD8CDA-291A-B14E-9259-9C4B8CC1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393" y="650452"/>
            <a:ext cx="2778369" cy="879231"/>
          </a:xfrm>
        </p:spPr>
        <p:txBody>
          <a:bodyPr>
            <a:normAutofit/>
          </a:bodyPr>
          <a:lstStyle/>
          <a:p>
            <a:pPr algn="ctr"/>
            <a:r>
              <a:rPr lang="en-US" sz="2400" b="1" u="sng" dirty="0"/>
              <a:t>Crystal Mush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CD21548-4B05-4849-A4F3-B96A2E2BFB3F}"/>
              </a:ext>
            </a:extLst>
          </p:cNvPr>
          <p:cNvSpPr txBox="1">
            <a:spLocks/>
          </p:cNvSpPr>
          <p:nvPr/>
        </p:nvSpPr>
        <p:spPr>
          <a:xfrm>
            <a:off x="1063523" y="650453"/>
            <a:ext cx="3399085" cy="879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u="sng" dirty="0"/>
              <a:t>Magma Chamber</a:t>
            </a:r>
          </a:p>
        </p:txBody>
      </p:sp>
    </p:spTree>
    <p:extLst>
      <p:ext uri="{BB962C8B-B14F-4D97-AF65-F5344CB8AC3E}">
        <p14:creationId xmlns:p14="http://schemas.microsoft.com/office/powerpoint/2010/main" val="16358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98"/>
    </mc:Choice>
    <mc:Fallback xmlns="">
      <p:transition spd="slow" advTm="3769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D41544-A976-684D-8B39-58D6F8682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49556" b="46489"/>
          <a:stretch/>
        </p:blipFill>
        <p:spPr>
          <a:xfrm>
            <a:off x="390072" y="2307305"/>
            <a:ext cx="3300442" cy="1971191"/>
          </a:xfrm>
          <a:solidFill>
            <a:schemeClr val="bg1"/>
          </a:solidFill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DFB7AD3-C616-8B4A-B181-3DB0D111E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52258"/>
              </p:ext>
            </p:extLst>
          </p:nvPr>
        </p:nvGraphicFramePr>
        <p:xfrm>
          <a:off x="540877" y="4981193"/>
          <a:ext cx="3191348" cy="8952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95674">
                  <a:extLst>
                    <a:ext uri="{9D8B030D-6E8A-4147-A177-3AD203B41FA5}">
                      <a16:colId xmlns:a16="http://schemas.microsoft.com/office/drawing/2014/main" val="3117789079"/>
                    </a:ext>
                  </a:extLst>
                </a:gridCol>
                <a:gridCol w="1595674">
                  <a:extLst>
                    <a:ext uri="{9D8B030D-6E8A-4147-A177-3AD203B41FA5}">
                      <a16:colId xmlns:a16="http://schemas.microsoft.com/office/drawing/2014/main" val="2946076530"/>
                    </a:ext>
                  </a:extLst>
                </a:gridCol>
              </a:tblGrid>
              <a:tr h="447606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+mj-lt"/>
                        </a:rPr>
                        <a:t>Vp</a:t>
                      </a:r>
                      <a:r>
                        <a:rPr lang="en-US" dirty="0">
                          <a:latin typeface="+mj-lt"/>
                        </a:rPr>
                        <a:t> anomaly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818046"/>
                  </a:ext>
                </a:extLst>
              </a:tr>
              <a:tr h="447606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  <a:latin typeface="+mj-lt"/>
                        </a:rPr>
                        <a:t>Melt fraction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  <a:latin typeface="+mj-lt"/>
                        </a:rPr>
                        <a:t>3 - 13 %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02224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65A3E9E-D0A9-6B45-BB94-B8038BABCC35}"/>
              </a:ext>
            </a:extLst>
          </p:cNvPr>
          <p:cNvSpPr txBox="1"/>
          <p:nvPr/>
        </p:nvSpPr>
        <p:spPr>
          <a:xfrm>
            <a:off x="1106942" y="4468562"/>
            <a:ext cx="205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Paulatto et al., 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DABB3C-873C-394B-A439-807B7754800A}"/>
              </a:ext>
            </a:extLst>
          </p:cNvPr>
          <p:cNvSpPr/>
          <p:nvPr/>
        </p:nvSpPr>
        <p:spPr>
          <a:xfrm>
            <a:off x="679851" y="1850790"/>
            <a:ext cx="269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Montserrat, Lesser Antilles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778D1-72CA-A748-9246-4745519733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588592"/>
              </p:ext>
            </p:extLst>
          </p:nvPr>
        </p:nvGraphicFramePr>
        <p:xfrm>
          <a:off x="4527602" y="4977643"/>
          <a:ext cx="1338690" cy="8952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38690">
                  <a:extLst>
                    <a:ext uri="{9D8B030D-6E8A-4147-A177-3AD203B41FA5}">
                      <a16:colId xmlns:a16="http://schemas.microsoft.com/office/drawing/2014/main" val="2946076530"/>
                    </a:ext>
                  </a:extLst>
                </a:gridCol>
              </a:tblGrid>
              <a:tr h="447606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818046"/>
                  </a:ext>
                </a:extLst>
              </a:tr>
              <a:tr h="447606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  <a:latin typeface="+mj-lt"/>
                        </a:rPr>
                        <a:t>4 - 13 %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022245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90D9AA1-6BB5-5F48-9377-98D63306B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93672"/>
              </p:ext>
            </p:extLst>
          </p:nvPr>
        </p:nvGraphicFramePr>
        <p:xfrm>
          <a:off x="6692687" y="4977643"/>
          <a:ext cx="1547036" cy="8952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47036">
                  <a:extLst>
                    <a:ext uri="{9D8B030D-6E8A-4147-A177-3AD203B41FA5}">
                      <a16:colId xmlns:a16="http://schemas.microsoft.com/office/drawing/2014/main" val="2946076530"/>
                    </a:ext>
                  </a:extLst>
                </a:gridCol>
              </a:tblGrid>
              <a:tr h="447606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-6 to -10 %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818046"/>
                  </a:ext>
                </a:extLst>
              </a:tr>
              <a:tr h="447606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  <a:latin typeface="+mj-lt"/>
                        </a:rPr>
                        <a:t>10 - 12 %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022245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9E630F8-9D1B-D741-A7DF-0273B3E07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390400"/>
              </p:ext>
            </p:extLst>
          </p:nvPr>
        </p:nvGraphicFramePr>
        <p:xfrm>
          <a:off x="8920250" y="4989902"/>
          <a:ext cx="3142468" cy="8952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71234">
                  <a:extLst>
                    <a:ext uri="{9D8B030D-6E8A-4147-A177-3AD203B41FA5}">
                      <a16:colId xmlns:a16="http://schemas.microsoft.com/office/drawing/2014/main" val="3117789079"/>
                    </a:ext>
                  </a:extLst>
                </a:gridCol>
                <a:gridCol w="1571234">
                  <a:extLst>
                    <a:ext uri="{9D8B030D-6E8A-4147-A177-3AD203B41FA5}">
                      <a16:colId xmlns:a16="http://schemas.microsoft.com/office/drawing/2014/main" val="2946076530"/>
                    </a:ext>
                  </a:extLst>
                </a:gridCol>
              </a:tblGrid>
              <a:tr h="447606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Vs anomaly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-36%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764276"/>
                  </a:ext>
                </a:extLst>
              </a:tr>
              <a:tr h="447606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  <a:latin typeface="+mj-lt"/>
                        </a:rPr>
                        <a:t>Melt fraction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  <a:latin typeface="+mj-lt"/>
                        </a:rPr>
                        <a:t>10 - 40 %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022245"/>
                  </a:ext>
                </a:extLst>
              </a:tr>
            </a:tbl>
          </a:graphicData>
        </a:graphic>
      </p:graphicFrame>
      <p:sp>
        <p:nvSpPr>
          <p:cNvPr id="25" name="Title 1">
            <a:extLst>
              <a:ext uri="{FF2B5EF4-FFF2-40B4-BE49-F238E27FC236}">
                <a16:creationId xmlns:a16="http://schemas.microsoft.com/office/drawing/2014/main" id="{D3E90AF7-D4DA-954B-8F98-0DAD92B98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0"/>
            <a:ext cx="11475042" cy="1148093"/>
          </a:xfrm>
        </p:spPr>
        <p:txBody>
          <a:bodyPr>
            <a:normAutofit/>
          </a:bodyPr>
          <a:lstStyle/>
          <a:p>
            <a:r>
              <a:rPr lang="en-US" sz="2400" dirty="0"/>
              <a:t>Recent volcano tomography constraints all seem to support low melt fraction crystal mush beneath active arc volcanoes: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487ABB6-0D1A-AE46-A0ED-E5D883434E58}"/>
              </a:ext>
            </a:extLst>
          </p:cNvPr>
          <p:cNvGrpSpPr/>
          <p:nvPr/>
        </p:nvGrpSpPr>
        <p:grpSpPr>
          <a:xfrm>
            <a:off x="6335729" y="1047356"/>
            <a:ext cx="2276392" cy="3790538"/>
            <a:chOff x="6335729" y="1047356"/>
            <a:chExt cx="2276392" cy="3790538"/>
          </a:xfrm>
        </p:grpSpPr>
        <p:pic>
          <p:nvPicPr>
            <p:cNvPr id="14" name="Picture 13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DE52265B-C3AF-D146-AE5B-71D913D76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966" t="89113" r="50831"/>
            <a:stretch/>
          </p:blipFill>
          <p:spPr>
            <a:xfrm>
              <a:off x="6476016" y="3731114"/>
              <a:ext cx="2071838" cy="54428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4472DE-B0D8-6445-9AC5-EA21B7881D9C}"/>
                </a:ext>
              </a:extLst>
            </p:cNvPr>
            <p:cNvSpPr txBox="1"/>
            <p:nvPr/>
          </p:nvSpPr>
          <p:spPr>
            <a:xfrm>
              <a:off x="6649639" y="4468562"/>
              <a:ext cx="1739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Kiser et al., 2018</a:t>
              </a:r>
            </a:p>
          </p:txBody>
        </p:sp>
        <p:pic>
          <p:nvPicPr>
            <p:cNvPr id="16" name="Picture 15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76302331-3701-2241-A976-340F3F1FC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905" b="53285"/>
            <a:stretch/>
          </p:blipFill>
          <p:spPr>
            <a:xfrm>
              <a:off x="6479595" y="1437100"/>
              <a:ext cx="2068258" cy="233551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38DA143-4717-184C-B78E-200F666C3C1B}"/>
                </a:ext>
              </a:extLst>
            </p:cNvPr>
            <p:cNvSpPr/>
            <p:nvPr/>
          </p:nvSpPr>
          <p:spPr>
            <a:xfrm>
              <a:off x="6335729" y="1047356"/>
              <a:ext cx="22763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j-lt"/>
                </a:rPr>
                <a:t>Mount St. Helens, USA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8BB6F98-349C-9545-B42A-1F85E850FAB1}"/>
                </a:ext>
              </a:extLst>
            </p:cNvPr>
            <p:cNvSpPr/>
            <p:nvPr/>
          </p:nvSpPr>
          <p:spPr>
            <a:xfrm>
              <a:off x="6489463" y="1472676"/>
              <a:ext cx="31832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AF31DD7-5F1D-4C44-B0D5-668916A383CE}"/>
              </a:ext>
            </a:extLst>
          </p:cNvPr>
          <p:cNvGrpSpPr/>
          <p:nvPr/>
        </p:nvGrpSpPr>
        <p:grpSpPr>
          <a:xfrm>
            <a:off x="8642665" y="1472676"/>
            <a:ext cx="3450771" cy="3365218"/>
            <a:chOff x="8642665" y="1472676"/>
            <a:chExt cx="3450771" cy="336521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2D8CB9-54D2-F643-BFB1-4F7F8A5D2402}"/>
                </a:ext>
              </a:extLst>
            </p:cNvPr>
            <p:cNvSpPr txBox="1"/>
            <p:nvPr/>
          </p:nvSpPr>
          <p:spPr>
            <a:xfrm>
              <a:off x="9549865" y="4468562"/>
              <a:ext cx="1788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Ward et al., 2014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AFAB1B7-4F5C-1545-93BB-17D85C4436A2}"/>
                </a:ext>
              </a:extLst>
            </p:cNvPr>
            <p:cNvGrpSpPr/>
            <p:nvPr/>
          </p:nvGrpSpPr>
          <p:grpSpPr>
            <a:xfrm>
              <a:off x="8642665" y="1987912"/>
              <a:ext cx="3450771" cy="2279876"/>
              <a:chOff x="4550229" y="1682524"/>
              <a:chExt cx="3450771" cy="2279876"/>
            </a:xfrm>
          </p:grpSpPr>
          <p:pic>
            <p:nvPicPr>
              <p:cNvPr id="20" name="Picture 19" descr="A picture containing screenshot&#10;&#10;Description automatically generated">
                <a:extLst>
                  <a:ext uri="{FF2B5EF4-FFF2-40B4-BE49-F238E27FC236}">
                    <a16:creationId xmlns:a16="http://schemas.microsoft.com/office/drawing/2014/main" id="{360DECF4-A138-FE4C-99B7-2A60B31D8E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3341" r="880" b="6809"/>
              <a:stretch/>
            </p:blipFill>
            <p:spPr>
              <a:xfrm>
                <a:off x="4550229" y="1682524"/>
                <a:ext cx="3450771" cy="2279876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B09971B-662A-884C-A583-DA54B5046109}"/>
                  </a:ext>
                </a:extLst>
              </p:cNvPr>
              <p:cNvSpPr/>
              <p:nvPr/>
            </p:nvSpPr>
            <p:spPr>
              <a:xfrm>
                <a:off x="4550229" y="2895600"/>
                <a:ext cx="555171" cy="1066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98947B-6F65-B541-A965-EC60F21C2EAA}"/>
                </a:ext>
              </a:extLst>
            </p:cNvPr>
            <p:cNvSpPr/>
            <p:nvPr/>
          </p:nvSpPr>
          <p:spPr>
            <a:xfrm>
              <a:off x="9442280" y="1472676"/>
              <a:ext cx="22134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j-lt"/>
                </a:rPr>
                <a:t>Altiplano Puna, Andes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A29ABE8-539F-AA44-8A11-6A366624FCA9}"/>
                </a:ext>
              </a:extLst>
            </p:cNvPr>
            <p:cNvSpPr/>
            <p:nvPr/>
          </p:nvSpPr>
          <p:spPr>
            <a:xfrm>
              <a:off x="8655373" y="2092307"/>
              <a:ext cx="187653" cy="146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F6D085C-AE64-0F4D-BF23-D081434F7962}"/>
              </a:ext>
            </a:extLst>
          </p:cNvPr>
          <p:cNvGrpSpPr/>
          <p:nvPr/>
        </p:nvGrpSpPr>
        <p:grpSpPr>
          <a:xfrm>
            <a:off x="3794200" y="1850790"/>
            <a:ext cx="2590583" cy="2987104"/>
            <a:chOff x="3794200" y="1850790"/>
            <a:chExt cx="2590583" cy="298710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7E45A0-A187-2C45-AF3F-234AF91B659E}"/>
                </a:ext>
              </a:extLst>
            </p:cNvPr>
            <p:cNvSpPr txBox="1"/>
            <p:nvPr/>
          </p:nvSpPr>
          <p:spPr>
            <a:xfrm>
              <a:off x="4141434" y="4468562"/>
              <a:ext cx="1914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McVey et al., 2020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46CAE61-9B6D-D249-B9B8-395969BC4868}"/>
                </a:ext>
              </a:extLst>
            </p:cNvPr>
            <p:cNvSpPr/>
            <p:nvPr/>
          </p:nvSpPr>
          <p:spPr>
            <a:xfrm>
              <a:off x="3794200" y="2589799"/>
              <a:ext cx="2590583" cy="1681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1" name="Picture 10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38C4A50F-B641-D744-94EE-776C81E1C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24" t="10681" r="25274" b="50607"/>
            <a:stretch/>
          </p:blipFill>
          <p:spPr>
            <a:xfrm>
              <a:off x="3829283" y="3033712"/>
              <a:ext cx="2506446" cy="11993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5B11C46D-07E3-8B44-94DA-DCFEA4DB2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475" r="-264" b="88079"/>
            <a:stretch/>
          </p:blipFill>
          <p:spPr>
            <a:xfrm>
              <a:off x="3844744" y="2663892"/>
              <a:ext cx="2506446" cy="349749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94D873-82A5-754E-B152-D09A858FADDB}"/>
                </a:ext>
              </a:extLst>
            </p:cNvPr>
            <p:cNvSpPr/>
            <p:nvPr/>
          </p:nvSpPr>
          <p:spPr>
            <a:xfrm>
              <a:off x="4063554" y="1850790"/>
              <a:ext cx="18027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j-lt"/>
                </a:rPr>
                <a:t>Santorini, Greece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B73861-CD0E-A245-84F7-03B01C108DD8}"/>
                </a:ext>
              </a:extLst>
            </p:cNvPr>
            <p:cNvSpPr/>
            <p:nvPr/>
          </p:nvSpPr>
          <p:spPr>
            <a:xfrm>
              <a:off x="4164592" y="2995716"/>
              <a:ext cx="318323" cy="222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19C8CA5-4F8D-6045-A70E-AC7D105444DF}"/>
              </a:ext>
            </a:extLst>
          </p:cNvPr>
          <p:cNvSpPr/>
          <p:nvPr/>
        </p:nvSpPr>
        <p:spPr>
          <a:xfrm>
            <a:off x="810228" y="2850679"/>
            <a:ext cx="810228" cy="14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89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63"/>
    </mc:Choice>
    <mc:Fallback xmlns="">
      <p:transition spd="slow" advTm="4026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9" y="245386"/>
            <a:ext cx="11475042" cy="1286720"/>
          </a:xfrm>
        </p:spPr>
        <p:txBody>
          <a:bodyPr anchor="t">
            <a:normAutofit/>
          </a:bodyPr>
          <a:lstStyle/>
          <a:p>
            <a:r>
              <a:rPr lang="en-US" sz="2400" u="sng" dirty="0"/>
              <a:t>Limitation 1</a:t>
            </a:r>
            <a:r>
              <a:rPr lang="en-US" sz="2400" dirty="0"/>
              <a:t>: </a:t>
            </a:r>
            <a:r>
              <a:rPr lang="en-US" sz="2000" dirty="0"/>
              <a:t>The </a:t>
            </a:r>
            <a:r>
              <a:rPr lang="en-US" sz="2000" b="1" dirty="0"/>
              <a:t>resolution</a:t>
            </a:r>
            <a:r>
              <a:rPr lang="en-US" sz="2000" dirty="0"/>
              <a:t> length of conventional seismic tomography is typically 2-6 km for crustal targets at 5 to 20 km depth. Smaller anomalies can be significantly blurred and under-recovered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FD67166-31BB-DC4C-A2D5-E3DF872C9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9492" y="3991707"/>
            <a:ext cx="6224029" cy="25905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b="1" dirty="0">
                <a:latin typeface="+mj-lt"/>
                <a:sym typeface="Wingdings"/>
              </a:rPr>
              <a:t>Wavefront healing: </a:t>
            </a:r>
            <a:r>
              <a:rPr lang="en-GB" sz="2400" dirty="0">
                <a:latin typeface="+mj-lt"/>
                <a:sym typeface="Wingdings"/>
              </a:rPr>
              <a:t>Wavefronts wrap around anomalies and “heal” due to diffraction of seismic waves.</a:t>
            </a:r>
          </a:p>
          <a:p>
            <a:pPr marL="0" indent="0">
              <a:buNone/>
            </a:pPr>
            <a:r>
              <a:rPr lang="en-GB" sz="2400" dirty="0">
                <a:latin typeface="+mj-lt"/>
                <a:sym typeface="Wingdings"/>
              </a:rPr>
              <a:t>This results in:</a:t>
            </a:r>
          </a:p>
          <a:p>
            <a:pPr marL="0" indent="0">
              <a:buNone/>
            </a:pPr>
            <a:r>
              <a:rPr lang="en-GB" sz="2400" dirty="0">
                <a:latin typeface="+mj-lt"/>
                <a:sym typeface="Wingdings" pitchFamily="2" charset="2"/>
              </a:rPr>
              <a:t> Limited recovery of anomalies</a:t>
            </a:r>
          </a:p>
          <a:p>
            <a:pPr>
              <a:buFont typeface="Wingdings" pitchFamily="2" charset="2"/>
              <a:buChar char="à"/>
            </a:pPr>
            <a:r>
              <a:rPr lang="en-GB" sz="2400" dirty="0">
                <a:latin typeface="+mj-lt"/>
                <a:sym typeface="Wingdings" pitchFamily="2" charset="2"/>
              </a:rPr>
              <a:t> High-</a:t>
            </a:r>
            <a:r>
              <a:rPr lang="en-GB" sz="2400" dirty="0" err="1">
                <a:latin typeface="+mj-lt"/>
                <a:sym typeface="Wingdings" pitchFamily="2" charset="2"/>
              </a:rPr>
              <a:t>Vp</a:t>
            </a:r>
            <a:r>
              <a:rPr lang="en-GB" sz="2400" dirty="0">
                <a:latin typeface="+mj-lt"/>
                <a:sym typeface="Wingdings" pitchFamily="2" charset="2"/>
              </a:rPr>
              <a:t> bias</a:t>
            </a:r>
          </a:p>
          <a:p>
            <a:pPr>
              <a:buFont typeface="Wingdings" pitchFamily="2" charset="2"/>
              <a:buChar char="à"/>
            </a:pPr>
            <a:r>
              <a:rPr lang="en-GB" sz="2400" dirty="0">
                <a:latin typeface="+mj-lt"/>
                <a:sym typeface="Wingdings" pitchFamily="2" charset="2"/>
              </a:rPr>
              <a:t> Likely </a:t>
            </a:r>
            <a:r>
              <a:rPr lang="en-GB" sz="2400" u="sng" dirty="0">
                <a:latin typeface="+mj-lt"/>
                <a:sym typeface="Wingdings" pitchFamily="2" charset="2"/>
              </a:rPr>
              <a:t>underestimate of melt fraction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A1AC52CE-A737-A440-96C0-8FD56312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60" y="3745523"/>
            <a:ext cx="4678712" cy="2836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28FB1A-56EB-7243-BDBD-2D8E7FD9F677}"/>
              </a:ext>
            </a:extLst>
          </p:cNvPr>
          <p:cNvSpPr txBox="1"/>
          <p:nvPr/>
        </p:nvSpPr>
        <p:spPr>
          <a:xfrm>
            <a:off x="1260688" y="6525073"/>
            <a:ext cx="2812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Image from </a:t>
            </a:r>
            <a:r>
              <a:rPr lang="en-US" sz="1600" dirty="0" err="1">
                <a:latin typeface="+mj-lt"/>
              </a:rPr>
              <a:t>Beachley</a:t>
            </a:r>
            <a:r>
              <a:rPr lang="en-US" sz="1600" dirty="0">
                <a:latin typeface="+mj-lt"/>
              </a:rPr>
              <a:t> et al 2012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4">
                <a:extLst>
                  <a:ext uri="{FF2B5EF4-FFF2-40B4-BE49-F238E27FC236}">
                    <a16:creationId xmlns:a16="http://schemas.microsoft.com/office/drawing/2014/main" id="{6AA2F5D9-43D6-AA48-913E-49FD13810C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4600686"/>
                  </p:ext>
                </p:extLst>
              </p:nvPr>
            </p:nvGraphicFramePr>
            <p:xfrm>
              <a:off x="596559" y="1778192"/>
              <a:ext cx="5452971" cy="17247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60673">
                      <a:extLst>
                        <a:ext uri="{9D8B030D-6E8A-4147-A177-3AD203B41FA5}">
                          <a16:colId xmlns:a16="http://schemas.microsoft.com/office/drawing/2014/main" val="803918529"/>
                        </a:ext>
                      </a:extLst>
                    </a:gridCol>
                    <a:gridCol w="2592298">
                      <a:extLst>
                        <a:ext uri="{9D8B030D-6E8A-4147-A177-3AD203B41FA5}">
                          <a16:colId xmlns:a16="http://schemas.microsoft.com/office/drawing/2014/main" val="1324844639"/>
                        </a:ext>
                      </a:extLst>
                    </a:gridCol>
                  </a:tblGrid>
                  <a:tr h="450937"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Ray tomography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559907"/>
                      </a:ext>
                    </a:extLst>
                  </a:tr>
                  <a:tr h="454774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+mj-lt"/>
                              <a:sym typeface="Wingdings"/>
                            </a:rPr>
                            <a:t>Theoretical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2000" i="1" smtClean="0">
                                      <a:latin typeface="Cambria Math" panose="02040503050406030204" pitchFamily="18" charset="0"/>
                                      <a:sym typeface="Wingdings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sym typeface="Wingdings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sym typeface="Wingdings"/>
                                    </a:rPr>
                                    <m:t>𝑚𝑖𝑛</m:t>
                                  </m:r>
                                </m:sub>
                              </m:sSub>
                            </m:oMath>
                          </a14:m>
                          <a:endParaRPr lang="en-US" sz="20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sym typeface="Wingdings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sym typeface="Wingdings"/>
                                      </a:rPr>
                                      <m:t>𝐿</m:t>
                                    </m:r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Wingdings"/>
                                      </a:rPr>
                                      <m:t>𝜆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200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1977470"/>
                      </a:ext>
                    </a:extLst>
                  </a:tr>
                  <a:tr h="409502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Typical 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2 – 6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9668776"/>
                      </a:ext>
                    </a:extLst>
                  </a:tr>
                  <a:tr h="409502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Corresponding 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4 – 100 </a:t>
                          </a:r>
                          <a:r>
                            <a:rPr lang="en-GB" sz="2000" kern="1200" dirty="0">
                              <a:solidFill>
                                <a:schemeClr val="dk1"/>
                              </a:solidFill>
                              <a:latin typeface="+mj-lt"/>
                              <a:ea typeface="+mn-ea"/>
                              <a:cs typeface="+mn-cs"/>
                              <a:sym typeface="Wingdings" pitchFamily="2" charset="2"/>
                            </a:rPr>
                            <a:t>km</a:t>
                          </a:r>
                          <a:r>
                            <a:rPr lang="en-GB" sz="2000" kern="1200" baseline="30000" dirty="0">
                              <a:solidFill>
                                <a:schemeClr val="dk1"/>
                              </a:solidFill>
                              <a:latin typeface="+mj-lt"/>
                              <a:ea typeface="+mn-ea"/>
                              <a:cs typeface="+mn-cs"/>
                              <a:sym typeface="Wingdings" pitchFamily="2" charset="2"/>
                            </a:rPr>
                            <a:t>3</a:t>
                          </a:r>
                          <a:endParaRPr lang="en-US" sz="200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39267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4">
                <a:extLst>
                  <a:ext uri="{FF2B5EF4-FFF2-40B4-BE49-F238E27FC236}">
                    <a16:creationId xmlns:a16="http://schemas.microsoft.com/office/drawing/2014/main" id="{6AA2F5D9-43D6-AA48-913E-49FD13810C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4600686"/>
                  </p:ext>
                </p:extLst>
              </p:nvPr>
            </p:nvGraphicFramePr>
            <p:xfrm>
              <a:off x="596559" y="1778192"/>
              <a:ext cx="5452971" cy="17247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60673">
                      <a:extLst>
                        <a:ext uri="{9D8B030D-6E8A-4147-A177-3AD203B41FA5}">
                          <a16:colId xmlns:a16="http://schemas.microsoft.com/office/drawing/2014/main" val="803918529"/>
                        </a:ext>
                      </a:extLst>
                    </a:gridCol>
                    <a:gridCol w="2592298">
                      <a:extLst>
                        <a:ext uri="{9D8B030D-6E8A-4147-A177-3AD203B41FA5}">
                          <a16:colId xmlns:a16="http://schemas.microsoft.com/office/drawing/2014/main" val="1324844639"/>
                        </a:ext>
                      </a:extLst>
                    </a:gridCol>
                  </a:tblGrid>
                  <a:tr h="450937"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Ray tomography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559907"/>
                      </a:ext>
                    </a:extLst>
                  </a:tr>
                  <a:tr h="4547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111429" r="-91593" b="-20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0244" t="-111429" r="-976" b="-20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1977470"/>
                      </a:ext>
                    </a:extLst>
                  </a:tr>
                  <a:tr h="409502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Typical 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2 – 6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9668776"/>
                      </a:ext>
                    </a:extLst>
                  </a:tr>
                  <a:tr h="409502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Corresponding 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4 – 100 </a:t>
                          </a:r>
                          <a:r>
                            <a:rPr lang="en-GB" sz="2000" kern="1200" dirty="0">
                              <a:solidFill>
                                <a:schemeClr val="dk1"/>
                              </a:solidFill>
                              <a:latin typeface="+mj-lt"/>
                              <a:ea typeface="+mn-ea"/>
                              <a:cs typeface="+mn-cs"/>
                              <a:sym typeface="Wingdings" pitchFamily="2" charset="2"/>
                            </a:rPr>
                            <a:t>km</a:t>
                          </a:r>
                          <a:r>
                            <a:rPr lang="en-GB" sz="2000" kern="1200" baseline="30000" dirty="0">
                              <a:solidFill>
                                <a:schemeClr val="dk1"/>
                              </a:solidFill>
                              <a:latin typeface="+mj-lt"/>
                              <a:ea typeface="+mn-ea"/>
                              <a:cs typeface="+mn-cs"/>
                              <a:sym typeface="Wingdings" pitchFamily="2" charset="2"/>
                            </a:rPr>
                            <a:t>3</a:t>
                          </a:r>
                          <a:endParaRPr lang="en-US" sz="200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392675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263ABE9-2AF8-BC40-82CC-2A89482075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0757850"/>
                  </p:ext>
                </p:extLst>
              </p:nvPr>
            </p:nvGraphicFramePr>
            <p:xfrm>
              <a:off x="6069106" y="1776572"/>
              <a:ext cx="3129049" cy="17247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29049">
                      <a:extLst>
                        <a:ext uri="{9D8B030D-6E8A-4147-A177-3AD203B41FA5}">
                          <a16:colId xmlns:a16="http://schemas.microsoft.com/office/drawing/2014/main" val="1107220764"/>
                        </a:ext>
                      </a:extLst>
                    </a:gridCol>
                  </a:tblGrid>
                  <a:tr h="448251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Full waveform inversion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0334217"/>
                      </a:ext>
                    </a:extLst>
                  </a:tr>
                  <a:tr h="45222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/>
                                </a:rPr>
                                <m:t>λ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/>
                                </a:rPr>
                                <m:t>/2</m:t>
                              </m:r>
                            </m:oMath>
                          </a14:m>
                          <a:r>
                            <a:rPr lang="en-GB" sz="2000" kern="1200" dirty="0">
                              <a:solidFill>
                                <a:schemeClr val="dk1"/>
                              </a:solidFill>
                              <a:latin typeface="+mj-lt"/>
                              <a:ea typeface="+mn-ea"/>
                              <a:cs typeface="+mn-cs"/>
                              <a:sym typeface="Wingdings"/>
                            </a:rPr>
                            <a:t> to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/>
                                </a:rPr>
                                <m:t>λ</m:t>
                              </m:r>
                            </m:oMath>
                          </a14:m>
                          <a:endParaRPr lang="en-GB" sz="20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  <a:sym typeface="Wingding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9243007"/>
                      </a:ext>
                    </a:extLst>
                  </a:tr>
                  <a:tr h="407181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0.5 – 2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05109480"/>
                      </a:ext>
                    </a:extLst>
                  </a:tr>
                  <a:tr h="417060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0.1 – 5 </a:t>
                          </a:r>
                          <a:r>
                            <a:rPr lang="en-GB" sz="2000" kern="1200" dirty="0">
                              <a:solidFill>
                                <a:schemeClr val="dk1"/>
                              </a:solidFill>
                              <a:latin typeface="+mj-lt"/>
                              <a:ea typeface="+mn-ea"/>
                              <a:cs typeface="+mn-cs"/>
                              <a:sym typeface="Wingdings" pitchFamily="2" charset="2"/>
                            </a:rPr>
                            <a:t>km</a:t>
                          </a:r>
                          <a:r>
                            <a:rPr lang="en-GB" sz="2000" kern="1200" baseline="30000" dirty="0">
                              <a:solidFill>
                                <a:schemeClr val="dk1"/>
                              </a:solidFill>
                              <a:latin typeface="+mj-lt"/>
                              <a:ea typeface="+mn-ea"/>
                              <a:cs typeface="+mn-cs"/>
                              <a:sym typeface="Wingdings" pitchFamily="2" charset="2"/>
                            </a:rPr>
                            <a:t>3</a:t>
                          </a:r>
                          <a:endParaRPr lang="en-US" sz="200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66667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263ABE9-2AF8-BC40-82CC-2A89482075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0757850"/>
                  </p:ext>
                </p:extLst>
              </p:nvPr>
            </p:nvGraphicFramePr>
            <p:xfrm>
              <a:off x="6069106" y="1776572"/>
              <a:ext cx="3129049" cy="17247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29049">
                      <a:extLst>
                        <a:ext uri="{9D8B030D-6E8A-4147-A177-3AD203B41FA5}">
                          <a16:colId xmlns:a16="http://schemas.microsoft.com/office/drawing/2014/main" val="1107220764"/>
                        </a:ext>
                      </a:extLst>
                    </a:gridCol>
                  </a:tblGrid>
                  <a:tr h="448251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Full waveform inversion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0334217"/>
                      </a:ext>
                    </a:extLst>
                  </a:tr>
                  <a:tr h="4522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105556" r="-806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9243007"/>
                      </a:ext>
                    </a:extLst>
                  </a:tr>
                  <a:tr h="407181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0.5 – 2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05109480"/>
                      </a:ext>
                    </a:extLst>
                  </a:tr>
                  <a:tr h="417060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j-lt"/>
                            </a:rPr>
                            <a:t>0.1 – 5 </a:t>
                          </a:r>
                          <a:r>
                            <a:rPr lang="en-GB" sz="2000" kern="1200" dirty="0">
                              <a:solidFill>
                                <a:schemeClr val="dk1"/>
                              </a:solidFill>
                              <a:latin typeface="+mj-lt"/>
                              <a:ea typeface="+mn-ea"/>
                              <a:cs typeface="+mn-cs"/>
                              <a:sym typeface="Wingdings" pitchFamily="2" charset="2"/>
                            </a:rPr>
                            <a:t>km</a:t>
                          </a:r>
                          <a:r>
                            <a:rPr lang="en-GB" sz="2000" kern="1200" baseline="30000" dirty="0">
                              <a:solidFill>
                                <a:schemeClr val="dk1"/>
                              </a:solidFill>
                              <a:latin typeface="+mj-lt"/>
                              <a:ea typeface="+mn-ea"/>
                              <a:cs typeface="+mn-cs"/>
                              <a:sym typeface="Wingdings" pitchFamily="2" charset="2"/>
                            </a:rPr>
                            <a:t>3</a:t>
                          </a:r>
                          <a:endParaRPr lang="en-US" sz="200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66667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1198AFC8-D870-D048-9DF1-E0676E23F9C0}"/>
              </a:ext>
            </a:extLst>
          </p:cNvPr>
          <p:cNvSpPr txBox="1">
            <a:spLocks/>
          </p:cNvSpPr>
          <p:nvPr/>
        </p:nvSpPr>
        <p:spPr>
          <a:xfrm>
            <a:off x="529389" y="1092490"/>
            <a:ext cx="3277680" cy="879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/>
              <a:t>Typical resolution length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43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96"/>
    </mc:Choice>
    <mc:Fallback xmlns="">
      <p:transition spd="slow" advTm="64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4C7C35D-0406-C041-A67E-2E44168BEA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72" r="-1011"/>
          <a:stretch/>
        </p:blipFill>
        <p:spPr>
          <a:xfrm>
            <a:off x="664100" y="2958903"/>
            <a:ext cx="3850303" cy="340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8" y="252046"/>
            <a:ext cx="11662611" cy="948103"/>
          </a:xfrm>
        </p:spPr>
        <p:txBody>
          <a:bodyPr anchor="t">
            <a:normAutofit/>
          </a:bodyPr>
          <a:lstStyle/>
          <a:p>
            <a:r>
              <a:rPr lang="en-US" sz="2400" u="sng" dirty="0"/>
              <a:t>Limitation 2</a:t>
            </a:r>
            <a:r>
              <a:rPr lang="en-US" sz="2400" dirty="0"/>
              <a:t>: </a:t>
            </a:r>
            <a:r>
              <a:rPr lang="en-US" sz="2000" dirty="0"/>
              <a:t>Uncertainties in seismic properties of mush and magma. The sensitivity of seismic velocity to melt fraction depends strongly on </a:t>
            </a:r>
            <a:r>
              <a:rPr lang="en-US" sz="2000" b="1" dirty="0"/>
              <a:t>melt geometry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9390" y="1125415"/>
            <a:ext cx="10812688" cy="1606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+mj-lt"/>
                <a:sym typeface="Wingdings"/>
              </a:rPr>
              <a:t>Semi-analytical methods assume simple melt inclusion shapes e.g. ellipsoidal inclusions with a given aspect ratio</a:t>
            </a:r>
          </a:p>
          <a:p>
            <a:pPr marL="0" indent="0">
              <a:buNone/>
            </a:pPr>
            <a:r>
              <a:rPr lang="en-GB" sz="2000" dirty="0">
                <a:latin typeface="+mj-lt"/>
                <a:sym typeface="Wingdings"/>
              </a:rPr>
              <a:t>The choice of aspect ratio affects the melt estimate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B7556-CEA9-544D-BD76-A696B534CF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428"/>
          <a:stretch/>
        </p:blipFill>
        <p:spPr>
          <a:xfrm>
            <a:off x="4683406" y="2958903"/>
            <a:ext cx="7442891" cy="340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364E07-6A3C-E347-A35B-0FA53B4DAFDA}"/>
              </a:ext>
            </a:extLst>
          </p:cNvPr>
          <p:cNvSpPr txBox="1"/>
          <p:nvPr/>
        </p:nvSpPr>
        <p:spPr>
          <a:xfrm>
            <a:off x="6292287" y="6454557"/>
            <a:ext cx="422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Example adapted from </a:t>
            </a:r>
            <a:r>
              <a:rPr lang="en-US" dirty="0" err="1">
                <a:latin typeface="+mj-lt"/>
              </a:rPr>
              <a:t>Arnoux</a:t>
            </a:r>
            <a:r>
              <a:rPr lang="en-US" dirty="0">
                <a:latin typeface="+mj-lt"/>
              </a:rPr>
              <a:t> et al.,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482080-7FA3-844B-A5C1-5E04C75E233F}"/>
              </a:ext>
            </a:extLst>
          </p:cNvPr>
          <p:cNvSpPr txBox="1"/>
          <p:nvPr/>
        </p:nvSpPr>
        <p:spPr>
          <a:xfrm>
            <a:off x="1158118" y="6418775"/>
            <a:ext cx="337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Adapted from Paulatto et al., 2019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2994D9-F97D-0D46-8706-62BACC91EF82}"/>
              </a:ext>
            </a:extLst>
          </p:cNvPr>
          <p:cNvCxnSpPr>
            <a:cxnSpLocks/>
          </p:cNvCxnSpPr>
          <p:nvPr/>
        </p:nvCxnSpPr>
        <p:spPr>
          <a:xfrm>
            <a:off x="2311606" y="4004691"/>
            <a:ext cx="0" cy="18037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F328675-0F9C-B641-84FF-29861EC33B2F}"/>
              </a:ext>
            </a:extLst>
          </p:cNvPr>
          <p:cNvCxnSpPr/>
          <p:nvPr/>
        </p:nvCxnSpPr>
        <p:spPr>
          <a:xfrm>
            <a:off x="1271946" y="4004691"/>
            <a:ext cx="103966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ross 20">
            <a:extLst>
              <a:ext uri="{FF2B5EF4-FFF2-40B4-BE49-F238E27FC236}">
                <a16:creationId xmlns:a16="http://schemas.microsoft.com/office/drawing/2014/main" id="{C95FB7E3-D03B-F34D-9D90-7259444C43AA}"/>
              </a:ext>
            </a:extLst>
          </p:cNvPr>
          <p:cNvSpPr/>
          <p:nvPr/>
        </p:nvSpPr>
        <p:spPr>
          <a:xfrm rot="2700000">
            <a:off x="1139814" y="3876300"/>
            <a:ext cx="264262" cy="256783"/>
          </a:xfrm>
          <a:prstGeom prst="plus">
            <a:avLst>
              <a:gd name="adj" fmla="val 3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94ED3E-D9D7-7F45-BD0B-05D1B0201A07}"/>
              </a:ext>
            </a:extLst>
          </p:cNvPr>
          <p:cNvSpPr txBox="1"/>
          <p:nvPr/>
        </p:nvSpPr>
        <p:spPr>
          <a:xfrm>
            <a:off x="2274028" y="539088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23%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7F6D4D0-F5C0-064E-BF35-77225C38F730}"/>
              </a:ext>
            </a:extLst>
          </p:cNvPr>
          <p:cNvCxnSpPr>
            <a:cxnSpLocks/>
          </p:cNvCxnSpPr>
          <p:nvPr/>
        </p:nvCxnSpPr>
        <p:spPr>
          <a:xfrm>
            <a:off x="1705945" y="4004691"/>
            <a:ext cx="0" cy="18037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B520302-5F0B-7E4C-97B0-5F1E4C810B3A}"/>
              </a:ext>
            </a:extLst>
          </p:cNvPr>
          <p:cNvSpPr txBox="1"/>
          <p:nvPr/>
        </p:nvSpPr>
        <p:spPr>
          <a:xfrm>
            <a:off x="1680893" y="539088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9%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8158814-BD20-6F41-9D2E-B48F778DA2DD}"/>
              </a:ext>
            </a:extLst>
          </p:cNvPr>
          <p:cNvCxnSpPr>
            <a:cxnSpLocks/>
          </p:cNvCxnSpPr>
          <p:nvPr/>
        </p:nvCxnSpPr>
        <p:spPr>
          <a:xfrm>
            <a:off x="2741551" y="4004691"/>
            <a:ext cx="0" cy="18037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267CD99-3359-4C4E-880A-03D22188ACAF}"/>
              </a:ext>
            </a:extLst>
          </p:cNvPr>
          <p:cNvSpPr txBox="1"/>
          <p:nvPr/>
        </p:nvSpPr>
        <p:spPr>
          <a:xfrm>
            <a:off x="2703973" y="5390881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32%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3C6B502-A7D6-B144-BBF5-3B6A548CFF2C}"/>
              </a:ext>
            </a:extLst>
          </p:cNvPr>
          <p:cNvCxnSpPr/>
          <p:nvPr/>
        </p:nvCxnSpPr>
        <p:spPr>
          <a:xfrm>
            <a:off x="1718471" y="4004691"/>
            <a:ext cx="103966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79244E5-8F88-7944-B640-72602239CCC5}"/>
              </a:ext>
            </a:extLst>
          </p:cNvPr>
          <p:cNvSpPr/>
          <p:nvPr/>
        </p:nvSpPr>
        <p:spPr>
          <a:xfrm>
            <a:off x="4683406" y="2958903"/>
            <a:ext cx="328209" cy="303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19B933-45AA-0B4D-B09F-18B33A00797C}"/>
              </a:ext>
            </a:extLst>
          </p:cNvPr>
          <p:cNvSpPr/>
          <p:nvPr/>
        </p:nvSpPr>
        <p:spPr>
          <a:xfrm>
            <a:off x="654575" y="2958903"/>
            <a:ext cx="328209" cy="303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5FDB0B-1535-2941-B9BE-D907B702B22C}"/>
              </a:ext>
            </a:extLst>
          </p:cNvPr>
          <p:cNvSpPr txBox="1"/>
          <p:nvPr/>
        </p:nvSpPr>
        <p:spPr>
          <a:xfrm>
            <a:off x="5598802" y="3672275"/>
            <a:ext cx="215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2% max melt fraction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9F9C80-2F7F-F544-BBF7-306C4F4EEB08}"/>
              </a:ext>
            </a:extLst>
          </p:cNvPr>
          <p:cNvSpPr txBox="1"/>
          <p:nvPr/>
        </p:nvSpPr>
        <p:spPr>
          <a:xfrm>
            <a:off x="8599692" y="3638366"/>
            <a:ext cx="220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8% max melt fraction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50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00"/>
    </mc:Choice>
    <mc:Fallback xmlns="">
      <p:transition spd="slow" advTm="8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34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8" y="252046"/>
            <a:ext cx="11662611" cy="948103"/>
          </a:xfrm>
        </p:spPr>
        <p:txBody>
          <a:bodyPr anchor="t">
            <a:normAutofit/>
          </a:bodyPr>
          <a:lstStyle/>
          <a:p>
            <a:r>
              <a:rPr lang="en-US" sz="2400" u="sng" dirty="0"/>
              <a:t>Objectives</a:t>
            </a:r>
            <a:endParaRPr lang="en-US" sz="2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9390" y="1125415"/>
            <a:ext cx="10812688" cy="1606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+mj-lt"/>
                <a:sym typeface="Wingdings"/>
              </a:rPr>
              <a:t>1. Use waveform inversion methods to improve resolution of low velocity anomalies</a:t>
            </a:r>
          </a:p>
          <a:p>
            <a:pPr marL="0" indent="0">
              <a:buNone/>
            </a:pPr>
            <a:r>
              <a:rPr lang="en-GB" sz="2000" dirty="0">
                <a:latin typeface="+mj-lt"/>
                <a:sym typeface="Wingdings"/>
              </a:rPr>
              <a:t>2. Reduce uncertainties in melt estimates</a:t>
            </a:r>
          </a:p>
          <a:p>
            <a:pPr marL="0" indent="0">
              <a:buNone/>
            </a:pPr>
            <a:r>
              <a:rPr lang="en-GB" sz="2000" dirty="0">
                <a:latin typeface="+mj-lt"/>
                <a:sym typeface="Wingdings"/>
              </a:rPr>
              <a:t>3. Re-asses seismological evidence for Mush model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28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00"/>
    </mc:Choice>
    <mc:Fallback xmlns="">
      <p:transition spd="slow" advTm="812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8" y="255185"/>
            <a:ext cx="11662611" cy="776576"/>
          </a:xfrm>
        </p:spPr>
        <p:txBody>
          <a:bodyPr anchor="t">
            <a:normAutofit/>
          </a:bodyPr>
          <a:lstStyle/>
          <a:p>
            <a:r>
              <a:rPr lang="en-US" sz="2400" b="1" dirty="0"/>
              <a:t>Seismic tomography at Santorini volcano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490DD06-07D7-F343-9190-9AA7738D544A}"/>
              </a:ext>
            </a:extLst>
          </p:cNvPr>
          <p:cNvGrpSpPr>
            <a:grpSpLocks noChangeAspect="1"/>
          </p:cNvGrpSpPr>
          <p:nvPr/>
        </p:nvGrpSpPr>
        <p:grpSpPr>
          <a:xfrm>
            <a:off x="5852746" y="0"/>
            <a:ext cx="6110654" cy="4276045"/>
            <a:chOff x="3690571" y="298267"/>
            <a:chExt cx="8501429" cy="5949035"/>
          </a:xfrm>
        </p:grpSpPr>
        <p:pic>
          <p:nvPicPr>
            <p:cNvPr id="25" name="Picture 24" descr="PROTEUS_ShotsStations.pdf">
              <a:extLst>
                <a:ext uri="{FF2B5EF4-FFF2-40B4-BE49-F238E27FC236}">
                  <a16:creationId xmlns:a16="http://schemas.microsoft.com/office/drawing/2014/main" id="{E6B94B5F-2F33-004F-B4C2-253417218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753" r="13746"/>
            <a:stretch/>
          </p:blipFill>
          <p:spPr>
            <a:xfrm rot="5400000">
              <a:off x="4966768" y="-977930"/>
              <a:ext cx="5949035" cy="8501429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AE8535F-06CF-EC4D-8B3A-00F50689123E}"/>
                </a:ext>
              </a:extLst>
            </p:cNvPr>
            <p:cNvGrpSpPr/>
            <p:nvPr/>
          </p:nvGrpSpPr>
          <p:grpSpPr>
            <a:xfrm>
              <a:off x="4839101" y="4817467"/>
              <a:ext cx="1661684" cy="1223528"/>
              <a:chOff x="1181501" y="5274399"/>
              <a:chExt cx="1661684" cy="1223528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C2C3DDB0-DE30-2549-BD83-39C8A289182E}"/>
                  </a:ext>
                </a:extLst>
              </p:cNvPr>
              <p:cNvCxnSpPr/>
              <p:nvPr/>
            </p:nvCxnSpPr>
            <p:spPr>
              <a:xfrm flipH="1" flipV="1">
                <a:off x="1181501" y="5274399"/>
                <a:ext cx="569549" cy="1223528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85875609-0D6A-294A-897A-ADA7B5AEA69C}"/>
                  </a:ext>
                </a:extLst>
              </p:cNvPr>
              <p:cNvCxnSpPr/>
              <p:nvPr/>
            </p:nvCxnSpPr>
            <p:spPr>
              <a:xfrm flipV="1">
                <a:off x="1777732" y="5933122"/>
                <a:ext cx="1065453" cy="564805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B401F3E-9C28-8845-878F-6E65A3FE0D67}"/>
              </a:ext>
            </a:extLst>
          </p:cNvPr>
          <p:cNvSpPr txBox="1">
            <a:spLocks/>
          </p:cNvSpPr>
          <p:nvPr/>
        </p:nvSpPr>
        <p:spPr>
          <a:xfrm>
            <a:off x="529389" y="1061616"/>
            <a:ext cx="5839513" cy="5541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PROTEUS Active source experiment autumn 2015 funded by NSF (P.I. E. </a:t>
            </a:r>
            <a:r>
              <a:rPr lang="en-US" sz="2000" dirty="0" err="1">
                <a:latin typeface="+mj-lt"/>
              </a:rPr>
              <a:t>Hooft</a:t>
            </a:r>
            <a:r>
              <a:rPr lang="en-US" sz="2000" dirty="0">
                <a:latin typeface="+mj-lt"/>
              </a:rPr>
              <a:t>)</a:t>
            </a:r>
          </a:p>
          <a:p>
            <a:r>
              <a:rPr lang="en-US" sz="2000" dirty="0">
                <a:latin typeface="+mj-lt"/>
              </a:rPr>
              <a:t>91 ocean bottom seismometers</a:t>
            </a:r>
          </a:p>
          <a:p>
            <a:r>
              <a:rPr lang="en-US" sz="2000" dirty="0">
                <a:latin typeface="+mj-lt"/>
              </a:rPr>
              <a:t>70 land seismometers</a:t>
            </a:r>
          </a:p>
          <a:p>
            <a:r>
              <a:rPr lang="en-US" sz="2000" dirty="0">
                <a:latin typeface="+mj-lt"/>
              </a:rPr>
              <a:t>6600 cu. in. airgun source</a:t>
            </a:r>
          </a:p>
          <a:p>
            <a:r>
              <a:rPr lang="en-US" sz="2000" dirty="0">
                <a:latin typeface="+mj-lt"/>
              </a:rPr>
              <a:t>~14000 shots at 1 min interval (144 - 165 m)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EED18A5-A9D4-2440-BAAC-45814D18E2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12278" r="14350" b="5997"/>
          <a:stretch/>
        </p:blipFill>
        <p:spPr>
          <a:xfrm>
            <a:off x="1196156" y="3836448"/>
            <a:ext cx="3528244" cy="26992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22F81D-C257-934D-927C-4F360C788313}"/>
              </a:ext>
            </a:extLst>
          </p:cNvPr>
          <p:cNvSpPr/>
          <p:nvPr/>
        </p:nvSpPr>
        <p:spPr>
          <a:xfrm>
            <a:off x="5238750" y="4574747"/>
            <a:ext cx="6819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Travel time inversion by </a:t>
            </a:r>
            <a:r>
              <a:rPr lang="en-US" sz="2000" u="sng" dirty="0">
                <a:latin typeface="+mj-lt"/>
              </a:rPr>
              <a:t>Ben Heath</a:t>
            </a:r>
            <a:r>
              <a:rPr lang="en-US" sz="2000" dirty="0">
                <a:latin typeface="+mj-lt"/>
              </a:rPr>
              <a:t> and </a:t>
            </a:r>
            <a:r>
              <a:rPr lang="en-US" sz="2000" u="sng" dirty="0" err="1">
                <a:latin typeface="+mj-lt"/>
              </a:rPr>
              <a:t>Brennah</a:t>
            </a:r>
            <a:r>
              <a:rPr lang="en-US" sz="2000" u="sng" dirty="0">
                <a:latin typeface="+mj-lt"/>
              </a:rPr>
              <a:t> McVey </a:t>
            </a:r>
            <a:r>
              <a:rPr lang="en-US" sz="2000" dirty="0">
                <a:latin typeface="+mj-lt"/>
              </a:rPr>
              <a:t>with Emilie </a:t>
            </a:r>
            <a:r>
              <a:rPr lang="en-US" sz="2000" dirty="0" err="1">
                <a:latin typeface="+mj-lt"/>
              </a:rPr>
              <a:t>Hooft</a:t>
            </a:r>
            <a:r>
              <a:rPr lang="en-US" sz="2000" dirty="0">
                <a:latin typeface="+mj-lt"/>
              </a:rPr>
              <a:t> and Doug Toomey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Heath et al. (2019), JGR, </a:t>
            </a:r>
            <a:r>
              <a:rPr lang="en-GB" dirty="0">
                <a:latin typeface="+mj-lt"/>
                <a:hlinkClick r:id="rId6"/>
              </a:rPr>
              <a:t>https://doi.org/10.1029/2019JB017699</a:t>
            </a:r>
            <a:endParaRPr lang="en-US" sz="2000" dirty="0">
              <a:latin typeface="+mj-lt"/>
            </a:endParaRPr>
          </a:p>
          <a:p>
            <a:r>
              <a:rPr lang="en-US" sz="2000" dirty="0" err="1">
                <a:latin typeface="+mj-lt"/>
              </a:rPr>
              <a:t>Hooft</a:t>
            </a:r>
            <a:r>
              <a:rPr lang="en-US" sz="2000" dirty="0">
                <a:latin typeface="+mj-lt"/>
              </a:rPr>
              <a:t> et al. (2019), EPSL, </a:t>
            </a:r>
            <a:r>
              <a:rPr lang="en-GB" u="sng" dirty="0">
                <a:latin typeface="+mj-lt"/>
                <a:hlinkClick r:id="rId7" tooltip="Persistent link using digital object identifier"/>
              </a:rPr>
              <a:t>https://doi.org/10.1016/j.epsl.2019.02.033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McVey et al. (2020), Geology, </a:t>
            </a:r>
            <a:r>
              <a:rPr lang="en-GB" u="sng" dirty="0">
                <a:latin typeface="+mj-lt"/>
                <a:hlinkClick r:id="rId8"/>
              </a:rPr>
              <a:t>https://doi.org/10.1130/G47127.1</a:t>
            </a:r>
            <a:endParaRPr lang="en-US" sz="20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7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00"/>
    </mc:Choice>
    <mc:Fallback xmlns="">
      <p:transition spd="slow" advTm="812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AEECB1C-E1E3-DA4B-958D-036553826886}"/>
              </a:ext>
            </a:extLst>
          </p:cNvPr>
          <p:cNvGrpSpPr>
            <a:grpSpLocks noChangeAspect="1"/>
          </p:cNvGrpSpPr>
          <p:nvPr/>
        </p:nvGrpSpPr>
        <p:grpSpPr>
          <a:xfrm>
            <a:off x="5852746" y="0"/>
            <a:ext cx="6110654" cy="4276045"/>
            <a:chOff x="3690571" y="298267"/>
            <a:chExt cx="8501429" cy="5949035"/>
          </a:xfrm>
        </p:grpSpPr>
        <p:pic>
          <p:nvPicPr>
            <p:cNvPr id="17" name="Picture 16" descr="PROTEUS_ShotsStations.pdf">
              <a:extLst>
                <a:ext uri="{FF2B5EF4-FFF2-40B4-BE49-F238E27FC236}">
                  <a16:creationId xmlns:a16="http://schemas.microsoft.com/office/drawing/2014/main" id="{6CA21C95-5C2F-B941-8FCE-C20990D6A1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753" r="13746"/>
            <a:stretch/>
          </p:blipFill>
          <p:spPr>
            <a:xfrm rot="5400000">
              <a:off x="4966768" y="-977930"/>
              <a:ext cx="5949035" cy="850142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153B068-D964-574C-B88E-502DFFCB7723}"/>
                </a:ext>
              </a:extLst>
            </p:cNvPr>
            <p:cNvGrpSpPr/>
            <p:nvPr/>
          </p:nvGrpSpPr>
          <p:grpSpPr>
            <a:xfrm>
              <a:off x="4839101" y="4817467"/>
              <a:ext cx="1661684" cy="1223528"/>
              <a:chOff x="1181501" y="5274399"/>
              <a:chExt cx="1661684" cy="1223528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AAEEA03E-40A5-424B-8342-FB9926E08C35}"/>
                  </a:ext>
                </a:extLst>
              </p:cNvPr>
              <p:cNvCxnSpPr/>
              <p:nvPr/>
            </p:nvCxnSpPr>
            <p:spPr>
              <a:xfrm flipH="1" flipV="1">
                <a:off x="1181501" y="5274399"/>
                <a:ext cx="569549" cy="1223528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1395C2D-F50E-C948-8151-46D7838971BB}"/>
                  </a:ext>
                </a:extLst>
              </p:cNvPr>
              <p:cNvCxnSpPr/>
              <p:nvPr/>
            </p:nvCxnSpPr>
            <p:spPr>
              <a:xfrm flipV="1">
                <a:off x="1777732" y="5933122"/>
                <a:ext cx="1065453" cy="564805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B401F3E-9C28-8845-878F-6E65A3FE0D67}"/>
              </a:ext>
            </a:extLst>
          </p:cNvPr>
          <p:cNvSpPr txBox="1">
            <a:spLocks/>
          </p:cNvSpPr>
          <p:nvPr/>
        </p:nvSpPr>
        <p:spPr>
          <a:xfrm>
            <a:off x="529389" y="1152525"/>
            <a:ext cx="5566611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+mj-lt"/>
              </a:rPr>
              <a:t>It last erupted in 1650 (VEI 4)</a:t>
            </a: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Pyroclastic flows reached Santorini, ash as far as Turkey</a:t>
            </a: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Frequent seismic unrest</a:t>
            </a: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Significant tsunami hazard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FWI Inversion of a subset of the PROTEUS dataset carried out by PhD student </a:t>
            </a:r>
            <a:r>
              <a:rPr lang="en-US" sz="2000" u="sng" dirty="0" err="1">
                <a:latin typeface="+mj-lt"/>
              </a:rPr>
              <a:t>Kajetan</a:t>
            </a:r>
            <a:r>
              <a:rPr lang="en-US" sz="2000" u="sng" dirty="0">
                <a:latin typeface="+mj-lt"/>
              </a:rPr>
              <a:t> </a:t>
            </a:r>
            <a:r>
              <a:rPr lang="en-US" sz="2000" u="sng" dirty="0" err="1">
                <a:latin typeface="+mj-lt"/>
              </a:rPr>
              <a:t>Chrapkiewicz</a:t>
            </a:r>
            <a:r>
              <a:rPr lang="en-US" sz="2000" dirty="0">
                <a:latin typeface="+mj-lt"/>
              </a:rPr>
              <a:t> with </a:t>
            </a:r>
            <a:r>
              <a:rPr lang="en-US" sz="2000" dirty="0" err="1">
                <a:latin typeface="+mj-lt"/>
              </a:rPr>
              <a:t>Fullwave</a:t>
            </a:r>
            <a:r>
              <a:rPr lang="en-US" sz="2000" dirty="0">
                <a:latin typeface="+mj-lt"/>
              </a:rPr>
              <a:t> code (Imperial College London)</a:t>
            </a:r>
            <a:endParaRPr lang="en-US" sz="2000" u="sng" dirty="0">
              <a:latin typeface="+mj-lt"/>
            </a:endParaRP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58586192-D86F-0040-8A28-1B0B8E5AC821}"/>
              </a:ext>
            </a:extLst>
          </p:cNvPr>
          <p:cNvSpPr/>
          <p:nvPr/>
        </p:nvSpPr>
        <p:spPr>
          <a:xfrm>
            <a:off x="9229725" y="1918921"/>
            <a:ext cx="285750" cy="28575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18700B-BED3-A742-B576-816E51EB5E37}"/>
              </a:ext>
            </a:extLst>
          </p:cNvPr>
          <p:cNvSpPr/>
          <p:nvPr/>
        </p:nvSpPr>
        <p:spPr>
          <a:xfrm rot="20091984">
            <a:off x="9171950" y="1673332"/>
            <a:ext cx="849599" cy="8077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85AF068-F17A-8E40-9525-9AEAA3E53498}"/>
              </a:ext>
            </a:extLst>
          </p:cNvPr>
          <p:cNvSpPr txBox="1">
            <a:spLocks/>
          </p:cNvSpPr>
          <p:nvPr/>
        </p:nvSpPr>
        <p:spPr>
          <a:xfrm>
            <a:off x="548568" y="4600575"/>
            <a:ext cx="5839513" cy="2141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u="sng" dirty="0">
                <a:latin typeface="+mj-lt"/>
              </a:rPr>
              <a:t>FWI advantages:</a:t>
            </a:r>
          </a:p>
          <a:p>
            <a:r>
              <a:rPr lang="en-US" sz="2000" dirty="0">
                <a:latin typeface="+mj-lt"/>
              </a:rPr>
              <a:t>Uses more of the data – match wiggle for wiggle</a:t>
            </a:r>
          </a:p>
          <a:p>
            <a:r>
              <a:rPr lang="en-US" sz="2000" dirty="0">
                <a:latin typeface="+mj-lt"/>
              </a:rPr>
              <a:t>Better resolution - down to one hundred meters</a:t>
            </a:r>
          </a:p>
          <a:p>
            <a:r>
              <a:rPr lang="en-US" sz="2000" dirty="0">
                <a:latin typeface="+mj-lt"/>
              </a:rPr>
              <a:t>Less affected by wavefront healing</a:t>
            </a:r>
          </a:p>
          <a:p>
            <a:r>
              <a:rPr lang="en-US" sz="2000" dirty="0">
                <a:latin typeface="+mj-lt"/>
              </a:rPr>
              <a:t>No high-</a:t>
            </a:r>
            <a:r>
              <a:rPr lang="en-US" sz="2000" dirty="0" err="1">
                <a:latin typeface="+mj-lt"/>
              </a:rPr>
              <a:t>Vp</a:t>
            </a:r>
            <a:r>
              <a:rPr lang="en-US" sz="2000" dirty="0">
                <a:latin typeface="+mj-lt"/>
              </a:rPr>
              <a:t> bias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07678E0-1D73-3D48-BAE8-F3A69F3CC8CD}"/>
              </a:ext>
            </a:extLst>
          </p:cNvPr>
          <p:cNvSpPr txBox="1">
            <a:spLocks/>
          </p:cNvSpPr>
          <p:nvPr/>
        </p:nvSpPr>
        <p:spPr>
          <a:xfrm>
            <a:off x="529389" y="255184"/>
            <a:ext cx="5738062" cy="11926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Full waveform inversion (FWI) imaging of </a:t>
            </a:r>
            <a:r>
              <a:rPr lang="en-US" sz="2400" b="1" dirty="0" err="1"/>
              <a:t>Kolumbo</a:t>
            </a:r>
            <a:r>
              <a:rPr lang="en-US" sz="2400" b="1" dirty="0"/>
              <a:t> submarine volcano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35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00"/>
    </mc:Choice>
    <mc:Fallback xmlns="">
      <p:transition spd="slow" advTm="812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8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2.4|6.8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|8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1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14|3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14|3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|7.5|1.5|3.1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2|5.3|3.9|4.5|6.9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2|5.3|3.9|4.5|6.9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2|5.3|3.9|4.5|6.9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2|5.3|3.9|4.5|6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2|5.3|3.9|4.5|6.9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9|5.3|9.3|3.7|4.8|2.8|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9|5.3|9.3|3.7|4.8|2.8|3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37252</TotalTime>
  <Words>1442</Words>
  <Application>Microsoft Macintosh PowerPoint</Application>
  <PresentationFormat>Widescreen</PresentationFormat>
  <Paragraphs>237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AdvTT6120e2aa</vt:lpstr>
      <vt:lpstr>Arial</vt:lpstr>
      <vt:lpstr>Calibri</vt:lpstr>
      <vt:lpstr>Calibri Light</vt:lpstr>
      <vt:lpstr>Cambria Math</vt:lpstr>
      <vt:lpstr>Helvetica Neue</vt:lpstr>
      <vt:lpstr>Wingdings</vt:lpstr>
      <vt:lpstr>Office Theme</vt:lpstr>
      <vt:lpstr>Zooming in on crystal mush: Recent advances in volcano tomography</vt:lpstr>
      <vt:lpstr>Crystal Mush</vt:lpstr>
      <vt:lpstr>Crystal Mush</vt:lpstr>
      <vt:lpstr>Recent volcano tomography constraints all seem to support low melt fraction crystal mush beneath active arc volcanoes:</vt:lpstr>
      <vt:lpstr>Limitation 1: The resolution length of conventional seismic tomography is typically 2-6 km for crustal targets at 5 to 20 km depth. Smaller anomalies can be significantly blurred and under-recovered</vt:lpstr>
      <vt:lpstr>Limitation 2: Uncertainties in seismic properties of mush and magma. The sensitivity of seismic velocity to melt fraction depends strongly on melt geometry </vt:lpstr>
      <vt:lpstr>Objectives</vt:lpstr>
      <vt:lpstr>Seismic tomography at Santorini volcano</vt:lpstr>
      <vt:lpstr>PowerPoint Presentation</vt:lpstr>
      <vt:lpstr>PowerPoint Presentation</vt:lpstr>
      <vt:lpstr>How do we estimate melt fraction?</vt:lpstr>
      <vt:lpstr>Alternative approach: Numerical homogenization  Predict seismic properties based on magma/mush microstructure</vt:lpstr>
      <vt:lpstr>Alternative approach: Numerical homogenization</vt:lpstr>
      <vt:lpstr>Real data application</vt:lpstr>
      <vt:lpstr>FFT homogenization (static method)</vt:lpstr>
      <vt:lpstr>Comparison with semi-analytical methods</vt:lpstr>
      <vt:lpstr>Melt fraction estimate at Kolumbo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Resolution seismic imaging of Santorini volcano</dc:title>
  <dc:creator>Paulatto, Michele</dc:creator>
  <cp:lastModifiedBy>Paulatto, Michele</cp:lastModifiedBy>
  <cp:revision>222</cp:revision>
  <dcterms:created xsi:type="dcterms:W3CDTF">2016-11-29T11:47:14Z</dcterms:created>
  <dcterms:modified xsi:type="dcterms:W3CDTF">2021-04-15T12:05:54Z</dcterms:modified>
</cp:coreProperties>
</file>