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blo Lorente Jimenez" initials="PLJ" lastIdx="1" clrIdx="0">
    <p:extLst>
      <p:ext uri="{19B8F6BF-5375-455C-9EA6-DF929625EA0E}">
        <p15:presenceInfo xmlns:p15="http://schemas.microsoft.com/office/powerpoint/2012/main" userId="S::plj@PUERTOS.ES::ef81dd4b-432e-4a68-b0c3-e1d615d087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72" d="100"/>
          <a:sy n="72" d="100"/>
        </p:scale>
        <p:origin x="61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004F61-4534-4C5F-93A5-462A913699B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A90D6B05-65BB-4E41-9388-DAFAC04D4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5DE13DA5-FA3B-4D54-93B4-9872F14B63DC}"/>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59AA113A-5DCF-4C4B-8AE1-9A2FC0CD821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25D256FF-4691-46A2-ACAB-2EE71245015E}"/>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646888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6F184-1131-4D52-AFB6-2720EB92AED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6838D34-F3F4-4805-9772-D1D8678F54D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1C81314-62FA-4DE8-87B0-CF13ACE43B41}"/>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0BF0B227-F31A-48B6-AA72-7C5A4311F61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1E8A8AC-7F30-47CD-9D87-90D083E280DB}"/>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82633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697FE-310C-4E26-8BDD-2C0C0C97D33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CC07A69B-1923-4571-A4C1-DC198E4070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A605E6B-CB96-436D-8662-557B0D9CC482}"/>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0BF63A53-EEE3-4522-A5BE-213E5CEB16F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120847D-470D-4FDA-991A-ABDA5F98F723}"/>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000539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52AAF5-9C1D-4153-96B5-BFAE4707BEA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07D1C5BD-0E8C-496D-9814-C7A15B211D2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3700D43C-438D-4CCC-B1AF-596004423A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608EB7FA-7F28-4089-8C96-A2109AD49D53}"/>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6" name="Marcador de pie de página 5">
            <a:extLst>
              <a:ext uri="{FF2B5EF4-FFF2-40B4-BE49-F238E27FC236}">
                <a16:creationId xmlns:a16="http://schemas.microsoft.com/office/drawing/2014/main" id="{CFA33095-A8D1-44C6-880B-934213B6B62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9777B25-97AF-404E-9E86-BBCDEE17C124}"/>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81283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99CB25-D46A-4ADF-891D-8CC78F3859ED}"/>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467C8E5-218C-4B54-B710-C8D93C8EC8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4AA3D00-CF51-444A-9778-4DD0B6AD8E7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48B63C63-B284-4B84-BD24-77BCA26F51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49F9B00-6D22-4EB9-B6D7-D6490DB5F1B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2C8F6987-6900-42F1-9C16-26E5128359A1}"/>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8" name="Marcador de pie de página 7">
            <a:extLst>
              <a:ext uri="{FF2B5EF4-FFF2-40B4-BE49-F238E27FC236}">
                <a16:creationId xmlns:a16="http://schemas.microsoft.com/office/drawing/2014/main" id="{DC1D11AB-829C-4AC4-9D3C-F68E910B4681}"/>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40B4234C-8C3E-4A75-BF3E-39CC5B267F5F}"/>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375626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8F730E-AF4D-4D76-BE4B-5907905B76A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7D1E27EE-7913-46A3-8292-58C8F03B1150}"/>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4" name="Marcador de pie de página 3">
            <a:extLst>
              <a:ext uri="{FF2B5EF4-FFF2-40B4-BE49-F238E27FC236}">
                <a16:creationId xmlns:a16="http://schemas.microsoft.com/office/drawing/2014/main" id="{61449D7C-36B4-4730-84C1-B68A273F942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70F66696-C3DD-4CD9-BDE1-ED58BB89A7F5}"/>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699545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DCBE37-0B4E-4DFD-800D-09BDE0D4F313}"/>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3" name="Marcador de pie de página 2">
            <a:extLst>
              <a:ext uri="{FF2B5EF4-FFF2-40B4-BE49-F238E27FC236}">
                <a16:creationId xmlns:a16="http://schemas.microsoft.com/office/drawing/2014/main" id="{03497FBC-FCB2-416D-9FB9-B8834E99B124}"/>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EDFFE3E3-6463-4063-A07E-5C2A5AD18D45}"/>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301151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9C3FD2-FBEE-4C54-97F2-97F5D6B53A9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1BA338F-F033-4FEA-8B6A-540E970097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2A77D3A3-BFCC-43BB-8CF9-F38937B7B7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91037A9-57AE-4306-99A4-4881BD68B21B}"/>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6" name="Marcador de pie de página 5">
            <a:extLst>
              <a:ext uri="{FF2B5EF4-FFF2-40B4-BE49-F238E27FC236}">
                <a16:creationId xmlns:a16="http://schemas.microsoft.com/office/drawing/2014/main" id="{63A06967-0637-424C-99D9-A87BF674FAA3}"/>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64768891-0620-426F-9A87-E6E42F2B9DFF}"/>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581172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7DDC43-0AF3-4C2B-995C-EE762037F66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6070FC89-C31B-489B-B626-239F63E603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028507AB-B1DF-47A3-92FD-0EF37978CD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97F63D4-4822-45A4-B09E-2FE0F2053011}"/>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6" name="Marcador de pie de página 5">
            <a:extLst>
              <a:ext uri="{FF2B5EF4-FFF2-40B4-BE49-F238E27FC236}">
                <a16:creationId xmlns:a16="http://schemas.microsoft.com/office/drawing/2014/main" id="{1AC34F38-9AE7-437E-AF73-80CC0908F21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9882668B-0CDC-488E-B1BD-BCAB50A1868D}"/>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11856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A4AE89-FF88-478E-A856-91EDFF163ACE}"/>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706E4C2B-D31A-4AF8-9246-0A23E732E80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A4307607-9E78-4BB7-999F-56D38B75EFC4}"/>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FCD68A97-A2A4-4C36-B6BF-3F9A6D3C75B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23DF9F3-3403-4420-9087-5DE58C659C47}"/>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1067484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1DCD1E4-4F0F-447C-9D57-C3CECE6759C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7BED2418-E23B-4BB7-B9A3-00C853F3ED7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F869EDC-41D3-4D12-80E2-107D0F54A32B}"/>
              </a:ext>
            </a:extLst>
          </p:cNvPr>
          <p:cNvSpPr>
            <a:spLocks noGrp="1"/>
          </p:cNvSpPr>
          <p:nvPr>
            <p:ph type="dt" sz="half" idx="10"/>
          </p:nvPr>
        </p:nvSpPr>
        <p:spPr/>
        <p:txBody>
          <a:body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35D7FE9D-5B21-4224-81BD-1319635403BC}"/>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0653819-F528-4720-9D90-4030F7E0B21E}"/>
              </a:ext>
            </a:extLst>
          </p:cNvPr>
          <p:cNvSpPr>
            <a:spLocks noGrp="1"/>
          </p:cNvSpPr>
          <p:nvPr>
            <p:ph type="sldNum" sz="quarter" idx="12"/>
          </p:nvPr>
        </p:nvSpPr>
        <p:spPr/>
        <p:txBody>
          <a:bodyPr/>
          <a:lstStyle/>
          <a:p>
            <a:fld id="{0628E2A2-8EE3-4AF8-80BD-D42AD99C7081}" type="slidenum">
              <a:rPr lang="en-US" smtClean="0"/>
              <a:t>‹Nº›</a:t>
            </a:fld>
            <a:endParaRPr lang="en-US"/>
          </a:p>
        </p:txBody>
      </p:sp>
    </p:spTree>
    <p:extLst>
      <p:ext uri="{BB962C8B-B14F-4D97-AF65-F5344CB8AC3E}">
        <p14:creationId xmlns:p14="http://schemas.microsoft.com/office/powerpoint/2010/main" val="2609434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D955BA7-A984-419A-841C-B119DFFC15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CB46D2F-C064-4C97-B83B-5A96EA4C8F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D698D7F-5C91-42A9-8D28-395C161888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48EEF3-064E-4D45-9892-1B2345AD98A0}" type="datetimeFigureOut">
              <a:rPr lang="en-US" smtClean="0"/>
              <a:t>4/25/2021</a:t>
            </a:fld>
            <a:endParaRPr lang="en-US"/>
          </a:p>
        </p:txBody>
      </p:sp>
      <p:sp>
        <p:nvSpPr>
          <p:cNvPr id="5" name="Marcador de pie de página 4">
            <a:extLst>
              <a:ext uri="{FF2B5EF4-FFF2-40B4-BE49-F238E27FC236}">
                <a16:creationId xmlns:a16="http://schemas.microsoft.com/office/drawing/2014/main" id="{2F38114D-15F8-47B6-B773-B6C0985E54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FC34F0DD-FD18-434D-BA4D-8ADF3F2B09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8E2A2-8EE3-4AF8-80BD-D42AD99C7081}" type="slidenum">
              <a:rPr lang="en-US" smtClean="0"/>
              <a:t>‹Nº›</a:t>
            </a:fld>
            <a:endParaRPr lang="en-US"/>
          </a:p>
        </p:txBody>
      </p:sp>
    </p:spTree>
    <p:extLst>
      <p:ext uri="{BB962C8B-B14F-4D97-AF65-F5344CB8AC3E}">
        <p14:creationId xmlns:p14="http://schemas.microsoft.com/office/powerpoint/2010/main" val="1875418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docs.google.com/spreadsheets/d/1XzddRZ3WEWABkBE76UuvJMaKYvi2iAR3uZCrAGQ9XI0/edit#gid=0"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sharemed.capemalta.net/"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hyperlink" Target="https://os.copernicus.org/articles/special_issue1070.html"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www.mongoos.eu/data-cente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Diagrama&#10;&#10;Descripción generada automáticamente">
            <a:extLst>
              <a:ext uri="{FF2B5EF4-FFF2-40B4-BE49-F238E27FC236}">
                <a16:creationId xmlns:a16="http://schemas.microsoft.com/office/drawing/2014/main" id="{74E31F80-699D-4C3F-A254-7DBFE755C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871" y="469085"/>
            <a:ext cx="8459706" cy="4606398"/>
          </a:xfrm>
          <a:prstGeom prst="rect">
            <a:avLst/>
          </a:prstGeom>
        </p:spPr>
      </p:pic>
      <p:sp>
        <p:nvSpPr>
          <p:cNvPr id="6" name="CuadroTexto 5">
            <a:extLst>
              <a:ext uri="{FF2B5EF4-FFF2-40B4-BE49-F238E27FC236}">
                <a16:creationId xmlns:a16="http://schemas.microsoft.com/office/drawing/2014/main" id="{AC19452A-0A5E-4729-B468-3AACED629863}"/>
              </a:ext>
            </a:extLst>
          </p:cNvPr>
          <p:cNvSpPr txBox="1"/>
          <p:nvPr/>
        </p:nvSpPr>
        <p:spPr>
          <a:xfrm>
            <a:off x="2009423" y="5283200"/>
            <a:ext cx="8139288" cy="400110"/>
          </a:xfrm>
          <a:prstGeom prst="rect">
            <a:avLst/>
          </a:prstGeom>
          <a:noFill/>
        </p:spPr>
        <p:txBody>
          <a:bodyPr wrap="square" rtlCol="0">
            <a:spAutoFit/>
          </a:bodyPr>
          <a:lstStyle/>
          <a:p>
            <a:r>
              <a:rPr lang="en-US" sz="2000" b="1" dirty="0"/>
              <a:t>E. Reyes and P. Lorente (co-chairs of the MONGOOS HF Radar task team)</a:t>
            </a:r>
          </a:p>
        </p:txBody>
      </p:sp>
    </p:spTree>
    <p:extLst>
      <p:ext uri="{BB962C8B-B14F-4D97-AF65-F5344CB8AC3E}">
        <p14:creationId xmlns:p14="http://schemas.microsoft.com/office/powerpoint/2010/main" val="1806126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Mapa&#10;&#10;Descripción generada automáticamente">
            <a:extLst>
              <a:ext uri="{FF2B5EF4-FFF2-40B4-BE49-F238E27FC236}">
                <a16:creationId xmlns:a16="http://schemas.microsoft.com/office/drawing/2014/main" id="{FFE4E5B1-069B-4AB9-A94B-41E2330A6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333" y="436785"/>
            <a:ext cx="9703521" cy="4833988"/>
          </a:xfrm>
          <a:prstGeom prst="rect">
            <a:avLst/>
          </a:prstGeom>
        </p:spPr>
      </p:pic>
      <p:sp>
        <p:nvSpPr>
          <p:cNvPr id="4" name="CuadroTexto 3">
            <a:extLst>
              <a:ext uri="{FF2B5EF4-FFF2-40B4-BE49-F238E27FC236}">
                <a16:creationId xmlns:a16="http://schemas.microsoft.com/office/drawing/2014/main" id="{7D0665B6-606C-4EE3-BE29-8487AB193187}"/>
              </a:ext>
            </a:extLst>
          </p:cNvPr>
          <p:cNvSpPr txBox="1"/>
          <p:nvPr/>
        </p:nvSpPr>
        <p:spPr>
          <a:xfrm>
            <a:off x="675862" y="5370996"/>
            <a:ext cx="10654748" cy="923330"/>
          </a:xfrm>
          <a:prstGeom prst="rect">
            <a:avLst/>
          </a:prstGeom>
          <a:noFill/>
        </p:spPr>
        <p:txBody>
          <a:bodyPr wrap="square" rtlCol="0">
            <a:spAutoFit/>
          </a:bodyPr>
          <a:lstStyle/>
          <a:p>
            <a:r>
              <a:rPr lang="en-US" b="1" dirty="0"/>
              <a:t>No major changes in the regional network to be notified, despite of few novelties:</a:t>
            </a:r>
          </a:p>
          <a:p>
            <a:r>
              <a:rPr lang="en-US" b="1" dirty="0" err="1"/>
              <a:t>i</a:t>
            </a:r>
            <a:r>
              <a:rPr lang="en-US" b="1" dirty="0"/>
              <a:t>) 3 new CODAR stations: 1 station (MIO system) + 2 stations (CALYPSO system)</a:t>
            </a:r>
          </a:p>
          <a:p>
            <a:r>
              <a:rPr lang="en-US" b="1" dirty="0"/>
              <a:t>ii) Future deployments of few </a:t>
            </a:r>
            <a:r>
              <a:rPr lang="en-US" b="1" dirty="0" err="1"/>
              <a:t>SeaSonde</a:t>
            </a:r>
            <a:r>
              <a:rPr lang="en-US" b="1" dirty="0"/>
              <a:t> sites are expected by 2021 in continental Italy.</a:t>
            </a:r>
          </a:p>
        </p:txBody>
      </p:sp>
      <p:sp>
        <p:nvSpPr>
          <p:cNvPr id="12" name="Rectángulo 11">
            <a:extLst>
              <a:ext uri="{FF2B5EF4-FFF2-40B4-BE49-F238E27FC236}">
                <a16:creationId xmlns:a16="http://schemas.microsoft.com/office/drawing/2014/main" id="{146F897E-EB6A-4C7E-BE9E-5CB42B837ED2}"/>
              </a:ext>
            </a:extLst>
          </p:cNvPr>
          <p:cNvSpPr/>
          <p:nvPr/>
        </p:nvSpPr>
        <p:spPr>
          <a:xfrm>
            <a:off x="8204200" y="2171700"/>
            <a:ext cx="2921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B0D1E825-05A6-492B-864D-747B6FB7EA30}"/>
              </a:ext>
            </a:extLst>
          </p:cNvPr>
          <p:cNvSpPr/>
          <p:nvPr/>
        </p:nvSpPr>
        <p:spPr>
          <a:xfrm>
            <a:off x="8229600" y="2476500"/>
            <a:ext cx="2921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ángulo 15">
            <a:extLst>
              <a:ext uri="{FF2B5EF4-FFF2-40B4-BE49-F238E27FC236}">
                <a16:creationId xmlns:a16="http://schemas.microsoft.com/office/drawing/2014/main" id="{07E31AF7-DBB4-470B-B00A-49220055ABC4}"/>
              </a:ext>
            </a:extLst>
          </p:cNvPr>
          <p:cNvSpPr/>
          <p:nvPr/>
        </p:nvSpPr>
        <p:spPr>
          <a:xfrm>
            <a:off x="8229600" y="3289300"/>
            <a:ext cx="292100" cy="20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ángulo 17">
            <a:extLst>
              <a:ext uri="{FF2B5EF4-FFF2-40B4-BE49-F238E27FC236}">
                <a16:creationId xmlns:a16="http://schemas.microsoft.com/office/drawing/2014/main" id="{343FDFD3-4099-47E7-86D3-22572E0BCA7C}"/>
              </a:ext>
            </a:extLst>
          </p:cNvPr>
          <p:cNvSpPr/>
          <p:nvPr/>
        </p:nvSpPr>
        <p:spPr>
          <a:xfrm>
            <a:off x="8204200" y="3556000"/>
            <a:ext cx="31750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BC995EFF-C9F5-492B-B398-24C9B67C640C}"/>
              </a:ext>
            </a:extLst>
          </p:cNvPr>
          <p:cNvSpPr txBox="1"/>
          <p:nvPr/>
        </p:nvSpPr>
        <p:spPr>
          <a:xfrm>
            <a:off x="8166100" y="2070100"/>
            <a:ext cx="749300" cy="430887"/>
          </a:xfrm>
          <a:prstGeom prst="rect">
            <a:avLst/>
          </a:prstGeom>
          <a:noFill/>
        </p:spPr>
        <p:txBody>
          <a:bodyPr wrap="square" rtlCol="0">
            <a:spAutoFit/>
          </a:bodyPr>
          <a:lstStyle/>
          <a:p>
            <a:r>
              <a:rPr lang="en-US" sz="2200" dirty="0">
                <a:solidFill>
                  <a:srgbClr val="00B0F0"/>
                </a:solidFill>
              </a:rPr>
              <a:t>62</a:t>
            </a:r>
          </a:p>
        </p:txBody>
      </p:sp>
      <p:sp>
        <p:nvSpPr>
          <p:cNvPr id="5" name="CuadroTexto 4">
            <a:extLst>
              <a:ext uri="{FF2B5EF4-FFF2-40B4-BE49-F238E27FC236}">
                <a16:creationId xmlns:a16="http://schemas.microsoft.com/office/drawing/2014/main" id="{165E8BC4-4FF1-4F38-856D-ED6C85E46251}"/>
              </a:ext>
            </a:extLst>
          </p:cNvPr>
          <p:cNvSpPr txBox="1"/>
          <p:nvPr/>
        </p:nvSpPr>
        <p:spPr>
          <a:xfrm>
            <a:off x="8166100" y="2362200"/>
            <a:ext cx="749300" cy="430887"/>
          </a:xfrm>
          <a:prstGeom prst="rect">
            <a:avLst/>
          </a:prstGeom>
          <a:noFill/>
        </p:spPr>
        <p:txBody>
          <a:bodyPr wrap="square" rtlCol="0">
            <a:spAutoFit/>
          </a:bodyPr>
          <a:lstStyle/>
          <a:p>
            <a:r>
              <a:rPr lang="en-US" sz="2200" dirty="0">
                <a:solidFill>
                  <a:srgbClr val="00B0F0"/>
                </a:solidFill>
              </a:rPr>
              <a:t>54</a:t>
            </a:r>
          </a:p>
        </p:txBody>
      </p:sp>
      <p:sp>
        <p:nvSpPr>
          <p:cNvPr id="9" name="CuadroTexto 8">
            <a:extLst>
              <a:ext uri="{FF2B5EF4-FFF2-40B4-BE49-F238E27FC236}">
                <a16:creationId xmlns:a16="http://schemas.microsoft.com/office/drawing/2014/main" id="{6EC6F73B-CBA6-4618-947D-4334CB839D48}"/>
              </a:ext>
            </a:extLst>
          </p:cNvPr>
          <p:cNvSpPr txBox="1"/>
          <p:nvPr/>
        </p:nvSpPr>
        <p:spPr>
          <a:xfrm>
            <a:off x="8140700" y="3187700"/>
            <a:ext cx="749300" cy="430887"/>
          </a:xfrm>
          <a:prstGeom prst="rect">
            <a:avLst/>
          </a:prstGeom>
          <a:noFill/>
        </p:spPr>
        <p:txBody>
          <a:bodyPr wrap="square" rtlCol="0">
            <a:spAutoFit/>
          </a:bodyPr>
          <a:lstStyle/>
          <a:p>
            <a:r>
              <a:rPr lang="en-US" sz="2200" dirty="0">
                <a:solidFill>
                  <a:srgbClr val="00B0F0"/>
                </a:solidFill>
              </a:rPr>
              <a:t>44</a:t>
            </a:r>
          </a:p>
        </p:txBody>
      </p:sp>
      <p:sp>
        <p:nvSpPr>
          <p:cNvPr id="11" name="CuadroTexto 10">
            <a:extLst>
              <a:ext uri="{FF2B5EF4-FFF2-40B4-BE49-F238E27FC236}">
                <a16:creationId xmlns:a16="http://schemas.microsoft.com/office/drawing/2014/main" id="{153BC842-110B-4F21-A790-9A7A81A76C1D}"/>
              </a:ext>
            </a:extLst>
          </p:cNvPr>
          <p:cNvSpPr txBox="1"/>
          <p:nvPr/>
        </p:nvSpPr>
        <p:spPr>
          <a:xfrm>
            <a:off x="8140700" y="3467100"/>
            <a:ext cx="749300" cy="430887"/>
          </a:xfrm>
          <a:prstGeom prst="rect">
            <a:avLst/>
          </a:prstGeom>
          <a:noFill/>
        </p:spPr>
        <p:txBody>
          <a:bodyPr wrap="square" rtlCol="0">
            <a:spAutoFit/>
          </a:bodyPr>
          <a:lstStyle/>
          <a:p>
            <a:r>
              <a:rPr lang="en-US" sz="2200" dirty="0">
                <a:solidFill>
                  <a:srgbClr val="00B0F0"/>
                </a:solidFill>
              </a:rPr>
              <a:t>42</a:t>
            </a:r>
          </a:p>
        </p:txBody>
      </p:sp>
    </p:spTree>
    <p:extLst>
      <p:ext uri="{BB962C8B-B14F-4D97-AF65-F5344CB8AC3E}">
        <p14:creationId xmlns:p14="http://schemas.microsoft.com/office/powerpoint/2010/main" val="90175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757994C-BB77-40A2-8F9A-6F511D36AC23}"/>
              </a:ext>
            </a:extLst>
          </p:cNvPr>
          <p:cNvSpPr txBox="1"/>
          <p:nvPr/>
        </p:nvSpPr>
        <p:spPr>
          <a:xfrm>
            <a:off x="2593989" y="390202"/>
            <a:ext cx="7507111" cy="553998"/>
          </a:xfrm>
          <a:prstGeom prst="rect">
            <a:avLst/>
          </a:prstGeom>
          <a:noFill/>
        </p:spPr>
        <p:txBody>
          <a:bodyPr wrap="square" rtlCol="0">
            <a:spAutoFit/>
          </a:bodyPr>
          <a:lstStyle/>
          <a:p>
            <a:r>
              <a:rPr lang="en-US" sz="3000" b="1">
                <a:solidFill>
                  <a:srgbClr val="201F1E"/>
                </a:solidFill>
                <a:latin typeface="+mj-lt"/>
                <a:ea typeface="Times New Roman" panose="02020603050405020304" pitchFamily="18" charset="0"/>
              </a:rPr>
              <a:t>I</a:t>
            </a:r>
            <a:r>
              <a:rPr lang="en-US" sz="3000" b="1">
                <a:solidFill>
                  <a:srgbClr val="201F1E"/>
                </a:solidFill>
                <a:effectLst/>
                <a:latin typeface="+mj-lt"/>
                <a:ea typeface="Times New Roman" panose="02020603050405020304" pitchFamily="18" charset="0"/>
              </a:rPr>
              <a:t>mpact of COVID on HF radar  activities</a:t>
            </a:r>
            <a:endParaRPr lang="en-US" sz="3000" b="1" dirty="0">
              <a:solidFill>
                <a:srgbClr val="201F1E"/>
              </a:solidFill>
              <a:effectLst/>
              <a:latin typeface="+mj-lt"/>
              <a:ea typeface="Times New Roman" panose="02020603050405020304" pitchFamily="18" charset="0"/>
            </a:endParaRPr>
          </a:p>
        </p:txBody>
      </p:sp>
      <p:sp>
        <p:nvSpPr>
          <p:cNvPr id="4" name="CuadroTexto 3">
            <a:extLst>
              <a:ext uri="{FF2B5EF4-FFF2-40B4-BE49-F238E27FC236}">
                <a16:creationId xmlns:a16="http://schemas.microsoft.com/office/drawing/2014/main" id="{6474260B-98EE-4B55-83C3-FD7FA3E1C650}"/>
              </a:ext>
            </a:extLst>
          </p:cNvPr>
          <p:cNvSpPr txBox="1"/>
          <p:nvPr/>
        </p:nvSpPr>
        <p:spPr>
          <a:xfrm>
            <a:off x="818445" y="1213556"/>
            <a:ext cx="10199512" cy="923330"/>
          </a:xfrm>
          <a:prstGeom prst="rect">
            <a:avLst/>
          </a:prstGeom>
          <a:noFill/>
        </p:spPr>
        <p:txBody>
          <a:bodyPr wrap="square" rtlCol="0">
            <a:spAutoFit/>
          </a:bodyPr>
          <a:lstStyle/>
          <a:p>
            <a:r>
              <a:rPr lang="en-US" dirty="0">
                <a:solidFill>
                  <a:srgbClr val="201F1E"/>
                </a:solidFill>
                <a:latin typeface="Segoe UI" panose="020B0502040204020203" pitchFamily="34" charset="0"/>
                <a:ea typeface="Times New Roman" panose="02020603050405020304" pitchFamily="18" charset="0"/>
              </a:rPr>
              <a:t>We got some general feed-backs from the GLOBAL network (via ROWG meeting)….</a:t>
            </a:r>
          </a:p>
          <a:p>
            <a:r>
              <a:rPr lang="en-US" dirty="0">
                <a:solidFill>
                  <a:srgbClr val="201F1E"/>
                </a:solidFill>
                <a:latin typeface="Segoe UI" panose="020B0502040204020203" pitchFamily="34" charset="0"/>
                <a:ea typeface="Times New Roman" panose="02020603050405020304" pitchFamily="18" charset="0"/>
              </a:rPr>
              <a:t> </a:t>
            </a:r>
          </a:p>
          <a:p>
            <a:r>
              <a:rPr lang="en-US" b="1" dirty="0">
                <a:solidFill>
                  <a:srgbClr val="201F1E"/>
                </a:solidFill>
                <a:latin typeface="Segoe UI" panose="020B0502040204020203" pitchFamily="34" charset="0"/>
                <a:ea typeface="Times New Roman" panose="02020603050405020304" pitchFamily="18" charset="0"/>
              </a:rPr>
              <a:t>…that seem also well suited for the Mediterranean HF radar network: </a:t>
            </a:r>
            <a:endParaRPr lang="en-US" b="1" dirty="0"/>
          </a:p>
        </p:txBody>
      </p:sp>
      <p:pic>
        <p:nvPicPr>
          <p:cNvPr id="8" name="Imagen 7" descr="Texto&#10;&#10;Descripción generada automáticamente">
            <a:extLst>
              <a:ext uri="{FF2B5EF4-FFF2-40B4-BE49-F238E27FC236}">
                <a16:creationId xmlns:a16="http://schemas.microsoft.com/office/drawing/2014/main" id="{F9F66D72-0470-4162-AE8A-91265EDE9F0A}"/>
              </a:ext>
            </a:extLst>
          </p:cNvPr>
          <p:cNvPicPr>
            <a:picLocks noChangeAspect="1"/>
          </p:cNvPicPr>
          <p:nvPr/>
        </p:nvPicPr>
        <p:blipFill rotWithShape="1">
          <a:blip r:embed="rId2">
            <a:extLst>
              <a:ext uri="{28A0092B-C50C-407E-A947-70E740481C1C}">
                <a14:useLocalDpi xmlns:a14="http://schemas.microsoft.com/office/drawing/2010/main" val="0"/>
              </a:ext>
            </a:extLst>
          </a:blip>
          <a:srcRect t="2058" b="-2058"/>
          <a:stretch/>
        </p:blipFill>
        <p:spPr>
          <a:xfrm>
            <a:off x="1859637" y="2319130"/>
            <a:ext cx="8376621" cy="4198259"/>
          </a:xfrm>
          <a:prstGeom prst="rect">
            <a:avLst/>
          </a:prstGeom>
          <a:ln w="25400">
            <a:solidFill>
              <a:schemeClr val="tx1"/>
            </a:solidFill>
          </a:ln>
        </p:spPr>
      </p:pic>
      <p:pic>
        <p:nvPicPr>
          <p:cNvPr id="10" name="Imagen 9">
            <a:extLst>
              <a:ext uri="{FF2B5EF4-FFF2-40B4-BE49-F238E27FC236}">
                <a16:creationId xmlns:a16="http://schemas.microsoft.com/office/drawing/2014/main" id="{30DCAECC-989C-4888-ABCB-E08261AD3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3672" y="541889"/>
            <a:ext cx="2143125" cy="2143125"/>
          </a:xfrm>
          <a:prstGeom prst="rect">
            <a:avLst/>
          </a:prstGeom>
        </p:spPr>
      </p:pic>
    </p:spTree>
    <p:extLst>
      <p:ext uri="{BB962C8B-B14F-4D97-AF65-F5344CB8AC3E}">
        <p14:creationId xmlns:p14="http://schemas.microsoft.com/office/powerpoint/2010/main" val="952281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757994C-BB77-40A2-8F9A-6F511D36AC23}"/>
              </a:ext>
            </a:extLst>
          </p:cNvPr>
          <p:cNvSpPr txBox="1"/>
          <p:nvPr/>
        </p:nvSpPr>
        <p:spPr>
          <a:xfrm>
            <a:off x="2593989" y="301302"/>
            <a:ext cx="7507111" cy="553998"/>
          </a:xfrm>
          <a:prstGeom prst="rect">
            <a:avLst/>
          </a:prstGeom>
          <a:noFill/>
        </p:spPr>
        <p:txBody>
          <a:bodyPr wrap="square" rtlCol="0">
            <a:spAutoFit/>
          </a:bodyPr>
          <a:lstStyle/>
          <a:p>
            <a:r>
              <a:rPr lang="en-US" sz="3000" b="1" dirty="0">
                <a:solidFill>
                  <a:srgbClr val="201F1E"/>
                </a:solidFill>
                <a:latin typeface="+mj-lt"/>
                <a:ea typeface="Times New Roman" panose="02020603050405020304" pitchFamily="18" charset="0"/>
              </a:rPr>
              <a:t>I</a:t>
            </a:r>
            <a:r>
              <a:rPr lang="en-US" sz="3000" b="1" dirty="0">
                <a:solidFill>
                  <a:srgbClr val="201F1E"/>
                </a:solidFill>
                <a:effectLst/>
                <a:latin typeface="+mj-lt"/>
                <a:ea typeface="Times New Roman" panose="02020603050405020304" pitchFamily="18" charset="0"/>
              </a:rPr>
              <a:t>mpact of COVID on HF radar  activities</a:t>
            </a:r>
          </a:p>
        </p:txBody>
      </p:sp>
      <p:sp>
        <p:nvSpPr>
          <p:cNvPr id="4" name="CuadroTexto 3">
            <a:extLst>
              <a:ext uri="{FF2B5EF4-FFF2-40B4-BE49-F238E27FC236}">
                <a16:creationId xmlns:a16="http://schemas.microsoft.com/office/drawing/2014/main" id="{6474260B-98EE-4B55-83C3-FD7FA3E1C650}"/>
              </a:ext>
            </a:extLst>
          </p:cNvPr>
          <p:cNvSpPr txBox="1"/>
          <p:nvPr/>
        </p:nvSpPr>
        <p:spPr>
          <a:xfrm>
            <a:off x="399345" y="1175456"/>
            <a:ext cx="10199512"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Times New Roman" panose="02020603050405020304" pitchFamily="18" charset="0"/>
              </a:rPr>
              <a:t>Feed-backs from </a:t>
            </a:r>
            <a:r>
              <a:rPr lang="en-US" dirty="0">
                <a:solidFill>
                  <a:srgbClr val="201F1E"/>
                </a:solidFill>
                <a:latin typeface="Segoe UI" panose="020B0502040204020203" pitchFamily="34" charset="0"/>
                <a:ea typeface="Times New Roman" panose="02020603050405020304" pitchFamily="18" charset="0"/>
                <a:hlinkClick r:id="rId2"/>
              </a:rPr>
              <a:t>the survey launched by GOOS</a:t>
            </a:r>
            <a:r>
              <a:rPr lang="en-US" dirty="0">
                <a:solidFill>
                  <a:srgbClr val="201F1E"/>
                </a:solidFill>
                <a:latin typeface="Segoe UI" panose="020B0502040204020203" pitchFamily="34" charset="0"/>
                <a:ea typeface="Times New Roman" panose="02020603050405020304" pitchFamily="18" charset="0"/>
              </a:rPr>
              <a:t>:</a:t>
            </a:r>
            <a:endParaRPr lang="en-US" b="1" dirty="0"/>
          </a:p>
        </p:txBody>
      </p:sp>
      <p:sp>
        <p:nvSpPr>
          <p:cNvPr id="3" name="CuadroTexto 2">
            <a:extLst>
              <a:ext uri="{FF2B5EF4-FFF2-40B4-BE49-F238E27FC236}">
                <a16:creationId xmlns:a16="http://schemas.microsoft.com/office/drawing/2014/main" id="{74105B1A-6CB0-4F52-9621-A60718635232}"/>
              </a:ext>
            </a:extLst>
          </p:cNvPr>
          <p:cNvSpPr txBox="1"/>
          <p:nvPr/>
        </p:nvSpPr>
        <p:spPr>
          <a:xfrm>
            <a:off x="520700" y="2070100"/>
            <a:ext cx="10795000" cy="2480423"/>
          </a:xfrm>
          <a:prstGeom prst="rect">
            <a:avLst/>
          </a:prstGeom>
          <a:noFill/>
        </p:spPr>
        <p:txBody>
          <a:bodyPr wrap="square" rtlCol="0">
            <a:spAutoFit/>
          </a:bodyPr>
          <a:lstStyle/>
          <a:p>
            <a:pPr>
              <a:lnSpc>
                <a:spcPts val="1600"/>
              </a:lnSpc>
              <a:spcAft>
                <a:spcPts val="600"/>
              </a:spcAft>
            </a:pPr>
            <a:r>
              <a:rPr lang="es-ES" sz="1600" b="1" dirty="0" err="1">
                <a:effectLst/>
                <a:latin typeface="Calibri" panose="020F0502020204030204" pitchFamily="34" charset="0"/>
                <a:ea typeface="Calibri" panose="020F0502020204030204" pitchFamily="34" charset="0"/>
                <a:cs typeface="Times New Roman" panose="02020603050405020304" pitchFamily="18" charset="0"/>
              </a:rPr>
              <a:t>Major</a:t>
            </a:r>
            <a:r>
              <a:rPr lang="es-ES" sz="1600" b="1" dirty="0">
                <a:effectLst/>
                <a:latin typeface="Calibri" panose="020F0502020204030204" pitchFamily="34" charset="0"/>
                <a:ea typeface="Calibri" panose="020F0502020204030204" pitchFamily="34" charset="0"/>
                <a:cs typeface="Times New Roman" panose="02020603050405020304" pitchFamily="18" charset="0"/>
              </a:rPr>
              <a:t> </a:t>
            </a:r>
            <a:r>
              <a:rPr lang="es-ES" sz="1600" b="1" dirty="0" err="1">
                <a:effectLst/>
                <a:latin typeface="Calibri" panose="020F0502020204030204" pitchFamily="34" charset="0"/>
                <a:ea typeface="Calibri" panose="020F0502020204030204" pitchFamily="34" charset="0"/>
                <a:cs typeface="Times New Roman" panose="02020603050405020304" pitchFamily="18" charset="0"/>
              </a:rPr>
              <a:t>Concerns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Access to HFR sites hampered &gt; highly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inaccesible</a:t>
            </a:r>
            <a:r>
              <a:rPr lang="en-US" sz="1600" dirty="0">
                <a:effectLst/>
                <a:latin typeface="Calibri" panose="020F0502020204030204" pitchFamily="34" charset="0"/>
                <a:ea typeface="Calibri" panose="020F0502020204030204" pitchFamily="34" charset="0"/>
                <a:cs typeface="Times New Roman" panose="02020603050405020304" pitchFamily="18" charset="0"/>
              </a:rPr>
              <a:t> due to travel restrictions and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quarentien</a:t>
            </a:r>
            <a:r>
              <a:rPr lang="en-US" sz="1600" dirty="0">
                <a:effectLst/>
                <a:latin typeface="Calibri" panose="020F0502020204030204" pitchFamily="34" charset="0"/>
                <a:ea typeface="Calibri" panose="020F0502020204030204" pitchFamily="34" charset="0"/>
                <a:cs typeface="Times New Roman" panose="02020603050405020304" pitchFamily="18" charset="0"/>
              </a:rPr>
              <a:t> periods </a:t>
            </a:r>
          </a:p>
          <a:p>
            <a:pPr marL="34290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Installations of new </a:t>
            </a:r>
            <a:r>
              <a:rPr lang="es-ES" sz="1600" dirty="0">
                <a:effectLst/>
                <a:latin typeface="Calibri" panose="020F0502020204030204" pitchFamily="34" charset="0"/>
                <a:ea typeface="Calibri" panose="020F0502020204030204" pitchFamily="34" charset="0"/>
                <a:cs typeface="Times New Roman" panose="02020603050405020304" pitchFamily="18" charset="0"/>
              </a:rPr>
              <a:t>~4 </a:t>
            </a:r>
            <a:r>
              <a:rPr lang="en-US" sz="1600" dirty="0">
                <a:effectLst/>
                <a:latin typeface="Calibri" panose="020F0502020204030204" pitchFamily="34" charset="0"/>
                <a:ea typeface="Calibri" panose="020F0502020204030204" pitchFamily="34" charset="0"/>
                <a:cs typeface="Times New Roman" panose="02020603050405020304" pitchFamily="18" charset="0"/>
              </a:rPr>
              <a:t>HFR sites prevented (</a:t>
            </a:r>
            <a:r>
              <a:rPr lang="en-US"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CNR-ISMAR</a:t>
            </a:r>
            <a:r>
              <a:rPr lang="en-US" sz="1600" dirty="0">
                <a:effectLst/>
                <a:latin typeface="Calibri" panose="020F0502020204030204" pitchFamily="34" charset="0"/>
                <a:ea typeface="Calibri" panose="020F0502020204030204" pitchFamily="34" charset="0"/>
                <a:cs typeface="Times New Roman" panose="02020603050405020304" pitchFamily="18" charset="0"/>
              </a:rPr>
              <a:t>) / Second system installation in </a:t>
            </a:r>
            <a:r>
              <a:rPr lang="en-US"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Slovenia</a:t>
            </a:r>
            <a:r>
              <a:rPr lang="en-US" sz="1600" dirty="0">
                <a:effectLst/>
                <a:latin typeface="Calibri" panose="020F0502020204030204" pitchFamily="34" charset="0"/>
                <a:ea typeface="Calibri" panose="020F0502020204030204" pitchFamily="34" charset="0"/>
                <a:cs typeface="Times New Roman" panose="02020603050405020304" pitchFamily="18" charset="0"/>
              </a:rPr>
              <a:t> was on delay</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Major repairs, maintenance tasks and calibrations postponed or re-scheduled</a:t>
            </a:r>
          </a:p>
          <a:p>
            <a:pPr marL="34290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On site Periodical and preventive maintenance tasks interrupted / Fine tuning of the </a:t>
            </a:r>
            <a:r>
              <a:rPr lang="en-US"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CALYPSO</a:t>
            </a:r>
            <a:r>
              <a:rPr lang="en-US" sz="1600" dirty="0">
                <a:effectLst/>
                <a:latin typeface="Calibri" panose="020F0502020204030204" pitchFamily="34" charset="0"/>
                <a:ea typeface="Calibri" panose="020F0502020204030204" pitchFamily="34" charset="0"/>
                <a:cs typeface="Times New Roman" panose="02020603050405020304" pitchFamily="18" charset="0"/>
              </a:rPr>
              <a:t> new installation sites (southern Malta) delayed</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100% unexpected backlogs in repairs, maintenance tasks and calibrations postponed</a:t>
            </a:r>
            <a:endParaRPr lang="es-ES"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Direct support of radar providers not possible in </a:t>
            </a:r>
            <a:r>
              <a:rPr lang="en-US" sz="1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CALYPSO</a:t>
            </a:r>
            <a:r>
              <a:rPr lang="en-US" sz="1600" dirty="0">
                <a:effectLst/>
                <a:latin typeface="Calibri" panose="020F0502020204030204" pitchFamily="34" charset="0"/>
                <a:ea typeface="Calibri" panose="020F0502020204030204" pitchFamily="34" charset="0"/>
                <a:cs typeface="Times New Roman" panose="02020603050405020304" pitchFamily="18" charset="0"/>
              </a:rPr>
              <a:t> (du to travel restrictions)</a:t>
            </a:r>
          </a:p>
          <a:p>
            <a:pPr marL="342900" indent="-342900">
              <a:lnSpc>
                <a:spcPts val="1600"/>
              </a:lnSpc>
              <a:spcAft>
                <a:spcPts val="600"/>
              </a:spcAft>
              <a:buFont typeface="Arial" panose="020B0604020202020204" pitchFamily="34" charset="0"/>
              <a:buChar char="•"/>
              <a:tabLst>
                <a:tab pos="457200" algn="l"/>
              </a:tabLst>
            </a:pPr>
            <a:r>
              <a:rPr lang="en-US" sz="1600" dirty="0">
                <a:effectLst/>
                <a:latin typeface="Calibri" panose="020F0502020204030204" pitchFamily="34" charset="0"/>
                <a:ea typeface="Calibri" panose="020F0502020204030204" pitchFamily="34" charset="0"/>
                <a:cs typeface="Times New Roman" panose="02020603050405020304" pitchFamily="18" charset="0"/>
              </a:rPr>
              <a:t>Reschedule EU Project activities depending on the data availability</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C58DABE0-75E1-4737-9466-384EFC730258}"/>
              </a:ext>
            </a:extLst>
          </p:cNvPr>
          <p:cNvSpPr txBox="1"/>
          <p:nvPr/>
        </p:nvSpPr>
        <p:spPr>
          <a:xfrm>
            <a:off x="406400" y="4838700"/>
            <a:ext cx="10223500" cy="1531445"/>
          </a:xfrm>
          <a:prstGeom prst="rect">
            <a:avLst/>
          </a:prstGeom>
          <a:noFill/>
        </p:spPr>
        <p:txBody>
          <a:bodyPr wrap="square" rtlCol="0">
            <a:spAutoFit/>
          </a:bodyPr>
          <a:lstStyle/>
          <a:p>
            <a:pPr lvl="0">
              <a:lnSpc>
                <a:spcPts val="1600"/>
              </a:lnSpc>
              <a:spcAft>
                <a:spcPts val="800"/>
              </a:spcAft>
              <a:tabLst>
                <a:tab pos="457200" algn="l"/>
              </a:tabLst>
            </a:pPr>
            <a:r>
              <a:rPr lang="en-US" sz="1600" b="1" dirty="0">
                <a:latin typeface="Calibri" panose="020F0502020204030204" pitchFamily="34" charset="0"/>
                <a:cs typeface="Times New Roman" panose="02020603050405020304" pitchFamily="18" charset="0"/>
              </a:rPr>
              <a:t>Impact to deliver to operational services: </a:t>
            </a:r>
            <a:endParaRPr lang="es-ES" sz="1600" b="1" dirty="0">
              <a:latin typeface="Calibri" panose="020F0502020204030204" pitchFamily="34" charset="0"/>
              <a:cs typeface="Times New Roman" panose="02020603050405020304" pitchFamily="18" charset="0"/>
            </a:endParaRPr>
          </a:p>
          <a:p>
            <a:pPr marL="285750" indent="-285750">
              <a:lnSpc>
                <a:spcPts val="1600"/>
              </a:lnSpc>
              <a:spcAft>
                <a:spcPts val="800"/>
              </a:spcAft>
              <a:buFont typeface="Arial" panose="020B0604020202020204" pitchFamily="34" charset="0"/>
              <a:buChar char="•"/>
              <a:tabLst>
                <a:tab pos="914400" algn="l"/>
              </a:tabLst>
            </a:pPr>
            <a:r>
              <a:rPr lang="es-ES" sz="1600" dirty="0" err="1">
                <a:latin typeface="Calibri" panose="020F0502020204030204" pitchFamily="34" charset="0"/>
                <a:cs typeface="Times New Roman" panose="02020603050405020304" pitchFamily="18" charset="0"/>
              </a:rPr>
              <a:t>Loss</a:t>
            </a:r>
            <a:r>
              <a:rPr lang="es-ES" sz="1600" dirty="0">
                <a:latin typeface="Calibri" panose="020F0502020204030204" pitchFamily="34" charset="0"/>
                <a:cs typeface="Times New Roman" panose="02020603050405020304" pitchFamily="18" charset="0"/>
              </a:rPr>
              <a:t> </a:t>
            </a:r>
            <a:r>
              <a:rPr lang="es-ES" sz="1600" dirty="0" err="1">
                <a:latin typeface="Calibri" panose="020F0502020204030204" pitchFamily="34" charset="0"/>
                <a:cs typeface="Times New Roman" panose="02020603050405020304" pitchFamily="18" charset="0"/>
              </a:rPr>
              <a:t>of</a:t>
            </a:r>
            <a:r>
              <a:rPr lang="es-ES" sz="1600" dirty="0">
                <a:latin typeface="Calibri" panose="020F0502020204030204" pitchFamily="34" charset="0"/>
                <a:cs typeface="Times New Roman" panose="02020603050405020304" pitchFamily="18" charset="0"/>
              </a:rPr>
              <a:t> data </a:t>
            </a:r>
            <a:r>
              <a:rPr lang="es-ES" sz="1600" dirty="0" err="1">
                <a:latin typeface="Calibri" panose="020F0502020204030204" pitchFamily="34" charset="0"/>
                <a:cs typeface="Times New Roman" panose="02020603050405020304" pitchFamily="18" charset="0"/>
              </a:rPr>
              <a:t>continuity</a:t>
            </a:r>
            <a:r>
              <a:rPr lang="es-ES" sz="1600" dirty="0">
                <a:latin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Impacts on Data Availability</a:t>
            </a: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&lt;5 HFR sites offline </a:t>
            </a:r>
            <a:endParaRPr lang="es-ES" sz="1600" dirty="0">
              <a:latin typeface="Calibri" panose="020F0502020204030204" pitchFamily="34" charset="0"/>
              <a:cs typeface="Times New Roman" panose="02020603050405020304" pitchFamily="18" charset="0"/>
            </a:endParaRPr>
          </a:p>
          <a:p>
            <a:pPr marL="285750" indent="-285750">
              <a:lnSpc>
                <a:spcPts val="1600"/>
              </a:lnSpc>
              <a:spcAft>
                <a:spcPts val="800"/>
              </a:spcAft>
              <a:buFont typeface="Arial" panose="020B0604020202020204" pitchFamily="34" charset="0"/>
              <a:buChar char="•"/>
              <a:tabLst>
                <a:tab pos="914400" algn="l"/>
              </a:tabLst>
            </a:pPr>
            <a:r>
              <a:rPr lang="es-ES" sz="1600" dirty="0" err="1">
                <a:latin typeface="Calibri" panose="020F0502020204030204" pitchFamily="34" charset="0"/>
                <a:cs typeface="Times New Roman" panose="02020603050405020304" pitchFamily="18" charset="0"/>
              </a:rPr>
              <a:t>Immediate</a:t>
            </a:r>
            <a:r>
              <a:rPr lang="es-ES" sz="1600" dirty="0">
                <a:latin typeface="Calibri" panose="020F0502020204030204" pitchFamily="34" charset="0"/>
                <a:cs typeface="Times New Roman" panose="02020603050405020304" pitchFamily="18" charset="0"/>
              </a:rPr>
              <a:t> </a:t>
            </a:r>
            <a:r>
              <a:rPr lang="es-ES" sz="1600" dirty="0" err="1">
                <a:latin typeface="Calibri" panose="020F0502020204030204" pitchFamily="34" charset="0"/>
                <a:cs typeface="Times New Roman" panose="02020603050405020304" pitchFamily="18" charset="0"/>
              </a:rPr>
              <a:t>risk</a:t>
            </a:r>
            <a:r>
              <a:rPr lang="es-ES" sz="1600" dirty="0">
                <a:latin typeface="Calibri" panose="020F0502020204030204" pitchFamily="34" charset="0"/>
                <a:cs typeface="Times New Roman" panose="02020603050405020304" pitchFamily="18" charset="0"/>
              </a:rPr>
              <a:t>: </a:t>
            </a:r>
            <a:r>
              <a:rPr lang="es-ES" sz="1600" dirty="0" err="1">
                <a:latin typeface="Calibri" panose="020F0502020204030204" pitchFamily="34" charset="0"/>
                <a:cs typeface="Times New Roman" panose="02020603050405020304" pitchFamily="18" charset="0"/>
              </a:rPr>
              <a:t>Near</a:t>
            </a:r>
            <a:r>
              <a:rPr lang="es-ES" sz="1600" dirty="0">
                <a:latin typeface="Calibri" panose="020F0502020204030204" pitchFamily="34" charset="0"/>
                <a:cs typeface="Times New Roman" panose="02020603050405020304" pitchFamily="18" charset="0"/>
              </a:rPr>
              <a:t> real time data </a:t>
            </a:r>
            <a:r>
              <a:rPr lang="es-ES" sz="1600" dirty="0" err="1">
                <a:latin typeface="Calibri" panose="020F0502020204030204" pitchFamily="34" charset="0"/>
                <a:cs typeface="Times New Roman" panose="02020603050405020304" pitchFamily="18" charset="0"/>
              </a:rPr>
              <a:t>unavailability</a:t>
            </a:r>
            <a:endParaRPr lang="es-ES" sz="1600" dirty="0">
              <a:latin typeface="Calibri" panose="020F0502020204030204" pitchFamily="34" charset="0"/>
              <a:cs typeface="Times New Roman" panose="02020603050405020304" pitchFamily="18" charset="0"/>
            </a:endParaRPr>
          </a:p>
          <a:p>
            <a:pPr marL="285750" indent="-285750">
              <a:lnSpc>
                <a:spcPts val="1600"/>
              </a:lnSpc>
              <a:spcAft>
                <a:spcPts val="800"/>
              </a:spcAft>
              <a:buFont typeface="Arial" panose="020B0604020202020204" pitchFamily="34" charset="0"/>
              <a:buChar char="•"/>
              <a:tabLst>
                <a:tab pos="914400" algn="l"/>
              </a:tabLst>
            </a:pPr>
            <a:r>
              <a:rPr lang="en-US" sz="1600" dirty="0">
                <a:latin typeface="Calibri" panose="020F0502020204030204" pitchFamily="34" charset="0"/>
                <a:cs typeface="Times New Roman" panose="02020603050405020304" pitchFamily="18" charset="0"/>
              </a:rPr>
              <a:t>Long-term risk: bad data quality due to lack of calibration/replacement of failing components</a:t>
            </a:r>
            <a:endParaRPr lang="es-ES" sz="1600" dirty="0">
              <a:latin typeface="Calibri" panose="020F0502020204030204" pitchFamily="34" charset="0"/>
              <a:cs typeface="Times New Roman" panose="02020603050405020304" pitchFamily="18" charset="0"/>
            </a:endParaRPr>
          </a:p>
          <a:p>
            <a:pPr marL="285750" indent="-285750">
              <a:lnSpc>
                <a:spcPts val="1600"/>
              </a:lnSpc>
              <a:spcAft>
                <a:spcPts val="800"/>
              </a:spcAft>
              <a:buFont typeface="Arial" panose="020B0604020202020204" pitchFamily="34" charset="0"/>
              <a:buChar char="•"/>
              <a:tabLst>
                <a:tab pos="914400" algn="l"/>
              </a:tabLst>
            </a:pPr>
            <a:r>
              <a:rPr lang="en-US" sz="1600" b="1" dirty="0">
                <a:solidFill>
                  <a:srgbClr val="0070C0"/>
                </a:solidFill>
                <a:latin typeface="Calibri" panose="020F0502020204030204" pitchFamily="34" charset="0"/>
                <a:cs typeface="Times New Roman" panose="02020603050405020304" pitchFamily="18" charset="0"/>
              </a:rPr>
              <a:t>Failure in the data distribution to EU and Global marine data portals</a:t>
            </a:r>
            <a:endParaRPr lang="es-ES" sz="1600" b="1" dirty="0">
              <a:solidFill>
                <a:srgbClr val="0070C0"/>
              </a:solidFill>
              <a:latin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E8FE193C-1EAC-4E03-8858-67B89DAD468F}"/>
              </a:ext>
            </a:extLst>
          </p:cNvPr>
          <p:cNvSpPr txBox="1"/>
          <p:nvPr/>
        </p:nvSpPr>
        <p:spPr>
          <a:xfrm>
            <a:off x="5715000" y="1054100"/>
            <a:ext cx="6223000" cy="830997"/>
          </a:xfrm>
          <a:prstGeom prst="rect">
            <a:avLst/>
          </a:prstGeom>
          <a:solidFill>
            <a:schemeClr val="bg1">
              <a:lumMod val="85000"/>
            </a:schemeClr>
          </a:solidFill>
          <a:ln w="6350">
            <a:solidFill>
              <a:schemeClr val="tx1"/>
            </a:solidFill>
          </a:ln>
        </p:spPr>
        <p:txBody>
          <a:bodyPr wrap="square" rtlCol="0">
            <a:spAutoFit/>
          </a:bodyPr>
          <a:lstStyle/>
          <a:p>
            <a:r>
              <a:rPr lang="en-US" sz="1600" b="1" dirty="0">
                <a:effectLst/>
                <a:latin typeface="Calibri" panose="020F0502020204030204" pitchFamily="34" charset="0"/>
                <a:ea typeface="Calibri" panose="020F0502020204030204" pitchFamily="34" charset="0"/>
                <a:cs typeface="Times New Roman" panose="02020603050405020304" pitchFamily="18" charset="0"/>
              </a:rPr>
              <a:t>Coastal observing stations (tide-gauges &amp; HFR) have largely maintained critical functions, with many individual operators maintaining data flow whilst working from home under lockdown restrictions.</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uadroTexto 12">
            <a:extLst>
              <a:ext uri="{FF2B5EF4-FFF2-40B4-BE49-F238E27FC236}">
                <a16:creationId xmlns:a16="http://schemas.microsoft.com/office/drawing/2014/main" id="{8450F686-3821-483D-983E-A2E70A062462}"/>
              </a:ext>
            </a:extLst>
          </p:cNvPr>
          <p:cNvSpPr txBox="1"/>
          <p:nvPr/>
        </p:nvSpPr>
        <p:spPr>
          <a:xfrm>
            <a:off x="444500" y="1498600"/>
            <a:ext cx="5067300" cy="307777"/>
          </a:xfrm>
          <a:prstGeom prst="rect">
            <a:avLst/>
          </a:prstGeom>
          <a:noFill/>
        </p:spPr>
        <p:txBody>
          <a:bodyPr wrap="square" rtlCol="0">
            <a:spAutoFit/>
          </a:bodyPr>
          <a:lstStyle/>
          <a:p>
            <a:r>
              <a:rPr lang="en-US" sz="1400" dirty="0">
                <a:effectLst/>
                <a:latin typeface="Calibri" panose="020F0502020204030204" pitchFamily="34" charset="0"/>
                <a:ea typeface="Calibri" panose="020F0502020204030204" pitchFamily="34" charset="0"/>
                <a:cs typeface="Times New Roman" panose="02020603050405020304" pitchFamily="18" charset="0"/>
              </a:rPr>
              <a:t>(Participants from </a:t>
            </a:r>
            <a:r>
              <a:rPr lang="en-US" sz="1400" dirty="0" err="1">
                <a:effectLst/>
                <a:latin typeface="Calibri" panose="020F0502020204030204" pitchFamily="34" charset="0"/>
                <a:ea typeface="Calibri" panose="020F0502020204030204" pitchFamily="34" charset="0"/>
                <a:cs typeface="Times New Roman" panose="02020603050405020304" pitchFamily="18" charset="0"/>
              </a:rPr>
              <a:t>MedSea</a:t>
            </a:r>
            <a:r>
              <a:rPr lang="en-US" sz="1400" dirty="0">
                <a:effectLst/>
                <a:latin typeface="Calibri" panose="020F0502020204030204" pitchFamily="34" charset="0"/>
                <a:ea typeface="Calibri" panose="020F0502020204030204" pitchFamily="34" charset="0"/>
                <a:cs typeface="Times New Roman" panose="02020603050405020304" pitchFamily="18" charset="0"/>
              </a:rPr>
              <a:t>: 4 Spain,  2 Italy, 1 Malta, 1 Slovenia)</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4481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960F2E2-2A76-4ACE-8936-595603496436}"/>
              </a:ext>
            </a:extLst>
          </p:cNvPr>
          <p:cNvSpPr txBox="1"/>
          <p:nvPr/>
        </p:nvSpPr>
        <p:spPr>
          <a:xfrm>
            <a:off x="1320800" y="219893"/>
            <a:ext cx="10871200" cy="553998"/>
          </a:xfrm>
          <a:prstGeom prst="rect">
            <a:avLst/>
          </a:prstGeom>
          <a:noFill/>
        </p:spPr>
        <p:txBody>
          <a:bodyPr wrap="square" rtlCol="0">
            <a:spAutoFit/>
          </a:bodyPr>
          <a:lstStyle/>
          <a:p>
            <a:r>
              <a:rPr lang="en-US" sz="3000" b="1" dirty="0">
                <a:solidFill>
                  <a:srgbClr val="201F1E"/>
                </a:solidFill>
                <a:effectLst/>
                <a:latin typeface="+mj-lt"/>
                <a:ea typeface="Times New Roman" panose="02020603050405020304" pitchFamily="18" charset="0"/>
                <a:cs typeface="Times New Roman" panose="02020603050405020304" pitchFamily="18" charset="0"/>
              </a:rPr>
              <a:t>Update of the projects/programs in which HF radars are involved</a:t>
            </a:r>
            <a:endParaRPr lang="en-US" sz="3000" b="1" dirty="0">
              <a:latin typeface="+mj-lt"/>
            </a:endParaRPr>
          </a:p>
        </p:txBody>
      </p:sp>
      <p:sp>
        <p:nvSpPr>
          <p:cNvPr id="3" name="CuadroTexto 2">
            <a:extLst>
              <a:ext uri="{FF2B5EF4-FFF2-40B4-BE49-F238E27FC236}">
                <a16:creationId xmlns:a16="http://schemas.microsoft.com/office/drawing/2014/main" id="{0BFEA550-B9B3-44AD-8353-CB7452CC4BE0}"/>
              </a:ext>
            </a:extLst>
          </p:cNvPr>
          <p:cNvSpPr txBox="1"/>
          <p:nvPr/>
        </p:nvSpPr>
        <p:spPr>
          <a:xfrm>
            <a:off x="372042" y="2143905"/>
            <a:ext cx="1682045"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2) </a:t>
            </a:r>
            <a:r>
              <a:rPr lang="en-US" dirty="0" err="1">
                <a:solidFill>
                  <a:srgbClr val="201F1E"/>
                </a:solidFill>
                <a:latin typeface="Segoe UI" panose="020B0502040204020203" pitchFamily="34" charset="0"/>
                <a:ea typeface="Calibri" panose="020F0502020204030204" pitchFamily="34" charset="0"/>
                <a:cs typeface="Times New Roman" panose="02020603050405020304" pitchFamily="18" charset="0"/>
              </a:rPr>
              <a:t>EuroSea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descr="Logotipo&#10;&#10;Descripción generada automáticamente">
            <a:extLst>
              <a:ext uri="{FF2B5EF4-FFF2-40B4-BE49-F238E27FC236}">
                <a16:creationId xmlns:a16="http://schemas.microsoft.com/office/drawing/2014/main" id="{56051ADF-2121-40C4-8C26-B963D0AA5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654" y="2896808"/>
            <a:ext cx="1402208" cy="516632"/>
          </a:xfrm>
          <a:prstGeom prst="rect">
            <a:avLst/>
          </a:prstGeom>
        </p:spPr>
      </p:pic>
      <p:pic>
        <p:nvPicPr>
          <p:cNvPr id="7" name="Imagen 6" descr="Logotipo, nombre de la empresa&#10;&#10;Descripción generada automáticamente">
            <a:extLst>
              <a:ext uri="{FF2B5EF4-FFF2-40B4-BE49-F238E27FC236}">
                <a16:creationId xmlns:a16="http://schemas.microsoft.com/office/drawing/2014/main" id="{49CDFAAA-FF4C-4D5D-8BE7-A4FA3E5CA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730" y="2011981"/>
            <a:ext cx="1711831" cy="585446"/>
          </a:xfrm>
          <a:prstGeom prst="rect">
            <a:avLst/>
          </a:prstGeom>
        </p:spPr>
      </p:pic>
      <p:pic>
        <p:nvPicPr>
          <p:cNvPr id="9" name="Imagen 8" descr="Imagen que contiene exterior, firmar, palo, alimentos&#10;&#10;Descripción generada automáticamente">
            <a:extLst>
              <a:ext uri="{FF2B5EF4-FFF2-40B4-BE49-F238E27FC236}">
                <a16:creationId xmlns:a16="http://schemas.microsoft.com/office/drawing/2014/main" id="{99552B75-8BF0-4FDF-B28D-A28CB6FD7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848" y="909196"/>
            <a:ext cx="1004917" cy="1004917"/>
          </a:xfrm>
          <a:prstGeom prst="rect">
            <a:avLst/>
          </a:prstGeom>
        </p:spPr>
      </p:pic>
      <p:sp>
        <p:nvSpPr>
          <p:cNvPr id="10" name="CuadroTexto 9">
            <a:extLst>
              <a:ext uri="{FF2B5EF4-FFF2-40B4-BE49-F238E27FC236}">
                <a16:creationId xmlns:a16="http://schemas.microsoft.com/office/drawing/2014/main" id="{50CDF166-6941-4858-9A9C-E3499D2E2022}"/>
              </a:ext>
            </a:extLst>
          </p:cNvPr>
          <p:cNvSpPr txBox="1"/>
          <p:nvPr/>
        </p:nvSpPr>
        <p:spPr>
          <a:xfrm>
            <a:off x="437321" y="795132"/>
            <a:ext cx="3114261" cy="369332"/>
          </a:xfrm>
          <a:prstGeom prst="rect">
            <a:avLst/>
          </a:prstGeom>
          <a:noFill/>
        </p:spPr>
        <p:txBody>
          <a:bodyPr wrap="square" rtlCol="0">
            <a:spAutoFit/>
          </a:bodyPr>
          <a:lstStyle/>
          <a:p>
            <a:r>
              <a:rPr lang="en-US" b="1" dirty="0">
                <a:solidFill>
                  <a:srgbClr val="0070C0"/>
                </a:solidFill>
              </a:rPr>
              <a:t>• Ongoing at European level:</a:t>
            </a:r>
          </a:p>
        </p:txBody>
      </p:sp>
      <p:sp>
        <p:nvSpPr>
          <p:cNvPr id="12" name="CuadroTexto 11">
            <a:extLst>
              <a:ext uri="{FF2B5EF4-FFF2-40B4-BE49-F238E27FC236}">
                <a16:creationId xmlns:a16="http://schemas.microsoft.com/office/drawing/2014/main" id="{62BCF685-75A1-4A98-A680-6172A2865DD9}"/>
              </a:ext>
            </a:extLst>
          </p:cNvPr>
          <p:cNvSpPr txBox="1"/>
          <p:nvPr/>
        </p:nvSpPr>
        <p:spPr>
          <a:xfrm>
            <a:off x="231912" y="5758068"/>
            <a:ext cx="3597966" cy="369332"/>
          </a:xfrm>
          <a:prstGeom prst="rect">
            <a:avLst/>
          </a:prstGeom>
          <a:noFill/>
        </p:spPr>
        <p:txBody>
          <a:bodyPr wrap="square" rtlCol="0">
            <a:spAutoFit/>
          </a:bodyPr>
          <a:lstStyle/>
          <a:p>
            <a:r>
              <a:rPr lang="en-US" b="1" dirty="0">
                <a:solidFill>
                  <a:srgbClr val="0070C0"/>
                </a:solidFill>
              </a:rPr>
              <a:t>• Ongoing at National/local level:</a:t>
            </a:r>
          </a:p>
        </p:txBody>
      </p:sp>
      <p:sp>
        <p:nvSpPr>
          <p:cNvPr id="15" name="CuadroTexto 14">
            <a:extLst>
              <a:ext uri="{FF2B5EF4-FFF2-40B4-BE49-F238E27FC236}">
                <a16:creationId xmlns:a16="http://schemas.microsoft.com/office/drawing/2014/main" id="{C1E09755-466B-43C1-9D8D-8E5F6C6DF672}"/>
              </a:ext>
            </a:extLst>
          </p:cNvPr>
          <p:cNvSpPr txBox="1"/>
          <p:nvPr/>
        </p:nvSpPr>
        <p:spPr>
          <a:xfrm>
            <a:off x="5300870" y="1296642"/>
            <a:ext cx="6400800" cy="492443"/>
          </a:xfrm>
          <a:prstGeom prst="rect">
            <a:avLst/>
          </a:prstGeom>
          <a:noFill/>
          <a:ln w="6350">
            <a:solidFill>
              <a:srgbClr val="0070C0"/>
            </a:solidFill>
          </a:ln>
        </p:spPr>
        <p:txBody>
          <a:bodyPr wrap="square" rtlCol="0">
            <a:spAutoFit/>
          </a:bodyPr>
          <a:lstStyle/>
          <a:p>
            <a:pPr algn="just"/>
            <a:r>
              <a:rPr lang="en-US" sz="1300" b="1" u="sng" dirty="0">
                <a:solidFill>
                  <a:srgbClr val="0070C0"/>
                </a:solidFill>
                <a:latin typeface="Open Sans"/>
              </a:rPr>
              <a:t>Already mature &amp; consolidated service!</a:t>
            </a:r>
            <a:r>
              <a:rPr lang="en-US" sz="1300" b="1" i="0" u="sng" dirty="0">
                <a:solidFill>
                  <a:srgbClr val="0070C0"/>
                </a:solidFill>
                <a:effectLst/>
                <a:latin typeface="Open Sans"/>
              </a:rPr>
              <a:t> </a:t>
            </a:r>
            <a:r>
              <a:rPr lang="en-US" sz="1300" b="1" i="0" dirty="0">
                <a:solidFill>
                  <a:srgbClr val="0070C0"/>
                </a:solidFill>
                <a:effectLst/>
                <a:latin typeface="Open Sans"/>
              </a:rPr>
              <a:t>for real-time data ranking in the IBI area for emergency responders and SAR operators</a:t>
            </a:r>
            <a:endParaRPr lang="en-US" sz="1300" b="0" i="0" dirty="0">
              <a:solidFill>
                <a:srgbClr val="0070C0"/>
              </a:solidFill>
              <a:effectLst/>
              <a:latin typeface="Open Sans"/>
            </a:endParaRPr>
          </a:p>
        </p:txBody>
      </p:sp>
      <p:sp>
        <p:nvSpPr>
          <p:cNvPr id="17" name="CuadroTexto 16">
            <a:extLst>
              <a:ext uri="{FF2B5EF4-FFF2-40B4-BE49-F238E27FC236}">
                <a16:creationId xmlns:a16="http://schemas.microsoft.com/office/drawing/2014/main" id="{ABF1C875-A61E-45EB-8070-773821A4F394}"/>
              </a:ext>
            </a:extLst>
          </p:cNvPr>
          <p:cNvSpPr txBox="1"/>
          <p:nvPr/>
        </p:nvSpPr>
        <p:spPr>
          <a:xfrm>
            <a:off x="391922" y="1368654"/>
            <a:ext cx="1039314" cy="369332"/>
          </a:xfrm>
          <a:prstGeom prst="rect">
            <a:avLst/>
          </a:prstGeom>
          <a:noFill/>
        </p:spPr>
        <p:txBody>
          <a:bodyPr wrap="square" rtlCol="0">
            <a:spAutoFit/>
          </a:bodyPr>
          <a:lstStyle/>
          <a:p>
            <a:r>
              <a:rPr lang="en-US" dirty="0"/>
              <a:t>1) IBISAR</a:t>
            </a:r>
          </a:p>
        </p:txBody>
      </p:sp>
      <p:sp>
        <p:nvSpPr>
          <p:cNvPr id="20" name="CuadroTexto 19">
            <a:extLst>
              <a:ext uri="{FF2B5EF4-FFF2-40B4-BE49-F238E27FC236}">
                <a16:creationId xmlns:a16="http://schemas.microsoft.com/office/drawing/2014/main" id="{0CFF37E6-F5EF-4A4C-B7E7-50DB8FCC43EE}"/>
              </a:ext>
            </a:extLst>
          </p:cNvPr>
          <p:cNvSpPr txBox="1"/>
          <p:nvPr/>
        </p:nvSpPr>
        <p:spPr>
          <a:xfrm>
            <a:off x="1325219" y="1404730"/>
            <a:ext cx="1974572" cy="307777"/>
          </a:xfrm>
          <a:prstGeom prst="rect">
            <a:avLst/>
          </a:prstGeom>
          <a:noFill/>
        </p:spPr>
        <p:txBody>
          <a:bodyPr wrap="square" rtlCol="0">
            <a:spAutoFit/>
          </a:bodyPr>
          <a:lstStyle/>
          <a:p>
            <a:pPr algn="ctr"/>
            <a:r>
              <a:rPr lang="en-US" sz="1400" b="1" dirty="0">
                <a:highlight>
                  <a:srgbClr val="C0C0C0"/>
                </a:highlight>
              </a:rPr>
              <a:t>http://www.ibisar.es/</a:t>
            </a:r>
          </a:p>
        </p:txBody>
      </p:sp>
      <p:sp>
        <p:nvSpPr>
          <p:cNvPr id="22" name="CuadroTexto 21">
            <a:extLst>
              <a:ext uri="{FF2B5EF4-FFF2-40B4-BE49-F238E27FC236}">
                <a16:creationId xmlns:a16="http://schemas.microsoft.com/office/drawing/2014/main" id="{A153E9DD-3B7B-489E-8455-23E983AAFFD9}"/>
              </a:ext>
            </a:extLst>
          </p:cNvPr>
          <p:cNvSpPr txBox="1"/>
          <p:nvPr/>
        </p:nvSpPr>
        <p:spPr>
          <a:xfrm>
            <a:off x="1437863" y="2153477"/>
            <a:ext cx="1974572" cy="307777"/>
          </a:xfrm>
          <a:prstGeom prst="rect">
            <a:avLst/>
          </a:prstGeom>
          <a:noFill/>
        </p:spPr>
        <p:txBody>
          <a:bodyPr wrap="square" rtlCol="0">
            <a:spAutoFit/>
          </a:bodyPr>
          <a:lstStyle/>
          <a:p>
            <a:pPr algn="ctr"/>
            <a:r>
              <a:rPr lang="en-US" sz="1400" b="1" dirty="0">
                <a:highlight>
                  <a:srgbClr val="C0C0C0"/>
                </a:highlight>
              </a:rPr>
              <a:t>https://eurosea.eu/</a:t>
            </a:r>
          </a:p>
        </p:txBody>
      </p:sp>
      <p:sp>
        <p:nvSpPr>
          <p:cNvPr id="24" name="CuadroTexto 23">
            <a:extLst>
              <a:ext uri="{FF2B5EF4-FFF2-40B4-BE49-F238E27FC236}">
                <a16:creationId xmlns:a16="http://schemas.microsoft.com/office/drawing/2014/main" id="{FA9CD872-10B5-4E6C-BB63-A1BAFE97F8B0}"/>
              </a:ext>
            </a:extLst>
          </p:cNvPr>
          <p:cNvSpPr txBox="1"/>
          <p:nvPr/>
        </p:nvSpPr>
        <p:spPr>
          <a:xfrm>
            <a:off x="5327371" y="1875181"/>
            <a:ext cx="6559829" cy="892552"/>
          </a:xfrm>
          <a:prstGeom prst="rect">
            <a:avLst/>
          </a:prstGeom>
          <a:noFill/>
          <a:ln w="6350">
            <a:solidFill>
              <a:srgbClr val="0070C0"/>
            </a:solidFill>
          </a:ln>
        </p:spPr>
        <p:txBody>
          <a:bodyPr wrap="square" rtlCol="0">
            <a:spAutoFit/>
          </a:bodyPr>
          <a:lstStyle/>
          <a:p>
            <a:pPr algn="just"/>
            <a:r>
              <a:rPr lang="en-US" sz="1300" b="1" u="sng" dirty="0">
                <a:solidFill>
                  <a:srgbClr val="0070C0"/>
                </a:solidFill>
                <a:latin typeface="Open Sans"/>
              </a:rPr>
              <a:t>Ongoing since 2019!</a:t>
            </a:r>
            <a:r>
              <a:rPr lang="en-US" sz="1300" b="1" dirty="0">
                <a:solidFill>
                  <a:srgbClr val="0070C0"/>
                </a:solidFill>
                <a:latin typeface="Open Sans"/>
              </a:rPr>
              <a:t> 1) Enhance use of HFR data and added value products; 2) Implement Best Practices of HFR operations and maintenance;  3) Define a governance structure that ensures long-term sustainability; 4) Network development prioritized at sea-basin scale.</a:t>
            </a:r>
          </a:p>
        </p:txBody>
      </p:sp>
      <p:sp>
        <p:nvSpPr>
          <p:cNvPr id="26" name="CuadroTexto 25">
            <a:extLst>
              <a:ext uri="{FF2B5EF4-FFF2-40B4-BE49-F238E27FC236}">
                <a16:creationId xmlns:a16="http://schemas.microsoft.com/office/drawing/2014/main" id="{EA1B993F-A8F0-40B2-BE44-9C59011CAAAC}"/>
              </a:ext>
            </a:extLst>
          </p:cNvPr>
          <p:cNvSpPr txBox="1"/>
          <p:nvPr/>
        </p:nvSpPr>
        <p:spPr>
          <a:xfrm>
            <a:off x="365416" y="2958918"/>
            <a:ext cx="1682045"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3) Jerico-3S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CuadroTexto 26">
            <a:extLst>
              <a:ext uri="{FF2B5EF4-FFF2-40B4-BE49-F238E27FC236}">
                <a16:creationId xmlns:a16="http://schemas.microsoft.com/office/drawing/2014/main" id="{E23536F3-511B-4FBB-A83F-EAD2E42F05B3}"/>
              </a:ext>
            </a:extLst>
          </p:cNvPr>
          <p:cNvSpPr txBox="1"/>
          <p:nvPr/>
        </p:nvSpPr>
        <p:spPr>
          <a:xfrm>
            <a:off x="1669773" y="3008247"/>
            <a:ext cx="2279374" cy="307777"/>
          </a:xfrm>
          <a:prstGeom prst="rect">
            <a:avLst/>
          </a:prstGeom>
          <a:noFill/>
        </p:spPr>
        <p:txBody>
          <a:bodyPr wrap="square" rtlCol="0">
            <a:spAutoFit/>
          </a:bodyPr>
          <a:lstStyle/>
          <a:p>
            <a:r>
              <a:rPr lang="en-US" sz="1400" b="1" dirty="0">
                <a:highlight>
                  <a:srgbClr val="C0C0C0"/>
                </a:highlight>
              </a:rPr>
              <a:t>https://www.jerico-ri.eu/</a:t>
            </a:r>
          </a:p>
        </p:txBody>
      </p:sp>
      <p:sp>
        <p:nvSpPr>
          <p:cNvPr id="28" name="CuadroTexto 27">
            <a:extLst>
              <a:ext uri="{FF2B5EF4-FFF2-40B4-BE49-F238E27FC236}">
                <a16:creationId xmlns:a16="http://schemas.microsoft.com/office/drawing/2014/main" id="{DA103A58-AF0F-43F0-8EBB-B74AAB701800}"/>
              </a:ext>
            </a:extLst>
          </p:cNvPr>
          <p:cNvSpPr txBox="1"/>
          <p:nvPr/>
        </p:nvSpPr>
        <p:spPr>
          <a:xfrm>
            <a:off x="5579165" y="2949238"/>
            <a:ext cx="6122503" cy="692497"/>
          </a:xfrm>
          <a:prstGeom prst="rect">
            <a:avLst/>
          </a:prstGeom>
          <a:noFill/>
          <a:ln w="6350">
            <a:solidFill>
              <a:srgbClr val="0070C0"/>
            </a:solidFill>
          </a:ln>
        </p:spPr>
        <p:txBody>
          <a:bodyPr wrap="square" rtlCol="0">
            <a:spAutoFit/>
          </a:bodyPr>
          <a:lstStyle/>
          <a:p>
            <a:pPr algn="just"/>
            <a:r>
              <a:rPr lang="en-US" sz="1300" b="1" u="sng" dirty="0">
                <a:solidFill>
                  <a:srgbClr val="0070C0"/>
                </a:solidFill>
                <a:latin typeface="Open Sans"/>
              </a:rPr>
              <a:t>Recently launched!</a:t>
            </a:r>
            <a:r>
              <a:rPr lang="en-US" sz="1300" b="1" dirty="0">
                <a:solidFill>
                  <a:srgbClr val="0070C0"/>
                </a:solidFill>
                <a:latin typeface="Open Sans"/>
              </a:rPr>
              <a:t> Provide valuable coastal data (coupling physical and biological information) and extend cooperation with Marine Infrastructures in Europe (CMEMS, </a:t>
            </a:r>
            <a:r>
              <a:rPr lang="en-US" sz="1300" b="1" dirty="0" err="1">
                <a:solidFill>
                  <a:srgbClr val="0070C0"/>
                </a:solidFill>
                <a:latin typeface="Open Sans"/>
              </a:rPr>
              <a:t>EuroARGO</a:t>
            </a:r>
            <a:r>
              <a:rPr lang="en-US" sz="1300" b="1" dirty="0">
                <a:solidFill>
                  <a:srgbClr val="0070C0"/>
                </a:solidFill>
                <a:latin typeface="Open Sans"/>
              </a:rPr>
              <a:t>, EMSO, ICOS, EMBRC) and outside Europe</a:t>
            </a:r>
          </a:p>
        </p:txBody>
      </p:sp>
      <p:sp>
        <p:nvSpPr>
          <p:cNvPr id="4" name="CuadroTexto 3">
            <a:extLst>
              <a:ext uri="{FF2B5EF4-FFF2-40B4-BE49-F238E27FC236}">
                <a16:creationId xmlns:a16="http://schemas.microsoft.com/office/drawing/2014/main" id="{F02A713E-54D6-4310-AC8D-FE42B42B5C09}"/>
              </a:ext>
            </a:extLst>
          </p:cNvPr>
          <p:cNvSpPr txBox="1"/>
          <p:nvPr/>
        </p:nvSpPr>
        <p:spPr>
          <a:xfrm>
            <a:off x="5459895" y="3770658"/>
            <a:ext cx="6255028" cy="892552"/>
          </a:xfrm>
          <a:prstGeom prst="rect">
            <a:avLst/>
          </a:prstGeom>
          <a:noFill/>
          <a:ln w="6350">
            <a:solidFill>
              <a:srgbClr val="0070C0"/>
            </a:solidFill>
          </a:ln>
        </p:spPr>
        <p:txBody>
          <a:bodyPr wrap="square" rtlCol="0">
            <a:spAutoFit/>
          </a:bodyPr>
          <a:lstStyle/>
          <a:p>
            <a:pPr algn="just"/>
            <a:r>
              <a:rPr lang="en-US" sz="1300" b="1" dirty="0">
                <a:solidFill>
                  <a:srgbClr val="0070C0"/>
                </a:solidFill>
                <a:latin typeface="Open Sans"/>
              </a:rPr>
              <a:t>Enhance capabilities to address environmental threats in Mediterranean Sea. Its </a:t>
            </a:r>
            <a:r>
              <a:rPr lang="en-US" sz="1300" b="1" dirty="0">
                <a:solidFill>
                  <a:srgbClr val="0070C0"/>
                </a:solidFill>
                <a:latin typeface="Open Sans"/>
                <a:hlinkClick r:id="rId5">
                  <a:extLst>
                    <a:ext uri="{A12FA001-AC4F-418D-AE19-62706E023703}">
                      <ahyp:hlinkClr xmlns:ahyp="http://schemas.microsoft.com/office/drawing/2018/hyperlinkcolor" val="tx"/>
                    </a:ext>
                  </a:extLst>
                </a:hlinkClick>
              </a:rPr>
              <a:t>HFR group </a:t>
            </a:r>
            <a:r>
              <a:rPr lang="en-US" sz="1300" b="1" dirty="0">
                <a:solidFill>
                  <a:srgbClr val="0070C0"/>
                </a:solidFill>
                <a:latin typeface="Open Sans"/>
              </a:rPr>
              <a:t>targets to valorize the role of national observing systems in the regional context, and to seek their long-term sustainability within consolidated frameworks of funding and support</a:t>
            </a:r>
          </a:p>
        </p:txBody>
      </p:sp>
      <p:sp>
        <p:nvSpPr>
          <p:cNvPr id="6" name="CuadroTexto 5">
            <a:extLst>
              <a:ext uri="{FF2B5EF4-FFF2-40B4-BE49-F238E27FC236}">
                <a16:creationId xmlns:a16="http://schemas.microsoft.com/office/drawing/2014/main" id="{7A3E6C45-241C-4FAC-AA83-20C4C745A977}"/>
              </a:ext>
            </a:extLst>
          </p:cNvPr>
          <p:cNvSpPr txBox="1"/>
          <p:nvPr/>
        </p:nvSpPr>
        <p:spPr>
          <a:xfrm>
            <a:off x="372042" y="3575144"/>
            <a:ext cx="1682045"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4) </a:t>
            </a:r>
            <a:r>
              <a:rPr lang="en-US" dirty="0" err="1">
                <a:solidFill>
                  <a:srgbClr val="201F1E"/>
                </a:solidFill>
                <a:latin typeface="Segoe UI" panose="020B0502040204020203" pitchFamily="34" charset="0"/>
                <a:ea typeface="Calibri" panose="020F0502020204030204" pitchFamily="34" charset="0"/>
                <a:cs typeface="Times New Roman" panose="02020603050405020304" pitchFamily="18" charset="0"/>
              </a:rPr>
              <a:t>Sharemed</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Texto 7">
            <a:extLst>
              <a:ext uri="{FF2B5EF4-FFF2-40B4-BE49-F238E27FC236}">
                <a16:creationId xmlns:a16="http://schemas.microsoft.com/office/drawing/2014/main" id="{913A8A26-77F9-45C1-9FEE-22292EFEC6EF}"/>
              </a:ext>
            </a:extLst>
          </p:cNvPr>
          <p:cNvSpPr txBox="1"/>
          <p:nvPr/>
        </p:nvSpPr>
        <p:spPr>
          <a:xfrm>
            <a:off x="0" y="3955777"/>
            <a:ext cx="3081132" cy="307777"/>
          </a:xfrm>
          <a:prstGeom prst="rect">
            <a:avLst/>
          </a:prstGeom>
          <a:noFill/>
        </p:spPr>
        <p:txBody>
          <a:bodyPr wrap="square" rtlCol="0">
            <a:spAutoFit/>
          </a:bodyPr>
          <a:lstStyle/>
          <a:p>
            <a:r>
              <a:rPr lang="en-US" sz="1400" b="1" dirty="0">
                <a:highlight>
                  <a:srgbClr val="C0C0C0"/>
                </a:highlight>
              </a:rPr>
              <a:t>https://sharemed.interreg-med.eu/</a:t>
            </a:r>
          </a:p>
        </p:txBody>
      </p:sp>
      <p:pic>
        <p:nvPicPr>
          <p:cNvPr id="13" name="Imagen 12" descr="Interfaz de usuario gráfica, Texto, Aplicación&#10;&#10;Descripción generada automáticamente">
            <a:extLst>
              <a:ext uri="{FF2B5EF4-FFF2-40B4-BE49-F238E27FC236}">
                <a16:creationId xmlns:a16="http://schemas.microsoft.com/office/drawing/2014/main" id="{7A2D8AF2-CDC1-427A-BE63-7FBB25667D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1341" y="3772232"/>
            <a:ext cx="2539682" cy="850794"/>
          </a:xfrm>
          <a:prstGeom prst="rect">
            <a:avLst/>
          </a:prstGeom>
        </p:spPr>
      </p:pic>
      <p:sp>
        <p:nvSpPr>
          <p:cNvPr id="14" name="CuadroTexto 13">
            <a:extLst>
              <a:ext uri="{FF2B5EF4-FFF2-40B4-BE49-F238E27FC236}">
                <a16:creationId xmlns:a16="http://schemas.microsoft.com/office/drawing/2014/main" id="{B7326105-484E-49B8-AEE6-0CB003599CF2}"/>
              </a:ext>
            </a:extLst>
          </p:cNvPr>
          <p:cNvSpPr txBox="1"/>
          <p:nvPr/>
        </p:nvSpPr>
        <p:spPr>
          <a:xfrm>
            <a:off x="5221357" y="5976730"/>
            <a:ext cx="6546574" cy="692497"/>
          </a:xfrm>
          <a:prstGeom prst="rect">
            <a:avLst/>
          </a:prstGeom>
          <a:noFill/>
          <a:ln w="6350">
            <a:solidFill>
              <a:srgbClr val="0070C0"/>
            </a:solidFill>
          </a:ln>
        </p:spPr>
        <p:txBody>
          <a:bodyPr wrap="square" rtlCol="0">
            <a:spAutoFit/>
          </a:bodyPr>
          <a:lstStyle/>
          <a:p>
            <a:pPr algn="just"/>
            <a:r>
              <a:rPr lang="en-US" sz="1300" b="1" dirty="0">
                <a:solidFill>
                  <a:srgbClr val="0070C0"/>
                </a:solidFill>
                <a:latin typeface="Open Sans"/>
              </a:rPr>
              <a:t>Extension of the HFR network with particular emphasis on enhancing data quality and availability to support added value services. International team with 4 Sicilian and 2 Maltese partners.</a:t>
            </a:r>
          </a:p>
        </p:txBody>
      </p:sp>
      <p:sp>
        <p:nvSpPr>
          <p:cNvPr id="16" name="CuadroTexto 15">
            <a:extLst>
              <a:ext uri="{FF2B5EF4-FFF2-40B4-BE49-F238E27FC236}">
                <a16:creationId xmlns:a16="http://schemas.microsoft.com/office/drawing/2014/main" id="{E10AF3DD-1AF3-4896-B29D-6E2F46716B9C}"/>
              </a:ext>
            </a:extLst>
          </p:cNvPr>
          <p:cNvSpPr txBox="1"/>
          <p:nvPr/>
        </p:nvSpPr>
        <p:spPr>
          <a:xfrm>
            <a:off x="431677" y="6245453"/>
            <a:ext cx="2377784"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6) </a:t>
            </a:r>
            <a:r>
              <a:rPr lang="en-US" dirty="0" err="1">
                <a:solidFill>
                  <a:srgbClr val="201F1E"/>
                </a:solidFill>
                <a:latin typeface="Segoe UI" panose="020B0502040204020203" pitchFamily="34" charset="0"/>
                <a:ea typeface="Calibri" panose="020F0502020204030204" pitchFamily="34" charset="0"/>
                <a:cs typeface="Times New Roman" panose="02020603050405020304" pitchFamily="18" charset="0"/>
              </a:rPr>
              <a:t>Calipso</a:t>
            </a:r>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-South</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CuadroTexto 17">
            <a:extLst>
              <a:ext uri="{FF2B5EF4-FFF2-40B4-BE49-F238E27FC236}">
                <a16:creationId xmlns:a16="http://schemas.microsoft.com/office/drawing/2014/main" id="{7A984C95-1771-43F7-953E-C12BA7217E03}"/>
              </a:ext>
            </a:extLst>
          </p:cNvPr>
          <p:cNvSpPr txBox="1"/>
          <p:nvPr/>
        </p:nvSpPr>
        <p:spPr>
          <a:xfrm>
            <a:off x="5244965" y="4806397"/>
            <a:ext cx="6533322" cy="692497"/>
          </a:xfrm>
          <a:prstGeom prst="rect">
            <a:avLst/>
          </a:prstGeom>
          <a:noFill/>
          <a:ln w="6350">
            <a:solidFill>
              <a:srgbClr val="0070C0"/>
            </a:solidFill>
          </a:ln>
        </p:spPr>
        <p:txBody>
          <a:bodyPr wrap="square" rtlCol="0">
            <a:spAutoFit/>
          </a:bodyPr>
          <a:lstStyle/>
          <a:p>
            <a:pPr algn="just"/>
            <a:r>
              <a:rPr lang="en-US" sz="1300" b="1" dirty="0">
                <a:solidFill>
                  <a:srgbClr val="0070C0"/>
                </a:solidFill>
                <a:latin typeface="Open Sans"/>
              </a:rPr>
              <a:t>Cross-border system for marine safety against the risks of navigation and for the preservation of the marine environment. It provides investments to improve the coverage of monitoring networks, such as HFR, among others.</a:t>
            </a:r>
          </a:p>
        </p:txBody>
      </p:sp>
      <p:sp>
        <p:nvSpPr>
          <p:cNvPr id="25" name="CuadroTexto 24">
            <a:extLst>
              <a:ext uri="{FF2B5EF4-FFF2-40B4-BE49-F238E27FC236}">
                <a16:creationId xmlns:a16="http://schemas.microsoft.com/office/drawing/2014/main" id="{EFD9C150-A08C-429E-9DCB-B68F84A22E92}"/>
              </a:ext>
            </a:extLst>
          </p:cNvPr>
          <p:cNvSpPr txBox="1"/>
          <p:nvPr/>
        </p:nvSpPr>
        <p:spPr>
          <a:xfrm>
            <a:off x="352164" y="4628689"/>
            <a:ext cx="2364532" cy="369332"/>
          </a:xfrm>
          <a:prstGeom prst="rect">
            <a:avLst/>
          </a:prstGeom>
          <a:noFill/>
        </p:spPr>
        <p:txBody>
          <a:bodyPr wrap="square" rtlCol="0">
            <a:spAutoFit/>
          </a:bodyPr>
          <a:lstStyle/>
          <a:p>
            <a:r>
              <a:rPr lang="en-US" dirty="0">
                <a:solidFill>
                  <a:srgbClr val="201F1E"/>
                </a:solidFill>
                <a:latin typeface="Segoe UI" panose="020B0502040204020203" pitchFamily="34" charset="0"/>
                <a:ea typeface="Calibri" panose="020F0502020204030204" pitchFamily="34" charset="0"/>
                <a:cs typeface="Times New Roman" panose="02020603050405020304" pitchFamily="18" charset="0"/>
              </a:rPr>
              <a:t>5) SICOMAR plus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2" name="Imagen 31" descr="Imagen que contiene dibujo&#10;&#10;Descripción generada automáticamente">
            <a:extLst>
              <a:ext uri="{FF2B5EF4-FFF2-40B4-BE49-F238E27FC236}">
                <a16:creationId xmlns:a16="http://schemas.microsoft.com/office/drawing/2014/main" id="{528ADF9F-EF2A-4C57-AD03-7D84CDA3AA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2279" y="4661770"/>
            <a:ext cx="1507600" cy="453486"/>
          </a:xfrm>
          <a:prstGeom prst="rect">
            <a:avLst/>
          </a:prstGeom>
        </p:spPr>
      </p:pic>
      <p:sp>
        <p:nvSpPr>
          <p:cNvPr id="34" name="CuadroTexto 33">
            <a:extLst>
              <a:ext uri="{FF2B5EF4-FFF2-40B4-BE49-F238E27FC236}">
                <a16:creationId xmlns:a16="http://schemas.microsoft.com/office/drawing/2014/main" id="{C06AA894-7B68-46B4-8B81-05D1C3D522C8}"/>
              </a:ext>
            </a:extLst>
          </p:cNvPr>
          <p:cNvSpPr txBox="1"/>
          <p:nvPr/>
        </p:nvSpPr>
        <p:spPr>
          <a:xfrm>
            <a:off x="125896" y="5221359"/>
            <a:ext cx="4565374" cy="307777"/>
          </a:xfrm>
          <a:prstGeom prst="rect">
            <a:avLst/>
          </a:prstGeom>
          <a:noFill/>
        </p:spPr>
        <p:txBody>
          <a:bodyPr wrap="square" rtlCol="0">
            <a:spAutoFit/>
          </a:bodyPr>
          <a:lstStyle/>
          <a:p>
            <a:r>
              <a:rPr lang="en-US" sz="1400" b="1" dirty="0">
                <a:highlight>
                  <a:srgbClr val="C0C0C0"/>
                </a:highlight>
              </a:rPr>
              <a:t>http://interreg-maritime.eu/fr/web/sicomarplus/projet</a:t>
            </a:r>
          </a:p>
        </p:txBody>
      </p:sp>
    </p:spTree>
    <p:extLst>
      <p:ext uri="{BB962C8B-B14F-4D97-AF65-F5344CB8AC3E}">
        <p14:creationId xmlns:p14="http://schemas.microsoft.com/office/powerpoint/2010/main" val="170913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E1959E0-705C-4C7B-BF88-FA371119DC92}"/>
              </a:ext>
            </a:extLst>
          </p:cNvPr>
          <p:cNvSpPr txBox="1"/>
          <p:nvPr/>
        </p:nvSpPr>
        <p:spPr>
          <a:xfrm>
            <a:off x="1411111" y="175223"/>
            <a:ext cx="10543823" cy="553998"/>
          </a:xfrm>
          <a:prstGeom prst="rect">
            <a:avLst/>
          </a:prstGeom>
          <a:noFill/>
        </p:spPr>
        <p:txBody>
          <a:bodyPr wrap="square" rtlCol="0">
            <a:spAutoFit/>
          </a:bodyPr>
          <a:lstStyle/>
          <a:p>
            <a:r>
              <a:rPr lang="en-US" sz="3000" b="1" dirty="0">
                <a:solidFill>
                  <a:srgbClr val="201F1E"/>
                </a:solidFill>
                <a:effectLst/>
                <a:latin typeface="+mj-lt"/>
                <a:ea typeface="Times New Roman" panose="02020603050405020304" pitchFamily="18" charset="0"/>
                <a:cs typeface="Times New Roman" panose="02020603050405020304" pitchFamily="18" charset="0"/>
              </a:rPr>
              <a:t>Relevant messages / activities from the HF radar task team </a:t>
            </a:r>
          </a:p>
        </p:txBody>
      </p:sp>
      <p:sp>
        <p:nvSpPr>
          <p:cNvPr id="5" name="CuadroTexto 4">
            <a:extLst>
              <a:ext uri="{FF2B5EF4-FFF2-40B4-BE49-F238E27FC236}">
                <a16:creationId xmlns:a16="http://schemas.microsoft.com/office/drawing/2014/main" id="{18D2B1B6-4D0A-4A1B-988E-563FF6B23A53}"/>
              </a:ext>
            </a:extLst>
          </p:cNvPr>
          <p:cNvSpPr txBox="1"/>
          <p:nvPr/>
        </p:nvSpPr>
        <p:spPr>
          <a:xfrm>
            <a:off x="318051" y="2451647"/>
            <a:ext cx="11873949" cy="2308324"/>
          </a:xfrm>
          <a:prstGeom prst="rect">
            <a:avLst/>
          </a:prstGeom>
          <a:noFill/>
        </p:spPr>
        <p:txBody>
          <a:bodyPr wrap="square" rtlCol="0">
            <a:spAutoFit/>
          </a:bodyPr>
          <a:lstStyle/>
          <a:p>
            <a:r>
              <a:rPr lang="en-US" b="1" i="1" dirty="0">
                <a:solidFill>
                  <a:srgbClr val="000000"/>
                </a:solidFill>
                <a:effectLst/>
                <a:latin typeface="Calibri" panose="020F0502020204030204" pitchFamily="34" charset="0"/>
              </a:rPr>
              <a:t>1) </a:t>
            </a:r>
            <a:r>
              <a:rPr lang="en-US" b="1" i="1" u="sng" dirty="0">
                <a:solidFill>
                  <a:srgbClr val="000000"/>
                </a:solidFill>
                <a:effectLst/>
                <a:latin typeface="Calibri" panose="020F0502020204030204" pitchFamily="34" charset="0"/>
              </a:rPr>
              <a:t>Two joint contributions</a:t>
            </a:r>
            <a:r>
              <a:rPr lang="en-US" b="1" i="1" dirty="0">
                <a:solidFill>
                  <a:srgbClr val="000000"/>
                </a:solidFill>
                <a:effectLst/>
                <a:latin typeface="Calibri" panose="020F0502020204030204" pitchFamily="34" charset="0"/>
              </a:rPr>
              <a:t>: “Operational coastal HF radars in the Mediterranean in support of science priorities and societal need (Part I and Part II)”. </a:t>
            </a:r>
            <a:r>
              <a:rPr lang="en-US" dirty="0">
                <a:solidFill>
                  <a:srgbClr val="000000"/>
                </a:solidFill>
                <a:latin typeface="Calibri" panose="020F0502020204030204" pitchFamily="34" charset="0"/>
              </a:rPr>
              <a:t>- To be submitted to a </a:t>
            </a:r>
            <a:r>
              <a:rPr lang="en-US" dirty="0">
                <a:solidFill>
                  <a:srgbClr val="000000"/>
                </a:solidFill>
                <a:latin typeface="Calibri" panose="020F0502020204030204" pitchFamily="34" charset="0"/>
                <a:hlinkClick r:id="rId2"/>
              </a:rPr>
              <a:t>Special Issue in Ocean Science </a:t>
            </a:r>
            <a:endParaRPr lang="en-US" b="1" i="1" dirty="0">
              <a:solidFill>
                <a:srgbClr val="000000"/>
              </a:solidFill>
              <a:effectLst/>
              <a:latin typeface="Calibri" panose="020F0502020204030204" pitchFamily="34" charset="0"/>
            </a:endParaRPr>
          </a:p>
          <a:p>
            <a:pPr marL="285750" indent="-285750">
              <a:buFontTx/>
              <a:buChar char="-"/>
            </a:pPr>
            <a:r>
              <a:rPr lang="en-US" b="1" dirty="0">
                <a:solidFill>
                  <a:srgbClr val="FF0000"/>
                </a:solidFill>
                <a:latin typeface="Calibri" panose="020F0502020204030204" pitchFamily="34" charset="0"/>
              </a:rPr>
              <a:t>Orchestrated initiative among the entire MONGOOS HF radar community</a:t>
            </a:r>
            <a:r>
              <a:rPr lang="en-US" dirty="0">
                <a:solidFill>
                  <a:srgbClr val="000000"/>
                </a:solidFill>
                <a:latin typeface="Calibri" panose="020F0502020204030204" pitchFamily="34" charset="0"/>
              </a:rPr>
              <a:t>: 37 co-authors, 12 institutions, 6 countries!</a:t>
            </a:r>
          </a:p>
          <a:p>
            <a:pPr marL="285750" indent="-285750">
              <a:buFontTx/>
              <a:buChar char="-"/>
            </a:pPr>
            <a:endParaRPr lang="en-US" dirty="0">
              <a:solidFill>
                <a:srgbClr val="000000"/>
              </a:solidFill>
              <a:latin typeface="Calibri" panose="020F0502020204030204" pitchFamily="34" charset="0"/>
            </a:endParaRPr>
          </a:p>
          <a:p>
            <a:r>
              <a:rPr lang="en-US" b="1" i="1" dirty="0">
                <a:solidFill>
                  <a:srgbClr val="000000"/>
                </a:solidFill>
                <a:effectLst/>
                <a:latin typeface="Calibri" panose="020F0502020204030204" pitchFamily="34" charset="0"/>
              </a:rPr>
              <a:t>2) “</a:t>
            </a:r>
            <a:r>
              <a:rPr lang="en-US" b="1" i="1" dirty="0">
                <a:solidFill>
                  <a:srgbClr val="000000"/>
                </a:solidFill>
                <a:latin typeface="Calibri" panose="020F0502020204030204" pitchFamily="34" charset="0"/>
              </a:rPr>
              <a:t>On the performance of HF radar in the Western Mediterranean during the record-breaking Storm Gloria”</a:t>
            </a:r>
            <a:endParaRPr lang="es-ES" b="1" i="1"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 HF radars as decisional tool to monitor extreme coastal hazards and unveil hydrodynamic aspects still unresolved by current state-of-the-art ocean models. To be submitted to Frontiers in Marine Sciences.</a:t>
            </a:r>
            <a:endParaRPr lang="en-US" b="0" i="0" dirty="0">
              <a:solidFill>
                <a:srgbClr val="201F1E"/>
              </a:solidFill>
              <a:effectLst/>
              <a:latin typeface="arial" panose="020B0604020202020204" pitchFamily="34" charset="0"/>
            </a:endParaRPr>
          </a:p>
          <a:p>
            <a:pPr marL="285750" indent="-285750">
              <a:buFontTx/>
              <a:buChar char="-"/>
            </a:pPr>
            <a:endParaRPr lang="en-US" dirty="0"/>
          </a:p>
        </p:txBody>
      </p:sp>
      <p:sp>
        <p:nvSpPr>
          <p:cNvPr id="7" name="CuadroTexto 6">
            <a:extLst>
              <a:ext uri="{FF2B5EF4-FFF2-40B4-BE49-F238E27FC236}">
                <a16:creationId xmlns:a16="http://schemas.microsoft.com/office/drawing/2014/main" id="{35153005-F11C-494A-956B-36188C30C4D3}"/>
              </a:ext>
            </a:extLst>
          </p:cNvPr>
          <p:cNvSpPr txBox="1"/>
          <p:nvPr/>
        </p:nvSpPr>
        <p:spPr>
          <a:xfrm>
            <a:off x="450574" y="2027578"/>
            <a:ext cx="2623930" cy="369332"/>
          </a:xfrm>
          <a:prstGeom prst="rect">
            <a:avLst/>
          </a:prstGeom>
          <a:noFill/>
        </p:spPr>
        <p:txBody>
          <a:bodyPr wrap="square" rtlCol="0">
            <a:spAutoFit/>
          </a:bodyPr>
          <a:lstStyle/>
          <a:p>
            <a:r>
              <a:rPr lang="en-US" b="1" dirty="0">
                <a:solidFill>
                  <a:srgbClr val="0070C0"/>
                </a:solidFill>
              </a:rPr>
              <a:t>• Papers in preparation:</a:t>
            </a:r>
          </a:p>
        </p:txBody>
      </p:sp>
      <p:sp>
        <p:nvSpPr>
          <p:cNvPr id="4" name="CuadroTexto 3">
            <a:extLst>
              <a:ext uri="{FF2B5EF4-FFF2-40B4-BE49-F238E27FC236}">
                <a16:creationId xmlns:a16="http://schemas.microsoft.com/office/drawing/2014/main" id="{E7E4A20A-F775-4925-A1E8-050C978FD6D3}"/>
              </a:ext>
            </a:extLst>
          </p:cNvPr>
          <p:cNvSpPr txBox="1"/>
          <p:nvPr/>
        </p:nvSpPr>
        <p:spPr>
          <a:xfrm>
            <a:off x="450574" y="901149"/>
            <a:ext cx="9965635" cy="646331"/>
          </a:xfrm>
          <a:prstGeom prst="rect">
            <a:avLst/>
          </a:prstGeom>
          <a:noFill/>
        </p:spPr>
        <p:txBody>
          <a:bodyPr wrap="square" rtlCol="0">
            <a:spAutoFit/>
          </a:bodyPr>
          <a:lstStyle/>
          <a:p>
            <a:r>
              <a:rPr lang="en-US" dirty="0"/>
              <a:t>-Already collaborating in a more coordinated way: video-conferences on a regular basis </a:t>
            </a:r>
          </a:p>
          <a:p>
            <a:r>
              <a:rPr lang="en-US" dirty="0"/>
              <a:t>-Aware of the need to get </a:t>
            </a:r>
            <a:r>
              <a:rPr lang="en-US" dirty="0" err="1"/>
              <a:t>fundings</a:t>
            </a:r>
            <a:r>
              <a:rPr lang="en-US" dirty="0"/>
              <a:t> for the long-term sustainability of the HF radar network</a:t>
            </a:r>
          </a:p>
        </p:txBody>
      </p:sp>
    </p:spTree>
    <p:extLst>
      <p:ext uri="{BB962C8B-B14F-4D97-AF65-F5344CB8AC3E}">
        <p14:creationId xmlns:p14="http://schemas.microsoft.com/office/powerpoint/2010/main" val="417959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E1959E0-705C-4C7B-BF88-FA371119DC92}"/>
              </a:ext>
            </a:extLst>
          </p:cNvPr>
          <p:cNvSpPr txBox="1"/>
          <p:nvPr/>
        </p:nvSpPr>
        <p:spPr>
          <a:xfrm>
            <a:off x="1411111" y="201730"/>
            <a:ext cx="10543823" cy="553998"/>
          </a:xfrm>
          <a:prstGeom prst="rect">
            <a:avLst/>
          </a:prstGeom>
          <a:noFill/>
        </p:spPr>
        <p:txBody>
          <a:bodyPr wrap="square" rtlCol="0">
            <a:spAutoFit/>
          </a:bodyPr>
          <a:lstStyle/>
          <a:p>
            <a:r>
              <a:rPr lang="en-US" sz="3000" b="1" dirty="0">
                <a:solidFill>
                  <a:srgbClr val="201F1E"/>
                </a:solidFill>
                <a:effectLst/>
                <a:latin typeface="+mj-lt"/>
                <a:ea typeface="Times New Roman" panose="02020603050405020304" pitchFamily="18" charset="0"/>
                <a:cs typeface="Times New Roman" panose="02020603050405020304" pitchFamily="18" charset="0"/>
              </a:rPr>
              <a:t>Relevant messages / activities from the HF radar task team </a:t>
            </a:r>
          </a:p>
        </p:txBody>
      </p:sp>
      <p:sp>
        <p:nvSpPr>
          <p:cNvPr id="7" name="CuadroTexto 6">
            <a:extLst>
              <a:ext uri="{FF2B5EF4-FFF2-40B4-BE49-F238E27FC236}">
                <a16:creationId xmlns:a16="http://schemas.microsoft.com/office/drawing/2014/main" id="{35153005-F11C-494A-956B-36188C30C4D3}"/>
              </a:ext>
            </a:extLst>
          </p:cNvPr>
          <p:cNvSpPr txBox="1"/>
          <p:nvPr/>
        </p:nvSpPr>
        <p:spPr>
          <a:xfrm>
            <a:off x="198782" y="728872"/>
            <a:ext cx="4200939" cy="369332"/>
          </a:xfrm>
          <a:prstGeom prst="rect">
            <a:avLst/>
          </a:prstGeom>
          <a:noFill/>
        </p:spPr>
        <p:txBody>
          <a:bodyPr wrap="square" rtlCol="0">
            <a:spAutoFit/>
          </a:bodyPr>
          <a:lstStyle/>
          <a:p>
            <a:r>
              <a:rPr lang="en-US" b="1" dirty="0">
                <a:solidFill>
                  <a:srgbClr val="0070C0"/>
                </a:solidFill>
              </a:rPr>
              <a:t>• Papers published in 2020-2021:</a:t>
            </a:r>
          </a:p>
        </p:txBody>
      </p:sp>
      <p:sp>
        <p:nvSpPr>
          <p:cNvPr id="3" name="CuadroTexto 2">
            <a:extLst>
              <a:ext uri="{FF2B5EF4-FFF2-40B4-BE49-F238E27FC236}">
                <a16:creationId xmlns:a16="http://schemas.microsoft.com/office/drawing/2014/main" id="{BE163D71-E171-46F7-8599-0093C17AB4F7}"/>
              </a:ext>
            </a:extLst>
          </p:cNvPr>
          <p:cNvSpPr txBox="1"/>
          <p:nvPr/>
        </p:nvSpPr>
        <p:spPr>
          <a:xfrm>
            <a:off x="225287" y="1126441"/>
            <a:ext cx="11834192" cy="3247043"/>
          </a:xfrm>
          <a:prstGeom prst="rect">
            <a:avLst/>
          </a:prstGeom>
          <a:noFill/>
        </p:spPr>
        <p:txBody>
          <a:bodyPr wrap="square" rtlCol="0">
            <a:spAutoFit/>
          </a:bodyPr>
          <a:lstStyle/>
          <a:p>
            <a:pPr algn="just" rtl="0">
              <a:spcAft>
                <a:spcPts val="600"/>
              </a:spcAft>
              <a:buFont typeface="Arial" panose="020B0604020202020204" pitchFamily="34" charset="0"/>
              <a:buChar char="•"/>
            </a:pPr>
            <a:r>
              <a:rPr lang="en-US" sz="1500" b="1" i="0" dirty="0" err="1">
                <a:effectLst/>
                <a:latin typeface="+mj-lt"/>
              </a:rPr>
              <a:t>Bagaglini</a:t>
            </a:r>
            <a:r>
              <a:rPr lang="en-US" sz="1500" b="1" i="0" dirty="0">
                <a:effectLst/>
                <a:latin typeface="+mj-lt"/>
              </a:rPr>
              <a:t> et al. (2020). </a:t>
            </a:r>
            <a:r>
              <a:rPr lang="en-US" sz="1500" b="0" i="0" dirty="0">
                <a:effectLst/>
                <a:latin typeface="+mj-lt"/>
              </a:rPr>
              <a:t>Eddy Detection in HF Radar-Derived Surface Currents in the Gulf of Naples. Remote Sensing, 12(1), 97.</a:t>
            </a:r>
          </a:p>
          <a:p>
            <a:pPr algn="just" rtl="0">
              <a:spcAft>
                <a:spcPts val="600"/>
              </a:spcAft>
              <a:buFont typeface="Arial" panose="020B0604020202020204" pitchFamily="34" charset="0"/>
              <a:buChar char="•"/>
            </a:pPr>
            <a:r>
              <a:rPr lang="en-US" sz="1500" b="1" i="0" dirty="0">
                <a:effectLst/>
                <a:latin typeface="+mj-lt"/>
              </a:rPr>
              <a:t>De Leo et al. (2020). </a:t>
            </a:r>
            <a:r>
              <a:rPr lang="en-US" sz="1500" b="0" i="0" dirty="0">
                <a:effectLst/>
                <a:latin typeface="+mj-lt"/>
              </a:rPr>
              <a:t>Evaluation of HF-radar wave measures in the Gulf of Naples. 2019 IMEKO TC19 International Workshop on Metrology for the Sea: Learning to Measure Sea Health Parameters, </a:t>
            </a:r>
            <a:r>
              <a:rPr lang="en-US" sz="1500" b="0" i="0" dirty="0" err="1">
                <a:effectLst/>
                <a:latin typeface="+mj-lt"/>
              </a:rPr>
              <a:t>MetroSea</a:t>
            </a:r>
            <a:r>
              <a:rPr lang="en-US" sz="1500" b="0" i="0" dirty="0">
                <a:effectLst/>
                <a:latin typeface="+mj-lt"/>
              </a:rPr>
              <a:t> 2019, 276.</a:t>
            </a:r>
          </a:p>
          <a:p>
            <a:pPr algn="just">
              <a:spcAft>
                <a:spcPts val="600"/>
              </a:spcAft>
              <a:buFont typeface="Arial" panose="020B0604020202020204" pitchFamily="34" charset="0"/>
              <a:buChar char="•"/>
            </a:pPr>
            <a:r>
              <a:rPr lang="en-US" sz="1500" b="1" i="0" dirty="0">
                <a:effectLst/>
                <a:latin typeface="+mj-lt"/>
              </a:rPr>
              <a:t>Dumas, D. &amp; </a:t>
            </a:r>
            <a:r>
              <a:rPr lang="en-US" sz="1500" b="1" i="0" dirty="0" err="1">
                <a:effectLst/>
                <a:latin typeface="+mj-lt"/>
              </a:rPr>
              <a:t>Guérin</a:t>
            </a:r>
            <a:r>
              <a:rPr lang="en-US" sz="1500" b="1" i="0" dirty="0">
                <a:effectLst/>
                <a:latin typeface="+mj-lt"/>
              </a:rPr>
              <a:t>, C.-A (2020)</a:t>
            </a:r>
            <a:r>
              <a:rPr lang="en-US" sz="1500" b="0" i="0" dirty="0">
                <a:effectLst/>
                <a:latin typeface="+mj-lt"/>
              </a:rPr>
              <a:t>. Self-calibration and antenna grouping for bistatic oceanographic High-Frequency Radars.</a:t>
            </a:r>
          </a:p>
          <a:p>
            <a:pPr algn="just">
              <a:spcAft>
                <a:spcPts val="600"/>
              </a:spcAft>
              <a:buFont typeface="Arial" panose="020B0604020202020204" pitchFamily="34" charset="0"/>
              <a:buChar char="•"/>
            </a:pPr>
            <a:r>
              <a:rPr lang="en-US" sz="1500" b="1" i="0" dirty="0" err="1">
                <a:effectLst/>
                <a:latin typeface="+mj-lt"/>
              </a:rPr>
              <a:t>Mantovani</a:t>
            </a:r>
            <a:r>
              <a:rPr lang="en-US" sz="1500" b="1" i="0" dirty="0">
                <a:effectLst/>
                <a:latin typeface="+mj-lt"/>
              </a:rPr>
              <a:t> et al. (2020).</a:t>
            </a:r>
            <a:r>
              <a:rPr lang="en-US" sz="1500" b="0" i="0" dirty="0">
                <a:effectLst/>
                <a:latin typeface="+mj-lt"/>
              </a:rPr>
              <a:t> Best Practices on High Frequency Radar Deployment and Operation for Ocean Current Measurement. Front. Mar. Sci. https://doi.org/10.3389/fmars.2020.00210 </a:t>
            </a:r>
          </a:p>
          <a:p>
            <a:pPr algn="just">
              <a:spcAft>
                <a:spcPts val="600"/>
              </a:spcAft>
              <a:buFont typeface="Arial" panose="020B0604020202020204" pitchFamily="34" charset="0"/>
              <a:buChar char="•"/>
            </a:pPr>
            <a:r>
              <a:rPr lang="en-US" sz="1500" b="1" i="0" dirty="0">
                <a:effectLst/>
                <a:latin typeface="+mj-lt"/>
              </a:rPr>
              <a:t>Saviano et al. (2020).</a:t>
            </a:r>
            <a:r>
              <a:rPr lang="en-US" sz="1500" b="0" i="0" dirty="0">
                <a:effectLst/>
                <a:latin typeface="+mj-lt"/>
              </a:rPr>
              <a:t> An Integrated Reconstruction of the Multiannual Wave Pattern in the Gulf of Naples (South-Eastern Tyrrhenian Sea, Western Mediterranean Sea). Journal of Marine Science and Engineering 8, 372.</a:t>
            </a:r>
          </a:p>
          <a:p>
            <a:pPr algn="l"/>
            <a:r>
              <a:rPr lang="en-US" sz="1500" b="1" i="1" dirty="0">
                <a:solidFill>
                  <a:srgbClr val="000000"/>
                </a:solidFill>
                <a:latin typeface="+mj-lt"/>
              </a:rPr>
              <a:t> </a:t>
            </a:r>
            <a:r>
              <a:rPr lang="en-US" sz="1500" b="1" dirty="0" err="1">
                <a:latin typeface="+mj-lt"/>
              </a:rPr>
              <a:t>Révelard</a:t>
            </a:r>
            <a:r>
              <a:rPr lang="en-US" sz="1500" b="1" dirty="0">
                <a:latin typeface="+mj-lt"/>
              </a:rPr>
              <a:t> et al. (2021): </a:t>
            </a:r>
            <a:r>
              <a:rPr lang="en-US" sz="1500" dirty="0">
                <a:latin typeface="+mj-lt"/>
              </a:rPr>
              <a:t>Sensitivity of Skill Score metric to validate </a:t>
            </a:r>
            <a:r>
              <a:rPr lang="en-US" sz="1500" dirty="0" err="1">
                <a:latin typeface="+mj-lt"/>
              </a:rPr>
              <a:t>Lagrangian</a:t>
            </a:r>
            <a:r>
              <a:rPr lang="en-US" sz="1500" dirty="0">
                <a:latin typeface="+mj-lt"/>
              </a:rPr>
              <a:t> simulations in coastal areas: recommendations for Search and Rescue applications.</a:t>
            </a:r>
            <a:r>
              <a:rPr lang="en-US" sz="1500" b="0" i="0" u="none" strike="noStrike" baseline="0" dirty="0">
                <a:latin typeface="+mj-lt"/>
              </a:rPr>
              <a:t> </a:t>
            </a:r>
            <a:r>
              <a:rPr lang="en-US" sz="1500" dirty="0">
                <a:solidFill>
                  <a:srgbClr val="000000"/>
                </a:solidFill>
                <a:latin typeface="+mj-lt"/>
              </a:rPr>
              <a:t>Front. Mar. Sci. 8:630388. </a:t>
            </a:r>
            <a:r>
              <a:rPr lang="en-US" sz="1500" dirty="0" err="1">
                <a:solidFill>
                  <a:srgbClr val="000000"/>
                </a:solidFill>
                <a:latin typeface="+mj-lt"/>
              </a:rPr>
              <a:t>doi</a:t>
            </a:r>
            <a:r>
              <a:rPr lang="en-US" sz="1500" dirty="0">
                <a:solidFill>
                  <a:srgbClr val="000000"/>
                </a:solidFill>
                <a:latin typeface="+mj-lt"/>
              </a:rPr>
              <a:t>: 10.3389/fmars.2021.630388</a:t>
            </a:r>
          </a:p>
          <a:p>
            <a:pPr algn="just">
              <a:spcAft>
                <a:spcPts val="600"/>
              </a:spcAft>
              <a:buFont typeface="Arial" panose="020B0604020202020204" pitchFamily="34" charset="0"/>
              <a:buChar char="•"/>
            </a:pPr>
            <a:r>
              <a:rPr lang="en-US" sz="1500" b="1" dirty="0">
                <a:solidFill>
                  <a:srgbClr val="000000"/>
                </a:solidFill>
                <a:latin typeface="+mj-lt"/>
              </a:rPr>
              <a:t> </a:t>
            </a:r>
            <a:r>
              <a:rPr lang="en-US" sz="1500" b="1" dirty="0">
                <a:latin typeface="+mj-lt"/>
              </a:rPr>
              <a:t>Lorente et al. (2021): </a:t>
            </a:r>
            <a:r>
              <a:rPr lang="en-US" sz="1500" dirty="0">
                <a:latin typeface="+mj-lt"/>
              </a:rPr>
              <a:t>On the Performance of High Frequency Radar in the Western Mediterranean During the Record-Breaking Storm </a:t>
            </a:r>
            <a:r>
              <a:rPr lang="fr-FR" sz="1500" b="0" i="0" u="none" strike="noStrike" baseline="0" dirty="0">
                <a:latin typeface="+mj-lt"/>
              </a:rPr>
              <a:t>Gloria. </a:t>
            </a:r>
            <a:r>
              <a:rPr lang="fr-FR" sz="1500" dirty="0">
                <a:latin typeface="+mj-lt"/>
              </a:rPr>
              <a:t>Front. Mar. Sci. 8:645762.</a:t>
            </a:r>
            <a:r>
              <a:rPr lang="en-US" sz="1500" dirty="0">
                <a:latin typeface="+mj-lt"/>
              </a:rPr>
              <a:t>, </a:t>
            </a:r>
            <a:r>
              <a:rPr lang="en-US" sz="1500" dirty="0" err="1">
                <a:latin typeface="+mj-lt"/>
              </a:rPr>
              <a:t>doi</a:t>
            </a:r>
            <a:r>
              <a:rPr lang="en-US" sz="1500" dirty="0">
                <a:latin typeface="+mj-lt"/>
              </a:rPr>
              <a:t>:</a:t>
            </a:r>
            <a:r>
              <a:rPr lang="es-ES" sz="1500" dirty="0">
                <a:latin typeface="+mj-lt"/>
              </a:rPr>
              <a:t>10.3389/fmars.2021.645762</a:t>
            </a:r>
            <a:endParaRPr lang="en-US" sz="1500" dirty="0">
              <a:latin typeface="+mj-lt"/>
            </a:endParaRPr>
          </a:p>
        </p:txBody>
      </p:sp>
      <p:sp>
        <p:nvSpPr>
          <p:cNvPr id="4" name="CuadroTexto 3">
            <a:extLst>
              <a:ext uri="{FF2B5EF4-FFF2-40B4-BE49-F238E27FC236}">
                <a16:creationId xmlns:a16="http://schemas.microsoft.com/office/drawing/2014/main" id="{3A97D34B-D292-4639-8DCA-A62274C6CA3C}"/>
              </a:ext>
            </a:extLst>
          </p:cNvPr>
          <p:cNvSpPr txBox="1"/>
          <p:nvPr/>
        </p:nvSpPr>
        <p:spPr>
          <a:xfrm>
            <a:off x="119272" y="4627888"/>
            <a:ext cx="12549808" cy="2154436"/>
          </a:xfrm>
          <a:prstGeom prst="rect">
            <a:avLst/>
          </a:prstGeom>
          <a:noFill/>
        </p:spPr>
        <p:txBody>
          <a:bodyPr wrap="square" rtlCol="0">
            <a:spAutoFit/>
          </a:bodyPr>
          <a:lstStyle/>
          <a:p>
            <a:pPr rtl="0" fontAlgn="base"/>
            <a:r>
              <a:rPr lang="es-ES" sz="2000" b="1" dirty="0">
                <a:latin typeface="+mj-lt"/>
              </a:rPr>
              <a:t>4 </a:t>
            </a:r>
            <a:r>
              <a:rPr lang="es-ES" sz="2000" b="1" dirty="0" err="1">
                <a:latin typeface="+mj-lt"/>
              </a:rPr>
              <a:t>Upcoming</a:t>
            </a:r>
            <a:r>
              <a:rPr lang="es-ES" sz="2000" b="1" dirty="0">
                <a:latin typeface="+mj-lt"/>
              </a:rPr>
              <a:t> </a:t>
            </a:r>
            <a:r>
              <a:rPr lang="es-ES" sz="2000" b="1" dirty="0" err="1">
                <a:latin typeface="+mj-lt"/>
              </a:rPr>
              <a:t>events</a:t>
            </a:r>
            <a:r>
              <a:rPr lang="es-ES" sz="2000" b="1" dirty="0">
                <a:latin typeface="+mj-lt"/>
              </a:rPr>
              <a:t> &amp; </a:t>
            </a:r>
            <a:r>
              <a:rPr lang="es-ES" sz="2000" b="1" dirty="0" err="1">
                <a:latin typeface="+mj-lt"/>
              </a:rPr>
              <a:t>opportunities</a:t>
            </a:r>
            <a:r>
              <a:rPr lang="es-ES" sz="2000" b="1" dirty="0">
                <a:latin typeface="+mj-lt"/>
              </a:rPr>
              <a:t>:</a:t>
            </a:r>
          </a:p>
          <a:p>
            <a:pPr lvl="1" rtl="0" fontAlgn="base"/>
            <a:r>
              <a:rPr lang="es-ES" dirty="0">
                <a:latin typeface="+mj-lt"/>
              </a:rPr>
              <a:t>SPRING 2021: SICOMAR-plus Summer </a:t>
            </a:r>
            <a:r>
              <a:rPr lang="es-ES" dirty="0" err="1">
                <a:latin typeface="+mj-lt"/>
              </a:rPr>
              <a:t>School</a:t>
            </a:r>
            <a:endParaRPr lang="es-ES" dirty="0">
              <a:latin typeface="+mj-lt"/>
            </a:endParaRPr>
          </a:p>
          <a:p>
            <a:pPr lvl="1" rtl="0" fontAlgn="base"/>
            <a:r>
              <a:rPr lang="es-ES" dirty="0">
                <a:latin typeface="+mj-lt"/>
              </a:rPr>
              <a:t>MAY 2021: EGU </a:t>
            </a:r>
            <a:r>
              <a:rPr lang="es-ES" dirty="0" err="1">
                <a:latin typeface="+mj-lt"/>
              </a:rPr>
              <a:t>session</a:t>
            </a:r>
            <a:r>
              <a:rPr lang="es-ES" dirty="0">
                <a:latin typeface="+mj-lt"/>
              </a:rPr>
              <a:t> </a:t>
            </a:r>
            <a:r>
              <a:rPr lang="es-ES" dirty="0" err="1">
                <a:latin typeface="+mj-lt"/>
              </a:rPr>
              <a:t>devoted</a:t>
            </a:r>
            <a:r>
              <a:rPr lang="es-ES" dirty="0">
                <a:latin typeface="+mj-lt"/>
              </a:rPr>
              <a:t> </a:t>
            </a:r>
            <a:r>
              <a:rPr lang="es-ES" dirty="0" err="1">
                <a:latin typeface="+mj-lt"/>
              </a:rPr>
              <a:t>to</a:t>
            </a:r>
            <a:r>
              <a:rPr lang="es-ES" dirty="0">
                <a:latin typeface="+mj-lt"/>
              </a:rPr>
              <a:t> </a:t>
            </a:r>
            <a:r>
              <a:rPr lang="es-ES" dirty="0" err="1">
                <a:latin typeface="+mj-lt"/>
              </a:rPr>
              <a:t>MonGOOS</a:t>
            </a:r>
            <a:endParaRPr lang="es-ES" dirty="0">
              <a:latin typeface="+mj-lt"/>
            </a:endParaRPr>
          </a:p>
          <a:p>
            <a:pPr lvl="1" rtl="0" fontAlgn="base"/>
            <a:r>
              <a:rPr lang="es-ES" dirty="0">
                <a:latin typeface="+mj-lt"/>
              </a:rPr>
              <a:t>Spring-</a:t>
            </a:r>
            <a:r>
              <a:rPr lang="es-ES" dirty="0" err="1">
                <a:latin typeface="+mj-lt"/>
              </a:rPr>
              <a:t>summer</a:t>
            </a:r>
            <a:r>
              <a:rPr lang="es-ES" dirty="0">
                <a:latin typeface="+mj-lt"/>
              </a:rPr>
              <a:t> 2021: HFR meeting </a:t>
            </a:r>
            <a:r>
              <a:rPr lang="es-ES" dirty="0" err="1">
                <a:latin typeface="+mj-lt"/>
              </a:rPr>
              <a:t>with</a:t>
            </a:r>
            <a:r>
              <a:rPr lang="es-ES" dirty="0">
                <a:latin typeface="+mj-lt"/>
              </a:rPr>
              <a:t> </a:t>
            </a:r>
            <a:r>
              <a:rPr lang="es-ES" dirty="0" err="1">
                <a:latin typeface="+mj-lt"/>
              </a:rPr>
              <a:t>MyCoast</a:t>
            </a:r>
            <a:r>
              <a:rPr lang="es-ES" dirty="0">
                <a:latin typeface="+mj-lt"/>
              </a:rPr>
              <a:t> </a:t>
            </a:r>
            <a:r>
              <a:rPr lang="es-ES" dirty="0" err="1">
                <a:latin typeface="+mj-lt"/>
              </a:rPr>
              <a:t>project</a:t>
            </a:r>
            <a:r>
              <a:rPr lang="es-ES" dirty="0">
                <a:latin typeface="+mj-lt"/>
              </a:rPr>
              <a:t> </a:t>
            </a:r>
          </a:p>
          <a:p>
            <a:pPr marL="457200" marR="0" lvl="1" indent="0" algn="l" defTabSz="914400" rtl="0" eaLnBrk="1" fontAlgn="base" latinLnBrk="0" hangingPunct="1">
              <a:lnSpc>
                <a:spcPct val="100000"/>
              </a:lnSpc>
              <a:spcBef>
                <a:spcPts val="0"/>
              </a:spcBef>
              <a:spcAft>
                <a:spcPts val="0"/>
              </a:spcAft>
              <a:buClrTx/>
              <a:buSzTx/>
              <a:buFontTx/>
              <a:buNone/>
              <a:tabLst/>
              <a:defRPr/>
            </a:pPr>
            <a:endParaRPr lang="es-ES" sz="1200" b="0" i="0" u="none" strike="noStrike" kern="1200" dirty="0">
              <a:solidFill>
                <a:schemeClr val="tx1"/>
              </a:solidFill>
              <a:effectLst/>
              <a:latin typeface="+mj-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s-ES" b="1" dirty="0">
                <a:latin typeface="+mj-lt"/>
              </a:rPr>
              <a:t>ROWG </a:t>
            </a:r>
            <a:r>
              <a:rPr lang="es-ES" b="1" dirty="0" err="1">
                <a:latin typeface="+mj-lt"/>
              </a:rPr>
              <a:t>major</a:t>
            </a:r>
            <a:r>
              <a:rPr lang="es-ES" b="1" dirty="0">
                <a:latin typeface="+mj-lt"/>
              </a:rPr>
              <a:t> </a:t>
            </a:r>
            <a:r>
              <a:rPr lang="es-ES" b="1" dirty="0" err="1">
                <a:latin typeface="+mj-lt"/>
              </a:rPr>
              <a:t>outcomes</a:t>
            </a:r>
            <a:r>
              <a:rPr lang="es-ES" b="1" dirty="0">
                <a:latin typeface="+mj-lt"/>
              </a:rPr>
              <a:t> (17-18 NOV </a:t>
            </a:r>
            <a:r>
              <a:rPr lang="es-ES" b="1" dirty="0" err="1">
                <a:latin typeface="+mj-lt"/>
              </a:rPr>
              <a:t>with</a:t>
            </a:r>
            <a:r>
              <a:rPr lang="es-ES" b="1" dirty="0">
                <a:latin typeface="+mj-lt"/>
              </a:rPr>
              <a:t> &gt; 90 </a:t>
            </a:r>
            <a:r>
              <a:rPr lang="es-ES" b="1" dirty="0" err="1">
                <a:latin typeface="+mj-lt"/>
              </a:rPr>
              <a:t>attendeees</a:t>
            </a:r>
            <a:r>
              <a:rPr lang="es-ES" b="1" dirty="0">
                <a:latin typeface="+mj-lt"/>
              </a:rPr>
              <a:t>)</a:t>
            </a:r>
            <a:endParaRPr lang="es-ES" sz="1200" b="1" dirty="0">
              <a:latin typeface="+mj-lt"/>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s-ES" sz="1200" b="0" i="0" u="none" strike="noStrike" kern="1200" dirty="0">
              <a:solidFill>
                <a:schemeClr val="tx1"/>
              </a:solidFill>
              <a:effectLst/>
              <a:latin typeface="+mj-lt"/>
              <a:ea typeface="+mn-ea"/>
              <a:cs typeface="+mn-cs"/>
            </a:endParaRPr>
          </a:p>
          <a:p>
            <a:r>
              <a:rPr lang="es-ES" b="1" dirty="0">
                <a:latin typeface="+mj-lt"/>
                <a:hlinkClick r:id="rId2">
                  <a:extLst>
                    <a:ext uri="{A12FA001-AC4F-418D-AE19-62706E023703}">
                      <ahyp:hlinkClr xmlns:ahyp="http://schemas.microsoft.com/office/drawing/2018/hyperlinkcolor" val="tx"/>
                    </a:ext>
                  </a:extLst>
                </a:hlinkClick>
              </a:rPr>
              <a:t>MONGOOS </a:t>
            </a:r>
            <a:r>
              <a:rPr lang="es-ES" b="1" dirty="0" err="1">
                <a:latin typeface="+mj-lt"/>
                <a:hlinkClick r:id="rId2">
                  <a:extLst>
                    <a:ext uri="{A12FA001-AC4F-418D-AE19-62706E023703}">
                      <ahyp:hlinkClr xmlns:ahyp="http://schemas.microsoft.com/office/drawing/2018/hyperlinkcolor" val="tx"/>
                    </a:ext>
                  </a:extLst>
                </a:hlinkClick>
              </a:rPr>
              <a:t>viewer</a:t>
            </a:r>
            <a:r>
              <a:rPr lang="es-ES" b="1" dirty="0">
                <a:latin typeface="+mj-lt"/>
              </a:rPr>
              <a:t>: HFR are </a:t>
            </a:r>
            <a:r>
              <a:rPr lang="es-ES" b="1" dirty="0" err="1">
                <a:latin typeface="+mj-lt"/>
              </a:rPr>
              <a:t>shown</a:t>
            </a:r>
            <a:r>
              <a:rPr lang="es-ES" b="1" dirty="0">
                <a:latin typeface="+mj-lt"/>
              </a:rPr>
              <a:t> as </a:t>
            </a:r>
            <a:r>
              <a:rPr lang="es-ES" b="1" dirty="0" err="1">
                <a:latin typeface="+mj-lt"/>
              </a:rPr>
              <a:t>Fixed</a:t>
            </a:r>
            <a:r>
              <a:rPr lang="es-ES" b="1" dirty="0">
                <a:latin typeface="+mj-lt"/>
              </a:rPr>
              <a:t> </a:t>
            </a:r>
            <a:r>
              <a:rPr lang="es-ES" b="1" dirty="0" err="1">
                <a:latin typeface="+mj-lt"/>
              </a:rPr>
              <a:t>stations</a:t>
            </a:r>
            <a:r>
              <a:rPr lang="es-ES" b="1" dirty="0">
                <a:latin typeface="+mj-lt"/>
              </a:rPr>
              <a:t> // </a:t>
            </a:r>
            <a:r>
              <a:rPr lang="es-ES" b="1" dirty="0" err="1">
                <a:latin typeface="+mj-lt"/>
              </a:rPr>
              <a:t>moorings</a:t>
            </a:r>
            <a:r>
              <a:rPr lang="es-ES" b="1" dirty="0">
                <a:latin typeface="+mj-lt"/>
              </a:rPr>
              <a:t> &gt; </a:t>
            </a:r>
            <a:r>
              <a:rPr lang="es-ES" b="1" dirty="0" err="1">
                <a:latin typeface="+mj-lt"/>
              </a:rPr>
              <a:t>they</a:t>
            </a:r>
            <a:r>
              <a:rPr lang="es-ES" b="1" dirty="0">
                <a:latin typeface="+mj-lt"/>
              </a:rPr>
              <a:t> </a:t>
            </a:r>
            <a:r>
              <a:rPr lang="es-ES" b="1" dirty="0" err="1">
                <a:latin typeface="+mj-lt"/>
              </a:rPr>
              <a:t>should</a:t>
            </a:r>
            <a:r>
              <a:rPr lang="es-ES" b="1" dirty="0">
                <a:latin typeface="+mj-lt"/>
              </a:rPr>
              <a:t> be </a:t>
            </a:r>
            <a:r>
              <a:rPr lang="es-ES" b="1" dirty="0" err="1">
                <a:latin typeface="+mj-lt"/>
              </a:rPr>
              <a:t>apart</a:t>
            </a:r>
            <a:r>
              <a:rPr lang="es-ES" b="1" dirty="0">
                <a:latin typeface="+mj-lt"/>
              </a:rPr>
              <a:t> </a:t>
            </a:r>
            <a:r>
              <a:rPr lang="es-ES" b="1" dirty="0" err="1">
                <a:latin typeface="+mj-lt"/>
              </a:rPr>
              <a:t>since</a:t>
            </a:r>
            <a:r>
              <a:rPr lang="es-ES" b="1" dirty="0">
                <a:latin typeface="+mj-lt"/>
              </a:rPr>
              <a:t> </a:t>
            </a:r>
            <a:r>
              <a:rPr lang="es-ES" b="1" dirty="0" err="1">
                <a:latin typeface="+mj-lt"/>
              </a:rPr>
              <a:t>they</a:t>
            </a:r>
            <a:r>
              <a:rPr lang="es-ES" b="1" dirty="0">
                <a:latin typeface="+mj-lt"/>
              </a:rPr>
              <a:t> do </a:t>
            </a:r>
            <a:r>
              <a:rPr lang="es-ES" b="1" dirty="0" err="1">
                <a:latin typeface="+mj-lt"/>
              </a:rPr>
              <a:t>not</a:t>
            </a:r>
            <a:r>
              <a:rPr lang="es-ES" b="1" dirty="0">
                <a:latin typeface="+mj-lt"/>
              </a:rPr>
              <a:t> share similar </a:t>
            </a:r>
            <a:r>
              <a:rPr lang="es-ES" b="1" dirty="0" err="1">
                <a:latin typeface="+mj-lt"/>
              </a:rPr>
              <a:t>features</a:t>
            </a:r>
            <a:r>
              <a:rPr lang="es-ES" b="1" dirty="0">
                <a:latin typeface="+mj-lt"/>
              </a:rPr>
              <a:t> </a:t>
            </a:r>
            <a:endParaRPr lang="en-AU" b="1" dirty="0">
              <a:latin typeface="+mj-lt"/>
            </a:endParaRPr>
          </a:p>
        </p:txBody>
      </p:sp>
      <p:cxnSp>
        <p:nvCxnSpPr>
          <p:cNvPr id="6" name="Conector recto 5">
            <a:extLst>
              <a:ext uri="{FF2B5EF4-FFF2-40B4-BE49-F238E27FC236}">
                <a16:creationId xmlns:a16="http://schemas.microsoft.com/office/drawing/2014/main" id="{23EFF9E2-8D8B-443B-A7D8-3BC0F7254961}"/>
              </a:ext>
            </a:extLst>
          </p:cNvPr>
          <p:cNvCxnSpPr/>
          <p:nvPr/>
        </p:nvCxnSpPr>
        <p:spPr>
          <a:xfrm>
            <a:off x="145774" y="4479233"/>
            <a:ext cx="11900453"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7861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TotalTime>
  <Words>1117</Words>
  <Application>Microsoft Office PowerPoint</Application>
  <PresentationFormat>Panorámica</PresentationFormat>
  <Paragraphs>75</Paragraphs>
  <Slides>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arial</vt:lpstr>
      <vt:lpstr>arial</vt:lpstr>
      <vt:lpstr>Calibri</vt:lpstr>
      <vt:lpstr>Calibri Light</vt:lpstr>
      <vt:lpstr>Open Sans</vt:lpstr>
      <vt:lpstr>Segoe UI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Lorente Jimenez</dc:creator>
  <cp:lastModifiedBy>Pablo Lorente Jimenez</cp:lastModifiedBy>
  <cp:revision>29</cp:revision>
  <dcterms:created xsi:type="dcterms:W3CDTF">2020-11-18T11:32:55Z</dcterms:created>
  <dcterms:modified xsi:type="dcterms:W3CDTF">2021-04-25T05:47:40Z</dcterms:modified>
</cp:coreProperties>
</file>