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 id="2147483716" r:id="rId5"/>
  </p:sldMasterIdLst>
  <p:notesMasterIdLst>
    <p:notesMasterId r:id="rId23"/>
  </p:notesMasterIdLst>
  <p:sldIdLst>
    <p:sldId id="258" r:id="rId6"/>
    <p:sldId id="452" r:id="rId7"/>
    <p:sldId id="257" r:id="rId8"/>
    <p:sldId id="453" r:id="rId9"/>
    <p:sldId id="464" r:id="rId10"/>
    <p:sldId id="391" r:id="rId11"/>
    <p:sldId id="387" r:id="rId12"/>
    <p:sldId id="445" r:id="rId13"/>
    <p:sldId id="413" r:id="rId14"/>
    <p:sldId id="394" r:id="rId15"/>
    <p:sldId id="446" r:id="rId16"/>
    <p:sldId id="393" r:id="rId17"/>
    <p:sldId id="397" r:id="rId18"/>
    <p:sldId id="269" r:id="rId19"/>
    <p:sldId id="276" r:id="rId20"/>
    <p:sldId id="275" r:id="rId21"/>
    <p:sldId id="44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2 minute Intro" id="{90E8358B-3CCB-495A-9F2B-32927B4B1FE9}">
          <p14:sldIdLst>
            <p14:sldId id="258"/>
          </p14:sldIdLst>
        </p14:section>
        <p14:section name="Main Presentation Slides" id="{871FA9E5-76D8-49AE-875E-D807589A7100}">
          <p14:sldIdLst>
            <p14:sldId id="452"/>
            <p14:sldId id="257"/>
            <p14:sldId id="453"/>
            <p14:sldId id="464"/>
            <p14:sldId id="391"/>
            <p14:sldId id="387"/>
            <p14:sldId id="445"/>
            <p14:sldId id="413"/>
            <p14:sldId id="394"/>
            <p14:sldId id="446"/>
            <p14:sldId id="393"/>
            <p14:sldId id="397"/>
          </p14:sldIdLst>
        </p14:section>
        <p14:section name="Support Slides" id="{5ED7DA77-B5B7-4008-800E-0258FE7CED71}">
          <p14:sldIdLst>
            <p14:sldId id="269"/>
            <p14:sldId id="276"/>
            <p14:sldId id="275"/>
            <p14:sldId id="44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Cunningham" initials="JC" lastIdx="1" clrIdx="0">
    <p:extLst>
      <p:ext uri="{19B8F6BF-5375-455C-9EA6-DF929625EA0E}">
        <p15:presenceInfo xmlns:p15="http://schemas.microsoft.com/office/powerpoint/2012/main" userId="S::JCUNN@equinor.com::4c90236e-8ccc-4ca9-abd7-712eddd87e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E12B4"/>
    <a:srgbClr val="82B460"/>
    <a:srgbClr val="93C571"/>
    <a:srgbClr val="B7D8A0"/>
    <a:srgbClr val="D9EACE"/>
    <a:srgbClr val="AFD498"/>
    <a:srgbClr val="EDFDE9"/>
    <a:srgbClr val="F3FEF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81F9B5-32D4-4D0C-BCB2-38C75DD584EE}" v="3" dt="2021-04-29T10:08:56.0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4" autoAdjust="0"/>
    <p:restoredTop sz="94660"/>
  </p:normalViewPr>
  <p:slideViewPr>
    <p:cSldViewPr snapToGrid="0">
      <p:cViewPr varScale="1">
        <p:scale>
          <a:sx n="67" d="100"/>
          <a:sy n="67" d="100"/>
        </p:scale>
        <p:origin x="4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Cunningham" userId="4c90236e-8ccc-4ca9-abd7-712eddd87eb1" providerId="ADAL" clId="{7481F9B5-32D4-4D0C-BCB2-38C75DD584EE}"/>
    <pc:docChg chg="undo custSel delSld modSld sldOrd addSection modSection">
      <pc:chgData name="Jennifer Cunningham" userId="4c90236e-8ccc-4ca9-abd7-712eddd87eb1" providerId="ADAL" clId="{7481F9B5-32D4-4D0C-BCB2-38C75DD584EE}" dt="2021-04-29T10:10:49.381" v="73" actId="17846"/>
      <pc:docMkLst>
        <pc:docMk/>
      </pc:docMkLst>
      <pc:sldChg chg="ord">
        <pc:chgData name="Jennifer Cunningham" userId="4c90236e-8ccc-4ca9-abd7-712eddd87eb1" providerId="ADAL" clId="{7481F9B5-32D4-4D0C-BCB2-38C75DD584EE}" dt="2021-04-29T10:10:07.408" v="68" actId="20578"/>
        <pc:sldMkLst>
          <pc:docMk/>
          <pc:sldMk cId="2784585217" sldId="257"/>
        </pc:sldMkLst>
      </pc:sldChg>
      <pc:sldChg chg="ord">
        <pc:chgData name="Jennifer Cunningham" userId="4c90236e-8ccc-4ca9-abd7-712eddd87eb1" providerId="ADAL" clId="{7481F9B5-32D4-4D0C-BCB2-38C75DD584EE}" dt="2021-04-29T10:10:11.047" v="70"/>
        <pc:sldMkLst>
          <pc:docMk/>
          <pc:sldMk cId="0" sldId="258"/>
        </pc:sldMkLst>
      </pc:sldChg>
      <pc:sldChg chg="addSp delSp modSp mod">
        <pc:chgData name="Jennifer Cunningham" userId="4c90236e-8ccc-4ca9-abd7-712eddd87eb1" providerId="ADAL" clId="{7481F9B5-32D4-4D0C-BCB2-38C75DD584EE}" dt="2021-04-29T10:09:05.446" v="41" actId="478"/>
        <pc:sldMkLst>
          <pc:docMk/>
          <pc:sldMk cId="1428276045" sldId="269"/>
        </pc:sldMkLst>
        <pc:spChg chg="add del mod">
          <ac:chgData name="Jennifer Cunningham" userId="4c90236e-8ccc-4ca9-abd7-712eddd87eb1" providerId="ADAL" clId="{7481F9B5-32D4-4D0C-BCB2-38C75DD584EE}" dt="2021-04-29T10:09:05.446" v="41" actId="478"/>
          <ac:spMkLst>
            <pc:docMk/>
            <pc:sldMk cId="1428276045" sldId="269"/>
            <ac:spMk id="3" creationId="{B9400154-AC58-4F33-A0CA-F1850AE041FB}"/>
          </ac:spMkLst>
        </pc:spChg>
        <pc:spChg chg="add del mod">
          <ac:chgData name="Jennifer Cunningham" userId="4c90236e-8ccc-4ca9-abd7-712eddd87eb1" providerId="ADAL" clId="{7481F9B5-32D4-4D0C-BCB2-38C75DD584EE}" dt="2021-04-29T10:09:00.511" v="39" actId="478"/>
          <ac:spMkLst>
            <pc:docMk/>
            <pc:sldMk cId="1428276045" sldId="269"/>
            <ac:spMk id="4" creationId="{62C8E757-7B82-4AF7-A44D-169F6E27DE3A}"/>
          </ac:spMkLst>
        </pc:spChg>
        <pc:spChg chg="del">
          <ac:chgData name="Jennifer Cunningham" userId="4c90236e-8ccc-4ca9-abd7-712eddd87eb1" providerId="ADAL" clId="{7481F9B5-32D4-4D0C-BCB2-38C75DD584EE}" dt="2021-04-29T10:09:03.612" v="40" actId="478"/>
          <ac:spMkLst>
            <pc:docMk/>
            <pc:sldMk cId="1428276045" sldId="269"/>
            <ac:spMk id="6" creationId="{60C3399D-F9F1-4A7D-8E96-6D46600EA3CC}"/>
          </ac:spMkLst>
        </pc:spChg>
      </pc:sldChg>
      <pc:sldChg chg="addSp modSp mod">
        <pc:chgData name="Jennifer Cunningham" userId="4c90236e-8ccc-4ca9-abd7-712eddd87eb1" providerId="ADAL" clId="{7481F9B5-32D4-4D0C-BCB2-38C75DD584EE}" dt="2021-04-29T10:08:54.184" v="36" actId="1076"/>
        <pc:sldMkLst>
          <pc:docMk/>
          <pc:sldMk cId="147844044" sldId="275"/>
        </pc:sldMkLst>
        <pc:spChg chg="add mod">
          <ac:chgData name="Jennifer Cunningham" userId="4c90236e-8ccc-4ca9-abd7-712eddd87eb1" providerId="ADAL" clId="{7481F9B5-32D4-4D0C-BCB2-38C75DD584EE}" dt="2021-04-29T10:08:52.400" v="35"/>
          <ac:spMkLst>
            <pc:docMk/>
            <pc:sldMk cId="147844044" sldId="275"/>
            <ac:spMk id="3" creationId="{C8BD9C31-C10B-450C-B4D4-22CA0FD50B7A}"/>
          </ac:spMkLst>
        </pc:spChg>
        <pc:picChg chg="mod">
          <ac:chgData name="Jennifer Cunningham" userId="4c90236e-8ccc-4ca9-abd7-712eddd87eb1" providerId="ADAL" clId="{7481F9B5-32D4-4D0C-BCB2-38C75DD584EE}" dt="2021-04-29T10:08:54.184" v="36" actId="1076"/>
          <ac:picMkLst>
            <pc:docMk/>
            <pc:sldMk cId="147844044" sldId="275"/>
            <ac:picMk id="5" creationId="{00000000-0000-0000-0000-000000000000}"/>
          </ac:picMkLst>
        </pc:picChg>
      </pc:sldChg>
      <pc:sldChg chg="addSp modSp mod">
        <pc:chgData name="Jennifer Cunningham" userId="4c90236e-8ccc-4ca9-abd7-712eddd87eb1" providerId="ADAL" clId="{7481F9B5-32D4-4D0C-BCB2-38C75DD584EE}" dt="2021-04-29T10:08:50.143" v="34" actId="1076"/>
        <pc:sldMkLst>
          <pc:docMk/>
          <pc:sldMk cId="1392120827" sldId="276"/>
        </pc:sldMkLst>
        <pc:spChg chg="add mod">
          <ac:chgData name="Jennifer Cunningham" userId="4c90236e-8ccc-4ca9-abd7-712eddd87eb1" providerId="ADAL" clId="{7481F9B5-32D4-4D0C-BCB2-38C75DD584EE}" dt="2021-04-29T10:08:50.143" v="34" actId="1076"/>
          <ac:spMkLst>
            <pc:docMk/>
            <pc:sldMk cId="1392120827" sldId="276"/>
            <ac:spMk id="2" creationId="{6E535364-9C02-4354-AA59-A07058A195CD}"/>
          </ac:spMkLst>
        </pc:spChg>
      </pc:sldChg>
      <pc:sldChg chg="del">
        <pc:chgData name="Jennifer Cunningham" userId="4c90236e-8ccc-4ca9-abd7-712eddd87eb1" providerId="ADAL" clId="{7481F9B5-32D4-4D0C-BCB2-38C75DD584EE}" dt="2021-04-29T10:08:33.983" v="0" actId="47"/>
        <pc:sldMkLst>
          <pc:docMk/>
          <pc:sldMk cId="3671701906" sldId="278"/>
        </pc:sldMkLst>
      </pc:sldChg>
      <pc:sldChg chg="ord">
        <pc:chgData name="Jennifer Cunningham" userId="4c90236e-8ccc-4ca9-abd7-712eddd87eb1" providerId="ADAL" clId="{7481F9B5-32D4-4D0C-BCB2-38C75DD584EE}" dt="2021-04-29T10:10:07.408" v="68" actId="20578"/>
        <pc:sldMkLst>
          <pc:docMk/>
          <pc:sldMk cId="653811002" sldId="387"/>
        </pc:sldMkLst>
      </pc:sldChg>
      <pc:sldChg chg="ord">
        <pc:chgData name="Jennifer Cunningham" userId="4c90236e-8ccc-4ca9-abd7-712eddd87eb1" providerId="ADAL" clId="{7481F9B5-32D4-4D0C-BCB2-38C75DD584EE}" dt="2021-04-29T10:10:07.408" v="68" actId="20578"/>
        <pc:sldMkLst>
          <pc:docMk/>
          <pc:sldMk cId="2140067006" sldId="391"/>
        </pc:sldMkLst>
      </pc:sldChg>
      <pc:sldChg chg="ord">
        <pc:chgData name="Jennifer Cunningham" userId="4c90236e-8ccc-4ca9-abd7-712eddd87eb1" providerId="ADAL" clId="{7481F9B5-32D4-4D0C-BCB2-38C75DD584EE}" dt="2021-04-29T10:10:07.408" v="68" actId="20578"/>
        <pc:sldMkLst>
          <pc:docMk/>
          <pc:sldMk cId="1856482544" sldId="393"/>
        </pc:sldMkLst>
      </pc:sldChg>
      <pc:sldChg chg="ord">
        <pc:chgData name="Jennifer Cunningham" userId="4c90236e-8ccc-4ca9-abd7-712eddd87eb1" providerId="ADAL" clId="{7481F9B5-32D4-4D0C-BCB2-38C75DD584EE}" dt="2021-04-29T10:10:07.408" v="68" actId="20578"/>
        <pc:sldMkLst>
          <pc:docMk/>
          <pc:sldMk cId="2814538297" sldId="394"/>
        </pc:sldMkLst>
      </pc:sldChg>
      <pc:sldChg chg="ord">
        <pc:chgData name="Jennifer Cunningham" userId="4c90236e-8ccc-4ca9-abd7-712eddd87eb1" providerId="ADAL" clId="{7481F9B5-32D4-4D0C-BCB2-38C75DD584EE}" dt="2021-04-29T10:10:07.408" v="68" actId="20578"/>
        <pc:sldMkLst>
          <pc:docMk/>
          <pc:sldMk cId="1286488369" sldId="397"/>
        </pc:sldMkLst>
      </pc:sldChg>
      <pc:sldChg chg="ord">
        <pc:chgData name="Jennifer Cunningham" userId="4c90236e-8ccc-4ca9-abd7-712eddd87eb1" providerId="ADAL" clId="{7481F9B5-32D4-4D0C-BCB2-38C75DD584EE}" dt="2021-04-29T10:10:07.408" v="68" actId="20578"/>
        <pc:sldMkLst>
          <pc:docMk/>
          <pc:sldMk cId="2995805775" sldId="413"/>
        </pc:sldMkLst>
      </pc:sldChg>
      <pc:sldChg chg="ord">
        <pc:chgData name="Jennifer Cunningham" userId="4c90236e-8ccc-4ca9-abd7-712eddd87eb1" providerId="ADAL" clId="{7481F9B5-32D4-4D0C-BCB2-38C75DD584EE}" dt="2021-04-29T10:10:07.408" v="68" actId="20578"/>
        <pc:sldMkLst>
          <pc:docMk/>
          <pc:sldMk cId="3710222908" sldId="445"/>
        </pc:sldMkLst>
      </pc:sldChg>
      <pc:sldChg chg="ord">
        <pc:chgData name="Jennifer Cunningham" userId="4c90236e-8ccc-4ca9-abd7-712eddd87eb1" providerId="ADAL" clId="{7481F9B5-32D4-4D0C-BCB2-38C75DD584EE}" dt="2021-04-29T10:10:07.408" v="68" actId="20578"/>
        <pc:sldMkLst>
          <pc:docMk/>
          <pc:sldMk cId="746008501" sldId="446"/>
        </pc:sldMkLst>
      </pc:sldChg>
      <pc:sldChg chg="modSp mod">
        <pc:chgData name="Jennifer Cunningham" userId="4c90236e-8ccc-4ca9-abd7-712eddd87eb1" providerId="ADAL" clId="{7481F9B5-32D4-4D0C-BCB2-38C75DD584EE}" dt="2021-04-29T10:09:25.200" v="64" actId="20577"/>
        <pc:sldMkLst>
          <pc:docMk/>
          <pc:sldMk cId="556316172" sldId="449"/>
        </pc:sldMkLst>
        <pc:spChg chg="mod">
          <ac:chgData name="Jennifer Cunningham" userId="4c90236e-8ccc-4ca9-abd7-712eddd87eb1" providerId="ADAL" clId="{7481F9B5-32D4-4D0C-BCB2-38C75DD584EE}" dt="2021-04-29T10:09:25.200" v="64" actId="20577"/>
          <ac:spMkLst>
            <pc:docMk/>
            <pc:sldMk cId="556316172" sldId="449"/>
            <ac:spMk id="4" creationId="{00000000-0000-0000-0000-000000000000}"/>
          </ac:spMkLst>
        </pc:spChg>
      </pc:sldChg>
      <pc:sldChg chg="ord">
        <pc:chgData name="Jennifer Cunningham" userId="4c90236e-8ccc-4ca9-abd7-712eddd87eb1" providerId="ADAL" clId="{7481F9B5-32D4-4D0C-BCB2-38C75DD584EE}" dt="2021-04-29T10:10:07.408" v="68" actId="20578"/>
        <pc:sldMkLst>
          <pc:docMk/>
          <pc:sldMk cId="1885653745" sldId="452"/>
        </pc:sldMkLst>
      </pc:sldChg>
      <pc:sldChg chg="ord">
        <pc:chgData name="Jennifer Cunningham" userId="4c90236e-8ccc-4ca9-abd7-712eddd87eb1" providerId="ADAL" clId="{7481F9B5-32D4-4D0C-BCB2-38C75DD584EE}" dt="2021-04-29T10:10:07.408" v="68" actId="20578"/>
        <pc:sldMkLst>
          <pc:docMk/>
          <pc:sldMk cId="3398842779" sldId="453"/>
        </pc:sldMkLst>
      </pc:sldChg>
      <pc:sldChg chg="ord">
        <pc:chgData name="Jennifer Cunningham" userId="4c90236e-8ccc-4ca9-abd7-712eddd87eb1" providerId="ADAL" clId="{7481F9B5-32D4-4D0C-BCB2-38C75DD584EE}" dt="2021-04-29T10:10:07.408" v="68" actId="20578"/>
        <pc:sldMkLst>
          <pc:docMk/>
          <pc:sldMk cId="286206413" sldId="4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0EB937-CD64-49BB-B6FA-350FCC9ABE7F}"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CA"/>
        </a:p>
      </dgm:t>
    </dgm:pt>
    <dgm:pt modelId="{7E1FCA97-833E-4340-9E42-1A89AE5D139A}">
      <dgm:prSet phldrT="[Text]"/>
      <dgm:spPr>
        <a:solidFill>
          <a:srgbClr val="C00000"/>
        </a:solidFill>
      </dgm:spPr>
      <dgm:t>
        <a:bodyPr/>
        <a:lstStyle/>
        <a:p>
          <a:r>
            <a:rPr lang="en-CA" dirty="0"/>
            <a:t>Snøhvit Case Study</a:t>
          </a:r>
        </a:p>
      </dgm:t>
    </dgm:pt>
    <dgm:pt modelId="{6FAE4A37-8831-4C8B-B230-0A49D071DC53}" type="parTrans" cxnId="{1B0895DC-602D-46DB-9881-19A8430828DE}">
      <dgm:prSet/>
      <dgm:spPr/>
      <dgm:t>
        <a:bodyPr/>
        <a:lstStyle/>
        <a:p>
          <a:endParaRPr lang="en-CA"/>
        </a:p>
      </dgm:t>
    </dgm:pt>
    <dgm:pt modelId="{F79A2F96-158F-473D-BF94-0D962EB2B1BD}" type="sibTrans" cxnId="{1B0895DC-602D-46DB-9881-19A8430828DE}">
      <dgm:prSet/>
      <dgm:spPr/>
      <dgm:t>
        <a:bodyPr/>
        <a:lstStyle/>
        <a:p>
          <a:endParaRPr lang="en-CA"/>
        </a:p>
      </dgm:t>
    </dgm:pt>
    <dgm:pt modelId="{0C62C8FB-EF12-4D39-B8F7-FCC7B596F068}">
      <dgm:prSet phldrT="[Text]"/>
      <dgm:spPr>
        <a:solidFill>
          <a:schemeClr val="accent5">
            <a:lumMod val="75000"/>
          </a:schemeClr>
        </a:solidFill>
      </dgm:spPr>
      <dgm:t>
        <a:bodyPr/>
        <a:lstStyle/>
        <a:p>
          <a:r>
            <a:rPr lang="en-CA" dirty="0"/>
            <a:t>Forward Modeled Seismic</a:t>
          </a:r>
        </a:p>
      </dgm:t>
    </dgm:pt>
    <dgm:pt modelId="{2ECA241D-837D-4FDB-AF0C-DEB5330F027F}" type="parTrans" cxnId="{E8D3132F-7B39-41D9-AFF9-A1539394C0A2}">
      <dgm:prSet/>
      <dgm:spPr/>
      <dgm:t>
        <a:bodyPr/>
        <a:lstStyle/>
        <a:p>
          <a:endParaRPr lang="en-CA"/>
        </a:p>
      </dgm:t>
    </dgm:pt>
    <dgm:pt modelId="{FECEC427-95F7-4C5B-9D9B-4FA13C092A1E}" type="sibTrans" cxnId="{E8D3132F-7B39-41D9-AFF9-A1539394C0A2}">
      <dgm:prSet/>
      <dgm:spPr/>
      <dgm:t>
        <a:bodyPr/>
        <a:lstStyle/>
        <a:p>
          <a:endParaRPr lang="en-CA"/>
        </a:p>
      </dgm:t>
    </dgm:pt>
    <dgm:pt modelId="{A52896CB-CE3C-40CA-9D7B-CFA22290FB2A}">
      <dgm:prSet phldrT="[Text]"/>
      <dgm:spPr>
        <a:solidFill>
          <a:srgbClr val="FFC000"/>
        </a:solidFill>
      </dgm:spPr>
      <dgm:t>
        <a:bodyPr/>
        <a:lstStyle/>
        <a:p>
          <a:r>
            <a:rPr lang="en-CA" dirty="0">
              <a:solidFill>
                <a:schemeClr val="tx1"/>
              </a:solidFill>
            </a:rPr>
            <a:t>Azimuthal Separation</a:t>
          </a:r>
        </a:p>
      </dgm:t>
    </dgm:pt>
    <dgm:pt modelId="{6E34133B-CB70-42CA-BC07-FD9CC38788A2}" type="parTrans" cxnId="{20553278-E69A-4E16-A18A-3DCDE476A102}">
      <dgm:prSet/>
      <dgm:spPr>
        <a:ln w="31750">
          <a:solidFill>
            <a:srgbClr val="C00000"/>
          </a:solidFill>
        </a:ln>
      </dgm:spPr>
      <dgm:t>
        <a:bodyPr/>
        <a:lstStyle/>
        <a:p>
          <a:endParaRPr lang="en-CA"/>
        </a:p>
      </dgm:t>
    </dgm:pt>
    <dgm:pt modelId="{85E74C40-7E93-4BA1-B1D5-8F73F5C937B8}" type="sibTrans" cxnId="{20553278-E69A-4E16-A18A-3DCDE476A102}">
      <dgm:prSet/>
      <dgm:spPr/>
      <dgm:t>
        <a:bodyPr/>
        <a:lstStyle/>
        <a:p>
          <a:endParaRPr lang="en-CA"/>
        </a:p>
      </dgm:t>
    </dgm:pt>
    <dgm:pt modelId="{A0064B4D-B4FA-4FE2-B11A-15C53918ED81}">
      <dgm:prSet phldrT="[Text]"/>
      <dgm:spPr>
        <a:solidFill>
          <a:srgbClr val="92D050"/>
        </a:solidFill>
      </dgm:spPr>
      <dgm:t>
        <a:bodyPr/>
        <a:lstStyle/>
        <a:p>
          <a:r>
            <a:rPr lang="en-CA" dirty="0"/>
            <a:t>Frequency</a:t>
          </a:r>
        </a:p>
      </dgm:t>
    </dgm:pt>
    <dgm:pt modelId="{2BBB86C0-14B7-4832-909B-A83C43D33B2D}" type="parTrans" cxnId="{3C1037FE-FD38-4E7F-8442-04A5FF9B160B}">
      <dgm:prSet/>
      <dgm:spPr>
        <a:ln w="31750">
          <a:solidFill>
            <a:srgbClr val="C00000"/>
          </a:solidFill>
        </a:ln>
      </dgm:spPr>
      <dgm:t>
        <a:bodyPr/>
        <a:lstStyle/>
        <a:p>
          <a:endParaRPr lang="en-CA"/>
        </a:p>
      </dgm:t>
    </dgm:pt>
    <dgm:pt modelId="{62E4E679-8AE8-4F26-9BE2-18895D51B890}" type="sibTrans" cxnId="{3C1037FE-FD38-4E7F-8442-04A5FF9B160B}">
      <dgm:prSet/>
      <dgm:spPr/>
      <dgm:t>
        <a:bodyPr/>
        <a:lstStyle/>
        <a:p>
          <a:endParaRPr lang="en-CA"/>
        </a:p>
      </dgm:t>
    </dgm:pt>
    <dgm:pt modelId="{C4B38D42-A4E1-4BB0-8F03-3A85A838590C}">
      <dgm:prSet phldrT="[Text]"/>
      <dgm:spPr>
        <a:solidFill>
          <a:srgbClr val="FFC000"/>
        </a:solidFill>
      </dgm:spPr>
      <dgm:t>
        <a:bodyPr/>
        <a:lstStyle/>
        <a:p>
          <a:r>
            <a:rPr lang="en-CA" dirty="0">
              <a:solidFill>
                <a:schemeClr val="tx1"/>
              </a:solidFill>
            </a:rPr>
            <a:t>Azimuthal Separation</a:t>
          </a:r>
        </a:p>
      </dgm:t>
    </dgm:pt>
    <dgm:pt modelId="{6251F98A-18C3-42DE-8CFF-3B8DCDE22F35}" type="parTrans" cxnId="{8CDCC89F-D7E6-4CC3-A063-00E72755D1C6}">
      <dgm:prSet/>
      <dgm:spPr>
        <a:ln w="31750">
          <a:solidFill>
            <a:schemeClr val="accent5">
              <a:lumMod val="75000"/>
            </a:schemeClr>
          </a:solidFill>
        </a:ln>
      </dgm:spPr>
      <dgm:t>
        <a:bodyPr/>
        <a:lstStyle/>
        <a:p>
          <a:endParaRPr lang="en-CA"/>
        </a:p>
      </dgm:t>
    </dgm:pt>
    <dgm:pt modelId="{9E7A29CA-8110-4B8E-9B6B-6C3A10960B11}" type="sibTrans" cxnId="{8CDCC89F-D7E6-4CC3-A063-00E72755D1C6}">
      <dgm:prSet/>
      <dgm:spPr/>
      <dgm:t>
        <a:bodyPr/>
        <a:lstStyle/>
        <a:p>
          <a:endParaRPr lang="en-CA"/>
        </a:p>
      </dgm:t>
    </dgm:pt>
    <dgm:pt modelId="{6BF2FFD4-B4E4-470C-B5B1-BC3BE8515544}">
      <dgm:prSet phldrT="[Text]"/>
      <dgm:spPr>
        <a:solidFill>
          <a:srgbClr val="92D050"/>
        </a:solidFill>
      </dgm:spPr>
      <dgm:t>
        <a:bodyPr/>
        <a:lstStyle/>
        <a:p>
          <a:r>
            <a:rPr lang="en-CA"/>
            <a:t>Frequency</a:t>
          </a:r>
          <a:endParaRPr lang="en-CA" dirty="0"/>
        </a:p>
      </dgm:t>
    </dgm:pt>
    <dgm:pt modelId="{AB52EB48-BDB1-4DB5-8517-815743085EAA}" type="parTrans" cxnId="{24FC9090-7920-49C5-8E2C-8898FABB12D8}">
      <dgm:prSet/>
      <dgm:spPr>
        <a:ln w="31750">
          <a:solidFill>
            <a:schemeClr val="accent5">
              <a:lumMod val="75000"/>
            </a:schemeClr>
          </a:solidFill>
        </a:ln>
      </dgm:spPr>
      <dgm:t>
        <a:bodyPr/>
        <a:lstStyle/>
        <a:p>
          <a:endParaRPr lang="en-CA"/>
        </a:p>
      </dgm:t>
    </dgm:pt>
    <dgm:pt modelId="{71D9F4DC-AF78-41C7-B53A-0FED6154BBAD}" type="sibTrans" cxnId="{24FC9090-7920-49C5-8E2C-8898FABB12D8}">
      <dgm:prSet/>
      <dgm:spPr/>
      <dgm:t>
        <a:bodyPr/>
        <a:lstStyle/>
        <a:p>
          <a:endParaRPr lang="en-CA"/>
        </a:p>
      </dgm:t>
    </dgm:pt>
    <dgm:pt modelId="{1CBC925A-ED96-4C8D-A119-856A234C8411}" type="pres">
      <dgm:prSet presAssocID="{DF0EB937-CD64-49BB-B6FA-350FCC9ABE7F}" presName="hierChild1" presStyleCnt="0">
        <dgm:presLayoutVars>
          <dgm:orgChart val="1"/>
          <dgm:chPref val="1"/>
          <dgm:dir/>
          <dgm:animOne val="branch"/>
          <dgm:animLvl val="lvl"/>
          <dgm:resizeHandles/>
        </dgm:presLayoutVars>
      </dgm:prSet>
      <dgm:spPr/>
    </dgm:pt>
    <dgm:pt modelId="{7C514955-1EB2-4025-B9D1-E597B6FE0438}" type="pres">
      <dgm:prSet presAssocID="{7E1FCA97-833E-4340-9E42-1A89AE5D139A}" presName="hierRoot1" presStyleCnt="0">
        <dgm:presLayoutVars>
          <dgm:hierBranch val="init"/>
        </dgm:presLayoutVars>
      </dgm:prSet>
      <dgm:spPr/>
    </dgm:pt>
    <dgm:pt modelId="{8599753B-D1DB-49B2-8660-823FD1C38A76}" type="pres">
      <dgm:prSet presAssocID="{7E1FCA97-833E-4340-9E42-1A89AE5D139A}" presName="rootComposite1" presStyleCnt="0"/>
      <dgm:spPr/>
    </dgm:pt>
    <dgm:pt modelId="{363676BD-348E-4AB3-B1BA-B6E9F915D126}" type="pres">
      <dgm:prSet presAssocID="{7E1FCA97-833E-4340-9E42-1A89AE5D139A}" presName="rootText1" presStyleLbl="node0" presStyleIdx="0" presStyleCnt="2">
        <dgm:presLayoutVars>
          <dgm:chPref val="3"/>
        </dgm:presLayoutVars>
      </dgm:prSet>
      <dgm:spPr/>
    </dgm:pt>
    <dgm:pt modelId="{3DDB479C-8F4F-4BD0-85AE-ADA304DC7D63}" type="pres">
      <dgm:prSet presAssocID="{7E1FCA97-833E-4340-9E42-1A89AE5D139A}" presName="rootConnector1" presStyleLbl="node1" presStyleIdx="0" presStyleCnt="0"/>
      <dgm:spPr/>
    </dgm:pt>
    <dgm:pt modelId="{47599B5B-FAB5-4598-A438-A289879E9643}" type="pres">
      <dgm:prSet presAssocID="{7E1FCA97-833E-4340-9E42-1A89AE5D139A}" presName="hierChild2" presStyleCnt="0"/>
      <dgm:spPr/>
    </dgm:pt>
    <dgm:pt modelId="{C21FA34C-DACB-4A65-B00C-D61BCA6ED330}" type="pres">
      <dgm:prSet presAssocID="{6E34133B-CB70-42CA-BC07-FD9CC38788A2}" presName="Name37" presStyleLbl="parChTrans1D2" presStyleIdx="0" presStyleCnt="4"/>
      <dgm:spPr/>
    </dgm:pt>
    <dgm:pt modelId="{F633A038-471E-4094-8D25-4BFD1DB65A97}" type="pres">
      <dgm:prSet presAssocID="{A52896CB-CE3C-40CA-9D7B-CFA22290FB2A}" presName="hierRoot2" presStyleCnt="0">
        <dgm:presLayoutVars>
          <dgm:hierBranch val="init"/>
        </dgm:presLayoutVars>
      </dgm:prSet>
      <dgm:spPr/>
    </dgm:pt>
    <dgm:pt modelId="{8E41B4F5-1187-43CA-B59D-F26CD08D8D13}" type="pres">
      <dgm:prSet presAssocID="{A52896CB-CE3C-40CA-9D7B-CFA22290FB2A}" presName="rootComposite" presStyleCnt="0"/>
      <dgm:spPr/>
    </dgm:pt>
    <dgm:pt modelId="{44DBE93D-3993-4C47-B0D8-07FD30EFB1CD}" type="pres">
      <dgm:prSet presAssocID="{A52896CB-CE3C-40CA-9D7B-CFA22290FB2A}" presName="rootText" presStyleLbl="node2" presStyleIdx="0" presStyleCnt="4">
        <dgm:presLayoutVars>
          <dgm:chPref val="3"/>
        </dgm:presLayoutVars>
      </dgm:prSet>
      <dgm:spPr/>
    </dgm:pt>
    <dgm:pt modelId="{E90417DF-A310-4AD7-988D-0DA7F61744DA}" type="pres">
      <dgm:prSet presAssocID="{A52896CB-CE3C-40CA-9D7B-CFA22290FB2A}" presName="rootConnector" presStyleLbl="node2" presStyleIdx="0" presStyleCnt="4"/>
      <dgm:spPr/>
    </dgm:pt>
    <dgm:pt modelId="{501F7232-14DD-4212-8183-901EBCDB0A6E}" type="pres">
      <dgm:prSet presAssocID="{A52896CB-CE3C-40CA-9D7B-CFA22290FB2A}" presName="hierChild4" presStyleCnt="0"/>
      <dgm:spPr/>
    </dgm:pt>
    <dgm:pt modelId="{6E05659A-3D56-40B1-B784-AB4ECBC5B6C5}" type="pres">
      <dgm:prSet presAssocID="{A52896CB-CE3C-40CA-9D7B-CFA22290FB2A}" presName="hierChild5" presStyleCnt="0"/>
      <dgm:spPr/>
    </dgm:pt>
    <dgm:pt modelId="{CB758272-9E54-4F4C-AF7C-6A63FDE9253F}" type="pres">
      <dgm:prSet presAssocID="{2BBB86C0-14B7-4832-909B-A83C43D33B2D}" presName="Name37" presStyleLbl="parChTrans1D2" presStyleIdx="1" presStyleCnt="4"/>
      <dgm:spPr/>
    </dgm:pt>
    <dgm:pt modelId="{FEF1F315-4538-4ABE-8386-44F3545514B5}" type="pres">
      <dgm:prSet presAssocID="{A0064B4D-B4FA-4FE2-B11A-15C53918ED81}" presName="hierRoot2" presStyleCnt="0">
        <dgm:presLayoutVars>
          <dgm:hierBranch val="init"/>
        </dgm:presLayoutVars>
      </dgm:prSet>
      <dgm:spPr/>
    </dgm:pt>
    <dgm:pt modelId="{5F7D3327-865A-44C8-A276-ECC469C226F1}" type="pres">
      <dgm:prSet presAssocID="{A0064B4D-B4FA-4FE2-B11A-15C53918ED81}" presName="rootComposite" presStyleCnt="0"/>
      <dgm:spPr/>
    </dgm:pt>
    <dgm:pt modelId="{4E33D217-A1AD-4DE7-A3C2-2757F8B9CC0C}" type="pres">
      <dgm:prSet presAssocID="{A0064B4D-B4FA-4FE2-B11A-15C53918ED81}" presName="rootText" presStyleLbl="node2" presStyleIdx="1" presStyleCnt="4">
        <dgm:presLayoutVars>
          <dgm:chPref val="3"/>
        </dgm:presLayoutVars>
      </dgm:prSet>
      <dgm:spPr/>
    </dgm:pt>
    <dgm:pt modelId="{EB113A84-735E-423F-8F5B-D37C2A43B20F}" type="pres">
      <dgm:prSet presAssocID="{A0064B4D-B4FA-4FE2-B11A-15C53918ED81}" presName="rootConnector" presStyleLbl="node2" presStyleIdx="1" presStyleCnt="4"/>
      <dgm:spPr/>
    </dgm:pt>
    <dgm:pt modelId="{2B6359FD-9677-45D0-870A-300A32794ECC}" type="pres">
      <dgm:prSet presAssocID="{A0064B4D-B4FA-4FE2-B11A-15C53918ED81}" presName="hierChild4" presStyleCnt="0"/>
      <dgm:spPr/>
    </dgm:pt>
    <dgm:pt modelId="{261114AB-1ACE-47EC-AAD7-B74F24A3E8E2}" type="pres">
      <dgm:prSet presAssocID="{A0064B4D-B4FA-4FE2-B11A-15C53918ED81}" presName="hierChild5" presStyleCnt="0"/>
      <dgm:spPr/>
    </dgm:pt>
    <dgm:pt modelId="{F888E83E-DDE9-4788-8441-6FC292CD2B1D}" type="pres">
      <dgm:prSet presAssocID="{7E1FCA97-833E-4340-9E42-1A89AE5D139A}" presName="hierChild3" presStyleCnt="0"/>
      <dgm:spPr/>
    </dgm:pt>
    <dgm:pt modelId="{A61A7E7B-4AE7-4FF7-AA7F-B208D551F2A9}" type="pres">
      <dgm:prSet presAssocID="{0C62C8FB-EF12-4D39-B8F7-FCC7B596F068}" presName="hierRoot1" presStyleCnt="0">
        <dgm:presLayoutVars>
          <dgm:hierBranch val="init"/>
        </dgm:presLayoutVars>
      </dgm:prSet>
      <dgm:spPr/>
    </dgm:pt>
    <dgm:pt modelId="{0DD07ADC-FA00-4C28-8234-506BD328FDE7}" type="pres">
      <dgm:prSet presAssocID="{0C62C8FB-EF12-4D39-B8F7-FCC7B596F068}" presName="rootComposite1" presStyleCnt="0"/>
      <dgm:spPr/>
    </dgm:pt>
    <dgm:pt modelId="{1C5A28FC-0FF9-4233-B777-6D4CEDA464F1}" type="pres">
      <dgm:prSet presAssocID="{0C62C8FB-EF12-4D39-B8F7-FCC7B596F068}" presName="rootText1" presStyleLbl="node0" presStyleIdx="1" presStyleCnt="2">
        <dgm:presLayoutVars>
          <dgm:chPref val="3"/>
        </dgm:presLayoutVars>
      </dgm:prSet>
      <dgm:spPr/>
    </dgm:pt>
    <dgm:pt modelId="{D5A31141-922C-4936-AD32-3BFED00878FD}" type="pres">
      <dgm:prSet presAssocID="{0C62C8FB-EF12-4D39-B8F7-FCC7B596F068}" presName="rootConnector1" presStyleLbl="node1" presStyleIdx="0" presStyleCnt="0"/>
      <dgm:spPr/>
    </dgm:pt>
    <dgm:pt modelId="{34155B32-FF3B-4AF6-A6DC-57B0C2465A83}" type="pres">
      <dgm:prSet presAssocID="{0C62C8FB-EF12-4D39-B8F7-FCC7B596F068}" presName="hierChild2" presStyleCnt="0"/>
      <dgm:spPr/>
    </dgm:pt>
    <dgm:pt modelId="{8B0C9D9B-9F8F-4988-92ED-E55EBA05134F}" type="pres">
      <dgm:prSet presAssocID="{6251F98A-18C3-42DE-8CFF-3B8DCDE22F35}" presName="Name37" presStyleLbl="parChTrans1D2" presStyleIdx="2" presStyleCnt="4"/>
      <dgm:spPr/>
    </dgm:pt>
    <dgm:pt modelId="{4DA7D804-B296-4F44-9576-A3D83293F117}" type="pres">
      <dgm:prSet presAssocID="{C4B38D42-A4E1-4BB0-8F03-3A85A838590C}" presName="hierRoot2" presStyleCnt="0">
        <dgm:presLayoutVars>
          <dgm:hierBranch val="init"/>
        </dgm:presLayoutVars>
      </dgm:prSet>
      <dgm:spPr/>
    </dgm:pt>
    <dgm:pt modelId="{2263991B-3997-4E01-9996-CB6918DCE5A2}" type="pres">
      <dgm:prSet presAssocID="{C4B38D42-A4E1-4BB0-8F03-3A85A838590C}" presName="rootComposite" presStyleCnt="0"/>
      <dgm:spPr/>
    </dgm:pt>
    <dgm:pt modelId="{6A434544-E089-4D24-808A-A23AE18B3B9F}" type="pres">
      <dgm:prSet presAssocID="{C4B38D42-A4E1-4BB0-8F03-3A85A838590C}" presName="rootText" presStyleLbl="node2" presStyleIdx="2" presStyleCnt="4">
        <dgm:presLayoutVars>
          <dgm:chPref val="3"/>
        </dgm:presLayoutVars>
      </dgm:prSet>
      <dgm:spPr/>
    </dgm:pt>
    <dgm:pt modelId="{0947D73D-B357-4928-B1C6-B19E019354D4}" type="pres">
      <dgm:prSet presAssocID="{C4B38D42-A4E1-4BB0-8F03-3A85A838590C}" presName="rootConnector" presStyleLbl="node2" presStyleIdx="2" presStyleCnt="4"/>
      <dgm:spPr/>
    </dgm:pt>
    <dgm:pt modelId="{CB1DF394-1586-4C4A-BE1E-C7839BB0EC0D}" type="pres">
      <dgm:prSet presAssocID="{C4B38D42-A4E1-4BB0-8F03-3A85A838590C}" presName="hierChild4" presStyleCnt="0"/>
      <dgm:spPr/>
    </dgm:pt>
    <dgm:pt modelId="{5190008A-ACAF-4724-956E-79FDA4D92E9B}" type="pres">
      <dgm:prSet presAssocID="{C4B38D42-A4E1-4BB0-8F03-3A85A838590C}" presName="hierChild5" presStyleCnt="0"/>
      <dgm:spPr/>
    </dgm:pt>
    <dgm:pt modelId="{0F84C4B9-94BA-4419-823A-47AFEC61982B}" type="pres">
      <dgm:prSet presAssocID="{AB52EB48-BDB1-4DB5-8517-815743085EAA}" presName="Name37" presStyleLbl="parChTrans1D2" presStyleIdx="3" presStyleCnt="4"/>
      <dgm:spPr/>
    </dgm:pt>
    <dgm:pt modelId="{DB2A6B6F-F01A-4DD3-B4FA-F46F878F0D53}" type="pres">
      <dgm:prSet presAssocID="{6BF2FFD4-B4E4-470C-B5B1-BC3BE8515544}" presName="hierRoot2" presStyleCnt="0">
        <dgm:presLayoutVars>
          <dgm:hierBranch val="init"/>
        </dgm:presLayoutVars>
      </dgm:prSet>
      <dgm:spPr/>
    </dgm:pt>
    <dgm:pt modelId="{AAC7E7CC-36D0-4611-94EA-13F40029DF56}" type="pres">
      <dgm:prSet presAssocID="{6BF2FFD4-B4E4-470C-B5B1-BC3BE8515544}" presName="rootComposite" presStyleCnt="0"/>
      <dgm:spPr/>
    </dgm:pt>
    <dgm:pt modelId="{14753698-A9CB-4647-A243-1F419EE7D8A2}" type="pres">
      <dgm:prSet presAssocID="{6BF2FFD4-B4E4-470C-B5B1-BC3BE8515544}" presName="rootText" presStyleLbl="node2" presStyleIdx="3" presStyleCnt="4">
        <dgm:presLayoutVars>
          <dgm:chPref val="3"/>
        </dgm:presLayoutVars>
      </dgm:prSet>
      <dgm:spPr/>
    </dgm:pt>
    <dgm:pt modelId="{C8EA64C5-F3CF-489C-955E-BAD1D6E56BF7}" type="pres">
      <dgm:prSet presAssocID="{6BF2FFD4-B4E4-470C-B5B1-BC3BE8515544}" presName="rootConnector" presStyleLbl="node2" presStyleIdx="3" presStyleCnt="4"/>
      <dgm:spPr/>
    </dgm:pt>
    <dgm:pt modelId="{8D6D987F-79DE-41B9-81BD-E1A8919BE303}" type="pres">
      <dgm:prSet presAssocID="{6BF2FFD4-B4E4-470C-B5B1-BC3BE8515544}" presName="hierChild4" presStyleCnt="0"/>
      <dgm:spPr/>
    </dgm:pt>
    <dgm:pt modelId="{DB7314E4-43AB-4D40-8339-1FBE932E919B}" type="pres">
      <dgm:prSet presAssocID="{6BF2FFD4-B4E4-470C-B5B1-BC3BE8515544}" presName="hierChild5" presStyleCnt="0"/>
      <dgm:spPr/>
    </dgm:pt>
    <dgm:pt modelId="{903CB4B9-695A-47D2-84EC-E190C2E028DC}" type="pres">
      <dgm:prSet presAssocID="{0C62C8FB-EF12-4D39-B8F7-FCC7B596F068}" presName="hierChild3" presStyleCnt="0"/>
      <dgm:spPr/>
    </dgm:pt>
  </dgm:ptLst>
  <dgm:cxnLst>
    <dgm:cxn modelId="{12308B13-B44C-4CA0-8A1C-3CA243901820}" type="presOf" srcId="{A0064B4D-B4FA-4FE2-B11A-15C53918ED81}" destId="{EB113A84-735E-423F-8F5B-D37C2A43B20F}" srcOrd="1" destOrd="0" presId="urn:microsoft.com/office/officeart/2005/8/layout/orgChart1"/>
    <dgm:cxn modelId="{CBB3B92E-C84A-4C82-8242-4C781F7F706A}" type="presOf" srcId="{C4B38D42-A4E1-4BB0-8F03-3A85A838590C}" destId="{6A434544-E089-4D24-808A-A23AE18B3B9F}" srcOrd="0" destOrd="0" presId="urn:microsoft.com/office/officeart/2005/8/layout/orgChart1"/>
    <dgm:cxn modelId="{E8D3132F-7B39-41D9-AFF9-A1539394C0A2}" srcId="{DF0EB937-CD64-49BB-B6FA-350FCC9ABE7F}" destId="{0C62C8FB-EF12-4D39-B8F7-FCC7B596F068}" srcOrd="1" destOrd="0" parTransId="{2ECA241D-837D-4FDB-AF0C-DEB5330F027F}" sibTransId="{FECEC427-95F7-4C5B-9D9B-4FA13C092A1E}"/>
    <dgm:cxn modelId="{8C3A4630-41BD-469D-83F6-167F43B64E73}" type="presOf" srcId="{A52896CB-CE3C-40CA-9D7B-CFA22290FB2A}" destId="{44DBE93D-3993-4C47-B0D8-07FD30EFB1CD}" srcOrd="0" destOrd="0" presId="urn:microsoft.com/office/officeart/2005/8/layout/orgChart1"/>
    <dgm:cxn modelId="{28482F3C-30AA-4FF3-9E55-1BA96F78B94D}" type="presOf" srcId="{AB52EB48-BDB1-4DB5-8517-815743085EAA}" destId="{0F84C4B9-94BA-4419-823A-47AFEC61982B}" srcOrd="0" destOrd="0" presId="urn:microsoft.com/office/officeart/2005/8/layout/orgChart1"/>
    <dgm:cxn modelId="{D04D0C4C-B4F7-4173-8A27-1D84925E7217}" type="presOf" srcId="{C4B38D42-A4E1-4BB0-8F03-3A85A838590C}" destId="{0947D73D-B357-4928-B1C6-B19E019354D4}" srcOrd="1" destOrd="0" presId="urn:microsoft.com/office/officeart/2005/8/layout/orgChart1"/>
    <dgm:cxn modelId="{F0799451-7CC7-45CF-BE2B-68E72FC7D512}" type="presOf" srcId="{6E34133B-CB70-42CA-BC07-FD9CC38788A2}" destId="{C21FA34C-DACB-4A65-B00C-D61BCA6ED330}" srcOrd="0" destOrd="0" presId="urn:microsoft.com/office/officeart/2005/8/layout/orgChart1"/>
    <dgm:cxn modelId="{20553278-E69A-4E16-A18A-3DCDE476A102}" srcId="{7E1FCA97-833E-4340-9E42-1A89AE5D139A}" destId="{A52896CB-CE3C-40CA-9D7B-CFA22290FB2A}" srcOrd="0" destOrd="0" parTransId="{6E34133B-CB70-42CA-BC07-FD9CC38788A2}" sibTransId="{85E74C40-7E93-4BA1-B1D5-8F73F5C937B8}"/>
    <dgm:cxn modelId="{24FC9090-7920-49C5-8E2C-8898FABB12D8}" srcId="{0C62C8FB-EF12-4D39-B8F7-FCC7B596F068}" destId="{6BF2FFD4-B4E4-470C-B5B1-BC3BE8515544}" srcOrd="1" destOrd="0" parTransId="{AB52EB48-BDB1-4DB5-8517-815743085EAA}" sibTransId="{71D9F4DC-AF78-41C7-B53A-0FED6154BBAD}"/>
    <dgm:cxn modelId="{8CDCC89F-D7E6-4CC3-A063-00E72755D1C6}" srcId="{0C62C8FB-EF12-4D39-B8F7-FCC7B596F068}" destId="{C4B38D42-A4E1-4BB0-8F03-3A85A838590C}" srcOrd="0" destOrd="0" parTransId="{6251F98A-18C3-42DE-8CFF-3B8DCDE22F35}" sibTransId="{9E7A29CA-8110-4B8E-9B6B-6C3A10960B11}"/>
    <dgm:cxn modelId="{E2085EA4-BE04-4004-968E-931BBD34D436}" type="presOf" srcId="{6251F98A-18C3-42DE-8CFF-3B8DCDE22F35}" destId="{8B0C9D9B-9F8F-4988-92ED-E55EBA05134F}" srcOrd="0" destOrd="0" presId="urn:microsoft.com/office/officeart/2005/8/layout/orgChart1"/>
    <dgm:cxn modelId="{48688AA7-151D-49B2-A748-159F2B2233ED}" type="presOf" srcId="{DF0EB937-CD64-49BB-B6FA-350FCC9ABE7F}" destId="{1CBC925A-ED96-4C8D-A119-856A234C8411}" srcOrd="0" destOrd="0" presId="urn:microsoft.com/office/officeart/2005/8/layout/orgChart1"/>
    <dgm:cxn modelId="{7FBF7EA8-67DB-451B-AB59-FC709EC3A032}" type="presOf" srcId="{A0064B4D-B4FA-4FE2-B11A-15C53918ED81}" destId="{4E33D217-A1AD-4DE7-A3C2-2757F8B9CC0C}" srcOrd="0" destOrd="0" presId="urn:microsoft.com/office/officeart/2005/8/layout/orgChart1"/>
    <dgm:cxn modelId="{3AD381AA-2D86-4DD8-A478-D43B0094933A}" type="presOf" srcId="{6BF2FFD4-B4E4-470C-B5B1-BC3BE8515544}" destId="{14753698-A9CB-4647-A243-1F419EE7D8A2}" srcOrd="0" destOrd="0" presId="urn:microsoft.com/office/officeart/2005/8/layout/orgChart1"/>
    <dgm:cxn modelId="{35CF5FAF-06E5-406C-B5F4-57B710A29BE4}" type="presOf" srcId="{6BF2FFD4-B4E4-470C-B5B1-BC3BE8515544}" destId="{C8EA64C5-F3CF-489C-955E-BAD1D6E56BF7}" srcOrd="1" destOrd="0" presId="urn:microsoft.com/office/officeart/2005/8/layout/orgChart1"/>
    <dgm:cxn modelId="{976964B7-6553-4704-9751-2506A3A6BCB2}" type="presOf" srcId="{A52896CB-CE3C-40CA-9D7B-CFA22290FB2A}" destId="{E90417DF-A310-4AD7-988D-0DA7F61744DA}" srcOrd="1" destOrd="0" presId="urn:microsoft.com/office/officeart/2005/8/layout/orgChart1"/>
    <dgm:cxn modelId="{560C96CB-C4D6-44AD-BC98-1F4CED3C66FF}" type="presOf" srcId="{7E1FCA97-833E-4340-9E42-1A89AE5D139A}" destId="{3DDB479C-8F4F-4BD0-85AE-ADA304DC7D63}" srcOrd="1" destOrd="0" presId="urn:microsoft.com/office/officeart/2005/8/layout/orgChart1"/>
    <dgm:cxn modelId="{1B0895DC-602D-46DB-9881-19A8430828DE}" srcId="{DF0EB937-CD64-49BB-B6FA-350FCC9ABE7F}" destId="{7E1FCA97-833E-4340-9E42-1A89AE5D139A}" srcOrd="0" destOrd="0" parTransId="{6FAE4A37-8831-4C8B-B230-0A49D071DC53}" sibTransId="{F79A2F96-158F-473D-BF94-0D962EB2B1BD}"/>
    <dgm:cxn modelId="{3962C1EC-23B8-4EF3-990A-27FBA646AE19}" type="presOf" srcId="{7E1FCA97-833E-4340-9E42-1A89AE5D139A}" destId="{363676BD-348E-4AB3-B1BA-B6E9F915D126}" srcOrd="0" destOrd="0" presId="urn:microsoft.com/office/officeart/2005/8/layout/orgChart1"/>
    <dgm:cxn modelId="{FDE608EF-7BE5-4095-9E4F-10D05A986E9A}" type="presOf" srcId="{2BBB86C0-14B7-4832-909B-A83C43D33B2D}" destId="{CB758272-9E54-4F4C-AF7C-6A63FDE9253F}" srcOrd="0" destOrd="0" presId="urn:microsoft.com/office/officeart/2005/8/layout/orgChart1"/>
    <dgm:cxn modelId="{917994F5-DF79-41AF-BA99-14BEDABA2809}" type="presOf" srcId="{0C62C8FB-EF12-4D39-B8F7-FCC7B596F068}" destId="{1C5A28FC-0FF9-4233-B777-6D4CEDA464F1}" srcOrd="0" destOrd="0" presId="urn:microsoft.com/office/officeart/2005/8/layout/orgChart1"/>
    <dgm:cxn modelId="{812BA4F5-5DFF-47E8-BB34-2E6102A69418}" type="presOf" srcId="{0C62C8FB-EF12-4D39-B8F7-FCC7B596F068}" destId="{D5A31141-922C-4936-AD32-3BFED00878FD}" srcOrd="1" destOrd="0" presId="urn:microsoft.com/office/officeart/2005/8/layout/orgChart1"/>
    <dgm:cxn modelId="{3C1037FE-FD38-4E7F-8442-04A5FF9B160B}" srcId="{7E1FCA97-833E-4340-9E42-1A89AE5D139A}" destId="{A0064B4D-B4FA-4FE2-B11A-15C53918ED81}" srcOrd="1" destOrd="0" parTransId="{2BBB86C0-14B7-4832-909B-A83C43D33B2D}" sibTransId="{62E4E679-8AE8-4F26-9BE2-18895D51B890}"/>
    <dgm:cxn modelId="{81FD51D3-E146-43A9-92A6-2572914BA35D}" type="presParOf" srcId="{1CBC925A-ED96-4C8D-A119-856A234C8411}" destId="{7C514955-1EB2-4025-B9D1-E597B6FE0438}" srcOrd="0" destOrd="0" presId="urn:microsoft.com/office/officeart/2005/8/layout/orgChart1"/>
    <dgm:cxn modelId="{7A8186F3-2E93-41A3-8B08-0BFFB37FD01F}" type="presParOf" srcId="{7C514955-1EB2-4025-B9D1-E597B6FE0438}" destId="{8599753B-D1DB-49B2-8660-823FD1C38A76}" srcOrd="0" destOrd="0" presId="urn:microsoft.com/office/officeart/2005/8/layout/orgChart1"/>
    <dgm:cxn modelId="{0E62D3AB-384E-4605-9044-C6BFE0CCD5E7}" type="presParOf" srcId="{8599753B-D1DB-49B2-8660-823FD1C38A76}" destId="{363676BD-348E-4AB3-B1BA-B6E9F915D126}" srcOrd="0" destOrd="0" presId="urn:microsoft.com/office/officeart/2005/8/layout/orgChart1"/>
    <dgm:cxn modelId="{379A7FFA-62A4-442A-93D8-E2CEE3B381E2}" type="presParOf" srcId="{8599753B-D1DB-49B2-8660-823FD1C38A76}" destId="{3DDB479C-8F4F-4BD0-85AE-ADA304DC7D63}" srcOrd="1" destOrd="0" presId="urn:microsoft.com/office/officeart/2005/8/layout/orgChart1"/>
    <dgm:cxn modelId="{6DCD3121-244A-4956-8A86-3F6B9D9579D8}" type="presParOf" srcId="{7C514955-1EB2-4025-B9D1-E597B6FE0438}" destId="{47599B5B-FAB5-4598-A438-A289879E9643}" srcOrd="1" destOrd="0" presId="urn:microsoft.com/office/officeart/2005/8/layout/orgChart1"/>
    <dgm:cxn modelId="{76F7730F-EF4D-41FC-906E-39F7D7EE26DA}" type="presParOf" srcId="{47599B5B-FAB5-4598-A438-A289879E9643}" destId="{C21FA34C-DACB-4A65-B00C-D61BCA6ED330}" srcOrd="0" destOrd="0" presId="urn:microsoft.com/office/officeart/2005/8/layout/orgChart1"/>
    <dgm:cxn modelId="{31CE6DD3-6F61-4435-A508-F748194AB904}" type="presParOf" srcId="{47599B5B-FAB5-4598-A438-A289879E9643}" destId="{F633A038-471E-4094-8D25-4BFD1DB65A97}" srcOrd="1" destOrd="0" presId="urn:microsoft.com/office/officeart/2005/8/layout/orgChart1"/>
    <dgm:cxn modelId="{36DDE833-A73D-46D3-8512-42BF406F7B42}" type="presParOf" srcId="{F633A038-471E-4094-8D25-4BFD1DB65A97}" destId="{8E41B4F5-1187-43CA-B59D-F26CD08D8D13}" srcOrd="0" destOrd="0" presId="urn:microsoft.com/office/officeart/2005/8/layout/orgChart1"/>
    <dgm:cxn modelId="{2886DB25-082E-4F1D-8B3E-6CE3900E4229}" type="presParOf" srcId="{8E41B4F5-1187-43CA-B59D-F26CD08D8D13}" destId="{44DBE93D-3993-4C47-B0D8-07FD30EFB1CD}" srcOrd="0" destOrd="0" presId="urn:microsoft.com/office/officeart/2005/8/layout/orgChart1"/>
    <dgm:cxn modelId="{8789F23B-4E78-4B83-9949-A505870E31C5}" type="presParOf" srcId="{8E41B4F5-1187-43CA-B59D-F26CD08D8D13}" destId="{E90417DF-A310-4AD7-988D-0DA7F61744DA}" srcOrd="1" destOrd="0" presId="urn:microsoft.com/office/officeart/2005/8/layout/orgChart1"/>
    <dgm:cxn modelId="{D241CE53-C520-4BD7-A339-1E2DC788C0F2}" type="presParOf" srcId="{F633A038-471E-4094-8D25-4BFD1DB65A97}" destId="{501F7232-14DD-4212-8183-901EBCDB0A6E}" srcOrd="1" destOrd="0" presId="urn:microsoft.com/office/officeart/2005/8/layout/orgChart1"/>
    <dgm:cxn modelId="{06EBFFB7-9AC5-4099-8C4A-A1CB23F1C3C8}" type="presParOf" srcId="{F633A038-471E-4094-8D25-4BFD1DB65A97}" destId="{6E05659A-3D56-40B1-B784-AB4ECBC5B6C5}" srcOrd="2" destOrd="0" presId="urn:microsoft.com/office/officeart/2005/8/layout/orgChart1"/>
    <dgm:cxn modelId="{E9BFE8CF-323E-4FA7-BDEB-90FAB5665D5D}" type="presParOf" srcId="{47599B5B-FAB5-4598-A438-A289879E9643}" destId="{CB758272-9E54-4F4C-AF7C-6A63FDE9253F}" srcOrd="2" destOrd="0" presId="urn:microsoft.com/office/officeart/2005/8/layout/orgChart1"/>
    <dgm:cxn modelId="{68BA5437-32EB-4BDB-AAED-6E3DBE2237CD}" type="presParOf" srcId="{47599B5B-FAB5-4598-A438-A289879E9643}" destId="{FEF1F315-4538-4ABE-8386-44F3545514B5}" srcOrd="3" destOrd="0" presId="urn:microsoft.com/office/officeart/2005/8/layout/orgChart1"/>
    <dgm:cxn modelId="{9D211F26-F485-46D5-8ABF-4D57B57FED4B}" type="presParOf" srcId="{FEF1F315-4538-4ABE-8386-44F3545514B5}" destId="{5F7D3327-865A-44C8-A276-ECC469C226F1}" srcOrd="0" destOrd="0" presId="urn:microsoft.com/office/officeart/2005/8/layout/orgChart1"/>
    <dgm:cxn modelId="{8332F1B6-CDC6-4ED9-AE79-3396B9A0B4DA}" type="presParOf" srcId="{5F7D3327-865A-44C8-A276-ECC469C226F1}" destId="{4E33D217-A1AD-4DE7-A3C2-2757F8B9CC0C}" srcOrd="0" destOrd="0" presId="urn:microsoft.com/office/officeart/2005/8/layout/orgChart1"/>
    <dgm:cxn modelId="{88AA9274-1351-4BF9-B2A1-E7B0F9B8B810}" type="presParOf" srcId="{5F7D3327-865A-44C8-A276-ECC469C226F1}" destId="{EB113A84-735E-423F-8F5B-D37C2A43B20F}" srcOrd="1" destOrd="0" presId="urn:microsoft.com/office/officeart/2005/8/layout/orgChart1"/>
    <dgm:cxn modelId="{CF38F30C-1CD2-4459-8933-8A6850576AAE}" type="presParOf" srcId="{FEF1F315-4538-4ABE-8386-44F3545514B5}" destId="{2B6359FD-9677-45D0-870A-300A32794ECC}" srcOrd="1" destOrd="0" presId="urn:microsoft.com/office/officeart/2005/8/layout/orgChart1"/>
    <dgm:cxn modelId="{B8F12F61-D31B-4055-A472-8A2B126FAD33}" type="presParOf" srcId="{FEF1F315-4538-4ABE-8386-44F3545514B5}" destId="{261114AB-1ACE-47EC-AAD7-B74F24A3E8E2}" srcOrd="2" destOrd="0" presId="urn:microsoft.com/office/officeart/2005/8/layout/orgChart1"/>
    <dgm:cxn modelId="{DA87DC56-16F9-48FF-B2E9-5016D329C05C}" type="presParOf" srcId="{7C514955-1EB2-4025-B9D1-E597B6FE0438}" destId="{F888E83E-DDE9-4788-8441-6FC292CD2B1D}" srcOrd="2" destOrd="0" presId="urn:microsoft.com/office/officeart/2005/8/layout/orgChart1"/>
    <dgm:cxn modelId="{7A47E0A6-D4A8-4254-9D15-ABCE9ADECFC7}" type="presParOf" srcId="{1CBC925A-ED96-4C8D-A119-856A234C8411}" destId="{A61A7E7B-4AE7-4FF7-AA7F-B208D551F2A9}" srcOrd="1" destOrd="0" presId="urn:microsoft.com/office/officeart/2005/8/layout/orgChart1"/>
    <dgm:cxn modelId="{99B92181-14B8-445E-8148-C391CCD2B603}" type="presParOf" srcId="{A61A7E7B-4AE7-4FF7-AA7F-B208D551F2A9}" destId="{0DD07ADC-FA00-4C28-8234-506BD328FDE7}" srcOrd="0" destOrd="0" presId="urn:microsoft.com/office/officeart/2005/8/layout/orgChart1"/>
    <dgm:cxn modelId="{7AD63445-A2D0-4D28-B9BE-5869F16F11A8}" type="presParOf" srcId="{0DD07ADC-FA00-4C28-8234-506BD328FDE7}" destId="{1C5A28FC-0FF9-4233-B777-6D4CEDA464F1}" srcOrd="0" destOrd="0" presId="urn:microsoft.com/office/officeart/2005/8/layout/orgChart1"/>
    <dgm:cxn modelId="{7874B8A2-6A2E-46FE-B4B3-A4AEB3A3B545}" type="presParOf" srcId="{0DD07ADC-FA00-4C28-8234-506BD328FDE7}" destId="{D5A31141-922C-4936-AD32-3BFED00878FD}" srcOrd="1" destOrd="0" presId="urn:microsoft.com/office/officeart/2005/8/layout/orgChart1"/>
    <dgm:cxn modelId="{6A1903F5-D6A3-480C-8762-F5E570618116}" type="presParOf" srcId="{A61A7E7B-4AE7-4FF7-AA7F-B208D551F2A9}" destId="{34155B32-FF3B-4AF6-A6DC-57B0C2465A83}" srcOrd="1" destOrd="0" presId="urn:microsoft.com/office/officeart/2005/8/layout/orgChart1"/>
    <dgm:cxn modelId="{6187D380-C332-444A-A44D-2F6784434880}" type="presParOf" srcId="{34155B32-FF3B-4AF6-A6DC-57B0C2465A83}" destId="{8B0C9D9B-9F8F-4988-92ED-E55EBA05134F}" srcOrd="0" destOrd="0" presId="urn:microsoft.com/office/officeart/2005/8/layout/orgChart1"/>
    <dgm:cxn modelId="{01F75D28-B86C-42E2-B3AA-EC9546617536}" type="presParOf" srcId="{34155B32-FF3B-4AF6-A6DC-57B0C2465A83}" destId="{4DA7D804-B296-4F44-9576-A3D83293F117}" srcOrd="1" destOrd="0" presId="urn:microsoft.com/office/officeart/2005/8/layout/orgChart1"/>
    <dgm:cxn modelId="{1FBFB103-04FC-4455-AB96-B4B191AF69ED}" type="presParOf" srcId="{4DA7D804-B296-4F44-9576-A3D83293F117}" destId="{2263991B-3997-4E01-9996-CB6918DCE5A2}" srcOrd="0" destOrd="0" presId="urn:microsoft.com/office/officeart/2005/8/layout/orgChart1"/>
    <dgm:cxn modelId="{D2334C4E-CD9B-44EA-8DE2-641C6316ED73}" type="presParOf" srcId="{2263991B-3997-4E01-9996-CB6918DCE5A2}" destId="{6A434544-E089-4D24-808A-A23AE18B3B9F}" srcOrd="0" destOrd="0" presId="urn:microsoft.com/office/officeart/2005/8/layout/orgChart1"/>
    <dgm:cxn modelId="{E510D663-89CB-4DF5-A550-B07A2C065969}" type="presParOf" srcId="{2263991B-3997-4E01-9996-CB6918DCE5A2}" destId="{0947D73D-B357-4928-B1C6-B19E019354D4}" srcOrd="1" destOrd="0" presId="urn:microsoft.com/office/officeart/2005/8/layout/orgChart1"/>
    <dgm:cxn modelId="{D3509317-7B02-4549-B216-5335AFC79A40}" type="presParOf" srcId="{4DA7D804-B296-4F44-9576-A3D83293F117}" destId="{CB1DF394-1586-4C4A-BE1E-C7839BB0EC0D}" srcOrd="1" destOrd="0" presId="urn:microsoft.com/office/officeart/2005/8/layout/orgChart1"/>
    <dgm:cxn modelId="{0C077EDA-351B-49CA-A5CC-E7A14650FA96}" type="presParOf" srcId="{4DA7D804-B296-4F44-9576-A3D83293F117}" destId="{5190008A-ACAF-4724-956E-79FDA4D92E9B}" srcOrd="2" destOrd="0" presId="urn:microsoft.com/office/officeart/2005/8/layout/orgChart1"/>
    <dgm:cxn modelId="{5F2D2148-9618-4F40-A4ED-1E8853FD1487}" type="presParOf" srcId="{34155B32-FF3B-4AF6-A6DC-57B0C2465A83}" destId="{0F84C4B9-94BA-4419-823A-47AFEC61982B}" srcOrd="2" destOrd="0" presId="urn:microsoft.com/office/officeart/2005/8/layout/orgChart1"/>
    <dgm:cxn modelId="{079253FA-A396-4B31-8230-9C8897F90163}" type="presParOf" srcId="{34155B32-FF3B-4AF6-A6DC-57B0C2465A83}" destId="{DB2A6B6F-F01A-4DD3-B4FA-F46F878F0D53}" srcOrd="3" destOrd="0" presId="urn:microsoft.com/office/officeart/2005/8/layout/orgChart1"/>
    <dgm:cxn modelId="{32A55535-B7B5-4B76-BEA7-66B419DFF4B0}" type="presParOf" srcId="{DB2A6B6F-F01A-4DD3-B4FA-F46F878F0D53}" destId="{AAC7E7CC-36D0-4611-94EA-13F40029DF56}" srcOrd="0" destOrd="0" presId="urn:microsoft.com/office/officeart/2005/8/layout/orgChart1"/>
    <dgm:cxn modelId="{D5E1E30D-2F70-41CA-A34D-3C55E781A792}" type="presParOf" srcId="{AAC7E7CC-36D0-4611-94EA-13F40029DF56}" destId="{14753698-A9CB-4647-A243-1F419EE7D8A2}" srcOrd="0" destOrd="0" presId="urn:microsoft.com/office/officeart/2005/8/layout/orgChart1"/>
    <dgm:cxn modelId="{35DEE940-0864-4246-B996-B3EC736B7B01}" type="presParOf" srcId="{AAC7E7CC-36D0-4611-94EA-13F40029DF56}" destId="{C8EA64C5-F3CF-489C-955E-BAD1D6E56BF7}" srcOrd="1" destOrd="0" presId="urn:microsoft.com/office/officeart/2005/8/layout/orgChart1"/>
    <dgm:cxn modelId="{11075322-EF02-4FC8-88D0-A936098DA471}" type="presParOf" srcId="{DB2A6B6F-F01A-4DD3-B4FA-F46F878F0D53}" destId="{8D6D987F-79DE-41B9-81BD-E1A8919BE303}" srcOrd="1" destOrd="0" presId="urn:microsoft.com/office/officeart/2005/8/layout/orgChart1"/>
    <dgm:cxn modelId="{0156D937-7BF4-4999-B46C-A0FC812D10CC}" type="presParOf" srcId="{DB2A6B6F-F01A-4DD3-B4FA-F46F878F0D53}" destId="{DB7314E4-43AB-4D40-8339-1FBE932E919B}" srcOrd="2" destOrd="0" presId="urn:microsoft.com/office/officeart/2005/8/layout/orgChart1"/>
    <dgm:cxn modelId="{200515D7-18F3-4E0A-9DA6-84BBC4541DCB}" type="presParOf" srcId="{A61A7E7B-4AE7-4FF7-AA7F-B208D551F2A9}" destId="{903CB4B9-695A-47D2-84EC-E190C2E028DC}"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84C4B9-94BA-4419-823A-47AFEC61982B}">
      <dsp:nvSpPr>
        <dsp:cNvPr id="0" name=""/>
        <dsp:cNvSpPr/>
      </dsp:nvSpPr>
      <dsp:spPr>
        <a:xfrm>
          <a:off x="7851944" y="1584185"/>
          <a:ext cx="1346722" cy="467457"/>
        </a:xfrm>
        <a:custGeom>
          <a:avLst/>
          <a:gdLst/>
          <a:ahLst/>
          <a:cxnLst/>
          <a:rect l="0" t="0" r="0" b="0"/>
          <a:pathLst>
            <a:path>
              <a:moveTo>
                <a:pt x="0" y="0"/>
              </a:moveTo>
              <a:lnTo>
                <a:pt x="0" y="233728"/>
              </a:lnTo>
              <a:lnTo>
                <a:pt x="1346722" y="233728"/>
              </a:lnTo>
              <a:lnTo>
                <a:pt x="1346722" y="467457"/>
              </a:lnTo>
            </a:path>
          </a:pathLst>
        </a:custGeom>
        <a:noFill/>
        <a:ln w="31750" cap="flat"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8B0C9D9B-9F8F-4988-92ED-E55EBA05134F}">
      <dsp:nvSpPr>
        <dsp:cNvPr id="0" name=""/>
        <dsp:cNvSpPr/>
      </dsp:nvSpPr>
      <dsp:spPr>
        <a:xfrm>
          <a:off x="6505221" y="1584185"/>
          <a:ext cx="1346722" cy="467457"/>
        </a:xfrm>
        <a:custGeom>
          <a:avLst/>
          <a:gdLst/>
          <a:ahLst/>
          <a:cxnLst/>
          <a:rect l="0" t="0" r="0" b="0"/>
          <a:pathLst>
            <a:path>
              <a:moveTo>
                <a:pt x="1346722" y="0"/>
              </a:moveTo>
              <a:lnTo>
                <a:pt x="1346722" y="233728"/>
              </a:lnTo>
              <a:lnTo>
                <a:pt x="0" y="233728"/>
              </a:lnTo>
              <a:lnTo>
                <a:pt x="0" y="467457"/>
              </a:lnTo>
            </a:path>
          </a:pathLst>
        </a:custGeom>
        <a:noFill/>
        <a:ln w="31750" cap="flat" cmpd="sng" algn="ctr">
          <a:solidFill>
            <a:schemeClr val="accent5">
              <a:lumMod val="75000"/>
            </a:schemeClr>
          </a:solidFill>
          <a:prstDash val="solid"/>
        </a:ln>
        <a:effectLst/>
      </dsp:spPr>
      <dsp:style>
        <a:lnRef idx="2">
          <a:scrgbClr r="0" g="0" b="0"/>
        </a:lnRef>
        <a:fillRef idx="0">
          <a:scrgbClr r="0" g="0" b="0"/>
        </a:fillRef>
        <a:effectRef idx="0">
          <a:scrgbClr r="0" g="0" b="0"/>
        </a:effectRef>
        <a:fontRef idx="minor"/>
      </dsp:style>
    </dsp:sp>
    <dsp:sp modelId="{CB758272-9E54-4F4C-AF7C-6A63FDE9253F}">
      <dsp:nvSpPr>
        <dsp:cNvPr id="0" name=""/>
        <dsp:cNvSpPr/>
      </dsp:nvSpPr>
      <dsp:spPr>
        <a:xfrm>
          <a:off x="2465053" y="1584185"/>
          <a:ext cx="1346722" cy="467457"/>
        </a:xfrm>
        <a:custGeom>
          <a:avLst/>
          <a:gdLst/>
          <a:ahLst/>
          <a:cxnLst/>
          <a:rect l="0" t="0" r="0" b="0"/>
          <a:pathLst>
            <a:path>
              <a:moveTo>
                <a:pt x="0" y="0"/>
              </a:moveTo>
              <a:lnTo>
                <a:pt x="0" y="233728"/>
              </a:lnTo>
              <a:lnTo>
                <a:pt x="1346722" y="233728"/>
              </a:lnTo>
              <a:lnTo>
                <a:pt x="1346722" y="467457"/>
              </a:lnTo>
            </a:path>
          </a:pathLst>
        </a:custGeom>
        <a:noFill/>
        <a:ln w="31750" cap="flat" cmpd="sng" algn="ctr">
          <a:solidFill>
            <a:srgbClr val="C00000"/>
          </a:solidFill>
          <a:prstDash val="solid"/>
        </a:ln>
        <a:effectLst/>
      </dsp:spPr>
      <dsp:style>
        <a:lnRef idx="2">
          <a:scrgbClr r="0" g="0" b="0"/>
        </a:lnRef>
        <a:fillRef idx="0">
          <a:scrgbClr r="0" g="0" b="0"/>
        </a:fillRef>
        <a:effectRef idx="0">
          <a:scrgbClr r="0" g="0" b="0"/>
        </a:effectRef>
        <a:fontRef idx="minor"/>
      </dsp:style>
    </dsp:sp>
    <dsp:sp modelId="{C21FA34C-DACB-4A65-B00C-D61BCA6ED330}">
      <dsp:nvSpPr>
        <dsp:cNvPr id="0" name=""/>
        <dsp:cNvSpPr/>
      </dsp:nvSpPr>
      <dsp:spPr>
        <a:xfrm>
          <a:off x="1118330" y="1584185"/>
          <a:ext cx="1346722" cy="467457"/>
        </a:xfrm>
        <a:custGeom>
          <a:avLst/>
          <a:gdLst/>
          <a:ahLst/>
          <a:cxnLst/>
          <a:rect l="0" t="0" r="0" b="0"/>
          <a:pathLst>
            <a:path>
              <a:moveTo>
                <a:pt x="1346722" y="0"/>
              </a:moveTo>
              <a:lnTo>
                <a:pt x="1346722" y="233728"/>
              </a:lnTo>
              <a:lnTo>
                <a:pt x="0" y="233728"/>
              </a:lnTo>
              <a:lnTo>
                <a:pt x="0" y="467457"/>
              </a:lnTo>
            </a:path>
          </a:pathLst>
        </a:custGeom>
        <a:noFill/>
        <a:ln w="31750" cap="flat" cmpd="sng" algn="ctr">
          <a:solidFill>
            <a:srgbClr val="C00000"/>
          </a:solidFill>
          <a:prstDash val="solid"/>
        </a:ln>
        <a:effectLst/>
      </dsp:spPr>
      <dsp:style>
        <a:lnRef idx="2">
          <a:scrgbClr r="0" g="0" b="0"/>
        </a:lnRef>
        <a:fillRef idx="0">
          <a:scrgbClr r="0" g="0" b="0"/>
        </a:fillRef>
        <a:effectRef idx="0">
          <a:scrgbClr r="0" g="0" b="0"/>
        </a:effectRef>
        <a:fontRef idx="minor"/>
      </dsp:style>
    </dsp:sp>
    <dsp:sp modelId="{363676BD-348E-4AB3-B1BA-B6E9F915D126}">
      <dsp:nvSpPr>
        <dsp:cNvPr id="0" name=""/>
        <dsp:cNvSpPr/>
      </dsp:nvSpPr>
      <dsp:spPr>
        <a:xfrm>
          <a:off x="1352059" y="471191"/>
          <a:ext cx="2225988" cy="1112994"/>
        </a:xfrm>
        <a:prstGeom prst="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dirty="0"/>
            <a:t>Snøhvit Case Study</a:t>
          </a:r>
        </a:p>
      </dsp:txBody>
      <dsp:txXfrm>
        <a:off x="1352059" y="471191"/>
        <a:ext cx="2225988" cy="1112994"/>
      </dsp:txXfrm>
    </dsp:sp>
    <dsp:sp modelId="{44DBE93D-3993-4C47-B0D8-07FD30EFB1CD}">
      <dsp:nvSpPr>
        <dsp:cNvPr id="0" name=""/>
        <dsp:cNvSpPr/>
      </dsp:nvSpPr>
      <dsp:spPr>
        <a:xfrm>
          <a:off x="5336" y="2051643"/>
          <a:ext cx="2225988" cy="1112994"/>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rPr>
            <a:t>Azimuthal Separation</a:t>
          </a:r>
        </a:p>
      </dsp:txBody>
      <dsp:txXfrm>
        <a:off x="5336" y="2051643"/>
        <a:ext cx="2225988" cy="1112994"/>
      </dsp:txXfrm>
    </dsp:sp>
    <dsp:sp modelId="{4E33D217-A1AD-4DE7-A3C2-2757F8B9CC0C}">
      <dsp:nvSpPr>
        <dsp:cNvPr id="0" name=""/>
        <dsp:cNvSpPr/>
      </dsp:nvSpPr>
      <dsp:spPr>
        <a:xfrm>
          <a:off x="2698782" y="2051643"/>
          <a:ext cx="2225988" cy="1112994"/>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dirty="0"/>
            <a:t>Frequency</a:t>
          </a:r>
        </a:p>
      </dsp:txBody>
      <dsp:txXfrm>
        <a:off x="2698782" y="2051643"/>
        <a:ext cx="2225988" cy="1112994"/>
      </dsp:txXfrm>
    </dsp:sp>
    <dsp:sp modelId="{1C5A28FC-0FF9-4233-B777-6D4CEDA464F1}">
      <dsp:nvSpPr>
        <dsp:cNvPr id="0" name=""/>
        <dsp:cNvSpPr/>
      </dsp:nvSpPr>
      <dsp:spPr>
        <a:xfrm>
          <a:off x="6738950" y="471191"/>
          <a:ext cx="2225988" cy="1112994"/>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dirty="0"/>
            <a:t>Forward Modeled Seismic</a:t>
          </a:r>
        </a:p>
      </dsp:txBody>
      <dsp:txXfrm>
        <a:off x="6738950" y="471191"/>
        <a:ext cx="2225988" cy="1112994"/>
      </dsp:txXfrm>
    </dsp:sp>
    <dsp:sp modelId="{6A434544-E089-4D24-808A-A23AE18B3B9F}">
      <dsp:nvSpPr>
        <dsp:cNvPr id="0" name=""/>
        <dsp:cNvSpPr/>
      </dsp:nvSpPr>
      <dsp:spPr>
        <a:xfrm>
          <a:off x="5392227" y="2051643"/>
          <a:ext cx="2225988" cy="1112994"/>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rPr>
            <a:t>Azimuthal Separation</a:t>
          </a:r>
        </a:p>
      </dsp:txBody>
      <dsp:txXfrm>
        <a:off x="5392227" y="2051643"/>
        <a:ext cx="2225988" cy="1112994"/>
      </dsp:txXfrm>
    </dsp:sp>
    <dsp:sp modelId="{14753698-A9CB-4647-A243-1F419EE7D8A2}">
      <dsp:nvSpPr>
        <dsp:cNvPr id="0" name=""/>
        <dsp:cNvSpPr/>
      </dsp:nvSpPr>
      <dsp:spPr>
        <a:xfrm>
          <a:off x="8085673" y="2051643"/>
          <a:ext cx="2225988" cy="1112994"/>
        </a:xfrm>
        <a:prstGeom prst="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CA" sz="2500" kern="1200"/>
            <a:t>Frequency</a:t>
          </a:r>
          <a:endParaRPr lang="en-CA" sz="2500" kern="1200" dirty="0"/>
        </a:p>
      </dsp:txBody>
      <dsp:txXfrm>
        <a:off x="8085673" y="2051643"/>
        <a:ext cx="2225988" cy="111299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861DE-2F68-4D6B-A7E1-BC138ED0F878}" type="datetimeFigureOut">
              <a:rPr lang="en-CA" smtClean="0"/>
              <a:t>2021-04-29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A18FA-59C5-42ED-A059-BD4A4E81B893}" type="slidenum">
              <a:rPr lang="en-CA" smtClean="0"/>
              <a:t>‹#›</a:t>
            </a:fld>
            <a:endParaRPr lang="en-CA"/>
          </a:p>
        </p:txBody>
      </p:sp>
    </p:spTree>
    <p:extLst>
      <p:ext uri="{BB962C8B-B14F-4D97-AF65-F5344CB8AC3E}">
        <p14:creationId xmlns:p14="http://schemas.microsoft.com/office/powerpoint/2010/main" val="730984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laceHolder 1"/>
          <p:cNvSpPr>
            <a:spLocks noGrp="1"/>
          </p:cNvSpPr>
          <p:nvPr>
            <p:ph type="body"/>
          </p:nvPr>
        </p:nvSpPr>
        <p:spPr>
          <a:xfrm>
            <a:off x="681121" y="4784762"/>
            <a:ext cx="5449320" cy="3914640"/>
          </a:xfrm>
          <a:prstGeom prst="rect">
            <a:avLst/>
          </a:prstGeom>
        </p:spPr>
        <p:txBody>
          <a:bodyPr/>
          <a:lstStyle/>
          <a:p>
            <a:endParaRPr lang="en-US" dirty="0"/>
          </a:p>
        </p:txBody>
      </p:sp>
      <p:sp>
        <p:nvSpPr>
          <p:cNvPr id="193" name="TextShape 2"/>
          <p:cNvSpPr txBox="1"/>
          <p:nvPr/>
        </p:nvSpPr>
        <p:spPr>
          <a:xfrm>
            <a:off x="3858481" y="9443522"/>
            <a:ext cx="2951640" cy="498599"/>
          </a:xfrm>
          <a:prstGeom prst="rect">
            <a:avLst/>
          </a:prstGeom>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C117E466-F1DD-4296-BC5F-61DCF0182D3E}"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800" b="0" i="0" u="none" strike="noStrike" kern="1200" cap="none" spc="0" normalizeH="0" baseline="0" noProof="0">
              <a:ln>
                <a:noFill/>
              </a:ln>
              <a:solidFill>
                <a:prstClr val="black"/>
              </a:solidFill>
              <a:effectLst/>
              <a:uLnTx/>
              <a:uFillTx/>
              <a:latin typeface="Arial"/>
            </a:endParaRPr>
          </a:p>
        </p:txBody>
      </p:sp>
      <p:sp>
        <p:nvSpPr>
          <p:cNvPr id="2" name="Slide Image Placeholder 1"/>
          <p:cNvSpPr>
            <a:spLocks noGrp="1" noRot="1" noChangeAspect="1"/>
          </p:cNvSpPr>
          <p:nvPr>
            <p:ph type="sldImg"/>
          </p:nvPr>
        </p:nvSpPr>
        <p:spPr>
          <a:xfrm>
            <a:off x="777875" y="1203325"/>
            <a:ext cx="5270500" cy="2965450"/>
          </a:xfrm>
        </p:spPr>
      </p:sp>
    </p:spTree>
    <p:extLst>
      <p:ext uri="{BB962C8B-B14F-4D97-AF65-F5344CB8AC3E}">
        <p14:creationId xmlns:p14="http://schemas.microsoft.com/office/powerpoint/2010/main" val="905307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TextShape 2"/>
          <p:cNvSpPr txBox="1"/>
          <p:nvPr/>
        </p:nvSpPr>
        <p:spPr>
          <a:xfrm>
            <a:off x="3858482" y="9443522"/>
            <a:ext cx="2951640" cy="498600"/>
          </a:xfrm>
          <a:prstGeom prst="rect">
            <a:avLst/>
          </a:prstGeom>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DD16B77F-88AB-4B71-8EA1-278A061F3390}"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sz="1800" b="0" i="0" u="none" strike="noStrike" kern="1200" cap="none" spc="0" normalizeH="0" baseline="0" noProof="0">
              <a:ln>
                <a:noFill/>
              </a:ln>
              <a:solidFill>
                <a:prstClr val="black"/>
              </a:solidFill>
              <a:effectLst/>
              <a:uLnTx/>
              <a:uFillTx/>
              <a:latin typeface="Arial"/>
            </a:endParaRPr>
          </a:p>
        </p:txBody>
      </p:sp>
      <p:sp>
        <p:nvSpPr>
          <p:cNvPr id="3" name="Slide Image Placeholder 2"/>
          <p:cNvSpPr>
            <a:spLocks noGrp="1" noRot="1" noChangeAspect="1"/>
          </p:cNvSpPr>
          <p:nvPr>
            <p:ph type="sldImg"/>
          </p:nvPr>
        </p:nvSpPr>
        <p:spPr>
          <a:xfrm>
            <a:off x="777875" y="1203325"/>
            <a:ext cx="5270500" cy="2965450"/>
          </a:xfrm>
        </p:spPr>
      </p:sp>
      <p:sp>
        <p:nvSpPr>
          <p:cNvPr id="4" name="Notes Placeholder 3"/>
          <p:cNvSpPr>
            <a:spLocks noGrp="1"/>
          </p:cNvSpPr>
          <p:nvPr>
            <p:ph type="body" idx="1"/>
          </p:nvPr>
        </p:nvSpPr>
        <p:spPr>
          <a:xfrm>
            <a:off x="304089" y="4789591"/>
            <a:ext cx="6217560" cy="4525922"/>
          </a:xfrm>
        </p:spPr>
        <p:txBody>
          <a:bodyPr/>
          <a:lstStyle/>
          <a:p>
            <a:r>
              <a:rPr lang="en-US" dirty="0"/>
              <a:t>State title and coauthors on the paper and status</a:t>
            </a:r>
          </a:p>
        </p:txBody>
      </p:sp>
    </p:spTree>
    <p:extLst>
      <p:ext uri="{BB962C8B-B14F-4D97-AF65-F5344CB8AC3E}">
        <p14:creationId xmlns:p14="http://schemas.microsoft.com/office/powerpoint/2010/main" val="582446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This figure shows the  definition of azimuth going forward. </a:t>
            </a:r>
          </a:p>
          <a:p>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758739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Today we focus on azimuth</a:t>
            </a:r>
          </a:p>
          <a:p>
            <a:r>
              <a:rPr lang="en-CA" dirty="0"/>
              <a:t>There were other aspects of the paper we will not have time to highlight today. </a:t>
            </a:r>
          </a:p>
          <a:p>
            <a:r>
              <a:rPr lang="en-CA" dirty="0"/>
              <a:t>First we will look at the case study part of the workflow</a:t>
            </a:r>
          </a:p>
          <a:p>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30936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pPr marL="228600" indent="-228600">
              <a:buAutoNum type="arabicPeriod"/>
            </a:pPr>
            <a:r>
              <a:rPr lang="en-CA" dirty="0"/>
              <a:t>Methods for creating attributes</a:t>
            </a:r>
          </a:p>
          <a:p>
            <a:pPr marL="228600" indent="-228600">
              <a:buAutoNum type="arabicPeriod"/>
            </a:pPr>
            <a:r>
              <a:rPr lang="en-CA" dirty="0"/>
              <a:t>Run on incidence stacks and azimuthally separated data</a:t>
            </a:r>
          </a:p>
          <a:p>
            <a:pPr marL="228600" indent="-228600">
              <a:buAutoNum type="arabicPeriod"/>
            </a:pPr>
            <a:r>
              <a:rPr lang="en-CA" dirty="0"/>
              <a:t>Observations: northern fault more affected than south</a:t>
            </a:r>
          </a:p>
          <a:p>
            <a:pPr marL="685800" lvl="1" indent="-228600">
              <a:buAutoNum type="arabicPeriod"/>
            </a:pPr>
            <a:r>
              <a:rPr lang="en-CA" dirty="0" err="1"/>
              <a:t>Beter</a:t>
            </a:r>
            <a:r>
              <a:rPr lang="en-CA" dirty="0"/>
              <a:t> in w data </a:t>
            </a:r>
          </a:p>
          <a:p>
            <a:pPr marL="685800" lvl="1" indent="-228600">
              <a:buAutoNum type="arabicPeriod"/>
            </a:pPr>
            <a:r>
              <a:rPr lang="en-CA" dirty="0"/>
              <a:t>Show length, </a:t>
            </a:r>
            <a:r>
              <a:rPr lang="en-CA" dirty="0" err="1"/>
              <a:t>brightnes</a:t>
            </a:r>
            <a:r>
              <a:rPr lang="en-CA" dirty="0"/>
              <a:t>, detail, extents </a:t>
            </a:r>
            <a:r>
              <a:rPr lang="en-CA" dirty="0" err="1"/>
              <a:t>etc</a:t>
            </a:r>
            <a:r>
              <a:rPr lang="en-CA" dirty="0"/>
              <a:t> improved.</a:t>
            </a:r>
          </a:p>
          <a:p>
            <a:pPr marL="228600" indent="-228600">
              <a:buAutoNum type="arabicPeriod"/>
            </a:pPr>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7297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We made a geologic model, we placed receivers on the ocean floor and sources in the water column</a:t>
            </a:r>
          </a:p>
          <a:p>
            <a:r>
              <a:rPr lang="en-CA" dirty="0"/>
              <a:t>Data were processed in the same way as the Snøhvit data into </a:t>
            </a:r>
            <a:r>
              <a:rPr lang="en-CA" dirty="0" err="1"/>
              <a:t>inceidence</a:t>
            </a:r>
            <a:r>
              <a:rPr lang="en-CA" dirty="0"/>
              <a:t> angle and azimuth.</a:t>
            </a:r>
          </a:p>
          <a:p>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842896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In the azimuthally separated data, the W data is almost always better at imaging the </a:t>
            </a:r>
            <a:r>
              <a:rPr lang="en-CA" dirty="0" err="1"/>
              <a:t>discontiuinity</a:t>
            </a:r>
            <a:r>
              <a:rPr lang="en-CA" dirty="0"/>
              <a:t> planes. In the near E you can see there is no signal created. This proves the importance of seismic geometry in fault imaging. Since the acoustic wave was not returned to receivers from the </a:t>
            </a:r>
            <a:r>
              <a:rPr lang="en-CA" dirty="0" err="1"/>
              <a:t>duiscontinuity</a:t>
            </a:r>
            <a:r>
              <a:rPr lang="en-CA" dirty="0"/>
              <a:t> plane</a:t>
            </a:r>
          </a:p>
          <a:p>
            <a:endParaRPr lang="en-CA" dirty="0"/>
          </a:p>
          <a:p>
            <a:r>
              <a:rPr lang="en-CA" dirty="0"/>
              <a:t>We proved these concepts by running some raytracing. </a:t>
            </a:r>
          </a:p>
          <a:p>
            <a:r>
              <a:rPr lang="en-CA" dirty="0"/>
              <a:t>In figure to L you can see a single fault much more data is returned by west going waves. The E data is far less dominant. We </a:t>
            </a:r>
            <a:r>
              <a:rPr lang="en-CA" dirty="0" err="1"/>
              <a:t>weer</a:t>
            </a:r>
            <a:r>
              <a:rPr lang="en-CA" dirty="0"/>
              <a:t> also able to see the impact of shot position and incidence angle on the imaging, W were </a:t>
            </a:r>
            <a:r>
              <a:rPr lang="en-CA" dirty="0" err="1"/>
              <a:t>dominanat</a:t>
            </a:r>
            <a:r>
              <a:rPr lang="en-CA" dirty="0"/>
              <a:t> in both cases.</a:t>
            </a:r>
          </a:p>
          <a:p>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2566617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As the slide reads</a:t>
            </a:r>
          </a:p>
          <a:p>
            <a:r>
              <a:rPr lang="en-CA" dirty="0"/>
              <a:t>-may mention here we also looked into comparing offset/</a:t>
            </a:r>
            <a:r>
              <a:rPr lang="en-CA" dirty="0" err="1"/>
              <a:t>incidnence</a:t>
            </a:r>
            <a:r>
              <a:rPr lang="en-CA" dirty="0"/>
              <a:t> angle stacks but the results were inconclusive.?</a:t>
            </a:r>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29463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pPr marL="228600" indent="-228600">
              <a:buAutoNum type="arabicPeriod"/>
            </a:pPr>
            <a:r>
              <a:rPr lang="en-CA" dirty="0"/>
              <a:t>Explain method</a:t>
            </a:r>
          </a:p>
          <a:p>
            <a:pPr marL="228600" indent="-228600">
              <a:buAutoNum type="arabicPeriod"/>
            </a:pPr>
            <a:r>
              <a:rPr lang="en-CA" dirty="0"/>
              <a:t>Main observations are that faults appear as dark </a:t>
            </a:r>
            <a:r>
              <a:rPr lang="en-CA" dirty="0" err="1"/>
              <a:t>linemantents</a:t>
            </a:r>
            <a:r>
              <a:rPr lang="en-CA" dirty="0"/>
              <a:t> with green haloes.. But the lineaments have shadows of low – med frequency. The haloes show faults are surrounded by higher frequencies.</a:t>
            </a:r>
          </a:p>
          <a:p>
            <a:pPr marL="228600" indent="-228600">
              <a:buAutoNum type="arabicPeriod"/>
            </a:pPr>
            <a:r>
              <a:rPr lang="en-CA" dirty="0"/>
              <a:t>These observations are in all stacks. </a:t>
            </a:r>
          </a:p>
          <a:p>
            <a:pPr marL="228600" indent="-228600">
              <a:buAutoNum type="arabicPeriod"/>
            </a:pPr>
            <a:r>
              <a:rPr lang="en-CA" dirty="0"/>
              <a:t>As seen in seismic, fault imaging is better </a:t>
            </a:r>
            <a:r>
              <a:rPr lang="en-CA" dirty="0" err="1"/>
              <a:t>ni</a:t>
            </a:r>
            <a:r>
              <a:rPr lang="en-CA" dirty="0"/>
              <a:t> west data.</a:t>
            </a:r>
          </a:p>
        </p:txBody>
      </p:sp>
      <p:sp>
        <p:nvSpPr>
          <p:cNvPr id="4" name="Slide Number Placeholder 3"/>
          <p:cNvSpPr>
            <a:spLocks noGrp="1"/>
          </p:cNvSpPr>
          <p:nvPr>
            <p:ph type="sldNum"/>
          </p:nvPr>
        </p:nvSpPr>
        <p:spPr/>
        <p:txBody>
          <a:bodyPr/>
          <a:lstStyle/>
          <a:p>
            <a:pPr algn="r"/>
            <a:fld id="{9D03414C-48BE-4537-A506-7BA8D831940C}" type="slidenum">
              <a:rPr lang="en-US" sz="1400" smtClean="0">
                <a:latin typeface="Times New Roman"/>
              </a:rPr>
              <a:t>10</a:t>
            </a:fld>
            <a:endParaRPr lang="en-US"/>
          </a:p>
        </p:txBody>
      </p:sp>
    </p:spTree>
    <p:extLst>
      <p:ext uri="{BB962C8B-B14F-4D97-AF65-F5344CB8AC3E}">
        <p14:creationId xmlns:p14="http://schemas.microsoft.com/office/powerpoint/2010/main" val="3471078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As the slide reads</a:t>
            </a:r>
          </a:p>
          <a:p>
            <a:r>
              <a:rPr lang="en-CA" dirty="0"/>
              <a:t>-may mention here we also looked into comparing offset/</a:t>
            </a:r>
            <a:r>
              <a:rPr lang="en-CA" dirty="0" err="1"/>
              <a:t>incidnence</a:t>
            </a:r>
            <a:r>
              <a:rPr lang="en-CA" dirty="0"/>
              <a:t> angle stacks but the results were inconclusive.?</a:t>
            </a:r>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3653004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This experiment was run using three different geological models. The first has simple velocity transitions, second complex smooth and third complex abrupt</a:t>
            </a:r>
          </a:p>
          <a:p>
            <a:r>
              <a:rPr lang="en-CA" dirty="0"/>
              <a:t>In all cases an amplitude spectrum was extracted from three locations in the data.</a:t>
            </a:r>
          </a:p>
          <a:p>
            <a:endParaRPr lang="en-CA" dirty="0"/>
          </a:p>
          <a:p>
            <a:r>
              <a:rPr lang="en-CA" dirty="0"/>
              <a:t>The red marker- inside the fault- increase with complexity</a:t>
            </a:r>
          </a:p>
          <a:p>
            <a:r>
              <a:rPr lang="en-CA" dirty="0"/>
              <a:t>Green- adjacent- increase with complexity</a:t>
            </a:r>
          </a:p>
          <a:p>
            <a:r>
              <a:rPr lang="en-CA" dirty="0"/>
              <a:t>Yellow-no change regardless of complexity.</a:t>
            </a:r>
          </a:p>
          <a:p>
            <a:endParaRPr lang="en-CA" dirty="0"/>
          </a:p>
          <a:p>
            <a:r>
              <a:rPr lang="en-CA" dirty="0"/>
              <a:t>Some shortcomings- the contrast between the faults and horizons in this data has been </a:t>
            </a:r>
            <a:r>
              <a:rPr lang="en-CA" dirty="0" err="1"/>
              <a:t>amplitfied</a:t>
            </a:r>
            <a:r>
              <a:rPr lang="en-CA" dirty="0"/>
              <a:t> when comparted to the </a:t>
            </a:r>
            <a:r>
              <a:rPr lang="en-CA" dirty="0" err="1"/>
              <a:t>snohvit</a:t>
            </a:r>
            <a:r>
              <a:rPr lang="en-CA" dirty="0"/>
              <a:t> data. </a:t>
            </a:r>
          </a:p>
        </p:txBody>
      </p:sp>
      <p:sp>
        <p:nvSpPr>
          <p:cNvPr id="4" name="Slide Number Placeholder 3"/>
          <p:cNvSpPr>
            <a:spLocks noGrp="1"/>
          </p:cNvSpPr>
          <p:nvPr>
            <p:ph type="sldNum"/>
          </p:nvPr>
        </p:nvSpPr>
        <p:spPr/>
        <p:txBody>
          <a:bodyPr/>
          <a:lstStyle/>
          <a:p>
            <a:pPr algn="r"/>
            <a:fld id="{9D03414C-48BE-4537-A506-7BA8D831940C}" type="slidenum">
              <a:rPr lang="en-US" sz="1400" smtClean="0">
                <a:latin typeface="Times New Roman"/>
              </a:rPr>
              <a:t>12</a:t>
            </a:fld>
            <a:endParaRPr lang="en-US"/>
          </a:p>
        </p:txBody>
      </p:sp>
    </p:spTree>
    <p:extLst>
      <p:ext uri="{BB962C8B-B14F-4D97-AF65-F5344CB8AC3E}">
        <p14:creationId xmlns:p14="http://schemas.microsoft.com/office/powerpoint/2010/main" val="4285029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As shown in slide.</a:t>
            </a:r>
          </a:p>
          <a:p>
            <a:endParaRPr lang="en-CA" dirty="0"/>
          </a:p>
          <a:p>
            <a:r>
              <a:rPr lang="en-CA" dirty="0"/>
              <a:t>Some other things to mention: The Snøhvit data likely has complex and very large scale faults in the subsurface. The contrast between the fault and horizons is very different to what we have created in the modelling. The models have been “exaggerated” to understand the effect of internal fault architecture of the faults relative to the horizons. </a:t>
            </a:r>
          </a:p>
          <a:p>
            <a:endParaRPr lang="en-CA" dirty="0"/>
          </a:p>
          <a:p>
            <a:r>
              <a:rPr lang="en-CA" dirty="0"/>
              <a:t>We do believe the same </a:t>
            </a:r>
            <a:r>
              <a:rPr lang="en-CA" dirty="0" err="1"/>
              <a:t>raltionship</a:t>
            </a:r>
            <a:r>
              <a:rPr lang="en-CA" dirty="0"/>
              <a:t> in the subsurface for the </a:t>
            </a:r>
            <a:r>
              <a:rPr lang="en-CA" dirty="0" err="1"/>
              <a:t>snohvit</a:t>
            </a:r>
            <a:r>
              <a:rPr lang="en-CA" dirty="0"/>
              <a:t> data, just much less obvious. </a:t>
            </a:r>
          </a:p>
        </p:txBody>
      </p:sp>
      <p:sp>
        <p:nvSpPr>
          <p:cNvPr id="4" name="Slide Number Placeholder 3"/>
          <p:cNvSpPr>
            <a:spLocks noGrp="1"/>
          </p:cNvSpPr>
          <p:nvPr>
            <p:ph type="sldNum"/>
          </p:nvPr>
        </p:nvSpPr>
        <p:spPr/>
        <p:txBody>
          <a:bodyPr/>
          <a:lstStyle/>
          <a:p>
            <a:pPr algn="r"/>
            <a:fld id="{9D03414C-48BE-4537-A506-7BA8D831940C}" type="slidenum">
              <a:rPr lang="en-US" sz="1400" smtClean="0">
                <a:latin typeface="Times New Roman"/>
              </a:rPr>
              <a:t>13</a:t>
            </a:fld>
            <a:endParaRPr lang="en-US"/>
          </a:p>
        </p:txBody>
      </p:sp>
    </p:spTree>
    <p:extLst>
      <p:ext uri="{BB962C8B-B14F-4D97-AF65-F5344CB8AC3E}">
        <p14:creationId xmlns:p14="http://schemas.microsoft.com/office/powerpoint/2010/main" val="3015038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3325"/>
            <a:ext cx="5270500" cy="2965450"/>
          </a:xfrm>
        </p:spPr>
      </p:sp>
      <p:sp>
        <p:nvSpPr>
          <p:cNvPr id="3" name="Notes Placeholder 2"/>
          <p:cNvSpPr>
            <a:spLocks noGrp="1"/>
          </p:cNvSpPr>
          <p:nvPr>
            <p:ph type="body" idx="1"/>
          </p:nvPr>
        </p:nvSpPr>
        <p:spPr/>
        <p:txBody>
          <a:bodyPr/>
          <a:lstStyle/>
          <a:p>
            <a:r>
              <a:rPr lang="en-CA" dirty="0"/>
              <a:t>In the azimuthally separated data, the W data is almost always better at imaging the </a:t>
            </a:r>
            <a:r>
              <a:rPr lang="en-CA" dirty="0" err="1"/>
              <a:t>discontiuinity</a:t>
            </a:r>
            <a:r>
              <a:rPr lang="en-CA" dirty="0"/>
              <a:t> planes. In the near E you can see there is no signal created. This proves the importance of seismic geometry in fault imaging. Since the acoustic wave was not returned to receivers from the </a:t>
            </a:r>
            <a:r>
              <a:rPr lang="en-CA" dirty="0" err="1"/>
              <a:t>duiscontinuity</a:t>
            </a:r>
            <a:r>
              <a:rPr lang="en-CA" dirty="0"/>
              <a:t> plane</a:t>
            </a:r>
          </a:p>
          <a:p>
            <a:endParaRPr lang="en-CA" dirty="0"/>
          </a:p>
          <a:p>
            <a:r>
              <a:rPr lang="en-CA" dirty="0"/>
              <a:t>We proved these concepts by running some raytracing. </a:t>
            </a:r>
          </a:p>
          <a:p>
            <a:r>
              <a:rPr lang="en-CA" dirty="0"/>
              <a:t>In figure to L you can see a single fault much more data is returned by west going waves. The E data is far less dominant. We </a:t>
            </a:r>
            <a:r>
              <a:rPr lang="en-CA" dirty="0" err="1"/>
              <a:t>weer</a:t>
            </a:r>
            <a:r>
              <a:rPr lang="en-CA" dirty="0"/>
              <a:t> also able to see the impact of shot position and incidence angle on the imaging, W were </a:t>
            </a:r>
            <a:r>
              <a:rPr lang="en-CA" dirty="0" err="1"/>
              <a:t>dominanat</a:t>
            </a:r>
            <a:r>
              <a:rPr lang="en-CA" dirty="0"/>
              <a:t> in both cases.</a:t>
            </a:r>
          </a:p>
          <a:p>
            <a:endParaRPr lang="en-CA" dirty="0"/>
          </a:p>
        </p:txBody>
      </p:sp>
      <p:sp>
        <p:nvSpPr>
          <p:cNvPr id="4" name="Slide Number Placeholder 3"/>
          <p:cNvSpPr>
            <a:spLocks noGrp="1"/>
          </p:cNvSpPr>
          <p:nvPr>
            <p:ph type="sldNum"/>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03414C-48BE-4537-A506-7BA8D831940C}" type="slidenum">
              <a:rPr kumimoji="0" lang="en-US" sz="1400" b="0" i="0" u="none" strike="noStrike" kern="1200" cap="none" spc="0" normalizeH="0" baseline="0" noProof="0" smtClean="0">
                <a:ln>
                  <a:noFill/>
                </a:ln>
                <a:solidFill>
                  <a:prstClr val="black"/>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rial"/>
            </a:endParaRPr>
          </a:p>
        </p:txBody>
      </p:sp>
    </p:spTree>
    <p:extLst>
      <p:ext uri="{BB962C8B-B14F-4D97-AF65-F5344CB8AC3E}">
        <p14:creationId xmlns:p14="http://schemas.microsoft.com/office/powerpoint/2010/main" val="134280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2555962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22709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295569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3016037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3A993F-D82C-4311-B560-998CC2C3B0F5}" type="datetimeFigureOut">
              <a:rPr lang="en-US" smtClean="0"/>
              <a:t>4/29/2021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571455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3A993F-D82C-4311-B560-998CC2C3B0F5}" type="datetimeFigureOut">
              <a:rPr lang="en-US" smtClean="0"/>
              <a:t>4/29/2021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806428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9A3A993F-D82C-4311-B560-998CC2C3B0F5}" type="datetimeFigureOut">
              <a:rPr lang="en-US" smtClean="0"/>
              <a:t>4/29/2021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8677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113861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24240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187047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802680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29432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3A993F-D82C-4311-B560-998CC2C3B0F5}" type="datetimeFigureOut">
              <a:rPr lang="en-US" smtClean="0"/>
              <a:t>4/29/2021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162401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A3A993F-D82C-4311-B560-998CC2C3B0F5}" type="datetimeFigureOut">
              <a:rPr lang="en-US" smtClean="0"/>
              <a:t>4/29/2021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35023270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A3A993F-D82C-4311-B560-998CC2C3B0F5}" type="datetimeFigureOut">
              <a:rPr lang="en-US" smtClean="0"/>
              <a:t>4/29/2021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950017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585436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1838191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3A993F-D82C-4311-B560-998CC2C3B0F5}" type="datetimeFigureOut">
              <a:rPr lang="en-US" smtClean="0"/>
              <a:t>4/29/2021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D5AF-E004-4775-AD60-9CA5F21B70CC}" type="slidenum">
              <a:rPr lang="en-US" smtClean="0"/>
              <a:t>‹#›</a:t>
            </a:fld>
            <a:endParaRPr lang="en-US"/>
          </a:p>
        </p:txBody>
      </p:sp>
    </p:spTree>
    <p:extLst>
      <p:ext uri="{BB962C8B-B14F-4D97-AF65-F5344CB8AC3E}">
        <p14:creationId xmlns:p14="http://schemas.microsoft.com/office/powerpoint/2010/main" val="2086076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02B111-4A19-4C7B-A37A-3C12D33075AA}"/>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CE40718A-57BE-4EBF-BBE1-2472A1A7F92F}"/>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6BE6D848-595A-4E17-82ED-FEC647D8A687}"/>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3104064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45" name="PlaceHolder 2"/>
          <p:cNvSpPr>
            <a:spLocks noGrp="1"/>
          </p:cNvSpPr>
          <p:nvPr>
            <p:ph type="subTitle"/>
          </p:nvPr>
        </p:nvSpPr>
        <p:spPr>
          <a:xfrm>
            <a:off x="609480" y="1604520"/>
            <a:ext cx="10972440" cy="3977640"/>
          </a:xfrm>
          <a:prstGeom prst="rect">
            <a:avLst/>
          </a:prstGeom>
        </p:spPr>
        <p:txBody>
          <a:bodyPr lIns="0" tIns="0" rIns="0" bIns="0" anchor="ctr"/>
          <a:lstStyle/>
          <a:p>
            <a:pPr algn="ctr"/>
            <a:endParaRPr/>
          </a:p>
        </p:txBody>
      </p:sp>
      <p:sp>
        <p:nvSpPr>
          <p:cNvPr id="2" name="Date Placeholder 1">
            <a:extLst>
              <a:ext uri="{FF2B5EF4-FFF2-40B4-BE49-F238E27FC236}">
                <a16:creationId xmlns:a16="http://schemas.microsoft.com/office/drawing/2014/main" id="{C6C24BB1-ED94-4D1D-BD50-7FC77AC2E105}"/>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4AC2AF29-D545-49C6-9027-5F17AF3185CF}"/>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A85EA9A0-35CA-4F38-AB9E-238923A92BAD}"/>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3361631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47" name="PlaceHolder 2"/>
          <p:cNvSpPr>
            <a:spLocks noGrp="1"/>
          </p:cNvSpPr>
          <p:nvPr>
            <p:ph type="body"/>
          </p:nvPr>
        </p:nvSpPr>
        <p:spPr>
          <a:xfrm>
            <a:off x="609480" y="1604520"/>
            <a:ext cx="10972440" cy="397728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263AB3D7-7801-4EEE-8EB8-1FA403EFC59B}"/>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B0DF12B0-73FD-485B-B785-DEDC76E6B723}"/>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BEFA619F-03C1-4677-A40A-0EC3AB0D0F5E}"/>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2509932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49" name="PlaceHolder 2"/>
          <p:cNvSpPr>
            <a:spLocks noGrp="1"/>
          </p:cNvSpPr>
          <p:nvPr>
            <p:ph type="body"/>
          </p:nvPr>
        </p:nvSpPr>
        <p:spPr>
          <a:xfrm>
            <a:off x="609480" y="1604520"/>
            <a:ext cx="5354280" cy="3977280"/>
          </a:xfrm>
          <a:prstGeom prst="rect">
            <a:avLst/>
          </a:prstGeom>
        </p:spPr>
        <p:txBody>
          <a:bodyPr lIns="0" tIns="0" rIns="0" bIns="0"/>
          <a:lstStyle/>
          <a:p>
            <a:endParaRPr/>
          </a:p>
        </p:txBody>
      </p:sp>
      <p:sp>
        <p:nvSpPr>
          <p:cNvPr id="50" name="PlaceHolder 3"/>
          <p:cNvSpPr>
            <a:spLocks noGrp="1"/>
          </p:cNvSpPr>
          <p:nvPr>
            <p:ph type="body"/>
          </p:nvPr>
        </p:nvSpPr>
        <p:spPr>
          <a:xfrm>
            <a:off x="6231960" y="1604520"/>
            <a:ext cx="5354280" cy="397728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1DBEA5D0-49F4-4D99-BC9D-06606296675C}"/>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C79B450F-036B-435A-AC5E-8943196E3E26}"/>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6C33E072-8305-4EC6-BDDF-B43D751CCE9A}"/>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2061746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2" name="Date Placeholder 1">
            <a:extLst>
              <a:ext uri="{FF2B5EF4-FFF2-40B4-BE49-F238E27FC236}">
                <a16:creationId xmlns:a16="http://schemas.microsoft.com/office/drawing/2014/main" id="{385B8795-10FD-4884-BC05-BBC813A7EBDA}"/>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E128D4ED-6493-46F7-8D84-B04AFDEB5455}"/>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6E4E61AE-8E09-4394-B6C9-6E7FBC5F4460}"/>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2154025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609480" y="273600"/>
            <a:ext cx="10972440" cy="5308200"/>
          </a:xfrm>
          <a:prstGeom prst="rect">
            <a:avLst/>
          </a:prstGeom>
        </p:spPr>
        <p:txBody>
          <a:bodyPr lIns="0" tIns="0" rIns="0" bIns="0" anchor="ctr"/>
          <a:lstStyle/>
          <a:p>
            <a:pPr algn="ctr"/>
            <a:endParaRPr/>
          </a:p>
        </p:txBody>
      </p:sp>
      <p:sp>
        <p:nvSpPr>
          <p:cNvPr id="2" name="Date Placeholder 1">
            <a:extLst>
              <a:ext uri="{FF2B5EF4-FFF2-40B4-BE49-F238E27FC236}">
                <a16:creationId xmlns:a16="http://schemas.microsoft.com/office/drawing/2014/main" id="{E6211EB4-A977-4833-A47A-8A57CA5F72F9}"/>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7B349385-717E-4C92-B9F2-B932189E3260}"/>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5AD9F2D1-DF2F-4707-94B0-38690C14F2CB}"/>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930228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54"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55" name="PlaceHolder 3"/>
          <p:cNvSpPr>
            <a:spLocks noGrp="1"/>
          </p:cNvSpPr>
          <p:nvPr>
            <p:ph type="body"/>
          </p:nvPr>
        </p:nvSpPr>
        <p:spPr>
          <a:xfrm>
            <a:off x="609480" y="3682080"/>
            <a:ext cx="5354280" cy="1896840"/>
          </a:xfrm>
          <a:prstGeom prst="rect">
            <a:avLst/>
          </a:prstGeom>
        </p:spPr>
        <p:txBody>
          <a:bodyPr lIns="0" tIns="0" rIns="0" bIns="0"/>
          <a:lstStyle/>
          <a:p>
            <a:endParaRPr/>
          </a:p>
        </p:txBody>
      </p:sp>
      <p:sp>
        <p:nvSpPr>
          <p:cNvPr id="56" name="PlaceHolder 4"/>
          <p:cNvSpPr>
            <a:spLocks noGrp="1"/>
          </p:cNvSpPr>
          <p:nvPr>
            <p:ph type="body"/>
          </p:nvPr>
        </p:nvSpPr>
        <p:spPr>
          <a:xfrm>
            <a:off x="6231960" y="1604520"/>
            <a:ext cx="5354280" cy="397728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013071C7-AF18-40E0-A539-14994DD14043}"/>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301CF6EE-49F7-4E17-8B47-1643700F21F2}"/>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D9952DBA-3628-4C25-85C6-B501E26B552C}"/>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29932789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E9C450-D706-4F2F-BA07-15FAE095E594}"/>
              </a:ext>
            </a:extLst>
          </p:cNvPr>
          <p:cNvSpPr>
            <a:spLocks noGrp="1"/>
          </p:cNvSpPr>
          <p:nvPr>
            <p:ph type="dt" idx="10"/>
          </p:nvPr>
        </p:nvSpPr>
        <p:spPr/>
        <p:txBody>
          <a:bodyPr/>
          <a:lstStyle/>
          <a:p>
            <a:pPr>
              <a:lnSpc>
                <a:spcPct val="100000"/>
              </a:lnSpc>
            </a:pPr>
            <a:endParaRPr lang="en-CA"/>
          </a:p>
        </p:txBody>
      </p:sp>
      <p:sp>
        <p:nvSpPr>
          <p:cNvPr id="4" name="Footer Placeholder 3">
            <a:extLst>
              <a:ext uri="{FF2B5EF4-FFF2-40B4-BE49-F238E27FC236}">
                <a16:creationId xmlns:a16="http://schemas.microsoft.com/office/drawing/2014/main" id="{01922FB9-AC89-4B75-80D9-B6ED06EE1C10}"/>
              </a:ext>
            </a:extLst>
          </p:cNvPr>
          <p:cNvSpPr>
            <a:spLocks noGrp="1"/>
          </p:cNvSpPr>
          <p:nvPr>
            <p:ph type="ftr" idx="11"/>
          </p:nvPr>
        </p:nvSpPr>
        <p:spPr/>
        <p:txBody>
          <a:bodyPr/>
          <a:lstStyle/>
          <a:p>
            <a:endParaRPr lang="en-CA"/>
          </a:p>
        </p:txBody>
      </p:sp>
      <p:sp>
        <p:nvSpPr>
          <p:cNvPr id="5" name="Slide Number Placeholder 4">
            <a:extLst>
              <a:ext uri="{FF2B5EF4-FFF2-40B4-BE49-F238E27FC236}">
                <a16:creationId xmlns:a16="http://schemas.microsoft.com/office/drawing/2014/main" id="{7D8B58F3-8405-4389-9D9F-904014B010E8}"/>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6281696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58" name="PlaceHolder 2"/>
          <p:cNvSpPr>
            <a:spLocks noGrp="1"/>
          </p:cNvSpPr>
          <p:nvPr>
            <p:ph type="body"/>
          </p:nvPr>
        </p:nvSpPr>
        <p:spPr>
          <a:xfrm>
            <a:off x="609480" y="1604520"/>
            <a:ext cx="5354280" cy="3977280"/>
          </a:xfrm>
          <a:prstGeom prst="rect">
            <a:avLst/>
          </a:prstGeom>
        </p:spPr>
        <p:txBody>
          <a:bodyPr lIns="0" tIns="0" rIns="0" bIns="0"/>
          <a:lstStyle/>
          <a:p>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60" name="PlaceHolder 4"/>
          <p:cNvSpPr>
            <a:spLocks noGrp="1"/>
          </p:cNvSpPr>
          <p:nvPr>
            <p:ph type="body"/>
          </p:nvPr>
        </p:nvSpPr>
        <p:spPr>
          <a:xfrm>
            <a:off x="6231960" y="3682080"/>
            <a:ext cx="5354280" cy="189684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376C3D5E-3F94-45E2-9217-5D0A26EBC650}"/>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DD3E6672-12F6-4CDC-8628-FF81822F4143}"/>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E15859BB-B2B3-433A-8DAA-90C301C4688B}"/>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42187645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62"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63"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64" name="PlaceHolder 4"/>
          <p:cNvSpPr>
            <a:spLocks noGrp="1"/>
          </p:cNvSpPr>
          <p:nvPr>
            <p:ph type="body"/>
          </p:nvPr>
        </p:nvSpPr>
        <p:spPr>
          <a:xfrm>
            <a:off x="609480" y="3682080"/>
            <a:ext cx="10972440" cy="189684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40DFBC51-5BCB-487B-845F-58DCC0FF0037}"/>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0AEEEF51-E597-443C-86D8-B7583F477016}"/>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0E201151-591F-4CE7-A95F-B54D1B63E8A5}"/>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16412058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66" name="PlaceHolder 2"/>
          <p:cNvSpPr>
            <a:spLocks noGrp="1"/>
          </p:cNvSpPr>
          <p:nvPr>
            <p:ph type="body"/>
          </p:nvPr>
        </p:nvSpPr>
        <p:spPr>
          <a:xfrm>
            <a:off x="609480" y="1604520"/>
            <a:ext cx="10972440" cy="1896840"/>
          </a:xfrm>
          <a:prstGeom prst="rect">
            <a:avLst/>
          </a:prstGeom>
        </p:spPr>
        <p:txBody>
          <a:bodyPr lIns="0" tIns="0" rIns="0" bIns="0"/>
          <a:lstStyle/>
          <a:p>
            <a:endParaRPr/>
          </a:p>
        </p:txBody>
      </p:sp>
      <p:sp>
        <p:nvSpPr>
          <p:cNvPr id="67" name="PlaceHolder 3"/>
          <p:cNvSpPr>
            <a:spLocks noGrp="1"/>
          </p:cNvSpPr>
          <p:nvPr>
            <p:ph type="body"/>
          </p:nvPr>
        </p:nvSpPr>
        <p:spPr>
          <a:xfrm>
            <a:off x="609480" y="3682080"/>
            <a:ext cx="10972440" cy="189684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E2BBAF33-EBD1-49E4-8347-8704BE9C7795}"/>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5AEA2132-7D3C-48CA-BC90-A30C147700CC}"/>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2F53C6F7-0990-466D-8801-8CBE6D4A8B38}"/>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48840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69" name="PlaceHolder 2"/>
          <p:cNvSpPr>
            <a:spLocks noGrp="1"/>
          </p:cNvSpPr>
          <p:nvPr>
            <p:ph type="body"/>
          </p:nvPr>
        </p:nvSpPr>
        <p:spPr>
          <a:xfrm>
            <a:off x="609480" y="1604520"/>
            <a:ext cx="5354280" cy="1896840"/>
          </a:xfrm>
          <a:prstGeom prst="rect">
            <a:avLst/>
          </a:prstGeom>
        </p:spPr>
        <p:txBody>
          <a:bodyPr lIns="0" tIns="0" rIns="0" bIns="0"/>
          <a:lstStyle/>
          <a:p>
            <a:endParaRPr/>
          </a:p>
        </p:txBody>
      </p:sp>
      <p:sp>
        <p:nvSpPr>
          <p:cNvPr id="70" name="PlaceHolder 3"/>
          <p:cNvSpPr>
            <a:spLocks noGrp="1"/>
          </p:cNvSpPr>
          <p:nvPr>
            <p:ph type="body"/>
          </p:nvPr>
        </p:nvSpPr>
        <p:spPr>
          <a:xfrm>
            <a:off x="6231960" y="1604520"/>
            <a:ext cx="5354280" cy="1896840"/>
          </a:xfrm>
          <a:prstGeom prst="rect">
            <a:avLst/>
          </a:prstGeom>
        </p:spPr>
        <p:txBody>
          <a:bodyPr lIns="0" tIns="0" rIns="0" bIns="0"/>
          <a:lstStyle/>
          <a:p>
            <a:endParaRPr/>
          </a:p>
        </p:txBody>
      </p:sp>
      <p:sp>
        <p:nvSpPr>
          <p:cNvPr id="71" name="PlaceHolder 4"/>
          <p:cNvSpPr>
            <a:spLocks noGrp="1"/>
          </p:cNvSpPr>
          <p:nvPr>
            <p:ph type="body"/>
          </p:nvPr>
        </p:nvSpPr>
        <p:spPr>
          <a:xfrm>
            <a:off x="6231960" y="3682080"/>
            <a:ext cx="5354280" cy="1896840"/>
          </a:xfrm>
          <a:prstGeom prst="rect">
            <a:avLst/>
          </a:prstGeom>
        </p:spPr>
        <p:txBody>
          <a:bodyPr lIns="0" tIns="0" rIns="0" bIns="0"/>
          <a:lstStyle/>
          <a:p>
            <a:endParaRPr/>
          </a:p>
        </p:txBody>
      </p:sp>
      <p:sp>
        <p:nvSpPr>
          <p:cNvPr id="72" name="PlaceHolder 5"/>
          <p:cNvSpPr>
            <a:spLocks noGrp="1"/>
          </p:cNvSpPr>
          <p:nvPr>
            <p:ph type="body"/>
          </p:nvPr>
        </p:nvSpPr>
        <p:spPr>
          <a:xfrm>
            <a:off x="609480" y="3682080"/>
            <a:ext cx="5354280" cy="1896840"/>
          </a:xfrm>
          <a:prstGeom prst="rect">
            <a:avLst/>
          </a:prstGeom>
        </p:spPr>
        <p:txBody>
          <a:bodyPr lIns="0" tIns="0" rIns="0" bIns="0"/>
          <a:lstStyle/>
          <a:p>
            <a:endParaRPr/>
          </a:p>
        </p:txBody>
      </p:sp>
      <p:sp>
        <p:nvSpPr>
          <p:cNvPr id="2" name="Date Placeholder 1">
            <a:extLst>
              <a:ext uri="{FF2B5EF4-FFF2-40B4-BE49-F238E27FC236}">
                <a16:creationId xmlns:a16="http://schemas.microsoft.com/office/drawing/2014/main" id="{555CE69C-290D-4FA5-9BDF-09415ECF72AA}"/>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BC576178-0968-4A3D-B98A-AE3142AD56D9}"/>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B94781B0-5EE4-45E1-835C-0EED713CA189}"/>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23062871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609480" y="273600"/>
            <a:ext cx="10972440" cy="1145160"/>
          </a:xfrm>
          <a:prstGeom prst="rect">
            <a:avLst/>
          </a:prstGeom>
        </p:spPr>
        <p:txBody>
          <a:bodyPr lIns="0" tIns="0" rIns="0" bIns="0" anchor="ctr"/>
          <a:lstStyle/>
          <a:p>
            <a:endParaRPr/>
          </a:p>
        </p:txBody>
      </p:sp>
      <p:sp>
        <p:nvSpPr>
          <p:cNvPr id="74" name="PlaceHolder 2"/>
          <p:cNvSpPr>
            <a:spLocks noGrp="1"/>
          </p:cNvSpPr>
          <p:nvPr>
            <p:ph type="body"/>
          </p:nvPr>
        </p:nvSpPr>
        <p:spPr>
          <a:xfrm>
            <a:off x="609480" y="1604520"/>
            <a:ext cx="10972440" cy="3977280"/>
          </a:xfrm>
          <a:prstGeom prst="rect">
            <a:avLst/>
          </a:prstGeom>
        </p:spPr>
        <p:txBody>
          <a:bodyPr lIns="0" tIns="0" rIns="0" bIns="0"/>
          <a:lstStyle/>
          <a:p>
            <a:endParaRPr/>
          </a:p>
        </p:txBody>
      </p:sp>
      <p:sp>
        <p:nvSpPr>
          <p:cNvPr id="75" name="PlaceHolder 3"/>
          <p:cNvSpPr>
            <a:spLocks noGrp="1"/>
          </p:cNvSpPr>
          <p:nvPr>
            <p:ph type="body"/>
          </p:nvPr>
        </p:nvSpPr>
        <p:spPr>
          <a:xfrm>
            <a:off x="609480" y="1604520"/>
            <a:ext cx="10972440" cy="3977280"/>
          </a:xfrm>
          <a:prstGeom prst="rect">
            <a:avLst/>
          </a:prstGeom>
        </p:spPr>
        <p:txBody>
          <a:bodyPr lIns="0" tIns="0" rIns="0" bIns="0"/>
          <a:lstStyle/>
          <a:p>
            <a:endParaRPr/>
          </a:p>
        </p:txBody>
      </p:sp>
      <p:pic>
        <p:nvPicPr>
          <p:cNvPr id="76" name="Picture 75"/>
          <p:cNvPicPr/>
          <p:nvPr/>
        </p:nvPicPr>
        <p:blipFill>
          <a:blip r:embed="rId2"/>
          <a:stretch>
            <a:fillRect/>
          </a:stretch>
        </p:blipFill>
        <p:spPr>
          <a:xfrm>
            <a:off x="3602160" y="1604520"/>
            <a:ext cx="4986360" cy="3977280"/>
          </a:xfrm>
          <a:prstGeom prst="rect">
            <a:avLst/>
          </a:prstGeom>
          <a:ln>
            <a:noFill/>
          </a:ln>
        </p:spPr>
      </p:pic>
      <p:pic>
        <p:nvPicPr>
          <p:cNvPr id="77" name="Picture 76"/>
          <p:cNvPicPr/>
          <p:nvPr/>
        </p:nvPicPr>
        <p:blipFill>
          <a:blip r:embed="rId2"/>
          <a:stretch>
            <a:fillRect/>
          </a:stretch>
        </p:blipFill>
        <p:spPr>
          <a:xfrm>
            <a:off x="3602160" y="1604520"/>
            <a:ext cx="4986360" cy="3977280"/>
          </a:xfrm>
          <a:prstGeom prst="rect">
            <a:avLst/>
          </a:prstGeom>
          <a:ln>
            <a:noFill/>
          </a:ln>
        </p:spPr>
      </p:pic>
      <p:sp>
        <p:nvSpPr>
          <p:cNvPr id="2" name="Date Placeholder 1">
            <a:extLst>
              <a:ext uri="{FF2B5EF4-FFF2-40B4-BE49-F238E27FC236}">
                <a16:creationId xmlns:a16="http://schemas.microsoft.com/office/drawing/2014/main" id="{0E3D3E36-CD52-49E3-82B5-3F102CDA2B79}"/>
              </a:ext>
            </a:extLst>
          </p:cNvPr>
          <p:cNvSpPr>
            <a:spLocks noGrp="1"/>
          </p:cNvSpPr>
          <p:nvPr>
            <p:ph type="dt" idx="10"/>
          </p:nvPr>
        </p:nvSpPr>
        <p:spPr/>
        <p:txBody>
          <a:bodyPr/>
          <a:lstStyle/>
          <a:p>
            <a:pPr>
              <a:lnSpc>
                <a:spcPct val="100000"/>
              </a:lnSpc>
            </a:pPr>
            <a:endParaRPr lang="en-CA"/>
          </a:p>
        </p:txBody>
      </p:sp>
      <p:sp>
        <p:nvSpPr>
          <p:cNvPr id="3" name="Footer Placeholder 2">
            <a:extLst>
              <a:ext uri="{FF2B5EF4-FFF2-40B4-BE49-F238E27FC236}">
                <a16:creationId xmlns:a16="http://schemas.microsoft.com/office/drawing/2014/main" id="{67A32218-CD0B-4F92-81BD-25E49C5E4ED0}"/>
              </a:ext>
            </a:extLst>
          </p:cNvPr>
          <p:cNvSpPr>
            <a:spLocks noGrp="1"/>
          </p:cNvSpPr>
          <p:nvPr>
            <p:ph type="ftr" idx="11"/>
          </p:nvPr>
        </p:nvSpPr>
        <p:spPr/>
        <p:txBody>
          <a:bodyPr/>
          <a:lstStyle/>
          <a:p>
            <a:endParaRPr lang="en-CA"/>
          </a:p>
        </p:txBody>
      </p:sp>
      <p:sp>
        <p:nvSpPr>
          <p:cNvPr id="4" name="Slide Number Placeholder 3">
            <a:extLst>
              <a:ext uri="{FF2B5EF4-FFF2-40B4-BE49-F238E27FC236}">
                <a16:creationId xmlns:a16="http://schemas.microsoft.com/office/drawing/2014/main" id="{8A3FAFDD-D0F2-41B8-A8FD-168C0672E978}"/>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a:t>
            </a:fld>
            <a:endParaRPr lang="en-US"/>
          </a:p>
        </p:txBody>
      </p:sp>
    </p:spTree>
    <p:extLst>
      <p:ext uri="{BB962C8B-B14F-4D97-AF65-F5344CB8AC3E}">
        <p14:creationId xmlns:p14="http://schemas.microsoft.com/office/powerpoint/2010/main" val="140262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9A3A993F-D82C-4311-B560-998CC2C3B0F5}" type="datetimeFigureOut">
              <a:rPr lang="en-US" smtClean="0"/>
              <a:t>4/29/2021</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049D5AF-E004-4775-AD60-9CA5F21B70CC}" type="slidenum">
              <a:rPr lang="en-US" smtClean="0"/>
              <a:t>‹#›</a:t>
            </a:fld>
            <a:endParaRPr lang="en-US"/>
          </a:p>
        </p:txBody>
      </p:sp>
    </p:spTree>
    <p:extLst>
      <p:ext uri="{BB962C8B-B14F-4D97-AF65-F5344CB8AC3E}">
        <p14:creationId xmlns:p14="http://schemas.microsoft.com/office/powerpoint/2010/main" val="109250175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838080" y="365040"/>
            <a:ext cx="10515240" cy="1325160"/>
          </a:xfrm>
          <a:prstGeom prst="rect">
            <a:avLst/>
          </a:prstGeom>
        </p:spPr>
        <p:txBody>
          <a:bodyPr anchor="ctr"/>
          <a:lstStyle/>
          <a:p>
            <a:pPr>
              <a:lnSpc>
                <a:spcPct val="90000"/>
              </a:lnSpc>
            </a:pPr>
            <a:r>
              <a:rPr lang="en-US" sz="4400">
                <a:solidFill>
                  <a:srgbClr val="000000"/>
                </a:solidFill>
                <a:latin typeface="Calibri Light"/>
              </a:rPr>
              <a:t>Click to edit the title text formatClick to edit Master title style</a:t>
            </a:r>
            <a:endParaRPr/>
          </a:p>
        </p:txBody>
      </p:sp>
      <p:sp>
        <p:nvSpPr>
          <p:cNvPr id="40" name="PlaceHolder 2"/>
          <p:cNvSpPr>
            <a:spLocks noGrp="1"/>
          </p:cNvSpPr>
          <p:nvPr>
            <p:ph type="body"/>
          </p:nvPr>
        </p:nvSpPr>
        <p:spPr>
          <a:xfrm>
            <a:off x="838080" y="1825560"/>
            <a:ext cx="10515240" cy="4350960"/>
          </a:xfrm>
          <a:prstGeom prst="rect">
            <a:avLst/>
          </a:prstGeom>
        </p:spPr>
        <p:txBody>
          <a:bodyPr/>
          <a:lstStyle/>
          <a:p>
            <a:pPr>
              <a:buSzPct val="45000"/>
              <a:buFont typeface="StarSymbol"/>
              <a:buChar char=""/>
            </a:pPr>
            <a:r>
              <a:rPr lang="en-US" sz="2800">
                <a:solidFill>
                  <a:srgbClr val="000000"/>
                </a:solidFill>
                <a:latin typeface="Calibri"/>
              </a:rPr>
              <a:t>Click to edit the outline text format</a:t>
            </a:r>
            <a:endParaRPr/>
          </a:p>
          <a:p>
            <a:pPr lvl="1">
              <a:buSzPct val="75000"/>
              <a:buFont typeface="StarSymbol"/>
              <a:buChar char=""/>
            </a:pPr>
            <a:r>
              <a:rPr lang="en-US" sz="2800">
                <a:solidFill>
                  <a:srgbClr val="000000"/>
                </a:solidFill>
                <a:latin typeface="Calibri"/>
              </a:rPr>
              <a:t>Second Outline Level</a:t>
            </a:r>
            <a:endParaRPr/>
          </a:p>
          <a:p>
            <a:pPr lvl="2">
              <a:buSzPct val="45000"/>
              <a:buFont typeface="StarSymbol"/>
              <a:buChar char=""/>
            </a:pPr>
            <a:r>
              <a:rPr lang="en-US" sz="2800">
                <a:solidFill>
                  <a:srgbClr val="000000"/>
                </a:solidFill>
                <a:latin typeface="Calibri"/>
              </a:rPr>
              <a:t>Third Outline Level</a:t>
            </a:r>
            <a:endParaRPr/>
          </a:p>
          <a:p>
            <a:pPr lvl="3">
              <a:buSzPct val="75000"/>
              <a:buFont typeface="StarSymbol"/>
              <a:buChar char=""/>
            </a:pPr>
            <a:r>
              <a:rPr lang="en-US" sz="2800">
                <a:solidFill>
                  <a:srgbClr val="000000"/>
                </a:solidFill>
                <a:latin typeface="Calibri"/>
              </a:rPr>
              <a:t>Fourth Outline Level</a:t>
            </a:r>
            <a:endParaRPr/>
          </a:p>
          <a:p>
            <a:pPr lvl="4">
              <a:buSzPct val="45000"/>
              <a:buFont typeface="StarSymbol"/>
              <a:buChar char=""/>
            </a:pPr>
            <a:r>
              <a:rPr lang="en-US" sz="2800">
                <a:solidFill>
                  <a:srgbClr val="000000"/>
                </a:solidFill>
                <a:latin typeface="Calibri"/>
              </a:rPr>
              <a:t>Fifth Outline Level</a:t>
            </a:r>
            <a:endParaRPr/>
          </a:p>
          <a:p>
            <a:pPr lvl="5">
              <a:buSzPct val="45000"/>
              <a:buFont typeface="StarSymbol"/>
              <a:buChar char=""/>
            </a:pPr>
            <a:r>
              <a:rPr lang="en-US" sz="2800">
                <a:solidFill>
                  <a:srgbClr val="000000"/>
                </a:solidFill>
                <a:latin typeface="Calibri"/>
              </a:rPr>
              <a:t>Sixth Outline Level</a:t>
            </a:r>
            <a:endParaRPr/>
          </a:p>
          <a:p>
            <a:pPr>
              <a:lnSpc>
                <a:spcPct val="100000"/>
              </a:lnSpc>
              <a:buFont typeface="Arial"/>
              <a:buChar char="•"/>
            </a:pPr>
            <a:r>
              <a:rPr lang="en-US" sz="2800">
                <a:solidFill>
                  <a:srgbClr val="000000"/>
                </a:solidFill>
                <a:latin typeface="Calibri"/>
              </a:rPr>
              <a:t>Seventh Outline LevelClick to edit Master text styles</a:t>
            </a:r>
            <a:endParaRPr/>
          </a:p>
          <a:p>
            <a:pPr lvl="1">
              <a:lnSpc>
                <a:spcPct val="100000"/>
              </a:lnSpc>
              <a:buFont typeface="Arial"/>
              <a:buChar char="•"/>
            </a:pPr>
            <a:r>
              <a:rPr lang="en-US" sz="2400">
                <a:solidFill>
                  <a:srgbClr val="000000"/>
                </a:solidFill>
                <a:latin typeface="Calibri"/>
              </a:rPr>
              <a:t>Second level</a:t>
            </a:r>
            <a:endParaRPr/>
          </a:p>
          <a:p>
            <a:pPr lvl="2">
              <a:lnSpc>
                <a:spcPct val="100000"/>
              </a:lnSpc>
              <a:buFont typeface="Arial"/>
              <a:buChar char="•"/>
            </a:pPr>
            <a:r>
              <a:rPr lang="en-US" sz="2000">
                <a:solidFill>
                  <a:srgbClr val="000000"/>
                </a:solidFill>
                <a:latin typeface="Calibri"/>
              </a:rPr>
              <a:t>Third level</a:t>
            </a:r>
            <a:endParaRPr/>
          </a:p>
          <a:p>
            <a:pPr lvl="3">
              <a:lnSpc>
                <a:spcPct val="100000"/>
              </a:lnSpc>
              <a:buFont typeface="Arial"/>
              <a:buChar char="•"/>
            </a:pPr>
            <a:r>
              <a:rPr lang="en-US">
                <a:solidFill>
                  <a:srgbClr val="000000"/>
                </a:solidFill>
                <a:latin typeface="Calibri"/>
              </a:rPr>
              <a:t>Fourth level</a:t>
            </a:r>
            <a:endParaRPr/>
          </a:p>
          <a:p>
            <a:pPr lvl="4">
              <a:lnSpc>
                <a:spcPct val="100000"/>
              </a:lnSpc>
              <a:buFont typeface="Arial"/>
              <a:buChar char="•"/>
            </a:pPr>
            <a:r>
              <a:rPr lang="en-US">
                <a:solidFill>
                  <a:srgbClr val="000000"/>
                </a:solidFill>
                <a:latin typeface="Calibri"/>
              </a:rPr>
              <a:t>Fifth level</a:t>
            </a:r>
            <a:endParaRPr/>
          </a:p>
        </p:txBody>
      </p:sp>
      <p:sp>
        <p:nvSpPr>
          <p:cNvPr id="41" name="PlaceHolder 3"/>
          <p:cNvSpPr>
            <a:spLocks noGrp="1"/>
          </p:cNvSpPr>
          <p:nvPr>
            <p:ph type="dt"/>
          </p:nvPr>
        </p:nvSpPr>
        <p:spPr>
          <a:xfrm>
            <a:off x="838080" y="6356520"/>
            <a:ext cx="2742840" cy="364680"/>
          </a:xfrm>
          <a:prstGeom prst="rect">
            <a:avLst/>
          </a:prstGeom>
        </p:spPr>
        <p:txBody>
          <a:bodyPr anchor="ctr"/>
          <a:lstStyle/>
          <a:p>
            <a:pPr>
              <a:lnSpc>
                <a:spcPct val="100000"/>
              </a:lnSpc>
            </a:pPr>
            <a:endParaRPr/>
          </a:p>
        </p:txBody>
      </p:sp>
      <p:sp>
        <p:nvSpPr>
          <p:cNvPr id="42" name="PlaceHolder 4"/>
          <p:cNvSpPr>
            <a:spLocks noGrp="1"/>
          </p:cNvSpPr>
          <p:nvPr>
            <p:ph type="ftr"/>
          </p:nvPr>
        </p:nvSpPr>
        <p:spPr>
          <a:xfrm>
            <a:off x="4038480" y="6356520"/>
            <a:ext cx="4114440" cy="364680"/>
          </a:xfrm>
          <a:prstGeom prst="rect">
            <a:avLst/>
          </a:prstGeom>
        </p:spPr>
        <p:txBody>
          <a:bodyPr anchor="ctr"/>
          <a:lstStyle/>
          <a:p>
            <a:endParaRPr/>
          </a:p>
        </p:txBody>
      </p:sp>
      <p:sp>
        <p:nvSpPr>
          <p:cNvPr id="43" name="PlaceHolder 5"/>
          <p:cNvSpPr>
            <a:spLocks noGrp="1"/>
          </p:cNvSpPr>
          <p:nvPr>
            <p:ph type="sldNum"/>
          </p:nvPr>
        </p:nvSpPr>
        <p:spPr>
          <a:xfrm>
            <a:off x="8610480" y="6356520"/>
            <a:ext cx="2742840" cy="364680"/>
          </a:xfrm>
          <a:prstGeom prst="rect">
            <a:avLst/>
          </a:prstGeom>
        </p:spPr>
        <p:txBody>
          <a:bodyPr anchor="ctr"/>
          <a:lstStyle/>
          <a:p>
            <a:pPr algn="r">
              <a:lnSpc>
                <a:spcPct val="100000"/>
              </a:lnSpc>
            </a:pPr>
            <a:fld id="{2E5851C8-E4EF-4613-AEE4-57C4E9D2EDE7}" type="slidenum">
              <a:rPr lang="en-US" sz="1200">
                <a:solidFill>
                  <a:srgbClr val="8B8B8B"/>
                </a:solidFill>
                <a:latin typeface="Calibri"/>
              </a:rPr>
              <a:t>‹#›</a:t>
            </a:fld>
            <a:endParaRPr/>
          </a:p>
        </p:txBody>
      </p:sp>
    </p:spTree>
    <p:extLst>
      <p:ext uri="{BB962C8B-B14F-4D97-AF65-F5344CB8AC3E}">
        <p14:creationId xmlns:p14="http://schemas.microsoft.com/office/powerpoint/2010/main" val="308006663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14.png"/><Relationship Id="rId7" Type="http://schemas.openxmlformats.org/officeDocument/2006/relationships/slide" Target="slide8.xml"/><Relationship Id="rId2" Type="http://schemas.openxmlformats.org/officeDocument/2006/relationships/image" Target="../media/image13.jpg"/><Relationship Id="rId1" Type="http://schemas.openxmlformats.org/officeDocument/2006/relationships/slideLayout" Target="../slideLayouts/slideLayout18.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5.jpg"/><Relationship Id="rId7" Type="http://schemas.openxmlformats.org/officeDocument/2006/relationships/slide" Target="slide13.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slide" Target="slide1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2000"/>
            <a:lum/>
          </a:blip>
          <a:srcRect/>
          <a:stretch>
            <a:fillRect l="-34000" r="-34000"/>
          </a:stretch>
        </a:blip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41E10E6-DB73-47D3-A402-D61077A2A3E9}"/>
              </a:ext>
            </a:extLst>
          </p:cNvPr>
          <p:cNvSpPr/>
          <p:nvPr/>
        </p:nvSpPr>
        <p:spPr>
          <a:xfrm>
            <a:off x="6032797" y="4163439"/>
            <a:ext cx="5962209" cy="2328879"/>
          </a:xfrm>
          <a:prstGeom prst="rect">
            <a:avLst/>
          </a:prstGeom>
          <a:gradFill>
            <a:gsLst>
              <a:gs pos="0">
                <a:srgbClr val="FFFF00">
                  <a:alpha val="15000"/>
                </a:srgbClr>
              </a:gs>
              <a:gs pos="100000">
                <a:srgbClr val="D0F852">
                  <a:alpha val="15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a:extLst>
              <a:ext uri="{FF2B5EF4-FFF2-40B4-BE49-F238E27FC236}">
                <a16:creationId xmlns:a16="http://schemas.microsoft.com/office/drawing/2014/main" id="{F48C7F96-5715-4E14-B9CA-27EF415677A3}"/>
              </a:ext>
            </a:extLst>
          </p:cNvPr>
          <p:cNvSpPr/>
          <p:nvPr/>
        </p:nvSpPr>
        <p:spPr>
          <a:xfrm>
            <a:off x="6030869" y="481258"/>
            <a:ext cx="5962209" cy="3590737"/>
          </a:xfrm>
          <a:prstGeom prst="rect">
            <a:avLst/>
          </a:prstGeom>
          <a:gradFill>
            <a:gsLst>
              <a:gs pos="0">
                <a:srgbClr val="F2850E">
                  <a:alpha val="15000"/>
                </a:srgbClr>
              </a:gs>
              <a:gs pos="100000">
                <a:srgbClr val="FFC000">
                  <a:alpha val="1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Shape 2"/>
          <p:cNvSpPr txBox="1"/>
          <p:nvPr/>
        </p:nvSpPr>
        <p:spPr>
          <a:xfrm>
            <a:off x="300681" y="217670"/>
            <a:ext cx="4869205" cy="721080"/>
          </a:xfrm>
          <a:prstGeom prst="rect">
            <a:avLst/>
          </a:prstGeom>
        </p:spPr>
        <p:txBody>
          <a:bodyPr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3200" b="1" dirty="0">
                <a:solidFill>
                  <a:srgbClr val="000000"/>
                </a:solidFill>
                <a:latin typeface="Calibri Light"/>
              </a:rPr>
              <a:t>Two minutes of fault imaging in seismic data</a:t>
            </a:r>
            <a:endParaRPr kumimoji="0" sz="1200" b="1" i="0" u="none" strike="noStrike" kern="1200" cap="none" spc="0" normalizeH="0" baseline="0" noProof="0" dirty="0">
              <a:ln>
                <a:noFill/>
              </a:ln>
              <a:solidFill>
                <a:prstClr val="black"/>
              </a:solidFill>
              <a:effectLst/>
              <a:uLnTx/>
              <a:uFillTx/>
              <a:latin typeface="Calibri Light"/>
              <a:ea typeface="+mn-ea"/>
              <a:cs typeface="+mn-cs"/>
            </a:endParaRPr>
          </a:p>
        </p:txBody>
      </p:sp>
      <p:sp>
        <p:nvSpPr>
          <p:cNvPr id="6" name="TextBox 5">
            <a:extLst>
              <a:ext uri="{FF2B5EF4-FFF2-40B4-BE49-F238E27FC236}">
                <a16:creationId xmlns:a16="http://schemas.microsoft.com/office/drawing/2014/main" id="{8DA95341-694E-4879-8BAE-C5263C194513}"/>
              </a:ext>
            </a:extLst>
          </p:cNvPr>
          <p:cNvSpPr txBox="1"/>
          <p:nvPr/>
        </p:nvSpPr>
        <p:spPr>
          <a:xfrm>
            <a:off x="9192639" y="6614687"/>
            <a:ext cx="3121367" cy="26161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50" b="0" i="0" u="none" strike="noStrike" kern="1200" cap="none" spc="0" normalizeH="0" baseline="0" noProof="0" dirty="0">
                <a:ln>
                  <a:noFill/>
                </a:ln>
                <a:solidFill>
                  <a:prstClr val="black"/>
                </a:solidFill>
                <a:effectLst/>
                <a:uLnTx/>
                <a:uFillTx/>
                <a:latin typeface="Calibri Light"/>
                <a:ea typeface="+mn-ea"/>
                <a:cs typeface="+mn-cs"/>
              </a:rPr>
              <a:t>Geology of Svalbard, photo by Jennifer Cunningham</a:t>
            </a:r>
          </a:p>
        </p:txBody>
      </p:sp>
      <p:sp>
        <p:nvSpPr>
          <p:cNvPr id="5" name="TextBox 4">
            <a:extLst>
              <a:ext uri="{FF2B5EF4-FFF2-40B4-BE49-F238E27FC236}">
                <a16:creationId xmlns:a16="http://schemas.microsoft.com/office/drawing/2014/main" id="{7B150BE3-1DA9-4F2E-A8F5-4C07B0BCABB2}"/>
              </a:ext>
            </a:extLst>
          </p:cNvPr>
          <p:cNvSpPr txBox="1"/>
          <p:nvPr/>
        </p:nvSpPr>
        <p:spPr>
          <a:xfrm>
            <a:off x="300681" y="5460362"/>
            <a:ext cx="508253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Light"/>
                <a:ea typeface="+mn-ea"/>
                <a:cs typeface="+mn-cs"/>
              </a:rPr>
              <a:t>Seismic data are acquired </a:t>
            </a:r>
            <a:r>
              <a:rPr lang="en-CA" dirty="0">
                <a:solidFill>
                  <a:prstClr val="black"/>
                </a:solidFill>
                <a:latin typeface="Calibri Light"/>
              </a:rPr>
              <a:t>and processed in different ways. Today we will investigate how azimuth impacts fault imaging and how the morphology of faults may impact the obtained seismic frequencies.</a:t>
            </a: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pic>
        <p:nvPicPr>
          <p:cNvPr id="7" name="Picture 6">
            <a:extLst>
              <a:ext uri="{FF2B5EF4-FFF2-40B4-BE49-F238E27FC236}">
                <a16:creationId xmlns:a16="http://schemas.microsoft.com/office/drawing/2014/main" id="{6A59807C-00CE-4166-AB6B-7417DDD33AA2}"/>
              </a:ext>
            </a:extLst>
          </p:cNvPr>
          <p:cNvPicPr>
            <a:picLocks noChangeAspect="1"/>
          </p:cNvPicPr>
          <p:nvPr/>
        </p:nvPicPr>
        <p:blipFill>
          <a:blip r:embed="rId4"/>
          <a:stretch>
            <a:fillRect/>
          </a:stretch>
        </p:blipFill>
        <p:spPr>
          <a:xfrm>
            <a:off x="515368" y="1129060"/>
            <a:ext cx="4564112" cy="4241836"/>
          </a:xfrm>
          <a:prstGeom prst="rect">
            <a:avLst/>
          </a:prstGeom>
        </p:spPr>
      </p:pic>
      <p:pic>
        <p:nvPicPr>
          <p:cNvPr id="10" name="Picture 9">
            <a:extLst>
              <a:ext uri="{FF2B5EF4-FFF2-40B4-BE49-F238E27FC236}">
                <a16:creationId xmlns:a16="http://schemas.microsoft.com/office/drawing/2014/main" id="{48A9D00C-4B01-4F4D-873C-6A9DEB3C25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535" t="53530" r="10128" b="21473"/>
          <a:stretch/>
        </p:blipFill>
        <p:spPr>
          <a:xfrm>
            <a:off x="7305575" y="811726"/>
            <a:ext cx="4191039" cy="1916918"/>
          </a:xfrm>
          <a:prstGeom prst="rect">
            <a:avLst/>
          </a:prstGeom>
        </p:spPr>
      </p:pic>
      <p:sp>
        <p:nvSpPr>
          <p:cNvPr id="2" name="TextBox 1">
            <a:extLst>
              <a:ext uri="{FF2B5EF4-FFF2-40B4-BE49-F238E27FC236}">
                <a16:creationId xmlns:a16="http://schemas.microsoft.com/office/drawing/2014/main" id="{4C033F07-4881-4F28-9650-8B97DB36C99E}"/>
              </a:ext>
            </a:extLst>
          </p:cNvPr>
          <p:cNvSpPr txBox="1"/>
          <p:nvPr/>
        </p:nvSpPr>
        <p:spPr>
          <a:xfrm rot="16200000">
            <a:off x="6211207" y="1431325"/>
            <a:ext cx="1355499" cy="646331"/>
          </a:xfrm>
          <a:prstGeom prst="rect">
            <a:avLst/>
          </a:prstGeom>
          <a:noFill/>
        </p:spPr>
        <p:txBody>
          <a:bodyPr wrap="none" rtlCol="0">
            <a:spAutoFit/>
          </a:bodyPr>
          <a:lstStyle/>
          <a:p>
            <a:r>
              <a:rPr lang="en-CA" dirty="0"/>
              <a:t>Case Study</a:t>
            </a:r>
          </a:p>
          <a:p>
            <a:r>
              <a:rPr lang="en-CA" dirty="0"/>
              <a:t>Snøhvit Area</a:t>
            </a:r>
          </a:p>
        </p:txBody>
      </p:sp>
      <p:sp>
        <p:nvSpPr>
          <p:cNvPr id="11" name="TextBox 10">
            <a:extLst>
              <a:ext uri="{FF2B5EF4-FFF2-40B4-BE49-F238E27FC236}">
                <a16:creationId xmlns:a16="http://schemas.microsoft.com/office/drawing/2014/main" id="{C2F3DF9E-7B4A-4CB4-9EB9-9F61E5261FCD}"/>
              </a:ext>
            </a:extLst>
          </p:cNvPr>
          <p:cNvSpPr txBox="1"/>
          <p:nvPr/>
        </p:nvSpPr>
        <p:spPr>
          <a:xfrm rot="16200000">
            <a:off x="6403583" y="3058595"/>
            <a:ext cx="1076901" cy="646331"/>
          </a:xfrm>
          <a:prstGeom prst="rect">
            <a:avLst/>
          </a:prstGeom>
          <a:noFill/>
        </p:spPr>
        <p:txBody>
          <a:bodyPr wrap="square" rtlCol="0">
            <a:spAutoFit/>
          </a:bodyPr>
          <a:lstStyle/>
          <a:p>
            <a:pPr algn="ctr"/>
            <a:r>
              <a:rPr lang="en-CA" dirty="0"/>
              <a:t>Forward Modelled</a:t>
            </a:r>
          </a:p>
        </p:txBody>
      </p:sp>
      <p:pic>
        <p:nvPicPr>
          <p:cNvPr id="12" name="Picture 11">
            <a:extLst>
              <a:ext uri="{FF2B5EF4-FFF2-40B4-BE49-F238E27FC236}">
                <a16:creationId xmlns:a16="http://schemas.microsoft.com/office/drawing/2014/main" id="{A4152780-6052-4C44-949D-9537147E7785}"/>
              </a:ext>
            </a:extLst>
          </p:cNvPr>
          <p:cNvPicPr>
            <a:picLocks noChangeAspect="1"/>
          </p:cNvPicPr>
          <p:nvPr/>
        </p:nvPicPr>
        <p:blipFill rotWithShape="1">
          <a:blip r:embed="rId6"/>
          <a:srcRect l="8937" t="50300" r="51115" b="34039"/>
          <a:stretch/>
        </p:blipFill>
        <p:spPr>
          <a:xfrm>
            <a:off x="7305575" y="2784989"/>
            <a:ext cx="2050180" cy="1152763"/>
          </a:xfrm>
          <a:prstGeom prst="rect">
            <a:avLst/>
          </a:prstGeom>
          <a:ln>
            <a:solidFill>
              <a:schemeClr val="tx1">
                <a:alpha val="99000"/>
              </a:schemeClr>
            </a:solidFill>
          </a:ln>
        </p:spPr>
      </p:pic>
      <p:pic>
        <p:nvPicPr>
          <p:cNvPr id="13" name="Picture 12">
            <a:extLst>
              <a:ext uri="{FF2B5EF4-FFF2-40B4-BE49-F238E27FC236}">
                <a16:creationId xmlns:a16="http://schemas.microsoft.com/office/drawing/2014/main" id="{0EA9CA38-D68E-4587-BA71-57FE00B93DE4}"/>
              </a:ext>
            </a:extLst>
          </p:cNvPr>
          <p:cNvPicPr>
            <a:picLocks noChangeAspect="1"/>
          </p:cNvPicPr>
          <p:nvPr/>
        </p:nvPicPr>
        <p:blipFill rotWithShape="1">
          <a:blip r:embed="rId6"/>
          <a:srcRect l="56592" t="50300" r="3253" b="34039"/>
          <a:stretch/>
        </p:blipFill>
        <p:spPr>
          <a:xfrm>
            <a:off x="9396131" y="2784989"/>
            <a:ext cx="2060802" cy="1152763"/>
          </a:xfrm>
          <a:prstGeom prst="rect">
            <a:avLst/>
          </a:prstGeom>
          <a:ln>
            <a:solidFill>
              <a:schemeClr val="tx1">
                <a:alpha val="99000"/>
              </a:schemeClr>
            </a:solidFill>
          </a:ln>
        </p:spPr>
      </p:pic>
      <p:sp>
        <p:nvSpPr>
          <p:cNvPr id="3" name="TextBox 2">
            <a:extLst>
              <a:ext uri="{FF2B5EF4-FFF2-40B4-BE49-F238E27FC236}">
                <a16:creationId xmlns:a16="http://schemas.microsoft.com/office/drawing/2014/main" id="{F624324D-C4A2-4B24-978A-D126F48E316E}"/>
              </a:ext>
            </a:extLst>
          </p:cNvPr>
          <p:cNvSpPr txBox="1"/>
          <p:nvPr/>
        </p:nvSpPr>
        <p:spPr>
          <a:xfrm>
            <a:off x="7656896" y="528492"/>
            <a:ext cx="1479829" cy="369332"/>
          </a:xfrm>
          <a:prstGeom prst="rect">
            <a:avLst/>
          </a:prstGeom>
          <a:noFill/>
        </p:spPr>
        <p:txBody>
          <a:bodyPr wrap="none" rtlCol="0">
            <a:spAutoFit/>
          </a:bodyPr>
          <a:lstStyle/>
          <a:p>
            <a:r>
              <a:rPr lang="en-CA" dirty="0"/>
              <a:t>West Azimuth</a:t>
            </a:r>
          </a:p>
        </p:txBody>
      </p:sp>
      <p:sp>
        <p:nvSpPr>
          <p:cNvPr id="16" name="TextBox 15">
            <a:extLst>
              <a:ext uri="{FF2B5EF4-FFF2-40B4-BE49-F238E27FC236}">
                <a16:creationId xmlns:a16="http://schemas.microsoft.com/office/drawing/2014/main" id="{91475F3E-F8F0-4A23-ACAA-3F9D988105A2}"/>
              </a:ext>
            </a:extLst>
          </p:cNvPr>
          <p:cNvSpPr txBox="1"/>
          <p:nvPr/>
        </p:nvSpPr>
        <p:spPr>
          <a:xfrm>
            <a:off x="9719911" y="523299"/>
            <a:ext cx="1387624" cy="369332"/>
          </a:xfrm>
          <a:prstGeom prst="rect">
            <a:avLst/>
          </a:prstGeom>
          <a:noFill/>
        </p:spPr>
        <p:txBody>
          <a:bodyPr wrap="none" rtlCol="0">
            <a:spAutoFit/>
          </a:bodyPr>
          <a:lstStyle/>
          <a:p>
            <a:r>
              <a:rPr lang="en-CA" dirty="0"/>
              <a:t>East Azimuth</a:t>
            </a:r>
          </a:p>
        </p:txBody>
      </p:sp>
      <p:pic>
        <p:nvPicPr>
          <p:cNvPr id="17" name="Content Placeholder 5">
            <a:extLst>
              <a:ext uri="{FF2B5EF4-FFF2-40B4-BE49-F238E27FC236}">
                <a16:creationId xmlns:a16="http://schemas.microsoft.com/office/drawing/2014/main" id="{C8EE0C13-A156-4829-82F2-BD8787B36F1C}"/>
              </a:ext>
            </a:extLst>
          </p:cNvPr>
          <p:cNvPicPr>
            <a:picLocks noChangeAspect="1"/>
          </p:cNvPicPr>
          <p:nvPr/>
        </p:nvPicPr>
        <p:blipFill rotWithShape="1">
          <a:blip r:embed="rId7">
            <a:extLst>
              <a:ext uri="{28A0092B-C50C-407E-A947-70E740481C1C}">
                <a14:useLocalDpi xmlns:a14="http://schemas.microsoft.com/office/drawing/2010/main" val="0"/>
              </a:ext>
            </a:extLst>
          </a:blip>
          <a:srcRect l="77488" t="37354" r="1267" b="35295"/>
          <a:stretch/>
        </p:blipFill>
        <p:spPr>
          <a:xfrm>
            <a:off x="6301613" y="4516127"/>
            <a:ext cx="2090385" cy="1896450"/>
          </a:xfrm>
          <a:prstGeom prst="rect">
            <a:avLst/>
          </a:prstGeom>
          <a:ln>
            <a:solidFill>
              <a:schemeClr val="tx1"/>
            </a:solidFill>
          </a:ln>
        </p:spPr>
      </p:pic>
      <p:pic>
        <p:nvPicPr>
          <p:cNvPr id="18" name="Content Placeholder 5">
            <a:extLst>
              <a:ext uri="{FF2B5EF4-FFF2-40B4-BE49-F238E27FC236}">
                <a16:creationId xmlns:a16="http://schemas.microsoft.com/office/drawing/2014/main" id="{CD813713-1769-4F81-95E5-B53AD7013B4C}"/>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77590" t="67623" r="1253" b="12447"/>
          <a:stretch/>
        </p:blipFill>
        <p:spPr>
          <a:xfrm>
            <a:off x="6300815" y="6045230"/>
            <a:ext cx="546181" cy="362534"/>
          </a:xfrm>
          <a:prstGeom prst="rect">
            <a:avLst/>
          </a:prstGeom>
        </p:spPr>
      </p:pic>
      <p:grpSp>
        <p:nvGrpSpPr>
          <p:cNvPr id="4" name="Group 3">
            <a:extLst>
              <a:ext uri="{FF2B5EF4-FFF2-40B4-BE49-F238E27FC236}">
                <a16:creationId xmlns:a16="http://schemas.microsoft.com/office/drawing/2014/main" id="{FB3F44C9-5E40-4BA2-B731-A2AEE1CB7A46}"/>
              </a:ext>
            </a:extLst>
          </p:cNvPr>
          <p:cNvGrpSpPr/>
          <p:nvPr/>
        </p:nvGrpSpPr>
        <p:grpSpPr>
          <a:xfrm>
            <a:off x="8702622" y="4511314"/>
            <a:ext cx="3083513" cy="1900459"/>
            <a:chOff x="8519742" y="4289242"/>
            <a:chExt cx="3345132" cy="2061702"/>
          </a:xfrm>
        </p:grpSpPr>
        <p:pic>
          <p:nvPicPr>
            <p:cNvPr id="20" name="Picture 19">
              <a:extLst>
                <a:ext uri="{FF2B5EF4-FFF2-40B4-BE49-F238E27FC236}">
                  <a16:creationId xmlns:a16="http://schemas.microsoft.com/office/drawing/2014/main" id="{83D23A27-606A-403B-81D3-48ABA813C92B}"/>
                </a:ext>
              </a:extLst>
            </p:cNvPr>
            <p:cNvPicPr>
              <a:picLocks noChangeAspect="1"/>
            </p:cNvPicPr>
            <p:nvPr/>
          </p:nvPicPr>
          <p:blipFill rotWithShape="1">
            <a:blip r:embed="rId9"/>
            <a:srcRect l="2585" r="48754"/>
            <a:stretch/>
          </p:blipFill>
          <p:spPr>
            <a:xfrm>
              <a:off x="8519742" y="4289242"/>
              <a:ext cx="3345131" cy="1032133"/>
            </a:xfrm>
            <a:prstGeom prst="rect">
              <a:avLst/>
            </a:prstGeom>
            <a:ln>
              <a:solidFill>
                <a:schemeClr val="tx1"/>
              </a:solidFill>
            </a:ln>
          </p:spPr>
        </p:pic>
        <p:pic>
          <p:nvPicPr>
            <p:cNvPr id="21" name="Picture 20">
              <a:extLst>
                <a:ext uri="{FF2B5EF4-FFF2-40B4-BE49-F238E27FC236}">
                  <a16:creationId xmlns:a16="http://schemas.microsoft.com/office/drawing/2014/main" id="{0B570CE1-FC6B-48CB-B068-5393F49E0518}"/>
                </a:ext>
              </a:extLst>
            </p:cNvPr>
            <p:cNvPicPr>
              <a:picLocks noChangeAspect="1"/>
            </p:cNvPicPr>
            <p:nvPr/>
          </p:nvPicPr>
          <p:blipFill rotWithShape="1">
            <a:blip r:embed="rId9"/>
            <a:srcRect l="51339"/>
            <a:stretch/>
          </p:blipFill>
          <p:spPr>
            <a:xfrm>
              <a:off x="8519743" y="5318811"/>
              <a:ext cx="3345131" cy="1032133"/>
            </a:xfrm>
            <a:prstGeom prst="rect">
              <a:avLst/>
            </a:prstGeom>
            <a:ln>
              <a:solidFill>
                <a:schemeClr val="tx1"/>
              </a:solidFill>
            </a:ln>
          </p:spPr>
        </p:pic>
      </p:grpSp>
      <p:sp>
        <p:nvSpPr>
          <p:cNvPr id="23" name="TextBox 22">
            <a:extLst>
              <a:ext uri="{FF2B5EF4-FFF2-40B4-BE49-F238E27FC236}">
                <a16:creationId xmlns:a16="http://schemas.microsoft.com/office/drawing/2014/main" id="{03F493F6-B4E4-41B1-8CD5-743969FEC8E8}"/>
              </a:ext>
            </a:extLst>
          </p:cNvPr>
          <p:cNvSpPr txBox="1"/>
          <p:nvPr/>
        </p:nvSpPr>
        <p:spPr>
          <a:xfrm rot="16200000">
            <a:off x="4055648" y="2091961"/>
            <a:ext cx="3590736" cy="369332"/>
          </a:xfrm>
          <a:prstGeom prst="rect">
            <a:avLst/>
          </a:prstGeom>
          <a:gradFill>
            <a:gsLst>
              <a:gs pos="0">
                <a:srgbClr val="F2850E">
                  <a:alpha val="54000"/>
                </a:srgbClr>
              </a:gs>
              <a:gs pos="100000">
                <a:srgbClr val="FFC000">
                  <a:alpha val="54000"/>
                </a:srgbClr>
              </a:gs>
            </a:gsLst>
            <a:lin ang="10800000" scaled="0"/>
          </a:gradFill>
        </p:spPr>
        <p:txBody>
          <a:bodyPr wrap="square" rtlCol="0">
            <a:spAutoFit/>
          </a:bodyPr>
          <a:lstStyle/>
          <a:p>
            <a:pPr algn="ctr"/>
            <a:r>
              <a:rPr lang="en-CA" dirty="0"/>
              <a:t>Part 1: Azimuthal Separation</a:t>
            </a:r>
          </a:p>
        </p:txBody>
      </p:sp>
      <p:sp>
        <p:nvSpPr>
          <p:cNvPr id="25" name="TextBox 24">
            <a:extLst>
              <a:ext uri="{FF2B5EF4-FFF2-40B4-BE49-F238E27FC236}">
                <a16:creationId xmlns:a16="http://schemas.microsoft.com/office/drawing/2014/main" id="{84451E3C-E8A5-453E-A9DD-FABEA1034B7E}"/>
              </a:ext>
            </a:extLst>
          </p:cNvPr>
          <p:cNvSpPr txBox="1"/>
          <p:nvPr/>
        </p:nvSpPr>
        <p:spPr>
          <a:xfrm rot="16200000">
            <a:off x="4682893" y="5143212"/>
            <a:ext cx="2328879" cy="369332"/>
          </a:xfrm>
          <a:prstGeom prst="rect">
            <a:avLst/>
          </a:prstGeom>
          <a:gradFill>
            <a:gsLst>
              <a:gs pos="0">
                <a:srgbClr val="FFFF00">
                  <a:alpha val="54000"/>
                </a:srgbClr>
              </a:gs>
              <a:gs pos="100000">
                <a:srgbClr val="D0F852">
                  <a:alpha val="54000"/>
                </a:srgbClr>
              </a:gs>
            </a:gsLst>
            <a:lin ang="10800000" scaled="0"/>
          </a:gradFill>
        </p:spPr>
        <p:txBody>
          <a:bodyPr wrap="square" rtlCol="0">
            <a:spAutoFit/>
          </a:bodyPr>
          <a:lstStyle/>
          <a:p>
            <a:pPr algn="ctr"/>
            <a:r>
              <a:rPr lang="en-CA" dirty="0"/>
              <a:t>Part 2: Frequency</a:t>
            </a:r>
          </a:p>
        </p:txBody>
      </p:sp>
      <p:sp>
        <p:nvSpPr>
          <p:cNvPr id="29" name="TextBox 28">
            <a:extLst>
              <a:ext uri="{FF2B5EF4-FFF2-40B4-BE49-F238E27FC236}">
                <a16:creationId xmlns:a16="http://schemas.microsoft.com/office/drawing/2014/main" id="{56A37C7B-768F-400B-BFA3-621A20898D60}"/>
              </a:ext>
            </a:extLst>
          </p:cNvPr>
          <p:cNvSpPr txBox="1"/>
          <p:nvPr/>
        </p:nvSpPr>
        <p:spPr>
          <a:xfrm>
            <a:off x="6432247" y="4183586"/>
            <a:ext cx="1935979" cy="369332"/>
          </a:xfrm>
          <a:prstGeom prst="rect">
            <a:avLst/>
          </a:prstGeom>
          <a:noFill/>
        </p:spPr>
        <p:txBody>
          <a:bodyPr wrap="none" rtlCol="0">
            <a:spAutoFit/>
          </a:bodyPr>
          <a:lstStyle/>
          <a:p>
            <a:r>
              <a:rPr lang="en-CA" dirty="0"/>
              <a:t>Snøhvit Case Study</a:t>
            </a:r>
          </a:p>
        </p:txBody>
      </p:sp>
      <p:sp>
        <p:nvSpPr>
          <p:cNvPr id="30" name="TextBox 29">
            <a:extLst>
              <a:ext uri="{FF2B5EF4-FFF2-40B4-BE49-F238E27FC236}">
                <a16:creationId xmlns:a16="http://schemas.microsoft.com/office/drawing/2014/main" id="{510032EE-A044-4A11-816B-6C5DBDB17306}"/>
              </a:ext>
            </a:extLst>
          </p:cNvPr>
          <p:cNvSpPr txBox="1"/>
          <p:nvPr/>
        </p:nvSpPr>
        <p:spPr>
          <a:xfrm>
            <a:off x="8974192" y="4187887"/>
            <a:ext cx="2397610" cy="369332"/>
          </a:xfrm>
          <a:prstGeom prst="rect">
            <a:avLst/>
          </a:prstGeom>
          <a:noFill/>
        </p:spPr>
        <p:txBody>
          <a:bodyPr wrap="square" rtlCol="0">
            <a:spAutoFit/>
          </a:bodyPr>
          <a:lstStyle/>
          <a:p>
            <a:pPr algn="ctr"/>
            <a:r>
              <a:rPr lang="en-CA" dirty="0"/>
              <a:t>Forward Modelled</a:t>
            </a: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9" name="TextShape 1"/>
          <p:cNvSpPr txBox="1"/>
          <p:nvPr/>
        </p:nvSpPr>
        <p:spPr>
          <a:xfrm>
            <a:off x="618480" y="1297292"/>
            <a:ext cx="10905120" cy="2642400"/>
          </a:xfrm>
          <a:prstGeom prst="rect">
            <a:avLst/>
          </a:prstGeom>
        </p:spPr>
        <p:txBody>
          <a:bodyPr lIns="91440" tIns="45720" rIns="91440" bIns="4572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Light"/>
                <a:ea typeface="+mn-ea"/>
                <a:cs typeface="+mn-cs"/>
              </a:rPr>
              <a:t>Investigating the seismic imaging of faults using PS data from the </a:t>
            </a:r>
            <a:r>
              <a:rPr kumimoji="0" lang="en-US" sz="3200" b="1" i="0" u="none" strike="noStrike" kern="1200" cap="none" spc="0" normalizeH="0" baseline="0" noProof="0" dirty="0" err="1">
                <a:ln>
                  <a:noFill/>
                </a:ln>
                <a:solidFill>
                  <a:srgbClr val="000000"/>
                </a:solidFill>
                <a:effectLst/>
                <a:uLnTx/>
                <a:uFillTx/>
                <a:latin typeface="Calibri Light"/>
                <a:ea typeface="+mn-ea"/>
                <a:cs typeface="+mn-cs"/>
              </a:rPr>
              <a:t>Snøhvit</a:t>
            </a:r>
            <a:r>
              <a:rPr kumimoji="0" lang="en-US" sz="3200" b="1" i="0" u="none" strike="noStrike" kern="1200" cap="none" spc="0" normalizeH="0" baseline="0" noProof="0" dirty="0">
                <a:ln>
                  <a:noFill/>
                </a:ln>
                <a:solidFill>
                  <a:srgbClr val="000000"/>
                </a:solidFill>
                <a:effectLst/>
                <a:uLnTx/>
                <a:uFillTx/>
                <a:latin typeface="Calibri Light"/>
                <a:ea typeface="+mn-ea"/>
                <a:cs typeface="+mn-cs"/>
              </a:rPr>
              <a:t> Field, Barents Sea and forward seismic modelling</a:t>
            </a:r>
            <a:endParaRPr kumimoji="0"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120" name="TextShape 2"/>
          <p:cNvSpPr txBox="1"/>
          <p:nvPr/>
        </p:nvSpPr>
        <p:spPr>
          <a:xfrm>
            <a:off x="3048120" y="4365371"/>
            <a:ext cx="8033400" cy="1140548"/>
          </a:xfrm>
          <a:prstGeom prst="rect">
            <a:avLst/>
          </a:prstGeom>
        </p:spPr>
        <p:txBody>
          <a:bodyPr lIns="91440" tIns="45720" rIns="91440" bIns="45720" anchor="t"/>
          <a:lstStyle/>
          <a:p>
            <a:pPr lvl="0" defTabSz="914400"/>
            <a:r>
              <a:rPr kumimoji="0" lang="en-US" sz="2400" b="0" i="0" u="none" strike="noStrike" kern="1200" cap="none" spc="0" normalizeH="0" baseline="0" noProof="0" dirty="0">
                <a:ln>
                  <a:noFill/>
                </a:ln>
                <a:solidFill>
                  <a:srgbClr val="000000"/>
                </a:solidFill>
                <a:effectLst/>
                <a:uLnTx/>
                <a:uFillTx/>
                <a:latin typeface="Calibri Light"/>
                <a:ea typeface="+mn-ea"/>
                <a:cs typeface="+mn-cs"/>
              </a:rPr>
              <a:t>Jennifer Cunningham</a:t>
            </a:r>
            <a:r>
              <a:rPr kumimoji="0" lang="en-US" sz="2400" b="0" i="0" u="none" strike="noStrike" kern="1200" cap="none" spc="0" normalizeH="0" baseline="0" noProof="0" dirty="0">
                <a:ln>
                  <a:noFill/>
                </a:ln>
                <a:solidFill>
                  <a:srgbClr val="000000"/>
                </a:solidFill>
                <a:effectLst/>
                <a:uLnTx/>
                <a:uFillTx/>
                <a:latin typeface="Calibri Light"/>
                <a:ea typeface="+mn-ea"/>
                <a:cs typeface="Calibri Light"/>
              </a:rPr>
              <a:t>¹</a:t>
            </a:r>
            <a:r>
              <a:rPr kumimoji="0" lang="en-US" sz="2400" b="0" i="0" u="none" strike="noStrike" kern="1200" cap="none" spc="0" normalizeH="0" baseline="30000" noProof="0" dirty="0">
                <a:ln>
                  <a:noFill/>
                </a:ln>
                <a:solidFill>
                  <a:srgbClr val="000000"/>
                </a:solidFill>
                <a:effectLst/>
                <a:uLnTx/>
                <a:uFillTx/>
                <a:latin typeface="Calibri Light"/>
                <a:ea typeface="+mn-ea"/>
                <a:cs typeface="Calibri Light"/>
              </a:rPr>
              <a:t>,2</a:t>
            </a:r>
            <a:r>
              <a:rPr lang="en-US" sz="2400" dirty="0">
                <a:solidFill>
                  <a:srgbClr val="000000"/>
                </a:solidFill>
              </a:rPr>
              <a:t>, </a:t>
            </a:r>
            <a:r>
              <a:rPr lang="en-US" sz="2400" dirty="0" err="1">
                <a:solidFill>
                  <a:srgbClr val="000000"/>
                </a:solidFill>
              </a:rPr>
              <a:t>Wiktor</a:t>
            </a:r>
            <a:r>
              <a:rPr lang="en-US" sz="2400" dirty="0">
                <a:solidFill>
                  <a:srgbClr val="000000"/>
                </a:solidFill>
              </a:rPr>
              <a:t> Weibull</a:t>
            </a:r>
            <a:r>
              <a:rPr lang="en-US" sz="2400" baseline="30000" dirty="0">
                <a:solidFill>
                  <a:srgbClr val="000000"/>
                </a:solidFill>
              </a:rPr>
              <a:t>2</a:t>
            </a:r>
            <a:r>
              <a:rPr lang="en-US" sz="2400" dirty="0">
                <a:solidFill>
                  <a:srgbClr val="000000"/>
                </a:solidFill>
                <a:latin typeface="Calibri Light"/>
              </a:rPr>
              <a:t>, Ne</a:t>
            </a:r>
            <a:r>
              <a:rPr kumimoji="0" lang="en-US" sz="2400" b="0" i="0" u="none" strike="noStrike" kern="1200" cap="none" spc="0" normalizeH="0" baseline="0" noProof="0" dirty="0" err="1">
                <a:ln>
                  <a:noFill/>
                </a:ln>
                <a:solidFill>
                  <a:srgbClr val="000000"/>
                </a:solidFill>
                <a:effectLst/>
                <a:uLnTx/>
                <a:uFillTx/>
                <a:latin typeface="Calibri Light"/>
                <a:ea typeface="+mn-ea"/>
                <a:cs typeface="+mn-cs"/>
              </a:rPr>
              <a:t>stor</a:t>
            </a:r>
            <a:r>
              <a:rPr kumimoji="0" lang="en-US" sz="2400" b="0" i="0" u="none" strike="noStrike" kern="1200" cap="none" spc="0" normalizeH="0" baseline="0" noProof="0" dirty="0">
                <a:ln>
                  <a:noFill/>
                </a:ln>
                <a:solidFill>
                  <a:srgbClr val="000000"/>
                </a:solidFill>
                <a:effectLst/>
                <a:uLnTx/>
                <a:uFillTx/>
                <a:latin typeface="Calibri Light"/>
                <a:ea typeface="+mn-ea"/>
                <a:cs typeface="+mn-cs"/>
              </a:rPr>
              <a:t> Cardozo</a:t>
            </a:r>
            <a:r>
              <a:rPr kumimoji="0" lang="en-US" sz="2400" b="0" i="0" u="none" strike="noStrike" kern="1200" cap="none" spc="0" normalizeH="0" baseline="30000" noProof="0" dirty="0">
                <a:ln>
                  <a:noFill/>
                </a:ln>
                <a:solidFill>
                  <a:srgbClr val="000000"/>
                </a:solidFill>
                <a:effectLst/>
                <a:uLnTx/>
                <a:uFillTx/>
                <a:latin typeface="Calibri Light"/>
                <a:ea typeface="+mn-ea"/>
                <a:cs typeface="+mn-cs"/>
              </a:rPr>
              <a:t>2</a:t>
            </a:r>
            <a:r>
              <a:rPr kumimoji="0" lang="en-US" sz="2400" b="0" i="0" u="none" strike="noStrike" kern="1200" cap="none" spc="0" normalizeH="0" baseline="0" noProof="0" dirty="0">
                <a:ln>
                  <a:noFill/>
                </a:ln>
                <a:solidFill>
                  <a:srgbClr val="000000"/>
                </a:solidFill>
                <a:effectLst/>
                <a:uLnTx/>
                <a:uFillTx/>
                <a:latin typeface="Calibri Light"/>
                <a:ea typeface="+mn-ea"/>
                <a:cs typeface="+mn-cs"/>
              </a:rPr>
              <a:t> David Iacopini</a:t>
            </a:r>
            <a:r>
              <a:rPr kumimoji="0" lang="en-US" sz="2400" b="0" i="0" u="none" strike="noStrike" kern="1200" cap="none" spc="0" normalizeH="0" baseline="30000" noProof="0" dirty="0">
                <a:ln>
                  <a:noFill/>
                </a:ln>
                <a:solidFill>
                  <a:srgbClr val="000000"/>
                </a:solidFill>
                <a:effectLst/>
                <a:uLnTx/>
                <a:uFillTx/>
                <a:latin typeface="Calibri Light"/>
                <a:ea typeface="+mn-ea"/>
                <a:cs typeface="+mn-cs"/>
              </a:rPr>
              <a:t>3</a:t>
            </a:r>
            <a:endParaRPr kumimoji="0" lang="en-US" sz="2400" b="0" i="0" u="none" strike="noStrike" kern="1200" cap="none" spc="0" normalizeH="0" baseline="0" noProof="0" dirty="0">
              <a:ln>
                <a:noFill/>
              </a:ln>
              <a:solidFill>
                <a:srgbClr val="000000"/>
              </a:solidFill>
              <a:effectLst/>
              <a:uLnTx/>
              <a:uFillTx/>
              <a:latin typeface="Calibri Light"/>
              <a:ea typeface="+mn-ea"/>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 name="Rectangle 1"/>
          <p:cNvSpPr/>
          <p:nvPr/>
        </p:nvSpPr>
        <p:spPr>
          <a:xfrm>
            <a:off x="4448428" y="5930841"/>
            <a:ext cx="32452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Light" panose="020F0302020204030204" pitchFamily="34" charset="0"/>
                <a:ea typeface="+mn-ea"/>
                <a:cs typeface="+mn-cs"/>
              </a:rPr>
              <a:t>2</a:t>
            </a:r>
            <a:r>
              <a:rPr kumimoji="0" lang="en-US" sz="1800" b="0" i="0" u="none" strike="noStrike" kern="1200" cap="none" spc="0" normalizeH="0" baseline="0" noProof="0" dirty="0">
                <a:ln>
                  <a:noFill/>
                </a:ln>
                <a:solidFill>
                  <a:srgbClr val="000000"/>
                </a:solidFill>
                <a:effectLst/>
                <a:uLnTx/>
                <a:uFillTx/>
                <a:latin typeface="Calibri Light"/>
                <a:ea typeface="+mn-ea"/>
                <a:cs typeface="+mn-cs"/>
              </a:rPr>
              <a:t>University of Stavanger</a:t>
            </a: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Light"/>
                <a:ea typeface="+mn-ea"/>
                <a:cs typeface="+mn-cs"/>
              </a:rPr>
              <a:t>Department of Energy Resources</a:t>
            </a: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5" name="Rectangle 4"/>
          <p:cNvSpPr/>
          <p:nvPr/>
        </p:nvSpPr>
        <p:spPr>
          <a:xfrm>
            <a:off x="8696909" y="5930841"/>
            <a:ext cx="476922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Light"/>
                <a:ea typeface="+mn-ea"/>
                <a:cs typeface="+mn-cs"/>
              </a:rPr>
              <a:t>3</a:t>
            </a:r>
            <a:r>
              <a:rPr kumimoji="0" lang="en-US" sz="1800" b="0" i="0" u="none" strike="noStrike" kern="1200" cap="none" spc="0" normalizeH="0" baseline="0" noProof="0" dirty="0">
                <a:ln>
                  <a:noFill/>
                </a:ln>
                <a:solidFill>
                  <a:srgbClr val="000000"/>
                </a:solidFill>
                <a:effectLst/>
                <a:uLnTx/>
                <a:uFillTx/>
                <a:latin typeface="Calibri Light"/>
                <a:ea typeface="+mn-ea"/>
                <a:cs typeface="+mn-cs"/>
              </a:rPr>
              <a:t>University of Naples</a:t>
            </a: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Light"/>
                <a:ea typeface="+mn-ea"/>
                <a:cs typeface="+mn-cs"/>
              </a:rPr>
              <a:t>Department of Earth Sciences</a:t>
            </a: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4" name="Slide Number Placeholder 3">
            <a:extLst>
              <a:ext uri="{FF2B5EF4-FFF2-40B4-BE49-F238E27FC236}">
                <a16:creationId xmlns:a16="http://schemas.microsoft.com/office/drawing/2014/main" id="{6CF1CD51-AD27-40FD-8955-89C0B3A3E60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BD146803-0382-44AF-A83D-E139F8B28A67}"/>
              </a:ext>
            </a:extLst>
          </p:cNvPr>
          <p:cNvSpPr/>
          <p:nvPr/>
        </p:nvSpPr>
        <p:spPr>
          <a:xfrm>
            <a:off x="1282345" y="5930841"/>
            <a:ext cx="32452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Calibri Light" panose="020F0302020204030204" pitchFamily="34" charset="0"/>
                <a:ea typeface="+mn-ea"/>
                <a:cs typeface="+mn-cs"/>
              </a:rPr>
              <a:t>1</a:t>
            </a:r>
            <a:r>
              <a:rPr kumimoji="0" lang="en-US" sz="1800" b="0" i="0" u="none" strike="noStrike" kern="1200" cap="none" spc="0" normalizeH="0" baseline="0" noProof="0" dirty="0">
                <a:ln>
                  <a:noFill/>
                </a:ln>
                <a:solidFill>
                  <a:srgbClr val="000000"/>
                </a:solidFill>
                <a:effectLst/>
                <a:uLnTx/>
                <a:uFillTx/>
                <a:latin typeface="Calibri Light"/>
                <a:ea typeface="+mn-ea"/>
                <a:cs typeface="+mn-cs"/>
              </a:rPr>
              <a:t>Equinor ASA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Light"/>
              </a:rPr>
              <a:t>Stavanger, Norway</a:t>
            </a: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188565374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3" cstate="hqprint">
            <a:extLst>
              <a:ext uri="{28A0092B-C50C-407E-A947-70E740481C1C}">
                <a14:useLocalDpi xmlns:a14="http://schemas.microsoft.com/office/drawing/2010/main" val="0"/>
              </a:ext>
            </a:extLst>
          </a:blip>
          <a:srcRect/>
          <a:stretch/>
        </p:blipFill>
        <p:spPr>
          <a:xfrm>
            <a:off x="468143" y="872238"/>
            <a:ext cx="7324071" cy="5817719"/>
          </a:xfrm>
        </p:spPr>
      </p:pic>
      <p:sp>
        <p:nvSpPr>
          <p:cNvPr id="2" name="TextBox 1">
            <a:extLst>
              <a:ext uri="{FF2B5EF4-FFF2-40B4-BE49-F238E27FC236}">
                <a16:creationId xmlns:a16="http://schemas.microsoft.com/office/drawing/2014/main" id="{6C6AD793-94F6-412B-A238-8355BA92B2E8}"/>
              </a:ext>
            </a:extLst>
          </p:cNvPr>
          <p:cNvSpPr txBox="1"/>
          <p:nvPr/>
        </p:nvSpPr>
        <p:spPr>
          <a:xfrm>
            <a:off x="7792214" y="1618527"/>
            <a:ext cx="4052220" cy="4524315"/>
          </a:xfrm>
          <a:prstGeom prst="rect">
            <a:avLst/>
          </a:prstGeom>
          <a:noFill/>
        </p:spPr>
        <p:txBody>
          <a:bodyPr wrap="square" rtlCol="0">
            <a:spAutoFit/>
          </a:bodyPr>
          <a:lstStyle/>
          <a:p>
            <a:pPr marL="285750" indent="-285750">
              <a:buFont typeface="Arial" panose="020B0604020202020204" pitchFamily="34" charset="0"/>
              <a:buChar char="•"/>
            </a:pPr>
            <a:r>
              <a:rPr lang="en-CA" sz="2400" b="1" dirty="0">
                <a:solidFill>
                  <a:prstClr val="black"/>
                </a:solidFill>
                <a:latin typeface="Calibri Light" panose="020F0302020204030204" pitchFamily="34" charset="0"/>
                <a:cs typeface="Calibri Light" panose="020F0302020204030204" pitchFamily="34" charset="0"/>
              </a:rPr>
              <a:t>Part 1:  </a:t>
            </a:r>
            <a:r>
              <a:rPr lang="en-CA" sz="2400" dirty="0">
                <a:solidFill>
                  <a:prstClr val="black"/>
                </a:solidFill>
                <a:latin typeface="Calibri Light" panose="020F0302020204030204" pitchFamily="34" charset="0"/>
                <a:cs typeface="Calibri Light" panose="020F0302020204030204" pitchFamily="34" charset="0"/>
              </a:rPr>
              <a:t>To investigate how azimuthal separation effects the imaging of faults by comparing the case study with forward modelled data</a:t>
            </a:r>
          </a:p>
          <a:p>
            <a:pPr marL="285750" indent="-285750">
              <a:buFont typeface="Arial" panose="020B0604020202020204" pitchFamily="34" charset="0"/>
              <a:buChar char="•"/>
            </a:pPr>
            <a:endParaRPr lang="en-CA" sz="2400" dirty="0">
              <a:solidFill>
                <a:prstClr val="black"/>
              </a:solidFill>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n-CA" sz="2400" b="1" dirty="0">
                <a:latin typeface="Calibri Light" panose="020F0302020204030204" pitchFamily="34" charset="0"/>
                <a:cs typeface="Calibri Light" panose="020F0302020204030204" pitchFamily="34" charset="0"/>
              </a:rPr>
              <a:t>Part 2: </a:t>
            </a:r>
            <a:r>
              <a:rPr lang="en-CA" sz="2400" dirty="0">
                <a:latin typeface="Calibri Light" panose="020F0302020204030204" pitchFamily="34" charset="0"/>
                <a:cs typeface="Calibri Light" panose="020F0302020204030204" pitchFamily="34" charset="0"/>
              </a:rPr>
              <a:t>Investigate the effect of fault complexity on the frequencies in and surrounding faults</a:t>
            </a:r>
          </a:p>
          <a:p>
            <a:endParaRPr lang="en-CA" sz="2400"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endParaRPr lang="en-CA" sz="2400" dirty="0">
              <a:latin typeface="Calibri Light" panose="020F0302020204030204" pitchFamily="34" charset="0"/>
              <a:cs typeface="Calibri Light" panose="020F0302020204030204" pitchFamily="34" charset="0"/>
            </a:endParaRPr>
          </a:p>
        </p:txBody>
      </p:sp>
      <p:sp>
        <p:nvSpPr>
          <p:cNvPr id="9" name="Title 7">
            <a:extLst>
              <a:ext uri="{FF2B5EF4-FFF2-40B4-BE49-F238E27FC236}">
                <a16:creationId xmlns:a16="http://schemas.microsoft.com/office/drawing/2014/main" id="{F602BA66-D190-4621-AC6D-AC1B112F22B2}"/>
              </a:ext>
            </a:extLst>
          </p:cNvPr>
          <p:cNvSpPr txBox="1">
            <a:spLocks/>
          </p:cNvSpPr>
          <p:nvPr/>
        </p:nvSpPr>
        <p:spPr>
          <a:xfrm>
            <a:off x="609780" y="41861"/>
            <a:ext cx="10972440" cy="1145160"/>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The Snøhvit data and </a:t>
            </a:r>
            <a:r>
              <a:rPr lang="en-US" sz="3600" b="1" dirty="0">
                <a:solidFill>
                  <a:prstClr val="black"/>
                </a:solidFill>
                <a:latin typeface="Calibri Light" panose="020F0302020204030204" pitchFamily="34" charset="0"/>
                <a:cs typeface="Calibri Light" panose="020F0302020204030204" pitchFamily="34" charset="0"/>
              </a:rPr>
              <a:t>purpose of work</a:t>
            </a:r>
            <a:endPar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endParaRPr>
          </a:p>
        </p:txBody>
      </p:sp>
      <p:sp>
        <p:nvSpPr>
          <p:cNvPr id="5" name="Rectangle 4">
            <a:hlinkClick r:id="rId4" action="ppaction://hlinksldjump"/>
            <a:extLst>
              <a:ext uri="{FF2B5EF4-FFF2-40B4-BE49-F238E27FC236}">
                <a16:creationId xmlns:a16="http://schemas.microsoft.com/office/drawing/2014/main" id="{116A221C-73BE-4651-B5BC-719FB9904AB5}"/>
              </a:ext>
            </a:extLst>
          </p:cNvPr>
          <p:cNvSpPr/>
          <p:nvPr/>
        </p:nvSpPr>
        <p:spPr>
          <a:xfrm>
            <a:off x="609780" y="932811"/>
            <a:ext cx="2526182"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hlinkClick r:id="rId5" action="ppaction://hlinksldjump"/>
            <a:extLst>
              <a:ext uri="{FF2B5EF4-FFF2-40B4-BE49-F238E27FC236}">
                <a16:creationId xmlns:a16="http://schemas.microsoft.com/office/drawing/2014/main" id="{E5E10CC2-FACD-401D-A953-6622836C8029}"/>
              </a:ext>
            </a:extLst>
          </p:cNvPr>
          <p:cNvSpPr/>
          <p:nvPr/>
        </p:nvSpPr>
        <p:spPr>
          <a:xfrm>
            <a:off x="3135962" y="993384"/>
            <a:ext cx="2220497"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hlinkClick r:id="rId6" action="ppaction://hlinksldjump"/>
            <a:extLst>
              <a:ext uri="{FF2B5EF4-FFF2-40B4-BE49-F238E27FC236}">
                <a16:creationId xmlns:a16="http://schemas.microsoft.com/office/drawing/2014/main" id="{F19487C8-814D-4ECB-9E96-E0C9E9552F9C}"/>
              </a:ext>
            </a:extLst>
          </p:cNvPr>
          <p:cNvSpPr/>
          <p:nvPr/>
        </p:nvSpPr>
        <p:spPr>
          <a:xfrm>
            <a:off x="5309503" y="1053957"/>
            <a:ext cx="2220497"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hlinkClick r:id="rId7" action="ppaction://hlinksldjump"/>
            <a:extLst>
              <a:ext uri="{FF2B5EF4-FFF2-40B4-BE49-F238E27FC236}">
                <a16:creationId xmlns:a16="http://schemas.microsoft.com/office/drawing/2014/main" id="{8C3C1BA2-94F4-46D3-B6FE-E0D9238355B9}"/>
              </a:ext>
            </a:extLst>
          </p:cNvPr>
          <p:cNvSpPr/>
          <p:nvPr/>
        </p:nvSpPr>
        <p:spPr>
          <a:xfrm>
            <a:off x="1756177" y="3841670"/>
            <a:ext cx="2348998"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hlinkClick r:id="rId8" action="ppaction://hlinksldjump"/>
            <a:extLst>
              <a:ext uri="{FF2B5EF4-FFF2-40B4-BE49-F238E27FC236}">
                <a16:creationId xmlns:a16="http://schemas.microsoft.com/office/drawing/2014/main" id="{EEE22EC2-580F-4675-B8D3-0E8E99106E52}"/>
              </a:ext>
            </a:extLst>
          </p:cNvPr>
          <p:cNvSpPr/>
          <p:nvPr/>
        </p:nvSpPr>
        <p:spPr>
          <a:xfrm>
            <a:off x="4105175" y="3880685"/>
            <a:ext cx="2348998"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84585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9FA19-CE1D-4F77-952C-8153BB8439ED}"/>
              </a:ext>
            </a:extLst>
          </p:cNvPr>
          <p:cNvSpPr>
            <a:spLocks noGrp="1"/>
          </p:cNvSpPr>
          <p:nvPr>
            <p:ph type="title"/>
          </p:nvPr>
        </p:nvSpPr>
        <p:spPr>
          <a:xfrm>
            <a:off x="609480" y="273600"/>
            <a:ext cx="10972440" cy="954290"/>
          </a:xfrm>
        </p:spPr>
        <p:txBody>
          <a:bodyPr/>
          <a:lstStyle/>
          <a:p>
            <a:r>
              <a:rPr lang="en-CA" sz="3600" dirty="0"/>
              <a:t>Azimuthal Separation and Incidence Stacking</a:t>
            </a:r>
          </a:p>
        </p:txBody>
      </p:sp>
      <p:pic>
        <p:nvPicPr>
          <p:cNvPr id="4" name="Content Placeholder 9">
            <a:extLst>
              <a:ext uri="{FF2B5EF4-FFF2-40B4-BE49-F238E27FC236}">
                <a16:creationId xmlns:a16="http://schemas.microsoft.com/office/drawing/2014/main" id="{C629A856-8B80-4C4A-801D-FE798CE3DD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576" t="3992" r="4715" b="50890"/>
          <a:stretch/>
        </p:blipFill>
        <p:spPr>
          <a:xfrm>
            <a:off x="8063474" y="1088147"/>
            <a:ext cx="3387959" cy="4229187"/>
          </a:xfrm>
          <a:prstGeom prst="rect">
            <a:avLst/>
          </a:prstGeom>
        </p:spPr>
      </p:pic>
      <p:pic>
        <p:nvPicPr>
          <p:cNvPr id="56" name="Picture 55">
            <a:extLst>
              <a:ext uri="{FF2B5EF4-FFF2-40B4-BE49-F238E27FC236}">
                <a16:creationId xmlns:a16="http://schemas.microsoft.com/office/drawing/2014/main" id="{70FE0F72-86CF-4A2F-8BB1-9DF7AD7ED301}"/>
              </a:ext>
            </a:extLst>
          </p:cNvPr>
          <p:cNvPicPr>
            <a:picLocks noChangeAspect="1"/>
          </p:cNvPicPr>
          <p:nvPr/>
        </p:nvPicPr>
        <p:blipFill>
          <a:blip r:embed="rId5"/>
          <a:srcRect/>
          <a:stretch/>
        </p:blipFill>
        <p:spPr>
          <a:xfrm>
            <a:off x="945172" y="919173"/>
            <a:ext cx="6389164" cy="5938827"/>
          </a:xfrm>
          <a:prstGeom prst="rect">
            <a:avLst/>
          </a:prstGeom>
        </p:spPr>
      </p:pic>
      <p:sp>
        <p:nvSpPr>
          <p:cNvPr id="3" name="Slide Number Placeholder 2">
            <a:extLst>
              <a:ext uri="{FF2B5EF4-FFF2-40B4-BE49-F238E27FC236}">
                <a16:creationId xmlns:a16="http://schemas.microsoft.com/office/drawing/2014/main" id="{7765475B-9FF6-4F4E-9736-DB9B0219A96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cxnSp>
        <p:nvCxnSpPr>
          <p:cNvPr id="9" name="Straight Connector 8">
            <a:extLst>
              <a:ext uri="{FF2B5EF4-FFF2-40B4-BE49-F238E27FC236}">
                <a16:creationId xmlns:a16="http://schemas.microsoft.com/office/drawing/2014/main" id="{7D791EA1-CFBD-4972-9D67-9C1C1C313A07}"/>
              </a:ext>
            </a:extLst>
          </p:cNvPr>
          <p:cNvCxnSpPr>
            <a:cxnSpLocks/>
          </p:cNvCxnSpPr>
          <p:nvPr/>
        </p:nvCxnSpPr>
        <p:spPr>
          <a:xfrm>
            <a:off x="3322917" y="2949389"/>
            <a:ext cx="11953" cy="424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08087556-CD1F-412E-B107-964F0F1ACEB2}"/>
              </a:ext>
            </a:extLst>
          </p:cNvPr>
          <p:cNvSpPr/>
          <p:nvPr/>
        </p:nvSpPr>
        <p:spPr>
          <a:xfrm>
            <a:off x="3327817" y="3177433"/>
            <a:ext cx="129815" cy="203847"/>
          </a:xfrm>
          <a:custGeom>
            <a:avLst/>
            <a:gdLst>
              <a:gd name="connsiteX0" fmla="*/ 6198 w 129815"/>
              <a:gd name="connsiteY0" fmla="*/ 243 h 203847"/>
              <a:gd name="connsiteX1" fmla="*/ 111636 w 129815"/>
              <a:gd name="connsiteY1" fmla="*/ 16604 h 203847"/>
              <a:gd name="connsiteX2" fmla="*/ 124361 w 129815"/>
              <a:gd name="connsiteY2" fmla="*/ 23876 h 203847"/>
              <a:gd name="connsiteX3" fmla="*/ 129815 w 129815"/>
              <a:gd name="connsiteY3" fmla="*/ 25694 h 203847"/>
              <a:gd name="connsiteX4" fmla="*/ 126179 w 129815"/>
              <a:gd name="connsiteY4" fmla="*/ 32965 h 203847"/>
              <a:gd name="connsiteX5" fmla="*/ 122543 w 129815"/>
              <a:gd name="connsiteY5" fmla="*/ 38419 h 203847"/>
              <a:gd name="connsiteX6" fmla="*/ 118907 w 129815"/>
              <a:gd name="connsiteY6" fmla="*/ 49326 h 203847"/>
              <a:gd name="connsiteX7" fmla="*/ 111636 w 129815"/>
              <a:gd name="connsiteY7" fmla="*/ 60234 h 203847"/>
              <a:gd name="connsiteX8" fmla="*/ 109818 w 129815"/>
              <a:gd name="connsiteY8" fmla="*/ 65687 h 203847"/>
              <a:gd name="connsiteX9" fmla="*/ 102546 w 129815"/>
              <a:gd name="connsiteY9" fmla="*/ 78413 h 203847"/>
              <a:gd name="connsiteX10" fmla="*/ 89821 w 129815"/>
              <a:gd name="connsiteY10" fmla="*/ 94774 h 203847"/>
              <a:gd name="connsiteX11" fmla="*/ 82550 w 129815"/>
              <a:gd name="connsiteY11" fmla="*/ 103863 h 203847"/>
              <a:gd name="connsiteX12" fmla="*/ 77096 w 129815"/>
              <a:gd name="connsiteY12" fmla="*/ 109317 h 203847"/>
              <a:gd name="connsiteX13" fmla="*/ 71642 w 129815"/>
              <a:gd name="connsiteY13" fmla="*/ 118406 h 203847"/>
              <a:gd name="connsiteX14" fmla="*/ 66189 w 129815"/>
              <a:gd name="connsiteY14" fmla="*/ 123860 h 203847"/>
              <a:gd name="connsiteX15" fmla="*/ 62553 w 129815"/>
              <a:gd name="connsiteY15" fmla="*/ 131132 h 203847"/>
              <a:gd name="connsiteX16" fmla="*/ 53463 w 129815"/>
              <a:gd name="connsiteY16" fmla="*/ 143857 h 203847"/>
              <a:gd name="connsiteX17" fmla="*/ 49828 w 129815"/>
              <a:gd name="connsiteY17" fmla="*/ 151128 h 203847"/>
              <a:gd name="connsiteX18" fmla="*/ 38920 w 129815"/>
              <a:gd name="connsiteY18" fmla="*/ 163854 h 203847"/>
              <a:gd name="connsiteX19" fmla="*/ 37102 w 129815"/>
              <a:gd name="connsiteY19" fmla="*/ 169307 h 203847"/>
              <a:gd name="connsiteX20" fmla="*/ 33466 w 129815"/>
              <a:gd name="connsiteY20" fmla="*/ 174761 h 203847"/>
              <a:gd name="connsiteX21" fmla="*/ 24377 w 129815"/>
              <a:gd name="connsiteY21" fmla="*/ 187486 h 203847"/>
              <a:gd name="connsiteX22" fmla="*/ 20741 w 129815"/>
              <a:gd name="connsiteY22" fmla="*/ 194758 h 203847"/>
              <a:gd name="connsiteX23" fmla="*/ 18923 w 129815"/>
              <a:gd name="connsiteY23" fmla="*/ 200212 h 203847"/>
              <a:gd name="connsiteX24" fmla="*/ 11652 w 129815"/>
              <a:gd name="connsiteY24" fmla="*/ 203847 h 203847"/>
              <a:gd name="connsiteX25" fmla="*/ 11652 w 129815"/>
              <a:gd name="connsiteY25" fmla="*/ 29330 h 203847"/>
              <a:gd name="connsiteX26" fmla="*/ 6198 w 129815"/>
              <a:gd name="connsiteY26" fmla="*/ 243 h 20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815" h="203847">
                <a:moveTo>
                  <a:pt x="6198" y="243"/>
                </a:moveTo>
                <a:cubicBezTo>
                  <a:pt x="22862" y="-1878"/>
                  <a:pt x="76616" y="10391"/>
                  <a:pt x="111636" y="16604"/>
                </a:cubicBezTo>
                <a:cubicBezTo>
                  <a:pt x="116574" y="17480"/>
                  <a:pt x="120109" y="21750"/>
                  <a:pt x="124361" y="23876"/>
                </a:cubicBezTo>
                <a:cubicBezTo>
                  <a:pt x="126075" y="24733"/>
                  <a:pt x="127997" y="25088"/>
                  <a:pt x="129815" y="25694"/>
                </a:cubicBezTo>
                <a:cubicBezTo>
                  <a:pt x="128603" y="28118"/>
                  <a:pt x="127524" y="30612"/>
                  <a:pt x="126179" y="32965"/>
                </a:cubicBezTo>
                <a:cubicBezTo>
                  <a:pt x="125095" y="34862"/>
                  <a:pt x="123430" y="36422"/>
                  <a:pt x="122543" y="38419"/>
                </a:cubicBezTo>
                <a:cubicBezTo>
                  <a:pt x="120986" y="41921"/>
                  <a:pt x="121033" y="46137"/>
                  <a:pt x="118907" y="49326"/>
                </a:cubicBezTo>
                <a:cubicBezTo>
                  <a:pt x="116483" y="52962"/>
                  <a:pt x="113018" y="56089"/>
                  <a:pt x="111636" y="60234"/>
                </a:cubicBezTo>
                <a:cubicBezTo>
                  <a:pt x="111030" y="62052"/>
                  <a:pt x="110573" y="63926"/>
                  <a:pt x="109818" y="65687"/>
                </a:cubicBezTo>
                <a:cubicBezTo>
                  <a:pt x="107050" y="72146"/>
                  <a:pt x="106198" y="72935"/>
                  <a:pt x="102546" y="78413"/>
                </a:cubicBezTo>
                <a:cubicBezTo>
                  <a:pt x="98451" y="90702"/>
                  <a:pt x="103835" y="77256"/>
                  <a:pt x="89821" y="94774"/>
                </a:cubicBezTo>
                <a:cubicBezTo>
                  <a:pt x="87397" y="97804"/>
                  <a:pt x="85105" y="100943"/>
                  <a:pt x="82550" y="103863"/>
                </a:cubicBezTo>
                <a:cubicBezTo>
                  <a:pt x="80857" y="105798"/>
                  <a:pt x="78639" y="107260"/>
                  <a:pt x="77096" y="109317"/>
                </a:cubicBezTo>
                <a:cubicBezTo>
                  <a:pt x="74976" y="112144"/>
                  <a:pt x="73762" y="115579"/>
                  <a:pt x="71642" y="118406"/>
                </a:cubicBezTo>
                <a:cubicBezTo>
                  <a:pt x="70100" y="120463"/>
                  <a:pt x="67683" y="121768"/>
                  <a:pt x="66189" y="123860"/>
                </a:cubicBezTo>
                <a:cubicBezTo>
                  <a:pt x="64614" y="126065"/>
                  <a:pt x="63898" y="128779"/>
                  <a:pt x="62553" y="131132"/>
                </a:cubicBezTo>
                <a:cubicBezTo>
                  <a:pt x="57429" y="140098"/>
                  <a:pt x="59960" y="133462"/>
                  <a:pt x="53463" y="143857"/>
                </a:cubicBezTo>
                <a:cubicBezTo>
                  <a:pt x="52027" y="146155"/>
                  <a:pt x="51264" y="148830"/>
                  <a:pt x="49828" y="151128"/>
                </a:cubicBezTo>
                <a:cubicBezTo>
                  <a:pt x="45941" y="157347"/>
                  <a:pt x="43878" y="158896"/>
                  <a:pt x="38920" y="163854"/>
                </a:cubicBezTo>
                <a:cubicBezTo>
                  <a:pt x="38314" y="165672"/>
                  <a:pt x="37959" y="167593"/>
                  <a:pt x="37102" y="169307"/>
                </a:cubicBezTo>
                <a:cubicBezTo>
                  <a:pt x="36125" y="171261"/>
                  <a:pt x="34736" y="172983"/>
                  <a:pt x="33466" y="174761"/>
                </a:cubicBezTo>
                <a:cubicBezTo>
                  <a:pt x="30689" y="178649"/>
                  <a:pt x="26819" y="183212"/>
                  <a:pt x="24377" y="187486"/>
                </a:cubicBezTo>
                <a:cubicBezTo>
                  <a:pt x="23032" y="189839"/>
                  <a:pt x="21809" y="192267"/>
                  <a:pt x="20741" y="194758"/>
                </a:cubicBezTo>
                <a:cubicBezTo>
                  <a:pt x="19986" y="196519"/>
                  <a:pt x="20278" y="198857"/>
                  <a:pt x="18923" y="200212"/>
                </a:cubicBezTo>
                <a:cubicBezTo>
                  <a:pt x="17007" y="202128"/>
                  <a:pt x="14076" y="202635"/>
                  <a:pt x="11652" y="203847"/>
                </a:cubicBezTo>
                <a:cubicBezTo>
                  <a:pt x="-3627" y="142741"/>
                  <a:pt x="8402" y="193455"/>
                  <a:pt x="11652" y="29330"/>
                </a:cubicBezTo>
                <a:cubicBezTo>
                  <a:pt x="11761" y="23844"/>
                  <a:pt x="-10466" y="2364"/>
                  <a:pt x="6198" y="2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Freeform: Shape 5">
            <a:extLst>
              <a:ext uri="{FF2B5EF4-FFF2-40B4-BE49-F238E27FC236}">
                <a16:creationId xmlns:a16="http://schemas.microsoft.com/office/drawing/2014/main" id="{66384F35-77C0-4770-AA6B-E39BF106F583}"/>
              </a:ext>
            </a:extLst>
          </p:cNvPr>
          <p:cNvSpPr/>
          <p:nvPr/>
        </p:nvSpPr>
        <p:spPr>
          <a:xfrm>
            <a:off x="2767106" y="2277035"/>
            <a:ext cx="561788" cy="1129553"/>
          </a:xfrm>
          <a:custGeom>
            <a:avLst/>
            <a:gdLst>
              <a:gd name="connsiteX0" fmla="*/ 0 w 561788"/>
              <a:gd name="connsiteY0" fmla="*/ 0 h 1129553"/>
              <a:gd name="connsiteX1" fmla="*/ 561788 w 561788"/>
              <a:gd name="connsiteY1" fmla="*/ 1129553 h 1129553"/>
            </a:gdLst>
            <a:ahLst/>
            <a:cxnLst>
              <a:cxn ang="0">
                <a:pos x="connsiteX0" y="connsiteY0"/>
              </a:cxn>
              <a:cxn ang="0">
                <a:pos x="connsiteX1" y="connsiteY1"/>
              </a:cxn>
            </a:cxnLst>
            <a:rect l="l" t="t" r="r" b="b"/>
            <a:pathLst>
              <a:path w="561788" h="1129553">
                <a:moveTo>
                  <a:pt x="0" y="0"/>
                </a:moveTo>
                <a:lnTo>
                  <a:pt x="561788" y="1129553"/>
                </a:lnTo>
              </a:path>
            </a:pathLst>
          </a:custGeom>
          <a:ln w="34925">
            <a:solidFill>
              <a:schemeClr val="accent6"/>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7" name="Freeform: Shape 6">
            <a:extLst>
              <a:ext uri="{FF2B5EF4-FFF2-40B4-BE49-F238E27FC236}">
                <a16:creationId xmlns:a16="http://schemas.microsoft.com/office/drawing/2014/main" id="{D100AE74-ACA1-4357-9AB7-39387EF7AD8A}"/>
              </a:ext>
            </a:extLst>
          </p:cNvPr>
          <p:cNvSpPr/>
          <p:nvPr/>
        </p:nvSpPr>
        <p:spPr>
          <a:xfrm>
            <a:off x="3329939" y="3102005"/>
            <a:ext cx="185525" cy="297562"/>
          </a:xfrm>
          <a:custGeom>
            <a:avLst/>
            <a:gdLst>
              <a:gd name="connsiteX0" fmla="*/ 0 w 185525"/>
              <a:gd name="connsiteY0" fmla="*/ 297562 h 297562"/>
              <a:gd name="connsiteX1" fmla="*/ 167341 w 185525"/>
              <a:gd name="connsiteY1" fmla="*/ 34597 h 297562"/>
              <a:gd name="connsiteX2" fmla="*/ 173318 w 185525"/>
              <a:gd name="connsiteY2" fmla="*/ 10691 h 297562"/>
            </a:gdLst>
            <a:ahLst/>
            <a:cxnLst>
              <a:cxn ang="0">
                <a:pos x="connsiteX0" y="connsiteY0"/>
              </a:cxn>
              <a:cxn ang="0">
                <a:pos x="connsiteX1" y="connsiteY1"/>
              </a:cxn>
              <a:cxn ang="0">
                <a:pos x="connsiteX2" y="connsiteY2"/>
              </a:cxn>
            </a:cxnLst>
            <a:rect l="l" t="t" r="r" b="b"/>
            <a:pathLst>
              <a:path w="185525" h="297562">
                <a:moveTo>
                  <a:pt x="0" y="297562"/>
                </a:moveTo>
                <a:cubicBezTo>
                  <a:pt x="69227" y="189985"/>
                  <a:pt x="138455" y="82409"/>
                  <a:pt x="167341" y="34597"/>
                </a:cubicBezTo>
                <a:cubicBezTo>
                  <a:pt x="196227" y="-13215"/>
                  <a:pt x="184772" y="-1262"/>
                  <a:pt x="173318" y="10691"/>
                </a:cubicBezTo>
              </a:path>
            </a:pathLst>
          </a:custGeom>
          <a:ln w="34925">
            <a:solidFill>
              <a:schemeClr val="accent6"/>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Light"/>
              <a:ea typeface="+mn-ea"/>
              <a:cs typeface="+mn-cs"/>
            </a:endParaRPr>
          </a:p>
        </p:txBody>
      </p:sp>
      <p:cxnSp>
        <p:nvCxnSpPr>
          <p:cNvPr id="19" name="Straight Connector 18">
            <a:extLst>
              <a:ext uri="{FF2B5EF4-FFF2-40B4-BE49-F238E27FC236}">
                <a16:creationId xmlns:a16="http://schemas.microsoft.com/office/drawing/2014/main" id="{36363E8A-ECD0-4FF9-B6CC-991AA0F8B1E7}"/>
              </a:ext>
            </a:extLst>
          </p:cNvPr>
          <p:cNvCxnSpPr>
            <a:cxnSpLocks/>
          </p:cNvCxnSpPr>
          <p:nvPr/>
        </p:nvCxnSpPr>
        <p:spPr>
          <a:xfrm>
            <a:off x="3777962" y="2974697"/>
            <a:ext cx="11953" cy="424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27EC886E-5D92-4C74-A241-EC813714F787}"/>
              </a:ext>
            </a:extLst>
          </p:cNvPr>
          <p:cNvSpPr/>
          <p:nvPr/>
        </p:nvSpPr>
        <p:spPr>
          <a:xfrm>
            <a:off x="3773214" y="3202741"/>
            <a:ext cx="177074" cy="203847"/>
          </a:xfrm>
          <a:custGeom>
            <a:avLst/>
            <a:gdLst>
              <a:gd name="connsiteX0" fmla="*/ 6198 w 129815"/>
              <a:gd name="connsiteY0" fmla="*/ 243 h 203847"/>
              <a:gd name="connsiteX1" fmla="*/ 111636 w 129815"/>
              <a:gd name="connsiteY1" fmla="*/ 16604 h 203847"/>
              <a:gd name="connsiteX2" fmla="*/ 124361 w 129815"/>
              <a:gd name="connsiteY2" fmla="*/ 23876 h 203847"/>
              <a:gd name="connsiteX3" fmla="*/ 129815 w 129815"/>
              <a:gd name="connsiteY3" fmla="*/ 25694 h 203847"/>
              <a:gd name="connsiteX4" fmla="*/ 126179 w 129815"/>
              <a:gd name="connsiteY4" fmla="*/ 32965 h 203847"/>
              <a:gd name="connsiteX5" fmla="*/ 122543 w 129815"/>
              <a:gd name="connsiteY5" fmla="*/ 38419 h 203847"/>
              <a:gd name="connsiteX6" fmla="*/ 118907 w 129815"/>
              <a:gd name="connsiteY6" fmla="*/ 49326 h 203847"/>
              <a:gd name="connsiteX7" fmla="*/ 111636 w 129815"/>
              <a:gd name="connsiteY7" fmla="*/ 60234 h 203847"/>
              <a:gd name="connsiteX8" fmla="*/ 109818 w 129815"/>
              <a:gd name="connsiteY8" fmla="*/ 65687 h 203847"/>
              <a:gd name="connsiteX9" fmla="*/ 102546 w 129815"/>
              <a:gd name="connsiteY9" fmla="*/ 78413 h 203847"/>
              <a:gd name="connsiteX10" fmla="*/ 89821 w 129815"/>
              <a:gd name="connsiteY10" fmla="*/ 94774 h 203847"/>
              <a:gd name="connsiteX11" fmla="*/ 82550 w 129815"/>
              <a:gd name="connsiteY11" fmla="*/ 103863 h 203847"/>
              <a:gd name="connsiteX12" fmla="*/ 77096 w 129815"/>
              <a:gd name="connsiteY12" fmla="*/ 109317 h 203847"/>
              <a:gd name="connsiteX13" fmla="*/ 71642 w 129815"/>
              <a:gd name="connsiteY13" fmla="*/ 118406 h 203847"/>
              <a:gd name="connsiteX14" fmla="*/ 66189 w 129815"/>
              <a:gd name="connsiteY14" fmla="*/ 123860 h 203847"/>
              <a:gd name="connsiteX15" fmla="*/ 62553 w 129815"/>
              <a:gd name="connsiteY15" fmla="*/ 131132 h 203847"/>
              <a:gd name="connsiteX16" fmla="*/ 53463 w 129815"/>
              <a:gd name="connsiteY16" fmla="*/ 143857 h 203847"/>
              <a:gd name="connsiteX17" fmla="*/ 49828 w 129815"/>
              <a:gd name="connsiteY17" fmla="*/ 151128 h 203847"/>
              <a:gd name="connsiteX18" fmla="*/ 38920 w 129815"/>
              <a:gd name="connsiteY18" fmla="*/ 163854 h 203847"/>
              <a:gd name="connsiteX19" fmla="*/ 37102 w 129815"/>
              <a:gd name="connsiteY19" fmla="*/ 169307 h 203847"/>
              <a:gd name="connsiteX20" fmla="*/ 33466 w 129815"/>
              <a:gd name="connsiteY20" fmla="*/ 174761 h 203847"/>
              <a:gd name="connsiteX21" fmla="*/ 24377 w 129815"/>
              <a:gd name="connsiteY21" fmla="*/ 187486 h 203847"/>
              <a:gd name="connsiteX22" fmla="*/ 20741 w 129815"/>
              <a:gd name="connsiteY22" fmla="*/ 194758 h 203847"/>
              <a:gd name="connsiteX23" fmla="*/ 18923 w 129815"/>
              <a:gd name="connsiteY23" fmla="*/ 200212 h 203847"/>
              <a:gd name="connsiteX24" fmla="*/ 11652 w 129815"/>
              <a:gd name="connsiteY24" fmla="*/ 203847 h 203847"/>
              <a:gd name="connsiteX25" fmla="*/ 11652 w 129815"/>
              <a:gd name="connsiteY25" fmla="*/ 29330 h 203847"/>
              <a:gd name="connsiteX26" fmla="*/ 6198 w 129815"/>
              <a:gd name="connsiteY26" fmla="*/ 243 h 20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9815" h="203847">
                <a:moveTo>
                  <a:pt x="6198" y="243"/>
                </a:moveTo>
                <a:cubicBezTo>
                  <a:pt x="22862" y="-1878"/>
                  <a:pt x="76616" y="10391"/>
                  <a:pt x="111636" y="16604"/>
                </a:cubicBezTo>
                <a:cubicBezTo>
                  <a:pt x="116574" y="17480"/>
                  <a:pt x="120109" y="21750"/>
                  <a:pt x="124361" y="23876"/>
                </a:cubicBezTo>
                <a:cubicBezTo>
                  <a:pt x="126075" y="24733"/>
                  <a:pt x="127997" y="25088"/>
                  <a:pt x="129815" y="25694"/>
                </a:cubicBezTo>
                <a:cubicBezTo>
                  <a:pt x="128603" y="28118"/>
                  <a:pt x="127524" y="30612"/>
                  <a:pt x="126179" y="32965"/>
                </a:cubicBezTo>
                <a:cubicBezTo>
                  <a:pt x="125095" y="34862"/>
                  <a:pt x="123430" y="36422"/>
                  <a:pt x="122543" y="38419"/>
                </a:cubicBezTo>
                <a:cubicBezTo>
                  <a:pt x="120986" y="41921"/>
                  <a:pt x="121033" y="46137"/>
                  <a:pt x="118907" y="49326"/>
                </a:cubicBezTo>
                <a:cubicBezTo>
                  <a:pt x="116483" y="52962"/>
                  <a:pt x="113018" y="56089"/>
                  <a:pt x="111636" y="60234"/>
                </a:cubicBezTo>
                <a:cubicBezTo>
                  <a:pt x="111030" y="62052"/>
                  <a:pt x="110573" y="63926"/>
                  <a:pt x="109818" y="65687"/>
                </a:cubicBezTo>
                <a:cubicBezTo>
                  <a:pt x="107050" y="72146"/>
                  <a:pt x="106198" y="72935"/>
                  <a:pt x="102546" y="78413"/>
                </a:cubicBezTo>
                <a:cubicBezTo>
                  <a:pt x="98451" y="90702"/>
                  <a:pt x="103835" y="77256"/>
                  <a:pt x="89821" y="94774"/>
                </a:cubicBezTo>
                <a:cubicBezTo>
                  <a:pt x="87397" y="97804"/>
                  <a:pt x="85105" y="100943"/>
                  <a:pt x="82550" y="103863"/>
                </a:cubicBezTo>
                <a:cubicBezTo>
                  <a:pt x="80857" y="105798"/>
                  <a:pt x="78639" y="107260"/>
                  <a:pt x="77096" y="109317"/>
                </a:cubicBezTo>
                <a:cubicBezTo>
                  <a:pt x="74976" y="112144"/>
                  <a:pt x="73762" y="115579"/>
                  <a:pt x="71642" y="118406"/>
                </a:cubicBezTo>
                <a:cubicBezTo>
                  <a:pt x="70100" y="120463"/>
                  <a:pt x="67683" y="121768"/>
                  <a:pt x="66189" y="123860"/>
                </a:cubicBezTo>
                <a:cubicBezTo>
                  <a:pt x="64614" y="126065"/>
                  <a:pt x="63898" y="128779"/>
                  <a:pt x="62553" y="131132"/>
                </a:cubicBezTo>
                <a:cubicBezTo>
                  <a:pt x="57429" y="140098"/>
                  <a:pt x="59960" y="133462"/>
                  <a:pt x="53463" y="143857"/>
                </a:cubicBezTo>
                <a:cubicBezTo>
                  <a:pt x="52027" y="146155"/>
                  <a:pt x="51264" y="148830"/>
                  <a:pt x="49828" y="151128"/>
                </a:cubicBezTo>
                <a:cubicBezTo>
                  <a:pt x="45941" y="157347"/>
                  <a:pt x="43878" y="158896"/>
                  <a:pt x="38920" y="163854"/>
                </a:cubicBezTo>
                <a:cubicBezTo>
                  <a:pt x="38314" y="165672"/>
                  <a:pt x="37959" y="167593"/>
                  <a:pt x="37102" y="169307"/>
                </a:cubicBezTo>
                <a:cubicBezTo>
                  <a:pt x="36125" y="171261"/>
                  <a:pt x="34736" y="172983"/>
                  <a:pt x="33466" y="174761"/>
                </a:cubicBezTo>
                <a:cubicBezTo>
                  <a:pt x="30689" y="178649"/>
                  <a:pt x="26819" y="183212"/>
                  <a:pt x="24377" y="187486"/>
                </a:cubicBezTo>
                <a:cubicBezTo>
                  <a:pt x="23032" y="189839"/>
                  <a:pt x="21809" y="192267"/>
                  <a:pt x="20741" y="194758"/>
                </a:cubicBezTo>
                <a:cubicBezTo>
                  <a:pt x="19986" y="196519"/>
                  <a:pt x="20278" y="198857"/>
                  <a:pt x="18923" y="200212"/>
                </a:cubicBezTo>
                <a:cubicBezTo>
                  <a:pt x="17007" y="202128"/>
                  <a:pt x="14076" y="202635"/>
                  <a:pt x="11652" y="203847"/>
                </a:cubicBezTo>
                <a:cubicBezTo>
                  <a:pt x="-3627" y="142741"/>
                  <a:pt x="8402" y="193455"/>
                  <a:pt x="11652" y="29330"/>
                </a:cubicBezTo>
                <a:cubicBezTo>
                  <a:pt x="11761" y="23844"/>
                  <a:pt x="-10466" y="2364"/>
                  <a:pt x="6198" y="24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0" name="Freeform: Shape 9">
            <a:extLst>
              <a:ext uri="{FF2B5EF4-FFF2-40B4-BE49-F238E27FC236}">
                <a16:creationId xmlns:a16="http://schemas.microsoft.com/office/drawing/2014/main" id="{E0E5017D-EB0F-43D7-A1EA-304884F4E21C}"/>
              </a:ext>
            </a:extLst>
          </p:cNvPr>
          <p:cNvSpPr/>
          <p:nvPr/>
        </p:nvSpPr>
        <p:spPr>
          <a:xfrm>
            <a:off x="2767106" y="2277035"/>
            <a:ext cx="1040160" cy="1129553"/>
          </a:xfrm>
          <a:custGeom>
            <a:avLst/>
            <a:gdLst>
              <a:gd name="connsiteX0" fmla="*/ 0 w 561788"/>
              <a:gd name="connsiteY0" fmla="*/ 0 h 1129553"/>
              <a:gd name="connsiteX1" fmla="*/ 561788 w 561788"/>
              <a:gd name="connsiteY1" fmla="*/ 1129553 h 1129553"/>
            </a:gdLst>
            <a:ahLst/>
            <a:cxnLst>
              <a:cxn ang="0">
                <a:pos x="connsiteX0" y="connsiteY0"/>
              </a:cxn>
              <a:cxn ang="0">
                <a:pos x="connsiteX1" y="connsiteY1"/>
              </a:cxn>
            </a:cxnLst>
            <a:rect l="l" t="t" r="r" b="b"/>
            <a:pathLst>
              <a:path w="561788" h="1129553">
                <a:moveTo>
                  <a:pt x="0" y="0"/>
                </a:moveTo>
                <a:lnTo>
                  <a:pt x="561788" y="1129553"/>
                </a:lnTo>
              </a:path>
            </a:pathLst>
          </a:custGeom>
          <a:ln w="34925">
            <a:solidFill>
              <a:srgbClr val="00B0F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1" name="Freeform: Shape 10">
            <a:extLst>
              <a:ext uri="{FF2B5EF4-FFF2-40B4-BE49-F238E27FC236}">
                <a16:creationId xmlns:a16="http://schemas.microsoft.com/office/drawing/2014/main" id="{C98F405B-1D27-403A-90DD-7E346060DCD7}"/>
              </a:ext>
            </a:extLst>
          </p:cNvPr>
          <p:cNvSpPr/>
          <p:nvPr/>
        </p:nvSpPr>
        <p:spPr>
          <a:xfrm>
            <a:off x="3789339" y="3097073"/>
            <a:ext cx="323739" cy="297562"/>
          </a:xfrm>
          <a:custGeom>
            <a:avLst/>
            <a:gdLst>
              <a:gd name="connsiteX0" fmla="*/ 0 w 185525"/>
              <a:gd name="connsiteY0" fmla="*/ 297562 h 297562"/>
              <a:gd name="connsiteX1" fmla="*/ 167341 w 185525"/>
              <a:gd name="connsiteY1" fmla="*/ 34597 h 297562"/>
              <a:gd name="connsiteX2" fmla="*/ 173318 w 185525"/>
              <a:gd name="connsiteY2" fmla="*/ 10691 h 297562"/>
            </a:gdLst>
            <a:ahLst/>
            <a:cxnLst>
              <a:cxn ang="0">
                <a:pos x="connsiteX0" y="connsiteY0"/>
              </a:cxn>
              <a:cxn ang="0">
                <a:pos x="connsiteX1" y="connsiteY1"/>
              </a:cxn>
              <a:cxn ang="0">
                <a:pos x="connsiteX2" y="connsiteY2"/>
              </a:cxn>
            </a:cxnLst>
            <a:rect l="l" t="t" r="r" b="b"/>
            <a:pathLst>
              <a:path w="185525" h="297562">
                <a:moveTo>
                  <a:pt x="0" y="297562"/>
                </a:moveTo>
                <a:cubicBezTo>
                  <a:pt x="69227" y="189985"/>
                  <a:pt x="138455" y="82409"/>
                  <a:pt x="167341" y="34597"/>
                </a:cubicBezTo>
                <a:cubicBezTo>
                  <a:pt x="196227" y="-13215"/>
                  <a:pt x="184772" y="-1262"/>
                  <a:pt x="173318" y="10691"/>
                </a:cubicBezTo>
              </a:path>
            </a:pathLst>
          </a:custGeom>
          <a:ln w="34925">
            <a:solidFill>
              <a:srgbClr val="00B0F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cxnSp>
        <p:nvCxnSpPr>
          <p:cNvPr id="21" name="Straight Connector 20">
            <a:extLst>
              <a:ext uri="{FF2B5EF4-FFF2-40B4-BE49-F238E27FC236}">
                <a16:creationId xmlns:a16="http://schemas.microsoft.com/office/drawing/2014/main" id="{42B9F490-DF3A-4A2F-A9BB-A9F2D1F9541D}"/>
              </a:ext>
            </a:extLst>
          </p:cNvPr>
          <p:cNvCxnSpPr>
            <a:cxnSpLocks/>
          </p:cNvCxnSpPr>
          <p:nvPr/>
        </p:nvCxnSpPr>
        <p:spPr>
          <a:xfrm>
            <a:off x="4417794" y="2932745"/>
            <a:ext cx="11953" cy="424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116889B8-BBE3-40A2-82D0-09A4B75C5C56}"/>
              </a:ext>
            </a:extLst>
          </p:cNvPr>
          <p:cNvSpPr/>
          <p:nvPr/>
        </p:nvSpPr>
        <p:spPr>
          <a:xfrm rot="1120115">
            <a:off x="4379935" y="3168598"/>
            <a:ext cx="248776" cy="211498"/>
          </a:xfrm>
          <a:custGeom>
            <a:avLst/>
            <a:gdLst>
              <a:gd name="connsiteX0" fmla="*/ 6198 w 129815"/>
              <a:gd name="connsiteY0" fmla="*/ 243 h 203847"/>
              <a:gd name="connsiteX1" fmla="*/ 111636 w 129815"/>
              <a:gd name="connsiteY1" fmla="*/ 16604 h 203847"/>
              <a:gd name="connsiteX2" fmla="*/ 124361 w 129815"/>
              <a:gd name="connsiteY2" fmla="*/ 23876 h 203847"/>
              <a:gd name="connsiteX3" fmla="*/ 129815 w 129815"/>
              <a:gd name="connsiteY3" fmla="*/ 25694 h 203847"/>
              <a:gd name="connsiteX4" fmla="*/ 126179 w 129815"/>
              <a:gd name="connsiteY4" fmla="*/ 32965 h 203847"/>
              <a:gd name="connsiteX5" fmla="*/ 122543 w 129815"/>
              <a:gd name="connsiteY5" fmla="*/ 38419 h 203847"/>
              <a:gd name="connsiteX6" fmla="*/ 118907 w 129815"/>
              <a:gd name="connsiteY6" fmla="*/ 49326 h 203847"/>
              <a:gd name="connsiteX7" fmla="*/ 111636 w 129815"/>
              <a:gd name="connsiteY7" fmla="*/ 60234 h 203847"/>
              <a:gd name="connsiteX8" fmla="*/ 109818 w 129815"/>
              <a:gd name="connsiteY8" fmla="*/ 65687 h 203847"/>
              <a:gd name="connsiteX9" fmla="*/ 102546 w 129815"/>
              <a:gd name="connsiteY9" fmla="*/ 78413 h 203847"/>
              <a:gd name="connsiteX10" fmla="*/ 89821 w 129815"/>
              <a:gd name="connsiteY10" fmla="*/ 94774 h 203847"/>
              <a:gd name="connsiteX11" fmla="*/ 82550 w 129815"/>
              <a:gd name="connsiteY11" fmla="*/ 103863 h 203847"/>
              <a:gd name="connsiteX12" fmla="*/ 77096 w 129815"/>
              <a:gd name="connsiteY12" fmla="*/ 109317 h 203847"/>
              <a:gd name="connsiteX13" fmla="*/ 71642 w 129815"/>
              <a:gd name="connsiteY13" fmla="*/ 118406 h 203847"/>
              <a:gd name="connsiteX14" fmla="*/ 66189 w 129815"/>
              <a:gd name="connsiteY14" fmla="*/ 123860 h 203847"/>
              <a:gd name="connsiteX15" fmla="*/ 62553 w 129815"/>
              <a:gd name="connsiteY15" fmla="*/ 131132 h 203847"/>
              <a:gd name="connsiteX16" fmla="*/ 53463 w 129815"/>
              <a:gd name="connsiteY16" fmla="*/ 143857 h 203847"/>
              <a:gd name="connsiteX17" fmla="*/ 49828 w 129815"/>
              <a:gd name="connsiteY17" fmla="*/ 151128 h 203847"/>
              <a:gd name="connsiteX18" fmla="*/ 38920 w 129815"/>
              <a:gd name="connsiteY18" fmla="*/ 163854 h 203847"/>
              <a:gd name="connsiteX19" fmla="*/ 37102 w 129815"/>
              <a:gd name="connsiteY19" fmla="*/ 169307 h 203847"/>
              <a:gd name="connsiteX20" fmla="*/ 33466 w 129815"/>
              <a:gd name="connsiteY20" fmla="*/ 174761 h 203847"/>
              <a:gd name="connsiteX21" fmla="*/ 24377 w 129815"/>
              <a:gd name="connsiteY21" fmla="*/ 187486 h 203847"/>
              <a:gd name="connsiteX22" fmla="*/ 20741 w 129815"/>
              <a:gd name="connsiteY22" fmla="*/ 194758 h 203847"/>
              <a:gd name="connsiteX23" fmla="*/ 18923 w 129815"/>
              <a:gd name="connsiteY23" fmla="*/ 200212 h 203847"/>
              <a:gd name="connsiteX24" fmla="*/ 11652 w 129815"/>
              <a:gd name="connsiteY24" fmla="*/ 203847 h 203847"/>
              <a:gd name="connsiteX25" fmla="*/ 11652 w 129815"/>
              <a:gd name="connsiteY25" fmla="*/ 29330 h 203847"/>
              <a:gd name="connsiteX26" fmla="*/ 6198 w 129815"/>
              <a:gd name="connsiteY26" fmla="*/ 243 h 203847"/>
              <a:gd name="connsiteX0" fmla="*/ 36881 w 160498"/>
              <a:gd name="connsiteY0" fmla="*/ 1005 h 204609"/>
              <a:gd name="connsiteX1" fmla="*/ 142319 w 160498"/>
              <a:gd name="connsiteY1" fmla="*/ 17366 h 204609"/>
              <a:gd name="connsiteX2" fmla="*/ 155044 w 160498"/>
              <a:gd name="connsiteY2" fmla="*/ 24638 h 204609"/>
              <a:gd name="connsiteX3" fmla="*/ 160498 w 160498"/>
              <a:gd name="connsiteY3" fmla="*/ 26456 h 204609"/>
              <a:gd name="connsiteX4" fmla="*/ 156862 w 160498"/>
              <a:gd name="connsiteY4" fmla="*/ 33727 h 204609"/>
              <a:gd name="connsiteX5" fmla="*/ 153226 w 160498"/>
              <a:gd name="connsiteY5" fmla="*/ 39181 h 204609"/>
              <a:gd name="connsiteX6" fmla="*/ 149590 w 160498"/>
              <a:gd name="connsiteY6" fmla="*/ 50088 h 204609"/>
              <a:gd name="connsiteX7" fmla="*/ 142319 w 160498"/>
              <a:gd name="connsiteY7" fmla="*/ 60996 h 204609"/>
              <a:gd name="connsiteX8" fmla="*/ 140501 w 160498"/>
              <a:gd name="connsiteY8" fmla="*/ 66449 h 204609"/>
              <a:gd name="connsiteX9" fmla="*/ 133229 w 160498"/>
              <a:gd name="connsiteY9" fmla="*/ 79175 h 204609"/>
              <a:gd name="connsiteX10" fmla="*/ 120504 w 160498"/>
              <a:gd name="connsiteY10" fmla="*/ 95536 h 204609"/>
              <a:gd name="connsiteX11" fmla="*/ 113233 w 160498"/>
              <a:gd name="connsiteY11" fmla="*/ 104625 h 204609"/>
              <a:gd name="connsiteX12" fmla="*/ 107779 w 160498"/>
              <a:gd name="connsiteY12" fmla="*/ 110079 h 204609"/>
              <a:gd name="connsiteX13" fmla="*/ 102325 w 160498"/>
              <a:gd name="connsiteY13" fmla="*/ 119168 h 204609"/>
              <a:gd name="connsiteX14" fmla="*/ 96872 w 160498"/>
              <a:gd name="connsiteY14" fmla="*/ 124622 h 204609"/>
              <a:gd name="connsiteX15" fmla="*/ 93236 w 160498"/>
              <a:gd name="connsiteY15" fmla="*/ 131894 h 204609"/>
              <a:gd name="connsiteX16" fmla="*/ 84146 w 160498"/>
              <a:gd name="connsiteY16" fmla="*/ 144619 h 204609"/>
              <a:gd name="connsiteX17" fmla="*/ 80511 w 160498"/>
              <a:gd name="connsiteY17" fmla="*/ 151890 h 204609"/>
              <a:gd name="connsiteX18" fmla="*/ 69603 w 160498"/>
              <a:gd name="connsiteY18" fmla="*/ 164616 h 204609"/>
              <a:gd name="connsiteX19" fmla="*/ 67785 w 160498"/>
              <a:gd name="connsiteY19" fmla="*/ 170069 h 204609"/>
              <a:gd name="connsiteX20" fmla="*/ 64149 w 160498"/>
              <a:gd name="connsiteY20" fmla="*/ 175523 h 204609"/>
              <a:gd name="connsiteX21" fmla="*/ 55060 w 160498"/>
              <a:gd name="connsiteY21" fmla="*/ 188248 h 204609"/>
              <a:gd name="connsiteX22" fmla="*/ 51424 w 160498"/>
              <a:gd name="connsiteY22" fmla="*/ 195520 h 204609"/>
              <a:gd name="connsiteX23" fmla="*/ 49606 w 160498"/>
              <a:gd name="connsiteY23" fmla="*/ 200974 h 204609"/>
              <a:gd name="connsiteX24" fmla="*/ 42335 w 160498"/>
              <a:gd name="connsiteY24" fmla="*/ 204609 h 204609"/>
              <a:gd name="connsiteX25" fmla="*/ 243 w 160498"/>
              <a:gd name="connsiteY25" fmla="*/ 47572 h 204609"/>
              <a:gd name="connsiteX26" fmla="*/ 36881 w 160498"/>
              <a:gd name="connsiteY26" fmla="*/ 1005 h 204609"/>
              <a:gd name="connsiteX0" fmla="*/ 36638 w 160255"/>
              <a:gd name="connsiteY0" fmla="*/ 1005 h 204609"/>
              <a:gd name="connsiteX1" fmla="*/ 142076 w 160255"/>
              <a:gd name="connsiteY1" fmla="*/ 17366 h 204609"/>
              <a:gd name="connsiteX2" fmla="*/ 154801 w 160255"/>
              <a:gd name="connsiteY2" fmla="*/ 24638 h 204609"/>
              <a:gd name="connsiteX3" fmla="*/ 160255 w 160255"/>
              <a:gd name="connsiteY3" fmla="*/ 26456 h 204609"/>
              <a:gd name="connsiteX4" fmla="*/ 156619 w 160255"/>
              <a:gd name="connsiteY4" fmla="*/ 33727 h 204609"/>
              <a:gd name="connsiteX5" fmla="*/ 152983 w 160255"/>
              <a:gd name="connsiteY5" fmla="*/ 39181 h 204609"/>
              <a:gd name="connsiteX6" fmla="*/ 149347 w 160255"/>
              <a:gd name="connsiteY6" fmla="*/ 50088 h 204609"/>
              <a:gd name="connsiteX7" fmla="*/ 142076 w 160255"/>
              <a:gd name="connsiteY7" fmla="*/ 60996 h 204609"/>
              <a:gd name="connsiteX8" fmla="*/ 140258 w 160255"/>
              <a:gd name="connsiteY8" fmla="*/ 66449 h 204609"/>
              <a:gd name="connsiteX9" fmla="*/ 132986 w 160255"/>
              <a:gd name="connsiteY9" fmla="*/ 79175 h 204609"/>
              <a:gd name="connsiteX10" fmla="*/ 120261 w 160255"/>
              <a:gd name="connsiteY10" fmla="*/ 95536 h 204609"/>
              <a:gd name="connsiteX11" fmla="*/ 112990 w 160255"/>
              <a:gd name="connsiteY11" fmla="*/ 104625 h 204609"/>
              <a:gd name="connsiteX12" fmla="*/ 107536 w 160255"/>
              <a:gd name="connsiteY12" fmla="*/ 110079 h 204609"/>
              <a:gd name="connsiteX13" fmla="*/ 102082 w 160255"/>
              <a:gd name="connsiteY13" fmla="*/ 119168 h 204609"/>
              <a:gd name="connsiteX14" fmla="*/ 96629 w 160255"/>
              <a:gd name="connsiteY14" fmla="*/ 124622 h 204609"/>
              <a:gd name="connsiteX15" fmla="*/ 92993 w 160255"/>
              <a:gd name="connsiteY15" fmla="*/ 131894 h 204609"/>
              <a:gd name="connsiteX16" fmla="*/ 83903 w 160255"/>
              <a:gd name="connsiteY16" fmla="*/ 144619 h 204609"/>
              <a:gd name="connsiteX17" fmla="*/ 80268 w 160255"/>
              <a:gd name="connsiteY17" fmla="*/ 151890 h 204609"/>
              <a:gd name="connsiteX18" fmla="*/ 69360 w 160255"/>
              <a:gd name="connsiteY18" fmla="*/ 164616 h 204609"/>
              <a:gd name="connsiteX19" fmla="*/ 67542 w 160255"/>
              <a:gd name="connsiteY19" fmla="*/ 170069 h 204609"/>
              <a:gd name="connsiteX20" fmla="*/ 63906 w 160255"/>
              <a:gd name="connsiteY20" fmla="*/ 175523 h 204609"/>
              <a:gd name="connsiteX21" fmla="*/ 54817 w 160255"/>
              <a:gd name="connsiteY21" fmla="*/ 188248 h 204609"/>
              <a:gd name="connsiteX22" fmla="*/ 51181 w 160255"/>
              <a:gd name="connsiteY22" fmla="*/ 195520 h 204609"/>
              <a:gd name="connsiteX23" fmla="*/ 49363 w 160255"/>
              <a:gd name="connsiteY23" fmla="*/ 200974 h 204609"/>
              <a:gd name="connsiteX24" fmla="*/ 42092 w 160255"/>
              <a:gd name="connsiteY24" fmla="*/ 204609 h 204609"/>
              <a:gd name="connsiteX25" fmla="*/ 0 w 160255"/>
              <a:gd name="connsiteY25" fmla="*/ 47572 h 204609"/>
              <a:gd name="connsiteX26" fmla="*/ 36638 w 160255"/>
              <a:gd name="connsiteY26" fmla="*/ 1005 h 204609"/>
              <a:gd name="connsiteX0" fmla="*/ 7747 w 182380"/>
              <a:gd name="connsiteY0" fmla="*/ 703 h 211498"/>
              <a:gd name="connsiteX1" fmla="*/ 164201 w 182380"/>
              <a:gd name="connsiteY1" fmla="*/ 24255 h 211498"/>
              <a:gd name="connsiteX2" fmla="*/ 176926 w 182380"/>
              <a:gd name="connsiteY2" fmla="*/ 31527 h 211498"/>
              <a:gd name="connsiteX3" fmla="*/ 182380 w 182380"/>
              <a:gd name="connsiteY3" fmla="*/ 33345 h 211498"/>
              <a:gd name="connsiteX4" fmla="*/ 178744 w 182380"/>
              <a:gd name="connsiteY4" fmla="*/ 40616 h 211498"/>
              <a:gd name="connsiteX5" fmla="*/ 175108 w 182380"/>
              <a:gd name="connsiteY5" fmla="*/ 46070 h 211498"/>
              <a:gd name="connsiteX6" fmla="*/ 171472 w 182380"/>
              <a:gd name="connsiteY6" fmla="*/ 56977 h 211498"/>
              <a:gd name="connsiteX7" fmla="*/ 164201 w 182380"/>
              <a:gd name="connsiteY7" fmla="*/ 67885 h 211498"/>
              <a:gd name="connsiteX8" fmla="*/ 162383 w 182380"/>
              <a:gd name="connsiteY8" fmla="*/ 73338 h 211498"/>
              <a:gd name="connsiteX9" fmla="*/ 155111 w 182380"/>
              <a:gd name="connsiteY9" fmla="*/ 86064 h 211498"/>
              <a:gd name="connsiteX10" fmla="*/ 142386 w 182380"/>
              <a:gd name="connsiteY10" fmla="*/ 102425 h 211498"/>
              <a:gd name="connsiteX11" fmla="*/ 135115 w 182380"/>
              <a:gd name="connsiteY11" fmla="*/ 111514 h 211498"/>
              <a:gd name="connsiteX12" fmla="*/ 129661 w 182380"/>
              <a:gd name="connsiteY12" fmla="*/ 116968 h 211498"/>
              <a:gd name="connsiteX13" fmla="*/ 124207 w 182380"/>
              <a:gd name="connsiteY13" fmla="*/ 126057 h 211498"/>
              <a:gd name="connsiteX14" fmla="*/ 118754 w 182380"/>
              <a:gd name="connsiteY14" fmla="*/ 131511 h 211498"/>
              <a:gd name="connsiteX15" fmla="*/ 115118 w 182380"/>
              <a:gd name="connsiteY15" fmla="*/ 138783 h 211498"/>
              <a:gd name="connsiteX16" fmla="*/ 106028 w 182380"/>
              <a:gd name="connsiteY16" fmla="*/ 151508 h 211498"/>
              <a:gd name="connsiteX17" fmla="*/ 102393 w 182380"/>
              <a:gd name="connsiteY17" fmla="*/ 158779 h 211498"/>
              <a:gd name="connsiteX18" fmla="*/ 91485 w 182380"/>
              <a:gd name="connsiteY18" fmla="*/ 171505 h 211498"/>
              <a:gd name="connsiteX19" fmla="*/ 89667 w 182380"/>
              <a:gd name="connsiteY19" fmla="*/ 176958 h 211498"/>
              <a:gd name="connsiteX20" fmla="*/ 86031 w 182380"/>
              <a:gd name="connsiteY20" fmla="*/ 182412 h 211498"/>
              <a:gd name="connsiteX21" fmla="*/ 76942 w 182380"/>
              <a:gd name="connsiteY21" fmla="*/ 195137 h 211498"/>
              <a:gd name="connsiteX22" fmla="*/ 73306 w 182380"/>
              <a:gd name="connsiteY22" fmla="*/ 202409 h 211498"/>
              <a:gd name="connsiteX23" fmla="*/ 71488 w 182380"/>
              <a:gd name="connsiteY23" fmla="*/ 207863 h 211498"/>
              <a:gd name="connsiteX24" fmla="*/ 64217 w 182380"/>
              <a:gd name="connsiteY24" fmla="*/ 211498 h 211498"/>
              <a:gd name="connsiteX25" fmla="*/ 22125 w 182380"/>
              <a:gd name="connsiteY25" fmla="*/ 54461 h 211498"/>
              <a:gd name="connsiteX26" fmla="*/ 7747 w 182380"/>
              <a:gd name="connsiteY26" fmla="*/ 703 h 21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380" h="211498">
                <a:moveTo>
                  <a:pt x="7747" y="703"/>
                </a:moveTo>
                <a:cubicBezTo>
                  <a:pt x="31426" y="-4331"/>
                  <a:pt x="136005" y="19118"/>
                  <a:pt x="164201" y="24255"/>
                </a:cubicBezTo>
                <a:cubicBezTo>
                  <a:pt x="192398" y="29392"/>
                  <a:pt x="172674" y="29401"/>
                  <a:pt x="176926" y="31527"/>
                </a:cubicBezTo>
                <a:cubicBezTo>
                  <a:pt x="178640" y="32384"/>
                  <a:pt x="180562" y="32739"/>
                  <a:pt x="182380" y="33345"/>
                </a:cubicBezTo>
                <a:cubicBezTo>
                  <a:pt x="181168" y="35769"/>
                  <a:pt x="180089" y="38263"/>
                  <a:pt x="178744" y="40616"/>
                </a:cubicBezTo>
                <a:cubicBezTo>
                  <a:pt x="177660" y="42513"/>
                  <a:pt x="175995" y="44073"/>
                  <a:pt x="175108" y="46070"/>
                </a:cubicBezTo>
                <a:cubicBezTo>
                  <a:pt x="173551" y="49572"/>
                  <a:pt x="173598" y="53788"/>
                  <a:pt x="171472" y="56977"/>
                </a:cubicBezTo>
                <a:cubicBezTo>
                  <a:pt x="169048" y="60613"/>
                  <a:pt x="165583" y="63740"/>
                  <a:pt x="164201" y="67885"/>
                </a:cubicBezTo>
                <a:cubicBezTo>
                  <a:pt x="163595" y="69703"/>
                  <a:pt x="163138" y="71577"/>
                  <a:pt x="162383" y="73338"/>
                </a:cubicBezTo>
                <a:cubicBezTo>
                  <a:pt x="159615" y="79797"/>
                  <a:pt x="158763" y="80586"/>
                  <a:pt x="155111" y="86064"/>
                </a:cubicBezTo>
                <a:cubicBezTo>
                  <a:pt x="151016" y="98353"/>
                  <a:pt x="156400" y="84907"/>
                  <a:pt x="142386" y="102425"/>
                </a:cubicBezTo>
                <a:cubicBezTo>
                  <a:pt x="139962" y="105455"/>
                  <a:pt x="137670" y="108594"/>
                  <a:pt x="135115" y="111514"/>
                </a:cubicBezTo>
                <a:cubicBezTo>
                  <a:pt x="133422" y="113449"/>
                  <a:pt x="131204" y="114911"/>
                  <a:pt x="129661" y="116968"/>
                </a:cubicBezTo>
                <a:cubicBezTo>
                  <a:pt x="127541" y="119795"/>
                  <a:pt x="126327" y="123230"/>
                  <a:pt x="124207" y="126057"/>
                </a:cubicBezTo>
                <a:cubicBezTo>
                  <a:pt x="122665" y="128114"/>
                  <a:pt x="120248" y="129419"/>
                  <a:pt x="118754" y="131511"/>
                </a:cubicBezTo>
                <a:cubicBezTo>
                  <a:pt x="117179" y="133716"/>
                  <a:pt x="116463" y="136430"/>
                  <a:pt x="115118" y="138783"/>
                </a:cubicBezTo>
                <a:cubicBezTo>
                  <a:pt x="109994" y="147749"/>
                  <a:pt x="112525" y="141113"/>
                  <a:pt x="106028" y="151508"/>
                </a:cubicBezTo>
                <a:cubicBezTo>
                  <a:pt x="104592" y="153806"/>
                  <a:pt x="103829" y="156481"/>
                  <a:pt x="102393" y="158779"/>
                </a:cubicBezTo>
                <a:cubicBezTo>
                  <a:pt x="98506" y="164998"/>
                  <a:pt x="96443" y="166547"/>
                  <a:pt x="91485" y="171505"/>
                </a:cubicBezTo>
                <a:cubicBezTo>
                  <a:pt x="90879" y="173323"/>
                  <a:pt x="90524" y="175244"/>
                  <a:pt x="89667" y="176958"/>
                </a:cubicBezTo>
                <a:cubicBezTo>
                  <a:pt x="88690" y="178912"/>
                  <a:pt x="87301" y="180634"/>
                  <a:pt x="86031" y="182412"/>
                </a:cubicBezTo>
                <a:cubicBezTo>
                  <a:pt x="83254" y="186300"/>
                  <a:pt x="79384" y="190863"/>
                  <a:pt x="76942" y="195137"/>
                </a:cubicBezTo>
                <a:cubicBezTo>
                  <a:pt x="75597" y="197490"/>
                  <a:pt x="74374" y="199918"/>
                  <a:pt x="73306" y="202409"/>
                </a:cubicBezTo>
                <a:cubicBezTo>
                  <a:pt x="72551" y="204170"/>
                  <a:pt x="72843" y="206508"/>
                  <a:pt x="71488" y="207863"/>
                </a:cubicBezTo>
                <a:cubicBezTo>
                  <a:pt x="69572" y="209779"/>
                  <a:pt x="66641" y="210286"/>
                  <a:pt x="64217" y="211498"/>
                </a:cubicBezTo>
                <a:cubicBezTo>
                  <a:pt x="48938" y="150392"/>
                  <a:pt x="58851" y="198243"/>
                  <a:pt x="22125" y="54461"/>
                </a:cubicBezTo>
                <a:cubicBezTo>
                  <a:pt x="22234" y="48975"/>
                  <a:pt x="-15932" y="5737"/>
                  <a:pt x="7747" y="703"/>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14" name="Freeform: Shape 13">
            <a:extLst>
              <a:ext uri="{FF2B5EF4-FFF2-40B4-BE49-F238E27FC236}">
                <a16:creationId xmlns:a16="http://schemas.microsoft.com/office/drawing/2014/main" id="{44756C02-FA7E-4D5F-93DF-8EC75C43540C}"/>
              </a:ext>
            </a:extLst>
          </p:cNvPr>
          <p:cNvSpPr/>
          <p:nvPr/>
        </p:nvSpPr>
        <p:spPr>
          <a:xfrm>
            <a:off x="2808941" y="2277035"/>
            <a:ext cx="1635827" cy="1096684"/>
          </a:xfrm>
          <a:custGeom>
            <a:avLst/>
            <a:gdLst>
              <a:gd name="connsiteX0" fmla="*/ 0 w 561788"/>
              <a:gd name="connsiteY0" fmla="*/ 0 h 1129553"/>
              <a:gd name="connsiteX1" fmla="*/ 561788 w 561788"/>
              <a:gd name="connsiteY1" fmla="*/ 1129553 h 1129553"/>
            </a:gdLst>
            <a:ahLst/>
            <a:cxnLst>
              <a:cxn ang="0">
                <a:pos x="connsiteX0" y="connsiteY0"/>
              </a:cxn>
              <a:cxn ang="0">
                <a:pos x="connsiteX1" y="connsiteY1"/>
              </a:cxn>
            </a:cxnLst>
            <a:rect l="l" t="t" r="r" b="b"/>
            <a:pathLst>
              <a:path w="561788" h="1129553">
                <a:moveTo>
                  <a:pt x="0" y="0"/>
                </a:moveTo>
                <a:lnTo>
                  <a:pt x="561788" y="1129553"/>
                </a:lnTo>
              </a:path>
            </a:pathLst>
          </a:custGeom>
          <a:ln w="34925">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15" name="Freeform: Shape 14">
            <a:extLst>
              <a:ext uri="{FF2B5EF4-FFF2-40B4-BE49-F238E27FC236}">
                <a16:creationId xmlns:a16="http://schemas.microsoft.com/office/drawing/2014/main" id="{0C6FF2C5-2677-4636-B4D2-F60E6224078F}"/>
              </a:ext>
            </a:extLst>
          </p:cNvPr>
          <p:cNvSpPr/>
          <p:nvPr/>
        </p:nvSpPr>
        <p:spPr>
          <a:xfrm>
            <a:off x="4426841" y="3091096"/>
            <a:ext cx="478372" cy="270669"/>
          </a:xfrm>
          <a:custGeom>
            <a:avLst/>
            <a:gdLst>
              <a:gd name="connsiteX0" fmla="*/ 0 w 185525"/>
              <a:gd name="connsiteY0" fmla="*/ 297562 h 297562"/>
              <a:gd name="connsiteX1" fmla="*/ 167341 w 185525"/>
              <a:gd name="connsiteY1" fmla="*/ 34597 h 297562"/>
              <a:gd name="connsiteX2" fmla="*/ 173318 w 185525"/>
              <a:gd name="connsiteY2" fmla="*/ 10691 h 297562"/>
            </a:gdLst>
            <a:ahLst/>
            <a:cxnLst>
              <a:cxn ang="0">
                <a:pos x="connsiteX0" y="connsiteY0"/>
              </a:cxn>
              <a:cxn ang="0">
                <a:pos x="connsiteX1" y="connsiteY1"/>
              </a:cxn>
              <a:cxn ang="0">
                <a:pos x="connsiteX2" y="connsiteY2"/>
              </a:cxn>
            </a:cxnLst>
            <a:rect l="l" t="t" r="r" b="b"/>
            <a:pathLst>
              <a:path w="185525" h="297562">
                <a:moveTo>
                  <a:pt x="0" y="297562"/>
                </a:moveTo>
                <a:cubicBezTo>
                  <a:pt x="69227" y="189985"/>
                  <a:pt x="138455" y="82409"/>
                  <a:pt x="167341" y="34597"/>
                </a:cubicBezTo>
                <a:cubicBezTo>
                  <a:pt x="196227" y="-13215"/>
                  <a:pt x="184772" y="-1262"/>
                  <a:pt x="173318" y="10691"/>
                </a:cubicBezTo>
              </a:path>
            </a:pathLst>
          </a:custGeom>
          <a:ln w="34925">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18" name="TextBox 17">
            <a:extLst>
              <a:ext uri="{FF2B5EF4-FFF2-40B4-BE49-F238E27FC236}">
                <a16:creationId xmlns:a16="http://schemas.microsoft.com/office/drawing/2014/main" id="{DC6858E1-1E60-4950-A00F-645DB0CE3258}"/>
              </a:ext>
            </a:extLst>
          </p:cNvPr>
          <p:cNvSpPr txBox="1"/>
          <p:nvPr/>
        </p:nvSpPr>
        <p:spPr>
          <a:xfrm>
            <a:off x="5346777" y="2041979"/>
            <a:ext cx="1045479" cy="830997"/>
          </a:xfrm>
          <a:prstGeom prst="rect">
            <a:avLst/>
          </a:prstGeom>
          <a:solidFill>
            <a:schemeClr val="bg1">
              <a:alpha val="5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F79646"/>
                </a:solidFill>
                <a:effectLst/>
                <a:uLnTx/>
                <a:uFillTx/>
                <a:latin typeface="Calibri Light"/>
                <a:ea typeface="+mn-ea"/>
                <a:cs typeface="+mn-cs"/>
              </a:rPr>
              <a:t>Near: 10-25⁰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5985DE"/>
                </a:solidFill>
                <a:effectLst/>
                <a:uLnTx/>
                <a:uFillTx/>
                <a:latin typeface="Calibri Light"/>
                <a:ea typeface="+mn-ea"/>
                <a:cs typeface="+mn-cs"/>
              </a:rPr>
              <a:t>Mid: 20-45⁰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FF0000"/>
                </a:solidFill>
                <a:effectLst/>
                <a:uLnTx/>
                <a:uFillTx/>
                <a:latin typeface="Calibri Light"/>
                <a:ea typeface="+mn-ea"/>
                <a:cs typeface="+mn-cs"/>
              </a:rPr>
              <a:t>Far: 35-60⁰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solidFill>
                <a:effectLst/>
                <a:uLnTx/>
                <a:uFillTx/>
                <a:latin typeface="Calibri Light"/>
                <a:ea typeface="+mn-ea"/>
                <a:cs typeface="+mn-cs"/>
              </a:rPr>
              <a:t>Full: all angles</a:t>
            </a:r>
          </a:p>
        </p:txBody>
      </p:sp>
      <p:sp>
        <p:nvSpPr>
          <p:cNvPr id="25" name="TextBox 24">
            <a:extLst>
              <a:ext uri="{FF2B5EF4-FFF2-40B4-BE49-F238E27FC236}">
                <a16:creationId xmlns:a16="http://schemas.microsoft.com/office/drawing/2014/main" id="{1A68B21F-870B-4267-8523-890BD58D2F14}"/>
              </a:ext>
            </a:extLst>
          </p:cNvPr>
          <p:cNvSpPr txBox="1"/>
          <p:nvPr/>
        </p:nvSpPr>
        <p:spPr>
          <a:xfrm>
            <a:off x="7432308" y="5433190"/>
            <a:ext cx="435014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solidFill>
                  <a:prstClr val="black"/>
                </a:solidFill>
                <a:latin typeface="Calibri Light"/>
              </a:rPr>
              <a:t>This processing results in 8 seismic volumes- near, mid, far and full angle stack volumes in both E and W azimuth.</a:t>
            </a: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23" name="Rectangle 22">
            <a:hlinkClick r:id="rId6" action="ppaction://hlinksldjump"/>
            <a:extLst>
              <a:ext uri="{FF2B5EF4-FFF2-40B4-BE49-F238E27FC236}">
                <a16:creationId xmlns:a16="http://schemas.microsoft.com/office/drawing/2014/main" id="{FE1A8495-4581-428F-AF6B-79F326E0EAF7}"/>
              </a:ext>
            </a:extLst>
          </p:cNvPr>
          <p:cNvSpPr/>
          <p:nvPr/>
        </p:nvSpPr>
        <p:spPr>
          <a:xfrm>
            <a:off x="609480" y="1134972"/>
            <a:ext cx="6772797"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4" name="Rectangle 23">
            <a:hlinkClick r:id="rId7" action="ppaction://hlinksldjump"/>
            <a:extLst>
              <a:ext uri="{FF2B5EF4-FFF2-40B4-BE49-F238E27FC236}">
                <a16:creationId xmlns:a16="http://schemas.microsoft.com/office/drawing/2014/main" id="{BE6BE26C-3EC1-4085-B3E4-317FA76A9607}"/>
              </a:ext>
            </a:extLst>
          </p:cNvPr>
          <p:cNvSpPr/>
          <p:nvPr/>
        </p:nvSpPr>
        <p:spPr>
          <a:xfrm>
            <a:off x="609480" y="3816024"/>
            <a:ext cx="6772797" cy="26450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6" name="Rectangle 25">
            <a:hlinkClick r:id="rId8" action="ppaction://hlinksldjump"/>
            <a:extLst>
              <a:ext uri="{FF2B5EF4-FFF2-40B4-BE49-F238E27FC236}">
                <a16:creationId xmlns:a16="http://schemas.microsoft.com/office/drawing/2014/main" id="{2E971AEA-0ED6-4940-9E79-237D9D3DDBE7}"/>
              </a:ext>
            </a:extLst>
          </p:cNvPr>
          <p:cNvSpPr/>
          <p:nvPr/>
        </p:nvSpPr>
        <p:spPr>
          <a:xfrm>
            <a:off x="8074315" y="1084657"/>
            <a:ext cx="3377118" cy="42814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398842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FFEB7C90-8FB1-4699-93B6-51746CB62298}"/>
              </a:ext>
            </a:extLst>
          </p:cNvPr>
          <p:cNvSpPr/>
          <p:nvPr/>
        </p:nvSpPr>
        <p:spPr>
          <a:xfrm>
            <a:off x="5019770" y="4387111"/>
            <a:ext cx="5508171" cy="1589145"/>
          </a:xfrm>
          <a:custGeom>
            <a:avLst/>
            <a:gdLst>
              <a:gd name="connsiteX0" fmla="*/ 10886 w 5519057"/>
              <a:gd name="connsiteY0" fmla="*/ 54429 h 587829"/>
              <a:gd name="connsiteX1" fmla="*/ 0 w 5519057"/>
              <a:gd name="connsiteY1" fmla="*/ 566057 h 587829"/>
              <a:gd name="connsiteX2" fmla="*/ 5519057 w 5519057"/>
              <a:gd name="connsiteY2" fmla="*/ 587829 h 587829"/>
              <a:gd name="connsiteX3" fmla="*/ 5508171 w 5519057"/>
              <a:gd name="connsiteY3" fmla="*/ 0 h 587829"/>
              <a:gd name="connsiteX4" fmla="*/ 5486400 w 5519057"/>
              <a:gd name="connsiteY4" fmla="*/ 54429 h 587829"/>
              <a:gd name="connsiteX0" fmla="*/ 0 w 5508171"/>
              <a:gd name="connsiteY0" fmla="*/ 54429 h 598004"/>
              <a:gd name="connsiteX1" fmla="*/ 0 w 5508171"/>
              <a:gd name="connsiteY1" fmla="*/ 598004 h 598004"/>
              <a:gd name="connsiteX2" fmla="*/ 5508171 w 5508171"/>
              <a:gd name="connsiteY2" fmla="*/ 587829 h 598004"/>
              <a:gd name="connsiteX3" fmla="*/ 5497285 w 5508171"/>
              <a:gd name="connsiteY3" fmla="*/ 0 h 598004"/>
              <a:gd name="connsiteX4" fmla="*/ 5475514 w 5508171"/>
              <a:gd name="connsiteY4" fmla="*/ 54429 h 598004"/>
              <a:gd name="connsiteX0" fmla="*/ 0 w 5508171"/>
              <a:gd name="connsiteY0" fmla="*/ 54429 h 598004"/>
              <a:gd name="connsiteX1" fmla="*/ 0 w 5508171"/>
              <a:gd name="connsiteY1" fmla="*/ 598004 h 598004"/>
              <a:gd name="connsiteX2" fmla="*/ 5508171 w 5508171"/>
              <a:gd name="connsiteY2" fmla="*/ 587829 h 598004"/>
              <a:gd name="connsiteX3" fmla="*/ 5497285 w 5508171"/>
              <a:gd name="connsiteY3" fmla="*/ 0 h 598004"/>
              <a:gd name="connsiteX0" fmla="*/ 0 w 5508171"/>
              <a:gd name="connsiteY0" fmla="*/ 0 h 610484"/>
              <a:gd name="connsiteX1" fmla="*/ 0 w 5508171"/>
              <a:gd name="connsiteY1" fmla="*/ 610484 h 610484"/>
              <a:gd name="connsiteX2" fmla="*/ 5508171 w 5508171"/>
              <a:gd name="connsiteY2" fmla="*/ 600309 h 610484"/>
              <a:gd name="connsiteX3" fmla="*/ 5497285 w 5508171"/>
              <a:gd name="connsiteY3" fmla="*/ 12480 h 610484"/>
            </a:gdLst>
            <a:ahLst/>
            <a:cxnLst>
              <a:cxn ang="0">
                <a:pos x="connsiteX0" y="connsiteY0"/>
              </a:cxn>
              <a:cxn ang="0">
                <a:pos x="connsiteX1" y="connsiteY1"/>
              </a:cxn>
              <a:cxn ang="0">
                <a:pos x="connsiteX2" y="connsiteY2"/>
              </a:cxn>
              <a:cxn ang="0">
                <a:pos x="connsiteX3" y="connsiteY3"/>
              </a:cxn>
            </a:cxnLst>
            <a:rect l="l" t="t" r="r" b="b"/>
            <a:pathLst>
              <a:path w="5508171" h="610484">
                <a:moveTo>
                  <a:pt x="0" y="0"/>
                </a:moveTo>
                <a:lnTo>
                  <a:pt x="0" y="610484"/>
                </a:lnTo>
                <a:lnTo>
                  <a:pt x="5508171" y="600309"/>
                </a:lnTo>
                <a:lnTo>
                  <a:pt x="5497285" y="12480"/>
                </a:lnTo>
              </a:path>
            </a:pathLst>
          </a:custGeom>
          <a:noFill/>
          <a:ln w="539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itle 7"/>
          <p:cNvSpPr txBox="1">
            <a:spLocks/>
          </p:cNvSpPr>
          <p:nvPr/>
        </p:nvSpPr>
        <p:spPr>
          <a:xfrm>
            <a:off x="609480" y="146009"/>
            <a:ext cx="10972440" cy="1145160"/>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The workflow</a:t>
            </a:r>
          </a:p>
        </p:txBody>
      </p:sp>
      <p:graphicFrame>
        <p:nvGraphicFramePr>
          <p:cNvPr id="2" name="Diagram 1">
            <a:extLst>
              <a:ext uri="{FF2B5EF4-FFF2-40B4-BE49-F238E27FC236}">
                <a16:creationId xmlns:a16="http://schemas.microsoft.com/office/drawing/2014/main" id="{9065F731-648C-4FAA-8BA9-511D4B844561}"/>
              </a:ext>
            </a:extLst>
          </p:cNvPr>
          <p:cNvGraphicFramePr/>
          <p:nvPr>
            <p:extLst>
              <p:ext uri="{D42A27DB-BD31-4B8C-83A1-F6EECF244321}">
                <p14:modId xmlns:p14="http://schemas.microsoft.com/office/powerpoint/2010/main" val="3522433417"/>
              </p:ext>
            </p:extLst>
          </p:nvPr>
        </p:nvGraphicFramePr>
        <p:xfrm>
          <a:off x="1052286" y="1186543"/>
          <a:ext cx="10316998" cy="36358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Freeform: Shape 8">
            <a:extLst>
              <a:ext uri="{FF2B5EF4-FFF2-40B4-BE49-F238E27FC236}">
                <a16:creationId xmlns:a16="http://schemas.microsoft.com/office/drawing/2014/main" id="{68149EC6-841A-45B3-89D7-6A878089E01A}"/>
              </a:ext>
            </a:extLst>
          </p:cNvPr>
          <p:cNvSpPr/>
          <p:nvPr/>
        </p:nvSpPr>
        <p:spPr>
          <a:xfrm>
            <a:off x="2035629" y="4403473"/>
            <a:ext cx="5508171" cy="926090"/>
          </a:xfrm>
          <a:custGeom>
            <a:avLst/>
            <a:gdLst>
              <a:gd name="connsiteX0" fmla="*/ 10886 w 5519057"/>
              <a:gd name="connsiteY0" fmla="*/ 54429 h 587829"/>
              <a:gd name="connsiteX1" fmla="*/ 0 w 5519057"/>
              <a:gd name="connsiteY1" fmla="*/ 566057 h 587829"/>
              <a:gd name="connsiteX2" fmla="*/ 5519057 w 5519057"/>
              <a:gd name="connsiteY2" fmla="*/ 587829 h 587829"/>
              <a:gd name="connsiteX3" fmla="*/ 5508171 w 5519057"/>
              <a:gd name="connsiteY3" fmla="*/ 0 h 587829"/>
              <a:gd name="connsiteX4" fmla="*/ 5486400 w 5519057"/>
              <a:gd name="connsiteY4" fmla="*/ 54429 h 587829"/>
              <a:gd name="connsiteX0" fmla="*/ 0 w 5508171"/>
              <a:gd name="connsiteY0" fmla="*/ 54429 h 598004"/>
              <a:gd name="connsiteX1" fmla="*/ 0 w 5508171"/>
              <a:gd name="connsiteY1" fmla="*/ 598004 h 598004"/>
              <a:gd name="connsiteX2" fmla="*/ 5508171 w 5508171"/>
              <a:gd name="connsiteY2" fmla="*/ 587829 h 598004"/>
              <a:gd name="connsiteX3" fmla="*/ 5497285 w 5508171"/>
              <a:gd name="connsiteY3" fmla="*/ 0 h 598004"/>
              <a:gd name="connsiteX4" fmla="*/ 5475514 w 5508171"/>
              <a:gd name="connsiteY4" fmla="*/ 54429 h 598004"/>
              <a:gd name="connsiteX0" fmla="*/ 0 w 5508171"/>
              <a:gd name="connsiteY0" fmla="*/ 54429 h 598004"/>
              <a:gd name="connsiteX1" fmla="*/ 0 w 5508171"/>
              <a:gd name="connsiteY1" fmla="*/ 598004 h 598004"/>
              <a:gd name="connsiteX2" fmla="*/ 5508171 w 5508171"/>
              <a:gd name="connsiteY2" fmla="*/ 587829 h 598004"/>
              <a:gd name="connsiteX3" fmla="*/ 5497285 w 5508171"/>
              <a:gd name="connsiteY3" fmla="*/ 0 h 598004"/>
              <a:gd name="connsiteX0" fmla="*/ 0 w 5508171"/>
              <a:gd name="connsiteY0" fmla="*/ 0 h 543575"/>
              <a:gd name="connsiteX1" fmla="*/ 0 w 5508171"/>
              <a:gd name="connsiteY1" fmla="*/ 543575 h 543575"/>
              <a:gd name="connsiteX2" fmla="*/ 5508171 w 5508171"/>
              <a:gd name="connsiteY2" fmla="*/ 533400 h 543575"/>
              <a:gd name="connsiteX3" fmla="*/ 5508170 w 5508171"/>
              <a:gd name="connsiteY3" fmla="*/ 15855 h 543575"/>
            </a:gdLst>
            <a:ahLst/>
            <a:cxnLst>
              <a:cxn ang="0">
                <a:pos x="connsiteX0" y="connsiteY0"/>
              </a:cxn>
              <a:cxn ang="0">
                <a:pos x="connsiteX1" y="connsiteY1"/>
              </a:cxn>
              <a:cxn ang="0">
                <a:pos x="connsiteX2" y="connsiteY2"/>
              </a:cxn>
              <a:cxn ang="0">
                <a:pos x="connsiteX3" y="connsiteY3"/>
              </a:cxn>
            </a:cxnLst>
            <a:rect l="l" t="t" r="r" b="b"/>
            <a:pathLst>
              <a:path w="5508171" h="543575">
                <a:moveTo>
                  <a:pt x="0" y="0"/>
                </a:moveTo>
                <a:lnTo>
                  <a:pt x="0" y="543575"/>
                </a:lnTo>
                <a:lnTo>
                  <a:pt x="5508171" y="533400"/>
                </a:lnTo>
                <a:cubicBezTo>
                  <a:pt x="5508171" y="360885"/>
                  <a:pt x="5508170" y="188370"/>
                  <a:pt x="5508170" y="15855"/>
                </a:cubicBezTo>
              </a:path>
            </a:pathLst>
          </a:custGeom>
          <a:noFill/>
          <a:ln w="539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ACDFD60A-4B43-4E9F-A893-F693BF2D4443}"/>
              </a:ext>
            </a:extLst>
          </p:cNvPr>
          <p:cNvSpPr txBox="1"/>
          <p:nvPr/>
        </p:nvSpPr>
        <p:spPr>
          <a:xfrm>
            <a:off x="2151297" y="4900555"/>
            <a:ext cx="5283647" cy="400110"/>
          </a:xfrm>
          <a:prstGeom prst="rect">
            <a:avLst/>
          </a:prstGeom>
          <a:solidFill>
            <a:srgbClr val="F8F8F8"/>
          </a:solidFill>
        </p:spPr>
        <p:txBody>
          <a:bodyPr wrap="square" rtlCol="0">
            <a:spAutoFit/>
          </a:bodyPr>
          <a:lstStyle/>
          <a:p>
            <a:pPr algn="ctr"/>
            <a:r>
              <a:rPr lang="en-CA" sz="2000" dirty="0">
                <a:solidFill>
                  <a:schemeClr val="accent6">
                    <a:lumMod val="75000"/>
                  </a:schemeClr>
                </a:solidFill>
              </a:rPr>
              <a:t>Part 1: Comparison of Azimuthal Separation</a:t>
            </a:r>
          </a:p>
        </p:txBody>
      </p:sp>
      <p:sp>
        <p:nvSpPr>
          <p:cNvPr id="15" name="TextBox 14">
            <a:extLst>
              <a:ext uri="{FF2B5EF4-FFF2-40B4-BE49-F238E27FC236}">
                <a16:creationId xmlns:a16="http://schemas.microsoft.com/office/drawing/2014/main" id="{6D550958-B7E0-40C5-8881-BFE657EB69E0}"/>
              </a:ext>
            </a:extLst>
          </p:cNvPr>
          <p:cNvSpPr txBox="1"/>
          <p:nvPr/>
        </p:nvSpPr>
        <p:spPr>
          <a:xfrm>
            <a:off x="5890732" y="5564374"/>
            <a:ext cx="3555973" cy="400110"/>
          </a:xfrm>
          <a:prstGeom prst="rect">
            <a:avLst/>
          </a:prstGeom>
          <a:noFill/>
        </p:spPr>
        <p:txBody>
          <a:bodyPr wrap="none" rtlCol="0">
            <a:spAutoFit/>
          </a:bodyPr>
          <a:lstStyle/>
          <a:p>
            <a:r>
              <a:rPr lang="en-CA" sz="2000" dirty="0">
                <a:solidFill>
                  <a:schemeClr val="accent3">
                    <a:lumMod val="50000"/>
                  </a:schemeClr>
                </a:solidFill>
              </a:rPr>
              <a:t>Part 2: Comparison of Frequency</a:t>
            </a:r>
          </a:p>
        </p:txBody>
      </p:sp>
    </p:spTree>
    <p:extLst>
      <p:ext uri="{BB962C8B-B14F-4D97-AF65-F5344CB8AC3E}">
        <p14:creationId xmlns:p14="http://schemas.microsoft.com/office/powerpoint/2010/main" val="286206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2850E">
                <a:alpha val="15000"/>
              </a:srgbClr>
            </a:gs>
            <a:gs pos="100000">
              <a:srgbClr val="FFC000">
                <a:alpha val="15000"/>
              </a:srgbClr>
            </a:gs>
          </a:gsLst>
          <a:lin ang="5400000" scaled="0"/>
        </a:gradFill>
        <a:effectLst/>
      </p:bgPr>
    </p:bg>
    <p:spTree>
      <p:nvGrpSpPr>
        <p:cNvPr id="1" name=""/>
        <p:cNvGrpSpPr/>
        <p:nvPr/>
      </p:nvGrpSpPr>
      <p:grpSpPr>
        <a:xfrm>
          <a:off x="0" y="0"/>
          <a:ext cx="0" cy="0"/>
          <a:chOff x="0" y="0"/>
          <a:chExt cx="0" cy="0"/>
        </a:xfrm>
      </p:grpSpPr>
      <p:sp>
        <p:nvSpPr>
          <p:cNvPr id="7" name="TextBox 6"/>
          <p:cNvSpPr txBox="1"/>
          <p:nvPr/>
        </p:nvSpPr>
        <p:spPr>
          <a:xfrm>
            <a:off x="226023" y="224755"/>
            <a:ext cx="6086987"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Part 1: Case Study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Analysis of Azimuthal Separation</a:t>
            </a:r>
          </a:p>
        </p:txBody>
      </p:sp>
      <p:sp>
        <p:nvSpPr>
          <p:cNvPr id="8" name="TextBox 7"/>
          <p:cNvSpPr txBox="1"/>
          <p:nvPr/>
        </p:nvSpPr>
        <p:spPr>
          <a:xfrm>
            <a:off x="382549" y="1305341"/>
            <a:ext cx="6185100" cy="42473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Light"/>
                <a:ea typeface="+mn-ea"/>
                <a:cs typeface="Calibri Light"/>
              </a:rPr>
              <a:t>Red represents a change in the seismic amplitude with respect to the orientation of the reflector, while blue is where the orientation is consistent. Orientation changes occur at faults, noise, stratigraphic and structure edges, etc.</a:t>
            </a:r>
            <a:endPar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Comparing azimuth</a:t>
            </a:r>
            <a:r>
              <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Northern Fault: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-Oblique to survey orientation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-Better in W data (lateral extent, brightness)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Southern Fault: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Light"/>
                <a:ea typeface="+mn-ea"/>
                <a:cs typeface="Calibri Light"/>
              </a:rPr>
              <a:t>	-Parallel with survey</a:t>
            </a:r>
            <a:endPar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-Fault extent the same in the W and E data</a:t>
            </a:r>
          </a:p>
        </p:txBody>
      </p:sp>
      <p:pic>
        <p:nvPicPr>
          <p:cNvPr id="9" name="Picture 8"/>
          <p:cNvPicPr>
            <a:picLocks noChangeAspect="1"/>
          </p:cNvPicPr>
          <p:nvPr/>
        </p:nvPicPr>
        <p:blipFill rotWithShape="1">
          <a:blip r:embed="rId3"/>
          <a:srcRect l="6768" t="2087" r="7370" b="44846"/>
          <a:stretch/>
        </p:blipFill>
        <p:spPr>
          <a:xfrm>
            <a:off x="7223930" y="99350"/>
            <a:ext cx="4333619" cy="5604060"/>
          </a:xfrm>
          <a:prstGeom prst="rect">
            <a:avLst/>
          </a:prstGeom>
        </p:spPr>
      </p:pic>
      <p:pic>
        <p:nvPicPr>
          <p:cNvPr id="10" name="Picture 9">
            <a:extLst>
              <a:ext uri="{FF2B5EF4-FFF2-40B4-BE49-F238E27FC236}">
                <a16:creationId xmlns:a16="http://schemas.microsoft.com/office/drawing/2014/main" id="{39669FEC-54D9-4448-918F-C1AA467CF77F}"/>
              </a:ext>
            </a:extLst>
          </p:cNvPr>
          <p:cNvPicPr>
            <a:picLocks noChangeAspect="1"/>
          </p:cNvPicPr>
          <p:nvPr/>
        </p:nvPicPr>
        <p:blipFill rotWithShape="1">
          <a:blip r:embed="rId3"/>
          <a:srcRect l="55447" t="73491" b="21793"/>
          <a:stretch/>
        </p:blipFill>
        <p:spPr>
          <a:xfrm>
            <a:off x="7537399" y="5703410"/>
            <a:ext cx="2146161" cy="475229"/>
          </a:xfrm>
          <a:prstGeom prst="rect">
            <a:avLst/>
          </a:prstGeom>
        </p:spPr>
      </p:pic>
      <p:pic>
        <p:nvPicPr>
          <p:cNvPr id="11" name="Picture 10">
            <a:extLst>
              <a:ext uri="{FF2B5EF4-FFF2-40B4-BE49-F238E27FC236}">
                <a16:creationId xmlns:a16="http://schemas.microsoft.com/office/drawing/2014/main" id="{C6AB1E2F-8A78-4421-AB4C-943F2B0E3CC4}"/>
              </a:ext>
            </a:extLst>
          </p:cNvPr>
          <p:cNvPicPr>
            <a:picLocks noChangeAspect="1"/>
          </p:cNvPicPr>
          <p:nvPr/>
        </p:nvPicPr>
        <p:blipFill rotWithShape="1">
          <a:blip r:embed="rId3"/>
          <a:srcRect t="93128"/>
          <a:stretch/>
        </p:blipFill>
        <p:spPr>
          <a:xfrm>
            <a:off x="7223930" y="6284688"/>
            <a:ext cx="3945119" cy="567275"/>
          </a:xfrm>
          <a:prstGeom prst="rect">
            <a:avLst/>
          </a:prstGeom>
        </p:spPr>
      </p:pic>
      <p:pic>
        <p:nvPicPr>
          <p:cNvPr id="15" name="Picture 14">
            <a:extLst>
              <a:ext uri="{FF2B5EF4-FFF2-40B4-BE49-F238E27FC236}">
                <a16:creationId xmlns:a16="http://schemas.microsoft.com/office/drawing/2014/main" id="{C8D45DF8-AF1D-4B7A-8BD5-53F92A68E769}"/>
              </a:ext>
            </a:extLst>
          </p:cNvPr>
          <p:cNvPicPr>
            <a:picLocks noChangeAspect="1"/>
          </p:cNvPicPr>
          <p:nvPr/>
        </p:nvPicPr>
        <p:blipFill rotWithShape="1">
          <a:blip r:embed="rId3"/>
          <a:srcRect t="73491" r="50840" b="20294"/>
          <a:stretch/>
        </p:blipFill>
        <p:spPr>
          <a:xfrm>
            <a:off x="9129679" y="5703410"/>
            <a:ext cx="1964869" cy="519707"/>
          </a:xfrm>
          <a:prstGeom prst="rect">
            <a:avLst/>
          </a:prstGeom>
        </p:spPr>
      </p:pic>
      <p:sp>
        <p:nvSpPr>
          <p:cNvPr id="2" name="Slide Number Placeholder 1">
            <a:extLst>
              <a:ext uri="{FF2B5EF4-FFF2-40B4-BE49-F238E27FC236}">
                <a16:creationId xmlns:a16="http://schemas.microsoft.com/office/drawing/2014/main" id="{15EC566A-66D9-4CBA-B002-D65914DA3CC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sp>
        <p:nvSpPr>
          <p:cNvPr id="18" name="TextBox 17">
            <a:extLst>
              <a:ext uri="{FF2B5EF4-FFF2-40B4-BE49-F238E27FC236}">
                <a16:creationId xmlns:a16="http://schemas.microsoft.com/office/drawing/2014/main" id="{8AA3F86E-AE70-4A1E-AA03-B160229473FD}"/>
              </a:ext>
            </a:extLst>
          </p:cNvPr>
          <p:cNvSpPr txBox="1"/>
          <p:nvPr/>
        </p:nvSpPr>
        <p:spPr>
          <a:xfrm>
            <a:off x="1097451" y="5823023"/>
            <a:ext cx="547019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black"/>
                </a:solidFill>
                <a:effectLst/>
                <a:uLnTx/>
                <a:uFillTx/>
                <a:latin typeface="Calibri Light"/>
                <a:ea typeface="+mn-ea"/>
                <a:cs typeface="+mn-cs"/>
              </a:rPr>
              <a:t>W azimuth: source is W relative to receivers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black"/>
                </a:solidFill>
                <a:effectLst/>
                <a:uLnTx/>
                <a:uFillTx/>
                <a:latin typeface="Calibri Light"/>
                <a:ea typeface="+mn-ea"/>
                <a:cs typeface="+mn-cs"/>
              </a:rPr>
              <a:t>E azimuth: source is E relative to receivers</a:t>
            </a:r>
          </a:p>
        </p:txBody>
      </p:sp>
      <p:sp>
        <p:nvSpPr>
          <p:cNvPr id="19" name="Action Button: Get Information 18">
            <a:hlinkClick r:id="" action="ppaction://noaction" highlightClick="1"/>
            <a:extLst>
              <a:ext uri="{FF2B5EF4-FFF2-40B4-BE49-F238E27FC236}">
                <a16:creationId xmlns:a16="http://schemas.microsoft.com/office/drawing/2014/main" id="{E35F5112-924F-4C69-A256-99A0888C7C16}"/>
              </a:ext>
            </a:extLst>
          </p:cNvPr>
          <p:cNvSpPr/>
          <p:nvPr/>
        </p:nvSpPr>
        <p:spPr>
          <a:xfrm>
            <a:off x="494003" y="5883560"/>
            <a:ext cx="638617" cy="515383"/>
          </a:xfrm>
          <a:prstGeom prst="actionButtonInformation">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3200" b="0" i="0" u="none" strike="noStrike" kern="1200" cap="none" spc="0"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140067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alpha val="15000"/>
              </a:schemeClr>
            </a:gs>
            <a:gs pos="100000">
              <a:srgbClr val="FFC000">
                <a:alpha val="15000"/>
              </a:srgbClr>
            </a:gs>
          </a:gsLst>
          <a:lin ang="5400000" scaled="0"/>
        </a:gradFill>
        <a:effectLst/>
      </p:bgPr>
    </p:bg>
    <p:spTree>
      <p:nvGrpSpPr>
        <p:cNvPr id="1" name=""/>
        <p:cNvGrpSpPr/>
        <p:nvPr/>
      </p:nvGrpSpPr>
      <p:grpSpPr>
        <a:xfrm>
          <a:off x="0" y="0"/>
          <a:ext cx="0" cy="0"/>
          <a:chOff x="0" y="0"/>
          <a:chExt cx="0" cy="0"/>
        </a:xfrm>
      </p:grpSpPr>
      <p:pic>
        <p:nvPicPr>
          <p:cNvPr id="11" name="Content Placeholder 4">
            <a:extLst>
              <a:ext uri="{FF2B5EF4-FFF2-40B4-BE49-F238E27FC236}">
                <a16:creationId xmlns:a16="http://schemas.microsoft.com/office/drawing/2014/main" id="{164C2697-61C9-4141-958A-FC95D25CA957}"/>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41775" b="56798"/>
          <a:stretch/>
        </p:blipFill>
        <p:spPr>
          <a:xfrm>
            <a:off x="5983011" y="1831832"/>
            <a:ext cx="5092023" cy="3041617"/>
          </a:xfrm>
          <a:prstGeom prst="rect">
            <a:avLst/>
          </a:prstGeom>
        </p:spPr>
      </p:pic>
      <p:sp>
        <p:nvSpPr>
          <p:cNvPr id="4" name="Title 7"/>
          <p:cNvSpPr txBox="1">
            <a:spLocks/>
          </p:cNvSpPr>
          <p:nvPr/>
        </p:nvSpPr>
        <p:spPr>
          <a:xfrm>
            <a:off x="496791" y="318618"/>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a:ea typeface="+mj-ea"/>
                <a:cs typeface="Calibri Light"/>
              </a:rPr>
              <a:t>Part 1: Method</a:t>
            </a:r>
            <a:r>
              <a:rPr lang="en-US" sz="3600" b="1" noProof="0" dirty="0">
                <a:solidFill>
                  <a:prstClr val="black"/>
                </a:solidFill>
                <a:latin typeface="Calibri Light"/>
                <a:cs typeface="Calibri Light"/>
              </a:rPr>
              <a:t>- </a:t>
            </a:r>
            <a:r>
              <a:rPr kumimoji="0" lang="en-US" sz="3600" b="1" i="0" u="none" strike="noStrike" kern="1200" cap="none" spc="0" normalizeH="0" baseline="0" noProof="0" dirty="0">
                <a:ln>
                  <a:noFill/>
                </a:ln>
                <a:solidFill>
                  <a:prstClr val="black"/>
                </a:solidFill>
                <a:effectLst/>
                <a:uLnTx/>
                <a:uFillTx/>
                <a:latin typeface="Calibri Light"/>
                <a:ea typeface="+mj-ea"/>
                <a:cs typeface="Calibri Light"/>
              </a:rPr>
              <a:t>2D Forward </a:t>
            </a:r>
            <a:r>
              <a:rPr lang="en-US" sz="3600" b="1" dirty="0">
                <a:solidFill>
                  <a:prstClr val="black"/>
                </a:solidFill>
                <a:latin typeface="Calibri Light"/>
                <a:cs typeface="Calibri Light"/>
              </a:rPr>
              <a:t>Modelling</a:t>
            </a:r>
            <a:endParaRPr kumimoji="0" lang="en-US" sz="3600" b="1" i="0" u="none" strike="noStrike" kern="1200" cap="none" spc="0" normalizeH="0" baseline="0" noProof="0" dirty="0">
              <a:ln>
                <a:noFill/>
              </a:ln>
              <a:solidFill>
                <a:prstClr val="black"/>
              </a:solidFill>
              <a:effectLst/>
              <a:uLnTx/>
              <a:uFillTx/>
              <a:latin typeface="Calibri Light"/>
              <a:ea typeface="+mj-ea"/>
              <a:cs typeface="Calibri Light"/>
            </a:endParaRPr>
          </a:p>
        </p:txBody>
      </p:sp>
      <p:sp>
        <p:nvSpPr>
          <p:cNvPr id="9" name="Rectangle 8"/>
          <p:cNvSpPr/>
          <p:nvPr/>
        </p:nvSpPr>
        <p:spPr>
          <a:xfrm>
            <a:off x="609480" y="2686753"/>
            <a:ext cx="5295631" cy="132343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Seismic Modelling: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-+/- 7000 m wide model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-41 sources placed at water surface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-1401 receivers placed at 300 m depth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a:ea typeface="+mn-ea"/>
                <a:cs typeface="Calibri Light"/>
              </a:rPr>
              <a:t>-Source isotropic pressure, zero phase wavelet</a:t>
            </a:r>
          </a:p>
        </p:txBody>
      </p:sp>
      <p:sp>
        <p:nvSpPr>
          <p:cNvPr id="10" name="Rectangle 9"/>
          <p:cNvSpPr/>
          <p:nvPr/>
        </p:nvSpPr>
        <p:spPr>
          <a:xfrm>
            <a:off x="609480" y="4142748"/>
            <a:ext cx="7068258" cy="107721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a:ea typeface="+mn-ea"/>
                <a:cs typeface="Calibri Light"/>
              </a:rPr>
              <a:t>-Free surface multiples were removed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a:ea typeface="+mn-ea"/>
                <a:cs typeface="Calibri Light"/>
              </a:rPr>
              <a:t>-Direct wave was muted </a:t>
            </a:r>
            <a:endPar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a:ea typeface="+mn-ea"/>
                <a:cs typeface="Calibri Light"/>
              </a:rPr>
              <a:t>-Data were separated by </a:t>
            </a:r>
            <a:r>
              <a:rPr kumimoji="0" lang="en-US" sz="1600" b="1" i="0" u="none" strike="noStrike" kern="1200" cap="none" spc="0" normalizeH="0" baseline="0" noProof="0" dirty="0">
                <a:ln>
                  <a:noFill/>
                </a:ln>
                <a:solidFill>
                  <a:prstClr val="black"/>
                </a:solidFill>
                <a:effectLst/>
                <a:uLnTx/>
                <a:uFillTx/>
                <a:latin typeface="Calibri Light"/>
                <a:ea typeface="+mn-ea"/>
                <a:cs typeface="Calibri Light"/>
              </a:rPr>
              <a:t>incidence angle and azimuth </a:t>
            </a:r>
            <a:endParaRPr kumimoji="0" lang="en-US" sz="1600" b="1"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2" name="Rectangle 1">
            <a:extLst>
              <a:ext uri="{FF2B5EF4-FFF2-40B4-BE49-F238E27FC236}">
                <a16:creationId xmlns:a16="http://schemas.microsoft.com/office/drawing/2014/main" id="{38081C8F-8D29-416B-80C6-EDAB9E8DDA3B}"/>
              </a:ext>
            </a:extLst>
          </p:cNvPr>
          <p:cNvSpPr/>
          <p:nvPr/>
        </p:nvSpPr>
        <p:spPr>
          <a:xfrm>
            <a:off x="609480" y="1736123"/>
            <a:ext cx="5049596"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Geologic Model: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a:ea typeface="+mn-ea"/>
                <a:cs typeface="Calibri Light"/>
              </a:rPr>
              <a:t>-300 m thick layer at 2500 m depth, displaced 150 m by a discontinuity dipping 55° W</a:t>
            </a:r>
          </a:p>
        </p:txBody>
      </p:sp>
      <p:sp>
        <p:nvSpPr>
          <p:cNvPr id="5" name="TextBox 4">
            <a:extLst>
              <a:ext uri="{FF2B5EF4-FFF2-40B4-BE49-F238E27FC236}">
                <a16:creationId xmlns:a16="http://schemas.microsoft.com/office/drawing/2014/main" id="{2627FD87-34C5-412A-98E5-4A428EBF5B51}"/>
              </a:ext>
            </a:extLst>
          </p:cNvPr>
          <p:cNvSpPr txBox="1"/>
          <p:nvPr/>
        </p:nvSpPr>
        <p:spPr>
          <a:xfrm>
            <a:off x="5572037" y="1138799"/>
            <a:ext cx="6262805" cy="461665"/>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Light"/>
                <a:ea typeface="+mn-ea"/>
                <a:cs typeface="+mn-cs"/>
              </a:rPr>
              <a:t>Velocity model used in seismic forward modelling</a:t>
            </a:r>
          </a:p>
        </p:txBody>
      </p:sp>
      <p:pic>
        <p:nvPicPr>
          <p:cNvPr id="12" name="Content Placeholder 4">
            <a:extLst>
              <a:ext uri="{FF2B5EF4-FFF2-40B4-BE49-F238E27FC236}">
                <a16:creationId xmlns:a16="http://schemas.microsoft.com/office/drawing/2014/main" id="{297E931C-0625-46FA-9EF5-872B6C94DF5C}"/>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31447" t="86205" r="20920" b="-18"/>
          <a:stretch/>
        </p:blipFill>
        <p:spPr>
          <a:xfrm>
            <a:off x="6527637" y="5030592"/>
            <a:ext cx="4165686" cy="972493"/>
          </a:xfrm>
          <a:prstGeom prst="rect">
            <a:avLst/>
          </a:prstGeom>
        </p:spPr>
      </p:pic>
      <p:sp>
        <p:nvSpPr>
          <p:cNvPr id="18" name="TextBox 17">
            <a:extLst>
              <a:ext uri="{FF2B5EF4-FFF2-40B4-BE49-F238E27FC236}">
                <a16:creationId xmlns:a16="http://schemas.microsoft.com/office/drawing/2014/main" id="{70C22873-A9D1-4414-8D70-0CE0DC0751B2}"/>
              </a:ext>
            </a:extLst>
          </p:cNvPr>
          <p:cNvSpPr txBox="1"/>
          <p:nvPr/>
        </p:nvSpPr>
        <p:spPr>
          <a:xfrm>
            <a:off x="849592" y="6089256"/>
            <a:ext cx="547019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black"/>
                </a:solidFill>
                <a:effectLst/>
                <a:uLnTx/>
                <a:uFillTx/>
                <a:latin typeface="Calibri Light"/>
                <a:ea typeface="+mn-ea"/>
                <a:cs typeface="+mn-cs"/>
              </a:rPr>
              <a:t>W azimuth: source is W relative to receivers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black"/>
                </a:solidFill>
                <a:effectLst/>
                <a:uLnTx/>
                <a:uFillTx/>
                <a:latin typeface="Calibri Light"/>
                <a:ea typeface="+mn-ea"/>
                <a:cs typeface="+mn-cs"/>
              </a:rPr>
              <a:t>E azimuth: source is E relative to receivers</a:t>
            </a:r>
          </a:p>
        </p:txBody>
      </p:sp>
      <p:sp>
        <p:nvSpPr>
          <p:cNvPr id="19" name="Action Button: Get Information 18">
            <a:hlinkClick r:id="" action="ppaction://noaction" highlightClick="1"/>
            <a:extLst>
              <a:ext uri="{FF2B5EF4-FFF2-40B4-BE49-F238E27FC236}">
                <a16:creationId xmlns:a16="http://schemas.microsoft.com/office/drawing/2014/main" id="{3A882ECF-F066-4208-A08F-179DE741DD37}"/>
              </a:ext>
            </a:extLst>
          </p:cNvPr>
          <p:cNvSpPr/>
          <p:nvPr/>
        </p:nvSpPr>
        <p:spPr>
          <a:xfrm>
            <a:off x="210975" y="6210651"/>
            <a:ext cx="638617" cy="515383"/>
          </a:xfrm>
          <a:prstGeom prst="actionButtonInformation">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3200" b="0" i="0" u="none" strike="noStrike" kern="1200" cap="none" spc="0" normalizeH="0" baseline="0" noProof="0" dirty="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653811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alpha val="15000"/>
              </a:schemeClr>
            </a:gs>
            <a:gs pos="100000">
              <a:srgbClr val="FFC000">
                <a:alpha val="15000"/>
              </a:srgbClr>
            </a:gs>
          </a:gsLst>
          <a:lin ang="5400000" scaled="0"/>
        </a:gradFill>
        <a:effectLst/>
      </p:bgPr>
    </p:bg>
    <p:spTree>
      <p:nvGrpSpPr>
        <p:cNvPr id="1" name=""/>
        <p:cNvGrpSpPr/>
        <p:nvPr/>
      </p:nvGrpSpPr>
      <p:grpSpPr>
        <a:xfrm>
          <a:off x="0" y="0"/>
          <a:ext cx="0" cy="0"/>
          <a:chOff x="0" y="0"/>
          <a:chExt cx="0" cy="0"/>
        </a:xfrm>
      </p:grpSpPr>
      <p:sp>
        <p:nvSpPr>
          <p:cNvPr id="4" name="Title 7"/>
          <p:cNvSpPr txBox="1">
            <a:spLocks/>
          </p:cNvSpPr>
          <p:nvPr/>
        </p:nvSpPr>
        <p:spPr>
          <a:xfrm>
            <a:off x="383406" y="217233"/>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Part 1: Modelled Data- Azimuthal separation </a:t>
            </a:r>
          </a:p>
        </p:txBody>
      </p:sp>
      <p:pic>
        <p:nvPicPr>
          <p:cNvPr id="5" name="Picture 4">
            <a:extLst>
              <a:ext uri="{FF2B5EF4-FFF2-40B4-BE49-F238E27FC236}">
                <a16:creationId xmlns:a16="http://schemas.microsoft.com/office/drawing/2014/main" id="{95ECFD2A-A79E-42BD-97BE-634693FD5090}"/>
              </a:ext>
            </a:extLst>
          </p:cNvPr>
          <p:cNvPicPr>
            <a:picLocks noChangeAspect="1"/>
          </p:cNvPicPr>
          <p:nvPr/>
        </p:nvPicPr>
        <p:blipFill rotWithShape="1">
          <a:blip r:embed="rId3"/>
          <a:srcRect l="-938" t="1117" r="938" b="34039"/>
          <a:stretch/>
        </p:blipFill>
        <p:spPr>
          <a:xfrm>
            <a:off x="103594" y="1030853"/>
            <a:ext cx="5517301" cy="5131293"/>
          </a:xfrm>
          <a:prstGeom prst="rect">
            <a:avLst/>
          </a:prstGeom>
        </p:spPr>
      </p:pic>
      <p:pic>
        <p:nvPicPr>
          <p:cNvPr id="9" name="Picture 8">
            <a:extLst>
              <a:ext uri="{FF2B5EF4-FFF2-40B4-BE49-F238E27FC236}">
                <a16:creationId xmlns:a16="http://schemas.microsoft.com/office/drawing/2014/main" id="{C4935961-A6AD-418D-BC27-66A6F2CDEEF9}"/>
              </a:ext>
            </a:extLst>
          </p:cNvPr>
          <p:cNvPicPr>
            <a:picLocks noChangeAspect="1"/>
          </p:cNvPicPr>
          <p:nvPr/>
        </p:nvPicPr>
        <p:blipFill rotWithShape="1">
          <a:blip r:embed="rId3"/>
          <a:srcRect l="25692" t="82723" r="29252"/>
          <a:stretch/>
        </p:blipFill>
        <p:spPr>
          <a:xfrm>
            <a:off x="5966627" y="3494100"/>
            <a:ext cx="4851359" cy="2668046"/>
          </a:xfrm>
          <a:prstGeom prst="rect">
            <a:avLst/>
          </a:prstGeom>
        </p:spPr>
      </p:pic>
      <p:sp>
        <p:nvSpPr>
          <p:cNvPr id="10" name="TextBox 9">
            <a:extLst>
              <a:ext uri="{FF2B5EF4-FFF2-40B4-BE49-F238E27FC236}">
                <a16:creationId xmlns:a16="http://schemas.microsoft.com/office/drawing/2014/main" id="{BEAA5AC8-FAB0-478E-A593-92FCF101A67C}"/>
              </a:ext>
            </a:extLst>
          </p:cNvPr>
          <p:cNvSpPr txBox="1"/>
          <p:nvPr/>
        </p:nvSpPr>
        <p:spPr>
          <a:xfrm>
            <a:off x="1024257" y="6211669"/>
            <a:ext cx="494237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Light"/>
                <a:ea typeface="+mn-ea"/>
                <a:cs typeface="+mn-cs"/>
              </a:rPr>
              <a:t>W azimuth: source is W (left) relative to receivers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Light"/>
                <a:ea typeface="+mn-ea"/>
                <a:cs typeface="+mn-cs"/>
              </a:rPr>
              <a:t>E azimuth: source is E (right) relative to receivers</a:t>
            </a:r>
          </a:p>
        </p:txBody>
      </p:sp>
      <p:sp>
        <p:nvSpPr>
          <p:cNvPr id="11" name="Action Button: Get Information 10">
            <a:hlinkClick r:id="" action="ppaction://noaction" highlightClick="1"/>
            <a:extLst>
              <a:ext uri="{FF2B5EF4-FFF2-40B4-BE49-F238E27FC236}">
                <a16:creationId xmlns:a16="http://schemas.microsoft.com/office/drawing/2014/main" id="{19C4702A-8D46-47D9-8854-6D045A0CD44D}"/>
              </a:ext>
            </a:extLst>
          </p:cNvPr>
          <p:cNvSpPr/>
          <p:nvPr/>
        </p:nvSpPr>
        <p:spPr>
          <a:xfrm>
            <a:off x="103594" y="6294058"/>
            <a:ext cx="876822" cy="482252"/>
          </a:xfrm>
          <a:prstGeom prst="actionButtonInformation">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TextBox 7">
            <a:extLst>
              <a:ext uri="{FF2B5EF4-FFF2-40B4-BE49-F238E27FC236}">
                <a16:creationId xmlns:a16="http://schemas.microsoft.com/office/drawing/2014/main" id="{9FCF2578-E6D9-4118-9C0C-2EC4CD32250D}"/>
              </a:ext>
            </a:extLst>
          </p:cNvPr>
          <p:cNvSpPr txBox="1"/>
          <p:nvPr/>
        </p:nvSpPr>
        <p:spPr>
          <a:xfrm>
            <a:off x="5796502" y="1591510"/>
            <a:ext cx="6019136" cy="230832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Light"/>
                <a:ea typeface="+mn-ea"/>
                <a:cs typeface="+mn-cs"/>
              </a:rPr>
              <a:t>In most stacks, the imaging of the discontinuity and the horizons are improved in the W data relative to the E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Light"/>
                <a:ea typeface="+mn-ea"/>
                <a:cs typeface="+mn-cs"/>
              </a:rPr>
              <a:t>The discontinuity was imaged as a plane in all stacks but one, showing the importance of survey geometry relative to fault orientation.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2" name="Slide Number Placeholder 1">
            <a:extLst>
              <a:ext uri="{FF2B5EF4-FFF2-40B4-BE49-F238E27FC236}">
                <a16:creationId xmlns:a16="http://schemas.microsoft.com/office/drawing/2014/main" id="{38ED74C2-33CA-4928-A156-5D3BA2D5074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spTree>
    <p:extLst>
      <p:ext uri="{BB962C8B-B14F-4D97-AF65-F5344CB8AC3E}">
        <p14:creationId xmlns:p14="http://schemas.microsoft.com/office/powerpoint/2010/main" val="3710222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alpha val="15000"/>
              </a:schemeClr>
            </a:gs>
            <a:gs pos="100000">
              <a:srgbClr val="FFC000">
                <a:alpha val="15000"/>
              </a:srgbClr>
            </a:gs>
          </a:gsLst>
          <a:lin ang="5400000" scaled="0"/>
        </a:gra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3571DC2-27B0-4409-912D-B624BDFC79D3}"/>
              </a:ext>
            </a:extLst>
          </p:cNvPr>
          <p:cNvSpPr/>
          <p:nvPr/>
        </p:nvSpPr>
        <p:spPr>
          <a:xfrm>
            <a:off x="0" y="849086"/>
            <a:ext cx="12192000" cy="37664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itle 7"/>
          <p:cNvSpPr txBox="1">
            <a:spLocks/>
          </p:cNvSpPr>
          <p:nvPr/>
        </p:nvSpPr>
        <p:spPr>
          <a:xfrm>
            <a:off x="609480" y="146009"/>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Part 1: Azimuthal Separation Conclusions</a:t>
            </a:r>
          </a:p>
        </p:txBody>
      </p:sp>
      <p:sp>
        <p:nvSpPr>
          <p:cNvPr id="5" name="TextBox 4"/>
          <p:cNvSpPr txBox="1"/>
          <p:nvPr/>
        </p:nvSpPr>
        <p:spPr>
          <a:xfrm>
            <a:off x="600033" y="4747396"/>
            <a:ext cx="11434229" cy="175432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solidFill>
                  <a:prstClr val="black"/>
                </a:solidFill>
                <a:effectLst/>
                <a:uLnTx/>
                <a:uFillTx/>
                <a:latin typeface="Calibri Light"/>
                <a:ea typeface="+mn-ea"/>
                <a:cs typeface="+mn-cs"/>
              </a:rPr>
              <a:t>Case study and model show more successful fault imaging in W azimuth data. </a:t>
            </a:r>
            <a:r>
              <a:rPr lang="en-CA" dirty="0">
                <a:solidFill>
                  <a:prstClr val="black"/>
                </a:solidFill>
                <a:latin typeface="Calibri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solidFill>
                  <a:prstClr val="black"/>
                </a:solidFill>
                <a:effectLst/>
                <a:uLnTx/>
                <a:uFillTx/>
                <a:latin typeface="Calibri Light"/>
                <a:ea typeface="+mn-ea"/>
                <a:cs typeface="+mn-cs"/>
              </a:rPr>
              <a:t>In the case study, it was clear that the orientation of the fault relative to the survey orientation was a key factor. The N fault (oblique with survey) was affected more by azimuth than the southern (survey-parallel) fault.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b="0" i="0" u="none" strike="noStrike" kern="1200" cap="none" spc="0" normalizeH="0" baseline="0" noProof="0" dirty="0">
              <a:ln>
                <a:noFill/>
              </a:ln>
              <a:solidFill>
                <a:prstClr val="black"/>
              </a:solidFill>
              <a:effectLst/>
              <a:uLnTx/>
              <a:uFillTx/>
              <a:latin typeface="Calibri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b="0" i="0" u="none" strike="noStrike" kern="1200" cap="none" spc="0" normalizeH="0" baseline="0" noProof="0" dirty="0">
                <a:ln>
                  <a:noFill/>
                </a:ln>
                <a:solidFill>
                  <a:prstClr val="black"/>
                </a:solidFill>
                <a:effectLst/>
                <a:uLnTx/>
                <a:uFillTx/>
                <a:latin typeface="Calibri Light"/>
                <a:ea typeface="+mn-ea"/>
                <a:cs typeface="+mn-cs"/>
              </a:rPr>
              <a:t>The modelled data also showed the importance of survey geometry to fault orientation.</a:t>
            </a:r>
          </a:p>
        </p:txBody>
      </p:sp>
      <p:sp>
        <p:nvSpPr>
          <p:cNvPr id="3" name="Slide Number Placeholder 2">
            <a:extLst>
              <a:ext uri="{FF2B5EF4-FFF2-40B4-BE49-F238E27FC236}">
                <a16:creationId xmlns:a16="http://schemas.microsoft.com/office/drawing/2014/main" id="{67D71B12-174A-496F-A506-7578724578A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pic>
        <p:nvPicPr>
          <p:cNvPr id="13" name="Content Placeholder 4">
            <a:extLst>
              <a:ext uri="{FF2B5EF4-FFF2-40B4-BE49-F238E27FC236}">
                <a16:creationId xmlns:a16="http://schemas.microsoft.com/office/drawing/2014/main" id="{5176139C-74A7-45A8-8787-AAE9902D2F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569" y="994783"/>
            <a:ext cx="12034262" cy="3587102"/>
          </a:xfrm>
          <a:prstGeom prst="rect">
            <a:avLst/>
          </a:prstGeom>
        </p:spPr>
      </p:pic>
      <p:sp>
        <p:nvSpPr>
          <p:cNvPr id="14" name="TextBox 13">
            <a:extLst>
              <a:ext uri="{FF2B5EF4-FFF2-40B4-BE49-F238E27FC236}">
                <a16:creationId xmlns:a16="http://schemas.microsoft.com/office/drawing/2014/main" id="{05FFE6D4-4BE7-4B27-95CA-3797932DA2B2}"/>
              </a:ext>
            </a:extLst>
          </p:cNvPr>
          <p:cNvSpPr txBox="1"/>
          <p:nvPr/>
        </p:nvSpPr>
        <p:spPr>
          <a:xfrm>
            <a:off x="10988255" y="3846312"/>
            <a:ext cx="526747" cy="369332"/>
          </a:xfrm>
          <a:prstGeom prst="rect">
            <a:avLst/>
          </a:prstGeom>
          <a:noFill/>
        </p:spPr>
        <p:txBody>
          <a:bodyPr wrap="none" rtlCol="0">
            <a:spAutoFit/>
          </a:bodyPr>
          <a:lstStyle/>
          <a:p>
            <a:r>
              <a:rPr lang="en-CA" dirty="0"/>
              <a:t>(</a:t>
            </a:r>
            <a:r>
              <a:rPr lang="el-GR" dirty="0"/>
              <a:t>ϴ</a:t>
            </a:r>
            <a:r>
              <a:rPr lang="en-CA" baseline="-25000" dirty="0"/>
              <a:t>f</a:t>
            </a:r>
            <a:r>
              <a:rPr lang="en-CA" dirty="0"/>
              <a:t>)</a:t>
            </a:r>
          </a:p>
        </p:txBody>
      </p:sp>
      <p:sp>
        <p:nvSpPr>
          <p:cNvPr id="15" name="Rectangle 14">
            <a:extLst>
              <a:ext uri="{FF2B5EF4-FFF2-40B4-BE49-F238E27FC236}">
                <a16:creationId xmlns:a16="http://schemas.microsoft.com/office/drawing/2014/main" id="{BAA7F1F8-3D81-4EC8-BA27-FA849BB2A2F6}"/>
              </a:ext>
            </a:extLst>
          </p:cNvPr>
          <p:cNvSpPr/>
          <p:nvPr/>
        </p:nvSpPr>
        <p:spPr>
          <a:xfrm rot="16200000">
            <a:off x="7841563" y="2318373"/>
            <a:ext cx="873347" cy="3404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a:solidFill>
                  <a:schemeClr val="tx1"/>
                </a:solidFill>
              </a:rPr>
              <a:t>R</a:t>
            </a:r>
            <a:r>
              <a:rPr lang="en-CA" baseline="-25000" dirty="0" err="1">
                <a:solidFill>
                  <a:schemeClr val="tx1"/>
                </a:solidFill>
              </a:rPr>
              <a:t>ps</a:t>
            </a:r>
            <a:endParaRPr lang="en-CA" baseline="-25000" dirty="0">
              <a:solidFill>
                <a:schemeClr val="tx1"/>
              </a:solidFill>
            </a:endParaRPr>
          </a:p>
        </p:txBody>
      </p:sp>
      <p:sp>
        <p:nvSpPr>
          <p:cNvPr id="16" name="Rectangle 15">
            <a:extLst>
              <a:ext uri="{FF2B5EF4-FFF2-40B4-BE49-F238E27FC236}">
                <a16:creationId xmlns:a16="http://schemas.microsoft.com/office/drawing/2014/main" id="{6AD957F3-D035-49E0-9BE1-FA430759D7D0}"/>
              </a:ext>
            </a:extLst>
          </p:cNvPr>
          <p:cNvSpPr/>
          <p:nvPr/>
        </p:nvSpPr>
        <p:spPr>
          <a:xfrm rot="16200000">
            <a:off x="4206422" y="2446730"/>
            <a:ext cx="873347" cy="3404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a:solidFill>
                  <a:schemeClr val="tx1"/>
                </a:solidFill>
              </a:rPr>
              <a:t>R</a:t>
            </a:r>
            <a:r>
              <a:rPr lang="en-CA" baseline="-25000" dirty="0" err="1">
                <a:solidFill>
                  <a:schemeClr val="tx1"/>
                </a:solidFill>
              </a:rPr>
              <a:t>ps</a:t>
            </a:r>
            <a:endParaRPr lang="en-CA" baseline="-25000" dirty="0">
              <a:solidFill>
                <a:schemeClr val="tx1"/>
              </a:solidFill>
            </a:endParaRPr>
          </a:p>
        </p:txBody>
      </p:sp>
    </p:spTree>
    <p:extLst>
      <p:ext uri="{BB962C8B-B14F-4D97-AF65-F5344CB8AC3E}">
        <p14:creationId xmlns:p14="http://schemas.microsoft.com/office/powerpoint/2010/main" val="299580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92D050">
                <a:alpha val="15000"/>
              </a:srgbClr>
            </a:gs>
            <a:gs pos="100000">
              <a:srgbClr val="00B0F0">
                <a:alpha val="15000"/>
              </a:srgbClr>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52903" y="151179"/>
            <a:ext cx="3743782" cy="1200329"/>
          </a:xfrm>
          <a:prstGeom prst="rect">
            <a:avLst/>
          </a:prstGeom>
          <a:noFill/>
        </p:spPr>
        <p:txBody>
          <a:bodyPr wrap="none" rtlCol="0">
            <a:spAutoFit/>
          </a:bodyPr>
          <a:lstStyle/>
          <a:p>
            <a:r>
              <a:rPr lang="en-US" sz="3600" b="1" dirty="0">
                <a:latin typeface="Calibri Light" panose="020F0302020204030204" pitchFamily="34" charset="0"/>
                <a:cs typeface="Calibri Light" panose="020F0302020204030204" pitchFamily="34" charset="0"/>
              </a:rPr>
              <a:t>Part 2: Case Study</a:t>
            </a:r>
          </a:p>
          <a:p>
            <a:r>
              <a:rPr lang="en-US" sz="3600" b="1" dirty="0">
                <a:latin typeface="Calibri Light" panose="020F0302020204030204" pitchFamily="34" charset="0"/>
                <a:cs typeface="Calibri Light" panose="020F0302020204030204" pitchFamily="34" charset="0"/>
              </a:rPr>
              <a:t>Frequency</a:t>
            </a:r>
            <a:r>
              <a:rPr lang="en-US" sz="3600" dirty="0">
                <a:latin typeface="Calibri Light" panose="020F0302020204030204" pitchFamily="34" charset="0"/>
                <a:cs typeface="Calibri Light" panose="020F0302020204030204" pitchFamily="34" charset="0"/>
              </a:rPr>
              <a:t> </a:t>
            </a:r>
            <a:r>
              <a:rPr lang="en-US" sz="3600" b="1" dirty="0">
                <a:latin typeface="Calibri Light" panose="020F0302020204030204" pitchFamily="34" charset="0"/>
                <a:cs typeface="Calibri Light" panose="020F0302020204030204" pitchFamily="34" charset="0"/>
              </a:rPr>
              <a:t>Analysis</a:t>
            </a:r>
          </a:p>
        </p:txBody>
      </p:sp>
      <p:pic>
        <p:nvPicPr>
          <p:cNvPr id="5" name="Content Placeholder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64" y="1327531"/>
            <a:ext cx="7515380" cy="5295706"/>
          </a:xfrm>
          <a:prstGeom prst="rect">
            <a:avLst/>
          </a:prstGeom>
        </p:spPr>
      </p:pic>
      <p:sp>
        <p:nvSpPr>
          <p:cNvPr id="6" name="TextBox 5"/>
          <p:cNvSpPr txBox="1"/>
          <p:nvPr/>
        </p:nvSpPr>
        <p:spPr>
          <a:xfrm>
            <a:off x="8693219" y="947287"/>
            <a:ext cx="3245878" cy="5355312"/>
          </a:xfrm>
          <a:prstGeom prst="rect">
            <a:avLst/>
          </a:prstGeom>
          <a:noFill/>
        </p:spPr>
        <p:txBody>
          <a:bodyPr wrap="square" lIns="91440" tIns="45720" rIns="91440" bIns="45720" rtlCol="0" anchor="t">
            <a:spAutoFit/>
          </a:bodyPr>
          <a:lstStyle/>
          <a:p>
            <a:r>
              <a:rPr lang="en-US" b="1" u="sng" dirty="0">
                <a:latin typeface="Calibri Light"/>
                <a:cs typeface="Calibri Light"/>
              </a:rPr>
              <a:t>Method</a:t>
            </a:r>
            <a:r>
              <a:rPr lang="en-US" dirty="0">
                <a:latin typeface="Calibri Light"/>
                <a:cs typeface="Calibri Light"/>
              </a:rPr>
              <a:t>: Frequency decomposition was run at time slice 3128 </a:t>
            </a:r>
            <a:r>
              <a:rPr lang="en-US" dirty="0" err="1">
                <a:latin typeface="Calibri Light"/>
                <a:cs typeface="Calibri Light"/>
              </a:rPr>
              <a:t>ms</a:t>
            </a:r>
            <a:r>
              <a:rPr lang="en-US" dirty="0">
                <a:latin typeface="Calibri Light"/>
                <a:cs typeface="Calibri Light"/>
              </a:rPr>
              <a:t>, at the </a:t>
            </a:r>
            <a:r>
              <a:rPr lang="en-US" dirty="0" err="1">
                <a:latin typeface="Calibri Light"/>
                <a:cs typeface="Calibri Light"/>
              </a:rPr>
              <a:t>centre</a:t>
            </a:r>
            <a:r>
              <a:rPr lang="en-US" dirty="0">
                <a:latin typeface="Calibri Light"/>
                <a:cs typeface="Calibri Light"/>
              </a:rPr>
              <a:t> of the faulted interval, to understand the seismic frequency content in and near faults</a:t>
            </a:r>
          </a:p>
          <a:p>
            <a:endParaRPr lang="en-US" dirty="0">
              <a:latin typeface="Calibri Light" panose="020F0302020204030204" pitchFamily="34" charset="0"/>
              <a:cs typeface="Calibri Light" panose="020F0302020204030204" pitchFamily="34" charset="0"/>
            </a:endParaRPr>
          </a:p>
          <a:p>
            <a:r>
              <a:rPr lang="en-US" b="1" u="sng" dirty="0">
                <a:latin typeface="Calibri Light" panose="020F0302020204030204" pitchFamily="34" charset="0"/>
                <a:cs typeface="Calibri Light" panose="020F0302020204030204" pitchFamily="34" charset="0"/>
              </a:rPr>
              <a:t>Observations: </a:t>
            </a:r>
          </a:p>
          <a:p>
            <a:r>
              <a:rPr lang="en-US" dirty="0">
                <a:latin typeface="Calibri Light"/>
                <a:cs typeface="Calibri Light"/>
              </a:rPr>
              <a:t>-Faults appear as dark lineaments devoid of frequency </a:t>
            </a:r>
            <a:endParaRPr lang="en-US" dirty="0">
              <a:latin typeface="Calibri Light" panose="020F0302020204030204" pitchFamily="34" charset="0"/>
              <a:cs typeface="Calibri Light" panose="020F0302020204030204" pitchFamily="34" charset="0"/>
            </a:endParaRPr>
          </a:p>
          <a:p>
            <a:r>
              <a:rPr lang="en-US" dirty="0">
                <a:latin typeface="Calibri Light"/>
                <a:cs typeface="Calibri Light"/>
              </a:rPr>
              <a:t>-In reality, fault lineaments have subtle shadows of low-medium frequencies (8-14Hz)</a:t>
            </a:r>
            <a:endParaRPr lang="en-US" dirty="0">
              <a:latin typeface="Calibri Light" panose="020F0302020204030204" pitchFamily="34" charset="0"/>
              <a:cs typeface="Calibri Light" panose="020F0302020204030204" pitchFamily="34" charset="0"/>
            </a:endParaRPr>
          </a:p>
          <a:p>
            <a:r>
              <a:rPr lang="en-US" dirty="0">
                <a:latin typeface="Calibri Light"/>
                <a:cs typeface="Calibri Light"/>
              </a:rPr>
              <a:t> -Faults in all slices are surrounded by green haloes, which represent higher frequency than the surrounding </a:t>
            </a:r>
            <a:r>
              <a:rPr lang="en-US" dirty="0" err="1">
                <a:latin typeface="Calibri Light"/>
                <a:cs typeface="Calibri Light"/>
              </a:rPr>
              <a:t>unfaulted</a:t>
            </a:r>
            <a:r>
              <a:rPr lang="en-US" dirty="0">
                <a:latin typeface="Calibri Light"/>
                <a:cs typeface="Calibri Light"/>
              </a:rPr>
              <a:t> area </a:t>
            </a:r>
            <a:endParaRPr lang="en-US" dirty="0">
              <a:latin typeface="Calibri Light" panose="020F0302020204030204" pitchFamily="34" charset="0"/>
              <a:cs typeface="Calibri Light" panose="020F0302020204030204" pitchFamily="34" charset="0"/>
            </a:endParaRPr>
          </a:p>
        </p:txBody>
      </p:sp>
      <p:cxnSp>
        <p:nvCxnSpPr>
          <p:cNvPr id="8" name="Straight Arrow Connector 7"/>
          <p:cNvCxnSpPr/>
          <p:nvPr/>
        </p:nvCxnSpPr>
        <p:spPr>
          <a:xfrm flipH="1">
            <a:off x="7953153" y="5497033"/>
            <a:ext cx="553639" cy="425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538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92D050">
                <a:alpha val="15000"/>
              </a:srgbClr>
            </a:gs>
            <a:gs pos="100000">
              <a:srgbClr val="00B0F0">
                <a:alpha val="15000"/>
              </a:srgbClr>
            </a:gs>
          </a:gsLst>
          <a:lin ang="5400000" scaled="0"/>
        </a:gradFill>
        <a:effectLst/>
      </p:bgPr>
    </p:bg>
    <p:spTree>
      <p:nvGrpSpPr>
        <p:cNvPr id="1" name=""/>
        <p:cNvGrpSpPr/>
        <p:nvPr/>
      </p:nvGrpSpPr>
      <p:grpSpPr>
        <a:xfrm>
          <a:off x="0" y="0"/>
          <a:ext cx="0" cy="0"/>
          <a:chOff x="0" y="0"/>
          <a:chExt cx="0" cy="0"/>
        </a:xfrm>
      </p:grpSpPr>
      <p:sp>
        <p:nvSpPr>
          <p:cNvPr id="4" name="Title 7"/>
          <p:cNvSpPr txBox="1">
            <a:spLocks/>
          </p:cNvSpPr>
          <p:nvPr/>
        </p:nvSpPr>
        <p:spPr>
          <a:xfrm>
            <a:off x="380880" y="485112"/>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Part </a:t>
            </a:r>
            <a:r>
              <a:rPr lang="en-US" sz="3600" b="1" dirty="0">
                <a:solidFill>
                  <a:prstClr val="black"/>
                </a:solidFill>
                <a:latin typeface="Calibri Light" panose="020F0302020204030204" pitchFamily="34" charset="0"/>
                <a:cs typeface="Calibri Light" panose="020F0302020204030204" pitchFamily="34" charset="0"/>
              </a:rPr>
              <a:t>2</a:t>
            </a: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 </a:t>
            </a:r>
            <a:r>
              <a:rPr lang="en-US" sz="3600" b="1" dirty="0">
                <a:solidFill>
                  <a:prstClr val="black"/>
                </a:solidFill>
                <a:latin typeface="Calibri Light" panose="020F0302020204030204" pitchFamily="34" charset="0"/>
                <a:cs typeface="Calibri Light" panose="020F0302020204030204" pitchFamily="34" charset="0"/>
              </a:rPr>
              <a:t>Methods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Seismic</a:t>
            </a:r>
            <a:r>
              <a:rPr lang="en-US" sz="3600" b="1" dirty="0">
                <a:solidFill>
                  <a:prstClr val="black"/>
                </a:solidFill>
                <a:latin typeface="Calibri Light" panose="020F0302020204030204" pitchFamily="34" charset="0"/>
                <a:cs typeface="Calibri Light" panose="020F0302020204030204" pitchFamily="34" charset="0"/>
              </a:rPr>
              <a:t> forward modelling</a:t>
            </a:r>
            <a:endParaRPr kumimoji="0" lang="en-US" sz="36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endParaRPr>
          </a:p>
        </p:txBody>
      </p:sp>
      <p:sp>
        <p:nvSpPr>
          <p:cNvPr id="3" name="Slide Number Placeholder 2">
            <a:extLst>
              <a:ext uri="{FF2B5EF4-FFF2-40B4-BE49-F238E27FC236}">
                <a16:creationId xmlns:a16="http://schemas.microsoft.com/office/drawing/2014/main" id="{67D71B12-174A-496F-A506-7578724578A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pic>
        <p:nvPicPr>
          <p:cNvPr id="10" name="Content Placeholder 4">
            <a:extLst>
              <a:ext uri="{FF2B5EF4-FFF2-40B4-BE49-F238E27FC236}">
                <a16:creationId xmlns:a16="http://schemas.microsoft.com/office/drawing/2014/main" id="{5048763D-1705-4B89-A630-D855CE6FBF1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42563" r="43549" b="16033"/>
          <a:stretch/>
        </p:blipFill>
        <p:spPr>
          <a:xfrm>
            <a:off x="648003" y="3022675"/>
            <a:ext cx="5867035" cy="3464238"/>
          </a:xfrm>
          <a:prstGeom prst="rect">
            <a:avLst/>
          </a:prstGeom>
        </p:spPr>
      </p:pic>
      <p:pic>
        <p:nvPicPr>
          <p:cNvPr id="11" name="Content Placeholder 4">
            <a:extLst>
              <a:ext uri="{FF2B5EF4-FFF2-40B4-BE49-F238E27FC236}">
                <a16:creationId xmlns:a16="http://schemas.microsoft.com/office/drawing/2014/main" id="{25300179-C8B9-46BD-88CD-008A56064DA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56542" t="22895" r="74" b="18555"/>
          <a:stretch/>
        </p:blipFill>
        <p:spPr>
          <a:xfrm>
            <a:off x="6515038" y="1393370"/>
            <a:ext cx="4509158" cy="4898886"/>
          </a:xfrm>
          <a:prstGeom prst="rect">
            <a:avLst/>
          </a:prstGeom>
        </p:spPr>
      </p:pic>
      <p:pic>
        <p:nvPicPr>
          <p:cNvPr id="12" name="Content Placeholder 4">
            <a:extLst>
              <a:ext uri="{FF2B5EF4-FFF2-40B4-BE49-F238E27FC236}">
                <a16:creationId xmlns:a16="http://schemas.microsoft.com/office/drawing/2014/main" id="{CF5ED359-4124-4B64-9CB4-636E9A86788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31522" t="85955" r="25094" b="482"/>
          <a:stretch/>
        </p:blipFill>
        <p:spPr>
          <a:xfrm rot="16200000">
            <a:off x="9819436" y="3401714"/>
            <a:ext cx="3505323" cy="882197"/>
          </a:xfrm>
          <a:prstGeom prst="rect">
            <a:avLst/>
          </a:prstGeom>
        </p:spPr>
      </p:pic>
      <p:sp>
        <p:nvSpPr>
          <p:cNvPr id="13" name="TextBox 12">
            <a:extLst>
              <a:ext uri="{FF2B5EF4-FFF2-40B4-BE49-F238E27FC236}">
                <a16:creationId xmlns:a16="http://schemas.microsoft.com/office/drawing/2014/main" id="{F7451751-012C-416A-9946-A5D1E1F70B01}"/>
              </a:ext>
            </a:extLst>
          </p:cNvPr>
          <p:cNvSpPr txBox="1"/>
          <p:nvPr/>
        </p:nvSpPr>
        <p:spPr>
          <a:xfrm>
            <a:off x="620186" y="1607858"/>
            <a:ext cx="5246914" cy="1200329"/>
          </a:xfrm>
          <a:prstGeom prst="rect">
            <a:avLst/>
          </a:prstGeom>
          <a:noFill/>
        </p:spPr>
        <p:txBody>
          <a:bodyPr wrap="square" rtlCol="0">
            <a:spAutoFit/>
          </a:bodyPr>
          <a:lstStyle/>
          <a:p>
            <a:r>
              <a:rPr lang="en-CA" sz="2400" dirty="0"/>
              <a:t>Seismic parameters same as in </a:t>
            </a:r>
            <a:r>
              <a:rPr lang="en-CA" sz="2400" b="1" dirty="0"/>
              <a:t>Part 1. In the </a:t>
            </a:r>
            <a:r>
              <a:rPr lang="en-CA" sz="2400" b="1" dirty="0" err="1"/>
              <a:t>geomodel</a:t>
            </a:r>
            <a:r>
              <a:rPr lang="en-CA" sz="2400" b="1" dirty="0"/>
              <a:t>,</a:t>
            </a:r>
            <a:r>
              <a:rPr lang="en-CA" sz="2400" dirty="0"/>
              <a:t> a fault body is added with </a:t>
            </a:r>
            <a:r>
              <a:rPr lang="en-CA" sz="2400" b="1" dirty="0"/>
              <a:t>three</a:t>
            </a:r>
            <a:r>
              <a:rPr lang="en-CA" sz="2400" dirty="0"/>
              <a:t> slightly different “morphologies”.</a:t>
            </a:r>
          </a:p>
        </p:txBody>
      </p:sp>
      <p:cxnSp>
        <p:nvCxnSpPr>
          <p:cNvPr id="15" name="Straight Arrow Connector 14">
            <a:extLst>
              <a:ext uri="{FF2B5EF4-FFF2-40B4-BE49-F238E27FC236}">
                <a16:creationId xmlns:a16="http://schemas.microsoft.com/office/drawing/2014/main" id="{5175C2EA-928F-4317-8668-1047D507A5AC}"/>
              </a:ext>
            </a:extLst>
          </p:cNvPr>
          <p:cNvCxnSpPr>
            <a:cxnSpLocks/>
          </p:cNvCxnSpPr>
          <p:nvPr/>
        </p:nvCxnSpPr>
        <p:spPr>
          <a:xfrm>
            <a:off x="5774509" y="2208022"/>
            <a:ext cx="740529" cy="2521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6008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92D050">
                <a:alpha val="15000"/>
              </a:srgbClr>
            </a:gs>
            <a:gs pos="100000">
              <a:srgbClr val="00B0F0">
                <a:alpha val="15000"/>
              </a:srgbClr>
            </a:gs>
          </a:gsLst>
          <a:lin ang="5400000" scaled="0"/>
        </a:gradFill>
        <a:effectLst/>
      </p:bgPr>
    </p:bg>
    <p:spTree>
      <p:nvGrpSpPr>
        <p:cNvPr id="1" name=""/>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5B705C2B-11C4-473B-ABB5-7A22E938E732}"/>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2759964" y="1167870"/>
            <a:ext cx="9170083" cy="5176594"/>
          </a:xfrm>
          <a:prstGeom prst="rect">
            <a:avLst/>
          </a:prstGeom>
        </p:spPr>
      </p:pic>
      <p:sp>
        <p:nvSpPr>
          <p:cNvPr id="17" name="Title 7"/>
          <p:cNvSpPr txBox="1">
            <a:spLocks/>
          </p:cNvSpPr>
          <p:nvPr/>
        </p:nvSpPr>
        <p:spPr>
          <a:xfrm>
            <a:off x="312359" y="321519"/>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Calibri Light" panose="020F0302020204030204" pitchFamily="34" charset="0"/>
                <a:cs typeface="Calibri Light" panose="020F0302020204030204" pitchFamily="34" charset="0"/>
              </a:rPr>
              <a:t>Part 2: Modelled Data</a:t>
            </a:r>
          </a:p>
          <a:p>
            <a:r>
              <a:rPr lang="en-US" sz="3600" b="1" dirty="0">
                <a:latin typeface="Calibri Light" panose="020F0302020204030204" pitchFamily="34" charset="0"/>
                <a:cs typeface="Calibri Light" panose="020F0302020204030204" pitchFamily="34" charset="0"/>
              </a:rPr>
              <a:t>Frequency Analysis</a:t>
            </a:r>
          </a:p>
        </p:txBody>
      </p:sp>
      <p:sp>
        <p:nvSpPr>
          <p:cNvPr id="19" name="TextBox 18"/>
          <p:cNvSpPr txBox="1"/>
          <p:nvPr/>
        </p:nvSpPr>
        <p:spPr>
          <a:xfrm>
            <a:off x="201898" y="1719812"/>
            <a:ext cx="2558066"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dirty="0">
                <a:solidFill>
                  <a:srgbClr val="C00000"/>
                </a:solidFill>
              </a:rPr>
              <a:t>In modelled fault: </a:t>
            </a:r>
            <a:r>
              <a:rPr lang="en-US" b="1" dirty="0"/>
              <a:t>dominant frequency increases with fault complexity.</a:t>
            </a:r>
            <a:endParaRPr lang="en-US" b="1" dirty="0">
              <a:cs typeface="Calibri Light"/>
            </a:endParaRPr>
          </a:p>
          <a:p>
            <a:pPr marL="285750" indent="-285750">
              <a:buFont typeface="Arial" panose="020B0604020202020204" pitchFamily="34" charset="0"/>
              <a:buChar char="•"/>
            </a:pPr>
            <a:r>
              <a:rPr lang="en-US" b="1" dirty="0">
                <a:solidFill>
                  <a:srgbClr val="00B050"/>
                </a:solidFill>
              </a:rPr>
              <a:t>Adjacent to fault:</a:t>
            </a:r>
            <a:r>
              <a:rPr lang="en-US" b="1" dirty="0"/>
              <a:t> Dominant frequency increases with fault complexity: the signal is affected by the fault. </a:t>
            </a:r>
            <a:endParaRPr lang="en-US" b="1" dirty="0">
              <a:cs typeface="Calibri Light"/>
            </a:endParaRPr>
          </a:p>
          <a:p>
            <a:pPr marL="285750" indent="-285750">
              <a:buFont typeface="Arial" panose="020B0604020202020204" pitchFamily="34" charset="0"/>
              <a:buChar char="•"/>
            </a:pPr>
            <a:r>
              <a:rPr lang="en-US" b="1" dirty="0">
                <a:solidFill>
                  <a:srgbClr val="FFC000"/>
                </a:solidFill>
              </a:rPr>
              <a:t>Away from fault:</a:t>
            </a:r>
            <a:r>
              <a:rPr lang="en-US" b="1" dirty="0"/>
              <a:t> Consistent across all models and not affected by the fault</a:t>
            </a:r>
            <a:endParaRPr lang="en-US" b="1" dirty="0">
              <a:cs typeface="Calibri Light"/>
            </a:endParaRPr>
          </a:p>
        </p:txBody>
      </p:sp>
      <p:sp>
        <p:nvSpPr>
          <p:cNvPr id="2" name="Rectangle 1">
            <a:extLst>
              <a:ext uri="{FF2B5EF4-FFF2-40B4-BE49-F238E27FC236}">
                <a16:creationId xmlns:a16="http://schemas.microsoft.com/office/drawing/2014/main" id="{A4048175-006D-4C72-BF42-ACFB41CA575B}"/>
              </a:ext>
            </a:extLst>
          </p:cNvPr>
          <p:cNvSpPr/>
          <p:nvPr/>
        </p:nvSpPr>
        <p:spPr>
          <a:xfrm>
            <a:off x="5451035" y="1230500"/>
            <a:ext cx="2051086" cy="4267613"/>
          </a:xfrm>
          <a:prstGeom prst="rect">
            <a:avLst/>
          </a:pr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D542FBBC-DEB7-40D7-87FD-C5D325C7BB55}"/>
              </a:ext>
            </a:extLst>
          </p:cNvPr>
          <p:cNvSpPr/>
          <p:nvPr/>
        </p:nvSpPr>
        <p:spPr>
          <a:xfrm>
            <a:off x="7502121" y="1191658"/>
            <a:ext cx="2268179" cy="4267613"/>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793BB423-C12C-4C00-95EF-25DBA306D861}"/>
              </a:ext>
            </a:extLst>
          </p:cNvPr>
          <p:cNvSpPr/>
          <p:nvPr/>
        </p:nvSpPr>
        <p:spPr>
          <a:xfrm>
            <a:off x="9770301" y="1230922"/>
            <a:ext cx="2051086" cy="4267613"/>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2" name="Content Placeholder 4">
            <a:extLst>
              <a:ext uri="{FF2B5EF4-FFF2-40B4-BE49-F238E27FC236}">
                <a16:creationId xmlns:a16="http://schemas.microsoft.com/office/drawing/2014/main" id="{D5533C7E-980F-4889-BF00-85F034145AA2}"/>
              </a:ext>
            </a:extLst>
          </p:cNvPr>
          <p:cNvPicPr>
            <a:picLocks noChangeAspect="1"/>
          </p:cNvPicPr>
          <p:nvPr/>
        </p:nvPicPr>
        <p:blipFill rotWithShape="1">
          <a:blip r:embed="rId4"/>
          <a:srcRect l="58354" t="25028" r="25175" b="58861"/>
          <a:stretch/>
        </p:blipFill>
        <p:spPr>
          <a:xfrm>
            <a:off x="2521317" y="5627500"/>
            <a:ext cx="1072684" cy="844663"/>
          </a:xfrm>
          <a:prstGeom prst="rect">
            <a:avLst/>
          </a:prstGeom>
          <a:ln w="22225">
            <a:noFill/>
          </a:ln>
        </p:spPr>
      </p:pic>
      <p:pic>
        <p:nvPicPr>
          <p:cNvPr id="13" name="Content Placeholder 4">
            <a:extLst>
              <a:ext uri="{FF2B5EF4-FFF2-40B4-BE49-F238E27FC236}">
                <a16:creationId xmlns:a16="http://schemas.microsoft.com/office/drawing/2014/main" id="{5D0A7A3F-C439-4C07-BCCF-91D95494505D}"/>
              </a:ext>
            </a:extLst>
          </p:cNvPr>
          <p:cNvPicPr>
            <a:picLocks noChangeAspect="1"/>
          </p:cNvPicPr>
          <p:nvPr/>
        </p:nvPicPr>
        <p:blipFill rotWithShape="1">
          <a:blip r:embed="rId4"/>
          <a:srcRect l="58781" t="42322" r="25595" b="40712"/>
          <a:stretch/>
        </p:blipFill>
        <p:spPr>
          <a:xfrm>
            <a:off x="3687945" y="5627500"/>
            <a:ext cx="995819" cy="870559"/>
          </a:xfrm>
          <a:prstGeom prst="rect">
            <a:avLst/>
          </a:prstGeom>
          <a:ln w="22225">
            <a:noFill/>
          </a:ln>
        </p:spPr>
      </p:pic>
      <p:pic>
        <p:nvPicPr>
          <p:cNvPr id="14" name="Content Placeholder 4">
            <a:extLst>
              <a:ext uri="{FF2B5EF4-FFF2-40B4-BE49-F238E27FC236}">
                <a16:creationId xmlns:a16="http://schemas.microsoft.com/office/drawing/2014/main" id="{E524523B-A4C9-4719-B210-D2EB0ECE51C7}"/>
              </a:ext>
            </a:extLst>
          </p:cNvPr>
          <p:cNvPicPr>
            <a:picLocks noChangeAspect="1"/>
          </p:cNvPicPr>
          <p:nvPr/>
        </p:nvPicPr>
        <p:blipFill rotWithShape="1">
          <a:blip r:embed="rId4"/>
          <a:srcRect l="58781" t="59532" r="25595" b="23624"/>
          <a:stretch/>
        </p:blipFill>
        <p:spPr>
          <a:xfrm>
            <a:off x="4802760" y="5633340"/>
            <a:ext cx="995819" cy="864297"/>
          </a:xfrm>
          <a:prstGeom prst="rect">
            <a:avLst/>
          </a:prstGeom>
          <a:ln w="22225">
            <a:noFill/>
          </a:ln>
        </p:spPr>
      </p:pic>
      <p:sp>
        <p:nvSpPr>
          <p:cNvPr id="3" name="Rectangle 2">
            <a:extLst>
              <a:ext uri="{FF2B5EF4-FFF2-40B4-BE49-F238E27FC236}">
                <a16:creationId xmlns:a16="http://schemas.microsoft.com/office/drawing/2014/main" id="{CDD8C949-DB1C-4146-8668-24BBFAE9C300}"/>
              </a:ext>
            </a:extLst>
          </p:cNvPr>
          <p:cNvSpPr/>
          <p:nvPr/>
        </p:nvSpPr>
        <p:spPr>
          <a:xfrm>
            <a:off x="2568458" y="5627500"/>
            <a:ext cx="1000491" cy="8446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92B3AEAA-71E3-4810-A3FA-76002FC03A50}"/>
              </a:ext>
            </a:extLst>
          </p:cNvPr>
          <p:cNvSpPr/>
          <p:nvPr/>
        </p:nvSpPr>
        <p:spPr>
          <a:xfrm>
            <a:off x="3697886" y="5635851"/>
            <a:ext cx="1000491" cy="8446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9AA6084A-B6EC-4F17-B19C-746E783855F2}"/>
              </a:ext>
            </a:extLst>
          </p:cNvPr>
          <p:cNvSpPr/>
          <p:nvPr/>
        </p:nvSpPr>
        <p:spPr>
          <a:xfrm>
            <a:off x="4803337" y="5627499"/>
            <a:ext cx="1000491" cy="8446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5EE4F365-71AE-4B0C-A6C1-29A00A741917}"/>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12</a:t>
            </a:fld>
            <a:endParaRPr lang="en-US"/>
          </a:p>
        </p:txBody>
      </p:sp>
    </p:spTree>
    <p:extLst>
      <p:ext uri="{BB962C8B-B14F-4D97-AF65-F5344CB8AC3E}">
        <p14:creationId xmlns:p14="http://schemas.microsoft.com/office/powerpoint/2010/main" val="1856482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92D050">
                <a:alpha val="15000"/>
              </a:srgbClr>
            </a:gs>
            <a:gs pos="100000">
              <a:srgbClr val="00B0F0">
                <a:alpha val="15000"/>
              </a:srgbClr>
            </a:gs>
          </a:gsLst>
          <a:lin ang="5400000" scaled="0"/>
        </a:gradFill>
        <a:effectLst/>
      </p:bgPr>
    </p:bg>
    <p:spTree>
      <p:nvGrpSpPr>
        <p:cNvPr id="1" name=""/>
        <p:cNvGrpSpPr/>
        <p:nvPr/>
      </p:nvGrpSpPr>
      <p:grpSpPr>
        <a:xfrm>
          <a:off x="0" y="0"/>
          <a:ext cx="0" cy="0"/>
          <a:chOff x="0" y="0"/>
          <a:chExt cx="0" cy="0"/>
        </a:xfrm>
      </p:grpSpPr>
      <p:sp>
        <p:nvSpPr>
          <p:cNvPr id="6" name="Title 7"/>
          <p:cNvSpPr txBox="1">
            <a:spLocks/>
          </p:cNvSpPr>
          <p:nvPr/>
        </p:nvSpPr>
        <p:spPr>
          <a:xfrm>
            <a:off x="609480" y="146009"/>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Calibri Light" panose="020F0302020204030204" pitchFamily="34" charset="0"/>
                <a:cs typeface="Calibri Light" panose="020F0302020204030204" pitchFamily="34" charset="0"/>
              </a:rPr>
              <a:t>Part 2: Conclusions</a:t>
            </a:r>
          </a:p>
        </p:txBody>
      </p:sp>
      <p:sp>
        <p:nvSpPr>
          <p:cNvPr id="7" name="TextBox 6"/>
          <p:cNvSpPr txBox="1"/>
          <p:nvPr/>
        </p:nvSpPr>
        <p:spPr>
          <a:xfrm>
            <a:off x="523698" y="1002898"/>
            <a:ext cx="11058221" cy="2400657"/>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200" dirty="0"/>
              <a:t>Snøhvit Data: low-medium frequency shadows surrounded by medium frequency haloes. </a:t>
            </a:r>
          </a:p>
          <a:p>
            <a:pPr marL="342900" indent="-342900">
              <a:buFont typeface="Arial" panose="020B0604020202020204" pitchFamily="34" charset="0"/>
              <a:buChar char="•"/>
            </a:pPr>
            <a:r>
              <a:rPr lang="en-US" sz="2200" dirty="0"/>
              <a:t>Modelling: The more complex the fault is, the higher the frequencies are in and near the fault.</a:t>
            </a:r>
            <a:endParaRPr lang="en-US" sz="2200"/>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sz="2200" dirty="0"/>
              <a:t>Frequency changes in both datasets are interpreted to be linked to the internal acoustic properties (lithology) of faults. The modelling also proved that the frequencies of the horizon terminations with the fault are influenced by the higher frequencies in the fault </a:t>
            </a:r>
            <a:r>
              <a:rPr lang="en-US" sz="2200"/>
              <a:t>zones</a:t>
            </a:r>
            <a:r>
              <a:rPr lang="en-US" sz="2200" dirty="0"/>
              <a:t>. This was also observed in the Snøhvit data.</a:t>
            </a:r>
          </a:p>
        </p:txBody>
      </p:sp>
      <p:pic>
        <p:nvPicPr>
          <p:cNvPr id="9"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77488" t="37354" r="1267" b="35295"/>
          <a:stretch/>
        </p:blipFill>
        <p:spPr>
          <a:xfrm>
            <a:off x="950977" y="3420113"/>
            <a:ext cx="2761488" cy="2505292"/>
          </a:xfrm>
          <a:prstGeom prst="rect">
            <a:avLst/>
          </a:prstGeom>
        </p:spPr>
      </p:pic>
      <p:pic>
        <p:nvPicPr>
          <p:cNvPr id="10"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77590" t="67623" r="1253" b="12447"/>
          <a:stretch/>
        </p:blipFill>
        <p:spPr>
          <a:xfrm>
            <a:off x="2715608" y="5667153"/>
            <a:ext cx="1353256" cy="898239"/>
          </a:xfrm>
          <a:prstGeom prst="rect">
            <a:avLst/>
          </a:prstGeom>
        </p:spPr>
      </p:pic>
      <p:sp>
        <p:nvSpPr>
          <p:cNvPr id="11" name="TextBox 10"/>
          <p:cNvSpPr txBox="1"/>
          <p:nvPr/>
        </p:nvSpPr>
        <p:spPr>
          <a:xfrm>
            <a:off x="768142" y="5982217"/>
            <a:ext cx="1353256" cy="369332"/>
          </a:xfrm>
          <a:prstGeom prst="rect">
            <a:avLst/>
          </a:prstGeom>
          <a:noFill/>
        </p:spPr>
        <p:txBody>
          <a:bodyPr wrap="none" rtlCol="0">
            <a:spAutoFit/>
          </a:bodyPr>
          <a:lstStyle/>
          <a:p>
            <a:r>
              <a:rPr lang="en-US" b="1" dirty="0" err="1"/>
              <a:t>Snøhvit</a:t>
            </a:r>
            <a:r>
              <a:rPr lang="en-US" b="1" dirty="0"/>
              <a:t> Data</a:t>
            </a:r>
          </a:p>
        </p:txBody>
      </p:sp>
      <p:sp>
        <p:nvSpPr>
          <p:cNvPr id="12" name="TextBox 11"/>
          <p:cNvSpPr txBox="1"/>
          <p:nvPr/>
        </p:nvSpPr>
        <p:spPr>
          <a:xfrm>
            <a:off x="7386013" y="3293633"/>
            <a:ext cx="1474250" cy="369332"/>
          </a:xfrm>
          <a:prstGeom prst="rect">
            <a:avLst/>
          </a:prstGeom>
          <a:noFill/>
        </p:spPr>
        <p:txBody>
          <a:bodyPr wrap="none" rtlCol="0">
            <a:spAutoFit/>
          </a:bodyPr>
          <a:lstStyle/>
          <a:p>
            <a:r>
              <a:rPr lang="en-US" b="1" dirty="0"/>
              <a:t>Modeled Data</a:t>
            </a:r>
          </a:p>
        </p:txBody>
      </p:sp>
      <p:pic>
        <p:nvPicPr>
          <p:cNvPr id="2" name="Picture 1">
            <a:extLst>
              <a:ext uri="{FF2B5EF4-FFF2-40B4-BE49-F238E27FC236}">
                <a16:creationId xmlns:a16="http://schemas.microsoft.com/office/drawing/2014/main" id="{FB92C025-5D6B-4750-A6ED-208A5E34C28B}"/>
              </a:ext>
            </a:extLst>
          </p:cNvPr>
          <p:cNvPicPr>
            <a:picLocks noChangeAspect="1"/>
          </p:cNvPicPr>
          <p:nvPr/>
        </p:nvPicPr>
        <p:blipFill>
          <a:blip r:embed="rId4"/>
          <a:stretch>
            <a:fillRect/>
          </a:stretch>
        </p:blipFill>
        <p:spPr>
          <a:xfrm>
            <a:off x="4367256" y="4295224"/>
            <a:ext cx="7695156" cy="1155363"/>
          </a:xfrm>
          <a:prstGeom prst="rect">
            <a:avLst/>
          </a:prstGeom>
        </p:spPr>
      </p:pic>
      <p:cxnSp>
        <p:nvCxnSpPr>
          <p:cNvPr id="4" name="Straight Connector 3">
            <a:extLst>
              <a:ext uri="{FF2B5EF4-FFF2-40B4-BE49-F238E27FC236}">
                <a16:creationId xmlns:a16="http://schemas.microsoft.com/office/drawing/2014/main" id="{07C7F62C-6D22-4196-B0D9-82F734CCC803}"/>
              </a:ext>
            </a:extLst>
          </p:cNvPr>
          <p:cNvCxnSpPr>
            <a:cxnSpLocks/>
          </p:cNvCxnSpPr>
          <p:nvPr/>
        </p:nvCxnSpPr>
        <p:spPr>
          <a:xfrm>
            <a:off x="4143295" y="3454478"/>
            <a:ext cx="0" cy="3246880"/>
          </a:xfrm>
          <a:prstGeom prst="line">
            <a:avLst/>
          </a:prstGeom>
          <a:ln w="19050"/>
        </p:spPr>
        <p:style>
          <a:lnRef idx="1">
            <a:schemeClr val="dk1"/>
          </a:lnRef>
          <a:fillRef idx="0">
            <a:schemeClr val="dk1"/>
          </a:fillRef>
          <a:effectRef idx="0">
            <a:schemeClr val="dk1"/>
          </a:effectRef>
          <a:fontRef idx="minor">
            <a:schemeClr val="tx1"/>
          </a:fontRef>
        </p:style>
      </p:cxnSp>
      <p:sp>
        <p:nvSpPr>
          <p:cNvPr id="3" name="Slide Number Placeholder 2">
            <a:extLst>
              <a:ext uri="{FF2B5EF4-FFF2-40B4-BE49-F238E27FC236}">
                <a16:creationId xmlns:a16="http://schemas.microsoft.com/office/drawing/2014/main" id="{960ED679-47AD-4B96-AE14-9B60FC9A3445}"/>
              </a:ext>
            </a:extLst>
          </p:cNvPr>
          <p:cNvSpPr>
            <a:spLocks noGrp="1"/>
          </p:cNvSpPr>
          <p:nvPr>
            <p:ph type="sldNum" idx="12"/>
          </p:nvPr>
        </p:nvSpPr>
        <p:spPr/>
        <p:txBody>
          <a:bodyPr/>
          <a:lstStyle/>
          <a:p>
            <a:pPr algn="r">
              <a:lnSpc>
                <a:spcPct val="100000"/>
              </a:lnSpc>
            </a:pPr>
            <a:fld id="{2E5851C8-E4EF-4613-AEE4-57C4E9D2EDE7}" type="slidenum">
              <a:rPr lang="en-US" sz="1200" smtClean="0">
                <a:solidFill>
                  <a:srgbClr val="8B8B8B"/>
                </a:solidFill>
                <a:latin typeface="Calibri"/>
              </a:rPr>
              <a:t>13</a:t>
            </a:fld>
            <a:endParaRPr lang="en-US"/>
          </a:p>
        </p:txBody>
      </p:sp>
    </p:spTree>
    <p:extLst>
      <p:ext uri="{BB962C8B-B14F-4D97-AF65-F5344CB8AC3E}">
        <p14:creationId xmlns:p14="http://schemas.microsoft.com/office/powerpoint/2010/main" val="128648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rot="16200000">
            <a:off x="2788791" y="-931114"/>
            <a:ext cx="6293822" cy="8720227"/>
          </a:xfrm>
          <a:prstGeom prst="rect">
            <a:avLst/>
          </a:prstGeom>
        </p:spPr>
      </p:pic>
    </p:spTree>
    <p:extLst>
      <p:ext uri="{BB962C8B-B14F-4D97-AF65-F5344CB8AC3E}">
        <p14:creationId xmlns:p14="http://schemas.microsoft.com/office/powerpoint/2010/main" val="1428276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3051199" y="0"/>
            <a:ext cx="5368278" cy="6850619"/>
          </a:xfrm>
        </p:spPr>
      </p:pic>
      <p:sp>
        <p:nvSpPr>
          <p:cNvPr id="2" name="TextBox 1">
            <a:extLst>
              <a:ext uri="{FF2B5EF4-FFF2-40B4-BE49-F238E27FC236}">
                <a16:creationId xmlns:a16="http://schemas.microsoft.com/office/drawing/2014/main" id="{6E535364-9C02-4354-AA59-A07058A195CD}"/>
              </a:ext>
            </a:extLst>
          </p:cNvPr>
          <p:cNvSpPr txBox="1"/>
          <p:nvPr/>
        </p:nvSpPr>
        <p:spPr>
          <a:xfrm>
            <a:off x="276225" y="3162300"/>
            <a:ext cx="2465740" cy="369332"/>
          </a:xfrm>
          <a:prstGeom prst="rect">
            <a:avLst/>
          </a:prstGeom>
          <a:noFill/>
        </p:spPr>
        <p:txBody>
          <a:bodyPr wrap="none" rtlCol="0">
            <a:spAutoFit/>
          </a:bodyPr>
          <a:lstStyle/>
          <a:p>
            <a:r>
              <a:rPr lang="en-CA" dirty="0"/>
              <a:t>Further info on modelling</a:t>
            </a:r>
          </a:p>
        </p:txBody>
      </p:sp>
    </p:spTree>
    <p:extLst>
      <p:ext uri="{BB962C8B-B14F-4D97-AF65-F5344CB8AC3E}">
        <p14:creationId xmlns:p14="http://schemas.microsoft.com/office/powerpoint/2010/main" val="1392120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2810930" y="405451"/>
            <a:ext cx="7511527" cy="6047098"/>
          </a:xfrm>
        </p:spPr>
      </p:pic>
      <p:sp>
        <p:nvSpPr>
          <p:cNvPr id="3" name="TextBox 2">
            <a:extLst>
              <a:ext uri="{FF2B5EF4-FFF2-40B4-BE49-F238E27FC236}">
                <a16:creationId xmlns:a16="http://schemas.microsoft.com/office/drawing/2014/main" id="{C8BD9C31-C10B-450C-B4D4-22CA0FD50B7A}"/>
              </a:ext>
            </a:extLst>
          </p:cNvPr>
          <p:cNvSpPr txBox="1"/>
          <p:nvPr/>
        </p:nvSpPr>
        <p:spPr>
          <a:xfrm>
            <a:off x="276225" y="3162300"/>
            <a:ext cx="2465740" cy="369332"/>
          </a:xfrm>
          <a:prstGeom prst="rect">
            <a:avLst/>
          </a:prstGeom>
          <a:noFill/>
        </p:spPr>
        <p:txBody>
          <a:bodyPr wrap="none" rtlCol="0">
            <a:spAutoFit/>
          </a:bodyPr>
          <a:lstStyle/>
          <a:p>
            <a:r>
              <a:rPr lang="en-CA" dirty="0"/>
              <a:t>Further info on modelling</a:t>
            </a:r>
          </a:p>
        </p:txBody>
      </p:sp>
    </p:spTree>
    <p:extLst>
      <p:ext uri="{BB962C8B-B14F-4D97-AF65-F5344CB8AC3E}">
        <p14:creationId xmlns:p14="http://schemas.microsoft.com/office/powerpoint/2010/main" val="147844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7"/>
          <p:cNvSpPr txBox="1">
            <a:spLocks/>
          </p:cNvSpPr>
          <p:nvPr/>
        </p:nvSpPr>
        <p:spPr>
          <a:xfrm>
            <a:off x="383406" y="217233"/>
            <a:ext cx="10972440" cy="82018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Part 1: Modelled Data</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panose="020F0302020204030204" pitchFamily="34" charset="0"/>
                <a:ea typeface="+mj-ea"/>
                <a:cs typeface="Calibri Light" panose="020F0302020204030204" pitchFamily="34" charset="0"/>
              </a:rPr>
              <a:t>Azimuthal separation comparison</a:t>
            </a:r>
          </a:p>
        </p:txBody>
      </p:sp>
      <p:pic>
        <p:nvPicPr>
          <p:cNvPr id="9" name="Picture 8">
            <a:extLst>
              <a:ext uri="{FF2B5EF4-FFF2-40B4-BE49-F238E27FC236}">
                <a16:creationId xmlns:a16="http://schemas.microsoft.com/office/drawing/2014/main" id="{C4935961-A6AD-418D-BC27-66A6F2CDEEF9}"/>
              </a:ext>
            </a:extLst>
          </p:cNvPr>
          <p:cNvPicPr>
            <a:picLocks noChangeAspect="1"/>
          </p:cNvPicPr>
          <p:nvPr/>
        </p:nvPicPr>
        <p:blipFill rotWithShape="1">
          <a:blip r:embed="rId4"/>
          <a:srcRect l="25692" t="82723" r="29252"/>
          <a:stretch/>
        </p:blipFill>
        <p:spPr>
          <a:xfrm>
            <a:off x="6096000" y="3494100"/>
            <a:ext cx="4506686" cy="2478490"/>
          </a:xfrm>
          <a:prstGeom prst="rect">
            <a:avLst/>
          </a:prstGeom>
        </p:spPr>
      </p:pic>
      <p:sp>
        <p:nvSpPr>
          <p:cNvPr id="8" name="TextBox 7">
            <a:extLst>
              <a:ext uri="{FF2B5EF4-FFF2-40B4-BE49-F238E27FC236}">
                <a16:creationId xmlns:a16="http://schemas.microsoft.com/office/drawing/2014/main" id="{9FCF2578-E6D9-4118-9C0C-2EC4CD32250D}"/>
              </a:ext>
            </a:extLst>
          </p:cNvPr>
          <p:cNvSpPr txBox="1"/>
          <p:nvPr/>
        </p:nvSpPr>
        <p:spPr>
          <a:xfrm>
            <a:off x="5796502" y="1591510"/>
            <a:ext cx="6019136" cy="1754326"/>
          </a:xfrm>
          <a:prstGeom prst="rect">
            <a:avLst/>
          </a:prstGeom>
          <a:noFill/>
        </p:spPr>
        <p:txBody>
          <a:bodyPr wrap="square" lIns="91440" tIns="45720" rIns="91440" bIns="45720" rtlCol="0" anchor="t">
            <a:spAutoFit/>
          </a:bodyPr>
          <a:lstStyle/>
          <a:p>
            <a:pPr lvl="0" defTabSz="914400">
              <a:defRPr/>
            </a:pPr>
            <a:r>
              <a:rPr lang="en-CA" dirty="0">
                <a:solidFill>
                  <a:prstClr val="black"/>
                </a:solidFill>
                <a:latin typeface="Calibri Light"/>
              </a:rPr>
              <a:t>The image on the left is the </a:t>
            </a:r>
            <a:r>
              <a:rPr lang="en-US" dirty="0"/>
              <a:t>Envelope attribute of the lateral gradient attribute of experiment 1. </a:t>
            </a:r>
          </a:p>
          <a:p>
            <a:pPr lvl="0" defTabSz="914400">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mn-cs"/>
            </a:endParaRPr>
          </a:p>
          <a:p>
            <a:pPr lvl="0" defTabSz="914400">
              <a:defRPr/>
            </a:pPr>
            <a:r>
              <a:rPr lang="en-US" dirty="0">
                <a:solidFill>
                  <a:prstClr val="black"/>
                </a:solidFill>
                <a:latin typeface="Calibri Light"/>
              </a:rPr>
              <a:t>The results show the W data is more effective at imaging the faults, but it is harder to conclude on how incidence stacking has impacted fault imaging.</a:t>
            </a:r>
            <a:endParaRPr kumimoji="0" lang="en-CA" sz="18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2" name="Slide Number Placeholder 1">
            <a:extLst>
              <a:ext uri="{FF2B5EF4-FFF2-40B4-BE49-F238E27FC236}">
                <a16:creationId xmlns:a16="http://schemas.microsoft.com/office/drawing/2014/main" id="{38ED74C2-33CA-4928-A156-5D3BA2D5074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851C8-E4EF-4613-AEE4-57C4E9D2EDE7}" type="slidenum">
              <a:rPr kumimoji="0" lang="en-US" sz="1200" b="0" i="0" u="none" strike="noStrike" kern="1200" cap="none" spc="0" normalizeH="0" baseline="0" noProof="0" smtClean="0">
                <a:ln>
                  <a:noFill/>
                </a:ln>
                <a:solidFill>
                  <a:srgbClr val="8B8B8B"/>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Light"/>
              <a:ea typeface="+mn-ea"/>
              <a:cs typeface="+mn-cs"/>
            </a:endParaRPr>
          </a:p>
        </p:txBody>
      </p:sp>
      <p:pic>
        <p:nvPicPr>
          <p:cNvPr id="12" name="Content Placeholder 4">
            <a:extLst>
              <a:ext uri="{FF2B5EF4-FFF2-40B4-BE49-F238E27FC236}">
                <a16:creationId xmlns:a16="http://schemas.microsoft.com/office/drawing/2014/main" id="{5498C386-B0CD-4B51-8DEE-58C2A810A701}"/>
              </a:ext>
            </a:extLst>
          </p:cNvPr>
          <p:cNvPicPr>
            <a:picLocks noChangeAspect="1"/>
          </p:cNvPicPr>
          <p:nvPr/>
        </p:nvPicPr>
        <p:blipFill rotWithShape="1">
          <a:blip r:embed="rId5">
            <a:extLst>
              <a:ext uri="{28A0092B-C50C-407E-A947-70E740481C1C}">
                <a14:useLocalDpi xmlns:a14="http://schemas.microsoft.com/office/drawing/2010/main" val="0"/>
              </a:ext>
            </a:extLst>
          </a:blip>
          <a:srcRect l="2061" t="1151" r="2222" b="34556"/>
          <a:stretch/>
        </p:blipFill>
        <p:spPr>
          <a:xfrm>
            <a:off x="383406" y="1164045"/>
            <a:ext cx="5169609" cy="4980215"/>
          </a:xfrm>
          <a:prstGeom prst="rect">
            <a:avLst/>
          </a:prstGeom>
        </p:spPr>
      </p:pic>
    </p:spTree>
    <p:extLst>
      <p:ext uri="{BB962C8B-B14F-4D97-AF65-F5344CB8AC3E}">
        <p14:creationId xmlns:p14="http://schemas.microsoft.com/office/powerpoint/2010/main" val="55631617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64439ABF72F0246858A9A970E5303FA" ma:contentTypeVersion="13" ma:contentTypeDescription="Create a new document." ma:contentTypeScope="" ma:versionID="13c263b94ebfd9abc322b1c6ac03c841">
  <xsd:schema xmlns:xsd="http://www.w3.org/2001/XMLSchema" xmlns:xs="http://www.w3.org/2001/XMLSchema" xmlns:p="http://schemas.microsoft.com/office/2006/metadata/properties" xmlns:ns3="942b05fc-13c5-4832-ab60-24fbb866e85b" xmlns:ns4="58ddf971-c0f0-4277-96c2-910ec072561d" targetNamespace="http://schemas.microsoft.com/office/2006/metadata/properties" ma:root="true" ma:fieldsID="430b3669732039074d6b0200f174e87d" ns3:_="" ns4:_="">
    <xsd:import namespace="942b05fc-13c5-4832-ab60-24fbb866e85b"/>
    <xsd:import namespace="58ddf971-c0f0-4277-96c2-910ec072561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b05fc-13c5-4832-ab60-24fbb866e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8ddf971-c0f0-4277-96c2-910ec07256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6144B7-E972-4A2A-A6C6-9167CCC45A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b05fc-13c5-4832-ab60-24fbb866e85b"/>
    <ds:schemaRef ds:uri="58ddf971-c0f0-4277-96c2-910ec07256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03EAE7-32CA-4DC1-BDD7-750DFE62CE6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F5A4CE5-6A69-4F91-8570-DBF7C64EA9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TM04033925[[fn=Droplet]]</Template>
  <TotalTime>194027</TotalTime>
  <Words>1599</Words>
  <Application>Microsoft Office PowerPoint</Application>
  <PresentationFormat>Widescreen</PresentationFormat>
  <Paragraphs>178</Paragraphs>
  <Slides>17</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StarSymbol</vt:lpstr>
      <vt:lpstr>Times New Roman</vt:lpstr>
      <vt:lpstr>Tw Cen MT</vt:lpstr>
      <vt:lpstr>Droplet</vt:lpstr>
      <vt:lpstr>Office Theme</vt:lpstr>
      <vt:lpstr>PowerPoint Presentation</vt:lpstr>
      <vt:lpstr>PowerPoint Presentation</vt:lpstr>
      <vt:lpstr>PowerPoint Presentation</vt:lpstr>
      <vt:lpstr>Azimuthal Separation and Incidence Stacking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Paper 2 Figures</dc:title>
  <dc:creator>Jen</dc:creator>
  <cp:lastModifiedBy>Jennifer Cunningham</cp:lastModifiedBy>
  <cp:revision>206</cp:revision>
  <dcterms:created xsi:type="dcterms:W3CDTF">2018-11-08T09:46:50Z</dcterms:created>
  <dcterms:modified xsi:type="dcterms:W3CDTF">2021-04-29T10:11:00Z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0x010100B64439ABF72F0246858A9A970E5303FA</vt:lpwstr>
  </property>
</Properties>
</file>