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70" r:id="rId5"/>
    <p:sldId id="259" r:id="rId6"/>
    <p:sldId id="273" r:id="rId7"/>
    <p:sldId id="260" r:id="rId8"/>
    <p:sldId id="261" r:id="rId9"/>
    <p:sldId id="267" r:id="rId10"/>
    <p:sldId id="269" r:id="rId11"/>
    <p:sldId id="266"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FF9999"/>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20" autoAdjust="0"/>
    <p:restoredTop sz="93806" autoAdjust="0"/>
  </p:normalViewPr>
  <p:slideViewPr>
    <p:cSldViewPr snapToGrid="0">
      <p:cViewPr>
        <p:scale>
          <a:sx n="70" d="100"/>
          <a:sy n="70" d="100"/>
        </p:scale>
        <p:origin x="786" y="3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5D0FDA-B8D2-41B6-9156-F0E6D602B596}" type="datetimeFigureOut">
              <a:rPr lang="en-GB" smtClean="0"/>
              <a:t>25/04/2021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CE0AD2-CD94-4BFB-AAE4-E644F29A3726}" type="slidenum">
              <a:rPr lang="en-GB" smtClean="0"/>
              <a:t>‹#›</a:t>
            </a:fld>
            <a:endParaRPr lang="en-GB"/>
          </a:p>
        </p:txBody>
      </p:sp>
    </p:spTree>
    <p:extLst>
      <p:ext uri="{BB962C8B-B14F-4D97-AF65-F5344CB8AC3E}">
        <p14:creationId xmlns:p14="http://schemas.microsoft.com/office/powerpoint/2010/main" val="3907408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2-minute slide</a:t>
            </a:r>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1</a:t>
            </a:fld>
            <a:endParaRPr lang="en-GB"/>
          </a:p>
        </p:txBody>
      </p:sp>
    </p:spTree>
    <p:extLst>
      <p:ext uri="{BB962C8B-B14F-4D97-AF65-F5344CB8AC3E}">
        <p14:creationId xmlns:p14="http://schemas.microsoft.com/office/powerpoint/2010/main" val="1296607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Structure</a:t>
            </a:r>
            <a:r>
              <a:rPr lang="en-GB" baseline="0" dirty="0" smtClean="0"/>
              <a:t> of longer presentation</a:t>
            </a:r>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2</a:t>
            </a:fld>
            <a:endParaRPr lang="en-GB"/>
          </a:p>
        </p:txBody>
      </p:sp>
    </p:spTree>
    <p:extLst>
      <p:ext uri="{BB962C8B-B14F-4D97-AF65-F5344CB8AC3E}">
        <p14:creationId xmlns:p14="http://schemas.microsoft.com/office/powerpoint/2010/main" val="3095917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6</a:t>
            </a:fld>
            <a:endParaRPr lang="en-GB"/>
          </a:p>
        </p:txBody>
      </p:sp>
    </p:spTree>
    <p:extLst>
      <p:ext uri="{BB962C8B-B14F-4D97-AF65-F5344CB8AC3E}">
        <p14:creationId xmlns:p14="http://schemas.microsoft.com/office/powerpoint/2010/main" val="818656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8</a:t>
            </a:fld>
            <a:endParaRPr lang="en-GB"/>
          </a:p>
        </p:txBody>
      </p:sp>
    </p:spTree>
    <p:extLst>
      <p:ext uri="{BB962C8B-B14F-4D97-AF65-F5344CB8AC3E}">
        <p14:creationId xmlns:p14="http://schemas.microsoft.com/office/powerpoint/2010/main" val="1913916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9</a:t>
            </a:fld>
            <a:endParaRPr lang="en-GB"/>
          </a:p>
        </p:txBody>
      </p:sp>
    </p:spTree>
    <p:extLst>
      <p:ext uri="{BB962C8B-B14F-4D97-AF65-F5344CB8AC3E}">
        <p14:creationId xmlns:p14="http://schemas.microsoft.com/office/powerpoint/2010/main" val="1477540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There is possibly</a:t>
            </a:r>
            <a:r>
              <a:rPr lang="en-GB" sz="1200" kern="1200" baseline="0" dirty="0" smtClean="0">
                <a:solidFill>
                  <a:schemeClr val="tx1"/>
                </a:solidFill>
                <a:effectLst/>
                <a:latin typeface="+mn-lt"/>
                <a:ea typeface="+mn-ea"/>
                <a:cs typeface="+mn-cs"/>
              </a:rPr>
              <a:t> an issue with spruce (</a:t>
            </a:r>
            <a:r>
              <a:rPr lang="en-GB" sz="1200" i="1" kern="1200" baseline="0" dirty="0" err="1" smtClean="0">
                <a:solidFill>
                  <a:schemeClr val="tx1"/>
                </a:solidFill>
                <a:effectLst/>
                <a:latin typeface="+mn-lt"/>
                <a:ea typeface="+mn-ea"/>
                <a:cs typeface="+mn-cs"/>
              </a:rPr>
              <a:t>Picea</a:t>
            </a:r>
            <a:r>
              <a:rPr lang="en-GB" sz="1200" kern="1200" baseline="0" dirty="0" smtClean="0">
                <a:solidFill>
                  <a:schemeClr val="tx1"/>
                </a:solidFill>
                <a:effectLst/>
                <a:latin typeface="+mn-lt"/>
                <a:ea typeface="+mn-ea"/>
                <a:cs typeface="+mn-cs"/>
              </a:rPr>
              <a:t>) as it has been implicated in laboratory contamination (via paper products). We therefore examined </a:t>
            </a:r>
            <a:r>
              <a:rPr lang="en-GB" sz="1200" i="1" kern="1200" baseline="0" dirty="0" err="1" smtClean="0">
                <a:solidFill>
                  <a:schemeClr val="tx1"/>
                </a:solidFill>
                <a:effectLst/>
                <a:latin typeface="+mn-lt"/>
                <a:ea typeface="+mn-ea"/>
                <a:cs typeface="+mn-cs"/>
              </a:rPr>
              <a:t>Picea</a:t>
            </a:r>
            <a:r>
              <a:rPr lang="en-GB" sz="1200" kern="1200" baseline="0" dirty="0" smtClean="0">
                <a:solidFill>
                  <a:schemeClr val="tx1"/>
                </a:solidFill>
                <a:effectLst/>
                <a:latin typeface="+mn-lt"/>
                <a:ea typeface="+mn-ea"/>
                <a:cs typeface="+mn-cs"/>
              </a:rPr>
              <a:t> in the controls carefully, and we conclude that t</a:t>
            </a:r>
            <a:r>
              <a:rPr lang="en-GB" sz="1200" kern="1200" dirty="0" smtClean="0">
                <a:solidFill>
                  <a:schemeClr val="tx1"/>
                </a:solidFill>
                <a:effectLst/>
                <a:latin typeface="+mn-lt"/>
                <a:ea typeface="+mn-ea"/>
                <a:cs typeface="+mn-cs"/>
              </a:rPr>
              <a:t>he spruce signal comes from the samples. If it were lab- or reagent-related then our controls would positive far more than was observed.  Spruce sequences do occur in controls but only with very sporadic amplification. </a:t>
            </a:r>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10</a:t>
            </a:fld>
            <a:endParaRPr lang="en-GB"/>
          </a:p>
        </p:txBody>
      </p:sp>
    </p:spTree>
    <p:extLst>
      <p:ext uri="{BB962C8B-B14F-4D97-AF65-F5344CB8AC3E}">
        <p14:creationId xmlns:p14="http://schemas.microsoft.com/office/powerpoint/2010/main" val="929475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Further work involves modern samples taken at distance from archaeological sites and within</a:t>
            </a:r>
            <a:r>
              <a:rPr lang="en-GB" baseline="0" dirty="0" smtClean="0"/>
              <a:t> bison pastures.  We are exploring the mammalian palaeorecord, but results are not yet available.</a:t>
            </a:r>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11</a:t>
            </a:fld>
            <a:endParaRPr lang="en-GB"/>
          </a:p>
        </p:txBody>
      </p:sp>
    </p:spTree>
    <p:extLst>
      <p:ext uri="{BB962C8B-B14F-4D97-AF65-F5344CB8AC3E}">
        <p14:creationId xmlns:p14="http://schemas.microsoft.com/office/powerpoint/2010/main" val="1322881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CE0AD2-CD94-4BFB-AAE4-E644F29A3726}" type="slidenum">
              <a:rPr lang="en-GB" smtClean="0"/>
              <a:t>12</a:t>
            </a:fld>
            <a:endParaRPr lang="en-GB"/>
          </a:p>
        </p:txBody>
      </p:sp>
    </p:spTree>
    <p:extLst>
      <p:ext uri="{BB962C8B-B14F-4D97-AF65-F5344CB8AC3E}">
        <p14:creationId xmlns:p14="http://schemas.microsoft.com/office/powerpoint/2010/main" val="1582645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CC2A98A-CDA6-4C90-BA60-A9EDCA3454FA}" type="datetimeFigureOut">
              <a:rPr lang="en-GB" smtClean="0"/>
              <a:t>25/04/2021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1247118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C2A98A-CDA6-4C90-BA60-A9EDCA3454FA}" type="datetimeFigureOut">
              <a:rPr lang="en-GB" smtClean="0"/>
              <a:t>25/04/2021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3663952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C2A98A-CDA6-4C90-BA60-A9EDCA3454FA}" type="datetimeFigureOut">
              <a:rPr lang="en-GB" smtClean="0"/>
              <a:t>25/04/2021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3873419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CC2A98A-CDA6-4C90-BA60-A9EDCA3454FA}" type="datetimeFigureOut">
              <a:rPr lang="en-GB" smtClean="0"/>
              <a:t>25/04/2021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2140706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CC2A98A-CDA6-4C90-BA60-A9EDCA3454FA}" type="datetimeFigureOut">
              <a:rPr lang="en-GB" smtClean="0"/>
              <a:t>25/04/2021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44357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CC2A98A-CDA6-4C90-BA60-A9EDCA3454FA}" type="datetimeFigureOut">
              <a:rPr lang="en-GB" smtClean="0"/>
              <a:t>25/04/2021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1932205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C2A98A-CDA6-4C90-BA60-A9EDCA3454FA}" type="datetimeFigureOut">
              <a:rPr lang="en-GB" smtClean="0"/>
              <a:t>25/04/2021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477358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C2A98A-CDA6-4C90-BA60-A9EDCA3454FA}" type="datetimeFigureOut">
              <a:rPr lang="en-GB" smtClean="0"/>
              <a:t>25/04/2021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2442640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C2A98A-CDA6-4C90-BA60-A9EDCA3454FA}" type="datetimeFigureOut">
              <a:rPr lang="en-GB" smtClean="0"/>
              <a:t>25/04/2021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347265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C2A98A-CDA6-4C90-BA60-A9EDCA3454FA}" type="datetimeFigureOut">
              <a:rPr lang="en-GB" smtClean="0"/>
              <a:t>25/04/2021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245740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C2A98A-CDA6-4C90-BA60-A9EDCA3454FA}" type="datetimeFigureOut">
              <a:rPr lang="en-GB" smtClean="0"/>
              <a:t>25/04/2021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8DB9B7-B8B2-4D05-9E25-7FA36552A6C2}" type="slidenum">
              <a:rPr lang="en-GB" smtClean="0"/>
              <a:t>‹#›</a:t>
            </a:fld>
            <a:endParaRPr lang="en-GB"/>
          </a:p>
        </p:txBody>
      </p:sp>
    </p:spTree>
    <p:extLst>
      <p:ext uri="{BB962C8B-B14F-4D97-AF65-F5344CB8AC3E}">
        <p14:creationId xmlns:p14="http://schemas.microsoft.com/office/powerpoint/2010/main" val="739964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C2A98A-CDA6-4C90-BA60-A9EDCA3454FA}" type="datetimeFigureOut">
              <a:rPr lang="en-GB" smtClean="0"/>
              <a:t>25/04/2021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8DB9B7-B8B2-4D05-9E25-7FA36552A6C2}" type="slidenum">
              <a:rPr lang="en-GB" smtClean="0"/>
              <a:t>‹#›</a:t>
            </a:fld>
            <a:endParaRPr lang="en-GB"/>
          </a:p>
        </p:txBody>
      </p:sp>
    </p:spTree>
    <p:extLst>
      <p:ext uri="{BB962C8B-B14F-4D97-AF65-F5344CB8AC3E}">
        <p14:creationId xmlns:p14="http://schemas.microsoft.com/office/powerpoint/2010/main" val="3590939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slide" Target="slide1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8.xml"/><Relationship Id="rId5" Type="http://schemas.openxmlformats.org/officeDocument/2006/relationships/slide" Target="slide5.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mailto:m.e.edwards@soton.ac.uk"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biorxiv.org/content/10.1101/2020.11.16.384065v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p:cNvPicPr>
            <a:picLocks noChangeAspect="1"/>
          </p:cNvPicPr>
          <p:nvPr/>
        </p:nvPicPr>
        <p:blipFill>
          <a:blip r:embed="rId3"/>
          <a:stretch>
            <a:fillRect/>
          </a:stretch>
        </p:blipFill>
        <p:spPr>
          <a:xfrm>
            <a:off x="5046892" y="892552"/>
            <a:ext cx="6608410" cy="3516394"/>
          </a:xfrm>
          <a:prstGeom prst="rect">
            <a:avLst/>
          </a:prstGeom>
        </p:spPr>
      </p:pic>
      <p:sp>
        <p:nvSpPr>
          <p:cNvPr id="4" name="TextBox 3"/>
          <p:cNvSpPr txBox="1"/>
          <p:nvPr/>
        </p:nvSpPr>
        <p:spPr>
          <a:xfrm>
            <a:off x="937447" y="0"/>
            <a:ext cx="10548660" cy="892552"/>
          </a:xfrm>
          <a:prstGeom prst="rect">
            <a:avLst/>
          </a:prstGeom>
          <a:noFill/>
        </p:spPr>
        <p:txBody>
          <a:bodyPr wrap="square" rtlCol="0">
            <a:spAutoFit/>
          </a:bodyPr>
          <a:lstStyle/>
          <a:p>
            <a:pPr algn="ctr"/>
            <a:r>
              <a:rPr lang="en-GB" b="1" dirty="0" smtClean="0">
                <a:solidFill>
                  <a:srgbClr val="0070C0"/>
                </a:solidFill>
                <a:latin typeface="Tahoma" panose="020B0604030504040204" pitchFamily="34" charset="0"/>
                <a:ea typeface="Tahoma" panose="020B0604030504040204" pitchFamily="34" charset="0"/>
                <a:cs typeface="Tahoma" panose="020B0604030504040204" pitchFamily="34" charset="0"/>
              </a:rPr>
              <a:t>Late </a:t>
            </a:r>
            <a:r>
              <a:rPr lang="en-GB" b="1" dirty="0">
                <a:solidFill>
                  <a:srgbClr val="0070C0"/>
                </a:solidFill>
                <a:latin typeface="Tahoma" panose="020B0604030504040204" pitchFamily="34" charset="0"/>
                <a:ea typeface="Tahoma" panose="020B0604030504040204" pitchFamily="34" charset="0"/>
                <a:cs typeface="Tahoma" panose="020B0604030504040204" pitchFamily="34" charset="0"/>
              </a:rPr>
              <a:t>Quaternary vegetation dynamics in interior Alaska revealed by sedimentary ancient DNA (</a:t>
            </a:r>
            <a:r>
              <a:rPr lang="en-GB" b="1" i="1" dirty="0" err="1">
                <a:solidFill>
                  <a:srgbClr val="0070C0"/>
                </a:solidFill>
                <a:latin typeface="Tahoma" panose="020B0604030504040204" pitchFamily="34" charset="0"/>
                <a:ea typeface="Tahoma" panose="020B0604030504040204" pitchFamily="34" charset="0"/>
                <a:cs typeface="Tahoma" panose="020B0604030504040204" pitchFamily="34" charset="0"/>
              </a:rPr>
              <a:t>sed</a:t>
            </a:r>
            <a:r>
              <a:rPr lang="en-GB" b="1" dirty="0" err="1">
                <a:solidFill>
                  <a:srgbClr val="0070C0"/>
                </a:solidFill>
                <a:latin typeface="Tahoma" panose="020B0604030504040204" pitchFamily="34" charset="0"/>
                <a:ea typeface="Tahoma" panose="020B0604030504040204" pitchFamily="34" charset="0"/>
                <a:cs typeface="Tahoma" panose="020B0604030504040204" pitchFamily="34" charset="0"/>
              </a:rPr>
              <a:t>aDNA</a:t>
            </a:r>
            <a:r>
              <a:rPr lang="en-GB" b="1" dirty="0">
                <a:solidFill>
                  <a:srgbClr val="0070C0"/>
                </a:solidFill>
                <a:latin typeface="Tahoma" panose="020B0604030504040204" pitchFamily="34" charset="0"/>
                <a:ea typeface="Tahoma" panose="020B0604030504040204" pitchFamily="34" charset="0"/>
                <a:cs typeface="Tahoma" panose="020B0604030504040204" pitchFamily="34" charset="0"/>
              </a:rPr>
              <a:t>) from lake sediment and unfrozen (</a:t>
            </a:r>
            <a:r>
              <a:rPr lang="en-GB" b="1" dirty="0" err="1">
                <a:solidFill>
                  <a:srgbClr val="0070C0"/>
                </a:solidFill>
                <a:latin typeface="Tahoma" panose="020B0604030504040204" pitchFamily="34" charset="0"/>
                <a:ea typeface="Tahoma" panose="020B0604030504040204" pitchFamily="34" charset="0"/>
                <a:cs typeface="Tahoma" panose="020B0604030504040204" pitchFamily="34" charset="0"/>
              </a:rPr>
              <a:t>loessic</a:t>
            </a:r>
            <a:r>
              <a:rPr lang="en-GB" b="1" dirty="0">
                <a:solidFill>
                  <a:srgbClr val="0070C0"/>
                </a:solidFill>
                <a:latin typeface="Tahoma" panose="020B0604030504040204" pitchFamily="34" charset="0"/>
                <a:ea typeface="Tahoma" panose="020B0604030504040204" pitchFamily="34" charset="0"/>
                <a:cs typeface="Tahoma" panose="020B0604030504040204" pitchFamily="34" charset="0"/>
              </a:rPr>
              <a:t>) archaeological </a:t>
            </a:r>
            <a:r>
              <a:rPr lang="en-GB" b="1" dirty="0" smtClean="0">
                <a:solidFill>
                  <a:srgbClr val="0070C0"/>
                </a:solidFill>
                <a:latin typeface="Tahoma" panose="020B0604030504040204" pitchFamily="34" charset="0"/>
                <a:ea typeface="Tahoma" panose="020B0604030504040204" pitchFamily="34" charset="0"/>
                <a:cs typeface="Tahoma" panose="020B0604030504040204" pitchFamily="34" charset="0"/>
              </a:rPr>
              <a:t>sediments</a:t>
            </a:r>
          </a:p>
          <a:p>
            <a:pPr algn="ctr"/>
            <a:r>
              <a:rPr lang="en-GB"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Charlotte Clarke, </a:t>
            </a:r>
            <a:r>
              <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rPr>
              <a:t>Mary </a:t>
            </a:r>
            <a:r>
              <a:rPr lang="en-GB"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Edwards, </a:t>
            </a:r>
            <a:r>
              <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rPr>
              <a:t>Nancy </a:t>
            </a:r>
            <a:r>
              <a:rPr lang="en-GB"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Bigelow, </a:t>
            </a:r>
            <a:r>
              <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rPr>
              <a:t>Peter </a:t>
            </a:r>
            <a:r>
              <a:rPr lang="en-GB"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Heintzman, </a:t>
            </a:r>
            <a:r>
              <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rPr>
              <a:t>Ben </a:t>
            </a:r>
            <a:r>
              <a:rPr lang="en-GB"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Potter</a:t>
            </a:r>
            <a:r>
              <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rPr>
              <a:t> , </a:t>
            </a:r>
            <a:r>
              <a:rPr lang="en-GB" sz="1400" dirty="0" err="1">
                <a:solidFill>
                  <a:srgbClr val="0070C0"/>
                </a:solidFill>
                <a:latin typeface="Tahoma" panose="020B0604030504040204" pitchFamily="34" charset="0"/>
                <a:ea typeface="Tahoma" panose="020B0604030504040204" pitchFamily="34" charset="0"/>
                <a:cs typeface="Tahoma" panose="020B0604030504040204" pitchFamily="34" charset="0"/>
              </a:rPr>
              <a:t>Inger</a:t>
            </a:r>
            <a:r>
              <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1400"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Alsos</a:t>
            </a:r>
            <a:r>
              <a:rPr lang="en-GB"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rPr>
              <a:t>and Joshua </a:t>
            </a:r>
            <a:r>
              <a:rPr lang="en-GB" sz="1400" dirty="0" smtClean="0">
                <a:solidFill>
                  <a:srgbClr val="0070C0"/>
                </a:solidFill>
                <a:latin typeface="Tahoma" panose="020B0604030504040204" pitchFamily="34" charset="0"/>
                <a:ea typeface="Tahoma" panose="020B0604030504040204" pitchFamily="34" charset="0"/>
                <a:cs typeface="Tahoma" panose="020B0604030504040204" pitchFamily="34" charset="0"/>
              </a:rPr>
              <a:t>Reuther</a:t>
            </a:r>
            <a:endParaRPr lang="en-GB" sz="14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1185" y="2240337"/>
            <a:ext cx="4357485" cy="2481423"/>
          </a:xfrm>
          <a:prstGeom prst="rect">
            <a:avLst/>
          </a:prstGeom>
        </p:spPr>
      </p:pic>
      <p:sp>
        <p:nvSpPr>
          <p:cNvPr id="3" name="Oval 2"/>
          <p:cNvSpPr/>
          <p:nvPr/>
        </p:nvSpPr>
        <p:spPr>
          <a:xfrm>
            <a:off x="2408704" y="3187617"/>
            <a:ext cx="653903" cy="60074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3499465" y="2240337"/>
            <a:ext cx="1196163" cy="276999"/>
          </a:xfrm>
          <a:prstGeom prst="rect">
            <a:avLst/>
          </a:prstGeom>
          <a:noFill/>
        </p:spPr>
        <p:txBody>
          <a:bodyPr wrap="square" rtlCol="0">
            <a:spAutoFit/>
          </a:bodyPr>
          <a:lstStyle/>
          <a:p>
            <a:r>
              <a:rPr lang="en-GB" sz="1200" b="1" dirty="0" smtClean="0">
                <a:latin typeface="Tahoma" panose="020B0604030504040204" pitchFamily="34" charset="0"/>
                <a:ea typeface="Tahoma" panose="020B0604030504040204" pitchFamily="34" charset="0"/>
                <a:cs typeface="Tahoma" panose="020B0604030504040204" pitchFamily="34" charset="0"/>
              </a:rPr>
              <a:t>16-13 </a:t>
            </a:r>
            <a:r>
              <a:rPr lang="en-GB" sz="1200" b="1" dirty="0" err="1" smtClean="0">
                <a:latin typeface="Tahoma" panose="020B0604030504040204" pitchFamily="34" charset="0"/>
                <a:ea typeface="Tahoma" panose="020B0604030504040204" pitchFamily="34" charset="0"/>
                <a:cs typeface="Tahoma" panose="020B0604030504040204" pitchFamily="34" charset="0"/>
              </a:rPr>
              <a:t>ka</a:t>
            </a:r>
            <a:r>
              <a:rPr lang="en-GB" sz="1200" b="1" dirty="0" smtClean="0">
                <a:latin typeface="Tahoma" panose="020B0604030504040204" pitchFamily="34" charset="0"/>
                <a:ea typeface="Tahoma" panose="020B0604030504040204" pitchFamily="34" charset="0"/>
                <a:cs typeface="Tahoma" panose="020B0604030504040204" pitchFamily="34" charset="0"/>
              </a:rPr>
              <a:t> BP</a:t>
            </a:r>
          </a:p>
        </p:txBody>
      </p:sp>
      <p:cxnSp>
        <p:nvCxnSpPr>
          <p:cNvPr id="9" name="Straight Connector 8"/>
          <p:cNvCxnSpPr/>
          <p:nvPr/>
        </p:nvCxnSpPr>
        <p:spPr>
          <a:xfrm>
            <a:off x="2805692" y="3610010"/>
            <a:ext cx="17492" cy="120838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18860" y="842225"/>
            <a:ext cx="4359810" cy="1323439"/>
          </a:xfrm>
          <a:prstGeom prst="rect">
            <a:avLst/>
          </a:prstGeom>
          <a:noFill/>
        </p:spPr>
        <p:txBody>
          <a:bodyPr wrap="square" rtlCol="0">
            <a:spAutoFit/>
          </a:bodyPr>
          <a:lstStyle/>
          <a:p>
            <a:pPr algn="just"/>
            <a:r>
              <a:rPr lang="en-GB" sz="1600" dirty="0" smtClean="0">
                <a:latin typeface="Tahoma" panose="020B0604030504040204" pitchFamily="34" charset="0"/>
                <a:ea typeface="Tahoma" panose="020B0604030504040204" pitchFamily="34" charset="0"/>
                <a:cs typeface="Tahoma" panose="020B0604030504040204" pitchFamily="34" charset="0"/>
              </a:rPr>
              <a:t>The first humans arrived in interior Alaska just before and during a major reorganization of climate, fauna and vegetation ~14 </a:t>
            </a:r>
            <a:r>
              <a:rPr lang="en-GB" sz="1600" dirty="0" err="1" smtClean="0">
                <a:latin typeface="Tahoma" panose="020B0604030504040204" pitchFamily="34" charset="0"/>
                <a:ea typeface="Tahoma" panose="020B0604030504040204" pitchFamily="34" charset="0"/>
                <a:cs typeface="Tahoma" panose="020B0604030504040204" pitchFamily="34" charset="0"/>
              </a:rPr>
              <a:t>ka</a:t>
            </a:r>
            <a:r>
              <a:rPr lang="en-GB" sz="1600" dirty="0" smtClean="0">
                <a:latin typeface="Tahoma" panose="020B0604030504040204" pitchFamily="34" charset="0"/>
                <a:ea typeface="Tahoma" panose="020B0604030504040204" pitchFamily="34" charset="0"/>
                <a:cs typeface="Tahoma" panose="020B0604030504040204" pitchFamily="34" charset="0"/>
              </a:rPr>
              <a:t> BP. What resources were available, and how did they change through this transition?</a:t>
            </a:r>
          </a:p>
        </p:txBody>
      </p:sp>
      <p:sp>
        <p:nvSpPr>
          <p:cNvPr id="14" name="TextBox 13"/>
          <p:cNvSpPr txBox="1"/>
          <p:nvPr/>
        </p:nvSpPr>
        <p:spPr>
          <a:xfrm>
            <a:off x="4578671" y="5376802"/>
            <a:ext cx="2993517" cy="490070"/>
          </a:xfrm>
          <a:prstGeom prst="rect">
            <a:avLst/>
          </a:prstGeom>
          <a:noFill/>
        </p:spPr>
        <p:txBody>
          <a:bodyPr wrap="square" rtlCol="0">
            <a:spAutoFit/>
          </a:bodyPr>
          <a:lstStyle/>
          <a:p>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04665" y="4731929"/>
            <a:ext cx="2295406" cy="1688914"/>
          </a:xfrm>
          <a:prstGeom prst="rect">
            <a:avLst/>
          </a:prstGeom>
        </p:spPr>
      </p:pic>
      <p:pic>
        <p:nvPicPr>
          <p:cNvPr id="17" name="Picture 2" descr="Przewalski's Wild Horse Silhouette Vector by horse14t on DeviantArt"/>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343611" y="4759461"/>
            <a:ext cx="905775" cy="63395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Mammoth silhouette #AD , #Sponsored, #Ad, #silhouette, #Mammoth | Elephant  silhouette, Silhouette, Graphic resources"/>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flipH="1">
            <a:off x="3271355" y="5424273"/>
            <a:ext cx="953744" cy="953744"/>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4649954" y="4426944"/>
            <a:ext cx="7312823" cy="2308324"/>
          </a:xfrm>
          <a:prstGeom prst="rect">
            <a:avLst/>
          </a:prstGeom>
          <a:noFill/>
        </p:spPr>
        <p:txBody>
          <a:bodyPr wrap="square" rtlCol="0">
            <a:spAutoFit/>
          </a:bodyPr>
          <a:lstStyle/>
          <a:p>
            <a:pPr algn="just"/>
            <a:r>
              <a:rPr lang="en-GB" sz="1600" dirty="0" smtClean="0">
                <a:latin typeface="Tahoma" panose="020B0604030504040204" pitchFamily="34" charset="0"/>
                <a:ea typeface="Tahoma" panose="020B0604030504040204" pitchFamily="34" charset="0"/>
                <a:cs typeface="Tahoma" panose="020B0604030504040204" pitchFamily="34" charset="0"/>
              </a:rPr>
              <a:t>A </a:t>
            </a:r>
            <a:r>
              <a:rPr lang="en-GB" sz="1600" i="1" dirty="0" err="1" smtClean="0">
                <a:latin typeface="Tahoma" panose="020B0604030504040204" pitchFamily="34" charset="0"/>
                <a:ea typeface="Tahoma" panose="020B0604030504040204" pitchFamily="34" charset="0"/>
                <a:cs typeface="Tahoma" panose="020B0604030504040204" pitchFamily="34" charset="0"/>
              </a:rPr>
              <a:t>seda</a:t>
            </a:r>
            <a:r>
              <a:rPr lang="en-GB" sz="1600" dirty="0" err="1" smtClean="0">
                <a:latin typeface="Tahoma" panose="020B0604030504040204" pitchFamily="34" charset="0"/>
                <a:ea typeface="Tahoma" panose="020B0604030504040204" pitchFamily="34" charset="0"/>
                <a:cs typeface="Tahoma" panose="020B0604030504040204" pitchFamily="34" charset="0"/>
              </a:rPr>
              <a:t>DNA</a:t>
            </a:r>
            <a:r>
              <a:rPr lang="en-GB" sz="1600" dirty="0" smtClean="0">
                <a:latin typeface="Tahoma" panose="020B0604030504040204" pitchFamily="34" charset="0"/>
                <a:ea typeface="Tahoma" panose="020B0604030504040204" pitchFamily="34" charset="0"/>
                <a:cs typeface="Tahoma" panose="020B0604030504040204" pitchFamily="34" charset="0"/>
              </a:rPr>
              <a:t> record from Chisholm Lake, in the middle Tanana valley (Charlotte Clarke) shows grass-forb (open) vegetation giving way to shrub-dominated vegetation between 15 and 14 </a:t>
            </a:r>
            <a:r>
              <a:rPr lang="en-GB" sz="1600" dirty="0" err="1" smtClean="0">
                <a:latin typeface="Tahoma" panose="020B0604030504040204" pitchFamily="34" charset="0"/>
                <a:ea typeface="Tahoma" panose="020B0604030504040204" pitchFamily="34" charset="0"/>
                <a:cs typeface="Tahoma" panose="020B0604030504040204" pitchFamily="34" charset="0"/>
              </a:rPr>
              <a:t>ka</a:t>
            </a:r>
            <a:r>
              <a:rPr lang="en-GB" sz="1600" dirty="0" smtClean="0">
                <a:latin typeface="Tahoma" panose="020B0604030504040204" pitchFamily="34" charset="0"/>
                <a:ea typeface="Tahoma" panose="020B0604030504040204" pitchFamily="34" charset="0"/>
                <a:cs typeface="Tahoma" panose="020B0604030504040204" pitchFamily="34" charset="0"/>
              </a:rPr>
              <a:t> BP. At this time, </a:t>
            </a:r>
            <a:r>
              <a:rPr lang="en-GB" sz="1600" dirty="0" err="1" smtClean="0">
                <a:latin typeface="Tahoma" panose="020B0604030504040204" pitchFamily="34" charset="0"/>
                <a:ea typeface="Tahoma" panose="020B0604030504040204" pitchFamily="34" charset="0"/>
                <a:cs typeface="Tahoma" panose="020B0604030504040204" pitchFamily="34" charset="0"/>
              </a:rPr>
              <a:t>megafaunal</a:t>
            </a:r>
            <a:r>
              <a:rPr lang="en-GB" sz="1600" dirty="0" smtClean="0">
                <a:latin typeface="Tahoma" panose="020B0604030504040204" pitchFamily="34" charset="0"/>
                <a:ea typeface="Tahoma" panose="020B0604030504040204" pitchFamily="34" charset="0"/>
                <a:cs typeface="Tahoma" panose="020B0604030504040204" pitchFamily="34" charset="0"/>
              </a:rPr>
              <a:t> taxa such as mammoth and horse we still present in the region. Open-landscape plant taxa remained a component of the shrub vegetation and appear in </a:t>
            </a:r>
            <a:r>
              <a:rPr lang="en-GB" sz="1600" i="1" dirty="0" err="1" smtClean="0">
                <a:latin typeface="Tahoma" panose="020B0604030504040204" pitchFamily="34" charset="0"/>
                <a:ea typeface="Tahoma" panose="020B0604030504040204" pitchFamily="34" charset="0"/>
                <a:cs typeface="Tahoma" panose="020B0604030504040204" pitchFamily="34" charset="0"/>
              </a:rPr>
              <a:t>seda</a:t>
            </a:r>
            <a:r>
              <a:rPr lang="en-GB" sz="1600" dirty="0" err="1" smtClean="0">
                <a:latin typeface="Tahoma" panose="020B0604030504040204" pitchFamily="34" charset="0"/>
                <a:ea typeface="Tahoma" panose="020B0604030504040204" pitchFamily="34" charset="0"/>
                <a:cs typeface="Tahoma" panose="020B0604030504040204" pitchFamily="34" charset="0"/>
              </a:rPr>
              <a:t>DNA</a:t>
            </a:r>
            <a:r>
              <a:rPr lang="en-GB" sz="1600" dirty="0" smtClean="0">
                <a:latin typeface="Tahoma" panose="020B0604030504040204" pitchFamily="34" charset="0"/>
                <a:ea typeface="Tahoma" panose="020B0604030504040204" pitchFamily="34" charset="0"/>
                <a:cs typeface="Tahoma" panose="020B0604030504040204" pitchFamily="34" charset="0"/>
              </a:rPr>
              <a:t> samples from unfrozen archaeological sites ~13 </a:t>
            </a:r>
            <a:r>
              <a:rPr lang="en-GB" sz="1600" dirty="0" err="1" smtClean="0">
                <a:latin typeface="Tahoma" panose="020B0604030504040204" pitchFamily="34" charset="0"/>
                <a:ea typeface="Tahoma" panose="020B0604030504040204" pitchFamily="34" charset="0"/>
                <a:cs typeface="Tahoma" panose="020B0604030504040204" pitchFamily="34" charset="0"/>
              </a:rPr>
              <a:t>ka</a:t>
            </a:r>
            <a:r>
              <a:rPr lang="en-GB" sz="1600" dirty="0" smtClean="0">
                <a:latin typeface="Tahoma" panose="020B0604030504040204" pitchFamily="34" charset="0"/>
                <a:ea typeface="Tahoma" panose="020B0604030504040204" pitchFamily="34" charset="0"/>
                <a:cs typeface="Tahoma" panose="020B0604030504040204" pitchFamily="34" charset="0"/>
              </a:rPr>
              <a:t> BP; samples also include birch, willow and poplar, matching charcoal IDs from hearths. In </a:t>
            </a:r>
            <a:r>
              <a:rPr lang="en-GB" sz="1600" dirty="0" smtClean="0">
                <a:latin typeface="Tahoma" panose="020B0604030504040204" pitchFamily="34" charset="0"/>
                <a:ea typeface="Tahoma" panose="020B0604030504040204" pitchFamily="34" charset="0"/>
                <a:cs typeface="Tahoma" panose="020B0604030504040204" pitchFamily="34" charset="0"/>
              </a:rPr>
              <a:t>some </a:t>
            </a:r>
            <a:r>
              <a:rPr lang="en-GB" sz="1600" dirty="0" smtClean="0">
                <a:latin typeface="Tahoma" panose="020B0604030504040204" pitchFamily="34" charset="0"/>
                <a:ea typeface="Tahoma" panose="020B0604030504040204" pitchFamily="34" charset="0"/>
                <a:cs typeface="Tahoma" panose="020B0604030504040204" pitchFamily="34" charset="0"/>
              </a:rPr>
              <a:t>horizons, however, DNA of spruce and alder may reflect some downward penetration of roots, but not complete mixing of modern material. </a:t>
            </a:r>
          </a:p>
        </p:txBody>
      </p:sp>
      <p:sp>
        <p:nvSpPr>
          <p:cNvPr id="19" name="TextBox 18"/>
          <p:cNvSpPr txBox="1"/>
          <p:nvPr/>
        </p:nvSpPr>
        <p:spPr>
          <a:xfrm>
            <a:off x="142199" y="6474642"/>
            <a:ext cx="4436471" cy="307777"/>
          </a:xfrm>
          <a:prstGeom prst="rect">
            <a:avLst/>
          </a:prstGeom>
          <a:noFill/>
        </p:spPr>
        <p:txBody>
          <a:bodyPr wrap="non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Tanana valley early archaeological site (Josh Reuther)</a:t>
            </a:r>
          </a:p>
        </p:txBody>
      </p:sp>
      <p:sp>
        <p:nvSpPr>
          <p:cNvPr id="20" name="Rectangle 19"/>
          <p:cNvSpPr/>
          <p:nvPr/>
        </p:nvSpPr>
        <p:spPr>
          <a:xfrm>
            <a:off x="5094984" y="3205358"/>
            <a:ext cx="6308996" cy="1151489"/>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a:off x="4857236" y="3709953"/>
            <a:ext cx="142468" cy="2184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5"/>
          <p:cNvPicPr>
            <a:picLocks noChangeAspect="1" noChangeArrowheads="1"/>
          </p:cNvPicPr>
          <p:nvPr/>
        </p:nvPicPr>
        <p:blipFill>
          <a:blip r:embed="rId8">
            <a:extLst>
              <a:ext uri="{28A0092B-C50C-407E-A947-70E740481C1C}">
                <a14:useLocalDpi xmlns:a14="http://schemas.microsoft.com/office/drawing/2010/main" val="0"/>
              </a:ext>
            </a:extLst>
          </a:blip>
          <a:srcRect l="5000" t="24667" r="82001" b="56667"/>
          <a:stretch>
            <a:fillRect/>
          </a:stretch>
        </p:blipFill>
        <p:spPr bwMode="auto">
          <a:xfrm>
            <a:off x="142199" y="5029703"/>
            <a:ext cx="547305" cy="589405"/>
          </a:xfrm>
          <a:prstGeom prst="rect">
            <a:avLst/>
          </a:prstGeom>
          <a:noFill/>
          <a:ln w="9525">
            <a:solidFill>
              <a:srgbClr val="00808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074" y="5739339"/>
            <a:ext cx="735472" cy="407957"/>
          </a:xfrm>
          <a:prstGeom prst="rect">
            <a:avLst/>
          </a:prstGeom>
        </p:spPr>
      </p:pic>
    </p:spTree>
    <p:extLst>
      <p:ext uri="{BB962C8B-B14F-4D97-AF65-F5344CB8AC3E}">
        <p14:creationId xmlns:p14="http://schemas.microsoft.com/office/powerpoint/2010/main" val="1304400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128" y="-9143"/>
            <a:ext cx="12307153" cy="7008459"/>
          </a:xfrm>
          <a:prstGeom prst="rect">
            <a:avLst/>
          </a:prstGeom>
        </p:spPr>
      </p:pic>
      <p:sp>
        <p:nvSpPr>
          <p:cNvPr id="4" name="Rectangle 3"/>
          <p:cNvSpPr/>
          <p:nvPr/>
        </p:nvSpPr>
        <p:spPr>
          <a:xfrm>
            <a:off x="-115153" y="-9143"/>
            <a:ext cx="12307153" cy="7135921"/>
          </a:xfrm>
          <a:prstGeom prst="rect">
            <a:avLst/>
          </a:prstGeom>
          <a:solidFill>
            <a:schemeClr val="bg1">
              <a:lumMod val="95000"/>
              <a:alpha val="7882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395518" y="222101"/>
            <a:ext cx="11570447" cy="707886"/>
          </a:xfrm>
          <a:prstGeom prst="rect">
            <a:avLst/>
          </a:prstGeom>
          <a:noFill/>
        </p:spPr>
        <p:txBody>
          <a:bodyPr wrap="square" rtlCol="0">
            <a:spAutoFit/>
          </a:bodyPr>
          <a:lstStyle/>
          <a:p>
            <a:r>
              <a:rPr lang="en-GB" sz="2000" b="1" dirty="0">
                <a:solidFill>
                  <a:srgbClr val="0070C0"/>
                </a:solidFill>
                <a:latin typeface="Tahoma" panose="020B0604030504040204" pitchFamily="34" charset="0"/>
                <a:ea typeface="Tahoma" panose="020B0604030504040204" pitchFamily="34" charset="0"/>
                <a:cs typeface="Tahoma" panose="020B0604030504040204" pitchFamily="34" charset="0"/>
              </a:rPr>
              <a:t>Late Quaternary vegetation dynamics in interior Alaska revealed by sedimentary ancient DNA (</a:t>
            </a:r>
            <a:r>
              <a:rPr lang="en-GB" sz="2000" b="1"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seda</a:t>
            </a:r>
            <a:r>
              <a:rPr lang="en-GB" sz="2000" b="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DNA</a:t>
            </a:r>
            <a:r>
              <a:rPr lang="en-GB" sz="2000" b="1" dirty="0">
                <a:solidFill>
                  <a:srgbClr val="0070C0"/>
                </a:solidFill>
                <a:latin typeface="Tahoma" panose="020B0604030504040204" pitchFamily="34" charset="0"/>
                <a:ea typeface="Tahoma" panose="020B0604030504040204" pitchFamily="34" charset="0"/>
                <a:cs typeface="Tahoma" panose="020B0604030504040204" pitchFamily="34" charset="0"/>
              </a:rPr>
              <a:t>) from lake sediment and unfrozen (</a:t>
            </a:r>
            <a:r>
              <a:rPr lang="en-GB" sz="2000" b="1" dirty="0" err="1">
                <a:solidFill>
                  <a:srgbClr val="0070C0"/>
                </a:solidFill>
                <a:latin typeface="Tahoma" panose="020B0604030504040204" pitchFamily="34" charset="0"/>
                <a:ea typeface="Tahoma" panose="020B0604030504040204" pitchFamily="34" charset="0"/>
                <a:cs typeface="Tahoma" panose="020B0604030504040204" pitchFamily="34" charset="0"/>
              </a:rPr>
              <a:t>loessic</a:t>
            </a:r>
            <a:r>
              <a:rPr lang="en-GB" sz="2000" b="1" dirty="0">
                <a:solidFill>
                  <a:srgbClr val="0070C0"/>
                </a:solidFill>
                <a:latin typeface="Tahoma" panose="020B0604030504040204" pitchFamily="34" charset="0"/>
                <a:ea typeface="Tahoma" panose="020B0604030504040204" pitchFamily="34" charset="0"/>
                <a:cs typeface="Tahoma" panose="020B0604030504040204" pitchFamily="34" charset="0"/>
              </a:rPr>
              <a:t>) archaeological </a:t>
            </a:r>
            <a:r>
              <a:rPr lang="en-GB" sz="20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sediments</a:t>
            </a:r>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6" name="TextBox 5">
            <a:hlinkClick r:id="rId4" action="ppaction://hlinksldjump" tooltip="Human migration "/>
          </p:cNvPr>
          <p:cNvSpPr txBox="1"/>
          <p:nvPr/>
        </p:nvSpPr>
        <p:spPr>
          <a:xfrm>
            <a:off x="329777" y="2015013"/>
            <a:ext cx="5271247" cy="707886"/>
          </a:xfrm>
          <a:prstGeom prst="rect">
            <a:avLst/>
          </a:prstGeom>
          <a:solidFill>
            <a:srgbClr val="FF9999"/>
          </a:solid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hlinkClick r:id="rId4" action="ppaction://hlinksldjump"/>
              </a:rPr>
              <a:t>Human migration to Alaska in the late Pleistocene and environmental change </a:t>
            </a:r>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7" name="TextBox 6">
            <a:hlinkClick r:id="rId5" action="ppaction://hlinksldjump"/>
          </p:cNvPr>
          <p:cNvSpPr txBox="1"/>
          <p:nvPr/>
        </p:nvSpPr>
        <p:spPr>
          <a:xfrm>
            <a:off x="329778" y="3234213"/>
            <a:ext cx="5271247" cy="707886"/>
          </a:xfrm>
          <a:prstGeom prst="rect">
            <a:avLst/>
          </a:prstGeom>
          <a:solidFill>
            <a:srgbClr val="FF9999"/>
          </a:solid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hlinkClick r:id="rId5" action="ppaction://hlinksldjump"/>
              </a:rPr>
              <a:t>Regional vegetation changes – Chisholm Lake </a:t>
            </a:r>
            <a:r>
              <a:rPr lang="en-GB" sz="2000" b="1" i="1" dirty="0" err="1" smtClean="0">
                <a:latin typeface="Tahoma" panose="020B0604030504040204" pitchFamily="34" charset="0"/>
                <a:ea typeface="Tahoma" panose="020B0604030504040204" pitchFamily="34" charset="0"/>
                <a:cs typeface="Tahoma" panose="020B0604030504040204" pitchFamily="34" charset="0"/>
                <a:hlinkClick r:id="rId5" action="ppaction://hlinksldjump"/>
              </a:rPr>
              <a:t>seda</a:t>
            </a:r>
            <a:r>
              <a:rPr lang="en-GB" sz="2000" b="1" dirty="0" err="1" smtClean="0">
                <a:latin typeface="Tahoma" panose="020B0604030504040204" pitchFamily="34" charset="0"/>
                <a:ea typeface="Tahoma" panose="020B0604030504040204" pitchFamily="34" charset="0"/>
                <a:cs typeface="Tahoma" panose="020B0604030504040204" pitchFamily="34" charset="0"/>
                <a:hlinkClick r:id="rId5" action="ppaction://hlinksldjump"/>
              </a:rPr>
              <a:t>DNA</a:t>
            </a:r>
            <a:r>
              <a:rPr lang="en-GB" sz="2000" b="1" dirty="0" smtClean="0">
                <a:latin typeface="Tahoma" panose="020B0604030504040204" pitchFamily="34" charset="0"/>
                <a:ea typeface="Tahoma" panose="020B0604030504040204" pitchFamily="34" charset="0"/>
                <a:cs typeface="Tahoma" panose="020B0604030504040204" pitchFamily="34" charset="0"/>
                <a:hlinkClick r:id="rId5" action="ppaction://hlinksldjump"/>
              </a:rPr>
              <a:t> record</a:t>
            </a:r>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329777" y="4471343"/>
            <a:ext cx="5271247" cy="707886"/>
          </a:xfrm>
          <a:prstGeom prst="rect">
            <a:avLst/>
          </a:prstGeom>
          <a:solidFill>
            <a:srgbClr val="FF9999"/>
          </a:solidFill>
        </p:spPr>
        <p:txBody>
          <a:bodyPr wrap="square" rtlCol="0">
            <a:spAutoFit/>
          </a:bodyPr>
          <a:lstStyle/>
          <a:p>
            <a:r>
              <a:rPr lang="en-GB" sz="2000" b="1" i="1" dirty="0" err="1" smtClean="0">
                <a:latin typeface="Tahoma" panose="020B0604030504040204" pitchFamily="34" charset="0"/>
                <a:ea typeface="Tahoma" panose="020B0604030504040204" pitchFamily="34" charset="0"/>
                <a:cs typeface="Tahoma" panose="020B0604030504040204" pitchFamily="34" charset="0"/>
                <a:hlinkClick r:id="rId6" action="ppaction://hlinksldjump"/>
              </a:rPr>
              <a:t>seda</a:t>
            </a:r>
            <a:r>
              <a:rPr lang="en-GB" sz="2000" b="1" dirty="0" err="1" smtClean="0">
                <a:latin typeface="Tahoma" panose="020B0604030504040204" pitchFamily="34" charset="0"/>
                <a:ea typeface="Tahoma" panose="020B0604030504040204" pitchFamily="34" charset="0"/>
                <a:cs typeface="Tahoma" panose="020B0604030504040204" pitchFamily="34" charset="0"/>
                <a:hlinkClick r:id="rId6" action="ppaction://hlinksldjump"/>
              </a:rPr>
              <a:t>DNA</a:t>
            </a:r>
            <a:r>
              <a:rPr lang="en-GB" sz="2000" b="1" dirty="0" smtClean="0">
                <a:latin typeface="Tahoma" panose="020B0604030504040204" pitchFamily="34" charset="0"/>
                <a:ea typeface="Tahoma" panose="020B0604030504040204" pitchFamily="34" charset="0"/>
                <a:cs typeface="Tahoma" panose="020B0604030504040204" pitchFamily="34" charset="0"/>
                <a:hlinkClick r:id="rId6" action="ppaction://hlinksldjump"/>
              </a:rPr>
              <a:t> from archaeological sites in the Tanana Valley</a:t>
            </a:r>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329777" y="5635726"/>
            <a:ext cx="5271247" cy="400110"/>
          </a:xfrm>
          <a:prstGeom prst="rect">
            <a:avLst/>
          </a:prstGeom>
          <a:solidFill>
            <a:srgbClr val="FF9999"/>
          </a:solid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hlinkClick r:id="rId7" action="ppaction://hlinksldjump"/>
              </a:rPr>
              <a:t>Conclusions</a:t>
            </a:r>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6038423" y="1150226"/>
            <a:ext cx="5793654" cy="5632311"/>
          </a:xfrm>
          <a:prstGeom prst="rect">
            <a:avLst/>
          </a:prstGeom>
          <a:no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The aim to use </a:t>
            </a:r>
            <a:r>
              <a:rPr lang="en-GB" sz="2000" b="1" i="1" dirty="0" err="1" smtClean="0">
                <a:latin typeface="Tahoma" panose="020B0604030504040204" pitchFamily="34" charset="0"/>
                <a:ea typeface="Tahoma" panose="020B0604030504040204" pitchFamily="34" charset="0"/>
                <a:cs typeface="Tahoma" panose="020B0604030504040204" pitchFamily="34" charset="0"/>
              </a:rPr>
              <a:t>seda</a:t>
            </a:r>
            <a:r>
              <a:rPr lang="en-GB" sz="2000" b="1" dirty="0" err="1" smtClean="0">
                <a:latin typeface="Tahoma" panose="020B0604030504040204" pitchFamily="34" charset="0"/>
                <a:ea typeface="Tahoma" panose="020B0604030504040204" pitchFamily="34" charset="0"/>
                <a:cs typeface="Tahoma" panose="020B0604030504040204" pitchFamily="34" charset="0"/>
              </a:rPr>
              <a:t>DNA</a:t>
            </a:r>
            <a:r>
              <a:rPr lang="en-GB" sz="2000" b="1" dirty="0" smtClean="0">
                <a:latin typeface="Tahoma" panose="020B0604030504040204" pitchFamily="34" charset="0"/>
                <a:ea typeface="Tahoma" panose="020B0604030504040204" pitchFamily="34" charset="0"/>
                <a:cs typeface="Tahoma" panose="020B0604030504040204" pitchFamily="34" charset="0"/>
              </a:rPr>
              <a:t> to enhance our understanding of the biological resources available to the first human communities in interior Alaska and how these changed with the major climate changes of deglaciation ca. 14-9 </a:t>
            </a:r>
            <a:r>
              <a:rPr lang="en-GB" sz="2000" b="1" dirty="0" err="1" smtClean="0">
                <a:latin typeface="Tahoma" panose="020B0604030504040204" pitchFamily="34" charset="0"/>
                <a:ea typeface="Tahoma" panose="020B0604030504040204" pitchFamily="34" charset="0"/>
                <a:cs typeface="Tahoma" panose="020B0604030504040204" pitchFamily="34" charset="0"/>
              </a:rPr>
              <a:t>ka</a:t>
            </a:r>
            <a:r>
              <a:rPr lang="en-GB" sz="2000" b="1" dirty="0" smtClean="0">
                <a:latin typeface="Tahoma" panose="020B0604030504040204" pitchFamily="34" charset="0"/>
                <a:ea typeface="Tahoma" panose="020B0604030504040204" pitchFamily="34" charset="0"/>
                <a:cs typeface="Tahoma" panose="020B0604030504040204" pitchFamily="34" charset="0"/>
              </a:rPr>
              <a:t> BP. We compare a catchment-scale record from a lake in the valley with individual samples taken from loess sections within archaeological sites, the oldest dating from ca. 13 </a:t>
            </a:r>
            <a:r>
              <a:rPr lang="en-GB" sz="2000" b="1" dirty="0" err="1" smtClean="0">
                <a:latin typeface="Tahoma" panose="020B0604030504040204" pitchFamily="34" charset="0"/>
                <a:ea typeface="Tahoma" panose="020B0604030504040204" pitchFamily="34" charset="0"/>
                <a:cs typeface="Tahoma" panose="020B0604030504040204" pitchFamily="34" charset="0"/>
              </a:rPr>
              <a:t>ka</a:t>
            </a:r>
            <a:r>
              <a:rPr lang="en-GB" sz="2000" b="1" dirty="0" smtClean="0">
                <a:latin typeface="Tahoma" panose="020B0604030504040204" pitchFamily="34" charset="0"/>
                <a:ea typeface="Tahoma" panose="020B0604030504040204" pitchFamily="34" charset="0"/>
                <a:cs typeface="Tahoma" panose="020B0604030504040204" pitchFamily="34" charset="0"/>
              </a:rPr>
              <a:t> BP. </a:t>
            </a:r>
          </a:p>
          <a:p>
            <a:endParaRPr lang="en-GB" sz="2000" b="1" dirty="0">
              <a:latin typeface="Tahoma" panose="020B0604030504040204" pitchFamily="34" charset="0"/>
              <a:ea typeface="Tahoma" panose="020B0604030504040204" pitchFamily="34" charset="0"/>
              <a:cs typeface="Tahoma" panose="020B0604030504040204" pitchFamily="34" charset="0"/>
            </a:endParaRPr>
          </a:p>
          <a:p>
            <a:r>
              <a:rPr lang="en-GB" sz="2000" b="1" dirty="0" smtClean="0">
                <a:latin typeface="Tahoma" panose="020B0604030504040204" pitchFamily="34" charset="0"/>
                <a:ea typeface="Tahoma" panose="020B0604030504040204" pitchFamily="34" charset="0"/>
                <a:cs typeface="Tahoma" panose="020B0604030504040204" pitchFamily="34" charset="0"/>
              </a:rPr>
              <a:t>A secondary aim is to examine preservation characteristics of </a:t>
            </a:r>
            <a:r>
              <a:rPr lang="en-GB" sz="2000" b="1" dirty="0" err="1" smtClean="0">
                <a:latin typeface="Tahoma" panose="020B0604030504040204" pitchFamily="34" charset="0"/>
                <a:ea typeface="Tahoma" panose="020B0604030504040204" pitchFamily="34" charset="0"/>
                <a:cs typeface="Tahoma" panose="020B0604030504040204" pitchFamily="34" charset="0"/>
              </a:rPr>
              <a:t>sedaDNA</a:t>
            </a:r>
            <a:r>
              <a:rPr lang="en-GB" sz="2000" b="1" dirty="0" smtClean="0">
                <a:latin typeface="Tahoma" panose="020B0604030504040204" pitchFamily="34" charset="0"/>
                <a:ea typeface="Tahoma" panose="020B0604030504040204" pitchFamily="34" charset="0"/>
                <a:cs typeface="Tahoma" panose="020B0604030504040204" pitchFamily="34" charset="0"/>
              </a:rPr>
              <a:t> in unfrozen loess deposits and infer </a:t>
            </a:r>
            <a:r>
              <a:rPr lang="en-GB" sz="2000" b="1" dirty="0" err="1" smtClean="0">
                <a:latin typeface="Tahoma" panose="020B0604030504040204" pitchFamily="34" charset="0"/>
                <a:ea typeface="Tahoma" panose="020B0604030504040204" pitchFamily="34" charset="0"/>
                <a:cs typeface="Tahoma" panose="020B0604030504040204" pitchFamily="34" charset="0"/>
              </a:rPr>
              <a:t>taphonomic</a:t>
            </a:r>
            <a:r>
              <a:rPr lang="en-GB" sz="2000" b="1" dirty="0" smtClean="0">
                <a:latin typeface="Tahoma" panose="020B0604030504040204" pitchFamily="34" charset="0"/>
                <a:ea typeface="Tahoma" panose="020B0604030504040204" pitchFamily="34" charset="0"/>
                <a:cs typeface="Tahoma" panose="020B0604030504040204" pitchFamily="34" charset="0"/>
              </a:rPr>
              <a:t> processes and problems.</a:t>
            </a:r>
          </a:p>
          <a:p>
            <a:endParaRPr lang="en-GB" sz="2000" b="1" dirty="0">
              <a:latin typeface="Tahoma" panose="020B0604030504040204" pitchFamily="34" charset="0"/>
              <a:ea typeface="Tahoma" panose="020B0604030504040204" pitchFamily="34" charset="0"/>
              <a:cs typeface="Tahoma" panose="020B0604030504040204" pitchFamily="34" charset="0"/>
            </a:endParaRPr>
          </a:p>
          <a:p>
            <a:r>
              <a:rPr lang="en-GB" sz="2000" b="1" dirty="0" smtClean="0">
                <a:latin typeface="Tahoma" panose="020B0604030504040204" pitchFamily="34" charset="0"/>
                <a:ea typeface="Tahoma" panose="020B0604030504040204" pitchFamily="34" charset="0"/>
                <a:cs typeface="Tahoma" panose="020B0604030504040204" pitchFamily="34" charset="0"/>
              </a:rPr>
              <a:t>This presentation is focused on plant </a:t>
            </a:r>
            <a:r>
              <a:rPr lang="en-GB" sz="2000" b="1" i="1" dirty="0" err="1" smtClean="0">
                <a:latin typeface="Tahoma" panose="020B0604030504040204" pitchFamily="34" charset="0"/>
                <a:ea typeface="Tahoma" panose="020B0604030504040204" pitchFamily="34" charset="0"/>
                <a:cs typeface="Tahoma" panose="020B0604030504040204" pitchFamily="34" charset="0"/>
              </a:rPr>
              <a:t>seda</a:t>
            </a:r>
            <a:r>
              <a:rPr lang="en-GB" sz="2000" b="1" dirty="0" err="1" smtClean="0">
                <a:latin typeface="Tahoma" panose="020B0604030504040204" pitchFamily="34" charset="0"/>
                <a:ea typeface="Tahoma" panose="020B0604030504040204" pitchFamily="34" charset="0"/>
                <a:cs typeface="Tahoma" panose="020B0604030504040204" pitchFamily="34" charset="0"/>
              </a:rPr>
              <a:t>DNA</a:t>
            </a:r>
            <a:r>
              <a:rPr lang="en-GB" sz="2000" b="1" dirty="0" smtClean="0">
                <a:latin typeface="Tahoma" panose="020B0604030504040204" pitchFamily="34" charset="0"/>
                <a:ea typeface="Tahoma" panose="020B0604030504040204" pitchFamily="34" charset="0"/>
                <a:cs typeface="Tahoma" panose="020B0604030504040204" pitchFamily="34" charset="0"/>
              </a:rPr>
              <a:t> </a:t>
            </a:r>
          </a:p>
        </p:txBody>
      </p:sp>
      <p:sp>
        <p:nvSpPr>
          <p:cNvPr id="11" name="TextBox 10"/>
          <p:cNvSpPr txBox="1"/>
          <p:nvPr/>
        </p:nvSpPr>
        <p:spPr>
          <a:xfrm>
            <a:off x="7727576" y="1954240"/>
            <a:ext cx="184731" cy="400110"/>
          </a:xfrm>
          <a:prstGeom prst="rect">
            <a:avLst/>
          </a:prstGeom>
          <a:noFill/>
        </p:spPr>
        <p:txBody>
          <a:bodyPr wrap="none" rtlCol="0">
            <a:spAutoFit/>
          </a:bodyPr>
          <a:lstStyle/>
          <a:p>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1904577" y="1150226"/>
            <a:ext cx="2492188" cy="400110"/>
          </a:xfrm>
          <a:prstGeom prst="rect">
            <a:avLst/>
          </a:prstGeom>
          <a:no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OVERVIEW</a:t>
            </a:r>
          </a:p>
        </p:txBody>
      </p:sp>
    </p:spTree>
    <p:extLst>
      <p:ext uri="{BB962C8B-B14F-4D97-AF65-F5344CB8AC3E}">
        <p14:creationId xmlns:p14="http://schemas.microsoft.com/office/powerpoint/2010/main" val="126441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196" y="173693"/>
            <a:ext cx="5271247" cy="707886"/>
          </a:xfrm>
          <a:prstGeom prst="rect">
            <a:avLst/>
          </a:prstGeom>
          <a:solidFill>
            <a:srgbClr val="FF9999"/>
          </a:solid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Human migration to Alaska in the late Pleistocene and environmental change</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6308" y="1139016"/>
            <a:ext cx="5165690" cy="2941665"/>
          </a:xfrm>
          <a:prstGeom prst="rect">
            <a:avLst/>
          </a:prstGeom>
        </p:spPr>
      </p:pic>
      <p:sp>
        <p:nvSpPr>
          <p:cNvPr id="6" name="Oval 5"/>
          <p:cNvSpPr/>
          <p:nvPr/>
        </p:nvSpPr>
        <p:spPr>
          <a:xfrm>
            <a:off x="2366869" y="2147711"/>
            <a:ext cx="653903" cy="60074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3457630" y="1200431"/>
            <a:ext cx="1196163" cy="276999"/>
          </a:xfrm>
          <a:prstGeom prst="rect">
            <a:avLst/>
          </a:prstGeom>
          <a:noFill/>
        </p:spPr>
        <p:txBody>
          <a:bodyPr wrap="square" rtlCol="0">
            <a:spAutoFit/>
          </a:bodyPr>
          <a:lstStyle/>
          <a:p>
            <a:r>
              <a:rPr lang="en-GB" sz="1200" b="1" dirty="0" smtClean="0">
                <a:latin typeface="Tahoma" panose="020B0604030504040204" pitchFamily="34" charset="0"/>
                <a:ea typeface="Tahoma" panose="020B0604030504040204" pitchFamily="34" charset="0"/>
                <a:cs typeface="Tahoma" panose="020B0604030504040204" pitchFamily="34" charset="0"/>
              </a:rPr>
              <a:t>16-13 </a:t>
            </a:r>
            <a:r>
              <a:rPr lang="en-GB" sz="1200" b="1" dirty="0" err="1" smtClean="0">
                <a:latin typeface="Tahoma" panose="020B0604030504040204" pitchFamily="34" charset="0"/>
                <a:ea typeface="Tahoma" panose="020B0604030504040204" pitchFamily="34" charset="0"/>
                <a:cs typeface="Tahoma" panose="020B0604030504040204" pitchFamily="34" charset="0"/>
              </a:rPr>
              <a:t>ka</a:t>
            </a:r>
            <a:r>
              <a:rPr lang="en-GB" sz="1200" b="1" dirty="0" smtClean="0">
                <a:latin typeface="Tahoma" panose="020B0604030504040204" pitchFamily="34" charset="0"/>
                <a:ea typeface="Tahoma" panose="020B0604030504040204" pitchFamily="34" charset="0"/>
                <a:cs typeface="Tahoma" panose="020B0604030504040204" pitchFamily="34" charset="0"/>
              </a:rPr>
              <a:t> BP</a:t>
            </a:r>
          </a:p>
        </p:txBody>
      </p:sp>
      <p:pic>
        <p:nvPicPr>
          <p:cNvPr id="18" name="Picture 1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83363" y="766472"/>
            <a:ext cx="6608637" cy="5029636"/>
          </a:xfrm>
          <a:prstGeom prst="rect">
            <a:avLst/>
          </a:prstGeom>
        </p:spPr>
      </p:pic>
      <p:sp>
        <p:nvSpPr>
          <p:cNvPr id="19" name="TextBox 18"/>
          <p:cNvSpPr txBox="1"/>
          <p:nvPr/>
        </p:nvSpPr>
        <p:spPr>
          <a:xfrm>
            <a:off x="9853684" y="5111087"/>
            <a:ext cx="2006220" cy="338554"/>
          </a:xfrm>
          <a:prstGeom prst="rect">
            <a:avLst/>
          </a:prstGeom>
          <a:noFill/>
        </p:spPr>
        <p:txBody>
          <a:bodyPr wrap="square" rtlCol="0">
            <a:spAutoFit/>
          </a:bodyPr>
          <a:lstStyle/>
          <a:p>
            <a:r>
              <a:rPr lang="en-GB" sz="1600" dirty="0" smtClean="0">
                <a:solidFill>
                  <a:schemeClr val="bg1"/>
                </a:solidFill>
                <a:latin typeface="Tahoma" panose="020B0604030504040204" pitchFamily="34" charset="0"/>
                <a:ea typeface="Tahoma" panose="020B0604030504040204" pitchFamily="34" charset="0"/>
                <a:cs typeface="Tahoma" panose="020B0604030504040204" pitchFamily="34" charset="0"/>
              </a:rPr>
              <a:t>Map: Ben Potter</a:t>
            </a:r>
          </a:p>
        </p:txBody>
      </p:sp>
      <p:sp>
        <p:nvSpPr>
          <p:cNvPr id="20" name="TextBox 19"/>
          <p:cNvSpPr txBox="1"/>
          <p:nvPr/>
        </p:nvSpPr>
        <p:spPr>
          <a:xfrm>
            <a:off x="177251" y="4080681"/>
            <a:ext cx="5406112" cy="2554545"/>
          </a:xfrm>
          <a:prstGeom prst="rect">
            <a:avLst/>
          </a:prstGeom>
          <a:noFill/>
        </p:spPr>
        <p:txBody>
          <a:bodyPr wrap="square" rtlCol="0">
            <a:spAutoFit/>
          </a:bodyPr>
          <a:lstStyle/>
          <a:p>
            <a:pPr algn="just"/>
            <a:r>
              <a:rPr lang="en-GB" sz="2000" dirty="0" smtClean="0">
                <a:latin typeface="Tahoma" panose="020B0604030504040204" pitchFamily="34" charset="0"/>
                <a:ea typeface="Tahoma" panose="020B0604030504040204" pitchFamily="34" charset="0"/>
                <a:cs typeface="Tahoma" panose="020B0604030504040204" pitchFamily="34" charset="0"/>
              </a:rPr>
              <a:t>The oldest well dated early human sites in northern North America are in the Tanana valley of interior Alaska.  People migrated across the Bering Land Bridge as the changes associated with global deglaciation triggered a warming and moistening of the climate and a related shift from tundra-steppe to vegetation largely dominated by deciduous woody plants.</a:t>
            </a:r>
          </a:p>
        </p:txBody>
      </p:sp>
      <p:sp>
        <p:nvSpPr>
          <p:cNvPr id="21" name="TextBox 20"/>
          <p:cNvSpPr txBox="1"/>
          <p:nvPr/>
        </p:nvSpPr>
        <p:spPr>
          <a:xfrm>
            <a:off x="5837283" y="5573279"/>
            <a:ext cx="6168788" cy="1015663"/>
          </a:xfrm>
          <a:prstGeom prst="rect">
            <a:avLst/>
          </a:prstGeom>
          <a:noFill/>
        </p:spPr>
        <p:txBody>
          <a:bodyPr wrap="square" rtlCol="0">
            <a:spAutoFit/>
          </a:bodyPr>
          <a:lstStyle/>
          <a:p>
            <a:r>
              <a:rPr lang="en-GB" sz="2000" dirty="0" smtClean="0">
                <a:latin typeface="Tahoma" panose="020B0604030504040204" pitchFamily="34" charset="0"/>
                <a:ea typeface="Tahoma" panose="020B0604030504040204" pitchFamily="34" charset="0"/>
                <a:cs typeface="Tahoma" panose="020B0604030504040204" pitchFamily="34" charset="0"/>
              </a:rPr>
              <a:t>We examined </a:t>
            </a:r>
            <a:r>
              <a:rPr lang="en-GB" sz="2000" i="1" dirty="0" err="1" smtClean="0">
                <a:latin typeface="Tahoma" panose="020B0604030504040204" pitchFamily="34" charset="0"/>
                <a:ea typeface="Tahoma" panose="020B0604030504040204" pitchFamily="34" charset="0"/>
                <a:cs typeface="Tahoma" panose="020B0604030504040204" pitchFamily="34" charset="0"/>
              </a:rPr>
              <a:t>seda</a:t>
            </a:r>
            <a:r>
              <a:rPr lang="en-GB" sz="2000" dirty="0" err="1" smtClean="0">
                <a:latin typeface="Tahoma" panose="020B0604030504040204" pitchFamily="34" charset="0"/>
                <a:ea typeface="Tahoma" panose="020B0604030504040204" pitchFamily="34" charset="0"/>
                <a:cs typeface="Tahoma" panose="020B0604030504040204" pitchFamily="34" charset="0"/>
              </a:rPr>
              <a:t>DNA</a:t>
            </a:r>
            <a:r>
              <a:rPr lang="en-GB" sz="2000" dirty="0" smtClean="0">
                <a:latin typeface="Tahoma" panose="020B0604030504040204" pitchFamily="34" charset="0"/>
                <a:ea typeface="Tahoma" panose="020B0604030504040204" pitchFamily="34" charset="0"/>
                <a:cs typeface="Tahoma" panose="020B0604030504040204" pitchFamily="34" charset="0"/>
              </a:rPr>
              <a:t> from several archaeological sites (3 discussed here) and a long sediment core from Chisholm Lake.    </a:t>
            </a:r>
            <a:r>
              <a:rPr lang="en-GB" sz="1600" dirty="0" smtClean="0">
                <a:latin typeface="Tahoma" panose="020B0604030504040204" pitchFamily="34" charset="0"/>
                <a:ea typeface="Tahoma" panose="020B0604030504040204" pitchFamily="34" charset="0"/>
                <a:cs typeface="Tahoma" panose="020B0604030504040204" pitchFamily="34" charset="0"/>
              </a:rPr>
              <a:t>USR – Upward Sun River </a:t>
            </a:r>
          </a:p>
        </p:txBody>
      </p:sp>
      <p:sp>
        <p:nvSpPr>
          <p:cNvPr id="2" name="TextBox 1"/>
          <p:cNvSpPr txBox="1"/>
          <p:nvPr/>
        </p:nvSpPr>
        <p:spPr>
          <a:xfrm>
            <a:off x="8068090" y="366362"/>
            <a:ext cx="1474208" cy="400110"/>
          </a:xfrm>
          <a:prstGeom prst="rect">
            <a:avLst/>
          </a:prstGeom>
          <a:no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Site Map</a:t>
            </a:r>
          </a:p>
        </p:txBody>
      </p:sp>
    </p:spTree>
    <p:extLst>
      <p:ext uri="{BB962C8B-B14F-4D97-AF65-F5344CB8AC3E}">
        <p14:creationId xmlns:p14="http://schemas.microsoft.com/office/powerpoint/2010/main" val="1522657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86820" y="2263503"/>
            <a:ext cx="3543000" cy="2703494"/>
          </a:xfrm>
          <a:prstGeom prst="rect">
            <a:avLst/>
          </a:prstGeom>
        </p:spPr>
      </p:pic>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34621" y="2263503"/>
            <a:ext cx="3601960" cy="2703494"/>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0965" y="267746"/>
            <a:ext cx="2300941" cy="1725706"/>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70729" y="267746"/>
            <a:ext cx="2300941" cy="1725706"/>
          </a:xfrm>
          <a:prstGeom prst="rect">
            <a:avLst/>
          </a:prstGeom>
        </p:spPr>
      </p:pic>
      <p:pic>
        <p:nvPicPr>
          <p:cNvPr id="13" name="Picture 12"/>
          <p:cNvPicPr>
            <a:picLocks noChangeAspect="1"/>
          </p:cNvPicPr>
          <p:nvPr/>
        </p:nvPicPr>
        <p:blipFill>
          <a:blip r:embed="rId6"/>
          <a:stretch>
            <a:fillRect/>
          </a:stretch>
        </p:blipFill>
        <p:spPr>
          <a:xfrm>
            <a:off x="8141382" y="2263503"/>
            <a:ext cx="3639627" cy="2712955"/>
          </a:xfrm>
          <a:prstGeom prst="rect">
            <a:avLst/>
          </a:prstGeom>
        </p:spPr>
      </p:pic>
      <p:sp>
        <p:nvSpPr>
          <p:cNvPr id="20" name="TextBox 19"/>
          <p:cNvSpPr txBox="1"/>
          <p:nvPr/>
        </p:nvSpPr>
        <p:spPr>
          <a:xfrm>
            <a:off x="5791199" y="189486"/>
            <a:ext cx="6062562" cy="1938992"/>
          </a:xfrm>
          <a:prstGeom prst="rect">
            <a:avLst/>
          </a:prstGeom>
          <a:noFill/>
        </p:spPr>
        <p:txBody>
          <a:bodyPr wrap="square" rtlCol="0">
            <a:spAutoFit/>
          </a:bodyPr>
          <a:lstStyle/>
          <a:p>
            <a:pPr algn="just"/>
            <a:r>
              <a:rPr lang="en-GB" sz="2000" dirty="0" smtClean="0">
                <a:latin typeface="Tahoma" panose="020B0604030504040204" pitchFamily="34" charset="0"/>
                <a:ea typeface="Tahoma" panose="020B0604030504040204" pitchFamily="34" charset="0"/>
                <a:cs typeface="Tahoma" panose="020B0604030504040204" pitchFamily="34" charset="0"/>
              </a:rPr>
              <a:t>Sites are located on hilltops or locations that otherwise afford overlooks of the floodplain and/or wetland areas. Occupation horizons are within, and are overlain by, late-Pleistocene/Holocene loess deposits. Samples for DNA analysis were collected from freshly cleaned walls using sterile equipment.</a:t>
            </a:r>
          </a:p>
        </p:txBody>
      </p:sp>
      <p:sp>
        <p:nvSpPr>
          <p:cNvPr id="21" name="TextBox 20"/>
          <p:cNvSpPr txBox="1"/>
          <p:nvPr/>
        </p:nvSpPr>
        <p:spPr>
          <a:xfrm>
            <a:off x="315103" y="5076117"/>
            <a:ext cx="3485933" cy="1631216"/>
          </a:xfrm>
          <a:prstGeom prst="rect">
            <a:avLst/>
          </a:prstGeom>
          <a:noFill/>
        </p:spPr>
        <p:txBody>
          <a:bodyPr wrap="square" rtlCol="0">
            <a:spAutoFit/>
          </a:bodyPr>
          <a:lstStyle/>
          <a:p>
            <a:r>
              <a:rPr lang="en-GB" sz="2000" dirty="0" smtClean="0">
                <a:latin typeface="Tahoma" panose="020B0604030504040204" pitchFamily="34" charset="0"/>
                <a:ea typeface="Tahoma" panose="020B0604030504040204" pitchFamily="34" charset="0"/>
                <a:cs typeface="Tahoma" panose="020B0604030504040204" pitchFamily="34" charset="0"/>
              </a:rPr>
              <a:t>Upward Sun River (Potter et al 2011 </a:t>
            </a:r>
            <a:r>
              <a:rPr lang="en-GB" sz="2000" i="1" dirty="0" smtClean="0">
                <a:latin typeface="Tahoma" panose="020B0604030504040204" pitchFamily="34" charset="0"/>
                <a:ea typeface="Tahoma" panose="020B0604030504040204" pitchFamily="34" charset="0"/>
                <a:cs typeface="Tahoma" panose="020B0604030504040204" pitchFamily="34" charset="0"/>
              </a:rPr>
              <a:t>Science</a:t>
            </a:r>
            <a:r>
              <a:rPr lang="en-GB" sz="2000" dirty="0" smtClean="0">
                <a:latin typeface="Tahoma" panose="020B0604030504040204" pitchFamily="34" charset="0"/>
                <a:ea typeface="Tahoma" panose="020B0604030504040204" pitchFamily="34" charset="0"/>
                <a:cs typeface="Tahoma" panose="020B0604030504040204" pitchFamily="34" charset="0"/>
              </a:rPr>
              <a:t>) contains a pit with a child burial and </a:t>
            </a:r>
            <a:r>
              <a:rPr lang="en-GB" sz="2000" dirty="0" err="1" smtClean="0">
                <a:latin typeface="Tahoma" panose="020B0604030504040204" pitchFamily="34" charset="0"/>
                <a:ea typeface="Tahoma" panose="020B0604030504040204" pitchFamily="34" charset="0"/>
                <a:cs typeface="Tahoma" panose="020B0604030504040204" pitchFamily="34" charset="0"/>
              </a:rPr>
              <a:t>and</a:t>
            </a:r>
            <a:r>
              <a:rPr lang="en-GB" sz="2000" dirty="0" smtClean="0">
                <a:latin typeface="Tahoma" panose="020B0604030504040204" pitchFamily="34" charset="0"/>
                <a:ea typeface="Tahoma" panose="020B0604030504040204" pitchFamily="34" charset="0"/>
                <a:cs typeface="Tahoma" panose="020B0604030504040204" pitchFamily="34" charset="0"/>
              </a:rPr>
              <a:t> a house site dating to ~11.5 </a:t>
            </a:r>
            <a:r>
              <a:rPr lang="en-GB" sz="2000" dirty="0" err="1" smtClean="0">
                <a:latin typeface="Tahoma" panose="020B0604030504040204" pitchFamily="34" charset="0"/>
                <a:ea typeface="Tahoma" panose="020B0604030504040204" pitchFamily="34" charset="0"/>
                <a:cs typeface="Tahoma" panose="020B0604030504040204" pitchFamily="34" charset="0"/>
              </a:rPr>
              <a:t>ka</a:t>
            </a:r>
            <a:r>
              <a:rPr lang="en-GB" sz="2000" dirty="0" smtClean="0">
                <a:latin typeface="Tahoma" panose="020B0604030504040204" pitchFamily="34" charset="0"/>
                <a:ea typeface="Tahoma" panose="020B0604030504040204" pitchFamily="34" charset="0"/>
                <a:cs typeface="Tahoma" panose="020B0604030504040204" pitchFamily="34" charset="0"/>
              </a:rPr>
              <a:t> BP.</a:t>
            </a:r>
          </a:p>
        </p:txBody>
      </p:sp>
      <p:sp>
        <p:nvSpPr>
          <p:cNvPr id="22" name="TextBox 21"/>
          <p:cNvSpPr txBox="1"/>
          <p:nvPr/>
        </p:nvSpPr>
        <p:spPr>
          <a:xfrm>
            <a:off x="4358275" y="5130405"/>
            <a:ext cx="3478306" cy="1323439"/>
          </a:xfrm>
          <a:prstGeom prst="rect">
            <a:avLst/>
          </a:prstGeom>
          <a:noFill/>
        </p:spPr>
        <p:txBody>
          <a:bodyPr wrap="square" rtlCol="0">
            <a:spAutoFit/>
          </a:bodyPr>
          <a:lstStyle/>
          <a:p>
            <a:r>
              <a:rPr lang="en-GB" sz="2000" dirty="0" smtClean="0">
                <a:latin typeface="Tahoma" panose="020B0604030504040204" pitchFamily="34" charset="0"/>
                <a:ea typeface="Tahoma" panose="020B0604030504040204" pitchFamily="34" charset="0"/>
                <a:cs typeface="Tahoma" panose="020B0604030504040204" pitchFamily="34" charset="0"/>
              </a:rPr>
              <a:t>At Swan Point human occupation dates to at least 14.0 </a:t>
            </a:r>
            <a:r>
              <a:rPr lang="en-GB" sz="2000" dirty="0" err="1" smtClean="0">
                <a:latin typeface="Tahoma" panose="020B0604030504040204" pitchFamily="34" charset="0"/>
                <a:ea typeface="Tahoma" panose="020B0604030504040204" pitchFamily="34" charset="0"/>
                <a:cs typeface="Tahoma" panose="020B0604030504040204" pitchFamily="34" charset="0"/>
              </a:rPr>
              <a:t>ka</a:t>
            </a:r>
            <a:r>
              <a:rPr lang="en-GB" sz="2000" dirty="0" smtClean="0">
                <a:latin typeface="Tahoma" panose="020B0604030504040204" pitchFamily="34" charset="0"/>
                <a:ea typeface="Tahoma" panose="020B0604030504040204" pitchFamily="34" charset="0"/>
                <a:cs typeface="Tahoma" panose="020B0604030504040204" pitchFamily="34" charset="0"/>
              </a:rPr>
              <a:t> BP, but the loess cover is relatively thin.</a:t>
            </a:r>
          </a:p>
        </p:txBody>
      </p:sp>
      <p:sp>
        <p:nvSpPr>
          <p:cNvPr id="23" name="TextBox 22"/>
          <p:cNvSpPr txBox="1"/>
          <p:nvPr/>
        </p:nvSpPr>
        <p:spPr>
          <a:xfrm>
            <a:off x="8187765" y="5139866"/>
            <a:ext cx="3593244" cy="1323439"/>
          </a:xfrm>
          <a:prstGeom prst="rect">
            <a:avLst/>
          </a:prstGeom>
          <a:noFill/>
        </p:spPr>
        <p:txBody>
          <a:bodyPr wrap="square" rtlCol="0">
            <a:spAutoFit/>
          </a:bodyPr>
          <a:lstStyle/>
          <a:p>
            <a:r>
              <a:rPr lang="en-GB" sz="2000" dirty="0" smtClean="0">
                <a:latin typeface="Tahoma" panose="020B0604030504040204" pitchFamily="34" charset="0"/>
                <a:ea typeface="Tahoma" panose="020B0604030504040204" pitchFamily="34" charset="0"/>
                <a:cs typeface="Tahoma" panose="020B0604030504040204" pitchFamily="34" charset="0"/>
              </a:rPr>
              <a:t>Occupation of the Mead site also dates to at least 14 </a:t>
            </a:r>
            <a:r>
              <a:rPr lang="en-GB" sz="2000" dirty="0" err="1" smtClean="0">
                <a:latin typeface="Tahoma" panose="020B0604030504040204" pitchFamily="34" charset="0"/>
                <a:ea typeface="Tahoma" panose="020B0604030504040204" pitchFamily="34" charset="0"/>
                <a:cs typeface="Tahoma" panose="020B0604030504040204" pitchFamily="34" charset="0"/>
              </a:rPr>
              <a:t>ka</a:t>
            </a:r>
            <a:r>
              <a:rPr lang="en-GB" sz="2000" dirty="0" smtClean="0">
                <a:latin typeface="Tahoma" panose="020B0604030504040204" pitchFamily="34" charset="0"/>
                <a:ea typeface="Tahoma" panose="020B0604030504040204" pitchFamily="34" charset="0"/>
                <a:cs typeface="Tahoma" panose="020B0604030504040204" pitchFamily="34" charset="0"/>
              </a:rPr>
              <a:t> BP, and here the loess is up to 4 m thick. </a:t>
            </a:r>
          </a:p>
        </p:txBody>
      </p:sp>
      <p:sp>
        <p:nvSpPr>
          <p:cNvPr id="2" name="Down Arrow 1"/>
          <p:cNvSpPr/>
          <p:nvPr/>
        </p:nvSpPr>
        <p:spPr>
          <a:xfrm>
            <a:off x="1905523" y="499273"/>
            <a:ext cx="123416" cy="2804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3953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26975" y="126867"/>
            <a:ext cx="4281947" cy="707886"/>
          </a:xfrm>
          <a:prstGeom prst="rect">
            <a:avLst/>
          </a:prstGeom>
          <a:solidFill>
            <a:srgbClr val="FF9999"/>
          </a:solid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Regional vegetation changes – Chisholm Lake </a:t>
            </a:r>
            <a:r>
              <a:rPr lang="en-GB" sz="2000" b="1" i="1" dirty="0" err="1" smtClean="0">
                <a:latin typeface="Tahoma" panose="020B0604030504040204" pitchFamily="34" charset="0"/>
                <a:ea typeface="Tahoma" panose="020B0604030504040204" pitchFamily="34" charset="0"/>
                <a:cs typeface="Tahoma" panose="020B0604030504040204" pitchFamily="34" charset="0"/>
              </a:rPr>
              <a:t>seda</a:t>
            </a:r>
            <a:r>
              <a:rPr lang="en-GB" sz="2000" b="1" dirty="0" err="1" smtClean="0">
                <a:latin typeface="Tahoma" panose="020B0604030504040204" pitchFamily="34" charset="0"/>
                <a:ea typeface="Tahoma" panose="020B0604030504040204" pitchFamily="34" charset="0"/>
                <a:cs typeface="Tahoma" panose="020B0604030504040204" pitchFamily="34" charset="0"/>
              </a:rPr>
              <a:t>DNA</a:t>
            </a:r>
            <a:r>
              <a:rPr lang="en-GB" sz="2000" b="1" dirty="0" smtClean="0">
                <a:latin typeface="Tahoma" panose="020B0604030504040204" pitchFamily="34" charset="0"/>
                <a:ea typeface="Tahoma" panose="020B0604030504040204" pitchFamily="34" charset="0"/>
                <a:cs typeface="Tahoma" panose="020B0604030504040204" pitchFamily="34" charset="0"/>
              </a:rPr>
              <a:t> record</a:t>
            </a:r>
          </a:p>
        </p:txBody>
      </p:sp>
      <p:pic>
        <p:nvPicPr>
          <p:cNvPr id="11" name="Picture 1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6334" y="1140871"/>
            <a:ext cx="7058079" cy="3964724"/>
          </a:xfrm>
          <a:prstGeom prst="rect">
            <a:avLst/>
          </a:prstGeom>
        </p:spPr>
      </p:pic>
      <p:sp>
        <p:nvSpPr>
          <p:cNvPr id="12" name="TextBox 11"/>
          <p:cNvSpPr txBox="1"/>
          <p:nvPr/>
        </p:nvSpPr>
        <p:spPr>
          <a:xfrm>
            <a:off x="4645849" y="171239"/>
            <a:ext cx="7108564" cy="923330"/>
          </a:xfrm>
          <a:prstGeom prst="rect">
            <a:avLst/>
          </a:prstGeom>
          <a:noFill/>
        </p:spPr>
        <p:txBody>
          <a:bodyPr wrap="square" rtlCol="0">
            <a:spAutoFit/>
          </a:bodyPr>
          <a:lstStyle/>
          <a:p>
            <a:pPr algn="just"/>
            <a:r>
              <a:rPr lang="en-GB" dirty="0">
                <a:latin typeface="Tahoma" panose="020B0604030504040204" pitchFamily="34" charset="0"/>
                <a:ea typeface="Tahoma" panose="020B0604030504040204" pitchFamily="34" charset="0"/>
                <a:cs typeface="Tahoma" panose="020B0604030504040204" pitchFamily="34" charset="0"/>
              </a:rPr>
              <a:t>Chisholm Lake (64</a:t>
            </a:r>
            <a:r>
              <a:rPr lang="en-GB" baseline="30000" dirty="0">
                <a:latin typeface="Tahoma" panose="020B0604030504040204" pitchFamily="34" charset="0"/>
                <a:ea typeface="Tahoma" panose="020B0604030504040204" pitchFamily="34" charset="0"/>
                <a:cs typeface="Tahoma" panose="020B0604030504040204" pitchFamily="34" charset="0"/>
              </a:rPr>
              <a:t>o</a:t>
            </a:r>
            <a:r>
              <a:rPr lang="en-GB" dirty="0">
                <a:latin typeface="Tahoma" panose="020B0604030504040204" pitchFamily="34" charset="0"/>
                <a:ea typeface="Tahoma" panose="020B0604030504040204" pitchFamily="34" charset="0"/>
                <a:cs typeface="Tahoma" panose="020B0604030504040204" pitchFamily="34" charset="0"/>
              </a:rPr>
              <a:t>18’8.345” N, 146</a:t>
            </a:r>
            <a:r>
              <a:rPr lang="en-GB" baseline="30000" dirty="0">
                <a:latin typeface="Tahoma" panose="020B0604030504040204" pitchFamily="34" charset="0"/>
                <a:ea typeface="Tahoma" panose="020B0604030504040204" pitchFamily="34" charset="0"/>
                <a:cs typeface="Tahoma" panose="020B0604030504040204" pitchFamily="34" charset="0"/>
              </a:rPr>
              <a:t>o</a:t>
            </a:r>
            <a:r>
              <a:rPr lang="en-GB" dirty="0">
                <a:latin typeface="Tahoma" panose="020B0604030504040204" pitchFamily="34" charset="0"/>
                <a:ea typeface="Tahoma" panose="020B0604030504040204" pitchFamily="34" charset="0"/>
                <a:cs typeface="Tahoma" panose="020B0604030504040204" pitchFamily="34" charset="0"/>
              </a:rPr>
              <a:t>41’17.705” W) </a:t>
            </a:r>
            <a:r>
              <a:rPr lang="en-GB" dirty="0" smtClean="0">
                <a:latin typeface="Tahoma" panose="020B0604030504040204" pitchFamily="34" charset="0"/>
                <a:ea typeface="Tahoma" panose="020B0604030504040204" pitchFamily="34" charset="0"/>
                <a:cs typeface="Tahoma" panose="020B0604030504040204" pitchFamily="34" charset="0"/>
              </a:rPr>
              <a:t>in </a:t>
            </a:r>
            <a:r>
              <a:rPr lang="en-GB" dirty="0">
                <a:latin typeface="Tahoma" panose="020B0604030504040204" pitchFamily="34" charset="0"/>
                <a:ea typeface="Tahoma" panose="020B0604030504040204" pitchFamily="34" charset="0"/>
                <a:cs typeface="Tahoma" panose="020B0604030504040204" pitchFamily="34" charset="0"/>
              </a:rPr>
              <a:t>the Tanana River valley </a:t>
            </a:r>
            <a:r>
              <a:rPr lang="en-GB" dirty="0" smtClean="0">
                <a:latin typeface="Tahoma" panose="020B0604030504040204" pitchFamily="34" charset="0"/>
                <a:ea typeface="Tahoma" panose="020B0604030504040204" pitchFamily="34" charset="0"/>
                <a:cs typeface="Tahoma" panose="020B0604030504040204" pitchFamily="34" charset="0"/>
              </a:rPr>
              <a:t>lies at </a:t>
            </a:r>
            <a:r>
              <a:rPr lang="en-GB" dirty="0">
                <a:latin typeface="Tahoma" panose="020B0604030504040204" pitchFamily="34" charset="0"/>
                <a:ea typeface="Tahoma" panose="020B0604030504040204" pitchFamily="34" charset="0"/>
                <a:cs typeface="Tahoma" panose="020B0604030504040204" pitchFamily="34" charset="0"/>
              </a:rPr>
              <a:t>240 m </a:t>
            </a:r>
            <a:r>
              <a:rPr lang="en-GB" dirty="0" err="1">
                <a:latin typeface="Tahoma" panose="020B0604030504040204" pitchFamily="34" charset="0"/>
                <a:ea typeface="Tahoma" panose="020B0604030504040204" pitchFamily="34" charset="0"/>
                <a:cs typeface="Tahoma" panose="020B0604030504040204" pitchFamily="34" charset="0"/>
              </a:rPr>
              <a:t>a.s.l</a:t>
            </a:r>
            <a:r>
              <a:rPr lang="en-GB" dirty="0">
                <a:latin typeface="Tahoma" panose="020B0604030504040204" pitchFamily="34" charset="0"/>
                <a:ea typeface="Tahoma" panose="020B0604030504040204" pitchFamily="34" charset="0"/>
                <a:cs typeface="Tahoma" panose="020B0604030504040204" pitchFamily="34" charset="0"/>
              </a:rPr>
              <a:t>. </a:t>
            </a:r>
            <a:r>
              <a:rPr lang="en-GB" dirty="0" smtClean="0">
                <a:latin typeface="Tahoma" panose="020B0604030504040204" pitchFamily="34" charset="0"/>
                <a:ea typeface="Tahoma" panose="020B0604030504040204" pitchFamily="34" charset="0"/>
                <a:cs typeface="Tahoma" panose="020B0604030504040204" pitchFamily="34" charset="0"/>
              </a:rPr>
              <a:t>Surface </a:t>
            </a:r>
            <a:r>
              <a:rPr lang="en-GB" dirty="0">
                <a:latin typeface="Tahoma" panose="020B0604030504040204" pitchFamily="34" charset="0"/>
                <a:ea typeface="Tahoma" panose="020B0604030504040204" pitchFamily="34" charset="0"/>
                <a:cs typeface="Tahoma" panose="020B0604030504040204" pitchFamily="34" charset="0"/>
              </a:rPr>
              <a:t>area </a:t>
            </a:r>
            <a:r>
              <a:rPr lang="en-GB" dirty="0" smtClean="0">
                <a:latin typeface="Tahoma" panose="020B0604030504040204" pitchFamily="34" charset="0"/>
                <a:ea typeface="Tahoma" panose="020B0604030504040204" pitchFamily="34" charset="0"/>
                <a:cs typeface="Tahoma" panose="020B0604030504040204" pitchFamily="34" charset="0"/>
              </a:rPr>
              <a:t>~</a:t>
            </a:r>
            <a:r>
              <a:rPr lang="en-GB" dirty="0">
                <a:latin typeface="Tahoma" panose="020B0604030504040204" pitchFamily="34" charset="0"/>
                <a:ea typeface="Tahoma" panose="020B0604030504040204" pitchFamily="34" charset="0"/>
                <a:cs typeface="Tahoma" panose="020B0604030504040204" pitchFamily="34" charset="0"/>
              </a:rPr>
              <a:t>31 </a:t>
            </a:r>
            <a:r>
              <a:rPr lang="en-GB" dirty="0" smtClean="0">
                <a:latin typeface="Tahoma" panose="020B0604030504040204" pitchFamily="34" charset="0"/>
                <a:ea typeface="Tahoma" panose="020B0604030504040204" pitchFamily="34" charset="0"/>
                <a:cs typeface="Tahoma" panose="020B0604030504040204" pitchFamily="34" charset="0"/>
              </a:rPr>
              <a:t>ha, catchment </a:t>
            </a:r>
            <a:r>
              <a:rPr lang="en-GB" dirty="0">
                <a:latin typeface="Tahoma" panose="020B0604030504040204" pitchFamily="34" charset="0"/>
                <a:ea typeface="Tahoma" panose="020B0604030504040204" pitchFamily="34" charset="0"/>
                <a:cs typeface="Tahoma" panose="020B0604030504040204" pitchFamily="34" charset="0"/>
              </a:rPr>
              <a:t>area of </a:t>
            </a:r>
            <a:r>
              <a:rPr lang="en-GB" dirty="0" smtClean="0">
                <a:latin typeface="Tahoma" panose="020B0604030504040204" pitchFamily="34" charset="0"/>
                <a:ea typeface="Tahoma" panose="020B0604030504040204" pitchFamily="34" charset="0"/>
                <a:cs typeface="Tahoma" panose="020B0604030504040204" pitchFamily="34" charset="0"/>
              </a:rPr>
              <a:t>780 </a:t>
            </a:r>
            <a:r>
              <a:rPr lang="en-GB" dirty="0">
                <a:latin typeface="Tahoma" panose="020B0604030504040204" pitchFamily="34" charset="0"/>
                <a:ea typeface="Tahoma" panose="020B0604030504040204" pitchFamily="34" charset="0"/>
                <a:cs typeface="Tahoma" panose="020B0604030504040204" pitchFamily="34" charset="0"/>
              </a:rPr>
              <a:t>ha. </a:t>
            </a:r>
            <a:r>
              <a:rPr lang="en-GB" dirty="0" smtClean="0">
                <a:latin typeface="Tahoma" panose="020B0604030504040204" pitchFamily="34" charset="0"/>
                <a:ea typeface="Tahoma" panose="020B0604030504040204" pitchFamily="34" charset="0"/>
                <a:cs typeface="Tahoma" panose="020B0604030504040204" pitchFamily="34" charset="0"/>
              </a:rPr>
              <a:t>Surrounded by northern boreal forest.</a:t>
            </a:r>
            <a:endParaRPr lang="en-GB" sz="20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13" name="TextBox 12"/>
          <p:cNvSpPr txBox="1"/>
          <p:nvPr/>
        </p:nvSpPr>
        <p:spPr>
          <a:xfrm>
            <a:off x="4493079" y="5199956"/>
            <a:ext cx="7464588" cy="1569660"/>
          </a:xfrm>
          <a:prstGeom prst="rect">
            <a:avLst/>
          </a:prstGeom>
          <a:noFill/>
        </p:spPr>
        <p:txBody>
          <a:bodyPr wrap="square" rtlCol="0">
            <a:spAutoFit/>
          </a:bodyPr>
          <a:lstStyle/>
          <a:p>
            <a:pPr algn="just"/>
            <a:r>
              <a:rPr lang="en-GB" sz="1600" dirty="0">
                <a:latin typeface="Tahoma" panose="020B0604030504040204" pitchFamily="34" charset="0"/>
                <a:ea typeface="Tahoma" panose="020B0604030504040204" pitchFamily="34" charset="0"/>
                <a:cs typeface="Tahoma" panose="020B0604030504040204" pitchFamily="34" charset="0"/>
              </a:rPr>
              <a:t>A</a:t>
            </a:r>
            <a:r>
              <a:rPr lang="en-GB" sz="1600" dirty="0" smtClean="0">
                <a:latin typeface="Tahoma" panose="020B0604030504040204" pitchFamily="34" charset="0"/>
                <a:ea typeface="Tahoma" panose="020B0604030504040204" pitchFamily="34" charset="0"/>
                <a:cs typeface="Tahoma" panose="020B0604030504040204" pitchFamily="34" charset="0"/>
              </a:rPr>
              <a:t>ge-depth model is based on 10 dates (plus one outlier omitted). Water depth ~10 m. Core length ~4.5 m, taken over open water with a Livingstone piston corer.  Anti-contamination procedures undertaken—no evidence of tracer in samples. </a:t>
            </a:r>
            <a:r>
              <a:rPr lang="en-GB" sz="1600" i="1" dirty="0" err="1">
                <a:latin typeface="Tahoma" panose="020B0604030504040204" pitchFamily="34" charset="0"/>
                <a:ea typeface="Tahoma" panose="020B0604030504040204" pitchFamily="34" charset="0"/>
                <a:cs typeface="Tahoma" panose="020B0604030504040204" pitchFamily="34" charset="0"/>
              </a:rPr>
              <a:t>seda</a:t>
            </a:r>
            <a:r>
              <a:rPr lang="en-GB" sz="1600" dirty="0" err="1">
                <a:latin typeface="Tahoma" panose="020B0604030504040204" pitchFamily="34" charset="0"/>
                <a:ea typeface="Tahoma" panose="020B0604030504040204" pitchFamily="34" charset="0"/>
                <a:cs typeface="Tahoma" panose="020B0604030504040204" pitchFamily="34" charset="0"/>
              </a:rPr>
              <a:t>DNA</a:t>
            </a:r>
            <a:r>
              <a:rPr lang="en-GB" sz="1600" dirty="0">
                <a:latin typeface="Tahoma" panose="020B0604030504040204" pitchFamily="34" charset="0"/>
                <a:ea typeface="Tahoma" panose="020B0604030504040204" pitchFamily="34" charset="0"/>
                <a:cs typeface="Tahoma" panose="020B0604030504040204" pitchFamily="34" charset="0"/>
              </a:rPr>
              <a:t> analysis (</a:t>
            </a:r>
            <a:r>
              <a:rPr lang="en-GB" sz="1600" dirty="0" err="1">
                <a:latin typeface="Tahoma" panose="020B0604030504040204" pitchFamily="34" charset="0"/>
                <a:ea typeface="Tahoma" panose="020B0604030504040204" pitchFamily="34" charset="0"/>
                <a:cs typeface="Tahoma" panose="020B0604030504040204" pitchFamily="34" charset="0"/>
              </a:rPr>
              <a:t>Tromsø</a:t>
            </a:r>
            <a:r>
              <a:rPr lang="en-GB" sz="1600" dirty="0">
                <a:latin typeface="Tahoma" panose="020B0604030504040204" pitchFamily="34" charset="0"/>
                <a:ea typeface="Tahoma" panose="020B0604030504040204" pitchFamily="34" charset="0"/>
                <a:cs typeface="Tahoma" panose="020B0604030504040204" pitchFamily="34" charset="0"/>
              </a:rPr>
              <a:t>): </a:t>
            </a:r>
            <a:r>
              <a:rPr lang="en-GB" sz="1600" dirty="0" err="1">
                <a:latin typeface="Tahoma" panose="020B0604030504040204" pitchFamily="34" charset="0"/>
                <a:ea typeface="Tahoma" panose="020B0604030504040204" pitchFamily="34" charset="0"/>
                <a:cs typeface="Tahoma" panose="020B0604030504040204" pitchFamily="34" charset="0"/>
              </a:rPr>
              <a:t>metabarcoding</a:t>
            </a:r>
            <a:r>
              <a:rPr lang="en-GB" sz="1600" dirty="0">
                <a:latin typeface="Tahoma" panose="020B0604030504040204" pitchFamily="34" charset="0"/>
                <a:ea typeface="Tahoma" panose="020B0604030504040204" pitchFamily="34" charset="0"/>
                <a:cs typeface="Tahoma" panose="020B0604030504040204" pitchFamily="34" charset="0"/>
              </a:rPr>
              <a:t> of 120 sediment samples and catalogues of arctic and boreal vascular plant taxa plus bryophytes </a:t>
            </a:r>
            <a:r>
              <a:rPr lang="en-GB" sz="1600" dirty="0" smtClean="0">
                <a:latin typeface="Tahoma" panose="020B0604030504040204" pitchFamily="34" charset="0"/>
                <a:ea typeface="Tahoma" panose="020B0604030504040204" pitchFamily="34" charset="0"/>
                <a:cs typeface="Tahoma" panose="020B0604030504040204" pitchFamily="34" charset="0"/>
              </a:rPr>
              <a:t>[</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DNA methods follow those described in Rijal et al. 2020 </a:t>
            </a:r>
            <a:r>
              <a:rPr lang="en-GB" sz="1600" dirty="0" err="1">
                <a:solidFill>
                  <a:prstClr val="black"/>
                </a:solidFill>
                <a:latin typeface="Tahoma" panose="020B0604030504040204" pitchFamily="34" charset="0"/>
                <a:ea typeface="Tahoma" panose="020B0604030504040204" pitchFamily="34" charset="0"/>
                <a:cs typeface="Tahoma" panose="020B0604030504040204" pitchFamily="34" charset="0"/>
              </a:rPr>
              <a:t>BioRxiv</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a:t>
            </a:r>
            <a:r>
              <a:rPr lang="en-GB" sz="1600" dirty="0" smtClean="0">
                <a:latin typeface="Tahoma" panose="020B0604030504040204" pitchFamily="34" charset="0"/>
                <a:ea typeface="Tahoma" panose="020B0604030504040204" pitchFamily="34" charset="0"/>
                <a:cs typeface="Tahoma" panose="020B0604030504040204" pitchFamily="34" charset="0"/>
              </a:rPr>
              <a:t>].</a:t>
            </a:r>
            <a:endParaRPr lang="en-GB" sz="1600"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0526" y="834753"/>
            <a:ext cx="2834843" cy="5831891"/>
          </a:xfrm>
          <a:prstGeom prst="rect">
            <a:avLst/>
          </a:prstGeom>
        </p:spPr>
      </p:pic>
    </p:spTree>
    <p:extLst>
      <p:ext uri="{BB962C8B-B14F-4D97-AF65-F5344CB8AC3E}">
        <p14:creationId xmlns:p14="http://schemas.microsoft.com/office/powerpoint/2010/main" val="14942305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flipH="1">
            <a:off x="9158795" y="285130"/>
            <a:ext cx="2794146" cy="6432530"/>
          </a:xfrm>
          <a:prstGeom prst="rect">
            <a:avLst/>
          </a:prstGeom>
          <a:noFill/>
        </p:spPr>
        <p:txBody>
          <a:bodyPr wrap="square" rtlCol="0">
            <a:spAutoFit/>
          </a:bodyPr>
          <a:lstStyle/>
          <a:p>
            <a:pPr marL="342900" indent="-342900">
              <a:buFontTx/>
              <a:buChar char="-"/>
            </a:pPr>
            <a:r>
              <a:rPr lang="en-GB" sz="1600" dirty="0">
                <a:latin typeface="Tahoma" panose="020B0604030504040204" pitchFamily="34" charset="0"/>
                <a:ea typeface="Tahoma" panose="020B0604030504040204" pitchFamily="34" charset="0"/>
                <a:cs typeface="Tahoma" panose="020B0604030504040204" pitchFamily="34" charset="0"/>
              </a:rPr>
              <a:t>A</a:t>
            </a:r>
            <a:r>
              <a:rPr lang="en-GB" sz="1600" dirty="0" smtClean="0">
                <a:latin typeface="Tahoma" panose="020B0604030504040204" pitchFamily="34" charset="0"/>
                <a:ea typeface="Tahoma" panose="020B0604030504040204" pitchFamily="34" charset="0"/>
                <a:cs typeface="Tahoma" panose="020B0604030504040204" pitchFamily="34" charset="0"/>
              </a:rPr>
              <a:t>n early period dominated by grasses and forbs until ~14 </a:t>
            </a:r>
            <a:r>
              <a:rPr lang="en-GB" sz="1600" dirty="0" err="1" smtClean="0">
                <a:latin typeface="Tahoma" panose="020B0604030504040204" pitchFamily="34" charset="0"/>
                <a:ea typeface="Tahoma" panose="020B0604030504040204" pitchFamily="34" charset="0"/>
                <a:cs typeface="Tahoma" panose="020B0604030504040204" pitchFamily="34" charset="0"/>
              </a:rPr>
              <a:t>ka</a:t>
            </a:r>
            <a:r>
              <a:rPr lang="en-GB" sz="1600" dirty="0" smtClean="0">
                <a:latin typeface="Tahoma" panose="020B0604030504040204" pitchFamily="34" charset="0"/>
                <a:ea typeface="Tahoma" panose="020B0604030504040204" pitchFamily="34" charset="0"/>
                <a:cs typeface="Tahoma" panose="020B0604030504040204" pitchFamily="34" charset="0"/>
              </a:rPr>
              <a:t> BP</a:t>
            </a:r>
          </a:p>
          <a:p>
            <a:pPr marL="342900" indent="-342900">
              <a:buFontTx/>
              <a:buChar char="-"/>
            </a:pPr>
            <a:endParaRPr lang="en-GB" sz="1600"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Tx/>
              <a:buChar char="-"/>
            </a:pPr>
            <a:r>
              <a:rPr lang="en-GB" sz="1600" dirty="0">
                <a:latin typeface="Tahoma" panose="020B0604030504040204" pitchFamily="34" charset="0"/>
                <a:ea typeface="Tahoma" panose="020B0604030504040204" pitchFamily="34" charset="0"/>
                <a:cs typeface="Tahoma" panose="020B0604030504040204" pitchFamily="34" charset="0"/>
              </a:rPr>
              <a:t>A</a:t>
            </a:r>
            <a:r>
              <a:rPr lang="en-GB" sz="1600" dirty="0" smtClean="0">
                <a:latin typeface="Tahoma" panose="020B0604030504040204" pitchFamily="34" charset="0"/>
                <a:ea typeface="Tahoma" panose="020B0604030504040204" pitchFamily="34" charset="0"/>
                <a:cs typeface="Tahoma" panose="020B0604030504040204" pitchFamily="34" charset="0"/>
              </a:rPr>
              <a:t> mixture of dwarf and tall shrub taxa ~14-8 </a:t>
            </a:r>
            <a:r>
              <a:rPr lang="en-GB" sz="1600" dirty="0" err="1" smtClean="0">
                <a:latin typeface="Tahoma" panose="020B0604030504040204" pitchFamily="34" charset="0"/>
                <a:ea typeface="Tahoma" panose="020B0604030504040204" pitchFamily="34" charset="0"/>
                <a:cs typeface="Tahoma" panose="020B0604030504040204" pitchFamily="34" charset="0"/>
              </a:rPr>
              <a:t>ka</a:t>
            </a:r>
            <a:r>
              <a:rPr lang="en-GB" sz="1600" dirty="0" smtClean="0">
                <a:latin typeface="Tahoma" panose="020B0604030504040204" pitchFamily="34" charset="0"/>
                <a:ea typeface="Tahoma" panose="020B0604030504040204" pitchFamily="34" charset="0"/>
                <a:cs typeface="Tahoma" panose="020B0604030504040204" pitchFamily="34" charset="0"/>
              </a:rPr>
              <a:t> </a:t>
            </a:r>
          </a:p>
          <a:p>
            <a:pPr marL="342900" indent="-342900">
              <a:buFontTx/>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marL="342900" indent="-342900">
              <a:buFontTx/>
              <a:buChar char="-"/>
            </a:pPr>
            <a:r>
              <a:rPr lang="en-GB" sz="1600" dirty="0">
                <a:latin typeface="Tahoma" panose="020B0604030504040204" pitchFamily="34" charset="0"/>
                <a:ea typeface="Tahoma" panose="020B0604030504040204" pitchFamily="34" charset="0"/>
                <a:cs typeface="Tahoma" panose="020B0604030504040204" pitchFamily="34" charset="0"/>
              </a:rPr>
              <a:t>E</a:t>
            </a:r>
            <a:r>
              <a:rPr lang="en-GB" sz="1600" dirty="0" smtClean="0">
                <a:latin typeface="Tahoma" panose="020B0604030504040204" pitchFamily="34" charset="0"/>
                <a:ea typeface="Tahoma" panose="020B0604030504040204" pitchFamily="34" charset="0"/>
                <a:cs typeface="Tahoma" panose="020B0604030504040204" pitchFamily="34" charset="0"/>
              </a:rPr>
              <a:t>xpansion of spruce and associated taxa from ~10 </a:t>
            </a:r>
            <a:r>
              <a:rPr lang="en-GB" sz="1600" dirty="0" err="1" smtClean="0">
                <a:latin typeface="Tahoma" panose="020B0604030504040204" pitchFamily="34" charset="0"/>
                <a:ea typeface="Tahoma" panose="020B0604030504040204" pitchFamily="34" charset="0"/>
                <a:cs typeface="Tahoma" panose="020B0604030504040204" pitchFamily="34" charset="0"/>
              </a:rPr>
              <a:t>ka</a:t>
            </a:r>
            <a:r>
              <a:rPr lang="en-GB" sz="1600" dirty="0" smtClean="0">
                <a:latin typeface="Tahoma" panose="020B0604030504040204" pitchFamily="34" charset="0"/>
                <a:ea typeface="Tahoma" panose="020B0604030504040204" pitchFamily="34" charset="0"/>
                <a:cs typeface="Tahoma" panose="020B0604030504040204" pitchFamily="34" charset="0"/>
              </a:rPr>
              <a:t> BP, then dominance of forest taxa until the present</a:t>
            </a:r>
          </a:p>
          <a:p>
            <a:pPr marL="342900" indent="-342900">
              <a:buFontTx/>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marL="342900" indent="-342900">
              <a:buFontTx/>
              <a:buChar char="-"/>
            </a:pPr>
            <a:r>
              <a:rPr lang="en-GB" sz="1600" i="1" dirty="0" smtClean="0">
                <a:latin typeface="Tahoma" panose="020B0604030504040204" pitchFamily="34" charset="0"/>
                <a:ea typeface="Tahoma" panose="020B0604030504040204" pitchFamily="34" charset="0"/>
                <a:cs typeface="Tahoma" panose="020B0604030504040204" pitchFamily="34" charset="0"/>
              </a:rPr>
              <a:t>Salix</a:t>
            </a:r>
            <a:r>
              <a:rPr lang="en-GB" sz="1600" dirty="0" smtClean="0">
                <a:latin typeface="Tahoma" panose="020B0604030504040204" pitchFamily="34" charset="0"/>
                <a:ea typeface="Tahoma" panose="020B0604030504040204" pitchFamily="34" charset="0"/>
                <a:cs typeface="Tahoma" panose="020B0604030504040204" pitchFamily="34" charset="0"/>
              </a:rPr>
              <a:t> present in both early period (probably prostrate) and also shrub zone</a:t>
            </a:r>
          </a:p>
          <a:p>
            <a:pPr marL="342900" indent="-342900">
              <a:buFontTx/>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marL="342900" indent="-342900">
              <a:buFontTx/>
              <a:buChar char="-"/>
            </a:pPr>
            <a:r>
              <a:rPr lang="en-GB" b="1" dirty="0" smtClean="0">
                <a:solidFill>
                  <a:srgbClr val="0070C0"/>
                </a:solidFill>
              </a:rPr>
              <a:t>167 </a:t>
            </a:r>
            <a:r>
              <a:rPr lang="en-GB" b="1" dirty="0">
                <a:solidFill>
                  <a:srgbClr val="0070C0"/>
                </a:solidFill>
              </a:rPr>
              <a:t>vascular plant and 14 bryophyte taxa </a:t>
            </a:r>
            <a:endParaRPr lang="en-GB" b="1" dirty="0" smtClean="0">
              <a:solidFill>
                <a:srgbClr val="0070C0"/>
              </a:solidFill>
            </a:endParaRPr>
          </a:p>
          <a:p>
            <a:pPr marL="342900" indent="-342900">
              <a:buFontTx/>
              <a:buChar char="-"/>
            </a:pPr>
            <a:r>
              <a:rPr lang="en-GB" b="1" dirty="0" smtClean="0">
                <a:solidFill>
                  <a:srgbClr val="0070C0"/>
                </a:solidFill>
              </a:rPr>
              <a:t>45 </a:t>
            </a:r>
            <a:r>
              <a:rPr lang="en-GB" b="1" dirty="0">
                <a:solidFill>
                  <a:srgbClr val="0070C0"/>
                </a:solidFill>
              </a:rPr>
              <a:t>% </a:t>
            </a:r>
            <a:r>
              <a:rPr lang="en-GB" b="1" dirty="0" smtClean="0">
                <a:solidFill>
                  <a:srgbClr val="0070C0"/>
                </a:solidFill>
              </a:rPr>
              <a:t>identified to species, 39% to genus </a:t>
            </a:r>
            <a:r>
              <a:rPr lang="en-GB" b="1" dirty="0">
                <a:solidFill>
                  <a:srgbClr val="0070C0"/>
                </a:solidFill>
              </a:rPr>
              <a:t>and 16 % </a:t>
            </a:r>
            <a:r>
              <a:rPr lang="en-GB" b="1" dirty="0" smtClean="0">
                <a:solidFill>
                  <a:srgbClr val="0070C0"/>
                </a:solidFill>
              </a:rPr>
              <a:t>higher </a:t>
            </a:r>
            <a:r>
              <a:rPr lang="en-GB" b="1" dirty="0">
                <a:solidFill>
                  <a:srgbClr val="0070C0"/>
                </a:solidFill>
              </a:rPr>
              <a:t>taxonomic level. </a:t>
            </a:r>
            <a:endParaRPr lang="en-GB" sz="1600"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18" name="Picture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5653" y="1120312"/>
            <a:ext cx="3851710" cy="5366609"/>
          </a:xfrm>
          <a:prstGeom prst="rect">
            <a:avLst/>
          </a:prstGeom>
        </p:spPr>
      </p:pic>
      <p:pic>
        <p:nvPicPr>
          <p:cNvPr id="22" name="Picture 21"/>
          <p:cNvPicPr>
            <a:picLocks noChangeAspect="1"/>
          </p:cNvPicPr>
          <p:nvPr/>
        </p:nvPicPr>
        <p:blipFill>
          <a:blip r:embed="rId4"/>
          <a:stretch>
            <a:fillRect/>
          </a:stretch>
        </p:blipFill>
        <p:spPr>
          <a:xfrm>
            <a:off x="4931527" y="468964"/>
            <a:ext cx="3761558" cy="6291617"/>
          </a:xfrm>
          <a:prstGeom prst="rect">
            <a:avLst/>
          </a:prstGeom>
        </p:spPr>
      </p:pic>
      <p:sp>
        <p:nvSpPr>
          <p:cNvPr id="2" name="TextBox 1"/>
          <p:cNvSpPr txBox="1"/>
          <p:nvPr/>
        </p:nvSpPr>
        <p:spPr>
          <a:xfrm>
            <a:off x="818431" y="116378"/>
            <a:ext cx="4385335" cy="923330"/>
          </a:xfrm>
          <a:prstGeom prst="rect">
            <a:avLst/>
          </a:prstGeom>
          <a:noFill/>
        </p:spPr>
        <p:txBody>
          <a:bodyPr wrap="square" rtlCol="0">
            <a:spAutoFit/>
          </a:bodyPr>
          <a:lstStyle/>
          <a:p>
            <a:pPr algn="just"/>
            <a:r>
              <a:rPr lang="en-GB" b="1" dirty="0">
                <a:latin typeface="Tahoma" panose="020B0604030504040204" pitchFamily="34" charset="0"/>
                <a:ea typeface="Tahoma" panose="020B0604030504040204" pitchFamily="34" charset="0"/>
                <a:cs typeface="Tahoma" panose="020B0604030504040204" pitchFamily="34" charset="0"/>
              </a:rPr>
              <a:t>Plant functional groups  (percent read abundance) summarize the main vegetation changes</a:t>
            </a:r>
            <a:endParaRPr lang="en-GB" b="1" dirty="0" smtClean="0">
              <a:latin typeface="Tahoma" panose="020B0604030504040204" pitchFamily="34" charset="0"/>
              <a:ea typeface="Tahoma" panose="020B0604030504040204" pitchFamily="34" charset="0"/>
              <a:cs typeface="Tahoma" panose="020B0604030504040204" pitchFamily="34" charset="0"/>
            </a:endParaRPr>
          </a:p>
        </p:txBody>
      </p:sp>
      <p:sp>
        <p:nvSpPr>
          <p:cNvPr id="7" name="TextBox 6"/>
          <p:cNvSpPr txBox="1"/>
          <p:nvPr/>
        </p:nvSpPr>
        <p:spPr>
          <a:xfrm>
            <a:off x="2133534" y="6550223"/>
            <a:ext cx="1751214" cy="307777"/>
          </a:xfrm>
          <a:prstGeom prst="rect">
            <a:avLst/>
          </a:prstGeom>
          <a:noFill/>
        </p:spPr>
        <p:txBody>
          <a:bodyPr wrap="squar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Charlotte Clarke</a:t>
            </a:r>
          </a:p>
        </p:txBody>
      </p:sp>
    </p:spTree>
    <p:extLst>
      <p:ext uri="{BB962C8B-B14F-4D97-AF65-F5344CB8AC3E}">
        <p14:creationId xmlns:p14="http://schemas.microsoft.com/office/powerpoint/2010/main" val="22053935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7775" y="792473"/>
            <a:ext cx="9708591" cy="4963452"/>
          </a:xfrm>
          <a:prstGeom prst="rect">
            <a:avLst/>
          </a:prstGeom>
        </p:spPr>
      </p:pic>
      <p:sp>
        <p:nvSpPr>
          <p:cNvPr id="8" name="Rounded Rectangle 7"/>
          <p:cNvSpPr/>
          <p:nvPr/>
        </p:nvSpPr>
        <p:spPr>
          <a:xfrm>
            <a:off x="8883487" y="4408195"/>
            <a:ext cx="133004" cy="144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p:cNvSpPr txBox="1"/>
          <p:nvPr/>
        </p:nvSpPr>
        <p:spPr>
          <a:xfrm>
            <a:off x="8998468" y="3986615"/>
            <a:ext cx="1998238" cy="646331"/>
          </a:xfrm>
          <a:prstGeom prst="rect">
            <a:avLst/>
          </a:prstGeom>
          <a:noFill/>
        </p:spPr>
        <p:txBody>
          <a:bodyPr wrap="square" rtlCol="0">
            <a:spAutoFit/>
          </a:bodyPr>
          <a:lstStyle/>
          <a:p>
            <a:r>
              <a:rPr lang="en-GB" dirty="0" smtClean="0">
                <a:latin typeface="Tahoma" panose="020B0604030504040204" pitchFamily="34" charset="0"/>
                <a:ea typeface="Tahoma" panose="020B0604030504040204" pitchFamily="34" charset="0"/>
                <a:cs typeface="Tahoma" panose="020B0604030504040204" pitchFamily="34" charset="0"/>
              </a:rPr>
              <a:t>USRB</a:t>
            </a:r>
          </a:p>
          <a:p>
            <a:r>
              <a:rPr lang="en-GB" dirty="0" smtClean="0">
                <a:latin typeface="Tahoma" panose="020B0604030504040204" pitchFamily="34" charset="0"/>
                <a:ea typeface="Tahoma" panose="020B0604030504040204" pitchFamily="34" charset="0"/>
                <a:cs typeface="Tahoma" panose="020B0604030504040204" pitchFamily="34" charset="0"/>
              </a:rPr>
              <a:t>MEAD 2 and SP</a:t>
            </a:r>
          </a:p>
        </p:txBody>
      </p:sp>
      <p:sp>
        <p:nvSpPr>
          <p:cNvPr id="4" name="TextBox 3"/>
          <p:cNvSpPr txBox="1"/>
          <p:nvPr/>
        </p:nvSpPr>
        <p:spPr>
          <a:xfrm>
            <a:off x="9025530" y="1689638"/>
            <a:ext cx="2652493" cy="2246769"/>
          </a:xfrm>
          <a:prstGeom prst="rect">
            <a:avLst/>
          </a:prstGeom>
          <a:noFill/>
        </p:spPr>
        <p:txBody>
          <a:bodyPr wrap="square" rtlCol="0">
            <a:spAutoFit/>
          </a:bodyPr>
          <a:lstStyle/>
          <a:p>
            <a:pPr algn="just"/>
            <a:r>
              <a:rPr lang="en-GB" sz="1400" dirty="0" smtClean="0">
                <a:latin typeface="Tahoma" panose="020B0604030504040204" pitchFamily="34" charset="0"/>
                <a:ea typeface="Tahoma" panose="020B0604030504040204" pitchFamily="34" charset="0"/>
                <a:cs typeface="Tahoma" panose="020B0604030504040204" pitchFamily="34" charset="0"/>
              </a:rPr>
              <a:t>Position of archaeological horizons located using </a:t>
            </a:r>
            <a:r>
              <a:rPr lang="en-GB" sz="1400" baseline="30000" dirty="0" smtClean="0">
                <a:latin typeface="Tahoma" panose="020B0604030504040204" pitchFamily="34" charset="0"/>
                <a:ea typeface="Tahoma" panose="020B0604030504040204" pitchFamily="34" charset="0"/>
                <a:cs typeface="Tahoma" panose="020B0604030504040204" pitchFamily="34" charset="0"/>
              </a:rPr>
              <a:t>14</a:t>
            </a:r>
            <a:r>
              <a:rPr lang="en-GB" sz="1400" dirty="0" smtClean="0">
                <a:latin typeface="Tahoma" panose="020B0604030504040204" pitchFamily="34" charset="0"/>
                <a:ea typeface="Tahoma" panose="020B0604030504040204" pitchFamily="34" charset="0"/>
                <a:cs typeface="Tahoma" panose="020B0604030504040204" pitchFamily="34" charset="0"/>
              </a:rPr>
              <a:t>C chronologies: USRB – Upward Sun River Burial horizon (11.5 </a:t>
            </a:r>
            <a:r>
              <a:rPr lang="en-GB" sz="1400" dirty="0" err="1" smtClean="0">
                <a:latin typeface="Tahoma" panose="020B0604030504040204" pitchFamily="34" charset="0"/>
                <a:ea typeface="Tahoma" panose="020B0604030504040204" pitchFamily="34" charset="0"/>
                <a:cs typeface="Tahoma" panose="020B0604030504040204" pitchFamily="34" charset="0"/>
              </a:rPr>
              <a:t>ka</a:t>
            </a:r>
            <a:r>
              <a:rPr lang="en-GB" sz="1400" dirty="0" smtClean="0">
                <a:latin typeface="Tahoma" panose="020B0604030504040204" pitchFamily="34" charset="0"/>
                <a:ea typeface="Tahoma" panose="020B0604030504040204" pitchFamily="34" charset="0"/>
                <a:cs typeface="Tahoma" panose="020B0604030504040204" pitchFamily="34" charset="0"/>
              </a:rPr>
              <a:t> BP); MEAD 2 – Mead component 2, SP – Swan </a:t>
            </a:r>
            <a:r>
              <a:rPr lang="en-GB" sz="1400" dirty="0">
                <a:latin typeface="Tahoma" panose="020B0604030504040204" pitchFamily="34" charset="0"/>
                <a:ea typeface="Tahoma" panose="020B0604030504040204" pitchFamily="34" charset="0"/>
                <a:cs typeface="Tahoma" panose="020B0604030504040204" pitchFamily="34" charset="0"/>
              </a:rPr>
              <a:t>Point </a:t>
            </a:r>
            <a:r>
              <a:rPr lang="en-GB" sz="1400" dirty="0" smtClean="0">
                <a:latin typeface="Tahoma" panose="020B0604030504040204" pitchFamily="34" charset="0"/>
                <a:ea typeface="Tahoma" panose="020B0604030504040204" pitchFamily="34" charset="0"/>
                <a:cs typeface="Tahoma" panose="020B0604030504040204" pitchFamily="34" charset="0"/>
              </a:rPr>
              <a:t>(both ~13.0 </a:t>
            </a:r>
            <a:r>
              <a:rPr lang="en-GB" sz="1400" dirty="0" err="1">
                <a:latin typeface="Tahoma" panose="020B0604030504040204" pitchFamily="34" charset="0"/>
                <a:ea typeface="Tahoma" panose="020B0604030504040204" pitchFamily="34" charset="0"/>
                <a:cs typeface="Tahoma" panose="020B0604030504040204" pitchFamily="34" charset="0"/>
              </a:rPr>
              <a:t>ka</a:t>
            </a:r>
            <a:r>
              <a:rPr lang="en-GB" sz="1400" dirty="0">
                <a:latin typeface="Tahoma" panose="020B0604030504040204" pitchFamily="34" charset="0"/>
                <a:ea typeface="Tahoma" panose="020B0604030504040204" pitchFamily="34" charset="0"/>
                <a:cs typeface="Tahoma" panose="020B0604030504040204" pitchFamily="34" charset="0"/>
              </a:rPr>
              <a:t> BP). DNA </a:t>
            </a:r>
            <a:r>
              <a:rPr lang="en-GB" sz="1400" dirty="0" smtClean="0">
                <a:latin typeface="Tahoma" panose="020B0604030504040204" pitchFamily="34" charset="0"/>
                <a:ea typeface="Tahoma" panose="020B0604030504040204" pitchFamily="34" charset="0"/>
                <a:cs typeface="Tahoma" panose="020B0604030504040204" pitchFamily="34" charset="0"/>
              </a:rPr>
              <a:t>taxa from the sites can be compared with the taxa recorded at Chisholm Lake</a:t>
            </a:r>
          </a:p>
        </p:txBody>
      </p:sp>
      <p:sp>
        <p:nvSpPr>
          <p:cNvPr id="5" name="TextBox 4"/>
          <p:cNvSpPr txBox="1"/>
          <p:nvPr/>
        </p:nvSpPr>
        <p:spPr>
          <a:xfrm>
            <a:off x="7198775" y="5456586"/>
            <a:ext cx="1751214" cy="307777"/>
          </a:xfrm>
          <a:prstGeom prst="rect">
            <a:avLst/>
          </a:prstGeom>
          <a:noFill/>
        </p:spPr>
        <p:txBody>
          <a:bodyPr wrap="squar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Charlotte Clarke</a:t>
            </a:r>
          </a:p>
        </p:txBody>
      </p:sp>
      <p:cxnSp>
        <p:nvCxnSpPr>
          <p:cNvPr id="9" name="Straight Connector 8"/>
          <p:cNvCxnSpPr/>
          <p:nvPr/>
        </p:nvCxnSpPr>
        <p:spPr>
          <a:xfrm>
            <a:off x="924152" y="4774975"/>
            <a:ext cx="8044330" cy="466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983977" y="4667713"/>
            <a:ext cx="1321763" cy="307777"/>
          </a:xfrm>
          <a:prstGeom prst="rect">
            <a:avLst/>
          </a:prstGeom>
          <a:noFill/>
        </p:spPr>
        <p:txBody>
          <a:bodyPr wrap="squar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Ca. 14 </a:t>
            </a:r>
            <a:r>
              <a:rPr lang="en-GB" sz="1400" dirty="0" err="1" smtClean="0">
                <a:latin typeface="Tahoma" panose="020B0604030504040204" pitchFamily="34" charset="0"/>
                <a:ea typeface="Tahoma" panose="020B0604030504040204" pitchFamily="34" charset="0"/>
                <a:cs typeface="Tahoma" panose="020B0604030504040204" pitchFamily="34" charset="0"/>
              </a:rPr>
              <a:t>ka</a:t>
            </a:r>
            <a:r>
              <a:rPr lang="en-GB" sz="1400" dirty="0" smtClean="0">
                <a:latin typeface="Tahoma" panose="020B0604030504040204" pitchFamily="34" charset="0"/>
                <a:ea typeface="Tahoma" panose="020B0604030504040204" pitchFamily="34" charset="0"/>
                <a:cs typeface="Tahoma" panose="020B0604030504040204" pitchFamily="34" charset="0"/>
              </a:rPr>
              <a:t> BP</a:t>
            </a:r>
          </a:p>
        </p:txBody>
      </p:sp>
      <p:sp>
        <p:nvSpPr>
          <p:cNvPr id="11" name="Rounded Rectangle 10"/>
          <p:cNvSpPr/>
          <p:nvPr/>
        </p:nvSpPr>
        <p:spPr>
          <a:xfrm>
            <a:off x="8871472" y="4132530"/>
            <a:ext cx="133004" cy="1440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p:cNvSpPr/>
          <p:nvPr/>
        </p:nvSpPr>
        <p:spPr>
          <a:xfrm>
            <a:off x="343013" y="157489"/>
            <a:ext cx="11615903" cy="369332"/>
          </a:xfrm>
          <a:prstGeom prst="rect">
            <a:avLst/>
          </a:prstGeom>
        </p:spPr>
        <p:txBody>
          <a:bodyPr wrap="square">
            <a:spAutoFit/>
          </a:bodyPr>
          <a:lstStyle/>
          <a:p>
            <a:pPr algn="just"/>
            <a:r>
              <a:rPr lang="en-GB" b="1" i="1" dirty="0" err="1">
                <a:latin typeface="Tahoma" panose="020B0604030504040204" pitchFamily="34" charset="0"/>
                <a:ea typeface="Tahoma" panose="020B0604030504040204" pitchFamily="34" charset="0"/>
                <a:cs typeface="Tahoma" panose="020B0604030504040204" pitchFamily="34" charset="0"/>
              </a:rPr>
              <a:t>seda</a:t>
            </a:r>
            <a:r>
              <a:rPr lang="en-GB" b="1" dirty="0" err="1">
                <a:latin typeface="Tahoma" panose="020B0604030504040204" pitchFamily="34" charset="0"/>
                <a:ea typeface="Tahoma" panose="020B0604030504040204" pitchFamily="34" charset="0"/>
                <a:cs typeface="Tahoma" panose="020B0604030504040204" pitchFamily="34" charset="0"/>
              </a:rPr>
              <a:t>DNA</a:t>
            </a:r>
            <a:r>
              <a:rPr lang="en-GB" b="1" dirty="0">
                <a:latin typeface="Tahoma" panose="020B0604030504040204" pitchFamily="34" charset="0"/>
                <a:ea typeface="Tahoma" panose="020B0604030504040204" pitchFamily="34" charset="0"/>
                <a:cs typeface="Tahoma" panose="020B0604030504040204" pitchFamily="34" charset="0"/>
              </a:rPr>
              <a:t> taxa </a:t>
            </a:r>
            <a:r>
              <a:rPr lang="en-GB" b="1" dirty="0" smtClean="0">
                <a:latin typeface="Tahoma" panose="020B0604030504040204" pitchFamily="34" charset="0"/>
                <a:ea typeface="Tahoma" panose="020B0604030504040204" pitchFamily="34" charset="0"/>
                <a:cs typeface="Tahoma" panose="020B0604030504040204" pitchFamily="34" charset="0"/>
              </a:rPr>
              <a:t>(summary of common woody </a:t>
            </a:r>
            <a:r>
              <a:rPr lang="en-GB" b="1" dirty="0">
                <a:latin typeface="Tahoma" panose="020B0604030504040204" pitchFamily="34" charset="0"/>
                <a:ea typeface="Tahoma" panose="020B0604030504040204" pitchFamily="34" charset="0"/>
                <a:cs typeface="Tahoma" panose="020B0604030504040204" pitchFamily="34" charset="0"/>
              </a:rPr>
              <a:t>plants, </a:t>
            </a:r>
            <a:r>
              <a:rPr lang="en-GB" b="1" dirty="0" err="1">
                <a:latin typeface="Tahoma" panose="020B0604030504040204" pitchFamily="34" charset="0"/>
                <a:ea typeface="Tahoma" panose="020B0604030504040204" pitchFamily="34" charset="0"/>
                <a:cs typeface="Tahoma" panose="020B0604030504040204" pitchFamily="34" charset="0"/>
              </a:rPr>
              <a:t>graminoids</a:t>
            </a:r>
            <a:r>
              <a:rPr lang="en-GB" b="1" dirty="0">
                <a:latin typeface="Tahoma" panose="020B0604030504040204" pitchFamily="34" charset="0"/>
                <a:ea typeface="Tahoma" panose="020B0604030504040204" pitchFamily="34" charset="0"/>
                <a:cs typeface="Tahoma" panose="020B0604030504040204" pitchFamily="34" charset="0"/>
              </a:rPr>
              <a:t> and </a:t>
            </a:r>
            <a:r>
              <a:rPr lang="en-GB" b="1" i="1" dirty="0">
                <a:latin typeface="Tahoma" panose="020B0604030504040204" pitchFamily="34" charset="0"/>
                <a:ea typeface="Tahoma" panose="020B0604030504040204" pitchFamily="34" charset="0"/>
                <a:cs typeface="Tahoma" panose="020B0604030504040204" pitchFamily="34" charset="0"/>
              </a:rPr>
              <a:t>Equisetum</a:t>
            </a:r>
            <a:r>
              <a:rPr lang="en-GB" b="1" dirty="0">
                <a:latin typeface="Tahoma" panose="020B0604030504040204" pitchFamily="34" charset="0"/>
                <a:ea typeface="Tahoma" panose="020B0604030504040204" pitchFamily="34" charset="0"/>
                <a:cs typeface="Tahoma" panose="020B0604030504040204" pitchFamily="34" charset="0"/>
              </a:rPr>
              <a:t>) at Chisholm Lake</a:t>
            </a:r>
          </a:p>
        </p:txBody>
      </p:sp>
      <p:sp>
        <p:nvSpPr>
          <p:cNvPr id="15" name="TextBox 14"/>
          <p:cNvSpPr txBox="1"/>
          <p:nvPr/>
        </p:nvSpPr>
        <p:spPr>
          <a:xfrm>
            <a:off x="415441" y="5700451"/>
            <a:ext cx="11471048" cy="954107"/>
          </a:xfrm>
          <a:prstGeom prst="rect">
            <a:avLst/>
          </a:prstGeom>
          <a:noFill/>
        </p:spPr>
        <p:txBody>
          <a:bodyPr wrap="square" rtlCol="0">
            <a:spAutoFit/>
          </a:bodyPr>
          <a:lstStyle/>
          <a:p>
            <a:pPr algn="just"/>
            <a:r>
              <a:rPr lang="en-GB" sz="1400" dirty="0" smtClean="0">
                <a:latin typeface="Tahoma" panose="020B0604030504040204" pitchFamily="34" charset="0"/>
                <a:ea typeface="Tahoma" panose="020B0604030504040204" pitchFamily="34" charset="0"/>
                <a:cs typeface="Tahoma" panose="020B0604030504040204" pitchFamily="34" charset="0"/>
              </a:rPr>
              <a:t>There are 48 forb taxa, ~30 of which form an important component, along with 7 grass taxa, of the pre-14 </a:t>
            </a:r>
            <a:r>
              <a:rPr lang="en-GB" sz="1400" dirty="0" err="1" smtClean="0">
                <a:latin typeface="Tahoma" panose="020B0604030504040204" pitchFamily="34" charset="0"/>
                <a:ea typeface="Tahoma" panose="020B0604030504040204" pitchFamily="34" charset="0"/>
                <a:cs typeface="Tahoma" panose="020B0604030504040204" pitchFamily="34" charset="0"/>
              </a:rPr>
              <a:t>ka</a:t>
            </a:r>
            <a:r>
              <a:rPr lang="en-GB" sz="1400" dirty="0" smtClean="0">
                <a:latin typeface="Tahoma" panose="020B0604030504040204" pitchFamily="34" charset="0"/>
                <a:ea typeface="Tahoma" panose="020B0604030504040204" pitchFamily="34" charset="0"/>
                <a:cs typeface="Tahoma" panose="020B0604030504040204" pitchFamily="34" charset="0"/>
              </a:rPr>
              <a:t> vegetation. Many forbs continue as a component of the deciduous woody vegetation that developed subsequently, about the time of the first human arrivals. The floristic richness compares favourably with pollen data from the lake (</a:t>
            </a:r>
            <a:r>
              <a:rPr lang="en-GB" sz="1400" dirty="0" err="1" smtClean="0">
                <a:latin typeface="Tahoma" panose="020B0604030504040204" pitchFamily="34" charset="0"/>
                <a:ea typeface="Tahoma" panose="020B0604030504040204" pitchFamily="34" charset="0"/>
                <a:cs typeface="Tahoma" panose="020B0604030504040204" pitchFamily="34" charset="0"/>
              </a:rPr>
              <a:t>Tinner</a:t>
            </a:r>
            <a:r>
              <a:rPr lang="en-GB" sz="1400" dirty="0" smtClean="0">
                <a:latin typeface="Tahoma" panose="020B0604030504040204" pitchFamily="34" charset="0"/>
                <a:ea typeface="Tahoma" panose="020B0604030504040204" pitchFamily="34" charset="0"/>
                <a:cs typeface="Tahoma" panose="020B0604030504040204" pitchFamily="34" charset="0"/>
              </a:rPr>
              <a:t> et al 2006 Veg </a:t>
            </a:r>
            <a:r>
              <a:rPr lang="en-GB" sz="1400" dirty="0" err="1" smtClean="0">
                <a:latin typeface="Tahoma" panose="020B0604030504040204" pitchFamily="34" charset="0"/>
                <a:ea typeface="Tahoma" panose="020B0604030504040204" pitchFamily="34" charset="0"/>
                <a:cs typeface="Tahoma" panose="020B0604030504040204" pitchFamily="34" charset="0"/>
              </a:rPr>
              <a:t>Hist</a:t>
            </a:r>
            <a:r>
              <a:rPr lang="en-GB" sz="1400" dirty="0" smtClean="0">
                <a:latin typeface="Tahoma" panose="020B0604030504040204" pitchFamily="34" charset="0"/>
                <a:ea typeface="Tahoma" panose="020B0604030504040204" pitchFamily="34" charset="0"/>
                <a:cs typeface="Tahoma" panose="020B0604030504040204" pitchFamily="34" charset="0"/>
              </a:rPr>
              <a:t> Arch), which records 23 taxa with low and sporadic values. The </a:t>
            </a:r>
            <a:r>
              <a:rPr lang="en-GB" sz="1400" i="1" dirty="0" err="1" smtClean="0">
                <a:latin typeface="Tahoma" panose="020B0604030504040204" pitchFamily="34" charset="0"/>
                <a:ea typeface="Tahoma" panose="020B0604030504040204" pitchFamily="34" charset="0"/>
                <a:cs typeface="Tahoma" panose="020B0604030504040204" pitchFamily="34" charset="0"/>
              </a:rPr>
              <a:t>seda</a:t>
            </a:r>
            <a:r>
              <a:rPr lang="en-GB" sz="1400" dirty="0" err="1" smtClean="0">
                <a:latin typeface="Tahoma" panose="020B0604030504040204" pitchFamily="34" charset="0"/>
                <a:ea typeface="Tahoma" panose="020B0604030504040204" pitchFamily="34" charset="0"/>
                <a:cs typeface="Tahoma" panose="020B0604030504040204" pitchFamily="34" charset="0"/>
              </a:rPr>
              <a:t>DNA</a:t>
            </a:r>
            <a:r>
              <a:rPr lang="en-GB" sz="1400" dirty="0" smtClean="0">
                <a:latin typeface="Tahoma" panose="020B0604030504040204" pitchFamily="34" charset="0"/>
                <a:ea typeface="Tahoma" panose="020B0604030504040204" pitchFamily="34" charset="0"/>
                <a:cs typeface="Tahoma" panose="020B0604030504040204" pitchFamily="34" charset="0"/>
              </a:rPr>
              <a:t> highlights the forb-rich tundra and steppe elements </a:t>
            </a:r>
            <a:r>
              <a:rPr lang="en-GB" sz="1400" dirty="0">
                <a:latin typeface="Tahoma" panose="020B0604030504040204" pitchFamily="34" charset="0"/>
                <a:ea typeface="Tahoma" panose="020B0604030504040204" pitchFamily="34" charset="0"/>
                <a:cs typeface="Tahoma" panose="020B0604030504040204" pitchFamily="34" charset="0"/>
              </a:rPr>
              <a:t>of </a:t>
            </a:r>
            <a:r>
              <a:rPr lang="en-GB" sz="1400" dirty="0" smtClean="0">
                <a:latin typeface="Tahoma" panose="020B0604030504040204" pitchFamily="34" charset="0"/>
                <a:ea typeface="Tahoma" panose="020B0604030504040204" pitchFamily="34" charset="0"/>
                <a:cs typeface="Tahoma" panose="020B0604030504040204" pitchFamily="34" charset="0"/>
              </a:rPr>
              <a:t>the open </a:t>
            </a:r>
            <a:r>
              <a:rPr lang="en-GB" sz="1400" dirty="0">
                <a:latin typeface="Tahoma" panose="020B0604030504040204" pitchFamily="34" charset="0"/>
                <a:ea typeface="Tahoma" panose="020B0604030504040204" pitchFamily="34" charset="0"/>
                <a:cs typeface="Tahoma" panose="020B0604030504040204" pitchFamily="34" charset="0"/>
              </a:rPr>
              <a:t>late-Pleistocene vegetation </a:t>
            </a:r>
            <a:r>
              <a:rPr lang="en-GB" sz="1400" dirty="0" smtClean="0">
                <a:latin typeface="Tahoma" panose="020B0604030504040204" pitchFamily="34" charset="0"/>
                <a:ea typeface="Tahoma" panose="020B0604030504040204" pitchFamily="34" charset="0"/>
                <a:cs typeface="Tahoma" panose="020B0604030504040204" pitchFamily="34" charset="0"/>
              </a:rPr>
              <a:t>(prior to 14 </a:t>
            </a:r>
            <a:r>
              <a:rPr lang="en-GB" sz="1400" dirty="0" err="1" smtClean="0">
                <a:latin typeface="Tahoma" panose="020B0604030504040204" pitchFamily="34" charset="0"/>
                <a:ea typeface="Tahoma" panose="020B0604030504040204" pitchFamily="34" charset="0"/>
                <a:cs typeface="Tahoma" panose="020B0604030504040204" pitchFamily="34" charset="0"/>
              </a:rPr>
              <a:t>ka</a:t>
            </a:r>
            <a:r>
              <a:rPr lang="en-GB" sz="1400" dirty="0">
                <a:latin typeface="Tahoma" panose="020B0604030504040204" pitchFamily="34" charset="0"/>
                <a:ea typeface="Tahoma" panose="020B0604030504040204" pitchFamily="34" charset="0"/>
                <a:cs typeface="Tahoma" panose="020B0604030504040204" pitchFamily="34" charset="0"/>
              </a:rPr>
              <a:t> </a:t>
            </a:r>
            <a:r>
              <a:rPr lang="en-GB" sz="1400" dirty="0" smtClean="0">
                <a:latin typeface="Tahoma" panose="020B0604030504040204" pitchFamily="34" charset="0"/>
                <a:ea typeface="Tahoma" panose="020B0604030504040204" pitchFamily="34" charset="0"/>
                <a:cs typeface="Tahoma" panose="020B0604030504040204" pitchFamily="34" charset="0"/>
              </a:rPr>
              <a:t>BP). </a:t>
            </a:r>
            <a:endParaRPr lang="en-GB"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666090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3269" y="709631"/>
            <a:ext cx="1236543" cy="5965080"/>
          </a:xfrm>
          <a:prstGeom prst="rect">
            <a:avLst/>
          </a:prstGeom>
        </p:spPr>
      </p:pic>
      <p:pic>
        <p:nvPicPr>
          <p:cNvPr id="18" name="Picture 17"/>
          <p:cNvPicPr>
            <a:picLocks noChangeAspect="1"/>
          </p:cNvPicPr>
          <p:nvPr/>
        </p:nvPicPr>
        <p:blipFill rotWithShape="1">
          <a:blip r:embed="rId4" cstate="screen">
            <a:extLst>
              <a:ext uri="{28A0092B-C50C-407E-A947-70E740481C1C}">
                <a14:useLocalDpi xmlns:a14="http://schemas.microsoft.com/office/drawing/2010/main"/>
              </a:ext>
            </a:extLst>
          </a:blip>
          <a:srcRect b="26943"/>
          <a:stretch/>
        </p:blipFill>
        <p:spPr>
          <a:xfrm>
            <a:off x="1576844" y="709630"/>
            <a:ext cx="2129942" cy="5919509"/>
          </a:xfrm>
          <a:prstGeom prst="rect">
            <a:avLst/>
          </a:prstGeom>
        </p:spPr>
      </p:pic>
      <p:sp>
        <p:nvSpPr>
          <p:cNvPr id="19" name="TextBox 18"/>
          <p:cNvSpPr txBox="1"/>
          <p:nvPr/>
        </p:nvSpPr>
        <p:spPr>
          <a:xfrm>
            <a:off x="754723" y="877127"/>
            <a:ext cx="369440" cy="2031325"/>
          </a:xfrm>
          <a:prstGeom prst="rect">
            <a:avLst/>
          </a:prstGeom>
          <a:noFill/>
          <a:ln>
            <a:solidFill>
              <a:schemeClr val="tx1"/>
            </a:solidFill>
          </a:ln>
        </p:spPr>
        <p:txBody>
          <a:bodyPr wrap="square" rtlCol="0">
            <a:spAutoFit/>
          </a:bodyPr>
          <a:lstStyle/>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Woody</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a:off x="754723" y="3160943"/>
            <a:ext cx="322730" cy="3323987"/>
          </a:xfrm>
          <a:prstGeom prst="rect">
            <a:avLst/>
          </a:prstGeom>
          <a:noFill/>
          <a:ln>
            <a:solidFill>
              <a:schemeClr val="tx1"/>
            </a:solidFill>
          </a:ln>
        </p:spPr>
        <p:txBody>
          <a:bodyPr wrap="square" rtlCol="0">
            <a:spAutoFit/>
          </a:bodyPr>
          <a:lstStyle/>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Forbs</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21" name="Oval 20"/>
          <p:cNvSpPr/>
          <p:nvPr/>
        </p:nvSpPr>
        <p:spPr>
          <a:xfrm>
            <a:off x="4019042" y="5601209"/>
            <a:ext cx="152198" cy="127632"/>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a:off x="4007271" y="5839992"/>
            <a:ext cx="152198" cy="127632"/>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p:cNvSpPr/>
          <p:nvPr/>
        </p:nvSpPr>
        <p:spPr>
          <a:xfrm>
            <a:off x="4007269" y="6050846"/>
            <a:ext cx="152198" cy="127632"/>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p:cNvSpPr txBox="1"/>
          <p:nvPr/>
        </p:nvSpPr>
        <p:spPr>
          <a:xfrm>
            <a:off x="4191326" y="5315379"/>
            <a:ext cx="4566340" cy="1169551"/>
          </a:xfrm>
          <a:prstGeom prst="rect">
            <a:avLst/>
          </a:prstGeom>
          <a:noFill/>
        </p:spPr>
        <p:txBody>
          <a:bodyPr wrap="squar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Bubble size: proportion of sample replicates (weighted)</a:t>
            </a:r>
          </a:p>
          <a:p>
            <a:r>
              <a:rPr lang="en-GB" sz="1400" dirty="0" smtClean="0">
                <a:latin typeface="Tahoma" panose="020B0604030504040204" pitchFamily="34" charset="0"/>
                <a:ea typeface="Tahoma" panose="020B0604030504040204" pitchFamily="34" charset="0"/>
                <a:cs typeface="Tahoma" panose="020B0604030504040204" pitchFamily="34" charset="0"/>
              </a:rPr>
              <a:t>Contemporaneous at Chisholm Lake     </a:t>
            </a:r>
          </a:p>
          <a:p>
            <a:r>
              <a:rPr lang="en-GB" sz="1400" dirty="0" smtClean="0">
                <a:latin typeface="Tahoma" panose="020B0604030504040204" pitchFamily="34" charset="0"/>
                <a:ea typeface="Tahoma" panose="020B0604030504040204" pitchFamily="34" charset="0"/>
                <a:cs typeface="Tahoma" panose="020B0604030504040204" pitchFamily="34" charset="0"/>
              </a:rPr>
              <a:t>Not contemporaneous at CL, but probable/possible</a:t>
            </a:r>
          </a:p>
          <a:p>
            <a:r>
              <a:rPr lang="en-GB" sz="1400" dirty="0" smtClean="0">
                <a:latin typeface="Tahoma" panose="020B0604030504040204" pitchFamily="34" charset="0"/>
                <a:ea typeface="Tahoma" panose="020B0604030504040204" pitchFamily="34" charset="0"/>
                <a:cs typeface="Tahoma" panose="020B0604030504040204" pitchFamily="34" charset="0"/>
              </a:rPr>
              <a:t>Not recorded at CL, but in local boreal steppe today</a:t>
            </a:r>
          </a:p>
          <a:p>
            <a:r>
              <a:rPr lang="en-GB" sz="1400" dirty="0" smtClean="0">
                <a:latin typeface="Tahoma" panose="020B0604030504040204" pitchFamily="34" charset="0"/>
                <a:ea typeface="Tahoma" panose="020B0604030504040204" pitchFamily="34" charset="0"/>
                <a:cs typeface="Tahoma" panose="020B0604030504040204" pitchFamily="34" charset="0"/>
              </a:rPr>
              <a:t>Not contemporaneous at CL</a:t>
            </a:r>
          </a:p>
        </p:txBody>
      </p:sp>
      <p:sp>
        <p:nvSpPr>
          <p:cNvPr id="25" name="Oval 24"/>
          <p:cNvSpPr/>
          <p:nvPr/>
        </p:nvSpPr>
        <p:spPr>
          <a:xfrm>
            <a:off x="4026637" y="6273148"/>
            <a:ext cx="152198" cy="12763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490071" y="121719"/>
            <a:ext cx="2259106" cy="461665"/>
          </a:xfrm>
          <a:prstGeom prst="rect">
            <a:avLst/>
          </a:prstGeom>
          <a:noFill/>
        </p:spPr>
        <p:txBody>
          <a:bodyPr wrap="square" rtlCol="0">
            <a:spAutoFit/>
          </a:bodyPr>
          <a:lstStyle/>
          <a:p>
            <a:r>
              <a:rPr lang="en-GB" sz="1200" b="1" dirty="0" smtClean="0">
                <a:latin typeface="Tahoma" panose="020B0604030504040204" pitchFamily="34" charset="0"/>
                <a:ea typeface="Tahoma" panose="020B0604030504040204" pitchFamily="34" charset="0"/>
                <a:cs typeface="Tahoma" panose="020B0604030504040204" pitchFamily="34" charset="0"/>
              </a:rPr>
              <a:t>Eager Arch 08: Component 2 Mead 13,000 BP</a:t>
            </a:r>
          </a:p>
        </p:txBody>
      </p:sp>
      <p:pic>
        <p:nvPicPr>
          <p:cNvPr id="40" name="Picture 3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87059" y="1263323"/>
            <a:ext cx="1138754" cy="2749534"/>
          </a:xfrm>
          <a:prstGeom prst="rect">
            <a:avLst/>
          </a:prstGeom>
        </p:spPr>
      </p:pic>
      <p:pic>
        <p:nvPicPr>
          <p:cNvPr id="43" name="Picture 42"/>
          <p:cNvPicPr>
            <a:picLocks noChangeAspect="1"/>
          </p:cNvPicPr>
          <p:nvPr/>
        </p:nvPicPr>
        <p:blipFill rotWithShape="1">
          <a:blip r:embed="rId4" cstate="screen">
            <a:extLst>
              <a:ext uri="{28A0092B-C50C-407E-A947-70E740481C1C}">
                <a14:useLocalDpi xmlns:a14="http://schemas.microsoft.com/office/drawing/2010/main"/>
              </a:ext>
            </a:extLst>
          </a:blip>
          <a:srcRect t="73014"/>
          <a:stretch/>
        </p:blipFill>
        <p:spPr>
          <a:xfrm>
            <a:off x="3760850" y="1176318"/>
            <a:ext cx="2734131" cy="2806845"/>
          </a:xfrm>
          <a:prstGeom prst="rect">
            <a:avLst/>
          </a:prstGeom>
        </p:spPr>
      </p:pic>
      <p:sp>
        <p:nvSpPr>
          <p:cNvPr id="44" name="TextBox 43"/>
          <p:cNvSpPr txBox="1"/>
          <p:nvPr/>
        </p:nvSpPr>
        <p:spPr>
          <a:xfrm>
            <a:off x="5695859" y="1321623"/>
            <a:ext cx="1060731" cy="276999"/>
          </a:xfrm>
          <a:prstGeom prst="rect">
            <a:avLst/>
          </a:prstGeom>
          <a:noFill/>
          <a:ln>
            <a:solidFill>
              <a:schemeClr val="tx1"/>
            </a:solidFill>
          </a:ln>
        </p:spPr>
        <p:txBody>
          <a:bodyPr wrap="square" rtlCol="0">
            <a:spAutoFit/>
          </a:bodyPr>
          <a:lstStyle/>
          <a:p>
            <a:r>
              <a:rPr lang="en-GB" sz="1200" dirty="0" err="1" smtClean="0">
                <a:latin typeface="Tahoma" panose="020B0604030504040204" pitchFamily="34" charset="0"/>
                <a:ea typeface="Tahoma" panose="020B0604030504040204" pitchFamily="34" charset="0"/>
                <a:cs typeface="Tahoma" panose="020B0604030504040204" pitchFamily="34" charset="0"/>
              </a:rPr>
              <a:t>Graminoids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45" name="TextBox 44"/>
          <p:cNvSpPr txBox="1"/>
          <p:nvPr/>
        </p:nvSpPr>
        <p:spPr>
          <a:xfrm>
            <a:off x="5646739" y="2908452"/>
            <a:ext cx="1060731" cy="276999"/>
          </a:xfrm>
          <a:prstGeom prst="rect">
            <a:avLst/>
          </a:prstGeom>
          <a:noFill/>
          <a:ln>
            <a:solidFill>
              <a:schemeClr val="tx1"/>
            </a:solidFill>
          </a:ln>
        </p:spPr>
        <p:txBody>
          <a:bodyPr wrap="square" rtlCol="0">
            <a:spAutoFit/>
          </a:bodyPr>
          <a:lstStyle/>
          <a:p>
            <a:r>
              <a:rPr lang="en-GB" sz="1200" dirty="0" smtClean="0">
                <a:latin typeface="Tahoma" panose="020B0604030504040204" pitchFamily="34" charset="0"/>
                <a:ea typeface="Tahoma" panose="020B0604030504040204" pitchFamily="34" charset="0"/>
                <a:cs typeface="Tahoma" panose="020B0604030504040204" pitchFamily="34" charset="0"/>
              </a:rPr>
              <a:t>Lower plants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53" name="Oval 52"/>
          <p:cNvSpPr/>
          <p:nvPr/>
        </p:nvSpPr>
        <p:spPr>
          <a:xfrm>
            <a:off x="3801534" y="5601209"/>
            <a:ext cx="152198" cy="1276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 name="Picture 53"/>
          <p:cNvPicPr>
            <a:picLocks noChangeAspect="1"/>
          </p:cNvPicPr>
          <p:nvPr/>
        </p:nvPicPr>
        <p:blipFill>
          <a:blip r:embed="rId6"/>
          <a:stretch>
            <a:fillRect/>
          </a:stretch>
        </p:blipFill>
        <p:spPr>
          <a:xfrm>
            <a:off x="8912640" y="624168"/>
            <a:ext cx="3353091" cy="6090432"/>
          </a:xfrm>
          <a:prstGeom prst="rect">
            <a:avLst/>
          </a:prstGeom>
        </p:spPr>
      </p:pic>
      <p:pic>
        <p:nvPicPr>
          <p:cNvPr id="55" name="Picture 54"/>
          <p:cNvPicPr>
            <a:picLocks noChangeAspect="1"/>
          </p:cNvPicPr>
          <p:nvPr/>
        </p:nvPicPr>
        <p:blipFill>
          <a:blip r:embed="rId7"/>
          <a:stretch>
            <a:fillRect/>
          </a:stretch>
        </p:blipFill>
        <p:spPr>
          <a:xfrm>
            <a:off x="6086342" y="1222505"/>
            <a:ext cx="3904323" cy="2918383"/>
          </a:xfrm>
          <a:prstGeom prst="rect">
            <a:avLst/>
          </a:prstGeom>
        </p:spPr>
      </p:pic>
      <p:sp>
        <p:nvSpPr>
          <p:cNvPr id="56" name="TextBox 55"/>
          <p:cNvSpPr txBox="1"/>
          <p:nvPr/>
        </p:nvSpPr>
        <p:spPr>
          <a:xfrm>
            <a:off x="9262642" y="829798"/>
            <a:ext cx="369440" cy="2031325"/>
          </a:xfrm>
          <a:prstGeom prst="rect">
            <a:avLst/>
          </a:prstGeom>
          <a:noFill/>
          <a:ln>
            <a:solidFill>
              <a:schemeClr val="tx1"/>
            </a:solidFill>
          </a:ln>
        </p:spPr>
        <p:txBody>
          <a:bodyPr wrap="square" rtlCol="0">
            <a:spAutoFit/>
          </a:bodyPr>
          <a:lstStyle/>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Woody</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57" name="TextBox 56"/>
          <p:cNvSpPr txBox="1"/>
          <p:nvPr/>
        </p:nvSpPr>
        <p:spPr>
          <a:xfrm>
            <a:off x="9287603" y="2996673"/>
            <a:ext cx="322730" cy="3323987"/>
          </a:xfrm>
          <a:prstGeom prst="rect">
            <a:avLst/>
          </a:prstGeom>
          <a:noFill/>
          <a:ln>
            <a:solidFill>
              <a:schemeClr val="tx1"/>
            </a:solidFill>
          </a:ln>
        </p:spPr>
        <p:txBody>
          <a:bodyPr wrap="square" rtlCol="0">
            <a:spAutoFit/>
          </a:bodyPr>
          <a:lstStyle/>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Forbs</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58" name="TextBox 57"/>
          <p:cNvSpPr txBox="1"/>
          <p:nvPr/>
        </p:nvSpPr>
        <p:spPr>
          <a:xfrm>
            <a:off x="8993012" y="121719"/>
            <a:ext cx="2259106" cy="461665"/>
          </a:xfrm>
          <a:prstGeom prst="rect">
            <a:avLst/>
          </a:prstGeom>
          <a:noFill/>
        </p:spPr>
        <p:txBody>
          <a:bodyPr wrap="square" rtlCol="0">
            <a:spAutoFit/>
          </a:bodyPr>
          <a:lstStyle/>
          <a:p>
            <a:r>
              <a:rPr lang="en-GB" sz="1200" b="1" dirty="0" smtClean="0">
                <a:latin typeface="Tahoma" panose="020B0604030504040204" pitchFamily="34" charset="0"/>
                <a:ea typeface="Tahoma" panose="020B0604030504040204" pitchFamily="34" charset="0"/>
                <a:cs typeface="Tahoma" panose="020B0604030504040204" pitchFamily="34" charset="0"/>
              </a:rPr>
              <a:t>Eager Arch 09: Component 2 Mead 13,000 BP</a:t>
            </a:r>
          </a:p>
        </p:txBody>
      </p:sp>
      <p:sp>
        <p:nvSpPr>
          <p:cNvPr id="59" name="TextBox 58"/>
          <p:cNvSpPr txBox="1"/>
          <p:nvPr/>
        </p:nvSpPr>
        <p:spPr>
          <a:xfrm>
            <a:off x="2888714" y="95309"/>
            <a:ext cx="4109142" cy="707886"/>
          </a:xfrm>
          <a:prstGeom prst="rect">
            <a:avLst/>
          </a:prstGeom>
          <a:solidFill>
            <a:srgbClr val="FF9999"/>
          </a:solidFill>
        </p:spPr>
        <p:txBody>
          <a:bodyPr wrap="square" rtlCol="0">
            <a:spAutoFit/>
          </a:bodyPr>
          <a:lstStyle/>
          <a:p>
            <a:r>
              <a:rPr lang="en-GB" sz="2000" b="1" i="1" dirty="0" err="1" smtClean="0">
                <a:latin typeface="Tahoma" panose="020B0604030504040204" pitchFamily="34" charset="0"/>
                <a:ea typeface="Tahoma" panose="020B0604030504040204" pitchFamily="34" charset="0"/>
                <a:cs typeface="Tahoma" panose="020B0604030504040204" pitchFamily="34" charset="0"/>
              </a:rPr>
              <a:t>seda</a:t>
            </a:r>
            <a:r>
              <a:rPr lang="en-GB" sz="2000" b="1" dirty="0" err="1" smtClean="0">
                <a:latin typeface="Tahoma" panose="020B0604030504040204" pitchFamily="34" charset="0"/>
                <a:ea typeface="Tahoma" panose="020B0604030504040204" pitchFamily="34" charset="0"/>
                <a:cs typeface="Tahoma" panose="020B0604030504040204" pitchFamily="34" charset="0"/>
              </a:rPr>
              <a:t>DNA</a:t>
            </a:r>
            <a:r>
              <a:rPr lang="en-GB" sz="2000" b="1" dirty="0" smtClean="0">
                <a:latin typeface="Tahoma" panose="020B0604030504040204" pitchFamily="34" charset="0"/>
                <a:ea typeface="Tahoma" panose="020B0604030504040204" pitchFamily="34" charset="0"/>
                <a:cs typeface="Tahoma" panose="020B0604030504040204" pitchFamily="34" charset="0"/>
              </a:rPr>
              <a:t> from archaeological sites in the Tanana Valley</a:t>
            </a:r>
          </a:p>
        </p:txBody>
      </p:sp>
      <p:sp>
        <p:nvSpPr>
          <p:cNvPr id="60" name="Oval 59"/>
          <p:cNvSpPr/>
          <p:nvPr/>
        </p:nvSpPr>
        <p:spPr>
          <a:xfrm>
            <a:off x="1327208" y="4695050"/>
            <a:ext cx="249636" cy="247491"/>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p:cNvSpPr/>
          <p:nvPr/>
        </p:nvSpPr>
        <p:spPr>
          <a:xfrm>
            <a:off x="9765307" y="4658666"/>
            <a:ext cx="275164" cy="28387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p:cNvSpPr txBox="1"/>
          <p:nvPr/>
        </p:nvSpPr>
        <p:spPr>
          <a:xfrm>
            <a:off x="3812988" y="3938494"/>
            <a:ext cx="5099652" cy="1323439"/>
          </a:xfrm>
          <a:prstGeom prst="rect">
            <a:avLst/>
          </a:prstGeom>
          <a:noFill/>
          <a:ln>
            <a:solidFill>
              <a:schemeClr val="tx1"/>
            </a:solidFill>
          </a:ln>
        </p:spPr>
        <p:txBody>
          <a:bodyPr wrap="square" rtlCol="0">
            <a:spAutoFit/>
          </a:bodyPr>
          <a:lstStyle/>
          <a:p>
            <a:r>
              <a:rPr lang="en-GB" sz="1600" dirty="0" smtClean="0">
                <a:solidFill>
                  <a:srgbClr val="0070C0"/>
                </a:solidFill>
                <a:latin typeface="Tahoma" panose="020B0604030504040204" pitchFamily="34" charset="0"/>
                <a:ea typeface="Tahoma" panose="020B0604030504040204" pitchFamily="34" charset="0"/>
                <a:cs typeface="Tahoma" panose="020B0604030504040204" pitchFamily="34" charset="0"/>
              </a:rPr>
              <a:t>The oldest Mead horizon has a DNA flora that largely matches Chisholm’s flora at 13,000 </a:t>
            </a:r>
            <a:r>
              <a:rPr lang="en-GB" sz="1600"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ka</a:t>
            </a:r>
            <a:r>
              <a:rPr lang="en-GB" sz="1600" dirty="0" smtClean="0">
                <a:solidFill>
                  <a:srgbClr val="0070C0"/>
                </a:solidFill>
                <a:latin typeface="Tahoma" panose="020B0604030504040204" pitchFamily="34" charset="0"/>
                <a:ea typeface="Tahoma" panose="020B0604030504040204" pitchFamily="34" charset="0"/>
                <a:cs typeface="Tahoma" panose="020B0604030504040204" pitchFamily="34" charset="0"/>
              </a:rPr>
              <a:t> BP. The exceptions are </a:t>
            </a:r>
            <a:r>
              <a:rPr lang="en-GB" sz="1600"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Picea</a:t>
            </a:r>
            <a:r>
              <a:rPr lang="en-GB" sz="1600" dirty="0" smtClean="0">
                <a:solidFill>
                  <a:srgbClr val="0070C0"/>
                </a:solidFill>
                <a:latin typeface="Tahoma" panose="020B0604030504040204" pitchFamily="34" charset="0"/>
                <a:ea typeface="Tahoma" panose="020B0604030504040204" pitchFamily="34" charset="0"/>
                <a:cs typeface="Tahoma" panose="020B0604030504040204" pitchFamily="34" charset="0"/>
              </a:rPr>
              <a:t> and </a:t>
            </a:r>
            <a:r>
              <a:rPr lang="en-GB" sz="1600"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Populus</a:t>
            </a:r>
            <a:r>
              <a:rPr lang="en-GB" sz="1600" i="1"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1600" dirty="0" smtClean="0">
                <a:solidFill>
                  <a:srgbClr val="0070C0"/>
                </a:solidFill>
                <a:latin typeface="Tahoma" panose="020B0604030504040204" pitchFamily="34" charset="0"/>
                <a:ea typeface="Tahoma" panose="020B0604030504040204" pitchFamily="34" charset="0"/>
                <a:cs typeface="Tahoma" panose="020B0604030504040204" pitchFamily="34" charset="0"/>
              </a:rPr>
              <a:t>(see SP), plus a few other taxa that are absent from Chisholm but could have been present, based on their modern ecology </a:t>
            </a:r>
          </a:p>
        </p:txBody>
      </p:sp>
      <p:sp>
        <p:nvSpPr>
          <p:cNvPr id="2" name="TextBox 1"/>
          <p:cNvSpPr txBox="1"/>
          <p:nvPr/>
        </p:nvSpPr>
        <p:spPr>
          <a:xfrm>
            <a:off x="7345005" y="200691"/>
            <a:ext cx="1172333" cy="400110"/>
          </a:xfrm>
          <a:prstGeom prst="rect">
            <a:avLst/>
          </a:prstGeom>
          <a:no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MEAD</a:t>
            </a:r>
          </a:p>
        </p:txBody>
      </p:sp>
      <p:sp>
        <p:nvSpPr>
          <p:cNvPr id="27" name="Oval 26"/>
          <p:cNvSpPr/>
          <p:nvPr/>
        </p:nvSpPr>
        <p:spPr>
          <a:xfrm>
            <a:off x="1349282" y="1176318"/>
            <a:ext cx="173498" cy="16917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2806884" y="830767"/>
            <a:ext cx="5428015" cy="400110"/>
          </a:xfrm>
          <a:prstGeom prst="rect">
            <a:avLst/>
          </a:prstGeom>
          <a:noFill/>
        </p:spPr>
        <p:txBody>
          <a:bodyPr wrap="square" rtlCol="0">
            <a:spAutoFit/>
          </a:bodyPr>
          <a:lstStyle/>
          <a:p>
            <a:r>
              <a:rPr lang="en-GB" sz="2000" i="1" dirty="0" smtClean="0">
                <a:latin typeface="Tahoma" panose="020B0604030504040204" pitchFamily="34" charset="0"/>
                <a:ea typeface="Tahoma" panose="020B0604030504040204" pitchFamily="34" charset="0"/>
                <a:cs typeface="Tahoma" panose="020B0604030504040204" pitchFamily="34" charset="0"/>
              </a:rPr>
              <a:t>Not all taxa shown. No bubble, taxon absent.</a:t>
            </a:r>
          </a:p>
        </p:txBody>
      </p:sp>
    </p:spTree>
    <p:extLst>
      <p:ext uri="{BB962C8B-B14F-4D97-AF65-F5344CB8AC3E}">
        <p14:creationId xmlns:p14="http://schemas.microsoft.com/office/powerpoint/2010/main" val="40819305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01290" y="2609386"/>
            <a:ext cx="5129072" cy="3846804"/>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8775" y="305553"/>
            <a:ext cx="2964331" cy="6486706"/>
          </a:xfrm>
          <a:prstGeom prst="rect">
            <a:avLst/>
          </a:prstGeom>
        </p:spPr>
      </p:pic>
      <p:pic>
        <p:nvPicPr>
          <p:cNvPr id="10" name="Picture 9"/>
          <p:cNvPicPr>
            <a:picLocks noChangeAspect="1"/>
          </p:cNvPicPr>
          <p:nvPr/>
        </p:nvPicPr>
        <p:blipFill>
          <a:blip r:embed="rId5"/>
          <a:stretch>
            <a:fillRect/>
          </a:stretch>
        </p:blipFill>
        <p:spPr>
          <a:xfrm>
            <a:off x="3601730" y="2609386"/>
            <a:ext cx="2669797" cy="2254802"/>
          </a:xfrm>
          <a:prstGeom prst="rect">
            <a:avLst/>
          </a:prstGeom>
        </p:spPr>
      </p:pic>
      <p:sp>
        <p:nvSpPr>
          <p:cNvPr id="11" name="TextBox 10"/>
          <p:cNvSpPr txBox="1"/>
          <p:nvPr/>
        </p:nvSpPr>
        <p:spPr>
          <a:xfrm>
            <a:off x="426492" y="426729"/>
            <a:ext cx="320567" cy="2031325"/>
          </a:xfrm>
          <a:prstGeom prst="rect">
            <a:avLst/>
          </a:prstGeom>
          <a:noFill/>
          <a:ln>
            <a:solidFill>
              <a:schemeClr val="tx1"/>
            </a:solidFill>
          </a:ln>
        </p:spPr>
        <p:txBody>
          <a:bodyPr wrap="square" rtlCol="0">
            <a:spAutoFit/>
          </a:bodyPr>
          <a:lstStyle/>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Woody</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426492" y="3128899"/>
            <a:ext cx="272755" cy="3323987"/>
          </a:xfrm>
          <a:prstGeom prst="rect">
            <a:avLst/>
          </a:prstGeom>
          <a:noFill/>
          <a:ln>
            <a:solidFill>
              <a:schemeClr val="tx1"/>
            </a:solidFill>
          </a:ln>
        </p:spPr>
        <p:txBody>
          <a:bodyPr wrap="square" rtlCol="0">
            <a:spAutoFit/>
          </a:bodyPr>
          <a:lstStyle/>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Forbs</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13" name="TextBox 12"/>
          <p:cNvSpPr txBox="1"/>
          <p:nvPr/>
        </p:nvSpPr>
        <p:spPr>
          <a:xfrm rot="16200000">
            <a:off x="3252740" y="3205666"/>
            <a:ext cx="1060731" cy="276999"/>
          </a:xfrm>
          <a:prstGeom prst="rect">
            <a:avLst/>
          </a:prstGeom>
          <a:noFill/>
          <a:ln>
            <a:solidFill>
              <a:schemeClr val="tx1"/>
            </a:solidFill>
          </a:ln>
        </p:spPr>
        <p:txBody>
          <a:bodyPr wrap="square" rtlCol="0">
            <a:spAutoFit/>
          </a:bodyPr>
          <a:lstStyle/>
          <a:p>
            <a:r>
              <a:rPr lang="en-GB" sz="1200" dirty="0" err="1" smtClean="0">
                <a:latin typeface="Tahoma" panose="020B0604030504040204" pitchFamily="34" charset="0"/>
                <a:ea typeface="Tahoma" panose="020B0604030504040204" pitchFamily="34" charset="0"/>
                <a:cs typeface="Tahoma" panose="020B0604030504040204" pitchFamily="34" charset="0"/>
              </a:rPr>
              <a:t>Graminoids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a:off x="2498164" y="5702432"/>
            <a:ext cx="3992787" cy="738664"/>
          </a:xfrm>
          <a:prstGeom prst="rect">
            <a:avLst/>
          </a:prstGeom>
          <a:noFill/>
          <a:ln>
            <a:solidFill>
              <a:schemeClr val="tx1"/>
            </a:solidFill>
          </a:ln>
        </p:spPr>
        <p:txBody>
          <a:bodyPr wrap="squar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       Contemporaneous at Chisholm Lake     </a:t>
            </a:r>
          </a:p>
          <a:p>
            <a:r>
              <a:rPr lang="en-GB" sz="1400" dirty="0" smtClean="0">
                <a:latin typeface="Tahoma" panose="020B0604030504040204" pitchFamily="34" charset="0"/>
                <a:ea typeface="Tahoma" panose="020B0604030504040204" pitchFamily="34" charset="0"/>
                <a:cs typeface="Tahoma" panose="020B0604030504040204" pitchFamily="34" charset="0"/>
              </a:rPr>
              <a:t>       Not contemporaneous at CL, but </a:t>
            </a:r>
            <a:r>
              <a:rPr lang="en-GB" sz="1400" dirty="0" err="1" smtClean="0">
                <a:latin typeface="Tahoma" panose="020B0604030504040204" pitchFamily="34" charset="0"/>
                <a:ea typeface="Tahoma" panose="020B0604030504040204" pitchFamily="34" charset="0"/>
                <a:cs typeface="Tahoma" panose="020B0604030504040204" pitchFamily="34" charset="0"/>
              </a:rPr>
              <a:t>prob</a:t>
            </a:r>
            <a:r>
              <a:rPr lang="en-GB" sz="1400" dirty="0" smtClean="0">
                <a:latin typeface="Tahoma" panose="020B0604030504040204" pitchFamily="34" charset="0"/>
                <a:ea typeface="Tahoma" panose="020B0604030504040204" pitchFamily="34" charset="0"/>
                <a:cs typeface="Tahoma" panose="020B0604030504040204" pitchFamily="34" charset="0"/>
              </a:rPr>
              <a:t>/</a:t>
            </a:r>
            <a:r>
              <a:rPr lang="en-GB" sz="1400" dirty="0" err="1" smtClean="0">
                <a:latin typeface="Tahoma" panose="020B0604030504040204" pitchFamily="34" charset="0"/>
                <a:ea typeface="Tahoma" panose="020B0604030504040204" pitchFamily="34" charset="0"/>
                <a:cs typeface="Tahoma" panose="020B0604030504040204" pitchFamily="34" charset="0"/>
              </a:rPr>
              <a:t>poss</a:t>
            </a:r>
            <a:endParaRPr lang="en-GB" sz="1400" dirty="0" smtClean="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       Not contemporaneous at CL</a:t>
            </a:r>
          </a:p>
        </p:txBody>
      </p:sp>
      <p:sp>
        <p:nvSpPr>
          <p:cNvPr id="16" name="Oval 15"/>
          <p:cNvSpPr/>
          <p:nvPr/>
        </p:nvSpPr>
        <p:spPr>
          <a:xfrm>
            <a:off x="2669271" y="5968722"/>
            <a:ext cx="219989" cy="19911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2669271" y="6191033"/>
            <a:ext cx="219989" cy="19911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2669271" y="5740434"/>
            <a:ext cx="219989" cy="199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2615484" y="226674"/>
            <a:ext cx="2213504" cy="400110"/>
          </a:xfrm>
          <a:prstGeom prst="rect">
            <a:avLst/>
          </a:prstGeom>
          <a:no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SWAN POINT</a:t>
            </a:r>
          </a:p>
        </p:txBody>
      </p:sp>
      <p:sp>
        <p:nvSpPr>
          <p:cNvPr id="4" name="TextBox 3"/>
          <p:cNvSpPr txBox="1"/>
          <p:nvPr/>
        </p:nvSpPr>
        <p:spPr>
          <a:xfrm>
            <a:off x="4828504" y="237605"/>
            <a:ext cx="7189694" cy="2246769"/>
          </a:xfrm>
          <a:prstGeom prst="rect">
            <a:avLst/>
          </a:prstGeom>
          <a:noFill/>
          <a:ln>
            <a:solidFill>
              <a:srgbClr val="0070C0"/>
            </a:solidFill>
          </a:ln>
        </p:spPr>
        <p:txBody>
          <a:bodyPr wrap="square" rtlCol="0">
            <a:spAutoFit/>
          </a:bodyPr>
          <a:lstStyle/>
          <a:p>
            <a:pPr algn="just"/>
            <a:r>
              <a:rPr lang="en-GB"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Swan point has the shallowest loess cover</a:t>
            </a:r>
            <a:r>
              <a:rPr lang="en-GB" sz="2000" dirty="0">
                <a:solidFill>
                  <a:srgbClr val="0070C0"/>
                </a:solidFill>
                <a:latin typeface="Tahoma" panose="020B0604030504040204" pitchFamily="34" charset="0"/>
                <a:ea typeface="Tahoma" panose="020B0604030504040204" pitchFamily="34" charset="0"/>
                <a:cs typeface="Tahoma" panose="020B0604030504040204" pitchFamily="34" charset="0"/>
              </a:rPr>
              <a:t>. Sample from basal loess (62-64 cm depth; green rectangle</a:t>
            </a:r>
            <a:r>
              <a:rPr lang="en-GB"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 probably 13-14 </a:t>
            </a:r>
            <a:r>
              <a:rPr lang="en-GB" sz="2000"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ka</a:t>
            </a:r>
            <a:r>
              <a:rPr lang="en-GB"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 BP (dating underway).   Rootlets are visible in the excavated wall. While most taxa are consistent with the Chisholm Lake record, </a:t>
            </a:r>
            <a:r>
              <a:rPr lang="en-GB" sz="2000"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Picea</a:t>
            </a:r>
            <a:r>
              <a:rPr lang="en-GB" sz="2000" i="1"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2000"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Alnus</a:t>
            </a:r>
            <a:r>
              <a:rPr lang="en-GB"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 are unlikely to be contemporaneous; </a:t>
            </a:r>
            <a:r>
              <a:rPr lang="en-GB" sz="2000" i="1" dirty="0" err="1">
                <a:solidFill>
                  <a:srgbClr val="0070C0"/>
                </a:solidFill>
                <a:latin typeface="Tahoma" panose="020B0604030504040204" pitchFamily="34" charset="0"/>
                <a:ea typeface="Tahoma" panose="020B0604030504040204" pitchFamily="34" charset="0"/>
                <a:cs typeface="Tahoma" panose="020B0604030504040204" pitchFamily="34" charset="0"/>
              </a:rPr>
              <a:t>Populus</a:t>
            </a:r>
            <a:r>
              <a:rPr lang="en-GB" sz="2000" dirty="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is not present at Chisholm but is recorded elsewhere in Alaska at this time.   </a:t>
            </a:r>
          </a:p>
        </p:txBody>
      </p:sp>
      <p:sp>
        <p:nvSpPr>
          <p:cNvPr id="20" name="Right Arrow 19"/>
          <p:cNvSpPr/>
          <p:nvPr/>
        </p:nvSpPr>
        <p:spPr>
          <a:xfrm rot="20080244">
            <a:off x="7625978" y="4990353"/>
            <a:ext cx="388470" cy="203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p:cNvSpPr/>
          <p:nvPr/>
        </p:nvSpPr>
        <p:spPr>
          <a:xfrm>
            <a:off x="2622629" y="522557"/>
            <a:ext cx="2320952" cy="738664"/>
          </a:xfrm>
          <a:prstGeom prst="rect">
            <a:avLst/>
          </a:prstGeom>
        </p:spPr>
        <p:txBody>
          <a:bodyPr wrap="square">
            <a:spAutoFit/>
          </a:bodyPr>
          <a:lstStyle/>
          <a:p>
            <a:r>
              <a:rPr lang="en-GB" sz="1400" b="1" dirty="0" smtClean="0"/>
              <a:t>EAG_ARCH_48: Swan </a:t>
            </a:r>
            <a:r>
              <a:rPr lang="en-GB" sz="1400" b="1" dirty="0"/>
              <a:t>Point </a:t>
            </a:r>
          </a:p>
          <a:p>
            <a:r>
              <a:rPr lang="en-GB" sz="1400" b="1" dirty="0"/>
              <a:t>N94.78 E102, East Wall, basal loess, 62-64 </a:t>
            </a:r>
            <a:r>
              <a:rPr lang="en-GB" sz="1400" b="1" dirty="0" err="1"/>
              <a:t>cmBS</a:t>
            </a:r>
            <a:endParaRPr lang="en-GB" sz="1400" b="1" dirty="0"/>
          </a:p>
        </p:txBody>
      </p:sp>
      <p:sp>
        <p:nvSpPr>
          <p:cNvPr id="23" name="Oval 22"/>
          <p:cNvSpPr/>
          <p:nvPr/>
        </p:nvSpPr>
        <p:spPr>
          <a:xfrm>
            <a:off x="1113129" y="792332"/>
            <a:ext cx="267436" cy="2117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91524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l="71002" t="68354" r="7712" b="12105"/>
          <a:stretch/>
        </p:blipFill>
        <p:spPr>
          <a:xfrm>
            <a:off x="3481031" y="732317"/>
            <a:ext cx="1428751" cy="2038350"/>
          </a:xfrm>
          <a:prstGeom prst="rect">
            <a:avLst/>
          </a:prstGeom>
        </p:spPr>
      </p:pic>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5079" y="602962"/>
            <a:ext cx="2989577" cy="6002555"/>
          </a:xfrm>
          <a:prstGeom prst="rect">
            <a:avLst/>
          </a:prstGeom>
        </p:spPr>
      </p:pic>
      <p:pic>
        <p:nvPicPr>
          <p:cNvPr id="15" name="Picture 14"/>
          <p:cNvPicPr>
            <a:picLocks noChangeAspect="1"/>
          </p:cNvPicPr>
          <p:nvPr/>
        </p:nvPicPr>
        <p:blipFill rotWithShape="1">
          <a:blip r:embed="rId5" cstate="screen">
            <a:extLst>
              <a:ext uri="{28A0092B-C50C-407E-A947-70E740481C1C}">
                <a14:useLocalDpi xmlns:a14="http://schemas.microsoft.com/office/drawing/2010/main"/>
              </a:ext>
            </a:extLst>
          </a:blip>
          <a:srcRect t="73014"/>
          <a:stretch/>
        </p:blipFill>
        <p:spPr>
          <a:xfrm>
            <a:off x="4277970" y="792453"/>
            <a:ext cx="2267907" cy="2328222"/>
          </a:xfrm>
          <a:prstGeom prst="rect">
            <a:avLst/>
          </a:prstGeom>
        </p:spPr>
      </p:pic>
      <p:sp>
        <p:nvSpPr>
          <p:cNvPr id="16" name="TextBox 15"/>
          <p:cNvSpPr txBox="1"/>
          <p:nvPr/>
        </p:nvSpPr>
        <p:spPr>
          <a:xfrm>
            <a:off x="450359" y="845083"/>
            <a:ext cx="369440" cy="2031325"/>
          </a:xfrm>
          <a:prstGeom prst="rect">
            <a:avLst/>
          </a:prstGeom>
          <a:noFill/>
          <a:ln>
            <a:solidFill>
              <a:schemeClr val="tx1"/>
            </a:solidFill>
          </a:ln>
        </p:spPr>
        <p:txBody>
          <a:bodyPr wrap="square" rtlCol="0">
            <a:spAutoFit/>
          </a:bodyPr>
          <a:lstStyle/>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Woody</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a:off x="450359" y="3128899"/>
            <a:ext cx="322730" cy="3323987"/>
          </a:xfrm>
          <a:prstGeom prst="rect">
            <a:avLst/>
          </a:prstGeom>
          <a:noFill/>
          <a:ln>
            <a:solidFill>
              <a:schemeClr val="tx1"/>
            </a:solidFill>
          </a:ln>
        </p:spPr>
        <p:txBody>
          <a:bodyPr wrap="square" rtlCol="0">
            <a:spAutoFit/>
          </a:bodyPr>
          <a:lstStyle/>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r>
              <a:rPr lang="en-GB" sz="1400" dirty="0" smtClean="0">
                <a:latin typeface="Tahoma" panose="020B0604030504040204" pitchFamily="34" charset="0"/>
                <a:ea typeface="Tahoma" panose="020B0604030504040204" pitchFamily="34" charset="0"/>
                <a:cs typeface="Tahoma" panose="020B0604030504040204" pitchFamily="34" charset="0"/>
              </a:rPr>
              <a:t>Forbs</a:t>
            </a: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a:p>
            <a:endParaRPr lang="en-GB" sz="1400" dirty="0" smtClean="0">
              <a:latin typeface="Tahoma" panose="020B0604030504040204" pitchFamily="34" charset="0"/>
              <a:ea typeface="Tahoma" panose="020B0604030504040204" pitchFamily="34" charset="0"/>
              <a:cs typeface="Tahoma" panose="020B0604030504040204" pitchFamily="34" charset="0"/>
            </a:endParaRPr>
          </a:p>
        </p:txBody>
      </p:sp>
      <p:sp>
        <p:nvSpPr>
          <p:cNvPr id="18" name="TextBox 17"/>
          <p:cNvSpPr txBox="1"/>
          <p:nvPr/>
        </p:nvSpPr>
        <p:spPr>
          <a:xfrm rot="16200000">
            <a:off x="3227212" y="1348363"/>
            <a:ext cx="1060731" cy="276999"/>
          </a:xfrm>
          <a:prstGeom prst="rect">
            <a:avLst/>
          </a:prstGeom>
          <a:noFill/>
          <a:ln>
            <a:solidFill>
              <a:schemeClr val="tx1"/>
            </a:solidFill>
          </a:ln>
        </p:spPr>
        <p:txBody>
          <a:bodyPr wrap="square" rtlCol="0">
            <a:spAutoFit/>
          </a:bodyPr>
          <a:lstStyle/>
          <a:p>
            <a:r>
              <a:rPr lang="en-GB" sz="1200" dirty="0" err="1" smtClean="0">
                <a:latin typeface="Tahoma" panose="020B0604030504040204" pitchFamily="34" charset="0"/>
                <a:ea typeface="Tahoma" panose="020B0604030504040204" pitchFamily="34" charset="0"/>
                <a:cs typeface="Tahoma" panose="020B0604030504040204" pitchFamily="34" charset="0"/>
              </a:rPr>
              <a:t>Graminoids</a:t>
            </a:r>
            <a:endParaRPr lang="en-GB" sz="1200" dirty="0">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320120" y="183261"/>
            <a:ext cx="3386646" cy="461665"/>
          </a:xfrm>
          <a:prstGeom prst="rect">
            <a:avLst/>
          </a:prstGeom>
          <a:noFill/>
        </p:spPr>
        <p:txBody>
          <a:bodyPr wrap="square" rtlCol="0">
            <a:spAutoFit/>
          </a:bodyPr>
          <a:lstStyle/>
          <a:p>
            <a:r>
              <a:rPr lang="en-GB" sz="1200" b="1" dirty="0">
                <a:latin typeface="Tahoma" panose="020B0604030504040204" pitchFamily="34" charset="0"/>
                <a:ea typeface="Tahoma" panose="020B0604030504040204" pitchFamily="34" charset="0"/>
                <a:cs typeface="Tahoma" panose="020B0604030504040204" pitchFamily="34" charset="0"/>
              </a:rPr>
              <a:t>Upward Sun </a:t>
            </a:r>
            <a:r>
              <a:rPr lang="en-GB" sz="1200" b="1" dirty="0" smtClean="0">
                <a:latin typeface="Tahoma" panose="020B0604030504040204" pitchFamily="34" charset="0"/>
                <a:ea typeface="Tahoma" panose="020B0604030504040204" pitchFamily="34" charset="0"/>
                <a:cs typeface="Tahoma" panose="020B0604030504040204" pitchFamily="34" charset="0"/>
              </a:rPr>
              <a:t>River, Component </a:t>
            </a:r>
            <a:r>
              <a:rPr lang="en-GB" sz="1200" b="1" dirty="0">
                <a:latin typeface="Tahoma" panose="020B0604030504040204" pitchFamily="34" charset="0"/>
                <a:ea typeface="Tahoma" panose="020B0604030504040204" pitchFamily="34" charset="0"/>
                <a:cs typeface="Tahoma" panose="020B0604030504040204" pitchFamily="34" charset="0"/>
              </a:rPr>
              <a:t>3 (11,500 </a:t>
            </a:r>
            <a:r>
              <a:rPr lang="en-GB" sz="1200" b="1" dirty="0" err="1">
                <a:latin typeface="Tahoma" panose="020B0604030504040204" pitchFamily="34" charset="0"/>
                <a:ea typeface="Tahoma" panose="020B0604030504040204" pitchFamily="34" charset="0"/>
                <a:cs typeface="Tahoma" panose="020B0604030504040204" pitchFamily="34" charset="0"/>
              </a:rPr>
              <a:t>cal</a:t>
            </a:r>
            <a:r>
              <a:rPr lang="en-GB" sz="1200" b="1" dirty="0">
                <a:latin typeface="Tahoma" panose="020B0604030504040204" pitchFamily="34" charset="0"/>
                <a:ea typeface="Tahoma" panose="020B0604030504040204" pitchFamily="34" charset="0"/>
                <a:cs typeface="Tahoma" panose="020B0604030504040204" pitchFamily="34" charset="0"/>
              </a:rPr>
              <a:t> </a:t>
            </a:r>
            <a:r>
              <a:rPr lang="en-GB" sz="1200" b="1" dirty="0" err="1">
                <a:latin typeface="Tahoma" panose="020B0604030504040204" pitchFamily="34" charset="0"/>
                <a:ea typeface="Tahoma" panose="020B0604030504040204" pitchFamily="34" charset="0"/>
                <a:cs typeface="Tahoma" panose="020B0604030504040204" pitchFamily="34" charset="0"/>
              </a:rPr>
              <a:t>yr</a:t>
            </a:r>
            <a:r>
              <a:rPr lang="en-GB" sz="1200" b="1" dirty="0">
                <a:latin typeface="Tahoma" panose="020B0604030504040204" pitchFamily="34" charset="0"/>
                <a:ea typeface="Tahoma" panose="020B0604030504040204" pitchFamily="34" charset="0"/>
                <a:cs typeface="Tahoma" panose="020B0604030504040204" pitchFamily="34" charset="0"/>
              </a:rPr>
              <a:t> BP), </a:t>
            </a:r>
            <a:r>
              <a:rPr lang="en-GB" sz="1200" b="1" dirty="0" smtClean="0">
                <a:latin typeface="Tahoma" panose="020B0604030504040204" pitchFamily="34" charset="0"/>
                <a:ea typeface="Tahoma" panose="020B0604030504040204" pitchFamily="34" charset="0"/>
                <a:cs typeface="Tahoma" panose="020B0604030504040204" pitchFamily="34" charset="0"/>
              </a:rPr>
              <a:t>Feature </a:t>
            </a:r>
            <a:r>
              <a:rPr lang="en-GB" sz="1200" b="1" dirty="0">
                <a:latin typeface="Tahoma" panose="020B0604030504040204" pitchFamily="34" charset="0"/>
                <a:ea typeface="Tahoma" panose="020B0604030504040204" pitchFamily="34" charset="0"/>
                <a:cs typeface="Tahoma" panose="020B0604030504040204" pitchFamily="34" charset="0"/>
              </a:rPr>
              <a:t>2011-13 (burial pit) </a:t>
            </a:r>
            <a:endParaRPr lang="en-GB" sz="1200" b="1" dirty="0" smtClean="0">
              <a:latin typeface="Tahoma" panose="020B0604030504040204" pitchFamily="34" charset="0"/>
              <a:ea typeface="Tahoma" panose="020B0604030504040204" pitchFamily="34" charset="0"/>
              <a:cs typeface="Tahoma" panose="020B0604030504040204" pitchFamily="34" charset="0"/>
            </a:endParaRPr>
          </a:p>
        </p:txBody>
      </p:sp>
      <p:sp>
        <p:nvSpPr>
          <p:cNvPr id="20" name="Oval 19"/>
          <p:cNvSpPr/>
          <p:nvPr/>
        </p:nvSpPr>
        <p:spPr>
          <a:xfrm>
            <a:off x="2757359" y="5949417"/>
            <a:ext cx="180220" cy="199113"/>
          </a:xfrm>
          <a:prstGeom prst="ellipse">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2757358" y="6235535"/>
            <a:ext cx="180220" cy="199113"/>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3049064" y="5929666"/>
            <a:ext cx="3496813" cy="523220"/>
          </a:xfrm>
          <a:prstGeom prst="rect">
            <a:avLst/>
          </a:prstGeom>
          <a:noFill/>
        </p:spPr>
        <p:txBody>
          <a:bodyPr wrap="square" rtlCol="0">
            <a:spAutoFit/>
          </a:bodyPr>
          <a:lstStyle/>
          <a:p>
            <a:r>
              <a:rPr lang="en-GB" sz="1400" dirty="0" smtClean="0">
                <a:latin typeface="Tahoma" panose="020B0604030504040204" pitchFamily="34" charset="0"/>
                <a:ea typeface="Tahoma" panose="020B0604030504040204" pitchFamily="34" charset="0"/>
                <a:cs typeface="Tahoma" panose="020B0604030504040204" pitchFamily="34" charset="0"/>
              </a:rPr>
              <a:t>Contemporaneous at Chisholm Lake     </a:t>
            </a:r>
          </a:p>
          <a:p>
            <a:r>
              <a:rPr lang="en-GB" sz="1400" dirty="0" smtClean="0">
                <a:latin typeface="Tahoma" panose="020B0604030504040204" pitchFamily="34" charset="0"/>
                <a:ea typeface="Tahoma" panose="020B0604030504040204" pitchFamily="34" charset="0"/>
                <a:cs typeface="Tahoma" panose="020B0604030504040204" pitchFamily="34" charset="0"/>
              </a:rPr>
              <a:t>Not contemporaneous at CL but probable</a:t>
            </a:r>
          </a:p>
        </p:txBody>
      </p:sp>
      <p:sp>
        <p:nvSpPr>
          <p:cNvPr id="26" name="Oval 25"/>
          <p:cNvSpPr/>
          <p:nvPr/>
        </p:nvSpPr>
        <p:spPr>
          <a:xfrm>
            <a:off x="1159162" y="961142"/>
            <a:ext cx="270917" cy="293500"/>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10305899" y="4770638"/>
            <a:ext cx="2247153" cy="307777"/>
          </a:xfrm>
          <a:prstGeom prst="rect">
            <a:avLst/>
          </a:prstGeom>
          <a:noFill/>
        </p:spPr>
        <p:txBody>
          <a:bodyPr wrap="square" rtlCol="0">
            <a:spAutoFit/>
          </a:bodyPr>
          <a:lstStyle/>
          <a:p>
            <a:r>
              <a:rPr lang="en-GB" sz="1400" dirty="0" smtClean="0">
                <a:solidFill>
                  <a:schemeClr val="bg1"/>
                </a:solidFill>
                <a:latin typeface="Tahoma" panose="020B0604030504040204" pitchFamily="34" charset="0"/>
                <a:ea typeface="Tahoma" panose="020B0604030504040204" pitchFamily="34" charset="0"/>
                <a:cs typeface="Tahoma" panose="020B0604030504040204" pitchFamily="34" charset="0"/>
              </a:rPr>
              <a:t>Photo: Ben Potter</a:t>
            </a:r>
          </a:p>
        </p:txBody>
      </p:sp>
      <p:sp>
        <p:nvSpPr>
          <p:cNvPr id="31" name="TextBox 30"/>
          <p:cNvSpPr txBox="1"/>
          <p:nvPr/>
        </p:nvSpPr>
        <p:spPr>
          <a:xfrm>
            <a:off x="3706766" y="3490697"/>
            <a:ext cx="2384283" cy="1600438"/>
          </a:xfrm>
          <a:prstGeom prst="rect">
            <a:avLst/>
          </a:prstGeom>
          <a:noFill/>
          <a:ln>
            <a:solidFill>
              <a:schemeClr val="tx1"/>
            </a:solidFill>
          </a:ln>
        </p:spPr>
        <p:txBody>
          <a:bodyPr wrap="square" rtlCol="0">
            <a:spAutoFit/>
          </a:bodyPr>
          <a:lstStyle/>
          <a:p>
            <a:pPr algn="just"/>
            <a:r>
              <a:rPr lang="en-GB" sz="1400" dirty="0" smtClean="0">
                <a:latin typeface="Tahoma" panose="020B0604030504040204" pitchFamily="34" charset="0"/>
                <a:ea typeface="Tahoma" panose="020B0604030504040204" pitchFamily="34" charset="0"/>
                <a:cs typeface="Tahoma" panose="020B0604030504040204" pitchFamily="34" charset="0"/>
              </a:rPr>
              <a:t>DNA was successfully retrieved from one of three samples from the burial pit, which was  dug downward into the ancient surface to accommodate the remains and then rapidly filled.    </a:t>
            </a:r>
          </a:p>
        </p:txBody>
      </p:sp>
      <p:sp>
        <p:nvSpPr>
          <p:cNvPr id="32" name="TextBox 31"/>
          <p:cNvSpPr txBox="1"/>
          <p:nvPr/>
        </p:nvSpPr>
        <p:spPr>
          <a:xfrm>
            <a:off x="6463009" y="4342676"/>
            <a:ext cx="5555673" cy="2246769"/>
          </a:xfrm>
          <a:prstGeom prst="rect">
            <a:avLst/>
          </a:prstGeom>
          <a:noFill/>
          <a:ln>
            <a:solidFill>
              <a:srgbClr val="0070C0"/>
            </a:solidFill>
          </a:ln>
        </p:spPr>
        <p:txBody>
          <a:bodyPr wrap="square" rtlCol="0">
            <a:spAutoFit/>
          </a:bodyPr>
          <a:lstStyle/>
          <a:p>
            <a:pPr algn="just"/>
            <a:r>
              <a:rPr lang="en-GB" sz="1400" b="1" dirty="0">
                <a:solidFill>
                  <a:srgbClr val="0070C0"/>
                </a:solidFill>
                <a:latin typeface="Tahoma" panose="020B0604030504040204" pitchFamily="34" charset="0"/>
                <a:ea typeface="Tahoma" panose="020B0604030504040204" pitchFamily="34" charset="0"/>
                <a:cs typeface="Tahoma" panose="020B0604030504040204" pitchFamily="34" charset="0"/>
              </a:rPr>
              <a:t>The </a:t>
            </a:r>
            <a:r>
              <a:rPr lang="en-GB"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sample </a:t>
            </a:r>
            <a:r>
              <a:rPr lang="en-GB" sz="1400" b="1" dirty="0">
                <a:solidFill>
                  <a:srgbClr val="0070C0"/>
                </a:solidFill>
                <a:latin typeface="Tahoma" panose="020B0604030504040204" pitchFamily="34" charset="0"/>
                <a:ea typeface="Tahoma" panose="020B0604030504040204" pitchFamily="34" charset="0"/>
                <a:cs typeface="Tahoma" panose="020B0604030504040204" pitchFamily="34" charset="0"/>
              </a:rPr>
              <a:t>is not particularly </a:t>
            </a:r>
            <a:r>
              <a:rPr lang="en-GB"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rich floristically, but all taxa represent possible contemporaneous occurrences. All taxa occur at Chisholm lake at 11-11.5 </a:t>
            </a:r>
            <a:r>
              <a:rPr lang="en-GB" sz="1400" b="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ka</a:t>
            </a:r>
            <a:r>
              <a:rPr lang="en-GB"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 BP, except </a:t>
            </a:r>
            <a:r>
              <a:rPr lang="en-GB" sz="1400" b="1"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Mertensia</a:t>
            </a:r>
            <a:r>
              <a:rPr lang="en-GB"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 which is widespread in varied habitats in Alaska and could be contemporaneous with the horizon. The deep position in the burial site suggests that the material has been shielded from downward penetration from later accumulating surfaces. There are no taxa indicative of contamination from above. </a:t>
            </a:r>
            <a:r>
              <a:rPr lang="en-GB" sz="1400" b="1"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Populus</a:t>
            </a:r>
            <a:r>
              <a:rPr lang="en-GB" sz="14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1400" b="1" i="1" dirty="0" err="1" smtClean="0">
                <a:solidFill>
                  <a:srgbClr val="0070C0"/>
                </a:solidFill>
                <a:latin typeface="Tahoma" panose="020B0604030504040204" pitchFamily="34" charset="0"/>
                <a:ea typeface="Tahoma" panose="020B0604030504040204" pitchFamily="34" charset="0"/>
                <a:cs typeface="Tahoma" panose="020B0604030504040204" pitchFamily="34" charset="0"/>
              </a:rPr>
              <a:t>Betula</a:t>
            </a:r>
            <a:r>
              <a:rPr lang="en-GB" sz="14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 </a:t>
            </a:r>
            <a:r>
              <a:rPr lang="en-GB"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and </a:t>
            </a:r>
            <a:r>
              <a:rPr lang="en-GB" sz="1400" b="1" i="1" dirty="0" smtClean="0">
                <a:solidFill>
                  <a:srgbClr val="0070C0"/>
                </a:solidFill>
                <a:latin typeface="Tahoma" panose="020B0604030504040204" pitchFamily="34" charset="0"/>
                <a:ea typeface="Tahoma" panose="020B0604030504040204" pitchFamily="34" charset="0"/>
                <a:cs typeface="Tahoma" panose="020B0604030504040204" pitchFamily="34" charset="0"/>
              </a:rPr>
              <a:t>Salix</a:t>
            </a:r>
            <a:r>
              <a:rPr lang="en-GB" sz="14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 also appear as macrofossils in occupation horizons at this time.</a:t>
            </a:r>
          </a:p>
        </p:txBody>
      </p:sp>
      <p:sp>
        <p:nvSpPr>
          <p:cNvPr id="33" name="Rectangle 32"/>
          <p:cNvSpPr/>
          <p:nvPr/>
        </p:nvSpPr>
        <p:spPr>
          <a:xfrm>
            <a:off x="2576714" y="5853041"/>
            <a:ext cx="3859087" cy="7649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6"/>
          <a:stretch>
            <a:fillRect/>
          </a:stretch>
        </p:blipFill>
        <p:spPr>
          <a:xfrm>
            <a:off x="6470608" y="189469"/>
            <a:ext cx="5468586" cy="4102964"/>
          </a:xfrm>
          <a:prstGeom prst="rect">
            <a:avLst/>
          </a:prstGeom>
        </p:spPr>
      </p:pic>
      <p:sp>
        <p:nvSpPr>
          <p:cNvPr id="3" name="TextBox 2"/>
          <p:cNvSpPr txBox="1"/>
          <p:nvPr/>
        </p:nvSpPr>
        <p:spPr>
          <a:xfrm>
            <a:off x="3609480" y="239712"/>
            <a:ext cx="2876305" cy="400110"/>
          </a:xfrm>
          <a:prstGeom prst="rect">
            <a:avLst/>
          </a:prstGeom>
          <a:no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UPWARD SUN RIVER</a:t>
            </a:r>
          </a:p>
        </p:txBody>
      </p:sp>
    </p:spTree>
    <p:extLst>
      <p:ext uri="{BB962C8B-B14F-4D97-AF65-F5344CB8AC3E}">
        <p14:creationId xmlns:p14="http://schemas.microsoft.com/office/powerpoint/2010/main" val="37859066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8836" y="209091"/>
            <a:ext cx="2467211" cy="400110"/>
          </a:xfrm>
          <a:prstGeom prst="rect">
            <a:avLst/>
          </a:prstGeom>
          <a:solidFill>
            <a:srgbClr val="FF9999"/>
          </a:solidFill>
        </p:spPr>
        <p:txBody>
          <a:bodyPr wrap="square" rtlCol="0">
            <a:spAutoFit/>
          </a:bodyPr>
          <a:lstStyle/>
          <a:p>
            <a:r>
              <a:rPr lang="en-GB" sz="2000" b="1" dirty="0" smtClean="0">
                <a:latin typeface="Tahoma" panose="020B0604030504040204" pitchFamily="34" charset="0"/>
                <a:ea typeface="Tahoma" panose="020B0604030504040204" pitchFamily="34" charset="0"/>
                <a:cs typeface="Tahoma" panose="020B0604030504040204" pitchFamily="34" charset="0"/>
              </a:rPr>
              <a:t>Conclusions</a:t>
            </a:r>
          </a:p>
        </p:txBody>
      </p:sp>
      <p:sp>
        <p:nvSpPr>
          <p:cNvPr id="3" name="TextBox 2"/>
          <p:cNvSpPr txBox="1"/>
          <p:nvPr/>
        </p:nvSpPr>
        <p:spPr>
          <a:xfrm>
            <a:off x="473211" y="675341"/>
            <a:ext cx="11330276" cy="5909310"/>
          </a:xfrm>
          <a:prstGeom prst="rect">
            <a:avLst/>
          </a:prstGeom>
          <a:noFill/>
        </p:spPr>
        <p:txBody>
          <a:bodyPr wrap="square" rtlCol="0">
            <a:spAutoFit/>
          </a:bodyPr>
          <a:lstStyle/>
          <a:p>
            <a:pPr algn="just"/>
            <a:r>
              <a:rPr lang="en-GB" dirty="0" smtClean="0">
                <a:latin typeface="Tahoma" panose="020B0604030504040204" pitchFamily="34" charset="0"/>
                <a:ea typeface="Tahoma" panose="020B0604030504040204" pitchFamily="34" charset="0"/>
                <a:cs typeface="Tahoma" panose="020B0604030504040204" pitchFamily="34" charset="0"/>
              </a:rPr>
              <a:t>The </a:t>
            </a:r>
            <a:r>
              <a:rPr lang="en-GB" i="1" dirty="0" err="1">
                <a:latin typeface="Tahoma" panose="020B0604030504040204" pitchFamily="34" charset="0"/>
                <a:ea typeface="Tahoma" panose="020B0604030504040204" pitchFamily="34" charset="0"/>
                <a:cs typeface="Tahoma" panose="020B0604030504040204" pitchFamily="34" charset="0"/>
              </a:rPr>
              <a:t>seda</a:t>
            </a:r>
            <a:r>
              <a:rPr lang="en-GB" dirty="0" err="1">
                <a:latin typeface="Tahoma" panose="020B0604030504040204" pitchFamily="34" charset="0"/>
                <a:ea typeface="Tahoma" panose="020B0604030504040204" pitchFamily="34" charset="0"/>
                <a:cs typeface="Tahoma" panose="020B0604030504040204" pitchFamily="34" charset="0"/>
              </a:rPr>
              <a:t>DNA</a:t>
            </a:r>
            <a:r>
              <a:rPr lang="en-GB" dirty="0">
                <a:latin typeface="Tahoma" panose="020B0604030504040204" pitchFamily="34" charset="0"/>
                <a:ea typeface="Tahoma" panose="020B0604030504040204" pitchFamily="34" charset="0"/>
                <a:cs typeface="Tahoma" panose="020B0604030504040204" pitchFamily="34" charset="0"/>
              </a:rPr>
              <a:t> </a:t>
            </a:r>
            <a:r>
              <a:rPr lang="en-GB" dirty="0" err="1">
                <a:latin typeface="Tahoma" panose="020B0604030504040204" pitchFamily="34" charset="0"/>
                <a:ea typeface="Tahoma" panose="020B0604030504040204" pitchFamily="34" charset="0"/>
                <a:cs typeface="Tahoma" panose="020B0604030504040204" pitchFamily="34" charset="0"/>
              </a:rPr>
              <a:t>metabarcoding</a:t>
            </a:r>
            <a:r>
              <a:rPr lang="en-GB" dirty="0">
                <a:latin typeface="Tahoma" panose="020B0604030504040204" pitchFamily="34" charset="0"/>
                <a:ea typeface="Tahoma" panose="020B0604030504040204" pitchFamily="34" charset="0"/>
                <a:cs typeface="Tahoma" panose="020B0604030504040204" pitchFamily="34" charset="0"/>
              </a:rPr>
              <a:t> approach has worked well at Chisholm Lake and provides an exceptional insight into the composition of the open vegetation that was widespread until ~14 </a:t>
            </a:r>
            <a:r>
              <a:rPr lang="en-GB" dirty="0" err="1">
                <a:latin typeface="Tahoma" panose="020B0604030504040204" pitchFamily="34" charset="0"/>
                <a:ea typeface="Tahoma" panose="020B0604030504040204" pitchFamily="34" charset="0"/>
                <a:cs typeface="Tahoma" panose="020B0604030504040204" pitchFamily="34" charset="0"/>
              </a:rPr>
              <a:t>ka</a:t>
            </a:r>
            <a:r>
              <a:rPr lang="en-GB" dirty="0">
                <a:latin typeface="Tahoma" panose="020B0604030504040204" pitchFamily="34" charset="0"/>
                <a:ea typeface="Tahoma" panose="020B0604030504040204" pitchFamily="34" charset="0"/>
                <a:cs typeface="Tahoma" panose="020B0604030504040204" pitchFamily="34" charset="0"/>
              </a:rPr>
              <a:t> BP.  Floristic composition shows tundra and steppe </a:t>
            </a:r>
            <a:r>
              <a:rPr lang="en-GB" dirty="0" smtClean="0">
                <a:latin typeface="Tahoma" panose="020B0604030504040204" pitchFamily="34" charset="0"/>
                <a:ea typeface="Tahoma" panose="020B0604030504040204" pitchFamily="34" charset="0"/>
                <a:cs typeface="Tahoma" panose="020B0604030504040204" pitchFamily="34" charset="0"/>
              </a:rPr>
              <a:t>elements. Woody vegetation (</a:t>
            </a:r>
            <a:r>
              <a:rPr lang="en-GB" i="1" dirty="0" err="1" smtClean="0">
                <a:latin typeface="Tahoma" panose="020B0604030504040204" pitchFamily="34" charset="0"/>
                <a:ea typeface="Tahoma" panose="020B0604030504040204" pitchFamily="34" charset="0"/>
                <a:cs typeface="Tahoma" panose="020B0604030504040204" pitchFamily="34" charset="0"/>
              </a:rPr>
              <a:t>Betula</a:t>
            </a:r>
            <a:r>
              <a:rPr lang="en-GB" i="1" dirty="0" smtClean="0">
                <a:latin typeface="Tahoma" panose="020B0604030504040204" pitchFamily="34" charset="0"/>
                <a:ea typeface="Tahoma" panose="020B0604030504040204" pitchFamily="34" charset="0"/>
                <a:cs typeface="Tahoma" panose="020B0604030504040204" pitchFamily="34" charset="0"/>
              </a:rPr>
              <a:t>, Salix</a:t>
            </a:r>
            <a:r>
              <a:rPr lang="en-GB" dirty="0" smtClean="0">
                <a:latin typeface="Tahoma" panose="020B0604030504040204" pitchFamily="34" charset="0"/>
                <a:ea typeface="Tahoma" panose="020B0604030504040204" pitchFamily="34" charset="0"/>
                <a:cs typeface="Tahoma" panose="020B0604030504040204" pitchFamily="34" charset="0"/>
              </a:rPr>
              <a:t>) began to dominate the landscape ~14 </a:t>
            </a:r>
            <a:r>
              <a:rPr lang="en-GB" dirty="0" err="1" smtClean="0">
                <a:latin typeface="Tahoma" panose="020B0604030504040204" pitchFamily="34" charset="0"/>
                <a:ea typeface="Tahoma" panose="020B0604030504040204" pitchFamily="34" charset="0"/>
                <a:cs typeface="Tahoma" panose="020B0604030504040204" pitchFamily="34" charset="0"/>
              </a:rPr>
              <a:t>ka</a:t>
            </a:r>
            <a:r>
              <a:rPr lang="en-GB" dirty="0" smtClean="0">
                <a:latin typeface="Tahoma" panose="020B0604030504040204" pitchFamily="34" charset="0"/>
                <a:ea typeface="Tahoma" panose="020B0604030504040204" pitchFamily="34" charset="0"/>
                <a:cs typeface="Tahoma" panose="020B0604030504040204" pitchFamily="34" charset="0"/>
              </a:rPr>
              <a:t> BP but many taxa of the forb flora persisted. Spruce (</a:t>
            </a:r>
            <a:r>
              <a:rPr lang="en-GB" i="1" dirty="0" err="1" smtClean="0">
                <a:latin typeface="Tahoma" panose="020B0604030504040204" pitchFamily="34" charset="0"/>
                <a:ea typeface="Tahoma" panose="020B0604030504040204" pitchFamily="34" charset="0"/>
                <a:cs typeface="Tahoma" panose="020B0604030504040204" pitchFamily="34" charset="0"/>
              </a:rPr>
              <a:t>Picea</a:t>
            </a:r>
            <a:r>
              <a:rPr lang="en-GB" dirty="0" smtClean="0">
                <a:latin typeface="Tahoma" panose="020B0604030504040204" pitchFamily="34" charset="0"/>
                <a:ea typeface="Tahoma" panose="020B0604030504040204" pitchFamily="34" charset="0"/>
                <a:cs typeface="Tahoma" panose="020B0604030504040204" pitchFamily="34" charset="0"/>
              </a:rPr>
              <a:t>) forest established ca 10 </a:t>
            </a:r>
            <a:r>
              <a:rPr lang="en-GB" dirty="0" err="1" smtClean="0">
                <a:latin typeface="Tahoma" panose="020B0604030504040204" pitchFamily="34" charset="0"/>
                <a:ea typeface="Tahoma" panose="020B0604030504040204" pitchFamily="34" charset="0"/>
                <a:cs typeface="Tahoma" panose="020B0604030504040204" pitchFamily="34" charset="0"/>
              </a:rPr>
              <a:t>ka</a:t>
            </a:r>
            <a:r>
              <a:rPr lang="en-GB" dirty="0" smtClean="0">
                <a:latin typeface="Tahoma" panose="020B0604030504040204" pitchFamily="34" charset="0"/>
                <a:ea typeface="Tahoma" panose="020B0604030504040204" pitchFamily="34" charset="0"/>
                <a:cs typeface="Tahoma" panose="020B0604030504040204" pitchFamily="34" charset="0"/>
              </a:rPr>
              <a:t> BP. </a:t>
            </a:r>
            <a:endParaRPr lang="en-GB" dirty="0">
              <a:latin typeface="Tahoma" panose="020B0604030504040204" pitchFamily="34" charset="0"/>
              <a:ea typeface="Tahoma" panose="020B0604030504040204" pitchFamily="34" charset="0"/>
              <a:cs typeface="Tahoma" panose="020B0604030504040204" pitchFamily="34" charset="0"/>
            </a:endParaRPr>
          </a:p>
          <a:p>
            <a:pPr algn="just"/>
            <a:endParaRPr lang="en-GB" dirty="0">
              <a:latin typeface="Tahoma" panose="020B0604030504040204" pitchFamily="34" charset="0"/>
              <a:ea typeface="Tahoma" panose="020B0604030504040204" pitchFamily="34" charset="0"/>
              <a:cs typeface="Tahoma" panose="020B0604030504040204" pitchFamily="34" charset="0"/>
            </a:endParaRPr>
          </a:p>
          <a:p>
            <a:pPr algn="just"/>
            <a:r>
              <a:rPr lang="en-GB" dirty="0" smtClean="0">
                <a:latin typeface="Tahoma" panose="020B0604030504040204" pitchFamily="34" charset="0"/>
                <a:ea typeface="Tahoma" panose="020B0604030504040204" pitchFamily="34" charset="0"/>
                <a:cs typeface="Tahoma" panose="020B0604030504040204" pitchFamily="34" charset="0"/>
              </a:rPr>
              <a:t>At archaeological sites (samples from </a:t>
            </a:r>
            <a:r>
              <a:rPr lang="en-GB" dirty="0">
                <a:latin typeface="Tahoma" panose="020B0604030504040204" pitchFamily="34" charset="0"/>
                <a:ea typeface="Tahoma" panose="020B0604030504040204" pitchFamily="34" charset="0"/>
                <a:cs typeface="Tahoma" panose="020B0604030504040204" pitchFamily="34" charset="0"/>
              </a:rPr>
              <a:t>loess horizons, hearths and </a:t>
            </a:r>
            <a:r>
              <a:rPr lang="en-GB" dirty="0" smtClean="0">
                <a:latin typeface="Tahoma" panose="020B0604030504040204" pitchFamily="34" charset="0"/>
                <a:ea typeface="Tahoma" panose="020B0604030504040204" pitchFamily="34" charset="0"/>
                <a:cs typeface="Tahoma" panose="020B0604030504040204" pitchFamily="34" charset="0"/>
              </a:rPr>
              <a:t>burial pit), all </a:t>
            </a:r>
            <a:r>
              <a:rPr lang="en-GB" dirty="0">
                <a:latin typeface="Tahoma" panose="020B0604030504040204" pitchFamily="34" charset="0"/>
                <a:ea typeface="Tahoma" panose="020B0604030504040204" pitchFamily="34" charset="0"/>
                <a:cs typeface="Tahoma" panose="020B0604030504040204" pitchFamily="34" charset="0"/>
              </a:rPr>
              <a:t>non-frozen samples that amplified seem to have worked well (replicability is high</a:t>
            </a:r>
            <a:r>
              <a:rPr lang="en-GB" dirty="0" smtClean="0">
                <a:latin typeface="Tahoma" panose="020B0604030504040204" pitchFamily="34" charset="0"/>
                <a:ea typeface="Tahoma" panose="020B0604030504040204" pitchFamily="34" charset="0"/>
                <a:cs typeface="Tahoma" panose="020B0604030504040204" pitchFamily="34" charset="0"/>
              </a:rPr>
              <a:t>). Those </a:t>
            </a:r>
            <a:r>
              <a:rPr lang="en-GB" dirty="0">
                <a:latin typeface="Tahoma" panose="020B0604030504040204" pitchFamily="34" charset="0"/>
                <a:ea typeface="Tahoma" panose="020B0604030504040204" pitchFamily="34" charset="0"/>
                <a:cs typeface="Tahoma" panose="020B0604030504040204" pitchFamily="34" charset="0"/>
              </a:rPr>
              <a:t>that did not amplify [</a:t>
            </a:r>
            <a:r>
              <a:rPr lang="en-GB" dirty="0" smtClean="0">
                <a:latin typeface="Tahoma" panose="020B0604030504040204" pitchFamily="34" charset="0"/>
                <a:ea typeface="Tahoma" panose="020B0604030504040204" pitchFamily="34" charset="0"/>
                <a:cs typeface="Tahoma" panose="020B0604030504040204" pitchFamily="34" charset="0"/>
              </a:rPr>
              <a:t>e.g., two </a:t>
            </a:r>
            <a:r>
              <a:rPr lang="en-GB" dirty="0">
                <a:latin typeface="Tahoma" panose="020B0604030504040204" pitchFamily="34" charset="0"/>
                <a:ea typeface="Tahoma" panose="020B0604030504040204" pitchFamily="34" charset="0"/>
                <a:cs typeface="Tahoma" panose="020B0604030504040204" pitchFamily="34" charset="0"/>
              </a:rPr>
              <a:t>from </a:t>
            </a:r>
            <a:r>
              <a:rPr lang="en-GB" i="1" dirty="0" smtClean="0">
                <a:latin typeface="Tahoma" panose="020B0604030504040204" pitchFamily="34" charset="0"/>
                <a:ea typeface="Tahoma" panose="020B0604030504040204" pitchFamily="34" charset="0"/>
                <a:cs typeface="Tahoma" panose="020B0604030504040204" pitchFamily="34" charset="0"/>
              </a:rPr>
              <a:t>Component </a:t>
            </a:r>
            <a:r>
              <a:rPr lang="en-GB" i="1" dirty="0">
                <a:latin typeface="Tahoma" panose="020B0604030504040204" pitchFamily="34" charset="0"/>
                <a:ea typeface="Tahoma" panose="020B0604030504040204" pitchFamily="34" charset="0"/>
                <a:cs typeface="Tahoma" panose="020B0604030504040204" pitchFamily="34" charset="0"/>
              </a:rPr>
              <a:t>3 (11,500 </a:t>
            </a:r>
            <a:r>
              <a:rPr lang="en-GB" i="1" dirty="0" err="1">
                <a:latin typeface="Tahoma" panose="020B0604030504040204" pitchFamily="34" charset="0"/>
                <a:ea typeface="Tahoma" panose="020B0604030504040204" pitchFamily="34" charset="0"/>
                <a:cs typeface="Tahoma" panose="020B0604030504040204" pitchFamily="34" charset="0"/>
              </a:rPr>
              <a:t>cal</a:t>
            </a:r>
            <a:r>
              <a:rPr lang="en-GB" i="1" dirty="0">
                <a:latin typeface="Tahoma" panose="020B0604030504040204" pitchFamily="34" charset="0"/>
                <a:ea typeface="Tahoma" panose="020B0604030504040204" pitchFamily="34" charset="0"/>
                <a:cs typeface="Tahoma" panose="020B0604030504040204" pitchFamily="34" charset="0"/>
              </a:rPr>
              <a:t> </a:t>
            </a:r>
            <a:r>
              <a:rPr lang="en-GB" i="1" dirty="0" err="1">
                <a:latin typeface="Tahoma" panose="020B0604030504040204" pitchFamily="34" charset="0"/>
                <a:ea typeface="Tahoma" panose="020B0604030504040204" pitchFamily="34" charset="0"/>
                <a:cs typeface="Tahoma" panose="020B0604030504040204" pitchFamily="34" charset="0"/>
              </a:rPr>
              <a:t>yr</a:t>
            </a:r>
            <a:r>
              <a:rPr lang="en-GB" i="1" dirty="0">
                <a:latin typeface="Tahoma" panose="020B0604030504040204" pitchFamily="34" charset="0"/>
                <a:ea typeface="Tahoma" panose="020B0604030504040204" pitchFamily="34" charset="0"/>
                <a:cs typeface="Tahoma" panose="020B0604030504040204" pitchFamily="34" charset="0"/>
              </a:rPr>
              <a:t> BP), Feature 2011-13 (burial </a:t>
            </a:r>
            <a:r>
              <a:rPr lang="en-GB" i="1" dirty="0" smtClean="0">
                <a:latin typeface="Tahoma" panose="020B0604030504040204" pitchFamily="34" charset="0"/>
                <a:ea typeface="Tahoma" panose="020B0604030504040204" pitchFamily="34" charset="0"/>
                <a:cs typeface="Tahoma" panose="020B0604030504040204" pitchFamily="34" charset="0"/>
              </a:rPr>
              <a:t>pit</a:t>
            </a:r>
            <a:r>
              <a:rPr lang="en-GB" dirty="0" smtClean="0">
                <a:latin typeface="Tahoma" panose="020B0604030504040204" pitchFamily="34" charset="0"/>
                <a:ea typeface="Tahoma" panose="020B0604030504040204" pitchFamily="34" charset="0"/>
                <a:cs typeface="Tahoma" panose="020B0604030504040204" pitchFamily="34" charset="0"/>
              </a:rPr>
              <a:t>] </a:t>
            </a:r>
            <a:r>
              <a:rPr lang="en-GB" dirty="0">
                <a:latin typeface="Tahoma" panose="020B0604030504040204" pitchFamily="34" charset="0"/>
                <a:ea typeface="Tahoma" panose="020B0604030504040204" pitchFamily="34" charset="0"/>
                <a:cs typeface="Tahoma" panose="020B0604030504040204" pitchFamily="34" charset="0"/>
              </a:rPr>
              <a:t>were inhibited (clear discoloration of extracts). </a:t>
            </a:r>
            <a:endParaRPr lang="en-GB" dirty="0" smtClean="0">
              <a:latin typeface="Tahoma" panose="020B0604030504040204" pitchFamily="34" charset="0"/>
              <a:ea typeface="Tahoma" panose="020B0604030504040204" pitchFamily="34" charset="0"/>
              <a:cs typeface="Tahoma" panose="020B0604030504040204" pitchFamily="34" charset="0"/>
            </a:endParaRPr>
          </a:p>
          <a:p>
            <a:pPr algn="just"/>
            <a:endParaRPr lang="en-GB" dirty="0">
              <a:latin typeface="Tahoma" panose="020B0604030504040204" pitchFamily="34" charset="0"/>
              <a:ea typeface="Tahoma" panose="020B0604030504040204" pitchFamily="34" charset="0"/>
              <a:cs typeface="Tahoma" panose="020B0604030504040204" pitchFamily="34" charset="0"/>
            </a:endParaRPr>
          </a:p>
          <a:p>
            <a:pPr algn="just"/>
            <a:r>
              <a:rPr lang="en-GB" dirty="0" smtClean="0">
                <a:latin typeface="Tahoma" panose="020B0604030504040204" pitchFamily="34" charset="0"/>
                <a:ea typeface="Tahoma" panose="020B0604030504040204" pitchFamily="34" charset="0"/>
                <a:cs typeface="Tahoma" panose="020B0604030504040204" pitchFamily="34" charset="0"/>
              </a:rPr>
              <a:t>Comparison with the Chisholm flora acted as a “reality check” on the archaeological samples.  In some samples, </a:t>
            </a:r>
            <a:r>
              <a:rPr lang="en-GB" dirty="0">
                <a:latin typeface="Tahoma" panose="020B0604030504040204" pitchFamily="34" charset="0"/>
                <a:ea typeface="Tahoma" panose="020B0604030504040204" pitchFamily="34" charset="0"/>
                <a:cs typeface="Tahoma" panose="020B0604030504040204" pitchFamily="34" charset="0"/>
              </a:rPr>
              <a:t>appearance of </a:t>
            </a:r>
            <a:r>
              <a:rPr lang="en-GB" i="1" dirty="0" err="1" smtClean="0">
                <a:latin typeface="Tahoma" panose="020B0604030504040204" pitchFamily="34" charset="0"/>
                <a:ea typeface="Tahoma" panose="020B0604030504040204" pitchFamily="34" charset="0"/>
                <a:cs typeface="Tahoma" panose="020B0604030504040204" pitchFamily="34" charset="0"/>
              </a:rPr>
              <a:t>Alnus</a:t>
            </a:r>
            <a:r>
              <a:rPr lang="en-GB" dirty="0" smtClean="0">
                <a:latin typeface="Tahoma" panose="020B0604030504040204" pitchFamily="34" charset="0"/>
                <a:ea typeface="Tahoma" panose="020B0604030504040204" pitchFamily="34" charset="0"/>
                <a:cs typeface="Tahoma" panose="020B0604030504040204" pitchFamily="34" charset="0"/>
              </a:rPr>
              <a:t> (alder) suggests contamination by</a:t>
            </a:r>
            <a:r>
              <a:rPr lang="en-GB" i="1" dirty="0">
                <a:latin typeface="Tahoma" panose="020B0604030504040204" pitchFamily="34" charset="0"/>
                <a:ea typeface="Tahoma" panose="020B0604030504040204" pitchFamily="34" charset="0"/>
                <a:cs typeface="Tahoma" panose="020B0604030504040204" pitchFamily="34" charset="0"/>
              </a:rPr>
              <a:t>)</a:t>
            </a:r>
            <a:r>
              <a:rPr lang="en-GB" dirty="0" smtClean="0">
                <a:latin typeface="Tahoma" panose="020B0604030504040204" pitchFamily="34" charset="0"/>
                <a:ea typeface="Tahoma" panose="020B0604030504040204" pitchFamily="34" charset="0"/>
                <a:cs typeface="Tahoma" panose="020B0604030504040204" pitchFamily="34" charset="0"/>
              </a:rPr>
              <a:t> downward penetrations of roots.  Other “suspect” taxa are </a:t>
            </a:r>
            <a:r>
              <a:rPr lang="en-GB" i="1" dirty="0" err="1" smtClean="0">
                <a:latin typeface="Tahoma" panose="020B0604030504040204" pitchFamily="34" charset="0"/>
                <a:ea typeface="Tahoma" panose="020B0604030504040204" pitchFamily="34" charset="0"/>
                <a:cs typeface="Tahoma" panose="020B0604030504040204" pitchFamily="34" charset="0"/>
              </a:rPr>
              <a:t>Picea</a:t>
            </a:r>
            <a:r>
              <a:rPr lang="en-GB" i="1" dirty="0" smtClean="0">
                <a:latin typeface="Tahoma" panose="020B0604030504040204" pitchFamily="34" charset="0"/>
                <a:ea typeface="Tahoma" panose="020B0604030504040204" pitchFamily="34" charset="0"/>
                <a:cs typeface="Tahoma" panose="020B0604030504040204" pitchFamily="34" charset="0"/>
              </a:rPr>
              <a:t> </a:t>
            </a:r>
            <a:r>
              <a:rPr lang="en-GB" dirty="0" smtClean="0">
                <a:latin typeface="Tahoma" panose="020B0604030504040204" pitchFamily="34" charset="0"/>
                <a:ea typeface="Tahoma" panose="020B0604030504040204" pitchFamily="34" charset="0"/>
                <a:cs typeface="Tahoma" panose="020B0604030504040204" pitchFamily="34" charset="0"/>
              </a:rPr>
              <a:t>(spruce), which probably expanded ~10 </a:t>
            </a:r>
            <a:r>
              <a:rPr lang="en-GB" dirty="0" err="1" smtClean="0">
                <a:latin typeface="Tahoma" panose="020B0604030504040204" pitchFamily="34" charset="0"/>
                <a:ea typeface="Tahoma" panose="020B0604030504040204" pitchFamily="34" charset="0"/>
                <a:cs typeface="Tahoma" panose="020B0604030504040204" pitchFamily="34" charset="0"/>
              </a:rPr>
              <a:t>ka</a:t>
            </a:r>
            <a:r>
              <a:rPr lang="en-GB" dirty="0" smtClean="0">
                <a:latin typeface="Tahoma" panose="020B0604030504040204" pitchFamily="34" charset="0"/>
                <a:ea typeface="Tahoma" panose="020B0604030504040204" pitchFamily="34" charset="0"/>
                <a:cs typeface="Tahoma" panose="020B0604030504040204" pitchFamily="34" charset="0"/>
              </a:rPr>
              <a:t> BP and thus should not appear in the oldest horizons (such as Mead 2), and other taxa typical of spruce forest that first appear in the Chisholm record at the same time as spruce. The pattern is most pronounced at Swan Point, which has the thinnest loess cap and where some root penetration can be seen in the exposed walls of the site.  </a:t>
            </a:r>
          </a:p>
          <a:p>
            <a:pPr algn="just"/>
            <a:endParaRPr lang="en-GB" dirty="0">
              <a:latin typeface="Tahoma" panose="020B0604030504040204" pitchFamily="34" charset="0"/>
              <a:ea typeface="Tahoma" panose="020B0604030504040204" pitchFamily="34" charset="0"/>
              <a:cs typeface="Tahoma" panose="020B0604030504040204" pitchFamily="34" charset="0"/>
            </a:endParaRPr>
          </a:p>
          <a:p>
            <a:pPr algn="just"/>
            <a:r>
              <a:rPr lang="en-GB" dirty="0" smtClean="0">
                <a:latin typeface="Tahoma" panose="020B0604030504040204" pitchFamily="34" charset="0"/>
                <a:ea typeface="Tahoma" panose="020B0604030504040204" pitchFamily="34" charset="0"/>
                <a:cs typeface="Tahoma" panose="020B0604030504040204" pitchFamily="34" charset="0"/>
              </a:rPr>
              <a:t>Downward root penetration is likely to occur in any non-waterlogged soil profile, whether or not it overlies permafrost, and thus at their inception, all horizons lie within a zone of biological mixing with a time-span that will depend on the rate at which sediment accumulation buries the horizon below the active rooting zone. The absence in most older archaeological </a:t>
            </a:r>
            <a:r>
              <a:rPr lang="en-GB" dirty="0">
                <a:latin typeface="Tahoma" panose="020B0604030504040204" pitchFamily="34" charset="0"/>
                <a:ea typeface="Tahoma" panose="020B0604030504040204" pitchFamily="34" charset="0"/>
                <a:cs typeface="Tahoma" panose="020B0604030504040204" pitchFamily="34" charset="0"/>
              </a:rPr>
              <a:t>samples of </a:t>
            </a:r>
            <a:r>
              <a:rPr lang="en-GB" i="1" dirty="0">
                <a:latin typeface="Tahoma" panose="020B0604030504040204" pitchFamily="34" charset="0"/>
                <a:ea typeface="Tahoma" panose="020B0604030504040204" pitchFamily="34" charset="0"/>
                <a:cs typeface="Tahoma" panose="020B0604030504040204" pitchFamily="34" charset="0"/>
              </a:rPr>
              <a:t>Sphagnum</a:t>
            </a:r>
            <a:r>
              <a:rPr lang="en-GB" dirty="0">
                <a:latin typeface="Tahoma" panose="020B0604030504040204" pitchFamily="34" charset="0"/>
                <a:ea typeface="Tahoma" panose="020B0604030504040204" pitchFamily="34" charset="0"/>
                <a:cs typeface="Tahoma" panose="020B0604030504040204" pitchFamily="34" charset="0"/>
              </a:rPr>
              <a:t> (</a:t>
            </a:r>
            <a:r>
              <a:rPr lang="en-GB" dirty="0" smtClean="0">
                <a:latin typeface="Tahoma" panose="020B0604030504040204" pitchFamily="34" charset="0"/>
                <a:ea typeface="Tahoma" panose="020B0604030504040204" pitchFamily="34" charset="0"/>
                <a:cs typeface="Tahoma" panose="020B0604030504040204" pitchFamily="34" charset="0"/>
              </a:rPr>
              <a:t>which has no root penetration) indicates that there is not complete top-down mixing of material into the lowest levels. </a:t>
            </a:r>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62801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456" y="271582"/>
            <a:ext cx="11481516" cy="6340197"/>
          </a:xfrm>
          <a:prstGeom prst="rect">
            <a:avLst/>
          </a:prstGeom>
          <a:noFill/>
        </p:spPr>
        <p:txBody>
          <a:bodyPr wrap="square" rtlCol="0">
            <a:spAutoFit/>
          </a:bodyPr>
          <a:lstStyle/>
          <a:p>
            <a:pPr lvl="0" algn="just"/>
            <a:r>
              <a:rPr lang="en-GB" sz="16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Authors and Affiliations</a:t>
            </a:r>
          </a:p>
          <a:p>
            <a:pPr lvl="0" algn="just"/>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Charlotte Clarke</a:t>
            </a:r>
            <a:r>
              <a:rPr lang="en-GB" sz="16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1</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Mary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Edwards</a:t>
            </a:r>
            <a:r>
              <a:rPr lang="en-GB" sz="16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1,2*</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Nancy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Bigelow</a:t>
            </a:r>
            <a:r>
              <a:rPr lang="en-GB" sz="16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2</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Peter Heintzman</a:t>
            </a:r>
            <a:r>
              <a:rPr lang="en-GB" sz="1600" baseline="30000" dirty="0">
                <a:solidFill>
                  <a:prstClr val="black"/>
                </a:solidFill>
                <a:latin typeface="Tahoma" panose="020B0604030504040204" pitchFamily="34" charset="0"/>
                <a:ea typeface="Tahoma" panose="020B0604030504040204" pitchFamily="34" charset="0"/>
                <a:cs typeface="Tahoma" panose="020B0604030504040204" pitchFamily="34" charset="0"/>
              </a:rPr>
              <a:t>3</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 Ben Potter</a:t>
            </a:r>
            <a:r>
              <a:rPr lang="en-GB" sz="1600" baseline="30000" dirty="0">
                <a:solidFill>
                  <a:prstClr val="black"/>
                </a:solidFill>
                <a:latin typeface="Tahoma" panose="020B0604030504040204" pitchFamily="34" charset="0"/>
                <a:ea typeface="Tahoma" panose="020B0604030504040204" pitchFamily="34" charset="0"/>
                <a:cs typeface="Tahoma" panose="020B0604030504040204" pitchFamily="34" charset="0"/>
              </a:rPr>
              <a:t>4</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 , </a:t>
            </a:r>
            <a:r>
              <a:rPr lang="en-GB" sz="1600" dirty="0" err="1">
                <a:solidFill>
                  <a:prstClr val="black"/>
                </a:solidFill>
                <a:latin typeface="Tahoma" panose="020B0604030504040204" pitchFamily="34" charset="0"/>
                <a:ea typeface="Tahoma" panose="020B0604030504040204" pitchFamily="34" charset="0"/>
                <a:cs typeface="Tahoma" panose="020B0604030504040204" pitchFamily="34" charset="0"/>
              </a:rPr>
              <a:t>Inger</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 Alsos</a:t>
            </a:r>
            <a:r>
              <a:rPr lang="en-GB" sz="1600" baseline="30000" dirty="0">
                <a:solidFill>
                  <a:prstClr val="black"/>
                </a:solidFill>
                <a:latin typeface="Tahoma" panose="020B0604030504040204" pitchFamily="34" charset="0"/>
                <a:ea typeface="Tahoma" panose="020B0604030504040204" pitchFamily="34" charset="0"/>
                <a:cs typeface="Tahoma" panose="020B0604030504040204" pitchFamily="34" charset="0"/>
              </a:rPr>
              <a:t>3</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 and Joshua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Reuther</a:t>
            </a:r>
            <a:r>
              <a:rPr lang="en-GB" sz="16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4,5</a:t>
            </a:r>
          </a:p>
          <a:p>
            <a:pPr algn="just"/>
            <a:r>
              <a:rPr lang="en-GB" sz="14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1 </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School of Geography and Environmental Science, University of Southampton, Southampton, United </a:t>
            </a:r>
            <a:r>
              <a:rPr lang="en-GB" sz="1400" dirty="0" smtClean="0">
                <a:solidFill>
                  <a:prstClr val="black"/>
                </a:solidFill>
                <a:latin typeface="Tahoma" panose="020B0604030504040204" pitchFamily="34" charset="0"/>
                <a:ea typeface="Tahoma" panose="020B0604030504040204" pitchFamily="34" charset="0"/>
                <a:cs typeface="Tahoma" panose="020B0604030504040204" pitchFamily="34" charset="0"/>
              </a:rPr>
              <a:t>Kingdom.  *</a:t>
            </a:r>
            <a:r>
              <a:rPr lang="en-GB" sz="1400" dirty="0" smtClean="0">
                <a:solidFill>
                  <a:prstClr val="black"/>
                </a:solidFill>
                <a:latin typeface="Tahoma" panose="020B0604030504040204" pitchFamily="34" charset="0"/>
                <a:ea typeface="Tahoma" panose="020B0604030504040204" pitchFamily="34" charset="0"/>
                <a:cs typeface="Tahoma" panose="020B0604030504040204" pitchFamily="34" charset="0"/>
                <a:hlinkClick r:id="rId3"/>
              </a:rPr>
              <a:t>m.e.edwards@soton.ac.uk</a:t>
            </a:r>
            <a:endParaRPr lang="en-GB" sz="140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en-GB" sz="14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2</a:t>
            </a:r>
            <a:r>
              <a:rPr lang="en-GB" sz="1400" dirty="0" smtClean="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Alaska Quaternary Center, University of Alaska Fairbanks, Fairbanks, USA.</a:t>
            </a:r>
          </a:p>
          <a:p>
            <a:pPr lvl="0" algn="just"/>
            <a:r>
              <a:rPr lang="en-GB" sz="1400" baseline="30000" dirty="0">
                <a:solidFill>
                  <a:prstClr val="black"/>
                </a:solidFill>
                <a:latin typeface="Tahoma" panose="020B0604030504040204" pitchFamily="34" charset="0"/>
                <a:ea typeface="Tahoma" panose="020B0604030504040204" pitchFamily="34" charset="0"/>
                <a:cs typeface="Tahoma" panose="020B0604030504040204" pitchFamily="34" charset="0"/>
              </a:rPr>
              <a:t>3</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 The Arctic University Museum of Norway, </a:t>
            </a:r>
            <a:r>
              <a:rPr lang="en-GB" sz="1400" dirty="0" err="1">
                <a:solidFill>
                  <a:prstClr val="black"/>
                </a:solidFill>
                <a:latin typeface="Tahoma" panose="020B0604030504040204" pitchFamily="34" charset="0"/>
                <a:ea typeface="Tahoma" panose="020B0604030504040204" pitchFamily="34" charset="0"/>
                <a:cs typeface="Tahoma" panose="020B0604030504040204" pitchFamily="34" charset="0"/>
              </a:rPr>
              <a:t>UiT</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 The Arctic University of Norway, </a:t>
            </a:r>
            <a:r>
              <a:rPr lang="en-GB" sz="1400" dirty="0" err="1">
                <a:solidFill>
                  <a:prstClr val="black"/>
                </a:solidFill>
                <a:latin typeface="Tahoma" panose="020B0604030504040204" pitchFamily="34" charset="0"/>
                <a:ea typeface="Tahoma" panose="020B0604030504040204" pitchFamily="34" charset="0"/>
                <a:cs typeface="Tahoma" panose="020B0604030504040204" pitchFamily="34" charset="0"/>
              </a:rPr>
              <a:t>Tromsø</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 Norway.</a:t>
            </a:r>
          </a:p>
          <a:p>
            <a:pPr algn="just"/>
            <a:r>
              <a:rPr lang="en-GB" sz="1400" baseline="30000" dirty="0">
                <a:solidFill>
                  <a:prstClr val="black"/>
                </a:solidFill>
                <a:latin typeface="Tahoma" panose="020B0604030504040204" pitchFamily="34" charset="0"/>
                <a:ea typeface="Tahoma" panose="020B0604030504040204" pitchFamily="34" charset="0"/>
                <a:cs typeface="Tahoma" panose="020B0604030504040204" pitchFamily="34" charset="0"/>
              </a:rPr>
              <a:t>4</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GB" sz="1400" dirty="0"/>
              <a:t>Arctic Studies Centre, </a:t>
            </a:r>
            <a:r>
              <a:rPr lang="en-GB" sz="1400" dirty="0" err="1"/>
              <a:t>Liaocheng</a:t>
            </a:r>
            <a:r>
              <a:rPr lang="en-GB" sz="1400" dirty="0"/>
              <a:t> University, P.R. China.</a:t>
            </a:r>
          </a:p>
          <a:p>
            <a:pPr lvl="0" algn="just"/>
            <a:r>
              <a:rPr lang="en-GB" sz="14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5</a:t>
            </a:r>
            <a:r>
              <a:rPr lang="en-GB" sz="1400" dirty="0" smtClean="0">
                <a:solidFill>
                  <a:prstClr val="black"/>
                </a:solidFill>
                <a:latin typeface="Tahoma" panose="020B0604030504040204" pitchFamily="34" charset="0"/>
                <a:ea typeface="Tahoma" panose="020B0604030504040204" pitchFamily="34" charset="0"/>
                <a:cs typeface="Tahoma" panose="020B0604030504040204" pitchFamily="34" charset="0"/>
              </a:rPr>
              <a:t> </a:t>
            </a:r>
            <a:r>
              <a:rPr lang="en-GB" sz="1400" dirty="0">
                <a:solidFill>
                  <a:prstClr val="black"/>
                </a:solidFill>
                <a:latin typeface="Tahoma" panose="020B0604030504040204" pitchFamily="34" charset="0"/>
                <a:ea typeface="Tahoma" panose="020B0604030504040204" pitchFamily="34" charset="0"/>
                <a:cs typeface="Tahoma" panose="020B0604030504040204" pitchFamily="34" charset="0"/>
              </a:rPr>
              <a:t>University of Alaska Museum of the North, University of Alaska Fairbanks, Fairbanks, USA</a:t>
            </a:r>
            <a:r>
              <a:rPr lang="en-GB" sz="1400" dirty="0" smtClean="0">
                <a:solidFill>
                  <a:prstClr val="black"/>
                </a:solidFill>
                <a:latin typeface="Tahoma" panose="020B0604030504040204" pitchFamily="34" charset="0"/>
                <a:ea typeface="Tahoma" panose="020B0604030504040204" pitchFamily="34" charset="0"/>
                <a:cs typeface="Tahoma" panose="020B0604030504040204" pitchFamily="34" charset="0"/>
              </a:rPr>
              <a:t>.</a:t>
            </a:r>
          </a:p>
          <a:p>
            <a:pPr lvl="0" algn="just"/>
            <a:endParaRPr lang="en-GB" sz="1600" b="1"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r>
              <a:rPr lang="en-GB" sz="16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Acknowledgements</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 Work was supported by NSF Grant 180122 to Nancy Bigelow and a NERC Spitfire studentship (</a:t>
            </a:r>
            <a:r>
              <a:rPr lang="en-GB" sz="1600" dirty="0" smtClean="0">
                <a:latin typeface="Tahoma" panose="020B0604030504040204" pitchFamily="34" charset="0"/>
                <a:ea typeface="Tahoma" panose="020B0604030504040204" pitchFamily="34" charset="0"/>
                <a:cs typeface="Tahoma" panose="020B0604030504040204" pitchFamily="34" charset="0"/>
              </a:rPr>
              <a:t>NE/L002531/1)</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 to Charlotte Clarke. </a:t>
            </a:r>
            <a:r>
              <a:rPr lang="en-GB" sz="1600" baseline="30000" dirty="0" smtClean="0">
                <a:solidFill>
                  <a:prstClr val="black"/>
                </a:solidFill>
                <a:latin typeface="Tahoma" panose="020B0604030504040204" pitchFamily="34" charset="0"/>
                <a:ea typeface="Tahoma" panose="020B0604030504040204" pitchFamily="34" charset="0"/>
                <a:cs typeface="Tahoma" panose="020B0604030504040204" pitchFamily="34" charset="0"/>
              </a:rPr>
              <a:t>14</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C dating supported by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NERC allocation </a:t>
            </a:r>
            <a:r>
              <a:rPr lang="en-GB" sz="1600" dirty="0" smtClean="0">
                <a:latin typeface="Tahoma" panose="020B0604030504040204" pitchFamily="34" charset="0"/>
                <a:ea typeface="Tahoma" panose="020B0604030504040204" pitchFamily="34" charset="0"/>
                <a:cs typeface="Tahoma" panose="020B0604030504040204" pitchFamily="34" charset="0"/>
              </a:rPr>
              <a:t>2140.1018 to CC. Youri Lammers contributed to the sequence analysis. Marie </a:t>
            </a:r>
            <a:r>
              <a:rPr lang="en-GB" sz="1600" dirty="0">
                <a:latin typeface="Tahoma" panose="020B0604030504040204" pitchFamily="34" charset="0"/>
                <a:ea typeface="Tahoma" panose="020B0604030504040204" pitchFamily="34" charset="0"/>
                <a:cs typeface="Tahoma" panose="020B0604030504040204" pitchFamily="34" charset="0"/>
              </a:rPr>
              <a:t>Kristine Føreid Merkel </a:t>
            </a:r>
            <a:r>
              <a:rPr lang="en-GB" sz="1600" dirty="0" smtClean="0">
                <a:latin typeface="Tahoma" panose="020B0604030504040204" pitchFamily="34" charset="0"/>
                <a:ea typeface="Tahoma" panose="020B0604030504040204" pitchFamily="34" charset="0"/>
                <a:cs typeface="Tahoma" panose="020B0604030504040204" pitchFamily="34" charset="0"/>
              </a:rPr>
              <a:t>provided technical </a:t>
            </a:r>
            <a:r>
              <a:rPr lang="en-GB" sz="1600" dirty="0">
                <a:latin typeface="Tahoma" panose="020B0604030504040204" pitchFamily="34" charset="0"/>
                <a:ea typeface="Tahoma" panose="020B0604030504040204" pitchFamily="34" charset="0"/>
                <a:cs typeface="Tahoma" panose="020B0604030504040204" pitchFamily="34" charset="0"/>
              </a:rPr>
              <a:t>assistance during laboratory </a:t>
            </a:r>
            <a:r>
              <a:rPr lang="en-GB" sz="1600" dirty="0" smtClean="0">
                <a:latin typeface="Tahoma" panose="020B0604030504040204" pitchFamily="34" charset="0"/>
                <a:ea typeface="Tahoma" panose="020B0604030504040204" pitchFamily="34" charset="0"/>
                <a:cs typeface="Tahoma" panose="020B0604030504040204" pitchFamily="34" charset="0"/>
              </a:rPr>
              <a:t>work.</a:t>
            </a:r>
            <a:endPar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algn="just"/>
            <a:endPar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a:p>
            <a:pPr lvl="0" indent="-468000" algn="just"/>
            <a:r>
              <a:rPr lang="en-GB" sz="1600" b="1" dirty="0" smtClean="0">
                <a:solidFill>
                  <a:prstClr val="black"/>
                </a:solidFill>
                <a:latin typeface="Tahoma" panose="020B0604030504040204" pitchFamily="34" charset="0"/>
                <a:ea typeface="Tahoma" panose="020B0604030504040204" pitchFamily="34" charset="0"/>
                <a:cs typeface="Tahoma" panose="020B0604030504040204" pitchFamily="34" charset="0"/>
              </a:rPr>
              <a:t>Notes and References:</a:t>
            </a:r>
          </a:p>
          <a:p>
            <a:pPr indent="-468000" algn="just">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Bubble size reflects the proportion of weighted PCR </a:t>
            </a:r>
            <a:r>
              <a:rPr lang="en-GB" sz="1600" dirty="0" smtClean="0">
                <a:latin typeface="Tahoma" panose="020B0604030504040204" pitchFamily="34" charset="0"/>
                <a:ea typeface="Tahoma" panose="020B0604030504040204" pitchFamily="34" charset="0"/>
                <a:cs typeface="Tahoma" panose="020B0604030504040204" pitchFamily="34" charset="0"/>
              </a:rPr>
              <a:t>replicates, </a:t>
            </a:r>
            <a:r>
              <a:rPr lang="en-GB" sz="1600" dirty="0">
                <a:latin typeface="Tahoma" panose="020B0604030504040204" pitchFamily="34" charset="0"/>
                <a:ea typeface="Tahoma" panose="020B0604030504040204" pitchFamily="34" charset="0"/>
                <a:cs typeface="Tahoma" panose="020B0604030504040204" pitchFamily="34" charset="0"/>
              </a:rPr>
              <a:t>whereby the replicates are weighted by relative sequencing depth. This reduces the impact of dropout from under-sequenced replicates. See Rijal et al. 2020</a:t>
            </a:r>
            <a:r>
              <a:rPr lang="en-GB" sz="1600" dirty="0" smtClean="0">
                <a:latin typeface="Tahoma" panose="020B0604030504040204" pitchFamily="34" charset="0"/>
                <a:ea typeface="Tahoma" panose="020B0604030504040204" pitchFamily="34" charset="0"/>
                <a:cs typeface="Tahoma" panose="020B0604030504040204" pitchFamily="34" charset="0"/>
              </a:rPr>
              <a:t>.</a:t>
            </a:r>
          </a:p>
          <a:p>
            <a:pPr indent="-468000" algn="just">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There is possibly an issue with spruce (</a:t>
            </a:r>
            <a:r>
              <a:rPr lang="en-GB" sz="1600" i="1" dirty="0" err="1">
                <a:latin typeface="Tahoma" panose="020B0604030504040204" pitchFamily="34" charset="0"/>
                <a:ea typeface="Tahoma" panose="020B0604030504040204" pitchFamily="34" charset="0"/>
                <a:cs typeface="Tahoma" panose="020B0604030504040204" pitchFamily="34" charset="0"/>
              </a:rPr>
              <a:t>Picea</a:t>
            </a:r>
            <a:r>
              <a:rPr lang="en-GB" sz="1600" dirty="0" smtClean="0">
                <a:latin typeface="Tahoma" panose="020B0604030504040204" pitchFamily="34" charset="0"/>
                <a:ea typeface="Tahoma" panose="020B0604030504040204" pitchFamily="34" charset="0"/>
                <a:cs typeface="Tahoma" panose="020B0604030504040204" pitchFamily="34" charset="0"/>
              </a:rPr>
              <a:t>), </a:t>
            </a:r>
            <a:r>
              <a:rPr lang="en-GB" sz="1600" dirty="0">
                <a:latin typeface="Tahoma" panose="020B0604030504040204" pitchFamily="34" charset="0"/>
                <a:ea typeface="Tahoma" panose="020B0604030504040204" pitchFamily="34" charset="0"/>
                <a:cs typeface="Tahoma" panose="020B0604030504040204" pitchFamily="34" charset="0"/>
              </a:rPr>
              <a:t>as it has been implicated in laboratory contamination (via paper products). We therefore examined </a:t>
            </a:r>
            <a:r>
              <a:rPr lang="en-GB" sz="1600" i="1" dirty="0" err="1">
                <a:latin typeface="Tahoma" panose="020B0604030504040204" pitchFamily="34" charset="0"/>
                <a:ea typeface="Tahoma" panose="020B0604030504040204" pitchFamily="34" charset="0"/>
                <a:cs typeface="Tahoma" panose="020B0604030504040204" pitchFamily="34" charset="0"/>
              </a:rPr>
              <a:t>Picea</a:t>
            </a:r>
            <a:r>
              <a:rPr lang="en-GB" sz="1600" dirty="0">
                <a:latin typeface="Tahoma" panose="020B0604030504040204" pitchFamily="34" charset="0"/>
                <a:ea typeface="Tahoma" panose="020B0604030504040204" pitchFamily="34" charset="0"/>
                <a:cs typeface="Tahoma" panose="020B0604030504040204" pitchFamily="34" charset="0"/>
              </a:rPr>
              <a:t> in the controls carefully, and we conclude that the spruce signal comes from the samples. Spruce sequences do occur in controls but only with highly sporadic amplification. </a:t>
            </a:r>
            <a:r>
              <a:rPr lang="en-GB" sz="1600" dirty="0" smtClean="0">
                <a:latin typeface="Tahoma" panose="020B0604030504040204" pitchFamily="34" charset="0"/>
                <a:ea typeface="Tahoma" panose="020B0604030504040204" pitchFamily="34" charset="0"/>
                <a:cs typeface="Tahoma" panose="020B0604030504040204" pitchFamily="34" charset="0"/>
              </a:rPr>
              <a:t>If </a:t>
            </a:r>
            <a:r>
              <a:rPr lang="en-GB" sz="1600" dirty="0">
                <a:latin typeface="Tahoma" panose="020B0604030504040204" pitchFamily="34" charset="0"/>
                <a:ea typeface="Tahoma" panose="020B0604030504040204" pitchFamily="34" charset="0"/>
                <a:cs typeface="Tahoma" panose="020B0604030504040204" pitchFamily="34" charset="0"/>
              </a:rPr>
              <a:t>it were lab- or reagent-related then our controls would positive far more than was observed. </a:t>
            </a:r>
            <a:endParaRPr lang="en-GB" sz="1600" dirty="0" smtClean="0">
              <a:latin typeface="Tahoma" panose="020B0604030504040204" pitchFamily="34" charset="0"/>
              <a:ea typeface="Tahoma" panose="020B0604030504040204" pitchFamily="34" charset="0"/>
              <a:cs typeface="Tahoma" panose="020B0604030504040204" pitchFamily="34" charset="0"/>
            </a:endParaRPr>
          </a:p>
          <a:p>
            <a:pPr indent="-468000" algn="just">
              <a:buFont typeface="Arial" panose="020B0604020202020204" pitchFamily="34" charset="0"/>
              <a:buChar char="•"/>
            </a:pPr>
            <a:r>
              <a:rPr lang="en-GB" sz="1600" dirty="0" smtClean="0">
                <a:latin typeface="Tahoma" panose="020B0604030504040204" pitchFamily="34" charset="0"/>
                <a:ea typeface="Tahoma" panose="020B0604030504040204" pitchFamily="34" charset="0"/>
                <a:cs typeface="Tahoma" panose="020B0604030504040204" pitchFamily="34" charset="0"/>
              </a:rPr>
              <a:t>Further </a:t>
            </a:r>
            <a:r>
              <a:rPr lang="en-GB" sz="1600" dirty="0">
                <a:latin typeface="Tahoma" panose="020B0604030504040204" pitchFamily="34" charset="0"/>
                <a:ea typeface="Tahoma" panose="020B0604030504040204" pitchFamily="34" charset="0"/>
                <a:cs typeface="Tahoma" panose="020B0604030504040204" pitchFamily="34" charset="0"/>
              </a:rPr>
              <a:t>work involves </a:t>
            </a:r>
            <a:r>
              <a:rPr lang="en-GB" sz="1600" dirty="0" smtClean="0">
                <a:latin typeface="Tahoma" panose="020B0604030504040204" pitchFamily="34" charset="0"/>
                <a:ea typeface="Tahoma" panose="020B0604030504040204" pitchFamily="34" charset="0"/>
                <a:cs typeface="Tahoma" panose="020B0604030504040204" pitchFamily="34" charset="0"/>
              </a:rPr>
              <a:t>exploration of modern </a:t>
            </a:r>
            <a:r>
              <a:rPr lang="en-GB" sz="1600" dirty="0">
                <a:latin typeface="Tahoma" panose="020B0604030504040204" pitchFamily="34" charset="0"/>
                <a:ea typeface="Tahoma" panose="020B0604030504040204" pitchFamily="34" charset="0"/>
                <a:cs typeface="Tahoma" panose="020B0604030504040204" pitchFamily="34" charset="0"/>
              </a:rPr>
              <a:t>samples taken at distance from archaeological sites and within bison pastures.  We are </a:t>
            </a:r>
            <a:r>
              <a:rPr lang="en-GB" sz="1600" dirty="0" smtClean="0">
                <a:latin typeface="Tahoma" panose="020B0604030504040204" pitchFamily="34" charset="0"/>
                <a:ea typeface="Tahoma" panose="020B0604030504040204" pitchFamily="34" charset="0"/>
                <a:cs typeface="Tahoma" panose="020B0604030504040204" pitchFamily="34" charset="0"/>
              </a:rPr>
              <a:t>developing </a:t>
            </a:r>
            <a:r>
              <a:rPr lang="en-GB" sz="1600" dirty="0">
                <a:latin typeface="Tahoma" panose="020B0604030504040204" pitchFamily="34" charset="0"/>
                <a:ea typeface="Tahoma" panose="020B0604030504040204" pitchFamily="34" charset="0"/>
                <a:cs typeface="Tahoma" panose="020B0604030504040204" pitchFamily="34" charset="0"/>
              </a:rPr>
              <a:t>the mammalian palaeorecord, but results are not yet available</a:t>
            </a:r>
            <a:r>
              <a:rPr lang="en-GB" sz="1600" dirty="0" smtClean="0">
                <a:latin typeface="Tahoma" panose="020B0604030504040204" pitchFamily="34" charset="0"/>
                <a:ea typeface="Tahoma" panose="020B0604030504040204" pitchFamily="34" charset="0"/>
                <a:cs typeface="Tahoma" panose="020B0604030504040204" pitchFamily="34" charset="0"/>
              </a:rPr>
              <a:t>.</a:t>
            </a:r>
          </a:p>
          <a:p>
            <a:pPr indent="-468000" algn="just"/>
            <a:endParaRPr lang="en-GB" sz="1600" dirty="0" smtClean="0">
              <a:latin typeface="Tahoma" panose="020B0604030504040204" pitchFamily="34" charset="0"/>
              <a:ea typeface="Tahoma" panose="020B0604030504040204" pitchFamily="34" charset="0"/>
              <a:cs typeface="Tahoma" panose="020B0604030504040204" pitchFamily="34" charset="0"/>
            </a:endParaRPr>
          </a:p>
          <a:p>
            <a:pPr lvl="0" indent="-468000" algn="just"/>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Potter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et al. 2011. A Terminal Pleistocene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Child Cremation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and Residential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Structure from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Eastern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Beringia. </a:t>
            </a:r>
            <a:r>
              <a:rPr lang="en-GB" sz="1600" i="1" dirty="0" smtClean="0">
                <a:solidFill>
                  <a:prstClr val="black"/>
                </a:solidFill>
                <a:latin typeface="Tahoma" panose="020B0604030504040204" pitchFamily="34" charset="0"/>
                <a:ea typeface="Tahoma" panose="020B0604030504040204" pitchFamily="34" charset="0"/>
                <a:cs typeface="Tahoma" panose="020B0604030504040204" pitchFamily="34" charset="0"/>
              </a:rPr>
              <a:t>Science</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     	331:1058-1062.</a:t>
            </a:r>
          </a:p>
          <a:p>
            <a:pPr lvl="0" indent="-468000" algn="just"/>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Rijal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et al.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2020. Sedimentary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ancient DNA shows terrestrial plant richness continuously increased over the Holocene in </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rPr>
              <a:t>	northern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rPr>
              <a:t>Fennoscandia. </a:t>
            </a:r>
            <a:r>
              <a:rPr lang="en-GB" sz="1600" dirty="0">
                <a:solidFill>
                  <a:prstClr val="black"/>
                </a:solidFill>
                <a:latin typeface="Tahoma" panose="020B0604030504040204" pitchFamily="34" charset="0"/>
                <a:ea typeface="Tahoma" panose="020B0604030504040204" pitchFamily="34" charset="0"/>
                <a:cs typeface="Tahoma" panose="020B0604030504040204" pitchFamily="34" charset="0"/>
                <a:hlinkClick r:id="rId4"/>
              </a:rPr>
              <a:t>https://</a:t>
            </a:r>
            <a:r>
              <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hlinkClick r:id="rId4"/>
              </a:rPr>
              <a:t>www.biorxiv.org/content/10.1101/2020.11.16.384065v2</a:t>
            </a:r>
            <a:endParaRPr lang="en-GB" sz="1600" dirty="0" smtClean="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02808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smtClean="0">
            <a:latin typeface="Tahoma" panose="020B0604030504040204" pitchFamily="34" charset="0"/>
            <a:ea typeface="Tahoma" panose="020B0604030504040204" pitchFamily="34" charset="0"/>
            <a:cs typeface="Tahoma" panose="020B060403050404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2728</TotalTime>
  <Words>2220</Words>
  <Application>Microsoft Office PowerPoint</Application>
  <PresentationFormat>Widescreen</PresentationFormat>
  <Paragraphs>163</Paragraphs>
  <Slides>12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 edwards</dc:creator>
  <cp:lastModifiedBy>Mary Edwards</cp:lastModifiedBy>
  <cp:revision>141</cp:revision>
  <dcterms:created xsi:type="dcterms:W3CDTF">2021-04-13T17:16:16Z</dcterms:created>
  <dcterms:modified xsi:type="dcterms:W3CDTF">2021-04-25T17:10:35Z</dcterms:modified>
</cp:coreProperties>
</file>