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660"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1C3614-0C61-4ABA-BF37-C87B6407E5BE}" type="datetimeFigureOut">
              <a:rPr lang="en-US" smtClean="0"/>
              <a:t>24-Apr-21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4BAE35-F88C-4954-8B44-724E679DB4AE}" type="slidenum">
              <a:rPr lang="en-US" smtClean="0"/>
              <a:t>‹#›</a:t>
            </a:fld>
            <a:endParaRPr lang="en-US"/>
          </a:p>
        </p:txBody>
      </p:sp>
    </p:spTree>
    <p:extLst>
      <p:ext uri="{BB962C8B-B14F-4D97-AF65-F5344CB8AC3E}">
        <p14:creationId xmlns:p14="http://schemas.microsoft.com/office/powerpoint/2010/main" val="2329324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1</a:t>
            </a:fld>
            <a:endParaRPr lang="en-GB"/>
          </a:p>
        </p:txBody>
      </p:sp>
    </p:spTree>
    <p:extLst>
      <p:ext uri="{BB962C8B-B14F-4D97-AF65-F5344CB8AC3E}">
        <p14:creationId xmlns:p14="http://schemas.microsoft.com/office/powerpoint/2010/main" val="2462769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2</a:t>
            </a:fld>
            <a:endParaRPr lang="en-GB"/>
          </a:p>
        </p:txBody>
      </p:sp>
    </p:spTree>
    <p:extLst>
      <p:ext uri="{BB962C8B-B14F-4D97-AF65-F5344CB8AC3E}">
        <p14:creationId xmlns:p14="http://schemas.microsoft.com/office/powerpoint/2010/main" val="2221154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3</a:t>
            </a:fld>
            <a:endParaRPr lang="en-GB"/>
          </a:p>
        </p:txBody>
      </p:sp>
    </p:spTree>
    <p:extLst>
      <p:ext uri="{BB962C8B-B14F-4D97-AF65-F5344CB8AC3E}">
        <p14:creationId xmlns:p14="http://schemas.microsoft.com/office/powerpoint/2010/main" val="970939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4</a:t>
            </a:fld>
            <a:endParaRPr lang="en-GB"/>
          </a:p>
        </p:txBody>
      </p:sp>
    </p:spTree>
    <p:extLst>
      <p:ext uri="{BB962C8B-B14F-4D97-AF65-F5344CB8AC3E}">
        <p14:creationId xmlns:p14="http://schemas.microsoft.com/office/powerpoint/2010/main" val="2935855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5</a:t>
            </a:fld>
            <a:endParaRPr lang="en-GB"/>
          </a:p>
        </p:txBody>
      </p:sp>
    </p:spTree>
    <p:extLst>
      <p:ext uri="{BB962C8B-B14F-4D97-AF65-F5344CB8AC3E}">
        <p14:creationId xmlns:p14="http://schemas.microsoft.com/office/powerpoint/2010/main" val="3676285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6</a:t>
            </a:fld>
            <a:endParaRPr lang="en-GB"/>
          </a:p>
        </p:txBody>
      </p:sp>
    </p:spTree>
    <p:extLst>
      <p:ext uri="{BB962C8B-B14F-4D97-AF65-F5344CB8AC3E}">
        <p14:creationId xmlns:p14="http://schemas.microsoft.com/office/powerpoint/2010/main" val="2793924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7</a:t>
            </a:fld>
            <a:endParaRPr lang="en-GB"/>
          </a:p>
        </p:txBody>
      </p:sp>
    </p:spTree>
    <p:extLst>
      <p:ext uri="{BB962C8B-B14F-4D97-AF65-F5344CB8AC3E}">
        <p14:creationId xmlns:p14="http://schemas.microsoft.com/office/powerpoint/2010/main" val="1211409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8</a:t>
            </a:fld>
            <a:endParaRPr lang="en-GB"/>
          </a:p>
        </p:txBody>
      </p:sp>
    </p:spTree>
    <p:extLst>
      <p:ext uri="{BB962C8B-B14F-4D97-AF65-F5344CB8AC3E}">
        <p14:creationId xmlns:p14="http://schemas.microsoft.com/office/powerpoint/2010/main" val="2711741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9</a:t>
            </a:fld>
            <a:endParaRPr lang="en-GB"/>
          </a:p>
        </p:txBody>
      </p:sp>
    </p:spTree>
    <p:extLst>
      <p:ext uri="{BB962C8B-B14F-4D97-AF65-F5344CB8AC3E}">
        <p14:creationId xmlns:p14="http://schemas.microsoft.com/office/powerpoint/2010/main" val="4281755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10</a:t>
            </a:fld>
            <a:endParaRPr lang="en-GB"/>
          </a:p>
        </p:txBody>
      </p:sp>
    </p:spTree>
    <p:extLst>
      <p:ext uri="{BB962C8B-B14F-4D97-AF65-F5344CB8AC3E}">
        <p14:creationId xmlns:p14="http://schemas.microsoft.com/office/powerpoint/2010/main" val="329751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11</a:t>
            </a:fld>
            <a:endParaRPr lang="en-GB"/>
          </a:p>
        </p:txBody>
      </p:sp>
    </p:spTree>
    <p:extLst>
      <p:ext uri="{BB962C8B-B14F-4D97-AF65-F5344CB8AC3E}">
        <p14:creationId xmlns:p14="http://schemas.microsoft.com/office/powerpoint/2010/main" val="1266600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12</a:t>
            </a:fld>
            <a:endParaRPr lang="en-GB"/>
          </a:p>
        </p:txBody>
      </p:sp>
    </p:spTree>
    <p:extLst>
      <p:ext uri="{BB962C8B-B14F-4D97-AF65-F5344CB8AC3E}">
        <p14:creationId xmlns:p14="http://schemas.microsoft.com/office/powerpoint/2010/main" val="132743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13</a:t>
            </a:fld>
            <a:endParaRPr lang="en-GB"/>
          </a:p>
        </p:txBody>
      </p:sp>
    </p:spTree>
    <p:extLst>
      <p:ext uri="{BB962C8B-B14F-4D97-AF65-F5344CB8AC3E}">
        <p14:creationId xmlns:p14="http://schemas.microsoft.com/office/powerpoint/2010/main" val="2034911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14</a:t>
            </a:fld>
            <a:endParaRPr lang="en-GB"/>
          </a:p>
        </p:txBody>
      </p:sp>
    </p:spTree>
    <p:extLst>
      <p:ext uri="{BB962C8B-B14F-4D97-AF65-F5344CB8AC3E}">
        <p14:creationId xmlns:p14="http://schemas.microsoft.com/office/powerpoint/2010/main" val="34459953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15</a:t>
            </a:fld>
            <a:endParaRPr lang="en-GB"/>
          </a:p>
        </p:txBody>
      </p:sp>
    </p:spTree>
    <p:extLst>
      <p:ext uri="{BB962C8B-B14F-4D97-AF65-F5344CB8AC3E}">
        <p14:creationId xmlns:p14="http://schemas.microsoft.com/office/powerpoint/2010/main" val="12161302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16</a:t>
            </a:fld>
            <a:endParaRPr lang="en-GB"/>
          </a:p>
        </p:txBody>
      </p:sp>
    </p:spTree>
    <p:extLst>
      <p:ext uri="{BB962C8B-B14F-4D97-AF65-F5344CB8AC3E}">
        <p14:creationId xmlns:p14="http://schemas.microsoft.com/office/powerpoint/2010/main" val="517063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17</a:t>
            </a:fld>
            <a:endParaRPr lang="en-GB"/>
          </a:p>
        </p:txBody>
      </p:sp>
    </p:spTree>
    <p:extLst>
      <p:ext uri="{BB962C8B-B14F-4D97-AF65-F5344CB8AC3E}">
        <p14:creationId xmlns:p14="http://schemas.microsoft.com/office/powerpoint/2010/main" val="1120754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18</a:t>
            </a:fld>
            <a:endParaRPr lang="en-GB"/>
          </a:p>
        </p:txBody>
      </p:sp>
    </p:spTree>
    <p:extLst>
      <p:ext uri="{BB962C8B-B14F-4D97-AF65-F5344CB8AC3E}">
        <p14:creationId xmlns:p14="http://schemas.microsoft.com/office/powerpoint/2010/main" val="25578955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19</a:t>
            </a:fld>
            <a:endParaRPr lang="en-GB"/>
          </a:p>
        </p:txBody>
      </p:sp>
    </p:spTree>
    <p:extLst>
      <p:ext uri="{BB962C8B-B14F-4D97-AF65-F5344CB8AC3E}">
        <p14:creationId xmlns:p14="http://schemas.microsoft.com/office/powerpoint/2010/main" val="25263204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20</a:t>
            </a:fld>
            <a:endParaRPr lang="en-GB"/>
          </a:p>
        </p:txBody>
      </p:sp>
    </p:spTree>
    <p:extLst>
      <p:ext uri="{BB962C8B-B14F-4D97-AF65-F5344CB8AC3E}">
        <p14:creationId xmlns:p14="http://schemas.microsoft.com/office/powerpoint/2010/main" val="2786029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21</a:t>
            </a:fld>
            <a:endParaRPr lang="en-GB"/>
          </a:p>
        </p:txBody>
      </p:sp>
    </p:spTree>
    <p:extLst>
      <p:ext uri="{BB962C8B-B14F-4D97-AF65-F5344CB8AC3E}">
        <p14:creationId xmlns:p14="http://schemas.microsoft.com/office/powerpoint/2010/main" val="36700990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22</a:t>
            </a:fld>
            <a:endParaRPr lang="en-GB"/>
          </a:p>
        </p:txBody>
      </p:sp>
    </p:spTree>
    <p:extLst>
      <p:ext uri="{BB962C8B-B14F-4D97-AF65-F5344CB8AC3E}">
        <p14:creationId xmlns:p14="http://schemas.microsoft.com/office/powerpoint/2010/main" val="2641320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23</a:t>
            </a:fld>
            <a:endParaRPr lang="en-GB"/>
          </a:p>
        </p:txBody>
      </p:sp>
    </p:spTree>
    <p:extLst>
      <p:ext uri="{BB962C8B-B14F-4D97-AF65-F5344CB8AC3E}">
        <p14:creationId xmlns:p14="http://schemas.microsoft.com/office/powerpoint/2010/main" val="4643906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24</a:t>
            </a:fld>
            <a:endParaRPr lang="en-GB"/>
          </a:p>
        </p:txBody>
      </p:sp>
    </p:spTree>
    <p:extLst>
      <p:ext uri="{BB962C8B-B14F-4D97-AF65-F5344CB8AC3E}">
        <p14:creationId xmlns:p14="http://schemas.microsoft.com/office/powerpoint/2010/main" val="11373808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25</a:t>
            </a:fld>
            <a:endParaRPr lang="en-GB"/>
          </a:p>
        </p:txBody>
      </p:sp>
    </p:spTree>
    <p:extLst>
      <p:ext uri="{BB962C8B-B14F-4D97-AF65-F5344CB8AC3E}">
        <p14:creationId xmlns:p14="http://schemas.microsoft.com/office/powerpoint/2010/main" val="18648915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26</a:t>
            </a:fld>
            <a:endParaRPr lang="en-GB"/>
          </a:p>
        </p:txBody>
      </p:sp>
    </p:spTree>
    <p:extLst>
      <p:ext uri="{BB962C8B-B14F-4D97-AF65-F5344CB8AC3E}">
        <p14:creationId xmlns:p14="http://schemas.microsoft.com/office/powerpoint/2010/main" val="2664690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8C0295-2BF1-4723-958B-898401FB94B9}" type="datetimeFigureOut">
              <a:rPr lang="en-US" smtClean="0"/>
              <a:t>24-Apr-21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D99B7-7528-4C4D-958F-A6389D38BCF1}" type="slidenum">
              <a:rPr lang="en-US" smtClean="0"/>
              <a:t>‹#›</a:t>
            </a:fld>
            <a:endParaRPr lang="en-US"/>
          </a:p>
        </p:txBody>
      </p:sp>
    </p:spTree>
    <p:extLst>
      <p:ext uri="{BB962C8B-B14F-4D97-AF65-F5344CB8AC3E}">
        <p14:creationId xmlns:p14="http://schemas.microsoft.com/office/powerpoint/2010/main" val="353924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8C0295-2BF1-4723-958B-898401FB94B9}" type="datetimeFigureOut">
              <a:rPr lang="en-US" smtClean="0"/>
              <a:t>24-Apr-21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D99B7-7528-4C4D-958F-A6389D38BCF1}" type="slidenum">
              <a:rPr lang="en-US" smtClean="0"/>
              <a:t>‹#›</a:t>
            </a:fld>
            <a:endParaRPr lang="en-US"/>
          </a:p>
        </p:txBody>
      </p:sp>
    </p:spTree>
    <p:extLst>
      <p:ext uri="{BB962C8B-B14F-4D97-AF65-F5344CB8AC3E}">
        <p14:creationId xmlns:p14="http://schemas.microsoft.com/office/powerpoint/2010/main" val="3916525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A8C0295-2BF1-4723-958B-898401FB94B9}" type="datetimeFigureOut">
              <a:rPr lang="en-US" smtClean="0"/>
              <a:t>24-Apr-21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D99B7-7528-4C4D-958F-A6389D38BCF1}" type="slidenum">
              <a:rPr lang="en-US" smtClean="0"/>
              <a:t>‹#›</a:t>
            </a:fld>
            <a:endParaRPr lang="en-US"/>
          </a:p>
        </p:txBody>
      </p:sp>
    </p:spTree>
    <p:extLst>
      <p:ext uri="{BB962C8B-B14F-4D97-AF65-F5344CB8AC3E}">
        <p14:creationId xmlns:p14="http://schemas.microsoft.com/office/powerpoint/2010/main" val="2232814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8C0295-2BF1-4723-958B-898401FB94B9}" type="datetimeFigureOut">
              <a:rPr lang="en-US" smtClean="0"/>
              <a:t>24-Apr-21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1D99B7-7528-4C4D-958F-A6389D38BCF1}" type="slidenum">
              <a:rPr lang="en-US" smtClean="0"/>
              <a:t>‹#›</a:t>
            </a:fld>
            <a:endParaRPr lang="en-US"/>
          </a:p>
        </p:txBody>
      </p:sp>
    </p:spTree>
    <p:extLst>
      <p:ext uri="{BB962C8B-B14F-4D97-AF65-F5344CB8AC3E}">
        <p14:creationId xmlns:p14="http://schemas.microsoft.com/office/powerpoint/2010/main" val="341969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8C0295-2BF1-4723-958B-898401FB94B9}" type="datetimeFigureOut">
              <a:rPr lang="en-US" smtClean="0"/>
              <a:t>24-Apr-21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1D99B7-7528-4C4D-958F-A6389D38BCF1}" type="slidenum">
              <a:rPr lang="en-US" smtClean="0"/>
              <a:t>‹#›</a:t>
            </a:fld>
            <a:endParaRPr lang="en-US"/>
          </a:p>
        </p:txBody>
      </p:sp>
    </p:spTree>
    <p:extLst>
      <p:ext uri="{BB962C8B-B14F-4D97-AF65-F5344CB8AC3E}">
        <p14:creationId xmlns:p14="http://schemas.microsoft.com/office/powerpoint/2010/main" val="4204112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A8C0295-2BF1-4723-958B-898401FB94B9}" type="datetimeFigureOut">
              <a:rPr lang="en-US" smtClean="0"/>
              <a:t>24-Apr-21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1D99B7-7528-4C4D-958F-A6389D38BCF1}" type="slidenum">
              <a:rPr lang="en-US" smtClean="0"/>
              <a:t>‹#›</a:t>
            </a:fld>
            <a:endParaRPr lang="en-US"/>
          </a:p>
        </p:txBody>
      </p:sp>
    </p:spTree>
    <p:extLst>
      <p:ext uri="{BB962C8B-B14F-4D97-AF65-F5344CB8AC3E}">
        <p14:creationId xmlns:p14="http://schemas.microsoft.com/office/powerpoint/2010/main" val="3127779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8C0295-2BF1-4723-958B-898401FB94B9}" type="datetimeFigureOut">
              <a:rPr lang="en-US" smtClean="0"/>
              <a:t>24-Apr-21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1D99B7-7528-4C4D-958F-A6389D38BCF1}" type="slidenum">
              <a:rPr lang="en-US" smtClean="0"/>
              <a:t>‹#›</a:t>
            </a:fld>
            <a:endParaRPr lang="en-US"/>
          </a:p>
        </p:txBody>
      </p:sp>
    </p:spTree>
    <p:extLst>
      <p:ext uri="{BB962C8B-B14F-4D97-AF65-F5344CB8AC3E}">
        <p14:creationId xmlns:p14="http://schemas.microsoft.com/office/powerpoint/2010/main" val="2285354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8C0295-2BF1-4723-958B-898401FB94B9}" type="datetimeFigureOut">
              <a:rPr lang="en-US" smtClean="0"/>
              <a:t>24-Apr-21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1D99B7-7528-4C4D-958F-A6389D38BCF1}" type="slidenum">
              <a:rPr lang="en-US" smtClean="0"/>
              <a:t>‹#›</a:t>
            </a:fld>
            <a:endParaRPr lang="en-US"/>
          </a:p>
        </p:txBody>
      </p:sp>
    </p:spTree>
    <p:extLst>
      <p:ext uri="{BB962C8B-B14F-4D97-AF65-F5344CB8AC3E}">
        <p14:creationId xmlns:p14="http://schemas.microsoft.com/office/powerpoint/2010/main" val="3006007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8C0295-2BF1-4723-958B-898401FB94B9}" type="datetimeFigureOut">
              <a:rPr lang="en-US" smtClean="0"/>
              <a:t>24-Apr-21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1D99B7-7528-4C4D-958F-A6389D38BCF1}" type="slidenum">
              <a:rPr lang="en-US" smtClean="0"/>
              <a:t>‹#›</a:t>
            </a:fld>
            <a:endParaRPr lang="en-US"/>
          </a:p>
        </p:txBody>
      </p:sp>
    </p:spTree>
    <p:extLst>
      <p:ext uri="{BB962C8B-B14F-4D97-AF65-F5344CB8AC3E}">
        <p14:creationId xmlns:p14="http://schemas.microsoft.com/office/powerpoint/2010/main" val="2005940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8C0295-2BF1-4723-958B-898401FB94B9}" type="datetimeFigureOut">
              <a:rPr lang="en-US" smtClean="0"/>
              <a:t>24-Apr-21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D99B7-7528-4C4D-958F-A6389D38BCF1}" type="slidenum">
              <a:rPr lang="en-US" smtClean="0"/>
              <a:t>‹#›</a:t>
            </a:fld>
            <a:endParaRPr lang="en-US"/>
          </a:p>
        </p:txBody>
      </p:sp>
    </p:spTree>
    <p:extLst>
      <p:ext uri="{BB962C8B-B14F-4D97-AF65-F5344CB8AC3E}">
        <p14:creationId xmlns:p14="http://schemas.microsoft.com/office/powerpoint/2010/main" val="3844032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8C0295-2BF1-4723-958B-898401FB94B9}" type="datetimeFigureOut">
              <a:rPr lang="en-US" smtClean="0"/>
              <a:t>24-Apr-21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D99B7-7528-4C4D-958F-A6389D38BCF1}" type="slidenum">
              <a:rPr lang="en-US" smtClean="0"/>
              <a:t>‹#›</a:t>
            </a:fld>
            <a:endParaRPr lang="en-US"/>
          </a:p>
        </p:txBody>
      </p:sp>
    </p:spTree>
    <p:extLst>
      <p:ext uri="{BB962C8B-B14F-4D97-AF65-F5344CB8AC3E}">
        <p14:creationId xmlns:p14="http://schemas.microsoft.com/office/powerpoint/2010/main" val="2874293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8C0295-2BF1-4723-958B-898401FB94B9}" type="datetimeFigureOut">
              <a:rPr lang="en-US" smtClean="0"/>
              <a:t>24-Apr-21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1D99B7-7528-4C4D-958F-A6389D38BCF1}" type="slidenum">
              <a:rPr lang="en-US" smtClean="0"/>
              <a:t>‹#›</a:t>
            </a:fld>
            <a:endParaRPr lang="en-US"/>
          </a:p>
        </p:txBody>
      </p:sp>
    </p:spTree>
    <p:extLst>
      <p:ext uri="{BB962C8B-B14F-4D97-AF65-F5344CB8AC3E}">
        <p14:creationId xmlns:p14="http://schemas.microsoft.com/office/powerpoint/2010/main" val="24018031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25.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16.xml"/><Relationship Id="rId5" Type="http://schemas.openxmlformats.org/officeDocument/2006/relationships/image" Target="../media/image3.png"/><Relationship Id="rId10" Type="http://schemas.openxmlformats.org/officeDocument/2006/relationships/slide" Target="slide11.xml"/><Relationship Id="rId4" Type="http://schemas.openxmlformats.org/officeDocument/2006/relationships/image" Target="../media/image2.png"/><Relationship Id="rId9" Type="http://schemas.openxmlformats.org/officeDocument/2006/relationships/slide" Target="slide5.xml"/></Relationships>
</file>

<file path=ppt/slides/_rels/slide2.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25.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16.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11.xml"/><Relationship Id="rId5" Type="http://schemas.openxmlformats.org/officeDocument/2006/relationships/image" Target="../media/image3.png"/><Relationship Id="rId10" Type="http://schemas.openxmlformats.org/officeDocument/2006/relationships/slide" Target="slide5.xml"/><Relationship Id="rId4" Type="http://schemas.openxmlformats.org/officeDocument/2006/relationships/image" Target="../media/image2.png"/><Relationship Id="rId9" Type="http://schemas.openxmlformats.org/officeDocument/2006/relationships/slide" Target="slide1.xml"/><Relationship Id="rId1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slide" Target="slide25.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16.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11.xml"/><Relationship Id="rId5" Type="http://schemas.openxmlformats.org/officeDocument/2006/relationships/image" Target="../media/image3.png"/><Relationship Id="rId10" Type="http://schemas.openxmlformats.org/officeDocument/2006/relationships/slide" Target="slide5.xml"/><Relationship Id="rId4" Type="http://schemas.openxmlformats.org/officeDocument/2006/relationships/image" Target="../media/image2.png"/><Relationship Id="rId9" Type="http://schemas.openxmlformats.org/officeDocument/2006/relationships/slide" Target="slide2.xml"/><Relationship Id="rId1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6.png"/><Relationship Id="rId3" Type="http://schemas.openxmlformats.org/officeDocument/2006/relationships/slide" Target="slide5.xml"/><Relationship Id="rId7" Type="http://schemas.openxmlformats.org/officeDocument/2006/relationships/image" Target="../media/image1.png"/><Relationship Id="rId12" Type="http://schemas.openxmlformats.org/officeDocument/2006/relationships/slide" Target="slide3.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slide" Target="slide25.xml"/><Relationship Id="rId11" Type="http://schemas.openxmlformats.org/officeDocument/2006/relationships/image" Target="../media/image5.png"/><Relationship Id="rId5" Type="http://schemas.openxmlformats.org/officeDocument/2006/relationships/slide" Target="slide16.xml"/><Relationship Id="rId10" Type="http://schemas.openxmlformats.org/officeDocument/2006/relationships/image" Target="../media/image4.png"/><Relationship Id="rId4" Type="http://schemas.openxmlformats.org/officeDocument/2006/relationships/slide" Target="slide11.xml"/><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slide" Target="slide6.xml"/><Relationship Id="rId18" Type="http://schemas.openxmlformats.org/officeDocument/2006/relationships/slide" Target="slide10.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1.xml"/><Relationship Id="rId17" Type="http://schemas.openxmlformats.org/officeDocument/2006/relationships/slide" Target="slide9.xml"/><Relationship Id="rId2" Type="http://schemas.openxmlformats.org/officeDocument/2006/relationships/notesSlide" Target="../notesSlides/notesSlide5.xml"/><Relationship Id="rId16" Type="http://schemas.openxmlformats.org/officeDocument/2006/relationships/slide" Target="slide8.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10.png"/><Relationship Id="rId5" Type="http://schemas.openxmlformats.org/officeDocument/2006/relationships/image" Target="../media/image3.png"/><Relationship Id="rId15" Type="http://schemas.openxmlformats.org/officeDocument/2006/relationships/slide" Target="slide7.xml"/><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jpeg"/><Relationship Id="rId14" Type="http://schemas.openxmlformats.org/officeDocument/2006/relationships/slide" Target="slide4.xml"/></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slide" Target="slide7.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1.xml"/><Relationship Id="rId17" Type="http://schemas.openxmlformats.org/officeDocument/2006/relationships/slide" Target="slide10.xml"/><Relationship Id="rId2" Type="http://schemas.openxmlformats.org/officeDocument/2006/relationships/notesSlide" Target="../notesSlides/notesSlide6.xml"/><Relationship Id="rId16" Type="http://schemas.openxmlformats.org/officeDocument/2006/relationships/slide" Target="slide9.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10.png"/><Relationship Id="rId5" Type="http://schemas.openxmlformats.org/officeDocument/2006/relationships/image" Target="../media/image3.png"/><Relationship Id="rId15" Type="http://schemas.openxmlformats.org/officeDocument/2006/relationships/slide" Target="slide8.xml"/><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jpeg"/><Relationship Id="rId14" Type="http://schemas.openxmlformats.org/officeDocument/2006/relationships/slide" Target="slide5.xml"/></Relationships>
</file>

<file path=ppt/slides/_rels/slide7.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1.jpe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5.xml"/><Relationship Id="rId2" Type="http://schemas.openxmlformats.org/officeDocument/2006/relationships/notesSlide" Target="../notesSlides/notesSlide7.xml"/><Relationship Id="rId16" Type="http://schemas.openxmlformats.org/officeDocument/2006/relationships/slide" Target="slide6.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10.png"/><Relationship Id="rId5" Type="http://schemas.openxmlformats.org/officeDocument/2006/relationships/image" Target="../media/image3.png"/><Relationship Id="rId15" Type="http://schemas.openxmlformats.org/officeDocument/2006/relationships/slide" Target="slide8.xml"/><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jpeg"/><Relationship Id="rId14" Type="http://schemas.openxmlformats.org/officeDocument/2006/relationships/slide" Target="slide1.xml"/></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5.xml"/><Relationship Id="rId17" Type="http://schemas.openxmlformats.org/officeDocument/2006/relationships/slide" Target="slide6.xml"/><Relationship Id="rId2" Type="http://schemas.openxmlformats.org/officeDocument/2006/relationships/notesSlide" Target="../notesSlides/notesSlide8.xml"/><Relationship Id="rId16" Type="http://schemas.openxmlformats.org/officeDocument/2006/relationships/slide" Target="slide7.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10.png"/><Relationship Id="rId5" Type="http://schemas.openxmlformats.org/officeDocument/2006/relationships/image" Target="../media/image3.png"/><Relationship Id="rId15" Type="http://schemas.openxmlformats.org/officeDocument/2006/relationships/slide" Target="slide9.xml"/><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jpeg"/><Relationship Id="rId14" Type="http://schemas.openxmlformats.org/officeDocument/2006/relationships/slide" Target="slide1.xml"/></Relationships>
</file>

<file path=ppt/slides/_rels/slide9.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slide" Target="slide1.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5.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10.png"/><Relationship Id="rId5" Type="http://schemas.openxmlformats.org/officeDocument/2006/relationships/image" Target="../media/image3.png"/><Relationship Id="rId15" Type="http://schemas.openxmlformats.org/officeDocument/2006/relationships/slide" Target="slide8.xml"/><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jpeg"/><Relationship Id="rId14" Type="http://schemas.openxmlformats.org/officeDocument/2006/relationships/slide" Target="slide10.xml"/></Relationships>
</file>

<file path=ppt/slides/_rels/slide10.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5.xml"/><Relationship Id="rId2" Type="http://schemas.openxmlformats.org/officeDocument/2006/relationships/notesSlide" Target="../notesSlides/notesSlide10.xml"/><Relationship Id="rId16" Type="http://schemas.openxmlformats.org/officeDocument/2006/relationships/slide" Target="slide9.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10.png"/><Relationship Id="rId5" Type="http://schemas.openxmlformats.org/officeDocument/2006/relationships/image" Target="../media/image3.png"/><Relationship Id="rId15" Type="http://schemas.openxmlformats.org/officeDocument/2006/relationships/slide" Target="slide11.xml"/><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jpeg"/><Relationship Id="rId14" Type="http://schemas.openxmlformats.org/officeDocument/2006/relationships/slide" Target="slide1.xml"/></Relationships>
</file>

<file path=ppt/slides/_rels/slide11.xml.rels><?xml version="1.0" encoding="UTF-8" standalone="yes"?>
<Relationships xmlns="http://schemas.openxmlformats.org/package/2006/relationships"><Relationship Id="rId8" Type="http://schemas.openxmlformats.org/officeDocument/2006/relationships/slide" Target="slide1.xml"/><Relationship Id="rId13" Type="http://schemas.openxmlformats.org/officeDocument/2006/relationships/slide" Target="slide15.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14.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13.xml"/><Relationship Id="rId5" Type="http://schemas.openxmlformats.org/officeDocument/2006/relationships/image" Target="../media/image3.png"/><Relationship Id="rId10" Type="http://schemas.openxmlformats.org/officeDocument/2006/relationships/slide" Target="slide10.xml"/><Relationship Id="rId4" Type="http://schemas.openxmlformats.org/officeDocument/2006/relationships/image" Target="../media/image2.png"/><Relationship Id="rId9" Type="http://schemas.openxmlformats.org/officeDocument/2006/relationships/slide" Target="slide12.xml"/><Relationship Id="rId14" Type="http://schemas.openxmlformats.org/officeDocument/2006/relationships/image" Target="../media/image14.jpeg"/></Relationships>
</file>

<file path=ppt/slides/_rels/slide12.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5.jpe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11.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13.xml"/><Relationship Id="rId5" Type="http://schemas.openxmlformats.org/officeDocument/2006/relationships/image" Target="../media/image3.png"/><Relationship Id="rId15" Type="http://schemas.openxmlformats.org/officeDocument/2006/relationships/image" Target="../media/image17.jpeg"/><Relationship Id="rId10" Type="http://schemas.openxmlformats.org/officeDocument/2006/relationships/slide" Target="slide1.xml"/><Relationship Id="rId4" Type="http://schemas.openxmlformats.org/officeDocument/2006/relationships/image" Target="../media/image2.png"/><Relationship Id="rId9" Type="http://schemas.openxmlformats.org/officeDocument/2006/relationships/slide" Target="slide5.xml"/><Relationship Id="rId14" Type="http://schemas.openxmlformats.org/officeDocument/2006/relationships/image" Target="../media/image16.jpeg"/></Relationships>
</file>

<file path=ppt/slides/_rels/slide13.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slide" Target="slide11.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12.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14.xml"/><Relationship Id="rId5" Type="http://schemas.openxmlformats.org/officeDocument/2006/relationships/image" Target="../media/image3.png"/><Relationship Id="rId15" Type="http://schemas.openxmlformats.org/officeDocument/2006/relationships/image" Target="../media/image19.emf"/><Relationship Id="rId10" Type="http://schemas.openxmlformats.org/officeDocument/2006/relationships/slide" Target="slide1.xml"/><Relationship Id="rId4" Type="http://schemas.openxmlformats.org/officeDocument/2006/relationships/image" Target="../media/image2.png"/><Relationship Id="rId9" Type="http://schemas.openxmlformats.org/officeDocument/2006/relationships/slide" Target="slide5.xml"/><Relationship Id="rId14" Type="http://schemas.openxmlformats.org/officeDocument/2006/relationships/image" Target="../media/image18.jpeg"/></Relationships>
</file>

<file path=ppt/slides/_rels/slide14.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slide" Target="slide11.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13.xml"/><Relationship Id="rId17" Type="http://schemas.openxmlformats.org/officeDocument/2006/relationships/image" Target="../media/image23.jpeg"/><Relationship Id="rId2" Type="http://schemas.openxmlformats.org/officeDocument/2006/relationships/notesSlide" Target="../notesSlides/notesSlide14.xml"/><Relationship Id="rId16" Type="http://schemas.openxmlformats.org/officeDocument/2006/relationships/image" Target="../media/image22.jpe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15.xml"/><Relationship Id="rId5" Type="http://schemas.openxmlformats.org/officeDocument/2006/relationships/image" Target="../media/image3.png"/><Relationship Id="rId15" Type="http://schemas.openxmlformats.org/officeDocument/2006/relationships/image" Target="../media/image21.png"/><Relationship Id="rId10" Type="http://schemas.openxmlformats.org/officeDocument/2006/relationships/slide" Target="slide1.xml"/><Relationship Id="rId4" Type="http://schemas.openxmlformats.org/officeDocument/2006/relationships/image" Target="../media/image2.png"/><Relationship Id="rId9" Type="http://schemas.openxmlformats.org/officeDocument/2006/relationships/slide" Target="slide5.xml"/><Relationship Id="rId14" Type="http://schemas.openxmlformats.org/officeDocument/2006/relationships/image" Target="../media/image20.jpg"/></Relationships>
</file>

<file path=ppt/slides/_rels/slide15.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slide" Target="slide11.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14.xml"/><Relationship Id="rId17" Type="http://schemas.openxmlformats.org/officeDocument/2006/relationships/image" Target="../media/image27.png"/><Relationship Id="rId2" Type="http://schemas.openxmlformats.org/officeDocument/2006/relationships/notesSlide" Target="../notesSlides/notesSlide15.xml"/><Relationship Id="rId16"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16.xml"/><Relationship Id="rId5" Type="http://schemas.openxmlformats.org/officeDocument/2006/relationships/image" Target="../media/image3.png"/><Relationship Id="rId15" Type="http://schemas.openxmlformats.org/officeDocument/2006/relationships/image" Target="../media/image25.png"/><Relationship Id="rId10" Type="http://schemas.openxmlformats.org/officeDocument/2006/relationships/slide" Target="slide1.xml"/><Relationship Id="rId4" Type="http://schemas.openxmlformats.org/officeDocument/2006/relationships/image" Target="../media/image2.png"/><Relationship Id="rId9" Type="http://schemas.openxmlformats.org/officeDocument/2006/relationships/slide" Target="slide5.xml"/><Relationship Id="rId14" Type="http://schemas.openxmlformats.org/officeDocument/2006/relationships/image" Target="../media/image24.jpg"/></Relationships>
</file>

<file path=ppt/slides/_rels/slide16.xml.rels><?xml version="1.0" encoding="UTF-8" standalone="yes"?>
<Relationships xmlns="http://schemas.openxmlformats.org/package/2006/relationships"><Relationship Id="rId8" Type="http://schemas.openxmlformats.org/officeDocument/2006/relationships/slide" Target="slide1.xml"/><Relationship Id="rId13" Type="http://schemas.openxmlformats.org/officeDocument/2006/relationships/slide" Target="slide22.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21.xml"/><Relationship Id="rId2" Type="http://schemas.openxmlformats.org/officeDocument/2006/relationships/notesSlide" Target="../notesSlides/notesSlide16.xml"/><Relationship Id="rId16"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19.xml"/><Relationship Id="rId5" Type="http://schemas.openxmlformats.org/officeDocument/2006/relationships/image" Target="../media/image3.png"/><Relationship Id="rId15" Type="http://schemas.openxmlformats.org/officeDocument/2006/relationships/slide" Target="slide18.xml"/><Relationship Id="rId10" Type="http://schemas.openxmlformats.org/officeDocument/2006/relationships/slide" Target="slide15.xml"/><Relationship Id="rId4" Type="http://schemas.openxmlformats.org/officeDocument/2006/relationships/image" Target="../media/image2.png"/><Relationship Id="rId9" Type="http://schemas.openxmlformats.org/officeDocument/2006/relationships/slide" Target="slide17.xml"/><Relationship Id="rId14" Type="http://schemas.openxmlformats.org/officeDocument/2006/relationships/slide" Target="slide23.xml"/></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29.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16.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18.xml"/><Relationship Id="rId5" Type="http://schemas.openxmlformats.org/officeDocument/2006/relationships/image" Target="../media/image3.png"/><Relationship Id="rId10" Type="http://schemas.openxmlformats.org/officeDocument/2006/relationships/slide" Target="slide1.xml"/><Relationship Id="rId4" Type="http://schemas.openxmlformats.org/officeDocument/2006/relationships/image" Target="../media/image2.png"/><Relationship Id="rId9" Type="http://schemas.openxmlformats.org/officeDocument/2006/relationships/slide" Target="slide5.xml"/><Relationship Id="rId14" Type="http://schemas.openxmlformats.org/officeDocument/2006/relationships/image" Target="../media/image30.emf"/></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slide" Target="slide16.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17.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19.xml"/><Relationship Id="rId5" Type="http://schemas.openxmlformats.org/officeDocument/2006/relationships/image" Target="../media/image3.png"/><Relationship Id="rId10" Type="http://schemas.openxmlformats.org/officeDocument/2006/relationships/slide" Target="slide1.xml"/><Relationship Id="rId4" Type="http://schemas.openxmlformats.org/officeDocument/2006/relationships/image" Target="../media/image2.png"/><Relationship Id="rId9" Type="http://schemas.openxmlformats.org/officeDocument/2006/relationships/slide" Target="slide5.xml"/><Relationship Id="rId14"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slide" Target="slide16.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18.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20.xml"/><Relationship Id="rId5" Type="http://schemas.openxmlformats.org/officeDocument/2006/relationships/image" Target="../media/image3.png"/><Relationship Id="rId15" Type="http://schemas.openxmlformats.org/officeDocument/2006/relationships/image" Target="../media/image33.jpeg"/><Relationship Id="rId10" Type="http://schemas.openxmlformats.org/officeDocument/2006/relationships/slide" Target="slide1.xml"/><Relationship Id="rId4" Type="http://schemas.openxmlformats.org/officeDocument/2006/relationships/image" Target="../media/image2.png"/><Relationship Id="rId9" Type="http://schemas.openxmlformats.org/officeDocument/2006/relationships/slide" Target="slide5.xml"/><Relationship Id="rId14" Type="http://schemas.openxmlformats.org/officeDocument/2006/relationships/image" Target="../media/image32.jpeg"/></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slide" Target="slide16.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19.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21.xml"/><Relationship Id="rId5" Type="http://schemas.openxmlformats.org/officeDocument/2006/relationships/image" Target="../media/image3.png"/><Relationship Id="rId10" Type="http://schemas.openxmlformats.org/officeDocument/2006/relationships/slide" Target="slide1.xml"/><Relationship Id="rId4" Type="http://schemas.openxmlformats.org/officeDocument/2006/relationships/image" Target="../media/image2.png"/><Relationship Id="rId9" Type="http://schemas.openxmlformats.org/officeDocument/2006/relationships/slide" Target="slide5.xml"/><Relationship Id="rId14" Type="http://schemas.openxmlformats.org/officeDocument/2006/relationships/image" Target="../media/image34.png"/></Relationships>
</file>

<file path=ppt/slides/_rels/slide21.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slide" Target="slide16.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20.xml"/><Relationship Id="rId2" Type="http://schemas.openxmlformats.org/officeDocument/2006/relationships/notesSlide" Target="../notesSlides/notesSlide21.xml"/><Relationship Id="rId16" Type="http://schemas.openxmlformats.org/officeDocument/2006/relationships/image" Target="../media/image37.jpe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22.xml"/><Relationship Id="rId5" Type="http://schemas.openxmlformats.org/officeDocument/2006/relationships/image" Target="../media/image3.png"/><Relationship Id="rId15" Type="http://schemas.openxmlformats.org/officeDocument/2006/relationships/image" Target="../media/image36.jpeg"/><Relationship Id="rId10" Type="http://schemas.openxmlformats.org/officeDocument/2006/relationships/slide" Target="slide1.xml"/><Relationship Id="rId4" Type="http://schemas.openxmlformats.org/officeDocument/2006/relationships/image" Target="../media/image2.png"/><Relationship Id="rId9" Type="http://schemas.openxmlformats.org/officeDocument/2006/relationships/slide" Target="slide5.xml"/><Relationship Id="rId14" Type="http://schemas.openxmlformats.org/officeDocument/2006/relationships/image" Target="../media/image35.jpeg"/></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slide" Target="slide16.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21.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23.xml"/><Relationship Id="rId5" Type="http://schemas.openxmlformats.org/officeDocument/2006/relationships/image" Target="../media/image3.png"/><Relationship Id="rId15" Type="http://schemas.openxmlformats.org/officeDocument/2006/relationships/image" Target="../media/image39.png"/><Relationship Id="rId10" Type="http://schemas.openxmlformats.org/officeDocument/2006/relationships/slide" Target="slide1.xml"/><Relationship Id="rId4" Type="http://schemas.openxmlformats.org/officeDocument/2006/relationships/image" Target="../media/image2.png"/><Relationship Id="rId9" Type="http://schemas.openxmlformats.org/officeDocument/2006/relationships/slide" Target="slide5.xml"/><Relationship Id="rId14" Type="http://schemas.openxmlformats.org/officeDocument/2006/relationships/image" Target="../media/image38.png"/></Relationships>
</file>

<file path=ppt/slides/_rels/slide23.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41.jpe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16.xml"/><Relationship Id="rId5" Type="http://schemas.openxmlformats.org/officeDocument/2006/relationships/image" Target="../media/image3.png"/><Relationship Id="rId15" Type="http://schemas.openxmlformats.org/officeDocument/2006/relationships/image" Target="../media/image43.jpeg"/><Relationship Id="rId10" Type="http://schemas.openxmlformats.org/officeDocument/2006/relationships/slide" Target="slide1.xml"/><Relationship Id="rId4" Type="http://schemas.openxmlformats.org/officeDocument/2006/relationships/image" Target="../media/image2.png"/><Relationship Id="rId9" Type="http://schemas.openxmlformats.org/officeDocument/2006/relationships/slide" Target="slide5.xml"/><Relationship Id="rId14" Type="http://schemas.openxmlformats.org/officeDocument/2006/relationships/image" Target="../media/image42.jpeg"/></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slide" Target="slide16.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slide" Target="slide23.xm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slide" Target="slide25.xml"/><Relationship Id="rId5" Type="http://schemas.openxmlformats.org/officeDocument/2006/relationships/image" Target="../media/image3.png"/><Relationship Id="rId10" Type="http://schemas.openxmlformats.org/officeDocument/2006/relationships/slide" Target="slide1.xml"/><Relationship Id="rId4" Type="http://schemas.openxmlformats.org/officeDocument/2006/relationships/image" Target="../media/image2.png"/><Relationship Id="rId9" Type="http://schemas.openxmlformats.org/officeDocument/2006/relationships/slide" Target="slide5.xml"/><Relationship Id="rId14" Type="http://schemas.openxmlformats.org/officeDocument/2006/relationships/image" Target="../media/image44.png"/></Relationships>
</file>

<file path=ppt/slides/_rels/slide25.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slide" Target="slide24.xml"/><Relationship Id="rId4" Type="http://schemas.openxmlformats.org/officeDocument/2006/relationships/image" Target="../media/image2.png"/><Relationship Id="rId9" Type="http://schemas.openxmlformats.org/officeDocument/2006/relationships/slide" Target="slide26.xml"/></Relationships>
</file>

<file path=ppt/slides/_rels/slide26.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slide" Target="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Hans- Balder 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Overview</a:t>
            </a:r>
          </a:p>
        </p:txBody>
      </p:sp>
      <p:sp>
        <p:nvSpPr>
          <p:cNvPr id="13" name="Right Arrow 12"/>
          <p:cNvSpPr/>
          <p:nvPr/>
        </p:nvSpPr>
        <p:spPr>
          <a:xfrm rot="16200000">
            <a:off x="1501076" y="6229040"/>
            <a:ext cx="464235" cy="538292"/>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6" name="Right Arrow 15"/>
          <p:cNvSpPr/>
          <p:nvPr/>
        </p:nvSpPr>
        <p:spPr>
          <a:xfrm>
            <a:off x="3341121" y="6266071"/>
            <a:ext cx="675249"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7" name="Right Arrow 16"/>
          <p:cNvSpPr/>
          <p:nvPr/>
        </p:nvSpPr>
        <p:spPr>
          <a:xfrm rot="10800000">
            <a:off x="2527594" y="6266070"/>
            <a:ext cx="675249"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 name="TextBox 3"/>
          <p:cNvSpPr txBox="1"/>
          <p:nvPr/>
        </p:nvSpPr>
        <p:spPr>
          <a:xfrm>
            <a:off x="1026697" y="5804403"/>
            <a:ext cx="1470979" cy="461665"/>
          </a:xfrm>
          <a:prstGeom prst="rect">
            <a:avLst/>
          </a:prstGeom>
          <a:noFill/>
        </p:spPr>
        <p:txBody>
          <a:bodyPr wrap="none" rtlCol="0">
            <a:spAutoFit/>
          </a:bodyPr>
          <a:lstStyle/>
          <a:p>
            <a:pPr algn="ctr"/>
            <a:r>
              <a:rPr lang="en-GB" sz="1200" b="1" dirty="0" smtClean="0"/>
              <a:t>Button </a:t>
            </a:r>
            <a:r>
              <a:rPr lang="en-GB" sz="1200" b="1" dirty="0"/>
              <a:t>takes you to </a:t>
            </a:r>
          </a:p>
          <a:p>
            <a:pPr algn="ctr"/>
            <a:r>
              <a:rPr lang="en-GB" sz="1200" b="1" dirty="0"/>
              <a:t>the section menu</a:t>
            </a:r>
          </a:p>
        </p:txBody>
      </p:sp>
      <p:sp>
        <p:nvSpPr>
          <p:cNvPr id="8" name="TextBox 7"/>
          <p:cNvSpPr txBox="1"/>
          <p:nvPr/>
        </p:nvSpPr>
        <p:spPr>
          <a:xfrm>
            <a:off x="2369199" y="5784141"/>
            <a:ext cx="1861600" cy="369332"/>
          </a:xfrm>
          <a:prstGeom prst="rect">
            <a:avLst/>
          </a:prstGeom>
          <a:noFill/>
        </p:spPr>
        <p:txBody>
          <a:bodyPr wrap="none" rtlCol="0">
            <a:spAutoFit/>
          </a:bodyPr>
          <a:lstStyle/>
          <a:p>
            <a:r>
              <a:rPr lang="en-GB" b="1" dirty="0" err="1" smtClean="0"/>
              <a:t>vPICO</a:t>
            </a:r>
            <a:r>
              <a:rPr lang="en-GB" b="1" dirty="0" smtClean="0"/>
              <a:t> </a:t>
            </a:r>
            <a:r>
              <a:rPr lang="en-GB" b="1" dirty="0"/>
              <a:t>Navigation</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957943" y="2856088"/>
            <a:ext cx="7680539" cy="2424462"/>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600" dirty="0"/>
              <a:t>Similar to other big cities in Central Asia (such as Tashkent, the capital of Uzbekistan, or Bishkek, the capital of Kyrgyzstan), the capital of Tajikistan, Dushanbe, is highly exposed to earthquake and associated secondary hazards due to its close vicinity to two active fault systems, the </a:t>
            </a:r>
            <a:r>
              <a:rPr lang="en-US" sz="1600" dirty="0" err="1"/>
              <a:t>Hissar</a:t>
            </a:r>
            <a:r>
              <a:rPr lang="en-US" sz="1600" dirty="0"/>
              <a:t>–</a:t>
            </a:r>
            <a:r>
              <a:rPr lang="en-US" sz="1600" dirty="0" err="1"/>
              <a:t>Kokshal</a:t>
            </a:r>
            <a:r>
              <a:rPr lang="en-US" sz="1600" dirty="0"/>
              <a:t> Fault located in the north of the city, and the </a:t>
            </a:r>
            <a:r>
              <a:rPr lang="en-US" sz="1600" dirty="0" err="1"/>
              <a:t>Iyak</a:t>
            </a:r>
            <a:r>
              <a:rPr lang="en-US" sz="1600" dirty="0"/>
              <a:t>–</a:t>
            </a:r>
            <a:r>
              <a:rPr lang="en-US" sz="1600" dirty="0" err="1"/>
              <a:t>Vaksh</a:t>
            </a:r>
            <a:r>
              <a:rPr lang="en-US" sz="1600" dirty="0"/>
              <a:t> Fault in the south. The most recent damaging earthquake near Dushanbe was located in the Tajik Depression in western Tajikistan, the </a:t>
            </a:r>
            <a:r>
              <a:rPr lang="en-US" sz="1600" dirty="0" err="1"/>
              <a:t>Hissar</a:t>
            </a:r>
            <a:r>
              <a:rPr lang="en-US" sz="1600" dirty="0"/>
              <a:t> Earthquake in 1989 (Mw = 5.8), causing small direct damage on buildings, but triggered extensive liquefaction phenomena and related landslide in loess deposits. The villages of </a:t>
            </a:r>
            <a:r>
              <a:rPr lang="en-US" sz="1600" dirty="0" err="1"/>
              <a:t>Sharora</a:t>
            </a:r>
            <a:r>
              <a:rPr lang="en-US" sz="1600" dirty="0"/>
              <a:t> and </a:t>
            </a:r>
            <a:r>
              <a:rPr lang="en-US" sz="1600" dirty="0" err="1"/>
              <a:t>Okuli</a:t>
            </a:r>
            <a:r>
              <a:rPr lang="en-US" sz="1600" dirty="0"/>
              <a:t>-Bolo were affected by mudflows destroying more than 100 houses, and 247 persons died</a:t>
            </a:r>
            <a:r>
              <a:rPr lang="en-US" sz="1600" dirty="0" smtClean="0"/>
              <a:t>.</a:t>
            </a:r>
            <a:endParaRPr lang="en-US" sz="1600" dirty="0"/>
          </a:p>
        </p:txBody>
      </p:sp>
      <p:sp>
        <p:nvSpPr>
          <p:cNvPr id="33" name="AutoShape 41">
            <a:hlinkClick r:id="rId8" action="ppaction://hlinksldjump"/>
          </p:cNvPr>
          <p:cNvSpPr>
            <a:spLocks noChangeArrowheads="1"/>
          </p:cNvSpPr>
          <p:nvPr/>
        </p:nvSpPr>
        <p:spPr bwMode="auto">
          <a:xfrm>
            <a:off x="5126285" y="5400676"/>
            <a:ext cx="504825" cy="431800"/>
          </a:xfrm>
          <a:prstGeom prst="rightArrow">
            <a:avLst>
              <a:gd name="adj1" fmla="val 55880"/>
              <a:gd name="adj2" fmla="val 67278"/>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endParaRPr lang="nl-NL"/>
          </a:p>
        </p:txBody>
      </p:sp>
      <p:sp>
        <p:nvSpPr>
          <p:cNvPr id="35" name="AutoShape 41">
            <a:hlinkClick r:id="rId8" action="ppaction://hlinksldjump"/>
          </p:cNvPr>
          <p:cNvSpPr>
            <a:spLocks noChangeArrowheads="1"/>
          </p:cNvSpPr>
          <p:nvPr/>
        </p:nvSpPr>
        <p:spPr bwMode="auto">
          <a:xfrm rot="10800000">
            <a:off x="4211067" y="5400675"/>
            <a:ext cx="504825" cy="431800"/>
          </a:xfrm>
          <a:prstGeom prst="rightArrow">
            <a:avLst>
              <a:gd name="adj1" fmla="val 55880"/>
              <a:gd name="adj2" fmla="val 67278"/>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endParaRPr lang="nl-NL"/>
          </a:p>
        </p:txBody>
      </p:sp>
      <p:sp>
        <p:nvSpPr>
          <p:cNvPr id="31" name="Rectangle 30">
            <a:hlinkClick r:id="rId9" action="ppaction://hlinksldjump"/>
          </p:cNvPr>
          <p:cNvSpPr/>
          <p:nvPr/>
        </p:nvSpPr>
        <p:spPr>
          <a:xfrm>
            <a:off x="8829556" y="2865335"/>
            <a:ext cx="2981692" cy="732532"/>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GB" b="1" dirty="0">
                <a:solidFill>
                  <a:srgbClr val="FFFF00"/>
                </a:solidFill>
              </a:rPr>
              <a:t>Study area</a:t>
            </a:r>
          </a:p>
        </p:txBody>
      </p:sp>
      <p:sp>
        <p:nvSpPr>
          <p:cNvPr id="34" name="Rectangle 33">
            <a:hlinkClick r:id="rId10" action="ppaction://hlinksldjump"/>
          </p:cNvPr>
          <p:cNvSpPr/>
          <p:nvPr/>
        </p:nvSpPr>
        <p:spPr>
          <a:xfrm>
            <a:off x="8829556" y="3876215"/>
            <a:ext cx="2981692" cy="732532"/>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GB" b="1" dirty="0">
                <a:solidFill>
                  <a:srgbClr val="FFFF00"/>
                </a:solidFill>
              </a:rPr>
              <a:t>Methodology</a:t>
            </a:r>
          </a:p>
        </p:txBody>
      </p:sp>
      <p:sp>
        <p:nvSpPr>
          <p:cNvPr id="36" name="Rectangle 35">
            <a:hlinkClick r:id="rId11" action="ppaction://hlinksldjump"/>
          </p:cNvPr>
          <p:cNvSpPr/>
          <p:nvPr/>
        </p:nvSpPr>
        <p:spPr>
          <a:xfrm>
            <a:off x="8829556" y="4913071"/>
            <a:ext cx="2981692" cy="732532"/>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GB" b="1" dirty="0">
                <a:solidFill>
                  <a:srgbClr val="FFFF00"/>
                </a:solidFill>
              </a:rPr>
              <a:t>Data processing </a:t>
            </a:r>
            <a:endParaRPr lang="en-GB" b="1" dirty="0" smtClean="0">
              <a:solidFill>
                <a:srgbClr val="FFFF00"/>
              </a:solidFill>
            </a:endParaRPr>
          </a:p>
          <a:p>
            <a:pPr algn="ctr"/>
            <a:r>
              <a:rPr lang="en-GB" b="1" dirty="0" smtClean="0">
                <a:solidFill>
                  <a:srgbClr val="FFFF00"/>
                </a:solidFill>
              </a:rPr>
              <a:t>and </a:t>
            </a:r>
            <a:r>
              <a:rPr lang="en-GB" b="1" dirty="0">
                <a:solidFill>
                  <a:srgbClr val="FFFF00"/>
                </a:solidFill>
              </a:rPr>
              <a:t>results</a:t>
            </a:r>
          </a:p>
        </p:txBody>
      </p:sp>
      <p:sp>
        <p:nvSpPr>
          <p:cNvPr id="37" name="Rectangle 36">
            <a:hlinkClick r:id="rId12" action="ppaction://hlinksldjump"/>
          </p:cNvPr>
          <p:cNvSpPr/>
          <p:nvPr/>
        </p:nvSpPr>
        <p:spPr>
          <a:xfrm>
            <a:off x="8829556" y="5926872"/>
            <a:ext cx="2981692" cy="732532"/>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GB" b="1" dirty="0">
                <a:solidFill>
                  <a:srgbClr val="FFFF00"/>
                </a:solidFill>
              </a:rPr>
              <a:t>Conclusions</a:t>
            </a:r>
          </a:p>
        </p:txBody>
      </p:sp>
      <p:pic>
        <p:nvPicPr>
          <p:cNvPr id="38" name="Picture 3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214816" y="5340839"/>
            <a:ext cx="1476217" cy="1476217"/>
          </a:xfrm>
          <a:prstGeom prst="rect">
            <a:avLst/>
          </a:prstGeom>
        </p:spPr>
      </p:pic>
    </p:spTree>
    <p:extLst>
      <p:ext uri="{BB962C8B-B14F-4D97-AF65-F5344CB8AC3E}">
        <p14:creationId xmlns:p14="http://schemas.microsoft.com/office/powerpoint/2010/main" val="9937992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Hans- Balder 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Overview</a:t>
            </a:r>
          </a:p>
        </p:txBody>
      </p:sp>
      <p:sp>
        <p:nvSpPr>
          <p:cNvPr id="13" name="Right Arrow 12"/>
          <p:cNvSpPr/>
          <p:nvPr/>
        </p:nvSpPr>
        <p:spPr>
          <a:xfrm rot="16200000">
            <a:off x="1501076" y="6229040"/>
            <a:ext cx="464235" cy="538292"/>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6" name="Right Arrow 15"/>
          <p:cNvSpPr/>
          <p:nvPr/>
        </p:nvSpPr>
        <p:spPr>
          <a:xfrm>
            <a:off x="3341121" y="6266071"/>
            <a:ext cx="675249"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7" name="Right Arrow 16"/>
          <p:cNvSpPr/>
          <p:nvPr/>
        </p:nvSpPr>
        <p:spPr>
          <a:xfrm rot="10800000">
            <a:off x="2527594" y="6266070"/>
            <a:ext cx="675249"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 name="TextBox 3"/>
          <p:cNvSpPr txBox="1"/>
          <p:nvPr/>
        </p:nvSpPr>
        <p:spPr>
          <a:xfrm>
            <a:off x="1026697" y="5804403"/>
            <a:ext cx="1470979" cy="461665"/>
          </a:xfrm>
          <a:prstGeom prst="rect">
            <a:avLst/>
          </a:prstGeom>
          <a:noFill/>
        </p:spPr>
        <p:txBody>
          <a:bodyPr wrap="none" rtlCol="0">
            <a:spAutoFit/>
          </a:bodyPr>
          <a:lstStyle/>
          <a:p>
            <a:pPr algn="ctr"/>
            <a:r>
              <a:rPr lang="en-GB" sz="1200" b="1" dirty="0" smtClean="0"/>
              <a:t>Button </a:t>
            </a:r>
            <a:r>
              <a:rPr lang="en-GB" sz="1200" b="1" dirty="0"/>
              <a:t>takes you to </a:t>
            </a:r>
          </a:p>
          <a:p>
            <a:pPr algn="ctr"/>
            <a:r>
              <a:rPr lang="en-GB" sz="1200" b="1" dirty="0"/>
              <a:t>the section menu</a:t>
            </a:r>
          </a:p>
        </p:txBody>
      </p:sp>
      <p:sp>
        <p:nvSpPr>
          <p:cNvPr id="8" name="TextBox 7"/>
          <p:cNvSpPr txBox="1"/>
          <p:nvPr/>
        </p:nvSpPr>
        <p:spPr>
          <a:xfrm>
            <a:off x="2369199" y="5784141"/>
            <a:ext cx="1861600" cy="369332"/>
          </a:xfrm>
          <a:prstGeom prst="rect">
            <a:avLst/>
          </a:prstGeom>
          <a:noFill/>
        </p:spPr>
        <p:txBody>
          <a:bodyPr wrap="none" rtlCol="0">
            <a:spAutoFit/>
          </a:bodyPr>
          <a:lstStyle/>
          <a:p>
            <a:r>
              <a:rPr lang="en-GB" b="1" dirty="0" err="1" smtClean="0"/>
              <a:t>vPICO</a:t>
            </a:r>
            <a:r>
              <a:rPr lang="en-GB" b="1" dirty="0" smtClean="0"/>
              <a:t> </a:t>
            </a:r>
            <a:r>
              <a:rPr lang="en-GB" b="1" dirty="0"/>
              <a:t>Navigation</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957943" y="2856088"/>
            <a:ext cx="7680539" cy="2424462"/>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600" dirty="0"/>
              <a:t>To ensure people’s safety, especially for a rapidly growing city such as Dushanbe, adequate constructions and a detailed seismic </a:t>
            </a:r>
            <a:r>
              <a:rPr lang="en-US" sz="1600" dirty="0" err="1"/>
              <a:t>microzonation</a:t>
            </a:r>
            <a:r>
              <a:rPr lang="en-US" sz="1600" dirty="0"/>
              <a:t> map (and related data) are the keys for sustainable urban planning. </a:t>
            </a:r>
          </a:p>
          <a:p>
            <a:pPr algn="just"/>
            <a:r>
              <a:rPr lang="en-US" sz="1600" dirty="0" smtClean="0"/>
              <a:t>Existing </a:t>
            </a:r>
            <a:r>
              <a:rPr lang="en-US" sz="1600" dirty="0"/>
              <a:t>estimations of seismic hazards date back to 1978; they are based on engineering geological investigations and observed </a:t>
            </a:r>
            <a:r>
              <a:rPr lang="en-US" sz="1600" dirty="0" err="1"/>
              <a:t>macroseismic</a:t>
            </a:r>
            <a:r>
              <a:rPr lang="en-US" sz="1600" dirty="0"/>
              <a:t> data. These were used to create the Tajik Seismic Building Code which considers seismic intensities according to the Medvedev–</a:t>
            </a:r>
            <a:r>
              <a:rPr lang="en-US" sz="1600" dirty="0" err="1"/>
              <a:t>Sponheuer</a:t>
            </a:r>
            <a:r>
              <a:rPr lang="en-US" sz="1600" dirty="0"/>
              <a:t>–</a:t>
            </a:r>
            <a:r>
              <a:rPr lang="en-US" sz="1600" dirty="0" err="1"/>
              <a:t>Karnik</a:t>
            </a:r>
            <a:r>
              <a:rPr lang="en-US" sz="1600" dirty="0"/>
              <a:t> Scale, MSK-64. However, this code does not accurately account for soil types which vary considerably in Dushanbe – not only by their nature but also due to increasing anthropogenic alteration. </a:t>
            </a:r>
          </a:p>
        </p:txBody>
      </p:sp>
      <p:sp>
        <p:nvSpPr>
          <p:cNvPr id="33" name="AutoShape 41">
            <a:hlinkClick r:id="rId8" action="ppaction://hlinksldjump"/>
          </p:cNvPr>
          <p:cNvSpPr>
            <a:spLocks noChangeArrowheads="1"/>
          </p:cNvSpPr>
          <p:nvPr/>
        </p:nvSpPr>
        <p:spPr bwMode="auto">
          <a:xfrm>
            <a:off x="5126285" y="5400676"/>
            <a:ext cx="504825" cy="431800"/>
          </a:xfrm>
          <a:prstGeom prst="rightArrow">
            <a:avLst>
              <a:gd name="adj1" fmla="val 55880"/>
              <a:gd name="adj2" fmla="val 67278"/>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endParaRPr lang="nl-NL"/>
          </a:p>
        </p:txBody>
      </p:sp>
      <p:sp>
        <p:nvSpPr>
          <p:cNvPr id="35" name="AutoShape 41">
            <a:hlinkClick r:id="rId9" action="ppaction://hlinksldjump"/>
          </p:cNvPr>
          <p:cNvSpPr>
            <a:spLocks noChangeArrowheads="1"/>
          </p:cNvSpPr>
          <p:nvPr/>
        </p:nvSpPr>
        <p:spPr bwMode="auto">
          <a:xfrm rot="10800000">
            <a:off x="4211067" y="5400675"/>
            <a:ext cx="504825" cy="431800"/>
          </a:xfrm>
          <a:prstGeom prst="rightArrow">
            <a:avLst>
              <a:gd name="adj1" fmla="val 55880"/>
              <a:gd name="adj2" fmla="val 67278"/>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endParaRPr lang="nl-NL"/>
          </a:p>
        </p:txBody>
      </p:sp>
      <p:sp>
        <p:nvSpPr>
          <p:cNvPr id="31" name="Rectangle 30">
            <a:hlinkClick r:id="rId10" action="ppaction://hlinksldjump"/>
          </p:cNvPr>
          <p:cNvSpPr/>
          <p:nvPr/>
        </p:nvSpPr>
        <p:spPr>
          <a:xfrm>
            <a:off x="8829556" y="2865335"/>
            <a:ext cx="2981692" cy="732532"/>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GB" b="1" dirty="0">
                <a:solidFill>
                  <a:srgbClr val="FFFF00"/>
                </a:solidFill>
              </a:rPr>
              <a:t>Study area</a:t>
            </a:r>
          </a:p>
        </p:txBody>
      </p:sp>
      <p:sp>
        <p:nvSpPr>
          <p:cNvPr id="34" name="Rectangle 33">
            <a:hlinkClick r:id="rId11" action="ppaction://hlinksldjump"/>
          </p:cNvPr>
          <p:cNvSpPr/>
          <p:nvPr/>
        </p:nvSpPr>
        <p:spPr>
          <a:xfrm>
            <a:off x="8829556" y="3876215"/>
            <a:ext cx="2981692" cy="732532"/>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GB" b="1" dirty="0">
                <a:solidFill>
                  <a:srgbClr val="FFFF00"/>
                </a:solidFill>
              </a:rPr>
              <a:t>Methodology</a:t>
            </a:r>
          </a:p>
        </p:txBody>
      </p:sp>
      <p:sp>
        <p:nvSpPr>
          <p:cNvPr id="36" name="Rectangle 35">
            <a:hlinkClick r:id="rId12" action="ppaction://hlinksldjump"/>
          </p:cNvPr>
          <p:cNvSpPr/>
          <p:nvPr/>
        </p:nvSpPr>
        <p:spPr>
          <a:xfrm>
            <a:off x="8829556" y="4913071"/>
            <a:ext cx="2981692" cy="732532"/>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GB" b="1" dirty="0">
                <a:solidFill>
                  <a:srgbClr val="FFFF00"/>
                </a:solidFill>
              </a:rPr>
              <a:t>Data processing </a:t>
            </a:r>
            <a:endParaRPr lang="en-GB" b="1" dirty="0" smtClean="0">
              <a:solidFill>
                <a:srgbClr val="FFFF00"/>
              </a:solidFill>
            </a:endParaRPr>
          </a:p>
          <a:p>
            <a:pPr algn="ctr"/>
            <a:r>
              <a:rPr lang="en-GB" b="1" dirty="0" smtClean="0">
                <a:solidFill>
                  <a:srgbClr val="FFFF00"/>
                </a:solidFill>
              </a:rPr>
              <a:t>and </a:t>
            </a:r>
            <a:r>
              <a:rPr lang="en-GB" b="1" dirty="0">
                <a:solidFill>
                  <a:srgbClr val="FFFF00"/>
                </a:solidFill>
              </a:rPr>
              <a:t>results</a:t>
            </a:r>
          </a:p>
        </p:txBody>
      </p:sp>
      <p:sp>
        <p:nvSpPr>
          <p:cNvPr id="37" name="Rectangle 36">
            <a:hlinkClick r:id="rId13" action="ppaction://hlinksldjump"/>
          </p:cNvPr>
          <p:cNvSpPr/>
          <p:nvPr/>
        </p:nvSpPr>
        <p:spPr>
          <a:xfrm>
            <a:off x="8829556" y="5926872"/>
            <a:ext cx="2981692" cy="732532"/>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GB" b="1" dirty="0">
                <a:solidFill>
                  <a:srgbClr val="FFFF00"/>
                </a:solidFill>
              </a:rPr>
              <a:t>Conclusions</a:t>
            </a:r>
          </a:p>
        </p:txBody>
      </p:sp>
      <p:pic>
        <p:nvPicPr>
          <p:cNvPr id="39" name="Picture 3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214816" y="5340839"/>
            <a:ext cx="1476217" cy="1476217"/>
          </a:xfrm>
          <a:prstGeom prst="rect">
            <a:avLst/>
          </a:prstGeom>
        </p:spPr>
      </p:pic>
    </p:spTree>
    <p:extLst>
      <p:ext uri="{BB962C8B-B14F-4D97-AF65-F5344CB8AC3E}">
        <p14:creationId xmlns:p14="http://schemas.microsoft.com/office/powerpoint/2010/main" val="17404221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Hans- Balder 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Overview</a:t>
            </a:r>
          </a:p>
        </p:txBody>
      </p:sp>
      <p:sp>
        <p:nvSpPr>
          <p:cNvPr id="13" name="Right Arrow 12"/>
          <p:cNvSpPr/>
          <p:nvPr/>
        </p:nvSpPr>
        <p:spPr>
          <a:xfrm rot="16200000">
            <a:off x="1501076" y="6229040"/>
            <a:ext cx="464235" cy="538292"/>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6" name="Right Arrow 15"/>
          <p:cNvSpPr/>
          <p:nvPr/>
        </p:nvSpPr>
        <p:spPr>
          <a:xfrm>
            <a:off x="3341121" y="6266071"/>
            <a:ext cx="675249"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7" name="Right Arrow 16"/>
          <p:cNvSpPr/>
          <p:nvPr/>
        </p:nvSpPr>
        <p:spPr>
          <a:xfrm rot="10800000">
            <a:off x="2527594" y="6266070"/>
            <a:ext cx="675249"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 name="TextBox 3"/>
          <p:cNvSpPr txBox="1"/>
          <p:nvPr/>
        </p:nvSpPr>
        <p:spPr>
          <a:xfrm>
            <a:off x="1026697" y="5804403"/>
            <a:ext cx="1470979" cy="461665"/>
          </a:xfrm>
          <a:prstGeom prst="rect">
            <a:avLst/>
          </a:prstGeom>
          <a:noFill/>
        </p:spPr>
        <p:txBody>
          <a:bodyPr wrap="none" rtlCol="0">
            <a:spAutoFit/>
          </a:bodyPr>
          <a:lstStyle/>
          <a:p>
            <a:pPr algn="ctr"/>
            <a:r>
              <a:rPr lang="en-GB" sz="1200" b="1" dirty="0" smtClean="0"/>
              <a:t>Button </a:t>
            </a:r>
            <a:r>
              <a:rPr lang="en-GB" sz="1200" b="1" dirty="0"/>
              <a:t>takes you to </a:t>
            </a:r>
          </a:p>
          <a:p>
            <a:pPr algn="ctr"/>
            <a:r>
              <a:rPr lang="en-GB" sz="1200" b="1" dirty="0"/>
              <a:t>the section menu</a:t>
            </a:r>
          </a:p>
        </p:txBody>
      </p:sp>
      <p:sp>
        <p:nvSpPr>
          <p:cNvPr id="8" name="TextBox 7"/>
          <p:cNvSpPr txBox="1"/>
          <p:nvPr/>
        </p:nvSpPr>
        <p:spPr>
          <a:xfrm>
            <a:off x="2369199" y="5784141"/>
            <a:ext cx="1861600" cy="369332"/>
          </a:xfrm>
          <a:prstGeom prst="rect">
            <a:avLst/>
          </a:prstGeom>
          <a:noFill/>
        </p:spPr>
        <p:txBody>
          <a:bodyPr wrap="none" rtlCol="0">
            <a:spAutoFit/>
          </a:bodyPr>
          <a:lstStyle/>
          <a:p>
            <a:r>
              <a:rPr lang="en-GB" b="1" dirty="0" err="1" smtClean="0"/>
              <a:t>vPICO</a:t>
            </a:r>
            <a:r>
              <a:rPr lang="en-GB" b="1" dirty="0" smtClean="0"/>
              <a:t> </a:t>
            </a:r>
            <a:r>
              <a:rPr lang="en-GB" b="1" dirty="0"/>
              <a:t>Navigation</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957943" y="2856088"/>
            <a:ext cx="7680539" cy="2424462"/>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600" dirty="0"/>
              <a:t>This study uses an iterative approach, the workflow of which is overview on this slide. In this study, we performed a series of analyses on Microtremor Array Measurements, Seismic Refraction Tomography, and instrumental data recording from permanent as well as from mobile seismic stations (H/V method) in order to provide the site effect analysis for a new comprehensive </a:t>
            </a:r>
            <a:r>
              <a:rPr lang="en-US" sz="1600" dirty="0" err="1"/>
              <a:t>microzonation</a:t>
            </a:r>
            <a:r>
              <a:rPr lang="en-US" sz="1600" dirty="0"/>
              <a:t> of Dushanbe (and neighboring areas) accounting for the different soil types. Our results identify several critical areas where major damage is likely to occur during strong earthquakes.</a:t>
            </a:r>
          </a:p>
        </p:txBody>
      </p:sp>
      <p:sp>
        <p:nvSpPr>
          <p:cNvPr id="33" name="AutoShape 41">
            <a:hlinkClick r:id="rId8" action="ppaction://hlinksldjump"/>
          </p:cNvPr>
          <p:cNvSpPr>
            <a:spLocks noChangeArrowheads="1"/>
          </p:cNvSpPr>
          <p:nvPr/>
        </p:nvSpPr>
        <p:spPr bwMode="auto">
          <a:xfrm>
            <a:off x="5126285" y="5400676"/>
            <a:ext cx="504825" cy="431800"/>
          </a:xfrm>
          <a:prstGeom prst="rightArrow">
            <a:avLst>
              <a:gd name="adj1" fmla="val 55880"/>
              <a:gd name="adj2" fmla="val 67278"/>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endParaRPr lang="nl-NL"/>
          </a:p>
        </p:txBody>
      </p:sp>
      <p:sp>
        <p:nvSpPr>
          <p:cNvPr id="35" name="AutoShape 41">
            <a:hlinkClick r:id="rId9" action="ppaction://hlinksldjump"/>
          </p:cNvPr>
          <p:cNvSpPr>
            <a:spLocks noChangeArrowheads="1"/>
          </p:cNvSpPr>
          <p:nvPr/>
        </p:nvSpPr>
        <p:spPr bwMode="auto">
          <a:xfrm rot="10800000">
            <a:off x="4211067" y="5400675"/>
            <a:ext cx="504825" cy="431800"/>
          </a:xfrm>
          <a:prstGeom prst="rightArrow">
            <a:avLst>
              <a:gd name="adj1" fmla="val 55880"/>
              <a:gd name="adj2" fmla="val 67278"/>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endParaRPr lang="nl-NL"/>
          </a:p>
        </p:txBody>
      </p:sp>
      <p:sp>
        <p:nvSpPr>
          <p:cNvPr id="31" name="Rectangle 30">
            <a:hlinkClick r:id="rId10" action="ppaction://hlinksldjump"/>
          </p:cNvPr>
          <p:cNvSpPr/>
          <p:nvPr/>
        </p:nvSpPr>
        <p:spPr>
          <a:xfrm>
            <a:off x="8829556" y="2865335"/>
            <a:ext cx="2981692" cy="732532"/>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GB" b="1" dirty="0">
                <a:solidFill>
                  <a:srgbClr val="FFFF00"/>
                </a:solidFill>
              </a:rPr>
              <a:t>Study area</a:t>
            </a:r>
          </a:p>
        </p:txBody>
      </p:sp>
      <p:sp>
        <p:nvSpPr>
          <p:cNvPr id="34" name="Rectangle 33">
            <a:hlinkClick r:id="rId11" action="ppaction://hlinksldjump"/>
          </p:cNvPr>
          <p:cNvSpPr/>
          <p:nvPr/>
        </p:nvSpPr>
        <p:spPr>
          <a:xfrm>
            <a:off x="8829556" y="3876215"/>
            <a:ext cx="2981692" cy="732532"/>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GB" b="1" dirty="0">
                <a:solidFill>
                  <a:srgbClr val="FFFF00"/>
                </a:solidFill>
              </a:rPr>
              <a:t>Methodology</a:t>
            </a:r>
          </a:p>
        </p:txBody>
      </p:sp>
      <p:sp>
        <p:nvSpPr>
          <p:cNvPr id="36" name="Rectangle 35">
            <a:hlinkClick r:id="rId12" action="ppaction://hlinksldjump"/>
          </p:cNvPr>
          <p:cNvSpPr/>
          <p:nvPr/>
        </p:nvSpPr>
        <p:spPr>
          <a:xfrm>
            <a:off x="8829556" y="4913071"/>
            <a:ext cx="2981692" cy="732532"/>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GB" b="1" dirty="0">
                <a:solidFill>
                  <a:srgbClr val="FFFF00"/>
                </a:solidFill>
              </a:rPr>
              <a:t>Data processing </a:t>
            </a:r>
            <a:endParaRPr lang="en-GB" b="1" dirty="0" smtClean="0">
              <a:solidFill>
                <a:srgbClr val="FFFF00"/>
              </a:solidFill>
            </a:endParaRPr>
          </a:p>
          <a:p>
            <a:pPr algn="ctr"/>
            <a:r>
              <a:rPr lang="en-GB" b="1" dirty="0" smtClean="0">
                <a:solidFill>
                  <a:srgbClr val="FFFF00"/>
                </a:solidFill>
              </a:rPr>
              <a:t>and </a:t>
            </a:r>
            <a:r>
              <a:rPr lang="en-GB" b="1" dirty="0">
                <a:solidFill>
                  <a:srgbClr val="FFFF00"/>
                </a:solidFill>
              </a:rPr>
              <a:t>results</a:t>
            </a:r>
          </a:p>
        </p:txBody>
      </p:sp>
      <p:sp>
        <p:nvSpPr>
          <p:cNvPr id="37" name="Rectangle 36">
            <a:hlinkClick r:id="rId13" action="ppaction://hlinksldjump"/>
          </p:cNvPr>
          <p:cNvSpPr/>
          <p:nvPr/>
        </p:nvSpPr>
        <p:spPr>
          <a:xfrm>
            <a:off x="8829556" y="5926872"/>
            <a:ext cx="2981692" cy="732532"/>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GB" b="1" dirty="0">
                <a:solidFill>
                  <a:srgbClr val="FFFF00"/>
                </a:solidFill>
              </a:rPr>
              <a:t>Conclusions</a:t>
            </a:r>
          </a:p>
        </p:txBody>
      </p:sp>
      <p:pic>
        <p:nvPicPr>
          <p:cNvPr id="39" name="Picture 3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214816" y="5340839"/>
            <a:ext cx="1476217" cy="1476217"/>
          </a:xfrm>
          <a:prstGeom prst="rect">
            <a:avLst/>
          </a:prstGeom>
        </p:spPr>
      </p:pic>
    </p:spTree>
    <p:extLst>
      <p:ext uri="{BB962C8B-B14F-4D97-AF65-F5344CB8AC3E}">
        <p14:creationId xmlns:p14="http://schemas.microsoft.com/office/powerpoint/2010/main" val="10286599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Hans- Balder 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0" name="Rectangle 9">
            <a:hlinkClick r:id="rId3" action="ppaction://hlinksldjump"/>
          </p:cNvPr>
          <p:cNvSpPr/>
          <p:nvPr/>
        </p:nvSpPr>
        <p:spPr>
          <a:xfrm>
            <a:off x="8829556" y="2865335"/>
            <a:ext cx="2981692" cy="732532"/>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GB" b="1" dirty="0">
                <a:solidFill>
                  <a:srgbClr val="FFFF00"/>
                </a:solidFill>
              </a:rPr>
              <a:t>Study area</a:t>
            </a:r>
          </a:p>
        </p:txBody>
      </p:sp>
      <p:sp>
        <p:nvSpPr>
          <p:cNvPr id="11" name="Rectangle 10">
            <a:hlinkClick r:id="rId4" action="ppaction://hlinksldjump"/>
          </p:cNvPr>
          <p:cNvSpPr/>
          <p:nvPr/>
        </p:nvSpPr>
        <p:spPr>
          <a:xfrm>
            <a:off x="8829556" y="3876215"/>
            <a:ext cx="2981692" cy="732532"/>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GB" b="1" dirty="0">
                <a:solidFill>
                  <a:srgbClr val="FFFF00"/>
                </a:solidFill>
              </a:rPr>
              <a:t>Methodology</a:t>
            </a:r>
          </a:p>
        </p:txBody>
      </p:sp>
      <p:sp>
        <p:nvSpPr>
          <p:cNvPr id="12" name="Rectangle 11">
            <a:hlinkClick r:id="rId5" action="ppaction://hlinksldjump"/>
          </p:cNvPr>
          <p:cNvSpPr/>
          <p:nvPr/>
        </p:nvSpPr>
        <p:spPr>
          <a:xfrm>
            <a:off x="8829556" y="4913071"/>
            <a:ext cx="2981692" cy="732532"/>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GB" b="1" dirty="0">
                <a:solidFill>
                  <a:srgbClr val="FFFF00"/>
                </a:solidFill>
              </a:rPr>
              <a:t>Data processing </a:t>
            </a:r>
            <a:endParaRPr lang="en-GB" b="1" dirty="0" smtClean="0">
              <a:solidFill>
                <a:srgbClr val="FFFF00"/>
              </a:solidFill>
            </a:endParaRPr>
          </a:p>
          <a:p>
            <a:pPr algn="ctr"/>
            <a:r>
              <a:rPr lang="en-GB" b="1" dirty="0" smtClean="0">
                <a:solidFill>
                  <a:srgbClr val="FFFF00"/>
                </a:solidFill>
              </a:rPr>
              <a:t>and </a:t>
            </a:r>
            <a:r>
              <a:rPr lang="en-GB" b="1" dirty="0">
                <a:solidFill>
                  <a:srgbClr val="FFFF00"/>
                </a:solidFill>
              </a:rPr>
              <a:t>results</a:t>
            </a: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Overview</a:t>
            </a:r>
          </a:p>
        </p:txBody>
      </p:sp>
      <p:sp>
        <p:nvSpPr>
          <p:cNvPr id="15" name="Rectangle 14">
            <a:hlinkClick r:id="rId6" action="ppaction://hlinksldjump"/>
          </p:cNvPr>
          <p:cNvSpPr/>
          <p:nvPr/>
        </p:nvSpPr>
        <p:spPr>
          <a:xfrm>
            <a:off x="8829556" y="5926872"/>
            <a:ext cx="2981692" cy="732532"/>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GB" b="1" dirty="0">
                <a:solidFill>
                  <a:srgbClr val="FFFF00"/>
                </a:solidFill>
              </a:rPr>
              <a:t>Conclusions</a:t>
            </a:r>
          </a:p>
        </p:txBody>
      </p:sp>
      <p:sp>
        <p:nvSpPr>
          <p:cNvPr id="13" name="Right Arrow 12"/>
          <p:cNvSpPr/>
          <p:nvPr/>
        </p:nvSpPr>
        <p:spPr>
          <a:xfrm rot="16200000">
            <a:off x="1501076" y="6229040"/>
            <a:ext cx="464235" cy="538292"/>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6" name="Right Arrow 15"/>
          <p:cNvSpPr/>
          <p:nvPr/>
        </p:nvSpPr>
        <p:spPr>
          <a:xfrm>
            <a:off x="3341121" y="6266071"/>
            <a:ext cx="675249"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7" name="Right Arrow 16"/>
          <p:cNvSpPr/>
          <p:nvPr/>
        </p:nvSpPr>
        <p:spPr>
          <a:xfrm rot="10800000">
            <a:off x="2527594" y="6266070"/>
            <a:ext cx="675249"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 name="TextBox 3"/>
          <p:cNvSpPr txBox="1"/>
          <p:nvPr/>
        </p:nvSpPr>
        <p:spPr>
          <a:xfrm>
            <a:off x="1026697" y="5804403"/>
            <a:ext cx="1470979" cy="461665"/>
          </a:xfrm>
          <a:prstGeom prst="rect">
            <a:avLst/>
          </a:prstGeom>
          <a:noFill/>
        </p:spPr>
        <p:txBody>
          <a:bodyPr wrap="none" rtlCol="0">
            <a:spAutoFit/>
          </a:bodyPr>
          <a:lstStyle/>
          <a:p>
            <a:pPr algn="ctr"/>
            <a:r>
              <a:rPr lang="en-GB" sz="1200" b="1" dirty="0" smtClean="0"/>
              <a:t>Button </a:t>
            </a:r>
            <a:r>
              <a:rPr lang="en-GB" sz="1200" b="1" dirty="0"/>
              <a:t>takes you to </a:t>
            </a:r>
          </a:p>
          <a:p>
            <a:pPr algn="ctr"/>
            <a:r>
              <a:rPr lang="en-GB" sz="1200" b="1" dirty="0"/>
              <a:t>the section menu</a:t>
            </a:r>
          </a:p>
        </p:txBody>
      </p:sp>
      <p:sp>
        <p:nvSpPr>
          <p:cNvPr id="8" name="TextBox 7"/>
          <p:cNvSpPr txBox="1"/>
          <p:nvPr/>
        </p:nvSpPr>
        <p:spPr>
          <a:xfrm>
            <a:off x="2369199" y="5784141"/>
            <a:ext cx="1861600" cy="369332"/>
          </a:xfrm>
          <a:prstGeom prst="rect">
            <a:avLst/>
          </a:prstGeom>
          <a:noFill/>
        </p:spPr>
        <p:txBody>
          <a:bodyPr wrap="none" rtlCol="0">
            <a:spAutoFit/>
          </a:bodyPr>
          <a:lstStyle/>
          <a:p>
            <a:r>
              <a:rPr lang="en-GB" b="1" dirty="0" err="1" smtClean="0"/>
              <a:t>vPICO</a:t>
            </a:r>
            <a:r>
              <a:rPr lang="en-GB" b="1" dirty="0" smtClean="0"/>
              <a:t> </a:t>
            </a:r>
            <a:r>
              <a:rPr lang="en-GB" b="1" dirty="0"/>
              <a:t>Navigation</a:t>
            </a:r>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957943" y="2856088"/>
            <a:ext cx="7680539" cy="2424462"/>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600" dirty="0"/>
              <a:t>For more information about this study, please click on the different steps described on this slide. The results of each method are also presented in the "Data Processing and Results" section. Clicking on the title buttons on the right side of the slide will take you to view each section individually. You can always use the Back and Next arrows to view each section, the Up arrow will always take you back to the first slide.</a:t>
            </a:r>
          </a:p>
        </p:txBody>
      </p:sp>
      <p:sp>
        <p:nvSpPr>
          <p:cNvPr id="33" name="AutoShape 41">
            <a:hlinkClick r:id="rId3" action="ppaction://hlinksldjump"/>
          </p:cNvPr>
          <p:cNvSpPr>
            <a:spLocks noChangeArrowheads="1"/>
          </p:cNvSpPr>
          <p:nvPr/>
        </p:nvSpPr>
        <p:spPr bwMode="auto">
          <a:xfrm>
            <a:off x="5126285" y="5400676"/>
            <a:ext cx="504825" cy="431800"/>
          </a:xfrm>
          <a:prstGeom prst="rightArrow">
            <a:avLst>
              <a:gd name="adj1" fmla="val 55880"/>
              <a:gd name="adj2" fmla="val 67278"/>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endParaRPr lang="nl-NL"/>
          </a:p>
        </p:txBody>
      </p:sp>
      <p:sp>
        <p:nvSpPr>
          <p:cNvPr id="35" name="AutoShape 41">
            <a:hlinkClick r:id="rId12" action="ppaction://hlinksldjump"/>
          </p:cNvPr>
          <p:cNvSpPr>
            <a:spLocks noChangeArrowheads="1"/>
          </p:cNvSpPr>
          <p:nvPr/>
        </p:nvSpPr>
        <p:spPr bwMode="auto">
          <a:xfrm rot="10800000">
            <a:off x="4211067" y="5400675"/>
            <a:ext cx="504825" cy="431800"/>
          </a:xfrm>
          <a:prstGeom prst="rightArrow">
            <a:avLst>
              <a:gd name="adj1" fmla="val 55880"/>
              <a:gd name="adj2" fmla="val 67278"/>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endParaRPr lang="nl-NL"/>
          </a:p>
        </p:txBody>
      </p:sp>
      <p:pic>
        <p:nvPicPr>
          <p:cNvPr id="34" name="Picture 3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214816" y="5340839"/>
            <a:ext cx="1476217" cy="1476217"/>
          </a:xfrm>
          <a:prstGeom prst="rect">
            <a:avLst/>
          </a:prstGeom>
        </p:spPr>
      </p:pic>
    </p:spTree>
    <p:extLst>
      <p:ext uri="{BB962C8B-B14F-4D97-AF65-F5344CB8AC3E}">
        <p14:creationId xmlns:p14="http://schemas.microsoft.com/office/powerpoint/2010/main" val="25029748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Hans- Balder 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Study area</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8" y="2579427"/>
            <a:ext cx="4941187"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400" dirty="0"/>
              <a:t>Dushanbe is the capital of Tajikistan, a mountainous country marked by high to very high seismic hazard. Situated at the confluence of two rivers, </a:t>
            </a:r>
            <a:r>
              <a:rPr lang="en-US" sz="1400" dirty="0" err="1"/>
              <a:t>Varzob</a:t>
            </a:r>
            <a:r>
              <a:rPr lang="en-US" sz="1400" dirty="0"/>
              <a:t> and </a:t>
            </a:r>
            <a:r>
              <a:rPr lang="en-US" sz="1400" dirty="0" err="1"/>
              <a:t>Kafirnigan</a:t>
            </a:r>
            <a:r>
              <a:rPr lang="en-US" sz="1400" dirty="0"/>
              <a:t>, nowadays Dushanbe has around 1 000 000 inhabitants. The city is located in the central part of the </a:t>
            </a:r>
            <a:r>
              <a:rPr lang="en-US" sz="1400" dirty="0" err="1"/>
              <a:t>Hissar</a:t>
            </a:r>
            <a:r>
              <a:rPr lang="en-US" sz="1400" dirty="0"/>
              <a:t> valley which has a </a:t>
            </a:r>
            <a:r>
              <a:rPr lang="en-US" sz="1400" dirty="0" err="1"/>
              <a:t>sublatitudinal</a:t>
            </a:r>
            <a:r>
              <a:rPr lang="en-US" sz="1400" dirty="0"/>
              <a:t> extension and which is limited to the north by the </a:t>
            </a:r>
            <a:r>
              <a:rPr lang="en-US" sz="1400" dirty="0" err="1"/>
              <a:t>Hissar</a:t>
            </a:r>
            <a:r>
              <a:rPr lang="en-US" sz="1400" dirty="0"/>
              <a:t> Range and to the south by the </a:t>
            </a:r>
            <a:r>
              <a:rPr lang="en-US" sz="1400" dirty="0" err="1"/>
              <a:t>Babatag</a:t>
            </a:r>
            <a:r>
              <a:rPr lang="en-US" sz="1400" dirty="0"/>
              <a:t> and </a:t>
            </a:r>
            <a:r>
              <a:rPr lang="en-US" sz="1400" dirty="0" err="1"/>
              <a:t>Rangon</a:t>
            </a:r>
            <a:r>
              <a:rPr lang="en-US" sz="1400" dirty="0"/>
              <a:t> ridges. The reason for the high seismic hazard specifically near Dushanbe is related to its location between two fault systems: South </a:t>
            </a:r>
            <a:r>
              <a:rPr lang="en-US" sz="1400" dirty="0" err="1"/>
              <a:t>Hissar-Kokshaal</a:t>
            </a:r>
            <a:r>
              <a:rPr lang="en-US" sz="1400" dirty="0"/>
              <a:t> fault and </a:t>
            </a:r>
            <a:r>
              <a:rPr lang="en-US" sz="1400" dirty="0" err="1"/>
              <a:t>Ilyk-Vaksh</a:t>
            </a:r>
            <a:r>
              <a:rPr lang="en-US" sz="1400" dirty="0"/>
              <a:t> fault. Therefore, earlier seismic zonation maps assigned an intensity of IX to most districts of the city (</a:t>
            </a:r>
            <a:r>
              <a:rPr lang="en-US" sz="1400" dirty="0" err="1"/>
              <a:t>Bune</a:t>
            </a:r>
            <a:r>
              <a:rPr lang="en-US" sz="1400" dirty="0"/>
              <a:t> and </a:t>
            </a:r>
            <a:r>
              <a:rPr lang="en-US" sz="1400" dirty="0" err="1"/>
              <a:t>Gorshkov</a:t>
            </a:r>
            <a:r>
              <a:rPr lang="en-US" sz="1400" dirty="0"/>
              <a:t>, 1980; </a:t>
            </a:r>
            <a:r>
              <a:rPr lang="en-US" sz="1400" dirty="0" err="1"/>
              <a:t>Nazarov</a:t>
            </a:r>
            <a:r>
              <a:rPr lang="en-US" sz="1400" dirty="0"/>
              <a:t> and </a:t>
            </a:r>
            <a:r>
              <a:rPr lang="en-US" sz="1400" dirty="0" err="1"/>
              <a:t>Nechaev</a:t>
            </a:r>
            <a:r>
              <a:rPr lang="en-US" sz="1400" dirty="0"/>
              <a:t>, 1953). </a:t>
            </a:r>
            <a:endParaRPr lang="en-US" sz="1400" dirty="0" smtClean="0"/>
          </a:p>
          <a:p>
            <a:pPr algn="just"/>
            <a:r>
              <a:rPr lang="en-US" sz="1400" dirty="0"/>
              <a:t>In the territory of the city and its southern peripheral parts Quaternary deposits are widespread. They tend to form accumulated terraces of ancient and modern valleys, also covering the lower parts of watersheds and slopes of ridges.</a:t>
            </a:r>
          </a:p>
        </p:txBody>
      </p:sp>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53366" y="2594647"/>
            <a:ext cx="2885408" cy="1976322"/>
          </a:xfrm>
          <a:prstGeom prst="rect">
            <a:avLst/>
          </a:prstGeom>
          <a:ln w="19050">
            <a:solidFill>
              <a:schemeClr val="tx1"/>
            </a:solidFill>
          </a:ln>
        </p:spPr>
      </p:pic>
      <p:pic>
        <p:nvPicPr>
          <p:cNvPr id="31" name="Picture 30"/>
          <p:cNvPicPr/>
          <p:nvPr/>
        </p:nvPicPr>
        <p:blipFill>
          <a:blip r:embed="rId9" cstate="print">
            <a:extLst>
              <a:ext uri="{28A0092B-C50C-407E-A947-70E740481C1C}">
                <a14:useLocalDpi xmlns:a14="http://schemas.microsoft.com/office/drawing/2010/main" val="0"/>
              </a:ext>
            </a:extLst>
          </a:blip>
          <a:stretch>
            <a:fillRect/>
          </a:stretch>
        </p:blipFill>
        <p:spPr bwMode="auto">
          <a:xfrm>
            <a:off x="8978402" y="2579956"/>
            <a:ext cx="2836494" cy="1991013"/>
          </a:xfrm>
          <a:prstGeom prst="rect">
            <a:avLst/>
          </a:prstGeom>
          <a:noFill/>
          <a:ln w="19050">
            <a:solidFill>
              <a:schemeClr val="tx1"/>
            </a:solidFill>
          </a:ln>
        </p:spPr>
      </p:pic>
      <p:pic>
        <p:nvPicPr>
          <p:cNvPr id="34" name="Picture 33"/>
          <p:cNvPicPr>
            <a:picLocks noChangeAspect="1"/>
          </p:cNvPicPr>
          <p:nvPr/>
        </p:nvPicPr>
        <p:blipFill>
          <a:blip r:embed="rId10"/>
          <a:stretch>
            <a:fillRect/>
          </a:stretch>
        </p:blipFill>
        <p:spPr>
          <a:xfrm>
            <a:off x="5953366" y="4725762"/>
            <a:ext cx="2885408" cy="1878238"/>
          </a:xfrm>
          <a:prstGeom prst="rect">
            <a:avLst/>
          </a:prstGeom>
          <a:ln w="19050">
            <a:solidFill>
              <a:schemeClr val="tx1"/>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78401" y="4725762"/>
            <a:ext cx="2836495" cy="1878238"/>
          </a:xfrm>
          <a:prstGeom prst="rect">
            <a:avLst/>
          </a:prstGeom>
          <a:ln w="19050">
            <a:solidFill>
              <a:schemeClr val="tx1"/>
            </a:solidFill>
          </a:ln>
        </p:spPr>
      </p:pic>
      <p:sp>
        <p:nvSpPr>
          <p:cNvPr id="36" name="Right Arrow 35">
            <a:hlinkClick r:id="rId12" action="ppaction://hlinksldjump"/>
          </p:cNvPr>
          <p:cNvSpPr/>
          <p:nvPr/>
        </p:nvSpPr>
        <p:spPr>
          <a:xfrm rot="16200000">
            <a:off x="1535024" y="6235596"/>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a:hlinkClick r:id="rId13" action="ppaction://hlinksldjump"/>
          </p:cNvPr>
          <p:cNvSpPr/>
          <p:nvPr/>
        </p:nvSpPr>
        <p:spPr>
          <a:xfrm>
            <a:off x="3428017" y="6237536"/>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a:hlinkClick r:id="rId14" action="ppaction://hlinksldjump"/>
          </p:cNvPr>
          <p:cNvSpPr/>
          <p:nvPr/>
        </p:nvSpPr>
        <p:spPr>
          <a:xfrm rot="10800000">
            <a:off x="2614489" y="6237534"/>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9" name="Rectangle 8">
            <a:hlinkClick r:id="rId15" action="ppaction://hlinksldjump"/>
          </p:cNvPr>
          <p:cNvSpPr/>
          <p:nvPr/>
        </p:nvSpPr>
        <p:spPr>
          <a:xfrm>
            <a:off x="6540137" y="338724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Study area</a:t>
            </a:r>
            <a:endParaRPr lang="en-US" sz="1600" u="sng" dirty="0">
              <a:solidFill>
                <a:schemeClr val="tx1"/>
              </a:solidFill>
            </a:endParaRPr>
          </a:p>
        </p:txBody>
      </p:sp>
      <p:sp>
        <p:nvSpPr>
          <p:cNvPr id="40" name="Rectangle 39">
            <a:hlinkClick r:id="rId16" action="ppaction://hlinksldjump"/>
          </p:cNvPr>
          <p:cNvSpPr/>
          <p:nvPr/>
        </p:nvSpPr>
        <p:spPr>
          <a:xfrm>
            <a:off x="9657805" y="338724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a:solidFill>
                  <a:schemeClr val="tx1"/>
                </a:solidFill>
              </a:rPr>
              <a:t>Seismicity</a:t>
            </a:r>
          </a:p>
        </p:txBody>
      </p:sp>
      <p:sp>
        <p:nvSpPr>
          <p:cNvPr id="41" name="Rectangle 40">
            <a:hlinkClick r:id="rId17" action="ppaction://hlinksldjump"/>
          </p:cNvPr>
          <p:cNvSpPr/>
          <p:nvPr/>
        </p:nvSpPr>
        <p:spPr>
          <a:xfrm>
            <a:off x="6540137" y="5528403"/>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Geology</a:t>
            </a:r>
            <a:endParaRPr lang="en-US" sz="1600" u="sng" dirty="0">
              <a:solidFill>
                <a:schemeClr val="tx1"/>
              </a:solidFill>
            </a:endParaRPr>
          </a:p>
        </p:txBody>
      </p:sp>
      <p:sp>
        <p:nvSpPr>
          <p:cNvPr id="43" name="Rectangle 42">
            <a:hlinkClick r:id="rId18" action="ppaction://hlinksldjump"/>
          </p:cNvPr>
          <p:cNvSpPr/>
          <p:nvPr/>
        </p:nvSpPr>
        <p:spPr>
          <a:xfrm>
            <a:off x="9425544" y="5528403"/>
            <a:ext cx="1707533"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200" u="sng" dirty="0">
                <a:solidFill>
                  <a:schemeClr val="tx1"/>
                </a:solidFill>
              </a:rPr>
              <a:t>Previous </a:t>
            </a:r>
            <a:r>
              <a:rPr lang="en-US" sz="1200" u="sng" dirty="0" err="1">
                <a:solidFill>
                  <a:schemeClr val="tx1"/>
                </a:solidFill>
              </a:rPr>
              <a:t>Microzonations</a:t>
            </a:r>
            <a:endParaRPr lang="en-US" sz="1200" u="sng" dirty="0">
              <a:solidFill>
                <a:schemeClr val="tx1"/>
              </a:solidFill>
            </a:endParaRPr>
          </a:p>
        </p:txBody>
      </p:sp>
    </p:spTree>
    <p:extLst>
      <p:ext uri="{BB962C8B-B14F-4D97-AF65-F5344CB8AC3E}">
        <p14:creationId xmlns:p14="http://schemas.microsoft.com/office/powerpoint/2010/main" val="31994642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Hans- Balder 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Study area</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8" y="2579427"/>
            <a:ext cx="4941187"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350" dirty="0" smtClean="0"/>
              <a:t>These </a:t>
            </a:r>
            <a:r>
              <a:rPr lang="en-US" sz="1350" dirty="0"/>
              <a:t>Quaternary sediments are interleaved by alluvial and </a:t>
            </a:r>
            <a:r>
              <a:rPr lang="en-US" sz="1350" dirty="0" err="1"/>
              <a:t>diluvial</a:t>
            </a:r>
            <a:r>
              <a:rPr lang="en-US" sz="1350" dirty="0"/>
              <a:t> sediments and their </a:t>
            </a:r>
            <a:r>
              <a:rPr lang="en-US" sz="1350" dirty="0" err="1"/>
              <a:t>paragenetic</a:t>
            </a:r>
            <a:r>
              <a:rPr lang="en-US" sz="1350" dirty="0"/>
              <a:t> combinations. The thickness of the Quaternary deposits can be up to several hundreds of meters in the central part of the valley but it decreases to a few meters at the foothills and in areas where the bedrock outcrops. </a:t>
            </a:r>
            <a:endParaRPr lang="en-US" sz="1350" dirty="0" smtClean="0"/>
          </a:p>
          <a:p>
            <a:pPr algn="just"/>
            <a:r>
              <a:rPr lang="en-US" sz="1350" dirty="0"/>
              <a:t>The territory east of the </a:t>
            </a:r>
            <a:r>
              <a:rPr lang="en-US" sz="1350" dirty="0" err="1"/>
              <a:t>Varzob</a:t>
            </a:r>
            <a:r>
              <a:rPr lang="en-US" sz="1350" dirty="0"/>
              <a:t> river (where 40% of building stock is located) differs also from the rest by the presence of thick macrospores loess-type soils having high subsidence features under watering. Of course, this fact negatively influences upon technical condition of buildings and structures. Therefore, a part of buildings and structures on the left-bank part of the city are in deformed condition as the result of soil´s subsidence, therefore being highly vulnerable under seismic excitations. Moreover, also non-linear effects cannot be excluded which have already been observed on the loess soils in Dushanbe during the 1989 Mw = 5.8 </a:t>
            </a:r>
            <a:r>
              <a:rPr lang="en-US" sz="1350" dirty="0" err="1"/>
              <a:t>Gissar</a:t>
            </a:r>
            <a:r>
              <a:rPr lang="en-US" sz="1350" dirty="0"/>
              <a:t> earthquake. </a:t>
            </a:r>
          </a:p>
        </p:txBody>
      </p:sp>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53366" y="2594647"/>
            <a:ext cx="2885408" cy="1976322"/>
          </a:xfrm>
          <a:prstGeom prst="rect">
            <a:avLst/>
          </a:prstGeom>
          <a:ln w="19050">
            <a:solidFill>
              <a:schemeClr val="tx1"/>
            </a:solidFill>
          </a:ln>
        </p:spPr>
      </p:pic>
      <p:pic>
        <p:nvPicPr>
          <p:cNvPr id="31" name="Picture 30"/>
          <p:cNvPicPr/>
          <p:nvPr/>
        </p:nvPicPr>
        <p:blipFill>
          <a:blip r:embed="rId9" cstate="print">
            <a:extLst>
              <a:ext uri="{28A0092B-C50C-407E-A947-70E740481C1C}">
                <a14:useLocalDpi xmlns:a14="http://schemas.microsoft.com/office/drawing/2010/main" val="0"/>
              </a:ext>
            </a:extLst>
          </a:blip>
          <a:stretch>
            <a:fillRect/>
          </a:stretch>
        </p:blipFill>
        <p:spPr bwMode="auto">
          <a:xfrm>
            <a:off x="8978402" y="2579956"/>
            <a:ext cx="2836494" cy="1991013"/>
          </a:xfrm>
          <a:prstGeom prst="rect">
            <a:avLst/>
          </a:prstGeom>
          <a:noFill/>
          <a:ln w="19050">
            <a:solidFill>
              <a:schemeClr val="tx1"/>
            </a:solidFill>
          </a:ln>
        </p:spPr>
      </p:pic>
      <p:pic>
        <p:nvPicPr>
          <p:cNvPr id="34" name="Picture 33"/>
          <p:cNvPicPr>
            <a:picLocks noChangeAspect="1"/>
          </p:cNvPicPr>
          <p:nvPr/>
        </p:nvPicPr>
        <p:blipFill>
          <a:blip r:embed="rId10"/>
          <a:stretch>
            <a:fillRect/>
          </a:stretch>
        </p:blipFill>
        <p:spPr>
          <a:xfrm>
            <a:off x="5953366" y="4725762"/>
            <a:ext cx="2885408" cy="1878238"/>
          </a:xfrm>
          <a:prstGeom prst="rect">
            <a:avLst/>
          </a:prstGeom>
          <a:ln w="19050">
            <a:solidFill>
              <a:schemeClr val="tx1"/>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78401" y="4725762"/>
            <a:ext cx="2836495" cy="1878238"/>
          </a:xfrm>
          <a:prstGeom prst="rect">
            <a:avLst/>
          </a:prstGeom>
          <a:ln w="19050">
            <a:solidFill>
              <a:schemeClr val="tx1"/>
            </a:solidFill>
          </a:ln>
        </p:spPr>
      </p:pic>
      <p:sp>
        <p:nvSpPr>
          <p:cNvPr id="36" name="Right Arrow 35">
            <a:hlinkClick r:id="rId12" action="ppaction://hlinksldjump"/>
          </p:cNvPr>
          <p:cNvSpPr/>
          <p:nvPr/>
        </p:nvSpPr>
        <p:spPr>
          <a:xfrm rot="16200000">
            <a:off x="1535024" y="6235596"/>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a:hlinkClick r:id="rId13" action="ppaction://hlinksldjump"/>
          </p:cNvPr>
          <p:cNvSpPr/>
          <p:nvPr/>
        </p:nvSpPr>
        <p:spPr>
          <a:xfrm>
            <a:off x="3428017" y="6237536"/>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a:hlinkClick r:id="rId14" action="ppaction://hlinksldjump"/>
          </p:cNvPr>
          <p:cNvSpPr/>
          <p:nvPr/>
        </p:nvSpPr>
        <p:spPr>
          <a:xfrm rot="10800000">
            <a:off x="2614489" y="6237534"/>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9" name="Rectangle 8">
            <a:hlinkClick r:id="rId13" action="ppaction://hlinksldjump"/>
          </p:cNvPr>
          <p:cNvSpPr/>
          <p:nvPr/>
        </p:nvSpPr>
        <p:spPr>
          <a:xfrm>
            <a:off x="6540137" y="338724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Study area</a:t>
            </a:r>
            <a:endParaRPr lang="en-US" sz="1600" u="sng" dirty="0">
              <a:solidFill>
                <a:schemeClr val="tx1"/>
              </a:solidFill>
            </a:endParaRPr>
          </a:p>
        </p:txBody>
      </p:sp>
      <p:sp>
        <p:nvSpPr>
          <p:cNvPr id="40" name="Rectangle 39">
            <a:hlinkClick r:id="rId15" action="ppaction://hlinksldjump"/>
          </p:cNvPr>
          <p:cNvSpPr/>
          <p:nvPr/>
        </p:nvSpPr>
        <p:spPr>
          <a:xfrm>
            <a:off x="9657805" y="338724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a:solidFill>
                  <a:schemeClr val="tx1"/>
                </a:solidFill>
              </a:rPr>
              <a:t>Seismicity</a:t>
            </a:r>
          </a:p>
        </p:txBody>
      </p:sp>
      <p:sp>
        <p:nvSpPr>
          <p:cNvPr id="41" name="Rectangle 40">
            <a:hlinkClick r:id="rId16" action="ppaction://hlinksldjump"/>
          </p:cNvPr>
          <p:cNvSpPr/>
          <p:nvPr/>
        </p:nvSpPr>
        <p:spPr>
          <a:xfrm>
            <a:off x="6540137" y="5528403"/>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Geology</a:t>
            </a:r>
            <a:endParaRPr lang="en-US" sz="1600" u="sng" dirty="0">
              <a:solidFill>
                <a:schemeClr val="tx1"/>
              </a:solidFill>
            </a:endParaRPr>
          </a:p>
        </p:txBody>
      </p:sp>
      <p:sp>
        <p:nvSpPr>
          <p:cNvPr id="42" name="Rectangle 41">
            <a:hlinkClick r:id="rId17" action="ppaction://hlinksldjump"/>
          </p:cNvPr>
          <p:cNvSpPr/>
          <p:nvPr/>
        </p:nvSpPr>
        <p:spPr>
          <a:xfrm>
            <a:off x="9425544" y="5528403"/>
            <a:ext cx="1707533"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200" u="sng" dirty="0">
                <a:solidFill>
                  <a:schemeClr val="tx1"/>
                </a:solidFill>
              </a:rPr>
              <a:t>Previous </a:t>
            </a:r>
            <a:r>
              <a:rPr lang="en-US" sz="1200" u="sng" dirty="0" err="1">
                <a:solidFill>
                  <a:schemeClr val="tx1"/>
                </a:solidFill>
              </a:rPr>
              <a:t>Microzonations</a:t>
            </a:r>
            <a:endParaRPr lang="en-US" sz="1200" u="sng" dirty="0">
              <a:solidFill>
                <a:schemeClr val="tx1"/>
              </a:solidFill>
            </a:endParaRPr>
          </a:p>
        </p:txBody>
      </p:sp>
    </p:spTree>
    <p:extLst>
      <p:ext uri="{BB962C8B-B14F-4D97-AF65-F5344CB8AC3E}">
        <p14:creationId xmlns:p14="http://schemas.microsoft.com/office/powerpoint/2010/main" val="32948151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Hans- Balder 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6" name="Rectangle 5"/>
          <p:cNvSpPr/>
          <p:nvPr/>
        </p:nvSpPr>
        <p:spPr>
          <a:xfrm>
            <a:off x="8113198" y="6487432"/>
            <a:ext cx="2554802" cy="276999"/>
          </a:xfrm>
          <a:prstGeom prst="rect">
            <a:avLst/>
          </a:prstGeom>
        </p:spPr>
        <p:txBody>
          <a:bodyPr wrap="none">
            <a:spAutoFit/>
          </a:bodyPr>
          <a:lstStyle/>
          <a:p>
            <a:r>
              <a:rPr lang="en-GB" sz="1200" dirty="0">
                <a:solidFill>
                  <a:schemeClr val="bg1"/>
                </a:solidFill>
              </a:rPr>
              <a:t>Image: Environment Agency (England)</a:t>
            </a: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Study area</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8" y="2579427"/>
            <a:ext cx="4941187"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400" dirty="0"/>
              <a:t>Dushanbe is the capital of Tajikistan, a mountainous country marked by high to very high seismic hazard. Situated at the confluence of two rivers, </a:t>
            </a:r>
            <a:r>
              <a:rPr lang="en-US" sz="1400" dirty="0" err="1"/>
              <a:t>Varzob</a:t>
            </a:r>
            <a:r>
              <a:rPr lang="en-US" sz="1400" dirty="0"/>
              <a:t> and </a:t>
            </a:r>
            <a:r>
              <a:rPr lang="en-US" sz="1400" dirty="0" err="1"/>
              <a:t>Kafirnigan</a:t>
            </a:r>
            <a:r>
              <a:rPr lang="en-US" sz="1400" dirty="0"/>
              <a:t>, nowadays Dushanbe has around 1 000 000 inhabitants. The city is located in the central part of the </a:t>
            </a:r>
            <a:r>
              <a:rPr lang="en-US" sz="1400" dirty="0" err="1"/>
              <a:t>Hissar</a:t>
            </a:r>
            <a:r>
              <a:rPr lang="en-US" sz="1400" dirty="0"/>
              <a:t> valley which has a </a:t>
            </a:r>
            <a:r>
              <a:rPr lang="en-US" sz="1400" dirty="0" err="1"/>
              <a:t>sublatitudinal</a:t>
            </a:r>
            <a:r>
              <a:rPr lang="en-US" sz="1400" dirty="0"/>
              <a:t> extension and which is limited to the north by the </a:t>
            </a:r>
            <a:r>
              <a:rPr lang="en-US" sz="1400" dirty="0" err="1"/>
              <a:t>Hissar</a:t>
            </a:r>
            <a:r>
              <a:rPr lang="en-US" sz="1400" dirty="0"/>
              <a:t> Range and to the south by the </a:t>
            </a:r>
            <a:r>
              <a:rPr lang="en-US" sz="1400" dirty="0" err="1"/>
              <a:t>Babatag</a:t>
            </a:r>
            <a:r>
              <a:rPr lang="en-US" sz="1400" dirty="0"/>
              <a:t> and </a:t>
            </a:r>
            <a:r>
              <a:rPr lang="en-US" sz="1400" dirty="0" err="1"/>
              <a:t>Rangon</a:t>
            </a:r>
            <a:r>
              <a:rPr lang="en-US" sz="1400" dirty="0"/>
              <a:t> ridges. The reason for the high seismic hazard specifically near Dushanbe is related to its location between two fault systems: South </a:t>
            </a:r>
            <a:r>
              <a:rPr lang="en-US" sz="1400" dirty="0" err="1"/>
              <a:t>Hissar-Kokshaal</a:t>
            </a:r>
            <a:r>
              <a:rPr lang="en-US" sz="1400" dirty="0"/>
              <a:t> fault and </a:t>
            </a:r>
            <a:r>
              <a:rPr lang="en-US" sz="1400" dirty="0" err="1"/>
              <a:t>Ilyk-Vaksh</a:t>
            </a:r>
            <a:r>
              <a:rPr lang="en-US" sz="1400" dirty="0"/>
              <a:t> fault. Therefore, earlier seismic zonation maps assigned an intensity of IX to most districts of the city (</a:t>
            </a:r>
            <a:r>
              <a:rPr lang="en-US" sz="1400" dirty="0" err="1"/>
              <a:t>Bune</a:t>
            </a:r>
            <a:r>
              <a:rPr lang="en-US" sz="1400" dirty="0"/>
              <a:t> and </a:t>
            </a:r>
            <a:r>
              <a:rPr lang="en-US" sz="1400" dirty="0" err="1"/>
              <a:t>Gorshkov</a:t>
            </a:r>
            <a:r>
              <a:rPr lang="en-US" sz="1400" dirty="0"/>
              <a:t>, 1980; </a:t>
            </a:r>
            <a:r>
              <a:rPr lang="en-US" sz="1400" dirty="0" err="1"/>
              <a:t>Nazarov</a:t>
            </a:r>
            <a:r>
              <a:rPr lang="en-US" sz="1400" dirty="0"/>
              <a:t> and </a:t>
            </a:r>
            <a:r>
              <a:rPr lang="en-US" sz="1400" dirty="0" err="1"/>
              <a:t>Nechaev</a:t>
            </a:r>
            <a:r>
              <a:rPr lang="en-US" sz="1400" dirty="0"/>
              <a:t>, 1953). </a:t>
            </a:r>
            <a:endParaRPr lang="en-US" sz="1400" dirty="0" smtClean="0"/>
          </a:p>
          <a:p>
            <a:pPr algn="just"/>
            <a:r>
              <a:rPr lang="en-US" sz="1400" dirty="0"/>
              <a:t>In the territory of the city and its southern peripheral parts Quaternary deposits are widespread. They tend to form accumulated terraces of ancient and modern valleys, also covering the lower parts of watersheds and slopes of ridges.</a:t>
            </a:r>
          </a:p>
        </p:txBody>
      </p:sp>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53366" y="2594647"/>
            <a:ext cx="2885408" cy="1976322"/>
          </a:xfrm>
          <a:prstGeom prst="rect">
            <a:avLst/>
          </a:prstGeom>
          <a:ln w="19050">
            <a:solidFill>
              <a:schemeClr val="tx1"/>
            </a:solidFill>
          </a:ln>
        </p:spPr>
      </p:pic>
      <p:pic>
        <p:nvPicPr>
          <p:cNvPr id="31" name="Picture 30"/>
          <p:cNvPicPr/>
          <p:nvPr/>
        </p:nvPicPr>
        <p:blipFill>
          <a:blip r:embed="rId9" cstate="print">
            <a:extLst>
              <a:ext uri="{28A0092B-C50C-407E-A947-70E740481C1C}">
                <a14:useLocalDpi xmlns:a14="http://schemas.microsoft.com/office/drawing/2010/main" val="0"/>
              </a:ext>
            </a:extLst>
          </a:blip>
          <a:stretch>
            <a:fillRect/>
          </a:stretch>
        </p:blipFill>
        <p:spPr bwMode="auto">
          <a:xfrm>
            <a:off x="8978402" y="2579956"/>
            <a:ext cx="2836494" cy="1991013"/>
          </a:xfrm>
          <a:prstGeom prst="rect">
            <a:avLst/>
          </a:prstGeom>
          <a:noFill/>
          <a:ln w="19050">
            <a:solidFill>
              <a:schemeClr val="tx1"/>
            </a:solidFill>
          </a:ln>
        </p:spPr>
      </p:pic>
      <p:pic>
        <p:nvPicPr>
          <p:cNvPr id="34" name="Picture 33"/>
          <p:cNvPicPr>
            <a:picLocks noChangeAspect="1"/>
          </p:cNvPicPr>
          <p:nvPr/>
        </p:nvPicPr>
        <p:blipFill>
          <a:blip r:embed="rId10"/>
          <a:stretch>
            <a:fillRect/>
          </a:stretch>
        </p:blipFill>
        <p:spPr>
          <a:xfrm>
            <a:off x="5953366" y="4725762"/>
            <a:ext cx="2885408" cy="1878238"/>
          </a:xfrm>
          <a:prstGeom prst="rect">
            <a:avLst/>
          </a:prstGeom>
          <a:ln w="19050">
            <a:solidFill>
              <a:schemeClr val="tx1"/>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78401" y="4725762"/>
            <a:ext cx="2836495" cy="1878238"/>
          </a:xfrm>
          <a:prstGeom prst="rect">
            <a:avLst/>
          </a:prstGeom>
          <a:ln w="19050">
            <a:solidFill>
              <a:schemeClr val="tx1"/>
            </a:solidFill>
          </a:ln>
        </p:spPr>
      </p:pic>
      <p:sp>
        <p:nvSpPr>
          <p:cNvPr id="36" name="Right Arrow 35"/>
          <p:cNvSpPr/>
          <p:nvPr/>
        </p:nvSpPr>
        <p:spPr>
          <a:xfrm rot="16200000">
            <a:off x="1535024" y="6235596"/>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p:cNvSpPr/>
          <p:nvPr/>
        </p:nvSpPr>
        <p:spPr>
          <a:xfrm>
            <a:off x="3428017" y="6237536"/>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p:cNvSpPr/>
          <p:nvPr/>
        </p:nvSpPr>
        <p:spPr>
          <a:xfrm rot="10800000">
            <a:off x="2614489" y="6237534"/>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9" name="Rectangle 8"/>
          <p:cNvSpPr/>
          <p:nvPr/>
        </p:nvSpPr>
        <p:spPr>
          <a:xfrm>
            <a:off x="6540137" y="338724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Study area</a:t>
            </a:r>
            <a:endParaRPr lang="en-US" sz="1600" u="sng" dirty="0">
              <a:solidFill>
                <a:schemeClr val="tx1"/>
              </a:solidFill>
            </a:endParaRPr>
          </a:p>
        </p:txBody>
      </p:sp>
      <p:sp>
        <p:nvSpPr>
          <p:cNvPr id="40" name="Rectangle 39"/>
          <p:cNvSpPr/>
          <p:nvPr/>
        </p:nvSpPr>
        <p:spPr>
          <a:xfrm>
            <a:off x="9657805" y="338724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a:solidFill>
                  <a:schemeClr val="tx1"/>
                </a:solidFill>
              </a:rPr>
              <a:t>Seismicity</a:t>
            </a:r>
          </a:p>
        </p:txBody>
      </p:sp>
      <p:sp>
        <p:nvSpPr>
          <p:cNvPr id="41" name="Rectangle 40"/>
          <p:cNvSpPr/>
          <p:nvPr/>
        </p:nvSpPr>
        <p:spPr>
          <a:xfrm>
            <a:off x="6540137" y="5528403"/>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Geology</a:t>
            </a:r>
            <a:endParaRPr lang="en-US" sz="1600" u="sng" dirty="0">
              <a:solidFill>
                <a:schemeClr val="tx1"/>
              </a:solidFill>
            </a:endParaRPr>
          </a:p>
        </p:txBody>
      </p:sp>
      <p:sp>
        <p:nvSpPr>
          <p:cNvPr id="43" name="Rectangle 42"/>
          <p:cNvSpPr/>
          <p:nvPr/>
        </p:nvSpPr>
        <p:spPr>
          <a:xfrm>
            <a:off x="9425544" y="5528403"/>
            <a:ext cx="1707533"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200" u="sng" dirty="0">
                <a:solidFill>
                  <a:schemeClr val="tx1"/>
                </a:solidFill>
              </a:rPr>
              <a:t>Previous </a:t>
            </a:r>
            <a:r>
              <a:rPr lang="en-US" sz="1200" u="sng" dirty="0" err="1">
                <a:solidFill>
                  <a:schemeClr val="tx1"/>
                </a:solidFill>
              </a:rPr>
              <a:t>Microzonations</a:t>
            </a:r>
            <a:endParaRPr lang="en-US" sz="1200" u="sng" dirty="0">
              <a:solidFill>
                <a:schemeClr val="tx1"/>
              </a:solidFill>
            </a:endParaRPr>
          </a:p>
        </p:txBody>
      </p:sp>
      <p:sp>
        <p:nvSpPr>
          <p:cNvPr id="30" name="Rectangle 46">
            <a:hlinkClick r:id="rId12" action="ppaction://hlinksldjump"/>
          </p:cNvPr>
          <p:cNvSpPr>
            <a:spLocks noChangeArrowheads="1"/>
          </p:cNvSpPr>
          <p:nvPr/>
        </p:nvSpPr>
        <p:spPr bwMode="auto">
          <a:xfrm>
            <a:off x="-61224" y="0"/>
            <a:ext cx="12253224" cy="6858000"/>
          </a:xfrm>
          <a:prstGeom prst="rect">
            <a:avLst/>
          </a:prstGeom>
          <a:solidFill>
            <a:schemeClr val="bg1">
              <a:alpha val="70000"/>
            </a:schemeClr>
          </a:solidFill>
          <a:ln w="9525" algn="ctr">
            <a:noFill/>
            <a:miter lim="800000"/>
            <a:headEnd/>
            <a:tailEnd/>
          </a:ln>
          <a:effectLst/>
        </p:spPr>
        <p:txBody>
          <a:bodyPr wrap="none" anchor="ctr"/>
          <a:lstStyle/>
          <a:p>
            <a:endParaRPr lang="nl-NL"/>
          </a:p>
        </p:txBody>
      </p:sp>
      <p:sp>
        <p:nvSpPr>
          <p:cNvPr id="39" name="Text Box 48"/>
          <p:cNvSpPr txBox="1">
            <a:spLocks noChangeArrowheads="1"/>
          </p:cNvSpPr>
          <p:nvPr/>
        </p:nvSpPr>
        <p:spPr bwMode="auto">
          <a:xfrm>
            <a:off x="2037132" y="6061904"/>
            <a:ext cx="8689858" cy="1046440"/>
          </a:xfrm>
          <a:prstGeom prst="rect">
            <a:avLst/>
          </a:prstGeom>
          <a:noFill/>
          <a:ln w="9525">
            <a:noFill/>
            <a:miter lim="800000"/>
            <a:headEnd/>
            <a:tailEnd/>
          </a:ln>
        </p:spPr>
        <p:txBody>
          <a:bodyPr wrap="square">
            <a:spAutoFit/>
          </a:bodyPr>
          <a:lstStyle/>
          <a:p>
            <a:pPr algn="just">
              <a:defRPr/>
            </a:pPr>
            <a:r>
              <a:rPr lang="en-US" sz="1500" dirty="0"/>
              <a:t>The </a:t>
            </a:r>
            <a:r>
              <a:rPr lang="en-US" sz="1500" dirty="0" err="1"/>
              <a:t>Hissar</a:t>
            </a:r>
            <a:r>
              <a:rPr lang="en-US" sz="1500" dirty="0"/>
              <a:t>–</a:t>
            </a:r>
            <a:r>
              <a:rPr lang="en-US" sz="1500" dirty="0" err="1"/>
              <a:t>Kokshal</a:t>
            </a:r>
            <a:r>
              <a:rPr lang="en-US" sz="1500" dirty="0"/>
              <a:t> Fault passes some 10–15 km north of the city, and the </a:t>
            </a:r>
            <a:r>
              <a:rPr lang="en-US" sz="1500" dirty="0" err="1"/>
              <a:t>Iyak</a:t>
            </a:r>
            <a:r>
              <a:rPr lang="en-US" sz="1500" dirty="0"/>
              <a:t>–</a:t>
            </a:r>
            <a:r>
              <a:rPr lang="en-US" sz="1500" dirty="0" err="1"/>
              <a:t>Vaksh</a:t>
            </a:r>
            <a:r>
              <a:rPr lang="en-US" sz="1500" dirty="0"/>
              <a:t> Fault crosses at about 20–25 km in the south. For both fault systems </a:t>
            </a:r>
            <a:r>
              <a:rPr lang="en-US" sz="1500" dirty="0" err="1"/>
              <a:t>Babaev</a:t>
            </a:r>
            <a:r>
              <a:rPr lang="en-US" sz="1500" dirty="0"/>
              <a:t> et al. (2005) estimate maximum M</a:t>
            </a:r>
            <a:r>
              <a:rPr lang="en-US" sz="1500" baseline="-25000" dirty="0"/>
              <a:t>w</a:t>
            </a:r>
            <a:r>
              <a:rPr lang="en-US" sz="1500" dirty="0"/>
              <a:t> magnitudes of 7.5 and 6.5, respectively </a:t>
            </a:r>
          </a:p>
          <a:p>
            <a:pPr algn="just"/>
            <a:endParaRPr lang="en-US" sz="1500" dirty="0"/>
          </a:p>
        </p:txBody>
      </p:sp>
      <p:pic>
        <p:nvPicPr>
          <p:cNvPr id="42" name="Picture 4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096679" y="199274"/>
            <a:ext cx="8562575" cy="5864823"/>
          </a:xfrm>
          <a:prstGeom prst="rect">
            <a:avLst/>
          </a:prstGeom>
          <a:ln w="28575">
            <a:solidFill>
              <a:schemeClr val="tx1"/>
            </a:solidFill>
          </a:ln>
        </p:spPr>
      </p:pic>
      <p:grpSp>
        <p:nvGrpSpPr>
          <p:cNvPr id="10" name="Group 9"/>
          <p:cNvGrpSpPr/>
          <p:nvPr/>
        </p:nvGrpSpPr>
        <p:grpSpPr>
          <a:xfrm>
            <a:off x="668535" y="234667"/>
            <a:ext cx="1166021" cy="879455"/>
            <a:chOff x="475304" y="297115"/>
            <a:chExt cx="1400738" cy="1056487"/>
          </a:xfrm>
        </p:grpSpPr>
        <p:sp>
          <p:nvSpPr>
            <p:cNvPr id="44" name="Right Arrow 43">
              <a:hlinkClick r:id="rId14" action="ppaction://hlinksldjump"/>
            </p:cNvPr>
            <p:cNvSpPr/>
            <p:nvPr/>
          </p:nvSpPr>
          <p:spPr>
            <a:xfrm rot="16200000">
              <a:off x="965833" y="295178"/>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5" name="Right Arrow 44">
              <a:hlinkClick r:id="rId15" action="ppaction://hlinksldjump"/>
            </p:cNvPr>
            <p:cNvSpPr/>
            <p:nvPr/>
          </p:nvSpPr>
          <p:spPr>
            <a:xfrm>
              <a:off x="1288832" y="862905"/>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6" name="Right Arrow 45">
              <a:hlinkClick r:id="rId16" action="ppaction://hlinksldjump"/>
            </p:cNvPr>
            <p:cNvSpPr/>
            <p:nvPr/>
          </p:nvSpPr>
          <p:spPr>
            <a:xfrm rot="10800000">
              <a:off x="475304" y="86290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8" name="Flowchart: Summing Junction 7">
            <a:hlinkClick r:id="rId16" action="ppaction://hlinksldjump"/>
          </p:cNvPr>
          <p:cNvSpPr/>
          <p:nvPr/>
        </p:nvSpPr>
        <p:spPr>
          <a:xfrm>
            <a:off x="11197363" y="276671"/>
            <a:ext cx="499640" cy="499640"/>
          </a:xfrm>
          <a:prstGeom prst="flowChartSummingJunction">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3987683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Hans- Balder 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6" name="Rectangle 5"/>
          <p:cNvSpPr/>
          <p:nvPr/>
        </p:nvSpPr>
        <p:spPr>
          <a:xfrm>
            <a:off x="8113198" y="6487432"/>
            <a:ext cx="2554802" cy="276999"/>
          </a:xfrm>
          <a:prstGeom prst="rect">
            <a:avLst/>
          </a:prstGeom>
        </p:spPr>
        <p:txBody>
          <a:bodyPr wrap="none">
            <a:spAutoFit/>
          </a:bodyPr>
          <a:lstStyle/>
          <a:p>
            <a:r>
              <a:rPr lang="en-GB" sz="1200" dirty="0">
                <a:solidFill>
                  <a:schemeClr val="bg1"/>
                </a:solidFill>
              </a:rPr>
              <a:t>Image: Environment Agency (England)</a:t>
            </a: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Study area</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8" y="2579427"/>
            <a:ext cx="4941187"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400" dirty="0"/>
              <a:t>Dushanbe is the capital of Tajikistan, a mountainous country marked by high to very high seismic hazard. Situated at the confluence of two rivers, </a:t>
            </a:r>
            <a:r>
              <a:rPr lang="en-US" sz="1400" dirty="0" err="1"/>
              <a:t>Varzob</a:t>
            </a:r>
            <a:r>
              <a:rPr lang="en-US" sz="1400" dirty="0"/>
              <a:t> and </a:t>
            </a:r>
            <a:r>
              <a:rPr lang="en-US" sz="1400" dirty="0" err="1"/>
              <a:t>Kafirnigan</a:t>
            </a:r>
            <a:r>
              <a:rPr lang="en-US" sz="1400" dirty="0"/>
              <a:t>, nowadays Dushanbe has around 1 000 000 inhabitants. The city is located in the central part of the </a:t>
            </a:r>
            <a:r>
              <a:rPr lang="en-US" sz="1400" dirty="0" err="1"/>
              <a:t>Hissar</a:t>
            </a:r>
            <a:r>
              <a:rPr lang="en-US" sz="1400" dirty="0"/>
              <a:t> valley which has a </a:t>
            </a:r>
            <a:r>
              <a:rPr lang="en-US" sz="1400" dirty="0" err="1"/>
              <a:t>sublatitudinal</a:t>
            </a:r>
            <a:r>
              <a:rPr lang="en-US" sz="1400" dirty="0"/>
              <a:t> extension and which is limited to the north by the </a:t>
            </a:r>
            <a:r>
              <a:rPr lang="en-US" sz="1400" dirty="0" err="1"/>
              <a:t>Hissar</a:t>
            </a:r>
            <a:r>
              <a:rPr lang="en-US" sz="1400" dirty="0"/>
              <a:t> Range and to the south by the </a:t>
            </a:r>
            <a:r>
              <a:rPr lang="en-US" sz="1400" dirty="0" err="1"/>
              <a:t>Babatag</a:t>
            </a:r>
            <a:r>
              <a:rPr lang="en-US" sz="1400" dirty="0"/>
              <a:t> and </a:t>
            </a:r>
            <a:r>
              <a:rPr lang="en-US" sz="1400" dirty="0" err="1"/>
              <a:t>Rangon</a:t>
            </a:r>
            <a:r>
              <a:rPr lang="en-US" sz="1400" dirty="0"/>
              <a:t> ridges. The reason for the high seismic hazard specifically near Dushanbe is related to its location between two fault systems: South </a:t>
            </a:r>
            <a:r>
              <a:rPr lang="en-US" sz="1400" dirty="0" err="1"/>
              <a:t>Hissar-Kokshaal</a:t>
            </a:r>
            <a:r>
              <a:rPr lang="en-US" sz="1400" dirty="0"/>
              <a:t> fault and </a:t>
            </a:r>
            <a:r>
              <a:rPr lang="en-US" sz="1400" dirty="0" err="1"/>
              <a:t>Ilyk-Vaksh</a:t>
            </a:r>
            <a:r>
              <a:rPr lang="en-US" sz="1400" dirty="0"/>
              <a:t> fault. Therefore, earlier seismic zonation maps assigned an intensity of IX to most districts of the city (</a:t>
            </a:r>
            <a:r>
              <a:rPr lang="en-US" sz="1400" dirty="0" err="1"/>
              <a:t>Bune</a:t>
            </a:r>
            <a:r>
              <a:rPr lang="en-US" sz="1400" dirty="0"/>
              <a:t> and </a:t>
            </a:r>
            <a:r>
              <a:rPr lang="en-US" sz="1400" dirty="0" err="1"/>
              <a:t>Gorshkov</a:t>
            </a:r>
            <a:r>
              <a:rPr lang="en-US" sz="1400" dirty="0"/>
              <a:t>, 1980; </a:t>
            </a:r>
            <a:r>
              <a:rPr lang="en-US" sz="1400" dirty="0" err="1"/>
              <a:t>Nazarov</a:t>
            </a:r>
            <a:r>
              <a:rPr lang="en-US" sz="1400" dirty="0"/>
              <a:t> and </a:t>
            </a:r>
            <a:r>
              <a:rPr lang="en-US" sz="1400" dirty="0" err="1"/>
              <a:t>Nechaev</a:t>
            </a:r>
            <a:r>
              <a:rPr lang="en-US" sz="1400" dirty="0"/>
              <a:t>, 1953). </a:t>
            </a:r>
            <a:endParaRPr lang="en-US" sz="1400" dirty="0" smtClean="0"/>
          </a:p>
          <a:p>
            <a:pPr algn="just"/>
            <a:r>
              <a:rPr lang="en-US" sz="1400" dirty="0"/>
              <a:t>In the territory of the city and its southern peripheral parts Quaternary deposits are widespread. They tend to form accumulated terraces of ancient and modern valleys, also covering the lower parts of watersheds and slopes of ridges.</a:t>
            </a:r>
          </a:p>
        </p:txBody>
      </p:sp>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53366" y="2594647"/>
            <a:ext cx="2885408" cy="1976322"/>
          </a:xfrm>
          <a:prstGeom prst="rect">
            <a:avLst/>
          </a:prstGeom>
          <a:ln w="19050">
            <a:solidFill>
              <a:schemeClr val="tx1"/>
            </a:solidFill>
          </a:ln>
        </p:spPr>
      </p:pic>
      <p:pic>
        <p:nvPicPr>
          <p:cNvPr id="31" name="Picture 30"/>
          <p:cNvPicPr/>
          <p:nvPr/>
        </p:nvPicPr>
        <p:blipFill>
          <a:blip r:embed="rId9" cstate="print">
            <a:extLst>
              <a:ext uri="{28A0092B-C50C-407E-A947-70E740481C1C}">
                <a14:useLocalDpi xmlns:a14="http://schemas.microsoft.com/office/drawing/2010/main" val="0"/>
              </a:ext>
            </a:extLst>
          </a:blip>
          <a:stretch>
            <a:fillRect/>
          </a:stretch>
        </p:blipFill>
        <p:spPr bwMode="auto">
          <a:xfrm>
            <a:off x="8978402" y="2579956"/>
            <a:ext cx="2836494" cy="1991013"/>
          </a:xfrm>
          <a:prstGeom prst="rect">
            <a:avLst/>
          </a:prstGeom>
          <a:noFill/>
          <a:ln w="19050">
            <a:solidFill>
              <a:schemeClr val="tx1"/>
            </a:solidFill>
          </a:ln>
        </p:spPr>
      </p:pic>
      <p:pic>
        <p:nvPicPr>
          <p:cNvPr id="34" name="Picture 33"/>
          <p:cNvPicPr>
            <a:picLocks noChangeAspect="1"/>
          </p:cNvPicPr>
          <p:nvPr/>
        </p:nvPicPr>
        <p:blipFill>
          <a:blip r:embed="rId10"/>
          <a:stretch>
            <a:fillRect/>
          </a:stretch>
        </p:blipFill>
        <p:spPr>
          <a:xfrm>
            <a:off x="5953366" y="4725762"/>
            <a:ext cx="2885408" cy="1878238"/>
          </a:xfrm>
          <a:prstGeom prst="rect">
            <a:avLst/>
          </a:prstGeom>
          <a:ln w="19050">
            <a:solidFill>
              <a:schemeClr val="tx1"/>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78401" y="4725762"/>
            <a:ext cx="2836495" cy="1878238"/>
          </a:xfrm>
          <a:prstGeom prst="rect">
            <a:avLst/>
          </a:prstGeom>
          <a:ln w="19050">
            <a:solidFill>
              <a:schemeClr val="tx1"/>
            </a:solidFill>
          </a:ln>
        </p:spPr>
      </p:pic>
      <p:sp>
        <p:nvSpPr>
          <p:cNvPr id="36" name="Right Arrow 35"/>
          <p:cNvSpPr/>
          <p:nvPr/>
        </p:nvSpPr>
        <p:spPr>
          <a:xfrm rot="16200000">
            <a:off x="1535024" y="6235596"/>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p:cNvSpPr/>
          <p:nvPr/>
        </p:nvSpPr>
        <p:spPr>
          <a:xfrm>
            <a:off x="3428017" y="6237536"/>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p:cNvSpPr/>
          <p:nvPr/>
        </p:nvSpPr>
        <p:spPr>
          <a:xfrm rot="10800000">
            <a:off x="2614489" y="6237534"/>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9" name="Rectangle 8"/>
          <p:cNvSpPr/>
          <p:nvPr/>
        </p:nvSpPr>
        <p:spPr>
          <a:xfrm>
            <a:off x="6540137" y="338724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Study area</a:t>
            </a:r>
            <a:endParaRPr lang="en-US" sz="1600" u="sng" dirty="0">
              <a:solidFill>
                <a:schemeClr val="tx1"/>
              </a:solidFill>
            </a:endParaRPr>
          </a:p>
        </p:txBody>
      </p:sp>
      <p:sp>
        <p:nvSpPr>
          <p:cNvPr id="40" name="Rectangle 39"/>
          <p:cNvSpPr/>
          <p:nvPr/>
        </p:nvSpPr>
        <p:spPr>
          <a:xfrm>
            <a:off x="9657805" y="338724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a:solidFill>
                  <a:schemeClr val="tx1"/>
                </a:solidFill>
              </a:rPr>
              <a:t>Seismicity</a:t>
            </a:r>
          </a:p>
        </p:txBody>
      </p:sp>
      <p:sp>
        <p:nvSpPr>
          <p:cNvPr id="41" name="Rectangle 40"/>
          <p:cNvSpPr/>
          <p:nvPr/>
        </p:nvSpPr>
        <p:spPr>
          <a:xfrm>
            <a:off x="6540137" y="5528403"/>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Geology</a:t>
            </a:r>
            <a:endParaRPr lang="en-US" sz="1600" u="sng" dirty="0">
              <a:solidFill>
                <a:schemeClr val="tx1"/>
              </a:solidFill>
            </a:endParaRPr>
          </a:p>
        </p:txBody>
      </p:sp>
      <p:sp>
        <p:nvSpPr>
          <p:cNvPr id="43" name="Rectangle 42"/>
          <p:cNvSpPr/>
          <p:nvPr/>
        </p:nvSpPr>
        <p:spPr>
          <a:xfrm>
            <a:off x="9425544" y="5528403"/>
            <a:ext cx="1707533"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200" u="sng" dirty="0">
                <a:solidFill>
                  <a:schemeClr val="tx1"/>
                </a:solidFill>
              </a:rPr>
              <a:t>Previous </a:t>
            </a:r>
            <a:r>
              <a:rPr lang="en-US" sz="1200" u="sng" dirty="0" err="1">
                <a:solidFill>
                  <a:schemeClr val="tx1"/>
                </a:solidFill>
              </a:rPr>
              <a:t>Microzonations</a:t>
            </a:r>
            <a:endParaRPr lang="en-US" sz="1200" u="sng" dirty="0">
              <a:solidFill>
                <a:schemeClr val="tx1"/>
              </a:solidFill>
            </a:endParaRPr>
          </a:p>
        </p:txBody>
      </p:sp>
      <p:sp>
        <p:nvSpPr>
          <p:cNvPr id="30" name="Rectangle 46">
            <a:hlinkClick r:id="rId12" action="ppaction://hlinksldjump"/>
          </p:cNvPr>
          <p:cNvSpPr>
            <a:spLocks noChangeArrowheads="1"/>
          </p:cNvSpPr>
          <p:nvPr/>
        </p:nvSpPr>
        <p:spPr bwMode="auto">
          <a:xfrm>
            <a:off x="-61224" y="0"/>
            <a:ext cx="12253224" cy="6858000"/>
          </a:xfrm>
          <a:prstGeom prst="rect">
            <a:avLst/>
          </a:prstGeom>
          <a:solidFill>
            <a:schemeClr val="bg1">
              <a:alpha val="70000"/>
            </a:schemeClr>
          </a:solidFill>
          <a:ln w="9525" algn="ctr">
            <a:noFill/>
            <a:miter lim="800000"/>
            <a:headEnd/>
            <a:tailEnd/>
          </a:ln>
          <a:effectLst/>
        </p:spPr>
        <p:txBody>
          <a:bodyPr wrap="none" anchor="ctr"/>
          <a:lstStyle/>
          <a:p>
            <a:endParaRPr lang="nl-NL"/>
          </a:p>
        </p:txBody>
      </p:sp>
      <p:sp>
        <p:nvSpPr>
          <p:cNvPr id="39" name="Text Box 48"/>
          <p:cNvSpPr txBox="1">
            <a:spLocks noChangeArrowheads="1"/>
          </p:cNvSpPr>
          <p:nvPr/>
        </p:nvSpPr>
        <p:spPr bwMode="auto">
          <a:xfrm>
            <a:off x="843418" y="5344669"/>
            <a:ext cx="11093397" cy="1477328"/>
          </a:xfrm>
          <a:prstGeom prst="rect">
            <a:avLst/>
          </a:prstGeom>
          <a:noFill/>
          <a:ln w="9525">
            <a:noFill/>
            <a:miter lim="800000"/>
            <a:headEnd/>
            <a:tailEnd/>
          </a:ln>
        </p:spPr>
        <p:txBody>
          <a:bodyPr wrap="square">
            <a:spAutoFit/>
          </a:bodyPr>
          <a:lstStyle/>
          <a:p>
            <a:pPr algn="just">
              <a:defRPr/>
            </a:pPr>
            <a:r>
              <a:rPr lang="en-US" sz="1500" dirty="0"/>
              <a:t>In terms of tectonics, Dushanbe is located in an area affected by strong seismicity regularly experiencing shallow (focal depths &lt;45 km) and deep (focal depths &gt;70 km) earthquakes. The frequency of medium to strong events is shown in this figure, in which epicenters of earthquakes from the Central Asia Seismic Risk Initiative, Earthquake Modeling for Central Asia Catalogue (CASRI-EMCA; </a:t>
            </a:r>
            <a:r>
              <a:rPr lang="en-US" sz="1500" dirty="0" err="1" smtClean="0"/>
              <a:t>Abdrakhmatov</a:t>
            </a:r>
            <a:r>
              <a:rPr lang="en-US" sz="1500" dirty="0"/>
              <a:t>, 2009; </a:t>
            </a:r>
            <a:r>
              <a:rPr lang="en-US" sz="1500" dirty="0" err="1"/>
              <a:t>Mikhailova</a:t>
            </a:r>
            <a:r>
              <a:rPr lang="en-US" sz="1500" dirty="0"/>
              <a:t> et al., 2015) over the period from 850 to 2015, and updated from USGS catalogue (U.S. Geological Survey) over the period from 2015 to 2020. Strong earthquakes in Western Tajikistan with magnitude 4.5≤ M ≤8.2 are shown in this figure (with dates of large historical earthquakes near Dushanbe city). </a:t>
            </a:r>
          </a:p>
        </p:txBody>
      </p:sp>
      <p:pic>
        <p:nvPicPr>
          <p:cNvPr id="35" name="Picture 34"/>
          <p:cNvPicPr/>
          <p:nvPr/>
        </p:nvPicPr>
        <p:blipFill>
          <a:blip r:embed="rId13" cstate="print">
            <a:extLst>
              <a:ext uri="{28A0092B-C50C-407E-A947-70E740481C1C}">
                <a14:useLocalDpi xmlns:a14="http://schemas.microsoft.com/office/drawing/2010/main" val="0"/>
              </a:ext>
            </a:extLst>
          </a:blip>
          <a:stretch>
            <a:fillRect/>
          </a:stretch>
        </p:blipFill>
        <p:spPr bwMode="auto">
          <a:xfrm>
            <a:off x="2506887" y="161575"/>
            <a:ext cx="7471859" cy="5212174"/>
          </a:xfrm>
          <a:prstGeom prst="rect">
            <a:avLst/>
          </a:prstGeom>
          <a:noFill/>
          <a:ln w="28575">
            <a:solidFill>
              <a:schemeClr val="tx1"/>
            </a:solidFill>
          </a:ln>
        </p:spPr>
      </p:pic>
      <p:grpSp>
        <p:nvGrpSpPr>
          <p:cNvPr id="47" name="Group 46"/>
          <p:cNvGrpSpPr/>
          <p:nvPr/>
        </p:nvGrpSpPr>
        <p:grpSpPr>
          <a:xfrm>
            <a:off x="668535" y="234667"/>
            <a:ext cx="1166021" cy="879455"/>
            <a:chOff x="475304" y="297115"/>
            <a:chExt cx="1400738" cy="1056487"/>
          </a:xfrm>
        </p:grpSpPr>
        <p:sp>
          <p:nvSpPr>
            <p:cNvPr id="48" name="Right Arrow 47">
              <a:hlinkClick r:id="rId14" action="ppaction://hlinksldjump"/>
            </p:cNvPr>
            <p:cNvSpPr/>
            <p:nvPr/>
          </p:nvSpPr>
          <p:spPr>
            <a:xfrm rot="16200000">
              <a:off x="965833" y="295178"/>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9" name="Right Arrow 48">
              <a:hlinkClick r:id="rId15" action="ppaction://hlinksldjump"/>
            </p:cNvPr>
            <p:cNvSpPr/>
            <p:nvPr/>
          </p:nvSpPr>
          <p:spPr>
            <a:xfrm>
              <a:off x="1288832" y="862905"/>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50" name="Right Arrow 49">
              <a:hlinkClick r:id="rId16" action="ppaction://hlinksldjump"/>
            </p:cNvPr>
            <p:cNvSpPr/>
            <p:nvPr/>
          </p:nvSpPr>
          <p:spPr>
            <a:xfrm rot="10800000">
              <a:off x="475304" y="86290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51" name="Flowchart: Summing Junction 50">
            <a:hlinkClick r:id="rId17" action="ppaction://hlinksldjump"/>
          </p:cNvPr>
          <p:cNvSpPr/>
          <p:nvPr/>
        </p:nvSpPr>
        <p:spPr>
          <a:xfrm>
            <a:off x="11197363" y="276671"/>
            <a:ext cx="499640" cy="499640"/>
          </a:xfrm>
          <a:prstGeom prst="flowChartSummingJunction">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0310321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Hans- Balder 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6" name="Rectangle 5"/>
          <p:cNvSpPr/>
          <p:nvPr/>
        </p:nvSpPr>
        <p:spPr>
          <a:xfrm>
            <a:off x="8113198" y="6487432"/>
            <a:ext cx="2554802" cy="276999"/>
          </a:xfrm>
          <a:prstGeom prst="rect">
            <a:avLst/>
          </a:prstGeom>
        </p:spPr>
        <p:txBody>
          <a:bodyPr wrap="none">
            <a:spAutoFit/>
          </a:bodyPr>
          <a:lstStyle/>
          <a:p>
            <a:r>
              <a:rPr lang="en-GB" sz="1200" dirty="0">
                <a:solidFill>
                  <a:schemeClr val="bg1"/>
                </a:solidFill>
              </a:rPr>
              <a:t>Image: Environment Agency (England)</a:t>
            </a: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Study area</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8" y="2579427"/>
            <a:ext cx="4941187"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400" dirty="0"/>
              <a:t>Dushanbe is the capital of Tajikistan, a mountainous country marked by high to very high seismic hazard. Situated at the confluence of two rivers, </a:t>
            </a:r>
            <a:r>
              <a:rPr lang="en-US" sz="1400" dirty="0" err="1"/>
              <a:t>Varzob</a:t>
            </a:r>
            <a:r>
              <a:rPr lang="en-US" sz="1400" dirty="0"/>
              <a:t> and </a:t>
            </a:r>
            <a:r>
              <a:rPr lang="en-US" sz="1400" dirty="0" err="1"/>
              <a:t>Kafirnigan</a:t>
            </a:r>
            <a:r>
              <a:rPr lang="en-US" sz="1400" dirty="0"/>
              <a:t>, nowadays Dushanbe has around 1 000 000 inhabitants. The city is located in the central part of the </a:t>
            </a:r>
            <a:r>
              <a:rPr lang="en-US" sz="1400" dirty="0" err="1"/>
              <a:t>Hissar</a:t>
            </a:r>
            <a:r>
              <a:rPr lang="en-US" sz="1400" dirty="0"/>
              <a:t> valley which has a </a:t>
            </a:r>
            <a:r>
              <a:rPr lang="en-US" sz="1400" dirty="0" err="1"/>
              <a:t>sublatitudinal</a:t>
            </a:r>
            <a:r>
              <a:rPr lang="en-US" sz="1400" dirty="0"/>
              <a:t> extension and which is limited to the north by the </a:t>
            </a:r>
            <a:r>
              <a:rPr lang="en-US" sz="1400" dirty="0" err="1"/>
              <a:t>Hissar</a:t>
            </a:r>
            <a:r>
              <a:rPr lang="en-US" sz="1400" dirty="0"/>
              <a:t> Range and to the south by the </a:t>
            </a:r>
            <a:r>
              <a:rPr lang="en-US" sz="1400" dirty="0" err="1"/>
              <a:t>Babatag</a:t>
            </a:r>
            <a:r>
              <a:rPr lang="en-US" sz="1400" dirty="0"/>
              <a:t> and </a:t>
            </a:r>
            <a:r>
              <a:rPr lang="en-US" sz="1400" dirty="0" err="1"/>
              <a:t>Rangon</a:t>
            </a:r>
            <a:r>
              <a:rPr lang="en-US" sz="1400" dirty="0"/>
              <a:t> ridges. The reason for the high seismic hazard specifically near Dushanbe is related to its location between two fault systems: South </a:t>
            </a:r>
            <a:r>
              <a:rPr lang="en-US" sz="1400" dirty="0" err="1"/>
              <a:t>Hissar-Kokshaal</a:t>
            </a:r>
            <a:r>
              <a:rPr lang="en-US" sz="1400" dirty="0"/>
              <a:t> fault and </a:t>
            </a:r>
            <a:r>
              <a:rPr lang="en-US" sz="1400" dirty="0" err="1"/>
              <a:t>Ilyk-Vaksh</a:t>
            </a:r>
            <a:r>
              <a:rPr lang="en-US" sz="1400" dirty="0"/>
              <a:t> fault. Therefore, earlier seismic zonation maps assigned an intensity of IX to most districts of the city (</a:t>
            </a:r>
            <a:r>
              <a:rPr lang="en-US" sz="1400" dirty="0" err="1"/>
              <a:t>Bune</a:t>
            </a:r>
            <a:r>
              <a:rPr lang="en-US" sz="1400" dirty="0"/>
              <a:t> and </a:t>
            </a:r>
            <a:r>
              <a:rPr lang="en-US" sz="1400" dirty="0" err="1"/>
              <a:t>Gorshkov</a:t>
            </a:r>
            <a:r>
              <a:rPr lang="en-US" sz="1400" dirty="0"/>
              <a:t>, 1980; </a:t>
            </a:r>
            <a:r>
              <a:rPr lang="en-US" sz="1400" dirty="0" err="1"/>
              <a:t>Nazarov</a:t>
            </a:r>
            <a:r>
              <a:rPr lang="en-US" sz="1400" dirty="0"/>
              <a:t> and </a:t>
            </a:r>
            <a:r>
              <a:rPr lang="en-US" sz="1400" dirty="0" err="1"/>
              <a:t>Nechaev</a:t>
            </a:r>
            <a:r>
              <a:rPr lang="en-US" sz="1400" dirty="0"/>
              <a:t>, 1953). </a:t>
            </a:r>
            <a:endParaRPr lang="en-US" sz="1400" dirty="0" smtClean="0"/>
          </a:p>
          <a:p>
            <a:pPr algn="just"/>
            <a:r>
              <a:rPr lang="en-US" sz="1400" dirty="0"/>
              <a:t>In the territory of the city and its southern peripheral parts Quaternary deposits are widespread. They tend to form accumulated terraces of ancient and modern valleys, also covering the lower parts of watersheds and slopes of ridges.</a:t>
            </a:r>
          </a:p>
        </p:txBody>
      </p:sp>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53366" y="2594647"/>
            <a:ext cx="2885408" cy="1976322"/>
          </a:xfrm>
          <a:prstGeom prst="rect">
            <a:avLst/>
          </a:prstGeom>
          <a:ln w="19050">
            <a:solidFill>
              <a:schemeClr val="tx1"/>
            </a:solidFill>
          </a:ln>
        </p:spPr>
      </p:pic>
      <p:pic>
        <p:nvPicPr>
          <p:cNvPr id="31" name="Picture 30"/>
          <p:cNvPicPr/>
          <p:nvPr/>
        </p:nvPicPr>
        <p:blipFill>
          <a:blip r:embed="rId9" cstate="print">
            <a:extLst>
              <a:ext uri="{28A0092B-C50C-407E-A947-70E740481C1C}">
                <a14:useLocalDpi xmlns:a14="http://schemas.microsoft.com/office/drawing/2010/main" val="0"/>
              </a:ext>
            </a:extLst>
          </a:blip>
          <a:stretch>
            <a:fillRect/>
          </a:stretch>
        </p:blipFill>
        <p:spPr bwMode="auto">
          <a:xfrm>
            <a:off x="8978402" y="2579956"/>
            <a:ext cx="2836494" cy="1991013"/>
          </a:xfrm>
          <a:prstGeom prst="rect">
            <a:avLst/>
          </a:prstGeom>
          <a:noFill/>
          <a:ln w="19050">
            <a:solidFill>
              <a:schemeClr val="tx1"/>
            </a:solidFill>
          </a:ln>
        </p:spPr>
      </p:pic>
      <p:pic>
        <p:nvPicPr>
          <p:cNvPr id="34" name="Picture 33"/>
          <p:cNvPicPr>
            <a:picLocks noChangeAspect="1"/>
          </p:cNvPicPr>
          <p:nvPr/>
        </p:nvPicPr>
        <p:blipFill>
          <a:blip r:embed="rId10"/>
          <a:stretch>
            <a:fillRect/>
          </a:stretch>
        </p:blipFill>
        <p:spPr>
          <a:xfrm>
            <a:off x="5953366" y="4725762"/>
            <a:ext cx="2885408" cy="1878238"/>
          </a:xfrm>
          <a:prstGeom prst="rect">
            <a:avLst/>
          </a:prstGeom>
          <a:ln w="19050">
            <a:solidFill>
              <a:schemeClr val="tx1"/>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78401" y="4725762"/>
            <a:ext cx="2836495" cy="1878238"/>
          </a:xfrm>
          <a:prstGeom prst="rect">
            <a:avLst/>
          </a:prstGeom>
          <a:ln w="19050">
            <a:solidFill>
              <a:schemeClr val="tx1"/>
            </a:solidFill>
          </a:ln>
        </p:spPr>
      </p:pic>
      <p:sp>
        <p:nvSpPr>
          <p:cNvPr id="36" name="Right Arrow 35"/>
          <p:cNvSpPr/>
          <p:nvPr/>
        </p:nvSpPr>
        <p:spPr>
          <a:xfrm rot="16200000">
            <a:off x="1535024" y="6235596"/>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p:cNvSpPr/>
          <p:nvPr/>
        </p:nvSpPr>
        <p:spPr>
          <a:xfrm>
            <a:off x="3428017" y="6237536"/>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p:cNvSpPr/>
          <p:nvPr/>
        </p:nvSpPr>
        <p:spPr>
          <a:xfrm rot="10800000">
            <a:off x="2614489" y="6237534"/>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9" name="Rectangle 8"/>
          <p:cNvSpPr/>
          <p:nvPr/>
        </p:nvSpPr>
        <p:spPr>
          <a:xfrm>
            <a:off x="6540137" y="338724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Study area</a:t>
            </a:r>
            <a:endParaRPr lang="en-US" sz="1600" u="sng" dirty="0">
              <a:solidFill>
                <a:schemeClr val="tx1"/>
              </a:solidFill>
            </a:endParaRPr>
          </a:p>
        </p:txBody>
      </p:sp>
      <p:sp>
        <p:nvSpPr>
          <p:cNvPr id="40" name="Rectangle 39"/>
          <p:cNvSpPr/>
          <p:nvPr/>
        </p:nvSpPr>
        <p:spPr>
          <a:xfrm>
            <a:off x="9657805" y="338724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a:solidFill>
                  <a:schemeClr val="tx1"/>
                </a:solidFill>
              </a:rPr>
              <a:t>Seismicity</a:t>
            </a:r>
          </a:p>
        </p:txBody>
      </p:sp>
      <p:sp>
        <p:nvSpPr>
          <p:cNvPr id="41" name="Rectangle 40"/>
          <p:cNvSpPr/>
          <p:nvPr/>
        </p:nvSpPr>
        <p:spPr>
          <a:xfrm>
            <a:off x="6540137" y="5528403"/>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Geology</a:t>
            </a:r>
            <a:endParaRPr lang="en-US" sz="1600" u="sng" dirty="0">
              <a:solidFill>
                <a:schemeClr val="tx1"/>
              </a:solidFill>
            </a:endParaRPr>
          </a:p>
        </p:txBody>
      </p:sp>
      <p:sp>
        <p:nvSpPr>
          <p:cNvPr id="43" name="Rectangle 42"/>
          <p:cNvSpPr/>
          <p:nvPr/>
        </p:nvSpPr>
        <p:spPr>
          <a:xfrm>
            <a:off x="9425544" y="5528403"/>
            <a:ext cx="1707533"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200" u="sng" dirty="0">
                <a:solidFill>
                  <a:schemeClr val="tx1"/>
                </a:solidFill>
              </a:rPr>
              <a:t>Previous </a:t>
            </a:r>
            <a:r>
              <a:rPr lang="en-US" sz="1200" u="sng" dirty="0" err="1">
                <a:solidFill>
                  <a:schemeClr val="tx1"/>
                </a:solidFill>
              </a:rPr>
              <a:t>Microzonations</a:t>
            </a:r>
            <a:endParaRPr lang="en-US" sz="1200" u="sng" dirty="0">
              <a:solidFill>
                <a:schemeClr val="tx1"/>
              </a:solidFill>
            </a:endParaRPr>
          </a:p>
        </p:txBody>
      </p:sp>
      <p:sp>
        <p:nvSpPr>
          <p:cNvPr id="30" name="Rectangle 46">
            <a:hlinkClick r:id="rId12" action="ppaction://hlinksldjump"/>
          </p:cNvPr>
          <p:cNvSpPr>
            <a:spLocks noChangeArrowheads="1"/>
          </p:cNvSpPr>
          <p:nvPr/>
        </p:nvSpPr>
        <p:spPr bwMode="auto">
          <a:xfrm>
            <a:off x="-61224" y="0"/>
            <a:ext cx="12253224" cy="6858000"/>
          </a:xfrm>
          <a:prstGeom prst="rect">
            <a:avLst/>
          </a:prstGeom>
          <a:solidFill>
            <a:schemeClr val="bg1">
              <a:alpha val="70000"/>
            </a:schemeClr>
          </a:solidFill>
          <a:ln w="9525" algn="ctr">
            <a:noFill/>
            <a:miter lim="800000"/>
            <a:headEnd/>
            <a:tailEnd/>
          </a:ln>
          <a:effectLst/>
        </p:spPr>
        <p:txBody>
          <a:bodyPr wrap="none" anchor="ctr"/>
          <a:lstStyle/>
          <a:p>
            <a:endParaRPr lang="nl-NL"/>
          </a:p>
        </p:txBody>
      </p:sp>
      <p:sp>
        <p:nvSpPr>
          <p:cNvPr id="39" name="Text Box 48"/>
          <p:cNvSpPr txBox="1">
            <a:spLocks noChangeArrowheads="1"/>
          </p:cNvSpPr>
          <p:nvPr/>
        </p:nvSpPr>
        <p:spPr bwMode="auto">
          <a:xfrm>
            <a:off x="2053517" y="6094531"/>
            <a:ext cx="8689858" cy="584775"/>
          </a:xfrm>
          <a:prstGeom prst="rect">
            <a:avLst/>
          </a:prstGeom>
          <a:noFill/>
          <a:ln w="9525">
            <a:noFill/>
            <a:miter lim="800000"/>
            <a:headEnd/>
            <a:tailEnd/>
          </a:ln>
        </p:spPr>
        <p:txBody>
          <a:bodyPr wrap="square">
            <a:spAutoFit/>
          </a:bodyPr>
          <a:lstStyle/>
          <a:p>
            <a:pPr algn="just"/>
            <a:r>
              <a:rPr lang="en-US" sz="1600" dirty="0"/>
              <a:t>The general geological map of the region of the Dushanbe city (from Geological map of the Tajik SSR. Scale 1:500000. Chief Editors: A.P. </a:t>
            </a:r>
            <a:r>
              <a:rPr lang="en-US" sz="1600" dirty="0" err="1"/>
              <a:t>Markovsky</a:t>
            </a:r>
            <a:r>
              <a:rPr lang="en-US" sz="1600" dirty="0"/>
              <a:t> and V.I. </a:t>
            </a:r>
            <a:r>
              <a:rPr lang="en-US" sz="1600" dirty="0" err="1"/>
              <a:t>Verkhov</a:t>
            </a:r>
            <a:r>
              <a:rPr lang="en-US" sz="1600" dirty="0"/>
              <a:t>. Published by VSEGEI, Moscow, 1974). </a:t>
            </a:r>
          </a:p>
        </p:txBody>
      </p:sp>
      <p:pic>
        <p:nvPicPr>
          <p:cNvPr id="35" name="Picture 34"/>
          <p:cNvPicPr>
            <a:picLocks noChangeAspect="1"/>
          </p:cNvPicPr>
          <p:nvPr/>
        </p:nvPicPr>
        <p:blipFill>
          <a:blip r:embed="rId10"/>
          <a:stretch>
            <a:fillRect/>
          </a:stretch>
        </p:blipFill>
        <p:spPr>
          <a:xfrm>
            <a:off x="2113156" y="166138"/>
            <a:ext cx="8529056" cy="5893997"/>
          </a:xfrm>
          <a:prstGeom prst="rect">
            <a:avLst/>
          </a:prstGeom>
          <a:ln w="28575">
            <a:solidFill>
              <a:schemeClr val="tx1"/>
            </a:solidFill>
          </a:ln>
        </p:spPr>
      </p:pic>
      <p:grpSp>
        <p:nvGrpSpPr>
          <p:cNvPr id="47" name="Group 46"/>
          <p:cNvGrpSpPr/>
          <p:nvPr/>
        </p:nvGrpSpPr>
        <p:grpSpPr>
          <a:xfrm>
            <a:off x="668535" y="234667"/>
            <a:ext cx="1166021" cy="879455"/>
            <a:chOff x="475304" y="297115"/>
            <a:chExt cx="1400738" cy="1056487"/>
          </a:xfrm>
        </p:grpSpPr>
        <p:sp>
          <p:nvSpPr>
            <p:cNvPr id="48" name="Right Arrow 47">
              <a:hlinkClick r:id="rId13" action="ppaction://hlinksldjump"/>
            </p:cNvPr>
            <p:cNvSpPr/>
            <p:nvPr/>
          </p:nvSpPr>
          <p:spPr>
            <a:xfrm rot="16200000">
              <a:off x="965833" y="295178"/>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9" name="Right Arrow 48">
              <a:hlinkClick r:id="rId14" action="ppaction://hlinksldjump"/>
            </p:cNvPr>
            <p:cNvSpPr/>
            <p:nvPr/>
          </p:nvSpPr>
          <p:spPr>
            <a:xfrm>
              <a:off x="1288832" y="862905"/>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50" name="Right Arrow 49">
              <a:hlinkClick r:id="rId15" action="ppaction://hlinksldjump"/>
            </p:cNvPr>
            <p:cNvSpPr/>
            <p:nvPr/>
          </p:nvSpPr>
          <p:spPr>
            <a:xfrm rot="10800000">
              <a:off x="475304" y="86290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51" name="Flowchart: Summing Junction 50">
            <a:hlinkClick r:id="rId12" action="ppaction://hlinksldjump"/>
          </p:cNvPr>
          <p:cNvSpPr/>
          <p:nvPr/>
        </p:nvSpPr>
        <p:spPr>
          <a:xfrm>
            <a:off x="11197363" y="276671"/>
            <a:ext cx="499640" cy="499640"/>
          </a:xfrm>
          <a:prstGeom prst="flowChartSummingJunction">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4072673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Hans- Balder 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6" name="Rectangle 5"/>
          <p:cNvSpPr/>
          <p:nvPr/>
        </p:nvSpPr>
        <p:spPr>
          <a:xfrm>
            <a:off x="8113198" y="6487432"/>
            <a:ext cx="2554802" cy="276999"/>
          </a:xfrm>
          <a:prstGeom prst="rect">
            <a:avLst/>
          </a:prstGeom>
        </p:spPr>
        <p:txBody>
          <a:bodyPr wrap="none">
            <a:spAutoFit/>
          </a:bodyPr>
          <a:lstStyle/>
          <a:p>
            <a:r>
              <a:rPr lang="en-GB" sz="1200" dirty="0">
                <a:solidFill>
                  <a:schemeClr val="bg1"/>
                </a:solidFill>
              </a:rPr>
              <a:t>Image: Environment Agency (England)</a:t>
            </a: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Study area</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8" y="2579427"/>
            <a:ext cx="4941187"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400" dirty="0"/>
              <a:t>Dushanbe is the capital of Tajikistan, a mountainous country marked by high to very high seismic hazard. Situated at the confluence of two rivers, </a:t>
            </a:r>
            <a:r>
              <a:rPr lang="en-US" sz="1400" dirty="0" err="1"/>
              <a:t>Varzob</a:t>
            </a:r>
            <a:r>
              <a:rPr lang="en-US" sz="1400" dirty="0"/>
              <a:t> and </a:t>
            </a:r>
            <a:r>
              <a:rPr lang="en-US" sz="1400" dirty="0" err="1"/>
              <a:t>Kafirnigan</a:t>
            </a:r>
            <a:r>
              <a:rPr lang="en-US" sz="1400" dirty="0"/>
              <a:t>, nowadays Dushanbe has around 1 000 000 inhabitants. The city is located in the central part of the </a:t>
            </a:r>
            <a:r>
              <a:rPr lang="en-US" sz="1400" dirty="0" err="1"/>
              <a:t>Hissar</a:t>
            </a:r>
            <a:r>
              <a:rPr lang="en-US" sz="1400" dirty="0"/>
              <a:t> valley which has a </a:t>
            </a:r>
            <a:r>
              <a:rPr lang="en-US" sz="1400" dirty="0" err="1"/>
              <a:t>sublatitudinal</a:t>
            </a:r>
            <a:r>
              <a:rPr lang="en-US" sz="1400" dirty="0"/>
              <a:t> extension and which is limited to the north by the </a:t>
            </a:r>
            <a:r>
              <a:rPr lang="en-US" sz="1400" dirty="0" err="1"/>
              <a:t>Hissar</a:t>
            </a:r>
            <a:r>
              <a:rPr lang="en-US" sz="1400" dirty="0"/>
              <a:t> Range and to the south by the </a:t>
            </a:r>
            <a:r>
              <a:rPr lang="en-US" sz="1400" dirty="0" err="1"/>
              <a:t>Babatag</a:t>
            </a:r>
            <a:r>
              <a:rPr lang="en-US" sz="1400" dirty="0"/>
              <a:t> and </a:t>
            </a:r>
            <a:r>
              <a:rPr lang="en-US" sz="1400" dirty="0" err="1"/>
              <a:t>Rangon</a:t>
            </a:r>
            <a:r>
              <a:rPr lang="en-US" sz="1400" dirty="0"/>
              <a:t> ridges. The reason for the high seismic hazard specifically near Dushanbe is related to its location between two fault systems: South </a:t>
            </a:r>
            <a:r>
              <a:rPr lang="en-US" sz="1400" dirty="0" err="1"/>
              <a:t>Hissar-Kokshaal</a:t>
            </a:r>
            <a:r>
              <a:rPr lang="en-US" sz="1400" dirty="0"/>
              <a:t> fault and </a:t>
            </a:r>
            <a:r>
              <a:rPr lang="en-US" sz="1400" dirty="0" err="1"/>
              <a:t>Ilyk-Vaksh</a:t>
            </a:r>
            <a:r>
              <a:rPr lang="en-US" sz="1400" dirty="0"/>
              <a:t> fault. Therefore, earlier seismic zonation maps assigned an intensity of IX to most districts of the city (</a:t>
            </a:r>
            <a:r>
              <a:rPr lang="en-US" sz="1400" dirty="0" err="1"/>
              <a:t>Bune</a:t>
            </a:r>
            <a:r>
              <a:rPr lang="en-US" sz="1400" dirty="0"/>
              <a:t> and </a:t>
            </a:r>
            <a:r>
              <a:rPr lang="en-US" sz="1400" dirty="0" err="1"/>
              <a:t>Gorshkov</a:t>
            </a:r>
            <a:r>
              <a:rPr lang="en-US" sz="1400" dirty="0"/>
              <a:t>, 1980; </a:t>
            </a:r>
            <a:r>
              <a:rPr lang="en-US" sz="1400" dirty="0" err="1"/>
              <a:t>Nazarov</a:t>
            </a:r>
            <a:r>
              <a:rPr lang="en-US" sz="1400" dirty="0"/>
              <a:t> and </a:t>
            </a:r>
            <a:r>
              <a:rPr lang="en-US" sz="1400" dirty="0" err="1"/>
              <a:t>Nechaev</a:t>
            </a:r>
            <a:r>
              <a:rPr lang="en-US" sz="1400" dirty="0"/>
              <a:t>, 1953). </a:t>
            </a:r>
            <a:endParaRPr lang="en-US" sz="1400" dirty="0" smtClean="0"/>
          </a:p>
          <a:p>
            <a:pPr algn="just"/>
            <a:r>
              <a:rPr lang="en-US" sz="1400" dirty="0"/>
              <a:t>In the territory of the city and its southern peripheral parts Quaternary deposits are widespread. They tend to form accumulated terraces of ancient and modern valleys, also covering the lower parts of watersheds and slopes of ridges.</a:t>
            </a:r>
          </a:p>
        </p:txBody>
      </p:sp>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53366" y="2594647"/>
            <a:ext cx="2885408" cy="1976322"/>
          </a:xfrm>
          <a:prstGeom prst="rect">
            <a:avLst/>
          </a:prstGeom>
          <a:ln w="19050">
            <a:solidFill>
              <a:schemeClr val="tx1"/>
            </a:solidFill>
          </a:ln>
        </p:spPr>
      </p:pic>
      <p:pic>
        <p:nvPicPr>
          <p:cNvPr id="31" name="Picture 30"/>
          <p:cNvPicPr/>
          <p:nvPr/>
        </p:nvPicPr>
        <p:blipFill>
          <a:blip r:embed="rId9" cstate="print">
            <a:extLst>
              <a:ext uri="{28A0092B-C50C-407E-A947-70E740481C1C}">
                <a14:useLocalDpi xmlns:a14="http://schemas.microsoft.com/office/drawing/2010/main" val="0"/>
              </a:ext>
            </a:extLst>
          </a:blip>
          <a:stretch>
            <a:fillRect/>
          </a:stretch>
        </p:blipFill>
        <p:spPr bwMode="auto">
          <a:xfrm>
            <a:off x="8978402" y="2579956"/>
            <a:ext cx="2836494" cy="1991013"/>
          </a:xfrm>
          <a:prstGeom prst="rect">
            <a:avLst/>
          </a:prstGeom>
          <a:noFill/>
          <a:ln w="19050">
            <a:solidFill>
              <a:schemeClr val="tx1"/>
            </a:solidFill>
          </a:ln>
        </p:spPr>
      </p:pic>
      <p:pic>
        <p:nvPicPr>
          <p:cNvPr id="34" name="Picture 33"/>
          <p:cNvPicPr>
            <a:picLocks noChangeAspect="1"/>
          </p:cNvPicPr>
          <p:nvPr/>
        </p:nvPicPr>
        <p:blipFill>
          <a:blip r:embed="rId10"/>
          <a:stretch>
            <a:fillRect/>
          </a:stretch>
        </p:blipFill>
        <p:spPr>
          <a:xfrm>
            <a:off x="5953366" y="4725762"/>
            <a:ext cx="2885408" cy="1878238"/>
          </a:xfrm>
          <a:prstGeom prst="rect">
            <a:avLst/>
          </a:prstGeom>
          <a:ln w="19050">
            <a:solidFill>
              <a:schemeClr val="tx1"/>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78401" y="4725762"/>
            <a:ext cx="2836495" cy="1878238"/>
          </a:xfrm>
          <a:prstGeom prst="rect">
            <a:avLst/>
          </a:prstGeom>
          <a:ln w="19050">
            <a:solidFill>
              <a:schemeClr val="tx1"/>
            </a:solidFill>
          </a:ln>
        </p:spPr>
      </p:pic>
      <p:sp>
        <p:nvSpPr>
          <p:cNvPr id="36" name="Right Arrow 35"/>
          <p:cNvSpPr/>
          <p:nvPr/>
        </p:nvSpPr>
        <p:spPr>
          <a:xfrm rot="16200000">
            <a:off x="1535024" y="6235596"/>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p:cNvSpPr/>
          <p:nvPr/>
        </p:nvSpPr>
        <p:spPr>
          <a:xfrm>
            <a:off x="3428017" y="6237536"/>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p:cNvSpPr/>
          <p:nvPr/>
        </p:nvSpPr>
        <p:spPr>
          <a:xfrm rot="10800000">
            <a:off x="2614489" y="6237534"/>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9" name="Rectangle 8"/>
          <p:cNvSpPr/>
          <p:nvPr/>
        </p:nvSpPr>
        <p:spPr>
          <a:xfrm>
            <a:off x="6540137" y="338724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Study area</a:t>
            </a:r>
            <a:endParaRPr lang="en-US" sz="1600" u="sng" dirty="0">
              <a:solidFill>
                <a:schemeClr val="tx1"/>
              </a:solidFill>
            </a:endParaRPr>
          </a:p>
        </p:txBody>
      </p:sp>
      <p:sp>
        <p:nvSpPr>
          <p:cNvPr id="40" name="Rectangle 39"/>
          <p:cNvSpPr/>
          <p:nvPr/>
        </p:nvSpPr>
        <p:spPr>
          <a:xfrm>
            <a:off x="9657805" y="338724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a:solidFill>
                  <a:schemeClr val="tx1"/>
                </a:solidFill>
              </a:rPr>
              <a:t>Seismicity</a:t>
            </a:r>
          </a:p>
        </p:txBody>
      </p:sp>
      <p:sp>
        <p:nvSpPr>
          <p:cNvPr id="41" name="Rectangle 40"/>
          <p:cNvSpPr/>
          <p:nvPr/>
        </p:nvSpPr>
        <p:spPr>
          <a:xfrm>
            <a:off x="6540137" y="5528403"/>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Geology</a:t>
            </a:r>
            <a:endParaRPr lang="en-US" sz="1600" u="sng" dirty="0">
              <a:solidFill>
                <a:schemeClr val="tx1"/>
              </a:solidFill>
            </a:endParaRPr>
          </a:p>
        </p:txBody>
      </p:sp>
      <p:sp>
        <p:nvSpPr>
          <p:cNvPr id="43" name="Rectangle 42"/>
          <p:cNvSpPr/>
          <p:nvPr/>
        </p:nvSpPr>
        <p:spPr>
          <a:xfrm>
            <a:off x="9425544" y="5528403"/>
            <a:ext cx="1707533"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200" u="sng" dirty="0">
                <a:solidFill>
                  <a:schemeClr val="tx1"/>
                </a:solidFill>
              </a:rPr>
              <a:t>Previous </a:t>
            </a:r>
            <a:r>
              <a:rPr lang="en-US" sz="1200" u="sng" dirty="0" err="1">
                <a:solidFill>
                  <a:schemeClr val="tx1"/>
                </a:solidFill>
              </a:rPr>
              <a:t>Microzonations</a:t>
            </a:r>
            <a:endParaRPr lang="en-US" sz="1200" u="sng" dirty="0">
              <a:solidFill>
                <a:schemeClr val="tx1"/>
              </a:solidFill>
            </a:endParaRPr>
          </a:p>
        </p:txBody>
      </p:sp>
      <p:sp>
        <p:nvSpPr>
          <p:cNvPr id="30" name="Rectangle 46">
            <a:hlinkClick r:id="rId12" action="ppaction://hlinksldjump"/>
          </p:cNvPr>
          <p:cNvSpPr>
            <a:spLocks noChangeArrowheads="1"/>
          </p:cNvSpPr>
          <p:nvPr/>
        </p:nvSpPr>
        <p:spPr bwMode="auto">
          <a:xfrm>
            <a:off x="-61224" y="0"/>
            <a:ext cx="12253224" cy="6858000"/>
          </a:xfrm>
          <a:prstGeom prst="rect">
            <a:avLst/>
          </a:prstGeom>
          <a:solidFill>
            <a:schemeClr val="bg1">
              <a:alpha val="70000"/>
            </a:schemeClr>
          </a:solidFill>
          <a:ln w="9525" algn="ctr">
            <a:noFill/>
            <a:miter lim="800000"/>
            <a:headEnd/>
            <a:tailEnd/>
          </a:ln>
          <a:effectLst/>
        </p:spPr>
        <p:txBody>
          <a:bodyPr wrap="none" anchor="ctr"/>
          <a:lstStyle/>
          <a:p>
            <a:endParaRPr lang="nl-NL"/>
          </a:p>
        </p:txBody>
      </p:sp>
      <p:sp>
        <p:nvSpPr>
          <p:cNvPr id="39" name="Text Box 48"/>
          <p:cNvSpPr txBox="1">
            <a:spLocks noChangeArrowheads="1"/>
          </p:cNvSpPr>
          <p:nvPr/>
        </p:nvSpPr>
        <p:spPr bwMode="auto">
          <a:xfrm>
            <a:off x="1884872" y="5725935"/>
            <a:ext cx="8930640" cy="584775"/>
          </a:xfrm>
          <a:prstGeom prst="rect">
            <a:avLst/>
          </a:prstGeom>
          <a:noFill/>
          <a:ln w="9525">
            <a:noFill/>
            <a:miter lim="800000"/>
            <a:headEnd/>
            <a:tailEnd/>
          </a:ln>
        </p:spPr>
        <p:txBody>
          <a:bodyPr wrap="square">
            <a:spAutoFit/>
          </a:bodyPr>
          <a:lstStyle/>
          <a:p>
            <a:pPr algn="just">
              <a:defRPr/>
            </a:pPr>
            <a:r>
              <a:rPr lang="en-US" sz="1600" dirty="0"/>
              <a:t>River system and lithology in the area of </a:t>
            </a:r>
            <a:r>
              <a:rPr lang="en-US" sz="1600" dirty="0" smtClean="0"/>
              <a:t>Dushanbe (a). The latest </a:t>
            </a:r>
            <a:r>
              <a:rPr lang="en-US" sz="1600" dirty="0"/>
              <a:t>seismic zonation was established by </a:t>
            </a:r>
            <a:r>
              <a:rPr lang="en-US" sz="1600" dirty="0" err="1" smtClean="0"/>
              <a:t>Kapylov</a:t>
            </a:r>
            <a:r>
              <a:rPr lang="en-US" sz="1600" dirty="0" smtClean="0"/>
              <a:t>, 1989 </a:t>
            </a:r>
            <a:r>
              <a:rPr lang="en-US" sz="1600" dirty="0"/>
              <a:t>based on the two separate zonings and </a:t>
            </a:r>
            <a:r>
              <a:rPr lang="en-US" sz="1600" dirty="0" smtClean="0"/>
              <a:t>use the </a:t>
            </a:r>
            <a:r>
              <a:rPr lang="en-US" sz="1600" dirty="0"/>
              <a:t>same partition of intensity units </a:t>
            </a:r>
            <a:r>
              <a:rPr lang="en-US" sz="1600" dirty="0" smtClean="0"/>
              <a:t>(b</a:t>
            </a:r>
            <a:r>
              <a:rPr lang="en-US" sz="1600" dirty="0"/>
              <a:t>).</a:t>
            </a:r>
          </a:p>
        </p:txBody>
      </p:sp>
      <p:pic>
        <p:nvPicPr>
          <p:cNvPr id="35" name="Picture 3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968655" y="332435"/>
            <a:ext cx="8862899" cy="5321671"/>
          </a:xfrm>
          <a:prstGeom prst="rect">
            <a:avLst/>
          </a:prstGeom>
          <a:ln w="28575">
            <a:solidFill>
              <a:schemeClr val="tx1"/>
            </a:solidFill>
          </a:ln>
        </p:spPr>
      </p:pic>
      <p:grpSp>
        <p:nvGrpSpPr>
          <p:cNvPr id="47" name="Group 46"/>
          <p:cNvGrpSpPr/>
          <p:nvPr/>
        </p:nvGrpSpPr>
        <p:grpSpPr>
          <a:xfrm>
            <a:off x="668535" y="234667"/>
            <a:ext cx="1166021" cy="879455"/>
            <a:chOff x="475304" y="297115"/>
            <a:chExt cx="1400738" cy="1056487"/>
          </a:xfrm>
        </p:grpSpPr>
        <p:sp>
          <p:nvSpPr>
            <p:cNvPr id="48" name="Right Arrow 47">
              <a:hlinkClick r:id="rId14" action="ppaction://hlinksldjump"/>
            </p:cNvPr>
            <p:cNvSpPr/>
            <p:nvPr/>
          </p:nvSpPr>
          <p:spPr>
            <a:xfrm rot="16200000">
              <a:off x="965833" y="295178"/>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9" name="Right Arrow 48">
              <a:hlinkClick r:id="rId15" action="ppaction://hlinksldjump"/>
            </p:cNvPr>
            <p:cNvSpPr/>
            <p:nvPr/>
          </p:nvSpPr>
          <p:spPr>
            <a:xfrm>
              <a:off x="1288832" y="862905"/>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50" name="Right Arrow 49">
              <a:hlinkClick r:id="rId16" action="ppaction://hlinksldjump"/>
            </p:cNvPr>
            <p:cNvSpPr/>
            <p:nvPr/>
          </p:nvSpPr>
          <p:spPr>
            <a:xfrm rot="10800000">
              <a:off x="475304" y="86290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51" name="Flowchart: Summing Junction 50">
            <a:hlinkClick r:id="rId12" action="ppaction://hlinksldjump"/>
          </p:cNvPr>
          <p:cNvSpPr/>
          <p:nvPr/>
        </p:nvSpPr>
        <p:spPr>
          <a:xfrm>
            <a:off x="11197363" y="276671"/>
            <a:ext cx="499640" cy="499640"/>
          </a:xfrm>
          <a:prstGeom prst="flowChartSummingJunction">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6723896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a:t>
            </a:r>
            <a:r>
              <a:rPr lang="en-US" sz="1800" dirty="0" smtClean="0">
                <a:latin typeface="Verdana" panose="020B0604030504040204" pitchFamily="34" charset="0"/>
                <a:ea typeface="Verdana" panose="020B0604030504040204" pitchFamily="34" charset="0"/>
              </a:rPr>
              <a:t>Hans-Balder </a:t>
            </a:r>
            <a:r>
              <a:rPr lang="en-US" sz="1800" dirty="0">
                <a:latin typeface="Verdana" panose="020B0604030504040204" pitchFamily="34" charset="0"/>
                <a:ea typeface="Verdana" panose="020B0604030504040204" pitchFamily="34" charset="0"/>
              </a:rPr>
              <a:t>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Methodology</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8" y="2579427"/>
            <a:ext cx="4941187"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600" dirty="0" smtClean="0"/>
              <a:t>In order to better understand the local seismic response of the different soil types and subsurface structures, the following non-invasive seismic methods were conducted: five </a:t>
            </a:r>
            <a:r>
              <a:rPr lang="en-US" sz="1600" dirty="0" err="1" smtClean="0"/>
              <a:t>microtremor</a:t>
            </a:r>
            <a:r>
              <a:rPr lang="en-US" sz="1600" dirty="0" smtClean="0"/>
              <a:t> array measurements (MAM), nine seismic refraction tomography (SRT) profiles, five temporary seismic stations for standard spectral ratio (SSR) measurements with one permanent station serving as reference, and 175 horizontal to vertical spectral ratio (HVSR) measurements. The results of recent measurements were combined with lithological maps, cross sections and data from 60 borehole logs. All methods were completed between 2018 and 2020, and borehole log from 1965 to 2019.</a:t>
            </a:r>
            <a:endParaRPr lang="en-US" sz="1600" dirty="0"/>
          </a:p>
        </p:txBody>
      </p:sp>
      <p:sp>
        <p:nvSpPr>
          <p:cNvPr id="36" name="Right Arrow 35">
            <a:hlinkClick r:id="rId8" action="ppaction://hlinksldjump"/>
          </p:cNvPr>
          <p:cNvSpPr/>
          <p:nvPr/>
        </p:nvSpPr>
        <p:spPr>
          <a:xfrm rot="16200000">
            <a:off x="1535024" y="6235596"/>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a:hlinkClick r:id="rId9" action="ppaction://hlinksldjump"/>
          </p:cNvPr>
          <p:cNvSpPr/>
          <p:nvPr/>
        </p:nvSpPr>
        <p:spPr>
          <a:xfrm>
            <a:off x="3428017" y="6237536"/>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a:hlinkClick r:id="rId10" action="ppaction://hlinksldjump"/>
          </p:cNvPr>
          <p:cNvSpPr/>
          <p:nvPr/>
        </p:nvSpPr>
        <p:spPr>
          <a:xfrm rot="10800000">
            <a:off x="2614489" y="6237534"/>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nvGrpSpPr>
          <p:cNvPr id="4" name="Group 3"/>
          <p:cNvGrpSpPr/>
          <p:nvPr/>
        </p:nvGrpSpPr>
        <p:grpSpPr>
          <a:xfrm>
            <a:off x="10684042" y="3101005"/>
            <a:ext cx="1320823" cy="2364558"/>
            <a:chOff x="10518936" y="3298937"/>
            <a:chExt cx="1091042" cy="1953201"/>
          </a:xfrm>
        </p:grpSpPr>
        <p:sp>
          <p:nvSpPr>
            <p:cNvPr id="9" name="Rectangle 8">
              <a:hlinkClick r:id="rId9" action="ppaction://hlinksldjump"/>
            </p:cNvPr>
            <p:cNvSpPr/>
            <p:nvPr/>
          </p:nvSpPr>
          <p:spPr>
            <a:xfrm>
              <a:off x="10518936" y="3298937"/>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sp>
          <p:nvSpPr>
            <p:cNvPr id="40" name="Rectangle 39">
              <a:hlinkClick r:id="rId11" action="ppaction://hlinksldjump"/>
            </p:cNvPr>
            <p:cNvSpPr/>
            <p:nvPr/>
          </p:nvSpPr>
          <p:spPr>
            <a:xfrm>
              <a:off x="10518936" y="3877141"/>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MAM</a:t>
              </a:r>
              <a:endParaRPr lang="en-US" sz="1600" u="sng" dirty="0">
                <a:solidFill>
                  <a:schemeClr val="tx1"/>
                </a:solidFill>
              </a:endParaRPr>
            </a:p>
          </p:txBody>
        </p:sp>
        <p:sp>
          <p:nvSpPr>
            <p:cNvPr id="41" name="Rectangle 40">
              <a:hlinkClick r:id="rId12" action="ppaction://hlinksldjump"/>
            </p:cNvPr>
            <p:cNvSpPr/>
            <p:nvPr/>
          </p:nvSpPr>
          <p:spPr>
            <a:xfrm>
              <a:off x="10518936" y="441483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SSR</a:t>
              </a:r>
              <a:endParaRPr lang="en-US" sz="1600" u="sng" dirty="0">
                <a:solidFill>
                  <a:schemeClr val="tx1"/>
                </a:solidFill>
              </a:endParaRPr>
            </a:p>
          </p:txBody>
        </p:sp>
        <p:sp>
          <p:nvSpPr>
            <p:cNvPr id="30" name="Rectangle 29">
              <a:hlinkClick r:id="rId13" action="ppaction://hlinksldjump"/>
            </p:cNvPr>
            <p:cNvSpPr/>
            <p:nvPr/>
          </p:nvSpPr>
          <p:spPr>
            <a:xfrm>
              <a:off x="10518936" y="4979182"/>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SRT</a:t>
              </a:r>
              <a:endParaRPr lang="en-US" sz="1600" u="sng" dirty="0">
                <a:solidFill>
                  <a:schemeClr val="tx1"/>
                </a:solidFill>
              </a:endParaRPr>
            </a:p>
          </p:txBody>
        </p:sp>
      </p:grpSp>
      <p:pic>
        <p:nvPicPr>
          <p:cNvPr id="35" name="Picture 34"/>
          <p:cNvPicPr/>
          <p:nvPr/>
        </p:nvPicPr>
        <p:blipFill>
          <a:blip r:embed="rId14" cstate="print">
            <a:extLst>
              <a:ext uri="{28A0092B-C50C-407E-A947-70E740481C1C}">
                <a14:useLocalDpi xmlns:a14="http://schemas.microsoft.com/office/drawing/2010/main" val="0"/>
              </a:ext>
            </a:extLst>
          </a:blip>
          <a:stretch>
            <a:fillRect/>
          </a:stretch>
        </p:blipFill>
        <p:spPr bwMode="auto">
          <a:xfrm>
            <a:off x="5902493" y="2579427"/>
            <a:ext cx="4639493" cy="3562067"/>
          </a:xfrm>
          <a:prstGeom prst="rect">
            <a:avLst/>
          </a:prstGeom>
          <a:noFill/>
          <a:ln w="19050">
            <a:solidFill>
              <a:schemeClr val="tx1"/>
            </a:solidFill>
          </a:ln>
        </p:spPr>
      </p:pic>
    </p:spTree>
    <p:extLst>
      <p:ext uri="{BB962C8B-B14F-4D97-AF65-F5344CB8AC3E}">
        <p14:creationId xmlns:p14="http://schemas.microsoft.com/office/powerpoint/2010/main" val="26826103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a:t>
            </a:r>
            <a:r>
              <a:rPr lang="en-US" sz="1800" dirty="0" smtClean="0">
                <a:latin typeface="Verdana" panose="020B0604030504040204" pitchFamily="34" charset="0"/>
                <a:ea typeface="Verdana" panose="020B0604030504040204" pitchFamily="34" charset="0"/>
              </a:rPr>
              <a:t>Hans-Balder </a:t>
            </a:r>
            <a:r>
              <a:rPr lang="en-US" sz="1800" dirty="0">
                <a:latin typeface="Verdana" panose="020B0604030504040204" pitchFamily="34" charset="0"/>
                <a:ea typeface="Verdana" panose="020B0604030504040204" pitchFamily="34" charset="0"/>
              </a:rPr>
              <a:t>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Methodology</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8" y="2579427"/>
            <a:ext cx="4941187"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600" dirty="0"/>
              <a:t>In order to better understand the local seismic response of the different soil </a:t>
            </a:r>
            <a:r>
              <a:rPr lang="en-US" sz="1600" dirty="0" smtClean="0"/>
              <a:t>types and </a:t>
            </a:r>
            <a:r>
              <a:rPr lang="en-US" sz="1600" dirty="0"/>
              <a:t>subsurface structures, the following non-invasive seismic methods were conducted:</a:t>
            </a:r>
          </a:p>
          <a:p>
            <a:pPr algn="just"/>
            <a:r>
              <a:rPr lang="en-US" sz="1600" dirty="0"/>
              <a:t>five </a:t>
            </a:r>
            <a:r>
              <a:rPr lang="en-US" sz="1600" dirty="0" err="1"/>
              <a:t>microtremor</a:t>
            </a:r>
            <a:r>
              <a:rPr lang="en-US" sz="1600" dirty="0"/>
              <a:t> array measurements (MAM), nine seismic refraction tomography (SRT</a:t>
            </a:r>
            <a:r>
              <a:rPr lang="en-US" sz="1600" dirty="0" smtClean="0"/>
              <a:t>) profiles</a:t>
            </a:r>
            <a:r>
              <a:rPr lang="en-US" sz="1600" dirty="0"/>
              <a:t>, five temporary seismic stations for standard spectral ratio (SSR) </a:t>
            </a:r>
            <a:r>
              <a:rPr lang="en-US" sz="1600" dirty="0" smtClean="0"/>
              <a:t>measurements with </a:t>
            </a:r>
            <a:r>
              <a:rPr lang="en-US" sz="1600" dirty="0"/>
              <a:t>one permanent station serving as reference, and 175 horizontal to vertical </a:t>
            </a:r>
            <a:r>
              <a:rPr lang="en-US" sz="1600" dirty="0" smtClean="0"/>
              <a:t>spectral ratio </a:t>
            </a:r>
            <a:r>
              <a:rPr lang="en-US" sz="1600" dirty="0"/>
              <a:t>(HVSR) </a:t>
            </a:r>
            <a:r>
              <a:rPr lang="en-US" sz="1600" dirty="0" smtClean="0"/>
              <a:t>measurements. </a:t>
            </a:r>
            <a:r>
              <a:rPr lang="en-US" sz="1600" dirty="0"/>
              <a:t>The results of recent measurements were </a:t>
            </a:r>
            <a:r>
              <a:rPr lang="en-US" sz="1600" dirty="0" smtClean="0"/>
              <a:t>combined with </a:t>
            </a:r>
            <a:r>
              <a:rPr lang="en-US" sz="1600" dirty="0"/>
              <a:t>lithological maps, cross sections and data from 60 borehole </a:t>
            </a:r>
            <a:r>
              <a:rPr lang="en-US" sz="1600" dirty="0" smtClean="0"/>
              <a:t>logs. All </a:t>
            </a:r>
            <a:r>
              <a:rPr lang="en-US" sz="1600" dirty="0"/>
              <a:t>methods </a:t>
            </a:r>
            <a:r>
              <a:rPr lang="en-US" sz="1600" dirty="0" smtClean="0"/>
              <a:t>were completed </a:t>
            </a:r>
            <a:r>
              <a:rPr lang="en-US" sz="1600" dirty="0"/>
              <a:t>between 2018 and 2020, and borehole log from 1965 to 2019</a:t>
            </a:r>
            <a:r>
              <a:rPr lang="en-US" sz="1600" dirty="0" smtClean="0"/>
              <a:t>.</a:t>
            </a:r>
            <a:endParaRPr lang="en-US" sz="1600" dirty="0"/>
          </a:p>
        </p:txBody>
      </p:sp>
      <p:sp>
        <p:nvSpPr>
          <p:cNvPr id="36" name="Right Arrow 35"/>
          <p:cNvSpPr/>
          <p:nvPr/>
        </p:nvSpPr>
        <p:spPr>
          <a:xfrm rot="16200000">
            <a:off x="1535024" y="6235596"/>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p:cNvSpPr/>
          <p:nvPr/>
        </p:nvSpPr>
        <p:spPr>
          <a:xfrm>
            <a:off x="3428017" y="6237536"/>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p:cNvSpPr/>
          <p:nvPr/>
        </p:nvSpPr>
        <p:spPr>
          <a:xfrm rot="10800000">
            <a:off x="2614489" y="6237534"/>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nvGrpSpPr>
          <p:cNvPr id="4" name="Group 3"/>
          <p:cNvGrpSpPr/>
          <p:nvPr/>
        </p:nvGrpSpPr>
        <p:grpSpPr>
          <a:xfrm>
            <a:off x="10684042" y="3101005"/>
            <a:ext cx="1320823" cy="2364558"/>
            <a:chOff x="10518936" y="3298937"/>
            <a:chExt cx="1091042" cy="1953201"/>
          </a:xfrm>
        </p:grpSpPr>
        <p:sp>
          <p:nvSpPr>
            <p:cNvPr id="9" name="Rectangle 8"/>
            <p:cNvSpPr/>
            <p:nvPr/>
          </p:nvSpPr>
          <p:spPr>
            <a:xfrm>
              <a:off x="10518936" y="3298937"/>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sp>
          <p:nvSpPr>
            <p:cNvPr id="40" name="Rectangle 39"/>
            <p:cNvSpPr/>
            <p:nvPr/>
          </p:nvSpPr>
          <p:spPr>
            <a:xfrm>
              <a:off x="10518936" y="3877141"/>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MAM</a:t>
              </a:r>
              <a:endParaRPr lang="en-US" sz="1600" u="sng" dirty="0">
                <a:solidFill>
                  <a:schemeClr val="tx1"/>
                </a:solidFill>
              </a:endParaRPr>
            </a:p>
          </p:txBody>
        </p:sp>
        <p:sp>
          <p:nvSpPr>
            <p:cNvPr id="41" name="Rectangle 40"/>
            <p:cNvSpPr/>
            <p:nvPr/>
          </p:nvSpPr>
          <p:spPr>
            <a:xfrm>
              <a:off x="10518936" y="441483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SSR</a:t>
              </a:r>
              <a:endParaRPr lang="en-US" sz="1600" u="sng" dirty="0">
                <a:solidFill>
                  <a:schemeClr val="tx1"/>
                </a:solidFill>
              </a:endParaRPr>
            </a:p>
          </p:txBody>
        </p:sp>
        <p:sp>
          <p:nvSpPr>
            <p:cNvPr id="30" name="Rectangle 29"/>
            <p:cNvSpPr/>
            <p:nvPr/>
          </p:nvSpPr>
          <p:spPr>
            <a:xfrm>
              <a:off x="10518936" y="4979182"/>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SRT</a:t>
              </a:r>
              <a:endParaRPr lang="en-US" sz="1600" u="sng" dirty="0">
                <a:solidFill>
                  <a:schemeClr val="tx1"/>
                </a:solidFill>
              </a:endParaRPr>
            </a:p>
          </p:txBody>
        </p:sp>
      </p:grpSp>
      <p:pic>
        <p:nvPicPr>
          <p:cNvPr id="35" name="Picture 34"/>
          <p:cNvPicPr/>
          <p:nvPr/>
        </p:nvPicPr>
        <p:blipFill>
          <a:blip r:embed="rId8" cstate="print">
            <a:extLst>
              <a:ext uri="{28A0092B-C50C-407E-A947-70E740481C1C}">
                <a14:useLocalDpi xmlns:a14="http://schemas.microsoft.com/office/drawing/2010/main" val="0"/>
              </a:ext>
            </a:extLst>
          </a:blip>
          <a:stretch>
            <a:fillRect/>
          </a:stretch>
        </p:blipFill>
        <p:spPr bwMode="auto">
          <a:xfrm>
            <a:off x="5902493" y="2579427"/>
            <a:ext cx="4639493" cy="3562067"/>
          </a:xfrm>
          <a:prstGeom prst="rect">
            <a:avLst/>
          </a:prstGeom>
          <a:noFill/>
          <a:ln w="19050">
            <a:solidFill>
              <a:schemeClr val="tx1"/>
            </a:solidFill>
          </a:ln>
        </p:spPr>
      </p:pic>
      <p:sp>
        <p:nvSpPr>
          <p:cNvPr id="25" name="Rectangle 46">
            <a:hlinkClick r:id="rId9" action="ppaction://hlinksldjump"/>
          </p:cNvPr>
          <p:cNvSpPr>
            <a:spLocks noChangeArrowheads="1"/>
          </p:cNvSpPr>
          <p:nvPr/>
        </p:nvSpPr>
        <p:spPr bwMode="auto">
          <a:xfrm>
            <a:off x="-61224" y="10181"/>
            <a:ext cx="12253224" cy="6858000"/>
          </a:xfrm>
          <a:prstGeom prst="rect">
            <a:avLst/>
          </a:prstGeom>
          <a:solidFill>
            <a:schemeClr val="bg1">
              <a:alpha val="70000"/>
            </a:schemeClr>
          </a:solidFill>
          <a:ln w="9525" algn="ctr">
            <a:noFill/>
            <a:miter lim="800000"/>
            <a:headEnd/>
            <a:tailEnd/>
          </a:ln>
          <a:effectLst/>
        </p:spPr>
        <p:txBody>
          <a:bodyPr wrap="none" anchor="ctr"/>
          <a:lstStyle/>
          <a:p>
            <a:endParaRPr lang="nl-NL"/>
          </a:p>
        </p:txBody>
      </p:sp>
      <p:sp>
        <p:nvSpPr>
          <p:cNvPr id="31" name="Text Box 48"/>
          <p:cNvSpPr txBox="1">
            <a:spLocks noChangeArrowheads="1"/>
          </p:cNvSpPr>
          <p:nvPr/>
        </p:nvSpPr>
        <p:spPr bwMode="auto">
          <a:xfrm>
            <a:off x="1699116" y="1364466"/>
            <a:ext cx="3989797" cy="4031873"/>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pPr algn="just">
              <a:defRPr/>
            </a:pPr>
            <a:r>
              <a:rPr lang="en-US" sz="1600" dirty="0"/>
              <a:t>Originally, the method of measuring the horizontal to vertical spectral ratio (HVSR)</a:t>
            </a:r>
          </a:p>
          <a:p>
            <a:pPr algn="just">
              <a:defRPr/>
            </a:pPr>
            <a:r>
              <a:rPr lang="en-US" sz="1600" dirty="0"/>
              <a:t>from ambient noise or passive vibration input was popularized by </a:t>
            </a:r>
            <a:r>
              <a:rPr lang="en-US" sz="1600" dirty="0" smtClean="0"/>
              <a:t>Nakamura, 1989 </a:t>
            </a:r>
            <a:r>
              <a:rPr lang="en-US" sz="1600" dirty="0"/>
              <a:t>and largely </a:t>
            </a:r>
            <a:r>
              <a:rPr lang="en-US" sz="1600" dirty="0" smtClean="0"/>
              <a:t>used for </a:t>
            </a:r>
            <a:r>
              <a:rPr lang="en-US" sz="1600" dirty="0"/>
              <a:t>two decades. </a:t>
            </a:r>
            <a:r>
              <a:rPr lang="en-US" sz="1600" dirty="0" smtClean="0"/>
              <a:t>Nakamura, </a:t>
            </a:r>
            <a:r>
              <a:rPr lang="en-US" sz="1600" dirty="0"/>
              <a:t>1989 </a:t>
            </a:r>
            <a:r>
              <a:rPr lang="en-US" sz="1600" dirty="0" smtClean="0"/>
              <a:t>described </a:t>
            </a:r>
            <a:r>
              <a:rPr lang="en-US" sz="1600" dirty="0"/>
              <a:t>that the HVSR between horizontal and </a:t>
            </a:r>
            <a:r>
              <a:rPr lang="en-US" sz="1600" dirty="0" smtClean="0"/>
              <a:t>vertical ambient </a:t>
            </a:r>
            <a:r>
              <a:rPr lang="en-US" sz="1600" dirty="0"/>
              <a:t>noise records is related to the fundamental resonant frequency (natural frequency</a:t>
            </a:r>
            <a:r>
              <a:rPr lang="en-US" sz="1600" dirty="0" smtClean="0"/>
              <a:t>) of </a:t>
            </a:r>
            <a:r>
              <a:rPr lang="en-US" sz="1600" dirty="0"/>
              <a:t>the soil (f</a:t>
            </a:r>
            <a:r>
              <a:rPr lang="en-US" sz="1600" baseline="-25000" dirty="0"/>
              <a:t>0</a:t>
            </a:r>
            <a:r>
              <a:rPr lang="en-US" sz="1600" dirty="0"/>
              <a:t>) when a sedimentary deposits lies over bedrock. This method </a:t>
            </a:r>
            <a:r>
              <a:rPr lang="en-US" sz="1600" dirty="0" smtClean="0"/>
              <a:t>involves evaluating </a:t>
            </a:r>
            <a:r>
              <a:rPr lang="en-US" sz="1600" dirty="0"/>
              <a:t>the ratio of the amplitude spectra obtained from the horizontal and </a:t>
            </a:r>
            <a:r>
              <a:rPr lang="en-US" sz="1600" dirty="0" smtClean="0"/>
              <a:t>vertical components </a:t>
            </a:r>
            <a:r>
              <a:rPr lang="en-US" sz="1600" dirty="0"/>
              <a:t>of the </a:t>
            </a:r>
            <a:r>
              <a:rPr lang="en-US" sz="1600" dirty="0" smtClean="0"/>
              <a:t>seismometer; </a:t>
            </a:r>
            <a:r>
              <a:rPr lang="en-US" sz="1600" dirty="0"/>
              <a:t>results characterize the frequency spectra in </a:t>
            </a:r>
            <a:r>
              <a:rPr lang="en-US" sz="1600" dirty="0" smtClean="0"/>
              <a:t>terms of </a:t>
            </a:r>
            <a:r>
              <a:rPr lang="en-US" sz="1600" dirty="0"/>
              <a:t>resonance and predominant </a:t>
            </a:r>
            <a:r>
              <a:rPr lang="en-US" sz="1600" dirty="0" smtClean="0"/>
              <a:t>frequencies.</a:t>
            </a:r>
            <a:endParaRPr lang="en-US" sz="1600" dirty="0"/>
          </a:p>
        </p:txBody>
      </p:sp>
      <p:grpSp>
        <p:nvGrpSpPr>
          <p:cNvPr id="33" name="Group 32"/>
          <p:cNvGrpSpPr/>
          <p:nvPr/>
        </p:nvGrpSpPr>
        <p:grpSpPr>
          <a:xfrm>
            <a:off x="668535" y="234667"/>
            <a:ext cx="1166021" cy="879455"/>
            <a:chOff x="475304" y="297115"/>
            <a:chExt cx="1400738" cy="1056487"/>
          </a:xfrm>
        </p:grpSpPr>
        <p:sp>
          <p:nvSpPr>
            <p:cNvPr id="34" name="Right Arrow 33">
              <a:hlinkClick r:id="rId10" action="ppaction://hlinksldjump"/>
            </p:cNvPr>
            <p:cNvSpPr/>
            <p:nvPr/>
          </p:nvSpPr>
          <p:spPr>
            <a:xfrm rot="16200000">
              <a:off x="965833" y="295178"/>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9" name="Right Arrow 38">
              <a:hlinkClick r:id="rId11" action="ppaction://hlinksldjump"/>
            </p:cNvPr>
            <p:cNvSpPr/>
            <p:nvPr/>
          </p:nvSpPr>
          <p:spPr>
            <a:xfrm>
              <a:off x="1288832" y="862905"/>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2" name="Right Arrow 41">
              <a:hlinkClick r:id="rId12" action="ppaction://hlinksldjump"/>
            </p:cNvPr>
            <p:cNvSpPr/>
            <p:nvPr/>
          </p:nvSpPr>
          <p:spPr>
            <a:xfrm rot="10800000">
              <a:off x="475304" y="86290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43" name="Flowchart: Summing Junction 42">
            <a:hlinkClick r:id="rId12" action="ppaction://hlinksldjump"/>
          </p:cNvPr>
          <p:cNvSpPr/>
          <p:nvPr/>
        </p:nvSpPr>
        <p:spPr>
          <a:xfrm>
            <a:off x="11197363" y="276671"/>
            <a:ext cx="499640" cy="499640"/>
          </a:xfrm>
          <a:prstGeom prst="flowChartSummingJunction">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7" name="Picture 6"/>
          <p:cNvPicPr>
            <a:picLocks noChangeAspect="1"/>
          </p:cNvPicPr>
          <p:nvPr/>
        </p:nvPicPr>
        <p:blipFill rotWithShape="1">
          <a:blip r:embed="rId13" cstate="print">
            <a:extLst>
              <a:ext uri="{28A0092B-C50C-407E-A947-70E740481C1C}">
                <a14:useLocalDpi xmlns:a14="http://schemas.microsoft.com/office/drawing/2010/main" val="0"/>
              </a:ext>
            </a:extLst>
          </a:blip>
          <a:srcRect l="2536" b="4279"/>
          <a:stretch/>
        </p:blipFill>
        <p:spPr>
          <a:xfrm>
            <a:off x="6130816" y="709809"/>
            <a:ext cx="4953067" cy="3205545"/>
          </a:xfrm>
          <a:prstGeom prst="rect">
            <a:avLst/>
          </a:prstGeom>
        </p:spPr>
      </p:pic>
      <p:grpSp>
        <p:nvGrpSpPr>
          <p:cNvPr id="11" name="Group 10"/>
          <p:cNvGrpSpPr/>
          <p:nvPr/>
        </p:nvGrpSpPr>
        <p:grpSpPr>
          <a:xfrm>
            <a:off x="6146858" y="4165698"/>
            <a:ext cx="4956592" cy="1778537"/>
            <a:chOff x="6146859" y="3222058"/>
            <a:chExt cx="4224974" cy="1410915"/>
          </a:xfrm>
        </p:grpSpPr>
        <p:pic>
          <p:nvPicPr>
            <p:cNvPr id="8" name="Picture 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515219" y="3222058"/>
              <a:ext cx="1856614" cy="1410915"/>
            </a:xfrm>
            <a:prstGeom prst="rect">
              <a:avLst/>
            </a:prstGeom>
            <a:ln w="19050">
              <a:solidFill>
                <a:schemeClr val="tx1"/>
              </a:solidFill>
            </a:ln>
          </p:spPr>
        </p:pic>
        <p:pic>
          <p:nvPicPr>
            <p:cNvPr id="10" name="Picture 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146859" y="3225905"/>
              <a:ext cx="2319435" cy="1407068"/>
            </a:xfrm>
            <a:prstGeom prst="rect">
              <a:avLst/>
            </a:prstGeom>
            <a:ln w="19050">
              <a:solidFill>
                <a:schemeClr val="tx1"/>
              </a:solidFill>
            </a:ln>
          </p:spPr>
        </p:pic>
      </p:grpSp>
      <p:sp>
        <p:nvSpPr>
          <p:cNvPr id="12" name="Rectangle 11"/>
          <p:cNvSpPr/>
          <p:nvPr/>
        </p:nvSpPr>
        <p:spPr>
          <a:xfrm>
            <a:off x="2000455" y="631647"/>
            <a:ext cx="3485204" cy="5231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b="1" i="1" dirty="0">
                <a:solidFill>
                  <a:schemeClr val="bg1"/>
                </a:solidFill>
              </a:rPr>
              <a:t>Horizontal to Vertical Spectral Ratio (HVSR)</a:t>
            </a:r>
          </a:p>
        </p:txBody>
      </p:sp>
    </p:spTree>
    <p:extLst>
      <p:ext uri="{BB962C8B-B14F-4D97-AF65-F5344CB8AC3E}">
        <p14:creationId xmlns:p14="http://schemas.microsoft.com/office/powerpoint/2010/main" val="14061458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a:t>
            </a:r>
            <a:r>
              <a:rPr lang="en-US" sz="1800" dirty="0" smtClean="0">
                <a:latin typeface="Verdana" panose="020B0604030504040204" pitchFamily="34" charset="0"/>
                <a:ea typeface="Verdana" panose="020B0604030504040204" pitchFamily="34" charset="0"/>
              </a:rPr>
              <a:t>Hans-Balder </a:t>
            </a:r>
            <a:r>
              <a:rPr lang="en-US" sz="1800" dirty="0">
                <a:latin typeface="Verdana" panose="020B0604030504040204" pitchFamily="34" charset="0"/>
                <a:ea typeface="Verdana" panose="020B0604030504040204" pitchFamily="34" charset="0"/>
              </a:rPr>
              <a:t>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Methodology</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8" y="2579427"/>
            <a:ext cx="4941187"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600" dirty="0"/>
              <a:t>In order to better understand the local seismic response of the different soil </a:t>
            </a:r>
            <a:r>
              <a:rPr lang="en-US" sz="1600" dirty="0" smtClean="0"/>
              <a:t>types and </a:t>
            </a:r>
            <a:r>
              <a:rPr lang="en-US" sz="1600" dirty="0"/>
              <a:t>subsurface structures, the following non-invasive seismic methods were conducted:</a:t>
            </a:r>
          </a:p>
          <a:p>
            <a:pPr algn="just"/>
            <a:r>
              <a:rPr lang="en-US" sz="1600" dirty="0"/>
              <a:t>five </a:t>
            </a:r>
            <a:r>
              <a:rPr lang="en-US" sz="1600" dirty="0" err="1"/>
              <a:t>microtremor</a:t>
            </a:r>
            <a:r>
              <a:rPr lang="en-US" sz="1600" dirty="0"/>
              <a:t> array measurements (MAM), nine seismic refraction tomography (SRT</a:t>
            </a:r>
            <a:r>
              <a:rPr lang="en-US" sz="1600" dirty="0" smtClean="0"/>
              <a:t>) profiles</a:t>
            </a:r>
            <a:r>
              <a:rPr lang="en-US" sz="1600" dirty="0"/>
              <a:t>, five temporary seismic stations for standard spectral ratio (SSR) </a:t>
            </a:r>
            <a:r>
              <a:rPr lang="en-US" sz="1600" dirty="0" smtClean="0"/>
              <a:t>measurements with </a:t>
            </a:r>
            <a:r>
              <a:rPr lang="en-US" sz="1600" dirty="0"/>
              <a:t>one permanent station serving as reference, and 175 horizontal to vertical </a:t>
            </a:r>
            <a:r>
              <a:rPr lang="en-US" sz="1600" dirty="0" smtClean="0"/>
              <a:t>spectral ratio </a:t>
            </a:r>
            <a:r>
              <a:rPr lang="en-US" sz="1600" dirty="0"/>
              <a:t>(HVSR) </a:t>
            </a:r>
            <a:r>
              <a:rPr lang="en-US" sz="1600" dirty="0" smtClean="0"/>
              <a:t>measurements. </a:t>
            </a:r>
            <a:r>
              <a:rPr lang="en-US" sz="1600" dirty="0"/>
              <a:t>The results of recent measurements were </a:t>
            </a:r>
            <a:r>
              <a:rPr lang="en-US" sz="1600" dirty="0" smtClean="0"/>
              <a:t>combined with </a:t>
            </a:r>
            <a:r>
              <a:rPr lang="en-US" sz="1600" dirty="0"/>
              <a:t>lithological maps, cross sections and data from 60 borehole </a:t>
            </a:r>
            <a:r>
              <a:rPr lang="en-US" sz="1600" dirty="0" smtClean="0"/>
              <a:t>logs. All </a:t>
            </a:r>
            <a:r>
              <a:rPr lang="en-US" sz="1600" dirty="0"/>
              <a:t>methods </a:t>
            </a:r>
            <a:r>
              <a:rPr lang="en-US" sz="1600" dirty="0" smtClean="0"/>
              <a:t>were completed </a:t>
            </a:r>
            <a:r>
              <a:rPr lang="en-US" sz="1600" dirty="0"/>
              <a:t>between 2018 and 2020, and borehole log from 1965 to 2019</a:t>
            </a:r>
            <a:r>
              <a:rPr lang="en-US" sz="1600" dirty="0" smtClean="0"/>
              <a:t>.</a:t>
            </a:r>
            <a:endParaRPr lang="en-US" sz="1600" dirty="0"/>
          </a:p>
        </p:txBody>
      </p:sp>
      <p:sp>
        <p:nvSpPr>
          <p:cNvPr id="36" name="Right Arrow 35"/>
          <p:cNvSpPr/>
          <p:nvPr/>
        </p:nvSpPr>
        <p:spPr>
          <a:xfrm rot="16200000">
            <a:off x="1535024" y="6235596"/>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p:cNvSpPr/>
          <p:nvPr/>
        </p:nvSpPr>
        <p:spPr>
          <a:xfrm>
            <a:off x="3428017" y="6237536"/>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p:cNvSpPr/>
          <p:nvPr/>
        </p:nvSpPr>
        <p:spPr>
          <a:xfrm rot="10800000">
            <a:off x="2614489" y="6237534"/>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nvGrpSpPr>
          <p:cNvPr id="4" name="Group 3"/>
          <p:cNvGrpSpPr/>
          <p:nvPr/>
        </p:nvGrpSpPr>
        <p:grpSpPr>
          <a:xfrm>
            <a:off x="10684042" y="3101005"/>
            <a:ext cx="1320823" cy="2364558"/>
            <a:chOff x="10518936" y="3298937"/>
            <a:chExt cx="1091042" cy="1953201"/>
          </a:xfrm>
        </p:grpSpPr>
        <p:sp>
          <p:nvSpPr>
            <p:cNvPr id="9" name="Rectangle 8"/>
            <p:cNvSpPr/>
            <p:nvPr/>
          </p:nvSpPr>
          <p:spPr>
            <a:xfrm>
              <a:off x="10518936" y="3298937"/>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sp>
          <p:nvSpPr>
            <p:cNvPr id="40" name="Rectangle 39"/>
            <p:cNvSpPr/>
            <p:nvPr/>
          </p:nvSpPr>
          <p:spPr>
            <a:xfrm>
              <a:off x="10518936" y="3877141"/>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MAM</a:t>
              </a:r>
              <a:endParaRPr lang="en-US" sz="1600" u="sng" dirty="0">
                <a:solidFill>
                  <a:schemeClr val="tx1"/>
                </a:solidFill>
              </a:endParaRPr>
            </a:p>
          </p:txBody>
        </p:sp>
        <p:sp>
          <p:nvSpPr>
            <p:cNvPr id="41" name="Rectangle 40"/>
            <p:cNvSpPr/>
            <p:nvPr/>
          </p:nvSpPr>
          <p:spPr>
            <a:xfrm>
              <a:off x="10518936" y="441483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SSR</a:t>
              </a:r>
              <a:endParaRPr lang="en-US" sz="1600" u="sng" dirty="0">
                <a:solidFill>
                  <a:schemeClr val="tx1"/>
                </a:solidFill>
              </a:endParaRPr>
            </a:p>
          </p:txBody>
        </p:sp>
        <p:sp>
          <p:nvSpPr>
            <p:cNvPr id="30" name="Rectangle 29"/>
            <p:cNvSpPr/>
            <p:nvPr/>
          </p:nvSpPr>
          <p:spPr>
            <a:xfrm>
              <a:off x="10518936" y="4979182"/>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SRT</a:t>
              </a:r>
              <a:endParaRPr lang="en-US" sz="1600" u="sng" dirty="0">
                <a:solidFill>
                  <a:schemeClr val="tx1"/>
                </a:solidFill>
              </a:endParaRPr>
            </a:p>
          </p:txBody>
        </p:sp>
      </p:grpSp>
      <p:pic>
        <p:nvPicPr>
          <p:cNvPr id="35" name="Picture 34"/>
          <p:cNvPicPr/>
          <p:nvPr/>
        </p:nvPicPr>
        <p:blipFill>
          <a:blip r:embed="rId8" cstate="print">
            <a:extLst>
              <a:ext uri="{28A0092B-C50C-407E-A947-70E740481C1C}">
                <a14:useLocalDpi xmlns:a14="http://schemas.microsoft.com/office/drawing/2010/main" val="0"/>
              </a:ext>
            </a:extLst>
          </a:blip>
          <a:stretch>
            <a:fillRect/>
          </a:stretch>
        </p:blipFill>
        <p:spPr bwMode="auto">
          <a:xfrm>
            <a:off x="5902493" y="2579427"/>
            <a:ext cx="4639493" cy="3562067"/>
          </a:xfrm>
          <a:prstGeom prst="rect">
            <a:avLst/>
          </a:prstGeom>
          <a:noFill/>
          <a:ln w="19050">
            <a:solidFill>
              <a:schemeClr val="tx1"/>
            </a:solidFill>
          </a:ln>
        </p:spPr>
      </p:pic>
      <p:sp>
        <p:nvSpPr>
          <p:cNvPr id="25" name="Rectangle 46">
            <a:hlinkClick r:id="rId9" action="ppaction://hlinksldjump"/>
          </p:cNvPr>
          <p:cNvSpPr>
            <a:spLocks noChangeArrowheads="1"/>
          </p:cNvSpPr>
          <p:nvPr/>
        </p:nvSpPr>
        <p:spPr bwMode="auto">
          <a:xfrm>
            <a:off x="-61224" y="10181"/>
            <a:ext cx="12253224" cy="6858000"/>
          </a:xfrm>
          <a:prstGeom prst="rect">
            <a:avLst/>
          </a:prstGeom>
          <a:solidFill>
            <a:schemeClr val="bg1">
              <a:alpha val="70000"/>
            </a:schemeClr>
          </a:solidFill>
          <a:ln w="9525" algn="ctr">
            <a:noFill/>
            <a:miter lim="800000"/>
            <a:headEnd/>
            <a:tailEnd/>
          </a:ln>
          <a:effectLst/>
        </p:spPr>
        <p:txBody>
          <a:bodyPr wrap="none" anchor="ctr"/>
          <a:lstStyle/>
          <a:p>
            <a:endParaRPr lang="nl-NL"/>
          </a:p>
        </p:txBody>
      </p:sp>
      <p:sp>
        <p:nvSpPr>
          <p:cNvPr id="31" name="Text Box 48"/>
          <p:cNvSpPr txBox="1">
            <a:spLocks noChangeArrowheads="1"/>
          </p:cNvSpPr>
          <p:nvPr/>
        </p:nvSpPr>
        <p:spPr bwMode="auto">
          <a:xfrm>
            <a:off x="1699116" y="1364466"/>
            <a:ext cx="3989797" cy="4524315"/>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pPr algn="just"/>
            <a:r>
              <a:rPr lang="en-US" sz="1600" dirty="0"/>
              <a:t>Microtremor Array Measurements (MAM) enables identification of the phase velocities of surface waves (vertical components of the Rayleigh Waves were mainly analyzed). Via the method of Spatial Autocorrelation (SPAC; Aki, 1957 &amp; 1965; </a:t>
            </a:r>
            <a:r>
              <a:rPr lang="en-US" sz="1600" dirty="0" err="1"/>
              <a:t>Ohori</a:t>
            </a:r>
            <a:r>
              <a:rPr lang="en-US" sz="1600" dirty="0"/>
              <a:t>, 2002; Okada, 2003), dispersion curves of Rayleigh Wave phase velocities are obtained and then processed through surface wave inversion to compute the 1D (vertical) shear wave velocity (VS) distribution of the underground. Dispersion curves are commonly shown in graphs plotting shear wave velocities (VS) as a function of wavelengths (or frequencies). MAM with resulting vertical shear wave velocity (VS) variations are representative for a single location bounded by the array polygon.</a:t>
            </a:r>
          </a:p>
        </p:txBody>
      </p:sp>
      <p:grpSp>
        <p:nvGrpSpPr>
          <p:cNvPr id="33" name="Group 32"/>
          <p:cNvGrpSpPr/>
          <p:nvPr/>
        </p:nvGrpSpPr>
        <p:grpSpPr>
          <a:xfrm>
            <a:off x="668535" y="234667"/>
            <a:ext cx="1166021" cy="879455"/>
            <a:chOff x="475304" y="297115"/>
            <a:chExt cx="1400738" cy="1056487"/>
          </a:xfrm>
        </p:grpSpPr>
        <p:sp>
          <p:nvSpPr>
            <p:cNvPr id="34" name="Right Arrow 33">
              <a:hlinkClick r:id="rId10" action="ppaction://hlinksldjump"/>
            </p:cNvPr>
            <p:cNvSpPr/>
            <p:nvPr/>
          </p:nvSpPr>
          <p:spPr>
            <a:xfrm rot="16200000">
              <a:off x="965833" y="295178"/>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9" name="Right Arrow 38">
              <a:hlinkClick r:id="rId11" action="ppaction://hlinksldjump"/>
            </p:cNvPr>
            <p:cNvSpPr/>
            <p:nvPr/>
          </p:nvSpPr>
          <p:spPr>
            <a:xfrm>
              <a:off x="1288832" y="862905"/>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2" name="Right Arrow 41">
              <a:hlinkClick r:id="rId12" action="ppaction://hlinksldjump"/>
            </p:cNvPr>
            <p:cNvSpPr/>
            <p:nvPr/>
          </p:nvSpPr>
          <p:spPr>
            <a:xfrm rot="10800000">
              <a:off x="475304" y="86290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43" name="Flowchart: Summing Junction 42">
            <a:hlinkClick r:id="rId13" action="ppaction://hlinksldjump"/>
          </p:cNvPr>
          <p:cNvSpPr/>
          <p:nvPr/>
        </p:nvSpPr>
        <p:spPr>
          <a:xfrm>
            <a:off x="11197363" y="276671"/>
            <a:ext cx="499640" cy="499640"/>
          </a:xfrm>
          <a:prstGeom prst="flowChartSummingJunction">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Rectangle 11"/>
          <p:cNvSpPr/>
          <p:nvPr/>
        </p:nvSpPr>
        <p:spPr>
          <a:xfrm>
            <a:off x="2000455" y="631647"/>
            <a:ext cx="3485204" cy="5231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b="1" i="1" dirty="0">
                <a:solidFill>
                  <a:schemeClr val="bg1"/>
                </a:solidFill>
              </a:rPr>
              <a:t>Microtremor Array Measurements (MAM) </a:t>
            </a:r>
          </a:p>
        </p:txBody>
      </p:sp>
      <p:pic>
        <p:nvPicPr>
          <p:cNvPr id="44" name="Picture 4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863036" y="320462"/>
            <a:ext cx="5293859" cy="2236126"/>
          </a:xfrm>
          <a:prstGeom prst="rect">
            <a:avLst/>
          </a:prstGeom>
        </p:spPr>
      </p:pic>
      <p:pic>
        <p:nvPicPr>
          <p:cNvPr id="45" name="Picture 44"/>
          <p:cNvPicPr>
            <a:picLocks noChangeAspect="1"/>
          </p:cNvPicPr>
          <p:nvPr/>
        </p:nvPicPr>
        <p:blipFill>
          <a:blip r:embed="rId15"/>
          <a:stretch>
            <a:fillRect/>
          </a:stretch>
        </p:blipFill>
        <p:spPr>
          <a:xfrm>
            <a:off x="5918602" y="2717318"/>
            <a:ext cx="5242225" cy="3774568"/>
          </a:xfrm>
          <a:prstGeom prst="rect">
            <a:avLst/>
          </a:prstGeom>
        </p:spPr>
      </p:pic>
      <p:sp>
        <p:nvSpPr>
          <p:cNvPr id="3" name="Rectangle 2"/>
          <p:cNvSpPr/>
          <p:nvPr/>
        </p:nvSpPr>
        <p:spPr>
          <a:xfrm>
            <a:off x="7657902" y="6237533"/>
            <a:ext cx="1763624" cy="369332"/>
          </a:xfrm>
          <a:prstGeom prst="rect">
            <a:avLst/>
          </a:prstGeom>
        </p:spPr>
        <p:txBody>
          <a:bodyPr wrap="none">
            <a:spAutoFit/>
          </a:bodyPr>
          <a:lstStyle/>
          <a:p>
            <a:r>
              <a:rPr lang="en-US" dirty="0"/>
              <a:t>Kudo et al., 2002</a:t>
            </a:r>
          </a:p>
        </p:txBody>
      </p:sp>
    </p:spTree>
    <p:extLst>
      <p:ext uri="{BB962C8B-B14F-4D97-AF65-F5344CB8AC3E}">
        <p14:creationId xmlns:p14="http://schemas.microsoft.com/office/powerpoint/2010/main" val="13874477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a:t>
            </a:r>
            <a:r>
              <a:rPr lang="en-US" sz="1800" dirty="0" smtClean="0">
                <a:latin typeface="Verdana" panose="020B0604030504040204" pitchFamily="34" charset="0"/>
                <a:ea typeface="Verdana" panose="020B0604030504040204" pitchFamily="34" charset="0"/>
              </a:rPr>
              <a:t>Hans-Balder </a:t>
            </a:r>
            <a:r>
              <a:rPr lang="en-US" sz="1800" dirty="0">
                <a:latin typeface="Verdana" panose="020B0604030504040204" pitchFamily="34" charset="0"/>
                <a:ea typeface="Verdana" panose="020B0604030504040204" pitchFamily="34" charset="0"/>
              </a:rPr>
              <a:t>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Methodology</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8" y="2579427"/>
            <a:ext cx="4941187"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600" dirty="0"/>
              <a:t>In order to better understand the local seismic response of the different soil </a:t>
            </a:r>
            <a:r>
              <a:rPr lang="en-US" sz="1600" dirty="0" smtClean="0"/>
              <a:t>types and </a:t>
            </a:r>
            <a:r>
              <a:rPr lang="en-US" sz="1600" dirty="0"/>
              <a:t>subsurface structures, the following non-invasive seismic methods were conducted:</a:t>
            </a:r>
          </a:p>
          <a:p>
            <a:pPr algn="just"/>
            <a:r>
              <a:rPr lang="en-US" sz="1600" dirty="0"/>
              <a:t>five </a:t>
            </a:r>
            <a:r>
              <a:rPr lang="en-US" sz="1600" dirty="0" err="1"/>
              <a:t>microtremor</a:t>
            </a:r>
            <a:r>
              <a:rPr lang="en-US" sz="1600" dirty="0"/>
              <a:t> array measurements (MAM), nine seismic refraction tomography (SRT</a:t>
            </a:r>
            <a:r>
              <a:rPr lang="en-US" sz="1600" dirty="0" smtClean="0"/>
              <a:t>) profiles</a:t>
            </a:r>
            <a:r>
              <a:rPr lang="en-US" sz="1600" dirty="0"/>
              <a:t>, five temporary seismic stations for standard spectral ratio (SSR) </a:t>
            </a:r>
            <a:r>
              <a:rPr lang="en-US" sz="1600" dirty="0" smtClean="0"/>
              <a:t>measurements with </a:t>
            </a:r>
            <a:r>
              <a:rPr lang="en-US" sz="1600" dirty="0"/>
              <a:t>one permanent station serving as reference, and 175 horizontal to vertical </a:t>
            </a:r>
            <a:r>
              <a:rPr lang="en-US" sz="1600" dirty="0" smtClean="0"/>
              <a:t>spectral ratio </a:t>
            </a:r>
            <a:r>
              <a:rPr lang="en-US" sz="1600" dirty="0"/>
              <a:t>(HVSR) </a:t>
            </a:r>
            <a:r>
              <a:rPr lang="en-US" sz="1600" dirty="0" smtClean="0"/>
              <a:t>measurements. </a:t>
            </a:r>
            <a:r>
              <a:rPr lang="en-US" sz="1600" dirty="0"/>
              <a:t>The results of recent measurements were </a:t>
            </a:r>
            <a:r>
              <a:rPr lang="en-US" sz="1600" dirty="0" smtClean="0"/>
              <a:t>combined with </a:t>
            </a:r>
            <a:r>
              <a:rPr lang="en-US" sz="1600" dirty="0"/>
              <a:t>lithological maps, cross sections and data from 60 borehole </a:t>
            </a:r>
            <a:r>
              <a:rPr lang="en-US" sz="1600" dirty="0" smtClean="0"/>
              <a:t>logs. All </a:t>
            </a:r>
            <a:r>
              <a:rPr lang="en-US" sz="1600" dirty="0"/>
              <a:t>methods </a:t>
            </a:r>
            <a:r>
              <a:rPr lang="en-US" sz="1600" dirty="0" smtClean="0"/>
              <a:t>were completed </a:t>
            </a:r>
            <a:r>
              <a:rPr lang="en-US" sz="1600" dirty="0"/>
              <a:t>between 2018 and 2020, and borehole log from 1965 to 2019</a:t>
            </a:r>
            <a:r>
              <a:rPr lang="en-US" sz="1600" dirty="0" smtClean="0"/>
              <a:t>.</a:t>
            </a:r>
            <a:endParaRPr lang="en-US" sz="1600" dirty="0"/>
          </a:p>
        </p:txBody>
      </p:sp>
      <p:sp>
        <p:nvSpPr>
          <p:cNvPr id="36" name="Right Arrow 35"/>
          <p:cNvSpPr/>
          <p:nvPr/>
        </p:nvSpPr>
        <p:spPr>
          <a:xfrm rot="16200000">
            <a:off x="1535024" y="6235596"/>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p:cNvSpPr/>
          <p:nvPr/>
        </p:nvSpPr>
        <p:spPr>
          <a:xfrm>
            <a:off x="3428017" y="6237536"/>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p:cNvSpPr/>
          <p:nvPr/>
        </p:nvSpPr>
        <p:spPr>
          <a:xfrm rot="10800000">
            <a:off x="2614489" y="6237534"/>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nvGrpSpPr>
          <p:cNvPr id="4" name="Group 3"/>
          <p:cNvGrpSpPr/>
          <p:nvPr/>
        </p:nvGrpSpPr>
        <p:grpSpPr>
          <a:xfrm>
            <a:off x="10684042" y="3101005"/>
            <a:ext cx="1320823" cy="2364558"/>
            <a:chOff x="10518936" y="3298937"/>
            <a:chExt cx="1091042" cy="1953201"/>
          </a:xfrm>
        </p:grpSpPr>
        <p:sp>
          <p:nvSpPr>
            <p:cNvPr id="9" name="Rectangle 8"/>
            <p:cNvSpPr/>
            <p:nvPr/>
          </p:nvSpPr>
          <p:spPr>
            <a:xfrm>
              <a:off x="10518936" y="3298937"/>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sp>
          <p:nvSpPr>
            <p:cNvPr id="40" name="Rectangle 39"/>
            <p:cNvSpPr/>
            <p:nvPr/>
          </p:nvSpPr>
          <p:spPr>
            <a:xfrm>
              <a:off x="10518936" y="3877141"/>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MAM</a:t>
              </a:r>
              <a:endParaRPr lang="en-US" sz="1600" u="sng" dirty="0">
                <a:solidFill>
                  <a:schemeClr val="tx1"/>
                </a:solidFill>
              </a:endParaRPr>
            </a:p>
          </p:txBody>
        </p:sp>
        <p:sp>
          <p:nvSpPr>
            <p:cNvPr id="41" name="Rectangle 40"/>
            <p:cNvSpPr/>
            <p:nvPr/>
          </p:nvSpPr>
          <p:spPr>
            <a:xfrm>
              <a:off x="10518936" y="441483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SSR</a:t>
              </a:r>
              <a:endParaRPr lang="en-US" sz="1600" u="sng" dirty="0">
                <a:solidFill>
                  <a:schemeClr val="tx1"/>
                </a:solidFill>
              </a:endParaRPr>
            </a:p>
          </p:txBody>
        </p:sp>
        <p:sp>
          <p:nvSpPr>
            <p:cNvPr id="30" name="Rectangle 29"/>
            <p:cNvSpPr/>
            <p:nvPr/>
          </p:nvSpPr>
          <p:spPr>
            <a:xfrm>
              <a:off x="10518936" y="4979182"/>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SRT</a:t>
              </a:r>
              <a:endParaRPr lang="en-US" sz="1600" u="sng" dirty="0">
                <a:solidFill>
                  <a:schemeClr val="tx1"/>
                </a:solidFill>
              </a:endParaRPr>
            </a:p>
          </p:txBody>
        </p:sp>
      </p:grpSp>
      <p:pic>
        <p:nvPicPr>
          <p:cNvPr id="35" name="Picture 34"/>
          <p:cNvPicPr/>
          <p:nvPr/>
        </p:nvPicPr>
        <p:blipFill>
          <a:blip r:embed="rId8" cstate="print">
            <a:extLst>
              <a:ext uri="{28A0092B-C50C-407E-A947-70E740481C1C}">
                <a14:useLocalDpi xmlns:a14="http://schemas.microsoft.com/office/drawing/2010/main" val="0"/>
              </a:ext>
            </a:extLst>
          </a:blip>
          <a:stretch>
            <a:fillRect/>
          </a:stretch>
        </p:blipFill>
        <p:spPr bwMode="auto">
          <a:xfrm>
            <a:off x="5902493" y="2579427"/>
            <a:ext cx="4639493" cy="3562067"/>
          </a:xfrm>
          <a:prstGeom prst="rect">
            <a:avLst/>
          </a:prstGeom>
          <a:noFill/>
          <a:ln w="19050">
            <a:solidFill>
              <a:schemeClr val="tx1"/>
            </a:solidFill>
          </a:ln>
        </p:spPr>
      </p:pic>
      <p:sp>
        <p:nvSpPr>
          <p:cNvPr id="25" name="Rectangle 46">
            <a:hlinkClick r:id="rId9" action="ppaction://hlinksldjump"/>
          </p:cNvPr>
          <p:cNvSpPr>
            <a:spLocks noChangeArrowheads="1"/>
          </p:cNvSpPr>
          <p:nvPr/>
        </p:nvSpPr>
        <p:spPr bwMode="auto">
          <a:xfrm>
            <a:off x="-61224" y="10181"/>
            <a:ext cx="12253224" cy="6858000"/>
          </a:xfrm>
          <a:prstGeom prst="rect">
            <a:avLst/>
          </a:prstGeom>
          <a:solidFill>
            <a:schemeClr val="bg1">
              <a:alpha val="70000"/>
            </a:schemeClr>
          </a:solidFill>
          <a:ln w="9525" algn="ctr">
            <a:noFill/>
            <a:miter lim="800000"/>
            <a:headEnd/>
            <a:tailEnd/>
          </a:ln>
          <a:effectLst/>
        </p:spPr>
        <p:txBody>
          <a:bodyPr wrap="none" anchor="ctr"/>
          <a:lstStyle/>
          <a:p>
            <a:endParaRPr lang="nl-NL"/>
          </a:p>
        </p:txBody>
      </p:sp>
      <p:sp>
        <p:nvSpPr>
          <p:cNvPr id="31" name="Text Box 48"/>
          <p:cNvSpPr txBox="1">
            <a:spLocks noChangeArrowheads="1"/>
          </p:cNvSpPr>
          <p:nvPr/>
        </p:nvSpPr>
        <p:spPr bwMode="auto">
          <a:xfrm>
            <a:off x="1699116" y="1364466"/>
            <a:ext cx="3989797" cy="5262979"/>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pPr algn="just"/>
            <a:r>
              <a:rPr lang="en-US" sz="1600" dirty="0">
                <a:solidFill>
                  <a:schemeClr val="tx1"/>
                </a:solidFill>
              </a:rPr>
              <a:t>The spectral amplifications were calculated using the reference site method, namely, the Standard Spectrum Ratio (SSR; </a:t>
            </a:r>
            <a:r>
              <a:rPr lang="en-US" sz="1600" dirty="0" err="1">
                <a:solidFill>
                  <a:schemeClr val="tx1"/>
                </a:solidFill>
              </a:rPr>
              <a:t>Borcherdt</a:t>
            </a:r>
            <a:r>
              <a:rPr lang="en-US" sz="1600" dirty="0">
                <a:solidFill>
                  <a:schemeClr val="tx1"/>
                </a:solidFill>
              </a:rPr>
              <a:t>, 1970) method, by comparing records of earthquakes at the study area with records of a reference station nearby. It is assumed that records from the reference site (</a:t>
            </a:r>
            <a:r>
              <a:rPr lang="en-US" sz="1600" dirty="0" err="1">
                <a:solidFill>
                  <a:schemeClr val="tx1"/>
                </a:solidFill>
              </a:rPr>
              <a:t>ingeneral</a:t>
            </a:r>
            <a:r>
              <a:rPr lang="en-US" sz="1600" dirty="0">
                <a:solidFill>
                  <a:schemeClr val="tx1"/>
                </a:solidFill>
              </a:rPr>
              <a:t>, a station placed on a solid rock outcrop) contain the same sources and propagation effects as records from other sites. This ratio can be computed separately for all three components i.e. Vertical (Z), North-South (N) and East-West (E), but it is generally applied to the average horizontal spectra. The spectral ratio can therefore directly deliver the site response. The method is called standard because previously in seismology, when the spectrum calculation had not been used, the maximum amplitude was simply compared for the records of two stations, one of which was located on hard rock </a:t>
            </a:r>
            <a:endParaRPr lang="en-US" sz="1600" dirty="0"/>
          </a:p>
        </p:txBody>
      </p:sp>
      <p:grpSp>
        <p:nvGrpSpPr>
          <p:cNvPr id="33" name="Group 32"/>
          <p:cNvGrpSpPr/>
          <p:nvPr/>
        </p:nvGrpSpPr>
        <p:grpSpPr>
          <a:xfrm>
            <a:off x="668535" y="234667"/>
            <a:ext cx="1166021" cy="879455"/>
            <a:chOff x="475304" y="297115"/>
            <a:chExt cx="1400738" cy="1056487"/>
          </a:xfrm>
        </p:grpSpPr>
        <p:sp>
          <p:nvSpPr>
            <p:cNvPr id="34" name="Right Arrow 33">
              <a:hlinkClick r:id="rId10" action="ppaction://hlinksldjump"/>
            </p:cNvPr>
            <p:cNvSpPr/>
            <p:nvPr/>
          </p:nvSpPr>
          <p:spPr>
            <a:xfrm rot="16200000">
              <a:off x="965833" y="295178"/>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9" name="Right Arrow 38">
              <a:hlinkClick r:id="rId11" action="ppaction://hlinksldjump"/>
            </p:cNvPr>
            <p:cNvSpPr/>
            <p:nvPr/>
          </p:nvSpPr>
          <p:spPr>
            <a:xfrm>
              <a:off x="1288832" y="862905"/>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2" name="Right Arrow 41">
              <a:hlinkClick r:id="rId12" action="ppaction://hlinksldjump"/>
            </p:cNvPr>
            <p:cNvSpPr/>
            <p:nvPr/>
          </p:nvSpPr>
          <p:spPr>
            <a:xfrm rot="10800000">
              <a:off x="475304" y="86290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43" name="Flowchart: Summing Junction 42">
            <a:hlinkClick r:id="rId13" action="ppaction://hlinksldjump"/>
          </p:cNvPr>
          <p:cNvSpPr/>
          <p:nvPr/>
        </p:nvSpPr>
        <p:spPr>
          <a:xfrm>
            <a:off x="11197363" y="276671"/>
            <a:ext cx="499640" cy="499640"/>
          </a:xfrm>
          <a:prstGeom prst="flowChartSummingJunction">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Rectangle 11"/>
          <p:cNvSpPr/>
          <p:nvPr/>
        </p:nvSpPr>
        <p:spPr>
          <a:xfrm>
            <a:off x="1979020" y="522487"/>
            <a:ext cx="3485204" cy="5231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b="1" i="1" dirty="0">
                <a:solidFill>
                  <a:schemeClr val="bg1"/>
                </a:solidFill>
              </a:rPr>
              <a:t>Standard Spectrum Ratio (SSR) </a:t>
            </a:r>
          </a:p>
        </p:txBody>
      </p:sp>
      <p:sp>
        <p:nvSpPr>
          <p:cNvPr id="3" name="Rectangle 2"/>
          <p:cNvSpPr/>
          <p:nvPr/>
        </p:nvSpPr>
        <p:spPr>
          <a:xfrm>
            <a:off x="5900010" y="510989"/>
            <a:ext cx="5182536" cy="609925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63" name="Group 62"/>
          <p:cNvGrpSpPr/>
          <p:nvPr/>
        </p:nvGrpSpPr>
        <p:grpSpPr>
          <a:xfrm>
            <a:off x="6014209" y="527127"/>
            <a:ext cx="4953013" cy="5890433"/>
            <a:chOff x="6014209" y="527127"/>
            <a:chExt cx="4953013" cy="5890433"/>
          </a:xfrm>
        </p:grpSpPr>
        <p:pic>
          <p:nvPicPr>
            <p:cNvPr id="46" name="Picture 45"/>
            <p:cNvPicPr>
              <a:picLocks noChangeAspect="1"/>
            </p:cNvPicPr>
            <p:nvPr/>
          </p:nvPicPr>
          <p:blipFill rotWithShape="1">
            <a:blip r:embed="rId14">
              <a:extLst>
                <a:ext uri="{28A0092B-C50C-407E-A947-70E740481C1C}">
                  <a14:useLocalDpi xmlns:a14="http://schemas.microsoft.com/office/drawing/2010/main" val="0"/>
                </a:ext>
              </a:extLst>
            </a:blip>
            <a:srcRect l="5235" t="6721" r="3490" b="6605"/>
            <a:stretch/>
          </p:blipFill>
          <p:spPr>
            <a:xfrm>
              <a:off x="8524187" y="4148017"/>
              <a:ext cx="2443035" cy="1857725"/>
            </a:xfrm>
            <a:prstGeom prst="rect">
              <a:avLst/>
            </a:prstGeom>
          </p:spPr>
        </p:pic>
        <p:grpSp>
          <p:nvGrpSpPr>
            <p:cNvPr id="55" name="Group 54"/>
            <p:cNvGrpSpPr/>
            <p:nvPr/>
          </p:nvGrpSpPr>
          <p:grpSpPr>
            <a:xfrm>
              <a:off x="6014209" y="527127"/>
              <a:ext cx="4953013" cy="3006862"/>
              <a:chOff x="6057675" y="492732"/>
              <a:chExt cx="4636168" cy="2814511"/>
            </a:xfrm>
          </p:grpSpPr>
          <p:grpSp>
            <p:nvGrpSpPr>
              <p:cNvPr id="13" name="Group 12"/>
              <p:cNvGrpSpPr/>
              <p:nvPr/>
            </p:nvGrpSpPr>
            <p:grpSpPr>
              <a:xfrm>
                <a:off x="6057675" y="962525"/>
                <a:ext cx="4636168" cy="2344716"/>
                <a:chOff x="6057675" y="962525"/>
                <a:chExt cx="4636168" cy="2344716"/>
              </a:xfrm>
            </p:grpSpPr>
            <p:sp>
              <p:nvSpPr>
                <p:cNvPr id="11" name="Rectangle 10"/>
                <p:cNvSpPr/>
                <p:nvPr/>
              </p:nvSpPr>
              <p:spPr>
                <a:xfrm>
                  <a:off x="6673641" y="1244262"/>
                  <a:ext cx="3309088" cy="17328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Freeform 6"/>
                <p:cNvSpPr/>
                <p:nvPr/>
              </p:nvSpPr>
              <p:spPr>
                <a:xfrm flipH="1">
                  <a:off x="6057675" y="962525"/>
                  <a:ext cx="4636168" cy="2344716"/>
                </a:xfrm>
                <a:custGeom>
                  <a:avLst/>
                  <a:gdLst>
                    <a:gd name="connsiteX0" fmla="*/ 0 w 4636168"/>
                    <a:gd name="connsiteY0" fmla="*/ 64169 h 2983832"/>
                    <a:gd name="connsiteX1" fmla="*/ 0 w 4636168"/>
                    <a:gd name="connsiteY1" fmla="*/ 1925053 h 2983832"/>
                    <a:gd name="connsiteX2" fmla="*/ 0 w 4636168"/>
                    <a:gd name="connsiteY2" fmla="*/ 2983832 h 2983832"/>
                    <a:gd name="connsiteX3" fmla="*/ 4636168 w 4636168"/>
                    <a:gd name="connsiteY3" fmla="*/ 2967790 h 2983832"/>
                    <a:gd name="connsiteX4" fmla="*/ 4636168 w 4636168"/>
                    <a:gd name="connsiteY4" fmla="*/ 144379 h 2983832"/>
                    <a:gd name="connsiteX5" fmla="*/ 4507832 w 4636168"/>
                    <a:gd name="connsiteY5" fmla="*/ 32085 h 2983832"/>
                    <a:gd name="connsiteX6" fmla="*/ 4186989 w 4636168"/>
                    <a:gd name="connsiteY6" fmla="*/ 0 h 2983832"/>
                    <a:gd name="connsiteX7" fmla="*/ 3898232 w 4636168"/>
                    <a:gd name="connsiteY7" fmla="*/ 96253 h 2983832"/>
                    <a:gd name="connsiteX8" fmla="*/ 3737811 w 4636168"/>
                    <a:gd name="connsiteY8" fmla="*/ 240632 h 2983832"/>
                    <a:gd name="connsiteX9" fmla="*/ 3673642 w 4636168"/>
                    <a:gd name="connsiteY9" fmla="*/ 433137 h 2983832"/>
                    <a:gd name="connsiteX10" fmla="*/ 3641558 w 4636168"/>
                    <a:gd name="connsiteY10" fmla="*/ 609600 h 2983832"/>
                    <a:gd name="connsiteX11" fmla="*/ 3497179 w 4636168"/>
                    <a:gd name="connsiteY11" fmla="*/ 786063 h 2983832"/>
                    <a:gd name="connsiteX12" fmla="*/ 3400926 w 4636168"/>
                    <a:gd name="connsiteY12" fmla="*/ 1026695 h 2983832"/>
                    <a:gd name="connsiteX13" fmla="*/ 3224463 w 4636168"/>
                    <a:gd name="connsiteY13" fmla="*/ 1187116 h 2983832"/>
                    <a:gd name="connsiteX14" fmla="*/ 3064042 w 4636168"/>
                    <a:gd name="connsiteY14" fmla="*/ 1058779 h 2983832"/>
                    <a:gd name="connsiteX15" fmla="*/ 2743200 w 4636168"/>
                    <a:gd name="connsiteY15" fmla="*/ 1042737 h 2983832"/>
                    <a:gd name="connsiteX16" fmla="*/ 2502568 w 4636168"/>
                    <a:gd name="connsiteY16" fmla="*/ 1219200 h 2983832"/>
                    <a:gd name="connsiteX17" fmla="*/ 2310063 w 4636168"/>
                    <a:gd name="connsiteY17" fmla="*/ 1219200 h 2983832"/>
                    <a:gd name="connsiteX18" fmla="*/ 2053389 w 4636168"/>
                    <a:gd name="connsiteY18" fmla="*/ 1138990 h 2983832"/>
                    <a:gd name="connsiteX19" fmla="*/ 1909011 w 4636168"/>
                    <a:gd name="connsiteY19" fmla="*/ 1058779 h 2983832"/>
                    <a:gd name="connsiteX20" fmla="*/ 1828800 w 4636168"/>
                    <a:gd name="connsiteY20" fmla="*/ 802106 h 2983832"/>
                    <a:gd name="connsiteX21" fmla="*/ 1604211 w 4636168"/>
                    <a:gd name="connsiteY21" fmla="*/ 705853 h 2983832"/>
                    <a:gd name="connsiteX22" fmla="*/ 1347537 w 4636168"/>
                    <a:gd name="connsiteY22" fmla="*/ 786063 h 2983832"/>
                    <a:gd name="connsiteX23" fmla="*/ 1042737 w 4636168"/>
                    <a:gd name="connsiteY23" fmla="*/ 866274 h 2983832"/>
                    <a:gd name="connsiteX24" fmla="*/ 946484 w 4636168"/>
                    <a:gd name="connsiteY24" fmla="*/ 673769 h 2983832"/>
                    <a:gd name="connsiteX25" fmla="*/ 834189 w 4636168"/>
                    <a:gd name="connsiteY25" fmla="*/ 401053 h 2983832"/>
                    <a:gd name="connsiteX26" fmla="*/ 673768 w 4636168"/>
                    <a:gd name="connsiteY26" fmla="*/ 288758 h 2983832"/>
                    <a:gd name="connsiteX27" fmla="*/ 481263 w 4636168"/>
                    <a:gd name="connsiteY27" fmla="*/ 192506 h 2983832"/>
                    <a:gd name="connsiteX28" fmla="*/ 481263 w 4636168"/>
                    <a:gd name="connsiteY28" fmla="*/ 192506 h 2983832"/>
                    <a:gd name="connsiteX29" fmla="*/ 224589 w 4636168"/>
                    <a:gd name="connsiteY29" fmla="*/ 32085 h 2983832"/>
                    <a:gd name="connsiteX30" fmla="*/ 64168 w 4636168"/>
                    <a:gd name="connsiteY30" fmla="*/ 32085 h 2983832"/>
                    <a:gd name="connsiteX31" fmla="*/ 0 w 4636168"/>
                    <a:gd name="connsiteY31" fmla="*/ 64169 h 2983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636168" h="2983832">
                      <a:moveTo>
                        <a:pt x="0" y="64169"/>
                      </a:moveTo>
                      <a:lnTo>
                        <a:pt x="0" y="1925053"/>
                      </a:lnTo>
                      <a:lnTo>
                        <a:pt x="0" y="2983832"/>
                      </a:lnTo>
                      <a:lnTo>
                        <a:pt x="4636168" y="2967790"/>
                      </a:lnTo>
                      <a:lnTo>
                        <a:pt x="4636168" y="144379"/>
                      </a:lnTo>
                      <a:lnTo>
                        <a:pt x="4507832" y="32085"/>
                      </a:lnTo>
                      <a:lnTo>
                        <a:pt x="4186989" y="0"/>
                      </a:lnTo>
                      <a:lnTo>
                        <a:pt x="3898232" y="96253"/>
                      </a:lnTo>
                      <a:lnTo>
                        <a:pt x="3737811" y="240632"/>
                      </a:lnTo>
                      <a:lnTo>
                        <a:pt x="3673642" y="433137"/>
                      </a:lnTo>
                      <a:lnTo>
                        <a:pt x="3641558" y="609600"/>
                      </a:lnTo>
                      <a:lnTo>
                        <a:pt x="3497179" y="786063"/>
                      </a:lnTo>
                      <a:lnTo>
                        <a:pt x="3400926" y="1026695"/>
                      </a:lnTo>
                      <a:lnTo>
                        <a:pt x="3224463" y="1187116"/>
                      </a:lnTo>
                      <a:lnTo>
                        <a:pt x="3064042" y="1058779"/>
                      </a:lnTo>
                      <a:lnTo>
                        <a:pt x="2743200" y="1042737"/>
                      </a:lnTo>
                      <a:lnTo>
                        <a:pt x="2502568" y="1219200"/>
                      </a:lnTo>
                      <a:lnTo>
                        <a:pt x="2310063" y="1219200"/>
                      </a:lnTo>
                      <a:lnTo>
                        <a:pt x="2053389" y="1138990"/>
                      </a:lnTo>
                      <a:lnTo>
                        <a:pt x="1909011" y="1058779"/>
                      </a:lnTo>
                      <a:lnTo>
                        <a:pt x="1828800" y="802106"/>
                      </a:lnTo>
                      <a:lnTo>
                        <a:pt x="1604211" y="705853"/>
                      </a:lnTo>
                      <a:lnTo>
                        <a:pt x="1347537" y="786063"/>
                      </a:lnTo>
                      <a:lnTo>
                        <a:pt x="1042737" y="866274"/>
                      </a:lnTo>
                      <a:lnTo>
                        <a:pt x="946484" y="673769"/>
                      </a:lnTo>
                      <a:lnTo>
                        <a:pt x="834189" y="401053"/>
                      </a:lnTo>
                      <a:lnTo>
                        <a:pt x="673768" y="288758"/>
                      </a:lnTo>
                      <a:lnTo>
                        <a:pt x="481263" y="192506"/>
                      </a:lnTo>
                      <a:lnTo>
                        <a:pt x="481263" y="192506"/>
                      </a:lnTo>
                      <a:lnTo>
                        <a:pt x="224589" y="32085"/>
                      </a:lnTo>
                      <a:lnTo>
                        <a:pt x="64168" y="32085"/>
                      </a:lnTo>
                      <a:lnTo>
                        <a:pt x="0" y="64169"/>
                      </a:lnTo>
                      <a:close/>
                    </a:path>
                  </a:pathLst>
                </a:cu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grpSp>
          <p:sp>
            <p:nvSpPr>
              <p:cNvPr id="15" name="Can 14"/>
              <p:cNvSpPr/>
              <p:nvPr/>
            </p:nvSpPr>
            <p:spPr>
              <a:xfrm>
                <a:off x="6275671" y="720268"/>
                <a:ext cx="308339" cy="38567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an 48"/>
              <p:cNvSpPr/>
              <p:nvPr/>
            </p:nvSpPr>
            <p:spPr>
              <a:xfrm>
                <a:off x="8299773" y="881077"/>
                <a:ext cx="308339" cy="38567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091137" y="2738644"/>
                <a:ext cx="311124" cy="311124"/>
              </a:xfrm>
              <a:prstGeom prst="ellipse">
                <a:avLst/>
              </a:prstGeom>
              <a:solidFill>
                <a:srgbClr val="FF0000"/>
              </a:solid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pic>
            <p:nvPicPr>
              <p:cNvPr id="19" name="Picture 18"/>
              <p:cNvPicPr>
                <a:picLocks noChangeAspect="1"/>
              </p:cNvPicPr>
              <p:nvPr/>
            </p:nvPicPr>
            <p:blipFill rotWithShape="1">
              <a:blip r:embed="rId15"/>
              <a:srcRect b="27271"/>
              <a:stretch/>
            </p:blipFill>
            <p:spPr>
              <a:xfrm>
                <a:off x="7329953" y="1870633"/>
                <a:ext cx="1969179" cy="1436610"/>
              </a:xfrm>
              <a:prstGeom prst="rect">
                <a:avLst/>
              </a:prstGeom>
            </p:spPr>
          </p:pic>
          <p:sp>
            <p:nvSpPr>
              <p:cNvPr id="20" name="Rectangle 19"/>
              <p:cNvSpPr/>
              <p:nvPr/>
            </p:nvSpPr>
            <p:spPr>
              <a:xfrm>
                <a:off x="6164240" y="1474185"/>
                <a:ext cx="679546" cy="400110"/>
              </a:xfrm>
              <a:prstGeom prst="rect">
                <a:avLst/>
              </a:prstGeom>
              <a:noFill/>
            </p:spPr>
            <p:txBody>
              <a:bodyPr wrap="none" lIns="91440" tIns="45720" rIns="91440" bIns="45720">
                <a:spAutoFit/>
              </a:bodyPr>
              <a:lstStyle/>
              <a:p>
                <a:pPr algn="ctr"/>
                <a:r>
                  <a:rPr lang="en-US" sz="2000" b="0" cap="none" spc="0" dirty="0" smtClean="0">
                    <a:ln w="0"/>
                    <a:solidFill>
                      <a:schemeClr val="tx1"/>
                    </a:solidFill>
                    <a:effectLst>
                      <a:outerShdw blurRad="38100" dist="19050" dir="2700000" algn="tl" rotWithShape="0">
                        <a:schemeClr val="dk1">
                          <a:alpha val="40000"/>
                        </a:schemeClr>
                      </a:outerShdw>
                    </a:effectLst>
                  </a:rPr>
                  <a:t>Rock</a:t>
                </a:r>
                <a:endParaRPr lang="en-US" sz="2000" b="0" cap="none" spc="0" dirty="0">
                  <a:ln w="0"/>
                  <a:solidFill>
                    <a:schemeClr val="tx1"/>
                  </a:solidFill>
                  <a:effectLst>
                    <a:outerShdw blurRad="38100" dist="19050" dir="2700000" algn="tl" rotWithShape="0">
                      <a:schemeClr val="dk1">
                        <a:alpha val="40000"/>
                      </a:schemeClr>
                    </a:outerShdw>
                  </a:effectLst>
                </a:endParaRPr>
              </a:p>
            </p:txBody>
          </p:sp>
          <p:sp>
            <p:nvSpPr>
              <p:cNvPr id="56" name="Rectangle 55"/>
              <p:cNvSpPr/>
              <p:nvPr/>
            </p:nvSpPr>
            <p:spPr>
              <a:xfrm>
                <a:off x="8152629" y="1371651"/>
                <a:ext cx="556564" cy="400110"/>
              </a:xfrm>
              <a:prstGeom prst="rect">
                <a:avLst/>
              </a:prstGeom>
              <a:noFill/>
            </p:spPr>
            <p:txBody>
              <a:bodyPr wrap="none" lIns="91440" tIns="45720" rIns="91440" bIns="45720">
                <a:spAutoFit/>
              </a:bodyPr>
              <a:lstStyle/>
              <a:p>
                <a:pPr algn="ctr"/>
                <a:r>
                  <a:rPr lang="en-US" sz="2000" b="0" cap="none" spc="0" dirty="0" smtClean="0">
                    <a:ln w="0"/>
                    <a:solidFill>
                      <a:schemeClr val="tx1"/>
                    </a:solidFill>
                    <a:effectLst>
                      <a:outerShdw blurRad="38100" dist="19050" dir="2700000" algn="tl" rotWithShape="0">
                        <a:schemeClr val="dk1">
                          <a:alpha val="40000"/>
                        </a:schemeClr>
                      </a:outerShdw>
                    </a:effectLst>
                  </a:rPr>
                  <a:t>Soil</a:t>
                </a:r>
                <a:endParaRPr lang="en-US" sz="2000" b="0" cap="none" spc="0" dirty="0">
                  <a:ln w="0"/>
                  <a:solidFill>
                    <a:schemeClr val="tx1"/>
                  </a:solidFill>
                  <a:effectLst>
                    <a:outerShdw blurRad="38100" dist="19050" dir="2700000" algn="tl" rotWithShape="0">
                      <a:schemeClr val="dk1">
                        <a:alpha val="40000"/>
                      </a:schemeClr>
                    </a:outerShdw>
                  </a:effectLst>
                </a:endParaRPr>
              </a:p>
            </p:txBody>
          </p:sp>
          <p:sp>
            <p:nvSpPr>
              <p:cNvPr id="57" name="Rectangle 56"/>
              <p:cNvSpPr/>
              <p:nvPr/>
            </p:nvSpPr>
            <p:spPr>
              <a:xfrm>
                <a:off x="7672676" y="2245108"/>
                <a:ext cx="1283734" cy="369332"/>
              </a:xfrm>
              <a:prstGeom prst="rect">
                <a:avLst/>
              </a:prstGeom>
              <a:noFill/>
            </p:spPr>
            <p:txBody>
              <a:bodyPr wrap="square" lIns="91440" tIns="45720" rIns="91440" bIns="45720">
                <a:spAutoFit/>
              </a:bodyPr>
              <a:lstStyle/>
              <a:p>
                <a:pPr algn="ctr"/>
                <a:r>
                  <a:rPr lang="en-US" b="0" cap="none" spc="0" dirty="0" smtClean="0">
                    <a:ln w="0"/>
                    <a:solidFill>
                      <a:schemeClr val="tx1"/>
                    </a:solidFill>
                    <a:effectLst>
                      <a:outerShdw blurRad="38100" dist="19050" dir="2700000" algn="tl" rotWithShape="0">
                        <a:schemeClr val="dk1">
                          <a:alpha val="40000"/>
                        </a:schemeClr>
                      </a:outerShdw>
                    </a:effectLst>
                  </a:rPr>
                  <a:t>Earthquake</a:t>
                </a:r>
                <a:endParaRPr lang="en-US" b="0" cap="none" spc="0" dirty="0">
                  <a:ln w="0"/>
                  <a:solidFill>
                    <a:schemeClr val="tx1"/>
                  </a:solidFill>
                  <a:effectLst>
                    <a:outerShdw blurRad="38100" dist="19050" dir="2700000" algn="tl" rotWithShape="0">
                      <a:schemeClr val="dk1">
                        <a:alpha val="40000"/>
                      </a:schemeClr>
                    </a:outerShdw>
                  </a:effectLst>
                </a:endParaRPr>
              </a:p>
            </p:txBody>
          </p:sp>
          <p:sp>
            <p:nvSpPr>
              <p:cNvPr id="70" name="Rectangle 69"/>
              <p:cNvSpPr/>
              <p:nvPr/>
            </p:nvSpPr>
            <p:spPr>
              <a:xfrm>
                <a:off x="6184125" y="492732"/>
                <a:ext cx="517658" cy="288088"/>
              </a:xfrm>
              <a:prstGeom prst="rect">
                <a:avLst/>
              </a:prstGeom>
              <a:noFill/>
            </p:spPr>
            <p:txBody>
              <a:bodyPr wrap="none" lIns="91440" tIns="45720" rIns="91440" bIns="45720">
                <a:spAutoFit/>
              </a:bodyPr>
              <a:lstStyle/>
              <a:p>
                <a:pPr algn="ctr"/>
                <a:r>
                  <a:rPr lang="en-US" sz="1400" b="0" cap="none" spc="0" dirty="0" smtClean="0">
                    <a:ln w="0"/>
                    <a:solidFill>
                      <a:schemeClr val="tx1"/>
                    </a:solidFill>
                    <a:effectLst>
                      <a:outerShdw blurRad="38100" dist="19050" dir="2700000" algn="tl" rotWithShape="0">
                        <a:schemeClr val="dk1">
                          <a:alpha val="40000"/>
                        </a:schemeClr>
                      </a:outerShdw>
                    </a:effectLst>
                  </a:rPr>
                  <a:t>DZET</a:t>
                </a:r>
                <a:endParaRPr lang="en-US" sz="1400" b="0" cap="none" spc="0" dirty="0">
                  <a:ln w="0"/>
                  <a:solidFill>
                    <a:schemeClr val="tx1"/>
                  </a:solidFill>
                  <a:effectLst>
                    <a:outerShdw blurRad="38100" dist="19050" dir="2700000" algn="tl" rotWithShape="0">
                      <a:schemeClr val="dk1">
                        <a:alpha val="40000"/>
                      </a:schemeClr>
                    </a:outerShdw>
                  </a:effectLst>
                </a:endParaRPr>
              </a:p>
            </p:txBody>
          </p:sp>
          <p:sp>
            <p:nvSpPr>
              <p:cNvPr id="71" name="Rectangle 70"/>
              <p:cNvSpPr/>
              <p:nvPr/>
            </p:nvSpPr>
            <p:spPr>
              <a:xfrm>
                <a:off x="8234784" y="634242"/>
                <a:ext cx="438315" cy="288088"/>
              </a:xfrm>
              <a:prstGeom prst="rect">
                <a:avLst/>
              </a:prstGeom>
              <a:noFill/>
            </p:spPr>
            <p:txBody>
              <a:bodyPr wrap="none" lIns="91440" tIns="45720" rIns="91440" bIns="45720">
                <a:spAutoFit/>
              </a:bodyPr>
              <a:lstStyle/>
              <a:p>
                <a:pPr algn="ctr"/>
                <a:r>
                  <a:rPr lang="en-US" sz="1400" b="0" cap="none" spc="0" dirty="0" smtClean="0">
                    <a:ln w="0"/>
                    <a:solidFill>
                      <a:schemeClr val="tx1"/>
                    </a:solidFill>
                    <a:effectLst>
                      <a:outerShdw blurRad="38100" dist="19050" dir="2700000" algn="tl" rotWithShape="0">
                        <a:schemeClr val="dk1">
                          <a:alpha val="40000"/>
                        </a:schemeClr>
                      </a:outerShdw>
                    </a:effectLst>
                  </a:rPr>
                  <a:t>BAZ</a:t>
                </a:r>
                <a:endParaRPr lang="en-US" sz="1400" b="0" cap="none" spc="0" dirty="0">
                  <a:ln w="0"/>
                  <a:solidFill>
                    <a:schemeClr val="tx1"/>
                  </a:solidFill>
                  <a:effectLst>
                    <a:outerShdw blurRad="38100" dist="19050" dir="2700000" algn="tl" rotWithShape="0">
                      <a:schemeClr val="dk1">
                        <a:alpha val="40000"/>
                      </a:schemeClr>
                    </a:outerShdw>
                  </a:effectLst>
                </a:endParaRPr>
              </a:p>
            </p:txBody>
          </p:sp>
        </p:grpSp>
        <p:pic>
          <p:nvPicPr>
            <p:cNvPr id="53" name="Picture 52"/>
            <p:cNvPicPr>
              <a:picLocks noChangeAspect="1"/>
            </p:cNvPicPr>
            <p:nvPr/>
          </p:nvPicPr>
          <p:blipFill rotWithShape="1">
            <a:blip r:embed="rId16" cstate="print">
              <a:extLst>
                <a:ext uri="{28A0092B-C50C-407E-A947-70E740481C1C}">
                  <a14:useLocalDpi xmlns:a14="http://schemas.microsoft.com/office/drawing/2010/main" val="0"/>
                </a:ext>
              </a:extLst>
            </a:blip>
            <a:srcRect b="11102"/>
            <a:stretch/>
          </p:blipFill>
          <p:spPr>
            <a:xfrm>
              <a:off x="6060991" y="5201335"/>
              <a:ext cx="2092738" cy="1216225"/>
            </a:xfrm>
            <a:prstGeom prst="rect">
              <a:avLst/>
            </a:prstGeom>
          </p:spPr>
        </p:pic>
        <p:pic>
          <p:nvPicPr>
            <p:cNvPr id="54" name="Picture 53"/>
            <p:cNvPicPr>
              <a:picLocks noChangeAspect="1"/>
            </p:cNvPicPr>
            <p:nvPr/>
          </p:nvPicPr>
          <p:blipFill rotWithShape="1">
            <a:blip r:embed="rId17" cstate="print">
              <a:extLst>
                <a:ext uri="{28A0092B-C50C-407E-A947-70E740481C1C}">
                  <a14:useLocalDpi xmlns:a14="http://schemas.microsoft.com/office/drawing/2010/main" val="0"/>
                </a:ext>
              </a:extLst>
            </a:blip>
            <a:srcRect b="10080"/>
            <a:stretch/>
          </p:blipFill>
          <p:spPr>
            <a:xfrm>
              <a:off x="6052683" y="3727773"/>
              <a:ext cx="2099946" cy="1230007"/>
            </a:xfrm>
            <a:prstGeom prst="rect">
              <a:avLst/>
            </a:prstGeom>
          </p:spPr>
        </p:pic>
        <p:sp>
          <p:nvSpPr>
            <p:cNvPr id="58" name="Striped Right Arrow 57"/>
            <p:cNvSpPr/>
            <p:nvPr/>
          </p:nvSpPr>
          <p:spPr>
            <a:xfrm>
              <a:off x="7817607" y="4659225"/>
              <a:ext cx="669954" cy="813218"/>
            </a:xfrm>
            <a:prstGeom prst="stripedRightArrow">
              <a:avLst>
                <a:gd name="adj1" fmla="val 26505"/>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509710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a:t>
            </a:r>
            <a:r>
              <a:rPr lang="en-US" sz="1800" dirty="0" smtClean="0">
                <a:latin typeface="Verdana" panose="020B0604030504040204" pitchFamily="34" charset="0"/>
                <a:ea typeface="Verdana" panose="020B0604030504040204" pitchFamily="34" charset="0"/>
              </a:rPr>
              <a:t>Hans-Balder </a:t>
            </a:r>
            <a:r>
              <a:rPr lang="en-US" sz="1800" dirty="0">
                <a:latin typeface="Verdana" panose="020B0604030504040204" pitchFamily="34" charset="0"/>
                <a:ea typeface="Verdana" panose="020B0604030504040204" pitchFamily="34" charset="0"/>
              </a:rPr>
              <a:t>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Methodology</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8" y="2579427"/>
            <a:ext cx="4941187"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600" dirty="0"/>
              <a:t>In order to better understand the local seismic response of the different soil </a:t>
            </a:r>
            <a:r>
              <a:rPr lang="en-US" sz="1600" dirty="0" smtClean="0"/>
              <a:t>types and </a:t>
            </a:r>
            <a:r>
              <a:rPr lang="en-US" sz="1600" dirty="0"/>
              <a:t>subsurface structures, the following non-invasive seismic methods were conducted:</a:t>
            </a:r>
          </a:p>
          <a:p>
            <a:pPr algn="just"/>
            <a:r>
              <a:rPr lang="en-US" sz="1600" dirty="0"/>
              <a:t>five </a:t>
            </a:r>
            <a:r>
              <a:rPr lang="en-US" sz="1600" dirty="0" err="1"/>
              <a:t>microtremor</a:t>
            </a:r>
            <a:r>
              <a:rPr lang="en-US" sz="1600" dirty="0"/>
              <a:t> array measurements (MAM), nine seismic refraction tomography (SRT</a:t>
            </a:r>
            <a:r>
              <a:rPr lang="en-US" sz="1600" dirty="0" smtClean="0"/>
              <a:t>) profiles</a:t>
            </a:r>
            <a:r>
              <a:rPr lang="en-US" sz="1600" dirty="0"/>
              <a:t>, five temporary seismic stations for standard spectral ratio (SSR) </a:t>
            </a:r>
            <a:r>
              <a:rPr lang="en-US" sz="1600" dirty="0" smtClean="0"/>
              <a:t>measurements with </a:t>
            </a:r>
            <a:r>
              <a:rPr lang="en-US" sz="1600" dirty="0"/>
              <a:t>one permanent station serving as reference, and 175 horizontal to vertical </a:t>
            </a:r>
            <a:r>
              <a:rPr lang="en-US" sz="1600" dirty="0" smtClean="0"/>
              <a:t>spectral ratio </a:t>
            </a:r>
            <a:r>
              <a:rPr lang="en-US" sz="1600" dirty="0"/>
              <a:t>(HVSR) </a:t>
            </a:r>
            <a:r>
              <a:rPr lang="en-US" sz="1600" dirty="0" smtClean="0"/>
              <a:t>measurements. </a:t>
            </a:r>
            <a:r>
              <a:rPr lang="en-US" sz="1600" dirty="0"/>
              <a:t>The results of recent measurements were </a:t>
            </a:r>
            <a:r>
              <a:rPr lang="en-US" sz="1600" dirty="0" smtClean="0"/>
              <a:t>combined with </a:t>
            </a:r>
            <a:r>
              <a:rPr lang="en-US" sz="1600" dirty="0"/>
              <a:t>lithological maps, cross sections and data from 60 borehole </a:t>
            </a:r>
            <a:r>
              <a:rPr lang="en-US" sz="1600" dirty="0" smtClean="0"/>
              <a:t>logs. All </a:t>
            </a:r>
            <a:r>
              <a:rPr lang="en-US" sz="1600" dirty="0"/>
              <a:t>methods </a:t>
            </a:r>
            <a:r>
              <a:rPr lang="en-US" sz="1600" dirty="0" smtClean="0"/>
              <a:t>were completed </a:t>
            </a:r>
            <a:r>
              <a:rPr lang="en-US" sz="1600" dirty="0"/>
              <a:t>between 2018 and 2020, and borehole log from 1965 to 2019</a:t>
            </a:r>
            <a:r>
              <a:rPr lang="en-US" sz="1600" dirty="0" smtClean="0"/>
              <a:t>.</a:t>
            </a:r>
            <a:endParaRPr lang="en-US" sz="1600" dirty="0"/>
          </a:p>
        </p:txBody>
      </p:sp>
      <p:sp>
        <p:nvSpPr>
          <p:cNvPr id="36" name="Right Arrow 35"/>
          <p:cNvSpPr/>
          <p:nvPr/>
        </p:nvSpPr>
        <p:spPr>
          <a:xfrm rot="16200000">
            <a:off x="1535024" y="6235596"/>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p:cNvSpPr/>
          <p:nvPr/>
        </p:nvSpPr>
        <p:spPr>
          <a:xfrm>
            <a:off x="3428017" y="6237536"/>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p:cNvSpPr/>
          <p:nvPr/>
        </p:nvSpPr>
        <p:spPr>
          <a:xfrm rot="10800000">
            <a:off x="2614489" y="6237534"/>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nvGrpSpPr>
          <p:cNvPr id="4" name="Group 3"/>
          <p:cNvGrpSpPr/>
          <p:nvPr/>
        </p:nvGrpSpPr>
        <p:grpSpPr>
          <a:xfrm>
            <a:off x="10684042" y="3101005"/>
            <a:ext cx="1320823" cy="2364558"/>
            <a:chOff x="10518936" y="3298937"/>
            <a:chExt cx="1091042" cy="1953201"/>
          </a:xfrm>
        </p:grpSpPr>
        <p:sp>
          <p:nvSpPr>
            <p:cNvPr id="9" name="Rectangle 8"/>
            <p:cNvSpPr/>
            <p:nvPr/>
          </p:nvSpPr>
          <p:spPr>
            <a:xfrm>
              <a:off x="10518936" y="3298937"/>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sp>
          <p:nvSpPr>
            <p:cNvPr id="40" name="Rectangle 39"/>
            <p:cNvSpPr/>
            <p:nvPr/>
          </p:nvSpPr>
          <p:spPr>
            <a:xfrm>
              <a:off x="10518936" y="3877141"/>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MAM</a:t>
              </a:r>
              <a:endParaRPr lang="en-US" sz="1600" u="sng" dirty="0">
                <a:solidFill>
                  <a:schemeClr val="tx1"/>
                </a:solidFill>
              </a:endParaRPr>
            </a:p>
          </p:txBody>
        </p:sp>
        <p:sp>
          <p:nvSpPr>
            <p:cNvPr id="41" name="Rectangle 40"/>
            <p:cNvSpPr/>
            <p:nvPr/>
          </p:nvSpPr>
          <p:spPr>
            <a:xfrm>
              <a:off x="10518936" y="441483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SSR</a:t>
              </a:r>
              <a:endParaRPr lang="en-US" sz="1600" u="sng" dirty="0">
                <a:solidFill>
                  <a:schemeClr val="tx1"/>
                </a:solidFill>
              </a:endParaRPr>
            </a:p>
          </p:txBody>
        </p:sp>
        <p:sp>
          <p:nvSpPr>
            <p:cNvPr id="30" name="Rectangle 29"/>
            <p:cNvSpPr/>
            <p:nvPr/>
          </p:nvSpPr>
          <p:spPr>
            <a:xfrm>
              <a:off x="10518936" y="4979182"/>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SRT</a:t>
              </a:r>
              <a:endParaRPr lang="en-US" sz="1600" u="sng" dirty="0">
                <a:solidFill>
                  <a:schemeClr val="tx1"/>
                </a:solidFill>
              </a:endParaRPr>
            </a:p>
          </p:txBody>
        </p:sp>
      </p:grpSp>
      <p:pic>
        <p:nvPicPr>
          <p:cNvPr id="35" name="Picture 34"/>
          <p:cNvPicPr/>
          <p:nvPr/>
        </p:nvPicPr>
        <p:blipFill>
          <a:blip r:embed="rId8" cstate="print">
            <a:extLst>
              <a:ext uri="{28A0092B-C50C-407E-A947-70E740481C1C}">
                <a14:useLocalDpi xmlns:a14="http://schemas.microsoft.com/office/drawing/2010/main" val="0"/>
              </a:ext>
            </a:extLst>
          </a:blip>
          <a:stretch>
            <a:fillRect/>
          </a:stretch>
        </p:blipFill>
        <p:spPr bwMode="auto">
          <a:xfrm>
            <a:off x="5902493" y="2579427"/>
            <a:ext cx="4639493" cy="3562067"/>
          </a:xfrm>
          <a:prstGeom prst="rect">
            <a:avLst/>
          </a:prstGeom>
          <a:noFill/>
          <a:ln w="19050">
            <a:solidFill>
              <a:schemeClr val="tx1"/>
            </a:solidFill>
          </a:ln>
        </p:spPr>
      </p:pic>
      <p:sp>
        <p:nvSpPr>
          <p:cNvPr id="25" name="Rectangle 46">
            <a:hlinkClick r:id="rId9" action="ppaction://hlinksldjump"/>
          </p:cNvPr>
          <p:cNvSpPr>
            <a:spLocks noChangeArrowheads="1"/>
          </p:cNvSpPr>
          <p:nvPr/>
        </p:nvSpPr>
        <p:spPr bwMode="auto">
          <a:xfrm>
            <a:off x="-61224" y="10181"/>
            <a:ext cx="12253224" cy="6858000"/>
          </a:xfrm>
          <a:prstGeom prst="rect">
            <a:avLst/>
          </a:prstGeom>
          <a:solidFill>
            <a:schemeClr val="bg1">
              <a:alpha val="70000"/>
            </a:schemeClr>
          </a:solidFill>
          <a:ln w="9525" algn="ctr">
            <a:noFill/>
            <a:miter lim="800000"/>
            <a:headEnd/>
            <a:tailEnd/>
          </a:ln>
          <a:effectLst/>
        </p:spPr>
        <p:txBody>
          <a:bodyPr wrap="none" anchor="ctr"/>
          <a:lstStyle/>
          <a:p>
            <a:endParaRPr lang="nl-NL"/>
          </a:p>
        </p:txBody>
      </p:sp>
      <p:sp>
        <p:nvSpPr>
          <p:cNvPr id="31" name="Text Box 48"/>
          <p:cNvSpPr txBox="1">
            <a:spLocks noChangeArrowheads="1"/>
          </p:cNvSpPr>
          <p:nvPr/>
        </p:nvSpPr>
        <p:spPr bwMode="auto">
          <a:xfrm>
            <a:off x="1672411" y="1661684"/>
            <a:ext cx="3989797" cy="4031873"/>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pPr algn="just">
              <a:defRPr/>
            </a:pPr>
            <a:r>
              <a:rPr lang="en-US" sz="1600" dirty="0">
                <a:solidFill>
                  <a:schemeClr val="tx1"/>
                </a:solidFill>
              </a:rPr>
              <a:t>Seismic Refraction Tomography (SRT) is a common method to assess the P- and S-wave velocities of soils, and is widely used in the field of geotechnical engineering. The frequent usage of SRT is owed to its simplicity, flexibility and rapidity; the limitation of investigations to depths of several tens of meters could, however, be regarded as drawback. Generally, SRT is based on the hypothesis that P- as well as S-wave velocities increase with depth. By applying inversion methods (i.e., either P- and/or S-wave inversions) on SRT profiles, P- and/or S-wave velocity patterns within the underground are obtained, which shed light on subsurface structures.</a:t>
            </a:r>
          </a:p>
        </p:txBody>
      </p:sp>
      <p:grpSp>
        <p:nvGrpSpPr>
          <p:cNvPr id="33" name="Group 32"/>
          <p:cNvGrpSpPr/>
          <p:nvPr/>
        </p:nvGrpSpPr>
        <p:grpSpPr>
          <a:xfrm>
            <a:off x="668535" y="234667"/>
            <a:ext cx="1166021" cy="879455"/>
            <a:chOff x="475304" y="297115"/>
            <a:chExt cx="1400738" cy="1056487"/>
          </a:xfrm>
        </p:grpSpPr>
        <p:sp>
          <p:nvSpPr>
            <p:cNvPr id="34" name="Right Arrow 33">
              <a:hlinkClick r:id="rId10" action="ppaction://hlinksldjump"/>
            </p:cNvPr>
            <p:cNvSpPr/>
            <p:nvPr/>
          </p:nvSpPr>
          <p:spPr>
            <a:xfrm rot="16200000">
              <a:off x="965833" y="295178"/>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9" name="Right Arrow 38">
              <a:hlinkClick r:id="rId11" action="ppaction://hlinksldjump"/>
            </p:cNvPr>
            <p:cNvSpPr/>
            <p:nvPr/>
          </p:nvSpPr>
          <p:spPr>
            <a:xfrm>
              <a:off x="1288832" y="862905"/>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2" name="Right Arrow 41">
              <a:hlinkClick r:id="rId12" action="ppaction://hlinksldjump"/>
            </p:cNvPr>
            <p:cNvSpPr/>
            <p:nvPr/>
          </p:nvSpPr>
          <p:spPr>
            <a:xfrm rot="10800000">
              <a:off x="475304" y="86290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43" name="Flowchart: Summing Junction 42">
            <a:hlinkClick r:id="rId13" action="ppaction://hlinksldjump"/>
          </p:cNvPr>
          <p:cNvSpPr/>
          <p:nvPr/>
        </p:nvSpPr>
        <p:spPr>
          <a:xfrm>
            <a:off x="11197363" y="276671"/>
            <a:ext cx="499640" cy="499640"/>
          </a:xfrm>
          <a:prstGeom prst="flowChartSummingJunction">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Rectangle 11"/>
          <p:cNvSpPr/>
          <p:nvPr/>
        </p:nvSpPr>
        <p:spPr>
          <a:xfrm>
            <a:off x="1959344" y="897100"/>
            <a:ext cx="3485204" cy="5231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b="1" i="1" dirty="0">
                <a:solidFill>
                  <a:schemeClr val="bg1"/>
                </a:solidFill>
              </a:rPr>
              <a:t>Seismic Refraction Tomography (SRT)</a:t>
            </a:r>
          </a:p>
        </p:txBody>
      </p:sp>
      <p:sp>
        <p:nvSpPr>
          <p:cNvPr id="63" name="Rectangle 62"/>
          <p:cNvSpPr/>
          <p:nvPr/>
        </p:nvSpPr>
        <p:spPr>
          <a:xfrm>
            <a:off x="5830969" y="897101"/>
            <a:ext cx="6125981" cy="479645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51" name="Picture 50"/>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880637" y="1223228"/>
            <a:ext cx="6026644" cy="2211710"/>
          </a:xfrm>
          <a:prstGeom prst="rect">
            <a:avLst/>
          </a:prstGeom>
        </p:spPr>
      </p:pic>
      <p:grpSp>
        <p:nvGrpSpPr>
          <p:cNvPr id="52" name="Group 51"/>
          <p:cNvGrpSpPr/>
          <p:nvPr/>
        </p:nvGrpSpPr>
        <p:grpSpPr>
          <a:xfrm>
            <a:off x="5929665" y="3829982"/>
            <a:ext cx="5960899" cy="1528257"/>
            <a:chOff x="-3751908" y="-19252"/>
            <a:chExt cx="9913809" cy="2510795"/>
          </a:xfrm>
        </p:grpSpPr>
        <p:pic>
          <p:nvPicPr>
            <p:cNvPr id="59" name="Picture 58" descr="C:\Users\FX_Win7\Desktop\DATA for Pro\SEISMIC_REF\8.SCH57\8.png"/>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96457" y="34159"/>
              <a:ext cx="3188335" cy="2456815"/>
            </a:xfrm>
            <a:prstGeom prst="rect">
              <a:avLst/>
            </a:prstGeom>
            <a:noFill/>
            <a:ln>
              <a:noFill/>
            </a:ln>
          </p:spPr>
        </p:pic>
        <p:pic>
          <p:nvPicPr>
            <p:cNvPr id="60" name="Picture 59" descr="C:\Users\FX_Win7\Desktop\DATA for Pro\SEISMIC_REF\8.SCH57\9.png"/>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991346" y="51238"/>
              <a:ext cx="3170555" cy="2440305"/>
            </a:xfrm>
            <a:prstGeom prst="rect">
              <a:avLst/>
            </a:prstGeom>
            <a:noFill/>
            <a:ln>
              <a:noFill/>
            </a:ln>
          </p:spPr>
        </p:pic>
        <p:pic>
          <p:nvPicPr>
            <p:cNvPr id="61" name="Picture 60" descr="C:\Users\FX_Win7\Desktop\DATA for Pro\SEISMIC_REF\8.SCH57\7.png"/>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751908" y="-19252"/>
              <a:ext cx="3168014" cy="2451100"/>
            </a:xfrm>
            <a:prstGeom prst="rect">
              <a:avLst/>
            </a:prstGeom>
            <a:noFill/>
            <a:ln>
              <a:noFill/>
            </a:ln>
          </p:spPr>
        </p:pic>
      </p:grpSp>
    </p:spTree>
    <p:extLst>
      <p:ext uri="{BB962C8B-B14F-4D97-AF65-F5344CB8AC3E}">
        <p14:creationId xmlns:p14="http://schemas.microsoft.com/office/powerpoint/2010/main" val="28845999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a:t>
            </a:r>
            <a:r>
              <a:rPr lang="en-US" sz="1800" dirty="0" smtClean="0">
                <a:latin typeface="Verdana" panose="020B0604030504040204" pitchFamily="34" charset="0"/>
                <a:ea typeface="Verdana" panose="020B0604030504040204" pitchFamily="34" charset="0"/>
              </a:rPr>
              <a:t>Hans-Balder </a:t>
            </a:r>
            <a:r>
              <a:rPr lang="en-US" sz="1800" dirty="0">
                <a:latin typeface="Verdana" panose="020B0604030504040204" pitchFamily="34" charset="0"/>
                <a:ea typeface="Verdana" panose="020B0604030504040204" pitchFamily="34" charset="0"/>
              </a:rPr>
              <a:t>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smtClean="0">
                <a:ln w="0"/>
                <a:solidFill>
                  <a:schemeClr val="tx1"/>
                </a:solidFill>
                <a:effectLst>
                  <a:outerShdw blurRad="38100" dist="19050" dir="2700000" algn="tl" rotWithShape="0">
                    <a:schemeClr val="dk1">
                      <a:alpha val="40000"/>
                    </a:schemeClr>
                  </a:outerShdw>
                </a:effectLst>
              </a:rPr>
              <a:t>Results</a:t>
            </a:r>
            <a:endParaRPr lang="en-GB" sz="3200" dirty="0">
              <a:ln w="0"/>
              <a:solidFill>
                <a:schemeClr val="tx1"/>
              </a:solidFill>
              <a:effectLst>
                <a:outerShdw blurRad="38100" dist="19050" dir="2700000" algn="tl" rotWithShape="0">
                  <a:schemeClr val="dk1">
                    <a:alpha val="40000"/>
                  </a:schemeClr>
                </a:outerShdw>
              </a:effectLs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9" y="2579427"/>
            <a:ext cx="5933210"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500" dirty="0"/>
              <a:t>Typical for most urbanized areas is a dense agglomeration inducing a wide range of conditions and disturbing factors, which limit the application of many geophysical methods that allow for complex seismic </a:t>
            </a:r>
            <a:r>
              <a:rPr lang="en-US" sz="1500" dirty="0" err="1"/>
              <a:t>microzonation</a:t>
            </a:r>
            <a:r>
              <a:rPr lang="en-US" sz="1500" dirty="0"/>
              <a:t>. In many cases, invasive methods (e.g., drilling and borehole measurements) are impossible to implement. For this reason, only non-invasive methods were used for data acquisition: </a:t>
            </a:r>
            <a:r>
              <a:rPr lang="en-US" sz="1500" dirty="0" err="1"/>
              <a:t>microtremor</a:t>
            </a:r>
            <a:r>
              <a:rPr lang="en-US" sz="1500" dirty="0"/>
              <a:t> array measurements (MAMs), seismic refraction tomography (SRT), and instrumental data recording from temporary and permanent and from mobile seismic stations for long- and short-term acquisition, respectively. The use of these methods individually or in combination has proven to be successful for detailed seismic characterization and </a:t>
            </a:r>
            <a:r>
              <a:rPr lang="en-US" sz="1500" dirty="0" err="1"/>
              <a:t>microzonation</a:t>
            </a:r>
            <a:r>
              <a:rPr lang="en-US" sz="1500" dirty="0"/>
              <a:t> in the past. The newly assessed data was combined with local geological and geotechnical data in the form of lithological maps and cross sections as well as borehole logs provided by the Head Institute of Engineering and Technical Surveys of the State Construction Committee of Tajikistan.</a:t>
            </a:r>
          </a:p>
        </p:txBody>
      </p:sp>
      <p:sp>
        <p:nvSpPr>
          <p:cNvPr id="36" name="Right Arrow 35">
            <a:hlinkClick r:id="rId8" action="ppaction://hlinksldjump"/>
          </p:cNvPr>
          <p:cNvSpPr/>
          <p:nvPr/>
        </p:nvSpPr>
        <p:spPr>
          <a:xfrm rot="16200000">
            <a:off x="2145771" y="6260213"/>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a:hlinkClick r:id="rId9" action="ppaction://hlinksldjump"/>
          </p:cNvPr>
          <p:cNvSpPr/>
          <p:nvPr/>
        </p:nvSpPr>
        <p:spPr>
          <a:xfrm>
            <a:off x="4038764" y="626215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a:hlinkClick r:id="rId10" action="ppaction://hlinksldjump"/>
          </p:cNvPr>
          <p:cNvSpPr/>
          <p:nvPr/>
        </p:nvSpPr>
        <p:spPr>
          <a:xfrm rot="10800000">
            <a:off x="3225236" y="6262151"/>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nvGrpSpPr>
          <p:cNvPr id="4" name="Group 3"/>
          <p:cNvGrpSpPr/>
          <p:nvPr/>
        </p:nvGrpSpPr>
        <p:grpSpPr>
          <a:xfrm>
            <a:off x="10720928" y="2869831"/>
            <a:ext cx="1320824" cy="2996479"/>
            <a:chOff x="10518935" y="2776950"/>
            <a:chExt cx="1091043" cy="2475188"/>
          </a:xfrm>
        </p:grpSpPr>
        <p:sp>
          <p:nvSpPr>
            <p:cNvPr id="9" name="Rectangle 8">
              <a:hlinkClick r:id="rId11" action="ppaction://hlinksldjump"/>
            </p:cNvPr>
            <p:cNvSpPr/>
            <p:nvPr/>
          </p:nvSpPr>
          <p:spPr>
            <a:xfrm>
              <a:off x="10518936" y="3298937"/>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sp>
          <p:nvSpPr>
            <p:cNvPr id="40" name="Rectangle 39">
              <a:hlinkClick r:id="rId12" action="ppaction://hlinksldjump"/>
            </p:cNvPr>
            <p:cNvSpPr/>
            <p:nvPr/>
          </p:nvSpPr>
          <p:spPr>
            <a:xfrm>
              <a:off x="10518936" y="3877141"/>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MAM</a:t>
              </a:r>
              <a:endParaRPr lang="en-US" sz="1600" u="sng" dirty="0">
                <a:solidFill>
                  <a:schemeClr val="tx1"/>
                </a:solidFill>
              </a:endParaRPr>
            </a:p>
          </p:txBody>
        </p:sp>
        <p:sp>
          <p:nvSpPr>
            <p:cNvPr id="41" name="Rectangle 40">
              <a:hlinkClick r:id="rId13" action="ppaction://hlinksldjump"/>
            </p:cNvPr>
            <p:cNvSpPr/>
            <p:nvPr/>
          </p:nvSpPr>
          <p:spPr>
            <a:xfrm>
              <a:off x="10518936" y="441483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SSR</a:t>
              </a:r>
              <a:endParaRPr lang="en-US" sz="1600" u="sng" dirty="0">
                <a:solidFill>
                  <a:schemeClr val="tx1"/>
                </a:solidFill>
              </a:endParaRPr>
            </a:p>
          </p:txBody>
        </p:sp>
        <p:sp>
          <p:nvSpPr>
            <p:cNvPr id="30" name="Rectangle 29">
              <a:hlinkClick r:id="rId14" action="ppaction://hlinksldjump"/>
            </p:cNvPr>
            <p:cNvSpPr/>
            <p:nvPr/>
          </p:nvSpPr>
          <p:spPr>
            <a:xfrm>
              <a:off x="10518936" y="4979182"/>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SRT</a:t>
              </a:r>
              <a:endParaRPr lang="en-US" sz="1600" u="sng" dirty="0">
                <a:solidFill>
                  <a:schemeClr val="tx1"/>
                </a:solidFill>
              </a:endParaRPr>
            </a:p>
          </p:txBody>
        </p:sp>
        <p:sp>
          <p:nvSpPr>
            <p:cNvPr id="31" name="Rectangle 30">
              <a:hlinkClick r:id="rId15" action="ppaction://hlinksldjump"/>
            </p:cNvPr>
            <p:cNvSpPr/>
            <p:nvPr/>
          </p:nvSpPr>
          <p:spPr>
            <a:xfrm>
              <a:off x="10518935" y="2776950"/>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BOREHOLE</a:t>
              </a:r>
              <a:endParaRPr lang="en-US" sz="1600" u="sng" dirty="0">
                <a:solidFill>
                  <a:schemeClr val="tx1"/>
                </a:solidFill>
              </a:endParaRPr>
            </a:p>
          </p:txBody>
        </p:sp>
      </p:grpSp>
      <p:pic>
        <p:nvPicPr>
          <p:cNvPr id="25" name="Picture 24">
            <a:hlinkClick r:id="rId9" action="ppaction://hlinksldjump"/>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928276" y="2589486"/>
            <a:ext cx="3645252" cy="3917579"/>
          </a:xfrm>
          <a:prstGeom prst="rect">
            <a:avLst/>
          </a:prstGeom>
          <a:ln w="12700">
            <a:solidFill>
              <a:schemeClr val="tx1"/>
            </a:solidFill>
          </a:ln>
        </p:spPr>
      </p:pic>
    </p:spTree>
    <p:extLst>
      <p:ext uri="{BB962C8B-B14F-4D97-AF65-F5344CB8AC3E}">
        <p14:creationId xmlns:p14="http://schemas.microsoft.com/office/powerpoint/2010/main" val="42549819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a:t>
            </a:r>
            <a:r>
              <a:rPr lang="en-US" sz="1800" dirty="0" smtClean="0">
                <a:latin typeface="Verdana" panose="020B0604030504040204" pitchFamily="34" charset="0"/>
                <a:ea typeface="Verdana" panose="020B0604030504040204" pitchFamily="34" charset="0"/>
              </a:rPr>
              <a:t>Hans-Balder </a:t>
            </a:r>
            <a:r>
              <a:rPr lang="en-US" sz="1800" dirty="0">
                <a:latin typeface="Verdana" panose="020B0604030504040204" pitchFamily="34" charset="0"/>
                <a:ea typeface="Verdana" panose="020B0604030504040204" pitchFamily="34" charset="0"/>
              </a:rPr>
              <a:t>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smtClean="0">
                <a:ln w="0"/>
                <a:solidFill>
                  <a:schemeClr val="tx1"/>
                </a:solidFill>
                <a:effectLst>
                  <a:outerShdw blurRad="38100" dist="19050" dir="2700000" algn="tl" rotWithShape="0">
                    <a:schemeClr val="dk1">
                      <a:alpha val="40000"/>
                    </a:schemeClr>
                  </a:outerShdw>
                </a:effectLst>
              </a:rPr>
              <a:t>Results</a:t>
            </a:r>
            <a:endParaRPr lang="en-GB" sz="3200" dirty="0">
              <a:ln w="0"/>
              <a:solidFill>
                <a:schemeClr val="tx1"/>
              </a:solidFill>
              <a:effectLst>
                <a:outerShdw blurRad="38100" dist="19050" dir="2700000" algn="tl" rotWithShape="0">
                  <a:schemeClr val="dk1">
                    <a:alpha val="40000"/>
                  </a:schemeClr>
                </a:outerShdw>
              </a:effectLs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9" y="2579427"/>
            <a:ext cx="5933210"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500" dirty="0"/>
              <a:t>Typical for most urbanized areas is a dense agglomeration inducing a wide range of conditions and disturbing factors, which limit the application of many geophysical methods that allow for complex seismic </a:t>
            </a:r>
            <a:r>
              <a:rPr lang="en-US" sz="1500" dirty="0" err="1"/>
              <a:t>microzonation</a:t>
            </a:r>
            <a:r>
              <a:rPr lang="en-US" sz="1500" dirty="0"/>
              <a:t>. In many cases, invasive methods (e.g., drilling and borehole measurements) are impossible to implement. For this reason, only non-invasive methods were used for data acquisition: </a:t>
            </a:r>
            <a:r>
              <a:rPr lang="en-US" sz="1500" dirty="0" err="1"/>
              <a:t>microtremor</a:t>
            </a:r>
            <a:r>
              <a:rPr lang="en-US" sz="1500" dirty="0"/>
              <a:t> array measurements (MAMs), seismic refraction tomography (SRT), and instrumental data recording from temporary and permanent and from mobile seismic stations for long- and short-term acquisition, respectively. The use of these methods individually or in combination has proven to be successful for detailed seismic characterization and </a:t>
            </a:r>
            <a:r>
              <a:rPr lang="en-US" sz="1500" dirty="0" err="1"/>
              <a:t>microzonation</a:t>
            </a:r>
            <a:r>
              <a:rPr lang="en-US" sz="1500" dirty="0"/>
              <a:t> in the past. The newly assessed data was combined with local geological and geotechnical data in the form of lithological maps and cross sections as well as borehole logs provided by the Head Institute of Engineering and Technical Surveys of the State Construction Committee of Tajikistan.</a:t>
            </a:r>
          </a:p>
        </p:txBody>
      </p:sp>
      <p:sp>
        <p:nvSpPr>
          <p:cNvPr id="36" name="Right Arrow 35"/>
          <p:cNvSpPr/>
          <p:nvPr/>
        </p:nvSpPr>
        <p:spPr>
          <a:xfrm rot="16200000">
            <a:off x="2145771" y="6260213"/>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p:cNvSpPr/>
          <p:nvPr/>
        </p:nvSpPr>
        <p:spPr>
          <a:xfrm>
            <a:off x="4038764" y="626215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p:cNvSpPr/>
          <p:nvPr/>
        </p:nvSpPr>
        <p:spPr>
          <a:xfrm rot="10800000">
            <a:off x="3225236" y="6262151"/>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nvGrpSpPr>
          <p:cNvPr id="4" name="Group 3"/>
          <p:cNvGrpSpPr/>
          <p:nvPr/>
        </p:nvGrpSpPr>
        <p:grpSpPr>
          <a:xfrm>
            <a:off x="10720928" y="2869831"/>
            <a:ext cx="1320824" cy="2996479"/>
            <a:chOff x="10518935" y="2776950"/>
            <a:chExt cx="1091043" cy="2475188"/>
          </a:xfrm>
        </p:grpSpPr>
        <p:sp>
          <p:nvSpPr>
            <p:cNvPr id="9" name="Rectangle 8"/>
            <p:cNvSpPr/>
            <p:nvPr/>
          </p:nvSpPr>
          <p:spPr>
            <a:xfrm>
              <a:off x="10518936" y="3298937"/>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sp>
          <p:nvSpPr>
            <p:cNvPr id="40" name="Rectangle 39"/>
            <p:cNvSpPr/>
            <p:nvPr/>
          </p:nvSpPr>
          <p:spPr>
            <a:xfrm>
              <a:off x="10518936" y="3877141"/>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MAM</a:t>
              </a:r>
              <a:endParaRPr lang="en-US" sz="1600" u="sng" dirty="0">
                <a:solidFill>
                  <a:schemeClr val="tx1"/>
                </a:solidFill>
              </a:endParaRPr>
            </a:p>
          </p:txBody>
        </p:sp>
        <p:sp>
          <p:nvSpPr>
            <p:cNvPr id="41" name="Rectangle 40"/>
            <p:cNvSpPr/>
            <p:nvPr/>
          </p:nvSpPr>
          <p:spPr>
            <a:xfrm>
              <a:off x="10518936" y="441483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SSR</a:t>
              </a:r>
              <a:endParaRPr lang="en-US" sz="1600" u="sng" dirty="0">
                <a:solidFill>
                  <a:schemeClr val="tx1"/>
                </a:solidFill>
              </a:endParaRPr>
            </a:p>
          </p:txBody>
        </p:sp>
        <p:sp>
          <p:nvSpPr>
            <p:cNvPr id="30" name="Rectangle 29"/>
            <p:cNvSpPr/>
            <p:nvPr/>
          </p:nvSpPr>
          <p:spPr>
            <a:xfrm>
              <a:off x="10518936" y="4979182"/>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SRT</a:t>
              </a:r>
              <a:endParaRPr lang="en-US" sz="1600" u="sng" dirty="0">
                <a:solidFill>
                  <a:schemeClr val="tx1"/>
                </a:solidFill>
              </a:endParaRPr>
            </a:p>
          </p:txBody>
        </p:sp>
        <p:sp>
          <p:nvSpPr>
            <p:cNvPr id="31" name="Rectangle 30"/>
            <p:cNvSpPr/>
            <p:nvPr/>
          </p:nvSpPr>
          <p:spPr>
            <a:xfrm>
              <a:off x="10518935" y="2776950"/>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grpSp>
      <p:pic>
        <p:nvPicPr>
          <p:cNvPr id="25" name="Picture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28276" y="2589486"/>
            <a:ext cx="3645252" cy="3917579"/>
          </a:xfrm>
          <a:prstGeom prst="rect">
            <a:avLst/>
          </a:prstGeom>
          <a:ln w="12700">
            <a:solidFill>
              <a:schemeClr val="tx1"/>
            </a:solidFill>
          </a:ln>
        </p:spPr>
      </p:pic>
      <p:sp>
        <p:nvSpPr>
          <p:cNvPr id="33" name="Rectangle 46">
            <a:hlinkClick r:id="rId9" action="ppaction://hlinksldjump"/>
          </p:cNvPr>
          <p:cNvSpPr>
            <a:spLocks noChangeArrowheads="1"/>
          </p:cNvSpPr>
          <p:nvPr/>
        </p:nvSpPr>
        <p:spPr bwMode="auto">
          <a:xfrm>
            <a:off x="-61224" y="-8869"/>
            <a:ext cx="12253224" cy="6858000"/>
          </a:xfrm>
          <a:prstGeom prst="rect">
            <a:avLst/>
          </a:prstGeom>
          <a:solidFill>
            <a:schemeClr val="bg1">
              <a:alpha val="70000"/>
            </a:schemeClr>
          </a:solidFill>
          <a:ln w="9525" algn="ctr">
            <a:noFill/>
            <a:miter lim="800000"/>
            <a:headEnd/>
            <a:tailEnd/>
          </a:ln>
          <a:effectLst/>
        </p:spPr>
        <p:txBody>
          <a:bodyPr wrap="none" anchor="ctr"/>
          <a:lstStyle/>
          <a:p>
            <a:endParaRPr lang="nl-NL"/>
          </a:p>
        </p:txBody>
      </p:sp>
      <p:grpSp>
        <p:nvGrpSpPr>
          <p:cNvPr id="34" name="Group 33"/>
          <p:cNvGrpSpPr/>
          <p:nvPr/>
        </p:nvGrpSpPr>
        <p:grpSpPr>
          <a:xfrm>
            <a:off x="668535" y="234667"/>
            <a:ext cx="1166021" cy="879455"/>
            <a:chOff x="475304" y="297115"/>
            <a:chExt cx="1400738" cy="1056487"/>
          </a:xfrm>
        </p:grpSpPr>
        <p:sp>
          <p:nvSpPr>
            <p:cNvPr id="35" name="Right Arrow 34">
              <a:hlinkClick r:id="rId10" action="ppaction://hlinksldjump"/>
            </p:cNvPr>
            <p:cNvSpPr/>
            <p:nvPr/>
          </p:nvSpPr>
          <p:spPr>
            <a:xfrm rot="16200000">
              <a:off x="965833" y="295178"/>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9" name="Right Arrow 38">
              <a:hlinkClick r:id="rId11" action="ppaction://hlinksldjump"/>
            </p:cNvPr>
            <p:cNvSpPr/>
            <p:nvPr/>
          </p:nvSpPr>
          <p:spPr>
            <a:xfrm>
              <a:off x="1288832" y="862905"/>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2" name="Right Arrow 41">
              <a:hlinkClick r:id="rId12" action="ppaction://hlinksldjump"/>
            </p:cNvPr>
            <p:cNvSpPr/>
            <p:nvPr/>
          </p:nvSpPr>
          <p:spPr>
            <a:xfrm rot="10800000">
              <a:off x="475304" y="86290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pic>
        <p:nvPicPr>
          <p:cNvPr id="43" name="Picture 4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567761" y="427890"/>
            <a:ext cx="5811620" cy="6245791"/>
          </a:xfrm>
          <a:prstGeom prst="rect">
            <a:avLst/>
          </a:prstGeom>
        </p:spPr>
      </p:pic>
      <p:sp>
        <p:nvSpPr>
          <p:cNvPr id="44" name="Flowchart: Summing Junction 43">
            <a:hlinkClick r:id="rId12" action="ppaction://hlinksldjump"/>
          </p:cNvPr>
          <p:cNvSpPr/>
          <p:nvPr/>
        </p:nvSpPr>
        <p:spPr>
          <a:xfrm>
            <a:off x="11197363" y="276671"/>
            <a:ext cx="499640" cy="499640"/>
          </a:xfrm>
          <a:prstGeom prst="flowChartSummingJunction">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6" name="Rectangle 45"/>
          <p:cNvSpPr/>
          <p:nvPr/>
        </p:nvSpPr>
        <p:spPr>
          <a:xfrm>
            <a:off x="645464" y="1820756"/>
            <a:ext cx="4969911" cy="31101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45" name="Picture 44"/>
          <p:cNvPicPr>
            <a:picLocks noChangeAspect="1"/>
          </p:cNvPicPr>
          <p:nvPr/>
        </p:nvPicPr>
        <p:blipFill>
          <a:blip r:embed="rId14"/>
          <a:stretch>
            <a:fillRect/>
          </a:stretch>
        </p:blipFill>
        <p:spPr>
          <a:xfrm>
            <a:off x="252784" y="1820462"/>
            <a:ext cx="5822172" cy="3354774"/>
          </a:xfrm>
          <a:prstGeom prst="rect">
            <a:avLst/>
          </a:prstGeom>
        </p:spPr>
      </p:pic>
    </p:spTree>
    <p:extLst>
      <p:ext uri="{BB962C8B-B14F-4D97-AF65-F5344CB8AC3E}">
        <p14:creationId xmlns:p14="http://schemas.microsoft.com/office/powerpoint/2010/main" val="37227189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a:t>
            </a:r>
            <a:r>
              <a:rPr lang="en-US" sz="1800" dirty="0" smtClean="0">
                <a:latin typeface="Verdana" panose="020B0604030504040204" pitchFamily="34" charset="0"/>
                <a:ea typeface="Verdana" panose="020B0604030504040204" pitchFamily="34" charset="0"/>
              </a:rPr>
              <a:t>Hans-Balder </a:t>
            </a:r>
            <a:r>
              <a:rPr lang="en-US" sz="1800" dirty="0">
                <a:latin typeface="Verdana" panose="020B0604030504040204" pitchFamily="34" charset="0"/>
                <a:ea typeface="Verdana" panose="020B0604030504040204" pitchFamily="34" charset="0"/>
              </a:rPr>
              <a:t>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smtClean="0">
                <a:ln w="0"/>
                <a:solidFill>
                  <a:schemeClr val="tx1"/>
                </a:solidFill>
                <a:effectLst>
                  <a:outerShdw blurRad="38100" dist="19050" dir="2700000" algn="tl" rotWithShape="0">
                    <a:schemeClr val="dk1">
                      <a:alpha val="40000"/>
                    </a:schemeClr>
                  </a:outerShdw>
                </a:effectLst>
              </a:rPr>
              <a:t>Results</a:t>
            </a:r>
            <a:endParaRPr lang="en-GB" sz="3200" dirty="0">
              <a:ln w="0"/>
              <a:solidFill>
                <a:schemeClr val="tx1"/>
              </a:solidFill>
              <a:effectLst>
                <a:outerShdw blurRad="38100" dist="19050" dir="2700000" algn="tl" rotWithShape="0">
                  <a:schemeClr val="dk1">
                    <a:alpha val="40000"/>
                  </a:schemeClr>
                </a:outerShdw>
              </a:effectLs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9" y="2579427"/>
            <a:ext cx="5933210"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500" dirty="0"/>
              <a:t>Typical for most urbanized areas is a dense agglomeration inducing a wide range of conditions and disturbing factors, which limit the application of many geophysical methods that allow for complex seismic </a:t>
            </a:r>
            <a:r>
              <a:rPr lang="en-US" sz="1500" dirty="0" err="1"/>
              <a:t>microzonation</a:t>
            </a:r>
            <a:r>
              <a:rPr lang="en-US" sz="1500" dirty="0"/>
              <a:t>. In many cases, invasive methods (e.g., drilling and borehole measurements) are impossible to implement. For this reason, only non-invasive methods were used for data acquisition: </a:t>
            </a:r>
            <a:r>
              <a:rPr lang="en-US" sz="1500" dirty="0" err="1"/>
              <a:t>microtremor</a:t>
            </a:r>
            <a:r>
              <a:rPr lang="en-US" sz="1500" dirty="0"/>
              <a:t> array measurements (MAMs), seismic refraction tomography (SRT), and instrumental data recording from temporary and permanent and from mobile seismic stations for long- and short-term acquisition, respectively. The use of these methods individually or in combination has proven to be successful for detailed seismic characterization and </a:t>
            </a:r>
            <a:r>
              <a:rPr lang="en-US" sz="1500" dirty="0" err="1"/>
              <a:t>microzonation</a:t>
            </a:r>
            <a:r>
              <a:rPr lang="en-US" sz="1500" dirty="0"/>
              <a:t> in the past. The newly assessed data was combined with local geological and geotechnical data in the form of lithological maps and cross sections as well as borehole logs provided by the Head Institute of Engineering and Technical Surveys of the State Construction Committee of Tajikistan.</a:t>
            </a:r>
          </a:p>
        </p:txBody>
      </p:sp>
      <p:sp>
        <p:nvSpPr>
          <p:cNvPr id="36" name="Right Arrow 35"/>
          <p:cNvSpPr/>
          <p:nvPr/>
        </p:nvSpPr>
        <p:spPr>
          <a:xfrm rot="16200000">
            <a:off x="2145771" y="6260213"/>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p:cNvSpPr/>
          <p:nvPr/>
        </p:nvSpPr>
        <p:spPr>
          <a:xfrm>
            <a:off x="4038764" y="626215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p:cNvSpPr/>
          <p:nvPr/>
        </p:nvSpPr>
        <p:spPr>
          <a:xfrm rot="10800000">
            <a:off x="3225236" y="6262151"/>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nvGrpSpPr>
          <p:cNvPr id="4" name="Group 3"/>
          <p:cNvGrpSpPr/>
          <p:nvPr/>
        </p:nvGrpSpPr>
        <p:grpSpPr>
          <a:xfrm>
            <a:off x="10720928" y="2869831"/>
            <a:ext cx="1320824" cy="2996479"/>
            <a:chOff x="10518935" y="2776950"/>
            <a:chExt cx="1091043" cy="2475188"/>
          </a:xfrm>
        </p:grpSpPr>
        <p:sp>
          <p:nvSpPr>
            <p:cNvPr id="9" name="Rectangle 8"/>
            <p:cNvSpPr/>
            <p:nvPr/>
          </p:nvSpPr>
          <p:spPr>
            <a:xfrm>
              <a:off x="10518936" y="3298937"/>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sp>
          <p:nvSpPr>
            <p:cNvPr id="40" name="Rectangle 39"/>
            <p:cNvSpPr/>
            <p:nvPr/>
          </p:nvSpPr>
          <p:spPr>
            <a:xfrm>
              <a:off x="10518936" y="3877141"/>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MAM</a:t>
              </a:r>
              <a:endParaRPr lang="en-US" sz="1600" u="sng" dirty="0">
                <a:solidFill>
                  <a:schemeClr val="tx1"/>
                </a:solidFill>
              </a:endParaRPr>
            </a:p>
          </p:txBody>
        </p:sp>
        <p:sp>
          <p:nvSpPr>
            <p:cNvPr id="41" name="Rectangle 40"/>
            <p:cNvSpPr/>
            <p:nvPr/>
          </p:nvSpPr>
          <p:spPr>
            <a:xfrm>
              <a:off x="10518936" y="441483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SSR</a:t>
              </a:r>
              <a:endParaRPr lang="en-US" sz="1600" u="sng" dirty="0">
                <a:solidFill>
                  <a:schemeClr val="tx1"/>
                </a:solidFill>
              </a:endParaRPr>
            </a:p>
          </p:txBody>
        </p:sp>
        <p:sp>
          <p:nvSpPr>
            <p:cNvPr id="30" name="Rectangle 29"/>
            <p:cNvSpPr/>
            <p:nvPr/>
          </p:nvSpPr>
          <p:spPr>
            <a:xfrm>
              <a:off x="10518936" y="4979182"/>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SRT</a:t>
              </a:r>
              <a:endParaRPr lang="en-US" sz="1600" u="sng" dirty="0">
                <a:solidFill>
                  <a:schemeClr val="tx1"/>
                </a:solidFill>
              </a:endParaRPr>
            </a:p>
          </p:txBody>
        </p:sp>
        <p:sp>
          <p:nvSpPr>
            <p:cNvPr id="31" name="Rectangle 30"/>
            <p:cNvSpPr/>
            <p:nvPr/>
          </p:nvSpPr>
          <p:spPr>
            <a:xfrm>
              <a:off x="10518935" y="2776950"/>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grpSp>
      <p:pic>
        <p:nvPicPr>
          <p:cNvPr id="25" name="Picture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28276" y="2589486"/>
            <a:ext cx="3645252" cy="3917579"/>
          </a:xfrm>
          <a:prstGeom prst="rect">
            <a:avLst/>
          </a:prstGeom>
          <a:ln w="12700">
            <a:solidFill>
              <a:schemeClr val="tx1"/>
            </a:solidFill>
          </a:ln>
        </p:spPr>
      </p:pic>
      <p:sp>
        <p:nvSpPr>
          <p:cNvPr id="33" name="Rectangle 46">
            <a:hlinkClick r:id="rId9" action="ppaction://hlinksldjump"/>
          </p:cNvPr>
          <p:cNvSpPr>
            <a:spLocks noChangeArrowheads="1"/>
          </p:cNvSpPr>
          <p:nvPr/>
        </p:nvSpPr>
        <p:spPr bwMode="auto">
          <a:xfrm>
            <a:off x="-61224" y="-8869"/>
            <a:ext cx="12253224" cy="6858000"/>
          </a:xfrm>
          <a:prstGeom prst="rect">
            <a:avLst/>
          </a:prstGeom>
          <a:solidFill>
            <a:schemeClr val="bg1">
              <a:alpha val="70000"/>
            </a:schemeClr>
          </a:solidFill>
          <a:ln w="9525" algn="ctr">
            <a:noFill/>
            <a:miter lim="800000"/>
            <a:headEnd/>
            <a:tailEnd/>
          </a:ln>
          <a:effectLst/>
        </p:spPr>
        <p:txBody>
          <a:bodyPr wrap="none" anchor="ctr"/>
          <a:lstStyle/>
          <a:p>
            <a:endParaRPr lang="nl-NL"/>
          </a:p>
        </p:txBody>
      </p:sp>
      <p:grpSp>
        <p:nvGrpSpPr>
          <p:cNvPr id="34" name="Group 33"/>
          <p:cNvGrpSpPr/>
          <p:nvPr/>
        </p:nvGrpSpPr>
        <p:grpSpPr>
          <a:xfrm>
            <a:off x="668535" y="234667"/>
            <a:ext cx="1166021" cy="879455"/>
            <a:chOff x="475304" y="297115"/>
            <a:chExt cx="1400738" cy="1056487"/>
          </a:xfrm>
        </p:grpSpPr>
        <p:sp>
          <p:nvSpPr>
            <p:cNvPr id="35" name="Right Arrow 34">
              <a:hlinkClick r:id="rId10" action="ppaction://hlinksldjump"/>
            </p:cNvPr>
            <p:cNvSpPr/>
            <p:nvPr/>
          </p:nvSpPr>
          <p:spPr>
            <a:xfrm rot="16200000">
              <a:off x="965833" y="295178"/>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9" name="Right Arrow 38">
              <a:hlinkClick r:id="rId11" action="ppaction://hlinksldjump"/>
            </p:cNvPr>
            <p:cNvSpPr/>
            <p:nvPr/>
          </p:nvSpPr>
          <p:spPr>
            <a:xfrm>
              <a:off x="1288832" y="862905"/>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2" name="Right Arrow 41">
              <a:hlinkClick r:id="rId12" action="ppaction://hlinksldjump"/>
            </p:cNvPr>
            <p:cNvSpPr/>
            <p:nvPr/>
          </p:nvSpPr>
          <p:spPr>
            <a:xfrm rot="10800000">
              <a:off x="475304" y="86290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44" name="Flowchart: Summing Junction 43">
            <a:hlinkClick r:id="rId13" action="ppaction://hlinksldjump"/>
          </p:cNvPr>
          <p:cNvSpPr/>
          <p:nvPr/>
        </p:nvSpPr>
        <p:spPr>
          <a:xfrm>
            <a:off x="11197363" y="276671"/>
            <a:ext cx="499640" cy="499640"/>
          </a:xfrm>
          <a:prstGeom prst="flowChartSummingJunction">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7" name="Rectangle 46"/>
          <p:cNvSpPr/>
          <p:nvPr/>
        </p:nvSpPr>
        <p:spPr>
          <a:xfrm>
            <a:off x="3232101" y="269134"/>
            <a:ext cx="6438760" cy="5231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400" b="1" i="1" dirty="0">
                <a:solidFill>
                  <a:schemeClr val="bg1"/>
                </a:solidFill>
              </a:rPr>
              <a:t>Comparison of the Borehole Data</a:t>
            </a:r>
          </a:p>
        </p:txBody>
      </p:sp>
      <p:pic>
        <p:nvPicPr>
          <p:cNvPr id="3" name="Picture 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701001" y="1122094"/>
            <a:ext cx="6347497" cy="5493923"/>
          </a:xfrm>
          <a:prstGeom prst="rect">
            <a:avLst/>
          </a:prstGeom>
          <a:ln w="19050">
            <a:solidFill>
              <a:schemeClr val="tx1"/>
            </a:solidFill>
          </a:ln>
        </p:spPr>
      </p:pic>
      <p:sp>
        <p:nvSpPr>
          <p:cNvPr id="51" name="Text Box 48"/>
          <p:cNvSpPr txBox="1">
            <a:spLocks noChangeArrowheads="1"/>
          </p:cNvSpPr>
          <p:nvPr/>
        </p:nvSpPr>
        <p:spPr bwMode="auto">
          <a:xfrm>
            <a:off x="655787" y="1106818"/>
            <a:ext cx="4901712" cy="5509200"/>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pPr algn="just"/>
            <a:r>
              <a:rPr lang="en-US" sz="1600" dirty="0">
                <a:solidFill>
                  <a:schemeClr val="tx1"/>
                </a:solidFill>
              </a:rPr>
              <a:t>In the geotechnical map in Dushanbe (</a:t>
            </a:r>
            <a:r>
              <a:rPr lang="en-US" sz="1600" dirty="0" err="1">
                <a:solidFill>
                  <a:schemeClr val="tx1"/>
                </a:solidFill>
              </a:rPr>
              <a:t>Zolotarev</a:t>
            </a:r>
            <a:r>
              <a:rPr lang="en-US" sz="1600" dirty="0">
                <a:solidFill>
                  <a:schemeClr val="tx1"/>
                </a:solidFill>
              </a:rPr>
              <a:t> et al., 1985), lithological profiles' cross-sections were </a:t>
            </a:r>
            <a:r>
              <a:rPr lang="en-US" sz="1600" dirty="0" smtClean="0">
                <a:solidFill>
                  <a:schemeClr val="tx1"/>
                </a:solidFill>
              </a:rPr>
              <a:t>included. </a:t>
            </a:r>
            <a:r>
              <a:rPr lang="en-US" sz="1600" dirty="0">
                <a:solidFill>
                  <a:schemeClr val="tx1"/>
                </a:solidFill>
              </a:rPr>
              <a:t>Based on the map, the cross-section </a:t>
            </a:r>
            <a:r>
              <a:rPr lang="en-US" sz="1600" dirty="0" smtClean="0">
                <a:solidFill>
                  <a:schemeClr val="tx1"/>
                </a:solidFill>
              </a:rPr>
              <a:t>A-B </a:t>
            </a:r>
            <a:r>
              <a:rPr lang="en-US" sz="1600" dirty="0">
                <a:solidFill>
                  <a:schemeClr val="tx1"/>
                </a:solidFill>
              </a:rPr>
              <a:t>is compared with the use example at six sites information of the borehole data. Figure 9 compares the borehole data with inverted Vs profiles from downhole data of the previous study's </a:t>
            </a:r>
            <a:r>
              <a:rPr lang="en-US" sz="1600" dirty="0" err="1">
                <a:solidFill>
                  <a:schemeClr val="tx1"/>
                </a:solidFill>
              </a:rPr>
              <a:t>Kopilov</a:t>
            </a:r>
            <a:r>
              <a:rPr lang="en-US" sz="1600" dirty="0">
                <a:solidFill>
                  <a:schemeClr val="tx1"/>
                </a:solidFill>
              </a:rPr>
              <a:t> (1989). The depths of the borehole data and Vs profile are up to 100 m. Based on the borehole data, the soil in the south-west of the city is composed of thin layers of loess, gravel deposits, and conglomerate in the lower </a:t>
            </a:r>
            <a:r>
              <a:rPr lang="en-US" sz="1600" dirty="0" smtClean="0">
                <a:solidFill>
                  <a:schemeClr val="tx1"/>
                </a:solidFill>
              </a:rPr>
              <a:t>layers</a:t>
            </a:r>
          </a:p>
          <a:p>
            <a:pPr algn="just"/>
            <a:r>
              <a:rPr lang="en-US" sz="1600" dirty="0">
                <a:solidFill>
                  <a:schemeClr val="tx1"/>
                </a:solidFill>
              </a:rPr>
              <a:t>In the center of the profile, according to the borehole data, the soil consists of gravel deposits, and conglomerates made of lime cement and rocks in the lower layers. In the north-eastern part, the total thickness of loess deposits within the study area varies, according to drilling and geophysical data, from 40–120 m at the junction of the foothill plain with a high terrace and to 160–200 m at the </a:t>
            </a:r>
            <a:r>
              <a:rPr lang="en-US" sz="1600" dirty="0" err="1">
                <a:solidFill>
                  <a:schemeClr val="tx1"/>
                </a:solidFill>
              </a:rPr>
              <a:t>adyrs</a:t>
            </a:r>
            <a:r>
              <a:rPr lang="en-US" sz="1600" dirty="0">
                <a:solidFill>
                  <a:schemeClr val="tx1"/>
                </a:solidFill>
              </a:rPr>
              <a:t>. Vs profiles, which correspond to gravel deposits, ranges from 380 to 550 m/s and for conglomerate from 600 to 750 m/s</a:t>
            </a:r>
            <a:endParaRPr lang="en-US" sz="1600" dirty="0"/>
          </a:p>
          <a:p>
            <a:pPr algn="just"/>
            <a:endParaRPr lang="en-US" sz="1600" dirty="0"/>
          </a:p>
        </p:txBody>
      </p:sp>
    </p:spTree>
    <p:extLst>
      <p:ext uri="{BB962C8B-B14F-4D97-AF65-F5344CB8AC3E}">
        <p14:creationId xmlns:p14="http://schemas.microsoft.com/office/powerpoint/2010/main" val="5854504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a:t>
            </a:r>
            <a:r>
              <a:rPr lang="en-US" sz="1800" dirty="0" smtClean="0">
                <a:latin typeface="Verdana" panose="020B0604030504040204" pitchFamily="34" charset="0"/>
                <a:ea typeface="Verdana" panose="020B0604030504040204" pitchFamily="34" charset="0"/>
              </a:rPr>
              <a:t>Hans-Balder </a:t>
            </a:r>
            <a:r>
              <a:rPr lang="en-US" sz="1800" dirty="0">
                <a:latin typeface="Verdana" panose="020B0604030504040204" pitchFamily="34" charset="0"/>
                <a:ea typeface="Verdana" panose="020B0604030504040204" pitchFamily="34" charset="0"/>
              </a:rPr>
              <a:t>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smtClean="0">
                <a:ln w="0"/>
                <a:solidFill>
                  <a:schemeClr val="tx1"/>
                </a:solidFill>
                <a:effectLst>
                  <a:outerShdw blurRad="38100" dist="19050" dir="2700000" algn="tl" rotWithShape="0">
                    <a:schemeClr val="dk1">
                      <a:alpha val="40000"/>
                    </a:schemeClr>
                  </a:outerShdw>
                </a:effectLst>
              </a:rPr>
              <a:t>Results</a:t>
            </a:r>
            <a:endParaRPr lang="en-GB" sz="3200" dirty="0">
              <a:ln w="0"/>
              <a:solidFill>
                <a:schemeClr val="tx1"/>
              </a:solidFill>
              <a:effectLst>
                <a:outerShdw blurRad="38100" dist="19050" dir="2700000" algn="tl" rotWithShape="0">
                  <a:schemeClr val="dk1">
                    <a:alpha val="40000"/>
                  </a:schemeClr>
                </a:outerShdw>
              </a:effectLs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9" y="2579427"/>
            <a:ext cx="5933210"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500" dirty="0"/>
              <a:t>Typical for most urbanized areas is a dense agglomeration inducing a wide range of conditions and disturbing factors, which limit the application of many geophysical methods that allow for complex seismic </a:t>
            </a:r>
            <a:r>
              <a:rPr lang="en-US" sz="1500" dirty="0" err="1"/>
              <a:t>microzonation</a:t>
            </a:r>
            <a:r>
              <a:rPr lang="en-US" sz="1500" dirty="0"/>
              <a:t>. In many cases, invasive methods (e.g., drilling and borehole measurements) are impossible to implement. For this reason, only non-invasive methods were used for data acquisition: </a:t>
            </a:r>
            <a:r>
              <a:rPr lang="en-US" sz="1500" dirty="0" err="1"/>
              <a:t>microtremor</a:t>
            </a:r>
            <a:r>
              <a:rPr lang="en-US" sz="1500" dirty="0"/>
              <a:t> array measurements (MAMs), seismic refraction tomography (SRT), and instrumental data recording from temporary and permanent and from mobile seismic stations for long- and short-term acquisition, respectively. The use of these methods individually or in combination has proven to be successful for detailed seismic characterization and </a:t>
            </a:r>
            <a:r>
              <a:rPr lang="en-US" sz="1500" dirty="0" err="1"/>
              <a:t>microzonation</a:t>
            </a:r>
            <a:r>
              <a:rPr lang="en-US" sz="1500" dirty="0"/>
              <a:t> in the past. The newly assessed data was combined with local geological and geotechnical data in the form of lithological maps and cross sections as well as borehole logs provided by the Head Institute of Engineering and Technical Surveys of the State Construction Committee of Tajikistan.</a:t>
            </a:r>
          </a:p>
        </p:txBody>
      </p:sp>
      <p:sp>
        <p:nvSpPr>
          <p:cNvPr id="36" name="Right Arrow 35"/>
          <p:cNvSpPr/>
          <p:nvPr/>
        </p:nvSpPr>
        <p:spPr>
          <a:xfrm rot="16200000">
            <a:off x="2145771" y="6260213"/>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p:cNvSpPr/>
          <p:nvPr/>
        </p:nvSpPr>
        <p:spPr>
          <a:xfrm>
            <a:off x="4038764" y="626215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p:cNvSpPr/>
          <p:nvPr/>
        </p:nvSpPr>
        <p:spPr>
          <a:xfrm rot="10800000">
            <a:off x="3225236" y="6262151"/>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nvGrpSpPr>
          <p:cNvPr id="4" name="Group 3"/>
          <p:cNvGrpSpPr/>
          <p:nvPr/>
        </p:nvGrpSpPr>
        <p:grpSpPr>
          <a:xfrm>
            <a:off x="10720928" y="2869831"/>
            <a:ext cx="1320824" cy="2996479"/>
            <a:chOff x="10518935" y="2776950"/>
            <a:chExt cx="1091043" cy="2475188"/>
          </a:xfrm>
        </p:grpSpPr>
        <p:sp>
          <p:nvSpPr>
            <p:cNvPr id="9" name="Rectangle 8"/>
            <p:cNvSpPr/>
            <p:nvPr/>
          </p:nvSpPr>
          <p:spPr>
            <a:xfrm>
              <a:off x="10518936" y="3298937"/>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sp>
          <p:nvSpPr>
            <p:cNvPr id="40" name="Rectangle 39"/>
            <p:cNvSpPr/>
            <p:nvPr/>
          </p:nvSpPr>
          <p:spPr>
            <a:xfrm>
              <a:off x="10518936" y="3877141"/>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MAM</a:t>
              </a:r>
              <a:endParaRPr lang="en-US" sz="1600" u="sng" dirty="0">
                <a:solidFill>
                  <a:schemeClr val="tx1"/>
                </a:solidFill>
              </a:endParaRPr>
            </a:p>
          </p:txBody>
        </p:sp>
        <p:sp>
          <p:nvSpPr>
            <p:cNvPr id="41" name="Rectangle 40"/>
            <p:cNvSpPr/>
            <p:nvPr/>
          </p:nvSpPr>
          <p:spPr>
            <a:xfrm>
              <a:off x="10518936" y="441483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SSR</a:t>
              </a:r>
              <a:endParaRPr lang="en-US" sz="1600" u="sng" dirty="0">
                <a:solidFill>
                  <a:schemeClr val="tx1"/>
                </a:solidFill>
              </a:endParaRPr>
            </a:p>
          </p:txBody>
        </p:sp>
        <p:sp>
          <p:nvSpPr>
            <p:cNvPr id="30" name="Rectangle 29"/>
            <p:cNvSpPr/>
            <p:nvPr/>
          </p:nvSpPr>
          <p:spPr>
            <a:xfrm>
              <a:off x="10518936" y="4979182"/>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SRT</a:t>
              </a:r>
              <a:endParaRPr lang="en-US" sz="1600" u="sng" dirty="0">
                <a:solidFill>
                  <a:schemeClr val="tx1"/>
                </a:solidFill>
              </a:endParaRPr>
            </a:p>
          </p:txBody>
        </p:sp>
        <p:sp>
          <p:nvSpPr>
            <p:cNvPr id="31" name="Rectangle 30"/>
            <p:cNvSpPr/>
            <p:nvPr/>
          </p:nvSpPr>
          <p:spPr>
            <a:xfrm>
              <a:off x="10518935" y="2776950"/>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grpSp>
      <p:pic>
        <p:nvPicPr>
          <p:cNvPr id="25" name="Picture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28276" y="2589486"/>
            <a:ext cx="3645252" cy="3917579"/>
          </a:xfrm>
          <a:prstGeom prst="rect">
            <a:avLst/>
          </a:prstGeom>
          <a:ln w="12700">
            <a:solidFill>
              <a:schemeClr val="tx1"/>
            </a:solidFill>
          </a:ln>
        </p:spPr>
      </p:pic>
      <p:sp>
        <p:nvSpPr>
          <p:cNvPr id="33" name="Rectangle 46">
            <a:hlinkClick r:id="rId9" action="ppaction://hlinksldjump"/>
          </p:cNvPr>
          <p:cNvSpPr>
            <a:spLocks noChangeArrowheads="1"/>
          </p:cNvSpPr>
          <p:nvPr/>
        </p:nvSpPr>
        <p:spPr bwMode="auto">
          <a:xfrm>
            <a:off x="-61224" y="-8869"/>
            <a:ext cx="12253224" cy="6858000"/>
          </a:xfrm>
          <a:prstGeom prst="rect">
            <a:avLst/>
          </a:prstGeom>
          <a:solidFill>
            <a:schemeClr val="bg1">
              <a:alpha val="70000"/>
            </a:schemeClr>
          </a:solidFill>
          <a:ln w="9525" algn="ctr">
            <a:noFill/>
            <a:miter lim="800000"/>
            <a:headEnd/>
            <a:tailEnd/>
          </a:ln>
          <a:effectLst/>
        </p:spPr>
        <p:txBody>
          <a:bodyPr wrap="none" anchor="ctr"/>
          <a:lstStyle/>
          <a:p>
            <a:endParaRPr lang="nl-NL"/>
          </a:p>
        </p:txBody>
      </p:sp>
      <p:grpSp>
        <p:nvGrpSpPr>
          <p:cNvPr id="34" name="Group 33"/>
          <p:cNvGrpSpPr/>
          <p:nvPr/>
        </p:nvGrpSpPr>
        <p:grpSpPr>
          <a:xfrm>
            <a:off x="668535" y="234667"/>
            <a:ext cx="1166021" cy="879455"/>
            <a:chOff x="475304" y="297115"/>
            <a:chExt cx="1400738" cy="1056487"/>
          </a:xfrm>
        </p:grpSpPr>
        <p:sp>
          <p:nvSpPr>
            <p:cNvPr id="35" name="Right Arrow 34">
              <a:hlinkClick r:id="rId10" action="ppaction://hlinksldjump"/>
            </p:cNvPr>
            <p:cNvSpPr/>
            <p:nvPr/>
          </p:nvSpPr>
          <p:spPr>
            <a:xfrm rot="16200000">
              <a:off x="965833" y="295178"/>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9" name="Right Arrow 38">
              <a:hlinkClick r:id="rId11" action="ppaction://hlinksldjump"/>
            </p:cNvPr>
            <p:cNvSpPr/>
            <p:nvPr/>
          </p:nvSpPr>
          <p:spPr>
            <a:xfrm>
              <a:off x="1288832" y="862905"/>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2" name="Right Arrow 41">
              <a:hlinkClick r:id="rId12" action="ppaction://hlinksldjump"/>
            </p:cNvPr>
            <p:cNvSpPr/>
            <p:nvPr/>
          </p:nvSpPr>
          <p:spPr>
            <a:xfrm rot="10800000">
              <a:off x="475304" y="86290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44" name="Flowchart: Summing Junction 43">
            <a:hlinkClick r:id="rId13" action="ppaction://hlinksldjump"/>
          </p:cNvPr>
          <p:cNvSpPr/>
          <p:nvPr/>
        </p:nvSpPr>
        <p:spPr>
          <a:xfrm>
            <a:off x="11197363" y="276671"/>
            <a:ext cx="499640" cy="499640"/>
          </a:xfrm>
          <a:prstGeom prst="flowChartSummingJunction">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7" name="Rectangle 46"/>
          <p:cNvSpPr/>
          <p:nvPr/>
        </p:nvSpPr>
        <p:spPr>
          <a:xfrm>
            <a:off x="3232101" y="269134"/>
            <a:ext cx="6438760" cy="5231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000" b="1" i="1" dirty="0">
                <a:solidFill>
                  <a:schemeClr val="bg1"/>
                </a:solidFill>
              </a:rPr>
              <a:t>Results of the Horizontal to Vertical Spectral Ratio (HVSR)</a:t>
            </a:r>
          </a:p>
        </p:txBody>
      </p:sp>
      <p:pic>
        <p:nvPicPr>
          <p:cNvPr id="43" name="Picture 42"/>
          <p:cNvPicPr/>
          <p:nvPr/>
        </p:nvPicPr>
        <p:blipFill>
          <a:blip r:embed="rId14" cstate="print">
            <a:extLst>
              <a:ext uri="{28A0092B-C50C-407E-A947-70E740481C1C}">
                <a14:useLocalDpi xmlns:a14="http://schemas.microsoft.com/office/drawing/2010/main" val="0"/>
              </a:ext>
            </a:extLst>
          </a:blip>
          <a:stretch>
            <a:fillRect/>
          </a:stretch>
        </p:blipFill>
        <p:spPr bwMode="auto">
          <a:xfrm>
            <a:off x="1264166" y="1218806"/>
            <a:ext cx="6488225" cy="5410532"/>
          </a:xfrm>
          <a:prstGeom prst="rect">
            <a:avLst/>
          </a:prstGeom>
          <a:noFill/>
          <a:ln w="12700">
            <a:solidFill>
              <a:schemeClr val="tx1"/>
            </a:solidFill>
          </a:ln>
        </p:spPr>
      </p:pic>
      <p:pic>
        <p:nvPicPr>
          <p:cNvPr id="6" name="Picture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045161" y="1210044"/>
            <a:ext cx="3537105" cy="5378092"/>
          </a:xfrm>
          <a:prstGeom prst="rect">
            <a:avLst/>
          </a:prstGeom>
          <a:ln w="12700">
            <a:solidFill>
              <a:schemeClr val="tx1"/>
            </a:solidFill>
          </a:ln>
        </p:spPr>
      </p:pic>
    </p:spTree>
    <p:extLst>
      <p:ext uri="{BB962C8B-B14F-4D97-AF65-F5344CB8AC3E}">
        <p14:creationId xmlns:p14="http://schemas.microsoft.com/office/powerpoint/2010/main" val="9979102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a:t>
            </a:r>
            <a:r>
              <a:rPr lang="en-US" sz="1800" dirty="0" smtClean="0">
                <a:latin typeface="Verdana" panose="020B0604030504040204" pitchFamily="34" charset="0"/>
                <a:ea typeface="Verdana" panose="020B0604030504040204" pitchFamily="34" charset="0"/>
              </a:rPr>
              <a:t>Hans-Balder </a:t>
            </a:r>
            <a:r>
              <a:rPr lang="en-US" sz="1800" dirty="0">
                <a:latin typeface="Verdana" panose="020B0604030504040204" pitchFamily="34" charset="0"/>
                <a:ea typeface="Verdana" panose="020B0604030504040204" pitchFamily="34" charset="0"/>
              </a:rPr>
              <a:t>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smtClean="0">
                <a:ln w="0"/>
                <a:solidFill>
                  <a:schemeClr val="tx1"/>
                </a:solidFill>
                <a:effectLst>
                  <a:outerShdw blurRad="38100" dist="19050" dir="2700000" algn="tl" rotWithShape="0">
                    <a:schemeClr val="dk1">
                      <a:alpha val="40000"/>
                    </a:schemeClr>
                  </a:outerShdw>
                </a:effectLst>
              </a:rPr>
              <a:t>Results</a:t>
            </a:r>
            <a:endParaRPr lang="en-GB" sz="3200" dirty="0">
              <a:ln w="0"/>
              <a:solidFill>
                <a:schemeClr val="tx1"/>
              </a:solidFill>
              <a:effectLst>
                <a:outerShdw blurRad="38100" dist="19050" dir="2700000" algn="tl" rotWithShape="0">
                  <a:schemeClr val="dk1">
                    <a:alpha val="40000"/>
                  </a:schemeClr>
                </a:outerShdw>
              </a:effectLs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9" y="2579427"/>
            <a:ext cx="5933210"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500" dirty="0"/>
              <a:t>Typical for most urbanized areas is a dense agglomeration inducing a wide range of conditions and disturbing factors, which limit the application of many geophysical methods that allow for complex seismic </a:t>
            </a:r>
            <a:r>
              <a:rPr lang="en-US" sz="1500" dirty="0" err="1"/>
              <a:t>microzonation</a:t>
            </a:r>
            <a:r>
              <a:rPr lang="en-US" sz="1500" dirty="0"/>
              <a:t>. In many cases, invasive methods (e.g., drilling and borehole measurements) are impossible to implement. For this reason, only non-invasive methods were used for data acquisition: </a:t>
            </a:r>
            <a:r>
              <a:rPr lang="en-US" sz="1500" dirty="0" err="1"/>
              <a:t>microtremor</a:t>
            </a:r>
            <a:r>
              <a:rPr lang="en-US" sz="1500" dirty="0"/>
              <a:t> array measurements (MAMs), seismic refraction tomography (SRT), and instrumental data recording from temporary and permanent and from mobile seismic stations for long- and short-term acquisition, respectively. The use of these methods individually or in combination has proven to be successful for detailed seismic characterization and </a:t>
            </a:r>
            <a:r>
              <a:rPr lang="en-US" sz="1500" dirty="0" err="1"/>
              <a:t>microzonation</a:t>
            </a:r>
            <a:r>
              <a:rPr lang="en-US" sz="1500" dirty="0"/>
              <a:t> in the past. The newly assessed data was combined with local geological and geotechnical data in the form of lithological maps and cross sections as well as borehole logs provided by the Head Institute of Engineering and Technical Surveys of the State Construction Committee of Tajikistan.</a:t>
            </a:r>
          </a:p>
        </p:txBody>
      </p:sp>
      <p:sp>
        <p:nvSpPr>
          <p:cNvPr id="36" name="Right Arrow 35"/>
          <p:cNvSpPr/>
          <p:nvPr/>
        </p:nvSpPr>
        <p:spPr>
          <a:xfrm rot="16200000">
            <a:off x="2145771" y="6260213"/>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p:cNvSpPr/>
          <p:nvPr/>
        </p:nvSpPr>
        <p:spPr>
          <a:xfrm>
            <a:off x="4038764" y="626215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p:cNvSpPr/>
          <p:nvPr/>
        </p:nvSpPr>
        <p:spPr>
          <a:xfrm rot="10800000">
            <a:off x="3225236" y="6262151"/>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nvGrpSpPr>
          <p:cNvPr id="4" name="Group 3"/>
          <p:cNvGrpSpPr/>
          <p:nvPr/>
        </p:nvGrpSpPr>
        <p:grpSpPr>
          <a:xfrm>
            <a:off x="10720928" y="2869831"/>
            <a:ext cx="1320824" cy="2996479"/>
            <a:chOff x="10518935" y="2776950"/>
            <a:chExt cx="1091043" cy="2475188"/>
          </a:xfrm>
        </p:grpSpPr>
        <p:sp>
          <p:nvSpPr>
            <p:cNvPr id="9" name="Rectangle 8"/>
            <p:cNvSpPr/>
            <p:nvPr/>
          </p:nvSpPr>
          <p:spPr>
            <a:xfrm>
              <a:off x="10518936" y="3298937"/>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sp>
          <p:nvSpPr>
            <p:cNvPr id="40" name="Rectangle 39"/>
            <p:cNvSpPr/>
            <p:nvPr/>
          </p:nvSpPr>
          <p:spPr>
            <a:xfrm>
              <a:off x="10518936" y="3877141"/>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MAM</a:t>
              </a:r>
              <a:endParaRPr lang="en-US" sz="1600" u="sng" dirty="0">
                <a:solidFill>
                  <a:schemeClr val="tx1"/>
                </a:solidFill>
              </a:endParaRPr>
            </a:p>
          </p:txBody>
        </p:sp>
        <p:sp>
          <p:nvSpPr>
            <p:cNvPr id="41" name="Rectangle 40"/>
            <p:cNvSpPr/>
            <p:nvPr/>
          </p:nvSpPr>
          <p:spPr>
            <a:xfrm>
              <a:off x="10518936" y="441483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SSR</a:t>
              </a:r>
              <a:endParaRPr lang="en-US" sz="1600" u="sng" dirty="0">
                <a:solidFill>
                  <a:schemeClr val="tx1"/>
                </a:solidFill>
              </a:endParaRPr>
            </a:p>
          </p:txBody>
        </p:sp>
        <p:sp>
          <p:nvSpPr>
            <p:cNvPr id="30" name="Rectangle 29"/>
            <p:cNvSpPr/>
            <p:nvPr/>
          </p:nvSpPr>
          <p:spPr>
            <a:xfrm>
              <a:off x="10518936" y="4979182"/>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SRT</a:t>
              </a:r>
              <a:endParaRPr lang="en-US" sz="1600" u="sng" dirty="0">
                <a:solidFill>
                  <a:schemeClr val="tx1"/>
                </a:solidFill>
              </a:endParaRPr>
            </a:p>
          </p:txBody>
        </p:sp>
        <p:sp>
          <p:nvSpPr>
            <p:cNvPr id="31" name="Rectangle 30"/>
            <p:cNvSpPr/>
            <p:nvPr/>
          </p:nvSpPr>
          <p:spPr>
            <a:xfrm>
              <a:off x="10518935" y="2776950"/>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grpSp>
      <p:pic>
        <p:nvPicPr>
          <p:cNvPr id="25" name="Picture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28276" y="2589486"/>
            <a:ext cx="3645252" cy="3917579"/>
          </a:xfrm>
          <a:prstGeom prst="rect">
            <a:avLst/>
          </a:prstGeom>
          <a:ln w="12700">
            <a:solidFill>
              <a:schemeClr val="tx1"/>
            </a:solidFill>
          </a:ln>
        </p:spPr>
      </p:pic>
      <p:sp>
        <p:nvSpPr>
          <p:cNvPr id="33" name="Rectangle 46">
            <a:hlinkClick r:id="rId9" action="ppaction://hlinksldjump"/>
          </p:cNvPr>
          <p:cNvSpPr>
            <a:spLocks noChangeArrowheads="1"/>
          </p:cNvSpPr>
          <p:nvPr/>
        </p:nvSpPr>
        <p:spPr bwMode="auto">
          <a:xfrm>
            <a:off x="-61224" y="-8869"/>
            <a:ext cx="12253224" cy="6858000"/>
          </a:xfrm>
          <a:prstGeom prst="rect">
            <a:avLst/>
          </a:prstGeom>
          <a:solidFill>
            <a:schemeClr val="bg1">
              <a:alpha val="70000"/>
            </a:schemeClr>
          </a:solidFill>
          <a:ln w="9525" algn="ctr">
            <a:noFill/>
            <a:miter lim="800000"/>
            <a:headEnd/>
            <a:tailEnd/>
          </a:ln>
          <a:effectLst/>
        </p:spPr>
        <p:txBody>
          <a:bodyPr wrap="none" anchor="ctr"/>
          <a:lstStyle/>
          <a:p>
            <a:endParaRPr lang="nl-NL"/>
          </a:p>
        </p:txBody>
      </p:sp>
      <p:grpSp>
        <p:nvGrpSpPr>
          <p:cNvPr id="34" name="Group 33"/>
          <p:cNvGrpSpPr/>
          <p:nvPr/>
        </p:nvGrpSpPr>
        <p:grpSpPr>
          <a:xfrm>
            <a:off x="668535" y="234667"/>
            <a:ext cx="1166021" cy="879455"/>
            <a:chOff x="475304" y="297115"/>
            <a:chExt cx="1400738" cy="1056487"/>
          </a:xfrm>
        </p:grpSpPr>
        <p:sp>
          <p:nvSpPr>
            <p:cNvPr id="35" name="Right Arrow 34">
              <a:hlinkClick r:id="rId10" action="ppaction://hlinksldjump"/>
            </p:cNvPr>
            <p:cNvSpPr/>
            <p:nvPr/>
          </p:nvSpPr>
          <p:spPr>
            <a:xfrm rot="16200000">
              <a:off x="965833" y="295178"/>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9" name="Right Arrow 38">
              <a:hlinkClick r:id="rId11" action="ppaction://hlinksldjump"/>
            </p:cNvPr>
            <p:cNvSpPr/>
            <p:nvPr/>
          </p:nvSpPr>
          <p:spPr>
            <a:xfrm>
              <a:off x="1288832" y="862905"/>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dirty="0"/>
            </a:p>
          </p:txBody>
        </p:sp>
        <p:sp>
          <p:nvSpPr>
            <p:cNvPr id="42" name="Right Arrow 41">
              <a:hlinkClick r:id="rId12" action="ppaction://hlinksldjump"/>
            </p:cNvPr>
            <p:cNvSpPr/>
            <p:nvPr/>
          </p:nvSpPr>
          <p:spPr>
            <a:xfrm rot="10800000">
              <a:off x="475304" y="86290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44" name="Flowchart: Summing Junction 43">
            <a:hlinkClick r:id="rId13" action="ppaction://hlinksldjump"/>
          </p:cNvPr>
          <p:cNvSpPr/>
          <p:nvPr/>
        </p:nvSpPr>
        <p:spPr>
          <a:xfrm>
            <a:off x="11197363" y="276671"/>
            <a:ext cx="499640" cy="499640"/>
          </a:xfrm>
          <a:prstGeom prst="flowChartSummingJunction">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7" name="Rectangle 46"/>
          <p:cNvSpPr/>
          <p:nvPr/>
        </p:nvSpPr>
        <p:spPr>
          <a:xfrm>
            <a:off x="3232101" y="269134"/>
            <a:ext cx="6438760" cy="5231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000" b="1" i="1" dirty="0">
                <a:solidFill>
                  <a:schemeClr val="bg1"/>
                </a:solidFill>
              </a:rPr>
              <a:t>Results of the Horizontal to Vertical Spectral Ratio (HVSR)</a:t>
            </a:r>
          </a:p>
        </p:txBody>
      </p:sp>
      <p:pic>
        <p:nvPicPr>
          <p:cNvPr id="3" name="Picture 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098980" y="984040"/>
            <a:ext cx="8548247" cy="5785453"/>
          </a:xfrm>
          <a:prstGeom prst="rect">
            <a:avLst/>
          </a:prstGeom>
        </p:spPr>
      </p:pic>
    </p:spTree>
    <p:extLst>
      <p:ext uri="{BB962C8B-B14F-4D97-AF65-F5344CB8AC3E}">
        <p14:creationId xmlns:p14="http://schemas.microsoft.com/office/powerpoint/2010/main" val="15626306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a:t>
            </a:r>
            <a:r>
              <a:rPr lang="en-US" sz="1800" dirty="0" smtClean="0">
                <a:latin typeface="Verdana" panose="020B0604030504040204" pitchFamily="34" charset="0"/>
                <a:ea typeface="Verdana" panose="020B0604030504040204" pitchFamily="34" charset="0"/>
              </a:rPr>
              <a:t>Hans-Balder </a:t>
            </a:r>
            <a:r>
              <a:rPr lang="en-US" sz="1800" dirty="0">
                <a:latin typeface="Verdana" panose="020B0604030504040204" pitchFamily="34" charset="0"/>
                <a:ea typeface="Verdana" panose="020B0604030504040204" pitchFamily="34" charset="0"/>
              </a:rPr>
              <a:t>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smtClean="0">
                <a:ln w="0"/>
                <a:solidFill>
                  <a:schemeClr val="tx1"/>
                </a:solidFill>
                <a:effectLst>
                  <a:outerShdw blurRad="38100" dist="19050" dir="2700000" algn="tl" rotWithShape="0">
                    <a:schemeClr val="dk1">
                      <a:alpha val="40000"/>
                    </a:schemeClr>
                  </a:outerShdw>
                </a:effectLst>
              </a:rPr>
              <a:t>Results</a:t>
            </a:r>
            <a:endParaRPr lang="en-GB" sz="3200" dirty="0">
              <a:ln w="0"/>
              <a:solidFill>
                <a:schemeClr val="tx1"/>
              </a:solidFill>
              <a:effectLst>
                <a:outerShdw blurRad="38100" dist="19050" dir="2700000" algn="tl" rotWithShape="0">
                  <a:schemeClr val="dk1">
                    <a:alpha val="40000"/>
                  </a:schemeClr>
                </a:outerShdw>
              </a:effectLs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9" y="2579427"/>
            <a:ext cx="5933210"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500" dirty="0"/>
              <a:t>Typical for most urbanized areas is a dense agglomeration inducing a wide range of conditions and disturbing factors, which limit the application of many geophysical methods that allow for complex seismic </a:t>
            </a:r>
            <a:r>
              <a:rPr lang="en-US" sz="1500" dirty="0" err="1"/>
              <a:t>microzonation</a:t>
            </a:r>
            <a:r>
              <a:rPr lang="en-US" sz="1500" dirty="0"/>
              <a:t>. In many cases, invasive methods (e.g., drilling and borehole measurements) are impossible to implement. For this reason, only non-invasive methods were used for data acquisition: </a:t>
            </a:r>
            <a:r>
              <a:rPr lang="en-US" sz="1500" dirty="0" err="1"/>
              <a:t>microtremor</a:t>
            </a:r>
            <a:r>
              <a:rPr lang="en-US" sz="1500" dirty="0"/>
              <a:t> array measurements (MAMs), seismic refraction tomography (SRT), and instrumental data recording from temporary and permanent and from mobile seismic stations for long- and short-term acquisition, respectively. The use of these methods individually or in combination has proven to be successful for detailed seismic characterization and </a:t>
            </a:r>
            <a:r>
              <a:rPr lang="en-US" sz="1500" dirty="0" err="1"/>
              <a:t>microzonation</a:t>
            </a:r>
            <a:r>
              <a:rPr lang="en-US" sz="1500" dirty="0"/>
              <a:t> in the past. The newly assessed data was combined with local geological and geotechnical data in the form of lithological maps and cross sections as well as borehole logs provided by the Head Institute of Engineering and Technical Surveys of the State Construction Committee of Tajikistan.</a:t>
            </a:r>
          </a:p>
        </p:txBody>
      </p:sp>
      <p:sp>
        <p:nvSpPr>
          <p:cNvPr id="36" name="Right Arrow 35"/>
          <p:cNvSpPr/>
          <p:nvPr/>
        </p:nvSpPr>
        <p:spPr>
          <a:xfrm rot="16200000">
            <a:off x="2145771" y="6260213"/>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p:cNvSpPr/>
          <p:nvPr/>
        </p:nvSpPr>
        <p:spPr>
          <a:xfrm>
            <a:off x="4038764" y="626215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p:cNvSpPr/>
          <p:nvPr/>
        </p:nvSpPr>
        <p:spPr>
          <a:xfrm rot="10800000">
            <a:off x="3225236" y="6262151"/>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nvGrpSpPr>
          <p:cNvPr id="4" name="Group 3"/>
          <p:cNvGrpSpPr/>
          <p:nvPr/>
        </p:nvGrpSpPr>
        <p:grpSpPr>
          <a:xfrm>
            <a:off x="10720928" y="2869831"/>
            <a:ext cx="1320824" cy="2996479"/>
            <a:chOff x="10518935" y="2776950"/>
            <a:chExt cx="1091043" cy="2475188"/>
          </a:xfrm>
        </p:grpSpPr>
        <p:sp>
          <p:nvSpPr>
            <p:cNvPr id="9" name="Rectangle 8"/>
            <p:cNvSpPr/>
            <p:nvPr/>
          </p:nvSpPr>
          <p:spPr>
            <a:xfrm>
              <a:off x="10518936" y="3298937"/>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sp>
          <p:nvSpPr>
            <p:cNvPr id="40" name="Rectangle 39"/>
            <p:cNvSpPr/>
            <p:nvPr/>
          </p:nvSpPr>
          <p:spPr>
            <a:xfrm>
              <a:off x="10518936" y="3877141"/>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MAM</a:t>
              </a:r>
              <a:endParaRPr lang="en-US" sz="1600" u="sng" dirty="0">
                <a:solidFill>
                  <a:schemeClr val="tx1"/>
                </a:solidFill>
              </a:endParaRPr>
            </a:p>
          </p:txBody>
        </p:sp>
        <p:sp>
          <p:nvSpPr>
            <p:cNvPr id="41" name="Rectangle 40"/>
            <p:cNvSpPr/>
            <p:nvPr/>
          </p:nvSpPr>
          <p:spPr>
            <a:xfrm>
              <a:off x="10518936" y="441483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SSR</a:t>
              </a:r>
              <a:endParaRPr lang="en-US" sz="1600" u="sng" dirty="0">
                <a:solidFill>
                  <a:schemeClr val="tx1"/>
                </a:solidFill>
              </a:endParaRPr>
            </a:p>
          </p:txBody>
        </p:sp>
        <p:sp>
          <p:nvSpPr>
            <p:cNvPr id="30" name="Rectangle 29"/>
            <p:cNvSpPr/>
            <p:nvPr/>
          </p:nvSpPr>
          <p:spPr>
            <a:xfrm>
              <a:off x="10518936" y="4979182"/>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SRT</a:t>
              </a:r>
              <a:endParaRPr lang="en-US" sz="1600" u="sng" dirty="0">
                <a:solidFill>
                  <a:schemeClr val="tx1"/>
                </a:solidFill>
              </a:endParaRPr>
            </a:p>
          </p:txBody>
        </p:sp>
        <p:sp>
          <p:nvSpPr>
            <p:cNvPr id="31" name="Rectangle 30"/>
            <p:cNvSpPr/>
            <p:nvPr/>
          </p:nvSpPr>
          <p:spPr>
            <a:xfrm>
              <a:off x="10518935" y="2776950"/>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grpSp>
      <p:pic>
        <p:nvPicPr>
          <p:cNvPr id="25" name="Picture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28276" y="2589486"/>
            <a:ext cx="3645252" cy="3917579"/>
          </a:xfrm>
          <a:prstGeom prst="rect">
            <a:avLst/>
          </a:prstGeom>
          <a:ln w="12700">
            <a:solidFill>
              <a:schemeClr val="tx1"/>
            </a:solidFill>
          </a:ln>
        </p:spPr>
      </p:pic>
      <p:sp>
        <p:nvSpPr>
          <p:cNvPr id="33" name="Rectangle 46">
            <a:hlinkClick r:id="rId9" action="ppaction://hlinksldjump"/>
          </p:cNvPr>
          <p:cNvSpPr>
            <a:spLocks noChangeArrowheads="1"/>
          </p:cNvSpPr>
          <p:nvPr/>
        </p:nvSpPr>
        <p:spPr bwMode="auto">
          <a:xfrm>
            <a:off x="-61224" y="-8869"/>
            <a:ext cx="12253224" cy="6858000"/>
          </a:xfrm>
          <a:prstGeom prst="rect">
            <a:avLst/>
          </a:prstGeom>
          <a:solidFill>
            <a:schemeClr val="bg1">
              <a:alpha val="70000"/>
            </a:schemeClr>
          </a:solidFill>
          <a:ln w="9525" algn="ctr">
            <a:noFill/>
            <a:miter lim="800000"/>
            <a:headEnd/>
            <a:tailEnd/>
          </a:ln>
          <a:effectLst/>
        </p:spPr>
        <p:txBody>
          <a:bodyPr wrap="none" anchor="ctr"/>
          <a:lstStyle/>
          <a:p>
            <a:endParaRPr lang="nl-NL"/>
          </a:p>
        </p:txBody>
      </p:sp>
      <p:grpSp>
        <p:nvGrpSpPr>
          <p:cNvPr id="34" name="Group 33"/>
          <p:cNvGrpSpPr/>
          <p:nvPr/>
        </p:nvGrpSpPr>
        <p:grpSpPr>
          <a:xfrm>
            <a:off x="668535" y="234667"/>
            <a:ext cx="1166021" cy="879455"/>
            <a:chOff x="475304" y="297115"/>
            <a:chExt cx="1400738" cy="1056487"/>
          </a:xfrm>
        </p:grpSpPr>
        <p:sp>
          <p:nvSpPr>
            <p:cNvPr id="35" name="Right Arrow 34">
              <a:hlinkClick r:id="rId10" action="ppaction://hlinksldjump"/>
            </p:cNvPr>
            <p:cNvSpPr/>
            <p:nvPr/>
          </p:nvSpPr>
          <p:spPr>
            <a:xfrm rot="16200000">
              <a:off x="965833" y="295178"/>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9" name="Right Arrow 38">
              <a:hlinkClick r:id="rId11" action="ppaction://hlinksldjump"/>
            </p:cNvPr>
            <p:cNvSpPr/>
            <p:nvPr/>
          </p:nvSpPr>
          <p:spPr>
            <a:xfrm>
              <a:off x="1288832" y="862905"/>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2" name="Right Arrow 41">
              <a:hlinkClick r:id="rId12" action="ppaction://hlinksldjump"/>
            </p:cNvPr>
            <p:cNvSpPr/>
            <p:nvPr/>
          </p:nvSpPr>
          <p:spPr>
            <a:xfrm rot="10800000">
              <a:off x="475304" y="86290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44" name="Flowchart: Summing Junction 43">
            <a:hlinkClick r:id="rId13" action="ppaction://hlinksldjump"/>
          </p:cNvPr>
          <p:cNvSpPr/>
          <p:nvPr/>
        </p:nvSpPr>
        <p:spPr>
          <a:xfrm>
            <a:off x="11197363" y="276671"/>
            <a:ext cx="499640" cy="499640"/>
          </a:xfrm>
          <a:prstGeom prst="flowChartSummingJunction">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7" name="Rectangle 46"/>
          <p:cNvSpPr/>
          <p:nvPr/>
        </p:nvSpPr>
        <p:spPr>
          <a:xfrm>
            <a:off x="3232101" y="269134"/>
            <a:ext cx="6438760" cy="5231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000" b="1" i="1" dirty="0">
                <a:solidFill>
                  <a:schemeClr val="bg1"/>
                </a:solidFill>
              </a:rPr>
              <a:t>Results of the </a:t>
            </a:r>
            <a:r>
              <a:rPr lang="en-US" sz="2000" b="1" i="1" dirty="0" smtClean="0">
                <a:solidFill>
                  <a:schemeClr val="bg1"/>
                </a:solidFill>
              </a:rPr>
              <a:t>Microtremor Array Measurements (MAMs)</a:t>
            </a:r>
            <a:endParaRPr lang="en-US" sz="2000" b="1" i="1" dirty="0">
              <a:solidFill>
                <a:schemeClr val="bg1"/>
              </a:solidFill>
            </a:endParaRPr>
          </a:p>
        </p:txBody>
      </p:sp>
      <p:pic>
        <p:nvPicPr>
          <p:cNvPr id="43" name="Picture 42"/>
          <p:cNvPicPr/>
          <p:nvPr/>
        </p:nvPicPr>
        <p:blipFill>
          <a:blip r:embed="rId14" cstate="print">
            <a:extLst>
              <a:ext uri="{28A0092B-C50C-407E-A947-70E740481C1C}">
                <a14:useLocalDpi xmlns:a14="http://schemas.microsoft.com/office/drawing/2010/main" val="0"/>
              </a:ext>
            </a:extLst>
          </a:blip>
          <a:stretch>
            <a:fillRect/>
          </a:stretch>
        </p:blipFill>
        <p:spPr bwMode="auto">
          <a:xfrm>
            <a:off x="6038454" y="1210662"/>
            <a:ext cx="5782392" cy="5352318"/>
          </a:xfrm>
          <a:prstGeom prst="rect">
            <a:avLst/>
          </a:prstGeom>
          <a:noFill/>
          <a:ln w="19050">
            <a:solidFill>
              <a:schemeClr val="tx1"/>
            </a:solidFill>
          </a:ln>
        </p:spPr>
      </p:pic>
      <p:pic>
        <p:nvPicPr>
          <p:cNvPr id="6" name="Picture 5"/>
          <p:cNvPicPr>
            <a:picLocks noChangeAspect="1"/>
          </p:cNvPicPr>
          <p:nvPr/>
        </p:nvPicPr>
        <p:blipFill rotWithShape="1">
          <a:blip r:embed="rId15" cstate="print">
            <a:extLst>
              <a:ext uri="{28A0092B-C50C-407E-A947-70E740481C1C}">
                <a14:useLocalDpi xmlns:a14="http://schemas.microsoft.com/office/drawing/2010/main" val="0"/>
              </a:ext>
            </a:extLst>
          </a:blip>
          <a:srcRect t="11371" b="10094"/>
          <a:stretch/>
        </p:blipFill>
        <p:spPr>
          <a:xfrm>
            <a:off x="1374012" y="1219200"/>
            <a:ext cx="4366312" cy="2571749"/>
          </a:xfrm>
          <a:prstGeom prst="rect">
            <a:avLst/>
          </a:prstGeom>
          <a:ln w="12700">
            <a:solidFill>
              <a:schemeClr val="tx1"/>
            </a:solidFill>
          </a:ln>
        </p:spPr>
      </p:pic>
      <p:pic>
        <p:nvPicPr>
          <p:cNvPr id="7" name="Picture 6"/>
          <p:cNvPicPr>
            <a:picLocks noChangeAspect="1"/>
          </p:cNvPicPr>
          <p:nvPr/>
        </p:nvPicPr>
        <p:blipFill rotWithShape="1">
          <a:blip r:embed="rId16" cstate="print">
            <a:extLst>
              <a:ext uri="{28A0092B-C50C-407E-A947-70E740481C1C}">
                <a14:useLocalDpi xmlns:a14="http://schemas.microsoft.com/office/drawing/2010/main" val="0"/>
              </a:ext>
            </a:extLst>
          </a:blip>
          <a:srcRect l="8750" t="22500" r="9583" b="12500"/>
          <a:stretch/>
        </p:blipFill>
        <p:spPr>
          <a:xfrm>
            <a:off x="1364957" y="3944811"/>
            <a:ext cx="4367585" cy="2607181"/>
          </a:xfrm>
          <a:prstGeom prst="rect">
            <a:avLst/>
          </a:prstGeom>
          <a:ln w="12700">
            <a:solidFill>
              <a:schemeClr val="tx1"/>
            </a:solidFill>
          </a:ln>
        </p:spPr>
      </p:pic>
    </p:spTree>
    <p:extLst>
      <p:ext uri="{BB962C8B-B14F-4D97-AF65-F5344CB8AC3E}">
        <p14:creationId xmlns:p14="http://schemas.microsoft.com/office/powerpoint/2010/main" val="25235483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a:t>
            </a:r>
            <a:r>
              <a:rPr lang="en-US" sz="1800" dirty="0" smtClean="0">
                <a:latin typeface="Verdana" panose="020B0604030504040204" pitchFamily="34" charset="0"/>
                <a:ea typeface="Verdana" panose="020B0604030504040204" pitchFamily="34" charset="0"/>
              </a:rPr>
              <a:t>Hans-Balder </a:t>
            </a:r>
            <a:r>
              <a:rPr lang="en-US" sz="1800" dirty="0">
                <a:latin typeface="Verdana" panose="020B0604030504040204" pitchFamily="34" charset="0"/>
                <a:ea typeface="Verdana" panose="020B0604030504040204" pitchFamily="34" charset="0"/>
              </a:rPr>
              <a:t>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smtClean="0">
                <a:ln w="0"/>
                <a:solidFill>
                  <a:schemeClr val="tx1"/>
                </a:solidFill>
                <a:effectLst>
                  <a:outerShdw blurRad="38100" dist="19050" dir="2700000" algn="tl" rotWithShape="0">
                    <a:schemeClr val="dk1">
                      <a:alpha val="40000"/>
                    </a:schemeClr>
                  </a:outerShdw>
                </a:effectLst>
              </a:rPr>
              <a:t>Results</a:t>
            </a:r>
            <a:endParaRPr lang="en-GB" sz="3200" dirty="0">
              <a:ln w="0"/>
              <a:solidFill>
                <a:schemeClr val="tx1"/>
              </a:solidFill>
              <a:effectLst>
                <a:outerShdw blurRad="38100" dist="19050" dir="2700000" algn="tl" rotWithShape="0">
                  <a:schemeClr val="dk1">
                    <a:alpha val="40000"/>
                  </a:schemeClr>
                </a:outerShdw>
              </a:effectLs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9" y="2579427"/>
            <a:ext cx="5933210"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500" dirty="0"/>
              <a:t>Typical for most urbanized areas is a dense agglomeration inducing a wide range of conditions and disturbing factors, which limit the application of many geophysical methods that allow for complex seismic </a:t>
            </a:r>
            <a:r>
              <a:rPr lang="en-US" sz="1500" dirty="0" err="1"/>
              <a:t>microzonation</a:t>
            </a:r>
            <a:r>
              <a:rPr lang="en-US" sz="1500" dirty="0"/>
              <a:t>. In many cases, invasive methods (e.g., drilling and borehole measurements) are impossible to implement. For this reason, only non-invasive methods were used for data acquisition: </a:t>
            </a:r>
            <a:r>
              <a:rPr lang="en-US" sz="1500" dirty="0" err="1"/>
              <a:t>microtremor</a:t>
            </a:r>
            <a:r>
              <a:rPr lang="en-US" sz="1500" dirty="0"/>
              <a:t> array measurements (MAMs), seismic refraction tomography (SRT), and instrumental data recording from temporary and permanent and from mobile seismic stations for long- and short-term acquisition, respectively. The use of these methods individually or in combination has proven to be successful for detailed seismic characterization and </a:t>
            </a:r>
            <a:r>
              <a:rPr lang="en-US" sz="1500" dirty="0" err="1"/>
              <a:t>microzonation</a:t>
            </a:r>
            <a:r>
              <a:rPr lang="en-US" sz="1500" dirty="0"/>
              <a:t> in the past. The newly assessed data was combined with local geological and geotechnical data in the form of lithological maps and cross sections as well as borehole logs provided by the Head Institute of Engineering and Technical Surveys of the State Construction Committee of Tajikistan.</a:t>
            </a:r>
          </a:p>
        </p:txBody>
      </p:sp>
      <p:sp>
        <p:nvSpPr>
          <p:cNvPr id="36" name="Right Arrow 35"/>
          <p:cNvSpPr/>
          <p:nvPr/>
        </p:nvSpPr>
        <p:spPr>
          <a:xfrm rot="16200000">
            <a:off x="2145771" y="6260213"/>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p:cNvSpPr/>
          <p:nvPr/>
        </p:nvSpPr>
        <p:spPr>
          <a:xfrm>
            <a:off x="4038764" y="626215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p:cNvSpPr/>
          <p:nvPr/>
        </p:nvSpPr>
        <p:spPr>
          <a:xfrm rot="10800000">
            <a:off x="3225236" y="6262151"/>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nvGrpSpPr>
          <p:cNvPr id="4" name="Group 3"/>
          <p:cNvGrpSpPr/>
          <p:nvPr/>
        </p:nvGrpSpPr>
        <p:grpSpPr>
          <a:xfrm>
            <a:off x="10720928" y="2869831"/>
            <a:ext cx="1320824" cy="2996479"/>
            <a:chOff x="10518935" y="2776950"/>
            <a:chExt cx="1091043" cy="2475188"/>
          </a:xfrm>
        </p:grpSpPr>
        <p:sp>
          <p:nvSpPr>
            <p:cNvPr id="9" name="Rectangle 8"/>
            <p:cNvSpPr/>
            <p:nvPr/>
          </p:nvSpPr>
          <p:spPr>
            <a:xfrm>
              <a:off x="10518936" y="3298937"/>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sp>
          <p:nvSpPr>
            <p:cNvPr id="40" name="Rectangle 39"/>
            <p:cNvSpPr/>
            <p:nvPr/>
          </p:nvSpPr>
          <p:spPr>
            <a:xfrm>
              <a:off x="10518936" y="3877141"/>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MAM</a:t>
              </a:r>
              <a:endParaRPr lang="en-US" sz="1600" u="sng" dirty="0">
                <a:solidFill>
                  <a:schemeClr val="tx1"/>
                </a:solidFill>
              </a:endParaRPr>
            </a:p>
          </p:txBody>
        </p:sp>
        <p:sp>
          <p:nvSpPr>
            <p:cNvPr id="41" name="Rectangle 40"/>
            <p:cNvSpPr/>
            <p:nvPr/>
          </p:nvSpPr>
          <p:spPr>
            <a:xfrm>
              <a:off x="10518936" y="441483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SSR</a:t>
              </a:r>
              <a:endParaRPr lang="en-US" sz="1600" u="sng" dirty="0">
                <a:solidFill>
                  <a:schemeClr val="tx1"/>
                </a:solidFill>
              </a:endParaRPr>
            </a:p>
          </p:txBody>
        </p:sp>
        <p:sp>
          <p:nvSpPr>
            <p:cNvPr id="30" name="Rectangle 29"/>
            <p:cNvSpPr/>
            <p:nvPr/>
          </p:nvSpPr>
          <p:spPr>
            <a:xfrm>
              <a:off x="10518936" y="4979182"/>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SRT</a:t>
              </a:r>
              <a:endParaRPr lang="en-US" sz="1600" u="sng" dirty="0">
                <a:solidFill>
                  <a:schemeClr val="tx1"/>
                </a:solidFill>
              </a:endParaRPr>
            </a:p>
          </p:txBody>
        </p:sp>
        <p:sp>
          <p:nvSpPr>
            <p:cNvPr id="31" name="Rectangle 30"/>
            <p:cNvSpPr/>
            <p:nvPr/>
          </p:nvSpPr>
          <p:spPr>
            <a:xfrm>
              <a:off x="10518935" y="2776950"/>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grpSp>
      <p:pic>
        <p:nvPicPr>
          <p:cNvPr id="25" name="Picture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28276" y="2589486"/>
            <a:ext cx="3645252" cy="3917579"/>
          </a:xfrm>
          <a:prstGeom prst="rect">
            <a:avLst/>
          </a:prstGeom>
          <a:ln w="12700">
            <a:solidFill>
              <a:schemeClr val="tx1"/>
            </a:solidFill>
          </a:ln>
        </p:spPr>
      </p:pic>
      <p:sp>
        <p:nvSpPr>
          <p:cNvPr id="33" name="Rectangle 46">
            <a:hlinkClick r:id="rId9" action="ppaction://hlinksldjump"/>
          </p:cNvPr>
          <p:cNvSpPr>
            <a:spLocks noChangeArrowheads="1"/>
          </p:cNvSpPr>
          <p:nvPr/>
        </p:nvSpPr>
        <p:spPr bwMode="auto">
          <a:xfrm>
            <a:off x="-61224" y="-8869"/>
            <a:ext cx="12253224" cy="6858000"/>
          </a:xfrm>
          <a:prstGeom prst="rect">
            <a:avLst/>
          </a:prstGeom>
          <a:solidFill>
            <a:schemeClr val="bg1">
              <a:alpha val="70000"/>
            </a:schemeClr>
          </a:solidFill>
          <a:ln w="9525" algn="ctr">
            <a:noFill/>
            <a:miter lim="800000"/>
            <a:headEnd/>
            <a:tailEnd/>
          </a:ln>
          <a:effectLst/>
        </p:spPr>
        <p:txBody>
          <a:bodyPr wrap="none" anchor="ctr"/>
          <a:lstStyle/>
          <a:p>
            <a:endParaRPr lang="nl-NL"/>
          </a:p>
        </p:txBody>
      </p:sp>
      <p:grpSp>
        <p:nvGrpSpPr>
          <p:cNvPr id="34" name="Group 33"/>
          <p:cNvGrpSpPr/>
          <p:nvPr/>
        </p:nvGrpSpPr>
        <p:grpSpPr>
          <a:xfrm>
            <a:off x="668535" y="234667"/>
            <a:ext cx="1166021" cy="879455"/>
            <a:chOff x="475304" y="297115"/>
            <a:chExt cx="1400738" cy="1056487"/>
          </a:xfrm>
        </p:grpSpPr>
        <p:sp>
          <p:nvSpPr>
            <p:cNvPr id="35" name="Right Arrow 34">
              <a:hlinkClick r:id="rId10" action="ppaction://hlinksldjump"/>
            </p:cNvPr>
            <p:cNvSpPr/>
            <p:nvPr/>
          </p:nvSpPr>
          <p:spPr>
            <a:xfrm rot="16200000">
              <a:off x="965833" y="295178"/>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9" name="Right Arrow 38">
              <a:hlinkClick r:id="rId11" action="ppaction://hlinksldjump"/>
            </p:cNvPr>
            <p:cNvSpPr/>
            <p:nvPr/>
          </p:nvSpPr>
          <p:spPr>
            <a:xfrm>
              <a:off x="1288832" y="862905"/>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2" name="Right Arrow 41">
              <a:hlinkClick r:id="rId12" action="ppaction://hlinksldjump"/>
            </p:cNvPr>
            <p:cNvSpPr/>
            <p:nvPr/>
          </p:nvSpPr>
          <p:spPr>
            <a:xfrm rot="10800000">
              <a:off x="475304" y="86290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44" name="Flowchart: Summing Junction 43">
            <a:hlinkClick r:id="rId13" action="ppaction://hlinksldjump"/>
          </p:cNvPr>
          <p:cNvSpPr/>
          <p:nvPr/>
        </p:nvSpPr>
        <p:spPr>
          <a:xfrm>
            <a:off x="11197363" y="276671"/>
            <a:ext cx="499640" cy="499640"/>
          </a:xfrm>
          <a:prstGeom prst="flowChartSummingJunction">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7" name="Rectangle 46"/>
          <p:cNvSpPr/>
          <p:nvPr/>
        </p:nvSpPr>
        <p:spPr>
          <a:xfrm>
            <a:off x="3232101" y="269134"/>
            <a:ext cx="6438760" cy="5231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000" b="1" i="1" dirty="0">
                <a:solidFill>
                  <a:schemeClr val="bg1"/>
                </a:solidFill>
              </a:rPr>
              <a:t>Results of the Standard Spectrum Ratio (SSR)</a:t>
            </a:r>
          </a:p>
        </p:txBody>
      </p:sp>
      <p:pic>
        <p:nvPicPr>
          <p:cNvPr id="8" name="Picture 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170379" y="1171655"/>
            <a:ext cx="5483382" cy="5468760"/>
          </a:xfrm>
          <a:prstGeom prst="rect">
            <a:avLst/>
          </a:prstGeom>
          <a:ln w="19050">
            <a:solidFill>
              <a:schemeClr val="tx1"/>
            </a:solidFill>
          </a:ln>
        </p:spPr>
      </p:pic>
      <p:sp>
        <p:nvSpPr>
          <p:cNvPr id="45" name="Text Box 48"/>
          <p:cNvSpPr txBox="1">
            <a:spLocks noChangeArrowheads="1"/>
          </p:cNvSpPr>
          <p:nvPr/>
        </p:nvSpPr>
        <p:spPr bwMode="auto">
          <a:xfrm>
            <a:off x="1083274" y="1179043"/>
            <a:ext cx="4901712" cy="2800767"/>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pPr algn="just"/>
            <a:r>
              <a:rPr lang="en-US" sz="1600" dirty="0">
                <a:solidFill>
                  <a:schemeClr val="tx1"/>
                </a:solidFill>
              </a:rPr>
              <a:t>The SSR calculated for the S-wave window (a1–e1) from five selected earthquakes for the east–west and north–</a:t>
            </a:r>
          </a:p>
          <a:p>
            <a:pPr algn="just"/>
            <a:r>
              <a:rPr lang="en-US" sz="1600" dirty="0">
                <a:solidFill>
                  <a:schemeClr val="tx1"/>
                </a:solidFill>
              </a:rPr>
              <a:t>south components at each station and the corresponding spectrum at the DZET (reference station). In addition, (a2–e2</a:t>
            </a:r>
            <a:r>
              <a:rPr lang="en-US" sz="1600" dirty="0" smtClean="0">
                <a:solidFill>
                  <a:schemeClr val="tx1"/>
                </a:solidFill>
              </a:rPr>
              <a:t>) show </a:t>
            </a:r>
            <a:r>
              <a:rPr lang="en-US" sz="1600" dirty="0">
                <a:solidFill>
                  <a:schemeClr val="tx1"/>
                </a:solidFill>
              </a:rPr>
              <a:t>the HVSR earthquake (EHVSR) curves and (a3–e3) show the HVSR noise (NHVSR) curves from each station. In </a:t>
            </a:r>
            <a:r>
              <a:rPr lang="en-US" sz="1600" dirty="0" smtClean="0">
                <a:solidFill>
                  <a:schemeClr val="tx1"/>
                </a:solidFill>
              </a:rPr>
              <a:t>all figures</a:t>
            </a:r>
            <a:r>
              <a:rPr lang="en-US" sz="1600" dirty="0">
                <a:solidFill>
                  <a:schemeClr val="tx1"/>
                </a:solidFill>
              </a:rPr>
              <a:t>, the black dashed curve shows the average SSR for the east–west and north–south components for five </a:t>
            </a:r>
            <a:r>
              <a:rPr lang="en-US" sz="1600" dirty="0" smtClean="0">
                <a:solidFill>
                  <a:schemeClr val="tx1"/>
                </a:solidFill>
              </a:rPr>
              <a:t>selected earthquakes</a:t>
            </a:r>
            <a:r>
              <a:rPr lang="en-US" sz="1600" dirty="0">
                <a:solidFill>
                  <a:schemeClr val="tx1"/>
                </a:solidFill>
              </a:rPr>
              <a:t>. Please note the different amplitude range variation for the station BAZ (c1).</a:t>
            </a:r>
            <a:endParaRPr lang="en-US" sz="1600" dirty="0"/>
          </a:p>
        </p:txBody>
      </p:sp>
      <p:pic>
        <p:nvPicPr>
          <p:cNvPr id="12" name="Picture 11"/>
          <p:cNvPicPr>
            <a:picLocks noChangeAspect="1"/>
          </p:cNvPicPr>
          <p:nvPr/>
        </p:nvPicPr>
        <p:blipFill rotWithShape="1">
          <a:blip r:embed="rId15" cstate="print">
            <a:extLst>
              <a:ext uri="{28A0092B-C50C-407E-A947-70E740481C1C}">
                <a14:useLocalDpi xmlns:a14="http://schemas.microsoft.com/office/drawing/2010/main" val="0"/>
              </a:ext>
            </a:extLst>
          </a:blip>
          <a:srcRect b="10459"/>
          <a:stretch/>
        </p:blipFill>
        <p:spPr>
          <a:xfrm>
            <a:off x="1083274" y="4100466"/>
            <a:ext cx="4901712" cy="2614357"/>
          </a:xfrm>
          <a:prstGeom prst="rect">
            <a:avLst/>
          </a:prstGeom>
          <a:ln w="19050">
            <a:solidFill>
              <a:schemeClr val="tx1"/>
            </a:solidFill>
          </a:ln>
        </p:spPr>
      </p:pic>
    </p:spTree>
    <p:extLst>
      <p:ext uri="{BB962C8B-B14F-4D97-AF65-F5344CB8AC3E}">
        <p14:creationId xmlns:p14="http://schemas.microsoft.com/office/powerpoint/2010/main" val="3630990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a:t>
            </a:r>
            <a:r>
              <a:rPr lang="en-US" sz="1800" dirty="0" smtClean="0">
                <a:latin typeface="Verdana" panose="020B0604030504040204" pitchFamily="34" charset="0"/>
                <a:ea typeface="Verdana" panose="020B0604030504040204" pitchFamily="34" charset="0"/>
              </a:rPr>
              <a:t>Hans-Balder </a:t>
            </a:r>
            <a:r>
              <a:rPr lang="en-US" sz="1800" dirty="0">
                <a:latin typeface="Verdana" panose="020B0604030504040204" pitchFamily="34" charset="0"/>
                <a:ea typeface="Verdana" panose="020B0604030504040204" pitchFamily="34" charset="0"/>
              </a:rPr>
              <a:t>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smtClean="0">
                <a:ln w="0"/>
                <a:solidFill>
                  <a:schemeClr val="tx1"/>
                </a:solidFill>
                <a:effectLst>
                  <a:outerShdw blurRad="38100" dist="19050" dir="2700000" algn="tl" rotWithShape="0">
                    <a:schemeClr val="dk1">
                      <a:alpha val="40000"/>
                    </a:schemeClr>
                  </a:outerShdw>
                </a:effectLst>
              </a:rPr>
              <a:t>Results</a:t>
            </a:r>
            <a:endParaRPr lang="en-GB" sz="3200" dirty="0">
              <a:ln w="0"/>
              <a:solidFill>
                <a:schemeClr val="tx1"/>
              </a:solidFill>
              <a:effectLst>
                <a:outerShdw blurRad="38100" dist="19050" dir="2700000" algn="tl" rotWithShape="0">
                  <a:schemeClr val="dk1">
                    <a:alpha val="40000"/>
                  </a:schemeClr>
                </a:outerShdw>
              </a:effectLs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9" y="2579427"/>
            <a:ext cx="5933210"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500" dirty="0"/>
              <a:t>Typical for most urbanized areas is a dense agglomeration inducing a wide range of conditions and disturbing factors, which limit the application of many geophysical methods that allow for complex seismic </a:t>
            </a:r>
            <a:r>
              <a:rPr lang="en-US" sz="1500" dirty="0" err="1"/>
              <a:t>microzonation</a:t>
            </a:r>
            <a:r>
              <a:rPr lang="en-US" sz="1500" dirty="0"/>
              <a:t>. In many cases, invasive methods (e.g., drilling and borehole measurements) are impossible to implement. For this reason, only non-invasive methods were used for data acquisition: </a:t>
            </a:r>
            <a:r>
              <a:rPr lang="en-US" sz="1500" dirty="0" err="1"/>
              <a:t>microtremor</a:t>
            </a:r>
            <a:r>
              <a:rPr lang="en-US" sz="1500" dirty="0"/>
              <a:t> array measurements (MAMs), seismic refraction tomography (SRT), and instrumental data recording from temporary and permanent and from mobile seismic stations for long- and short-term acquisition, respectively. The use of these methods individually or in combination has proven to be successful for detailed seismic characterization and </a:t>
            </a:r>
            <a:r>
              <a:rPr lang="en-US" sz="1500" dirty="0" err="1"/>
              <a:t>microzonation</a:t>
            </a:r>
            <a:r>
              <a:rPr lang="en-US" sz="1500" dirty="0"/>
              <a:t> in the past. The newly assessed data was combined with local geological and geotechnical data in the form of lithological maps and cross sections as well as borehole logs provided by the Head Institute of Engineering and Technical Surveys of the State Construction Committee of Tajikistan.</a:t>
            </a:r>
          </a:p>
        </p:txBody>
      </p:sp>
      <p:sp>
        <p:nvSpPr>
          <p:cNvPr id="36" name="Right Arrow 35"/>
          <p:cNvSpPr/>
          <p:nvPr/>
        </p:nvSpPr>
        <p:spPr>
          <a:xfrm rot="16200000">
            <a:off x="2145771" y="6260213"/>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p:cNvSpPr/>
          <p:nvPr/>
        </p:nvSpPr>
        <p:spPr>
          <a:xfrm>
            <a:off x="4038764" y="626215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p:cNvSpPr/>
          <p:nvPr/>
        </p:nvSpPr>
        <p:spPr>
          <a:xfrm rot="10800000">
            <a:off x="3225236" y="6262151"/>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nvGrpSpPr>
          <p:cNvPr id="4" name="Group 3"/>
          <p:cNvGrpSpPr/>
          <p:nvPr/>
        </p:nvGrpSpPr>
        <p:grpSpPr>
          <a:xfrm>
            <a:off x="10720928" y="2869831"/>
            <a:ext cx="1320824" cy="2996479"/>
            <a:chOff x="10518935" y="2776950"/>
            <a:chExt cx="1091043" cy="2475188"/>
          </a:xfrm>
        </p:grpSpPr>
        <p:sp>
          <p:nvSpPr>
            <p:cNvPr id="9" name="Rectangle 8"/>
            <p:cNvSpPr/>
            <p:nvPr/>
          </p:nvSpPr>
          <p:spPr>
            <a:xfrm>
              <a:off x="10518936" y="3298937"/>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sp>
          <p:nvSpPr>
            <p:cNvPr id="40" name="Rectangle 39"/>
            <p:cNvSpPr/>
            <p:nvPr/>
          </p:nvSpPr>
          <p:spPr>
            <a:xfrm>
              <a:off x="10518936" y="3877141"/>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MAM</a:t>
              </a:r>
              <a:endParaRPr lang="en-US" sz="1600" u="sng" dirty="0">
                <a:solidFill>
                  <a:schemeClr val="tx1"/>
                </a:solidFill>
              </a:endParaRPr>
            </a:p>
          </p:txBody>
        </p:sp>
        <p:sp>
          <p:nvSpPr>
            <p:cNvPr id="41" name="Rectangle 40"/>
            <p:cNvSpPr/>
            <p:nvPr/>
          </p:nvSpPr>
          <p:spPr>
            <a:xfrm>
              <a:off x="10518936" y="441483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SSR</a:t>
              </a:r>
              <a:endParaRPr lang="en-US" sz="1600" u="sng" dirty="0">
                <a:solidFill>
                  <a:schemeClr val="tx1"/>
                </a:solidFill>
              </a:endParaRPr>
            </a:p>
          </p:txBody>
        </p:sp>
        <p:sp>
          <p:nvSpPr>
            <p:cNvPr id="30" name="Rectangle 29"/>
            <p:cNvSpPr/>
            <p:nvPr/>
          </p:nvSpPr>
          <p:spPr>
            <a:xfrm>
              <a:off x="10518936" y="4979182"/>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SRT</a:t>
              </a:r>
              <a:endParaRPr lang="en-US" sz="1600" u="sng" dirty="0">
                <a:solidFill>
                  <a:schemeClr val="tx1"/>
                </a:solidFill>
              </a:endParaRPr>
            </a:p>
          </p:txBody>
        </p:sp>
        <p:sp>
          <p:nvSpPr>
            <p:cNvPr id="31" name="Rectangle 30"/>
            <p:cNvSpPr/>
            <p:nvPr/>
          </p:nvSpPr>
          <p:spPr>
            <a:xfrm>
              <a:off x="10518935" y="2776950"/>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grpSp>
      <p:pic>
        <p:nvPicPr>
          <p:cNvPr id="25" name="Picture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28276" y="2589486"/>
            <a:ext cx="3645252" cy="3917579"/>
          </a:xfrm>
          <a:prstGeom prst="rect">
            <a:avLst/>
          </a:prstGeom>
          <a:ln w="12700">
            <a:solidFill>
              <a:schemeClr val="tx1"/>
            </a:solidFill>
          </a:ln>
        </p:spPr>
      </p:pic>
      <p:sp>
        <p:nvSpPr>
          <p:cNvPr id="33" name="Rectangle 46">
            <a:hlinkClick r:id="rId9" action="ppaction://hlinksldjump"/>
          </p:cNvPr>
          <p:cNvSpPr>
            <a:spLocks noChangeArrowheads="1"/>
          </p:cNvSpPr>
          <p:nvPr/>
        </p:nvSpPr>
        <p:spPr bwMode="auto">
          <a:xfrm>
            <a:off x="-61224" y="-8869"/>
            <a:ext cx="12253224" cy="6858000"/>
          </a:xfrm>
          <a:prstGeom prst="rect">
            <a:avLst/>
          </a:prstGeom>
          <a:solidFill>
            <a:schemeClr val="bg1">
              <a:alpha val="70000"/>
            </a:schemeClr>
          </a:solidFill>
          <a:ln w="9525" algn="ctr">
            <a:noFill/>
            <a:miter lim="800000"/>
            <a:headEnd/>
            <a:tailEnd/>
          </a:ln>
          <a:effectLst/>
        </p:spPr>
        <p:txBody>
          <a:bodyPr wrap="none" anchor="ctr"/>
          <a:lstStyle/>
          <a:p>
            <a:endParaRPr lang="nl-NL"/>
          </a:p>
        </p:txBody>
      </p:sp>
      <p:grpSp>
        <p:nvGrpSpPr>
          <p:cNvPr id="34" name="Group 33"/>
          <p:cNvGrpSpPr/>
          <p:nvPr/>
        </p:nvGrpSpPr>
        <p:grpSpPr>
          <a:xfrm>
            <a:off x="668535" y="234667"/>
            <a:ext cx="1166021" cy="879455"/>
            <a:chOff x="475304" y="297115"/>
            <a:chExt cx="1400738" cy="1056487"/>
          </a:xfrm>
        </p:grpSpPr>
        <p:sp>
          <p:nvSpPr>
            <p:cNvPr id="35" name="Right Arrow 34">
              <a:hlinkClick r:id="rId10" action="ppaction://hlinksldjump"/>
            </p:cNvPr>
            <p:cNvSpPr/>
            <p:nvPr/>
          </p:nvSpPr>
          <p:spPr>
            <a:xfrm rot="16200000">
              <a:off x="965833" y="295178"/>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9" name="Right Arrow 38"/>
            <p:cNvSpPr/>
            <p:nvPr/>
          </p:nvSpPr>
          <p:spPr>
            <a:xfrm>
              <a:off x="1288832" y="862905"/>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2" name="Right Arrow 41"/>
            <p:cNvSpPr/>
            <p:nvPr/>
          </p:nvSpPr>
          <p:spPr>
            <a:xfrm rot="10800000">
              <a:off x="475304" y="86290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44" name="Flowchart: Summing Junction 43">
            <a:hlinkClick r:id="rId11" action="ppaction://hlinksldjump"/>
          </p:cNvPr>
          <p:cNvSpPr/>
          <p:nvPr/>
        </p:nvSpPr>
        <p:spPr>
          <a:xfrm>
            <a:off x="11197363" y="276671"/>
            <a:ext cx="499640" cy="499640"/>
          </a:xfrm>
          <a:prstGeom prst="flowChartSummingJunction">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7" name="Rectangle 46"/>
          <p:cNvSpPr/>
          <p:nvPr/>
        </p:nvSpPr>
        <p:spPr>
          <a:xfrm>
            <a:off x="3232101" y="269134"/>
            <a:ext cx="6438760" cy="5231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000" b="1" i="1" dirty="0">
                <a:solidFill>
                  <a:schemeClr val="bg1"/>
                </a:solidFill>
              </a:rPr>
              <a:t>Results of the Seismic Refraction Tomography (SRT) Profiles</a:t>
            </a:r>
          </a:p>
        </p:txBody>
      </p:sp>
      <p:pic>
        <p:nvPicPr>
          <p:cNvPr id="43" name="Picture 42"/>
          <p:cNvPicPr/>
          <p:nvPr/>
        </p:nvPicPr>
        <p:blipFill>
          <a:blip r:embed="rId12">
            <a:extLst>
              <a:ext uri="{28A0092B-C50C-407E-A947-70E740481C1C}">
                <a14:useLocalDpi xmlns:a14="http://schemas.microsoft.com/office/drawing/2010/main" val="0"/>
              </a:ext>
            </a:extLst>
          </a:blip>
          <a:srcRect/>
          <a:stretch>
            <a:fillRect/>
          </a:stretch>
        </p:blipFill>
        <p:spPr bwMode="auto">
          <a:xfrm>
            <a:off x="668534" y="1092277"/>
            <a:ext cx="7997370" cy="5660572"/>
          </a:xfrm>
          <a:prstGeom prst="rect">
            <a:avLst/>
          </a:prstGeom>
          <a:noFill/>
        </p:spPr>
      </p:pic>
      <p:pic>
        <p:nvPicPr>
          <p:cNvPr id="46" name="Picture 45"/>
          <p:cNvPicPr>
            <a:picLocks noChangeAspect="1"/>
          </p:cNvPicPr>
          <p:nvPr/>
        </p:nvPicPr>
        <p:blipFill rotWithShape="1">
          <a:blip r:embed="rId13" cstate="print">
            <a:extLst>
              <a:ext uri="{28A0092B-C50C-407E-A947-70E740481C1C}">
                <a14:useLocalDpi xmlns:a14="http://schemas.microsoft.com/office/drawing/2010/main" val="0"/>
              </a:ext>
            </a:extLst>
          </a:blip>
          <a:srcRect l="30188" t="11741" r="11171" b="18208"/>
          <a:stretch/>
        </p:blipFill>
        <p:spPr>
          <a:xfrm flipH="1">
            <a:off x="10751067" y="1224436"/>
            <a:ext cx="1208796" cy="1671689"/>
          </a:xfrm>
          <a:prstGeom prst="rect">
            <a:avLst/>
          </a:prstGeom>
          <a:ln w="12700">
            <a:solidFill>
              <a:schemeClr val="tx1"/>
            </a:solidFill>
          </a:ln>
        </p:spPr>
      </p:pic>
      <p:pic>
        <p:nvPicPr>
          <p:cNvPr id="48" name="Picture 47"/>
          <p:cNvPicPr>
            <a:picLocks noChangeAspect="1"/>
          </p:cNvPicPr>
          <p:nvPr/>
        </p:nvPicPr>
        <p:blipFill rotWithShape="1">
          <a:blip r:embed="rId14" cstate="print">
            <a:extLst>
              <a:ext uri="{28A0092B-C50C-407E-A947-70E740481C1C}">
                <a14:useLocalDpi xmlns:a14="http://schemas.microsoft.com/office/drawing/2010/main" val="0"/>
              </a:ext>
            </a:extLst>
          </a:blip>
          <a:srcRect t="17242" b="20468"/>
          <a:stretch/>
        </p:blipFill>
        <p:spPr>
          <a:xfrm>
            <a:off x="8603429" y="1220692"/>
            <a:ext cx="1967250" cy="1675433"/>
          </a:xfrm>
          <a:prstGeom prst="rect">
            <a:avLst/>
          </a:prstGeom>
          <a:ln w="12700">
            <a:solidFill>
              <a:schemeClr val="tx1"/>
            </a:solidFill>
          </a:ln>
        </p:spPr>
      </p:pic>
      <p:pic>
        <p:nvPicPr>
          <p:cNvPr id="49" name="Picture 48"/>
          <p:cNvPicPr>
            <a:picLocks noChangeAspect="1"/>
          </p:cNvPicPr>
          <p:nvPr/>
        </p:nvPicPr>
        <p:blipFill rotWithShape="1">
          <a:blip r:embed="rId15" cstate="print">
            <a:extLst>
              <a:ext uri="{28A0092B-C50C-407E-A947-70E740481C1C}">
                <a14:useLocalDpi xmlns:a14="http://schemas.microsoft.com/office/drawing/2010/main" val="0"/>
              </a:ext>
            </a:extLst>
          </a:blip>
          <a:srcRect r="11247"/>
          <a:stretch/>
        </p:blipFill>
        <p:spPr>
          <a:xfrm>
            <a:off x="8682045" y="3501752"/>
            <a:ext cx="3354089" cy="3046427"/>
          </a:xfrm>
          <a:prstGeom prst="rect">
            <a:avLst/>
          </a:prstGeom>
          <a:ln w="12700">
            <a:solidFill>
              <a:schemeClr val="tx1"/>
            </a:solidFill>
          </a:ln>
        </p:spPr>
      </p:pic>
    </p:spTree>
    <p:extLst>
      <p:ext uri="{BB962C8B-B14F-4D97-AF65-F5344CB8AC3E}">
        <p14:creationId xmlns:p14="http://schemas.microsoft.com/office/powerpoint/2010/main" val="1956123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a:t>
            </a:r>
            <a:r>
              <a:rPr lang="en-US" sz="1800" dirty="0" smtClean="0">
                <a:latin typeface="Verdana" panose="020B0604030504040204" pitchFamily="34" charset="0"/>
                <a:ea typeface="Verdana" panose="020B0604030504040204" pitchFamily="34" charset="0"/>
              </a:rPr>
              <a:t>Hans-Balder </a:t>
            </a:r>
            <a:r>
              <a:rPr lang="en-US" sz="1800" dirty="0">
                <a:latin typeface="Verdana" panose="020B0604030504040204" pitchFamily="34" charset="0"/>
                <a:ea typeface="Verdana" panose="020B0604030504040204" pitchFamily="34" charset="0"/>
              </a:rPr>
              <a:t>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smtClean="0">
                <a:ln w="0"/>
                <a:solidFill>
                  <a:schemeClr val="tx1"/>
                </a:solidFill>
                <a:effectLst>
                  <a:outerShdw blurRad="38100" dist="19050" dir="2700000" algn="tl" rotWithShape="0">
                    <a:schemeClr val="dk1">
                      <a:alpha val="40000"/>
                    </a:schemeClr>
                  </a:outerShdw>
                </a:effectLst>
              </a:rPr>
              <a:t>Results</a:t>
            </a:r>
            <a:endParaRPr lang="en-GB" sz="3200" dirty="0">
              <a:ln w="0"/>
              <a:solidFill>
                <a:schemeClr val="tx1"/>
              </a:solidFill>
              <a:effectLst>
                <a:outerShdw blurRad="38100" dist="19050" dir="2700000" algn="tl" rotWithShape="0">
                  <a:schemeClr val="dk1">
                    <a:alpha val="40000"/>
                  </a:schemeClr>
                </a:outerShdw>
              </a:effectLs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43419" y="2579427"/>
            <a:ext cx="5933210" cy="3562067"/>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500" dirty="0"/>
              <a:t>Typical for most urbanized areas is a dense agglomeration inducing a wide range of conditions and disturbing factors, which limit the application of many geophysical methods that allow for complex seismic </a:t>
            </a:r>
            <a:r>
              <a:rPr lang="en-US" sz="1500" dirty="0" err="1"/>
              <a:t>microzonation</a:t>
            </a:r>
            <a:r>
              <a:rPr lang="en-US" sz="1500" dirty="0"/>
              <a:t>. In many cases, invasive methods (e.g., drilling and borehole measurements) are impossible to implement. For this reason, only non-invasive methods were used for data acquisition: </a:t>
            </a:r>
            <a:r>
              <a:rPr lang="en-US" sz="1500" dirty="0" err="1"/>
              <a:t>microtremor</a:t>
            </a:r>
            <a:r>
              <a:rPr lang="en-US" sz="1500" dirty="0"/>
              <a:t> array measurements (MAMs), seismic refraction tomography (SRT), and instrumental data recording from temporary and permanent and from mobile seismic stations for long- and short-term acquisition, respectively. The use of these methods individually or in combination has proven to be successful for detailed seismic characterization and </a:t>
            </a:r>
            <a:r>
              <a:rPr lang="en-US" sz="1500" dirty="0" err="1"/>
              <a:t>microzonation</a:t>
            </a:r>
            <a:r>
              <a:rPr lang="en-US" sz="1500" dirty="0"/>
              <a:t> in the past. The newly assessed data was combined with local geological and geotechnical data in the form of lithological maps and cross sections as well as borehole logs provided by the Head Institute of Engineering and Technical Surveys of the State Construction Committee of Tajikistan.</a:t>
            </a:r>
          </a:p>
        </p:txBody>
      </p:sp>
      <p:sp>
        <p:nvSpPr>
          <p:cNvPr id="36" name="Right Arrow 35"/>
          <p:cNvSpPr/>
          <p:nvPr/>
        </p:nvSpPr>
        <p:spPr>
          <a:xfrm rot="16200000">
            <a:off x="2145771" y="6260213"/>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p:cNvSpPr/>
          <p:nvPr/>
        </p:nvSpPr>
        <p:spPr>
          <a:xfrm>
            <a:off x="4038764" y="626215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p:cNvSpPr/>
          <p:nvPr/>
        </p:nvSpPr>
        <p:spPr>
          <a:xfrm rot="10800000">
            <a:off x="3225236" y="6262151"/>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nvGrpSpPr>
          <p:cNvPr id="4" name="Group 3"/>
          <p:cNvGrpSpPr/>
          <p:nvPr/>
        </p:nvGrpSpPr>
        <p:grpSpPr>
          <a:xfrm>
            <a:off x="10720928" y="2869831"/>
            <a:ext cx="1320824" cy="2996479"/>
            <a:chOff x="10518935" y="2776950"/>
            <a:chExt cx="1091043" cy="2475188"/>
          </a:xfrm>
        </p:grpSpPr>
        <p:sp>
          <p:nvSpPr>
            <p:cNvPr id="9" name="Rectangle 8"/>
            <p:cNvSpPr/>
            <p:nvPr/>
          </p:nvSpPr>
          <p:spPr>
            <a:xfrm>
              <a:off x="10518936" y="3298937"/>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sp>
          <p:nvSpPr>
            <p:cNvPr id="40" name="Rectangle 39"/>
            <p:cNvSpPr/>
            <p:nvPr/>
          </p:nvSpPr>
          <p:spPr>
            <a:xfrm>
              <a:off x="10518936" y="3877141"/>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MAM</a:t>
              </a:r>
              <a:endParaRPr lang="en-US" sz="1600" u="sng" dirty="0">
                <a:solidFill>
                  <a:schemeClr val="tx1"/>
                </a:solidFill>
              </a:endParaRPr>
            </a:p>
          </p:txBody>
        </p:sp>
        <p:sp>
          <p:nvSpPr>
            <p:cNvPr id="41" name="Rectangle 40"/>
            <p:cNvSpPr/>
            <p:nvPr/>
          </p:nvSpPr>
          <p:spPr>
            <a:xfrm>
              <a:off x="10518936" y="4414838"/>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SSR</a:t>
              </a:r>
              <a:endParaRPr lang="en-US" sz="1600" u="sng" dirty="0">
                <a:solidFill>
                  <a:schemeClr val="tx1"/>
                </a:solidFill>
              </a:endParaRPr>
            </a:p>
          </p:txBody>
        </p:sp>
        <p:sp>
          <p:nvSpPr>
            <p:cNvPr id="30" name="Rectangle 29"/>
            <p:cNvSpPr/>
            <p:nvPr/>
          </p:nvSpPr>
          <p:spPr>
            <a:xfrm>
              <a:off x="10518936" y="4979182"/>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SRT</a:t>
              </a:r>
              <a:endParaRPr lang="en-US" sz="1600" u="sng" dirty="0">
                <a:solidFill>
                  <a:schemeClr val="tx1"/>
                </a:solidFill>
              </a:endParaRPr>
            </a:p>
          </p:txBody>
        </p:sp>
        <p:sp>
          <p:nvSpPr>
            <p:cNvPr id="31" name="Rectangle 30"/>
            <p:cNvSpPr/>
            <p:nvPr/>
          </p:nvSpPr>
          <p:spPr>
            <a:xfrm>
              <a:off x="10518935" y="2776950"/>
              <a:ext cx="1091042" cy="272956"/>
            </a:xfrm>
            <a:prstGeom prst="rect">
              <a:avLst/>
            </a:prstGeom>
          </p:spPr>
          <p:style>
            <a:lnRef idx="0">
              <a:schemeClr val="accent3"/>
            </a:lnRef>
            <a:fillRef idx="3">
              <a:schemeClr val="accent3"/>
            </a:fillRef>
            <a:effectRef idx="3">
              <a:schemeClr val="accent3"/>
            </a:effectRef>
            <a:fontRef idx="minor">
              <a:schemeClr val="lt1"/>
            </a:fontRef>
          </p:style>
          <p:txBody>
            <a:bodyPr rtlCol="0" anchor="b"/>
            <a:lstStyle/>
            <a:p>
              <a:pPr algn="ctr"/>
              <a:r>
                <a:rPr lang="en-US" sz="1600" u="sng" dirty="0" smtClean="0">
                  <a:solidFill>
                    <a:schemeClr val="tx1"/>
                  </a:solidFill>
                </a:rPr>
                <a:t>HVSR</a:t>
              </a:r>
              <a:endParaRPr lang="en-US" sz="1600" u="sng" dirty="0">
                <a:solidFill>
                  <a:schemeClr val="tx1"/>
                </a:solidFill>
              </a:endParaRPr>
            </a:p>
          </p:txBody>
        </p:sp>
      </p:grpSp>
      <p:pic>
        <p:nvPicPr>
          <p:cNvPr id="25" name="Picture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28276" y="2589486"/>
            <a:ext cx="3645252" cy="3917579"/>
          </a:xfrm>
          <a:prstGeom prst="rect">
            <a:avLst/>
          </a:prstGeom>
          <a:ln w="12700">
            <a:solidFill>
              <a:schemeClr val="tx1"/>
            </a:solidFill>
          </a:ln>
        </p:spPr>
      </p:pic>
      <p:sp>
        <p:nvSpPr>
          <p:cNvPr id="33" name="Rectangle 46">
            <a:hlinkClick r:id="rId9" action="ppaction://hlinksldjump"/>
          </p:cNvPr>
          <p:cNvSpPr>
            <a:spLocks noChangeArrowheads="1"/>
          </p:cNvSpPr>
          <p:nvPr/>
        </p:nvSpPr>
        <p:spPr bwMode="auto">
          <a:xfrm>
            <a:off x="-61224" y="-8869"/>
            <a:ext cx="12253224" cy="6858000"/>
          </a:xfrm>
          <a:prstGeom prst="rect">
            <a:avLst/>
          </a:prstGeom>
          <a:solidFill>
            <a:schemeClr val="bg1">
              <a:alpha val="70000"/>
            </a:schemeClr>
          </a:solidFill>
          <a:ln w="9525" algn="ctr">
            <a:noFill/>
            <a:miter lim="800000"/>
            <a:headEnd/>
            <a:tailEnd/>
          </a:ln>
          <a:effectLst/>
        </p:spPr>
        <p:txBody>
          <a:bodyPr wrap="none" anchor="ctr"/>
          <a:lstStyle/>
          <a:p>
            <a:endParaRPr lang="nl-NL"/>
          </a:p>
        </p:txBody>
      </p:sp>
      <p:grpSp>
        <p:nvGrpSpPr>
          <p:cNvPr id="34" name="Group 33"/>
          <p:cNvGrpSpPr/>
          <p:nvPr/>
        </p:nvGrpSpPr>
        <p:grpSpPr>
          <a:xfrm>
            <a:off x="668535" y="234667"/>
            <a:ext cx="1166021" cy="879455"/>
            <a:chOff x="475304" y="297115"/>
            <a:chExt cx="1400738" cy="1056487"/>
          </a:xfrm>
        </p:grpSpPr>
        <p:sp>
          <p:nvSpPr>
            <p:cNvPr id="35" name="Right Arrow 34">
              <a:hlinkClick r:id="rId10" action="ppaction://hlinksldjump"/>
            </p:cNvPr>
            <p:cNvSpPr/>
            <p:nvPr/>
          </p:nvSpPr>
          <p:spPr>
            <a:xfrm rot="16200000">
              <a:off x="965833" y="295178"/>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9" name="Right Arrow 38">
              <a:hlinkClick r:id="rId11" action="ppaction://hlinksldjump"/>
            </p:cNvPr>
            <p:cNvSpPr/>
            <p:nvPr/>
          </p:nvSpPr>
          <p:spPr>
            <a:xfrm>
              <a:off x="1288832" y="862905"/>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42" name="Right Arrow 41">
              <a:hlinkClick r:id="rId12" action="ppaction://hlinksldjump"/>
            </p:cNvPr>
            <p:cNvSpPr/>
            <p:nvPr/>
          </p:nvSpPr>
          <p:spPr>
            <a:xfrm rot="10800000">
              <a:off x="475304" y="862903"/>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44" name="Flowchart: Summing Junction 43">
            <a:hlinkClick r:id="rId13" action="ppaction://hlinksldjump"/>
          </p:cNvPr>
          <p:cNvSpPr/>
          <p:nvPr/>
        </p:nvSpPr>
        <p:spPr>
          <a:xfrm>
            <a:off x="11197363" y="276671"/>
            <a:ext cx="499640" cy="499640"/>
          </a:xfrm>
          <a:prstGeom prst="flowChartSummingJunction">
            <a:avLst/>
          </a:prstGeom>
          <a:ln w="5715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7" name="Rectangle 46"/>
          <p:cNvSpPr/>
          <p:nvPr/>
        </p:nvSpPr>
        <p:spPr>
          <a:xfrm>
            <a:off x="3232101" y="269134"/>
            <a:ext cx="6438760" cy="5231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000" b="1" i="1" dirty="0">
                <a:solidFill>
                  <a:schemeClr val="bg1"/>
                </a:solidFill>
              </a:rPr>
              <a:t>Results of the Seismic Refraction Tomography (SRT) Profiles</a:t>
            </a:r>
          </a:p>
        </p:txBody>
      </p:sp>
      <p:pic>
        <p:nvPicPr>
          <p:cNvPr id="3" name="Picture 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55010" y="943794"/>
            <a:ext cx="8061974" cy="5800236"/>
          </a:xfrm>
          <a:prstGeom prst="rect">
            <a:avLst/>
          </a:prstGeom>
          <a:ln w="19050">
            <a:solidFill>
              <a:schemeClr val="tx1"/>
            </a:solidFill>
          </a:ln>
        </p:spPr>
      </p:pic>
    </p:spTree>
    <p:extLst>
      <p:ext uri="{BB962C8B-B14F-4D97-AF65-F5344CB8AC3E}">
        <p14:creationId xmlns:p14="http://schemas.microsoft.com/office/powerpoint/2010/main" val="30011778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a:t>
            </a:r>
            <a:r>
              <a:rPr lang="en-US" sz="1800" dirty="0" smtClean="0">
                <a:latin typeface="Verdana" panose="020B0604030504040204" pitchFamily="34" charset="0"/>
                <a:ea typeface="Verdana" panose="020B0604030504040204" pitchFamily="34" charset="0"/>
              </a:rPr>
              <a:t>Hans-Balder </a:t>
            </a:r>
            <a:r>
              <a:rPr lang="en-US" sz="1800" dirty="0">
                <a:latin typeface="Verdana" panose="020B0604030504040204" pitchFamily="34" charset="0"/>
                <a:ea typeface="Verdana" panose="020B0604030504040204" pitchFamily="34" charset="0"/>
              </a:rPr>
              <a:t>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Conclusions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839512" y="2543652"/>
            <a:ext cx="11116446" cy="3706936"/>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dirty="0"/>
              <a:t>The specific and validated seismic hazard assessment for the cities with high infrastructure industry and the population is extremely important. Such a task is particularly important for a city such as Dushanbe, as it is located in a region of high seismicity. The morphology and position of the underlying rocks (depth from the surface), covered by different soft sediments with variable thickness, have previously not been studied sufficiently to be able to provide the information for a reliable seismic </a:t>
            </a:r>
            <a:r>
              <a:rPr lang="en-US" dirty="0" err="1"/>
              <a:t>microzonation</a:t>
            </a:r>
            <a:r>
              <a:rPr lang="en-US" dirty="0"/>
              <a:t> of the urban areas. The same is true for the variability affecting the physical properties of the soils, considering their distribution over the whole area and over different depths. This study is the first one to use four modern seismological methods and data processing methods to clarify the impact of different ground conditions in Dushanbe on seismic actions. Here, the geophysical-seismological data are presented and analyzed with respect to their geological relevance</a:t>
            </a:r>
            <a:r>
              <a:rPr lang="en-US" dirty="0" smtClean="0"/>
              <a:t>.</a:t>
            </a:r>
          </a:p>
          <a:p>
            <a:pPr algn="just"/>
            <a:r>
              <a:rPr lang="en-US" dirty="0"/>
              <a:t>The resulting data and models that we acquired have enormously important applications for the city. An overall hazard map for the city can be developed, which then can be used to define building codes, lifelines and community planning. Moreover, these results can be used as inputs for further studies such as liquefaction or slope/ground failure assessment. </a:t>
            </a:r>
          </a:p>
        </p:txBody>
      </p:sp>
      <p:sp>
        <p:nvSpPr>
          <p:cNvPr id="36" name="Right Arrow 35">
            <a:hlinkClick r:id="rId8" action="ppaction://hlinksldjump"/>
          </p:cNvPr>
          <p:cNvSpPr/>
          <p:nvPr/>
        </p:nvSpPr>
        <p:spPr>
          <a:xfrm rot="16200000">
            <a:off x="4772456" y="6248652"/>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a:hlinkClick r:id="rId9" action="ppaction://hlinksldjump"/>
          </p:cNvPr>
          <p:cNvSpPr/>
          <p:nvPr/>
        </p:nvSpPr>
        <p:spPr>
          <a:xfrm>
            <a:off x="6665449" y="6250592"/>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a:hlinkClick r:id="rId10" action="ppaction://hlinksldjump"/>
          </p:cNvPr>
          <p:cNvSpPr/>
          <p:nvPr/>
        </p:nvSpPr>
        <p:spPr>
          <a:xfrm rot="10800000">
            <a:off x="5851921" y="6250590"/>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0398651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825" y="117575"/>
            <a:ext cx="12390120" cy="786828"/>
          </a:xfrm>
        </p:spPr>
        <p:txBody>
          <a:bodyPr>
            <a:noAutofit/>
          </a:bodyPr>
          <a:lstStyle/>
          <a:p>
            <a:r>
              <a:rPr lang="en-US" sz="2200" b="1" dirty="0">
                <a:latin typeface="Verdana" panose="020B0604030504040204" pitchFamily="34" charset="0"/>
                <a:ea typeface="Verdana" panose="020B0604030504040204" pitchFamily="34" charset="0"/>
              </a:rPr>
              <a:t>Site </a:t>
            </a:r>
            <a:r>
              <a:rPr lang="en-US" sz="2200" b="1" dirty="0" smtClean="0">
                <a:latin typeface="Verdana" panose="020B0604030504040204" pitchFamily="34" charset="0"/>
                <a:ea typeface="Verdana" panose="020B0604030504040204" pitchFamily="34" charset="0"/>
              </a:rPr>
              <a:t>Effect Analysis </a:t>
            </a:r>
            <a:r>
              <a:rPr lang="en-US" sz="2200" b="1" dirty="0">
                <a:latin typeface="Verdana" panose="020B0604030504040204" pitchFamily="34" charset="0"/>
                <a:ea typeface="Verdana" panose="020B0604030504040204" pitchFamily="34" charset="0"/>
              </a:rPr>
              <a:t>to </a:t>
            </a:r>
            <a:r>
              <a:rPr lang="en-US" sz="2200" b="1" dirty="0" smtClean="0">
                <a:latin typeface="Verdana" panose="020B0604030504040204" pitchFamily="34" charset="0"/>
                <a:ea typeface="Verdana" panose="020B0604030504040204" pitchFamily="34" charset="0"/>
              </a:rPr>
              <a:t>Support </a:t>
            </a:r>
            <a:r>
              <a:rPr lang="en-US" sz="2200" b="1" dirty="0">
                <a:latin typeface="Verdana" panose="020B0604030504040204" pitchFamily="34" charset="0"/>
                <a:ea typeface="Verdana" panose="020B0604030504040204" pitchFamily="34" charset="0"/>
              </a:rPr>
              <a:t>the future </a:t>
            </a:r>
            <a:r>
              <a:rPr lang="en-US" sz="2200" b="1" dirty="0" smtClean="0">
                <a:latin typeface="Verdana" panose="020B0604030504040204" pitchFamily="34" charset="0"/>
                <a:ea typeface="Verdana" panose="020B0604030504040204" pitchFamily="34" charset="0"/>
              </a:rPr>
              <a:t>Seismic </a:t>
            </a:r>
            <a:br>
              <a:rPr lang="en-US" sz="2200" b="1" dirty="0" smtClean="0">
                <a:latin typeface="Verdana" panose="020B0604030504040204" pitchFamily="34" charset="0"/>
                <a:ea typeface="Verdana" panose="020B0604030504040204" pitchFamily="34" charset="0"/>
              </a:rPr>
            </a:br>
            <a:r>
              <a:rPr lang="en-US" sz="2200" b="1" dirty="0" err="1" smtClean="0">
                <a:latin typeface="Verdana" panose="020B0604030504040204" pitchFamily="34" charset="0"/>
                <a:ea typeface="Verdana" panose="020B0604030504040204" pitchFamily="34" charset="0"/>
              </a:rPr>
              <a:t>Microzonation</a:t>
            </a:r>
            <a:r>
              <a:rPr lang="en-US" sz="2200" b="1" dirty="0" smtClean="0">
                <a:latin typeface="Verdana" panose="020B0604030504040204" pitchFamily="34" charset="0"/>
                <a:ea typeface="Verdana" panose="020B0604030504040204" pitchFamily="34" charset="0"/>
              </a:rPr>
              <a:t> of Dushanbe</a:t>
            </a:r>
            <a:r>
              <a:rPr lang="en-US" sz="2200" b="1" dirty="0">
                <a:latin typeface="Verdana" panose="020B0604030504040204" pitchFamily="34" charset="0"/>
                <a:ea typeface="Verdana" panose="020B0604030504040204" pitchFamily="34" charset="0"/>
              </a:rPr>
              <a:t>, Tajikistan</a:t>
            </a:r>
            <a:endParaRPr lang="en-GB" sz="2200" b="1" dirty="0">
              <a:latin typeface="Verdana" panose="020B0604030504040204" pitchFamily="34" charset="0"/>
              <a:ea typeface="Verdana" panose="020B0604030504040204" pitchFamily="34" charset="0"/>
            </a:endParaRPr>
          </a:p>
        </p:txBody>
      </p:sp>
      <p:sp>
        <p:nvSpPr>
          <p:cNvPr id="5" name="Subtitle 4"/>
          <p:cNvSpPr>
            <a:spLocks noGrp="1"/>
          </p:cNvSpPr>
          <p:nvPr>
            <p:ph type="subTitle" idx="1"/>
          </p:nvPr>
        </p:nvSpPr>
        <p:spPr>
          <a:xfrm>
            <a:off x="722781" y="1154747"/>
            <a:ext cx="11206355" cy="1439900"/>
          </a:xfrm>
        </p:spPr>
        <p:txBody>
          <a:bodyPr>
            <a:noAutofit/>
          </a:bodyPr>
          <a:lstStyle/>
          <a:p>
            <a:pPr>
              <a:spcBef>
                <a:spcPts val="0"/>
              </a:spcBef>
            </a:pPr>
            <a:r>
              <a:rPr lang="en-US" sz="1800" b="1" dirty="0" err="1">
                <a:latin typeface="Verdana" panose="020B0604030504040204" pitchFamily="34" charset="0"/>
                <a:ea typeface="Verdana" panose="020B0604030504040204" pitchFamily="34" charset="0"/>
              </a:rPr>
              <a:t>Farkhod</a:t>
            </a:r>
            <a:r>
              <a:rPr lang="en-US" sz="1800" b="1" dirty="0">
                <a:latin typeface="Verdana" panose="020B0604030504040204" pitchFamily="34" charset="0"/>
                <a:ea typeface="Verdana" panose="020B0604030504040204" pitchFamily="34" charset="0"/>
              </a:rPr>
              <a:t> </a:t>
            </a:r>
            <a:r>
              <a:rPr lang="en-US" sz="1800" b="1" dirty="0" smtClean="0">
                <a:latin typeface="Verdana" panose="020B0604030504040204" pitchFamily="34" charset="0"/>
                <a:ea typeface="Verdana" panose="020B0604030504040204" pitchFamily="34" charset="0"/>
              </a:rPr>
              <a:t>Hakimov</a:t>
            </a:r>
            <a:r>
              <a:rPr lang="en-US" sz="1800" baseline="30000" dirty="0" smtClean="0">
                <a:latin typeface="Verdana" panose="020B0604030504040204" pitchFamily="34" charset="0"/>
                <a:ea typeface="Verdana" panose="020B0604030504040204" pitchFamily="34" charset="0"/>
              </a:rPr>
              <a:t>1,3,4,</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Gisela  </a:t>
            </a:r>
            <a:r>
              <a:rPr lang="en-US" sz="1800" dirty="0" smtClean="0">
                <a:latin typeface="Verdana" panose="020B0604030504040204" pitchFamily="34" charset="0"/>
                <a:ea typeface="Verdana" panose="020B0604030504040204" pitchFamily="34" charset="0"/>
              </a:rPr>
              <a:t>Domej</a:t>
            </a:r>
            <a:r>
              <a:rPr lang="en-US" sz="1800" baseline="30000" dirty="0" smtClean="0">
                <a:latin typeface="Verdana" panose="020B0604030504040204" pitchFamily="34" charset="0"/>
                <a:ea typeface="Verdana" panose="020B0604030504040204" pitchFamily="34" charset="0"/>
              </a:rPr>
              <a:t>2</a:t>
            </a:r>
            <a:r>
              <a:rPr lang="en-US" sz="1800" dirty="0" smtClean="0">
                <a:latin typeface="Verdana" panose="020B0604030504040204" pitchFamily="34" charset="0"/>
                <a:ea typeface="Verdana" panose="020B0604030504040204" pitchFamily="34" charset="0"/>
              </a:rPr>
              <a:t>, </a:t>
            </a:r>
            <a:r>
              <a:rPr lang="en-US" sz="1800" dirty="0">
                <a:latin typeface="Verdana" panose="020B0604030504040204" pitchFamily="34" charset="0"/>
                <a:ea typeface="Verdana" panose="020B0604030504040204" pitchFamily="34" charset="0"/>
              </a:rPr>
              <a:t>Anatoly  Ischuk</a:t>
            </a:r>
            <a:r>
              <a:rPr lang="en-US" sz="1800" baseline="30000" dirty="0">
                <a:latin typeface="Verdana" panose="020B0604030504040204" pitchFamily="34" charset="0"/>
                <a:ea typeface="Verdana" panose="020B0604030504040204" pitchFamily="34" charset="0"/>
              </a:rPr>
              <a:t>1</a:t>
            </a:r>
            <a:r>
              <a:rPr lang="en-US" sz="1800" dirty="0">
                <a:latin typeface="Verdana" panose="020B0604030504040204" pitchFamily="34" charset="0"/>
                <a:ea typeface="Verdana" panose="020B0604030504040204" pitchFamily="34" charset="0"/>
              </a:rPr>
              <a:t>, Klaus </a:t>
            </a:r>
            <a:r>
              <a:rPr lang="en-US" sz="1800" dirty="0" smtClean="0">
                <a:latin typeface="Verdana" panose="020B0604030504040204" pitchFamily="34" charset="0"/>
                <a:ea typeface="Verdana" panose="020B0604030504040204" pitchFamily="34" charset="0"/>
              </a:rPr>
              <a:t>Reicherter</a:t>
            </a:r>
            <a:r>
              <a:rPr lang="en-US" sz="1800" baseline="30000" dirty="0" smtClean="0">
                <a:latin typeface="Verdana" panose="020B0604030504040204" pitchFamily="34" charset="0"/>
                <a:ea typeface="Verdana" panose="020B0604030504040204" pitchFamily="34" charset="0"/>
              </a:rPr>
              <a:t>3</a:t>
            </a:r>
            <a:r>
              <a:rPr lang="en-US" sz="1800" dirty="0" smtClean="0">
                <a:latin typeface="Verdana" panose="020B0604030504040204" pitchFamily="34" charset="0"/>
                <a:ea typeface="Verdana" panose="020B0604030504040204" pitchFamily="34" charset="0"/>
              </a:rPr>
              <a:t>, </a:t>
            </a:r>
            <a:r>
              <a:rPr lang="en-US" sz="1800" dirty="0" err="1">
                <a:latin typeface="Verdana" panose="020B0604030504040204" pitchFamily="34" charset="0"/>
                <a:ea typeface="Verdana" panose="020B0604030504040204" pitchFamily="34" charset="0"/>
              </a:rPr>
              <a:t>Léna</a:t>
            </a:r>
            <a:r>
              <a:rPr lang="en-US" sz="1800" dirty="0">
                <a:latin typeface="Verdana" panose="020B0604030504040204" pitchFamily="34" charset="0"/>
                <a:ea typeface="Verdana" panose="020B0604030504040204" pitchFamily="34" charset="0"/>
              </a:rPr>
              <a:t> Cauchie</a:t>
            </a:r>
            <a:r>
              <a:rPr lang="en-US" sz="1800" baseline="30000" dirty="0">
                <a:latin typeface="Verdana" panose="020B0604030504040204" pitchFamily="34" charset="0"/>
                <a:ea typeface="Verdana" panose="020B0604030504040204" pitchFamily="34" charset="0"/>
              </a:rPr>
              <a:t>4</a:t>
            </a:r>
            <a:r>
              <a:rPr lang="en-US" sz="1800" dirty="0">
                <a:latin typeface="Verdana" panose="020B0604030504040204" pitchFamily="34" charset="0"/>
                <a:ea typeface="Verdana" panose="020B0604030504040204" pitchFamily="34" charset="0"/>
              </a:rPr>
              <a:t>, and </a:t>
            </a:r>
            <a:r>
              <a:rPr lang="en-US" sz="1800" dirty="0" smtClean="0">
                <a:latin typeface="Verdana" panose="020B0604030504040204" pitchFamily="34" charset="0"/>
                <a:ea typeface="Verdana" panose="020B0604030504040204" pitchFamily="34" charset="0"/>
              </a:rPr>
              <a:t>Hans-Balder </a:t>
            </a:r>
            <a:r>
              <a:rPr lang="en-US" sz="1800" dirty="0">
                <a:latin typeface="Verdana" panose="020B0604030504040204" pitchFamily="34" charset="0"/>
                <a:ea typeface="Verdana" panose="020B0604030504040204" pitchFamily="34" charset="0"/>
              </a:rPr>
              <a:t>Havenith</a:t>
            </a:r>
            <a:r>
              <a:rPr lang="en-US" sz="1800" baseline="30000" dirty="0">
                <a:latin typeface="Verdana" panose="020B0604030504040204" pitchFamily="34" charset="0"/>
                <a:ea typeface="Verdana" panose="020B0604030504040204" pitchFamily="34" charset="0"/>
              </a:rPr>
              <a:t>4</a:t>
            </a:r>
          </a:p>
          <a:p>
            <a:pPr>
              <a:spcBef>
                <a:spcPts val="0"/>
              </a:spcBef>
            </a:pPr>
            <a:r>
              <a:rPr lang="en-US" sz="1400" baseline="30000" dirty="0" smtClean="0">
                <a:latin typeface="Verdana" panose="020B0604030504040204" pitchFamily="34" charset="0"/>
                <a:ea typeface="Verdana" panose="020B0604030504040204" pitchFamily="34" charset="0"/>
              </a:rPr>
              <a:t>1 </a:t>
            </a:r>
            <a:r>
              <a:rPr lang="en-US" sz="1400" dirty="0" smtClean="0">
                <a:latin typeface="Verdana" panose="020B0604030504040204" pitchFamily="34" charset="0"/>
                <a:ea typeface="Verdana" panose="020B0604030504040204" pitchFamily="34" charset="0"/>
              </a:rPr>
              <a:t>Academy </a:t>
            </a:r>
            <a:r>
              <a:rPr lang="en-US" sz="1400" dirty="0">
                <a:latin typeface="Verdana" panose="020B0604030504040204" pitchFamily="34" charset="0"/>
                <a:ea typeface="Verdana" panose="020B0604030504040204" pitchFamily="34" charset="0"/>
              </a:rPr>
              <a:t>of </a:t>
            </a:r>
            <a:r>
              <a:rPr lang="en-US" sz="1400" dirty="0" smtClean="0">
                <a:latin typeface="Verdana" panose="020B0604030504040204" pitchFamily="34" charset="0"/>
                <a:ea typeface="Verdana" panose="020B0604030504040204" pitchFamily="34" charset="0"/>
              </a:rPr>
              <a:t>Sciences</a:t>
            </a:r>
            <a:r>
              <a:rPr lang="en-US" sz="1400" dirty="0">
                <a:latin typeface="Verdana" panose="020B0604030504040204" pitchFamily="34" charset="0"/>
                <a:ea typeface="Verdana" panose="020B0604030504040204" pitchFamily="34" charset="0"/>
              </a:rPr>
              <a:t>, Institute of Geology, Earthquake Engineering and Seismology, Dushanbe, Tajikistan</a:t>
            </a:r>
          </a:p>
          <a:p>
            <a:pPr>
              <a:spcBef>
                <a:spcPts val="0"/>
              </a:spcBef>
            </a:pPr>
            <a:r>
              <a:rPr lang="en-US" sz="1400" baseline="30000" dirty="0" smtClean="0">
                <a:latin typeface="Verdana" panose="020B0604030504040204" pitchFamily="34" charset="0"/>
                <a:ea typeface="Verdana" panose="020B0604030504040204" pitchFamily="34" charset="0"/>
              </a:rPr>
              <a:t>2 </a:t>
            </a:r>
            <a:r>
              <a:rPr lang="en-US" sz="1400" dirty="0" err="1" smtClean="0">
                <a:latin typeface="Verdana" panose="020B0604030504040204" pitchFamily="34" charset="0"/>
                <a:ea typeface="Verdana" panose="020B0604030504040204" pitchFamily="34" charset="0"/>
              </a:rPr>
              <a:t>Università</a:t>
            </a:r>
            <a:r>
              <a:rPr lang="en-US" sz="1400" dirty="0" smtClean="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degli</a:t>
            </a:r>
            <a:r>
              <a:rPr lang="en-US" sz="1400" dirty="0">
                <a:latin typeface="Verdana" panose="020B0604030504040204" pitchFamily="34" charset="0"/>
                <a:ea typeface="Verdana" panose="020B0604030504040204" pitchFamily="34" charset="0"/>
              </a:rPr>
              <a:t> </a:t>
            </a:r>
            <a:r>
              <a:rPr lang="en-US" sz="1400" dirty="0" err="1">
                <a:latin typeface="Verdana" panose="020B0604030504040204" pitchFamily="34" charset="0"/>
                <a:ea typeface="Verdana" panose="020B0604030504040204" pitchFamily="34" charset="0"/>
              </a:rPr>
              <a:t>Studi</a:t>
            </a:r>
            <a:r>
              <a:rPr lang="en-US" sz="1400" dirty="0">
                <a:latin typeface="Verdana" panose="020B0604030504040204" pitchFamily="34" charset="0"/>
                <a:ea typeface="Verdana" panose="020B0604030504040204" pitchFamily="34" charset="0"/>
              </a:rPr>
              <a:t>  di Milano-Bicocca, DISAT, Milano,  </a:t>
            </a:r>
            <a:r>
              <a:rPr lang="en-US" sz="1400" dirty="0" smtClean="0">
                <a:latin typeface="Verdana" panose="020B0604030504040204" pitchFamily="34" charset="0"/>
                <a:ea typeface="Verdana" panose="020B0604030504040204" pitchFamily="34" charset="0"/>
              </a:rPr>
              <a:t>Italia</a:t>
            </a:r>
            <a:endParaRPr lang="en-US" sz="1400" baseline="30000" dirty="0" smtClean="0">
              <a:latin typeface="Verdana" panose="020B0604030504040204" pitchFamily="34" charset="0"/>
              <a:ea typeface="Verdana" panose="020B0604030504040204" pitchFamily="34" charset="0"/>
            </a:endParaRPr>
          </a:p>
          <a:p>
            <a:pPr>
              <a:spcBef>
                <a:spcPts val="0"/>
              </a:spcBef>
            </a:pPr>
            <a:r>
              <a:rPr lang="en-US" sz="1400" baseline="30000" dirty="0" smtClean="0">
                <a:latin typeface="Verdana" panose="020B0604030504040204" pitchFamily="34" charset="0"/>
                <a:ea typeface="Verdana" panose="020B0604030504040204" pitchFamily="34" charset="0"/>
              </a:rPr>
              <a:t>3 </a:t>
            </a:r>
            <a:r>
              <a:rPr lang="en-US" sz="1400" dirty="0" smtClean="0">
                <a:latin typeface="Verdana" panose="020B0604030504040204" pitchFamily="34" charset="0"/>
                <a:ea typeface="Verdana" panose="020B0604030504040204" pitchFamily="34" charset="0"/>
              </a:rPr>
              <a:t>RWTH Aachen University, </a:t>
            </a:r>
            <a:r>
              <a:rPr lang="en-US" sz="1400" dirty="0" err="1" smtClean="0">
                <a:latin typeface="Verdana" panose="020B0604030504040204" pitchFamily="34" charset="0"/>
                <a:ea typeface="Verdana" panose="020B0604030504040204" pitchFamily="34" charset="0"/>
              </a:rPr>
              <a:t>Neotectonics</a:t>
            </a:r>
            <a:r>
              <a:rPr lang="en-US" sz="1400" dirty="0" smtClean="0">
                <a:latin typeface="Verdana" panose="020B0604030504040204" pitchFamily="34" charset="0"/>
                <a:ea typeface="Verdana" panose="020B0604030504040204" pitchFamily="34" charset="0"/>
              </a:rPr>
              <a:t> and Natural Hazards, Aachen, Germany</a:t>
            </a:r>
          </a:p>
          <a:p>
            <a:pPr>
              <a:spcBef>
                <a:spcPts val="0"/>
              </a:spcBef>
            </a:pPr>
            <a:r>
              <a:rPr lang="en-US" sz="1400" baseline="30000" dirty="0" smtClean="0">
                <a:latin typeface="Verdana" panose="020B0604030504040204" pitchFamily="34" charset="0"/>
                <a:ea typeface="Verdana" panose="020B0604030504040204" pitchFamily="34" charset="0"/>
              </a:rPr>
              <a:t>4 </a:t>
            </a:r>
            <a:r>
              <a:rPr lang="en-US" sz="1400" dirty="0" smtClean="0">
                <a:latin typeface="Verdana" panose="020B0604030504040204" pitchFamily="34" charset="0"/>
                <a:ea typeface="Verdana" panose="020B0604030504040204" pitchFamily="34" charset="0"/>
              </a:rPr>
              <a:t>University of Liège, Geology Department, Liège, Belgium</a:t>
            </a:r>
          </a:p>
          <a:p>
            <a:pPr>
              <a:spcBef>
                <a:spcPts val="0"/>
              </a:spcBef>
            </a:pPr>
            <a:endParaRPr lang="en-US" sz="1800" dirty="0">
              <a:latin typeface="Verdana" panose="020B0604030504040204" pitchFamily="34" charset="0"/>
              <a:ea typeface="Verdana" panose="020B0604030504040204" pitchFamily="34" charset="0"/>
            </a:endParaRPr>
          </a:p>
        </p:txBody>
      </p:sp>
      <p:sp>
        <p:nvSpPr>
          <p:cNvPr id="14" name="Rectangle 13"/>
          <p:cNvSpPr/>
          <p:nvPr/>
        </p:nvSpPr>
        <p:spPr>
          <a:xfrm rot="16200000">
            <a:off x="-3157166" y="3095942"/>
            <a:ext cx="6858001" cy="66611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References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3897" y="5706907"/>
            <a:ext cx="1492034" cy="52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587937" y="778081"/>
            <a:ext cx="1695525" cy="45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843418" y="125263"/>
            <a:ext cx="1534022" cy="938898"/>
            <a:chOff x="3007289" y="3269919"/>
            <a:chExt cx="2293803" cy="1403923"/>
          </a:xfrm>
        </p:grpSpPr>
        <p:pic>
          <p:nvPicPr>
            <p:cNvPr id="22"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5768" b="-1928"/>
            <a:stretch/>
          </p:blipFill>
          <p:spPr>
            <a:xfrm>
              <a:off x="3007289" y="3269919"/>
              <a:ext cx="2293803" cy="728651"/>
            </a:xfrm>
            <a:prstGeom prst="rect">
              <a:avLst/>
            </a:prstGeom>
          </p:spPr>
        </p:pic>
        <p:pic>
          <p:nvPicPr>
            <p:cNvPr id="23" name="Grafik 18" descr="Ein Bild, das Objekt, Himmel, Uhr, Monitor enthält.&#10;&#10;Automatisch generierte Beschreibung">
              <a:extLst>
                <a:ext uri="{FF2B5EF4-FFF2-40B4-BE49-F238E27FC236}">
                  <a16:creationId xmlns:a16="http://schemas.microsoft.com/office/drawing/2014/main" id="{A3E3C16D-85D0-41DE-BB6A-F3D5704523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771" t="-3931"/>
            <a:stretch/>
          </p:blipFill>
          <p:spPr>
            <a:xfrm>
              <a:off x="3007289" y="4091029"/>
              <a:ext cx="2083988" cy="582813"/>
            </a:xfrm>
            <a:prstGeom prst="rect">
              <a:avLst/>
            </a:prstGeom>
          </p:spPr>
        </p:pic>
        <p:cxnSp>
          <p:nvCxnSpPr>
            <p:cNvPr id="21" name="Straight Connector 20"/>
            <p:cNvCxnSpPr/>
            <p:nvPr/>
          </p:nvCxnSpPr>
          <p:spPr>
            <a:xfrm>
              <a:off x="3007289" y="4044290"/>
              <a:ext cx="2083988" cy="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 name="AutoShape 5" descr="Logo ULie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9" name="Group 28"/>
          <p:cNvGrpSpPr/>
          <p:nvPr/>
        </p:nvGrpSpPr>
        <p:grpSpPr>
          <a:xfrm>
            <a:off x="10518936" y="98962"/>
            <a:ext cx="1440928" cy="1070456"/>
            <a:chOff x="4721264" y="3244334"/>
            <a:chExt cx="1412140" cy="1135771"/>
          </a:xfrm>
        </p:grpSpPr>
        <p:pic>
          <p:nvPicPr>
            <p:cNvPr id="27" name="Picture 26" descr="ÐÐ°ÑÑÐ¸Ð½ÐºÐ¸ Ð¿Ð¾ Ð·Ð°Ð¿ÑÐ¾ÑÑ liege university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3853" y="3799769"/>
              <a:ext cx="1366962" cy="580336"/>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4721264" y="3244334"/>
              <a:ext cx="1412140" cy="629776"/>
            </a:xfrm>
            <a:prstGeom prst="rect">
              <a:avLst/>
            </a:prstGeom>
          </p:spPr>
          <p:txBody>
            <a:bodyPr wrap="none">
              <a:spAutoFit/>
            </a:bodyPr>
            <a:lstStyle/>
            <a:p>
              <a:r>
                <a:rPr lang="en-US" sz="170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Georisk &amp; </a:t>
              </a:r>
              <a:endPar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a:p>
              <a:r>
                <a:rPr lang="en-US" sz="1700" dirty="0" smtClean="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rPr>
                <a:t>Environment</a:t>
              </a:r>
              <a:endParaRPr lang="en-US" sz="1700" i="0" dirty="0">
                <a:ln w="0"/>
                <a:solidFill>
                  <a:srgbClr val="00B0F0"/>
                </a:solidFill>
                <a:effectLst>
                  <a:outerShdw blurRad="38100" dist="19050" dir="2700000" algn="tl" rotWithShape="0">
                    <a:schemeClr val="dk1">
                      <a:alpha val="40000"/>
                    </a:schemeClr>
                  </a:outerShdw>
                </a:effectLst>
                <a:latin typeface="Kozuka Gothic Pr6N B" panose="020B0800000000000000" pitchFamily="34" charset="-128"/>
                <a:ea typeface="Kozuka Gothic Pr6N B" panose="020B0800000000000000" pitchFamily="34" charset="-128"/>
              </a:endParaRPr>
            </a:p>
          </p:txBody>
        </p:sp>
      </p:grpSp>
      <p:sp>
        <p:nvSpPr>
          <p:cNvPr id="32" name="Text Box 17"/>
          <p:cNvSpPr txBox="1">
            <a:spLocks noChangeArrowheads="1"/>
          </p:cNvSpPr>
          <p:nvPr/>
        </p:nvSpPr>
        <p:spPr bwMode="auto">
          <a:xfrm>
            <a:off x="1146412" y="2543652"/>
            <a:ext cx="10386992" cy="3706936"/>
          </a:xfrm>
          <a:prstGeom prst="roundRect">
            <a:avLst>
              <a:gd name="adj" fmla="val 4095"/>
            </a:avLst>
          </a:prstGeom>
          <a:solidFill>
            <a:schemeClr val="bg2">
              <a:lumMod val="90000"/>
              <a:alpha val="32000"/>
            </a:schemeClr>
          </a:solidFill>
          <a:ln w="9525">
            <a:noFill/>
            <a:miter lim="800000"/>
            <a:headEnd/>
            <a:tailEnd/>
          </a:ln>
          <a:effectLst/>
        </p:spPr>
        <p:txBody>
          <a:bodyPr/>
          <a:lstStyle/>
          <a:p>
            <a:pPr algn="just"/>
            <a:r>
              <a:rPr lang="en-US" sz="1100" dirty="0" err="1"/>
              <a:t>Abdrakhmatov</a:t>
            </a:r>
            <a:r>
              <a:rPr lang="en-US" sz="1100" dirty="0"/>
              <a:t>, K. Establishment of the Central Asia Seismic Risk Initiative (CASRI); ISTC Project No. KR 1176, 2009; Technical Report on </a:t>
            </a:r>
            <a:r>
              <a:rPr lang="en-US" sz="1100" dirty="0" err="1"/>
              <a:t>theWork</a:t>
            </a:r>
            <a:r>
              <a:rPr lang="en-US" sz="1100" dirty="0"/>
              <a:t> Performed from: 02.01.2006 to 04.30.2009; Institute of Seismology, National Academia of Sciences: Bishkek, Kyrgyzstan, 2009.</a:t>
            </a:r>
          </a:p>
          <a:p>
            <a:pPr algn="just"/>
            <a:r>
              <a:rPr lang="en-US" sz="1100" dirty="0"/>
              <a:t>Aki, K. Space and time spectra of stationary stochastic waves, with special reference to </a:t>
            </a:r>
            <a:r>
              <a:rPr lang="en-US" sz="1100" dirty="0" err="1"/>
              <a:t>microtremors</a:t>
            </a:r>
            <a:r>
              <a:rPr lang="en-US" sz="1100" dirty="0"/>
              <a:t>. Bull. </a:t>
            </a:r>
            <a:r>
              <a:rPr lang="en-US" sz="1100" dirty="0" err="1"/>
              <a:t>Earthq</a:t>
            </a:r>
            <a:r>
              <a:rPr lang="en-US" sz="1100" dirty="0"/>
              <a:t>. Res. Inst. 1957, 35, 415–456.</a:t>
            </a:r>
          </a:p>
          <a:p>
            <a:pPr algn="just"/>
            <a:r>
              <a:rPr lang="en-US" sz="1100" dirty="0" err="1" smtClean="0"/>
              <a:t>Babaev</a:t>
            </a:r>
            <a:r>
              <a:rPr lang="en-US" sz="1100" dirty="0"/>
              <a:t>, A.M.; </a:t>
            </a:r>
            <a:r>
              <a:rPr lang="en-US" sz="1100" dirty="0" err="1"/>
              <a:t>Ischuk</a:t>
            </a:r>
            <a:r>
              <a:rPr lang="en-US" sz="1100" dirty="0"/>
              <a:t>, A.R.; </a:t>
            </a:r>
            <a:r>
              <a:rPr lang="en-US" sz="1100" dirty="0" err="1"/>
              <a:t>Negmatullaev</a:t>
            </a:r>
            <a:r>
              <a:rPr lang="en-US" sz="1100" dirty="0"/>
              <a:t>, S.K. Seismic Conditions of the Territory of Tajikistan; Publication of the International University of Tajikistan: Dushanbe, Tajikistan, 2005; pp. 93–98.</a:t>
            </a:r>
          </a:p>
          <a:p>
            <a:pPr algn="just"/>
            <a:r>
              <a:rPr lang="en-US" sz="1100" dirty="0" err="1"/>
              <a:t>Borcherdt</a:t>
            </a:r>
            <a:r>
              <a:rPr lang="en-US" sz="1100" dirty="0"/>
              <a:t>, R.D. Effects of local geology on ground motion near San Francisco Bay. Bull. </a:t>
            </a:r>
            <a:r>
              <a:rPr lang="en-US" sz="1100" dirty="0" err="1"/>
              <a:t>Seismol</a:t>
            </a:r>
            <a:r>
              <a:rPr lang="en-US" sz="1100" dirty="0"/>
              <a:t>. Soc. Am. 1970, 60, 29–61.</a:t>
            </a:r>
          </a:p>
          <a:p>
            <a:pPr algn="just"/>
            <a:r>
              <a:rPr lang="en-US" sz="1100" dirty="0" err="1" smtClean="0"/>
              <a:t>Bune</a:t>
            </a:r>
            <a:r>
              <a:rPr lang="en-US" sz="1100" dirty="0"/>
              <a:t>, V.I.; </a:t>
            </a:r>
            <a:r>
              <a:rPr lang="en-US" sz="1100" dirty="0" err="1"/>
              <a:t>Gorshkov</a:t>
            </a:r>
            <a:r>
              <a:rPr lang="en-US" sz="1100" dirty="0"/>
              <a:t>, G.P. Seismic Zonation of USSR; </a:t>
            </a:r>
            <a:r>
              <a:rPr lang="en-US" sz="1100" dirty="0" err="1"/>
              <a:t>Nauka</a:t>
            </a:r>
            <a:r>
              <a:rPr lang="en-US" sz="1100" dirty="0"/>
              <a:t>: Moscow, Russia, 1980; p. 307. (In Russian</a:t>
            </a:r>
            <a:r>
              <a:rPr lang="en-US" sz="1100" dirty="0" smtClean="0"/>
              <a:t>)</a:t>
            </a:r>
          </a:p>
          <a:p>
            <a:pPr algn="just"/>
            <a:r>
              <a:rPr lang="en-US" sz="1100" dirty="0" err="1"/>
              <a:t>Kopilov</a:t>
            </a:r>
            <a:r>
              <a:rPr lang="en-US" sz="1100" dirty="0"/>
              <a:t>, A.L. The Map of the Seismic </a:t>
            </a:r>
            <a:r>
              <a:rPr lang="en-US" sz="1100" dirty="0" err="1"/>
              <a:t>Microzonation</a:t>
            </a:r>
            <a:r>
              <a:rPr lang="en-US" sz="1100" dirty="0"/>
              <a:t> of the Dushanbe </a:t>
            </a:r>
            <a:r>
              <a:rPr lang="en-US" sz="1100" dirty="0" err="1"/>
              <a:t>AreaMade</a:t>
            </a:r>
            <a:r>
              <a:rPr lang="en-US" sz="1100" dirty="0"/>
              <a:t> Using the Method of Acoustic Stiffness; Quarterly Report; GIINTIZ Institute: Dushanbe, Tajikistan, 1989; p. 170. (In Russian)</a:t>
            </a:r>
          </a:p>
          <a:p>
            <a:pPr algn="just"/>
            <a:r>
              <a:rPr lang="en-US" sz="1100" dirty="0"/>
              <a:t>Kudo, K., </a:t>
            </a:r>
            <a:r>
              <a:rPr lang="en-US" sz="1100" dirty="0" err="1"/>
              <a:t>Kanno</a:t>
            </a:r>
            <a:r>
              <a:rPr lang="en-US" sz="1100" dirty="0"/>
              <a:t>, T. et al., 2002. Site-specific issues for strong motions during the </a:t>
            </a:r>
            <a:r>
              <a:rPr lang="en-US" sz="1100" dirty="0" err="1"/>
              <a:t>Kocaeli</a:t>
            </a:r>
            <a:r>
              <a:rPr lang="en-US" sz="1100" dirty="0"/>
              <a:t>, Turkey earthquake of 17 August 1999, as inferred from Array observations of </a:t>
            </a:r>
            <a:r>
              <a:rPr lang="en-US" sz="1100" dirty="0" err="1"/>
              <a:t>microotremors</a:t>
            </a:r>
            <a:r>
              <a:rPr lang="en-US" sz="1100" dirty="0"/>
              <a:t> and aftershocks, Bull. Seism. Soc. Am., 92, 448-465.</a:t>
            </a:r>
          </a:p>
          <a:p>
            <a:pPr algn="just"/>
            <a:r>
              <a:rPr lang="en-US" sz="1100" dirty="0"/>
              <a:t>Nakamura, Y.A. Method for Dynamic Characteristics Estimation of Subsurface Using </a:t>
            </a:r>
            <a:r>
              <a:rPr lang="en-US" sz="1100" dirty="0" err="1"/>
              <a:t>Microtremor</a:t>
            </a:r>
            <a:r>
              <a:rPr lang="en-US" sz="1100" dirty="0"/>
              <a:t> on the Ground Surface; Quarterly Report; Railway Technical Research Institute: Tokyo, Japan, 1989; Volume 30, pp. 25–33.</a:t>
            </a:r>
          </a:p>
          <a:p>
            <a:pPr algn="just"/>
            <a:r>
              <a:rPr lang="en-US" sz="1100" dirty="0" err="1" smtClean="0"/>
              <a:t>Nazarov</a:t>
            </a:r>
            <a:r>
              <a:rPr lang="en-US" sz="1100" dirty="0"/>
              <a:t>, A.G.; </a:t>
            </a:r>
            <a:r>
              <a:rPr lang="en-US" sz="1100" dirty="0" err="1"/>
              <a:t>Nechaev</a:t>
            </a:r>
            <a:r>
              <a:rPr lang="en-US" sz="1100" dirty="0"/>
              <a:t>, V.A. Seismic </a:t>
            </a:r>
            <a:r>
              <a:rPr lang="en-US" sz="1100" dirty="0" err="1"/>
              <a:t>Microzonation</a:t>
            </a:r>
            <a:r>
              <a:rPr lang="en-US" sz="1100" dirty="0"/>
              <a:t> Map—The Administrative Area of Stalinabad; Academy Science, USSR: Dushanbe</a:t>
            </a:r>
            <a:r>
              <a:rPr lang="en-US" sz="1100" dirty="0" smtClean="0"/>
              <a:t>, Tajikistan</a:t>
            </a:r>
            <a:r>
              <a:rPr lang="en-US" sz="1100" dirty="0"/>
              <a:t>, 1953; p. 15. (In Russian</a:t>
            </a:r>
            <a:r>
              <a:rPr lang="en-US" sz="1100" dirty="0" smtClean="0"/>
              <a:t>)</a:t>
            </a:r>
          </a:p>
          <a:p>
            <a:pPr algn="just"/>
            <a:r>
              <a:rPr lang="en-US" sz="1100" dirty="0" err="1" smtClean="0"/>
              <a:t>Mikhailova</a:t>
            </a:r>
            <a:r>
              <a:rPr lang="en-US" sz="1100" dirty="0"/>
              <a:t>, N.; </a:t>
            </a:r>
            <a:r>
              <a:rPr lang="en-US" sz="1100" dirty="0" err="1"/>
              <a:t>Mukambayev</a:t>
            </a:r>
            <a:r>
              <a:rPr lang="en-US" sz="1100" dirty="0"/>
              <a:t>, A.; </a:t>
            </a:r>
            <a:r>
              <a:rPr lang="en-US" sz="1100" dirty="0" err="1"/>
              <a:t>Aristova</a:t>
            </a:r>
            <a:r>
              <a:rPr lang="en-US" sz="1100" dirty="0"/>
              <a:t>, I.; </a:t>
            </a:r>
            <a:r>
              <a:rPr lang="en-US" sz="1100" dirty="0" err="1"/>
              <a:t>Kulakova</a:t>
            </a:r>
            <a:r>
              <a:rPr lang="en-US" sz="1100" dirty="0"/>
              <a:t>, G.; </a:t>
            </a:r>
            <a:r>
              <a:rPr lang="en-US" sz="1100" dirty="0" err="1"/>
              <a:t>Ullah</a:t>
            </a:r>
            <a:r>
              <a:rPr lang="en-US" sz="1100" dirty="0"/>
              <a:t>, S.; </a:t>
            </a:r>
            <a:r>
              <a:rPr lang="en-US" sz="1100" dirty="0" err="1"/>
              <a:t>Pilz</a:t>
            </a:r>
            <a:r>
              <a:rPr lang="en-US" sz="1100" dirty="0"/>
              <a:t>, M.; </a:t>
            </a:r>
            <a:r>
              <a:rPr lang="en-US" sz="1100" dirty="0" err="1"/>
              <a:t>Bindi</a:t>
            </a:r>
            <a:r>
              <a:rPr lang="en-US" sz="1100" dirty="0"/>
              <a:t>, B. Central Asia earthquake catalogue </a:t>
            </a:r>
            <a:r>
              <a:rPr lang="en-US" sz="1100" dirty="0" smtClean="0"/>
              <a:t>from ancient </a:t>
            </a:r>
            <a:r>
              <a:rPr lang="en-US" sz="1100" dirty="0"/>
              <a:t>time to 2009. Ann. </a:t>
            </a:r>
            <a:r>
              <a:rPr lang="en-US" sz="1100" dirty="0" err="1"/>
              <a:t>Geophys</a:t>
            </a:r>
            <a:r>
              <a:rPr lang="en-US" sz="1100" dirty="0"/>
              <a:t>. Italy 2015, 58, 102–111</a:t>
            </a:r>
            <a:r>
              <a:rPr lang="en-US" sz="1100" dirty="0" smtClean="0"/>
              <a:t>.</a:t>
            </a:r>
          </a:p>
          <a:p>
            <a:r>
              <a:rPr lang="en-US" sz="1100" dirty="0" err="1" smtClean="0"/>
              <a:t>Ohori</a:t>
            </a:r>
            <a:r>
              <a:rPr lang="en-US" sz="1100" dirty="0"/>
              <a:t>, M.; </a:t>
            </a:r>
            <a:r>
              <a:rPr lang="en-US" sz="1100" dirty="0" err="1"/>
              <a:t>Nobata</a:t>
            </a:r>
            <a:r>
              <a:rPr lang="en-US" sz="1100" dirty="0"/>
              <a:t>, A.; Wakamatsu, K. A comparison of ESAC and FK methods of estimating phase velocity using </a:t>
            </a:r>
            <a:r>
              <a:rPr lang="en-US" sz="1100" dirty="0" smtClean="0"/>
              <a:t>arbitrarily shaped </a:t>
            </a:r>
            <a:r>
              <a:rPr lang="en-US" sz="1100" dirty="0" err="1"/>
              <a:t>microtremor</a:t>
            </a:r>
            <a:r>
              <a:rPr lang="en-US" sz="1100" dirty="0"/>
              <a:t> arrays. Bull. </a:t>
            </a:r>
            <a:r>
              <a:rPr lang="en-US" sz="1100" dirty="0" err="1"/>
              <a:t>Seismol</a:t>
            </a:r>
            <a:r>
              <a:rPr lang="en-US" sz="1100" dirty="0"/>
              <a:t>. Soc. Am. 2002, 92, </a:t>
            </a:r>
            <a:r>
              <a:rPr lang="en-US" sz="1100" dirty="0" smtClean="0"/>
              <a:t>2323–2332.</a:t>
            </a:r>
          </a:p>
          <a:p>
            <a:r>
              <a:rPr lang="en-US" sz="1100" dirty="0" smtClean="0"/>
              <a:t>Okada</a:t>
            </a:r>
            <a:r>
              <a:rPr lang="en-US" sz="1100" dirty="0"/>
              <a:t>, H. The </a:t>
            </a:r>
            <a:r>
              <a:rPr lang="en-US" sz="1100" dirty="0" err="1"/>
              <a:t>Microtremor</a:t>
            </a:r>
            <a:r>
              <a:rPr lang="en-US" sz="1100" dirty="0"/>
              <a:t> Survey Method. American Geophysical Monograph 12; American Geophysical Union: Washington, DC</a:t>
            </a:r>
            <a:r>
              <a:rPr lang="en-US" sz="1100" dirty="0" smtClean="0"/>
              <a:t>, USA</a:t>
            </a:r>
            <a:r>
              <a:rPr lang="en-US" sz="1100" dirty="0"/>
              <a:t>, 2003; pp. 1–14</a:t>
            </a:r>
            <a:r>
              <a:rPr lang="en-US" sz="1100" dirty="0" smtClean="0"/>
              <a:t>.</a:t>
            </a:r>
          </a:p>
          <a:p>
            <a:r>
              <a:rPr lang="en-US" sz="1100" dirty="0" err="1" smtClean="0"/>
              <a:t>Zolotarev</a:t>
            </a:r>
            <a:r>
              <a:rPr lang="en-US" sz="1100" dirty="0"/>
              <a:t>, G.S.; </a:t>
            </a:r>
            <a:r>
              <a:rPr lang="en-US" sz="1100" dirty="0" err="1"/>
              <a:t>Fachorenko</a:t>
            </a:r>
            <a:r>
              <a:rPr lang="en-US" sz="1100" dirty="0"/>
              <a:t>, W.S.; </a:t>
            </a:r>
            <a:r>
              <a:rPr lang="en-US" sz="1100" dirty="0" err="1"/>
              <a:t>Lipmija</a:t>
            </a:r>
            <a:r>
              <a:rPr lang="en-US" sz="1100" dirty="0"/>
              <a:t>, W.I.; </a:t>
            </a:r>
            <a:r>
              <a:rPr lang="en-US" sz="1100" dirty="0" err="1"/>
              <a:t>Hergow</a:t>
            </a:r>
            <a:r>
              <a:rPr lang="en-US" sz="1100" dirty="0"/>
              <a:t>, D.; </a:t>
            </a:r>
            <a:r>
              <a:rPr lang="en-US" sz="1100" dirty="0" err="1"/>
              <a:t>Rohdijow</a:t>
            </a:r>
            <a:r>
              <a:rPr lang="en-US" sz="1100" dirty="0"/>
              <a:t>, N.A.; </a:t>
            </a:r>
            <a:r>
              <a:rPr lang="en-US" sz="1100" dirty="0" err="1"/>
              <a:t>Jaodokowa</a:t>
            </a:r>
            <a:r>
              <a:rPr lang="en-US" sz="1100" dirty="0"/>
              <a:t>, P. Polygon-Based Engineering </a:t>
            </a:r>
            <a:r>
              <a:rPr lang="en-US" sz="1100" dirty="0" smtClean="0"/>
              <a:t>and Geological </a:t>
            </a:r>
            <a:r>
              <a:rPr lang="en-US" sz="1100" dirty="0"/>
              <a:t>Map of the Dushanbe Region; Soviet Academy of Science: Moscow, Russia, 1985; p. 15. (In Russian</a:t>
            </a:r>
            <a:r>
              <a:rPr lang="en-US" sz="1100" dirty="0" smtClean="0"/>
              <a:t>)</a:t>
            </a:r>
          </a:p>
          <a:p>
            <a:endParaRPr lang="en-US" sz="1000" dirty="0" smtClean="0"/>
          </a:p>
          <a:p>
            <a:endParaRPr lang="en-US" sz="1000" dirty="0"/>
          </a:p>
        </p:txBody>
      </p:sp>
      <p:sp>
        <p:nvSpPr>
          <p:cNvPr id="36" name="Right Arrow 35">
            <a:hlinkClick r:id="rId8" action="ppaction://hlinksldjump"/>
          </p:cNvPr>
          <p:cNvSpPr/>
          <p:nvPr/>
        </p:nvSpPr>
        <p:spPr>
          <a:xfrm rot="16200000">
            <a:off x="4567737" y="6262300"/>
            <a:ext cx="464235" cy="468109"/>
          </a:xfrm>
          <a:prstGeom prst="rightArrow">
            <a:avLst>
              <a:gd name="adj1" fmla="val 80037"/>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7" name="Right Arrow 36">
            <a:hlinkClick r:id="" action="ppaction://noaction"/>
          </p:cNvPr>
          <p:cNvSpPr/>
          <p:nvPr/>
        </p:nvSpPr>
        <p:spPr>
          <a:xfrm>
            <a:off x="6460730" y="6264240"/>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8" name="Right Arrow 37">
            <a:hlinkClick r:id="rId9" action="ppaction://hlinksldjump"/>
          </p:cNvPr>
          <p:cNvSpPr/>
          <p:nvPr/>
        </p:nvSpPr>
        <p:spPr>
          <a:xfrm rot="10800000">
            <a:off x="5647202" y="6264238"/>
            <a:ext cx="587210" cy="49069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6811744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TotalTime>
  <Words>7880</Words>
  <Application>Microsoft Office PowerPoint</Application>
  <PresentationFormat>Widescreen</PresentationFormat>
  <Paragraphs>465</Paragraphs>
  <Slides>26</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Kozuka Gothic Pr6N B</vt:lpstr>
      <vt:lpstr>Arial</vt:lpstr>
      <vt:lpstr>Calibri</vt:lpstr>
      <vt:lpstr>Calibri Light</vt:lpstr>
      <vt:lpstr>Verdana</vt:lpstr>
      <vt:lpstr>Office Theme</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lpstr>Site Effect Analysis to Support the future Seismic  Microzonation of Dushanbe, Tajikistan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Site Effect Analysis to Support the future Seismic  Microzonation of Dushanbe, Tajikistan</dc:title>
  <dc:subject>EGU2021</dc:subject>
  <dc:creator>Farkhod Hakimov</dc:creator>
  <cp:lastModifiedBy>boymirzoeva@gmail.com</cp:lastModifiedBy>
  <cp:revision>13</cp:revision>
  <dcterms:created xsi:type="dcterms:W3CDTF">2021-04-24T10:17:16Z</dcterms:created>
  <dcterms:modified xsi:type="dcterms:W3CDTF">2021-04-24T14:23:41Z</dcterms:modified>
</cp:coreProperties>
</file>