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1" r:id="rId4"/>
    <p:sldId id="259" r:id="rId5"/>
    <p:sldId id="262" r:id="rId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ctória Duarte" initials="VD" lastIdx="1" clrIdx="0">
    <p:extLst>
      <p:ext uri="{19B8F6BF-5375-455C-9EA6-DF929625EA0E}">
        <p15:presenceInfo xmlns:p15="http://schemas.microsoft.com/office/powerpoint/2012/main" userId="a53a4bc7b9a85d0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373BA"/>
    <a:srgbClr val="B0CBD7"/>
    <a:srgbClr val="0562D8"/>
    <a:srgbClr val="04B2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0" d="100"/>
          <a:sy n="70" d="100"/>
        </p:scale>
        <p:origin x="1176" y="40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89A46B-7515-4186-BBE6-C37DCC4DD6B3}"/>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FCDFC55B-677C-4311-87FA-34236AD3AC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40ED10FF-7A99-441E-A032-C4B7D4B8DD27}"/>
              </a:ext>
            </a:extLst>
          </p:cNvPr>
          <p:cNvSpPr>
            <a:spLocks noGrp="1"/>
          </p:cNvSpPr>
          <p:nvPr>
            <p:ph type="dt" sz="half" idx="10"/>
          </p:nvPr>
        </p:nvSpPr>
        <p:spPr/>
        <p:txBody>
          <a:bodyPr/>
          <a:lstStyle/>
          <a:p>
            <a:fld id="{5342BAA1-5BC8-4572-8C09-5C5825EFEE74}" type="datetimeFigureOut">
              <a:rPr lang="pt-BR" smtClean="0"/>
              <a:t>27/04/2021</a:t>
            </a:fld>
            <a:endParaRPr lang="pt-BR"/>
          </a:p>
        </p:txBody>
      </p:sp>
      <p:sp>
        <p:nvSpPr>
          <p:cNvPr id="5" name="Espaço Reservado para Rodapé 4">
            <a:extLst>
              <a:ext uri="{FF2B5EF4-FFF2-40B4-BE49-F238E27FC236}">
                <a16:creationId xmlns:a16="http://schemas.microsoft.com/office/drawing/2014/main" id="{0C9E5A82-6B95-417F-A786-34280B685B8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AF35316-D4D3-41FE-965D-7EB15252E685}"/>
              </a:ext>
            </a:extLst>
          </p:cNvPr>
          <p:cNvSpPr>
            <a:spLocks noGrp="1"/>
          </p:cNvSpPr>
          <p:nvPr>
            <p:ph type="sldNum" sz="quarter" idx="12"/>
          </p:nvPr>
        </p:nvSpPr>
        <p:spPr/>
        <p:txBody>
          <a:bodyPr/>
          <a:lstStyle/>
          <a:p>
            <a:fld id="{9AF8E976-27F2-4822-9119-E903849D77D7}" type="slidenum">
              <a:rPr lang="pt-BR" smtClean="0"/>
              <a:t>‹nº›</a:t>
            </a:fld>
            <a:endParaRPr lang="pt-BR"/>
          </a:p>
        </p:txBody>
      </p:sp>
    </p:spTree>
    <p:extLst>
      <p:ext uri="{BB962C8B-B14F-4D97-AF65-F5344CB8AC3E}">
        <p14:creationId xmlns:p14="http://schemas.microsoft.com/office/powerpoint/2010/main" val="286439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86B0A8-BFB6-4212-A414-7A93D47BDF7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8B5D221-8675-4D78-8F5C-722A1758DA91}"/>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2345825-CFFC-4873-AD92-A12D94CF5405}"/>
              </a:ext>
            </a:extLst>
          </p:cNvPr>
          <p:cNvSpPr>
            <a:spLocks noGrp="1"/>
          </p:cNvSpPr>
          <p:nvPr>
            <p:ph type="dt" sz="half" idx="10"/>
          </p:nvPr>
        </p:nvSpPr>
        <p:spPr/>
        <p:txBody>
          <a:bodyPr/>
          <a:lstStyle/>
          <a:p>
            <a:fld id="{5342BAA1-5BC8-4572-8C09-5C5825EFEE74}" type="datetimeFigureOut">
              <a:rPr lang="pt-BR" smtClean="0"/>
              <a:t>27/04/2021</a:t>
            </a:fld>
            <a:endParaRPr lang="pt-BR"/>
          </a:p>
        </p:txBody>
      </p:sp>
      <p:sp>
        <p:nvSpPr>
          <p:cNvPr id="5" name="Espaço Reservado para Rodapé 4">
            <a:extLst>
              <a:ext uri="{FF2B5EF4-FFF2-40B4-BE49-F238E27FC236}">
                <a16:creationId xmlns:a16="http://schemas.microsoft.com/office/drawing/2014/main" id="{216AA659-7A61-46B0-B217-44BCCFAE18F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4A48FFD-E781-49FC-8C4D-AD0F43456193}"/>
              </a:ext>
            </a:extLst>
          </p:cNvPr>
          <p:cNvSpPr>
            <a:spLocks noGrp="1"/>
          </p:cNvSpPr>
          <p:nvPr>
            <p:ph type="sldNum" sz="quarter" idx="12"/>
          </p:nvPr>
        </p:nvSpPr>
        <p:spPr/>
        <p:txBody>
          <a:bodyPr/>
          <a:lstStyle/>
          <a:p>
            <a:fld id="{9AF8E976-27F2-4822-9119-E903849D77D7}" type="slidenum">
              <a:rPr lang="pt-BR" smtClean="0"/>
              <a:t>‹nº›</a:t>
            </a:fld>
            <a:endParaRPr lang="pt-BR"/>
          </a:p>
        </p:txBody>
      </p:sp>
    </p:spTree>
    <p:extLst>
      <p:ext uri="{BB962C8B-B14F-4D97-AF65-F5344CB8AC3E}">
        <p14:creationId xmlns:p14="http://schemas.microsoft.com/office/powerpoint/2010/main" val="1601729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8D1F33-4AC2-4DEC-AF5C-5B9CEF5158E5}"/>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22D71433-8F9F-46FB-84F5-AB04066A0C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9394AA7F-8AF2-4FAC-87B3-8E4CEF0B2B1C}"/>
              </a:ext>
            </a:extLst>
          </p:cNvPr>
          <p:cNvSpPr>
            <a:spLocks noGrp="1"/>
          </p:cNvSpPr>
          <p:nvPr>
            <p:ph type="dt" sz="half" idx="10"/>
          </p:nvPr>
        </p:nvSpPr>
        <p:spPr/>
        <p:txBody>
          <a:bodyPr/>
          <a:lstStyle/>
          <a:p>
            <a:fld id="{5342BAA1-5BC8-4572-8C09-5C5825EFEE74}" type="datetimeFigureOut">
              <a:rPr lang="pt-BR" smtClean="0"/>
              <a:t>27/04/2021</a:t>
            </a:fld>
            <a:endParaRPr lang="pt-BR"/>
          </a:p>
        </p:txBody>
      </p:sp>
      <p:sp>
        <p:nvSpPr>
          <p:cNvPr id="5" name="Espaço Reservado para Rodapé 4">
            <a:extLst>
              <a:ext uri="{FF2B5EF4-FFF2-40B4-BE49-F238E27FC236}">
                <a16:creationId xmlns:a16="http://schemas.microsoft.com/office/drawing/2014/main" id="{E1CB1AE3-6FA3-4180-8DB3-84BAD4084C1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748053B-6D31-4687-9E06-200543C4AD11}"/>
              </a:ext>
            </a:extLst>
          </p:cNvPr>
          <p:cNvSpPr>
            <a:spLocks noGrp="1"/>
          </p:cNvSpPr>
          <p:nvPr>
            <p:ph type="sldNum" sz="quarter" idx="12"/>
          </p:nvPr>
        </p:nvSpPr>
        <p:spPr/>
        <p:txBody>
          <a:bodyPr/>
          <a:lstStyle/>
          <a:p>
            <a:fld id="{9AF8E976-27F2-4822-9119-E903849D77D7}" type="slidenum">
              <a:rPr lang="pt-BR" smtClean="0"/>
              <a:t>‹nº›</a:t>
            </a:fld>
            <a:endParaRPr lang="pt-BR"/>
          </a:p>
        </p:txBody>
      </p:sp>
    </p:spTree>
    <p:extLst>
      <p:ext uri="{BB962C8B-B14F-4D97-AF65-F5344CB8AC3E}">
        <p14:creationId xmlns:p14="http://schemas.microsoft.com/office/powerpoint/2010/main" val="19376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F517E9-68F8-4720-B4BF-0C9E88AC405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C05225D-E9F9-4462-9284-F67815B686EA}"/>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E6AFE3B5-9D59-4398-B62C-E5482B02D64A}"/>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37B055BE-7AC7-4356-832A-8AE43C6F8C12}"/>
              </a:ext>
            </a:extLst>
          </p:cNvPr>
          <p:cNvSpPr>
            <a:spLocks noGrp="1"/>
          </p:cNvSpPr>
          <p:nvPr>
            <p:ph type="dt" sz="half" idx="10"/>
          </p:nvPr>
        </p:nvSpPr>
        <p:spPr/>
        <p:txBody>
          <a:bodyPr/>
          <a:lstStyle/>
          <a:p>
            <a:fld id="{5342BAA1-5BC8-4572-8C09-5C5825EFEE74}" type="datetimeFigureOut">
              <a:rPr lang="pt-BR" smtClean="0"/>
              <a:t>27/04/2021</a:t>
            </a:fld>
            <a:endParaRPr lang="pt-BR"/>
          </a:p>
        </p:txBody>
      </p:sp>
      <p:sp>
        <p:nvSpPr>
          <p:cNvPr id="6" name="Espaço Reservado para Rodapé 5">
            <a:extLst>
              <a:ext uri="{FF2B5EF4-FFF2-40B4-BE49-F238E27FC236}">
                <a16:creationId xmlns:a16="http://schemas.microsoft.com/office/drawing/2014/main" id="{724C1FC1-7855-4A12-8571-1D2E08D82EA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FB6EEDB-64AF-4F40-B69D-446FC1EB1648}"/>
              </a:ext>
            </a:extLst>
          </p:cNvPr>
          <p:cNvSpPr>
            <a:spLocks noGrp="1"/>
          </p:cNvSpPr>
          <p:nvPr>
            <p:ph type="sldNum" sz="quarter" idx="12"/>
          </p:nvPr>
        </p:nvSpPr>
        <p:spPr/>
        <p:txBody>
          <a:bodyPr/>
          <a:lstStyle/>
          <a:p>
            <a:fld id="{9AF8E976-27F2-4822-9119-E903849D77D7}" type="slidenum">
              <a:rPr lang="pt-BR" smtClean="0"/>
              <a:t>‹nº›</a:t>
            </a:fld>
            <a:endParaRPr lang="pt-BR"/>
          </a:p>
        </p:txBody>
      </p:sp>
    </p:spTree>
    <p:extLst>
      <p:ext uri="{BB962C8B-B14F-4D97-AF65-F5344CB8AC3E}">
        <p14:creationId xmlns:p14="http://schemas.microsoft.com/office/powerpoint/2010/main" val="695417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AF2EDB-45A6-46A9-BD00-6F3D8D28EAAB}"/>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20452E3F-D8AC-4238-924E-F1146597E3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D90770F4-9FEE-434E-BE50-4DA9C817C9C9}"/>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4B0CB307-FA2F-4FD6-BFE8-9822377A79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2DE101CC-DADE-40DA-930E-0AD686D2448B}"/>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39611DB6-5159-499E-A4F8-B3882F64E50B}"/>
              </a:ext>
            </a:extLst>
          </p:cNvPr>
          <p:cNvSpPr>
            <a:spLocks noGrp="1"/>
          </p:cNvSpPr>
          <p:nvPr>
            <p:ph type="dt" sz="half" idx="10"/>
          </p:nvPr>
        </p:nvSpPr>
        <p:spPr/>
        <p:txBody>
          <a:bodyPr/>
          <a:lstStyle/>
          <a:p>
            <a:fld id="{5342BAA1-5BC8-4572-8C09-5C5825EFEE74}" type="datetimeFigureOut">
              <a:rPr lang="pt-BR" smtClean="0"/>
              <a:t>27/04/2021</a:t>
            </a:fld>
            <a:endParaRPr lang="pt-BR"/>
          </a:p>
        </p:txBody>
      </p:sp>
      <p:sp>
        <p:nvSpPr>
          <p:cNvPr id="8" name="Espaço Reservado para Rodapé 7">
            <a:extLst>
              <a:ext uri="{FF2B5EF4-FFF2-40B4-BE49-F238E27FC236}">
                <a16:creationId xmlns:a16="http://schemas.microsoft.com/office/drawing/2014/main" id="{C88A42DD-DE4C-4893-A0A6-20907E8FED75}"/>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6FE31C5C-C364-4E90-B652-710D838C0AFF}"/>
              </a:ext>
            </a:extLst>
          </p:cNvPr>
          <p:cNvSpPr>
            <a:spLocks noGrp="1"/>
          </p:cNvSpPr>
          <p:nvPr>
            <p:ph type="sldNum" sz="quarter" idx="12"/>
          </p:nvPr>
        </p:nvSpPr>
        <p:spPr/>
        <p:txBody>
          <a:bodyPr/>
          <a:lstStyle/>
          <a:p>
            <a:fld id="{9AF8E976-27F2-4822-9119-E903849D77D7}" type="slidenum">
              <a:rPr lang="pt-BR" smtClean="0"/>
              <a:t>‹nº›</a:t>
            </a:fld>
            <a:endParaRPr lang="pt-BR"/>
          </a:p>
        </p:txBody>
      </p:sp>
    </p:spTree>
    <p:extLst>
      <p:ext uri="{BB962C8B-B14F-4D97-AF65-F5344CB8AC3E}">
        <p14:creationId xmlns:p14="http://schemas.microsoft.com/office/powerpoint/2010/main" val="287538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E292B0-3E16-44C5-BE5A-7A5591575A09}"/>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D3F92388-E696-4E8F-A0EC-70A5ECC5AFFE}"/>
              </a:ext>
            </a:extLst>
          </p:cNvPr>
          <p:cNvSpPr>
            <a:spLocks noGrp="1"/>
          </p:cNvSpPr>
          <p:nvPr>
            <p:ph type="dt" sz="half" idx="10"/>
          </p:nvPr>
        </p:nvSpPr>
        <p:spPr/>
        <p:txBody>
          <a:bodyPr/>
          <a:lstStyle/>
          <a:p>
            <a:fld id="{5342BAA1-5BC8-4572-8C09-5C5825EFEE74}" type="datetimeFigureOut">
              <a:rPr lang="pt-BR" smtClean="0"/>
              <a:t>27/04/2021</a:t>
            </a:fld>
            <a:endParaRPr lang="pt-BR"/>
          </a:p>
        </p:txBody>
      </p:sp>
      <p:sp>
        <p:nvSpPr>
          <p:cNvPr id="4" name="Espaço Reservado para Rodapé 3">
            <a:extLst>
              <a:ext uri="{FF2B5EF4-FFF2-40B4-BE49-F238E27FC236}">
                <a16:creationId xmlns:a16="http://schemas.microsoft.com/office/drawing/2014/main" id="{9499E8B1-3210-422B-A4CF-F20901E81B80}"/>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8F4AB9D0-CD3E-4119-97F6-84117DF74C80}"/>
              </a:ext>
            </a:extLst>
          </p:cNvPr>
          <p:cNvSpPr>
            <a:spLocks noGrp="1"/>
          </p:cNvSpPr>
          <p:nvPr>
            <p:ph type="sldNum" sz="quarter" idx="12"/>
          </p:nvPr>
        </p:nvSpPr>
        <p:spPr/>
        <p:txBody>
          <a:bodyPr/>
          <a:lstStyle/>
          <a:p>
            <a:fld id="{9AF8E976-27F2-4822-9119-E903849D77D7}" type="slidenum">
              <a:rPr lang="pt-BR" smtClean="0"/>
              <a:t>‹nº›</a:t>
            </a:fld>
            <a:endParaRPr lang="pt-BR"/>
          </a:p>
        </p:txBody>
      </p:sp>
    </p:spTree>
    <p:extLst>
      <p:ext uri="{BB962C8B-B14F-4D97-AF65-F5344CB8AC3E}">
        <p14:creationId xmlns:p14="http://schemas.microsoft.com/office/powerpoint/2010/main" val="3945669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9DECDE2D-34E9-45A9-A607-770104708F96}"/>
              </a:ext>
            </a:extLst>
          </p:cNvPr>
          <p:cNvSpPr>
            <a:spLocks noGrp="1"/>
          </p:cNvSpPr>
          <p:nvPr>
            <p:ph type="dt" sz="half" idx="10"/>
          </p:nvPr>
        </p:nvSpPr>
        <p:spPr/>
        <p:txBody>
          <a:bodyPr/>
          <a:lstStyle/>
          <a:p>
            <a:fld id="{5342BAA1-5BC8-4572-8C09-5C5825EFEE74}" type="datetimeFigureOut">
              <a:rPr lang="pt-BR" smtClean="0"/>
              <a:t>27/04/2021</a:t>
            </a:fld>
            <a:endParaRPr lang="pt-BR"/>
          </a:p>
        </p:txBody>
      </p:sp>
      <p:sp>
        <p:nvSpPr>
          <p:cNvPr id="3" name="Espaço Reservado para Rodapé 2">
            <a:extLst>
              <a:ext uri="{FF2B5EF4-FFF2-40B4-BE49-F238E27FC236}">
                <a16:creationId xmlns:a16="http://schemas.microsoft.com/office/drawing/2014/main" id="{9CE4D87A-AB8D-4FDC-98B7-9F3A53755226}"/>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868703FC-9304-4926-905B-1CAF8BEF1A7B}"/>
              </a:ext>
            </a:extLst>
          </p:cNvPr>
          <p:cNvSpPr>
            <a:spLocks noGrp="1"/>
          </p:cNvSpPr>
          <p:nvPr>
            <p:ph type="sldNum" sz="quarter" idx="12"/>
          </p:nvPr>
        </p:nvSpPr>
        <p:spPr/>
        <p:txBody>
          <a:bodyPr/>
          <a:lstStyle/>
          <a:p>
            <a:fld id="{9AF8E976-27F2-4822-9119-E903849D77D7}" type="slidenum">
              <a:rPr lang="pt-BR" smtClean="0"/>
              <a:t>‹nº›</a:t>
            </a:fld>
            <a:endParaRPr lang="pt-BR"/>
          </a:p>
        </p:txBody>
      </p:sp>
    </p:spTree>
    <p:extLst>
      <p:ext uri="{BB962C8B-B14F-4D97-AF65-F5344CB8AC3E}">
        <p14:creationId xmlns:p14="http://schemas.microsoft.com/office/powerpoint/2010/main" val="3004997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959C14-936A-4D95-A94B-8C5A953B9B1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7FC130A9-3134-4360-8BC6-0F44F0CF19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B843D8E0-1C76-4CA6-91DB-6C199B6B91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E7BE7C7-45C0-4CDD-B520-F7BB88C8ACAE}"/>
              </a:ext>
            </a:extLst>
          </p:cNvPr>
          <p:cNvSpPr>
            <a:spLocks noGrp="1"/>
          </p:cNvSpPr>
          <p:nvPr>
            <p:ph type="dt" sz="half" idx="10"/>
          </p:nvPr>
        </p:nvSpPr>
        <p:spPr/>
        <p:txBody>
          <a:bodyPr/>
          <a:lstStyle/>
          <a:p>
            <a:fld id="{5342BAA1-5BC8-4572-8C09-5C5825EFEE74}" type="datetimeFigureOut">
              <a:rPr lang="pt-BR" smtClean="0"/>
              <a:t>27/04/2021</a:t>
            </a:fld>
            <a:endParaRPr lang="pt-BR"/>
          </a:p>
        </p:txBody>
      </p:sp>
      <p:sp>
        <p:nvSpPr>
          <p:cNvPr id="6" name="Espaço Reservado para Rodapé 5">
            <a:extLst>
              <a:ext uri="{FF2B5EF4-FFF2-40B4-BE49-F238E27FC236}">
                <a16:creationId xmlns:a16="http://schemas.microsoft.com/office/drawing/2014/main" id="{01A7BF9D-6659-4228-BB34-3DF5D49B238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29A1294-3042-42B2-9860-48D745EF420E}"/>
              </a:ext>
            </a:extLst>
          </p:cNvPr>
          <p:cNvSpPr>
            <a:spLocks noGrp="1"/>
          </p:cNvSpPr>
          <p:nvPr>
            <p:ph type="sldNum" sz="quarter" idx="12"/>
          </p:nvPr>
        </p:nvSpPr>
        <p:spPr/>
        <p:txBody>
          <a:bodyPr/>
          <a:lstStyle/>
          <a:p>
            <a:fld id="{9AF8E976-27F2-4822-9119-E903849D77D7}" type="slidenum">
              <a:rPr lang="pt-BR" smtClean="0"/>
              <a:t>‹nº›</a:t>
            </a:fld>
            <a:endParaRPr lang="pt-BR"/>
          </a:p>
        </p:txBody>
      </p:sp>
    </p:spTree>
    <p:extLst>
      <p:ext uri="{BB962C8B-B14F-4D97-AF65-F5344CB8AC3E}">
        <p14:creationId xmlns:p14="http://schemas.microsoft.com/office/powerpoint/2010/main" val="3703751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E0B93B-D3B1-4D56-B3A1-A2A2743C2E3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C54B4527-918C-46A1-B044-3BC96BC993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3D8BE2B-CFB3-4D68-A654-C9CAA2FE5F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DFC2648-F772-46CF-8DB8-F648A879E251}"/>
              </a:ext>
            </a:extLst>
          </p:cNvPr>
          <p:cNvSpPr>
            <a:spLocks noGrp="1"/>
          </p:cNvSpPr>
          <p:nvPr>
            <p:ph type="dt" sz="half" idx="10"/>
          </p:nvPr>
        </p:nvSpPr>
        <p:spPr/>
        <p:txBody>
          <a:bodyPr/>
          <a:lstStyle/>
          <a:p>
            <a:fld id="{5342BAA1-5BC8-4572-8C09-5C5825EFEE74}" type="datetimeFigureOut">
              <a:rPr lang="pt-BR" smtClean="0"/>
              <a:t>27/04/2021</a:t>
            </a:fld>
            <a:endParaRPr lang="pt-BR"/>
          </a:p>
        </p:txBody>
      </p:sp>
      <p:sp>
        <p:nvSpPr>
          <p:cNvPr id="6" name="Espaço Reservado para Rodapé 5">
            <a:extLst>
              <a:ext uri="{FF2B5EF4-FFF2-40B4-BE49-F238E27FC236}">
                <a16:creationId xmlns:a16="http://schemas.microsoft.com/office/drawing/2014/main" id="{E02F5B61-AF01-44D2-9FF2-5D6556136D9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5F5134D-A445-44ED-920B-683D55C08C0B}"/>
              </a:ext>
            </a:extLst>
          </p:cNvPr>
          <p:cNvSpPr>
            <a:spLocks noGrp="1"/>
          </p:cNvSpPr>
          <p:nvPr>
            <p:ph type="sldNum" sz="quarter" idx="12"/>
          </p:nvPr>
        </p:nvSpPr>
        <p:spPr/>
        <p:txBody>
          <a:bodyPr/>
          <a:lstStyle/>
          <a:p>
            <a:fld id="{9AF8E976-27F2-4822-9119-E903849D77D7}" type="slidenum">
              <a:rPr lang="pt-BR" smtClean="0"/>
              <a:t>‹nº›</a:t>
            </a:fld>
            <a:endParaRPr lang="pt-BR"/>
          </a:p>
        </p:txBody>
      </p:sp>
    </p:spTree>
    <p:extLst>
      <p:ext uri="{BB962C8B-B14F-4D97-AF65-F5344CB8AC3E}">
        <p14:creationId xmlns:p14="http://schemas.microsoft.com/office/powerpoint/2010/main" val="1574844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5B2B73-9ED1-430F-8FD5-51EC5A574288}"/>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6B102272-539C-46BE-8F30-160B1F48C1CF}"/>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7B402E3-9BD6-4EC6-8BE7-96AB9E19BDEE}"/>
              </a:ext>
            </a:extLst>
          </p:cNvPr>
          <p:cNvSpPr>
            <a:spLocks noGrp="1"/>
          </p:cNvSpPr>
          <p:nvPr>
            <p:ph type="dt" sz="half" idx="10"/>
          </p:nvPr>
        </p:nvSpPr>
        <p:spPr/>
        <p:txBody>
          <a:bodyPr/>
          <a:lstStyle/>
          <a:p>
            <a:fld id="{5342BAA1-5BC8-4572-8C09-5C5825EFEE74}" type="datetimeFigureOut">
              <a:rPr lang="pt-BR" smtClean="0"/>
              <a:t>27/04/2021</a:t>
            </a:fld>
            <a:endParaRPr lang="pt-BR"/>
          </a:p>
        </p:txBody>
      </p:sp>
      <p:sp>
        <p:nvSpPr>
          <p:cNvPr id="5" name="Espaço Reservado para Rodapé 4">
            <a:extLst>
              <a:ext uri="{FF2B5EF4-FFF2-40B4-BE49-F238E27FC236}">
                <a16:creationId xmlns:a16="http://schemas.microsoft.com/office/drawing/2014/main" id="{3BCAC325-066E-46CC-A554-3C275A0B6AB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47FDBF9-D6F2-4C18-A578-F22AC3ECA48B}"/>
              </a:ext>
            </a:extLst>
          </p:cNvPr>
          <p:cNvSpPr>
            <a:spLocks noGrp="1"/>
          </p:cNvSpPr>
          <p:nvPr>
            <p:ph type="sldNum" sz="quarter" idx="12"/>
          </p:nvPr>
        </p:nvSpPr>
        <p:spPr/>
        <p:txBody>
          <a:bodyPr/>
          <a:lstStyle/>
          <a:p>
            <a:fld id="{9AF8E976-27F2-4822-9119-E903849D77D7}" type="slidenum">
              <a:rPr lang="pt-BR" smtClean="0"/>
              <a:t>‹nº›</a:t>
            </a:fld>
            <a:endParaRPr lang="pt-BR"/>
          </a:p>
        </p:txBody>
      </p:sp>
    </p:spTree>
    <p:extLst>
      <p:ext uri="{BB962C8B-B14F-4D97-AF65-F5344CB8AC3E}">
        <p14:creationId xmlns:p14="http://schemas.microsoft.com/office/powerpoint/2010/main" val="2610938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AFE3391-F75D-4BD2-BAF3-E17D7349998D}"/>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32AD232D-00CD-4C93-96F7-3A2A288BB915}"/>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A781469-EEF6-4EDE-9101-D9AABACF2D23}"/>
              </a:ext>
            </a:extLst>
          </p:cNvPr>
          <p:cNvSpPr>
            <a:spLocks noGrp="1"/>
          </p:cNvSpPr>
          <p:nvPr>
            <p:ph type="dt" sz="half" idx="10"/>
          </p:nvPr>
        </p:nvSpPr>
        <p:spPr/>
        <p:txBody>
          <a:bodyPr/>
          <a:lstStyle/>
          <a:p>
            <a:fld id="{5342BAA1-5BC8-4572-8C09-5C5825EFEE74}" type="datetimeFigureOut">
              <a:rPr lang="pt-BR" smtClean="0"/>
              <a:t>27/04/2021</a:t>
            </a:fld>
            <a:endParaRPr lang="pt-BR"/>
          </a:p>
        </p:txBody>
      </p:sp>
      <p:sp>
        <p:nvSpPr>
          <p:cNvPr id="5" name="Espaço Reservado para Rodapé 4">
            <a:extLst>
              <a:ext uri="{FF2B5EF4-FFF2-40B4-BE49-F238E27FC236}">
                <a16:creationId xmlns:a16="http://schemas.microsoft.com/office/drawing/2014/main" id="{6E2D1344-BB75-40E2-A6E9-091526AC18C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0C50ECF-CB44-4C40-8C21-A64C549A1E6A}"/>
              </a:ext>
            </a:extLst>
          </p:cNvPr>
          <p:cNvSpPr>
            <a:spLocks noGrp="1"/>
          </p:cNvSpPr>
          <p:nvPr>
            <p:ph type="sldNum" sz="quarter" idx="12"/>
          </p:nvPr>
        </p:nvSpPr>
        <p:spPr/>
        <p:txBody>
          <a:bodyPr/>
          <a:lstStyle/>
          <a:p>
            <a:fld id="{9AF8E976-27F2-4822-9119-E903849D77D7}" type="slidenum">
              <a:rPr lang="pt-BR" smtClean="0"/>
              <a:t>‹nº›</a:t>
            </a:fld>
            <a:endParaRPr lang="pt-BR"/>
          </a:p>
        </p:txBody>
      </p:sp>
    </p:spTree>
    <p:extLst>
      <p:ext uri="{BB962C8B-B14F-4D97-AF65-F5344CB8AC3E}">
        <p14:creationId xmlns:p14="http://schemas.microsoft.com/office/powerpoint/2010/main" val="107086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B214E00F-AE41-4FCB-9310-5686ACD1D5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FB4BDC6B-FFB5-46BE-98AE-F134A0D969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41D9ED2-A029-4F97-AA9C-0FC03D6C7A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42BAA1-5BC8-4572-8C09-5C5825EFEE74}" type="datetimeFigureOut">
              <a:rPr lang="pt-BR" smtClean="0"/>
              <a:t>27/04/2021</a:t>
            </a:fld>
            <a:endParaRPr lang="pt-BR"/>
          </a:p>
        </p:txBody>
      </p:sp>
      <p:sp>
        <p:nvSpPr>
          <p:cNvPr id="5" name="Espaço Reservado para Rodapé 4">
            <a:extLst>
              <a:ext uri="{FF2B5EF4-FFF2-40B4-BE49-F238E27FC236}">
                <a16:creationId xmlns:a16="http://schemas.microsoft.com/office/drawing/2014/main" id="{883160D5-1D57-4EC6-BE99-82DD27FF73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A4C64C48-7E3B-499D-BB8B-44F19AF556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8E976-27F2-4822-9119-E903849D77D7}" type="slidenum">
              <a:rPr lang="pt-BR" smtClean="0"/>
              <a:t>‹nº›</a:t>
            </a:fld>
            <a:endParaRPr lang="pt-BR"/>
          </a:p>
        </p:txBody>
      </p:sp>
    </p:spTree>
    <p:extLst>
      <p:ext uri="{BB962C8B-B14F-4D97-AF65-F5344CB8AC3E}">
        <p14:creationId xmlns:p14="http://schemas.microsoft.com/office/powerpoint/2010/main" val="1934200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4716A855-8F58-44FB-80F8-FA9033FADB21}"/>
              </a:ext>
            </a:extLst>
          </p:cNvPr>
          <p:cNvSpPr>
            <a:spLocks noGrp="1"/>
          </p:cNvSpPr>
          <p:nvPr>
            <p:ph type="ctrTitle"/>
          </p:nvPr>
        </p:nvSpPr>
        <p:spPr/>
        <p:txBody>
          <a:bodyPr/>
          <a:lstStyle/>
          <a:p>
            <a:endParaRPr lang="pt-BR"/>
          </a:p>
        </p:txBody>
      </p:sp>
      <p:sp>
        <p:nvSpPr>
          <p:cNvPr id="8" name="Subtítulo 7">
            <a:extLst>
              <a:ext uri="{FF2B5EF4-FFF2-40B4-BE49-F238E27FC236}">
                <a16:creationId xmlns:a16="http://schemas.microsoft.com/office/drawing/2014/main" id="{11698D3A-8419-4FD6-9BAB-27BA3647C1C4}"/>
              </a:ext>
            </a:extLst>
          </p:cNvPr>
          <p:cNvSpPr>
            <a:spLocks noGrp="1"/>
          </p:cNvSpPr>
          <p:nvPr>
            <p:ph type="subTitle" idx="1"/>
          </p:nvPr>
        </p:nvSpPr>
        <p:spPr/>
        <p:txBody>
          <a:bodyPr/>
          <a:lstStyle/>
          <a:p>
            <a:endParaRPr lang="pt-BR"/>
          </a:p>
        </p:txBody>
      </p:sp>
      <p:sp>
        <p:nvSpPr>
          <p:cNvPr id="9" name="Retângulo 8">
            <a:extLst>
              <a:ext uri="{FF2B5EF4-FFF2-40B4-BE49-F238E27FC236}">
                <a16:creationId xmlns:a16="http://schemas.microsoft.com/office/drawing/2014/main" id="{33F752EF-FE62-417A-A3A7-08B325620637}"/>
              </a:ext>
            </a:extLst>
          </p:cNvPr>
          <p:cNvSpPr/>
          <p:nvPr/>
        </p:nvSpPr>
        <p:spPr>
          <a:xfrm>
            <a:off x="0" y="3602038"/>
            <a:ext cx="12192000" cy="325596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1C0C4700-A193-4919-9992-1FB7F0A616FC}"/>
              </a:ext>
            </a:extLst>
          </p:cNvPr>
          <p:cNvSpPr/>
          <p:nvPr/>
        </p:nvSpPr>
        <p:spPr>
          <a:xfrm>
            <a:off x="589721" y="540026"/>
            <a:ext cx="11012557" cy="5777948"/>
          </a:xfrm>
          <a:prstGeom prst="rect">
            <a:avLst/>
          </a:prstGeom>
          <a:solidFill>
            <a:schemeClr val="bg1"/>
          </a:solidFill>
          <a:ln>
            <a:noFill/>
          </a:ln>
          <a:effectLst>
            <a:outerShdw blurRad="635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0" name="Imagem 19" descr="Logotipo&#10;&#10;Descrição gerada automaticamente com confiança baixa">
            <a:extLst>
              <a:ext uri="{FF2B5EF4-FFF2-40B4-BE49-F238E27FC236}">
                <a16:creationId xmlns:a16="http://schemas.microsoft.com/office/drawing/2014/main" id="{4EC14C5E-E213-49F8-AE33-4873B3E0DC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1447" y="1658557"/>
            <a:ext cx="4657726" cy="1292518"/>
          </a:xfrm>
          <a:prstGeom prst="rect">
            <a:avLst/>
          </a:prstGeom>
        </p:spPr>
      </p:pic>
      <p:sp>
        <p:nvSpPr>
          <p:cNvPr id="22" name="CaixaDeTexto 21">
            <a:extLst>
              <a:ext uri="{FF2B5EF4-FFF2-40B4-BE49-F238E27FC236}">
                <a16:creationId xmlns:a16="http://schemas.microsoft.com/office/drawing/2014/main" id="{55536D8E-2C41-44C5-9646-D372D2E3DCA1}"/>
              </a:ext>
            </a:extLst>
          </p:cNvPr>
          <p:cNvSpPr txBox="1"/>
          <p:nvPr/>
        </p:nvSpPr>
        <p:spPr>
          <a:xfrm>
            <a:off x="1107386" y="1766698"/>
            <a:ext cx="4313168" cy="1938992"/>
          </a:xfrm>
          <a:prstGeom prst="rect">
            <a:avLst/>
          </a:prstGeom>
          <a:noFill/>
        </p:spPr>
        <p:txBody>
          <a:bodyPr wrap="square">
            <a:spAutoFit/>
          </a:bodyPr>
          <a:lstStyle/>
          <a:p>
            <a:r>
              <a:rPr lang="en-US" sz="3000" i="0" strike="noStrike" dirty="0">
                <a:solidFill>
                  <a:schemeClr val="accent5">
                    <a:lumMod val="50000"/>
                  </a:schemeClr>
                </a:solidFill>
                <a:effectLst/>
                <a:latin typeface="Open Sans"/>
              </a:rPr>
              <a:t>Precipitation nowcasting based on multifractal advection and deformation</a:t>
            </a:r>
            <a:endParaRPr lang="pt-BR" sz="3000" dirty="0">
              <a:solidFill>
                <a:schemeClr val="accent5">
                  <a:lumMod val="50000"/>
                </a:schemeClr>
              </a:solidFill>
            </a:endParaRPr>
          </a:p>
        </p:txBody>
      </p:sp>
      <p:pic>
        <p:nvPicPr>
          <p:cNvPr id="23" name="Picture 6">
            <a:extLst>
              <a:ext uri="{FF2B5EF4-FFF2-40B4-BE49-F238E27FC236}">
                <a16:creationId xmlns:a16="http://schemas.microsoft.com/office/drawing/2014/main" id="{F64B2446-BAFF-4F17-A60C-E5BE2D9B791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638082" y="3602038"/>
            <a:ext cx="2654023" cy="109670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2E3CE6BF-4345-400A-B314-68F265DD02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79713" y="5312413"/>
            <a:ext cx="749460" cy="84644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a:extLst>
              <a:ext uri="{FF2B5EF4-FFF2-40B4-BE49-F238E27FC236}">
                <a16:creationId xmlns:a16="http://schemas.microsoft.com/office/drawing/2014/main" id="{8AFAF3CC-4224-46E1-B8BB-F55E06302B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656" y="5291861"/>
            <a:ext cx="749460" cy="864084"/>
          </a:xfrm>
          <a:prstGeom prst="rect">
            <a:avLst/>
          </a:prstGeom>
          <a:noFill/>
          <a:extLst>
            <a:ext uri="{909E8E84-426E-40DD-AFC4-6F175D3DCCD1}">
              <a14:hiddenFill xmlns:a14="http://schemas.microsoft.com/office/drawing/2010/main">
                <a:solidFill>
                  <a:srgbClr val="FFFFFF"/>
                </a:solidFill>
              </a14:hiddenFill>
            </a:ext>
          </a:extLst>
        </p:spPr>
      </p:pic>
      <p:sp>
        <p:nvSpPr>
          <p:cNvPr id="26" name="Subtítulo 2">
            <a:extLst>
              <a:ext uri="{FF2B5EF4-FFF2-40B4-BE49-F238E27FC236}">
                <a16:creationId xmlns:a16="http://schemas.microsoft.com/office/drawing/2014/main" id="{00F71D5B-D818-4F65-B205-98A46EF2D635}"/>
              </a:ext>
            </a:extLst>
          </p:cNvPr>
          <p:cNvSpPr txBox="1">
            <a:spLocks/>
          </p:cNvSpPr>
          <p:nvPr/>
        </p:nvSpPr>
        <p:spPr>
          <a:xfrm>
            <a:off x="1119187" y="3877321"/>
            <a:ext cx="4495801" cy="914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dirty="0">
                <a:solidFill>
                  <a:schemeClr val="tx1">
                    <a:alpha val="55000"/>
                  </a:schemeClr>
                </a:solidFill>
              </a:rPr>
              <a:t>Victória Santos Duarte Ramos</a:t>
            </a:r>
          </a:p>
        </p:txBody>
      </p:sp>
    </p:spTree>
    <p:extLst>
      <p:ext uri="{BB962C8B-B14F-4D97-AF65-F5344CB8AC3E}">
        <p14:creationId xmlns:p14="http://schemas.microsoft.com/office/powerpoint/2010/main" val="2585115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D68237-7644-4168-BE4D-F3909B558E64}"/>
              </a:ext>
            </a:extLst>
          </p:cNvPr>
          <p:cNvSpPr>
            <a:spLocks noGrp="1"/>
          </p:cNvSpPr>
          <p:nvPr>
            <p:ph type="title"/>
          </p:nvPr>
        </p:nvSpPr>
        <p:spPr/>
        <p:txBody>
          <a:bodyPr/>
          <a:lstStyle/>
          <a:p>
            <a:r>
              <a:rPr lang="pt-BR" dirty="0">
                <a:solidFill>
                  <a:schemeClr val="accent5">
                    <a:lumMod val="50000"/>
                  </a:schemeClr>
                </a:solidFill>
              </a:rPr>
              <a:t>Introduction</a:t>
            </a:r>
          </a:p>
        </p:txBody>
      </p:sp>
      <p:sp>
        <p:nvSpPr>
          <p:cNvPr id="3" name="Espaço Reservado para Conteúdo 2">
            <a:extLst>
              <a:ext uri="{FF2B5EF4-FFF2-40B4-BE49-F238E27FC236}">
                <a16:creationId xmlns:a16="http://schemas.microsoft.com/office/drawing/2014/main" id="{31688905-FB58-465F-978F-6D637C997AC8}"/>
              </a:ext>
            </a:extLst>
          </p:cNvPr>
          <p:cNvSpPr>
            <a:spLocks noGrp="1"/>
          </p:cNvSpPr>
          <p:nvPr>
            <p:ph idx="1"/>
          </p:nvPr>
        </p:nvSpPr>
        <p:spPr>
          <a:xfrm>
            <a:off x="838200" y="1698690"/>
            <a:ext cx="6742042" cy="5313145"/>
          </a:xfrm>
        </p:spPr>
        <p:txBody>
          <a:bodyPr>
            <a:normAutofit/>
          </a:bodyPr>
          <a:lstStyle/>
          <a:p>
            <a:pPr marL="0" indent="0" algn="just" rtl="0">
              <a:spcBef>
                <a:spcPts val="0"/>
              </a:spcBef>
              <a:spcAft>
                <a:spcPts val="0"/>
              </a:spcAft>
              <a:buNone/>
            </a:pPr>
            <a:r>
              <a:rPr lang="en-US" sz="1800" b="0" i="0" u="none" strike="noStrike" dirty="0">
                <a:solidFill>
                  <a:schemeClr val="bg2">
                    <a:lumMod val="25000"/>
                  </a:schemeClr>
                </a:solidFill>
                <a:effectLst/>
              </a:rPr>
              <a:t>Nowcasting is considered as forecasting with local detail, by any method, over a period from the present to 6 hours ahead, including a detailed description of the present weather.</a:t>
            </a:r>
            <a:endParaRPr lang="en-US" sz="1800" b="0" dirty="0">
              <a:solidFill>
                <a:schemeClr val="bg2">
                  <a:lumMod val="25000"/>
                </a:schemeClr>
              </a:solidFill>
              <a:effectLst/>
            </a:endParaRPr>
          </a:p>
          <a:p>
            <a:pPr marL="0" indent="0">
              <a:buNone/>
            </a:pPr>
            <a:endParaRPr lang="en-US" sz="1800" dirty="0">
              <a:solidFill>
                <a:schemeClr val="bg2">
                  <a:lumMod val="25000"/>
                </a:schemeClr>
              </a:solidFill>
            </a:endParaRPr>
          </a:p>
          <a:p>
            <a:pPr marL="0" indent="0" algn="just" rtl="0">
              <a:spcBef>
                <a:spcPts val="0"/>
              </a:spcBef>
              <a:spcAft>
                <a:spcPts val="0"/>
              </a:spcAft>
              <a:buNone/>
            </a:pPr>
            <a:r>
              <a:rPr lang="en-US" sz="1800" dirty="0">
                <a:solidFill>
                  <a:schemeClr val="bg2">
                    <a:lumMod val="25000"/>
                  </a:schemeClr>
                </a:solidFill>
              </a:rPr>
              <a:t>Classical precipitation nowcasting methods include methods of image processing to identify precipitation cells and extrapolate their motion. Due to the strong nonlinearity of the precipitation processes, such methods face some limitations, for example, cell identification lacks physics and can be quite difficult or even fail because of their fast deformation.</a:t>
            </a:r>
          </a:p>
          <a:p>
            <a:pPr marL="0" indent="0" algn="just" rtl="0">
              <a:spcBef>
                <a:spcPts val="0"/>
              </a:spcBef>
              <a:spcAft>
                <a:spcPts val="0"/>
              </a:spcAft>
              <a:buNone/>
            </a:pPr>
            <a:endParaRPr lang="en-US" sz="1800" dirty="0">
              <a:solidFill>
                <a:schemeClr val="bg2">
                  <a:lumMod val="25000"/>
                </a:schemeClr>
              </a:solidFill>
            </a:endParaRPr>
          </a:p>
          <a:p>
            <a:pPr marL="0" indent="0" algn="just" rtl="0">
              <a:spcBef>
                <a:spcPts val="0"/>
              </a:spcBef>
              <a:spcAft>
                <a:spcPts val="0"/>
              </a:spcAft>
              <a:buNone/>
            </a:pPr>
            <a:r>
              <a:rPr lang="en-US" sz="1800" dirty="0">
                <a:solidFill>
                  <a:schemeClr val="bg2">
                    <a:lumMod val="25000"/>
                  </a:schemeClr>
                </a:solidFill>
              </a:rPr>
              <a:t>Spectral and multifractal analyses of radar data enable a comparison of the structure and the morphology of both the precipitation and vector fields through space time scales. This provides a unique framework to nowcast both fields over scales relevant to urban decision-making.</a:t>
            </a:r>
          </a:p>
          <a:p>
            <a:pPr marL="0" indent="0">
              <a:buNone/>
            </a:pPr>
            <a:br>
              <a:rPr lang="en-US" dirty="0"/>
            </a:br>
            <a:endParaRPr lang="pt-BR" dirty="0"/>
          </a:p>
        </p:txBody>
      </p:sp>
      <p:pic>
        <p:nvPicPr>
          <p:cNvPr id="4" name="Picture 2">
            <a:extLst>
              <a:ext uri="{FF2B5EF4-FFF2-40B4-BE49-F238E27FC236}">
                <a16:creationId xmlns:a16="http://schemas.microsoft.com/office/drawing/2014/main" id="{204A3A59-DC32-4A36-875C-E504C08C9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3800" y="6014932"/>
            <a:ext cx="689294" cy="7784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7536CC55-C53E-4905-855D-8380D9536E3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424684" y="6152356"/>
            <a:ext cx="1648111" cy="6810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E8E0A696-6A62-4A6B-9CB8-E1557C114E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974" y="6014931"/>
            <a:ext cx="675226" cy="778497"/>
          </a:xfrm>
          <a:prstGeom prst="rect">
            <a:avLst/>
          </a:prstGeom>
          <a:noFill/>
          <a:extLst>
            <a:ext uri="{909E8E84-426E-40DD-AFC4-6F175D3DCCD1}">
              <a14:hiddenFill xmlns:a14="http://schemas.microsoft.com/office/drawing/2010/main">
                <a:solidFill>
                  <a:srgbClr val="FFFFFF"/>
                </a:solidFill>
              </a14:hiddenFill>
            </a:ext>
          </a:extLst>
        </p:spPr>
      </p:pic>
      <p:grpSp>
        <p:nvGrpSpPr>
          <p:cNvPr id="8" name="Agrupar 7">
            <a:extLst>
              <a:ext uri="{FF2B5EF4-FFF2-40B4-BE49-F238E27FC236}">
                <a16:creationId xmlns:a16="http://schemas.microsoft.com/office/drawing/2014/main" id="{8A1C7075-FF7E-465A-B32F-182E48AC0A03}"/>
              </a:ext>
            </a:extLst>
          </p:cNvPr>
          <p:cNvGrpSpPr/>
          <p:nvPr/>
        </p:nvGrpSpPr>
        <p:grpSpPr>
          <a:xfrm>
            <a:off x="8035504" y="1891886"/>
            <a:ext cx="4007590" cy="3011418"/>
            <a:chOff x="8035504" y="1891886"/>
            <a:chExt cx="4007590" cy="3011418"/>
          </a:xfrm>
        </p:grpSpPr>
        <p:pic>
          <p:nvPicPr>
            <p:cNvPr id="2052" name="Picture 4">
              <a:extLst>
                <a:ext uri="{FF2B5EF4-FFF2-40B4-BE49-F238E27FC236}">
                  <a16:creationId xmlns:a16="http://schemas.microsoft.com/office/drawing/2014/main" id="{3D841A81-7705-467E-A5AC-A048E3D451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35504" y="1891886"/>
              <a:ext cx="4007590" cy="3011418"/>
            </a:xfrm>
            <a:prstGeom prst="rect">
              <a:avLst/>
            </a:prstGeom>
            <a:noFill/>
            <a:extLst>
              <a:ext uri="{909E8E84-426E-40DD-AFC4-6F175D3DCCD1}">
                <a14:hiddenFill xmlns:a14="http://schemas.microsoft.com/office/drawing/2010/main">
                  <a:solidFill>
                    <a:srgbClr val="FFFFFF"/>
                  </a:solidFill>
                </a14:hiddenFill>
              </a:ext>
            </a:extLst>
          </p:spPr>
        </p:pic>
        <p:sp>
          <p:nvSpPr>
            <p:cNvPr id="7" name="Retângulo 6">
              <a:extLst>
                <a:ext uri="{FF2B5EF4-FFF2-40B4-BE49-F238E27FC236}">
                  <a16:creationId xmlns:a16="http://schemas.microsoft.com/office/drawing/2014/main" id="{7A2DCC98-CE04-4423-9453-8FBE85D216A6}"/>
                </a:ext>
              </a:extLst>
            </p:cNvPr>
            <p:cNvSpPr/>
            <p:nvPr/>
          </p:nvSpPr>
          <p:spPr>
            <a:xfrm>
              <a:off x="8812696" y="2028946"/>
              <a:ext cx="2027582" cy="1590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11" name="Espaço Reservado para Conteúdo 2">
            <a:extLst>
              <a:ext uri="{FF2B5EF4-FFF2-40B4-BE49-F238E27FC236}">
                <a16:creationId xmlns:a16="http://schemas.microsoft.com/office/drawing/2014/main" id="{4BD00291-A03C-43D3-9504-B0D56579ED3F}"/>
              </a:ext>
            </a:extLst>
          </p:cNvPr>
          <p:cNvSpPr txBox="1">
            <a:spLocks/>
          </p:cNvSpPr>
          <p:nvPr/>
        </p:nvSpPr>
        <p:spPr>
          <a:xfrm>
            <a:off x="8812696" y="4805775"/>
            <a:ext cx="2027582" cy="469177"/>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400" dirty="0">
                <a:solidFill>
                  <a:schemeClr val="bg2">
                    <a:lumMod val="25000"/>
                  </a:schemeClr>
                </a:solidFill>
              </a:rPr>
              <a:t>Plotting radar reflectivity data</a:t>
            </a:r>
            <a:br>
              <a:rPr lang="en-US" sz="1400" dirty="0"/>
            </a:br>
            <a:endParaRPr lang="pt-BR" sz="1400" dirty="0"/>
          </a:p>
        </p:txBody>
      </p:sp>
    </p:spTree>
    <p:extLst>
      <p:ext uri="{BB962C8B-B14F-4D97-AF65-F5344CB8AC3E}">
        <p14:creationId xmlns:p14="http://schemas.microsoft.com/office/powerpoint/2010/main" val="1490828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D68237-7644-4168-BE4D-F3909B558E64}"/>
              </a:ext>
            </a:extLst>
          </p:cNvPr>
          <p:cNvSpPr>
            <a:spLocks noGrp="1"/>
          </p:cNvSpPr>
          <p:nvPr>
            <p:ph type="title"/>
          </p:nvPr>
        </p:nvSpPr>
        <p:spPr/>
        <p:txBody>
          <a:bodyPr/>
          <a:lstStyle/>
          <a:p>
            <a:r>
              <a:rPr lang="pt-BR" dirty="0" err="1">
                <a:solidFill>
                  <a:schemeClr val="accent5">
                    <a:lumMod val="50000"/>
                  </a:schemeClr>
                </a:solidFill>
              </a:rPr>
              <a:t>Methodology</a:t>
            </a:r>
            <a:endParaRPr lang="pt-BR" dirty="0">
              <a:solidFill>
                <a:schemeClr val="accent5">
                  <a:lumMod val="50000"/>
                </a:schemeClr>
              </a:solidFill>
            </a:endParaRPr>
          </a:p>
        </p:txBody>
      </p:sp>
      <p:pic>
        <p:nvPicPr>
          <p:cNvPr id="4" name="Picture 2">
            <a:extLst>
              <a:ext uri="{FF2B5EF4-FFF2-40B4-BE49-F238E27FC236}">
                <a16:creationId xmlns:a16="http://schemas.microsoft.com/office/drawing/2014/main" id="{204A3A59-DC32-4A36-875C-E504C08C9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3800" y="6014932"/>
            <a:ext cx="689294" cy="7784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7536CC55-C53E-4905-855D-8380D9536E3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400621" y="6112392"/>
            <a:ext cx="1648111" cy="6810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E8E0A696-6A62-4A6B-9CB8-E1557C114E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974" y="6014931"/>
            <a:ext cx="675226" cy="778497"/>
          </a:xfrm>
          <a:prstGeom prst="rect">
            <a:avLst/>
          </a:prstGeom>
          <a:noFill/>
          <a:extLst>
            <a:ext uri="{909E8E84-426E-40DD-AFC4-6F175D3DCCD1}">
              <a14:hiddenFill xmlns:a14="http://schemas.microsoft.com/office/drawing/2010/main">
                <a:solidFill>
                  <a:srgbClr val="FFFFFF"/>
                </a:solidFill>
              </a14:hiddenFill>
            </a:ext>
          </a:extLst>
        </p:spPr>
      </p:pic>
      <p:sp>
        <p:nvSpPr>
          <p:cNvPr id="7" name="Espaço Reservado para Conteúdo 2">
            <a:extLst>
              <a:ext uri="{FF2B5EF4-FFF2-40B4-BE49-F238E27FC236}">
                <a16:creationId xmlns:a16="http://schemas.microsoft.com/office/drawing/2014/main" id="{D3DA9F3A-C22D-4733-9295-7D7C592E758B}"/>
              </a:ext>
            </a:extLst>
          </p:cNvPr>
          <p:cNvSpPr txBox="1">
            <a:spLocks/>
          </p:cNvSpPr>
          <p:nvPr/>
        </p:nvSpPr>
        <p:spPr>
          <a:xfrm>
            <a:off x="838201" y="1891886"/>
            <a:ext cx="674204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br>
              <a:rPr lang="en-US" dirty="0"/>
            </a:br>
            <a:endParaRPr lang="pt-BR" dirty="0"/>
          </a:p>
        </p:txBody>
      </p:sp>
      <p:sp>
        <p:nvSpPr>
          <p:cNvPr id="8" name="Espaço Reservado para Conteúdo 2">
            <a:extLst>
              <a:ext uri="{FF2B5EF4-FFF2-40B4-BE49-F238E27FC236}">
                <a16:creationId xmlns:a16="http://schemas.microsoft.com/office/drawing/2014/main" id="{F6C9AB73-61A8-471D-BFBF-317C33CBC7B5}"/>
              </a:ext>
            </a:extLst>
          </p:cNvPr>
          <p:cNvSpPr txBox="1">
            <a:spLocks/>
          </p:cNvSpPr>
          <p:nvPr/>
        </p:nvSpPr>
        <p:spPr>
          <a:xfrm>
            <a:off x="990735" y="2166988"/>
            <a:ext cx="674204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br>
              <a:rPr lang="en-US" dirty="0"/>
            </a:br>
            <a:endParaRPr lang="pt-BR" dirty="0"/>
          </a:p>
        </p:txBody>
      </p:sp>
      <p:sp>
        <p:nvSpPr>
          <p:cNvPr id="13" name="Rectangle 3">
            <a:extLst>
              <a:ext uri="{FF2B5EF4-FFF2-40B4-BE49-F238E27FC236}">
                <a16:creationId xmlns:a16="http://schemas.microsoft.com/office/drawing/2014/main" id="{F1E16619-9486-4C21-8203-9673EFAC9F28}"/>
              </a:ext>
            </a:extLst>
          </p:cNvPr>
          <p:cNvSpPr>
            <a:spLocks noChangeArrowheads="1"/>
          </p:cNvSpPr>
          <p:nvPr/>
        </p:nvSpPr>
        <p:spPr bwMode="auto">
          <a:xfrm>
            <a:off x="990735" y="1690688"/>
            <a:ext cx="10363064" cy="3790789"/>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b="0" i="0" u="none" strike="noStrike" cap="none" normalizeH="0" baseline="0" dirty="0">
                <a:ln>
                  <a:noFill/>
                </a:ln>
                <a:solidFill>
                  <a:schemeClr val="bg2">
                    <a:lumMod val="25000"/>
                  </a:schemeClr>
                </a:solidFill>
                <a:effectLst/>
              </a:rPr>
              <a:t>In </a:t>
            </a:r>
            <a:r>
              <a:rPr kumimoji="0" lang="pt-BR" altLang="pt-BR" b="0" i="0" u="none" strike="noStrike" cap="none" normalizeH="0" baseline="0" dirty="0" err="1">
                <a:ln>
                  <a:noFill/>
                </a:ln>
                <a:solidFill>
                  <a:schemeClr val="bg2">
                    <a:lumMod val="25000"/>
                  </a:schemeClr>
                </a:solidFill>
                <a:effectLst/>
              </a:rPr>
              <a:t>this</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research</a:t>
            </a:r>
            <a:r>
              <a:rPr kumimoji="0" lang="pt-BR" altLang="pt-BR" b="0" i="0" u="none" strike="noStrike" cap="none" normalizeH="0" baseline="0" dirty="0">
                <a:ln>
                  <a:noFill/>
                </a:ln>
                <a:solidFill>
                  <a:schemeClr val="bg2">
                    <a:lumMod val="25000"/>
                  </a:schemeClr>
                </a:solidFill>
                <a:effectLst/>
              </a:rPr>
              <a:t>, 299 samples </a:t>
            </a:r>
            <a:r>
              <a:rPr kumimoji="0" lang="pt-BR" altLang="pt-BR" b="0" i="0" u="none" strike="noStrike" cap="none" normalizeH="0" baseline="0" dirty="0" err="1">
                <a:ln>
                  <a:noFill/>
                </a:ln>
                <a:solidFill>
                  <a:schemeClr val="bg2">
                    <a:lumMod val="25000"/>
                  </a:schemeClr>
                </a:solidFill>
                <a:effectLst/>
              </a:rPr>
              <a:t>of</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meteorological</a:t>
            </a:r>
            <a:r>
              <a:rPr kumimoji="0" lang="pt-BR" altLang="pt-BR" b="0" i="0" u="none" strike="noStrike" cap="none" normalizeH="0" baseline="0" dirty="0">
                <a:ln>
                  <a:noFill/>
                </a:ln>
                <a:solidFill>
                  <a:schemeClr val="bg2">
                    <a:lumMod val="25000"/>
                  </a:schemeClr>
                </a:solidFill>
                <a:effectLst/>
              </a:rPr>
              <a:t> radar data </a:t>
            </a:r>
            <a:r>
              <a:rPr kumimoji="0" lang="pt-BR" altLang="pt-BR" b="0" i="0" u="none" strike="noStrike" cap="none" normalizeH="0" baseline="0" dirty="0" err="1">
                <a:ln>
                  <a:noFill/>
                </a:ln>
                <a:solidFill>
                  <a:schemeClr val="bg2">
                    <a:lumMod val="25000"/>
                  </a:schemeClr>
                </a:solidFill>
                <a:effectLst/>
              </a:rPr>
              <a:t>from</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the</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HM&amp;Co</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laboratory</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from</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the</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same</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meteorological</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event</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were</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used</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these</a:t>
            </a:r>
            <a:r>
              <a:rPr kumimoji="0" lang="pt-BR" altLang="pt-BR" b="0" i="0" u="none" strike="noStrike" cap="none" normalizeH="0" baseline="0" dirty="0">
                <a:ln>
                  <a:noFill/>
                </a:ln>
                <a:solidFill>
                  <a:schemeClr val="bg2">
                    <a:lumMod val="25000"/>
                  </a:schemeClr>
                </a:solidFill>
                <a:effectLst/>
              </a:rPr>
              <a:t> samples </a:t>
            </a:r>
            <a:r>
              <a:rPr kumimoji="0" lang="pt-BR" altLang="pt-BR" b="0" i="0" u="none" strike="noStrike" cap="none" normalizeH="0" baseline="0" dirty="0" err="1">
                <a:ln>
                  <a:noFill/>
                </a:ln>
                <a:solidFill>
                  <a:schemeClr val="bg2">
                    <a:lumMod val="25000"/>
                  </a:schemeClr>
                </a:solidFill>
                <a:effectLst/>
              </a:rPr>
              <a:t>were</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equally</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spaced</a:t>
            </a:r>
            <a:r>
              <a:rPr kumimoji="0" lang="pt-BR" altLang="pt-BR" b="0" i="0" u="none" strike="noStrike" cap="none" normalizeH="0" baseline="0" dirty="0">
                <a:ln>
                  <a:noFill/>
                </a:ln>
                <a:solidFill>
                  <a:schemeClr val="bg2">
                    <a:lumMod val="25000"/>
                  </a:schemeClr>
                </a:solidFill>
                <a:effectLst/>
              </a:rPr>
              <a:t> in time. </a:t>
            </a:r>
            <a:r>
              <a:rPr kumimoji="0" lang="pt-BR" altLang="pt-BR" b="0" i="0" u="none" strike="noStrike" cap="none" normalizeH="0" baseline="0" dirty="0" err="1">
                <a:ln>
                  <a:noFill/>
                </a:ln>
                <a:solidFill>
                  <a:schemeClr val="bg2">
                    <a:lumMod val="25000"/>
                  </a:schemeClr>
                </a:solidFill>
                <a:effectLst/>
              </a:rPr>
              <a:t>All</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the</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code</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to</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perform</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the</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analysis</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was</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developed</a:t>
            </a:r>
            <a:r>
              <a:rPr kumimoji="0" lang="pt-BR" altLang="pt-BR" b="0" i="0" u="none" strike="noStrike" cap="none" normalizeH="0" baseline="0" dirty="0">
                <a:ln>
                  <a:noFill/>
                </a:ln>
                <a:solidFill>
                  <a:schemeClr val="bg2">
                    <a:lumMod val="25000"/>
                  </a:schemeClr>
                </a:solidFill>
                <a:effectLst/>
              </a:rPr>
              <a:t> in Python. </a:t>
            </a:r>
          </a:p>
          <a:p>
            <a:pPr marL="0" marR="0" lvl="0" indent="0" algn="just" defTabSz="914400" rtl="0" eaLnBrk="0" fontAlgn="base" latinLnBrk="0" hangingPunct="0">
              <a:lnSpc>
                <a:spcPct val="100000"/>
              </a:lnSpc>
              <a:spcBef>
                <a:spcPct val="0"/>
              </a:spcBef>
              <a:spcAft>
                <a:spcPct val="0"/>
              </a:spcAft>
              <a:buClrTx/>
              <a:buSzTx/>
              <a:buFontTx/>
              <a:buNone/>
              <a:tabLst/>
            </a:pPr>
            <a:endParaRPr lang="pt-BR" dirty="0">
              <a:solidFill>
                <a:schemeClr val="bg2">
                  <a:lumMod val="25000"/>
                </a:schemeClr>
              </a:solidFill>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dirty="0">
                <a:solidFill>
                  <a:schemeClr val="bg2">
                    <a:lumMod val="25000"/>
                  </a:schemeClr>
                </a:solidFill>
              </a:rPr>
              <a:t>During the three-month internship, the main reference </a:t>
            </a:r>
            <a:r>
              <a:rPr kumimoji="0" lang="pt-BR" altLang="pt-BR" b="0" i="0" u="none" strike="noStrike" cap="none" normalizeH="0" baseline="0" dirty="0">
                <a:ln>
                  <a:noFill/>
                </a:ln>
                <a:solidFill>
                  <a:schemeClr val="bg2">
                    <a:lumMod val="25000"/>
                  </a:schemeClr>
                </a:solidFill>
                <a:effectLst/>
              </a:rPr>
              <a:t>for </a:t>
            </a:r>
            <a:r>
              <a:rPr kumimoji="0" lang="pt-BR" altLang="pt-BR" b="0" i="0" u="none" strike="noStrike" cap="none" normalizeH="0" baseline="0" dirty="0" err="1">
                <a:ln>
                  <a:noFill/>
                </a:ln>
                <a:solidFill>
                  <a:schemeClr val="bg2">
                    <a:lumMod val="25000"/>
                  </a:schemeClr>
                </a:solidFill>
                <a:effectLst/>
              </a:rPr>
              <a:t>conducting</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the</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study</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was</a:t>
            </a:r>
            <a:r>
              <a:rPr kumimoji="0" lang="pt-BR" altLang="pt-BR" b="0" i="0" u="none" strike="noStrike" cap="none" normalizeH="0" baseline="0" dirty="0">
                <a:ln>
                  <a:noFill/>
                </a:ln>
                <a:solidFill>
                  <a:schemeClr val="bg2">
                    <a:lumMod val="25000"/>
                  </a:schemeClr>
                </a:solidFill>
                <a:effectLst/>
              </a:rPr>
              <a:t>  </a:t>
            </a:r>
            <a:r>
              <a:rPr kumimoji="0" lang="pt-BR" altLang="pt-BR" b="0" i="0" u="none" strike="noStrike" cap="none" normalizeH="0" baseline="0" dirty="0" err="1">
                <a:ln>
                  <a:noFill/>
                </a:ln>
                <a:solidFill>
                  <a:schemeClr val="bg2">
                    <a:lumMod val="25000"/>
                  </a:schemeClr>
                </a:solidFill>
                <a:effectLst/>
              </a:rPr>
              <a:t>Marsan</a:t>
            </a:r>
            <a:r>
              <a:rPr kumimoji="0" lang="pt-BR" altLang="pt-BR" b="0" i="0" u="none" strike="noStrike" cap="none" normalizeH="0" baseline="0" dirty="0">
                <a:ln>
                  <a:noFill/>
                </a:ln>
                <a:solidFill>
                  <a:schemeClr val="bg2">
                    <a:lumMod val="25000"/>
                  </a:schemeClr>
                </a:solidFill>
                <a:effectLst/>
              </a:rPr>
              <a:t> et Al</a:t>
            </a:r>
            <a:r>
              <a:rPr lang="pt-BR" altLang="pt-BR" dirty="0">
                <a:solidFill>
                  <a:schemeClr val="bg2">
                    <a:lumMod val="25000"/>
                  </a:schemeClr>
                </a:solidFill>
              </a:rPr>
              <a:t>, </a:t>
            </a:r>
            <a:r>
              <a:rPr lang="en-US" dirty="0">
                <a:solidFill>
                  <a:schemeClr val="bg2">
                    <a:lumMod val="25000"/>
                  </a:schemeClr>
                </a:solidFill>
              </a:rPr>
              <a:t>Causal space-time multifractal processes: Predictability and forecasting of rain field</a:t>
            </a:r>
            <a:r>
              <a:rPr lang="pt-BR" dirty="0">
                <a:solidFill>
                  <a:schemeClr val="bg2">
                    <a:lumMod val="25000"/>
                  </a:schemeClr>
                </a:solidFill>
              </a:rPr>
              <a:t>, </a:t>
            </a:r>
            <a:r>
              <a:rPr lang="pt-BR" dirty="0" err="1">
                <a:solidFill>
                  <a:schemeClr val="bg2">
                    <a:lumMod val="25000"/>
                  </a:schemeClr>
                </a:solidFill>
              </a:rPr>
              <a:t>Journal</a:t>
            </a:r>
            <a:r>
              <a:rPr lang="pt-BR" dirty="0">
                <a:solidFill>
                  <a:schemeClr val="bg2">
                    <a:lumMod val="25000"/>
                  </a:schemeClr>
                </a:solidFill>
              </a:rPr>
              <a:t> </a:t>
            </a:r>
            <a:r>
              <a:rPr lang="pt-BR" dirty="0" err="1">
                <a:solidFill>
                  <a:schemeClr val="bg2">
                    <a:lumMod val="25000"/>
                  </a:schemeClr>
                </a:solidFill>
              </a:rPr>
              <a:t>of</a:t>
            </a:r>
            <a:r>
              <a:rPr lang="pt-BR" dirty="0">
                <a:solidFill>
                  <a:schemeClr val="bg2">
                    <a:lumMod val="25000"/>
                  </a:schemeClr>
                </a:solidFill>
              </a:rPr>
              <a:t> </a:t>
            </a:r>
            <a:r>
              <a:rPr lang="pt-BR" dirty="0" err="1">
                <a:solidFill>
                  <a:schemeClr val="bg2">
                    <a:lumMod val="25000"/>
                  </a:schemeClr>
                </a:solidFill>
              </a:rPr>
              <a:t>Geophysical</a:t>
            </a:r>
            <a:r>
              <a:rPr lang="pt-BR" dirty="0">
                <a:solidFill>
                  <a:schemeClr val="bg2">
                    <a:lumMod val="25000"/>
                  </a:schemeClr>
                </a:solidFill>
              </a:rPr>
              <a:t> </a:t>
            </a:r>
            <a:r>
              <a:rPr lang="pt-BR" dirty="0" err="1">
                <a:solidFill>
                  <a:schemeClr val="bg2">
                    <a:lumMod val="25000"/>
                  </a:schemeClr>
                </a:solidFill>
              </a:rPr>
              <a:t>Research</a:t>
            </a:r>
            <a:r>
              <a:rPr lang="pt-BR" dirty="0">
                <a:solidFill>
                  <a:schemeClr val="bg2">
                    <a:lumMod val="25000"/>
                  </a:schemeClr>
                </a:solidFill>
              </a:rPr>
              <a:t>, 1996</a:t>
            </a:r>
            <a:r>
              <a:rPr lang="en-US" dirty="0">
                <a:solidFill>
                  <a:schemeClr val="bg2">
                    <a:lumMod val="25000"/>
                  </a:schemeClr>
                </a:solidFill>
              </a:rPr>
              <a:t>.</a:t>
            </a:r>
          </a:p>
          <a:p>
            <a:pPr marL="0" marR="0" lvl="0" indent="0" algn="just" defTabSz="914400" rtl="0" eaLnBrk="0" fontAlgn="base" latinLnBrk="0" hangingPunct="0">
              <a:lnSpc>
                <a:spcPct val="100000"/>
              </a:lnSpc>
              <a:spcBef>
                <a:spcPct val="0"/>
              </a:spcBef>
              <a:spcAft>
                <a:spcPct val="0"/>
              </a:spcAft>
              <a:buClrTx/>
              <a:buSzTx/>
              <a:buFontTx/>
              <a:buNone/>
              <a:tabLst/>
            </a:pPr>
            <a:endParaRPr lang="en-US" dirty="0">
              <a:solidFill>
                <a:schemeClr val="bg2">
                  <a:lumMod val="25000"/>
                </a:schemeClr>
              </a:solidFill>
            </a:endParaRPr>
          </a:p>
          <a:p>
            <a:pPr marL="0" marR="0" lvl="0" indent="0" algn="just" defTabSz="914400" rtl="0" eaLnBrk="0" fontAlgn="base" latinLnBrk="0" hangingPunct="0">
              <a:lnSpc>
                <a:spcPct val="100000"/>
              </a:lnSpc>
              <a:spcBef>
                <a:spcPct val="0"/>
              </a:spcBef>
              <a:spcAft>
                <a:spcPct val="0"/>
              </a:spcAft>
              <a:buClrTx/>
              <a:buSzTx/>
              <a:buFontTx/>
              <a:buNone/>
              <a:tabLst/>
            </a:pPr>
            <a:r>
              <a:rPr lang="en-US" dirty="0">
                <a:solidFill>
                  <a:schemeClr val="bg2">
                    <a:lumMod val="25000"/>
                  </a:schemeClr>
                </a:solidFill>
              </a:rPr>
              <a:t>The steps followed were the Z-R conversion using the Marshall and Palmer equation, obtaining and analyzing the Fourier spectrum of the data and the </a:t>
            </a:r>
            <a:r>
              <a:rPr lang="en-US" dirty="0" err="1">
                <a:solidFill>
                  <a:schemeClr val="bg2">
                    <a:lumMod val="25000"/>
                  </a:schemeClr>
                </a:solidFill>
              </a:rPr>
              <a:t>isocorrelated</a:t>
            </a:r>
            <a:r>
              <a:rPr lang="en-US" dirty="0">
                <a:solidFill>
                  <a:schemeClr val="bg2">
                    <a:lumMod val="25000"/>
                  </a:schemeClr>
                </a:solidFill>
              </a:rPr>
              <a:t> contours. These steps were followed to see and understand the anisotropy induced by the overall advection to be able to calculate the parameters associated with this phenomenon in the future.</a:t>
            </a:r>
            <a:endParaRPr lang="pt-BR" dirty="0">
              <a:solidFill>
                <a:schemeClr val="bg2">
                  <a:lumMod val="25000"/>
                </a:schemeClr>
              </a:solidFill>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6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890420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D68237-7644-4168-BE4D-F3909B558E64}"/>
              </a:ext>
            </a:extLst>
          </p:cNvPr>
          <p:cNvSpPr>
            <a:spLocks noGrp="1"/>
          </p:cNvSpPr>
          <p:nvPr>
            <p:ph type="title"/>
          </p:nvPr>
        </p:nvSpPr>
        <p:spPr/>
        <p:txBody>
          <a:bodyPr/>
          <a:lstStyle/>
          <a:p>
            <a:r>
              <a:rPr lang="pt-BR" dirty="0" err="1">
                <a:solidFill>
                  <a:schemeClr val="accent5">
                    <a:lumMod val="50000"/>
                  </a:schemeClr>
                </a:solidFill>
              </a:rPr>
              <a:t>Latest</a:t>
            </a:r>
            <a:r>
              <a:rPr lang="pt-BR" dirty="0">
                <a:solidFill>
                  <a:schemeClr val="accent5">
                    <a:lumMod val="50000"/>
                  </a:schemeClr>
                </a:solidFill>
              </a:rPr>
              <a:t> </a:t>
            </a:r>
            <a:r>
              <a:rPr lang="pt-BR" dirty="0" err="1">
                <a:solidFill>
                  <a:schemeClr val="accent5">
                    <a:lumMod val="50000"/>
                  </a:schemeClr>
                </a:solidFill>
              </a:rPr>
              <a:t>results</a:t>
            </a:r>
            <a:endParaRPr lang="pt-BR" dirty="0">
              <a:solidFill>
                <a:schemeClr val="accent5">
                  <a:lumMod val="50000"/>
                </a:schemeClr>
              </a:solidFill>
            </a:endParaRPr>
          </a:p>
        </p:txBody>
      </p:sp>
      <p:sp>
        <p:nvSpPr>
          <p:cNvPr id="3" name="Espaço Reservado para Conteúdo 2">
            <a:extLst>
              <a:ext uri="{FF2B5EF4-FFF2-40B4-BE49-F238E27FC236}">
                <a16:creationId xmlns:a16="http://schemas.microsoft.com/office/drawing/2014/main" id="{31688905-FB58-465F-978F-6D637C997AC8}"/>
              </a:ext>
            </a:extLst>
          </p:cNvPr>
          <p:cNvSpPr>
            <a:spLocks noGrp="1"/>
          </p:cNvSpPr>
          <p:nvPr>
            <p:ph idx="1"/>
          </p:nvPr>
        </p:nvSpPr>
        <p:spPr>
          <a:xfrm>
            <a:off x="838200" y="1825625"/>
            <a:ext cx="5999922" cy="4351338"/>
          </a:xfrm>
        </p:spPr>
        <p:txBody>
          <a:bodyPr/>
          <a:lstStyle/>
          <a:p>
            <a:pPr marL="0" indent="0" algn="just" rtl="0">
              <a:spcBef>
                <a:spcPts val="0"/>
              </a:spcBef>
              <a:spcAft>
                <a:spcPts val="0"/>
              </a:spcAft>
              <a:buNone/>
            </a:pPr>
            <a:endParaRPr lang="en-US" sz="1800" b="0" dirty="0">
              <a:solidFill>
                <a:srgbClr val="595959"/>
              </a:solidFill>
              <a:effectLst/>
              <a:latin typeface="Arial" panose="020B0604020202020204" pitchFamily="34" charset="0"/>
            </a:endParaRPr>
          </a:p>
          <a:p>
            <a:pPr marL="0" indent="0" algn="just" rtl="0">
              <a:spcBef>
                <a:spcPts val="0"/>
              </a:spcBef>
              <a:spcAft>
                <a:spcPts val="0"/>
              </a:spcAft>
              <a:buNone/>
            </a:pPr>
            <a:endParaRPr lang="en-US" b="0" dirty="0">
              <a:effectLst/>
            </a:endParaRPr>
          </a:p>
          <a:p>
            <a:pPr marL="0" indent="0">
              <a:buNone/>
            </a:pPr>
            <a:endParaRPr lang="en-US" dirty="0"/>
          </a:p>
          <a:p>
            <a:pPr marL="0" indent="0">
              <a:buNone/>
            </a:pPr>
            <a:br>
              <a:rPr lang="en-US" dirty="0"/>
            </a:br>
            <a:endParaRPr lang="pt-BR" dirty="0"/>
          </a:p>
        </p:txBody>
      </p:sp>
      <p:pic>
        <p:nvPicPr>
          <p:cNvPr id="4" name="Picture 2">
            <a:extLst>
              <a:ext uri="{FF2B5EF4-FFF2-40B4-BE49-F238E27FC236}">
                <a16:creationId xmlns:a16="http://schemas.microsoft.com/office/drawing/2014/main" id="{204A3A59-DC32-4A36-875C-E504C08C9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3800" y="6014932"/>
            <a:ext cx="689294" cy="7784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7536CC55-C53E-4905-855D-8380D9536E3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400621" y="6112392"/>
            <a:ext cx="1648111" cy="6810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E8E0A696-6A62-4A6B-9CB8-E1557C114E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974" y="6014931"/>
            <a:ext cx="675226" cy="778497"/>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D7B927FE-53BD-4043-8B3D-C2C76D601B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8989" y="1452442"/>
            <a:ext cx="4803418" cy="360655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40735D0E-9026-4238-872A-018481969E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89595" y="1452442"/>
            <a:ext cx="4798146" cy="3606553"/>
          </a:xfrm>
          <a:prstGeom prst="rect">
            <a:avLst/>
          </a:prstGeom>
          <a:noFill/>
          <a:extLst>
            <a:ext uri="{909E8E84-426E-40DD-AFC4-6F175D3DCCD1}">
              <a14:hiddenFill xmlns:a14="http://schemas.microsoft.com/office/drawing/2010/main">
                <a:solidFill>
                  <a:srgbClr val="FFFFFF"/>
                </a:solidFill>
              </a14:hiddenFill>
            </a:ext>
          </a:extLst>
        </p:spPr>
      </p:pic>
      <p:sp>
        <p:nvSpPr>
          <p:cNvPr id="9" name="Espaço Reservado para Conteúdo 2">
            <a:extLst>
              <a:ext uri="{FF2B5EF4-FFF2-40B4-BE49-F238E27FC236}">
                <a16:creationId xmlns:a16="http://schemas.microsoft.com/office/drawing/2014/main" id="{CDD846D4-C95B-4171-8D3C-386952AA6345}"/>
              </a:ext>
            </a:extLst>
          </p:cNvPr>
          <p:cNvSpPr txBox="1">
            <a:spLocks/>
          </p:cNvSpPr>
          <p:nvPr/>
        </p:nvSpPr>
        <p:spPr>
          <a:xfrm>
            <a:off x="1143268" y="5058995"/>
            <a:ext cx="9654841" cy="1304247"/>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gn="just" rtl="0">
              <a:spcBef>
                <a:spcPts val="0"/>
              </a:spcBef>
              <a:spcAft>
                <a:spcPts val="0"/>
              </a:spcAft>
              <a:buNone/>
            </a:pPr>
            <a:r>
              <a:rPr lang="en-US" sz="2500" b="0" i="0" u="none" strike="noStrike" dirty="0">
                <a:solidFill>
                  <a:schemeClr val="bg2">
                    <a:lumMod val="25000"/>
                  </a:schemeClr>
                </a:solidFill>
                <a:effectLst/>
              </a:rPr>
              <a:t>Fourier transform of each data was first performed separately. After that, all 299 matrices (400x400) already transformed were joined in a 3D matrix (400x400x299). Then, the average along the x axis has been calculated to obtain the contour for the y-t section. Similarly, the average along the y axis has been averaged to obtain the contour for the x-t section. After averaging, the values have been plotted in logarithmic scale. </a:t>
            </a:r>
            <a:r>
              <a:rPr lang="en-US" sz="2500" dirty="0">
                <a:solidFill>
                  <a:schemeClr val="bg2">
                    <a:lumMod val="25000"/>
                  </a:schemeClr>
                </a:solidFill>
              </a:rPr>
              <a:t>We can see that the contours have undergone a global "rotation” compared to their expected shape, this transform being due to an anisotropy induced by the overall advection. </a:t>
            </a:r>
            <a:endParaRPr lang="en-US" sz="2500" b="0" dirty="0">
              <a:solidFill>
                <a:schemeClr val="bg2">
                  <a:lumMod val="25000"/>
                </a:schemeClr>
              </a:solidFill>
              <a:effectLst/>
            </a:endParaRPr>
          </a:p>
          <a:p>
            <a:pPr marL="0" indent="0">
              <a:buNone/>
            </a:pPr>
            <a:br>
              <a:rPr lang="en-US" sz="1100" dirty="0"/>
            </a:br>
            <a:br>
              <a:rPr lang="en-US" dirty="0"/>
            </a:br>
            <a:endParaRPr lang="pt-BR" dirty="0"/>
          </a:p>
        </p:txBody>
      </p:sp>
    </p:spTree>
    <p:extLst>
      <p:ext uri="{BB962C8B-B14F-4D97-AF65-F5344CB8AC3E}">
        <p14:creationId xmlns:p14="http://schemas.microsoft.com/office/powerpoint/2010/main" val="1845019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4716A855-8F58-44FB-80F8-FA9033FADB21}"/>
              </a:ext>
            </a:extLst>
          </p:cNvPr>
          <p:cNvSpPr>
            <a:spLocks noGrp="1"/>
          </p:cNvSpPr>
          <p:nvPr>
            <p:ph type="ctrTitle"/>
          </p:nvPr>
        </p:nvSpPr>
        <p:spPr/>
        <p:txBody>
          <a:bodyPr/>
          <a:lstStyle/>
          <a:p>
            <a:endParaRPr lang="pt-BR"/>
          </a:p>
        </p:txBody>
      </p:sp>
      <p:sp>
        <p:nvSpPr>
          <p:cNvPr id="8" name="Subtítulo 7">
            <a:extLst>
              <a:ext uri="{FF2B5EF4-FFF2-40B4-BE49-F238E27FC236}">
                <a16:creationId xmlns:a16="http://schemas.microsoft.com/office/drawing/2014/main" id="{11698D3A-8419-4FD6-9BAB-27BA3647C1C4}"/>
              </a:ext>
            </a:extLst>
          </p:cNvPr>
          <p:cNvSpPr>
            <a:spLocks noGrp="1"/>
          </p:cNvSpPr>
          <p:nvPr>
            <p:ph type="subTitle" idx="1"/>
          </p:nvPr>
        </p:nvSpPr>
        <p:spPr/>
        <p:txBody>
          <a:bodyPr/>
          <a:lstStyle/>
          <a:p>
            <a:endParaRPr lang="pt-BR"/>
          </a:p>
        </p:txBody>
      </p:sp>
      <p:sp>
        <p:nvSpPr>
          <p:cNvPr id="9" name="Retângulo 8">
            <a:extLst>
              <a:ext uri="{FF2B5EF4-FFF2-40B4-BE49-F238E27FC236}">
                <a16:creationId xmlns:a16="http://schemas.microsoft.com/office/drawing/2014/main" id="{33F752EF-FE62-417A-A3A7-08B325620637}"/>
              </a:ext>
            </a:extLst>
          </p:cNvPr>
          <p:cNvSpPr/>
          <p:nvPr/>
        </p:nvSpPr>
        <p:spPr>
          <a:xfrm>
            <a:off x="0" y="3602038"/>
            <a:ext cx="12192000" cy="325596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1C0C4700-A193-4919-9992-1FB7F0A616FC}"/>
              </a:ext>
            </a:extLst>
          </p:cNvPr>
          <p:cNvSpPr/>
          <p:nvPr/>
        </p:nvSpPr>
        <p:spPr>
          <a:xfrm>
            <a:off x="589721" y="540026"/>
            <a:ext cx="11012557" cy="5777948"/>
          </a:xfrm>
          <a:prstGeom prst="rect">
            <a:avLst/>
          </a:prstGeom>
          <a:solidFill>
            <a:schemeClr val="bg1"/>
          </a:solidFill>
          <a:ln>
            <a:noFill/>
          </a:ln>
          <a:effectLst>
            <a:outerShdw blurRad="63500" sx="102000" sy="102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0" name="Imagem 19" descr="Logotipo&#10;&#10;Descrição gerada automaticamente com confiança baixa">
            <a:extLst>
              <a:ext uri="{FF2B5EF4-FFF2-40B4-BE49-F238E27FC236}">
                <a16:creationId xmlns:a16="http://schemas.microsoft.com/office/drawing/2014/main" id="{4EC14C5E-E213-49F8-AE33-4873B3E0DC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721" y="540026"/>
            <a:ext cx="4313168" cy="1196903"/>
          </a:xfrm>
          <a:prstGeom prst="rect">
            <a:avLst/>
          </a:prstGeom>
        </p:spPr>
      </p:pic>
      <p:sp>
        <p:nvSpPr>
          <p:cNvPr id="22" name="CaixaDeTexto 21">
            <a:extLst>
              <a:ext uri="{FF2B5EF4-FFF2-40B4-BE49-F238E27FC236}">
                <a16:creationId xmlns:a16="http://schemas.microsoft.com/office/drawing/2014/main" id="{55536D8E-2C41-44C5-9646-D372D2E3DCA1}"/>
              </a:ext>
            </a:extLst>
          </p:cNvPr>
          <p:cNvSpPr txBox="1"/>
          <p:nvPr/>
        </p:nvSpPr>
        <p:spPr>
          <a:xfrm>
            <a:off x="4512675" y="2533481"/>
            <a:ext cx="3166648" cy="830997"/>
          </a:xfrm>
          <a:prstGeom prst="rect">
            <a:avLst/>
          </a:prstGeom>
          <a:noFill/>
        </p:spPr>
        <p:txBody>
          <a:bodyPr wrap="square">
            <a:spAutoFit/>
          </a:bodyPr>
          <a:lstStyle/>
          <a:p>
            <a:r>
              <a:rPr lang="en-US" sz="4800" dirty="0">
                <a:solidFill>
                  <a:schemeClr val="accent5">
                    <a:lumMod val="50000"/>
                  </a:schemeClr>
                </a:solidFill>
                <a:latin typeface="Open Sans"/>
              </a:rPr>
              <a:t>Thank you!</a:t>
            </a:r>
            <a:endParaRPr lang="pt-BR" sz="4800" dirty="0">
              <a:solidFill>
                <a:schemeClr val="accent5">
                  <a:lumMod val="50000"/>
                </a:schemeClr>
              </a:solidFill>
            </a:endParaRPr>
          </a:p>
        </p:txBody>
      </p:sp>
      <p:pic>
        <p:nvPicPr>
          <p:cNvPr id="23" name="Picture 6">
            <a:extLst>
              <a:ext uri="{FF2B5EF4-FFF2-40B4-BE49-F238E27FC236}">
                <a16:creationId xmlns:a16="http://schemas.microsoft.com/office/drawing/2014/main" id="{F64B2446-BAFF-4F17-A60C-E5BE2D9B791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511417" y="5389602"/>
            <a:ext cx="1731205" cy="71537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2E3CE6BF-4345-400A-B314-68F265DD02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79713" y="5312413"/>
            <a:ext cx="749460" cy="84644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a:extLst>
              <a:ext uri="{FF2B5EF4-FFF2-40B4-BE49-F238E27FC236}">
                <a16:creationId xmlns:a16="http://schemas.microsoft.com/office/drawing/2014/main" id="{8AFAF3CC-4224-46E1-B8BB-F55E06302B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656" y="5291861"/>
            <a:ext cx="749460" cy="864084"/>
          </a:xfrm>
          <a:prstGeom prst="rect">
            <a:avLst/>
          </a:prstGeom>
          <a:noFill/>
          <a:extLst>
            <a:ext uri="{909E8E84-426E-40DD-AFC4-6F175D3DCCD1}">
              <a14:hiddenFill xmlns:a14="http://schemas.microsoft.com/office/drawing/2010/main">
                <a:solidFill>
                  <a:srgbClr val="FFFFFF"/>
                </a:solidFill>
              </a14:hiddenFill>
            </a:ext>
          </a:extLst>
        </p:spPr>
      </p:pic>
      <p:sp>
        <p:nvSpPr>
          <p:cNvPr id="13" name="CaixaDeTexto 12">
            <a:extLst>
              <a:ext uri="{FF2B5EF4-FFF2-40B4-BE49-F238E27FC236}">
                <a16:creationId xmlns:a16="http://schemas.microsoft.com/office/drawing/2014/main" id="{B0457543-7269-4975-8778-A0FDC34FA65B}"/>
              </a:ext>
            </a:extLst>
          </p:cNvPr>
          <p:cNvSpPr txBox="1"/>
          <p:nvPr/>
        </p:nvSpPr>
        <p:spPr>
          <a:xfrm>
            <a:off x="2284622" y="3633502"/>
            <a:ext cx="7622754" cy="923330"/>
          </a:xfrm>
          <a:prstGeom prst="rect">
            <a:avLst/>
          </a:prstGeom>
          <a:noFill/>
        </p:spPr>
        <p:txBody>
          <a:bodyPr wrap="square">
            <a:spAutoFit/>
          </a:bodyPr>
          <a:lstStyle/>
          <a:p>
            <a:pPr algn="just"/>
            <a:r>
              <a:rPr lang="pt-BR" dirty="0" err="1">
                <a:solidFill>
                  <a:schemeClr val="bg2">
                    <a:lumMod val="25000"/>
                  </a:schemeClr>
                </a:solidFill>
              </a:rPr>
              <a:t>Special</a:t>
            </a:r>
            <a:r>
              <a:rPr lang="pt-BR" dirty="0">
                <a:solidFill>
                  <a:schemeClr val="bg2">
                    <a:lumMod val="25000"/>
                  </a:schemeClr>
                </a:solidFill>
              </a:rPr>
              <a:t> </a:t>
            </a:r>
            <a:r>
              <a:rPr lang="pt-BR" dirty="0" err="1">
                <a:solidFill>
                  <a:schemeClr val="bg2">
                    <a:lumMod val="25000"/>
                  </a:schemeClr>
                </a:solidFill>
              </a:rPr>
              <a:t>thanks</a:t>
            </a:r>
            <a:r>
              <a:rPr lang="pt-BR" dirty="0">
                <a:solidFill>
                  <a:schemeClr val="bg2">
                    <a:lumMod val="25000"/>
                  </a:schemeClr>
                </a:solidFill>
              </a:rPr>
              <a:t> </a:t>
            </a:r>
            <a:r>
              <a:rPr lang="pt-BR" dirty="0" err="1">
                <a:solidFill>
                  <a:schemeClr val="bg2">
                    <a:lumMod val="25000"/>
                  </a:schemeClr>
                </a:solidFill>
              </a:rPr>
              <a:t>to</a:t>
            </a:r>
            <a:r>
              <a:rPr lang="pt-BR" dirty="0">
                <a:solidFill>
                  <a:schemeClr val="bg2">
                    <a:lumMod val="25000"/>
                  </a:schemeClr>
                </a:solidFill>
              </a:rPr>
              <a:t> </a:t>
            </a:r>
            <a:r>
              <a:rPr lang="pt-BR" dirty="0" err="1">
                <a:solidFill>
                  <a:schemeClr val="bg2">
                    <a:lumMod val="25000"/>
                  </a:schemeClr>
                </a:solidFill>
              </a:rPr>
              <a:t>Ioulia</a:t>
            </a:r>
            <a:r>
              <a:rPr lang="pt-BR" dirty="0">
                <a:solidFill>
                  <a:schemeClr val="bg2">
                    <a:lumMod val="25000"/>
                  </a:schemeClr>
                </a:solidFill>
              </a:rPr>
              <a:t> </a:t>
            </a:r>
            <a:r>
              <a:rPr lang="pt-BR" dirty="0" err="1">
                <a:solidFill>
                  <a:schemeClr val="bg2">
                    <a:lumMod val="25000"/>
                  </a:schemeClr>
                </a:solidFill>
              </a:rPr>
              <a:t>Tchiguirinskaia</a:t>
            </a:r>
            <a:r>
              <a:rPr lang="pt-BR" dirty="0">
                <a:solidFill>
                  <a:schemeClr val="bg2">
                    <a:lumMod val="25000"/>
                  </a:schemeClr>
                </a:solidFill>
              </a:rPr>
              <a:t>, Daniel </a:t>
            </a:r>
            <a:r>
              <a:rPr lang="pt-BR" dirty="0" err="1">
                <a:solidFill>
                  <a:schemeClr val="bg2">
                    <a:lumMod val="25000"/>
                  </a:schemeClr>
                </a:solidFill>
              </a:rPr>
              <a:t>Schertzer</a:t>
            </a:r>
            <a:r>
              <a:rPr lang="pt-BR" dirty="0">
                <a:solidFill>
                  <a:schemeClr val="bg2">
                    <a:lumMod val="25000"/>
                  </a:schemeClr>
                </a:solidFill>
              </a:rPr>
              <a:t> </a:t>
            </a:r>
            <a:r>
              <a:rPr lang="pt-BR" dirty="0" err="1">
                <a:solidFill>
                  <a:schemeClr val="bg2">
                    <a:lumMod val="25000"/>
                  </a:schemeClr>
                </a:solidFill>
              </a:rPr>
              <a:t>and</a:t>
            </a:r>
            <a:r>
              <a:rPr lang="pt-BR" dirty="0">
                <a:solidFill>
                  <a:schemeClr val="bg2">
                    <a:lumMod val="25000"/>
                  </a:schemeClr>
                </a:solidFill>
              </a:rPr>
              <a:t> Igor Paz for </a:t>
            </a:r>
            <a:r>
              <a:rPr lang="pt-BR" dirty="0" err="1">
                <a:solidFill>
                  <a:schemeClr val="bg2">
                    <a:lumMod val="25000"/>
                  </a:schemeClr>
                </a:solidFill>
              </a:rPr>
              <a:t>having</a:t>
            </a:r>
            <a:r>
              <a:rPr lang="pt-BR" dirty="0">
                <a:solidFill>
                  <a:schemeClr val="bg2">
                    <a:lumMod val="25000"/>
                  </a:schemeClr>
                </a:solidFill>
              </a:rPr>
              <a:t> </a:t>
            </a:r>
            <a:r>
              <a:rPr lang="pt-BR" dirty="0" err="1">
                <a:solidFill>
                  <a:schemeClr val="bg2">
                    <a:lumMod val="25000"/>
                  </a:schemeClr>
                </a:solidFill>
              </a:rPr>
              <a:t>guided</a:t>
            </a:r>
            <a:r>
              <a:rPr lang="pt-BR" dirty="0">
                <a:solidFill>
                  <a:schemeClr val="bg2">
                    <a:lumMod val="25000"/>
                  </a:schemeClr>
                </a:solidFill>
              </a:rPr>
              <a:t> me </a:t>
            </a:r>
            <a:r>
              <a:rPr lang="pt-BR" dirty="0" err="1">
                <a:solidFill>
                  <a:schemeClr val="bg2">
                    <a:lumMod val="25000"/>
                  </a:schemeClr>
                </a:solidFill>
              </a:rPr>
              <a:t>during</a:t>
            </a:r>
            <a:r>
              <a:rPr lang="pt-BR" dirty="0">
                <a:solidFill>
                  <a:schemeClr val="bg2">
                    <a:lumMod val="25000"/>
                  </a:schemeClr>
                </a:solidFill>
              </a:rPr>
              <a:t> </a:t>
            </a:r>
            <a:r>
              <a:rPr lang="pt-BR" dirty="0" err="1">
                <a:solidFill>
                  <a:schemeClr val="bg2">
                    <a:lumMod val="25000"/>
                  </a:schemeClr>
                </a:solidFill>
              </a:rPr>
              <a:t>this</a:t>
            </a:r>
            <a:r>
              <a:rPr lang="pt-BR" dirty="0">
                <a:solidFill>
                  <a:schemeClr val="bg2">
                    <a:lumMod val="25000"/>
                  </a:schemeClr>
                </a:solidFill>
              </a:rPr>
              <a:t> </a:t>
            </a:r>
            <a:r>
              <a:rPr lang="pt-BR" dirty="0" err="1">
                <a:solidFill>
                  <a:schemeClr val="bg2">
                    <a:lumMod val="25000"/>
                  </a:schemeClr>
                </a:solidFill>
              </a:rPr>
              <a:t>research</a:t>
            </a:r>
            <a:r>
              <a:rPr lang="pt-BR" dirty="0">
                <a:solidFill>
                  <a:schemeClr val="bg2">
                    <a:lumMod val="25000"/>
                  </a:schemeClr>
                </a:solidFill>
              </a:rPr>
              <a:t> </a:t>
            </a:r>
            <a:r>
              <a:rPr lang="pt-BR" dirty="0" err="1">
                <a:solidFill>
                  <a:schemeClr val="bg2">
                    <a:lumMod val="25000"/>
                  </a:schemeClr>
                </a:solidFill>
              </a:rPr>
              <a:t>and</a:t>
            </a:r>
            <a:r>
              <a:rPr lang="pt-BR" dirty="0">
                <a:solidFill>
                  <a:schemeClr val="bg2">
                    <a:lumMod val="25000"/>
                  </a:schemeClr>
                </a:solidFill>
              </a:rPr>
              <a:t> for </a:t>
            </a:r>
            <a:r>
              <a:rPr lang="pt-BR" dirty="0" err="1">
                <a:solidFill>
                  <a:schemeClr val="bg2">
                    <a:lumMod val="25000"/>
                  </a:schemeClr>
                </a:solidFill>
              </a:rPr>
              <a:t>all</a:t>
            </a:r>
            <a:r>
              <a:rPr lang="pt-BR" dirty="0">
                <a:solidFill>
                  <a:schemeClr val="bg2">
                    <a:lumMod val="25000"/>
                  </a:schemeClr>
                </a:solidFill>
              </a:rPr>
              <a:t> </a:t>
            </a:r>
            <a:r>
              <a:rPr lang="pt-BR" dirty="0" err="1">
                <a:solidFill>
                  <a:schemeClr val="bg2">
                    <a:lumMod val="25000"/>
                  </a:schemeClr>
                </a:solidFill>
              </a:rPr>
              <a:t>the</a:t>
            </a:r>
            <a:r>
              <a:rPr lang="pt-BR" dirty="0">
                <a:solidFill>
                  <a:schemeClr val="bg2">
                    <a:lumMod val="25000"/>
                  </a:schemeClr>
                </a:solidFill>
              </a:rPr>
              <a:t> </a:t>
            </a:r>
            <a:r>
              <a:rPr lang="pt-BR" dirty="0" err="1">
                <a:solidFill>
                  <a:schemeClr val="bg2">
                    <a:lumMod val="25000"/>
                  </a:schemeClr>
                </a:solidFill>
              </a:rPr>
              <a:t>teachings</a:t>
            </a:r>
            <a:r>
              <a:rPr lang="pt-BR" dirty="0">
                <a:solidFill>
                  <a:schemeClr val="bg2">
                    <a:lumMod val="25000"/>
                  </a:schemeClr>
                </a:solidFill>
              </a:rPr>
              <a:t> </a:t>
            </a:r>
            <a:r>
              <a:rPr lang="pt-BR" dirty="0" err="1">
                <a:solidFill>
                  <a:schemeClr val="bg2">
                    <a:lumMod val="25000"/>
                  </a:schemeClr>
                </a:solidFill>
              </a:rPr>
              <a:t>they</a:t>
            </a:r>
            <a:r>
              <a:rPr lang="pt-BR" dirty="0">
                <a:solidFill>
                  <a:schemeClr val="bg2">
                    <a:lumMod val="25000"/>
                  </a:schemeClr>
                </a:solidFill>
              </a:rPr>
              <a:t> </a:t>
            </a:r>
            <a:r>
              <a:rPr lang="pt-BR" dirty="0" err="1">
                <a:solidFill>
                  <a:schemeClr val="bg2">
                    <a:lumMod val="25000"/>
                  </a:schemeClr>
                </a:solidFill>
              </a:rPr>
              <a:t>transmitted</a:t>
            </a:r>
            <a:r>
              <a:rPr lang="pt-BR" dirty="0">
                <a:solidFill>
                  <a:schemeClr val="bg2">
                    <a:lumMod val="25000"/>
                  </a:schemeClr>
                </a:solidFill>
              </a:rPr>
              <a:t> </a:t>
            </a:r>
            <a:r>
              <a:rPr lang="pt-BR" dirty="0" err="1">
                <a:solidFill>
                  <a:schemeClr val="bg2">
                    <a:lumMod val="25000"/>
                  </a:schemeClr>
                </a:solidFill>
              </a:rPr>
              <a:t>to</a:t>
            </a:r>
            <a:r>
              <a:rPr lang="pt-BR" dirty="0">
                <a:solidFill>
                  <a:schemeClr val="bg2">
                    <a:lumMod val="25000"/>
                  </a:schemeClr>
                </a:solidFill>
              </a:rPr>
              <a:t> me </a:t>
            </a:r>
            <a:r>
              <a:rPr lang="pt-BR" dirty="0" err="1">
                <a:solidFill>
                  <a:schemeClr val="bg2">
                    <a:lumMod val="25000"/>
                  </a:schemeClr>
                </a:solidFill>
              </a:rPr>
              <a:t>during</a:t>
            </a:r>
            <a:r>
              <a:rPr lang="pt-BR" dirty="0">
                <a:solidFill>
                  <a:schemeClr val="bg2">
                    <a:lumMod val="25000"/>
                  </a:schemeClr>
                </a:solidFill>
              </a:rPr>
              <a:t> </a:t>
            </a:r>
            <a:r>
              <a:rPr lang="pt-BR" dirty="0" err="1">
                <a:solidFill>
                  <a:schemeClr val="bg2">
                    <a:lumMod val="25000"/>
                  </a:schemeClr>
                </a:solidFill>
              </a:rPr>
              <a:t>this</a:t>
            </a:r>
            <a:r>
              <a:rPr lang="pt-BR" dirty="0">
                <a:solidFill>
                  <a:schemeClr val="bg2">
                    <a:lumMod val="25000"/>
                  </a:schemeClr>
                </a:solidFill>
              </a:rPr>
              <a:t> </a:t>
            </a:r>
            <a:r>
              <a:rPr lang="pt-BR" dirty="0" err="1">
                <a:solidFill>
                  <a:schemeClr val="bg2">
                    <a:lumMod val="25000"/>
                  </a:schemeClr>
                </a:solidFill>
              </a:rPr>
              <a:t>period</a:t>
            </a:r>
            <a:r>
              <a:rPr lang="pt-BR" dirty="0">
                <a:solidFill>
                  <a:schemeClr val="bg2">
                    <a:lumMod val="25000"/>
                  </a:schemeClr>
                </a:solidFill>
              </a:rPr>
              <a:t>.</a:t>
            </a:r>
          </a:p>
        </p:txBody>
      </p:sp>
    </p:spTree>
    <p:extLst>
      <p:ext uri="{BB962C8B-B14F-4D97-AF65-F5344CB8AC3E}">
        <p14:creationId xmlns:p14="http://schemas.microsoft.com/office/powerpoint/2010/main" val="726345537"/>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543</TotalTime>
  <Words>445</Words>
  <Application>Microsoft Office PowerPoint</Application>
  <PresentationFormat>Widescreen</PresentationFormat>
  <Paragraphs>27</Paragraphs>
  <Slides>5</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5</vt:i4>
      </vt:variant>
    </vt:vector>
  </HeadingPairs>
  <TitlesOfParts>
    <vt:vector size="10" baseType="lpstr">
      <vt:lpstr>Arial</vt:lpstr>
      <vt:lpstr>Calibri</vt:lpstr>
      <vt:lpstr>Calibri Light</vt:lpstr>
      <vt:lpstr>Open Sans</vt:lpstr>
      <vt:lpstr>Tema do Office</vt:lpstr>
      <vt:lpstr>Apresentação do PowerPoint</vt:lpstr>
      <vt:lpstr>Introduction</vt:lpstr>
      <vt:lpstr>Methodology</vt:lpstr>
      <vt:lpstr>Latest results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Precipitation nowcasting based on multifractal advection and deformation</dc:title>
  <dc:creator>Victória Duarte</dc:creator>
  <cp:lastModifiedBy>Victória Duarte</cp:lastModifiedBy>
  <cp:revision>25</cp:revision>
  <cp:lastPrinted>2021-04-27T20:42:36Z</cp:lastPrinted>
  <dcterms:created xsi:type="dcterms:W3CDTF">2021-04-27T13:18:52Z</dcterms:created>
  <dcterms:modified xsi:type="dcterms:W3CDTF">2021-04-27T22:22:22Z</dcterms:modified>
</cp:coreProperties>
</file>