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d59f34e1f8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d59f34e1f8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59f34e1f8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59f34e1f8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d59f34e1f8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d59f34e1f8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59f34e1f8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59f34e1f8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d59f34e1f8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d59f34e1f8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8.jpg"/><Relationship Id="rId5" Type="http://schemas.openxmlformats.org/officeDocument/2006/relationships/image" Target="../media/image3.jp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8.jpg"/><Relationship Id="rId11" Type="http://schemas.openxmlformats.org/officeDocument/2006/relationships/hyperlink" Target="https://hmco.enpc.fr/team-view/igor-da-silva-rocha-paz/" TargetMode="External"/><Relationship Id="rId10" Type="http://schemas.openxmlformats.org/officeDocument/2006/relationships/hyperlink" Target="https://hmco.enpc.fr/team-view/auguste-gires/" TargetMode="External"/><Relationship Id="rId9" Type="http://schemas.openxmlformats.org/officeDocument/2006/relationships/hyperlink" Target="https://hmco.enpc.fr/team-view/pierre-antoine-versini/" TargetMode="External"/><Relationship Id="rId5" Type="http://schemas.openxmlformats.org/officeDocument/2006/relationships/image" Target="../media/image3.jpg"/><Relationship Id="rId6" Type="http://schemas.openxmlformats.org/officeDocument/2006/relationships/image" Target="../media/image11.png"/><Relationship Id="rId7" Type="http://schemas.openxmlformats.org/officeDocument/2006/relationships/hyperlink" Target="https://hmco.enpc.fr/team-view/ioulia-tchiguirinskaia-2/" TargetMode="External"/><Relationship Id="rId8" Type="http://schemas.openxmlformats.org/officeDocument/2006/relationships/hyperlink" Target="https://hmco.enpc.fr/team-view/daniel-schertz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600">
                <a:solidFill>
                  <a:srgbClr val="585858"/>
                </a:solidFill>
                <a:highlight>
                  <a:schemeClr val="lt1"/>
                </a:highlight>
              </a:rPr>
              <a:t>Hydrological modelling of a (semi-) urbanized catchment with the help of the Multi-Hydro Model</a:t>
            </a:r>
            <a:endParaRPr b="1" sz="1600">
              <a:solidFill>
                <a:srgbClr val="585858"/>
              </a:solidFill>
              <a:highlight>
                <a:schemeClr val="lt1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400">
                <a:solidFill>
                  <a:srgbClr val="585858"/>
                </a:solidFill>
                <a:highlight>
                  <a:schemeClr val="lt1"/>
                </a:highlight>
              </a:rPr>
              <a:t>Rodrigo Ribeiro de Moura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00" y="100443"/>
            <a:ext cx="2360950" cy="10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5648" y="3626725"/>
            <a:ext cx="1243476" cy="143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2150" y="81300"/>
            <a:ext cx="1590475" cy="110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2" y="3402500"/>
            <a:ext cx="1401200" cy="161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1284775" y="50200"/>
            <a:ext cx="7056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585858"/>
                </a:solidFill>
                <a:highlight>
                  <a:srgbClr val="FFFFFF"/>
                </a:highlight>
              </a:rPr>
              <a:t>Hydrological modelling of a (semi-) urbanized catchment with the help of the Multi-Hydro Model</a:t>
            </a:r>
            <a:endParaRPr b="1">
              <a:solidFill>
                <a:srgbClr val="585858"/>
              </a:solidFill>
              <a:highlight>
                <a:srgbClr val="FFFFFF"/>
              </a:highlight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312925" y="7546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585858"/>
                </a:solidFill>
                <a:highlight>
                  <a:srgbClr val="FFFFFF"/>
                </a:highlight>
              </a:rPr>
              <a:t>Rodrigo Ribeiro de Moura</a:t>
            </a: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211725" y="1564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What is Multi-Hydro? </a:t>
            </a:r>
            <a:endParaRPr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25" y="1911325"/>
            <a:ext cx="5932476" cy="2309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25" y="1689625"/>
            <a:ext cx="193100" cy="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9300" y="1515338"/>
            <a:ext cx="193100" cy="1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6406550" y="139051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How it works</a:t>
            </a:r>
            <a:r>
              <a:rPr lang="pt-BR"/>
              <a:t>? </a:t>
            </a:r>
            <a:endParaRPr/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40913" y="2644175"/>
            <a:ext cx="504825" cy="4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6259300" y="1791788"/>
            <a:ext cx="126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GIS 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6669" y="2264245"/>
            <a:ext cx="102625" cy="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6364150" y="2103100"/>
            <a:ext cx="114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Topography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6156682" y="2644182"/>
            <a:ext cx="102625" cy="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6406550" y="2483025"/>
            <a:ext cx="110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Landuse</a:t>
            </a:r>
            <a:endParaRPr/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863112">
            <a:off x="6156682" y="3036469"/>
            <a:ext cx="102625" cy="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/>
          <p:nvPr/>
        </p:nvSpPr>
        <p:spPr>
          <a:xfrm>
            <a:off x="6369125" y="2767613"/>
            <a:ext cx="1142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Sewer system</a:t>
            </a:r>
            <a:endParaRPr/>
          </a:p>
        </p:txBody>
      </p:sp>
      <p:pic>
        <p:nvPicPr>
          <p:cNvPr id="79" name="Google Shape;7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9863112">
            <a:off x="6156682" y="3441144"/>
            <a:ext cx="102625" cy="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6364150" y="3261675"/>
            <a:ext cx="1147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Catchment</a:t>
            </a:r>
            <a:endParaRPr/>
          </a:p>
        </p:txBody>
      </p:sp>
      <p:cxnSp>
        <p:nvCxnSpPr>
          <p:cNvPr id="81" name="Google Shape;81;p14"/>
          <p:cNvCxnSpPr>
            <a:stCxn id="74" idx="3"/>
            <a:endCxn id="71" idx="0"/>
          </p:cNvCxnSpPr>
          <p:nvPr/>
        </p:nvCxnSpPr>
        <p:spPr>
          <a:xfrm>
            <a:off x="7511650" y="2303200"/>
            <a:ext cx="881700" cy="341100"/>
          </a:xfrm>
          <a:prstGeom prst="bent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82" name="Google Shape;82;p14"/>
          <p:cNvCxnSpPr>
            <a:stCxn id="76" idx="3"/>
            <a:endCxn id="71" idx="1"/>
          </p:cNvCxnSpPr>
          <p:nvPr/>
        </p:nvCxnSpPr>
        <p:spPr>
          <a:xfrm>
            <a:off x="7506650" y="2683125"/>
            <a:ext cx="634200" cy="204000"/>
          </a:xfrm>
          <a:prstGeom prst="bentConnector3">
            <a:avLst>
              <a:gd fmla="val 50005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83" name="Google Shape;83;p14"/>
          <p:cNvCxnSpPr>
            <a:stCxn id="78" idx="3"/>
            <a:endCxn id="71" idx="1"/>
          </p:cNvCxnSpPr>
          <p:nvPr/>
        </p:nvCxnSpPr>
        <p:spPr>
          <a:xfrm flipH="1" rot="10800000">
            <a:off x="7511525" y="2887013"/>
            <a:ext cx="629400" cy="188400"/>
          </a:xfrm>
          <a:prstGeom prst="bentConnector3">
            <a:avLst>
              <a:gd fmla="val 4999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84" name="Google Shape;84;p14"/>
          <p:cNvCxnSpPr>
            <a:stCxn id="80" idx="3"/>
            <a:endCxn id="85" idx="2"/>
          </p:cNvCxnSpPr>
          <p:nvPr/>
        </p:nvCxnSpPr>
        <p:spPr>
          <a:xfrm>
            <a:off x="7511650" y="3461775"/>
            <a:ext cx="942600" cy="18900"/>
          </a:xfrm>
          <a:prstGeom prst="bentConnector4">
            <a:avLst>
              <a:gd fmla="val 19696" name="adj1"/>
              <a:gd fmla="val 1360185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triangle"/>
          </a:ln>
        </p:spPr>
      </p:cxnSp>
      <p:cxnSp>
        <p:nvCxnSpPr>
          <p:cNvPr id="86" name="Google Shape;86;p14"/>
          <p:cNvCxnSpPr/>
          <p:nvPr/>
        </p:nvCxnSpPr>
        <p:spPr>
          <a:xfrm>
            <a:off x="6112575" y="2133800"/>
            <a:ext cx="14070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4"/>
          <p:cNvSpPr txBox="1"/>
          <p:nvPr/>
        </p:nvSpPr>
        <p:spPr>
          <a:xfrm>
            <a:off x="7882950" y="3126725"/>
            <a:ext cx="1142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MH-AssimTool</a:t>
            </a:r>
            <a:endParaRPr sz="1100"/>
          </a:p>
        </p:txBody>
      </p:sp>
      <p:sp>
        <p:nvSpPr>
          <p:cNvPr id="87" name="Google Shape;87;p14"/>
          <p:cNvSpPr txBox="1"/>
          <p:nvPr/>
        </p:nvSpPr>
        <p:spPr>
          <a:xfrm>
            <a:off x="7766238" y="3963138"/>
            <a:ext cx="114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Multi-Hydro</a:t>
            </a:r>
            <a:endParaRPr/>
          </a:p>
        </p:txBody>
      </p:sp>
      <p:cxnSp>
        <p:nvCxnSpPr>
          <p:cNvPr id="88" name="Google Shape;88;p14"/>
          <p:cNvCxnSpPr>
            <a:stCxn id="71" idx="3"/>
            <a:endCxn id="87" idx="3"/>
          </p:cNvCxnSpPr>
          <p:nvPr/>
        </p:nvCxnSpPr>
        <p:spPr>
          <a:xfrm>
            <a:off x="8645738" y="2887063"/>
            <a:ext cx="262800" cy="1276200"/>
          </a:xfrm>
          <a:prstGeom prst="bentConnector3">
            <a:avLst>
              <a:gd fmla="val 170686" name="adj1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89" name="Google Shape;89;p14"/>
          <p:cNvSpPr/>
          <p:nvPr/>
        </p:nvSpPr>
        <p:spPr>
          <a:xfrm>
            <a:off x="7817750" y="4062625"/>
            <a:ext cx="987600" cy="204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/>
        </p:nvSpPr>
        <p:spPr>
          <a:xfrm>
            <a:off x="1284775" y="50200"/>
            <a:ext cx="7056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585858"/>
                </a:solidFill>
                <a:highlight>
                  <a:srgbClr val="FFFFFF"/>
                </a:highlight>
              </a:rPr>
              <a:t>Hydrological modelling of a (semi-) urbanized catchment with the help of the Multi-Hydro Model</a:t>
            </a:r>
            <a:endParaRPr b="1">
              <a:solidFill>
                <a:srgbClr val="585858"/>
              </a:solidFill>
              <a:highlight>
                <a:srgbClr val="FFFFFF"/>
              </a:highlight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559075" y="1108825"/>
            <a:ext cx="373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Study Area - École des Ponts Campus site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(</a:t>
            </a:r>
            <a:r>
              <a:rPr lang="pt-BR" sz="1050">
                <a:highlight>
                  <a:srgbClr val="FFFFFF"/>
                </a:highlight>
              </a:rPr>
              <a:t>Marne-la-Vallée - France)</a:t>
            </a:r>
            <a:endParaRPr/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61425"/>
            <a:ext cx="4319175" cy="31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186475" y="1220425"/>
            <a:ext cx="372600" cy="17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661425"/>
            <a:ext cx="4254050" cy="31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832975"/>
            <a:ext cx="193100" cy="1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4867975" y="698200"/>
            <a:ext cx="3662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Land use GIS shapefile containing six land use categories: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4606225" y="1220425"/>
            <a:ext cx="4185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Green areas, roads, forest, buildings, impervious and gullies.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/>
        </p:nvSpPr>
        <p:spPr>
          <a:xfrm>
            <a:off x="1284775" y="50200"/>
            <a:ext cx="7056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585858"/>
                </a:solidFill>
                <a:highlight>
                  <a:srgbClr val="FFFFFF"/>
                </a:highlight>
              </a:rPr>
              <a:t>Hydrological modelling of a (semi-) urbanized catchment with the help of the Multi-Hydro Model</a:t>
            </a:r>
            <a:endParaRPr b="1">
              <a:solidFill>
                <a:srgbClr val="585858"/>
              </a:solidFill>
              <a:highlight>
                <a:srgbClr val="FFFFFF"/>
              </a:highlight>
            </a:endParaRPr>
          </a:p>
        </p:txBody>
      </p:sp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725" y="708150"/>
            <a:ext cx="193100" cy="1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318675" y="583325"/>
            <a:ext cx="366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Sewer system (just the stormwater network)</a:t>
            </a:r>
            <a:endParaRPr/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37" y="3065600"/>
            <a:ext cx="4043975" cy="202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25" y="2756650"/>
            <a:ext cx="193100" cy="15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>
            <a:off x="262375" y="2631825"/>
            <a:ext cx="366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Topography with one meter resolution</a:t>
            </a:r>
            <a:endParaRPr/>
          </a:p>
        </p:txBody>
      </p:sp>
      <p:pic>
        <p:nvPicPr>
          <p:cNvPr id="112" name="Google Shape;11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725" y="905300"/>
            <a:ext cx="4044000" cy="184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0725" y="1686375"/>
            <a:ext cx="4211101" cy="22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4787425" y="1070775"/>
            <a:ext cx="3662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Catchment (gray) contrasting with land use and sewer system</a:t>
            </a:r>
            <a:endParaRPr/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3025" y="1270550"/>
            <a:ext cx="193100" cy="1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/>
        </p:nvSpPr>
        <p:spPr>
          <a:xfrm>
            <a:off x="1284775" y="50200"/>
            <a:ext cx="7056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585858"/>
                </a:solidFill>
                <a:highlight>
                  <a:srgbClr val="FFFFFF"/>
                </a:highlight>
              </a:rPr>
              <a:t>Hydrological modelling of a (semi-) urbanized catchment with the help of the Multi-Hydro Model</a:t>
            </a:r>
            <a:endParaRPr b="1">
              <a:solidFill>
                <a:srgbClr val="585858"/>
              </a:solidFill>
              <a:highlight>
                <a:srgbClr val="FFFFFF"/>
              </a:highlight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00" y="1001700"/>
            <a:ext cx="4310399" cy="34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9249" y="1001700"/>
            <a:ext cx="4306900" cy="319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00" y="100443"/>
            <a:ext cx="2360950" cy="106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5648" y="3626725"/>
            <a:ext cx="1243476" cy="143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2150" y="81300"/>
            <a:ext cx="1590475" cy="110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2" y="3402500"/>
            <a:ext cx="1401200" cy="16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2046900" y="1313825"/>
            <a:ext cx="5050200" cy="30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My special thanks to: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0">
                <a:solidFill>
                  <a:srgbClr val="1D1D1D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Ioulia TCHIGUIRINSKAIA</a:t>
            </a:r>
            <a:endParaRPr sz="1350">
              <a:solidFill>
                <a:srgbClr val="1D1D1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4285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0">
                <a:solidFill>
                  <a:srgbClr val="1D1D1D"/>
                </a:solidFill>
                <a:highlight>
                  <a:srgbClr val="FFFFFF"/>
                </a:highlight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Daniel SCHERTZER</a:t>
            </a:r>
            <a:endParaRPr sz="1350">
              <a:solidFill>
                <a:srgbClr val="1D1D1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4285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0">
                <a:solidFill>
                  <a:srgbClr val="1D1D1D"/>
                </a:solidFill>
                <a:highlight>
                  <a:srgbClr val="FFFFFF"/>
                </a:highlight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Pierre-Antoine VERSINI</a:t>
            </a:r>
            <a:endParaRPr sz="1350">
              <a:solidFill>
                <a:srgbClr val="1D1D1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4285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0">
                <a:solidFill>
                  <a:srgbClr val="1D1D1D"/>
                </a:solidFill>
                <a:highlight>
                  <a:srgbClr val="FFFFFF"/>
                </a:highlight>
                <a:uFill>
                  <a:noFill/>
                </a:u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Auguste GIRES</a:t>
            </a:r>
            <a:endParaRPr sz="1350">
              <a:solidFill>
                <a:srgbClr val="1D1D1D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4285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50">
                <a:solidFill>
                  <a:srgbClr val="1D1D1D"/>
                </a:solidFill>
                <a:highlight>
                  <a:srgbClr val="FFFFFF"/>
                </a:highlight>
                <a:uFill>
                  <a:noFill/>
                </a:u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Igor DA SILVA ROCHA PAZ</a:t>
            </a:r>
            <a:endParaRPr sz="1350">
              <a:solidFill>
                <a:srgbClr val="1D1D1D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			</a:t>
            </a:r>
            <a:r>
              <a:rPr lang="pt-BR">
                <a:solidFill>
                  <a:srgbClr val="202124"/>
                </a:solidFill>
                <a:highlight>
                  <a:srgbClr val="F8F9FA"/>
                </a:highlight>
              </a:rPr>
              <a:t>for the support and reception.</a:t>
            </a:r>
            <a:endParaRPr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