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3" r:id="rId4"/>
    <p:sldId id="262" r:id="rId5"/>
    <p:sldId id="265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4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001" autoAdjust="0"/>
  </p:normalViewPr>
  <p:slideViewPr>
    <p:cSldViewPr snapToGrid="0">
      <p:cViewPr varScale="1">
        <p:scale>
          <a:sx n="91" d="100"/>
          <a:sy n="91" d="100"/>
        </p:scale>
        <p:origin x="12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4D549-C8FD-4DD0-A3FA-2EAD8C67A945}" type="datetimeFigureOut">
              <a:rPr lang="zh-CN" altLang="en-US" smtClean="0"/>
              <a:t>2021-4-23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B204A0-2ED3-47FD-A298-70FEE1B617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035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204A0-2ED3-47FD-A298-70FEE1B617A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13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204A0-2ED3-47FD-A298-70FEE1B617A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958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204A0-2ED3-47FD-A298-70FEE1B617A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883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Precipitation in southern TP </a:t>
            </a:r>
            <a:r>
              <a:rPr lang="en-US" altLang="zh-CN" dirty="0"/>
              <a:t>was influenced more by valley-scale convection than by large-scale monsoon circulation.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B204A0-2ED3-47FD-A298-70FEE1B617A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68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F1353E-84E3-49AB-81A4-98E9B36BC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3BD285-A7E1-485F-9C73-61E4EBC3A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398D4E-E5ED-4AD5-9F29-1EE00A01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640ED1-A1BB-4741-B08B-604EA8958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2A0BAA-F988-4E90-A42A-DF573DC1A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765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D9EC53-C23C-4D8E-80A7-C4C07BC49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4829FA-5D5D-4063-A63D-E9AD0FD68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13EE91-282E-4686-8213-3E958E89E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CA5F40-E1F5-4F5A-A283-79402CEC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8440A3-B663-4EDB-B47B-D52DAD85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2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3FEDB1-2624-441C-8445-2F45CF896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BF1C03-309E-4DD7-9C82-A8529FEA1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287CC3-723F-47F1-84BB-34780B8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84A9BA-3655-448F-B101-5D1235974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284EEE-C354-4D29-B855-B4635642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18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B933E2-7EBB-4E7B-8B14-ECFB69028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14C3E9-4421-4B33-9FA8-27C1489A34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CEE95A0-A0EE-414B-B26C-42F2BE4B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187566-93B6-457B-AD26-4DFEFA248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460981-DB3A-44D3-BEC5-33850D70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01C0AC-F39B-4E3B-9A39-68A15D78F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71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A7BF9-03AE-4BEC-BCB8-B6761F8C1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5427F2-FF55-4E12-8017-C4773C449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4593888-7F2B-446F-A585-C156EEED5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2700390-5B66-42B3-BE47-F3BDE20515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1ADA965-DB22-449A-ACF4-478FB4CE5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8555853-D2C5-4627-8289-764CFEB26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A210262-FAD1-4993-81A2-A8C3D9013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786F0DA-C67C-4BD6-A7BA-A4A5353E4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94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FAA9B8-EFA8-45D5-8B90-08A12FF39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CBF4E39-A0D7-44C2-AFC4-B4AF580A2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B93ED9-24A6-46B6-B5E0-F0525EB25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F06A947-C16E-4E52-A396-4548FA0F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28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0D09EB3-FA70-4F0D-94BA-20CC050E7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0DCB9DD-1F88-4877-81D0-6621C2F8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59CD24-BFD9-4ECF-8D24-79F6F8BBA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44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AF826F-E5C1-4DF4-87BD-C86978FFA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55E212-A65D-4523-8A40-81BD77204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9A5D3E-B137-4FFC-8DF0-F1B53E3D6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97436FE-E8B3-4F3A-BF70-22818A64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9E22297-DA43-42F6-A9BD-B55BF3E59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51478B-89E2-4F5E-B2F6-C59531F1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716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E14E89-BF2A-4163-B91C-BC570C2F1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D242CC6-3B96-4CC2-B1A5-70ED70E216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6FFF2F-3D9C-423E-87B7-4AF7E8968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0DF0B0-C83E-425B-AA9E-81F92BE7D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57E292-35EF-4C84-9848-692173D7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E4FB11-D63F-4473-9ACE-9B88509AB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4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9C0F6-3F59-40F4-9D0C-4E7ADF1A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3FB4E9E-FF6E-4055-8AAD-BAFC8012CF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F84670-94DD-4B94-92DB-6882C6FDB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941AF2-7072-4362-ABFE-360D9546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2D1C0B-7B80-42F7-809F-9866BD6E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4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9BD3287-B49C-4B88-9BD1-668145B7E4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1401B7-9086-42F6-A6B0-E921FE39A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A543C7-1A13-44CA-A056-DC180CEB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780FAF-6C86-48B7-A1F5-0BC6D5618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2C7DE7-F548-438C-8559-48F5F98E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62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1FD927F-BDBA-47E1-97EF-0EDB56F7C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9679104-F87A-4B81-A88A-52C282AF3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BEC8AB-7390-432A-B534-22E812960D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April 2021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8315E3-2DF2-4025-8FF2-B1675D9897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6DFC9A-1308-4D28-BA09-CD5F53F7B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C08F8-5E89-4522-BD9E-6F05FEEE9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60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tif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CD2136B-744F-4C1C-A502-71EAFA0D4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962" y="472621"/>
            <a:ext cx="4287013" cy="124183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189FC42-0400-431A-A6E7-536C7A3ACF26}"/>
              </a:ext>
            </a:extLst>
          </p:cNvPr>
          <p:cNvSpPr txBox="1"/>
          <p:nvPr/>
        </p:nvSpPr>
        <p:spPr>
          <a:xfrm>
            <a:off x="999766" y="2128099"/>
            <a:ext cx="101924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kern="1400" dirty="0">
                <a:solidFill>
                  <a:srgbClr val="1B74B8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Study on the precipitation gradient characteristics in the high mountains of southern Tibet</a:t>
            </a:r>
            <a:endParaRPr lang="zh-CN" altLang="en-US" sz="3600" dirty="0">
              <a:solidFill>
                <a:srgbClr val="1B74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D5737C3-8D1F-405E-9BF5-DAF3C69A2C8D}"/>
              </a:ext>
            </a:extLst>
          </p:cNvPr>
          <p:cNvSpPr txBox="1"/>
          <p:nvPr/>
        </p:nvSpPr>
        <p:spPr>
          <a:xfrm>
            <a:off x="2103048" y="4217689"/>
            <a:ext cx="7985904" cy="1974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kern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Chen ZENG and Fan ZHANG</a:t>
            </a:r>
          </a:p>
          <a:p>
            <a:pPr algn="ctr">
              <a:lnSpc>
                <a:spcPct val="150000"/>
              </a:lnSpc>
            </a:pPr>
            <a:r>
              <a:rPr lang="en-US" altLang="zh-CN" sz="2000" b="1" kern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Key Laboratory of Tibetan Environment Changes and Land Surface Processes, Institutes of Tibetan Plateau Research, Chinese Academy of Sciences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C66044B-69D0-4C53-AF40-DEF3239A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471" y="6165083"/>
            <a:ext cx="2743200" cy="365125"/>
          </a:xfrm>
        </p:spPr>
        <p:txBody>
          <a:bodyPr/>
          <a:lstStyle/>
          <a:p>
            <a:r>
              <a:rPr lang="en-US" altLang="zh-CN" sz="1400" b="1" dirty="0"/>
              <a:t>April 2021</a:t>
            </a:r>
            <a:endParaRPr lang="zh-CN" altLang="en-US" sz="14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27DBFF-C2D9-404F-9B7B-515495EA2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401"/>
          <a:stretch/>
        </p:blipFill>
        <p:spPr bwMode="auto">
          <a:xfrm>
            <a:off x="471569" y="596528"/>
            <a:ext cx="1056393" cy="10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3046899-181F-4679-A328-73A286C10A3F}"/>
              </a:ext>
            </a:extLst>
          </p:cNvPr>
          <p:cNvSpPr txBox="1"/>
          <p:nvPr/>
        </p:nvSpPr>
        <p:spPr>
          <a:xfrm>
            <a:off x="8820150" y="862703"/>
            <a:ext cx="27868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kern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No. EGU21-16557</a:t>
            </a:r>
            <a:endParaRPr lang="zh-CN" altLang="en-US" sz="2400" b="1" kern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50227EDF-8615-4129-AA57-47ECDB2461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93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259"/>
    </mc:Choice>
    <mc:Fallback>
      <p:transition spd="slow" advTm="19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E8BDE1F8-1681-48EB-B94C-537D49D46B9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1018864"/>
            <a:ext cx="12192000" cy="87874"/>
          </a:xfrm>
          <a:prstGeom prst="roundRect">
            <a:avLst>
              <a:gd name="adj" fmla="val 16667"/>
            </a:avLst>
          </a:prstGeom>
          <a:solidFill>
            <a:srgbClr val="1B74B8"/>
          </a:solidFill>
          <a:ln w="9525" algn="ctr">
            <a:noFill/>
            <a:round/>
          </a:ln>
        </p:spPr>
        <p:txBody>
          <a:bodyPr wrap="none" lIns="90488" tIns="44450" rIns="90488" bIns="44450" anchor="ctr"/>
          <a:lstStyle/>
          <a:p>
            <a:endParaRPr lang="zh-CN" altLang="zh-CN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8D3F1B8-12EF-47D4-847C-1D98F790D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74" y="1537716"/>
            <a:ext cx="5349240" cy="378256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1348654-B1E7-47BF-87AD-103E6DC74EA1}"/>
              </a:ext>
            </a:extLst>
          </p:cNvPr>
          <p:cNvSpPr txBox="1"/>
          <p:nvPr/>
        </p:nvSpPr>
        <p:spPr>
          <a:xfrm>
            <a:off x="5785126" y="1364936"/>
            <a:ext cx="6096000" cy="5294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000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Precipitation</a:t>
            </a:r>
            <a:r>
              <a:rPr lang="en-US" altLang="zh-CN" sz="20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is the main source of river discharge in the high mountain headwater areas and hence as a key parameter in hydrological modelling.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0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However, </a:t>
            </a:r>
            <a:r>
              <a:rPr lang="en-US" altLang="zh-CN" sz="2000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spatiotemporal distribution </a:t>
            </a:r>
            <a:r>
              <a:rPr lang="en-US" altLang="zh-CN" sz="20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of precipitation in the remote high mountain headwater areas on the Tibetan Plateau (TP) has been poorly characterized.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000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Precipitation intensity </a:t>
            </a:r>
            <a:r>
              <a:rPr lang="en-US" altLang="zh-CN" sz="20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is another critical parameter that can influence hydrological processes.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1600" kern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</a:t>
            </a:r>
            <a:r>
              <a:rPr lang="en-US" altLang="zh-CN" sz="16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hree catchments on the southern TP: ZRC (2013-2015), KRC (2013-2016) and MRC (2013 only) during the Monsoon season (July to September) 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1600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Precipitation</a:t>
            </a:r>
            <a:r>
              <a:rPr lang="en-US" altLang="zh-CN" sz="16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(rainfall) </a:t>
            </a:r>
            <a:r>
              <a:rPr lang="en-US" altLang="zh-CN" sz="1600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gradient</a:t>
            </a:r>
            <a:r>
              <a:rPr lang="en-US" altLang="zh-CN" sz="16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(</a:t>
            </a:r>
            <a:r>
              <a:rPr lang="en-US" altLang="zh-CN" sz="1600" b="1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PG</a:t>
            </a:r>
            <a:r>
              <a:rPr lang="en-US" altLang="zh-CN" sz="16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) characteristics under different </a:t>
            </a:r>
            <a:r>
              <a:rPr lang="en-US" altLang="zh-CN" sz="1600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precipitation intensity grades </a:t>
            </a:r>
            <a:r>
              <a:rPr lang="en-US" altLang="zh-CN" sz="16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(</a:t>
            </a:r>
            <a:r>
              <a:rPr lang="en-US" altLang="zh-CN" sz="1600" b="1" kern="0" dirty="0">
                <a:solidFill>
                  <a:srgbClr val="1B74B8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PIG</a:t>
            </a:r>
            <a:r>
              <a:rPr lang="en-US" altLang="zh-CN" sz="16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7F5E034-BEFA-47A3-9E82-F73BFFACFA05}"/>
              </a:ext>
            </a:extLst>
          </p:cNvPr>
          <p:cNvSpPr txBox="1"/>
          <p:nvPr/>
        </p:nvSpPr>
        <p:spPr>
          <a:xfrm>
            <a:off x="595423" y="5418670"/>
            <a:ext cx="47421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FIGURE.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Locations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Zhuodi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River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catchment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(ZRC),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Karuxung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River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catchment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(KRC),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Mabengnong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River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catchment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(MRC) and </a:t>
            </a:r>
            <a:r>
              <a:rPr lang="sv-SE" altLang="zh-CN" sz="1400" dirty="0" err="1"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  <a:r>
              <a:rPr lang="sv-SE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observation sites.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A7479E35-E065-4162-88A2-39C0BBCE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2735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Significance and Study area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6C9BB945-55FA-4455-9CF3-A51685A896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87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10"/>
    </mc:Choice>
    <mc:Fallback>
      <p:transition spd="slow" advTm="36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E8BDE1F8-1681-48EB-B94C-537D49D46B9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1018864"/>
            <a:ext cx="12192000" cy="87874"/>
          </a:xfrm>
          <a:prstGeom prst="roundRect">
            <a:avLst>
              <a:gd name="adj" fmla="val 16667"/>
            </a:avLst>
          </a:prstGeom>
          <a:solidFill>
            <a:srgbClr val="1B74B8"/>
          </a:solidFill>
          <a:ln w="9525" algn="ctr">
            <a:noFill/>
            <a:round/>
          </a:ln>
        </p:spPr>
        <p:txBody>
          <a:bodyPr wrap="none" lIns="90488" tIns="44450" rIns="90488" bIns="44450" anchor="ctr"/>
          <a:lstStyle/>
          <a:p>
            <a:endParaRPr lang="zh-CN" altLang="zh-CN"/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A7479E35-E065-4162-88A2-39C0BBCE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2735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PG under different PIGs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42C33886-8A89-4907-B0DC-6B01AF4BD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91" y="1847910"/>
            <a:ext cx="4030371" cy="257158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4893888-41BF-437B-B15F-5BFE5126A9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705" y="1847910"/>
            <a:ext cx="4030371" cy="257158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E0909A1-68CC-4AFA-8C89-307FEDCE0233}"/>
              </a:ext>
            </a:extLst>
          </p:cNvPr>
          <p:cNvSpPr/>
          <p:nvPr/>
        </p:nvSpPr>
        <p:spPr>
          <a:xfrm>
            <a:off x="1570663" y="2877564"/>
            <a:ext cx="2581154" cy="13079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B0A35FA-FEFC-4A2A-922B-503E8C0FAC27}"/>
              </a:ext>
            </a:extLst>
          </p:cNvPr>
          <p:cNvSpPr/>
          <p:nvPr/>
        </p:nvSpPr>
        <p:spPr>
          <a:xfrm>
            <a:off x="6146875" y="2877563"/>
            <a:ext cx="2581154" cy="130793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E8AFC3F-86E8-4C36-AC0F-199959D85546}"/>
              </a:ext>
            </a:extLst>
          </p:cNvPr>
          <p:cNvSpPr txBox="1"/>
          <p:nvPr/>
        </p:nvSpPr>
        <p:spPr>
          <a:xfrm>
            <a:off x="1498786" y="4707018"/>
            <a:ext cx="9792991" cy="1699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18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Average PG varied during 0.71 to 0.82 mm·100 m</a:t>
            </a:r>
            <a:r>
              <a:rPr lang="en-US" altLang="zh-CN" sz="1800" kern="0" baseline="300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-1</a:t>
            </a:r>
            <a:r>
              <a:rPr lang="en-US" altLang="zh-CN" sz="18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for the total (non-intensity-graded) precipitation during the monsoon.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kern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PG s</a:t>
            </a:r>
            <a:r>
              <a:rPr lang="en-US" altLang="zh-CN" sz="18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trongly varied (2.4 to 28.7 times) among different PIGs.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PG showed relatively persistent patterns of variation in different PIGs among different years.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D29F4D-8024-47A9-A648-E7997D54887D}"/>
              </a:ext>
            </a:extLst>
          </p:cNvPr>
          <p:cNvSpPr txBox="1"/>
          <p:nvPr/>
        </p:nvSpPr>
        <p:spPr>
          <a:xfrm>
            <a:off x="9769361" y="3019349"/>
            <a:ext cx="2422639" cy="1166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Trace: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</a:t>
            </a:r>
            <a:r>
              <a:rPr lang="en-US" altLang="zh-CN" sz="1200" i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≤ 0.1 mm·d</a:t>
            </a:r>
            <a:r>
              <a:rPr lang="en-US" altLang="zh-CN" sz="1200" kern="0" baseline="300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-1</a:t>
            </a:r>
            <a:endParaRPr lang="en-US" altLang="zh-CN" sz="1200" kern="0" dirty="0"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kern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L</a:t>
            </a:r>
            <a:r>
              <a:rPr lang="en-US" altLang="zh-CN" sz="1200" b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ight: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0.1 &lt; </a:t>
            </a:r>
            <a:r>
              <a:rPr lang="en-US" altLang="zh-CN" sz="1200" i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≤ 10 mm·d</a:t>
            </a:r>
            <a:r>
              <a:rPr lang="en-US" altLang="zh-CN" sz="1200" kern="0" baseline="300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-1</a:t>
            </a:r>
            <a:endParaRPr lang="en-US" altLang="zh-CN" sz="1200" kern="0" dirty="0"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kern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</a:t>
            </a:r>
            <a:r>
              <a:rPr lang="en-US" altLang="zh-CN" sz="1200" b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oderate: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10 &lt; </a:t>
            </a:r>
            <a:r>
              <a:rPr lang="en-US" altLang="zh-CN" sz="1200" i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≤ 25 mm·d</a:t>
            </a:r>
            <a:r>
              <a:rPr lang="en-US" altLang="zh-CN" sz="1200" kern="0" baseline="300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-1</a:t>
            </a:r>
            <a:endParaRPr lang="en-US" altLang="zh-CN" sz="1200" kern="0" dirty="0">
              <a:effectLst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Heavy: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25 &lt; </a:t>
            </a:r>
            <a:r>
              <a:rPr lang="en-US" altLang="zh-CN" sz="1200" i="1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</a:t>
            </a:r>
            <a:r>
              <a:rPr lang="en-US" altLang="zh-CN" sz="12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≤ 50 mm·d</a:t>
            </a:r>
            <a:r>
              <a:rPr lang="en-US" altLang="zh-CN" sz="1200" kern="0" baseline="3000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-1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22A093-27BA-4A40-8185-6E362DE7DAF1}"/>
              </a:ext>
            </a:extLst>
          </p:cNvPr>
          <p:cNvSpPr txBox="1"/>
          <p:nvPr/>
        </p:nvSpPr>
        <p:spPr>
          <a:xfrm>
            <a:off x="440551" y="1337497"/>
            <a:ext cx="9194427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400" b="1" dirty="0">
                <a:solidFill>
                  <a:srgbClr val="1B7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Temporal variation</a:t>
            </a:r>
            <a:endParaRPr lang="zh-CN" altLang="en-US" sz="2400" b="1" dirty="0">
              <a:solidFill>
                <a:srgbClr val="1B74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5D23E3F3-6089-4559-9048-8FA695F3DF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56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08"/>
    </mc:Choice>
    <mc:Fallback>
      <p:transition spd="slow" advTm="16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E8BDE1F8-1681-48EB-B94C-537D49D46B9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1018864"/>
            <a:ext cx="12192000" cy="87874"/>
          </a:xfrm>
          <a:prstGeom prst="roundRect">
            <a:avLst>
              <a:gd name="adj" fmla="val 16667"/>
            </a:avLst>
          </a:prstGeom>
          <a:solidFill>
            <a:srgbClr val="1B74B8"/>
          </a:solidFill>
          <a:ln w="9525" algn="ctr">
            <a:noFill/>
            <a:round/>
          </a:ln>
        </p:spPr>
        <p:txBody>
          <a:bodyPr wrap="none" lIns="90488" tIns="44450" rIns="90488" bIns="44450" anchor="ctr"/>
          <a:lstStyle/>
          <a:p>
            <a:endParaRPr lang="zh-CN" altLang="zh-CN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B35BE85-AC86-4D10-8406-78A5C105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000" y="2125602"/>
            <a:ext cx="4032000" cy="2460362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1E6C2774-9215-4C84-B9EB-B14B51E8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2735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PG under different PIGs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68DDEC2-1697-41FD-9796-2DE55DD1F8D8}"/>
              </a:ext>
            </a:extLst>
          </p:cNvPr>
          <p:cNvSpPr txBox="1"/>
          <p:nvPr/>
        </p:nvSpPr>
        <p:spPr>
          <a:xfrm>
            <a:off x="2227789" y="4892335"/>
            <a:ext cx="9194427" cy="394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patterns of PG under different PIGs varied among different catchments.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6F7DC3-5F00-4ADD-BA7F-70C7BCE2A82E}"/>
              </a:ext>
            </a:extLst>
          </p:cNvPr>
          <p:cNvSpPr txBox="1"/>
          <p:nvPr/>
        </p:nvSpPr>
        <p:spPr>
          <a:xfrm>
            <a:off x="440551" y="1337497"/>
            <a:ext cx="9194427" cy="494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400" b="1" dirty="0">
                <a:solidFill>
                  <a:srgbClr val="1B74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variation</a:t>
            </a:r>
            <a:endParaRPr lang="zh-CN" altLang="en-US" sz="2400" b="1" dirty="0">
              <a:solidFill>
                <a:srgbClr val="1B74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0BC0A1C5-4F59-4FAE-A353-D892BD98A5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5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76"/>
    </mc:Choice>
    <mc:Fallback>
      <p:transition spd="slow" advTm="10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781AA55E-D09B-4F4F-AD91-513C918411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41" r="68182" b="453"/>
          <a:stretch/>
        </p:blipFill>
        <p:spPr bwMode="auto">
          <a:xfrm>
            <a:off x="2167232" y="5699299"/>
            <a:ext cx="3243349" cy="216000"/>
          </a:xfrm>
          <a:prstGeom prst="rect">
            <a:avLst/>
          </a:prstGeom>
          <a:noFill/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3CCB660-A038-4FB7-9157-E34E3FAC64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87" r="66366" b="60675"/>
          <a:stretch/>
        </p:blipFill>
        <p:spPr bwMode="auto">
          <a:xfrm>
            <a:off x="2764465" y="1298125"/>
            <a:ext cx="2416809" cy="1762257"/>
          </a:xfrm>
          <a:prstGeom prst="rect">
            <a:avLst/>
          </a:prstGeom>
          <a:noFill/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E8BDE1F8-1681-48EB-B94C-537D49D46B9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0" y="1018864"/>
            <a:ext cx="12192000" cy="87874"/>
          </a:xfrm>
          <a:prstGeom prst="roundRect">
            <a:avLst>
              <a:gd name="adj" fmla="val 16667"/>
            </a:avLst>
          </a:prstGeom>
          <a:solidFill>
            <a:srgbClr val="1B74B8"/>
          </a:solidFill>
          <a:ln w="9525" algn="ctr">
            <a:noFill/>
            <a:round/>
          </a:ln>
        </p:spPr>
        <p:txBody>
          <a:bodyPr wrap="none" lIns="90488" tIns="44450" rIns="90488" bIns="44450" anchor="ctr"/>
          <a:lstStyle/>
          <a:p>
            <a:endParaRPr lang="zh-CN" altLang="zh-CN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1E6C2774-9215-4C84-B9EB-B14B51E8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2735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Correlations between PG and precipitation amount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D8979B-F858-4327-8EAD-2F9652737B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88" b="80802"/>
          <a:stretch/>
        </p:blipFill>
        <p:spPr bwMode="auto">
          <a:xfrm>
            <a:off x="367396" y="1298125"/>
            <a:ext cx="2397069" cy="1711291"/>
          </a:xfrm>
          <a:prstGeom prst="rect">
            <a:avLst/>
          </a:prstGeom>
          <a:noFill/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9095CE8-E381-47D3-B0BE-0350C3FFB1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69" r="66366" b="41293"/>
          <a:stretch/>
        </p:blipFill>
        <p:spPr bwMode="auto">
          <a:xfrm>
            <a:off x="367396" y="3009416"/>
            <a:ext cx="2416809" cy="1762257"/>
          </a:xfrm>
          <a:prstGeom prst="rect">
            <a:avLst/>
          </a:prstGeom>
          <a:noFill/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6AC8E9C-43EB-49D7-A76B-FEE92FB569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05" r="66366" b="21657"/>
          <a:stretch/>
        </p:blipFill>
        <p:spPr bwMode="auto">
          <a:xfrm>
            <a:off x="2764465" y="3009416"/>
            <a:ext cx="2416809" cy="1762257"/>
          </a:xfrm>
          <a:prstGeom prst="rect">
            <a:avLst/>
          </a:prstGeom>
          <a:noFill/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0D8BD80-1471-4E89-8D76-2FF4A669DD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7" r="66366" b="2355"/>
          <a:stretch/>
        </p:blipFill>
        <p:spPr bwMode="auto">
          <a:xfrm>
            <a:off x="367396" y="4771673"/>
            <a:ext cx="2416809" cy="1762257"/>
          </a:xfrm>
          <a:prstGeom prst="rect">
            <a:avLst/>
          </a:prstGeom>
          <a:noFill/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2E418F5-C283-4A6F-8BD1-4EE79754E4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6" t="97985"/>
          <a:stretch/>
        </p:blipFill>
        <p:spPr bwMode="auto">
          <a:xfrm>
            <a:off x="3002753" y="6317930"/>
            <a:ext cx="2359405" cy="216000"/>
          </a:xfrm>
          <a:prstGeom prst="rect">
            <a:avLst/>
          </a:prstGeom>
          <a:noFill/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1419D44-9B43-4929-8BD3-91CAE42FBB2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4" t="97778" r="35702" b="114"/>
          <a:stretch/>
        </p:blipFill>
        <p:spPr bwMode="auto">
          <a:xfrm>
            <a:off x="2951800" y="5994237"/>
            <a:ext cx="2232000" cy="246801"/>
          </a:xfrm>
          <a:prstGeom prst="rect">
            <a:avLst/>
          </a:prstGeom>
          <a:noFill/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3388BDC-3C2E-4A26-9C61-0314A70F8832}"/>
              </a:ext>
            </a:extLst>
          </p:cNvPr>
          <p:cNvSpPr txBox="1"/>
          <p:nvPr/>
        </p:nvSpPr>
        <p:spPr>
          <a:xfrm>
            <a:off x="5506924" y="1674553"/>
            <a:ext cx="608448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kern="0" dirty="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PGs were strongly correlated to precipitation amounts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kern="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 steep positive slope under fine precipitation grade but became flat or even negative with stronger PIG</a:t>
            </a:r>
          </a:p>
          <a:p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463D0E-4B08-42DF-9EB3-B22A8CCB1469}"/>
              </a:ext>
            </a:extLst>
          </p:cNvPr>
          <p:cNvSpPr txBox="1"/>
          <p:nvPr/>
        </p:nvSpPr>
        <p:spPr>
          <a:xfrm>
            <a:off x="5788527" y="4230741"/>
            <a:ext cx="5802878" cy="176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400" b="1" kern="0" dirty="0">
                <a:solidFill>
                  <a:srgbClr val="1B74B8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Mechanism: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CN" sz="2000" kern="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Precipitation in southern TP was influenced more by valley-scale convection (Positive PG) than by large-scale monsoon circulation (Negative PG) .</a:t>
            </a:r>
            <a:endParaRPr lang="zh-CN" altLang="en-US" sz="2000" kern="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音频 1">
            <a:hlinkClick r:id="" action="ppaction://media"/>
            <a:extLst>
              <a:ext uri="{FF2B5EF4-FFF2-40B4-BE49-F238E27FC236}">
                <a16:creationId xmlns:a16="http://schemas.microsoft.com/office/drawing/2014/main" id="{0EF5FE62-9760-494B-BB26-42292937E2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15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47"/>
    </mc:Choice>
    <mc:Fallback>
      <p:transition spd="slow" advTm="34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7CC3C1A-E2A3-4A54-831B-607DDD0CE02B}"/>
              </a:ext>
            </a:extLst>
          </p:cNvPr>
          <p:cNvSpPr/>
          <p:nvPr/>
        </p:nvSpPr>
        <p:spPr>
          <a:xfrm>
            <a:off x="1366981" y="1590718"/>
            <a:ext cx="94580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 for your attention!</a:t>
            </a:r>
            <a:endParaRPr lang="zh-CN" altLang="en-US" sz="54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A53E13-5A4C-4B08-A06B-17DCE55068C5}"/>
              </a:ext>
            </a:extLst>
          </p:cNvPr>
          <p:cNvSpPr txBox="1"/>
          <p:nvPr/>
        </p:nvSpPr>
        <p:spPr>
          <a:xfrm>
            <a:off x="2103048" y="4343953"/>
            <a:ext cx="7985904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kern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zengchen@itpcas.ac.cn</a:t>
            </a:r>
            <a:endParaRPr lang="en-US" altLang="zh-CN" sz="2000" b="1" kern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569C8554-2C23-4E16-9E92-FF649726DF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0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8"/>
    </mc:Choice>
    <mc:Fallback>
      <p:transition spd="slow" advTm="3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384</Words>
  <Application>Microsoft Office PowerPoint</Application>
  <PresentationFormat>宽屏</PresentationFormat>
  <Paragraphs>37</Paragraphs>
  <Slides>6</Slides>
  <Notes>4</Notes>
  <HiddenSlides>0</HiddenSlides>
  <MMClips>6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Significance and Study area</vt:lpstr>
      <vt:lpstr>PG under different PIGs</vt:lpstr>
      <vt:lpstr>PG under different PIGs</vt:lpstr>
      <vt:lpstr>Correlations between PG and precipitation amount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unknown</dc:creator>
  <cp:lastModifiedBy>unknown</cp:lastModifiedBy>
  <cp:revision>19</cp:revision>
  <dcterms:created xsi:type="dcterms:W3CDTF">2021-04-23T06:07:45Z</dcterms:created>
  <dcterms:modified xsi:type="dcterms:W3CDTF">2021-04-23T09:25:01Z</dcterms:modified>
</cp:coreProperties>
</file>