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32" r:id="rId5"/>
  </p:sldMasterIdLst>
  <p:notesMasterIdLst>
    <p:notesMasterId r:id="rId8"/>
  </p:notesMasterIdLst>
  <p:sldIdLst>
    <p:sldId id="262" r:id="rId6"/>
    <p:sldId id="263" r:id="rId7"/>
  </p:sldIdLst>
  <p:sldSz cx="12192000" cy="6858000"/>
  <p:notesSz cx="6858000" cy="9144000"/>
  <p:defaultText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4" algn="l" defTabSz="457156" rtl="0" eaLnBrk="1" latinLnBrk="0" hangingPunct="1">
      <a:defRPr sz="1800" kern="1200">
        <a:solidFill>
          <a:schemeClr val="tx1"/>
        </a:solidFill>
        <a:latin typeface="+mn-lt"/>
        <a:ea typeface="+mn-ea"/>
        <a:cs typeface="+mn-cs"/>
      </a:defRPr>
    </a:lvl3pPr>
    <a:lvl4pPr marL="1371471" algn="l" defTabSz="457156" rtl="0" eaLnBrk="1" latinLnBrk="0" hangingPunct="1">
      <a:defRPr sz="1800" kern="1200">
        <a:solidFill>
          <a:schemeClr val="tx1"/>
        </a:solidFill>
        <a:latin typeface="+mn-lt"/>
        <a:ea typeface="+mn-ea"/>
        <a:cs typeface="+mn-cs"/>
      </a:defRPr>
    </a:lvl4pPr>
    <a:lvl5pPr marL="1828628" algn="l" defTabSz="457156" rtl="0" eaLnBrk="1" latinLnBrk="0" hangingPunct="1">
      <a:defRPr sz="1800" kern="1200">
        <a:solidFill>
          <a:schemeClr val="tx1"/>
        </a:solidFill>
        <a:latin typeface="+mn-lt"/>
        <a:ea typeface="+mn-ea"/>
        <a:cs typeface="+mn-cs"/>
      </a:defRPr>
    </a:lvl5pPr>
    <a:lvl6pPr marL="2285784" algn="l" defTabSz="457156" rtl="0" eaLnBrk="1" latinLnBrk="0" hangingPunct="1">
      <a:defRPr sz="1800" kern="1200">
        <a:solidFill>
          <a:schemeClr val="tx1"/>
        </a:solidFill>
        <a:latin typeface="+mn-lt"/>
        <a:ea typeface="+mn-ea"/>
        <a:cs typeface="+mn-cs"/>
      </a:defRPr>
    </a:lvl6pPr>
    <a:lvl7pPr marL="2742940" algn="l" defTabSz="457156" rtl="0" eaLnBrk="1" latinLnBrk="0" hangingPunct="1">
      <a:defRPr sz="1800" kern="1200">
        <a:solidFill>
          <a:schemeClr val="tx1"/>
        </a:solidFill>
        <a:latin typeface="+mn-lt"/>
        <a:ea typeface="+mn-ea"/>
        <a:cs typeface="+mn-cs"/>
      </a:defRPr>
    </a:lvl7pPr>
    <a:lvl8pPr marL="3200098" algn="l" defTabSz="457156" rtl="0" eaLnBrk="1" latinLnBrk="0" hangingPunct="1">
      <a:defRPr sz="1800" kern="1200">
        <a:solidFill>
          <a:schemeClr val="tx1"/>
        </a:solidFill>
        <a:latin typeface="+mn-lt"/>
        <a:ea typeface="+mn-ea"/>
        <a:cs typeface="+mn-cs"/>
      </a:defRPr>
    </a:lvl8pPr>
    <a:lvl9pPr marL="3657255" algn="l" defTabSz="4571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A78"/>
    <a:srgbClr val="F2F2F2"/>
    <a:srgbClr val="D7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FB997-71A0-4E37-8B2F-0FA548B8B22F}" v="1454" dt="2021-04-26T18:43:23.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03" autoAdjust="0"/>
  </p:normalViewPr>
  <p:slideViewPr>
    <p:cSldViewPr snapToGrid="0">
      <p:cViewPr varScale="1">
        <p:scale>
          <a:sx n="79" d="100"/>
          <a:sy n="79"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21EFD-3343-431A-9410-9B8FDEDB63B0}" type="datetimeFigureOut">
              <a:rPr lang="en-GB" smtClean="0"/>
              <a:t>27/04/2021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E6CBC-A32B-45D4-BF30-413BBB7FD8BC}" type="slidenum">
              <a:rPr lang="en-GB" smtClean="0"/>
              <a:t>‹#›</a:t>
            </a:fld>
            <a:endParaRPr lang="en-GB"/>
          </a:p>
        </p:txBody>
      </p:sp>
    </p:spTree>
    <p:extLst>
      <p:ext uri="{BB962C8B-B14F-4D97-AF65-F5344CB8AC3E}">
        <p14:creationId xmlns:p14="http://schemas.microsoft.com/office/powerpoint/2010/main" val="1341554403"/>
      </p:ext>
    </p:extLst>
  </p:cSld>
  <p:clrMap bg1="lt1" tx1="dk1" bg2="lt2" tx2="dk2" accent1="accent1" accent2="accent2" accent3="accent3" accent4="accent4" accent5="accent5" accent6="accent6" hlink="hlink" folHlink="folHlink"/>
  <p:notesStyle>
    <a:lvl1pPr marL="0" algn="l" defTabSz="914314" rtl="0" eaLnBrk="1" latinLnBrk="0" hangingPunct="1">
      <a:defRPr sz="1200" kern="1200">
        <a:solidFill>
          <a:schemeClr val="tx1"/>
        </a:solidFill>
        <a:latin typeface="+mn-lt"/>
        <a:ea typeface="+mn-ea"/>
        <a:cs typeface="+mn-cs"/>
      </a:defRPr>
    </a:lvl1pPr>
    <a:lvl2pPr marL="457156"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1"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4" algn="l" defTabSz="914314" rtl="0" eaLnBrk="1" latinLnBrk="0" hangingPunct="1">
      <a:defRPr sz="1200" kern="1200">
        <a:solidFill>
          <a:schemeClr val="tx1"/>
        </a:solidFill>
        <a:latin typeface="+mn-lt"/>
        <a:ea typeface="+mn-ea"/>
        <a:cs typeface="+mn-cs"/>
      </a:defRPr>
    </a:lvl6pPr>
    <a:lvl7pPr marL="2742940" algn="l" defTabSz="914314" rtl="0" eaLnBrk="1" latinLnBrk="0" hangingPunct="1">
      <a:defRPr sz="1200" kern="1200">
        <a:solidFill>
          <a:schemeClr val="tx1"/>
        </a:solidFill>
        <a:latin typeface="+mn-lt"/>
        <a:ea typeface="+mn-ea"/>
        <a:cs typeface="+mn-cs"/>
      </a:defRPr>
    </a:lvl7pPr>
    <a:lvl8pPr marL="3200098" algn="l" defTabSz="914314" rtl="0" eaLnBrk="1" latinLnBrk="0" hangingPunct="1">
      <a:defRPr sz="1200" kern="1200">
        <a:solidFill>
          <a:schemeClr val="tx1"/>
        </a:solidFill>
        <a:latin typeface="+mn-lt"/>
        <a:ea typeface="+mn-ea"/>
        <a:cs typeface="+mn-cs"/>
      </a:defRPr>
    </a:lvl8pPr>
    <a:lvl9pPr marL="3657255"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lvl="0"/>
            <a:r>
              <a:rPr lang="de-AT" dirty="0"/>
              <a:t>Änderungen:</a:t>
            </a:r>
          </a:p>
          <a:p>
            <a:pPr lvl="0"/>
            <a:endParaRPr lang="de-AT" dirty="0"/>
          </a:p>
          <a:p>
            <a:pPr lvl="0"/>
            <a:r>
              <a:rPr lang="de-AT" dirty="0"/>
              <a:t>-Grafik links von Autoren </a:t>
            </a:r>
            <a:r>
              <a:rPr lang="de-AT" dirty="0">
                <a:sym typeface="Wingdings"/>
              </a:rPr>
              <a:t></a:t>
            </a:r>
            <a:r>
              <a:rPr lang="de-AT" dirty="0"/>
              <a:t> wie in Flyer</a:t>
            </a:r>
          </a:p>
          <a:p>
            <a:pPr lvl="0"/>
            <a:r>
              <a:rPr lang="de-AT" dirty="0"/>
              <a:t>-Überschriften </a:t>
            </a:r>
            <a:r>
              <a:rPr lang="de-AT" dirty="0">
                <a:sym typeface="Wingdings"/>
              </a:rPr>
              <a:t></a:t>
            </a:r>
            <a:r>
              <a:rPr lang="de-AT" dirty="0"/>
              <a:t> komplett in Rot</a:t>
            </a:r>
          </a:p>
          <a:p>
            <a:pPr lvl="0"/>
            <a:r>
              <a:rPr lang="de-AT" dirty="0"/>
              <a:t>-Nummerierung von ‚Methodological framework‘ und ‚Integrated Landslide Mapping‘ ausgetauscht </a:t>
            </a:r>
            <a:r>
              <a:rPr lang="de-AT" dirty="0">
                <a:sym typeface="Wingdings"/>
              </a:rPr>
              <a:t></a:t>
            </a:r>
            <a:r>
              <a:rPr lang="de-AT" dirty="0"/>
              <a:t> Lesbarkeit</a:t>
            </a:r>
          </a:p>
          <a:p>
            <a:pPr lvl="0"/>
            <a:r>
              <a:rPr lang="de-AT" dirty="0"/>
              <a:t>-Grafiken mit weißem Rahmen und iSLIDE Logo etwas verkleinert</a:t>
            </a:r>
          </a:p>
          <a:p>
            <a:pPr lvl="0"/>
            <a:r>
              <a:rPr lang="en-US" dirty="0"/>
              <a:t>-Integrated Landslide Mapping:</a:t>
            </a:r>
            <a:r>
              <a:rPr lang="de-AT" dirty="0"/>
              <a:t> </a:t>
            </a:r>
            <a:r>
              <a:rPr lang="en-US" dirty="0" err="1"/>
              <a:t>Textteil</a:t>
            </a:r>
            <a:r>
              <a:rPr lang="en-US" dirty="0"/>
              <a:t> </a:t>
            </a:r>
            <a:r>
              <a:rPr lang="en-US" dirty="0" err="1"/>
              <a:t>weggelassen</a:t>
            </a:r>
            <a:r>
              <a:rPr lang="en-US" dirty="0"/>
              <a:t> </a:t>
            </a:r>
            <a:r>
              <a:rPr lang="en-GB" dirty="0"/>
              <a:t>‘Such a conceptual foundation will make the approach robust and transferable to other study areas, </a:t>
            </a:r>
            <a:r>
              <a:rPr lang="en-GB" dirty="0" err="1"/>
              <a:t>en</a:t>
            </a:r>
            <a:r>
              <a:rPr lang="en-GB" dirty="0"/>
              <a:t> route to fully automated landslide analysis’</a:t>
            </a:r>
            <a:endParaRPr lang="de-AT" dirty="0"/>
          </a:p>
          <a:p>
            <a:pPr lvl="0"/>
            <a:r>
              <a:rPr lang="de-AT" dirty="0"/>
              <a:t>-Reihenfolge von Bullet 2 und 3 ausgetauscht</a:t>
            </a:r>
          </a:p>
          <a:p>
            <a:r>
              <a:rPr lang="de-AT" dirty="0"/>
              <a:t> </a:t>
            </a:r>
          </a:p>
          <a:p>
            <a:pPr lvl="0"/>
            <a:r>
              <a:rPr lang="de-AT" dirty="0"/>
              <a:t>-Evtl. sollten die Abbildungen eine einheitliche Formatierung haben? Im Moment sehr verschieden (weiche Kanten, schwarzer Rahmen, weißer Rahmen,…)</a:t>
            </a:r>
          </a:p>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DAFE1-1A78-40CD-9F27-565115C7CF18}"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34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lvl="0"/>
            <a:r>
              <a:rPr lang="de-AT" dirty="0"/>
              <a:t>Änderungen:</a:t>
            </a:r>
          </a:p>
          <a:p>
            <a:pPr lvl="0"/>
            <a:endParaRPr lang="de-AT" dirty="0"/>
          </a:p>
          <a:p>
            <a:pPr lvl="0"/>
            <a:r>
              <a:rPr lang="de-AT" dirty="0"/>
              <a:t>-Grafik links von Autoren </a:t>
            </a:r>
            <a:r>
              <a:rPr lang="de-AT" dirty="0">
                <a:sym typeface="Wingdings"/>
              </a:rPr>
              <a:t></a:t>
            </a:r>
            <a:r>
              <a:rPr lang="de-AT" dirty="0"/>
              <a:t> wie in Flyer</a:t>
            </a:r>
          </a:p>
          <a:p>
            <a:pPr lvl="0"/>
            <a:r>
              <a:rPr lang="de-AT" dirty="0"/>
              <a:t>-Überschriften </a:t>
            </a:r>
            <a:r>
              <a:rPr lang="de-AT" dirty="0">
                <a:sym typeface="Wingdings"/>
              </a:rPr>
              <a:t></a:t>
            </a:r>
            <a:r>
              <a:rPr lang="de-AT" dirty="0"/>
              <a:t> komplett in Rot</a:t>
            </a:r>
          </a:p>
          <a:p>
            <a:pPr lvl="0"/>
            <a:r>
              <a:rPr lang="de-AT" dirty="0"/>
              <a:t>-Nummerierung von ‚Methodological framework‘ und ‚Integrated Landslide Mapping‘ ausgetauscht </a:t>
            </a:r>
            <a:r>
              <a:rPr lang="de-AT" dirty="0">
                <a:sym typeface="Wingdings"/>
              </a:rPr>
              <a:t></a:t>
            </a:r>
            <a:r>
              <a:rPr lang="de-AT" dirty="0"/>
              <a:t> Lesbarkeit</a:t>
            </a:r>
          </a:p>
          <a:p>
            <a:pPr lvl="0"/>
            <a:r>
              <a:rPr lang="de-AT" dirty="0"/>
              <a:t>-Grafiken mit weißem Rahmen und iSLIDE Logo etwas verkleinert</a:t>
            </a:r>
          </a:p>
          <a:p>
            <a:pPr lvl="0"/>
            <a:r>
              <a:rPr lang="en-US" dirty="0"/>
              <a:t>-Integrated Landslide Mapping:</a:t>
            </a:r>
            <a:r>
              <a:rPr lang="de-AT" dirty="0"/>
              <a:t> </a:t>
            </a:r>
            <a:r>
              <a:rPr lang="en-US" dirty="0" err="1"/>
              <a:t>Textteil</a:t>
            </a:r>
            <a:r>
              <a:rPr lang="en-US" dirty="0"/>
              <a:t> </a:t>
            </a:r>
            <a:r>
              <a:rPr lang="en-US" dirty="0" err="1"/>
              <a:t>weggelassen</a:t>
            </a:r>
            <a:r>
              <a:rPr lang="en-US" dirty="0"/>
              <a:t> </a:t>
            </a:r>
            <a:r>
              <a:rPr lang="en-GB" dirty="0"/>
              <a:t>‘Such a conceptual foundation will make the approach robust and transferable to other study areas, </a:t>
            </a:r>
            <a:r>
              <a:rPr lang="en-GB" dirty="0" err="1"/>
              <a:t>en</a:t>
            </a:r>
            <a:r>
              <a:rPr lang="en-GB" dirty="0"/>
              <a:t> route to fully automated landslide analysis’</a:t>
            </a:r>
            <a:endParaRPr lang="de-AT" dirty="0"/>
          </a:p>
          <a:p>
            <a:pPr lvl="0"/>
            <a:r>
              <a:rPr lang="de-AT" dirty="0"/>
              <a:t>-Reihenfolge von Bullet 2 und 3 ausgetauscht</a:t>
            </a:r>
          </a:p>
          <a:p>
            <a:r>
              <a:rPr lang="de-AT" dirty="0"/>
              <a:t> </a:t>
            </a:r>
          </a:p>
          <a:p>
            <a:pPr lvl="0"/>
            <a:r>
              <a:rPr lang="de-AT" dirty="0"/>
              <a:t>-Evtl. sollten die Abbildungen eine einheitliche Formatierung haben? Im Moment sehr verschieden (weiche Kanten, schwarzer Rahmen, weißer Rahmen,…)</a:t>
            </a:r>
          </a:p>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DAFE1-1A78-40CD-9F27-565115C7CF18}"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48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8" indent="0" algn="ctr">
              <a:buNone/>
              <a:defRPr sz="2000"/>
            </a:lvl2pPr>
            <a:lvl3pPr marL="914436" indent="0" algn="ctr">
              <a:buNone/>
              <a:defRPr sz="1800"/>
            </a:lvl3pPr>
            <a:lvl4pPr marL="1371654" indent="0" algn="ctr">
              <a:buNone/>
              <a:defRPr sz="1600"/>
            </a:lvl4pPr>
            <a:lvl5pPr marL="1828874" indent="0" algn="ctr">
              <a:buNone/>
              <a:defRPr sz="1600"/>
            </a:lvl5pPr>
            <a:lvl6pPr marL="2286091" indent="0" algn="ctr">
              <a:buNone/>
              <a:defRPr sz="1600"/>
            </a:lvl6pPr>
            <a:lvl7pPr marL="2743310" indent="0" algn="ctr">
              <a:buNone/>
              <a:defRPr sz="1600"/>
            </a:lvl7pPr>
            <a:lvl8pPr marL="3200528" indent="0" algn="ctr">
              <a:buNone/>
              <a:defRPr sz="1600"/>
            </a:lvl8pPr>
            <a:lvl9pPr marL="36577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6FFAF9-323B-4AFA-9B2F-846CFC72BF07}"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268559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FFAF9-323B-4AFA-9B2F-846CFC72BF07}"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22189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FFAF9-323B-4AFA-9B2F-846CFC72BF07}"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347600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53CA-ACAD-45B0-A8E9-E1501C218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534E68-D700-4FB2-8A73-71FCC6D51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91EB48-206E-48AC-99C4-D81AD8C37F00}"/>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5" name="Footer Placeholder 4">
            <a:extLst>
              <a:ext uri="{FF2B5EF4-FFF2-40B4-BE49-F238E27FC236}">
                <a16:creationId xmlns:a16="http://schemas.microsoft.com/office/drawing/2014/main" id="{7A8EC236-C98C-4BD1-B065-B4160E01B23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006DED5A-7D73-476C-8E7E-585EEDE63815}"/>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93169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1062-7DD7-444A-AD2A-62AEFB1BBC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6DE843-3B0B-41E3-9AB0-285F7F9C4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CCEB11-81C2-4708-AB0D-476AE9C58615}"/>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5" name="Footer Placeholder 4">
            <a:extLst>
              <a:ext uri="{FF2B5EF4-FFF2-40B4-BE49-F238E27FC236}">
                <a16:creationId xmlns:a16="http://schemas.microsoft.com/office/drawing/2014/main" id="{CBDB6F45-3D8C-4430-843C-040E0CA0159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6C5E823B-859C-48CF-BD99-E2A40B6D3F7A}"/>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112909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CA08-1443-4678-BD21-FA167F9EE0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65A337-2E29-47CF-9CF8-B62E9D8C1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2F20F0-8D2D-43C0-ABAC-617A3A8B87F6}"/>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5" name="Footer Placeholder 4">
            <a:extLst>
              <a:ext uri="{FF2B5EF4-FFF2-40B4-BE49-F238E27FC236}">
                <a16:creationId xmlns:a16="http://schemas.microsoft.com/office/drawing/2014/main" id="{D96B6BAD-6990-4BCB-BF80-5C39F0B1BA79}"/>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265841B-2957-4712-81D3-5B492888FB29}"/>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3350438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8DBE-D22F-475E-8A27-D6A0E49C6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31A1A0-10DF-492B-9F1E-018F57849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098C4D-84B0-4B71-8DBA-438B538701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AF2C67-F11B-4954-8E65-EB310D9E5176}"/>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6" name="Footer Placeholder 5">
            <a:extLst>
              <a:ext uri="{FF2B5EF4-FFF2-40B4-BE49-F238E27FC236}">
                <a16:creationId xmlns:a16="http://schemas.microsoft.com/office/drawing/2014/main" id="{C458563A-997B-4074-AA08-3ACF7BA29D4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93B32E16-E36E-4744-948F-4244E22A7338}"/>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120289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3E94-1AFE-4C0D-9A93-86FF37792A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45100F-A3E3-4113-9175-69B5822D2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77E30A-E8EC-4AE2-AA77-B71BFCF31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7BA2C4-304D-44AB-82C0-71C2AB1EC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B71AA-6BBC-4E0F-8616-D8D083707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CE0025-1FEE-40F3-925D-E53E77BA7B2F}"/>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8" name="Footer Placeholder 7">
            <a:extLst>
              <a:ext uri="{FF2B5EF4-FFF2-40B4-BE49-F238E27FC236}">
                <a16:creationId xmlns:a16="http://schemas.microsoft.com/office/drawing/2014/main" id="{14EABB3C-83D3-4A5D-88A3-80A1D5AB1B17}"/>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C0ACDE20-1701-436A-A123-380AD3B39701}"/>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2178692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7A5B-608E-4ACF-AFF7-39E69DCE59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D901B7-C81E-4208-B9DD-1746A96888F5}"/>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4" name="Footer Placeholder 3">
            <a:extLst>
              <a:ext uri="{FF2B5EF4-FFF2-40B4-BE49-F238E27FC236}">
                <a16:creationId xmlns:a16="http://schemas.microsoft.com/office/drawing/2014/main" id="{E7408C52-A22D-4F36-BB72-6EF02ED7DF01}"/>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4264D0EB-B098-461D-8614-E9C715DAC1E9}"/>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96506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77A35-43CD-437F-A9E8-265E427015F9}"/>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3" name="Footer Placeholder 2">
            <a:extLst>
              <a:ext uri="{FF2B5EF4-FFF2-40B4-BE49-F238E27FC236}">
                <a16:creationId xmlns:a16="http://schemas.microsoft.com/office/drawing/2014/main" id="{0F837D5D-2E4B-4BC1-B125-1547AA47C67B}"/>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1EDC0E6-3379-459F-BAC9-B58E902798B1}"/>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390448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CB11-6BEB-40C9-A035-4BD327CBB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388030-CF28-4602-A091-E84B6C84A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427737-EB2A-4319-A0CE-6E7EE1904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B9490-D665-4D78-B816-AD61F8FF186A}"/>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6" name="Footer Placeholder 5">
            <a:extLst>
              <a:ext uri="{FF2B5EF4-FFF2-40B4-BE49-F238E27FC236}">
                <a16:creationId xmlns:a16="http://schemas.microsoft.com/office/drawing/2014/main" id="{651AA93B-2378-4219-9C83-9B5927AE2E02}"/>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D72AEA9D-ECF4-41B9-A86C-D3C2867565CF}"/>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387352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FFAF9-323B-4AFA-9B2F-846CFC72BF07}"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1327034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BFA3-CF14-4C0A-AD92-89DE5E8C0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095B07-DB60-47E6-A44C-6944AFA0C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8CA814-A1C5-444F-B6C8-DD35D3069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1775E-C7AF-4DCE-867C-28F4DF8658FE}"/>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6" name="Footer Placeholder 5">
            <a:extLst>
              <a:ext uri="{FF2B5EF4-FFF2-40B4-BE49-F238E27FC236}">
                <a16:creationId xmlns:a16="http://schemas.microsoft.com/office/drawing/2014/main" id="{4212F934-0269-4FE5-AB22-83D2B625BF85}"/>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8EEA7528-D197-41A3-A934-0F5A5A94FF18}"/>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46970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D2F6-A04B-4334-966C-665D74FAF3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F8C49A-2EA3-416A-BE97-B48AB4581E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4DC36E-265B-48E8-867F-E3A53AC3DC92}"/>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5" name="Footer Placeholder 4">
            <a:extLst>
              <a:ext uri="{FF2B5EF4-FFF2-40B4-BE49-F238E27FC236}">
                <a16:creationId xmlns:a16="http://schemas.microsoft.com/office/drawing/2014/main" id="{9ECC6881-5643-4E49-9698-2D22CCFBFBA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1D9990B-870D-4E5B-A372-396FF5254B05}"/>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3199195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C36B7-28C8-4A02-85C5-8EE2E94BBF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F5A362-C1BE-4433-90D2-36B8E57D2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A0598-CEAC-4966-995D-9DECAB721434}"/>
              </a:ext>
            </a:extLst>
          </p:cNvPr>
          <p:cNvSpPr>
            <a:spLocks noGrp="1"/>
          </p:cNvSpPr>
          <p:nvPr>
            <p:ph type="dt" sz="half" idx="10"/>
          </p:nvPr>
        </p:nvSpPr>
        <p:spPr/>
        <p:txBody>
          <a:bodyPr/>
          <a:lstStyle/>
          <a:p>
            <a:fld id="{8F9284B8-8DE4-48EB-BC4E-89CD035AD073}" type="datetimeFigureOut">
              <a:rPr lang="de-DE" smtClean="0"/>
              <a:pPr/>
              <a:t>27.04.2021</a:t>
            </a:fld>
            <a:endParaRPr lang="de-DE"/>
          </a:p>
        </p:txBody>
      </p:sp>
      <p:sp>
        <p:nvSpPr>
          <p:cNvPr id="5" name="Footer Placeholder 4">
            <a:extLst>
              <a:ext uri="{FF2B5EF4-FFF2-40B4-BE49-F238E27FC236}">
                <a16:creationId xmlns:a16="http://schemas.microsoft.com/office/drawing/2014/main" id="{2B109ED3-C3B7-4C2E-8809-5021632C8824}"/>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8C34924-6096-4612-BA71-75D4BBD9E1E6}"/>
              </a:ext>
            </a:extLst>
          </p:cNvPr>
          <p:cNvSpPr>
            <a:spLocks noGrp="1"/>
          </p:cNvSpPr>
          <p:nvPr>
            <p:ph type="sldNum" sz="quarter" idx="12"/>
          </p:nvPr>
        </p:nvSpPr>
        <p:spPr/>
        <p:txBody>
          <a:bodyPr/>
          <a:lstStyle/>
          <a:p>
            <a:fld id="{12F96F42-4C30-4B75-9966-09FC540A9A9F}" type="slidenum">
              <a:rPr lang="de-DE" smtClean="0"/>
              <a:pPr/>
              <a:t>‹#›</a:t>
            </a:fld>
            <a:endParaRPr lang="de-DE"/>
          </a:p>
        </p:txBody>
      </p:sp>
    </p:spTree>
    <p:extLst>
      <p:ext uri="{BB962C8B-B14F-4D97-AF65-F5344CB8AC3E}">
        <p14:creationId xmlns:p14="http://schemas.microsoft.com/office/powerpoint/2010/main" val="264618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18" indent="0">
              <a:buNone/>
              <a:defRPr sz="2000">
                <a:solidFill>
                  <a:schemeClr val="tx1">
                    <a:tint val="75000"/>
                  </a:schemeClr>
                </a:solidFill>
              </a:defRPr>
            </a:lvl2pPr>
            <a:lvl3pPr marL="914436" indent="0">
              <a:buNone/>
              <a:defRPr sz="1800">
                <a:solidFill>
                  <a:schemeClr val="tx1">
                    <a:tint val="75000"/>
                  </a:schemeClr>
                </a:solidFill>
              </a:defRPr>
            </a:lvl3pPr>
            <a:lvl4pPr marL="1371654" indent="0">
              <a:buNone/>
              <a:defRPr sz="1600">
                <a:solidFill>
                  <a:schemeClr val="tx1">
                    <a:tint val="75000"/>
                  </a:schemeClr>
                </a:solidFill>
              </a:defRPr>
            </a:lvl4pPr>
            <a:lvl5pPr marL="1828874" indent="0">
              <a:buNone/>
              <a:defRPr sz="1600">
                <a:solidFill>
                  <a:schemeClr val="tx1">
                    <a:tint val="75000"/>
                  </a:schemeClr>
                </a:solidFill>
              </a:defRPr>
            </a:lvl5pPr>
            <a:lvl6pPr marL="2286091" indent="0">
              <a:buNone/>
              <a:defRPr sz="1600">
                <a:solidFill>
                  <a:schemeClr val="tx1">
                    <a:tint val="75000"/>
                  </a:schemeClr>
                </a:solidFill>
              </a:defRPr>
            </a:lvl6pPr>
            <a:lvl7pPr marL="2743310" indent="0">
              <a:buNone/>
              <a:defRPr sz="1600">
                <a:solidFill>
                  <a:schemeClr val="tx1">
                    <a:tint val="75000"/>
                  </a:schemeClr>
                </a:solidFill>
              </a:defRPr>
            </a:lvl7pPr>
            <a:lvl8pPr marL="3200528" indent="0">
              <a:buNone/>
              <a:defRPr sz="1600">
                <a:solidFill>
                  <a:schemeClr val="tx1">
                    <a:tint val="75000"/>
                  </a:schemeClr>
                </a:solidFill>
              </a:defRPr>
            </a:lvl8pPr>
            <a:lvl9pPr marL="36577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FFAF9-323B-4AFA-9B2F-846CFC72BF07}" type="datetimeFigureOut">
              <a:rPr lang="en-GB" smtClean="0"/>
              <a:t>27/04/2021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14444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FFAF9-323B-4AFA-9B2F-846CFC72BF07}" type="datetimeFigureOut">
              <a:rPr lang="en-GB" smtClean="0"/>
              <a:t>27/04/2021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84508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18" indent="0">
              <a:buNone/>
              <a:defRPr sz="2000" b="1"/>
            </a:lvl2pPr>
            <a:lvl3pPr marL="914436" indent="0">
              <a:buNone/>
              <a:defRPr sz="1800" b="1"/>
            </a:lvl3pPr>
            <a:lvl4pPr marL="1371654" indent="0">
              <a:buNone/>
              <a:defRPr sz="1600" b="1"/>
            </a:lvl4pPr>
            <a:lvl5pPr marL="1828874" indent="0">
              <a:buNone/>
              <a:defRPr sz="1600" b="1"/>
            </a:lvl5pPr>
            <a:lvl6pPr marL="2286091" indent="0">
              <a:buNone/>
              <a:defRPr sz="1600" b="1"/>
            </a:lvl6pPr>
            <a:lvl7pPr marL="2743310" indent="0">
              <a:buNone/>
              <a:defRPr sz="1600" b="1"/>
            </a:lvl7pPr>
            <a:lvl8pPr marL="3200528" indent="0">
              <a:buNone/>
              <a:defRPr sz="1600" b="1"/>
            </a:lvl8pPr>
            <a:lvl9pPr marL="36577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18" indent="0">
              <a:buNone/>
              <a:defRPr sz="2000" b="1"/>
            </a:lvl2pPr>
            <a:lvl3pPr marL="914436" indent="0">
              <a:buNone/>
              <a:defRPr sz="1800" b="1"/>
            </a:lvl3pPr>
            <a:lvl4pPr marL="1371654" indent="0">
              <a:buNone/>
              <a:defRPr sz="1600" b="1"/>
            </a:lvl4pPr>
            <a:lvl5pPr marL="1828874" indent="0">
              <a:buNone/>
              <a:defRPr sz="1600" b="1"/>
            </a:lvl5pPr>
            <a:lvl6pPr marL="2286091" indent="0">
              <a:buNone/>
              <a:defRPr sz="1600" b="1"/>
            </a:lvl6pPr>
            <a:lvl7pPr marL="2743310" indent="0">
              <a:buNone/>
              <a:defRPr sz="1600" b="1"/>
            </a:lvl7pPr>
            <a:lvl8pPr marL="3200528" indent="0">
              <a:buNone/>
              <a:defRPr sz="1600" b="1"/>
            </a:lvl8pPr>
            <a:lvl9pPr marL="36577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FFAF9-323B-4AFA-9B2F-846CFC72BF07}" type="datetimeFigureOut">
              <a:rPr lang="en-GB" smtClean="0"/>
              <a:t>27/04/2021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277046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FFAF9-323B-4AFA-9B2F-846CFC72BF07}" type="datetimeFigureOut">
              <a:rPr lang="en-GB" smtClean="0"/>
              <a:t>27/04/2021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269939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FFAF9-323B-4AFA-9B2F-846CFC72BF07}" type="datetimeFigureOut">
              <a:rPr lang="en-GB" smtClean="0"/>
              <a:t>27/04/2021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299511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18" indent="0">
              <a:buNone/>
              <a:defRPr sz="1400"/>
            </a:lvl2pPr>
            <a:lvl3pPr marL="914436" indent="0">
              <a:buNone/>
              <a:defRPr sz="1200"/>
            </a:lvl3pPr>
            <a:lvl4pPr marL="1371654" indent="0">
              <a:buNone/>
              <a:defRPr sz="1000"/>
            </a:lvl4pPr>
            <a:lvl5pPr marL="1828874" indent="0">
              <a:buNone/>
              <a:defRPr sz="1000"/>
            </a:lvl5pPr>
            <a:lvl6pPr marL="2286091" indent="0">
              <a:buNone/>
              <a:defRPr sz="1000"/>
            </a:lvl6pPr>
            <a:lvl7pPr marL="2743310" indent="0">
              <a:buNone/>
              <a:defRPr sz="1000"/>
            </a:lvl7pPr>
            <a:lvl8pPr marL="3200528" indent="0">
              <a:buNone/>
              <a:defRPr sz="1000"/>
            </a:lvl8pPr>
            <a:lvl9pPr marL="36577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FFAF9-323B-4AFA-9B2F-846CFC72BF07}" type="datetimeFigureOut">
              <a:rPr lang="en-GB" smtClean="0"/>
              <a:t>27/04/2021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110837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18" indent="0">
              <a:buNone/>
              <a:defRPr sz="2800"/>
            </a:lvl2pPr>
            <a:lvl3pPr marL="914436" indent="0">
              <a:buNone/>
              <a:defRPr sz="2400"/>
            </a:lvl3pPr>
            <a:lvl4pPr marL="1371654" indent="0">
              <a:buNone/>
              <a:defRPr sz="2000"/>
            </a:lvl4pPr>
            <a:lvl5pPr marL="1828874" indent="0">
              <a:buNone/>
              <a:defRPr sz="2000"/>
            </a:lvl5pPr>
            <a:lvl6pPr marL="2286091" indent="0">
              <a:buNone/>
              <a:defRPr sz="2000"/>
            </a:lvl6pPr>
            <a:lvl7pPr marL="2743310" indent="0">
              <a:buNone/>
              <a:defRPr sz="2000"/>
            </a:lvl7pPr>
            <a:lvl8pPr marL="3200528" indent="0">
              <a:buNone/>
              <a:defRPr sz="2000"/>
            </a:lvl8pPr>
            <a:lvl9pPr marL="3657746" indent="0">
              <a:buNone/>
              <a:defRPr sz="2000"/>
            </a:lvl9pPr>
          </a:lstStyle>
          <a:p>
            <a:r>
              <a:rPr lang="en-US"/>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18" indent="0">
              <a:buNone/>
              <a:defRPr sz="1400"/>
            </a:lvl2pPr>
            <a:lvl3pPr marL="914436" indent="0">
              <a:buNone/>
              <a:defRPr sz="1200"/>
            </a:lvl3pPr>
            <a:lvl4pPr marL="1371654" indent="0">
              <a:buNone/>
              <a:defRPr sz="1000"/>
            </a:lvl4pPr>
            <a:lvl5pPr marL="1828874" indent="0">
              <a:buNone/>
              <a:defRPr sz="1000"/>
            </a:lvl5pPr>
            <a:lvl6pPr marL="2286091" indent="0">
              <a:buNone/>
              <a:defRPr sz="1000"/>
            </a:lvl6pPr>
            <a:lvl7pPr marL="2743310" indent="0">
              <a:buNone/>
              <a:defRPr sz="1000"/>
            </a:lvl7pPr>
            <a:lvl8pPr marL="3200528" indent="0">
              <a:buNone/>
              <a:defRPr sz="1000"/>
            </a:lvl8pPr>
            <a:lvl9pPr marL="36577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FFAF9-323B-4AFA-9B2F-846CFC72BF07}" type="datetimeFigureOut">
              <a:rPr lang="en-GB" smtClean="0"/>
              <a:t>27/04/2021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6F2C1-C115-4AB7-9FCC-C070AB685BCC}" type="slidenum">
              <a:rPr lang="en-GB" smtClean="0"/>
              <a:t>‹#›</a:t>
            </a:fld>
            <a:endParaRPr lang="en-GB"/>
          </a:p>
        </p:txBody>
      </p:sp>
    </p:spTree>
    <p:extLst>
      <p:ext uri="{BB962C8B-B14F-4D97-AF65-F5344CB8AC3E}">
        <p14:creationId xmlns:p14="http://schemas.microsoft.com/office/powerpoint/2010/main" val="299462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FFAF9-323B-4AFA-9B2F-846CFC72BF07}" type="datetimeFigureOut">
              <a:rPr lang="en-GB" smtClean="0"/>
              <a:t>27/04/2021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6F2C1-C115-4AB7-9FCC-C070AB685BCC}" type="slidenum">
              <a:rPr lang="en-GB" smtClean="0"/>
              <a:t>‹#›</a:t>
            </a:fld>
            <a:endParaRPr lang="en-GB"/>
          </a:p>
        </p:txBody>
      </p:sp>
    </p:spTree>
    <p:extLst>
      <p:ext uri="{BB962C8B-B14F-4D97-AF65-F5344CB8AC3E}">
        <p14:creationId xmlns:p14="http://schemas.microsoft.com/office/powerpoint/2010/main" val="1601784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3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9" indent="-228609" algn="l" defTabSz="91443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8" indent="-228609" algn="l" defTabSz="91443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6" indent="-228609" algn="l" defTabSz="91443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4" indent="-228609"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82" indent="-228609"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01" indent="-228609"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18" indent="-228609"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37" indent="-228609"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56" indent="-228609" algn="l" defTabSz="9144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6" rtl="0" eaLnBrk="1" latinLnBrk="0" hangingPunct="1">
        <a:defRPr sz="1800" kern="1200">
          <a:solidFill>
            <a:schemeClr val="tx1"/>
          </a:solidFill>
          <a:latin typeface="+mn-lt"/>
          <a:ea typeface="+mn-ea"/>
          <a:cs typeface="+mn-cs"/>
        </a:defRPr>
      </a:lvl1pPr>
      <a:lvl2pPr marL="457218" algn="l" defTabSz="914436" rtl="0" eaLnBrk="1" latinLnBrk="0" hangingPunct="1">
        <a:defRPr sz="1800" kern="1200">
          <a:solidFill>
            <a:schemeClr val="tx1"/>
          </a:solidFill>
          <a:latin typeface="+mn-lt"/>
          <a:ea typeface="+mn-ea"/>
          <a:cs typeface="+mn-cs"/>
        </a:defRPr>
      </a:lvl2pPr>
      <a:lvl3pPr marL="914436" algn="l" defTabSz="914436" rtl="0" eaLnBrk="1" latinLnBrk="0" hangingPunct="1">
        <a:defRPr sz="1800" kern="1200">
          <a:solidFill>
            <a:schemeClr val="tx1"/>
          </a:solidFill>
          <a:latin typeface="+mn-lt"/>
          <a:ea typeface="+mn-ea"/>
          <a:cs typeface="+mn-cs"/>
        </a:defRPr>
      </a:lvl3pPr>
      <a:lvl4pPr marL="1371654" algn="l" defTabSz="914436" rtl="0" eaLnBrk="1" latinLnBrk="0" hangingPunct="1">
        <a:defRPr sz="1800" kern="1200">
          <a:solidFill>
            <a:schemeClr val="tx1"/>
          </a:solidFill>
          <a:latin typeface="+mn-lt"/>
          <a:ea typeface="+mn-ea"/>
          <a:cs typeface="+mn-cs"/>
        </a:defRPr>
      </a:lvl4pPr>
      <a:lvl5pPr marL="1828874" algn="l" defTabSz="914436" rtl="0" eaLnBrk="1" latinLnBrk="0" hangingPunct="1">
        <a:defRPr sz="1800" kern="1200">
          <a:solidFill>
            <a:schemeClr val="tx1"/>
          </a:solidFill>
          <a:latin typeface="+mn-lt"/>
          <a:ea typeface="+mn-ea"/>
          <a:cs typeface="+mn-cs"/>
        </a:defRPr>
      </a:lvl5pPr>
      <a:lvl6pPr marL="2286091" algn="l" defTabSz="914436" rtl="0" eaLnBrk="1" latinLnBrk="0" hangingPunct="1">
        <a:defRPr sz="1800" kern="1200">
          <a:solidFill>
            <a:schemeClr val="tx1"/>
          </a:solidFill>
          <a:latin typeface="+mn-lt"/>
          <a:ea typeface="+mn-ea"/>
          <a:cs typeface="+mn-cs"/>
        </a:defRPr>
      </a:lvl6pPr>
      <a:lvl7pPr marL="2743310" algn="l" defTabSz="914436" rtl="0" eaLnBrk="1" latinLnBrk="0" hangingPunct="1">
        <a:defRPr sz="1800" kern="1200">
          <a:solidFill>
            <a:schemeClr val="tx1"/>
          </a:solidFill>
          <a:latin typeface="+mn-lt"/>
          <a:ea typeface="+mn-ea"/>
          <a:cs typeface="+mn-cs"/>
        </a:defRPr>
      </a:lvl7pPr>
      <a:lvl8pPr marL="3200528" algn="l" defTabSz="914436" rtl="0" eaLnBrk="1" latinLnBrk="0" hangingPunct="1">
        <a:defRPr sz="1800" kern="1200">
          <a:solidFill>
            <a:schemeClr val="tx1"/>
          </a:solidFill>
          <a:latin typeface="+mn-lt"/>
          <a:ea typeface="+mn-ea"/>
          <a:cs typeface="+mn-cs"/>
        </a:defRPr>
      </a:lvl8pPr>
      <a:lvl9pPr marL="3657746" algn="l" defTabSz="9144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410FF-EFD2-4F34-8ECB-31BF5BCF1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8B872E-ABE7-4C82-A023-C7612158F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B13059-DC55-4BA5-9F7F-EFF9E0CDA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FFAF9-323B-4AFA-9B2F-846CFC72BF07}" type="datetimeFigureOut">
              <a:rPr lang="en-GB" smtClean="0"/>
              <a:t>27/04/2021</a:t>
            </a:fld>
            <a:endParaRPr lang="en-GB"/>
          </a:p>
        </p:txBody>
      </p:sp>
      <p:sp>
        <p:nvSpPr>
          <p:cNvPr id="5" name="Footer Placeholder 4">
            <a:extLst>
              <a:ext uri="{FF2B5EF4-FFF2-40B4-BE49-F238E27FC236}">
                <a16:creationId xmlns:a16="http://schemas.microsoft.com/office/drawing/2014/main" id="{E4956447-38BD-4E1C-B93F-AA5F9D6D1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31EF53-246D-49A5-90DC-EA422C516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6F2C1-C115-4AB7-9FCC-C070AB685BCC}" type="slidenum">
              <a:rPr lang="en-GB" smtClean="0"/>
              <a:t>‹#›</a:t>
            </a:fld>
            <a:endParaRPr lang="en-GB"/>
          </a:p>
        </p:txBody>
      </p:sp>
    </p:spTree>
    <p:extLst>
      <p:ext uri="{BB962C8B-B14F-4D97-AF65-F5344CB8AC3E}">
        <p14:creationId xmlns:p14="http://schemas.microsoft.com/office/powerpoint/2010/main" val="8156656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tiff"/><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9D651E-9DBD-453B-B18C-B06331B97DB7}"/>
              </a:ext>
            </a:extLst>
          </p:cNvPr>
          <p:cNvSpPr/>
          <p:nvPr/>
        </p:nvSpPr>
        <p:spPr>
          <a:xfrm>
            <a:off x="0" y="0"/>
            <a:ext cx="12192000" cy="8696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b="1">
              <a:latin typeface="Avenir Next LT Pro" panose="020B0504020202020204" pitchFamily="34" charset="0"/>
            </a:endParaRPr>
          </a:p>
        </p:txBody>
      </p:sp>
      <p:sp>
        <p:nvSpPr>
          <p:cNvPr id="10" name="Textfeld 9"/>
          <p:cNvSpPr txBox="1"/>
          <p:nvPr/>
        </p:nvSpPr>
        <p:spPr>
          <a:xfrm>
            <a:off x="1771270" y="576715"/>
            <a:ext cx="8649459" cy="548099"/>
          </a:xfrm>
          <a:prstGeom prst="rect">
            <a:avLst/>
          </a:prstGeom>
          <a:noFill/>
        </p:spPr>
        <p:txBody>
          <a:bodyPr wrap="square" rtlCol="0">
            <a:spAutoFit/>
          </a:bodyPr>
          <a:lstStyle/>
          <a:p>
            <a:pPr algn="ctr" defTabSz="207112"/>
            <a:r>
              <a:rPr lang="de-DE" sz="1150" b="1" dirty="0">
                <a:solidFill>
                  <a:prstClr val="black"/>
                </a:solidFill>
                <a:latin typeface="Calibri"/>
              </a:rPr>
              <a:t>Sansar Raj Meena</a:t>
            </a:r>
            <a:r>
              <a:rPr lang="de-DE" sz="1150" b="1" cap="all" baseline="30000" dirty="0">
                <a:solidFill>
                  <a:prstClr val="black"/>
                </a:solidFill>
                <a:latin typeface="Calibri"/>
              </a:rPr>
              <a:t>*</a:t>
            </a:r>
            <a:r>
              <a:rPr lang="de-DE" sz="1150" b="1" cap="all" dirty="0">
                <a:solidFill>
                  <a:prstClr val="black"/>
                </a:solidFill>
                <a:latin typeface="Calibri"/>
              </a:rPr>
              <a:t>, </a:t>
            </a:r>
            <a:r>
              <a:rPr lang="de-DE" sz="1150" b="1" dirty="0">
                <a:solidFill>
                  <a:prstClr val="black"/>
                </a:solidFill>
                <a:latin typeface="Calibri"/>
              </a:rPr>
              <a:t>Akshansha Chauhan</a:t>
            </a:r>
            <a:r>
              <a:rPr lang="de-AT" sz="1150" b="1" dirty="0">
                <a:solidFill>
                  <a:prstClr val="black"/>
                </a:solidFill>
                <a:latin typeface="Calibri"/>
              </a:rPr>
              <a:t>, Kushanav Bhuyan, </a:t>
            </a:r>
            <a:r>
              <a:rPr lang="de-DE" sz="1150" b="1" dirty="0">
                <a:solidFill>
                  <a:prstClr val="black"/>
                </a:solidFill>
                <a:latin typeface="Calibri"/>
              </a:rPr>
              <a:t>and R. P. Singh</a:t>
            </a:r>
            <a:endParaRPr lang="de-DE" sz="1150" b="1" cap="all" baseline="30000" dirty="0">
              <a:solidFill>
                <a:prstClr val="black"/>
              </a:solidFill>
              <a:latin typeface="Calibri"/>
            </a:endParaRPr>
          </a:p>
          <a:p>
            <a:pPr algn="ctr" defTabSz="207112"/>
            <a:endParaRPr lang="de-DE" sz="1087" b="1" cap="all" baseline="30000" dirty="0">
              <a:solidFill>
                <a:prstClr val="black"/>
              </a:solidFill>
              <a:latin typeface="Calibri"/>
            </a:endParaRPr>
          </a:p>
          <a:p>
            <a:pPr algn="ctr" defTabSz="207112"/>
            <a:r>
              <a:rPr lang="de-DE" sz="1087" baseline="30000" dirty="0">
                <a:solidFill>
                  <a:prstClr val="black"/>
                </a:solidFill>
                <a:latin typeface="Calibri"/>
              </a:rPr>
              <a:t> </a:t>
            </a:r>
            <a:endParaRPr lang="de-AT" sz="1087" i="1" dirty="0">
              <a:solidFill>
                <a:prstClr val="black"/>
              </a:solidFill>
              <a:latin typeface="Calibri"/>
            </a:endParaRPr>
          </a:p>
        </p:txBody>
      </p:sp>
      <p:sp>
        <p:nvSpPr>
          <p:cNvPr id="4" name="Titel 3"/>
          <p:cNvSpPr>
            <a:spLocks noGrp="1"/>
          </p:cNvSpPr>
          <p:nvPr>
            <p:ph type="title"/>
          </p:nvPr>
        </p:nvSpPr>
        <p:spPr>
          <a:xfrm>
            <a:off x="1172817" y="119987"/>
            <a:ext cx="10834221" cy="472956"/>
          </a:xfrm>
        </p:spPr>
        <p:txBody>
          <a:bodyPr>
            <a:noAutofit/>
          </a:bodyPr>
          <a:lstStyle/>
          <a:p>
            <a:r>
              <a:rPr lang="en-GB" sz="2400">
                <a:solidFill>
                  <a:srgbClr val="222222"/>
                </a:solidFill>
                <a:latin typeface="Arial" panose="020B0604020202020204" pitchFamily="34" charset="0"/>
              </a:rPr>
              <a:t>Impact of the Chamoli Disaster on Flood Plain and Water Quality along the Himalayan Rivers</a:t>
            </a:r>
            <a:endParaRPr lang="de-DE" sz="2400" cap="all"/>
          </a:p>
        </p:txBody>
      </p:sp>
      <p:pic>
        <p:nvPicPr>
          <p:cNvPr id="66" name="image8.png">
            <a:extLst>
              <a:ext uri="{FF2B5EF4-FFF2-40B4-BE49-F238E27FC236}">
                <a16:creationId xmlns:a16="http://schemas.microsoft.com/office/drawing/2014/main" id="{39351ED0-91AB-4193-A64B-C832943B6770}"/>
              </a:ext>
            </a:extLst>
          </p:cNvPr>
          <p:cNvPicPr/>
          <p:nvPr/>
        </p:nvPicPr>
        <p:blipFill>
          <a:blip r:embed="rId3">
            <a:extLst>
              <a:ext uri="{28A0092B-C50C-407E-A947-70E740481C1C}">
                <a14:useLocalDpi xmlns:a14="http://schemas.microsoft.com/office/drawing/2010/main" val="0"/>
              </a:ext>
            </a:extLst>
          </a:blip>
          <a:stretch>
            <a:fillRect/>
          </a:stretch>
        </p:blipFill>
        <p:spPr>
          <a:xfrm>
            <a:off x="3797727" y="4002627"/>
            <a:ext cx="4596544" cy="2669962"/>
          </a:xfrm>
          <a:prstGeom prst="rect">
            <a:avLst/>
          </a:prstGeom>
          <a:ln/>
        </p:spPr>
      </p:pic>
      <p:pic>
        <p:nvPicPr>
          <p:cNvPr id="63" name="Picture 62" descr="Graphical user interface, application&#10;&#10;Description automatically generated">
            <a:extLst>
              <a:ext uri="{FF2B5EF4-FFF2-40B4-BE49-F238E27FC236}">
                <a16:creationId xmlns:a16="http://schemas.microsoft.com/office/drawing/2014/main" id="{DEFBFA93-C2A3-4F95-98CE-4240D0EBB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967" y="877492"/>
            <a:ext cx="4523572" cy="3131703"/>
          </a:xfrm>
          <a:prstGeom prst="rect">
            <a:avLst/>
          </a:prstGeom>
        </p:spPr>
      </p:pic>
      <p:grpSp>
        <p:nvGrpSpPr>
          <p:cNvPr id="7" name="Group 6">
            <a:extLst>
              <a:ext uri="{FF2B5EF4-FFF2-40B4-BE49-F238E27FC236}">
                <a16:creationId xmlns:a16="http://schemas.microsoft.com/office/drawing/2014/main" id="{519130EA-7198-452D-B924-9DE57C057846}"/>
              </a:ext>
            </a:extLst>
          </p:cNvPr>
          <p:cNvGrpSpPr/>
          <p:nvPr/>
        </p:nvGrpSpPr>
        <p:grpSpPr>
          <a:xfrm>
            <a:off x="411963" y="897169"/>
            <a:ext cx="2980944" cy="2970044"/>
            <a:chOff x="335280" y="1063840"/>
            <a:chExt cx="2980944" cy="2970044"/>
          </a:xfrm>
        </p:grpSpPr>
        <p:sp>
          <p:nvSpPr>
            <p:cNvPr id="78" name="Textfeld 77"/>
            <p:cNvSpPr txBox="1"/>
            <p:nvPr/>
          </p:nvSpPr>
          <p:spPr>
            <a:xfrm>
              <a:off x="346604" y="1063840"/>
              <a:ext cx="2954380" cy="2970044"/>
            </a:xfrm>
            <a:prstGeom prst="rect">
              <a:avLst/>
            </a:prstGeom>
            <a:solidFill>
              <a:srgbClr val="F2F2F2">
                <a:alpha val="50196"/>
              </a:srgbClr>
            </a:solidFill>
            <a:effectLst>
              <a:glow>
                <a:schemeClr val="accent1"/>
              </a:glow>
            </a:effectLst>
          </p:spPr>
          <p:txBody>
            <a:bodyPr wrap="square" rtlCol="0">
              <a:spAutoFit/>
            </a:bodyPr>
            <a:lstStyle/>
            <a:p>
              <a:pPr algn="just" defTabSz="207112"/>
              <a:endParaRPr lang="en-GB" sz="1100" dirty="0">
                <a:solidFill>
                  <a:prstClr val="black"/>
                </a:solidFill>
                <a:latin typeface="Avenir Next LT Pro" panose="020B0504020202020204" pitchFamily="34" charset="0"/>
                <a:cs typeface="Calibri" panose="020F0502020204030204" pitchFamily="34" charset="0"/>
              </a:endParaRPr>
            </a:p>
            <a:p>
              <a:pPr algn="just" defTabSz="207112"/>
              <a:r>
                <a:rPr lang="en-GB" sz="1100" dirty="0">
                  <a:solidFill>
                    <a:prstClr val="black"/>
                  </a:solidFill>
                  <a:latin typeface="Avenir Next LT Pro" panose="020B0504020202020204" pitchFamily="34" charset="0"/>
                  <a:cs typeface="Calibri" panose="020F0502020204030204" pitchFamily="34" charset="0"/>
                </a:rPr>
                <a:t>The rivers originating from the Himalayas are very dynamic and can carry huge amounts of eroded rocks and sediments that can affect the water quality downstream. The deposition of such sediments in river water which is used by about 500 million people residing within the Ganga Basin, especially along the Ganga River and its tributaries, can have massive implications on their lives and economy. The consequences of the Chamoli Disaster contributed by the influx of debris along with broken glacial fragments flooding the Rishi Ganga river and its subsequent tributaries are worth investigating.</a:t>
              </a:r>
            </a:p>
          </p:txBody>
        </p:sp>
        <p:sp>
          <p:nvSpPr>
            <p:cNvPr id="6" name="Rectangle 5">
              <a:extLst>
                <a:ext uri="{FF2B5EF4-FFF2-40B4-BE49-F238E27FC236}">
                  <a16:creationId xmlns:a16="http://schemas.microsoft.com/office/drawing/2014/main" id="{352C9AD0-BD67-4497-B828-FF016B99080B}"/>
                </a:ext>
              </a:extLst>
            </p:cNvPr>
            <p:cNvSpPr/>
            <p:nvPr/>
          </p:nvSpPr>
          <p:spPr>
            <a:xfrm>
              <a:off x="335280" y="1063840"/>
              <a:ext cx="2980944" cy="206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venir Next LT Pro" panose="020B0504020202020204" pitchFamily="34" charset="0"/>
                </a:rPr>
                <a:t>General</a:t>
              </a:r>
            </a:p>
          </p:txBody>
        </p:sp>
      </p:grpSp>
      <p:grpSp>
        <p:nvGrpSpPr>
          <p:cNvPr id="9" name="Group 8">
            <a:extLst>
              <a:ext uri="{FF2B5EF4-FFF2-40B4-BE49-F238E27FC236}">
                <a16:creationId xmlns:a16="http://schemas.microsoft.com/office/drawing/2014/main" id="{1DB4166E-379D-4535-BC47-26A2945DE7E6}"/>
              </a:ext>
            </a:extLst>
          </p:cNvPr>
          <p:cNvGrpSpPr/>
          <p:nvPr/>
        </p:nvGrpSpPr>
        <p:grpSpPr>
          <a:xfrm>
            <a:off x="411963" y="3907898"/>
            <a:ext cx="2954380" cy="2750541"/>
            <a:chOff x="8438608" y="1063840"/>
            <a:chExt cx="3568433" cy="2516073"/>
          </a:xfrm>
        </p:grpSpPr>
        <p:sp>
          <p:nvSpPr>
            <p:cNvPr id="72" name="Textfeld 77">
              <a:extLst>
                <a:ext uri="{FF2B5EF4-FFF2-40B4-BE49-F238E27FC236}">
                  <a16:creationId xmlns:a16="http://schemas.microsoft.com/office/drawing/2014/main" id="{D7A7018A-C1B7-47E7-97D9-41BC459F235A}"/>
                </a:ext>
              </a:extLst>
            </p:cNvPr>
            <p:cNvSpPr txBox="1"/>
            <p:nvPr/>
          </p:nvSpPr>
          <p:spPr>
            <a:xfrm>
              <a:off x="8438608" y="1063840"/>
              <a:ext cx="3568433" cy="2516073"/>
            </a:xfrm>
            <a:prstGeom prst="rect">
              <a:avLst/>
            </a:prstGeom>
            <a:solidFill>
              <a:srgbClr val="F2F2F2">
                <a:alpha val="50196"/>
              </a:srgbClr>
            </a:solidFill>
            <a:effectLst>
              <a:glow>
                <a:schemeClr val="accent1"/>
              </a:glow>
            </a:effectLst>
          </p:spPr>
          <p:txBody>
            <a:bodyPr wrap="square" rtlCol="0">
              <a:spAutoFit/>
            </a:bodyPr>
            <a:lstStyle/>
            <a:p>
              <a:pPr marL="129444" indent="-129444" algn="just" defTabSz="207112">
                <a:buFont typeface="Arial" panose="020B0604020202020204" pitchFamily="34" charset="0"/>
                <a:buChar char="•"/>
              </a:pPr>
              <a:endParaRPr lang="en-GB" sz="1050" dirty="0">
                <a:solidFill>
                  <a:prstClr val="black"/>
                </a:solidFill>
                <a:latin typeface="Avenir Next LT Pro" panose="020B0504020202020204" pitchFamily="34" charset="0"/>
                <a:cs typeface="Calibri" panose="020F0502020204030204" pitchFamily="34" charset="0"/>
              </a:endParaRPr>
            </a:p>
            <a:p>
              <a:pPr marL="129444" indent="-129444" algn="just" defTabSz="207112">
                <a:buFont typeface="Arial" panose="020B0604020202020204" pitchFamily="34" charset="0"/>
                <a:buChar char="•"/>
              </a:pPr>
              <a:endParaRPr lang="en-GB" sz="1050" dirty="0">
                <a:solidFill>
                  <a:prstClr val="black"/>
                </a:solidFill>
                <a:latin typeface="Avenir Next LT Pro" panose="020B0504020202020204" pitchFamily="34" charset="0"/>
                <a:cs typeface="Calibri" panose="020F0502020204030204" pitchFamily="34" charset="0"/>
              </a:endParaRPr>
            </a:p>
            <a:p>
              <a:pPr marL="129444" indent="-129444" algn="just" defTabSz="207112">
                <a:buFont typeface="Arial" panose="020B0604020202020204" pitchFamily="34" charset="0"/>
                <a:buChar char="•"/>
              </a:pPr>
              <a:r>
                <a:rPr lang="en-GB" sz="1050" dirty="0">
                  <a:solidFill>
                    <a:prstClr val="black"/>
                  </a:solidFill>
                  <a:latin typeface="Avenir Next LT Pro" panose="020B0504020202020204" pitchFamily="34" charset="0"/>
                  <a:cs typeface="Calibri" panose="020F0502020204030204" pitchFamily="34" charset="0"/>
                </a:rPr>
                <a:t>Our study was to qualitatively evaluate the effects of the disaster on river water quality using Sentinel 1 and 2 images. </a:t>
              </a:r>
            </a:p>
            <a:p>
              <a:pPr algn="just" defTabSz="207112"/>
              <a:endParaRPr lang="en-GB" sz="1050" dirty="0">
                <a:solidFill>
                  <a:prstClr val="black"/>
                </a:solidFill>
                <a:latin typeface="Avenir Next LT Pro" panose="020B0504020202020204" pitchFamily="34" charset="0"/>
                <a:cs typeface="Calibri" panose="020F0502020204030204" pitchFamily="34" charset="0"/>
              </a:endParaRPr>
            </a:p>
            <a:p>
              <a:pPr marL="129444" indent="-129444" algn="just" defTabSz="207112">
                <a:buFont typeface="Arial" panose="020B0604020202020204" pitchFamily="34" charset="0"/>
                <a:buChar char="•"/>
              </a:pPr>
              <a:r>
                <a:rPr lang="en-GB" sz="1050" dirty="0">
                  <a:solidFill>
                    <a:prstClr val="black"/>
                  </a:solidFill>
                  <a:latin typeface="Avenir Next LT Pro" panose="020B0504020202020204" pitchFamily="34" charset="0"/>
                  <a:cs typeface="Calibri" panose="020F0502020204030204" pitchFamily="34" charset="0"/>
                </a:rPr>
                <a:t>We used normalized difference indices: NDCI, NDTI and NDWI to analyse the changes in water quality to examine the effects of the Chamoli Disaster using pre-and post-event images. </a:t>
              </a:r>
              <a:endParaRPr lang="en-US" sz="1050" dirty="0">
                <a:solidFill>
                  <a:prstClr val="black"/>
                </a:solidFill>
                <a:latin typeface="Avenir Next LT Pro" panose="020B0504020202020204" pitchFamily="34" charset="0"/>
                <a:cs typeface="Calibri" panose="020F0502020204030204" pitchFamily="34" charset="0"/>
              </a:endParaRPr>
            </a:p>
            <a:p>
              <a:pPr algn="just" defTabSz="207112"/>
              <a:endParaRPr lang="en-US" sz="1050" dirty="0">
                <a:solidFill>
                  <a:prstClr val="black"/>
                </a:solidFill>
                <a:latin typeface="Avenir Next LT Pro" panose="020B0504020202020204" pitchFamily="34" charset="0"/>
                <a:cs typeface="Calibri" panose="020F0502020204030204" pitchFamily="34" charset="0"/>
              </a:endParaRPr>
            </a:p>
            <a:p>
              <a:pPr marL="129444" indent="-129444" algn="just" defTabSz="207112">
                <a:buFont typeface="Arial" panose="020B0604020202020204" pitchFamily="34" charset="0"/>
                <a:buChar char="•"/>
              </a:pPr>
              <a:r>
                <a:rPr lang="en-GB" sz="1050" dirty="0">
                  <a:solidFill>
                    <a:prstClr val="black"/>
                  </a:solidFill>
                  <a:latin typeface="Avenir Next LT Pro" panose="020B0504020202020204" pitchFamily="34" charset="0"/>
                  <a:cs typeface="Calibri" panose="020F0502020204030204" pitchFamily="34" charset="0"/>
                </a:rPr>
                <a:t>Interpretation of the pronounced water changes were studied by evaluating the variations in the spectral profiles and the backscatter information for locations of interest.</a:t>
              </a:r>
              <a:endParaRPr lang="en-US" sz="1050" dirty="0">
                <a:solidFill>
                  <a:prstClr val="black"/>
                </a:solidFill>
                <a:latin typeface="Avenir Next LT Pro" panose="020B050402020202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3CD73B0-57C1-4D9A-8539-0D7295274F7F}"/>
                </a:ext>
              </a:extLst>
            </p:cNvPr>
            <p:cNvSpPr/>
            <p:nvPr/>
          </p:nvSpPr>
          <p:spPr>
            <a:xfrm>
              <a:off x="8438608" y="1073104"/>
              <a:ext cx="3568432" cy="170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venir Next LT Pro" panose="020B0504020202020204" pitchFamily="34" charset="0"/>
                </a:rPr>
                <a:t>Objectives and Approaches</a:t>
              </a:r>
            </a:p>
          </p:txBody>
        </p:sp>
      </p:grpSp>
      <p:pic>
        <p:nvPicPr>
          <p:cNvPr id="18" name="Picture 17">
            <a:extLst>
              <a:ext uri="{FF2B5EF4-FFF2-40B4-BE49-F238E27FC236}">
                <a16:creationId xmlns:a16="http://schemas.microsoft.com/office/drawing/2014/main" id="{5FFFD040-7F1F-485A-A7C6-405662B012D6}"/>
              </a:ext>
            </a:extLst>
          </p:cNvPr>
          <p:cNvPicPr>
            <a:picLocks noChangeAspect="1"/>
          </p:cNvPicPr>
          <p:nvPr/>
        </p:nvPicPr>
        <p:blipFill>
          <a:blip r:embed="rId5"/>
          <a:stretch>
            <a:fillRect/>
          </a:stretch>
        </p:blipFill>
        <p:spPr>
          <a:xfrm>
            <a:off x="182219" y="82415"/>
            <a:ext cx="691371" cy="548099"/>
          </a:xfrm>
          <a:prstGeom prst="rect">
            <a:avLst/>
          </a:prstGeom>
        </p:spPr>
      </p:pic>
      <p:sp>
        <p:nvSpPr>
          <p:cNvPr id="23" name="Rectangle 22">
            <a:extLst>
              <a:ext uri="{FF2B5EF4-FFF2-40B4-BE49-F238E27FC236}">
                <a16:creationId xmlns:a16="http://schemas.microsoft.com/office/drawing/2014/main" id="{B5FD3CBC-7E5D-4242-8DBC-AEE156E2EE23}"/>
              </a:ext>
            </a:extLst>
          </p:cNvPr>
          <p:cNvSpPr/>
          <p:nvPr/>
        </p:nvSpPr>
        <p:spPr>
          <a:xfrm>
            <a:off x="0" y="6679157"/>
            <a:ext cx="12192000" cy="1723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900" dirty="0">
                <a:latin typeface="Avenir Next LT Pro" panose="020B0504020202020204" pitchFamily="34" charset="0"/>
              </a:rPr>
              <a:t>*</a:t>
            </a:r>
            <a:r>
              <a:rPr lang="en-GB" sz="900" i="1" dirty="0">
                <a:latin typeface="Avenir Next LT Pro" panose="020B0504020202020204" pitchFamily="34" charset="0"/>
              </a:rPr>
              <a:t>Corresponding author</a:t>
            </a:r>
            <a:endParaRPr lang="en-GB" sz="900" dirty="0">
              <a:latin typeface="Avenir Next LT Pro" panose="020B0504020202020204" pitchFamily="34" charset="0"/>
            </a:endParaRPr>
          </a:p>
        </p:txBody>
      </p:sp>
      <p:pic>
        <p:nvPicPr>
          <p:cNvPr id="30" name="Picture 29">
            <a:extLst>
              <a:ext uri="{FF2B5EF4-FFF2-40B4-BE49-F238E27FC236}">
                <a16:creationId xmlns:a16="http://schemas.microsoft.com/office/drawing/2014/main" id="{7B416448-73D8-4A88-BE1F-0A42EF6B0ECC}"/>
              </a:ext>
            </a:extLst>
          </p:cNvPr>
          <p:cNvPicPr/>
          <p:nvPr/>
        </p:nvPicPr>
        <p:blipFill>
          <a:blip r:embed="rId6" cstate="print">
            <a:extLst>
              <a:ext uri="{28A0092B-C50C-407E-A947-70E740481C1C}">
                <a14:useLocalDpi xmlns:a14="http://schemas.microsoft.com/office/drawing/2010/main" val="0"/>
              </a:ext>
            </a:extLst>
          </a:blip>
          <a:srcRect/>
          <a:stretch/>
        </p:blipFill>
        <p:spPr>
          <a:xfrm>
            <a:off x="8732386" y="929219"/>
            <a:ext cx="3036326" cy="4327448"/>
          </a:xfrm>
          <a:prstGeom prst="rect">
            <a:avLst/>
          </a:prstGeom>
        </p:spPr>
      </p:pic>
      <p:sp>
        <p:nvSpPr>
          <p:cNvPr id="31" name="TextBox 30">
            <a:extLst>
              <a:ext uri="{FF2B5EF4-FFF2-40B4-BE49-F238E27FC236}">
                <a16:creationId xmlns:a16="http://schemas.microsoft.com/office/drawing/2014/main" id="{179E54AF-148D-43F0-9F2B-6BEAB5D4CEFB}"/>
              </a:ext>
            </a:extLst>
          </p:cNvPr>
          <p:cNvSpPr txBox="1"/>
          <p:nvPr/>
        </p:nvSpPr>
        <p:spPr>
          <a:xfrm>
            <a:off x="8691768" y="5256667"/>
            <a:ext cx="3271383" cy="253916"/>
          </a:xfrm>
          <a:prstGeom prst="rect">
            <a:avLst/>
          </a:prstGeom>
          <a:noFill/>
        </p:spPr>
        <p:txBody>
          <a:bodyPr wrap="square" rtlCol="0">
            <a:spAutoFit/>
          </a:bodyPr>
          <a:lstStyle/>
          <a:p>
            <a:pPr algn="ctr"/>
            <a:r>
              <a:rPr lang="en-GB" sz="1050" dirty="0">
                <a:latin typeface="Avenir Next LT Pro" panose="020B0504020202020204" pitchFamily="34" charset="0"/>
              </a:rPr>
              <a:t>Fig 1: Affected area due to Chamoli Disaster</a:t>
            </a:r>
          </a:p>
        </p:txBody>
      </p:sp>
      <p:grpSp>
        <p:nvGrpSpPr>
          <p:cNvPr id="33" name="Group 32">
            <a:extLst>
              <a:ext uri="{FF2B5EF4-FFF2-40B4-BE49-F238E27FC236}">
                <a16:creationId xmlns:a16="http://schemas.microsoft.com/office/drawing/2014/main" id="{BC4271D9-0A97-4051-B5A1-D8AD080E5C59}"/>
              </a:ext>
            </a:extLst>
          </p:cNvPr>
          <p:cNvGrpSpPr/>
          <p:nvPr/>
        </p:nvGrpSpPr>
        <p:grpSpPr>
          <a:xfrm>
            <a:off x="9505621" y="5735483"/>
            <a:ext cx="2501417" cy="709206"/>
            <a:chOff x="8771942" y="5718054"/>
            <a:chExt cx="3312746" cy="836140"/>
          </a:xfrm>
        </p:grpSpPr>
        <p:pic>
          <p:nvPicPr>
            <p:cNvPr id="11" name="Picture 10">
              <a:extLst>
                <a:ext uri="{FF2B5EF4-FFF2-40B4-BE49-F238E27FC236}">
                  <a16:creationId xmlns:a16="http://schemas.microsoft.com/office/drawing/2014/main" id="{60608066-6414-4DEC-A176-D3501BA04E61}"/>
                </a:ext>
              </a:extLst>
            </p:cNvPr>
            <p:cNvPicPr>
              <a:picLocks noChangeAspect="1"/>
            </p:cNvPicPr>
            <p:nvPr/>
          </p:nvPicPr>
          <p:blipFill>
            <a:blip r:embed="rId7"/>
            <a:stretch>
              <a:fillRect/>
            </a:stretch>
          </p:blipFill>
          <p:spPr>
            <a:xfrm>
              <a:off x="10742430" y="5765769"/>
              <a:ext cx="1342258" cy="740711"/>
            </a:xfrm>
            <a:prstGeom prst="rect">
              <a:avLst/>
            </a:prstGeom>
          </p:spPr>
        </p:pic>
        <p:pic>
          <p:nvPicPr>
            <p:cNvPr id="13" name="Picture 12">
              <a:extLst>
                <a:ext uri="{FF2B5EF4-FFF2-40B4-BE49-F238E27FC236}">
                  <a16:creationId xmlns:a16="http://schemas.microsoft.com/office/drawing/2014/main" id="{BBADB1B2-3B29-4179-88AD-0F8F140C78F9}"/>
                </a:ext>
              </a:extLst>
            </p:cNvPr>
            <p:cNvPicPr>
              <a:picLocks noChangeAspect="1"/>
            </p:cNvPicPr>
            <p:nvPr/>
          </p:nvPicPr>
          <p:blipFill>
            <a:blip r:embed="rId8"/>
            <a:stretch>
              <a:fillRect/>
            </a:stretch>
          </p:blipFill>
          <p:spPr>
            <a:xfrm>
              <a:off x="10081538" y="5718054"/>
              <a:ext cx="628923" cy="836140"/>
            </a:xfrm>
            <a:prstGeom prst="rect">
              <a:avLst/>
            </a:prstGeom>
          </p:spPr>
        </p:pic>
        <p:pic>
          <p:nvPicPr>
            <p:cNvPr id="32" name="Picture 31">
              <a:extLst>
                <a:ext uri="{FF2B5EF4-FFF2-40B4-BE49-F238E27FC236}">
                  <a16:creationId xmlns:a16="http://schemas.microsoft.com/office/drawing/2014/main" id="{4F4C75A2-7EB4-4139-8084-578EFA021E78}"/>
                </a:ext>
              </a:extLst>
            </p:cNvPr>
            <p:cNvPicPr>
              <a:picLocks noChangeAspect="1"/>
            </p:cNvPicPr>
            <p:nvPr/>
          </p:nvPicPr>
          <p:blipFill>
            <a:blip r:embed="rId9"/>
            <a:stretch>
              <a:fillRect/>
            </a:stretch>
          </p:blipFill>
          <p:spPr>
            <a:xfrm>
              <a:off x="8771942" y="5843627"/>
              <a:ext cx="1277627" cy="584994"/>
            </a:xfrm>
            <a:prstGeom prst="rect">
              <a:avLst/>
            </a:prstGeom>
          </p:spPr>
        </p:pic>
      </p:grpSp>
    </p:spTree>
    <p:extLst>
      <p:ext uri="{BB962C8B-B14F-4D97-AF65-F5344CB8AC3E}">
        <p14:creationId xmlns:p14="http://schemas.microsoft.com/office/powerpoint/2010/main" val="173808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10;&#10;Description automatically generated">
            <a:extLst>
              <a:ext uri="{FF2B5EF4-FFF2-40B4-BE49-F238E27FC236}">
                <a16:creationId xmlns:a16="http://schemas.microsoft.com/office/drawing/2014/main" id="{1424ED3F-AB38-46AC-B0D2-E6879F8CC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68" y="1953806"/>
            <a:ext cx="3919170" cy="4202060"/>
          </a:xfrm>
          <a:prstGeom prst="rect">
            <a:avLst/>
          </a:prstGeom>
        </p:spPr>
      </p:pic>
      <p:pic>
        <p:nvPicPr>
          <p:cNvPr id="21" name="Picture 20" descr="Diagram&#10;&#10;Description automatically generated with low confidence">
            <a:extLst>
              <a:ext uri="{FF2B5EF4-FFF2-40B4-BE49-F238E27FC236}">
                <a16:creationId xmlns:a16="http://schemas.microsoft.com/office/drawing/2014/main" id="{113DC4A2-B7CB-4F9B-A0B3-1BC01A0A0BB9}"/>
              </a:ext>
            </a:extLst>
          </p:cNvPr>
          <p:cNvPicPr/>
          <p:nvPr/>
        </p:nvPicPr>
        <p:blipFill>
          <a:blip r:embed="rId4">
            <a:extLst>
              <a:ext uri="{28A0092B-C50C-407E-A947-70E740481C1C}">
                <a14:useLocalDpi xmlns:a14="http://schemas.microsoft.com/office/drawing/2010/main" val="0"/>
              </a:ext>
            </a:extLst>
          </a:blip>
          <a:stretch>
            <a:fillRect/>
          </a:stretch>
        </p:blipFill>
        <p:spPr>
          <a:xfrm>
            <a:off x="4594647" y="1970036"/>
            <a:ext cx="3267162" cy="4359706"/>
          </a:xfrm>
          <a:prstGeom prst="rect">
            <a:avLst/>
          </a:prstGeom>
        </p:spPr>
      </p:pic>
      <p:pic>
        <p:nvPicPr>
          <p:cNvPr id="23" name="Picture 22">
            <a:extLst>
              <a:ext uri="{FF2B5EF4-FFF2-40B4-BE49-F238E27FC236}">
                <a16:creationId xmlns:a16="http://schemas.microsoft.com/office/drawing/2014/main" id="{55B06F5A-44AB-4BA5-B943-4894777508C1}"/>
              </a:ext>
            </a:extLst>
          </p:cNvPr>
          <p:cNvPicPr/>
          <p:nvPr/>
        </p:nvPicPr>
        <p:blipFill>
          <a:blip r:embed="rId5">
            <a:extLst>
              <a:ext uri="{28A0092B-C50C-407E-A947-70E740481C1C}">
                <a14:useLocalDpi xmlns:a14="http://schemas.microsoft.com/office/drawing/2010/main" val="0"/>
              </a:ext>
            </a:extLst>
          </a:blip>
          <a:stretch>
            <a:fillRect/>
          </a:stretch>
        </p:blipFill>
        <p:spPr>
          <a:xfrm>
            <a:off x="7861809" y="449187"/>
            <a:ext cx="4330191" cy="5361156"/>
          </a:xfrm>
          <a:prstGeom prst="rect">
            <a:avLst/>
          </a:prstGeom>
        </p:spPr>
      </p:pic>
      <p:sp>
        <p:nvSpPr>
          <p:cNvPr id="46" name="Rectangle 45">
            <a:extLst>
              <a:ext uri="{FF2B5EF4-FFF2-40B4-BE49-F238E27FC236}">
                <a16:creationId xmlns:a16="http://schemas.microsoft.com/office/drawing/2014/main" id="{2393E573-E277-441C-8241-95C952CABB00}"/>
              </a:ext>
            </a:extLst>
          </p:cNvPr>
          <p:cNvSpPr/>
          <p:nvPr/>
        </p:nvSpPr>
        <p:spPr>
          <a:xfrm>
            <a:off x="0" y="0"/>
            <a:ext cx="12192000" cy="2294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1400" b="1">
              <a:latin typeface="Avenir Next LT Pro" panose="020B0504020202020204" pitchFamily="34" charset="0"/>
            </a:endParaRPr>
          </a:p>
        </p:txBody>
      </p:sp>
      <p:sp>
        <p:nvSpPr>
          <p:cNvPr id="47" name="Rectangle 46">
            <a:extLst>
              <a:ext uri="{FF2B5EF4-FFF2-40B4-BE49-F238E27FC236}">
                <a16:creationId xmlns:a16="http://schemas.microsoft.com/office/drawing/2014/main" id="{D79F00B0-7F79-4A06-BBDC-BD675A370808}"/>
              </a:ext>
            </a:extLst>
          </p:cNvPr>
          <p:cNvSpPr/>
          <p:nvPr/>
        </p:nvSpPr>
        <p:spPr>
          <a:xfrm>
            <a:off x="0" y="6628584"/>
            <a:ext cx="12192000" cy="2294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1400" b="1">
              <a:latin typeface="Avenir Next LT Pro" panose="020B0504020202020204" pitchFamily="34" charset="0"/>
            </a:endParaRPr>
          </a:p>
        </p:txBody>
      </p:sp>
      <p:grpSp>
        <p:nvGrpSpPr>
          <p:cNvPr id="2" name="Group 1">
            <a:extLst>
              <a:ext uri="{FF2B5EF4-FFF2-40B4-BE49-F238E27FC236}">
                <a16:creationId xmlns:a16="http://schemas.microsoft.com/office/drawing/2014/main" id="{30FAD587-F389-486C-BDAC-42D2BA2ACFA2}"/>
              </a:ext>
            </a:extLst>
          </p:cNvPr>
          <p:cNvGrpSpPr/>
          <p:nvPr/>
        </p:nvGrpSpPr>
        <p:grpSpPr>
          <a:xfrm>
            <a:off x="287068" y="275760"/>
            <a:ext cx="7574741" cy="1568159"/>
            <a:chOff x="66681" y="5169746"/>
            <a:chExt cx="1331142" cy="1171134"/>
          </a:xfrm>
        </p:grpSpPr>
        <p:sp>
          <p:nvSpPr>
            <p:cNvPr id="44" name="Textfeld 77">
              <a:extLst>
                <a:ext uri="{FF2B5EF4-FFF2-40B4-BE49-F238E27FC236}">
                  <a16:creationId xmlns:a16="http://schemas.microsoft.com/office/drawing/2014/main" id="{E3103DFB-724D-4FFD-AC47-553D51EC6ECB}"/>
                </a:ext>
              </a:extLst>
            </p:cNvPr>
            <p:cNvSpPr txBox="1"/>
            <p:nvPr/>
          </p:nvSpPr>
          <p:spPr>
            <a:xfrm>
              <a:off x="66681" y="5185864"/>
              <a:ext cx="1331142" cy="1155016"/>
            </a:xfrm>
            <a:prstGeom prst="rect">
              <a:avLst/>
            </a:prstGeom>
            <a:solidFill>
              <a:srgbClr val="F2F2F2">
                <a:alpha val="50196"/>
              </a:srgbClr>
            </a:solidFill>
            <a:effectLst>
              <a:glow>
                <a:schemeClr val="accent1"/>
              </a:glow>
            </a:effectLst>
          </p:spPr>
          <p:txBody>
            <a:bodyPr wrap="square" rtlCol="0">
              <a:spAutoFit/>
            </a:bodyPr>
            <a:lstStyle/>
            <a:p>
              <a:pPr algn="just" defTabSz="207112"/>
              <a:endParaRPr lang="en-GB" sz="1050" dirty="0">
                <a:solidFill>
                  <a:prstClr val="black"/>
                </a:solidFill>
                <a:latin typeface="Avenir Next LT Pro" panose="020B0504020202020204" pitchFamily="34" charset="0"/>
                <a:cs typeface="Calibri" panose="020F0502020204030204" pitchFamily="34" charset="0"/>
              </a:endParaRPr>
            </a:p>
            <a:p>
              <a:pPr algn="just" defTabSz="207112"/>
              <a:endParaRPr lang="en-GB" sz="1050" dirty="0">
                <a:solidFill>
                  <a:prstClr val="black"/>
                </a:solidFill>
                <a:latin typeface="Avenir Next LT Pro" panose="020B0504020202020204" pitchFamily="34" charset="0"/>
                <a:cs typeface="Calibri" panose="020F0502020204030204" pitchFamily="34" charset="0"/>
              </a:endParaRPr>
            </a:p>
            <a:p>
              <a:pPr algn="just" defTabSz="207112"/>
              <a:r>
                <a:rPr lang="en-GB" sz="1050" dirty="0">
                  <a:solidFill>
                    <a:prstClr val="black"/>
                  </a:solidFill>
                  <a:latin typeface="Avenir Next LT Pro" panose="020B0504020202020204" pitchFamily="34" charset="0"/>
                  <a:cs typeface="Calibri" panose="020F0502020204030204" pitchFamily="34" charset="0"/>
                </a:rPr>
                <a:t>Our results show that pronounced changes were witnessed in the river water and the flood plains. </a:t>
              </a:r>
            </a:p>
            <a:p>
              <a:pPr algn="just" defTabSz="207112"/>
              <a:endParaRPr lang="en-GB" sz="1050" dirty="0">
                <a:solidFill>
                  <a:prstClr val="black"/>
                </a:solidFill>
                <a:latin typeface="Avenir Next LT Pro" panose="020B0504020202020204" pitchFamily="34" charset="0"/>
                <a:cs typeface="Calibri" panose="020F0502020204030204" pitchFamily="34" charset="0"/>
              </a:endParaRPr>
            </a:p>
            <a:p>
              <a:pPr marL="228600" indent="-228600" algn="just" defTabSz="207112">
                <a:buFont typeface="+mj-lt"/>
                <a:buAutoNum type="arabicPeriod"/>
              </a:pPr>
              <a:r>
                <a:rPr lang="en-GB" sz="1050" dirty="0">
                  <a:solidFill>
                    <a:prstClr val="black"/>
                  </a:solidFill>
                  <a:latin typeface="Avenir Next LT Pro" panose="020B0504020202020204" pitchFamily="34" charset="0"/>
                  <a:cs typeface="Calibri" panose="020F0502020204030204" pitchFamily="34" charset="0"/>
                </a:rPr>
                <a:t>The abrupt changes in the water indices of NDWI, NDTI and NDCI are indicative of the increase in the water levels as well as total suspended matter in the river channels. </a:t>
              </a:r>
            </a:p>
            <a:p>
              <a:pPr marL="228600" indent="-228600" algn="just" defTabSz="207112">
                <a:buFont typeface="+mj-lt"/>
                <a:buAutoNum type="arabicPeriod"/>
              </a:pPr>
              <a:endParaRPr lang="en-GB" sz="1050" dirty="0">
                <a:solidFill>
                  <a:prstClr val="black"/>
                </a:solidFill>
                <a:latin typeface="Avenir Next LT Pro" panose="020B0504020202020204" pitchFamily="34" charset="0"/>
                <a:cs typeface="Calibri" panose="020F0502020204030204" pitchFamily="34" charset="0"/>
              </a:endParaRPr>
            </a:p>
            <a:p>
              <a:pPr marL="228600" indent="-228600" algn="just" defTabSz="207112">
                <a:buFont typeface="+mj-lt"/>
                <a:buAutoNum type="arabicPeriod"/>
              </a:pPr>
              <a:r>
                <a:rPr lang="en-GB" sz="1050" dirty="0">
                  <a:solidFill>
                    <a:prstClr val="black"/>
                  </a:solidFill>
                  <a:latin typeface="Avenir Next LT Pro" panose="020B0504020202020204" pitchFamily="34" charset="0"/>
                  <a:cs typeface="Calibri" panose="020F0502020204030204" pitchFamily="34" charset="0"/>
                </a:rPr>
                <a:t>Apparent variations in the spectral profiles and backscatter information of the regions of interest throughout the lower plain areas indicate decrease in the flood plain. </a:t>
              </a:r>
            </a:p>
          </p:txBody>
        </p:sp>
        <p:sp>
          <p:nvSpPr>
            <p:cNvPr id="48" name="Rectangle 47">
              <a:extLst>
                <a:ext uri="{FF2B5EF4-FFF2-40B4-BE49-F238E27FC236}">
                  <a16:creationId xmlns:a16="http://schemas.microsoft.com/office/drawing/2014/main" id="{9D6C63D1-7C47-4789-BB6E-8C2217D9F88B}"/>
                </a:ext>
              </a:extLst>
            </p:cNvPr>
            <p:cNvSpPr/>
            <p:nvPr/>
          </p:nvSpPr>
          <p:spPr>
            <a:xfrm>
              <a:off x="66681" y="5169746"/>
              <a:ext cx="1331142" cy="26130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venir Next LT Pro" panose="020B0504020202020204" pitchFamily="34" charset="0"/>
                  <a:ea typeface="+mn-ea"/>
                  <a:cs typeface="+mn-cs"/>
                </a:rPr>
                <a:t>Highlights</a:t>
              </a:r>
            </a:p>
          </p:txBody>
        </p:sp>
      </p:grpSp>
      <p:sp>
        <p:nvSpPr>
          <p:cNvPr id="3" name="TextBox 2">
            <a:extLst>
              <a:ext uri="{FF2B5EF4-FFF2-40B4-BE49-F238E27FC236}">
                <a16:creationId xmlns:a16="http://schemas.microsoft.com/office/drawing/2014/main" id="{65AFF6CD-EF0C-4907-AF7F-F8ACE83D6D36}"/>
              </a:ext>
            </a:extLst>
          </p:cNvPr>
          <p:cNvSpPr txBox="1"/>
          <p:nvPr/>
        </p:nvSpPr>
        <p:spPr>
          <a:xfrm>
            <a:off x="229952" y="6190491"/>
            <a:ext cx="4033402" cy="415498"/>
          </a:xfrm>
          <a:prstGeom prst="rect">
            <a:avLst/>
          </a:prstGeom>
          <a:noFill/>
        </p:spPr>
        <p:txBody>
          <a:bodyPr wrap="square" rtlCol="0">
            <a:spAutoFit/>
          </a:bodyPr>
          <a:lstStyle/>
          <a:p>
            <a:pPr algn="ctr"/>
            <a:r>
              <a:rPr lang="en-GB" sz="1050" dirty="0">
                <a:latin typeface="Avenir Next LT Pro" panose="020B0504020202020204" pitchFamily="34" charset="0"/>
              </a:rPr>
              <a:t>Fig 2: Change Detection of NDWI, NDTI and NDCI on Haridwar. </a:t>
            </a:r>
          </a:p>
        </p:txBody>
      </p:sp>
      <p:sp>
        <p:nvSpPr>
          <p:cNvPr id="12" name="TextBox 11">
            <a:extLst>
              <a:ext uri="{FF2B5EF4-FFF2-40B4-BE49-F238E27FC236}">
                <a16:creationId xmlns:a16="http://schemas.microsoft.com/office/drawing/2014/main" id="{082F04D0-9CD0-4241-81B4-85084246BA83}"/>
              </a:ext>
            </a:extLst>
          </p:cNvPr>
          <p:cNvSpPr txBox="1"/>
          <p:nvPr/>
        </p:nvSpPr>
        <p:spPr>
          <a:xfrm>
            <a:off x="4263354" y="6188378"/>
            <a:ext cx="4033402" cy="415498"/>
          </a:xfrm>
          <a:prstGeom prst="rect">
            <a:avLst/>
          </a:prstGeom>
          <a:noFill/>
        </p:spPr>
        <p:txBody>
          <a:bodyPr wrap="square" rtlCol="0">
            <a:spAutoFit/>
          </a:bodyPr>
          <a:lstStyle/>
          <a:p>
            <a:pPr algn="ctr"/>
            <a:r>
              <a:rPr lang="en-GB" sz="1050" dirty="0">
                <a:latin typeface="Avenir Next LT Pro" panose="020B0504020202020204" pitchFamily="34" charset="0"/>
              </a:rPr>
              <a:t>Fig 3: Change Detection of NDWI, NDTI and NDCI on Tapovan. </a:t>
            </a:r>
          </a:p>
        </p:txBody>
      </p:sp>
      <p:sp>
        <p:nvSpPr>
          <p:cNvPr id="13" name="TextBox 12">
            <a:extLst>
              <a:ext uri="{FF2B5EF4-FFF2-40B4-BE49-F238E27FC236}">
                <a16:creationId xmlns:a16="http://schemas.microsoft.com/office/drawing/2014/main" id="{E9910745-3DE9-4737-91AC-4BF6A115281A}"/>
              </a:ext>
            </a:extLst>
          </p:cNvPr>
          <p:cNvSpPr txBox="1"/>
          <p:nvPr/>
        </p:nvSpPr>
        <p:spPr>
          <a:xfrm>
            <a:off x="8250218" y="5856655"/>
            <a:ext cx="4033402" cy="415498"/>
          </a:xfrm>
          <a:prstGeom prst="rect">
            <a:avLst/>
          </a:prstGeom>
          <a:noFill/>
        </p:spPr>
        <p:txBody>
          <a:bodyPr wrap="square" rtlCol="0">
            <a:spAutoFit/>
          </a:bodyPr>
          <a:lstStyle/>
          <a:p>
            <a:pPr algn="ctr"/>
            <a:r>
              <a:rPr lang="en-GB" sz="1050" dirty="0">
                <a:latin typeface="Avenir Next LT Pro" panose="020B0504020202020204" pitchFamily="34" charset="0"/>
              </a:rPr>
              <a:t>Fig 4: Spectral Profile of Tapovan and Haridwar; Backscatter co-efficient of Tapovan and Haridwar. </a:t>
            </a:r>
          </a:p>
        </p:txBody>
      </p:sp>
    </p:spTree>
    <p:extLst>
      <p:ext uri="{BB962C8B-B14F-4D97-AF65-F5344CB8AC3E}">
        <p14:creationId xmlns:p14="http://schemas.microsoft.com/office/powerpoint/2010/main" val="139384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7615F0713C234F93190A869AB73CA1" ma:contentTypeVersion="11" ma:contentTypeDescription="Een nieuw document maken." ma:contentTypeScope="" ma:versionID="4bb239499509f632d10ef769bf0f2318">
  <xsd:schema xmlns:xsd="http://www.w3.org/2001/XMLSchema" xmlns:xs="http://www.w3.org/2001/XMLSchema" xmlns:p="http://schemas.microsoft.com/office/2006/metadata/properties" xmlns:ns3="0e337dbc-5451-4c48-b25a-fa5022f26448" xmlns:ns4="0d981746-42c4-464c-b7c2-ef3f3b22a78c" targetNamespace="http://schemas.microsoft.com/office/2006/metadata/properties" ma:root="true" ma:fieldsID="83f2f758bbf8669f1a09312e3181113c" ns3:_="" ns4:_="">
    <xsd:import namespace="0e337dbc-5451-4c48-b25a-fa5022f26448"/>
    <xsd:import namespace="0d981746-42c4-464c-b7c2-ef3f3b22a78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37dbc-5451-4c48-b25a-fa5022f2644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981746-42c4-464c-b7c2-ef3f3b22a7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AE76B-AD6E-4DA1-883A-E3C4396247D7}">
  <ds:schemaRefs>
    <ds:schemaRef ds:uri="http://purl.org/dc/dcmitype/"/>
    <ds:schemaRef ds:uri="0e337dbc-5451-4c48-b25a-fa5022f26448"/>
    <ds:schemaRef ds:uri="http://schemas.microsoft.com/office/2006/documentManagement/types"/>
    <ds:schemaRef ds:uri="http://purl.org/dc/elements/1.1/"/>
    <ds:schemaRef ds:uri="0d981746-42c4-464c-b7c2-ef3f3b22a78c"/>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1F1A53D-C7DF-467C-A242-BFB958290A70}">
  <ds:schemaRefs>
    <ds:schemaRef ds:uri="0d981746-42c4-464c-b7c2-ef3f3b22a78c"/>
    <ds:schemaRef ds:uri="0e337dbc-5451-4c48-b25a-fa5022f264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45367A-2CD0-41AD-9EA7-866E705B90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566</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Avenir Next LT Pro</vt:lpstr>
      <vt:lpstr>Calibri</vt:lpstr>
      <vt:lpstr>Calibri Light</vt:lpstr>
      <vt:lpstr>Office Theme</vt:lpstr>
      <vt:lpstr>1_Office Theme</vt:lpstr>
      <vt:lpstr>Impact of the Chamoli Disaster on Flood Plain and Water Quality along the Himalayan Rivers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the Chamoli Disaster on Flood Plain and Water Quality along the Himalayan Rivers</dc:title>
  <dc:creator>Bhuyan, K. (Kushanav, Student M-GEO-WO)</dc:creator>
  <cp:lastModifiedBy>Bhuyan, K. (Kushanav, Student M-GEO-WO)</cp:lastModifiedBy>
  <cp:revision>2</cp:revision>
  <dcterms:created xsi:type="dcterms:W3CDTF">2021-04-21T19:19:44Z</dcterms:created>
  <dcterms:modified xsi:type="dcterms:W3CDTF">2021-04-26T23:02:43Z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0x0101004E7615F0713C234F93190A869AB73CA1</vt:lpwstr>
  </property>
</Properties>
</file>