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64" r:id="rId3"/>
    <p:sldId id="283" r:id="rId4"/>
    <p:sldId id="257" r:id="rId5"/>
    <p:sldId id="272" r:id="rId6"/>
    <p:sldId id="281" r:id="rId7"/>
    <p:sldId id="284" r:id="rId8"/>
    <p:sldId id="285" r:id="rId9"/>
    <p:sldId id="286" r:id="rId10"/>
    <p:sldId id="287" r:id="rId11"/>
  </p:sldIdLst>
  <p:sldSz cx="9144000" cy="6858000" type="screen4x3"/>
  <p:notesSz cx="6858000" cy="9144000"/>
  <p:defaultTextStyle>
    <a:lvl1pPr>
      <a:defRPr>
        <a:latin typeface="Arial"/>
        <a:ea typeface="Arial"/>
        <a:cs typeface="Arial"/>
      </a:defRPr>
    </a:lvl1pPr>
    <a:lvl2pPr indent="457200">
      <a:defRPr>
        <a:latin typeface="Arial"/>
        <a:ea typeface="Arial"/>
        <a:cs typeface="Arial"/>
      </a:defRPr>
    </a:lvl2pPr>
    <a:lvl3pPr indent="914400">
      <a:defRPr>
        <a:latin typeface="Arial"/>
        <a:ea typeface="Arial"/>
        <a:cs typeface="Arial"/>
      </a:defRPr>
    </a:lvl3pPr>
    <a:lvl4pPr indent="1371600">
      <a:defRPr>
        <a:latin typeface="Arial"/>
        <a:ea typeface="Arial"/>
        <a:cs typeface="Arial"/>
      </a:defRPr>
    </a:lvl4pPr>
    <a:lvl5pPr indent="1828800">
      <a:defRPr>
        <a:latin typeface="Arial"/>
        <a:ea typeface="Arial"/>
        <a:cs typeface="Arial"/>
      </a:defRPr>
    </a:lvl5pPr>
    <a:lvl6pPr>
      <a:defRPr>
        <a:latin typeface="Arial"/>
        <a:ea typeface="Arial"/>
        <a:cs typeface="Arial"/>
      </a:defRPr>
    </a:lvl6pPr>
    <a:lvl7pPr>
      <a:defRPr>
        <a:latin typeface="Arial"/>
        <a:ea typeface="Arial"/>
        <a:cs typeface="Arial"/>
      </a:defRPr>
    </a:lvl7pPr>
    <a:lvl8pPr>
      <a:defRPr>
        <a:latin typeface="Arial"/>
        <a:ea typeface="Arial"/>
        <a:cs typeface="Arial"/>
      </a:defRPr>
    </a:lvl8pPr>
    <a:lvl9pPr>
      <a:defRPr>
        <a:latin typeface="Arial"/>
        <a:ea typeface="Arial"/>
        <a:cs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ll" initials="h" lastIdx="1" clrIdx="0">
    <p:extLst>
      <p:ext uri="{19B8F6BF-5375-455C-9EA6-DF929625EA0E}">
        <p15:presenceInfo xmlns:p15="http://schemas.microsoft.com/office/powerpoint/2012/main" userId="h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FFDE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63" autoAdjust="0"/>
    <p:restoredTop sz="93792" autoAdjust="0"/>
  </p:normalViewPr>
  <p:slideViewPr>
    <p:cSldViewPr>
      <p:cViewPr varScale="1">
        <p:scale>
          <a:sx n="67" d="100"/>
          <a:sy n="67" d="100"/>
        </p:scale>
        <p:origin x="448" y="40"/>
      </p:cViewPr>
      <p:guideLst>
        <p:guide orient="horz" pos="2160"/>
        <p:guide pos="2880"/>
      </p:guideLst>
    </p:cSldViewPr>
  </p:slideViewPr>
  <p:notesTextViewPr>
    <p:cViewPr>
      <p:scale>
        <a:sx n="232" d="100"/>
        <a:sy n="232"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Shape 7"/>
          <p:cNvSpPr>
            <a:spLocks noGrp="1" noRot="1" noChangeAspect="1"/>
          </p:cNvSpPr>
          <p:nvPr>
            <p:ph type="sldImg"/>
          </p:nvPr>
        </p:nvSpPr>
        <p:spPr bwMode="auto">
          <a:xfrm>
            <a:off x="1143000" y="685800"/>
            <a:ext cx="4572000" cy="3429000"/>
          </a:xfrm>
          <a:prstGeom prst="rect">
            <a:avLst/>
          </a:prstGeom>
        </p:spPr>
        <p:txBody>
          <a:bodyPr/>
          <a:lstStyle/>
          <a:p>
            <a:pPr lvl="0">
              <a:defRPr/>
            </a:pPr>
            <a:endParaRPr/>
          </a:p>
        </p:txBody>
      </p:sp>
      <p:sp>
        <p:nvSpPr>
          <p:cNvPr id="5" name="Shape 8"/>
          <p:cNvSpPr>
            <a:spLocks noGrp="1"/>
          </p:cNvSpPr>
          <p:nvPr>
            <p:ph type="body" sz="quarter" idx="1"/>
          </p:nvPr>
        </p:nvSpPr>
        <p:spPr bwMode="auto">
          <a:xfrm>
            <a:off x="914400" y="4343400"/>
            <a:ext cx="5029200" cy="4114800"/>
          </a:xfrm>
          <a:prstGeom prst="rect">
            <a:avLst/>
          </a:prstGeom>
        </p:spPr>
        <p:txBody>
          <a:bodyPr/>
          <a:lstStyle/>
          <a:p>
            <a:pPr lvl="0">
              <a:defRPr/>
            </a:pPr>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defRPr>
    </a:lvl1pPr>
    <a:lvl2pPr indent="228600" defTabSz="457200">
      <a:lnSpc>
        <a:spcPct val="117999"/>
      </a:lnSpc>
      <a:defRPr sz="2200">
        <a:latin typeface="+mn-lt"/>
        <a:ea typeface="+mn-ea"/>
        <a:cs typeface="+mn-cs"/>
      </a:defRPr>
    </a:lvl2pPr>
    <a:lvl3pPr indent="457200" defTabSz="457200">
      <a:lnSpc>
        <a:spcPct val="117999"/>
      </a:lnSpc>
      <a:defRPr sz="2200">
        <a:latin typeface="+mn-lt"/>
        <a:ea typeface="+mn-ea"/>
        <a:cs typeface="+mn-cs"/>
      </a:defRPr>
    </a:lvl3pPr>
    <a:lvl4pPr indent="685800" defTabSz="457200">
      <a:lnSpc>
        <a:spcPct val="117999"/>
      </a:lnSpc>
      <a:defRPr sz="2200">
        <a:latin typeface="+mn-lt"/>
        <a:ea typeface="+mn-ea"/>
        <a:cs typeface="+mn-cs"/>
      </a:defRPr>
    </a:lvl4pPr>
    <a:lvl5pPr indent="914400" defTabSz="457200">
      <a:lnSpc>
        <a:spcPct val="117999"/>
      </a:lnSpc>
      <a:defRPr sz="2200">
        <a:latin typeface="+mn-lt"/>
        <a:ea typeface="+mn-ea"/>
        <a:cs typeface="+mn-cs"/>
      </a:defRPr>
    </a:lvl5pPr>
    <a:lvl6pPr indent="1143000" defTabSz="457200">
      <a:lnSpc>
        <a:spcPct val="117999"/>
      </a:lnSpc>
      <a:defRPr sz="2200">
        <a:latin typeface="+mn-lt"/>
        <a:ea typeface="+mn-ea"/>
        <a:cs typeface="+mn-cs"/>
      </a:defRPr>
    </a:lvl6pPr>
    <a:lvl7pPr indent="1371600" defTabSz="457200">
      <a:lnSpc>
        <a:spcPct val="117999"/>
      </a:lnSpc>
      <a:defRPr sz="2200">
        <a:latin typeface="+mn-lt"/>
        <a:ea typeface="+mn-ea"/>
        <a:cs typeface="+mn-cs"/>
      </a:defRPr>
    </a:lvl7pPr>
    <a:lvl8pPr indent="1600200" defTabSz="457200">
      <a:lnSpc>
        <a:spcPct val="117999"/>
      </a:lnSpc>
      <a:defRPr sz="2200">
        <a:latin typeface="+mn-lt"/>
        <a:ea typeface="+mn-ea"/>
        <a:cs typeface="+mn-cs"/>
      </a:defRPr>
    </a:lvl8pPr>
    <a:lvl9pPr indent="1828800" defTabSz="457200">
      <a:lnSpc>
        <a:spcPct val="117999"/>
      </a:lnSpc>
      <a:defRPr sz="2200">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Slide Image Placeholder 1"/>
          <p:cNvSpPr>
            <a:spLocks noGrp="1" noRot="1" noChangeAspect="1"/>
          </p:cNvSpPr>
          <p:nvPr>
            <p:ph type="sldImg"/>
          </p:nvPr>
        </p:nvSpPr>
        <p:spPr bwMode="auto"/>
      </p:sp>
      <p:sp>
        <p:nvSpPr>
          <p:cNvPr id="5" name="Notes Placeholder 2"/>
          <p:cNvSpPr>
            <a:spLocks noGrp="1"/>
          </p:cNvSpPr>
          <p:nvPr>
            <p:ph type="body" idx="1"/>
          </p:nvPr>
        </p:nvSpPr>
        <p:spPr bwMode="auto"/>
        <p:txBody>
          <a:bodyPr/>
          <a:lstStyle/>
          <a:p>
            <a:pPr>
              <a:defRPr/>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Slide Image Placeholder 1"/>
          <p:cNvSpPr>
            <a:spLocks noGrp="1" noRot="1" noChangeAspect="1"/>
          </p:cNvSpPr>
          <p:nvPr>
            <p:ph type="sldImg"/>
          </p:nvPr>
        </p:nvSpPr>
        <p:spPr bwMode="auto"/>
      </p:sp>
      <p:sp>
        <p:nvSpPr>
          <p:cNvPr id="5" name="Notes Placeholder 2"/>
          <p:cNvSpPr>
            <a:spLocks noGrp="1"/>
          </p:cNvSpPr>
          <p:nvPr>
            <p:ph type="body" idx="1"/>
          </p:nvPr>
        </p:nvSpPr>
        <p:spPr bwMode="auto"/>
        <p:txBody>
          <a:bodyPr/>
          <a:lstStyle/>
          <a:p>
            <a:endParaRPr lang="en-GB" sz="2200" dirty="0">
              <a:effectLst/>
              <a:latin typeface="+mn-lt"/>
              <a:ea typeface="+mn-ea"/>
              <a:cs typeface="+mn-cs"/>
            </a:endParaRPr>
          </a:p>
          <a:p>
            <a:r>
              <a:rPr lang="en-GB" sz="2200" b="1" dirty="0">
                <a:effectLst/>
                <a:latin typeface="+mn-lt"/>
                <a:ea typeface="+mn-ea"/>
                <a:cs typeface="+mn-cs"/>
              </a:rPr>
              <a:t>Science for policy</a:t>
            </a:r>
            <a:r>
              <a:rPr lang="en-GB" sz="2200" dirty="0">
                <a:effectLst/>
                <a:latin typeface="+mn-lt"/>
                <a:ea typeface="+mn-ea"/>
                <a:cs typeface="+mn-cs"/>
              </a:rPr>
              <a:t> is the process by which information is transferred from the scientific community to decision-makers with the intention to produce evidence informed policy. In this way, science can clarify the options that policymakers have, showing the possibilities and the consequences of any action or inaction. Don’t worry – I’ll be coming back to this on the next slide.</a:t>
            </a:r>
          </a:p>
          <a:p>
            <a:endParaRPr lang="en-GB" sz="2200" dirty="0">
              <a:effectLst/>
              <a:latin typeface="+mn-lt"/>
              <a:ea typeface="+mn-ea"/>
              <a:cs typeface="+mn-cs"/>
            </a:endParaRPr>
          </a:p>
          <a:p>
            <a:r>
              <a:rPr lang="en-GB" sz="2200" b="1" dirty="0">
                <a:effectLst/>
                <a:latin typeface="+mn-lt"/>
                <a:ea typeface="+mn-ea"/>
                <a:cs typeface="+mn-cs"/>
              </a:rPr>
              <a:t>Evidence-informed policy</a:t>
            </a:r>
            <a:r>
              <a:rPr lang="en-GB" sz="2200" dirty="0">
                <a:effectLst/>
                <a:latin typeface="+mn-lt"/>
                <a:ea typeface="+mn-ea"/>
                <a:cs typeface="+mn-cs"/>
              </a:rPr>
              <a:t> aims to use the best available research to inform decision-making. So science for policy is the process – and evidence-informed policies are, ideally, the result. The reason we used “evidence-informed” over the previously popular “evidence-based” is because evidence is only one component of any policy decision. While science and research can certainly support policy and enable policymakers to make the most appropriate decision given the situation, policies are not made by science alone. Successful policies need to consider many different factors including values, coalitions, economic inputs, and the potential impact on other policies. </a:t>
            </a:r>
          </a:p>
          <a:p>
            <a:r>
              <a:rPr lang="en-GB" sz="2200" dirty="0">
                <a:effectLst/>
                <a:latin typeface="+mn-lt"/>
                <a:ea typeface="+mn-ea"/>
                <a:cs typeface="+mn-cs"/>
              </a:rPr>
              <a:t>Scientists engage with policy for a wide number of reasons.</a:t>
            </a:r>
          </a:p>
          <a:p>
            <a:endParaRPr lang="en-GB" sz="2200" dirty="0">
              <a:effectLst/>
              <a:latin typeface="+mn-lt"/>
              <a:ea typeface="+mn-ea"/>
              <a:cs typeface="+mn-cs"/>
            </a:endParaRPr>
          </a:p>
          <a:p>
            <a:r>
              <a:rPr lang="en-GB" sz="2200" dirty="0">
                <a:effectLst/>
                <a:latin typeface="+mn-lt"/>
                <a:ea typeface="+mn-ea"/>
                <a:cs typeface="+mn-cs"/>
              </a:rPr>
              <a:t>Firstly, as mentioned a few slides ago, involving science in the policymaking process ideally enables policymakers to make the most appropriate decision that leads to the best outcome of a given situation. Many scientists are motivated by a desire to make the world a better place, and to use their skills and knowledge to improve society. Science for policy can facilitate this. </a:t>
            </a:r>
          </a:p>
          <a:p>
            <a:endParaRPr lang="en-GB" sz="2200" dirty="0">
              <a:effectLst/>
              <a:latin typeface="+mn-lt"/>
              <a:ea typeface="+mn-ea"/>
              <a:cs typeface="+mn-cs"/>
            </a:endParaRPr>
          </a:p>
          <a:p>
            <a:r>
              <a:rPr lang="en-GB" sz="2200" b="1" dirty="0">
                <a:effectLst/>
                <a:latin typeface="+mn-lt"/>
                <a:ea typeface="+mn-ea"/>
                <a:cs typeface="+mn-cs"/>
              </a:rPr>
              <a:t>Engaging in the policymaking process can increase the impact of a scientist's research</a:t>
            </a:r>
            <a:r>
              <a:rPr lang="en-GB" sz="2200" dirty="0">
                <a:effectLst/>
                <a:latin typeface="+mn-lt"/>
                <a:ea typeface="+mn-ea"/>
                <a:cs typeface="+mn-cs"/>
              </a:rPr>
              <a:t>! As I mentioned, science isn’t and shouldn't be the sole consideration in the policymaking process but scientific evidence – when presented effectively – can contribute to how a particular policymaker perceives and reacts to the issue. </a:t>
            </a:r>
          </a:p>
          <a:p>
            <a:endParaRPr lang="en-GB" sz="2200" dirty="0">
              <a:effectLst/>
              <a:latin typeface="+mn-lt"/>
              <a:ea typeface="+mn-ea"/>
              <a:cs typeface="+mn-cs"/>
            </a:endParaRPr>
          </a:p>
          <a:p>
            <a:r>
              <a:rPr lang="en-GB" sz="2200" dirty="0">
                <a:effectLst/>
                <a:latin typeface="+mn-lt"/>
                <a:ea typeface="+mn-ea"/>
                <a:cs typeface="+mn-cs"/>
              </a:rPr>
              <a:t>Engaging in policy can also help the scientist understand more about upcoming policy needs or issues. This may help scientists engage further in policy issues in the future or even provide inspiration for a new research project. </a:t>
            </a:r>
          </a:p>
          <a:p>
            <a:endParaRPr lang="en-GB" sz="2200" dirty="0">
              <a:effectLst/>
              <a:latin typeface="+mn-lt"/>
              <a:ea typeface="+mn-ea"/>
              <a:cs typeface="+mn-cs"/>
            </a:endParaRPr>
          </a:p>
          <a:p>
            <a:r>
              <a:rPr lang="en-GB" sz="2200" dirty="0">
                <a:effectLst/>
                <a:latin typeface="+mn-lt"/>
                <a:ea typeface="+mn-ea"/>
                <a:cs typeface="+mn-cs"/>
              </a:rPr>
              <a:t>Engaging with policy will almost certainly result in you reading different documents that you would otherwise and meeting new people. Expanding and diversifying your network can lead to a whole range of different opportunities for yourself and your research. </a:t>
            </a:r>
          </a:p>
          <a:p>
            <a:endParaRPr lang="en-GB" sz="2200" dirty="0">
              <a:effectLst/>
              <a:latin typeface="+mn-lt"/>
              <a:ea typeface="+mn-ea"/>
              <a:cs typeface="+mn-cs"/>
            </a:endParaRPr>
          </a:p>
          <a:p>
            <a:r>
              <a:rPr lang="en-GB" sz="2200" dirty="0">
                <a:effectLst/>
                <a:latin typeface="+mn-lt"/>
                <a:ea typeface="+mn-ea"/>
                <a:cs typeface="+mn-cs"/>
              </a:rPr>
              <a:t>Effectively communicating your research will help prevent it from being accidently or intentionally misinterpreted by others</a:t>
            </a:r>
          </a:p>
          <a:p>
            <a:pPr>
              <a:defRPr/>
            </a:pPr>
            <a:endParaRPr lang="en-GB" dirty="0"/>
          </a:p>
          <a:p>
            <a:endParaRPr lang="en-GB" sz="2200" b="0" i="0" dirty="0">
              <a:effectLst/>
              <a:latin typeface="+mn-lt"/>
              <a:ea typeface="+mn-ea"/>
              <a:cs typeface="+mn-cs"/>
            </a:endParaRPr>
          </a:p>
        </p:txBody>
      </p:sp>
    </p:spTree>
    <p:extLst>
      <p:ext uri="{BB962C8B-B14F-4D97-AF65-F5344CB8AC3E}">
        <p14:creationId xmlns:p14="http://schemas.microsoft.com/office/powerpoint/2010/main" val="3543615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Slide Image Placeholder 1"/>
          <p:cNvSpPr>
            <a:spLocks noGrp="1" noRot="1" noChangeAspect="1"/>
          </p:cNvSpPr>
          <p:nvPr>
            <p:ph type="sldImg"/>
          </p:nvPr>
        </p:nvSpPr>
        <p:spPr bwMode="auto"/>
      </p:sp>
      <p:sp>
        <p:nvSpPr>
          <p:cNvPr id="5" name="Notes Placeholder 2"/>
          <p:cNvSpPr>
            <a:spLocks noGrp="1"/>
          </p:cNvSpPr>
          <p:nvPr>
            <p:ph type="body" idx="1"/>
          </p:nvPr>
        </p:nvSpPr>
        <p:spPr bwMode="auto"/>
        <p:txBody>
          <a:bodyPr/>
          <a:lstStyle/>
          <a:p>
            <a:endParaRPr lang="en-GB" sz="2200" dirty="0">
              <a:effectLst/>
              <a:latin typeface="+mn-lt"/>
              <a:ea typeface="+mn-ea"/>
              <a:cs typeface="+mn-cs"/>
            </a:endParaRPr>
          </a:p>
          <a:p>
            <a:r>
              <a:rPr lang="en-GB" sz="2200" b="1" dirty="0">
                <a:effectLst/>
                <a:latin typeface="+mn-lt"/>
                <a:ea typeface="+mn-ea"/>
                <a:cs typeface="+mn-cs"/>
              </a:rPr>
              <a:t>Science for policy</a:t>
            </a:r>
            <a:r>
              <a:rPr lang="en-GB" sz="2200" dirty="0">
                <a:effectLst/>
                <a:latin typeface="+mn-lt"/>
                <a:ea typeface="+mn-ea"/>
                <a:cs typeface="+mn-cs"/>
              </a:rPr>
              <a:t> is the process by which information is transferred from the scientific community to decision-makers with the intention to produce evidence informed policy. In this way, science can clarify the options that policymakers have, showing the possibilities and the consequences of any action or inaction. Don’t worry – I’ll be coming back to this on the next slide.</a:t>
            </a:r>
          </a:p>
          <a:p>
            <a:endParaRPr lang="en-GB" sz="2200" dirty="0">
              <a:effectLst/>
              <a:latin typeface="+mn-lt"/>
              <a:ea typeface="+mn-ea"/>
              <a:cs typeface="+mn-cs"/>
            </a:endParaRPr>
          </a:p>
          <a:p>
            <a:r>
              <a:rPr lang="en-GB" sz="2200" b="1" dirty="0">
                <a:effectLst/>
                <a:latin typeface="+mn-lt"/>
                <a:ea typeface="+mn-ea"/>
                <a:cs typeface="+mn-cs"/>
              </a:rPr>
              <a:t>Evidence-informed policy</a:t>
            </a:r>
            <a:r>
              <a:rPr lang="en-GB" sz="2200" dirty="0">
                <a:effectLst/>
                <a:latin typeface="+mn-lt"/>
                <a:ea typeface="+mn-ea"/>
                <a:cs typeface="+mn-cs"/>
              </a:rPr>
              <a:t> aims to use the best available research to inform decision-making. So science for policy is the process – and evidence-informed policies are, ideally, the result. The reason we used “evidence-informed” over the previously popular “evidence-based” is because evidence is only one component of any policy decision. While science and research can certainly support policy and enable policymakers to make the most appropriate decision given the situation, policies are not made by science alone. Successful policies need to consider many different factors including values, coalitions, economic inputs, and the potential impact on other policies. </a:t>
            </a:r>
          </a:p>
          <a:p>
            <a:r>
              <a:rPr lang="en-GB" sz="2200" dirty="0">
                <a:effectLst/>
                <a:latin typeface="+mn-lt"/>
                <a:ea typeface="+mn-ea"/>
                <a:cs typeface="+mn-cs"/>
              </a:rPr>
              <a:t>Scientists engage with policy for a wide number of reasons.</a:t>
            </a:r>
          </a:p>
          <a:p>
            <a:endParaRPr lang="en-GB" sz="2200" dirty="0">
              <a:effectLst/>
              <a:latin typeface="+mn-lt"/>
              <a:ea typeface="+mn-ea"/>
              <a:cs typeface="+mn-cs"/>
            </a:endParaRPr>
          </a:p>
          <a:p>
            <a:r>
              <a:rPr lang="en-GB" sz="2200" dirty="0">
                <a:effectLst/>
                <a:latin typeface="+mn-lt"/>
                <a:ea typeface="+mn-ea"/>
                <a:cs typeface="+mn-cs"/>
              </a:rPr>
              <a:t>Firstly, as mentioned a few slides ago, involving science in the policymaking process ideally enables policymakers to make the most appropriate decision that leads to the best outcome of a given situation. Many scientists are motivated by a desire to make the world a better place, and to use their skills and knowledge to improve society. Science for policy can facilitate this. </a:t>
            </a:r>
          </a:p>
          <a:p>
            <a:endParaRPr lang="en-GB" sz="2200" dirty="0">
              <a:effectLst/>
              <a:latin typeface="+mn-lt"/>
              <a:ea typeface="+mn-ea"/>
              <a:cs typeface="+mn-cs"/>
            </a:endParaRPr>
          </a:p>
          <a:p>
            <a:r>
              <a:rPr lang="en-GB" sz="2200" b="1" dirty="0">
                <a:effectLst/>
                <a:latin typeface="+mn-lt"/>
                <a:ea typeface="+mn-ea"/>
                <a:cs typeface="+mn-cs"/>
              </a:rPr>
              <a:t>Engaging in the policymaking process can increase the impact of a scientist's research</a:t>
            </a:r>
            <a:r>
              <a:rPr lang="en-GB" sz="2200" dirty="0">
                <a:effectLst/>
                <a:latin typeface="+mn-lt"/>
                <a:ea typeface="+mn-ea"/>
                <a:cs typeface="+mn-cs"/>
              </a:rPr>
              <a:t>! As I mentioned, science isn’t and shouldn't be the sole consideration in the policymaking process but scientific evidence – when presented effectively – can contribute to how a particular policymaker perceives and reacts to the issue. </a:t>
            </a:r>
          </a:p>
          <a:p>
            <a:endParaRPr lang="en-GB" sz="2200" dirty="0">
              <a:effectLst/>
              <a:latin typeface="+mn-lt"/>
              <a:ea typeface="+mn-ea"/>
              <a:cs typeface="+mn-cs"/>
            </a:endParaRPr>
          </a:p>
          <a:p>
            <a:r>
              <a:rPr lang="en-GB" sz="2200" dirty="0">
                <a:effectLst/>
                <a:latin typeface="+mn-lt"/>
                <a:ea typeface="+mn-ea"/>
                <a:cs typeface="+mn-cs"/>
              </a:rPr>
              <a:t>Engaging in policy can also help the scientist understand more about upcoming policy needs or issues. This may help scientists engage further in policy issues in the future or even provide inspiration for a new research project. </a:t>
            </a:r>
          </a:p>
          <a:p>
            <a:endParaRPr lang="en-GB" sz="2200" dirty="0">
              <a:effectLst/>
              <a:latin typeface="+mn-lt"/>
              <a:ea typeface="+mn-ea"/>
              <a:cs typeface="+mn-cs"/>
            </a:endParaRPr>
          </a:p>
          <a:p>
            <a:r>
              <a:rPr lang="en-GB" sz="2200" dirty="0">
                <a:effectLst/>
                <a:latin typeface="+mn-lt"/>
                <a:ea typeface="+mn-ea"/>
                <a:cs typeface="+mn-cs"/>
              </a:rPr>
              <a:t>Engaging with policy will almost certainly result in you reading different documents that you would otherwise and meeting new people. Expanding and diversifying your network can lead to a whole range of different opportunities for yourself and your research. </a:t>
            </a:r>
          </a:p>
          <a:p>
            <a:endParaRPr lang="en-GB" sz="2200" dirty="0">
              <a:effectLst/>
              <a:latin typeface="+mn-lt"/>
              <a:ea typeface="+mn-ea"/>
              <a:cs typeface="+mn-cs"/>
            </a:endParaRPr>
          </a:p>
          <a:p>
            <a:r>
              <a:rPr lang="en-GB" sz="2200" dirty="0">
                <a:effectLst/>
                <a:latin typeface="+mn-lt"/>
                <a:ea typeface="+mn-ea"/>
                <a:cs typeface="+mn-cs"/>
              </a:rPr>
              <a:t>Effectively communicating your research will help prevent it from being accidently or intentionally misinterpreted by others</a:t>
            </a:r>
          </a:p>
          <a:p>
            <a:pPr>
              <a:defRPr/>
            </a:pPr>
            <a:endParaRPr lang="en-GB" dirty="0"/>
          </a:p>
          <a:p>
            <a:endParaRPr lang="en-GB" sz="2200" b="0" i="0" dirty="0">
              <a:effectLst/>
              <a:latin typeface="+mn-lt"/>
              <a:ea typeface="+mn-ea"/>
              <a:cs typeface="+mn-cs"/>
            </a:endParaRPr>
          </a:p>
        </p:txBody>
      </p:sp>
    </p:spTree>
    <p:extLst>
      <p:ext uri="{BB962C8B-B14F-4D97-AF65-F5344CB8AC3E}">
        <p14:creationId xmlns:p14="http://schemas.microsoft.com/office/powerpoint/2010/main" val="190784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Slide Image Placeholder 1"/>
          <p:cNvSpPr>
            <a:spLocks noGrp="1" noRot="1" noChangeAspect="1"/>
          </p:cNvSpPr>
          <p:nvPr>
            <p:ph type="sldImg"/>
          </p:nvPr>
        </p:nvSpPr>
        <p:spPr bwMode="auto"/>
      </p:sp>
      <p:sp>
        <p:nvSpPr>
          <p:cNvPr id="5" name="Notes Placeholder 2"/>
          <p:cNvSpPr>
            <a:spLocks noGrp="1"/>
          </p:cNvSpPr>
          <p:nvPr>
            <p:ph type="body" idx="1"/>
          </p:nvPr>
        </p:nvSpPr>
        <p:spPr bwMode="auto"/>
        <p:txBody>
          <a:bodyPr/>
          <a:lstStyle/>
          <a:p>
            <a:pPr>
              <a:defRPr/>
            </a:pPr>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FF0000"/>
              </a:solidFill>
            </a:endParaRPr>
          </a:p>
        </p:txBody>
      </p:sp>
    </p:spTree>
    <p:extLst>
      <p:ext uri="{BB962C8B-B14F-4D97-AF65-F5344CB8AC3E}">
        <p14:creationId xmlns:p14="http://schemas.microsoft.com/office/powerpoint/2010/main" val="2461350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00841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35791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81143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14996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x" userDrawn="1">
  <p:cSld name="Default">
    <p:spTree>
      <p:nvGrpSpPr>
        <p:cNvPr id="1" name=""/>
        <p:cNvGrpSpPr/>
        <p:nvPr/>
      </p:nvGrpSpPr>
      <p:grpSpPr bwMode="auto">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title" userDrawn="1">
  <p:cSld name="Diapositive de titre">
    <p:spTree>
      <p:nvGrpSpPr>
        <p:cNvPr id="1" name=""/>
        <p:cNvGrpSpPr/>
        <p:nvPr/>
      </p:nvGrpSpPr>
      <p:grpSpPr bwMode="auto">
        <a:xfrm>
          <a:off x="0" y="0"/>
          <a:ext cx="0" cy="0"/>
          <a:chOff x="0" y="0"/>
          <a:chExt cx="0" cy="0"/>
        </a:xfrm>
      </p:grpSpPr>
      <p:sp>
        <p:nvSpPr>
          <p:cNvPr id="4" name="Titre 1"/>
          <p:cNvSpPr>
            <a:spLocks noGrp="1"/>
          </p:cNvSpPr>
          <p:nvPr>
            <p:ph type="ctrTitle"/>
          </p:nvPr>
        </p:nvSpPr>
        <p:spPr bwMode="auto">
          <a:xfrm>
            <a:off x="685800" y="2130425"/>
            <a:ext cx="7772400" cy="1470025"/>
          </a:xfrm>
        </p:spPr>
        <p:txBody>
          <a:bodyPr/>
          <a:lstStyle/>
          <a:p>
            <a:pPr>
              <a:defRPr/>
            </a:pPr>
            <a:r>
              <a:rPr lang="en-US"/>
              <a:t>Click to edit Master title style</a:t>
            </a:r>
            <a:endParaRPr lang="fr-FR"/>
          </a:p>
        </p:txBody>
      </p:sp>
      <p:sp>
        <p:nvSpPr>
          <p:cNvPr id="5" name="Sous-titre 2"/>
          <p:cNvSpPr>
            <a:spLocks noGrp="1"/>
          </p:cNvSpPr>
          <p:nvPr>
            <p:ph type="subTitle" idx="1"/>
          </p:nvPr>
        </p:nvSpPr>
        <p:spPr bwMode="auto">
          <a:xfrm>
            <a:off x="1371600" y="3886200"/>
            <a:ext cx="6400800" cy="17525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en-US"/>
              <a:t>Click to edit Master subtitle style</a:t>
            </a:r>
            <a:endParaRPr lang="fr-FR"/>
          </a:p>
        </p:txBody>
      </p:sp>
      <p:sp>
        <p:nvSpPr>
          <p:cNvPr id="6" name="Espace réservé de la date 3"/>
          <p:cNvSpPr>
            <a:spLocks noGrp="1"/>
          </p:cNvSpPr>
          <p:nvPr>
            <p:ph type="dt" sz="half" idx="10"/>
          </p:nvPr>
        </p:nvSpPr>
        <p:spPr bwMode="auto"/>
        <p:txBody>
          <a:bodyPr/>
          <a:lstStyle/>
          <a:p>
            <a:pPr>
              <a:defRPr/>
            </a:pPr>
            <a:fld id="{D18FA5DB-BA09-3047-B75B-C576D4B40B27}" type="datetimeFigureOut">
              <a:rPr lang="en-US"/>
              <a:t>4/18/2021</a:t>
            </a:fld>
            <a:endParaRPr lang="fr-FR"/>
          </a:p>
        </p:txBody>
      </p:sp>
      <p:sp>
        <p:nvSpPr>
          <p:cNvPr id="7" name="Espace réservé du pied de page 4"/>
          <p:cNvSpPr>
            <a:spLocks noGrp="1"/>
          </p:cNvSpPr>
          <p:nvPr>
            <p:ph type="ftr" sz="quarter" idx="11"/>
          </p:nvPr>
        </p:nvSpPr>
        <p:spPr bwMode="auto"/>
        <p:txBody>
          <a:bodyPr/>
          <a:lstStyle/>
          <a:p>
            <a:pPr>
              <a:defRPr/>
            </a:pPr>
            <a:endParaRPr lang="fr-FR"/>
          </a:p>
        </p:txBody>
      </p:sp>
      <p:sp>
        <p:nvSpPr>
          <p:cNvPr id="8" name="Espace réservé du numéro de diapositive 5"/>
          <p:cNvSpPr>
            <a:spLocks noGrp="1"/>
          </p:cNvSpPr>
          <p:nvPr>
            <p:ph type="sldNum" sz="quarter" idx="12"/>
          </p:nvPr>
        </p:nvSpPr>
        <p:spPr bwMode="auto"/>
        <p:txBody>
          <a:bodyPr/>
          <a:lstStyle/>
          <a:p>
            <a:pPr>
              <a:defRPr/>
            </a:pPr>
            <a:fld id="{67BF66D8-44F1-C14E-9A84-CC80DB9332F0}" type="slidenum">
              <a:r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bwMode="auto">
        <a:xfrm>
          <a:off x="0" y="0"/>
          <a:ext cx="0" cy="0"/>
          <a:chOff x="0" y="0"/>
          <a:chExt cx="0" cy="0"/>
        </a:xfrm>
      </p:grpSpPr>
      <p:sp>
        <p:nvSpPr>
          <p:cNvPr id="4" name="Shape 2"/>
          <p:cNvSpPr/>
          <p:nvPr/>
        </p:nvSpPr>
        <p:spPr bwMode="auto">
          <a:xfrm>
            <a:off x="-12026" y="-19527"/>
            <a:ext cx="9168052" cy="6897054"/>
          </a:xfrm>
          <a:prstGeom prst="rect">
            <a:avLst/>
          </a:prstGeom>
          <a:gradFill>
            <a:gsLst>
              <a:gs pos="0">
                <a:srgbClr val="FFFFFF"/>
              </a:gs>
              <a:gs pos="100000">
                <a:srgbClr val="F5F5F5"/>
              </a:gs>
            </a:gsLst>
            <a:path path="circle"/>
          </a:gradFill>
          <a:ln w="12700">
            <a:miter lim="400000"/>
          </a:ln>
        </p:spPr>
        <p:txBody>
          <a:bodyPr lIns="0" tIns="0" rIns="0" bIns="0"/>
          <a:lstStyle/>
          <a:p>
            <a:pPr lvl="0">
              <a:defRPr/>
            </a:pPr>
            <a:endParaRPr/>
          </a:p>
        </p:txBody>
      </p:sp>
      <p:pic>
        <p:nvPicPr>
          <p:cNvPr id="5" name="pasted-image.pdf"/>
          <p:cNvPicPr/>
          <p:nvPr/>
        </p:nvPicPr>
        <p:blipFill>
          <a:blip r:embed="rId4"/>
          <a:stretch/>
        </p:blipFill>
        <p:spPr bwMode="auto">
          <a:xfrm>
            <a:off x="631766" y="311121"/>
            <a:ext cx="8708251" cy="6897054"/>
          </a:xfrm>
          <a:prstGeom prst="rect">
            <a:avLst/>
          </a:prstGeom>
          <a:ln w="12700">
            <a:miter lim="400000"/>
          </a:ln>
        </p:spPr>
      </p:pic>
      <p:sp>
        <p:nvSpPr>
          <p:cNvPr id="6" name="Shape 4"/>
          <p:cNvSpPr/>
          <p:nvPr/>
        </p:nvSpPr>
        <p:spPr bwMode="auto">
          <a:xfrm>
            <a:off x="3333" y="6680617"/>
            <a:ext cx="9168051" cy="196007"/>
          </a:xfrm>
          <a:prstGeom prst="rect">
            <a:avLst/>
          </a:prstGeom>
          <a:solidFill>
            <a:srgbClr val="FFDC22"/>
          </a:solidFill>
          <a:ln w="12700">
            <a:miter lim="400000"/>
          </a:ln>
        </p:spPr>
        <p:txBody>
          <a:bodyPr lIns="0" tIns="0" rIns="0" bIns="0" anchor="ctr"/>
          <a:lstStyle/>
          <a:p>
            <a:pPr lvl="0">
              <a:defRPr sz="1700">
                <a:solidFill>
                  <a:srgbClr val="29297A"/>
                </a:solidFill>
              </a:defRPr>
            </a:pPr>
            <a:endParaRPr/>
          </a:p>
        </p:txBody>
      </p:sp>
      <p:pic>
        <p:nvPicPr>
          <p:cNvPr id="7" name="pasted-image.pdf"/>
          <p:cNvPicPr/>
          <p:nvPr/>
        </p:nvPicPr>
        <p:blipFill>
          <a:blip r:embed="rId5"/>
          <a:stretch/>
        </p:blipFill>
        <p:spPr bwMode="auto">
          <a:xfrm>
            <a:off x="359003" y="303136"/>
            <a:ext cx="1745744" cy="764441"/>
          </a:xfrm>
          <a:prstGeom prst="rect">
            <a:avLst/>
          </a:prstGeom>
          <a:ln w="12700">
            <a:miter lim="4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eaLnBrk="1" hangingPunct="1">
        <a:defRPr sz="4400">
          <a:latin typeface="Arial"/>
          <a:ea typeface="Arial"/>
          <a:cs typeface="Arial"/>
        </a:defRPr>
      </a:lvl1pPr>
      <a:lvl2pPr algn="ctr" eaLnBrk="1" hangingPunct="1">
        <a:defRPr sz="4400">
          <a:latin typeface="Arial"/>
          <a:ea typeface="Arial"/>
          <a:cs typeface="Arial"/>
        </a:defRPr>
      </a:lvl2pPr>
      <a:lvl3pPr algn="ctr" eaLnBrk="1" hangingPunct="1">
        <a:defRPr sz="4400">
          <a:latin typeface="Arial"/>
          <a:ea typeface="Arial"/>
          <a:cs typeface="Arial"/>
        </a:defRPr>
      </a:lvl3pPr>
      <a:lvl4pPr algn="ctr" eaLnBrk="1" hangingPunct="1">
        <a:defRPr sz="4400">
          <a:latin typeface="Arial"/>
          <a:ea typeface="Arial"/>
          <a:cs typeface="Arial"/>
        </a:defRPr>
      </a:lvl4pPr>
      <a:lvl5pPr algn="ctr" eaLnBrk="1" hangingPunct="1">
        <a:defRPr sz="4400">
          <a:latin typeface="Arial"/>
          <a:ea typeface="Arial"/>
          <a:cs typeface="Arial"/>
        </a:defRPr>
      </a:lvl5pPr>
      <a:lvl6pPr indent="457200" algn="ctr" eaLnBrk="1" hangingPunct="1">
        <a:defRPr sz="4400">
          <a:latin typeface="Arial"/>
          <a:ea typeface="Arial"/>
          <a:cs typeface="Arial"/>
        </a:defRPr>
      </a:lvl6pPr>
      <a:lvl7pPr indent="914400" algn="ctr" eaLnBrk="1" hangingPunct="1">
        <a:defRPr sz="4400">
          <a:latin typeface="Arial"/>
          <a:ea typeface="Arial"/>
          <a:cs typeface="Arial"/>
        </a:defRPr>
      </a:lvl7pPr>
      <a:lvl8pPr indent="1371600" algn="ctr" eaLnBrk="1" hangingPunct="1">
        <a:defRPr sz="4400">
          <a:latin typeface="Arial"/>
          <a:ea typeface="Arial"/>
          <a:cs typeface="Arial"/>
        </a:defRPr>
      </a:lvl8pPr>
      <a:lvl9pPr indent="1828800" algn="ctr" eaLnBrk="1" hangingPunct="1">
        <a:defRPr sz="4400">
          <a:latin typeface="Arial"/>
          <a:ea typeface="Arial"/>
          <a:cs typeface="Arial"/>
        </a:defRPr>
      </a:lvl9pPr>
    </p:titleStyle>
    <p:bodyStyle>
      <a:lvl1pPr marL="342900" indent="-342900" eaLnBrk="1" hangingPunct="1">
        <a:spcBef>
          <a:spcPts val="700"/>
        </a:spcBef>
        <a:buSzPct val="100000"/>
        <a:buChar char="»"/>
        <a:defRPr sz="3200">
          <a:latin typeface="Arial"/>
          <a:ea typeface="Arial"/>
          <a:cs typeface="Arial"/>
        </a:defRPr>
      </a:lvl1pPr>
      <a:lvl2pPr marL="783771" indent="-326571" eaLnBrk="1" hangingPunct="1">
        <a:spcBef>
          <a:spcPts val="700"/>
        </a:spcBef>
        <a:buSzPct val="100000"/>
        <a:buChar char="–"/>
        <a:defRPr sz="3200">
          <a:latin typeface="Arial"/>
          <a:ea typeface="Arial"/>
          <a:cs typeface="Arial"/>
        </a:defRPr>
      </a:lvl2pPr>
      <a:lvl3pPr marL="1219200" indent="-304800" eaLnBrk="1" hangingPunct="1">
        <a:spcBef>
          <a:spcPts val="700"/>
        </a:spcBef>
        <a:buSzPct val="100000"/>
        <a:buChar char="•"/>
        <a:defRPr sz="3200">
          <a:latin typeface="Arial"/>
          <a:ea typeface="Arial"/>
          <a:cs typeface="Arial"/>
        </a:defRPr>
      </a:lvl3pPr>
      <a:lvl4pPr marL="1737360" indent="-365760" eaLnBrk="1" hangingPunct="1">
        <a:spcBef>
          <a:spcPts val="700"/>
        </a:spcBef>
        <a:buSzPct val="100000"/>
        <a:buChar char="–"/>
        <a:defRPr sz="3200">
          <a:latin typeface="Arial"/>
          <a:ea typeface="Arial"/>
          <a:cs typeface="Arial"/>
        </a:defRPr>
      </a:lvl4pPr>
      <a:lvl5pPr marL="2235200" indent="-406400" eaLnBrk="1" hangingPunct="1">
        <a:spcBef>
          <a:spcPts val="700"/>
        </a:spcBef>
        <a:buSzPct val="100000"/>
        <a:buChar char="»"/>
        <a:defRPr sz="3200">
          <a:latin typeface="Arial"/>
          <a:ea typeface="Arial"/>
          <a:cs typeface="Arial"/>
        </a:defRPr>
      </a:lvl5pPr>
      <a:lvl6pPr marL="2692400" indent="-406400" eaLnBrk="1" hangingPunct="1">
        <a:spcBef>
          <a:spcPts val="700"/>
        </a:spcBef>
        <a:buSzPct val="100000"/>
        <a:buChar char="•"/>
        <a:defRPr sz="3200">
          <a:latin typeface="Arial"/>
          <a:ea typeface="Arial"/>
          <a:cs typeface="Arial"/>
        </a:defRPr>
      </a:lvl6pPr>
      <a:lvl7pPr marL="3149600" indent="-406400" eaLnBrk="1" hangingPunct="1">
        <a:spcBef>
          <a:spcPts val="700"/>
        </a:spcBef>
        <a:buSzPct val="100000"/>
        <a:buChar char="•"/>
        <a:defRPr sz="3200">
          <a:latin typeface="Arial"/>
          <a:ea typeface="Arial"/>
          <a:cs typeface="Arial"/>
        </a:defRPr>
      </a:lvl7pPr>
      <a:lvl8pPr marL="3606800" indent="-406400" eaLnBrk="1" hangingPunct="1">
        <a:spcBef>
          <a:spcPts val="700"/>
        </a:spcBef>
        <a:buSzPct val="100000"/>
        <a:buChar char="•"/>
        <a:defRPr sz="3200">
          <a:latin typeface="Arial"/>
          <a:ea typeface="Arial"/>
          <a:cs typeface="Arial"/>
        </a:defRPr>
      </a:lvl8pPr>
      <a:lvl9pPr marL="4064000" indent="-406400" eaLnBrk="1" hangingPunct="1">
        <a:spcBef>
          <a:spcPts val="700"/>
        </a:spcBef>
        <a:buSzPct val="100000"/>
        <a:buChar char="•"/>
        <a:defRPr sz="3200">
          <a:latin typeface="Arial"/>
          <a:ea typeface="Arial"/>
          <a:cs typeface="Arial"/>
        </a:defRPr>
      </a:lvl9pPr>
    </p:bodyStyle>
    <p:otherStyle>
      <a:lvl1pPr algn="r" eaLnBrk="1" hangingPunct="1">
        <a:defRPr sz="1200">
          <a:solidFill>
            <a:schemeClr val="tx1"/>
          </a:solidFill>
          <a:latin typeface="+mn-lt"/>
          <a:ea typeface="+mn-ea"/>
          <a:cs typeface="+mn-cs"/>
        </a:defRPr>
      </a:lvl1pPr>
      <a:lvl2pPr indent="457200" algn="r" eaLnBrk="1" hangingPunct="1">
        <a:defRPr sz="1200">
          <a:solidFill>
            <a:schemeClr val="tx1"/>
          </a:solidFill>
          <a:latin typeface="+mn-lt"/>
          <a:ea typeface="+mn-ea"/>
          <a:cs typeface="+mn-cs"/>
        </a:defRPr>
      </a:lvl2pPr>
      <a:lvl3pPr indent="914400" algn="r" eaLnBrk="1" hangingPunct="1">
        <a:defRPr sz="1200">
          <a:solidFill>
            <a:schemeClr val="tx1"/>
          </a:solidFill>
          <a:latin typeface="+mn-lt"/>
          <a:ea typeface="+mn-ea"/>
          <a:cs typeface="+mn-cs"/>
        </a:defRPr>
      </a:lvl3pPr>
      <a:lvl4pPr indent="1371600" algn="r" eaLnBrk="1" hangingPunct="1">
        <a:defRPr sz="1200">
          <a:solidFill>
            <a:schemeClr val="tx1"/>
          </a:solidFill>
          <a:latin typeface="+mn-lt"/>
          <a:ea typeface="+mn-ea"/>
          <a:cs typeface="+mn-cs"/>
        </a:defRPr>
      </a:lvl4pPr>
      <a:lvl5pPr indent="1828800" algn="r" eaLnBrk="1" hangingPunct="1">
        <a:defRPr sz="1200">
          <a:solidFill>
            <a:schemeClr val="tx1"/>
          </a:solidFill>
          <a:latin typeface="+mn-lt"/>
          <a:ea typeface="+mn-ea"/>
          <a:cs typeface="+mn-cs"/>
        </a:defRPr>
      </a:lvl5pPr>
      <a:lvl6pPr algn="r" eaLnBrk="1" hangingPunct="1">
        <a:defRPr sz="1200">
          <a:solidFill>
            <a:schemeClr val="tx1"/>
          </a:solidFill>
          <a:latin typeface="+mn-lt"/>
          <a:ea typeface="+mn-ea"/>
          <a:cs typeface="+mn-cs"/>
        </a:defRPr>
      </a:lvl6pPr>
      <a:lvl7pPr algn="r" eaLnBrk="1" hangingPunct="1">
        <a:defRPr sz="1200">
          <a:solidFill>
            <a:schemeClr val="tx1"/>
          </a:solidFill>
          <a:latin typeface="+mn-lt"/>
          <a:ea typeface="+mn-ea"/>
          <a:cs typeface="+mn-cs"/>
        </a:defRPr>
      </a:lvl7pPr>
      <a:lvl8pPr algn="r" eaLnBrk="1" hangingPunct="1">
        <a:defRPr sz="1200">
          <a:solidFill>
            <a:schemeClr val="tx1"/>
          </a:solidFill>
          <a:latin typeface="+mn-lt"/>
          <a:ea typeface="+mn-ea"/>
          <a:cs typeface="+mn-cs"/>
        </a:defRPr>
      </a:lvl8pPr>
      <a:lvl9pPr algn="r" eaLnBrk="1" hangingPunct="1">
        <a:defRPr sz="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blogs.egu.eu/geolog/2021/04/02/how-to-vegu-your-vegu21-profile-and-the-conference-networker/"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blogs.egu.eu/geolog/2021/04/15/how-to-vegu-top-q0-networking-events/" TargetMode="External"/><Relationship Id="rId5" Type="http://schemas.openxmlformats.org/officeDocument/2006/relationships/hyperlink" Target="https://blogs.egu.eu/geolog/2021/04/13/how-to-vegu-early-career-scientist-newtorking-events/" TargetMode="External"/><Relationship Id="rId4" Type="http://schemas.openxmlformats.org/officeDocument/2006/relationships/hyperlink" Target="https://blogs.egu.eu/geolog/2021/04/09/how-to-vegu-the-pop-up-networking-schedule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egu.eu/news/689/egu-announces-new-edi-logo-for-the-2021-general-assembly/"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egu.eu/news/689/egu-announces-new-edi-logo-for-the-2021-general-assembl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discordapp.com/"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www.egu.eu/news/689/egu-announces-new-edi-logo-for-the-2021-general-assembl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L0DfI98DuDM&amp;ab_channel=ameeHQ"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egu.eu/news/689/egu-announces-new-edi-logo-for-the-2021-general-assembly/" TargetMode="External"/><Relationship Id="rId4" Type="http://schemas.openxmlformats.org/officeDocument/2006/relationships/hyperlink" Target="https://www.youtube.com/watch?v=SO4OQriOdtY&amp;ab_channel=MumboJumbo"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2g.tv/?lang=en" TargetMode="External"/><Relationship Id="rId7" Type="http://schemas.openxmlformats.org/officeDocument/2006/relationships/image" Target="../media/image11.png"/><Relationship Id="rId2" Type="http://schemas.openxmlformats.org/officeDocument/2006/relationships/hyperlink" Target="https://www.mycircle.tv/" TargetMode="External"/><Relationship Id="rId1" Type="http://schemas.openxmlformats.org/officeDocument/2006/relationships/slideLayout" Target="../slideLayouts/slideLayout2.xml"/><Relationship Id="rId6" Type="http://schemas.openxmlformats.org/officeDocument/2006/relationships/hyperlink" Target="https://twoseven.xyz/" TargetMode="External"/><Relationship Id="rId5" Type="http://schemas.openxmlformats.org/officeDocument/2006/relationships/hyperlink" Target="https://www.kastapp.co/" TargetMode="External"/><Relationship Id="rId4" Type="http://schemas.openxmlformats.org/officeDocument/2006/relationships/hyperlink" Target="https://www.scener.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blipFill>
          <a:blip r:embed="rId3">
            <a:lum/>
          </a:blip>
          <a:stretch/>
        </a:blipFill>
        <a:effectLst/>
      </p:bgPr>
    </p:bg>
    <p:spTree>
      <p:nvGrpSpPr>
        <p:cNvPr id="1" name=""/>
        <p:cNvGrpSpPr/>
        <p:nvPr/>
      </p:nvGrpSpPr>
      <p:grpSpPr bwMode="auto">
        <a:xfrm>
          <a:off x="0" y="0"/>
          <a:ext cx="0" cy="0"/>
          <a:chOff x="0" y="0"/>
          <a:chExt cx="0" cy="0"/>
        </a:xfrm>
      </p:grpSpPr>
      <p:sp>
        <p:nvSpPr>
          <p:cNvPr id="4" name="Shape 11"/>
          <p:cNvSpPr/>
          <p:nvPr/>
        </p:nvSpPr>
        <p:spPr bwMode="auto">
          <a:xfrm>
            <a:off x="984915" y="2018243"/>
            <a:ext cx="7162800" cy="1354217"/>
          </a:xfrm>
          <a:prstGeom prst="rect">
            <a:avLst/>
          </a:prstGeom>
          <a:ln w="12700">
            <a:miter lim="400000"/>
          </a:ln>
          <a:effectLst>
            <a:outerShdw blurRad="38100" dist="20000" dir="4072822" rotWithShape="0">
              <a:srgbClr val="000000">
                <a:alpha val="38000"/>
              </a:srgbClr>
            </a:outerShdw>
          </a:effectLst>
        </p:spPr>
        <p:txBody>
          <a:bodyPr lIns="0" tIns="0" rIns="0" bIns="0">
            <a:spAutoFit/>
          </a:bodyPr>
          <a:lstStyle/>
          <a:p>
            <a:pPr lvl="0" algn="ctr">
              <a:spcBef>
                <a:spcPts val="1600"/>
              </a:spcBef>
              <a:defRPr/>
            </a:pPr>
            <a:r>
              <a:rPr lang="en-GB" sz="4400" b="1" dirty="0">
                <a:solidFill>
                  <a:srgbClr val="FFDE02"/>
                </a:solidFill>
                <a:latin typeface="Open Sans"/>
                <a:ea typeface="Open Sans"/>
                <a:cs typeface="Open Sans"/>
              </a:rPr>
              <a:t>How to #vEGU21 : Networking</a:t>
            </a:r>
            <a:endParaRPr lang="en-GB" dirty="0"/>
          </a:p>
        </p:txBody>
      </p:sp>
      <p:sp>
        <p:nvSpPr>
          <p:cNvPr id="5" name="Shape 12"/>
          <p:cNvSpPr/>
          <p:nvPr/>
        </p:nvSpPr>
        <p:spPr bwMode="auto">
          <a:xfrm>
            <a:off x="1712608" y="6078260"/>
            <a:ext cx="5707415" cy="369332"/>
          </a:xfrm>
          <a:prstGeom prst="rect">
            <a:avLst/>
          </a:prstGeom>
          <a:ln w="12700">
            <a:miter lim="400000"/>
          </a:ln>
        </p:spPr>
        <p:txBody>
          <a:bodyPr wrap="square" lIns="45719" rIns="45719">
            <a:spAutoFit/>
          </a:bodyPr>
          <a:lstStyle>
            <a:lvl1pPr algn="ctr">
              <a:spcBef>
                <a:spcPts val="800"/>
              </a:spcBef>
              <a:defRPr sz="1500">
                <a:solidFill>
                  <a:srgbClr val="FFDE02"/>
                </a:solidFill>
                <a:latin typeface="Open Sans"/>
                <a:ea typeface="Open Sans"/>
                <a:cs typeface="Open Sans"/>
              </a:defRPr>
            </a:lvl1pPr>
          </a:lstStyle>
          <a:p>
            <a:pPr lvl="0">
              <a:defRPr sz="1800">
                <a:solidFill>
                  <a:srgbClr val="000000"/>
                </a:solidFill>
              </a:defRPr>
            </a:pPr>
            <a:r>
              <a:rPr sz="1500" dirty="0">
                <a:solidFill>
                  <a:srgbClr val="FFDE02"/>
                </a:solidFill>
              </a:rPr>
              <a:t>Meetings | Publications | Outreach |</a:t>
            </a:r>
            <a:r>
              <a:rPr lang="en-GB" sz="1500" dirty="0">
                <a:solidFill>
                  <a:srgbClr val="FFDE02"/>
                </a:solidFill>
              </a:rPr>
              <a:t> www.egu.eu/policy </a:t>
            </a:r>
            <a:r>
              <a:rPr lang="en-GB" dirty="0"/>
              <a:t>  </a:t>
            </a:r>
            <a:endParaRPr sz="1500" dirty="0">
              <a:solidFill>
                <a:srgbClr val="FFDE02"/>
              </a:solidFill>
            </a:endParaRPr>
          </a:p>
        </p:txBody>
      </p:sp>
      <p:sp>
        <p:nvSpPr>
          <p:cNvPr id="6" name="Shape 13"/>
          <p:cNvSpPr/>
          <p:nvPr/>
        </p:nvSpPr>
        <p:spPr bwMode="auto">
          <a:xfrm flipV="1">
            <a:off x="2334316" y="6072405"/>
            <a:ext cx="4464000" cy="1"/>
          </a:xfrm>
          <a:prstGeom prst="line">
            <a:avLst/>
          </a:prstGeom>
          <a:ln w="25400">
            <a:solidFill>
              <a:srgbClr val="FEDE02"/>
            </a:solidFill>
          </a:ln>
        </p:spPr>
        <p:txBody>
          <a:bodyPr lIns="0" tIns="0" rIns="0" bIns="0"/>
          <a:lstStyle/>
          <a:p>
            <a:pPr lvl="0" defTabSz="457200">
              <a:defRPr sz="1200">
                <a:latin typeface="+mj-lt"/>
                <a:ea typeface="+mj-ea"/>
                <a:cs typeface="+mj-cs"/>
              </a:defRPr>
            </a:pPr>
            <a:endParaRPr/>
          </a:p>
        </p:txBody>
      </p:sp>
      <p:sp>
        <p:nvSpPr>
          <p:cNvPr id="7" name="Shape 14"/>
          <p:cNvSpPr/>
          <p:nvPr/>
        </p:nvSpPr>
        <p:spPr bwMode="auto">
          <a:xfrm>
            <a:off x="2762325" y="3828564"/>
            <a:ext cx="4968552" cy="2246769"/>
          </a:xfrm>
          <a:prstGeom prst="rect">
            <a:avLst/>
          </a:prstGeom>
          <a:ln w="12700">
            <a:miter lim="400000"/>
          </a:ln>
        </p:spPr>
        <p:txBody>
          <a:bodyPr wrap="square" lIns="45719" rIns="45719">
            <a:spAutoFit/>
          </a:bodyPr>
          <a:lstStyle>
            <a:lvl1pPr algn="ctr">
              <a:spcBef>
                <a:spcPts val="900"/>
              </a:spcBef>
              <a:defRPr sz="2000">
                <a:solidFill>
                  <a:srgbClr val="FFFFFF"/>
                </a:solidFill>
                <a:latin typeface="Open Sans"/>
                <a:ea typeface="Open Sans"/>
                <a:cs typeface="Open Sans"/>
              </a:defRPr>
            </a:lvl1pPr>
          </a:lstStyle>
          <a:p>
            <a:pPr marL="342900" indent="-342900" algn="just">
              <a:spcBef>
                <a:spcPts val="0"/>
              </a:spcBef>
              <a:buFont typeface="Arial" panose="020B0604020202020204" pitchFamily="34" charset="0"/>
              <a:buChar char="•"/>
              <a:defRPr/>
            </a:pPr>
            <a:endParaRPr lang="en-GB" b="1" dirty="0">
              <a:solidFill>
                <a:srgbClr val="FFDE02"/>
              </a:solidFill>
            </a:endParaRPr>
          </a:p>
          <a:p>
            <a:pPr marL="342900" indent="-342900" algn="just">
              <a:spcBef>
                <a:spcPts val="0"/>
              </a:spcBef>
              <a:buFont typeface="Arial" panose="020B0604020202020204" pitchFamily="34" charset="0"/>
              <a:buChar char="•"/>
              <a:defRPr/>
            </a:pPr>
            <a:r>
              <a:rPr lang="en-GB" b="1" dirty="0">
                <a:solidFill>
                  <a:srgbClr val="FFDE02"/>
                </a:solidFill>
              </a:rPr>
              <a:t>Your guide to networking</a:t>
            </a:r>
          </a:p>
          <a:p>
            <a:pPr marL="342900" indent="-342900" algn="just">
              <a:spcBef>
                <a:spcPts val="0"/>
              </a:spcBef>
              <a:buFont typeface="Arial" panose="020B0604020202020204" pitchFamily="34" charset="0"/>
              <a:buChar char="•"/>
              <a:defRPr/>
            </a:pPr>
            <a:r>
              <a:rPr lang="en-GB" b="1" dirty="0">
                <a:solidFill>
                  <a:srgbClr val="FFDE02"/>
                </a:solidFill>
              </a:rPr>
              <a:t>Conference Networker</a:t>
            </a:r>
          </a:p>
          <a:p>
            <a:pPr marL="342900" indent="-342900" algn="just">
              <a:spcBef>
                <a:spcPts val="0"/>
              </a:spcBef>
              <a:buFont typeface="Arial" panose="020B0604020202020204" pitchFamily="34" charset="0"/>
              <a:buChar char="•"/>
              <a:defRPr/>
            </a:pPr>
            <a:r>
              <a:rPr lang="en-GB" b="1" dirty="0">
                <a:solidFill>
                  <a:srgbClr val="FFDE02"/>
                </a:solidFill>
              </a:rPr>
              <a:t>Getting to grips with </a:t>
            </a:r>
            <a:r>
              <a:rPr lang="en-GB" b="1" dirty="0" err="1">
                <a:solidFill>
                  <a:srgbClr val="FFDE02"/>
                </a:solidFill>
              </a:rPr>
              <a:t>Gathertown</a:t>
            </a:r>
            <a:endParaRPr lang="en-GB" b="1" dirty="0">
              <a:solidFill>
                <a:srgbClr val="FFDE02"/>
              </a:solidFill>
            </a:endParaRPr>
          </a:p>
          <a:p>
            <a:pPr marL="342900" indent="-342900" algn="just">
              <a:spcBef>
                <a:spcPts val="0"/>
              </a:spcBef>
              <a:buFont typeface="Arial" panose="020B0604020202020204" pitchFamily="34" charset="0"/>
              <a:buChar char="•"/>
              <a:defRPr/>
            </a:pPr>
            <a:r>
              <a:rPr lang="en-GB" b="1" dirty="0">
                <a:solidFill>
                  <a:srgbClr val="FFDE02"/>
                </a:solidFill>
              </a:rPr>
              <a:t>Pop-up Networker</a:t>
            </a:r>
          </a:p>
          <a:p>
            <a:pPr algn="just">
              <a:spcBef>
                <a:spcPts val="0"/>
              </a:spcBef>
              <a:defRPr/>
            </a:pPr>
            <a:endParaRPr lang="en-GB" b="1" dirty="0">
              <a:solidFill>
                <a:srgbClr val="FFDE02"/>
              </a:solidFill>
            </a:endParaRPr>
          </a:p>
          <a:p>
            <a:pPr marL="342900" indent="-342900" algn="just">
              <a:spcBef>
                <a:spcPts val="0"/>
              </a:spcBef>
              <a:buFont typeface="Arial" panose="020B0604020202020204" pitchFamily="34" charset="0"/>
              <a:buChar char="•"/>
              <a:defRPr/>
            </a:pPr>
            <a:endParaRPr dirty="0"/>
          </a:p>
        </p:txBody>
      </p:sp>
      <p:sp>
        <p:nvSpPr>
          <p:cNvPr id="8" name="Shape 15"/>
          <p:cNvSpPr/>
          <p:nvPr/>
        </p:nvSpPr>
        <p:spPr bwMode="auto">
          <a:xfrm>
            <a:off x="4169011" y="3933055"/>
            <a:ext cx="805978" cy="1"/>
          </a:xfrm>
          <a:prstGeom prst="line">
            <a:avLst/>
          </a:prstGeom>
          <a:ln w="25400">
            <a:solidFill>
              <a:srgbClr val="FEDE02"/>
            </a:solidFill>
          </a:ln>
        </p:spPr>
        <p:txBody>
          <a:bodyPr lIns="0" tIns="0" rIns="0" bIns="0"/>
          <a:lstStyle/>
          <a:p>
            <a:pPr lvl="0" defTabSz="457200">
              <a:defRPr sz="1200">
                <a:latin typeface="+mj-lt"/>
                <a:ea typeface="+mj-ea"/>
                <a:cs typeface="+mj-cs"/>
              </a:defRPr>
            </a:pPr>
            <a:endParaRPr/>
          </a:p>
        </p:txBody>
      </p:sp>
      <p:pic>
        <p:nvPicPr>
          <p:cNvPr id="9" name="pasted-image.pdf"/>
          <p:cNvPicPr/>
          <p:nvPr/>
        </p:nvPicPr>
        <p:blipFill>
          <a:blip r:embed="rId4"/>
          <a:stretch/>
        </p:blipFill>
        <p:spPr bwMode="auto">
          <a:xfrm>
            <a:off x="179512" y="259299"/>
            <a:ext cx="2530110" cy="1107906"/>
          </a:xfrm>
          <a:prstGeom prst="rect">
            <a:avLst/>
          </a:prstGeom>
          <a:ln w="12700">
            <a:miter lim="400000"/>
          </a:ln>
        </p:spPr>
      </p:pic>
      <p:sp>
        <p:nvSpPr>
          <p:cNvPr id="10" name="Shape 17"/>
          <p:cNvSpPr/>
          <p:nvPr/>
        </p:nvSpPr>
        <p:spPr bwMode="auto">
          <a:xfrm>
            <a:off x="3333" y="6680617"/>
            <a:ext cx="9168051" cy="196007"/>
          </a:xfrm>
          <a:prstGeom prst="rect">
            <a:avLst/>
          </a:prstGeom>
          <a:solidFill>
            <a:srgbClr val="FFDC22"/>
          </a:solidFill>
          <a:ln w="12700">
            <a:miter lim="400000"/>
          </a:ln>
        </p:spPr>
        <p:txBody>
          <a:bodyPr lIns="0" tIns="0" rIns="0" bIns="0" anchor="ctr"/>
          <a:lstStyle/>
          <a:p>
            <a:pPr lvl="0">
              <a:defRPr sz="1700">
                <a:solidFill>
                  <a:srgbClr val="29297A"/>
                </a:solidFill>
              </a:defRPr>
            </a:pPr>
            <a:endParaRPr/>
          </a:p>
        </p:txBody>
      </p:sp>
      <p:sp>
        <p:nvSpPr>
          <p:cNvPr id="11" name="TextBox 1"/>
          <p:cNvSpPr>
            <a:spLocks/>
          </p:cNvSpPr>
          <p:nvPr/>
        </p:nvSpPr>
        <p:spPr bwMode="auto">
          <a:xfrm>
            <a:off x="3322302" y="5654773"/>
            <a:ext cx="2530111" cy="338552"/>
          </a:xfrm>
          <a:prstGeom prst="rect">
            <a:avLst/>
          </a:prstGeom>
          <a:noFill/>
          <a:ln w="12700" cap="flat">
            <a:noFill/>
            <a:miter lim="400000"/>
          </a:ln>
        </p:spPr>
        <p:style>
          <a:lnRef idx="0">
            <a:srgbClr val="000000"/>
          </a:lnRef>
          <a:fillRef idx="0">
            <a:srgbClr val="000000"/>
          </a:fillRef>
          <a:effectRef idx="0">
            <a:srgbClr val="00000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a:lnSpc>
                <a:spcPct val="100000"/>
              </a:lnSpc>
              <a:spcBef>
                <a:spcPts val="0"/>
              </a:spcBef>
              <a:spcAft>
                <a:spcPts val="0"/>
              </a:spcAft>
              <a:buClrTx/>
              <a:buSzTx/>
              <a:buFontTx/>
              <a:buNone/>
              <a:defRPr/>
            </a:pPr>
            <a:r>
              <a:rPr lang="en-GB" sz="1600" b="1" dirty="0">
                <a:solidFill>
                  <a:srgbClr val="FFDE02"/>
                </a:solidFill>
                <a:latin typeface="Open Sans"/>
                <a:ea typeface="Open Sans"/>
                <a:cs typeface="Open Sans"/>
              </a:rPr>
              <a:t>networking@egu.eu</a:t>
            </a:r>
            <a:endParaRPr lang="en-GB" sz="1600" b="1" i="0" u="none" strike="noStrike" cap="none" spc="0" dirty="0">
              <a:ln>
                <a:noFill/>
              </a:ln>
              <a:solidFill>
                <a:srgbClr val="FFDE02"/>
              </a:solidFill>
              <a:latin typeface="Open Sans"/>
              <a:ea typeface="Open Sans"/>
              <a:cs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Shape 19"/>
          <p:cNvSpPr/>
          <p:nvPr/>
        </p:nvSpPr>
        <p:spPr bwMode="auto">
          <a:xfrm>
            <a:off x="395536" y="1195226"/>
            <a:ext cx="8219572" cy="461665"/>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400" b="1" dirty="0">
                <a:solidFill>
                  <a:srgbClr val="0072BC"/>
                </a:solidFill>
              </a:rPr>
              <a:t>Your guide to networking at </a:t>
            </a:r>
            <a:r>
              <a:rPr lang="en-GB" sz="2400" b="1" dirty="0">
                <a:solidFill>
                  <a:srgbClr val="FFDE02"/>
                </a:solidFill>
                <a:latin typeface="Open Sans"/>
                <a:ea typeface="Open Sans"/>
                <a:cs typeface="Open Sans"/>
              </a:rPr>
              <a:t>#vEGU21:</a:t>
            </a:r>
            <a:endParaRPr lang="en-GB" sz="1600" dirty="0">
              <a:solidFill>
                <a:srgbClr val="0072BC"/>
              </a:solidFill>
            </a:endParaRPr>
          </a:p>
        </p:txBody>
      </p:sp>
      <p:sp>
        <p:nvSpPr>
          <p:cNvPr id="2" name="Rectangle 1">
            <a:extLst>
              <a:ext uri="{FF2B5EF4-FFF2-40B4-BE49-F238E27FC236}">
                <a16:creationId xmlns:a16="http://schemas.microsoft.com/office/drawing/2014/main" id="{5AF5A404-20F1-40A9-9FC7-8B66FFBADBD7}"/>
              </a:ext>
            </a:extLst>
          </p:cNvPr>
          <p:cNvSpPr/>
          <p:nvPr/>
        </p:nvSpPr>
        <p:spPr>
          <a:xfrm>
            <a:off x="395536" y="1785747"/>
            <a:ext cx="7992888" cy="4934364"/>
          </a:xfrm>
          <a:prstGeom prst="rect">
            <a:avLst/>
          </a:prstGeom>
        </p:spPr>
        <p:txBody>
          <a:bodyPr wrap="square">
            <a:spAutoFit/>
          </a:bodyPr>
          <a:lstStyle/>
          <a:p>
            <a:pPr lvl="0">
              <a:lnSpc>
                <a:spcPct val="150000"/>
              </a:lnSpc>
              <a:spcBef>
                <a:spcPts val="600"/>
              </a:spcBef>
              <a:buClr>
                <a:srgbClr val="0072BC"/>
              </a:buClr>
              <a:defRPr/>
            </a:pPr>
            <a:r>
              <a:rPr lang="en-GB" dirty="0">
                <a:solidFill>
                  <a:srgbClr val="333333"/>
                </a:solidFill>
                <a:latin typeface="Open Sans" panose="020B0606030504020204"/>
              </a:rPr>
              <a:t>The next few slides will introduce the different ways you can network at this year’s General Assembly. For more information check out the links below!</a:t>
            </a:r>
          </a:p>
          <a:p>
            <a:pPr lvl="0">
              <a:lnSpc>
                <a:spcPct val="150000"/>
              </a:lnSpc>
              <a:spcBef>
                <a:spcPts val="600"/>
              </a:spcBef>
              <a:buClr>
                <a:srgbClr val="0072BC"/>
              </a:buClr>
              <a:defRPr/>
            </a:pPr>
            <a:r>
              <a:rPr lang="en-GB" b="1" i="0" dirty="0">
                <a:solidFill>
                  <a:srgbClr val="0072BC"/>
                </a:solidFill>
                <a:effectLst/>
                <a:latin typeface="Open Sans" panose="020B0606030504020204"/>
              </a:rPr>
              <a:t>Useful blogs:</a:t>
            </a:r>
          </a:p>
          <a:p>
            <a:pPr marL="285750" lvl="0" indent="-285750">
              <a:lnSpc>
                <a:spcPct val="150000"/>
              </a:lnSpc>
              <a:spcBef>
                <a:spcPts val="600"/>
              </a:spcBef>
              <a:buClr>
                <a:srgbClr val="0072BC"/>
              </a:buClr>
              <a:buFont typeface="Arial" panose="020B0604020202020204" pitchFamily="34" charset="0"/>
              <a:buChar char="•"/>
              <a:defRPr/>
            </a:pPr>
            <a:r>
              <a:rPr lang="en-GB" sz="1500" b="1" dirty="0">
                <a:solidFill>
                  <a:schemeClr val="tx1"/>
                </a:solidFill>
                <a:latin typeface="Open Sans" panose="020B0606030504020204"/>
              </a:rPr>
              <a:t>Conference Networker and Handshake</a:t>
            </a:r>
            <a:r>
              <a:rPr lang="en-GB" sz="1500" dirty="0">
                <a:solidFill>
                  <a:schemeClr val="tx1"/>
                </a:solidFill>
                <a:latin typeface="Open Sans" panose="020B0606030504020204"/>
              </a:rPr>
              <a:t>: </a:t>
            </a:r>
            <a:r>
              <a:rPr lang="en-GB" sz="1500" dirty="0">
                <a:solidFill>
                  <a:schemeClr val="tx1"/>
                </a:solidFill>
                <a:latin typeface="Open Sans" panose="020B0606030504020204"/>
                <a:hlinkClick r:id="rId3"/>
              </a:rPr>
              <a:t>https://blogs.egu.eu/geolog/2021/04/02/how-to-vegu-your-vegu21-profile-and-the-conference-networker/</a:t>
            </a:r>
            <a:r>
              <a:rPr lang="en-GB" sz="1500" dirty="0">
                <a:solidFill>
                  <a:schemeClr val="tx1"/>
                </a:solidFill>
                <a:latin typeface="Open Sans" panose="020B0606030504020204"/>
              </a:rPr>
              <a:t> </a:t>
            </a:r>
          </a:p>
          <a:p>
            <a:pPr marL="285750" lvl="0" indent="-285750">
              <a:lnSpc>
                <a:spcPct val="150000"/>
              </a:lnSpc>
              <a:spcBef>
                <a:spcPts val="600"/>
              </a:spcBef>
              <a:buClr>
                <a:srgbClr val="0072BC"/>
              </a:buClr>
              <a:buFont typeface="Arial" panose="020B0604020202020204" pitchFamily="34" charset="0"/>
              <a:buChar char="•"/>
              <a:defRPr/>
            </a:pPr>
            <a:r>
              <a:rPr lang="en-GB" sz="1500" b="1" dirty="0">
                <a:solidFill>
                  <a:schemeClr val="tx1"/>
                </a:solidFill>
                <a:latin typeface="Open Sans" panose="020B0606030504020204"/>
              </a:rPr>
              <a:t>Pop-Up Scheduler</a:t>
            </a:r>
            <a:r>
              <a:rPr lang="en-GB" sz="1500" dirty="0">
                <a:solidFill>
                  <a:schemeClr val="tx1"/>
                </a:solidFill>
                <a:latin typeface="Open Sans" panose="020B0606030504020204"/>
              </a:rPr>
              <a:t>: </a:t>
            </a:r>
            <a:r>
              <a:rPr lang="en-GB" sz="1500" dirty="0">
                <a:solidFill>
                  <a:schemeClr val="tx1"/>
                </a:solidFill>
                <a:latin typeface="Open Sans" panose="020B0606030504020204"/>
                <a:hlinkClick r:id="rId4"/>
              </a:rPr>
              <a:t>https://blogs.egu.eu/geolog/2021/04/09/how-to-vegu-the-pop-up-networking-scheduler/</a:t>
            </a:r>
            <a:r>
              <a:rPr lang="en-GB" sz="1500" dirty="0">
                <a:solidFill>
                  <a:schemeClr val="tx1"/>
                </a:solidFill>
                <a:latin typeface="Open Sans" panose="020B0606030504020204"/>
              </a:rPr>
              <a:t> </a:t>
            </a:r>
          </a:p>
          <a:p>
            <a:pPr marL="285750" lvl="0" indent="-285750">
              <a:lnSpc>
                <a:spcPct val="150000"/>
              </a:lnSpc>
              <a:spcBef>
                <a:spcPts val="600"/>
              </a:spcBef>
              <a:buClr>
                <a:srgbClr val="0072BC"/>
              </a:buClr>
              <a:buFont typeface="Arial" panose="020B0604020202020204" pitchFamily="34" charset="0"/>
              <a:buChar char="•"/>
              <a:defRPr/>
            </a:pPr>
            <a:r>
              <a:rPr lang="en-GB" sz="1500" b="1" dirty="0">
                <a:solidFill>
                  <a:schemeClr val="tx1"/>
                </a:solidFill>
                <a:latin typeface="Open Sans" panose="020B0606030504020204"/>
              </a:rPr>
              <a:t>ECS Networking Events</a:t>
            </a:r>
            <a:r>
              <a:rPr lang="en-GB" sz="1500" dirty="0">
                <a:solidFill>
                  <a:schemeClr val="tx1"/>
                </a:solidFill>
                <a:latin typeface="Open Sans" panose="020B0606030504020204"/>
              </a:rPr>
              <a:t>: </a:t>
            </a:r>
            <a:r>
              <a:rPr lang="en-GB" sz="1500" dirty="0">
                <a:solidFill>
                  <a:schemeClr val="tx1"/>
                </a:solidFill>
                <a:latin typeface="Open Sans" panose="020B0606030504020204"/>
                <a:hlinkClick r:id="rId5"/>
              </a:rPr>
              <a:t>https://blogs.egu.eu/geolog/2021/04/13/how-to-vegu-early-career-scientist-newtorking-events/</a:t>
            </a:r>
            <a:r>
              <a:rPr lang="en-GB" sz="1500" dirty="0">
                <a:solidFill>
                  <a:schemeClr val="tx1"/>
                </a:solidFill>
                <a:latin typeface="Open Sans" panose="020B0606030504020204"/>
              </a:rPr>
              <a:t> </a:t>
            </a:r>
          </a:p>
          <a:p>
            <a:pPr marL="285750" lvl="0" indent="-285750">
              <a:lnSpc>
                <a:spcPct val="150000"/>
              </a:lnSpc>
              <a:spcBef>
                <a:spcPts val="600"/>
              </a:spcBef>
              <a:buClr>
                <a:srgbClr val="0072BC"/>
              </a:buClr>
              <a:buFont typeface="Arial" panose="020B0604020202020204" pitchFamily="34" charset="0"/>
              <a:buChar char="•"/>
              <a:defRPr/>
            </a:pPr>
            <a:r>
              <a:rPr lang="en-GB" sz="1500" b="1" dirty="0">
                <a:solidFill>
                  <a:schemeClr val="tx1"/>
                </a:solidFill>
                <a:latin typeface="Open Sans" panose="020B0606030504020204"/>
              </a:rPr>
              <a:t>Top 10 Networking Events</a:t>
            </a:r>
            <a:r>
              <a:rPr lang="en-GB" sz="1500" dirty="0">
                <a:solidFill>
                  <a:schemeClr val="tx1"/>
                </a:solidFill>
                <a:latin typeface="Open Sans" panose="020B0606030504020204"/>
              </a:rPr>
              <a:t>: </a:t>
            </a:r>
            <a:r>
              <a:rPr lang="en-GB" sz="1500" dirty="0">
                <a:solidFill>
                  <a:schemeClr val="tx1"/>
                </a:solidFill>
                <a:latin typeface="Open Sans" panose="020B0606030504020204"/>
                <a:hlinkClick r:id="rId6"/>
              </a:rPr>
              <a:t>https://blogs.egu.eu/geolog/2021/04/15/how-to-vegu-top-q0-networking-events/</a:t>
            </a:r>
            <a:r>
              <a:rPr lang="en-GB" sz="1500" dirty="0">
                <a:solidFill>
                  <a:schemeClr val="tx1"/>
                </a:solidFill>
                <a:latin typeface="Open Sans" panose="020B0606030504020204"/>
              </a:rPr>
              <a:t> </a:t>
            </a:r>
          </a:p>
          <a:p>
            <a:pPr lvl="0">
              <a:lnSpc>
                <a:spcPct val="150000"/>
              </a:lnSpc>
              <a:spcBef>
                <a:spcPts val="600"/>
              </a:spcBef>
              <a:buClr>
                <a:srgbClr val="0072BC"/>
              </a:buClr>
              <a:defRPr/>
            </a:pPr>
            <a:endParaRPr lang="en-US" b="1" dirty="0">
              <a:solidFill>
                <a:srgbClr val="4D4D4D"/>
              </a:solidFill>
              <a:latin typeface="Open Sans"/>
            </a:endParaRPr>
          </a:p>
        </p:txBody>
      </p:sp>
    </p:spTree>
    <p:extLst>
      <p:ext uri="{BB962C8B-B14F-4D97-AF65-F5344CB8AC3E}">
        <p14:creationId xmlns:p14="http://schemas.microsoft.com/office/powerpoint/2010/main" val="326233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Shape 19"/>
          <p:cNvSpPr/>
          <p:nvPr/>
        </p:nvSpPr>
        <p:spPr bwMode="auto">
          <a:xfrm>
            <a:off x="395536" y="1195226"/>
            <a:ext cx="8219572" cy="461665"/>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400" b="1" dirty="0">
                <a:solidFill>
                  <a:srgbClr val="0072BC"/>
                </a:solidFill>
              </a:rPr>
              <a:t>What is the Conference Networker?</a:t>
            </a:r>
            <a:endParaRPr lang="en-GB" sz="1600" dirty="0">
              <a:solidFill>
                <a:srgbClr val="0072BC"/>
              </a:solidFill>
            </a:endParaRPr>
          </a:p>
        </p:txBody>
      </p:sp>
      <p:sp>
        <p:nvSpPr>
          <p:cNvPr id="2" name="Rectangle 1">
            <a:extLst>
              <a:ext uri="{FF2B5EF4-FFF2-40B4-BE49-F238E27FC236}">
                <a16:creationId xmlns:a16="http://schemas.microsoft.com/office/drawing/2014/main" id="{5AF5A404-20F1-40A9-9FC7-8B66FFBADBD7}"/>
              </a:ext>
            </a:extLst>
          </p:cNvPr>
          <p:cNvSpPr/>
          <p:nvPr/>
        </p:nvSpPr>
        <p:spPr>
          <a:xfrm>
            <a:off x="395536" y="1785747"/>
            <a:ext cx="4752528" cy="3857146"/>
          </a:xfrm>
          <a:prstGeom prst="rect">
            <a:avLst/>
          </a:prstGeom>
        </p:spPr>
        <p:txBody>
          <a:bodyPr wrap="square">
            <a:spAutoFit/>
          </a:bodyPr>
          <a:lstStyle/>
          <a:p>
            <a:pPr lvl="0">
              <a:lnSpc>
                <a:spcPct val="150000"/>
              </a:lnSpc>
              <a:spcBef>
                <a:spcPts val="600"/>
              </a:spcBef>
              <a:buClr>
                <a:srgbClr val="0072BC"/>
              </a:buClr>
              <a:defRPr/>
            </a:pPr>
            <a:r>
              <a:rPr lang="en-GB" b="0" i="0" dirty="0">
                <a:solidFill>
                  <a:srgbClr val="333333"/>
                </a:solidFill>
                <a:effectLst/>
                <a:latin typeface="Open Sans" panose="020B0606030504020204"/>
              </a:rPr>
              <a:t>A new networking platform to help you find, meet, and </a:t>
            </a:r>
            <a:r>
              <a:rPr lang="en-GB" dirty="0">
                <a:solidFill>
                  <a:srgbClr val="333333"/>
                </a:solidFill>
                <a:latin typeface="Open Sans" panose="020B0606030504020204"/>
              </a:rPr>
              <a:t>chat </a:t>
            </a:r>
            <a:r>
              <a:rPr lang="en-GB" b="0" i="0" dirty="0">
                <a:solidFill>
                  <a:srgbClr val="333333"/>
                </a:solidFill>
                <a:effectLst/>
                <a:latin typeface="Open Sans" panose="020B0606030504020204"/>
              </a:rPr>
              <a:t>with other conference attendees, and maintain a lasting connection whilst forging new ones the rest of the year.</a:t>
            </a:r>
          </a:p>
          <a:p>
            <a:pPr lvl="0">
              <a:lnSpc>
                <a:spcPct val="150000"/>
              </a:lnSpc>
              <a:spcBef>
                <a:spcPts val="600"/>
              </a:spcBef>
              <a:buClr>
                <a:srgbClr val="0072BC"/>
              </a:buClr>
              <a:defRPr/>
            </a:pPr>
            <a:r>
              <a:rPr lang="en-GB" b="0" i="0" dirty="0">
                <a:solidFill>
                  <a:srgbClr val="333333"/>
                </a:solidFill>
                <a:effectLst/>
                <a:latin typeface="Open Sans" panose="020B0606030504020204"/>
              </a:rPr>
              <a:t>Complete your profile, choose what contact information is shown, your affiliations, interests, Division, – you can even add stickers to help you represent your identity and roles in EGU </a:t>
            </a:r>
            <a:endParaRPr lang="en-US" b="1" dirty="0">
              <a:solidFill>
                <a:srgbClr val="4D4D4D"/>
              </a:solidFill>
              <a:latin typeface="Open Sans"/>
            </a:endParaRPr>
          </a:p>
        </p:txBody>
      </p:sp>
      <p:sp>
        <p:nvSpPr>
          <p:cNvPr id="5" name="Rectangle 4">
            <a:extLst>
              <a:ext uri="{FF2B5EF4-FFF2-40B4-BE49-F238E27FC236}">
                <a16:creationId xmlns:a16="http://schemas.microsoft.com/office/drawing/2014/main" id="{1447ED9E-582B-46C3-82CD-2E9459222214}"/>
              </a:ext>
            </a:extLst>
          </p:cNvPr>
          <p:cNvSpPr/>
          <p:nvPr/>
        </p:nvSpPr>
        <p:spPr>
          <a:xfrm>
            <a:off x="972072" y="5949280"/>
            <a:ext cx="7199855" cy="369332"/>
          </a:xfrm>
          <a:prstGeom prst="rect">
            <a:avLst/>
          </a:prstGeom>
        </p:spPr>
        <p:txBody>
          <a:bodyPr wrap="square">
            <a:spAutoFit/>
          </a:bodyPr>
          <a:lstStyle/>
          <a:p>
            <a:pPr lvl="0">
              <a:defRPr sz="1800" b="0">
                <a:solidFill>
                  <a:srgbClr val="000000"/>
                </a:solidFill>
              </a:defRPr>
            </a:pPr>
            <a:r>
              <a:rPr lang="en-GB" b="1" dirty="0">
                <a:solidFill>
                  <a:srgbClr val="0072BC"/>
                </a:solidFill>
              </a:rPr>
              <a:t>Access the Conference Networker here: https://www.egu21.eu/</a:t>
            </a:r>
          </a:p>
        </p:txBody>
      </p:sp>
      <p:pic>
        <p:nvPicPr>
          <p:cNvPr id="1026" name="Picture 2">
            <a:extLst>
              <a:ext uri="{FF2B5EF4-FFF2-40B4-BE49-F238E27FC236}">
                <a16:creationId xmlns:a16="http://schemas.microsoft.com/office/drawing/2014/main" id="{C7AC1891-21A1-4010-8A08-0EBF777546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951" t="3067" r="30312" b="1352"/>
          <a:stretch/>
        </p:blipFill>
        <p:spPr bwMode="auto">
          <a:xfrm>
            <a:off x="5448622" y="1692337"/>
            <a:ext cx="3312368" cy="3562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22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Shape 19"/>
          <p:cNvSpPr/>
          <p:nvPr/>
        </p:nvSpPr>
        <p:spPr bwMode="auto">
          <a:xfrm>
            <a:off x="371425" y="1264360"/>
            <a:ext cx="6678996" cy="492443"/>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600" b="1" dirty="0">
                <a:solidFill>
                  <a:srgbClr val="0072BC"/>
                </a:solidFill>
              </a:rPr>
              <a:t>Getting to grips with </a:t>
            </a:r>
            <a:r>
              <a:rPr lang="en-GB" sz="2600" b="1" dirty="0" err="1">
                <a:solidFill>
                  <a:srgbClr val="0072BC"/>
                </a:solidFill>
              </a:rPr>
              <a:t>Gathertown</a:t>
            </a:r>
            <a:r>
              <a:rPr lang="en-GB" sz="2600" b="1" dirty="0">
                <a:solidFill>
                  <a:srgbClr val="0072BC"/>
                </a:solidFill>
              </a:rPr>
              <a:t>:</a:t>
            </a:r>
            <a:endParaRPr lang="en-GB" dirty="0">
              <a:solidFill>
                <a:srgbClr val="0072BC"/>
              </a:solidFill>
            </a:endParaRPr>
          </a:p>
        </p:txBody>
      </p:sp>
      <p:sp>
        <p:nvSpPr>
          <p:cNvPr id="5" name="Shape 20"/>
          <p:cNvSpPr/>
          <p:nvPr/>
        </p:nvSpPr>
        <p:spPr bwMode="auto">
          <a:xfrm>
            <a:off x="467544" y="1726293"/>
            <a:ext cx="4680520" cy="4195700"/>
          </a:xfrm>
          <a:prstGeom prst="rect">
            <a:avLst/>
          </a:prstGeom>
          <a:ln w="12700">
            <a:miter lim="400000"/>
          </a:ln>
        </p:spPr>
        <p:txBody>
          <a:bodyPr wrap="square" lIns="45719" rIns="45719">
            <a:spAutoFit/>
          </a:bodyPr>
          <a:lstStyle/>
          <a:p>
            <a:pPr algn="just">
              <a:lnSpc>
                <a:spcPct val="150000"/>
              </a:lnSpc>
            </a:pPr>
            <a:r>
              <a:rPr lang="en-GB" b="0" i="0" dirty="0">
                <a:effectLst/>
                <a:latin typeface="Open Sans" panose="020B0606030504020204"/>
              </a:rPr>
              <a:t>A spatial video conferencing tool, you move a customisable avatar through virtual rooms, meeting and talking with others similar to real-life.</a:t>
            </a:r>
          </a:p>
          <a:p>
            <a:pPr algn="just">
              <a:lnSpc>
                <a:spcPct val="150000"/>
              </a:lnSpc>
              <a:spcAft>
                <a:spcPts val="800"/>
              </a:spcAft>
            </a:pPr>
            <a:r>
              <a:rPr lang="en-GB" dirty="0">
                <a:solidFill>
                  <a:srgbClr val="000000"/>
                </a:solidFill>
                <a:effectLst/>
                <a:latin typeface="Open Sans" panose="020B0606030504020204"/>
                <a:ea typeface="Calibri" panose="020F0502020204030204" pitchFamily="34" charset="0"/>
                <a:cs typeface="Calibri" panose="020F0502020204030204" pitchFamily="34" charset="0"/>
              </a:rPr>
              <a:t>Move using the keyboard arrows and interact with objects by pressing “x”. Approaching other attendee’s avatars activates the video and audio functions which allow you to interact. Moving away deactivates these functions. </a:t>
            </a:r>
            <a:endParaRPr lang="en-GB" b="1" dirty="0">
              <a:solidFill>
                <a:srgbClr val="4D4D4D"/>
              </a:solidFill>
              <a:latin typeface="Open Sans" panose="020B0606030504020204"/>
            </a:endParaRPr>
          </a:p>
        </p:txBody>
      </p:sp>
      <p:sp>
        <p:nvSpPr>
          <p:cNvPr id="6" name="Rectangle 5">
            <a:extLst>
              <a:ext uri="{FF2B5EF4-FFF2-40B4-BE49-F238E27FC236}">
                <a16:creationId xmlns:a16="http://schemas.microsoft.com/office/drawing/2014/main" id="{207C3818-964D-408D-9599-9A9FC0A9C0F0}"/>
              </a:ext>
            </a:extLst>
          </p:cNvPr>
          <p:cNvSpPr/>
          <p:nvPr/>
        </p:nvSpPr>
        <p:spPr bwMode="auto">
          <a:xfrm>
            <a:off x="1115616" y="5990824"/>
            <a:ext cx="5934805" cy="369332"/>
          </a:xfrm>
          <a:prstGeom prst="rect">
            <a:avLst/>
          </a:prstGeom>
        </p:spPr>
        <p:txBody>
          <a:bodyPr wrap="square">
            <a:spAutoFit/>
          </a:bodyPr>
          <a:lstStyle/>
          <a:p>
            <a:pPr lvl="0">
              <a:defRPr sz="1800" b="0">
                <a:solidFill>
                  <a:srgbClr val="000000"/>
                </a:solidFill>
              </a:defRPr>
            </a:pPr>
            <a:r>
              <a:rPr lang="en-GB" b="1" dirty="0">
                <a:solidFill>
                  <a:srgbClr val="0072BC"/>
                </a:solidFill>
              </a:rPr>
              <a:t>Read more on </a:t>
            </a:r>
            <a:r>
              <a:rPr lang="en-GB" b="1" dirty="0" err="1">
                <a:solidFill>
                  <a:srgbClr val="0072BC"/>
                </a:solidFill>
              </a:rPr>
              <a:t>Gathertown</a:t>
            </a:r>
            <a:r>
              <a:rPr lang="en-GB" b="1" dirty="0">
                <a:solidFill>
                  <a:srgbClr val="0072BC"/>
                </a:solidFill>
              </a:rPr>
              <a:t> here: https://gather.town/</a:t>
            </a:r>
          </a:p>
        </p:txBody>
      </p:sp>
      <p:pic>
        <p:nvPicPr>
          <p:cNvPr id="3" name="Picture 2">
            <a:extLst>
              <a:ext uri="{FF2B5EF4-FFF2-40B4-BE49-F238E27FC236}">
                <a16:creationId xmlns:a16="http://schemas.microsoft.com/office/drawing/2014/main" id="{F6FB5B4C-EF34-47F1-A2E8-69835E629E45}"/>
              </a:ext>
            </a:extLst>
          </p:cNvPr>
          <p:cNvPicPr>
            <a:picLocks noChangeAspect="1"/>
          </p:cNvPicPr>
          <p:nvPr/>
        </p:nvPicPr>
        <p:blipFill rotWithShape="1">
          <a:blip r:embed="rId3"/>
          <a:srcRect l="46083" t="14132" r="5479"/>
          <a:stretch/>
        </p:blipFill>
        <p:spPr>
          <a:xfrm>
            <a:off x="5364088" y="2132856"/>
            <a:ext cx="3600400" cy="321982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9">
            <a:extLst>
              <a:ext uri="{FF2B5EF4-FFF2-40B4-BE49-F238E27FC236}">
                <a16:creationId xmlns:a16="http://schemas.microsoft.com/office/drawing/2014/main" id="{9215187F-C8AD-4C64-8A6F-593EB3A86BA1}"/>
              </a:ext>
            </a:extLst>
          </p:cNvPr>
          <p:cNvSpPr/>
          <p:nvPr/>
        </p:nvSpPr>
        <p:spPr bwMode="auto">
          <a:xfrm>
            <a:off x="374704" y="1203073"/>
            <a:ext cx="8301752" cy="523220"/>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800" b="1" dirty="0">
                <a:solidFill>
                  <a:srgbClr val="0072BC"/>
                </a:solidFill>
              </a:rPr>
              <a:t>What is the Pop-Up Scheduler?</a:t>
            </a:r>
            <a:endParaRPr lang="en-GB" sz="2800" dirty="0">
              <a:solidFill>
                <a:srgbClr val="0072BC"/>
              </a:solidFill>
            </a:endParaRPr>
          </a:p>
        </p:txBody>
      </p:sp>
      <p:sp>
        <p:nvSpPr>
          <p:cNvPr id="6" name="Rectangle 5">
            <a:extLst>
              <a:ext uri="{FF2B5EF4-FFF2-40B4-BE49-F238E27FC236}">
                <a16:creationId xmlns:a16="http://schemas.microsoft.com/office/drawing/2014/main" id="{F568EB16-37B2-48CF-BE48-25F0D022EC7B}"/>
              </a:ext>
            </a:extLst>
          </p:cNvPr>
          <p:cNvSpPr/>
          <p:nvPr/>
        </p:nvSpPr>
        <p:spPr bwMode="auto">
          <a:xfrm>
            <a:off x="899592" y="5933382"/>
            <a:ext cx="6717576" cy="646331"/>
          </a:xfrm>
          <a:prstGeom prst="rect">
            <a:avLst/>
          </a:prstGeom>
        </p:spPr>
        <p:txBody>
          <a:bodyPr wrap="square">
            <a:spAutoFit/>
          </a:bodyPr>
          <a:lstStyle/>
          <a:p>
            <a:pPr lvl="0">
              <a:defRPr sz="1800" b="0">
                <a:solidFill>
                  <a:srgbClr val="000000"/>
                </a:solidFill>
              </a:defRPr>
            </a:pPr>
            <a:r>
              <a:rPr lang="en-GB" b="1" dirty="0">
                <a:solidFill>
                  <a:srgbClr val="0072BC"/>
                </a:solidFill>
              </a:rPr>
              <a:t>Access the Pop-Up Scheduler here: https://webforms.copernicus.org/egu21/pop-up-networking</a:t>
            </a:r>
          </a:p>
        </p:txBody>
      </p:sp>
      <p:sp>
        <p:nvSpPr>
          <p:cNvPr id="7" name="Shape 20">
            <a:extLst>
              <a:ext uri="{FF2B5EF4-FFF2-40B4-BE49-F238E27FC236}">
                <a16:creationId xmlns:a16="http://schemas.microsoft.com/office/drawing/2014/main" id="{F5508F9B-FC15-41F0-989D-962BF52D2CDD}"/>
              </a:ext>
            </a:extLst>
          </p:cNvPr>
          <p:cNvSpPr/>
          <p:nvPr/>
        </p:nvSpPr>
        <p:spPr bwMode="auto">
          <a:xfrm>
            <a:off x="379268" y="1726293"/>
            <a:ext cx="4680520" cy="4195700"/>
          </a:xfrm>
          <a:prstGeom prst="rect">
            <a:avLst/>
          </a:prstGeom>
          <a:ln w="12700">
            <a:miter lim="400000"/>
          </a:ln>
        </p:spPr>
        <p:txBody>
          <a:bodyPr wrap="square" lIns="45719" rIns="45719">
            <a:spAutoFit/>
          </a:bodyPr>
          <a:lstStyle/>
          <a:p>
            <a:pPr algn="just">
              <a:lnSpc>
                <a:spcPct val="150000"/>
              </a:lnSpc>
            </a:pPr>
            <a:r>
              <a:rPr lang="en-GB" b="0" i="0" dirty="0">
                <a:solidFill>
                  <a:srgbClr val="333333"/>
                </a:solidFill>
                <a:effectLst/>
                <a:latin typeface="Open Sans" panose="020B0606030504020204"/>
              </a:rPr>
              <a:t>The Scheduler is for anyone who wants to run their own event, of any kind and any size, at the Assembly. </a:t>
            </a:r>
          </a:p>
          <a:p>
            <a:pPr algn="just">
              <a:lnSpc>
                <a:spcPct val="150000"/>
              </a:lnSpc>
            </a:pPr>
            <a:r>
              <a:rPr lang="en-GB" dirty="0">
                <a:solidFill>
                  <a:srgbClr val="333333"/>
                </a:solidFill>
                <a:latin typeface="Open Sans" panose="020B0606030504020204"/>
              </a:rPr>
              <a:t>E</a:t>
            </a:r>
            <a:r>
              <a:rPr lang="en-GB" b="0" i="0" dirty="0">
                <a:solidFill>
                  <a:srgbClr val="333333"/>
                </a:solidFill>
                <a:effectLst/>
                <a:latin typeface="Open Sans" panose="020B0606030504020204"/>
              </a:rPr>
              <a:t>nter your event title, description, date, and time, and a link to your platform. Add tags to make it easier to find (such as “Policy”, or “Networking”). When </a:t>
            </a:r>
            <a:r>
              <a:rPr lang="en-GB" dirty="0">
                <a:solidFill>
                  <a:srgbClr val="333333"/>
                </a:solidFill>
                <a:latin typeface="Open Sans" panose="020B0606030504020204"/>
              </a:rPr>
              <a:t>submitted it will be added to the programme. </a:t>
            </a:r>
            <a:r>
              <a:rPr lang="en-GB" b="0" i="0" dirty="0">
                <a:solidFill>
                  <a:srgbClr val="333333"/>
                </a:solidFill>
                <a:effectLst/>
                <a:latin typeface="Open Sans" panose="020B0606030504020204"/>
              </a:rPr>
              <a:t>You can link to any platform you like. Check out the next few slides inspiration beyond Zoom!</a:t>
            </a:r>
            <a:endParaRPr lang="en-GB" b="1" dirty="0">
              <a:solidFill>
                <a:srgbClr val="4D4D4D"/>
              </a:solidFill>
              <a:latin typeface="Open Sans" panose="020B0606030504020204"/>
            </a:endParaRPr>
          </a:p>
        </p:txBody>
      </p:sp>
      <p:pic>
        <p:nvPicPr>
          <p:cNvPr id="2050" name="Picture 2">
            <a:extLst>
              <a:ext uri="{FF2B5EF4-FFF2-40B4-BE49-F238E27FC236}">
                <a16:creationId xmlns:a16="http://schemas.microsoft.com/office/drawing/2014/main" id="{A2B5B097-1FA3-462F-B0B0-641830AA36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3377"/>
          <a:stretch/>
        </p:blipFill>
        <p:spPr bwMode="auto">
          <a:xfrm>
            <a:off x="5220072" y="2060848"/>
            <a:ext cx="3776785" cy="3214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15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9">
            <a:extLst>
              <a:ext uri="{FF2B5EF4-FFF2-40B4-BE49-F238E27FC236}">
                <a16:creationId xmlns:a16="http://schemas.microsoft.com/office/drawing/2014/main" id="{1E1463E6-DCED-4B54-BF13-D71521251E3A}"/>
              </a:ext>
            </a:extLst>
          </p:cNvPr>
          <p:cNvSpPr/>
          <p:nvPr/>
        </p:nvSpPr>
        <p:spPr bwMode="auto">
          <a:xfrm>
            <a:off x="467544" y="1268760"/>
            <a:ext cx="7992888" cy="492443"/>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600" b="1" dirty="0">
                <a:solidFill>
                  <a:srgbClr val="0072BC"/>
                </a:solidFill>
              </a:rPr>
              <a:t>Animal Crossing: New Horizons</a:t>
            </a:r>
            <a:endParaRPr lang="en-GB" dirty="0">
              <a:solidFill>
                <a:srgbClr val="0072BC"/>
              </a:solidFill>
            </a:endParaRPr>
          </a:p>
        </p:txBody>
      </p:sp>
      <p:sp>
        <p:nvSpPr>
          <p:cNvPr id="5" name="Shape 20">
            <a:extLst>
              <a:ext uri="{FF2B5EF4-FFF2-40B4-BE49-F238E27FC236}">
                <a16:creationId xmlns:a16="http://schemas.microsoft.com/office/drawing/2014/main" id="{70F21227-731E-4AFB-887D-5F52FAEF9B4F}"/>
              </a:ext>
            </a:extLst>
          </p:cNvPr>
          <p:cNvSpPr/>
          <p:nvPr/>
        </p:nvSpPr>
        <p:spPr bwMode="auto">
          <a:xfrm>
            <a:off x="971600" y="4673337"/>
            <a:ext cx="7920880" cy="2000548"/>
          </a:xfrm>
          <a:prstGeom prst="rect">
            <a:avLst/>
          </a:prstGeom>
          <a:ln w="12700">
            <a:miter lim="400000"/>
          </a:ln>
        </p:spPr>
        <p:txBody>
          <a:bodyPr wrap="square" lIns="45719" rIns="45719">
            <a:spAutoFit/>
          </a:bodyPr>
          <a:lstStyle/>
          <a:p>
            <a:endParaRPr lang="en-US" b="1" dirty="0"/>
          </a:p>
          <a:p>
            <a:endParaRPr lang="en-US" dirty="0"/>
          </a:p>
          <a:p>
            <a:pPr algn="l" fontAlgn="base">
              <a:buFont typeface="Arial" panose="020B0604020202020204" pitchFamily="34" charset="0"/>
              <a:buChar char="•"/>
            </a:pPr>
            <a:r>
              <a:rPr lang="en-GB" b="0" i="0" dirty="0">
                <a:solidFill>
                  <a:srgbClr val="333333"/>
                </a:solidFill>
                <a:effectLst/>
                <a:latin typeface="inherit"/>
              </a:rPr>
              <a:t> a video game franchise all about building and looking after a community of animal characters</a:t>
            </a:r>
          </a:p>
          <a:p>
            <a:pPr algn="l" fontAlgn="base">
              <a:buFont typeface="Arial" panose="020B0604020202020204" pitchFamily="34" charset="0"/>
              <a:buChar char="•"/>
            </a:pPr>
            <a:r>
              <a:rPr lang="en-GB" dirty="0">
                <a:solidFill>
                  <a:srgbClr val="333333"/>
                </a:solidFill>
                <a:latin typeface="inherit"/>
              </a:rPr>
              <a:t> u</a:t>
            </a:r>
            <a:r>
              <a:rPr lang="en-GB" b="0" i="0" dirty="0">
                <a:solidFill>
                  <a:srgbClr val="333333"/>
                </a:solidFill>
                <a:effectLst/>
                <a:latin typeface="inherit"/>
              </a:rPr>
              <a:t>sers can build their own tropical island, organising their village and landscape</a:t>
            </a:r>
          </a:p>
          <a:p>
            <a:pPr algn="l" fontAlgn="base">
              <a:buFont typeface="Arial" panose="020B0604020202020204" pitchFamily="34" charset="0"/>
              <a:buChar char="•"/>
            </a:pPr>
            <a:r>
              <a:rPr lang="en-GB" b="0" i="0" dirty="0">
                <a:solidFill>
                  <a:srgbClr val="333333"/>
                </a:solidFill>
                <a:effectLst/>
                <a:latin typeface="inherit"/>
              </a:rPr>
              <a:t> invite guests over to socialise and interact with a mini-paradise.</a:t>
            </a:r>
          </a:p>
          <a:p>
            <a:endParaRPr lang="en-US" sz="1600" dirty="0"/>
          </a:p>
        </p:txBody>
      </p:sp>
      <p:pic>
        <p:nvPicPr>
          <p:cNvPr id="3" name="Picture 2">
            <a:extLst>
              <a:ext uri="{FF2B5EF4-FFF2-40B4-BE49-F238E27FC236}">
                <a16:creationId xmlns:a16="http://schemas.microsoft.com/office/drawing/2014/main" id="{56977F99-AA1A-44F1-B3AE-58A8404C05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3972" y="1818055"/>
            <a:ext cx="5076056" cy="2855282"/>
          </a:xfrm>
          <a:prstGeom prst="rect">
            <a:avLst/>
          </a:prstGeom>
        </p:spPr>
      </p:pic>
      <p:sp>
        <p:nvSpPr>
          <p:cNvPr id="6" name="TextBox 5">
            <a:extLst>
              <a:ext uri="{FF2B5EF4-FFF2-40B4-BE49-F238E27FC236}">
                <a16:creationId xmlns:a16="http://schemas.microsoft.com/office/drawing/2014/main" id="{C1F0287E-7F22-4E27-BE5A-4F21385FD0B9}"/>
              </a:ext>
            </a:extLst>
          </p:cNvPr>
          <p:cNvSpPr txBox="1"/>
          <p:nvPr/>
        </p:nvSpPr>
        <p:spPr bwMode="auto">
          <a:xfrm>
            <a:off x="2123728" y="4673337"/>
            <a:ext cx="5103694" cy="430887"/>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r>
              <a:rPr lang="en-GB" sz="1100" dirty="0"/>
              <a:t>Image by Kelly Stanford, EGU Artist in residence. Find out more at EOS7.4 Exploring the Art-Science Interface</a:t>
            </a:r>
          </a:p>
        </p:txBody>
      </p:sp>
      <p:sp>
        <p:nvSpPr>
          <p:cNvPr id="7" name="Rectangle 1">
            <a:extLst>
              <a:ext uri="{FF2B5EF4-FFF2-40B4-BE49-F238E27FC236}">
                <a16:creationId xmlns:a16="http://schemas.microsoft.com/office/drawing/2014/main" id="{A43C9CB7-2467-4E13-B5F9-1C5F1B6E689A}"/>
              </a:ext>
            </a:extLst>
          </p:cNvPr>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Open Sans" panose="020B0606030504020204"/>
              </a:rPr>
              <a:t>EOS7.4   </a:t>
            </a:r>
            <a:r>
              <a:rPr kumimoji="0" lang="en-US" altLang="en-US" sz="1900" b="0" i="0" u="none" strike="noStrike" cap="none" normalizeH="0" baseline="0" dirty="0">
                <a:ln>
                  <a:noFill/>
                </a:ln>
                <a:solidFill>
                  <a:schemeClr val="tx1"/>
                </a:solidFill>
                <a:effectLst/>
                <a:latin typeface="Open Sans" panose="020B0606030504020204"/>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Open Sans" panose="020B0606030504020204"/>
              </a:rPr>
              <a:t>Exploring the Art-Science Interface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AutoShape 2" descr="EDI">
            <a:hlinkClick r:id="rId4"/>
            <a:extLst>
              <a:ext uri="{FF2B5EF4-FFF2-40B4-BE49-F238E27FC236}">
                <a16:creationId xmlns:a16="http://schemas.microsoft.com/office/drawing/2014/main" id="{E2DD932E-78A5-4CCE-ABE9-BF4F9D690DE3}"/>
              </a:ext>
            </a:extLst>
          </p:cNvPr>
          <p:cNvSpPr>
            <a:spLocks noChangeAspect="1" noChangeArrowheads="1"/>
          </p:cNvSpPr>
          <p:nvPr/>
        </p:nvSpPr>
        <p:spPr bwMode="auto">
          <a:xfrm>
            <a:off x="544513"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80399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9">
            <a:extLst>
              <a:ext uri="{FF2B5EF4-FFF2-40B4-BE49-F238E27FC236}">
                <a16:creationId xmlns:a16="http://schemas.microsoft.com/office/drawing/2014/main" id="{1E1463E6-DCED-4B54-BF13-D71521251E3A}"/>
              </a:ext>
            </a:extLst>
          </p:cNvPr>
          <p:cNvSpPr/>
          <p:nvPr/>
        </p:nvSpPr>
        <p:spPr bwMode="auto">
          <a:xfrm>
            <a:off x="467544" y="1268760"/>
            <a:ext cx="7992888" cy="492443"/>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600" b="1" dirty="0">
                <a:solidFill>
                  <a:srgbClr val="0072BC"/>
                </a:solidFill>
              </a:rPr>
              <a:t>Discord</a:t>
            </a:r>
            <a:endParaRPr lang="en-GB" dirty="0">
              <a:solidFill>
                <a:srgbClr val="0072BC"/>
              </a:solidFill>
            </a:endParaRPr>
          </a:p>
        </p:txBody>
      </p:sp>
      <p:sp>
        <p:nvSpPr>
          <p:cNvPr id="5" name="Shape 20">
            <a:extLst>
              <a:ext uri="{FF2B5EF4-FFF2-40B4-BE49-F238E27FC236}">
                <a16:creationId xmlns:a16="http://schemas.microsoft.com/office/drawing/2014/main" id="{70F21227-731E-4AFB-887D-5F52FAEF9B4F}"/>
              </a:ext>
            </a:extLst>
          </p:cNvPr>
          <p:cNvSpPr/>
          <p:nvPr/>
        </p:nvSpPr>
        <p:spPr bwMode="auto">
          <a:xfrm>
            <a:off x="971600" y="4673337"/>
            <a:ext cx="7920880" cy="1754326"/>
          </a:xfrm>
          <a:prstGeom prst="rect">
            <a:avLst/>
          </a:prstGeom>
          <a:ln w="12700">
            <a:miter lim="400000"/>
          </a:ln>
        </p:spPr>
        <p:txBody>
          <a:bodyPr wrap="square" lIns="45719" rIns="45719">
            <a:spAutoFit/>
          </a:bodyPr>
          <a:lstStyle/>
          <a:p>
            <a:endParaRPr lang="en-US" b="1" dirty="0"/>
          </a:p>
          <a:p>
            <a:endParaRPr lang="en-US" dirty="0"/>
          </a:p>
          <a:p>
            <a:pPr algn="l" fontAlgn="base">
              <a:buFont typeface="Arial" panose="020B0604020202020204" pitchFamily="34" charset="0"/>
              <a:buChar char="•"/>
            </a:pPr>
            <a:r>
              <a:rPr lang="en-GB" b="0" i="0" dirty="0">
                <a:solidFill>
                  <a:srgbClr val="333333"/>
                </a:solidFill>
                <a:effectLst/>
                <a:latin typeface="Open Sans" panose="020B0606030504020204"/>
              </a:rPr>
              <a:t>a popular community-building platform particularly with video gamers</a:t>
            </a:r>
          </a:p>
          <a:p>
            <a:pPr algn="l" fontAlgn="base">
              <a:buFont typeface="Arial" panose="020B0604020202020204" pitchFamily="34" charset="0"/>
              <a:buChar char="•"/>
            </a:pPr>
            <a:r>
              <a:rPr lang="en-GB" b="0" i="0" dirty="0">
                <a:solidFill>
                  <a:srgbClr val="333333"/>
                </a:solidFill>
                <a:effectLst/>
                <a:latin typeface="Open Sans" panose="020B0606030504020204"/>
              </a:rPr>
              <a:t> Discord attendees can join different channels – or topics – where they may communicate with one another through text chat, voice, or video</a:t>
            </a:r>
          </a:p>
          <a:p>
            <a:pPr algn="l" fontAlgn="base">
              <a:buFont typeface="Arial" panose="020B0604020202020204" pitchFamily="34" charset="0"/>
              <a:buChar char="•"/>
            </a:pPr>
            <a:r>
              <a:rPr lang="en-GB" dirty="0">
                <a:solidFill>
                  <a:srgbClr val="333333"/>
                </a:solidFill>
                <a:latin typeface="Open Sans" panose="020B0606030504020204"/>
              </a:rPr>
              <a:t> </a:t>
            </a:r>
            <a:r>
              <a:rPr lang="en-GB" b="0" i="0" dirty="0">
                <a:solidFill>
                  <a:srgbClr val="333333"/>
                </a:solidFill>
                <a:effectLst/>
                <a:latin typeface="Open Sans" panose="020B0606030504020204"/>
              </a:rPr>
              <a:t>easily share files or media as you build </a:t>
            </a:r>
            <a:r>
              <a:rPr lang="en-GB" dirty="0">
                <a:solidFill>
                  <a:srgbClr val="333333"/>
                </a:solidFill>
                <a:latin typeface="Open Sans" panose="020B0606030504020204"/>
              </a:rPr>
              <a:t>a</a:t>
            </a:r>
            <a:r>
              <a:rPr lang="en-GB" b="0" i="0" dirty="0">
                <a:solidFill>
                  <a:srgbClr val="333333"/>
                </a:solidFill>
                <a:effectLst/>
                <a:latin typeface="Open Sans" panose="020B0606030504020204"/>
              </a:rPr>
              <a:t> community.</a:t>
            </a:r>
            <a:endParaRPr lang="en-US" sz="1600" dirty="0"/>
          </a:p>
        </p:txBody>
      </p:sp>
      <p:sp>
        <p:nvSpPr>
          <p:cNvPr id="8" name="AutoShape 2" descr="EDI">
            <a:hlinkClick r:id="rId3"/>
            <a:extLst>
              <a:ext uri="{FF2B5EF4-FFF2-40B4-BE49-F238E27FC236}">
                <a16:creationId xmlns:a16="http://schemas.microsoft.com/office/drawing/2014/main" id="{E2DD932E-78A5-4CCE-ABE9-BF4F9D690DE3}"/>
              </a:ext>
            </a:extLst>
          </p:cNvPr>
          <p:cNvSpPr>
            <a:spLocks noChangeAspect="1" noChangeArrowheads="1"/>
          </p:cNvSpPr>
          <p:nvPr/>
        </p:nvSpPr>
        <p:spPr bwMode="auto">
          <a:xfrm>
            <a:off x="544513"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22" name="Picture 2">
            <a:extLst>
              <a:ext uri="{FF2B5EF4-FFF2-40B4-BE49-F238E27FC236}">
                <a16:creationId xmlns:a16="http://schemas.microsoft.com/office/drawing/2014/main" id="{D084567B-C4FC-49B4-965A-ACE25282E6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1757150"/>
            <a:ext cx="5562364" cy="29202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DD7F6D6-F742-49EA-8FE6-53A7CA6BD39B}"/>
              </a:ext>
            </a:extLst>
          </p:cNvPr>
          <p:cNvSpPr txBox="1"/>
          <p:nvPr/>
        </p:nvSpPr>
        <p:spPr bwMode="auto">
          <a:xfrm>
            <a:off x="3500754" y="4797152"/>
            <a:ext cx="2376264" cy="267831"/>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r>
              <a:rPr lang="en-GB" sz="1100" dirty="0">
                <a:latin typeface="Open Sans" panose="020B0606030504020204"/>
              </a:rPr>
              <a:t>Source: </a:t>
            </a:r>
            <a:r>
              <a:rPr lang="en-GB" sz="1100" b="0" i="0" u="sng" dirty="0">
                <a:effectLst/>
                <a:latin typeface="Open Sans" panose="020B0606030504020204"/>
                <a:hlinkClick r:id="rId5"/>
              </a:rPr>
              <a:t>https://discordapp.com/</a:t>
            </a:r>
            <a:endParaRPr lang="en-GB" sz="1100" dirty="0">
              <a:latin typeface="Open Sans" panose="020B0606030504020204"/>
            </a:endParaRPr>
          </a:p>
        </p:txBody>
      </p:sp>
    </p:spTree>
    <p:extLst>
      <p:ext uri="{BB962C8B-B14F-4D97-AF65-F5344CB8AC3E}">
        <p14:creationId xmlns:p14="http://schemas.microsoft.com/office/powerpoint/2010/main" val="3697975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9">
            <a:extLst>
              <a:ext uri="{FF2B5EF4-FFF2-40B4-BE49-F238E27FC236}">
                <a16:creationId xmlns:a16="http://schemas.microsoft.com/office/drawing/2014/main" id="{1E1463E6-DCED-4B54-BF13-D71521251E3A}"/>
              </a:ext>
            </a:extLst>
          </p:cNvPr>
          <p:cNvSpPr/>
          <p:nvPr/>
        </p:nvSpPr>
        <p:spPr bwMode="auto">
          <a:xfrm>
            <a:off x="467544" y="1268760"/>
            <a:ext cx="7992888" cy="492443"/>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600" b="1" dirty="0" err="1">
                <a:solidFill>
                  <a:srgbClr val="0072BC"/>
                </a:solidFill>
              </a:rPr>
              <a:t>Gathertown</a:t>
            </a:r>
            <a:endParaRPr lang="en-GB" dirty="0">
              <a:solidFill>
                <a:srgbClr val="0072BC"/>
              </a:solidFill>
            </a:endParaRPr>
          </a:p>
        </p:txBody>
      </p:sp>
      <p:sp>
        <p:nvSpPr>
          <p:cNvPr id="5" name="Shape 20">
            <a:extLst>
              <a:ext uri="{FF2B5EF4-FFF2-40B4-BE49-F238E27FC236}">
                <a16:creationId xmlns:a16="http://schemas.microsoft.com/office/drawing/2014/main" id="{70F21227-731E-4AFB-887D-5F52FAEF9B4F}"/>
              </a:ext>
            </a:extLst>
          </p:cNvPr>
          <p:cNvSpPr/>
          <p:nvPr/>
        </p:nvSpPr>
        <p:spPr bwMode="auto">
          <a:xfrm>
            <a:off x="971600" y="4673337"/>
            <a:ext cx="7920880" cy="1754326"/>
          </a:xfrm>
          <a:prstGeom prst="rect">
            <a:avLst/>
          </a:prstGeom>
          <a:ln w="12700">
            <a:miter lim="400000"/>
          </a:ln>
        </p:spPr>
        <p:txBody>
          <a:bodyPr wrap="square" lIns="45719" rIns="45719">
            <a:spAutoFit/>
          </a:bodyPr>
          <a:lstStyle/>
          <a:p>
            <a:endParaRPr lang="en-US" b="1" dirty="0"/>
          </a:p>
          <a:p>
            <a:endParaRPr lang="en-US" dirty="0"/>
          </a:p>
          <a:p>
            <a:pPr algn="l" fontAlgn="base">
              <a:buFont typeface="Arial" panose="020B0604020202020204" pitchFamily="34" charset="0"/>
              <a:buChar char="•"/>
            </a:pPr>
            <a:r>
              <a:rPr lang="en-GB" b="0" i="0" dirty="0">
                <a:solidFill>
                  <a:srgbClr val="333333"/>
                </a:solidFill>
                <a:effectLst/>
                <a:latin typeface="Open Sans" panose="020B0606030504020204"/>
              </a:rPr>
              <a:t>a virtual networking platform that uses proximity-based video conferencing tools which allow you interact with other people similar to real life! </a:t>
            </a:r>
          </a:p>
          <a:p>
            <a:pPr algn="l" fontAlgn="base">
              <a:buFont typeface="Arial" panose="020B0604020202020204" pitchFamily="34" charset="0"/>
              <a:buChar char="•"/>
            </a:pPr>
            <a:r>
              <a:rPr lang="en-GB" b="0" i="0" dirty="0">
                <a:solidFill>
                  <a:srgbClr val="333333"/>
                </a:solidFill>
                <a:effectLst/>
                <a:latin typeface="Open Sans" panose="020B0606030504020204"/>
              </a:rPr>
              <a:t> customise your environment with interactable objects with message, website links, games, and more! </a:t>
            </a:r>
            <a:endParaRPr lang="en-US" sz="1600" dirty="0"/>
          </a:p>
        </p:txBody>
      </p:sp>
      <p:sp>
        <p:nvSpPr>
          <p:cNvPr id="8" name="AutoShape 2" descr="EDI">
            <a:hlinkClick r:id="rId3"/>
            <a:extLst>
              <a:ext uri="{FF2B5EF4-FFF2-40B4-BE49-F238E27FC236}">
                <a16:creationId xmlns:a16="http://schemas.microsoft.com/office/drawing/2014/main" id="{E2DD932E-78A5-4CCE-ABE9-BF4F9D690DE3}"/>
              </a:ext>
            </a:extLst>
          </p:cNvPr>
          <p:cNvSpPr>
            <a:spLocks noChangeAspect="1" noChangeArrowheads="1"/>
          </p:cNvSpPr>
          <p:nvPr/>
        </p:nvSpPr>
        <p:spPr bwMode="auto">
          <a:xfrm>
            <a:off x="544513"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54C5AF62-3100-4B33-9331-73EAD5200224}"/>
              </a:ext>
            </a:extLst>
          </p:cNvPr>
          <p:cNvPicPr>
            <a:picLocks noChangeAspect="1"/>
          </p:cNvPicPr>
          <p:nvPr/>
        </p:nvPicPr>
        <p:blipFill>
          <a:blip r:embed="rId4"/>
          <a:stretch>
            <a:fillRect/>
          </a:stretch>
        </p:blipFill>
        <p:spPr>
          <a:xfrm>
            <a:off x="2339752" y="1751306"/>
            <a:ext cx="4943903" cy="3437081"/>
          </a:xfrm>
          <a:prstGeom prst="rect">
            <a:avLst/>
          </a:prstGeom>
        </p:spPr>
      </p:pic>
    </p:spTree>
    <p:extLst>
      <p:ext uri="{BB962C8B-B14F-4D97-AF65-F5344CB8AC3E}">
        <p14:creationId xmlns:p14="http://schemas.microsoft.com/office/powerpoint/2010/main" val="3240829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9">
            <a:extLst>
              <a:ext uri="{FF2B5EF4-FFF2-40B4-BE49-F238E27FC236}">
                <a16:creationId xmlns:a16="http://schemas.microsoft.com/office/drawing/2014/main" id="{1E1463E6-DCED-4B54-BF13-D71521251E3A}"/>
              </a:ext>
            </a:extLst>
          </p:cNvPr>
          <p:cNvSpPr/>
          <p:nvPr/>
        </p:nvSpPr>
        <p:spPr bwMode="auto">
          <a:xfrm>
            <a:off x="467544" y="1268760"/>
            <a:ext cx="7992888" cy="523220"/>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800" b="1" i="0" strike="noStrike" dirty="0">
                <a:solidFill>
                  <a:srgbClr val="0072BC"/>
                </a:solidFill>
                <a:effectLst/>
              </a:rPr>
              <a:t>Minecraft</a:t>
            </a:r>
            <a:r>
              <a:rPr lang="en-GB" sz="2800" b="0" i="0" dirty="0">
                <a:solidFill>
                  <a:srgbClr val="333333"/>
                </a:solidFill>
                <a:effectLst/>
              </a:rPr>
              <a:t>:</a:t>
            </a:r>
            <a:endParaRPr lang="en-GB" sz="2800" dirty="0">
              <a:solidFill>
                <a:srgbClr val="0072BC"/>
              </a:solidFill>
            </a:endParaRPr>
          </a:p>
        </p:txBody>
      </p:sp>
      <p:sp>
        <p:nvSpPr>
          <p:cNvPr id="5" name="Shape 20">
            <a:extLst>
              <a:ext uri="{FF2B5EF4-FFF2-40B4-BE49-F238E27FC236}">
                <a16:creationId xmlns:a16="http://schemas.microsoft.com/office/drawing/2014/main" id="{70F21227-731E-4AFB-887D-5F52FAEF9B4F}"/>
              </a:ext>
            </a:extLst>
          </p:cNvPr>
          <p:cNvSpPr/>
          <p:nvPr/>
        </p:nvSpPr>
        <p:spPr bwMode="auto">
          <a:xfrm>
            <a:off x="971600" y="4673337"/>
            <a:ext cx="7920880" cy="1754326"/>
          </a:xfrm>
          <a:prstGeom prst="rect">
            <a:avLst/>
          </a:prstGeom>
          <a:ln w="12700">
            <a:miter lim="400000"/>
          </a:ln>
        </p:spPr>
        <p:txBody>
          <a:bodyPr wrap="square" lIns="45719" rIns="45719">
            <a:spAutoFit/>
          </a:bodyPr>
          <a:lstStyle/>
          <a:p>
            <a:endParaRPr lang="en-US" b="1" dirty="0"/>
          </a:p>
          <a:p>
            <a:endParaRPr lang="en-US" dirty="0"/>
          </a:p>
          <a:p>
            <a:pPr algn="l" fontAlgn="base">
              <a:buFont typeface="Arial" panose="020B0604020202020204" pitchFamily="34" charset="0"/>
              <a:buChar char="•"/>
            </a:pPr>
            <a:r>
              <a:rPr lang="en-GB" b="0" i="0" dirty="0">
                <a:solidFill>
                  <a:srgbClr val="333333"/>
                </a:solidFill>
                <a:effectLst/>
                <a:latin typeface="Open Sans" panose="020B0606030504020204"/>
              </a:rPr>
              <a:t>this widely popular video game lets users build massive digital environments.</a:t>
            </a:r>
          </a:p>
          <a:p>
            <a:pPr algn="l" fontAlgn="base">
              <a:buFont typeface="Arial" panose="020B0604020202020204" pitchFamily="34" charset="0"/>
              <a:buChar char="•"/>
            </a:pPr>
            <a:r>
              <a:rPr lang="en-GB" b="0" i="0" dirty="0">
                <a:solidFill>
                  <a:srgbClr val="333333"/>
                </a:solidFill>
                <a:effectLst/>
                <a:latin typeface="Open Sans" panose="020B0606030504020204"/>
              </a:rPr>
              <a:t>Minecraft spaces have been used as an education tool, visualise the </a:t>
            </a:r>
            <a:r>
              <a:rPr lang="en-GB" b="0" i="0" u="none" strike="noStrike" dirty="0">
                <a:solidFill>
                  <a:srgbClr val="0072BC"/>
                </a:solidFill>
                <a:effectLst/>
                <a:latin typeface="Open Sans" panose="020B0606030504020204"/>
                <a:hlinkClick r:id="rId3"/>
              </a:rPr>
              <a:t>cost of carbon emissions</a:t>
            </a:r>
            <a:r>
              <a:rPr lang="en-GB" b="0" i="0" dirty="0">
                <a:solidFill>
                  <a:srgbClr val="333333"/>
                </a:solidFill>
                <a:effectLst/>
                <a:latin typeface="Open Sans" panose="020B0606030504020204"/>
              </a:rPr>
              <a:t>, and demonstrate </a:t>
            </a:r>
            <a:r>
              <a:rPr lang="en-GB" b="0" i="0" u="none" strike="noStrike" dirty="0">
                <a:solidFill>
                  <a:srgbClr val="0072BC"/>
                </a:solidFill>
                <a:effectLst/>
                <a:latin typeface="Open Sans" panose="020B0606030504020204"/>
                <a:hlinkClick r:id="rId4"/>
              </a:rPr>
              <a:t>programming logic</a:t>
            </a:r>
            <a:r>
              <a:rPr lang="en-GB" b="0" i="0" dirty="0">
                <a:solidFill>
                  <a:srgbClr val="333333"/>
                </a:solidFill>
                <a:effectLst/>
                <a:latin typeface="Open Sans" panose="020B0606030504020204"/>
              </a:rPr>
              <a:t>. </a:t>
            </a:r>
          </a:p>
          <a:p>
            <a:pPr algn="l" fontAlgn="base">
              <a:buFont typeface="Arial" panose="020B0604020202020204" pitchFamily="34" charset="0"/>
              <a:buChar char="•"/>
            </a:pPr>
            <a:r>
              <a:rPr lang="en-GB" b="0" i="0" dirty="0">
                <a:solidFill>
                  <a:srgbClr val="333333"/>
                </a:solidFill>
                <a:effectLst/>
                <a:latin typeface="Open Sans" panose="020B0606030504020204"/>
              </a:rPr>
              <a:t>create or connect with each other as you create your own landscape.</a:t>
            </a:r>
            <a:endParaRPr lang="en-US" sz="1600" dirty="0"/>
          </a:p>
        </p:txBody>
      </p:sp>
      <p:sp>
        <p:nvSpPr>
          <p:cNvPr id="8" name="AutoShape 2" descr="EDI">
            <a:hlinkClick r:id="rId5"/>
            <a:extLst>
              <a:ext uri="{FF2B5EF4-FFF2-40B4-BE49-F238E27FC236}">
                <a16:creationId xmlns:a16="http://schemas.microsoft.com/office/drawing/2014/main" id="{E2DD932E-78A5-4CCE-ABE9-BF4F9D690DE3}"/>
              </a:ext>
            </a:extLst>
          </p:cNvPr>
          <p:cNvSpPr>
            <a:spLocks noChangeAspect="1" noChangeArrowheads="1"/>
          </p:cNvSpPr>
          <p:nvPr/>
        </p:nvSpPr>
        <p:spPr bwMode="auto">
          <a:xfrm>
            <a:off x="544513" y="-2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97D25295-C906-46DD-859A-58189404126E}"/>
              </a:ext>
            </a:extLst>
          </p:cNvPr>
          <p:cNvPicPr>
            <a:picLocks noChangeAspect="1"/>
          </p:cNvPicPr>
          <p:nvPr/>
        </p:nvPicPr>
        <p:blipFill>
          <a:blip r:embed="rId6"/>
          <a:stretch>
            <a:fillRect/>
          </a:stretch>
        </p:blipFill>
        <p:spPr>
          <a:xfrm>
            <a:off x="2411760" y="1700808"/>
            <a:ext cx="4824536" cy="3168352"/>
          </a:xfrm>
          <a:prstGeom prst="rect">
            <a:avLst/>
          </a:prstGeom>
        </p:spPr>
      </p:pic>
      <p:sp>
        <p:nvSpPr>
          <p:cNvPr id="9" name="TextBox 8">
            <a:extLst>
              <a:ext uri="{FF2B5EF4-FFF2-40B4-BE49-F238E27FC236}">
                <a16:creationId xmlns:a16="http://schemas.microsoft.com/office/drawing/2014/main" id="{135DA98C-8E18-4FD7-957B-5F752035374D}"/>
              </a:ext>
            </a:extLst>
          </p:cNvPr>
          <p:cNvSpPr txBox="1"/>
          <p:nvPr/>
        </p:nvSpPr>
        <p:spPr bwMode="auto">
          <a:xfrm>
            <a:off x="4067944" y="4891246"/>
            <a:ext cx="2376264" cy="267831"/>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r>
              <a:rPr lang="en-GB" sz="1100" i="0" u="none" strike="noStrike" dirty="0">
                <a:solidFill>
                  <a:schemeClr val="tx1"/>
                </a:solidFill>
                <a:effectLst/>
                <a:latin typeface="Open Sans" panose="020B0606030504020204"/>
              </a:rPr>
              <a:t>Credit: Wesley Fryer</a:t>
            </a:r>
            <a:endParaRPr lang="en-GB" sz="1100" dirty="0">
              <a:solidFill>
                <a:schemeClr val="tx1"/>
              </a:solidFill>
              <a:latin typeface="Open Sans" panose="020B0606030504020204"/>
            </a:endParaRPr>
          </a:p>
        </p:txBody>
      </p:sp>
    </p:spTree>
    <p:extLst>
      <p:ext uri="{BB962C8B-B14F-4D97-AF65-F5344CB8AC3E}">
        <p14:creationId xmlns:p14="http://schemas.microsoft.com/office/powerpoint/2010/main" val="3945695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9">
            <a:extLst>
              <a:ext uri="{FF2B5EF4-FFF2-40B4-BE49-F238E27FC236}">
                <a16:creationId xmlns:a16="http://schemas.microsoft.com/office/drawing/2014/main" id="{626C2CE5-D614-451C-9262-02F7A248128A}"/>
              </a:ext>
            </a:extLst>
          </p:cNvPr>
          <p:cNvSpPr/>
          <p:nvPr/>
        </p:nvSpPr>
        <p:spPr bwMode="auto">
          <a:xfrm>
            <a:off x="467544" y="1268760"/>
            <a:ext cx="7992888" cy="523220"/>
          </a:xfrm>
          <a:prstGeom prst="rect">
            <a:avLst/>
          </a:prstGeom>
          <a:ln w="12700">
            <a:miter lim="400000"/>
          </a:ln>
        </p:spPr>
        <p:txBody>
          <a:bodyPr wrap="square" lIns="45719" rIns="45719">
            <a:spAutoFit/>
          </a:bodyPr>
          <a:lstStyle>
            <a:lvl1pPr>
              <a:spcBef>
                <a:spcPts val="1300"/>
              </a:spcBef>
              <a:defRPr sz="2600" b="1">
                <a:solidFill>
                  <a:srgbClr val="0072BC"/>
                </a:solidFill>
                <a:latin typeface="Open Sans"/>
                <a:ea typeface="Open Sans"/>
                <a:cs typeface="Open Sans"/>
              </a:defRPr>
            </a:lvl1pPr>
          </a:lstStyle>
          <a:p>
            <a:pPr lvl="0">
              <a:defRPr sz="1800" b="0">
                <a:solidFill>
                  <a:srgbClr val="000000"/>
                </a:solidFill>
              </a:defRPr>
            </a:pPr>
            <a:r>
              <a:rPr lang="en-GB" sz="2800" b="1" i="0" strike="noStrike" dirty="0">
                <a:solidFill>
                  <a:srgbClr val="0072BC"/>
                </a:solidFill>
                <a:effectLst/>
              </a:rPr>
              <a:t>Video sharing</a:t>
            </a:r>
            <a:r>
              <a:rPr lang="en-GB" sz="2800" b="0" i="0" dirty="0">
                <a:solidFill>
                  <a:srgbClr val="333333"/>
                </a:solidFill>
                <a:effectLst/>
              </a:rPr>
              <a:t>:</a:t>
            </a:r>
            <a:endParaRPr lang="en-GB" sz="2800" dirty="0">
              <a:solidFill>
                <a:srgbClr val="0072BC"/>
              </a:solidFill>
            </a:endParaRPr>
          </a:p>
        </p:txBody>
      </p:sp>
      <p:sp>
        <p:nvSpPr>
          <p:cNvPr id="5" name="Shape 20">
            <a:extLst>
              <a:ext uri="{FF2B5EF4-FFF2-40B4-BE49-F238E27FC236}">
                <a16:creationId xmlns:a16="http://schemas.microsoft.com/office/drawing/2014/main" id="{76E132BD-11E4-4C86-ADCF-98772147059D}"/>
              </a:ext>
            </a:extLst>
          </p:cNvPr>
          <p:cNvSpPr/>
          <p:nvPr/>
        </p:nvSpPr>
        <p:spPr bwMode="auto">
          <a:xfrm>
            <a:off x="899592" y="4376915"/>
            <a:ext cx="7920880" cy="2523768"/>
          </a:xfrm>
          <a:prstGeom prst="rect">
            <a:avLst/>
          </a:prstGeom>
          <a:ln w="12700">
            <a:miter lim="400000"/>
          </a:ln>
        </p:spPr>
        <p:txBody>
          <a:bodyPr wrap="square" lIns="45719" rIns="45719">
            <a:spAutoFit/>
          </a:bodyPr>
          <a:lstStyle/>
          <a:p>
            <a:endParaRPr lang="en-US" b="1" dirty="0">
              <a:latin typeface="Open Sans" panose="020B0606030504020204"/>
            </a:endParaRPr>
          </a:p>
          <a:p>
            <a:endParaRPr lang="en-US" dirty="0">
              <a:latin typeface="Open Sans" panose="020B0606030504020204"/>
            </a:endParaRPr>
          </a:p>
          <a:p>
            <a:pPr algn="l" fontAlgn="base">
              <a:buFont typeface="Arial" panose="020B0604020202020204" pitchFamily="34" charset="0"/>
              <a:buChar char="•"/>
            </a:pPr>
            <a:r>
              <a:rPr lang="en-GB" b="0" i="0" dirty="0">
                <a:solidFill>
                  <a:srgbClr val="333333"/>
                </a:solidFill>
                <a:effectLst/>
                <a:latin typeface="Open Sans" panose="020B0606030504020204"/>
              </a:rPr>
              <a:t>Platforms like </a:t>
            </a:r>
            <a:r>
              <a:rPr lang="en-GB" b="0" i="0" u="none" strike="noStrike" dirty="0">
                <a:solidFill>
                  <a:srgbClr val="0072BC"/>
                </a:solidFill>
                <a:effectLst/>
                <a:latin typeface="Open Sans" panose="020B0606030504020204"/>
                <a:hlinkClick r:id="rId2"/>
              </a:rPr>
              <a:t>tv</a:t>
            </a:r>
            <a:r>
              <a:rPr lang="en-GB" b="0" i="0" dirty="0">
                <a:solidFill>
                  <a:srgbClr val="333333"/>
                </a:solidFill>
                <a:effectLst/>
                <a:latin typeface="Open Sans" panose="020B0606030504020204"/>
              </a:rPr>
              <a:t> and </a:t>
            </a:r>
            <a:r>
              <a:rPr lang="en-GB" b="0" i="0" u="none" strike="noStrike" dirty="0">
                <a:solidFill>
                  <a:srgbClr val="0072BC"/>
                </a:solidFill>
                <a:effectLst/>
                <a:latin typeface="Open Sans" panose="020B0606030504020204"/>
                <a:hlinkClick r:id="rId3"/>
              </a:rPr>
              <a:t>Watch2gether</a:t>
            </a:r>
            <a:r>
              <a:rPr lang="en-GB" b="0" i="0" dirty="0">
                <a:solidFill>
                  <a:srgbClr val="333333"/>
                </a:solidFill>
                <a:effectLst/>
                <a:latin typeface="Open Sans" panose="020B0606030504020204"/>
              </a:rPr>
              <a:t> allow you watch content together with other attendees from video services like </a:t>
            </a:r>
            <a:r>
              <a:rPr lang="en-GB" b="0" i="0" dirty="0" err="1">
                <a:solidFill>
                  <a:srgbClr val="333333"/>
                </a:solidFill>
                <a:effectLst/>
                <a:latin typeface="Open Sans" panose="020B0606030504020204"/>
              </a:rPr>
              <a:t>Youtube</a:t>
            </a:r>
            <a:r>
              <a:rPr lang="en-GB" b="0" i="0" dirty="0">
                <a:solidFill>
                  <a:srgbClr val="333333"/>
                </a:solidFill>
                <a:effectLst/>
                <a:latin typeface="Open Sans" panose="020B0606030504020204"/>
              </a:rPr>
              <a:t> or Vimeo with minimal effort. </a:t>
            </a:r>
          </a:p>
          <a:p>
            <a:pPr algn="l" fontAlgn="base">
              <a:buFont typeface="Arial" panose="020B0604020202020204" pitchFamily="34" charset="0"/>
              <a:buChar char="•"/>
            </a:pPr>
            <a:r>
              <a:rPr lang="en-GB" b="0" i="0" dirty="0">
                <a:solidFill>
                  <a:srgbClr val="333333"/>
                </a:solidFill>
                <a:effectLst/>
                <a:latin typeface="Open Sans" panose="020B0606030504020204"/>
              </a:rPr>
              <a:t>signing up to websites such as </a:t>
            </a:r>
            <a:r>
              <a:rPr lang="en-GB" b="0" i="0" u="none" strike="noStrike" dirty="0" err="1">
                <a:solidFill>
                  <a:srgbClr val="0072BC"/>
                </a:solidFill>
                <a:effectLst/>
                <a:latin typeface="Open Sans" panose="020B0606030504020204"/>
                <a:hlinkClick r:id="rId4"/>
              </a:rPr>
              <a:t>Scener</a:t>
            </a:r>
            <a:r>
              <a:rPr lang="en-GB" b="0" i="0" dirty="0">
                <a:solidFill>
                  <a:srgbClr val="333333"/>
                </a:solidFill>
                <a:effectLst/>
                <a:latin typeface="Open Sans" panose="020B0606030504020204"/>
              </a:rPr>
              <a:t>, </a:t>
            </a:r>
            <a:r>
              <a:rPr lang="en-GB" b="0" i="0" u="none" strike="noStrike" dirty="0">
                <a:solidFill>
                  <a:srgbClr val="0072BC"/>
                </a:solidFill>
                <a:effectLst/>
                <a:latin typeface="Open Sans" panose="020B0606030504020204"/>
                <a:hlinkClick r:id="rId5"/>
              </a:rPr>
              <a:t>Kast</a:t>
            </a:r>
            <a:r>
              <a:rPr lang="en-GB" b="0" i="0" dirty="0">
                <a:solidFill>
                  <a:srgbClr val="333333"/>
                </a:solidFill>
                <a:effectLst/>
                <a:latin typeface="Open Sans" panose="020B0606030504020204"/>
              </a:rPr>
              <a:t>, and </a:t>
            </a:r>
            <a:r>
              <a:rPr lang="en-GB" b="0" i="0" u="none" strike="noStrike" dirty="0" err="1">
                <a:solidFill>
                  <a:srgbClr val="0072BC"/>
                </a:solidFill>
                <a:effectLst/>
                <a:latin typeface="Open Sans" panose="020B0606030504020204"/>
                <a:hlinkClick r:id="rId6"/>
              </a:rPr>
              <a:t>TwoSeven</a:t>
            </a:r>
            <a:r>
              <a:rPr lang="en-GB" b="0" i="0" dirty="0">
                <a:solidFill>
                  <a:srgbClr val="333333"/>
                </a:solidFill>
                <a:effectLst/>
                <a:latin typeface="Open Sans" panose="020B0606030504020204"/>
              </a:rPr>
              <a:t> means you can watch content over a number of streaming services like Netflix or Disney+.</a:t>
            </a:r>
          </a:p>
          <a:p>
            <a:pPr algn="l" fontAlgn="base"/>
            <a:r>
              <a:rPr lang="en-GB" sz="1600" b="0" i="0" dirty="0">
                <a:solidFill>
                  <a:srgbClr val="333333"/>
                </a:solidFill>
                <a:effectLst/>
                <a:latin typeface="Open Sans" panose="020B0606030504020204"/>
              </a:rPr>
              <a:t> </a:t>
            </a:r>
          </a:p>
          <a:p>
            <a:pPr algn="l" fontAlgn="base">
              <a:buFont typeface="Arial" panose="020B0604020202020204" pitchFamily="34" charset="0"/>
              <a:buChar char="•"/>
            </a:pPr>
            <a:endParaRPr lang="en-US" sz="1600" dirty="0"/>
          </a:p>
        </p:txBody>
      </p:sp>
      <p:pic>
        <p:nvPicPr>
          <p:cNvPr id="6148" name="Picture 4" descr="Watch2Gether.com | Stream Sharks Wiki | Fandom">
            <a:extLst>
              <a:ext uri="{FF2B5EF4-FFF2-40B4-BE49-F238E27FC236}">
                <a16:creationId xmlns:a16="http://schemas.microsoft.com/office/drawing/2014/main" id="{B93D3D7E-2890-4DAB-B6C4-592BADB0B16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9489" b="29895"/>
          <a:stretch/>
        </p:blipFill>
        <p:spPr bwMode="auto">
          <a:xfrm>
            <a:off x="2163680" y="1815222"/>
            <a:ext cx="5392703" cy="271714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008EF2A-9F71-4569-B9A9-F24E4FCB2025}"/>
              </a:ext>
            </a:extLst>
          </p:cNvPr>
          <p:cNvSpPr txBox="1"/>
          <p:nvPr/>
        </p:nvSpPr>
        <p:spPr bwMode="auto">
          <a:xfrm>
            <a:off x="3923928" y="4555604"/>
            <a:ext cx="2376264" cy="267831"/>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r>
              <a:rPr lang="en-GB" sz="1100" dirty="0">
                <a:solidFill>
                  <a:schemeClr val="tx1"/>
                </a:solidFill>
                <a:latin typeface="Open Sans" panose="020B0606030504020204"/>
              </a:rPr>
              <a:t>Source</a:t>
            </a:r>
            <a:r>
              <a:rPr lang="en-GB" sz="1100" i="0" u="none" strike="noStrike" dirty="0">
                <a:solidFill>
                  <a:schemeClr val="tx1"/>
                </a:solidFill>
                <a:effectLst/>
                <a:latin typeface="Open Sans" panose="020B0606030504020204"/>
              </a:rPr>
              <a:t>: Watch2gether..com</a:t>
            </a:r>
            <a:endParaRPr lang="en-GB" sz="1100" dirty="0">
              <a:solidFill>
                <a:schemeClr val="tx1"/>
              </a:solidFill>
              <a:latin typeface="Open Sans" panose="020B0606030504020204"/>
            </a:endParaRPr>
          </a:p>
        </p:txBody>
      </p:sp>
    </p:spTree>
    <p:extLst>
      <p:ext uri="{BB962C8B-B14F-4D97-AF65-F5344CB8AC3E}">
        <p14:creationId xmlns:p14="http://schemas.microsoft.com/office/powerpoint/2010/main" val="3443507858"/>
      </p:ext>
    </p:extLst>
  </p:cSld>
  <p:clrMapOvr>
    <a:masterClrMapping/>
  </p:clrMapOvr>
</p:sld>
</file>

<file path=ppt/theme/theme1.xml><?xml version="1.0" encoding="utf-8"?>
<a:theme xmlns:a="http://schemas.openxmlformats.org/drawingml/2006/main" name="Default">
  <a:themeElements>
    <a:clrScheme name="Custom 10">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72BC"/>
      </a:hlink>
      <a:folHlink>
        <a:srgbClr val="FFDE00"/>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solidFill>
          <a:srgbClr val="FFFFFF"/>
        </a:solidFill>
        <a:ln w="25400" cap="flat">
          <a:solidFill>
            <a:srgbClr val="BBE0E3"/>
          </a:solidFill>
          <a:prstDash val="solid"/>
          <a:bevel/>
        </a:ln>
      </a:spPr>
      <a:bodyPr/>
      <a:lstStyle/>
      <a:style>
        <a:lnRef idx="0">
          <a:srgbClr val="000000"/>
        </a:lnRef>
        <a:fillRef idx="0">
          <a:srgbClr val="000000"/>
        </a:fillRef>
        <a:effectRef idx="0">
          <a:srgbClr val="000000"/>
        </a:effectRef>
        <a:fontRef idx="none"/>
      </a:style>
    </a:spDef>
    <a:lnDef>
      <a:spPr bwMode="auto">
        <a:prstGeom prst="rect">
          <a:avLst/>
        </a:prstGeom>
        <a:noFill/>
        <a:ln w="25400" cap="flat">
          <a:solidFill>
            <a:srgbClr val="BBE0E3"/>
          </a:solidFill>
          <a:prstDash val="solid"/>
          <a:bevel/>
        </a:ln>
      </a:spPr>
      <a:bodyPr/>
      <a:lstStyle/>
      <a:style>
        <a:lnRef idx="0">
          <a:srgbClr val="000000"/>
        </a:lnRef>
        <a:fillRef idx="0">
          <a:srgbClr val="000000"/>
        </a:fillRef>
        <a:effectRef idx="0">
          <a:srgbClr val="000000"/>
        </a:effectRef>
        <a:fontRef idx="none"/>
      </a:style>
    </a:lnDef>
    <a:txDef>
      <a:spPr bwMode="auto">
        <a:prstGeom prst="rect">
          <a:avLst/>
        </a:prstGeom>
        <a:noFill/>
        <a:ln w="12700" cap="flat">
          <a:noFill/>
          <a:miter lim="400000"/>
        </a:ln>
      </a:spPr>
      <a:bodyPr/>
      <a:lstStyle/>
      <a:style>
        <a:lnRef idx="0">
          <a:srgbClr val="000000"/>
        </a:lnRef>
        <a:fillRef idx="0">
          <a:srgbClr val="000000"/>
        </a:fillRef>
        <a:effectRef idx="0">
          <a:srgbClr val="00000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8ECED"/>
      </a:accent5>
      <a:accent6>
        <a:srgbClr val="2E2E8B"/>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solidFill>
          <a:srgbClr val="FFFFFF"/>
        </a:solidFill>
        <a:ln w="25400" cap="flat">
          <a:solidFill>
            <a:srgbClr val="BBE0E3"/>
          </a:solidFill>
          <a:prstDash val="solid"/>
          <a:bevel/>
        </a:ln>
      </a:spPr>
      <a:bodyPr/>
      <a:lstStyle/>
      <a:style>
        <a:lnRef idx="0">
          <a:srgbClr val="000000"/>
        </a:lnRef>
        <a:fillRef idx="0">
          <a:srgbClr val="000000"/>
        </a:fillRef>
        <a:effectRef idx="0">
          <a:srgbClr val="000000"/>
        </a:effectRef>
        <a:fontRef idx="none"/>
      </a:style>
    </a:spDef>
    <a:lnDef>
      <a:spPr bwMode="auto">
        <a:prstGeom prst="rect">
          <a:avLst/>
        </a:prstGeom>
        <a:noFill/>
        <a:ln w="25400" cap="flat">
          <a:solidFill>
            <a:srgbClr val="BBE0E3"/>
          </a:solidFill>
          <a:prstDash val="solid"/>
          <a:bevel/>
        </a:ln>
      </a:spPr>
      <a:bodyPr/>
      <a:lstStyle/>
      <a:style>
        <a:lnRef idx="0">
          <a:srgbClr val="000000"/>
        </a:lnRef>
        <a:fillRef idx="0">
          <a:srgbClr val="000000"/>
        </a:fillRef>
        <a:effectRef idx="0">
          <a:srgbClr val="000000"/>
        </a:effectRef>
        <a:fontRef idx="none"/>
      </a:style>
    </a:lnDef>
    <a:txDef>
      <a:spPr bwMode="auto">
        <a:prstGeom prst="rect">
          <a:avLst/>
        </a:prstGeom>
        <a:noFill/>
        <a:ln w="12700" cap="flat">
          <a:noFill/>
          <a:miter lim="400000"/>
        </a:ln>
      </a:spPr>
      <a:bodyPr/>
      <a:lstStyle/>
      <a:style>
        <a:lnRef idx="0">
          <a:srgbClr val="000000"/>
        </a:lnRef>
        <a:fillRef idx="0">
          <a:srgbClr val="000000"/>
        </a:fillRef>
        <a:effectRef idx="0">
          <a:srgbClr val="00000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EGU19 Science for Policy.</Template>
  <TotalTime>27320</TotalTime>
  <Words>1511</Words>
  <Application>Microsoft Office PowerPoint</Application>
  <DocSecurity>0</DocSecurity>
  <PresentationFormat>On-screen Show (4:3)</PresentationFormat>
  <Paragraphs>92</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Helvetica</vt:lpstr>
      <vt:lpstr>Helvetica Neue</vt:lpstr>
      <vt:lpstr>inherit</vt:lpstr>
      <vt:lpstr>Open Sans</vt: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hill</dc:creator>
  <cp:keywords/>
  <dc:description/>
  <cp:lastModifiedBy>Clark, Simon</cp:lastModifiedBy>
  <cp:revision>165</cp:revision>
  <dcterms:created xsi:type="dcterms:W3CDTF">2020-04-29T07:26:54Z</dcterms:created>
  <dcterms:modified xsi:type="dcterms:W3CDTF">2021-04-18T15:25:49Z</dcterms:modified>
  <cp:category/>
  <dc:identifier/>
  <cp:contentStatus/>
  <dc:language/>
  <cp:version/>
</cp:coreProperties>
</file>