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64" r:id="rId4"/>
    <p:sldId id="285" r:id="rId5"/>
    <p:sldId id="257" r:id="rId6"/>
    <p:sldId id="258" r:id="rId7"/>
    <p:sldId id="260" r:id="rId8"/>
    <p:sldId id="278" r:id="rId9"/>
    <p:sldId id="265" r:id="rId10"/>
    <p:sldId id="279" r:id="rId11"/>
    <p:sldId id="270" r:id="rId12"/>
    <p:sldId id="271" r:id="rId13"/>
    <p:sldId id="272" r:id="rId14"/>
    <p:sldId id="269" r:id="rId15"/>
    <p:sldId id="273" r:id="rId16"/>
    <p:sldId id="274" r:id="rId17"/>
    <p:sldId id="275" r:id="rId18"/>
    <p:sldId id="276" r:id="rId19"/>
    <p:sldId id="280" r:id="rId20"/>
    <p:sldId id="259" r:id="rId21"/>
    <p:sldId id="283" r:id="rId22"/>
    <p:sldId id="281" r:id="rId23"/>
    <p:sldId id="2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vet-Maria Mamagiannou" initials="EM" lastIdx="1" clrIdx="0">
    <p:extLst>
      <p:ext uri="{19B8F6BF-5375-455C-9EA6-DF929625EA0E}">
        <p15:presenceInfo xmlns:p15="http://schemas.microsoft.com/office/powerpoint/2012/main" userId="Elisavet-Maria Mamagianno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50"/>
    <a:srgbClr val="38306A"/>
    <a:srgbClr val="546782"/>
    <a:srgbClr val="990033"/>
    <a:srgbClr val="DE004A"/>
    <a:srgbClr val="002060"/>
    <a:srgbClr val="223A9E"/>
    <a:srgbClr val="2844BC"/>
    <a:srgbClr val="0072BD"/>
    <a:srgbClr val="005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92" y="108"/>
      </p:cViewPr>
      <p:guideLst>
        <p:guide orient="horz" pos="2280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B2803-2EA9-454A-AA91-90AA83531119}" type="doc">
      <dgm:prSet loTypeId="urn:microsoft.com/office/officeart/2005/8/layout/orgChart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ECACC5F-94CD-48C0-B888-7241D5B6C863}">
      <dgm:prSet phldrT="[Text]"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GeoGravGOCE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4E3728-9383-4CCC-B858-D80F74873029}" type="parTrans" cxnId="{F4A1C9F3-3856-431C-B5A6-5FC74126BA9C}">
      <dgm:prSet/>
      <dgm:spPr/>
      <dgm:t>
        <a:bodyPr/>
        <a:lstStyle/>
        <a:p>
          <a:endParaRPr lang="en-US"/>
        </a:p>
      </dgm:t>
    </dgm:pt>
    <dgm:pt modelId="{52C2E567-C427-4324-A190-746BA2B0D6F7}" type="sibTrans" cxnId="{F4A1C9F3-3856-431C-B5A6-5FC74126BA9C}">
      <dgm:prSet/>
      <dgm:spPr/>
      <dgm:t>
        <a:bodyPr/>
        <a:lstStyle/>
        <a:p>
          <a:endParaRPr lang="en-US"/>
        </a:p>
      </dgm:t>
    </dgm:pt>
    <dgm:pt modelId="{F012DA69-8851-4D91-92B4-876D44E95983}">
      <dgm:prSet phldrT="[Text]" custT="1"/>
      <dgm:spPr/>
      <dgm:t>
        <a:bodyPr/>
        <a:lstStyle/>
        <a:p>
          <a:r>
            <a: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SGG Pre-processing</a:t>
          </a:r>
        </a:p>
      </dgm:t>
    </dgm:pt>
    <dgm:pt modelId="{072A4AE0-01BE-4D2A-932C-43AC52B41DD7}" type="parTrans" cxnId="{698B1AA1-D2CB-41E3-9C64-C88B9C19C895}">
      <dgm:prSet/>
      <dgm:spPr>
        <a:ln w="19050"/>
      </dgm:spPr>
      <dgm:t>
        <a:bodyPr/>
        <a:lstStyle/>
        <a:p>
          <a:endParaRPr lang="en-US"/>
        </a:p>
      </dgm:t>
    </dgm:pt>
    <dgm:pt modelId="{41661AE8-1190-4725-AD3B-39A6E41B16C8}" type="sibTrans" cxnId="{698B1AA1-D2CB-41E3-9C64-C88B9C19C895}">
      <dgm:prSet/>
      <dgm:spPr/>
      <dgm:t>
        <a:bodyPr/>
        <a:lstStyle/>
        <a:p>
          <a:endParaRPr lang="en-US"/>
        </a:p>
      </dgm:t>
    </dgm:pt>
    <dgm:pt modelId="{E8491741-4299-4422-BBA6-95F5D07ADEAA}">
      <dgm:prSet phldrT="[Text]" custT="1"/>
      <dgm:spPr/>
      <dgm:t>
        <a:bodyPr/>
        <a:lstStyle/>
        <a:p>
          <a:r>
            <a: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GGM Transformation</a:t>
          </a:r>
        </a:p>
      </dgm:t>
    </dgm:pt>
    <dgm:pt modelId="{4EF67D2D-3309-47DD-BFFD-DB0ED0F46C87}" type="parTrans" cxnId="{752B266C-E7E4-4C92-9D98-EC699C058728}">
      <dgm:prSet/>
      <dgm:spPr>
        <a:ln w="19050"/>
      </dgm:spPr>
      <dgm:t>
        <a:bodyPr/>
        <a:lstStyle/>
        <a:p>
          <a:endParaRPr lang="en-US"/>
        </a:p>
      </dgm:t>
    </dgm:pt>
    <dgm:pt modelId="{5532A073-030E-4A36-8D02-98FF9EF51625}" type="sibTrans" cxnId="{752B266C-E7E4-4C92-9D98-EC699C058728}">
      <dgm:prSet/>
      <dgm:spPr/>
      <dgm:t>
        <a:bodyPr/>
        <a:lstStyle/>
        <a:p>
          <a:endParaRPr lang="en-US"/>
        </a:p>
      </dgm:t>
    </dgm:pt>
    <dgm:pt modelId="{BA6C7C9A-11CB-4AAE-A489-767A87E537DA}">
      <dgm:prSet phldrT="[Text]" custT="1"/>
      <dgm:spPr/>
      <dgm:t>
        <a:bodyPr/>
        <a:lstStyle/>
        <a:p>
          <a:r>
            <a: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Filtering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88C2F6-0F60-46FA-B3A0-C74D2BF5E381}" type="parTrans" cxnId="{FC35A282-0D5F-42E9-89D1-8B1823CBC1F6}">
      <dgm:prSet/>
      <dgm:spPr>
        <a:ln w="19050"/>
      </dgm:spPr>
      <dgm:t>
        <a:bodyPr/>
        <a:lstStyle/>
        <a:p>
          <a:endParaRPr lang="en-US"/>
        </a:p>
      </dgm:t>
    </dgm:pt>
    <dgm:pt modelId="{E20231BC-65D0-48B9-BF6D-9BE5D06FB19E}" type="sibTrans" cxnId="{FC35A282-0D5F-42E9-89D1-8B1823CBC1F6}">
      <dgm:prSet/>
      <dgm:spPr/>
      <dgm:t>
        <a:bodyPr/>
        <a:lstStyle/>
        <a:p>
          <a:endParaRPr lang="en-US"/>
        </a:p>
      </dgm:t>
    </dgm:pt>
    <dgm:pt modelId="{DA383053-305F-47BD-84B2-F10A3210C6A5}">
      <dgm:prSet phldrT="[Text]" custT="1"/>
      <dgm:spPr/>
      <dgm:t>
        <a:bodyPr/>
        <a:lstStyle/>
        <a:p>
          <a:r>
            <a: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Reference Systems Transformations</a:t>
          </a:r>
        </a:p>
      </dgm:t>
    </dgm:pt>
    <dgm:pt modelId="{070333CB-1B04-4E2B-8BDA-4BF3603832A9}" type="parTrans" cxnId="{330E3B9D-7642-4B98-B1ED-9CE45E3A9163}">
      <dgm:prSet/>
      <dgm:spPr>
        <a:ln w="19050"/>
      </dgm:spPr>
      <dgm:t>
        <a:bodyPr/>
        <a:lstStyle/>
        <a:p>
          <a:endParaRPr lang="en-US"/>
        </a:p>
      </dgm:t>
    </dgm:pt>
    <dgm:pt modelId="{C730983D-2F49-4161-A003-18633DF4F0DB}" type="sibTrans" cxnId="{330E3B9D-7642-4B98-B1ED-9CE45E3A9163}">
      <dgm:prSet/>
      <dgm:spPr/>
      <dgm:t>
        <a:bodyPr/>
        <a:lstStyle/>
        <a:p>
          <a:endParaRPr lang="en-US"/>
        </a:p>
      </dgm:t>
    </dgm:pt>
    <dgm:pt modelId="{9B2FFFC2-BA4D-45AC-A5A2-DF7E89F19B9E}" type="pres">
      <dgm:prSet presAssocID="{598B2803-2EA9-454A-AA91-90AA835311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57DB47E-8C49-4A31-B840-8A7BA9FE8BDE}" type="pres">
      <dgm:prSet presAssocID="{8ECACC5F-94CD-48C0-B888-7241D5B6C863}" presName="hierRoot1" presStyleCnt="0">
        <dgm:presLayoutVars>
          <dgm:hierBranch val="init"/>
        </dgm:presLayoutVars>
      </dgm:prSet>
      <dgm:spPr/>
    </dgm:pt>
    <dgm:pt modelId="{CAE3CB8D-E91B-4962-8E8B-D243718FB206}" type="pres">
      <dgm:prSet presAssocID="{8ECACC5F-94CD-48C0-B888-7241D5B6C863}" presName="rootComposite1" presStyleCnt="0"/>
      <dgm:spPr/>
    </dgm:pt>
    <dgm:pt modelId="{ABF406AF-3DBE-4DDE-B970-0384F0E48C41}" type="pres">
      <dgm:prSet presAssocID="{8ECACC5F-94CD-48C0-B888-7241D5B6C863}" presName="rootText1" presStyleLbl="node0" presStyleIdx="0" presStyleCnt="1" custScaleX="167778" custScaleY="101314" custLinFactNeighborY="-44829">
        <dgm:presLayoutVars>
          <dgm:chPref val="3"/>
        </dgm:presLayoutVars>
      </dgm:prSet>
      <dgm:spPr/>
    </dgm:pt>
    <dgm:pt modelId="{1E952442-DD8E-4601-8CA5-9472C9475671}" type="pres">
      <dgm:prSet presAssocID="{8ECACC5F-94CD-48C0-B888-7241D5B6C863}" presName="rootConnector1" presStyleLbl="node1" presStyleIdx="0" presStyleCnt="0"/>
      <dgm:spPr/>
    </dgm:pt>
    <dgm:pt modelId="{B36646C9-632F-4B43-B919-1D11656BAB0D}" type="pres">
      <dgm:prSet presAssocID="{8ECACC5F-94CD-48C0-B888-7241D5B6C863}" presName="hierChild2" presStyleCnt="0"/>
      <dgm:spPr/>
    </dgm:pt>
    <dgm:pt modelId="{CCAFC2AA-95F4-4C06-A7F5-02B20BCC8E89}" type="pres">
      <dgm:prSet presAssocID="{072A4AE0-01BE-4D2A-932C-43AC52B41DD7}" presName="Name37" presStyleLbl="parChTrans1D2" presStyleIdx="0" presStyleCnt="4"/>
      <dgm:spPr/>
    </dgm:pt>
    <dgm:pt modelId="{100BCB2B-7591-42C2-9A26-E3E7B0AC8B4F}" type="pres">
      <dgm:prSet presAssocID="{F012DA69-8851-4D91-92B4-876D44E95983}" presName="hierRoot2" presStyleCnt="0">
        <dgm:presLayoutVars>
          <dgm:hierBranch val="init"/>
        </dgm:presLayoutVars>
      </dgm:prSet>
      <dgm:spPr/>
    </dgm:pt>
    <dgm:pt modelId="{E3C21F17-BEE6-4E97-A374-16EACE5C9D9D}" type="pres">
      <dgm:prSet presAssocID="{F012DA69-8851-4D91-92B4-876D44E95983}" presName="rootComposite" presStyleCnt="0"/>
      <dgm:spPr/>
    </dgm:pt>
    <dgm:pt modelId="{5028857E-3642-4CAE-8A38-5D0583664A8F}" type="pres">
      <dgm:prSet presAssocID="{F012DA69-8851-4D91-92B4-876D44E95983}" presName="rootText" presStyleLbl="node2" presStyleIdx="0" presStyleCnt="4" custScaleX="163851" custLinFactNeighborX="-35856" custLinFactNeighborY="-1049">
        <dgm:presLayoutVars>
          <dgm:chPref val="3"/>
        </dgm:presLayoutVars>
      </dgm:prSet>
      <dgm:spPr/>
    </dgm:pt>
    <dgm:pt modelId="{9E080C1E-85E6-4313-A2CF-942D06BA785C}" type="pres">
      <dgm:prSet presAssocID="{F012DA69-8851-4D91-92B4-876D44E95983}" presName="rootConnector" presStyleLbl="node2" presStyleIdx="0" presStyleCnt="4"/>
      <dgm:spPr/>
    </dgm:pt>
    <dgm:pt modelId="{F13DD41A-474D-4F66-A8F3-35D5818678CA}" type="pres">
      <dgm:prSet presAssocID="{F012DA69-8851-4D91-92B4-876D44E95983}" presName="hierChild4" presStyleCnt="0"/>
      <dgm:spPr/>
    </dgm:pt>
    <dgm:pt modelId="{4E76E5D4-A4CA-47BA-907A-9DD942E33542}" type="pres">
      <dgm:prSet presAssocID="{F012DA69-8851-4D91-92B4-876D44E95983}" presName="hierChild5" presStyleCnt="0"/>
      <dgm:spPr/>
    </dgm:pt>
    <dgm:pt modelId="{55D840BB-656B-46F4-B6C7-431B8C17274D}" type="pres">
      <dgm:prSet presAssocID="{4EF67D2D-3309-47DD-BFFD-DB0ED0F46C87}" presName="Name37" presStyleLbl="parChTrans1D2" presStyleIdx="1" presStyleCnt="4"/>
      <dgm:spPr/>
    </dgm:pt>
    <dgm:pt modelId="{728201B1-0A08-4E74-BEFD-21D241466F73}" type="pres">
      <dgm:prSet presAssocID="{E8491741-4299-4422-BBA6-95F5D07ADEAA}" presName="hierRoot2" presStyleCnt="0">
        <dgm:presLayoutVars>
          <dgm:hierBranch val="init"/>
        </dgm:presLayoutVars>
      </dgm:prSet>
      <dgm:spPr/>
    </dgm:pt>
    <dgm:pt modelId="{EE78880F-39D3-4E4E-970A-95BA146FE7D5}" type="pres">
      <dgm:prSet presAssocID="{E8491741-4299-4422-BBA6-95F5D07ADEAA}" presName="rootComposite" presStyleCnt="0"/>
      <dgm:spPr/>
    </dgm:pt>
    <dgm:pt modelId="{62FF7764-9F80-4D3D-B8CC-D773668546F5}" type="pres">
      <dgm:prSet presAssocID="{E8491741-4299-4422-BBA6-95F5D07ADEAA}" presName="rootText" presStyleLbl="node2" presStyleIdx="1" presStyleCnt="4" custScaleX="177008">
        <dgm:presLayoutVars>
          <dgm:chPref val="3"/>
        </dgm:presLayoutVars>
      </dgm:prSet>
      <dgm:spPr/>
    </dgm:pt>
    <dgm:pt modelId="{A47CB23B-3AEE-4F58-AFAE-96E397F9C25D}" type="pres">
      <dgm:prSet presAssocID="{E8491741-4299-4422-BBA6-95F5D07ADEAA}" presName="rootConnector" presStyleLbl="node2" presStyleIdx="1" presStyleCnt="4"/>
      <dgm:spPr/>
    </dgm:pt>
    <dgm:pt modelId="{105E806C-FD2D-4519-A4F1-0255FFF1B67F}" type="pres">
      <dgm:prSet presAssocID="{E8491741-4299-4422-BBA6-95F5D07ADEAA}" presName="hierChild4" presStyleCnt="0"/>
      <dgm:spPr/>
    </dgm:pt>
    <dgm:pt modelId="{2CC41DAC-33F0-417E-85B0-BFBCBED164D4}" type="pres">
      <dgm:prSet presAssocID="{E8491741-4299-4422-BBA6-95F5D07ADEAA}" presName="hierChild5" presStyleCnt="0"/>
      <dgm:spPr/>
    </dgm:pt>
    <dgm:pt modelId="{7386B68C-8C34-41CA-9233-7728DF33DB98}" type="pres">
      <dgm:prSet presAssocID="{0688C2F6-0F60-46FA-B3A0-C74D2BF5E381}" presName="Name37" presStyleLbl="parChTrans1D2" presStyleIdx="2" presStyleCnt="4"/>
      <dgm:spPr/>
    </dgm:pt>
    <dgm:pt modelId="{BD1D2267-9451-4352-83E3-06101CFFD5A1}" type="pres">
      <dgm:prSet presAssocID="{BA6C7C9A-11CB-4AAE-A489-767A87E537DA}" presName="hierRoot2" presStyleCnt="0">
        <dgm:presLayoutVars>
          <dgm:hierBranch val="init"/>
        </dgm:presLayoutVars>
      </dgm:prSet>
      <dgm:spPr/>
    </dgm:pt>
    <dgm:pt modelId="{F76C3F3E-522A-46F6-BE6F-3774AA9CFDB2}" type="pres">
      <dgm:prSet presAssocID="{BA6C7C9A-11CB-4AAE-A489-767A87E537DA}" presName="rootComposite" presStyleCnt="0"/>
      <dgm:spPr/>
    </dgm:pt>
    <dgm:pt modelId="{CD70A509-8D0D-416F-89F1-B0F833FB674B}" type="pres">
      <dgm:prSet presAssocID="{BA6C7C9A-11CB-4AAE-A489-767A87E537DA}" presName="rootText" presStyleLbl="node2" presStyleIdx="2" presStyleCnt="4" custScaleX="177707">
        <dgm:presLayoutVars>
          <dgm:chPref val="3"/>
        </dgm:presLayoutVars>
      </dgm:prSet>
      <dgm:spPr/>
    </dgm:pt>
    <dgm:pt modelId="{CF8099DB-CB30-4028-9DA8-9CEEF50E423A}" type="pres">
      <dgm:prSet presAssocID="{BA6C7C9A-11CB-4AAE-A489-767A87E537DA}" presName="rootConnector" presStyleLbl="node2" presStyleIdx="2" presStyleCnt="4"/>
      <dgm:spPr/>
    </dgm:pt>
    <dgm:pt modelId="{C7DED7D0-56E1-4190-A7C6-CCC5E8D730AB}" type="pres">
      <dgm:prSet presAssocID="{BA6C7C9A-11CB-4AAE-A489-767A87E537DA}" presName="hierChild4" presStyleCnt="0"/>
      <dgm:spPr/>
    </dgm:pt>
    <dgm:pt modelId="{69A4E2D5-A983-425E-B5D5-5644A738F290}" type="pres">
      <dgm:prSet presAssocID="{BA6C7C9A-11CB-4AAE-A489-767A87E537DA}" presName="hierChild5" presStyleCnt="0"/>
      <dgm:spPr/>
    </dgm:pt>
    <dgm:pt modelId="{C345C4D1-3CD6-4A30-BBB4-224722995DC6}" type="pres">
      <dgm:prSet presAssocID="{070333CB-1B04-4E2B-8BDA-4BF3603832A9}" presName="Name37" presStyleLbl="parChTrans1D2" presStyleIdx="3" presStyleCnt="4"/>
      <dgm:spPr/>
    </dgm:pt>
    <dgm:pt modelId="{0CDAFB35-2A96-4152-9BFC-E22EB30A76B8}" type="pres">
      <dgm:prSet presAssocID="{DA383053-305F-47BD-84B2-F10A3210C6A5}" presName="hierRoot2" presStyleCnt="0">
        <dgm:presLayoutVars>
          <dgm:hierBranch val="init"/>
        </dgm:presLayoutVars>
      </dgm:prSet>
      <dgm:spPr/>
    </dgm:pt>
    <dgm:pt modelId="{3C747B58-5127-4258-BD8C-47FE8E242C22}" type="pres">
      <dgm:prSet presAssocID="{DA383053-305F-47BD-84B2-F10A3210C6A5}" presName="rootComposite" presStyleCnt="0"/>
      <dgm:spPr/>
    </dgm:pt>
    <dgm:pt modelId="{9A01DCFF-D5C5-41DB-8B83-00A81F0A60F8}" type="pres">
      <dgm:prSet presAssocID="{DA383053-305F-47BD-84B2-F10A3210C6A5}" presName="rootText" presStyleLbl="node2" presStyleIdx="3" presStyleCnt="4" custScaleX="185856">
        <dgm:presLayoutVars>
          <dgm:chPref val="3"/>
        </dgm:presLayoutVars>
      </dgm:prSet>
      <dgm:spPr/>
    </dgm:pt>
    <dgm:pt modelId="{E864F163-EA75-4E7E-BABF-46E69193D187}" type="pres">
      <dgm:prSet presAssocID="{DA383053-305F-47BD-84B2-F10A3210C6A5}" presName="rootConnector" presStyleLbl="node2" presStyleIdx="3" presStyleCnt="4"/>
      <dgm:spPr/>
    </dgm:pt>
    <dgm:pt modelId="{DAB80B8B-FBD9-4947-B9A3-F08CA82E86FE}" type="pres">
      <dgm:prSet presAssocID="{DA383053-305F-47BD-84B2-F10A3210C6A5}" presName="hierChild4" presStyleCnt="0"/>
      <dgm:spPr/>
    </dgm:pt>
    <dgm:pt modelId="{64DC4F25-72DF-4097-BDE1-0E7262AF87C5}" type="pres">
      <dgm:prSet presAssocID="{DA383053-305F-47BD-84B2-F10A3210C6A5}" presName="hierChild5" presStyleCnt="0"/>
      <dgm:spPr/>
    </dgm:pt>
    <dgm:pt modelId="{114C1FFE-CD14-4AD6-BABE-B69A96E77C85}" type="pres">
      <dgm:prSet presAssocID="{8ECACC5F-94CD-48C0-B888-7241D5B6C863}" presName="hierChild3" presStyleCnt="0"/>
      <dgm:spPr/>
    </dgm:pt>
  </dgm:ptLst>
  <dgm:cxnLst>
    <dgm:cxn modelId="{EE5CC524-B0CE-4DE6-82BA-853F93B5E0C3}" type="presOf" srcId="{F012DA69-8851-4D91-92B4-876D44E95983}" destId="{9E080C1E-85E6-4313-A2CF-942D06BA785C}" srcOrd="1" destOrd="0" presId="urn:microsoft.com/office/officeart/2005/8/layout/orgChart1"/>
    <dgm:cxn modelId="{F230643C-55A0-4B71-BA4A-A9615F405305}" type="presOf" srcId="{BA6C7C9A-11CB-4AAE-A489-767A87E537DA}" destId="{CF8099DB-CB30-4028-9DA8-9CEEF50E423A}" srcOrd="1" destOrd="0" presId="urn:microsoft.com/office/officeart/2005/8/layout/orgChart1"/>
    <dgm:cxn modelId="{883CDF3F-AFE4-4F9A-9925-DD1616FAE096}" type="presOf" srcId="{BA6C7C9A-11CB-4AAE-A489-767A87E537DA}" destId="{CD70A509-8D0D-416F-89F1-B0F833FB674B}" srcOrd="0" destOrd="0" presId="urn:microsoft.com/office/officeart/2005/8/layout/orgChart1"/>
    <dgm:cxn modelId="{752B266C-E7E4-4C92-9D98-EC699C058728}" srcId="{8ECACC5F-94CD-48C0-B888-7241D5B6C863}" destId="{E8491741-4299-4422-BBA6-95F5D07ADEAA}" srcOrd="1" destOrd="0" parTransId="{4EF67D2D-3309-47DD-BFFD-DB0ED0F46C87}" sibTransId="{5532A073-030E-4A36-8D02-98FF9EF51625}"/>
    <dgm:cxn modelId="{2B41864C-A906-4F56-9DFB-7BD89AE37D72}" type="presOf" srcId="{DA383053-305F-47BD-84B2-F10A3210C6A5}" destId="{9A01DCFF-D5C5-41DB-8B83-00A81F0A60F8}" srcOrd="0" destOrd="0" presId="urn:microsoft.com/office/officeart/2005/8/layout/orgChart1"/>
    <dgm:cxn modelId="{95794E70-8374-4159-B386-9009A5696778}" type="presOf" srcId="{598B2803-2EA9-454A-AA91-90AA83531119}" destId="{9B2FFFC2-BA4D-45AC-A5A2-DF7E89F19B9E}" srcOrd="0" destOrd="0" presId="urn:microsoft.com/office/officeart/2005/8/layout/orgChart1"/>
    <dgm:cxn modelId="{FBB3E770-548F-4D70-BC66-D0461E38AE2A}" type="presOf" srcId="{F012DA69-8851-4D91-92B4-876D44E95983}" destId="{5028857E-3642-4CAE-8A38-5D0583664A8F}" srcOrd="0" destOrd="0" presId="urn:microsoft.com/office/officeart/2005/8/layout/orgChart1"/>
    <dgm:cxn modelId="{121FEC7B-98C4-46DD-A1F4-80C8228BC4D0}" type="presOf" srcId="{070333CB-1B04-4E2B-8BDA-4BF3603832A9}" destId="{C345C4D1-3CD6-4A30-BBB4-224722995DC6}" srcOrd="0" destOrd="0" presId="urn:microsoft.com/office/officeart/2005/8/layout/orgChart1"/>
    <dgm:cxn modelId="{BBF4C881-A832-4FAB-BB44-197C75954823}" type="presOf" srcId="{DA383053-305F-47BD-84B2-F10A3210C6A5}" destId="{E864F163-EA75-4E7E-BABF-46E69193D187}" srcOrd="1" destOrd="0" presId="urn:microsoft.com/office/officeart/2005/8/layout/orgChart1"/>
    <dgm:cxn modelId="{FC35A282-0D5F-42E9-89D1-8B1823CBC1F6}" srcId="{8ECACC5F-94CD-48C0-B888-7241D5B6C863}" destId="{BA6C7C9A-11CB-4AAE-A489-767A87E537DA}" srcOrd="2" destOrd="0" parTransId="{0688C2F6-0F60-46FA-B3A0-C74D2BF5E381}" sibTransId="{E20231BC-65D0-48B9-BF6D-9BE5D06FB19E}"/>
    <dgm:cxn modelId="{330E3B9D-7642-4B98-B1ED-9CE45E3A9163}" srcId="{8ECACC5F-94CD-48C0-B888-7241D5B6C863}" destId="{DA383053-305F-47BD-84B2-F10A3210C6A5}" srcOrd="3" destOrd="0" parTransId="{070333CB-1B04-4E2B-8BDA-4BF3603832A9}" sibTransId="{C730983D-2F49-4161-A003-18633DF4F0DB}"/>
    <dgm:cxn modelId="{698B1AA1-D2CB-41E3-9C64-C88B9C19C895}" srcId="{8ECACC5F-94CD-48C0-B888-7241D5B6C863}" destId="{F012DA69-8851-4D91-92B4-876D44E95983}" srcOrd="0" destOrd="0" parTransId="{072A4AE0-01BE-4D2A-932C-43AC52B41DD7}" sibTransId="{41661AE8-1190-4725-AD3B-39A6E41B16C8}"/>
    <dgm:cxn modelId="{58C9E4A7-6919-4724-9BD5-02FF941CC51D}" type="presOf" srcId="{E8491741-4299-4422-BBA6-95F5D07ADEAA}" destId="{62FF7764-9F80-4D3D-B8CC-D773668546F5}" srcOrd="0" destOrd="0" presId="urn:microsoft.com/office/officeart/2005/8/layout/orgChart1"/>
    <dgm:cxn modelId="{B30A21BC-7524-4913-8B6B-8BCC878462D2}" type="presOf" srcId="{8ECACC5F-94CD-48C0-B888-7241D5B6C863}" destId="{ABF406AF-3DBE-4DDE-B970-0384F0E48C41}" srcOrd="0" destOrd="0" presId="urn:microsoft.com/office/officeart/2005/8/layout/orgChart1"/>
    <dgm:cxn modelId="{17DE59BC-D2B5-43ED-AA54-3B26487124C1}" type="presOf" srcId="{4EF67D2D-3309-47DD-BFFD-DB0ED0F46C87}" destId="{55D840BB-656B-46F4-B6C7-431B8C17274D}" srcOrd="0" destOrd="0" presId="urn:microsoft.com/office/officeart/2005/8/layout/orgChart1"/>
    <dgm:cxn modelId="{CE424FC0-DC21-4342-AD73-D3AE5BDA6028}" type="presOf" srcId="{8ECACC5F-94CD-48C0-B888-7241D5B6C863}" destId="{1E952442-DD8E-4601-8CA5-9472C9475671}" srcOrd="1" destOrd="0" presId="urn:microsoft.com/office/officeart/2005/8/layout/orgChart1"/>
    <dgm:cxn modelId="{F6EB36F0-D4E4-4AEF-8F4A-B5ED6F34EDAD}" type="presOf" srcId="{E8491741-4299-4422-BBA6-95F5D07ADEAA}" destId="{A47CB23B-3AEE-4F58-AFAE-96E397F9C25D}" srcOrd="1" destOrd="0" presId="urn:microsoft.com/office/officeart/2005/8/layout/orgChart1"/>
    <dgm:cxn modelId="{AA52C0F1-475C-4854-842B-5D47021477C1}" type="presOf" srcId="{0688C2F6-0F60-46FA-B3A0-C74D2BF5E381}" destId="{7386B68C-8C34-41CA-9233-7728DF33DB98}" srcOrd="0" destOrd="0" presId="urn:microsoft.com/office/officeart/2005/8/layout/orgChart1"/>
    <dgm:cxn modelId="{F4A1C9F3-3856-431C-B5A6-5FC74126BA9C}" srcId="{598B2803-2EA9-454A-AA91-90AA83531119}" destId="{8ECACC5F-94CD-48C0-B888-7241D5B6C863}" srcOrd="0" destOrd="0" parTransId="{E14E3728-9383-4CCC-B858-D80F74873029}" sibTransId="{52C2E567-C427-4324-A190-746BA2B0D6F7}"/>
    <dgm:cxn modelId="{ED8B63FF-71B7-4A94-BD45-3127191186B8}" type="presOf" srcId="{072A4AE0-01BE-4D2A-932C-43AC52B41DD7}" destId="{CCAFC2AA-95F4-4C06-A7F5-02B20BCC8E89}" srcOrd="0" destOrd="0" presId="urn:microsoft.com/office/officeart/2005/8/layout/orgChart1"/>
    <dgm:cxn modelId="{105BC636-4177-4655-9DDE-85F687DA3F2E}" type="presParOf" srcId="{9B2FFFC2-BA4D-45AC-A5A2-DF7E89F19B9E}" destId="{857DB47E-8C49-4A31-B840-8A7BA9FE8BDE}" srcOrd="0" destOrd="0" presId="urn:microsoft.com/office/officeart/2005/8/layout/orgChart1"/>
    <dgm:cxn modelId="{7DA8414B-62E6-4FE7-B2A5-0037EB0295FE}" type="presParOf" srcId="{857DB47E-8C49-4A31-B840-8A7BA9FE8BDE}" destId="{CAE3CB8D-E91B-4962-8E8B-D243718FB206}" srcOrd="0" destOrd="0" presId="urn:microsoft.com/office/officeart/2005/8/layout/orgChart1"/>
    <dgm:cxn modelId="{0D035BDC-9264-4E80-9ED2-58AEF454C32F}" type="presParOf" srcId="{CAE3CB8D-E91B-4962-8E8B-D243718FB206}" destId="{ABF406AF-3DBE-4DDE-B970-0384F0E48C41}" srcOrd="0" destOrd="0" presId="urn:microsoft.com/office/officeart/2005/8/layout/orgChart1"/>
    <dgm:cxn modelId="{75DD07FB-1464-4F36-A6A5-9A3F35FCCDE3}" type="presParOf" srcId="{CAE3CB8D-E91B-4962-8E8B-D243718FB206}" destId="{1E952442-DD8E-4601-8CA5-9472C9475671}" srcOrd="1" destOrd="0" presId="urn:microsoft.com/office/officeart/2005/8/layout/orgChart1"/>
    <dgm:cxn modelId="{F2AE619E-2EBF-42A4-8516-A4C0107B1E57}" type="presParOf" srcId="{857DB47E-8C49-4A31-B840-8A7BA9FE8BDE}" destId="{B36646C9-632F-4B43-B919-1D11656BAB0D}" srcOrd="1" destOrd="0" presId="urn:microsoft.com/office/officeart/2005/8/layout/orgChart1"/>
    <dgm:cxn modelId="{7D405B51-85B3-4DCC-8828-FC987829C95C}" type="presParOf" srcId="{B36646C9-632F-4B43-B919-1D11656BAB0D}" destId="{CCAFC2AA-95F4-4C06-A7F5-02B20BCC8E89}" srcOrd="0" destOrd="0" presId="urn:microsoft.com/office/officeart/2005/8/layout/orgChart1"/>
    <dgm:cxn modelId="{D5571DFD-9AAA-470B-A32C-7D59F7F64A90}" type="presParOf" srcId="{B36646C9-632F-4B43-B919-1D11656BAB0D}" destId="{100BCB2B-7591-42C2-9A26-E3E7B0AC8B4F}" srcOrd="1" destOrd="0" presId="urn:microsoft.com/office/officeart/2005/8/layout/orgChart1"/>
    <dgm:cxn modelId="{CF3163EA-AE00-4103-A4C9-73907D6BA572}" type="presParOf" srcId="{100BCB2B-7591-42C2-9A26-E3E7B0AC8B4F}" destId="{E3C21F17-BEE6-4E97-A374-16EACE5C9D9D}" srcOrd="0" destOrd="0" presId="urn:microsoft.com/office/officeart/2005/8/layout/orgChart1"/>
    <dgm:cxn modelId="{A97A90EC-4A99-408C-AFA3-C027536442E4}" type="presParOf" srcId="{E3C21F17-BEE6-4E97-A374-16EACE5C9D9D}" destId="{5028857E-3642-4CAE-8A38-5D0583664A8F}" srcOrd="0" destOrd="0" presId="urn:microsoft.com/office/officeart/2005/8/layout/orgChart1"/>
    <dgm:cxn modelId="{A90D763C-0C53-462A-85E2-BF28C1F44327}" type="presParOf" srcId="{E3C21F17-BEE6-4E97-A374-16EACE5C9D9D}" destId="{9E080C1E-85E6-4313-A2CF-942D06BA785C}" srcOrd="1" destOrd="0" presId="urn:microsoft.com/office/officeart/2005/8/layout/orgChart1"/>
    <dgm:cxn modelId="{3CCC6920-CC65-42F1-9664-4D420D990EB9}" type="presParOf" srcId="{100BCB2B-7591-42C2-9A26-E3E7B0AC8B4F}" destId="{F13DD41A-474D-4F66-A8F3-35D5818678CA}" srcOrd="1" destOrd="0" presId="urn:microsoft.com/office/officeart/2005/8/layout/orgChart1"/>
    <dgm:cxn modelId="{E4BD0E0E-387F-4681-8C62-A57FC1746D9D}" type="presParOf" srcId="{100BCB2B-7591-42C2-9A26-E3E7B0AC8B4F}" destId="{4E76E5D4-A4CA-47BA-907A-9DD942E33542}" srcOrd="2" destOrd="0" presId="urn:microsoft.com/office/officeart/2005/8/layout/orgChart1"/>
    <dgm:cxn modelId="{57F61931-BBE9-4675-8FA7-AD6C4621C054}" type="presParOf" srcId="{B36646C9-632F-4B43-B919-1D11656BAB0D}" destId="{55D840BB-656B-46F4-B6C7-431B8C17274D}" srcOrd="2" destOrd="0" presId="urn:microsoft.com/office/officeart/2005/8/layout/orgChart1"/>
    <dgm:cxn modelId="{4A05D4A7-D930-49D2-BD8A-F178417764C5}" type="presParOf" srcId="{B36646C9-632F-4B43-B919-1D11656BAB0D}" destId="{728201B1-0A08-4E74-BEFD-21D241466F73}" srcOrd="3" destOrd="0" presId="urn:microsoft.com/office/officeart/2005/8/layout/orgChart1"/>
    <dgm:cxn modelId="{09305F34-F724-4274-86BD-791CFA9DBC8A}" type="presParOf" srcId="{728201B1-0A08-4E74-BEFD-21D241466F73}" destId="{EE78880F-39D3-4E4E-970A-95BA146FE7D5}" srcOrd="0" destOrd="0" presId="urn:microsoft.com/office/officeart/2005/8/layout/orgChart1"/>
    <dgm:cxn modelId="{7BF5D1B6-B3FD-4C3F-8BA1-120C861F733F}" type="presParOf" srcId="{EE78880F-39D3-4E4E-970A-95BA146FE7D5}" destId="{62FF7764-9F80-4D3D-B8CC-D773668546F5}" srcOrd="0" destOrd="0" presId="urn:microsoft.com/office/officeart/2005/8/layout/orgChart1"/>
    <dgm:cxn modelId="{F72BC104-9480-4A35-9B2C-4E876A3A02B6}" type="presParOf" srcId="{EE78880F-39D3-4E4E-970A-95BA146FE7D5}" destId="{A47CB23B-3AEE-4F58-AFAE-96E397F9C25D}" srcOrd="1" destOrd="0" presId="urn:microsoft.com/office/officeart/2005/8/layout/orgChart1"/>
    <dgm:cxn modelId="{6EAE594E-D077-42E4-B805-14EAAF445CC0}" type="presParOf" srcId="{728201B1-0A08-4E74-BEFD-21D241466F73}" destId="{105E806C-FD2D-4519-A4F1-0255FFF1B67F}" srcOrd="1" destOrd="0" presId="urn:microsoft.com/office/officeart/2005/8/layout/orgChart1"/>
    <dgm:cxn modelId="{3B6532F9-0151-474A-BB1E-015EE2D18BA0}" type="presParOf" srcId="{728201B1-0A08-4E74-BEFD-21D241466F73}" destId="{2CC41DAC-33F0-417E-85B0-BFBCBED164D4}" srcOrd="2" destOrd="0" presId="urn:microsoft.com/office/officeart/2005/8/layout/orgChart1"/>
    <dgm:cxn modelId="{74B19135-B755-4179-AD1E-20A76E7A1947}" type="presParOf" srcId="{B36646C9-632F-4B43-B919-1D11656BAB0D}" destId="{7386B68C-8C34-41CA-9233-7728DF33DB98}" srcOrd="4" destOrd="0" presId="urn:microsoft.com/office/officeart/2005/8/layout/orgChart1"/>
    <dgm:cxn modelId="{2F765443-654F-47A7-B9A1-25CE724A13F9}" type="presParOf" srcId="{B36646C9-632F-4B43-B919-1D11656BAB0D}" destId="{BD1D2267-9451-4352-83E3-06101CFFD5A1}" srcOrd="5" destOrd="0" presId="urn:microsoft.com/office/officeart/2005/8/layout/orgChart1"/>
    <dgm:cxn modelId="{C80E7246-5C35-4DEF-A20A-38D0F2251874}" type="presParOf" srcId="{BD1D2267-9451-4352-83E3-06101CFFD5A1}" destId="{F76C3F3E-522A-46F6-BE6F-3774AA9CFDB2}" srcOrd="0" destOrd="0" presId="urn:microsoft.com/office/officeart/2005/8/layout/orgChart1"/>
    <dgm:cxn modelId="{6DBFAE49-BAB1-4A2D-8D8E-EF157A81FA04}" type="presParOf" srcId="{F76C3F3E-522A-46F6-BE6F-3774AA9CFDB2}" destId="{CD70A509-8D0D-416F-89F1-B0F833FB674B}" srcOrd="0" destOrd="0" presId="urn:microsoft.com/office/officeart/2005/8/layout/orgChart1"/>
    <dgm:cxn modelId="{DBE24B9F-AD61-4FFC-B6DD-977CF624D58D}" type="presParOf" srcId="{F76C3F3E-522A-46F6-BE6F-3774AA9CFDB2}" destId="{CF8099DB-CB30-4028-9DA8-9CEEF50E423A}" srcOrd="1" destOrd="0" presId="urn:microsoft.com/office/officeart/2005/8/layout/orgChart1"/>
    <dgm:cxn modelId="{B415FCF6-31E3-4C3B-BD6E-18A96CDFF32C}" type="presParOf" srcId="{BD1D2267-9451-4352-83E3-06101CFFD5A1}" destId="{C7DED7D0-56E1-4190-A7C6-CCC5E8D730AB}" srcOrd="1" destOrd="0" presId="urn:microsoft.com/office/officeart/2005/8/layout/orgChart1"/>
    <dgm:cxn modelId="{6DAB4B7E-4E90-4038-B6D8-06448E33BC90}" type="presParOf" srcId="{BD1D2267-9451-4352-83E3-06101CFFD5A1}" destId="{69A4E2D5-A983-425E-B5D5-5644A738F290}" srcOrd="2" destOrd="0" presId="urn:microsoft.com/office/officeart/2005/8/layout/orgChart1"/>
    <dgm:cxn modelId="{E07C34C8-531C-49CB-81EE-C55EA2701322}" type="presParOf" srcId="{B36646C9-632F-4B43-B919-1D11656BAB0D}" destId="{C345C4D1-3CD6-4A30-BBB4-224722995DC6}" srcOrd="6" destOrd="0" presId="urn:microsoft.com/office/officeart/2005/8/layout/orgChart1"/>
    <dgm:cxn modelId="{D591BBD0-979B-4C27-90AC-71E40622CAEA}" type="presParOf" srcId="{B36646C9-632F-4B43-B919-1D11656BAB0D}" destId="{0CDAFB35-2A96-4152-9BFC-E22EB30A76B8}" srcOrd="7" destOrd="0" presId="urn:microsoft.com/office/officeart/2005/8/layout/orgChart1"/>
    <dgm:cxn modelId="{F5C92CB4-3090-4850-81C0-B670315AF5CE}" type="presParOf" srcId="{0CDAFB35-2A96-4152-9BFC-E22EB30A76B8}" destId="{3C747B58-5127-4258-BD8C-47FE8E242C22}" srcOrd="0" destOrd="0" presId="urn:microsoft.com/office/officeart/2005/8/layout/orgChart1"/>
    <dgm:cxn modelId="{5603BD31-530A-48B8-BA37-43218684696A}" type="presParOf" srcId="{3C747B58-5127-4258-BD8C-47FE8E242C22}" destId="{9A01DCFF-D5C5-41DB-8B83-00A81F0A60F8}" srcOrd="0" destOrd="0" presId="urn:microsoft.com/office/officeart/2005/8/layout/orgChart1"/>
    <dgm:cxn modelId="{18244677-24C1-459A-93DA-14C09A4C73DF}" type="presParOf" srcId="{3C747B58-5127-4258-BD8C-47FE8E242C22}" destId="{E864F163-EA75-4E7E-BABF-46E69193D187}" srcOrd="1" destOrd="0" presId="urn:microsoft.com/office/officeart/2005/8/layout/orgChart1"/>
    <dgm:cxn modelId="{1BEB4010-759D-4C62-A29E-A55F865F443D}" type="presParOf" srcId="{0CDAFB35-2A96-4152-9BFC-E22EB30A76B8}" destId="{DAB80B8B-FBD9-4947-B9A3-F08CA82E86FE}" srcOrd="1" destOrd="0" presId="urn:microsoft.com/office/officeart/2005/8/layout/orgChart1"/>
    <dgm:cxn modelId="{3EEE5C73-2B23-43FA-A91C-20DBB85DFE9C}" type="presParOf" srcId="{0CDAFB35-2A96-4152-9BFC-E22EB30A76B8}" destId="{64DC4F25-72DF-4097-BDE1-0E7262AF87C5}" srcOrd="2" destOrd="0" presId="urn:microsoft.com/office/officeart/2005/8/layout/orgChart1"/>
    <dgm:cxn modelId="{5EE56792-C1A1-43CA-A6D8-D0EB8C24E108}" type="presParOf" srcId="{857DB47E-8C49-4A31-B840-8A7BA9FE8BDE}" destId="{114C1FFE-CD14-4AD6-BABE-B69A96E77C85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5C4D1-3CD6-4A30-BBB4-224722995DC6}">
      <dsp:nvSpPr>
        <dsp:cNvPr id="0" name=""/>
        <dsp:cNvSpPr/>
      </dsp:nvSpPr>
      <dsp:spPr>
        <a:xfrm>
          <a:off x="5314949" y="1469557"/>
          <a:ext cx="4023159" cy="600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392"/>
              </a:lnTo>
              <a:lnTo>
                <a:pt x="4023159" y="455392"/>
              </a:lnTo>
              <a:lnTo>
                <a:pt x="4023159" y="60066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6B68C-8C34-41CA-9233-7728DF33DB98}">
      <dsp:nvSpPr>
        <dsp:cNvPr id="0" name=""/>
        <dsp:cNvSpPr/>
      </dsp:nvSpPr>
      <dsp:spPr>
        <a:xfrm>
          <a:off x="5314949" y="1469557"/>
          <a:ext cx="1217554" cy="600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5392"/>
              </a:lnTo>
              <a:lnTo>
                <a:pt x="1217554" y="455392"/>
              </a:lnTo>
              <a:lnTo>
                <a:pt x="1217554" y="60066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840BB-656B-46F4-B6C7-431B8C17274D}">
      <dsp:nvSpPr>
        <dsp:cNvPr id="0" name=""/>
        <dsp:cNvSpPr/>
      </dsp:nvSpPr>
      <dsp:spPr>
        <a:xfrm>
          <a:off x="3788107" y="1469557"/>
          <a:ext cx="1526842" cy="600666"/>
        </a:xfrm>
        <a:custGeom>
          <a:avLst/>
          <a:gdLst/>
          <a:ahLst/>
          <a:cxnLst/>
          <a:rect l="0" t="0" r="0" b="0"/>
          <a:pathLst>
            <a:path>
              <a:moveTo>
                <a:pt x="1526842" y="0"/>
              </a:moveTo>
              <a:lnTo>
                <a:pt x="1526842" y="455392"/>
              </a:lnTo>
              <a:lnTo>
                <a:pt x="0" y="455392"/>
              </a:lnTo>
              <a:lnTo>
                <a:pt x="0" y="60066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FC2AA-95F4-4C06-A7F5-02B20BCC8E89}">
      <dsp:nvSpPr>
        <dsp:cNvPr id="0" name=""/>
        <dsp:cNvSpPr/>
      </dsp:nvSpPr>
      <dsp:spPr>
        <a:xfrm>
          <a:off x="1133489" y="1469557"/>
          <a:ext cx="4181460" cy="593409"/>
        </a:xfrm>
        <a:custGeom>
          <a:avLst/>
          <a:gdLst/>
          <a:ahLst/>
          <a:cxnLst/>
          <a:rect l="0" t="0" r="0" b="0"/>
          <a:pathLst>
            <a:path>
              <a:moveTo>
                <a:pt x="4181460" y="0"/>
              </a:moveTo>
              <a:lnTo>
                <a:pt x="4181460" y="448135"/>
              </a:lnTo>
              <a:lnTo>
                <a:pt x="0" y="448135"/>
              </a:lnTo>
              <a:lnTo>
                <a:pt x="0" y="593409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406AF-3DBE-4DDE-B970-0384F0E48C41}">
      <dsp:nvSpPr>
        <dsp:cNvPr id="0" name=""/>
        <dsp:cNvSpPr/>
      </dsp:nvSpPr>
      <dsp:spPr>
        <a:xfrm>
          <a:off x="4154294" y="768687"/>
          <a:ext cx="2321310" cy="70087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GeoGravGOCE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54294" y="768687"/>
        <a:ext cx="2321310" cy="700870"/>
      </dsp:txXfrm>
    </dsp:sp>
    <dsp:sp modelId="{5028857E-3642-4CAE-8A38-5D0583664A8F}">
      <dsp:nvSpPr>
        <dsp:cNvPr id="0" name=""/>
        <dsp:cNvSpPr/>
      </dsp:nvSpPr>
      <dsp:spPr>
        <a:xfrm>
          <a:off x="0" y="2062967"/>
          <a:ext cx="2266978" cy="69178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SGG Pre-processing</a:t>
          </a:r>
        </a:p>
      </dsp:txBody>
      <dsp:txXfrm>
        <a:off x="0" y="2062967"/>
        <a:ext cx="2266978" cy="691780"/>
      </dsp:txXfrm>
    </dsp:sp>
    <dsp:sp modelId="{62FF7764-9F80-4D3D-B8CC-D773668546F5}">
      <dsp:nvSpPr>
        <dsp:cNvPr id="0" name=""/>
        <dsp:cNvSpPr/>
      </dsp:nvSpPr>
      <dsp:spPr>
        <a:xfrm>
          <a:off x="2563600" y="2070223"/>
          <a:ext cx="2449013" cy="69178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GGM Transformation</a:t>
          </a:r>
        </a:p>
      </dsp:txBody>
      <dsp:txXfrm>
        <a:off x="2563600" y="2070223"/>
        <a:ext cx="2449013" cy="691780"/>
      </dsp:txXfrm>
    </dsp:sp>
    <dsp:sp modelId="{CD70A509-8D0D-416F-89F1-B0F833FB674B}">
      <dsp:nvSpPr>
        <dsp:cNvPr id="0" name=""/>
        <dsp:cNvSpPr/>
      </dsp:nvSpPr>
      <dsp:spPr>
        <a:xfrm>
          <a:off x="5303162" y="2070223"/>
          <a:ext cx="2458684" cy="69178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Filtering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3162" y="2070223"/>
        <a:ext cx="2458684" cy="691780"/>
      </dsp:txXfrm>
    </dsp:sp>
    <dsp:sp modelId="{9A01DCFF-D5C5-41DB-8B83-00A81F0A60F8}">
      <dsp:nvSpPr>
        <dsp:cNvPr id="0" name=""/>
        <dsp:cNvSpPr/>
      </dsp:nvSpPr>
      <dsp:spPr>
        <a:xfrm>
          <a:off x="8052394" y="2070223"/>
          <a:ext cx="2571430" cy="69178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Reference Systems Transformations</a:t>
          </a:r>
        </a:p>
      </dsp:txBody>
      <dsp:txXfrm>
        <a:off x="8052394" y="2070223"/>
        <a:ext cx="2571430" cy="691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006E-1A5D-4809-89C8-94EE212BD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1125B-05ED-4629-BB4F-3C1293015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875AB-8D43-44E8-983C-E5179B43C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4F274-06A5-45DF-83A7-4EE9B9D81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54ED7-A513-4669-8147-86F6CD17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8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444F-AE33-4E89-8600-E4190D48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DE444-5413-4616-A45D-B7DB5C4D4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631C9-131A-4902-8B53-89D3C13B0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136CB-94EC-4538-8250-F23124C02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2775B-336D-4078-8FAB-E1DC3C7B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3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17849-7BBB-4CA4-8224-9CAD8AC49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E383E-3936-48AB-9996-BFA6533DB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38F5D-F557-48A1-837F-5D17E9D0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90379-25C3-454F-8FB6-9FE4AFE45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3B30E-4674-4B66-86B5-A4DFA978E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78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13F1-2537-4BA1-B698-E8486689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2E242-07AD-4C83-90EC-84C492F83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E4E44-92B0-4D44-A989-4DF3D300A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0C1EC-D193-42BE-A779-5B2C18F4C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F78C1-42DE-499F-8D5C-EC9263AF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54D1-5022-4B7C-8129-156192280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95D1D-4036-40E3-B299-107AB2C6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72C0E-4736-4AFE-AAA7-DCFBB0B18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73FDA-E9C4-4B4A-B59B-ED95F4FF4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84D38D-6B98-40E8-B8AD-1A1BBFF9D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25CFA0-1D44-42C3-B0F9-D98350B93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F7C267-0DDD-4FB8-8ABD-EFE87B98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083C0-C8CC-423D-A689-46EAE8A2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F9C5B-9003-444A-9314-17B95A55C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8A19-0D8B-4838-84AC-C45DF5CF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2E8DB8-9BDD-494D-B5AA-42E3219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7A221-7ABE-4CA4-97D0-D0D43A92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CA096-D9A3-46A0-8C94-FE469DC92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41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7B73CA-2CC8-445C-B129-1AFB02AA3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2E179C-66A9-4608-864D-3BF64E772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E04B4-4C98-406D-8669-AF5C25FDF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3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6C5D-6E20-47FD-8280-9EA5A955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55A3D-40BB-491A-8E8A-3C62DC67B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44309-7F76-4B5A-8DFB-0973EB21A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ADA88-094C-41CA-A5DF-3F6E4392E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57B13-C492-49E2-8AAF-6A8BCD4A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249AA-8C99-4C52-AD8C-D8DE9F37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823D-DB89-4414-B61F-8F5C60CF4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9A27B-B909-4600-891E-A59A32C1A3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C9DC6-E495-4881-8613-0950CCDAE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156AEA-F8A5-463E-ACEA-7FF56EDFD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81C54-234E-47FC-B596-65D06A039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74404-758A-40CE-92CD-487D73E5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9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C2E9-38F7-4DED-9D60-8FC3237AF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7F92A-2AB3-4C1D-8082-38550808E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42138-087F-498D-83B0-32D3F6C0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24077-A2FF-42AC-94E2-CF3693AC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AB847-3209-4395-84F7-F94B39FF3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3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4F8D33-1495-42FC-9994-D3CCB47AB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41638A-CF9C-478B-853C-05C02D4C9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82DB4-9776-4699-B51A-1A6DC89C7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6AD45-5FF9-4F5B-939C-C569EB60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213C2-8AD7-4E1C-85B8-53809110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9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645E75-FDEC-4E23-9570-C0F4FA99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0C65B-03C9-4B65-AB0B-43C5EB882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959A9-DC6E-41BE-9F72-D147F53EB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7E674-6BC7-4BAD-B336-A75E5ACA7192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71695-0329-47FF-8493-600619418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5B381-D80E-4DE8-85F0-C1CAEA31D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2313A-43D0-43D9-B25F-4962B5A91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.png"/><Relationship Id="rId7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.jpeg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7.png"/><Relationship Id="rId7" Type="http://schemas.openxmlformats.org/officeDocument/2006/relationships/image" Target="../media/image3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9.tiff"/><Relationship Id="rId7" Type="http://schemas.openxmlformats.org/officeDocument/2006/relationships/image" Target="../media/image3.jpe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10.tiff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jpe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2.png"/><Relationship Id="rId7" Type="http://schemas.openxmlformats.org/officeDocument/2006/relationships/image" Target="../media/image13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8.tiff"/><Relationship Id="rId7" Type="http://schemas.openxmlformats.org/officeDocument/2006/relationships/image" Target="../media/image3.jpe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0.tif"/><Relationship Id="rId5" Type="http://schemas.openxmlformats.org/officeDocument/2006/relationships/image" Target="../media/image1.jpeg"/><Relationship Id="rId10" Type="http://schemas.openxmlformats.org/officeDocument/2006/relationships/image" Target="../media/image20.png"/><Relationship Id="rId4" Type="http://schemas.openxmlformats.org/officeDocument/2006/relationships/image" Target="../media/image19.tiff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3.tiff"/><Relationship Id="rId7" Type="http://schemas.openxmlformats.org/officeDocument/2006/relationships/image" Target="../media/image3.jpe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0.tif"/><Relationship Id="rId5" Type="http://schemas.openxmlformats.org/officeDocument/2006/relationships/image" Target="../media/image1.jpeg"/><Relationship Id="rId10" Type="http://schemas.openxmlformats.org/officeDocument/2006/relationships/image" Target="../media/image27.png"/><Relationship Id="rId4" Type="http://schemas.openxmlformats.org/officeDocument/2006/relationships/image" Target="../media/image24.tiff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4.jpe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tiff"/><Relationship Id="rId7" Type="http://schemas.openxmlformats.org/officeDocument/2006/relationships/image" Target="../media/image4.jpe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tiff"/><Relationship Id="rId7" Type="http://schemas.openxmlformats.org/officeDocument/2006/relationships/image" Target="../media/image4.jpe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tif"/><Relationship Id="rId7" Type="http://schemas.openxmlformats.org/officeDocument/2006/relationships/image" Target="../media/image4.jpeg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olimpia.topo.auth.gr/GeoGravGOC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oas.ubc.ca/~rich/map.html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doi.org/10.1016/j.cageo.2013.03.01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CF5CF0F-6659-4C39-ABE8-C875D85E7C42}"/>
              </a:ext>
            </a:extLst>
          </p:cNvPr>
          <p:cNvSpPr/>
          <p:nvPr/>
        </p:nvSpPr>
        <p:spPr>
          <a:xfrm rot="10800000">
            <a:off x="0" y="-32802"/>
            <a:ext cx="12192000" cy="687211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5EEE79-2186-48FD-86D3-464301CC9614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39539-2C6E-4334-969C-1B2694C50547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id="{9C6428CB-99DC-4226-B546-07363CE74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D890D7-E0FE-428B-933B-5973124A1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59CB120-C9DB-44C1-9F43-AC5053CBB9F3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0FF590-EEDA-4989-85C0-B4442CDB4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26" name="Picture 25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D2366896-F006-4A66-B8BD-25115685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3AB5DE1E-A9BF-480B-B38F-DC952C4559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D22FAF2-C636-4EE8-8C5D-89CD72E884AA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5C116E-F981-4DEE-A111-6275C845F5F1}"/>
              </a:ext>
            </a:extLst>
          </p:cNvPr>
          <p:cNvSpPr txBox="1"/>
          <p:nvPr/>
        </p:nvSpPr>
        <p:spPr>
          <a:xfrm>
            <a:off x="-1" y="824867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333F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GeoGravGOCE: A GOCE SGG processing software for datum</a:t>
            </a:r>
          </a:p>
          <a:p>
            <a:pPr algn="ctr"/>
            <a:r>
              <a:rPr lang="en-US" sz="3200" b="1" i="0" dirty="0">
                <a:solidFill>
                  <a:srgbClr val="333F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transformations</a:t>
            </a:r>
            <a:r>
              <a:rPr lang="en-US" sz="2800" b="1" i="0" dirty="0">
                <a:solidFill>
                  <a:srgbClr val="333F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filtering</a:t>
            </a:r>
            <a:r>
              <a:rPr lang="el-GR" sz="2800" b="1" i="0" dirty="0">
                <a:solidFill>
                  <a:srgbClr val="333F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800" b="1" dirty="0">
              <a:solidFill>
                <a:srgbClr val="333F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F1BDDC-D5B9-45A8-8F10-B6781A2FD364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Software</a:t>
            </a:r>
            <a:endParaRPr 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FFD3C7-AF2D-4758-A76B-835F69214070}"/>
              </a:ext>
            </a:extLst>
          </p:cNvPr>
          <p:cNvSpPr txBox="1"/>
          <p:nvPr/>
        </p:nvSpPr>
        <p:spPr>
          <a:xfrm>
            <a:off x="0" y="2337372"/>
            <a:ext cx="1219200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E.G. Mamagiannou, E.A. </a:t>
            </a:r>
            <a:r>
              <a:rPr lang="en-US" sz="2500" b="0" i="0" dirty="0" err="1">
                <a:solidFill>
                  <a:schemeClr val="tx1"/>
                </a:solidFill>
                <a:latin typeface="Calibri" pitchFamily="34" charset="0"/>
              </a:rPr>
              <a:t>Pitenis</a:t>
            </a:r>
            <a:r>
              <a:rPr lang="en-US" sz="2500" dirty="0">
                <a:latin typeface="Calibri" pitchFamily="34" charset="0"/>
              </a:rPr>
              <a:t>, </a:t>
            </a: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D.A. </a:t>
            </a:r>
            <a:r>
              <a:rPr lang="en-US" sz="2500" b="0" i="0" dirty="0" err="1">
                <a:solidFill>
                  <a:schemeClr val="tx1"/>
                </a:solidFill>
                <a:latin typeface="Calibri" pitchFamily="34" charset="0"/>
              </a:rPr>
              <a:t>Natsiopoulos</a:t>
            </a: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,</a:t>
            </a:r>
            <a:r>
              <a:rPr lang="en-US" sz="2500" dirty="0">
                <a:latin typeface="Calibri" pitchFamily="34" charset="0"/>
              </a:rPr>
              <a:t> </a:t>
            </a: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G.S. </a:t>
            </a:r>
            <a:r>
              <a:rPr lang="en-US" sz="2500" b="0" i="0" dirty="0" err="1">
                <a:solidFill>
                  <a:schemeClr val="tx1"/>
                </a:solidFill>
                <a:latin typeface="Calibri" pitchFamily="34" charset="0"/>
              </a:rPr>
              <a:t>Vergos</a:t>
            </a: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, I.N. </a:t>
            </a:r>
            <a:r>
              <a:rPr lang="en-US" sz="2500" b="0" i="0" dirty="0" err="1">
                <a:solidFill>
                  <a:schemeClr val="tx1"/>
                </a:solidFill>
                <a:latin typeface="Calibri" pitchFamily="34" charset="0"/>
              </a:rPr>
              <a:t>Tziavos</a:t>
            </a:r>
            <a:r>
              <a:rPr lang="en-US" sz="2500" b="0" i="0" dirty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en-US" sz="2500" i="0" baseline="300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E7B60D-8224-4FB0-9D84-1C7E4B48E46E}"/>
              </a:ext>
            </a:extLst>
          </p:cNvPr>
          <p:cNvSpPr txBox="1"/>
          <p:nvPr/>
        </p:nvSpPr>
        <p:spPr>
          <a:xfrm>
            <a:off x="76200" y="296035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0" i="1" dirty="0" err="1">
                <a:solidFill>
                  <a:schemeClr val="tx1"/>
                </a:solidFill>
                <a:latin typeface="Calibri" pitchFamily="34" charset="0"/>
                <a:cs typeface="+mn-cs"/>
              </a:rPr>
              <a:t>GravLab</a:t>
            </a:r>
            <a:r>
              <a:rPr lang="en-US" b="0" i="1" dirty="0">
                <a:solidFill>
                  <a:schemeClr val="tx1"/>
                </a:solidFill>
                <a:latin typeface="Calibri" pitchFamily="34" charset="0"/>
                <a:cs typeface="+mn-cs"/>
              </a:rPr>
              <a:t> – Laboratory of Gravity Field Research and Applications, DGS, AUTH, Greece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997B4A-5B27-4315-A9ED-DF9F17DEA92B}"/>
              </a:ext>
            </a:extLst>
          </p:cNvPr>
          <p:cNvSpPr txBox="1"/>
          <p:nvPr/>
        </p:nvSpPr>
        <p:spPr>
          <a:xfrm>
            <a:off x="2983706" y="4054112"/>
            <a:ext cx="6224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0" i="0" dirty="0">
                <a:solidFill>
                  <a:schemeClr val="tx1"/>
                </a:solidFill>
                <a:latin typeface="Calibri" pitchFamily="34" charset="0"/>
                <a:cs typeface="+mn-cs"/>
              </a:rPr>
              <a:t>European Geosciences Union GA 2021</a:t>
            </a:r>
          </a:p>
          <a:p>
            <a:pPr algn="ctr">
              <a:defRPr/>
            </a:pPr>
            <a:r>
              <a:rPr lang="en-US" sz="1800" b="1" i="0" dirty="0">
                <a:solidFill>
                  <a:schemeClr val="tx1"/>
                </a:solidFill>
                <a:latin typeface="Calibri" pitchFamily="34" charset="0"/>
                <a:cs typeface="+mn-cs"/>
              </a:rPr>
              <a:t>Session G1.5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B851367-F8ED-40EF-8B58-E3F8AABC5786}"/>
              </a:ext>
            </a:extLst>
          </p:cNvPr>
          <p:cNvSpPr txBox="1"/>
          <p:nvPr/>
        </p:nvSpPr>
        <p:spPr>
          <a:xfrm>
            <a:off x="2909764" y="5635634"/>
            <a:ext cx="6224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b="0" i="0" dirty="0">
                <a:solidFill>
                  <a:schemeClr val="tx1"/>
                </a:solidFill>
                <a:latin typeface="Calibri" pitchFamily="34" charset="0"/>
                <a:cs typeface="+mn-cs"/>
              </a:rPr>
              <a:t>Vienna, Austria</a:t>
            </a:r>
          </a:p>
          <a:p>
            <a:pPr algn="ctr">
              <a:defRPr/>
            </a:pPr>
            <a:r>
              <a:rPr lang="en-US" sz="1800" b="0" i="0" dirty="0">
                <a:solidFill>
                  <a:schemeClr val="tx1"/>
                </a:solidFill>
                <a:latin typeface="Calibri" pitchFamily="34" charset="0"/>
                <a:cs typeface="+mn-cs"/>
              </a:rPr>
              <a:t>April 29, 2021</a:t>
            </a:r>
            <a:endParaRPr lang="en-GB" sz="1800" b="0" i="0" dirty="0">
              <a:solidFill>
                <a:schemeClr val="tx1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0125735-3A9B-41C9-B631-01DAE2847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31" y="5443563"/>
            <a:ext cx="970514" cy="9134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B0ADCCB-83F5-489D-A86A-45E615F9CA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2" y="5450707"/>
            <a:ext cx="864345" cy="866688"/>
          </a:xfrm>
          <a:prstGeom prst="rect">
            <a:avLst/>
          </a:prstGeom>
        </p:spPr>
      </p:pic>
      <p:pic>
        <p:nvPicPr>
          <p:cNvPr id="38" name="Picture 37" descr="A picture containing logo&#10;&#10;Description automatically generated">
            <a:extLst>
              <a:ext uri="{FF2B5EF4-FFF2-40B4-BE49-F238E27FC236}">
                <a16:creationId xmlns:a16="http://schemas.microsoft.com/office/drawing/2014/main" id="{3BCBA61B-6583-4AC9-92B1-1567C3B54D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249" y="4941038"/>
            <a:ext cx="3051048" cy="1365504"/>
          </a:xfrm>
          <a:prstGeom prst="rect">
            <a:avLst/>
          </a:prstGeom>
        </p:spPr>
      </p:pic>
      <p:pic>
        <p:nvPicPr>
          <p:cNvPr id="39" name="Picture 38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63F9C3AC-CA1F-40DC-B940-93906F6EE0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2" y="4445187"/>
            <a:ext cx="2050883" cy="91883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EB99881-8388-4450-AE39-76521E71E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3" y="6487039"/>
            <a:ext cx="948260" cy="33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992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CF5CF0F-6659-4C39-ABE8-C875D85E7C42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ED4CD13D-AAC4-4318-B109-C5B91470C8AC}"/>
              </a:ext>
            </a:extLst>
          </p:cNvPr>
          <p:cNvSpPr/>
          <p:nvPr/>
        </p:nvSpPr>
        <p:spPr>
          <a:xfrm>
            <a:off x="219075" y="161925"/>
            <a:ext cx="1495425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Outline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5EEE79-2186-48FD-86D3-464301CC9614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39539-2C6E-4334-969C-1B2694C50547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id="{9C6428CB-99DC-4226-B546-07363CE74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D890D7-E0FE-428B-933B-5973124A1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59CB120-C9DB-44C1-9F43-AC5053CBB9F3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0FF590-EEDA-4989-85C0-B4442CDB4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26" name="Picture 25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D2366896-F006-4A66-B8BD-25115685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3AB5DE1E-A9BF-480B-B38F-DC952C4559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D22FAF2-C636-4EE8-8C5D-89CD72E884AA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DDF7AA-0CA6-4313-9A3E-314E7107F2E9}"/>
              </a:ext>
            </a:extLst>
          </p:cNvPr>
          <p:cNvSpPr txBox="1"/>
          <p:nvPr/>
        </p:nvSpPr>
        <p:spPr>
          <a:xfrm>
            <a:off x="219075" y="922201"/>
            <a:ext cx="718661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sz="1800" i="0" dirty="0">
                <a:latin typeface="Calibri" pitchFamily="34" charset="0"/>
                <a:cs typeface="+mn-cs"/>
              </a:rPr>
              <a:t>Software description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n-US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sz="1800" i="0" dirty="0">
                <a:latin typeface="Calibri" pitchFamily="34" charset="0"/>
                <a:cs typeface="+mn-cs"/>
              </a:rPr>
              <a:t>SGG Pre-processing tab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sz="1800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sz="1800" i="0" dirty="0">
                <a:latin typeface="Calibri" pitchFamily="34" charset="0"/>
                <a:cs typeface="+mn-cs"/>
              </a:rPr>
              <a:t>GGM Transformation tab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n-US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sz="1800" i="0" dirty="0">
                <a:latin typeface="Calibri" pitchFamily="34" charset="0"/>
                <a:cs typeface="+mn-cs"/>
              </a:rPr>
              <a:t>Filtering tab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sz="1800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Calibri" pitchFamily="34" charset="0"/>
              </a:rPr>
              <a:t>Reference Systems Transformation tab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dirty="0"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Calibri" pitchFamily="34" charset="0"/>
              </a:rPr>
              <a:t>GUI efficiency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sz="1800" i="0" dirty="0">
                <a:latin typeface="Calibri" pitchFamily="34" charset="0"/>
                <a:cs typeface="+mn-cs"/>
              </a:rPr>
              <a:t>Conclusions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sz="1800" i="0" dirty="0">
              <a:latin typeface="Calibri" pitchFamily="34" charset="0"/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Calibri" pitchFamily="34" charset="0"/>
              </a:rPr>
              <a:t>References</a:t>
            </a: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endParaRPr lang="en-US" dirty="0"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Calibri" pitchFamily="34" charset="0"/>
              </a:rPr>
              <a:t>Acknowledgements </a:t>
            </a:r>
          </a:p>
        </p:txBody>
      </p:sp>
    </p:spTree>
    <p:extLst>
      <p:ext uri="{BB962C8B-B14F-4D97-AF65-F5344CB8AC3E}">
        <p14:creationId xmlns:p14="http://schemas.microsoft.com/office/powerpoint/2010/main" val="111529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2A65590-C549-4AC1-A3E1-FD68943AF6A5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012764C2-EF12-471F-9390-7F13FE0F94C7}"/>
              </a:ext>
            </a:extLst>
          </p:cNvPr>
          <p:cNvSpPr/>
          <p:nvPr/>
        </p:nvSpPr>
        <p:spPr>
          <a:xfrm>
            <a:off x="219074" y="161395"/>
            <a:ext cx="2593827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i="0" dirty="0">
                <a:latin typeface="Calibri" pitchFamily="34" charset="0"/>
                <a:cs typeface="+mn-cs"/>
              </a:rPr>
              <a:t>Software description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5EFD36A-A977-4A37-BAE8-8709AD4584E9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3EA852DA-90D0-488E-9F1F-E1DC177DA1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357365-AD4C-4148-84E8-BA1D3095F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15F27A8-FD9B-4582-BDF3-E2506926A566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A51AA99-6EAF-4054-9467-E5DA6E8E3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5" name="Picture 14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2F5EEC93-EE17-4177-9F26-077AE35E3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98EFF06E-D7E8-4F36-A16D-E2AF198E9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7D6CA9-9905-4960-9AE3-95B14116F716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523D47-2810-490B-96EC-0505B32F3D7B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9CF2159-4E4C-4C81-975A-B1A1B9D76638}"/>
              </a:ext>
            </a:extLst>
          </p:cNvPr>
          <p:cNvSpPr txBox="1"/>
          <p:nvPr/>
        </p:nvSpPr>
        <p:spPr>
          <a:xfrm>
            <a:off x="154960" y="2087515"/>
            <a:ext cx="10509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software consists of a GUI divided into the four following tabs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A9E1566-2AD5-4F1D-8B8E-9B67358B596A}"/>
              </a:ext>
            </a:extLst>
          </p:cNvPr>
          <p:cNvSpPr txBox="1"/>
          <p:nvPr/>
        </p:nvSpPr>
        <p:spPr>
          <a:xfrm>
            <a:off x="154960" y="940813"/>
            <a:ext cx="11017865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GeoGravGOCE software is designed to pre-process the SGG data, reduce the gravity field's systematic trends of GGs, filter the reduced signals, and transform the final GOCE signals to the conventional reference frames.</a:t>
            </a:r>
          </a:p>
        </p:txBody>
      </p:sp>
      <p:graphicFrame>
        <p:nvGraphicFramePr>
          <p:cNvPr id="58" name="Diagram 57">
            <a:extLst>
              <a:ext uri="{FF2B5EF4-FFF2-40B4-BE49-F238E27FC236}">
                <a16:creationId xmlns:a16="http://schemas.microsoft.com/office/drawing/2014/main" id="{99F34552-E366-40DC-8DCB-1C95B8812A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6158089"/>
              </p:ext>
            </p:extLst>
          </p:nvPr>
        </p:nvGraphicFramePr>
        <p:xfrm>
          <a:off x="348942" y="2264417"/>
          <a:ext cx="10629900" cy="3840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3F791F9-0E8F-42D1-9683-08BDE8530303}"/>
              </a:ext>
            </a:extLst>
          </p:cNvPr>
          <p:cNvSpPr/>
          <p:nvPr/>
        </p:nvSpPr>
        <p:spPr>
          <a:xfrm>
            <a:off x="2793851" y="161395"/>
            <a:ext cx="2277328" cy="381000"/>
          </a:xfrm>
          <a:custGeom>
            <a:avLst/>
            <a:gdLst>
              <a:gd name="connsiteX0" fmla="*/ 0 w 2277328"/>
              <a:gd name="connsiteY0" fmla="*/ 0 h 381000"/>
              <a:gd name="connsiteX1" fmla="*/ 338371 w 2277328"/>
              <a:gd name="connsiteY1" fmla="*/ 0 h 381000"/>
              <a:gd name="connsiteX2" fmla="*/ 424486 w 2277328"/>
              <a:gd name="connsiteY2" fmla="*/ 0 h 381000"/>
              <a:gd name="connsiteX3" fmla="*/ 930853 w 2277328"/>
              <a:gd name="connsiteY3" fmla="*/ 0 h 381000"/>
              <a:gd name="connsiteX4" fmla="*/ 1271648 w 2277328"/>
              <a:gd name="connsiteY4" fmla="*/ 0 h 381000"/>
              <a:gd name="connsiteX5" fmla="*/ 2086828 w 2277328"/>
              <a:gd name="connsiteY5" fmla="*/ 0 h 381000"/>
              <a:gd name="connsiteX6" fmla="*/ 2277328 w 2277328"/>
              <a:gd name="connsiteY6" fmla="*/ 190500 h 381000"/>
              <a:gd name="connsiteX7" fmla="*/ 2086828 w 2277328"/>
              <a:gd name="connsiteY7" fmla="*/ 381000 h 381000"/>
              <a:gd name="connsiteX8" fmla="*/ 1271648 w 2277328"/>
              <a:gd name="connsiteY8" fmla="*/ 381000 h 381000"/>
              <a:gd name="connsiteX9" fmla="*/ 930853 w 2277328"/>
              <a:gd name="connsiteY9" fmla="*/ 381000 h 381000"/>
              <a:gd name="connsiteX10" fmla="*/ 424486 w 2277328"/>
              <a:gd name="connsiteY10" fmla="*/ 381000 h 381000"/>
              <a:gd name="connsiteX11" fmla="*/ 338371 w 2277328"/>
              <a:gd name="connsiteY11" fmla="*/ 381000 h 381000"/>
              <a:gd name="connsiteX12" fmla="*/ 0 w 2277328"/>
              <a:gd name="connsiteY12" fmla="*/ 381000 h 381000"/>
              <a:gd name="connsiteX13" fmla="*/ 190500 w 2277328"/>
              <a:gd name="connsiteY13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7328" h="381000">
                <a:moveTo>
                  <a:pt x="0" y="0"/>
                </a:moveTo>
                <a:lnTo>
                  <a:pt x="338371" y="0"/>
                </a:ln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2086828" y="0"/>
                </a:lnTo>
                <a:lnTo>
                  <a:pt x="2277328" y="190500"/>
                </a:lnTo>
                <a:lnTo>
                  <a:pt x="2086828" y="3810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338371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goal &amp; structure</a:t>
            </a:r>
          </a:p>
        </p:txBody>
      </p:sp>
    </p:spTree>
    <p:extLst>
      <p:ext uri="{BB962C8B-B14F-4D97-AF65-F5344CB8AC3E}">
        <p14:creationId xmlns:p14="http://schemas.microsoft.com/office/powerpoint/2010/main" val="2973089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CF5CF0F-6659-4C39-ABE8-C875D85E7C42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C4FFC-60F6-488F-A798-05FFC4A6085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752692"/>
            <a:ext cx="5876925" cy="544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ED4CD13D-AAC4-4318-B109-C5B91470C8AC}"/>
              </a:ext>
            </a:extLst>
          </p:cNvPr>
          <p:cNvSpPr/>
          <p:nvPr/>
        </p:nvSpPr>
        <p:spPr>
          <a:xfrm>
            <a:off x="219075" y="161925"/>
            <a:ext cx="2428875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SGG Pre-processing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731916-0E5D-40C9-9B99-5092FDD28345}"/>
              </a:ext>
            </a:extLst>
          </p:cNvPr>
          <p:cNvSpPr txBox="1"/>
          <p:nvPr/>
        </p:nvSpPr>
        <p:spPr>
          <a:xfrm>
            <a:off x="6759273" y="2758779"/>
            <a:ext cx="4872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GOCE gradiometric data (EGG_NOM_2)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recise science kinematic orbits (SST_PSO_2)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4D42E3A-9C42-4AF2-A3C5-5BEC95657C1E}"/>
                  </a:ext>
                </a:extLst>
              </p:cNvPr>
              <p:cNvSpPr txBox="1"/>
              <p:nvPr/>
            </p:nvSpPr>
            <p:spPr>
              <a:xfrm>
                <a:off x="6755219" y="3982583"/>
                <a:ext cx="437767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GOCE o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rbit delineation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eodetic coordinates calculation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l-GR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𝜑</m:t>
                    </m:r>
                    <m:r>
                      <a:rPr lang="el-GR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l-GR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l-GR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4D42E3A-9C42-4AF2-A3C5-5BEC95657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219" y="3982583"/>
                <a:ext cx="4377673" cy="923330"/>
              </a:xfrm>
              <a:prstGeom prst="rect">
                <a:avLst/>
              </a:prstGeom>
              <a:blipFill>
                <a:blip r:embed="rId3"/>
                <a:stretch>
                  <a:fillRect l="-836" t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B84DDC4-0927-4B5F-A159-363964EA7BEA}"/>
                  </a:ext>
                </a:extLst>
              </p:cNvPr>
              <p:cNvSpPr txBox="1"/>
              <p:nvPr/>
            </p:nvSpPr>
            <p:spPr>
              <a:xfrm>
                <a:off x="6759273" y="5196357"/>
                <a:ext cx="4584204" cy="945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.MAT files with g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ravity gradients in GRF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Statistics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igures</a:t>
                </a: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B84DDC4-0927-4B5F-A159-363964EA7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273" y="5196357"/>
                <a:ext cx="4584204" cy="945643"/>
              </a:xfrm>
              <a:prstGeom prst="rect">
                <a:avLst/>
              </a:prstGeom>
              <a:blipFill>
                <a:blip r:embed="rId4"/>
                <a:stretch>
                  <a:fillRect l="-931" t="-2564" r="-266" b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>
            <a:extLst>
              <a:ext uri="{FF2B5EF4-FFF2-40B4-BE49-F238E27FC236}">
                <a16:creationId xmlns:a16="http://schemas.microsoft.com/office/drawing/2014/main" id="{81D381EF-1D28-412F-A832-402DEA2B35F9}"/>
              </a:ext>
            </a:extLst>
          </p:cNvPr>
          <p:cNvSpPr/>
          <p:nvPr/>
        </p:nvSpPr>
        <p:spPr>
          <a:xfrm>
            <a:off x="6763327" y="2362552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Inputs: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AB6377C-1873-4C9B-ACF2-1FB4361BCA73}"/>
              </a:ext>
            </a:extLst>
          </p:cNvPr>
          <p:cNvSpPr/>
          <p:nvPr/>
        </p:nvSpPr>
        <p:spPr>
          <a:xfrm>
            <a:off x="6763327" y="4788283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3CE56A4-EDB9-45F9-8F4D-CE9EA3E40D55}"/>
              </a:ext>
            </a:extLst>
          </p:cNvPr>
          <p:cNvSpPr/>
          <p:nvPr/>
        </p:nvSpPr>
        <p:spPr>
          <a:xfrm>
            <a:off x="6759273" y="3571875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Processes: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5EEE79-2186-48FD-86D3-464301CC9614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39539-2C6E-4334-969C-1B2694C50547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22" name="Picture 21" descr="A picture containing logo&#10;&#10;Description automatically generated">
            <a:extLst>
              <a:ext uri="{FF2B5EF4-FFF2-40B4-BE49-F238E27FC236}">
                <a16:creationId xmlns:a16="http://schemas.microsoft.com/office/drawing/2014/main" id="{9C6428CB-99DC-4226-B546-07363CE74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D890D7-E0FE-428B-933B-5973124A13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59CB120-C9DB-44C1-9F43-AC5053CBB9F3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20FF590-EEDA-4989-85C0-B4442CDB4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26" name="Picture 25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D2366896-F006-4A66-B8BD-25115685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3AB5DE1E-A9BF-480B-B38F-DC952C4559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D22FAF2-C636-4EE8-8C5D-89CD72E884AA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AB40D0-F0AF-472C-8037-238362BBCAEA}"/>
              </a:ext>
            </a:extLst>
          </p:cNvPr>
          <p:cNvSpPr txBox="1"/>
          <p:nvPr/>
        </p:nvSpPr>
        <p:spPr>
          <a:xfrm>
            <a:off x="6755219" y="1161741"/>
            <a:ext cx="4989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tab pre-processes the Level 2 GOCE products, provides visualization of the output files and offers additional output options.</a:t>
            </a:r>
          </a:p>
          <a:p>
            <a:endParaRPr lang="en-US" dirty="0"/>
          </a:p>
        </p:txBody>
      </p:sp>
      <p:sp>
        <p:nvSpPr>
          <p:cNvPr id="12" name="Scroll: Horizontal 11">
            <a:extLst>
              <a:ext uri="{FF2B5EF4-FFF2-40B4-BE49-F238E27FC236}">
                <a16:creationId xmlns:a16="http://schemas.microsoft.com/office/drawing/2014/main" id="{FAED0F4A-E1CA-42E8-8CE0-31CB63346DA3}"/>
              </a:ext>
            </a:extLst>
          </p:cNvPr>
          <p:cNvSpPr/>
          <p:nvPr/>
        </p:nvSpPr>
        <p:spPr>
          <a:xfrm>
            <a:off x="6763327" y="718234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</p:spTree>
    <p:extLst>
      <p:ext uri="{BB962C8B-B14F-4D97-AF65-F5344CB8AC3E}">
        <p14:creationId xmlns:p14="http://schemas.microsoft.com/office/powerpoint/2010/main" val="63295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16F36A-18CB-4AE9-80AA-12DA00AE65D3}"/>
              </a:ext>
            </a:extLst>
          </p:cNvPr>
          <p:cNvGrpSpPr/>
          <p:nvPr/>
        </p:nvGrpSpPr>
        <p:grpSpPr>
          <a:xfrm>
            <a:off x="219076" y="838742"/>
            <a:ext cx="8077200" cy="5360432"/>
            <a:chOff x="219075" y="838741"/>
            <a:chExt cx="8407567" cy="555191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39F9233-70BF-4FBF-A778-67823BEFE6D9}"/>
                </a:ext>
              </a:extLst>
            </p:cNvPr>
            <p:cNvGrpSpPr/>
            <p:nvPr/>
          </p:nvGrpSpPr>
          <p:grpSpPr>
            <a:xfrm>
              <a:off x="219075" y="930224"/>
              <a:ext cx="5867338" cy="5388244"/>
              <a:chOff x="219075" y="990384"/>
              <a:chExt cx="5867338" cy="538824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C31D4870-D4DB-4539-A622-90041D71EED7}"/>
                  </a:ext>
                </a:extLst>
              </p:cNvPr>
              <p:cNvGrpSpPr/>
              <p:nvPr/>
            </p:nvGrpSpPr>
            <p:grpSpPr>
              <a:xfrm>
                <a:off x="219075" y="990384"/>
                <a:ext cx="5867338" cy="5388244"/>
                <a:chOff x="219075" y="1205062"/>
                <a:chExt cx="5867338" cy="5388244"/>
              </a:xfrm>
            </p:grpSpPr>
            <p:pic>
              <p:nvPicPr>
                <p:cNvPr id="11" name="Picture 10" descr="Graphical user interface, text&#10;&#10;Description automatically generated">
                  <a:extLst>
                    <a:ext uri="{FF2B5EF4-FFF2-40B4-BE49-F238E27FC236}">
                      <a16:creationId xmlns:a16="http://schemas.microsoft.com/office/drawing/2014/main" id="{1D34768F-3BF3-420F-BA7E-B324F2D845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075" y="1205062"/>
                  <a:ext cx="5867338" cy="5388244"/>
                </a:xfrm>
                <a:prstGeom prst="rect">
                  <a:avLst/>
                </a:prstGeom>
              </p:spPr>
            </p:pic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E1D70839-35E7-4CA1-932D-FEDC3213F055}"/>
                    </a:ext>
                  </a:extLst>
                </p:cNvPr>
                <p:cNvGrpSpPr/>
                <p:nvPr/>
              </p:nvGrpSpPr>
              <p:grpSpPr>
                <a:xfrm>
                  <a:off x="478406" y="4675108"/>
                  <a:ext cx="1835422" cy="685390"/>
                  <a:chOff x="478406" y="4675108"/>
                  <a:chExt cx="1835422" cy="685390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41EB42CB-9980-44F7-991E-49D4187F80E9}"/>
                      </a:ext>
                    </a:extLst>
                  </p:cNvPr>
                  <p:cNvSpPr/>
                  <p:nvPr/>
                </p:nvSpPr>
                <p:spPr>
                  <a:xfrm>
                    <a:off x="485028" y="4675108"/>
                    <a:ext cx="1828800" cy="191090"/>
                  </a:xfrm>
                  <a:prstGeom prst="rect">
                    <a:avLst/>
                  </a:prstGeom>
                  <a:noFill/>
                  <a:ln w="2222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1E493852-0817-4D87-A52A-A62922A2643F}"/>
                      </a:ext>
                    </a:extLst>
                  </p:cNvPr>
                  <p:cNvSpPr/>
                  <p:nvPr/>
                </p:nvSpPr>
                <p:spPr>
                  <a:xfrm>
                    <a:off x="485028" y="4930876"/>
                    <a:ext cx="1828800" cy="191090"/>
                  </a:xfrm>
                  <a:prstGeom prst="rect">
                    <a:avLst/>
                  </a:prstGeom>
                  <a:noFill/>
                  <a:ln w="22225">
                    <a:solidFill>
                      <a:srgbClr val="6600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12FAFC40-C677-4944-B8EB-FEBE00FFD861}"/>
                      </a:ext>
                    </a:extLst>
                  </p:cNvPr>
                  <p:cNvSpPr/>
                  <p:nvPr/>
                </p:nvSpPr>
                <p:spPr>
                  <a:xfrm>
                    <a:off x="478406" y="5169408"/>
                    <a:ext cx="1828800" cy="191090"/>
                  </a:xfrm>
                  <a:prstGeom prst="rect">
                    <a:avLst/>
                  </a:prstGeom>
                  <a:noFill/>
                  <a:ln w="22225">
                    <a:solidFill>
                      <a:srgbClr val="99003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6235F0A-C6C9-4E89-B13A-7B610001D25A}"/>
                  </a:ext>
                </a:extLst>
              </p:cNvPr>
              <p:cNvSpPr/>
              <p:nvPr/>
            </p:nvSpPr>
            <p:spPr>
              <a:xfrm>
                <a:off x="2485190" y="3988647"/>
                <a:ext cx="2403028" cy="1932166"/>
              </a:xfrm>
              <a:prstGeom prst="rect">
                <a:avLst/>
              </a:prstGeom>
              <a:solidFill>
                <a:srgbClr val="D9E3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568ED22-4E07-4F69-9E5F-CD095B770ABE}"/>
                </a:ext>
              </a:extLst>
            </p:cNvPr>
            <p:cNvGrpSpPr/>
            <p:nvPr/>
          </p:nvGrpSpPr>
          <p:grpSpPr>
            <a:xfrm>
              <a:off x="2364870" y="838741"/>
              <a:ext cx="6261772" cy="5551919"/>
              <a:chOff x="2557519" y="741700"/>
              <a:chExt cx="6419504" cy="5803055"/>
            </a:xfr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41545CE-6109-488F-B932-27AAD9AFEF66}"/>
                  </a:ext>
                </a:extLst>
              </p:cNvPr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5471" y="749652"/>
                <a:ext cx="6411552" cy="363150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0CC7756-2E85-4689-87B4-711B0B81A200}"/>
                  </a:ext>
                </a:extLst>
              </p:cNvPr>
              <p:cNvGrpSpPr/>
              <p:nvPr/>
            </p:nvGrpSpPr>
            <p:grpSpPr>
              <a:xfrm>
                <a:off x="2557519" y="741700"/>
                <a:ext cx="6419504" cy="5803055"/>
                <a:chOff x="2557519" y="741700"/>
                <a:chExt cx="6419504" cy="5803055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A834B4F7-CEAD-4258-919E-CD9DADBE87D6}"/>
                    </a:ext>
                  </a:extLst>
                </p:cNvPr>
                <p:cNvPicPr/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3537"/>
                <a:stretch/>
              </p:blipFill>
              <p:spPr bwMode="auto">
                <a:xfrm>
                  <a:off x="2557519" y="4441783"/>
                  <a:ext cx="2889124" cy="2102972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F2D33D0-0AAE-4259-A63C-A853FE9E96DB}"/>
                    </a:ext>
                  </a:extLst>
                </p:cNvPr>
                <p:cNvSpPr/>
                <p:nvPr/>
              </p:nvSpPr>
              <p:spPr>
                <a:xfrm>
                  <a:off x="2557519" y="741700"/>
                  <a:ext cx="6419504" cy="3631509"/>
                </a:xfrm>
                <a:prstGeom prst="rect">
                  <a:avLst/>
                </a:prstGeom>
                <a:noFill/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E4CE49F-14CC-48EA-BCFE-34F0C99EA73C}"/>
                    </a:ext>
                  </a:extLst>
                </p:cNvPr>
                <p:cNvSpPr/>
                <p:nvPr/>
              </p:nvSpPr>
              <p:spPr>
                <a:xfrm>
                  <a:off x="2557520" y="4441783"/>
                  <a:ext cx="2889124" cy="2102972"/>
                </a:xfrm>
                <a:prstGeom prst="rect">
                  <a:avLst/>
                </a:prstGeom>
                <a:noFill/>
                <a:ln w="22225">
                  <a:solidFill>
                    <a:srgbClr val="660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39540DB-E77F-44B8-9A2E-FE44207B315F}"/>
                    </a:ext>
                  </a:extLst>
                </p:cNvPr>
                <p:cNvPicPr/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340"/>
                <a:stretch/>
              </p:blipFill>
              <p:spPr bwMode="auto">
                <a:xfrm>
                  <a:off x="5533095" y="4441783"/>
                  <a:ext cx="3435976" cy="210297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D28D3C7-A414-4C2B-8E97-6B2DAC4E481F}"/>
                    </a:ext>
                  </a:extLst>
                </p:cNvPr>
                <p:cNvSpPr/>
                <p:nvPr/>
              </p:nvSpPr>
              <p:spPr>
                <a:xfrm>
                  <a:off x="5507453" y="4441782"/>
                  <a:ext cx="3461618" cy="2102972"/>
                </a:xfrm>
                <a:prstGeom prst="rect">
                  <a:avLst/>
                </a:prstGeom>
                <a:noFill/>
                <a:ln w="22225">
                  <a:solidFill>
                    <a:srgbClr val="990033"/>
                  </a:solidFill>
                  <a:miter lim="800000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3461618"/>
                            <a:gd name="connsiteY0" fmla="*/ 0 h 2102972"/>
                            <a:gd name="connsiteX1" fmla="*/ 657707 w 3461618"/>
                            <a:gd name="connsiteY1" fmla="*/ 0 h 2102972"/>
                            <a:gd name="connsiteX2" fmla="*/ 1246182 w 3461618"/>
                            <a:gd name="connsiteY2" fmla="*/ 0 h 2102972"/>
                            <a:gd name="connsiteX3" fmla="*/ 2007738 w 3461618"/>
                            <a:gd name="connsiteY3" fmla="*/ 0 h 2102972"/>
                            <a:gd name="connsiteX4" fmla="*/ 2665446 w 3461618"/>
                            <a:gd name="connsiteY4" fmla="*/ 0 h 2102972"/>
                            <a:gd name="connsiteX5" fmla="*/ 3461618 w 3461618"/>
                            <a:gd name="connsiteY5" fmla="*/ 0 h 2102972"/>
                            <a:gd name="connsiteX6" fmla="*/ 3461618 w 3461618"/>
                            <a:gd name="connsiteY6" fmla="*/ 567802 h 2102972"/>
                            <a:gd name="connsiteX7" fmla="*/ 3461618 w 3461618"/>
                            <a:gd name="connsiteY7" fmla="*/ 1093545 h 2102972"/>
                            <a:gd name="connsiteX8" fmla="*/ 3461618 w 3461618"/>
                            <a:gd name="connsiteY8" fmla="*/ 1619288 h 2102972"/>
                            <a:gd name="connsiteX9" fmla="*/ 3461618 w 3461618"/>
                            <a:gd name="connsiteY9" fmla="*/ 2102972 h 2102972"/>
                            <a:gd name="connsiteX10" fmla="*/ 2838527 w 3461618"/>
                            <a:gd name="connsiteY10" fmla="*/ 2102972 h 2102972"/>
                            <a:gd name="connsiteX11" fmla="*/ 2146203 w 3461618"/>
                            <a:gd name="connsiteY11" fmla="*/ 2102972 h 2102972"/>
                            <a:gd name="connsiteX12" fmla="*/ 1488496 w 3461618"/>
                            <a:gd name="connsiteY12" fmla="*/ 2102972 h 2102972"/>
                            <a:gd name="connsiteX13" fmla="*/ 726940 w 3461618"/>
                            <a:gd name="connsiteY13" fmla="*/ 2102972 h 2102972"/>
                            <a:gd name="connsiteX14" fmla="*/ 0 w 3461618"/>
                            <a:gd name="connsiteY14" fmla="*/ 2102972 h 2102972"/>
                            <a:gd name="connsiteX15" fmla="*/ 0 w 3461618"/>
                            <a:gd name="connsiteY15" fmla="*/ 1619288 h 2102972"/>
                            <a:gd name="connsiteX16" fmla="*/ 0 w 3461618"/>
                            <a:gd name="connsiteY16" fmla="*/ 1093545 h 2102972"/>
                            <a:gd name="connsiteX17" fmla="*/ 0 w 3461618"/>
                            <a:gd name="connsiteY17" fmla="*/ 588832 h 2102972"/>
                            <a:gd name="connsiteX18" fmla="*/ 0 w 3461618"/>
                            <a:gd name="connsiteY18" fmla="*/ 0 h 21029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</a:cxnLst>
                          <a:rect l="l" t="t" r="r" b="b"/>
                          <a:pathLst>
                            <a:path w="3461618" h="2102972" extrusionOk="0">
                              <a:moveTo>
                                <a:pt x="0" y="0"/>
                              </a:moveTo>
                              <a:cubicBezTo>
                                <a:pt x="269455" y="-17888"/>
                                <a:pt x="510132" y="-29722"/>
                                <a:pt x="657707" y="0"/>
                              </a:cubicBezTo>
                              <a:cubicBezTo>
                                <a:pt x="805282" y="29722"/>
                                <a:pt x="1081833" y="28380"/>
                                <a:pt x="1246182" y="0"/>
                              </a:cubicBezTo>
                              <a:cubicBezTo>
                                <a:pt x="1410532" y="-28380"/>
                                <a:pt x="1836568" y="-18149"/>
                                <a:pt x="2007738" y="0"/>
                              </a:cubicBezTo>
                              <a:cubicBezTo>
                                <a:pt x="2178908" y="18149"/>
                                <a:pt x="2367295" y="2058"/>
                                <a:pt x="2665446" y="0"/>
                              </a:cubicBezTo>
                              <a:cubicBezTo>
                                <a:pt x="2963597" y="-2058"/>
                                <a:pt x="3107334" y="39065"/>
                                <a:pt x="3461618" y="0"/>
                              </a:cubicBezTo>
                              <a:cubicBezTo>
                                <a:pt x="3465149" y="194311"/>
                                <a:pt x="3468665" y="309378"/>
                                <a:pt x="3461618" y="567802"/>
                              </a:cubicBezTo>
                              <a:cubicBezTo>
                                <a:pt x="3454571" y="826226"/>
                                <a:pt x="3445423" y="957877"/>
                                <a:pt x="3461618" y="1093545"/>
                              </a:cubicBezTo>
                              <a:cubicBezTo>
                                <a:pt x="3477813" y="1229213"/>
                                <a:pt x="3456495" y="1462265"/>
                                <a:pt x="3461618" y="1619288"/>
                              </a:cubicBezTo>
                              <a:cubicBezTo>
                                <a:pt x="3466741" y="1776311"/>
                                <a:pt x="3461464" y="1900366"/>
                                <a:pt x="3461618" y="2102972"/>
                              </a:cubicBezTo>
                              <a:cubicBezTo>
                                <a:pt x="3318724" y="2085116"/>
                                <a:pt x="3090579" y="2075448"/>
                                <a:pt x="2838527" y="2102972"/>
                              </a:cubicBezTo>
                              <a:cubicBezTo>
                                <a:pt x="2586475" y="2130496"/>
                                <a:pt x="2296628" y="2114515"/>
                                <a:pt x="2146203" y="2102972"/>
                              </a:cubicBezTo>
                              <a:cubicBezTo>
                                <a:pt x="1995778" y="2091429"/>
                                <a:pt x="1670203" y="2088915"/>
                                <a:pt x="1488496" y="2102972"/>
                              </a:cubicBezTo>
                              <a:cubicBezTo>
                                <a:pt x="1306789" y="2117029"/>
                                <a:pt x="1091664" y="2106730"/>
                                <a:pt x="726940" y="2102972"/>
                              </a:cubicBezTo>
                              <a:cubicBezTo>
                                <a:pt x="362216" y="2099214"/>
                                <a:pt x="306109" y="2089848"/>
                                <a:pt x="0" y="2102972"/>
                              </a:cubicBezTo>
                              <a:cubicBezTo>
                                <a:pt x="-13808" y="1949551"/>
                                <a:pt x="4904" y="1825124"/>
                                <a:pt x="0" y="1619288"/>
                              </a:cubicBezTo>
                              <a:cubicBezTo>
                                <a:pt x="-4904" y="1413452"/>
                                <a:pt x="23799" y="1227376"/>
                                <a:pt x="0" y="1093545"/>
                              </a:cubicBezTo>
                              <a:cubicBezTo>
                                <a:pt x="-23799" y="959714"/>
                                <a:pt x="20460" y="724003"/>
                                <a:pt x="0" y="588832"/>
                              </a:cubicBezTo>
                              <a:cubicBezTo>
                                <a:pt x="-20460" y="453661"/>
                                <a:pt x="22302" y="152984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64D6F71-54F3-4F32-A0CC-3F2C2CA04DD2}"/>
              </a:ext>
            </a:extLst>
          </p:cNvPr>
          <p:cNvSpPr txBox="1"/>
          <p:nvPr/>
        </p:nvSpPr>
        <p:spPr>
          <a:xfrm>
            <a:off x="8629013" y="1388645"/>
            <a:ext cx="29724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series of the GOCE gravity gradients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GOCE altitude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lobal maps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the GOCE orbit track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maps are created via the m_map mapping toolbox (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Pawlowicz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2020).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EA7900-0FF6-42BF-918E-A7738852BE54}"/>
              </a:ext>
            </a:extLst>
          </p:cNvPr>
          <p:cNvSpPr/>
          <p:nvPr/>
        </p:nvSpPr>
        <p:spPr>
          <a:xfrm>
            <a:off x="8629014" y="819692"/>
            <a:ext cx="1195136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33D6D94-0BB4-45B9-A32F-1A8045BC8910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1" name="Picture 30" descr="A picture containing logo&#10;&#10;Description automatically generated">
            <a:extLst>
              <a:ext uri="{FF2B5EF4-FFF2-40B4-BE49-F238E27FC236}">
                <a16:creationId xmlns:a16="http://schemas.microsoft.com/office/drawing/2014/main" id="{12BC5FDC-28B6-41E2-8060-D794544822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3899C6C-7547-4372-A448-11F5F3EBE7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55C0AC5-428B-4B99-8B49-9B7B2C43D000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F95B8F8-FB2E-4ED4-9BB6-282E4E20B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37" name="Picture 36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237ED3AA-B68F-47C7-83E0-CD07DD9E5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9031ADC9-E6F6-4E03-8ECE-DCAC9A21B8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1F8C881-0869-4B7A-BCBC-8AB47C2B8BA7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2F202B5-6656-47AF-9319-A2F83E7191C4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38ABBCF4-47F7-4A71-B80B-12FF376A416D}"/>
              </a:ext>
            </a:extLst>
          </p:cNvPr>
          <p:cNvSpPr/>
          <p:nvPr/>
        </p:nvSpPr>
        <p:spPr>
          <a:xfrm>
            <a:off x="219075" y="161925"/>
            <a:ext cx="2428875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SGG Pre-processing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52FB0F0-0E10-4018-921F-305C821DAA4B}"/>
              </a:ext>
            </a:extLst>
          </p:cNvPr>
          <p:cNvSpPr/>
          <p:nvPr/>
        </p:nvSpPr>
        <p:spPr>
          <a:xfrm>
            <a:off x="2569624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96E30C7-AFEA-4F5E-95F3-2642EC8E82A1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7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14FD2A4-7283-4A90-BF50-F9B3D26A4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930224"/>
            <a:ext cx="5867338" cy="53882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7C38C4-C3D4-4346-B182-AD50DE4FE8CC}"/>
                  </a:ext>
                </a:extLst>
              </p:cNvPr>
              <p:cNvSpPr txBox="1"/>
              <p:nvPr/>
            </p:nvSpPr>
            <p:spPr>
              <a:xfrm>
                <a:off x="6409759" y="1469130"/>
                <a:ext cx="5163117" cy="2352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indent="-28575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TXT-files with the gravity gradient’s geodetic coordinates in the format: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𝑙𝑎𝑡𝑖𝑡𝑢𝑑𝑒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  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𝑙𝑜𝑛𝑔𝑖𝑡𝑢𝑑𝑒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  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h𝑒𝑖𝑔𝑡h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Computation of the gravitational tensor components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𝑉𝑥𝑥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𝑉𝑦𝑦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𝑉𝑧𝑧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𝑉𝑥𝑦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𝑉𝑥𝑧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𝑉𝑦𝑧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via GrafLab software (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Bucha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&amp;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Janák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2013).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7C38C4-C3D4-4346-B182-AD50DE4FE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59" y="1469130"/>
                <a:ext cx="5163117" cy="2352695"/>
              </a:xfrm>
              <a:prstGeom prst="rect">
                <a:avLst/>
              </a:prstGeom>
              <a:blipFill>
                <a:blip r:embed="rId3"/>
                <a:stretch>
                  <a:fillRect l="-708" t="-6218" r="-1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55C352B-1179-402F-968B-2A3BF228D20A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22224BA7-84C9-4AAF-85BA-AA7781B1E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B1EB06-47BD-40B2-8911-4B24EC5A27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0EF1D07-EA70-40D2-BAA1-5B507E27131C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1FA81FA-445E-4D8C-8DFC-0E823DA3B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4" name="Picture 13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39B74503-80EE-457C-B0C4-290FE39BB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4FCCB83B-A33E-411A-95FC-55EE42DE39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BF0A550-FC1C-4C6F-9C6D-A189DBEDEB22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DC60618-3256-4F8B-A560-9FDFD16D2E8C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44C22443-360E-4D7E-845B-106B279F2D40}"/>
              </a:ext>
            </a:extLst>
          </p:cNvPr>
          <p:cNvSpPr/>
          <p:nvPr/>
        </p:nvSpPr>
        <p:spPr>
          <a:xfrm>
            <a:off x="219075" y="161925"/>
            <a:ext cx="2428875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SGG Pre-processing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B1DBACC-1BDD-4A45-9EE7-D271E7547C80}"/>
              </a:ext>
            </a:extLst>
          </p:cNvPr>
          <p:cNvSpPr/>
          <p:nvPr/>
        </p:nvSpPr>
        <p:spPr>
          <a:xfrm>
            <a:off x="2569624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F6D2F2-6C10-47AA-9030-4A712C14ABF0}"/>
              </a:ext>
            </a:extLst>
          </p:cNvPr>
          <p:cNvSpPr/>
          <p:nvPr/>
        </p:nvSpPr>
        <p:spPr>
          <a:xfrm>
            <a:off x="6468021" y="968324"/>
            <a:ext cx="2085429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Additional outputs: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F25D93-4850-49D0-9959-F65BB70781FB}"/>
              </a:ext>
            </a:extLst>
          </p:cNvPr>
          <p:cNvSpPr/>
          <p:nvPr/>
        </p:nvSpPr>
        <p:spPr>
          <a:xfrm>
            <a:off x="409575" y="5219700"/>
            <a:ext cx="1971675" cy="790575"/>
          </a:xfrm>
          <a:prstGeom prst="rect">
            <a:avLst/>
          </a:prstGeom>
          <a:noFill/>
          <a:ln w="22225">
            <a:solidFill>
              <a:srgbClr val="9900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461618"/>
                      <a:gd name="connsiteY0" fmla="*/ 0 h 2102972"/>
                      <a:gd name="connsiteX1" fmla="*/ 657707 w 3461618"/>
                      <a:gd name="connsiteY1" fmla="*/ 0 h 2102972"/>
                      <a:gd name="connsiteX2" fmla="*/ 1246182 w 3461618"/>
                      <a:gd name="connsiteY2" fmla="*/ 0 h 2102972"/>
                      <a:gd name="connsiteX3" fmla="*/ 2007738 w 3461618"/>
                      <a:gd name="connsiteY3" fmla="*/ 0 h 2102972"/>
                      <a:gd name="connsiteX4" fmla="*/ 2665446 w 3461618"/>
                      <a:gd name="connsiteY4" fmla="*/ 0 h 2102972"/>
                      <a:gd name="connsiteX5" fmla="*/ 3461618 w 3461618"/>
                      <a:gd name="connsiteY5" fmla="*/ 0 h 2102972"/>
                      <a:gd name="connsiteX6" fmla="*/ 3461618 w 3461618"/>
                      <a:gd name="connsiteY6" fmla="*/ 567802 h 2102972"/>
                      <a:gd name="connsiteX7" fmla="*/ 3461618 w 3461618"/>
                      <a:gd name="connsiteY7" fmla="*/ 1093545 h 2102972"/>
                      <a:gd name="connsiteX8" fmla="*/ 3461618 w 3461618"/>
                      <a:gd name="connsiteY8" fmla="*/ 1619288 h 2102972"/>
                      <a:gd name="connsiteX9" fmla="*/ 3461618 w 3461618"/>
                      <a:gd name="connsiteY9" fmla="*/ 2102972 h 2102972"/>
                      <a:gd name="connsiteX10" fmla="*/ 2838527 w 3461618"/>
                      <a:gd name="connsiteY10" fmla="*/ 2102972 h 2102972"/>
                      <a:gd name="connsiteX11" fmla="*/ 2146203 w 3461618"/>
                      <a:gd name="connsiteY11" fmla="*/ 2102972 h 2102972"/>
                      <a:gd name="connsiteX12" fmla="*/ 1488496 w 3461618"/>
                      <a:gd name="connsiteY12" fmla="*/ 2102972 h 2102972"/>
                      <a:gd name="connsiteX13" fmla="*/ 726940 w 3461618"/>
                      <a:gd name="connsiteY13" fmla="*/ 2102972 h 2102972"/>
                      <a:gd name="connsiteX14" fmla="*/ 0 w 3461618"/>
                      <a:gd name="connsiteY14" fmla="*/ 2102972 h 2102972"/>
                      <a:gd name="connsiteX15" fmla="*/ 0 w 3461618"/>
                      <a:gd name="connsiteY15" fmla="*/ 1619288 h 2102972"/>
                      <a:gd name="connsiteX16" fmla="*/ 0 w 3461618"/>
                      <a:gd name="connsiteY16" fmla="*/ 1093545 h 2102972"/>
                      <a:gd name="connsiteX17" fmla="*/ 0 w 3461618"/>
                      <a:gd name="connsiteY17" fmla="*/ 588832 h 2102972"/>
                      <a:gd name="connsiteX18" fmla="*/ 0 w 3461618"/>
                      <a:gd name="connsiteY18" fmla="*/ 0 h 2102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461618" h="2102972" extrusionOk="0">
                        <a:moveTo>
                          <a:pt x="0" y="0"/>
                        </a:moveTo>
                        <a:cubicBezTo>
                          <a:pt x="269455" y="-17888"/>
                          <a:pt x="510132" y="-29722"/>
                          <a:pt x="657707" y="0"/>
                        </a:cubicBezTo>
                        <a:cubicBezTo>
                          <a:pt x="805282" y="29722"/>
                          <a:pt x="1081833" y="28380"/>
                          <a:pt x="1246182" y="0"/>
                        </a:cubicBezTo>
                        <a:cubicBezTo>
                          <a:pt x="1410532" y="-28380"/>
                          <a:pt x="1836568" y="-18149"/>
                          <a:pt x="2007738" y="0"/>
                        </a:cubicBezTo>
                        <a:cubicBezTo>
                          <a:pt x="2178908" y="18149"/>
                          <a:pt x="2367295" y="2058"/>
                          <a:pt x="2665446" y="0"/>
                        </a:cubicBezTo>
                        <a:cubicBezTo>
                          <a:pt x="2963597" y="-2058"/>
                          <a:pt x="3107334" y="39065"/>
                          <a:pt x="3461618" y="0"/>
                        </a:cubicBezTo>
                        <a:cubicBezTo>
                          <a:pt x="3465149" y="194311"/>
                          <a:pt x="3468665" y="309378"/>
                          <a:pt x="3461618" y="567802"/>
                        </a:cubicBezTo>
                        <a:cubicBezTo>
                          <a:pt x="3454571" y="826226"/>
                          <a:pt x="3445423" y="957877"/>
                          <a:pt x="3461618" y="1093545"/>
                        </a:cubicBezTo>
                        <a:cubicBezTo>
                          <a:pt x="3477813" y="1229213"/>
                          <a:pt x="3456495" y="1462265"/>
                          <a:pt x="3461618" y="1619288"/>
                        </a:cubicBezTo>
                        <a:cubicBezTo>
                          <a:pt x="3466741" y="1776311"/>
                          <a:pt x="3461464" y="1900366"/>
                          <a:pt x="3461618" y="2102972"/>
                        </a:cubicBezTo>
                        <a:cubicBezTo>
                          <a:pt x="3318724" y="2085116"/>
                          <a:pt x="3090579" y="2075448"/>
                          <a:pt x="2838527" y="2102972"/>
                        </a:cubicBezTo>
                        <a:cubicBezTo>
                          <a:pt x="2586475" y="2130496"/>
                          <a:pt x="2296628" y="2114515"/>
                          <a:pt x="2146203" y="2102972"/>
                        </a:cubicBezTo>
                        <a:cubicBezTo>
                          <a:pt x="1995778" y="2091429"/>
                          <a:pt x="1670203" y="2088915"/>
                          <a:pt x="1488496" y="2102972"/>
                        </a:cubicBezTo>
                        <a:cubicBezTo>
                          <a:pt x="1306789" y="2117029"/>
                          <a:pt x="1091664" y="2106730"/>
                          <a:pt x="726940" y="2102972"/>
                        </a:cubicBezTo>
                        <a:cubicBezTo>
                          <a:pt x="362216" y="2099214"/>
                          <a:pt x="306109" y="2089848"/>
                          <a:pt x="0" y="2102972"/>
                        </a:cubicBezTo>
                        <a:cubicBezTo>
                          <a:pt x="-13808" y="1949551"/>
                          <a:pt x="4904" y="1825124"/>
                          <a:pt x="0" y="1619288"/>
                        </a:cubicBezTo>
                        <a:cubicBezTo>
                          <a:pt x="-4904" y="1413452"/>
                          <a:pt x="23799" y="1227376"/>
                          <a:pt x="0" y="1093545"/>
                        </a:cubicBezTo>
                        <a:cubicBezTo>
                          <a:pt x="-23799" y="959714"/>
                          <a:pt x="20460" y="724003"/>
                          <a:pt x="0" y="588832"/>
                        </a:cubicBezTo>
                        <a:cubicBezTo>
                          <a:pt x="-20460" y="453661"/>
                          <a:pt x="22302" y="15298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8A8BF9-2FF4-448B-999A-645D13451758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41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59BBE8-2084-40D2-98FC-0D5F9451BB2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717889"/>
            <a:ext cx="5915025" cy="54812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0D09C7-A11B-4031-B5FB-0FA8FE9CF20D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3728D372-3BF5-4BDE-9D9B-72EFC444C9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266692-D814-43F3-9C54-5B564D5F0E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A80D54D-5E54-4727-933F-5E0C99804ACC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D1B6742-CA5C-4B2B-A1DB-8BF8307DE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2" name="Picture 11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C29B6B3-4490-44B1-91D4-B21D86A28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871C49AF-56B2-42BA-A0FE-D81C9FA608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577928-89BB-42D9-9E0A-6DE5C6F081DE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60886F-9832-40B7-91F3-FEB9B0FA993D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AD7BBEEA-DE90-4492-B08A-BDC72CEAC15C}"/>
              </a:ext>
            </a:extLst>
          </p:cNvPr>
          <p:cNvSpPr/>
          <p:nvPr/>
        </p:nvSpPr>
        <p:spPr>
          <a:xfrm>
            <a:off x="219076" y="161925"/>
            <a:ext cx="2488828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GGM Transformation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786BA0-F88B-483C-8E0F-8BE0CF759E3B}"/>
              </a:ext>
            </a:extLst>
          </p:cNvPr>
          <p:cNvSpPr/>
          <p:nvPr/>
        </p:nvSpPr>
        <p:spPr>
          <a:xfrm>
            <a:off x="6541451" y="2341518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5254C0-0986-46A3-83B4-53F63B43BFF3}"/>
                  </a:ext>
                </a:extLst>
              </p:cNvPr>
              <p:cNvSpPr txBox="1"/>
              <p:nvPr/>
            </p:nvSpPr>
            <p:spPr>
              <a:xfrm>
                <a:off x="6537397" y="2737745"/>
                <a:ext cx="4573560" cy="668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GGM gravitational tensor 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b="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 err="1"/>
                  <a:t>Quaternios</a:t>
                </a:r>
                <a:r>
                  <a:rPr lang="en-US" dirty="0"/>
                  <a:t> (PSO_2_QAT)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5254C0-0986-46A3-83B4-53F63B43B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397" y="2737745"/>
                <a:ext cx="4573560" cy="668645"/>
              </a:xfrm>
              <a:prstGeom prst="rect">
                <a:avLst/>
              </a:prstGeom>
              <a:blipFill>
                <a:blip r:embed="rId8"/>
                <a:stretch>
                  <a:fillRect l="-799" t="-3636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8CAA90C1-D278-4AC7-8B91-92C594A8417A}"/>
              </a:ext>
            </a:extLst>
          </p:cNvPr>
          <p:cNvSpPr/>
          <p:nvPr/>
        </p:nvSpPr>
        <p:spPr>
          <a:xfrm>
            <a:off x="6541451" y="3654353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Processes: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5D6203-B793-486D-B4A2-9F0DF5D3996A}"/>
              </a:ext>
            </a:extLst>
          </p:cNvPr>
          <p:cNvSpPr txBox="1"/>
          <p:nvPr/>
        </p:nvSpPr>
        <p:spPr>
          <a:xfrm>
            <a:off x="6537397" y="4067580"/>
            <a:ext cx="4676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uaternion interpolation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Transformations: LNOF      EFRF      IRF      GRF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A581EF-F163-4A20-B4D6-BA7253CD41C5}"/>
              </a:ext>
            </a:extLst>
          </p:cNvPr>
          <p:cNvSpPr txBox="1"/>
          <p:nvPr/>
        </p:nvSpPr>
        <p:spPr>
          <a:xfrm>
            <a:off x="6537396" y="1170225"/>
            <a:ext cx="51680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tab is used for the transformation of a Global Geopotential Model's gravity gradients from the LNOF to the GRF. 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2270701-12EC-4260-BD3D-E1EF31FFF285}"/>
              </a:ext>
            </a:extLst>
          </p:cNvPr>
          <p:cNvCxnSpPr>
            <a:cxnSpLocks/>
          </p:cNvCxnSpPr>
          <p:nvPr/>
        </p:nvCxnSpPr>
        <p:spPr>
          <a:xfrm>
            <a:off x="9077325" y="45339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23E3D15-B302-4DBA-9E99-C630DF86EB55}"/>
              </a:ext>
            </a:extLst>
          </p:cNvPr>
          <p:cNvCxnSpPr>
            <a:cxnSpLocks/>
          </p:cNvCxnSpPr>
          <p:nvPr/>
        </p:nvCxnSpPr>
        <p:spPr>
          <a:xfrm>
            <a:off x="9829800" y="45339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518E55A-9779-40FA-B4A2-3AD96C598739}"/>
              </a:ext>
            </a:extLst>
          </p:cNvPr>
          <p:cNvCxnSpPr>
            <a:cxnSpLocks/>
          </p:cNvCxnSpPr>
          <p:nvPr/>
        </p:nvCxnSpPr>
        <p:spPr>
          <a:xfrm>
            <a:off x="10429875" y="45339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6F59C20-5205-4544-9185-59CD862792F3}"/>
              </a:ext>
            </a:extLst>
          </p:cNvPr>
          <p:cNvSpPr/>
          <p:nvPr/>
        </p:nvSpPr>
        <p:spPr>
          <a:xfrm>
            <a:off x="6533343" y="4879300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313970-5736-46BE-A7F3-E888E050189C}"/>
              </a:ext>
            </a:extLst>
          </p:cNvPr>
          <p:cNvSpPr txBox="1"/>
          <p:nvPr/>
        </p:nvSpPr>
        <p:spPr>
          <a:xfrm>
            <a:off x="6551824" y="5353452"/>
            <a:ext cx="5153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.MAT files with the transformed 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ravity gradients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Figures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Statistics </a:t>
            </a:r>
          </a:p>
        </p:txBody>
      </p:sp>
      <p:sp>
        <p:nvSpPr>
          <p:cNvPr id="39" name="Scroll: Horizontal 38">
            <a:extLst>
              <a:ext uri="{FF2B5EF4-FFF2-40B4-BE49-F238E27FC236}">
                <a16:creationId xmlns:a16="http://schemas.microsoft.com/office/drawing/2014/main" id="{F2A02D51-8E86-4811-A55D-9E9359477D5F}"/>
              </a:ext>
            </a:extLst>
          </p:cNvPr>
          <p:cNvSpPr/>
          <p:nvPr/>
        </p:nvSpPr>
        <p:spPr>
          <a:xfrm>
            <a:off x="6533343" y="699098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A94130-8512-4378-89A4-98BCC35991E7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42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505530-7F58-447B-B80C-4C45789852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737650"/>
            <a:ext cx="7877174" cy="4864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0D09C7-A11B-4031-B5FB-0FA8FE9CF20D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3728D372-3BF5-4BDE-9D9B-72EFC444C9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266692-D814-43F3-9C54-5B564D5F0E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A80D54D-5E54-4727-933F-5E0C99804ACC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D1B6742-CA5C-4B2B-A1DB-8BF8307DE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2" name="Picture 11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C29B6B3-4490-44B1-91D4-B21D86A28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871C49AF-56B2-42BA-A0FE-D81C9FA608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577928-89BB-42D9-9E0A-6DE5C6F081DE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60886F-9832-40B7-91F3-FEB9B0FA993D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AD7BBEEA-DE90-4492-B08A-BDC72CEAC15C}"/>
              </a:ext>
            </a:extLst>
          </p:cNvPr>
          <p:cNvSpPr/>
          <p:nvPr/>
        </p:nvSpPr>
        <p:spPr>
          <a:xfrm>
            <a:off x="219076" y="161925"/>
            <a:ext cx="2488828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GGM</a:t>
            </a:r>
            <a:r>
              <a:rPr lang="en-US" dirty="0"/>
              <a:t> </a:t>
            </a:r>
            <a:r>
              <a:rPr lang="en-US" b="1" dirty="0"/>
              <a:t>Transformation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5B88F9A-0ED6-4C1C-B910-BC38BB8DC29D}"/>
              </a:ext>
            </a:extLst>
          </p:cNvPr>
          <p:cNvSpPr/>
          <p:nvPr/>
        </p:nvSpPr>
        <p:spPr>
          <a:xfrm>
            <a:off x="2617249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7B3A07-A697-4A37-9652-9CCCD4735E64}"/>
              </a:ext>
            </a:extLst>
          </p:cNvPr>
          <p:cNvSpPr/>
          <p:nvPr/>
        </p:nvSpPr>
        <p:spPr>
          <a:xfrm>
            <a:off x="606777" y="5793554"/>
            <a:ext cx="1257299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702FE6-B42D-4272-B4F4-31AB18C57919}"/>
              </a:ext>
            </a:extLst>
          </p:cNvPr>
          <p:cNvSpPr txBox="1"/>
          <p:nvPr/>
        </p:nvSpPr>
        <p:spPr>
          <a:xfrm>
            <a:off x="1851191" y="5807902"/>
            <a:ext cx="455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transformed gravity gradients in GRF. 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B90C3D-DE38-4744-AEE6-ACD489A87B01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5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331F6D1-0C03-4845-8203-E3200ABA546E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C3F07288-501F-4AB7-8DCA-E6789DDA90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28B47-A635-4C63-A859-120A895BD4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19624CE-46DC-4C65-AA93-79CE15986106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705663-2640-4754-B84A-65E5E3BC0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0" name="Picture 9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0B545785-4FF6-4292-A795-207C83F5E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1BB0BD21-6E1F-44EB-8787-19428E004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5C98B0-863B-4452-B7D3-7DB1BF42621B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DADDE5-611B-4040-B7B4-3CD13D70421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777866"/>
            <a:ext cx="4533899" cy="406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F244D7-9A66-4F52-8BCA-8D6255232CE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74" y="2129760"/>
            <a:ext cx="4461261" cy="406145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27EE0A-1F3B-41B8-99EB-DDD4B21D8000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E27E2A89-D870-4AEE-9A4C-B8C2085D3D42}"/>
              </a:ext>
            </a:extLst>
          </p:cNvPr>
          <p:cNvSpPr/>
          <p:nvPr/>
        </p:nvSpPr>
        <p:spPr>
          <a:xfrm>
            <a:off x="219076" y="161925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440B95-4E48-4E80-9F43-A191E6ECE406}"/>
              </a:ext>
            </a:extLst>
          </p:cNvPr>
          <p:cNvSpPr/>
          <p:nvPr/>
        </p:nvSpPr>
        <p:spPr>
          <a:xfrm>
            <a:off x="1864774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EFDE7A-53C0-4D6F-9849-2A1D7CCD628D}"/>
              </a:ext>
            </a:extLst>
          </p:cNvPr>
          <p:cNvSpPr txBox="1"/>
          <p:nvPr/>
        </p:nvSpPr>
        <p:spPr>
          <a:xfrm>
            <a:off x="6766357" y="3621520"/>
            <a:ext cx="482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input options for the upcoming filtering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3 filtering methods</a:t>
            </a:r>
            <a:r>
              <a:rPr lang="en-US" dirty="0"/>
              <a:t> (</a:t>
            </a:r>
            <a:r>
              <a:rPr lang="en-US" b="1" dirty="0"/>
              <a:t>FIR, IIR, Wavelet</a:t>
            </a:r>
            <a:r>
              <a:rPr lang="en-US" dirty="0"/>
              <a:t>).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BB44A5-E45F-432C-987E-1A5A8BFD5DF9}"/>
              </a:ext>
            </a:extLst>
          </p:cNvPr>
          <p:cNvSpPr txBox="1"/>
          <p:nvPr/>
        </p:nvSpPr>
        <p:spPr>
          <a:xfrm>
            <a:off x="6785380" y="1310424"/>
            <a:ext cx="4824233" cy="15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tab provides optimal filtering methods for the observed gravity gradients, which remove low-frequency errors and undesired effects by preserving the signals in GOCE MBW (0.005-0.1 Hz).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781053-6C62-44D0-A59B-B7ACDADEBB72}"/>
              </a:ext>
            </a:extLst>
          </p:cNvPr>
          <p:cNvSpPr/>
          <p:nvPr/>
        </p:nvSpPr>
        <p:spPr>
          <a:xfrm>
            <a:off x="6791207" y="3205158"/>
            <a:ext cx="1819394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tab offers: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1A417A-E6E4-4AA9-8D50-C030BC9D1A2C}"/>
              </a:ext>
            </a:extLst>
          </p:cNvPr>
          <p:cNvSpPr txBox="1"/>
          <p:nvPr/>
        </p:nvSpPr>
        <p:spPr>
          <a:xfrm>
            <a:off x="6766356" y="4520794"/>
            <a:ext cx="48242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</a:t>
            </a:r>
          </a:p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method performance evaluation is done in terms of the Power Spectral Densities (PSDs) of the original unfiltered and filtered signal. </a:t>
            </a:r>
            <a:endParaRPr lang="en-US" dirty="0"/>
          </a:p>
          <a:p>
            <a:endParaRPr lang="en-US" dirty="0"/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B634EB9E-9C53-4358-8F2E-050436EC11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009" y="4560413"/>
            <a:ext cx="254166" cy="254166"/>
          </a:xfrm>
          <a:prstGeom prst="rect">
            <a:avLst/>
          </a:prstGeom>
        </p:spPr>
      </p:pic>
      <p:sp>
        <p:nvSpPr>
          <p:cNvPr id="32" name="Scroll: Horizontal 31">
            <a:extLst>
              <a:ext uri="{FF2B5EF4-FFF2-40B4-BE49-F238E27FC236}">
                <a16:creationId xmlns:a16="http://schemas.microsoft.com/office/drawing/2014/main" id="{0021BA69-BFCF-4DA6-89E7-C698C2F243BA}"/>
              </a:ext>
            </a:extLst>
          </p:cNvPr>
          <p:cNvSpPr/>
          <p:nvPr/>
        </p:nvSpPr>
        <p:spPr>
          <a:xfrm>
            <a:off x="6861009" y="797255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4B11A2-7A2C-4687-B977-60AF2F44837B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9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FF1C05D-2D44-4DC6-99B7-881C27908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6" y="767135"/>
            <a:ext cx="5915025" cy="5432038"/>
          </a:xfrm>
          <a:prstGeom prst="rect">
            <a:avLst/>
          </a:prstGeom>
          <a:ln w="9525">
            <a:noFill/>
          </a:ln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331F6D1-0C03-4845-8203-E3200ABA546E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C3F07288-501F-4AB7-8DCA-E6789DDA90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28B47-A635-4C63-A859-120A895BD4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19624CE-46DC-4C65-AA93-79CE15986106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705663-2640-4754-B84A-65E5E3BC0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0" name="Picture 9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0B545785-4FF6-4292-A795-207C83F5E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1BB0BD21-6E1F-44EB-8787-19428E004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F5C98B0-863B-4452-B7D3-7DB1BF42621B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2E68A2-87BD-4507-ADC2-93ECEA190E6B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99CC1F5C-9971-4A16-B7B8-7FB51A71553E}"/>
              </a:ext>
            </a:extLst>
          </p:cNvPr>
          <p:cNvSpPr/>
          <p:nvPr/>
        </p:nvSpPr>
        <p:spPr>
          <a:xfrm>
            <a:off x="219076" y="161925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88839C-1F22-42F7-9E7B-3C8656B699A1}"/>
              </a:ext>
            </a:extLst>
          </p:cNvPr>
          <p:cNvSpPr/>
          <p:nvPr/>
        </p:nvSpPr>
        <p:spPr>
          <a:xfrm>
            <a:off x="1864774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FIR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E671EE-2B2D-43F5-B629-BA0F0C0EF2ED}"/>
              </a:ext>
            </a:extLst>
          </p:cNvPr>
          <p:cNvSpPr txBox="1"/>
          <p:nvPr/>
        </p:nvSpPr>
        <p:spPr>
          <a:xfrm>
            <a:off x="6534695" y="1315429"/>
            <a:ext cx="5304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 filter is non-recursive. Its output is computed using only the current and previous inputs. So, there is no feedback in the filter structure.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795282-F787-46B7-8EC5-67CA64648034}"/>
              </a:ext>
            </a:extLst>
          </p:cNvPr>
          <p:cNvSpPr/>
          <p:nvPr/>
        </p:nvSpPr>
        <p:spPr>
          <a:xfrm>
            <a:off x="6534695" y="2568662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Input: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65C1E39-537A-454E-8E3D-211FDAA51F29}"/>
              </a:ext>
            </a:extLst>
          </p:cNvPr>
          <p:cNvSpPr/>
          <p:nvPr/>
        </p:nvSpPr>
        <p:spPr>
          <a:xfrm>
            <a:off x="6534695" y="3868359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0766AB-CAA9-4D3D-95C2-C236687B1097}"/>
                  </a:ext>
                </a:extLst>
              </p:cNvPr>
              <p:cNvSpPr txBox="1"/>
              <p:nvPr/>
            </p:nvSpPr>
            <p:spPr>
              <a:xfrm>
                <a:off x="6476433" y="3000379"/>
                <a:ext cx="3495829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ilter's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order (user’s choice)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0766AB-CAA9-4D3D-95C2-C236687B1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433" y="3000379"/>
                <a:ext cx="3495829" cy="374270"/>
              </a:xfrm>
              <a:prstGeom prst="rect">
                <a:avLst/>
              </a:prstGeom>
              <a:blipFill>
                <a:blip r:embed="rId8"/>
                <a:stretch>
                  <a:fillRect l="-1045" t="-6452" r="-871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C47E2D-0D4D-40B1-B00E-489A0DBF67B7}"/>
                  </a:ext>
                </a:extLst>
              </p:cNvPr>
              <p:cNvSpPr txBox="1"/>
              <p:nvPr/>
            </p:nvSpPr>
            <p:spPr>
              <a:xfrm>
                <a:off x="6474180" y="4281026"/>
                <a:ext cx="5421484" cy="1222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.MAT files with the filtered reduced GOCE signal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Statistics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igures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Magnitude response of the filter</a:t>
                </a:r>
                <a:endParaRPr lang="en-US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C47E2D-0D4D-40B1-B00E-489A0DBF6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180" y="4281026"/>
                <a:ext cx="5421484" cy="1222642"/>
              </a:xfrm>
              <a:prstGeom prst="rect">
                <a:avLst/>
              </a:prstGeom>
              <a:blipFill>
                <a:blip r:embed="rId9"/>
                <a:stretch>
                  <a:fillRect l="-675" t="-1990" r="-225" b="-6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Scroll: Horizontal 32">
            <a:extLst>
              <a:ext uri="{FF2B5EF4-FFF2-40B4-BE49-F238E27FC236}">
                <a16:creationId xmlns:a16="http://schemas.microsoft.com/office/drawing/2014/main" id="{86F14CF1-BB2C-43DF-B2EB-6174D1C055A1}"/>
              </a:ext>
            </a:extLst>
          </p:cNvPr>
          <p:cNvSpPr/>
          <p:nvPr/>
        </p:nvSpPr>
        <p:spPr>
          <a:xfrm>
            <a:off x="6538749" y="787936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232D04-CA11-489D-BD05-D5B9C5B71108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19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3BDFFD-DCD1-4B56-825D-59A27EEA42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0" y="862946"/>
            <a:ext cx="5412740" cy="283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8AB7AC-3368-42F1-B866-4E07C4AB6C7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45949"/>
            <a:ext cx="5412740" cy="267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FAFBBF-64BC-4DFE-B694-FABB11E3E0A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0" y="3790904"/>
            <a:ext cx="5412740" cy="26403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A87E3C-BAF8-4863-8CA2-3A666EDA66F9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82F56412-1AE3-442C-8CF8-DCF0E721FD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B50261-D73C-414F-9D0C-AF108A996D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1BDA68-3C51-407F-B678-F72EF694AD36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221E7FD-263D-4DC9-93A8-594A3EEE0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4" name="Picture 13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7DD5A628-A009-41A0-88F4-C0777C188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683A7A5C-EF80-49BE-A892-3CCF421418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4DD94C-9A8F-44C0-AE3B-3F6605783E41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2F170AF-AFDE-493E-BBDF-992FCCF00A6A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36031D7D-F216-4EFF-A7DA-CC63E1FB641A}"/>
              </a:ext>
            </a:extLst>
          </p:cNvPr>
          <p:cNvSpPr/>
          <p:nvPr/>
        </p:nvSpPr>
        <p:spPr>
          <a:xfrm>
            <a:off x="219076" y="161925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E2DFC1C-5CBF-4E1A-A50B-3F30674C1ACC}"/>
              </a:ext>
            </a:extLst>
          </p:cNvPr>
          <p:cNvSpPr/>
          <p:nvPr/>
        </p:nvSpPr>
        <p:spPr>
          <a:xfrm>
            <a:off x="1858663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FIR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26395F8-A019-430E-85C0-81A7CE8A8039}"/>
              </a:ext>
            </a:extLst>
          </p:cNvPr>
          <p:cNvSpPr/>
          <p:nvPr/>
        </p:nvSpPr>
        <p:spPr>
          <a:xfrm>
            <a:off x="3264949" y="16347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FF7074-C335-4522-A469-17220D3CE115}"/>
              </a:ext>
            </a:extLst>
          </p:cNvPr>
          <p:cNvSpPr/>
          <p:nvPr/>
        </p:nvSpPr>
        <p:spPr>
          <a:xfrm>
            <a:off x="6409758" y="3867104"/>
            <a:ext cx="1437070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F7485B-9614-4C77-B621-543423B16E0F}"/>
                  </a:ext>
                </a:extLst>
              </p:cNvPr>
              <p:cNvSpPr txBox="1"/>
              <p:nvPr/>
            </p:nvSpPr>
            <p:spPr>
              <a:xfrm>
                <a:off x="6409758" y="4352975"/>
                <a:ext cx="5748881" cy="1759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reduced FIR filtered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Vij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 GRF.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PSDs of the reduced FIR filtered GOCE signal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Magnitude and Phase response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order filter.</a:t>
                </a:r>
              </a:p>
              <a:p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F7485B-9614-4C77-B621-543423B16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58" y="4352975"/>
                <a:ext cx="5748881" cy="1759264"/>
              </a:xfrm>
              <a:prstGeom prst="rect">
                <a:avLst/>
              </a:prstGeom>
              <a:blipFill>
                <a:blip r:embed="rId10"/>
                <a:stretch>
                  <a:fillRect l="-636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FE187B25-41F9-44FE-BBAA-9BA99A6AA7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8475" r="77226" b="50686"/>
          <a:stretch/>
        </p:blipFill>
        <p:spPr>
          <a:xfrm>
            <a:off x="-10028" y="655288"/>
            <a:ext cx="474373" cy="381000"/>
          </a:xfrm>
          <a:prstGeom prst="rect">
            <a:avLst/>
          </a:prstGeom>
        </p:spPr>
      </p:pic>
      <p:pic>
        <p:nvPicPr>
          <p:cNvPr id="27" name="Picture 26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C08DEB19-E368-4A86-9AB4-4327B71CA46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1" t="32304" r="14087" b="35065"/>
          <a:stretch/>
        </p:blipFill>
        <p:spPr>
          <a:xfrm>
            <a:off x="21817" y="3797250"/>
            <a:ext cx="410685" cy="397601"/>
          </a:xfrm>
          <a:prstGeom prst="rect">
            <a:avLst/>
          </a:prstGeom>
        </p:spPr>
      </p:pic>
      <p:pic>
        <p:nvPicPr>
          <p:cNvPr id="29" name="Picture 28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EF93B2FD-8415-44CA-8410-6AFB680AED4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6" t="29095" r="52449" b="41222"/>
          <a:stretch/>
        </p:blipFill>
        <p:spPr>
          <a:xfrm>
            <a:off x="5846281" y="656811"/>
            <a:ext cx="410685" cy="378275"/>
          </a:xfrm>
          <a:prstGeom prst="rect">
            <a:avLst/>
          </a:prstGeom>
        </p:spPr>
      </p:pic>
      <p:pic>
        <p:nvPicPr>
          <p:cNvPr id="30" name="Picture 29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113B9516-106C-4D3D-BCF5-B677B61550B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8475" r="80080" b="50686"/>
          <a:stretch/>
        </p:blipFill>
        <p:spPr>
          <a:xfrm>
            <a:off x="6428854" y="4399659"/>
            <a:ext cx="289367" cy="283801"/>
          </a:xfrm>
          <a:prstGeom prst="rect">
            <a:avLst/>
          </a:prstGeom>
        </p:spPr>
      </p:pic>
      <p:pic>
        <p:nvPicPr>
          <p:cNvPr id="31" name="Picture 30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4BDC41EE-406F-4C05-ADC0-D205DB5C2FD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6" t="29095" r="52449" b="41222"/>
          <a:stretch/>
        </p:blipFill>
        <p:spPr>
          <a:xfrm>
            <a:off x="6451584" y="4945807"/>
            <a:ext cx="289367" cy="266531"/>
          </a:xfrm>
          <a:prstGeom prst="rect">
            <a:avLst/>
          </a:prstGeom>
        </p:spPr>
      </p:pic>
      <p:pic>
        <p:nvPicPr>
          <p:cNvPr id="32" name="Picture 31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0A563EA8-6E6E-4E09-B800-13D16730243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1" t="32304" r="14087" b="35065"/>
          <a:stretch/>
        </p:blipFill>
        <p:spPr>
          <a:xfrm>
            <a:off x="6451584" y="5442374"/>
            <a:ext cx="309100" cy="29925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D584A45-09EF-479A-B85F-AD8D1FE42B95}"/>
              </a:ext>
            </a:extLst>
          </p:cNvPr>
          <p:cNvSpPr txBox="1"/>
          <p:nvPr/>
        </p:nvSpPr>
        <p:spPr>
          <a:xfrm>
            <a:off x="11318154" y="3478372"/>
            <a:ext cx="82971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FFFF"/>
                </a:solidFill>
              </a:rPr>
              <a:t>Unfiltered</a:t>
            </a:r>
          </a:p>
          <a:p>
            <a:endParaRPr lang="en-US" sz="1200" b="1" dirty="0">
              <a:solidFill>
                <a:srgbClr val="77AC30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52DC974-46F8-4E54-BB63-B489ADDC5FFF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11318154" y="3105709"/>
            <a:ext cx="414856" cy="372663"/>
          </a:xfrm>
          <a:prstGeom prst="straightConnector1">
            <a:avLst/>
          </a:prstGeom>
          <a:ln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FF6657E8-8E1D-4F3D-95BC-A70464D1324A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80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156530A-B868-4596-9C53-6CEBC36ED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8" y="737651"/>
            <a:ext cx="5932502" cy="5448088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D19E7FC-5566-44BA-B263-A439D66BCDD4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BD8F49D-DB87-4C31-A408-ECD112155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E9427F-7291-4CC9-AB2C-09339055F3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CE667F6-3A2C-4CE2-883C-55A4A940F621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BBEEDB-429E-41CA-85AC-834CBFC9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0" name="Picture 9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AD39C0D7-B8BF-414F-A6C4-0996A737C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B4FDD713-18BF-44A1-A6EA-BE65DD85B7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9740E8-741E-417F-A8A1-26374CE8B565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EB2F038-BE40-4F68-9FE9-B56B0EC1349F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36EF4AC4-0757-412C-B0FB-55397CC0E5B4}"/>
              </a:ext>
            </a:extLst>
          </p:cNvPr>
          <p:cNvSpPr/>
          <p:nvPr/>
        </p:nvSpPr>
        <p:spPr>
          <a:xfrm>
            <a:off x="219076" y="161925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C8A5F5-B625-4676-B983-888D379B5718}"/>
              </a:ext>
            </a:extLst>
          </p:cNvPr>
          <p:cNvSpPr/>
          <p:nvPr/>
        </p:nvSpPr>
        <p:spPr>
          <a:xfrm>
            <a:off x="1864774" y="172941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IIR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B6C1C9-547B-431F-8203-F4700A09ED53}"/>
              </a:ext>
            </a:extLst>
          </p:cNvPr>
          <p:cNvSpPr txBox="1"/>
          <p:nvPr/>
        </p:nvSpPr>
        <p:spPr>
          <a:xfrm>
            <a:off x="6515646" y="1334257"/>
            <a:ext cx="5094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IIR is a recursive filter. The filter's output is computed using the current and former inputs and former outputs.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E337FE-9699-4CA8-A385-C184B771DC78}"/>
              </a:ext>
            </a:extLst>
          </p:cNvPr>
          <p:cNvSpPr/>
          <p:nvPr/>
        </p:nvSpPr>
        <p:spPr>
          <a:xfrm>
            <a:off x="6515645" y="2616287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B751A4-A50C-4479-9F3E-69F3DBCDEB37}"/>
              </a:ext>
            </a:extLst>
          </p:cNvPr>
          <p:cNvSpPr/>
          <p:nvPr/>
        </p:nvSpPr>
        <p:spPr>
          <a:xfrm>
            <a:off x="6515645" y="3915984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7F79D2-38BB-4AB5-AAC4-42E1A7053949}"/>
                  </a:ext>
                </a:extLst>
              </p:cNvPr>
              <p:cNvSpPr txBox="1"/>
              <p:nvPr/>
            </p:nvSpPr>
            <p:spPr>
              <a:xfrm>
                <a:off x="6457383" y="3057529"/>
                <a:ext cx="3495829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ilter's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order (user’s choice)</a:t>
                </a:r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7F79D2-38BB-4AB5-AAC4-42E1A7053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383" y="3057529"/>
                <a:ext cx="3495829" cy="374270"/>
              </a:xfrm>
              <a:prstGeom prst="rect">
                <a:avLst/>
              </a:prstGeom>
              <a:blipFill>
                <a:blip r:embed="rId8"/>
                <a:stretch>
                  <a:fillRect l="-1045" t="-8197" r="-87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7F172DDC-0356-4B50-BDD1-BC17D6BDA4F7}"/>
              </a:ext>
            </a:extLst>
          </p:cNvPr>
          <p:cNvSpPr txBox="1"/>
          <p:nvPr/>
        </p:nvSpPr>
        <p:spPr>
          <a:xfrm>
            <a:off x="6455130" y="4328651"/>
            <a:ext cx="51546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.MAT files with the filtered reduced GOCE signal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Magnitude response of the filter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croll: Horizontal 25">
            <a:extLst>
              <a:ext uri="{FF2B5EF4-FFF2-40B4-BE49-F238E27FC236}">
                <a16:creationId xmlns:a16="http://schemas.microsoft.com/office/drawing/2014/main" id="{EB5F9C5B-A375-4196-9C25-332CD6ADA334}"/>
              </a:ext>
            </a:extLst>
          </p:cNvPr>
          <p:cNvSpPr/>
          <p:nvPr/>
        </p:nvSpPr>
        <p:spPr>
          <a:xfrm>
            <a:off x="6519699" y="806764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7E19E3-DBF8-4B6A-8550-C6EB36AA30AA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1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F1B3F4-61C3-4706-B3B9-984AB91126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6" y="802562"/>
            <a:ext cx="5373897" cy="288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55657-B172-4411-A1B8-1ADA077301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07" y="802562"/>
            <a:ext cx="5373897" cy="2909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B6C1A5-2BE0-44E8-983D-716F792595F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20" y="3762667"/>
            <a:ext cx="5143499" cy="26778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5F0B74E-5D9F-46F1-B1AA-23B142E3D4D9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C671EC67-798B-4760-9EB8-5FFEE459A8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5C131A-6B45-4E53-91FD-1A2E4D4B64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0D1187-FF69-4EF2-9950-6583408287FA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E09E305-16F0-4496-8825-03DCA9085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4" name="Picture 13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34EBE86-7052-4ABE-B788-66577D1C3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295EE4BA-55AB-4B5E-A520-6063300D9F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A7BF5F-B4C1-4009-899D-B963FB04892C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3E4E0FC-BE0C-4DF8-840D-8C98F29F1C21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4E295F65-87E2-4E6E-BA27-BF1D0C6BCD00}"/>
              </a:ext>
            </a:extLst>
          </p:cNvPr>
          <p:cNvSpPr/>
          <p:nvPr/>
        </p:nvSpPr>
        <p:spPr>
          <a:xfrm>
            <a:off x="219076" y="167433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3CC7C18-A6FE-48BF-81E3-6A8AF576F4E5}"/>
              </a:ext>
            </a:extLst>
          </p:cNvPr>
          <p:cNvSpPr/>
          <p:nvPr/>
        </p:nvSpPr>
        <p:spPr>
          <a:xfrm>
            <a:off x="1864774" y="167433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IIR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4DB5FAA-F5BB-4872-8169-7A52FDD02F87}"/>
              </a:ext>
            </a:extLst>
          </p:cNvPr>
          <p:cNvSpPr/>
          <p:nvPr/>
        </p:nvSpPr>
        <p:spPr>
          <a:xfrm>
            <a:off x="3264949" y="167433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22ECC9-9B17-402B-86A8-B5168A9B9BEE}"/>
              </a:ext>
            </a:extLst>
          </p:cNvPr>
          <p:cNvSpPr/>
          <p:nvPr/>
        </p:nvSpPr>
        <p:spPr>
          <a:xfrm>
            <a:off x="6409758" y="4048079"/>
            <a:ext cx="1490233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C6093A0-2E65-4B9D-870A-D721499960A5}"/>
                  </a:ext>
                </a:extLst>
              </p:cNvPr>
              <p:cNvSpPr txBox="1"/>
              <p:nvPr/>
            </p:nvSpPr>
            <p:spPr>
              <a:xfrm>
                <a:off x="6409758" y="4533950"/>
                <a:ext cx="4717445" cy="1759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reduced IIR filtered </a:t>
                </a:r>
                <a:r>
                  <a:rPr lang="en-US" sz="1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Vij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 GRF.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PSDs of the reduced IIR filtered GOCE signal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Magnitude response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-order filter.</a:t>
                </a:r>
              </a:p>
              <a:p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C6093A0-2E65-4B9D-870A-D72149996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758" y="4533950"/>
                <a:ext cx="4717445" cy="1759264"/>
              </a:xfrm>
              <a:prstGeom prst="rect">
                <a:avLst/>
              </a:prstGeom>
              <a:blipFill>
                <a:blip r:embed="rId10"/>
                <a:stretch>
                  <a:fillRect l="-775" t="-2083" r="-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107C53F3-EB5D-4786-9721-6570C1D3444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8475" r="77226" b="50686"/>
          <a:stretch/>
        </p:blipFill>
        <p:spPr>
          <a:xfrm>
            <a:off x="-10028" y="655288"/>
            <a:ext cx="474373" cy="381000"/>
          </a:xfrm>
          <a:prstGeom prst="rect">
            <a:avLst/>
          </a:prstGeom>
        </p:spPr>
      </p:pic>
      <p:pic>
        <p:nvPicPr>
          <p:cNvPr id="28" name="Picture 27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6F910CB2-E530-41F2-BFAB-75BA31E9CE5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1" t="32304" r="14087" b="35065"/>
          <a:stretch/>
        </p:blipFill>
        <p:spPr>
          <a:xfrm>
            <a:off x="21817" y="3759150"/>
            <a:ext cx="410685" cy="397601"/>
          </a:xfrm>
          <a:prstGeom prst="rect">
            <a:avLst/>
          </a:prstGeom>
        </p:spPr>
      </p:pic>
      <p:pic>
        <p:nvPicPr>
          <p:cNvPr id="29" name="Picture 28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EC0CB35A-3F1F-4279-8290-5BD3E5833C2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6" t="29095" r="52449" b="41222"/>
          <a:stretch/>
        </p:blipFill>
        <p:spPr>
          <a:xfrm>
            <a:off x="5846281" y="656811"/>
            <a:ext cx="410685" cy="378275"/>
          </a:xfrm>
          <a:prstGeom prst="rect">
            <a:avLst/>
          </a:prstGeom>
        </p:spPr>
      </p:pic>
      <p:pic>
        <p:nvPicPr>
          <p:cNvPr id="30" name="Picture 29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AD66BF70-97A9-4C61-9831-A33A6CA4BE2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8475" r="80080" b="50686"/>
          <a:stretch/>
        </p:blipFill>
        <p:spPr>
          <a:xfrm>
            <a:off x="6428854" y="4580634"/>
            <a:ext cx="289367" cy="283801"/>
          </a:xfrm>
          <a:prstGeom prst="rect">
            <a:avLst/>
          </a:prstGeom>
        </p:spPr>
      </p:pic>
      <p:pic>
        <p:nvPicPr>
          <p:cNvPr id="31" name="Picture 30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03479A12-CD10-40D9-98EC-A513629360D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6" t="29095" r="52449" b="41222"/>
          <a:stretch/>
        </p:blipFill>
        <p:spPr>
          <a:xfrm>
            <a:off x="6451584" y="5126782"/>
            <a:ext cx="289367" cy="266531"/>
          </a:xfrm>
          <a:prstGeom prst="rect">
            <a:avLst/>
          </a:prstGeom>
        </p:spPr>
      </p:pic>
      <p:pic>
        <p:nvPicPr>
          <p:cNvPr id="32" name="Picture 31" descr="A picture containing pool ball, pool table, furniture, sport&#10;&#10;Description automatically generated">
            <a:extLst>
              <a:ext uri="{FF2B5EF4-FFF2-40B4-BE49-F238E27FC236}">
                <a16:creationId xmlns:a16="http://schemas.microsoft.com/office/drawing/2014/main" id="{AD052148-393A-475A-B03B-9461A1F5865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1" t="32304" r="14087" b="35065"/>
          <a:stretch/>
        </p:blipFill>
        <p:spPr>
          <a:xfrm>
            <a:off x="6451584" y="5623349"/>
            <a:ext cx="309100" cy="2992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56E052C-4DFD-4A6C-BF12-FD07CC3D803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684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9CEDB0-4677-48BE-899D-E11D164634A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769072"/>
            <a:ext cx="5915026" cy="55679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E0D68C4-46D7-4F1A-AEA0-6201310774A5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E1636CD-C6AF-439C-AAD9-85F078513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73930-1E48-466C-94D3-D51A4A6E48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F3A5EA8-AC25-477E-8E6E-4CC2F99FBD64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64381ED-FCEF-44A1-8E8E-4837F7F04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1" name="Picture 10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C646B081-DFB8-4977-B734-D54E4137E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744926D4-206C-47B9-A819-5954A2E545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7FDE28-ABBD-43F6-BED8-B8B5431B4BE5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EE46EA-734F-450A-A9CB-BF3C2F9A6DFF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29E68F-137D-49C1-88B3-70A2962415D2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84611D61-85DC-4957-B835-3D01A46F1644}"/>
              </a:ext>
            </a:extLst>
          </p:cNvPr>
          <p:cNvSpPr/>
          <p:nvPr/>
        </p:nvSpPr>
        <p:spPr>
          <a:xfrm>
            <a:off x="219076" y="167433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F36A60E-81C2-404D-BA07-AB0AC2144D64}"/>
              </a:ext>
            </a:extLst>
          </p:cNvPr>
          <p:cNvSpPr/>
          <p:nvPr/>
        </p:nvSpPr>
        <p:spPr>
          <a:xfrm>
            <a:off x="1864774" y="167433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Wavelet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4A3EB-A4F1-42BC-BA7B-1AF260EF2F8A}"/>
              </a:ext>
            </a:extLst>
          </p:cNvPr>
          <p:cNvSpPr txBox="1"/>
          <p:nvPr/>
        </p:nvSpPr>
        <p:spPr>
          <a:xfrm>
            <a:off x="6696075" y="1189330"/>
            <a:ext cx="5013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Wavelet Multi-Resolution Analysis uses a 1d Daubechies family wavelet with 10 vanishing moments (db10) at 12 levels of decomposition.</a:t>
            </a:r>
          </a:p>
        </p:txBody>
      </p:sp>
      <p:sp>
        <p:nvSpPr>
          <p:cNvPr id="19" name="Scroll: Horizontal 18">
            <a:extLst>
              <a:ext uri="{FF2B5EF4-FFF2-40B4-BE49-F238E27FC236}">
                <a16:creationId xmlns:a16="http://schemas.microsoft.com/office/drawing/2014/main" id="{86FEB8CA-0C73-4F1C-9915-C0DEE2F86545}"/>
              </a:ext>
            </a:extLst>
          </p:cNvPr>
          <p:cNvSpPr/>
          <p:nvPr/>
        </p:nvSpPr>
        <p:spPr>
          <a:xfrm>
            <a:off x="6785380" y="689796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C9E8FD-9C29-462F-9C47-35C08AB807FF}"/>
              </a:ext>
            </a:extLst>
          </p:cNvPr>
          <p:cNvSpPr txBox="1"/>
          <p:nvPr/>
        </p:nvSpPr>
        <p:spPr>
          <a:xfrm>
            <a:off x="6742235" y="2754126"/>
            <a:ext cx="5013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ecomposition in twelve levels.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Reconstruction of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selected detail coefficients (user’s choice). 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D3DED9-6581-4C35-B39A-3F7439CE9097}"/>
              </a:ext>
            </a:extLst>
          </p:cNvPr>
          <p:cNvSpPr/>
          <p:nvPr/>
        </p:nvSpPr>
        <p:spPr>
          <a:xfrm>
            <a:off x="6781326" y="2341459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Processes: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A4D75D-F9CB-4277-A14A-8C75AD9EC232}"/>
              </a:ext>
            </a:extLst>
          </p:cNvPr>
          <p:cNvSpPr txBox="1"/>
          <p:nvPr/>
        </p:nvSpPr>
        <p:spPr>
          <a:xfrm>
            <a:off x="6739210" y="5413675"/>
            <a:ext cx="5039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800" u="sng" dirty="0">
                <a:solidFill>
                  <a:srgbClr val="9900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sz="1800" u="sng" dirty="0">
                <a:solidFill>
                  <a:srgbClr val="9900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checkboxes</a:t>
            </a:r>
            <a:r>
              <a:rPr lang="el-GR" u="sng" dirty="0">
                <a:solidFill>
                  <a:srgbClr val="9900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rgbClr val="9900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twelve detail coefficients of the levels and the approximation coefficient of the last level.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B9782C-9142-4490-883D-F338A9B0C721}"/>
              </a:ext>
            </a:extLst>
          </p:cNvPr>
          <p:cNvSpPr/>
          <p:nvPr/>
        </p:nvSpPr>
        <p:spPr>
          <a:xfrm>
            <a:off x="2828925" y="3638551"/>
            <a:ext cx="2000250" cy="742950"/>
          </a:xfrm>
          <a:prstGeom prst="rect">
            <a:avLst/>
          </a:prstGeom>
          <a:noFill/>
          <a:ln w="22225">
            <a:solidFill>
              <a:srgbClr val="990033"/>
            </a:solidFill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461618"/>
                      <a:gd name="connsiteY0" fmla="*/ 0 h 2102972"/>
                      <a:gd name="connsiteX1" fmla="*/ 657707 w 3461618"/>
                      <a:gd name="connsiteY1" fmla="*/ 0 h 2102972"/>
                      <a:gd name="connsiteX2" fmla="*/ 1246182 w 3461618"/>
                      <a:gd name="connsiteY2" fmla="*/ 0 h 2102972"/>
                      <a:gd name="connsiteX3" fmla="*/ 2007738 w 3461618"/>
                      <a:gd name="connsiteY3" fmla="*/ 0 h 2102972"/>
                      <a:gd name="connsiteX4" fmla="*/ 2665446 w 3461618"/>
                      <a:gd name="connsiteY4" fmla="*/ 0 h 2102972"/>
                      <a:gd name="connsiteX5" fmla="*/ 3461618 w 3461618"/>
                      <a:gd name="connsiteY5" fmla="*/ 0 h 2102972"/>
                      <a:gd name="connsiteX6" fmla="*/ 3461618 w 3461618"/>
                      <a:gd name="connsiteY6" fmla="*/ 567802 h 2102972"/>
                      <a:gd name="connsiteX7" fmla="*/ 3461618 w 3461618"/>
                      <a:gd name="connsiteY7" fmla="*/ 1093545 h 2102972"/>
                      <a:gd name="connsiteX8" fmla="*/ 3461618 w 3461618"/>
                      <a:gd name="connsiteY8" fmla="*/ 1619288 h 2102972"/>
                      <a:gd name="connsiteX9" fmla="*/ 3461618 w 3461618"/>
                      <a:gd name="connsiteY9" fmla="*/ 2102972 h 2102972"/>
                      <a:gd name="connsiteX10" fmla="*/ 2838527 w 3461618"/>
                      <a:gd name="connsiteY10" fmla="*/ 2102972 h 2102972"/>
                      <a:gd name="connsiteX11" fmla="*/ 2146203 w 3461618"/>
                      <a:gd name="connsiteY11" fmla="*/ 2102972 h 2102972"/>
                      <a:gd name="connsiteX12" fmla="*/ 1488496 w 3461618"/>
                      <a:gd name="connsiteY12" fmla="*/ 2102972 h 2102972"/>
                      <a:gd name="connsiteX13" fmla="*/ 726940 w 3461618"/>
                      <a:gd name="connsiteY13" fmla="*/ 2102972 h 2102972"/>
                      <a:gd name="connsiteX14" fmla="*/ 0 w 3461618"/>
                      <a:gd name="connsiteY14" fmla="*/ 2102972 h 2102972"/>
                      <a:gd name="connsiteX15" fmla="*/ 0 w 3461618"/>
                      <a:gd name="connsiteY15" fmla="*/ 1619288 h 2102972"/>
                      <a:gd name="connsiteX16" fmla="*/ 0 w 3461618"/>
                      <a:gd name="connsiteY16" fmla="*/ 1093545 h 2102972"/>
                      <a:gd name="connsiteX17" fmla="*/ 0 w 3461618"/>
                      <a:gd name="connsiteY17" fmla="*/ 588832 h 2102972"/>
                      <a:gd name="connsiteX18" fmla="*/ 0 w 3461618"/>
                      <a:gd name="connsiteY18" fmla="*/ 0 h 2102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461618" h="2102972" extrusionOk="0">
                        <a:moveTo>
                          <a:pt x="0" y="0"/>
                        </a:moveTo>
                        <a:cubicBezTo>
                          <a:pt x="269455" y="-17888"/>
                          <a:pt x="510132" y="-29722"/>
                          <a:pt x="657707" y="0"/>
                        </a:cubicBezTo>
                        <a:cubicBezTo>
                          <a:pt x="805282" y="29722"/>
                          <a:pt x="1081833" y="28380"/>
                          <a:pt x="1246182" y="0"/>
                        </a:cubicBezTo>
                        <a:cubicBezTo>
                          <a:pt x="1410532" y="-28380"/>
                          <a:pt x="1836568" y="-18149"/>
                          <a:pt x="2007738" y="0"/>
                        </a:cubicBezTo>
                        <a:cubicBezTo>
                          <a:pt x="2178908" y="18149"/>
                          <a:pt x="2367295" y="2058"/>
                          <a:pt x="2665446" y="0"/>
                        </a:cubicBezTo>
                        <a:cubicBezTo>
                          <a:pt x="2963597" y="-2058"/>
                          <a:pt x="3107334" y="39065"/>
                          <a:pt x="3461618" y="0"/>
                        </a:cubicBezTo>
                        <a:cubicBezTo>
                          <a:pt x="3465149" y="194311"/>
                          <a:pt x="3468665" y="309378"/>
                          <a:pt x="3461618" y="567802"/>
                        </a:cubicBezTo>
                        <a:cubicBezTo>
                          <a:pt x="3454571" y="826226"/>
                          <a:pt x="3445423" y="957877"/>
                          <a:pt x="3461618" y="1093545"/>
                        </a:cubicBezTo>
                        <a:cubicBezTo>
                          <a:pt x="3477813" y="1229213"/>
                          <a:pt x="3456495" y="1462265"/>
                          <a:pt x="3461618" y="1619288"/>
                        </a:cubicBezTo>
                        <a:cubicBezTo>
                          <a:pt x="3466741" y="1776311"/>
                          <a:pt x="3461464" y="1900366"/>
                          <a:pt x="3461618" y="2102972"/>
                        </a:cubicBezTo>
                        <a:cubicBezTo>
                          <a:pt x="3318724" y="2085116"/>
                          <a:pt x="3090579" y="2075448"/>
                          <a:pt x="2838527" y="2102972"/>
                        </a:cubicBezTo>
                        <a:cubicBezTo>
                          <a:pt x="2586475" y="2130496"/>
                          <a:pt x="2296628" y="2114515"/>
                          <a:pt x="2146203" y="2102972"/>
                        </a:cubicBezTo>
                        <a:cubicBezTo>
                          <a:pt x="1995778" y="2091429"/>
                          <a:pt x="1670203" y="2088915"/>
                          <a:pt x="1488496" y="2102972"/>
                        </a:cubicBezTo>
                        <a:cubicBezTo>
                          <a:pt x="1306789" y="2117029"/>
                          <a:pt x="1091664" y="2106730"/>
                          <a:pt x="726940" y="2102972"/>
                        </a:cubicBezTo>
                        <a:cubicBezTo>
                          <a:pt x="362216" y="2099214"/>
                          <a:pt x="306109" y="2089848"/>
                          <a:pt x="0" y="2102972"/>
                        </a:cubicBezTo>
                        <a:cubicBezTo>
                          <a:pt x="-13808" y="1949551"/>
                          <a:pt x="4904" y="1825124"/>
                          <a:pt x="0" y="1619288"/>
                        </a:cubicBezTo>
                        <a:cubicBezTo>
                          <a:pt x="-4904" y="1413452"/>
                          <a:pt x="23799" y="1227376"/>
                          <a:pt x="0" y="1093545"/>
                        </a:cubicBezTo>
                        <a:cubicBezTo>
                          <a:pt x="-23799" y="959714"/>
                          <a:pt x="20460" y="724003"/>
                          <a:pt x="0" y="588832"/>
                        </a:cubicBezTo>
                        <a:cubicBezTo>
                          <a:pt x="-20460" y="453661"/>
                          <a:pt x="22302" y="15298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D2E6B49-DC28-40C3-8B39-D46BE08091A3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4829175" y="4010026"/>
            <a:ext cx="1900510" cy="1546274"/>
          </a:xfrm>
          <a:prstGeom prst="straightConnector1">
            <a:avLst/>
          </a:prstGeom>
          <a:ln>
            <a:solidFill>
              <a:srgbClr val="99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84E03E9F-F524-4C8E-B240-DEFCF3122CB2}"/>
              </a:ext>
            </a:extLst>
          </p:cNvPr>
          <p:cNvSpPr/>
          <p:nvPr/>
        </p:nvSpPr>
        <p:spPr>
          <a:xfrm>
            <a:off x="6783353" y="3831269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33A049-858A-40F6-AADF-1D3DA8C786FD}"/>
              </a:ext>
            </a:extLst>
          </p:cNvPr>
          <p:cNvSpPr txBox="1"/>
          <p:nvPr/>
        </p:nvSpPr>
        <p:spPr>
          <a:xfrm>
            <a:off x="6739210" y="4275419"/>
            <a:ext cx="50136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.MAT files with the filtered reduced GOCE signal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igures</a:t>
            </a:r>
          </a:p>
        </p:txBody>
      </p:sp>
    </p:spTree>
    <p:extLst>
      <p:ext uri="{BB962C8B-B14F-4D97-AF65-F5344CB8AC3E}">
        <p14:creationId xmlns:p14="http://schemas.microsoft.com/office/powerpoint/2010/main" val="264535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99D974-7598-4E7B-BA88-2F390E91CD6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759683"/>
            <a:ext cx="9496425" cy="479461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37AFD9-0723-4CA5-AE80-9082983A2855}"/>
                  </a:ext>
                </a:extLst>
              </p:cNvPr>
              <p:cNvSpPr txBox="1"/>
              <p:nvPr/>
            </p:nvSpPr>
            <p:spPr>
              <a:xfrm>
                <a:off x="1474916" y="5766915"/>
                <a:ext cx="82405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 detail and approximation coefficients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/>
                  <a:t>gradient of the first orbit. 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37AFD9-0723-4CA5-AE80-9082983A2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916" y="5766915"/>
                <a:ext cx="8240585" cy="369332"/>
              </a:xfrm>
              <a:prstGeom prst="rect">
                <a:avLst/>
              </a:prstGeom>
              <a:blipFill>
                <a:blip r:embed="rId3"/>
                <a:stretch>
                  <a:fillRect l="-66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A74C0A7-0BA8-435A-A28A-C18994244690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5593092E-0BFA-4BD0-B630-D8A61CFF7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46B83B-4953-4BEA-A072-32D7F9366E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E919E0-3948-43BA-B2B8-BBCE0E5241F1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54841E-9C1E-4AE8-A4F4-92BB00288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4" name="Picture 13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CFA3F3FF-349E-4192-A469-743B27ECC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B345C3CC-002E-4B3B-A008-B0304AA0E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1E4951-5F47-4EAE-BB45-4B385C2319F9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2440F-B137-4281-96AB-5B6DADA78B8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6E98E1A-5A69-4550-AD76-BFAA3A0BE1DD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E6E426D4-0BBC-4453-B829-3499DEE6BE0A}"/>
              </a:ext>
            </a:extLst>
          </p:cNvPr>
          <p:cNvSpPr/>
          <p:nvPr/>
        </p:nvSpPr>
        <p:spPr>
          <a:xfrm>
            <a:off x="219076" y="159069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541FB13-301A-4F3D-8952-D020E7477DB8}"/>
              </a:ext>
            </a:extLst>
          </p:cNvPr>
          <p:cNvSpPr/>
          <p:nvPr/>
        </p:nvSpPr>
        <p:spPr>
          <a:xfrm>
            <a:off x="1864774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Wavelet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6FEBFDB-0172-4720-A11A-179A5DF42729}"/>
              </a:ext>
            </a:extLst>
          </p:cNvPr>
          <p:cNvSpPr/>
          <p:nvPr/>
        </p:nvSpPr>
        <p:spPr>
          <a:xfrm>
            <a:off x="5465882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749E1B-C40A-4B1F-BC9A-DDF0208BD49E}"/>
              </a:ext>
            </a:extLst>
          </p:cNvPr>
          <p:cNvSpPr/>
          <p:nvPr/>
        </p:nvSpPr>
        <p:spPr>
          <a:xfrm>
            <a:off x="219076" y="5772824"/>
            <a:ext cx="1269482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ACE4D8-4C6E-4920-AB06-BDDD4943A8E7}"/>
              </a:ext>
            </a:extLst>
          </p:cNvPr>
          <p:cNvSpPr txBox="1"/>
          <p:nvPr/>
        </p:nvSpPr>
        <p:spPr>
          <a:xfrm>
            <a:off x="1914525" y="88055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2B6B4-E906-4437-8E04-DC9D9778ACDC}"/>
              </a:ext>
            </a:extLst>
          </p:cNvPr>
          <p:cNvSpPr txBox="1"/>
          <p:nvPr/>
        </p:nvSpPr>
        <p:spPr>
          <a:xfrm>
            <a:off x="4374637" y="86998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440037-2D03-43EB-994C-9D7093B87510}"/>
              </a:ext>
            </a:extLst>
          </p:cNvPr>
          <p:cNvSpPr txBox="1"/>
          <p:nvPr/>
        </p:nvSpPr>
        <p:spPr>
          <a:xfrm>
            <a:off x="6639380" y="9169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7060A2-0CAF-42F7-8E4C-A1250464C2D8}"/>
              </a:ext>
            </a:extLst>
          </p:cNvPr>
          <p:cNvSpPr txBox="1"/>
          <p:nvPr/>
        </p:nvSpPr>
        <p:spPr>
          <a:xfrm>
            <a:off x="9101094" y="90157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FE1678-E795-42D7-803D-F73EB7F83F56}"/>
              </a:ext>
            </a:extLst>
          </p:cNvPr>
          <p:cNvSpPr txBox="1"/>
          <p:nvPr/>
        </p:nvSpPr>
        <p:spPr>
          <a:xfrm>
            <a:off x="1914525" y="211171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3B4D20-ADE5-4E85-8D7F-DBAB86191E3E}"/>
              </a:ext>
            </a:extLst>
          </p:cNvPr>
          <p:cNvSpPr txBox="1"/>
          <p:nvPr/>
        </p:nvSpPr>
        <p:spPr>
          <a:xfrm>
            <a:off x="4374637" y="209527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BA9D2A-D6BB-430E-B001-ED92028911EE}"/>
              </a:ext>
            </a:extLst>
          </p:cNvPr>
          <p:cNvSpPr txBox="1"/>
          <p:nvPr/>
        </p:nvSpPr>
        <p:spPr>
          <a:xfrm>
            <a:off x="6639380" y="212811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9C6174-02A0-40D0-8934-52DFE1D132C5}"/>
              </a:ext>
            </a:extLst>
          </p:cNvPr>
          <p:cNvSpPr txBox="1"/>
          <p:nvPr/>
        </p:nvSpPr>
        <p:spPr>
          <a:xfrm>
            <a:off x="9099492" y="2094993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F94EB8-D503-4859-9512-64A035AA9F52}"/>
              </a:ext>
            </a:extLst>
          </p:cNvPr>
          <p:cNvSpPr txBox="1"/>
          <p:nvPr/>
        </p:nvSpPr>
        <p:spPr>
          <a:xfrm>
            <a:off x="1914525" y="331767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F67958-50BF-4736-BA8A-F0839EB80F1B}"/>
              </a:ext>
            </a:extLst>
          </p:cNvPr>
          <p:cNvSpPr txBox="1"/>
          <p:nvPr/>
        </p:nvSpPr>
        <p:spPr>
          <a:xfrm>
            <a:off x="4261391" y="332705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2A147D-4C0C-44D0-9778-17CA252CD342}"/>
              </a:ext>
            </a:extLst>
          </p:cNvPr>
          <p:cNvSpPr txBox="1"/>
          <p:nvPr/>
        </p:nvSpPr>
        <p:spPr>
          <a:xfrm>
            <a:off x="1828892" y="452364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548CC7-81D7-454C-B92D-2D4EF1FCBA48}"/>
              </a:ext>
            </a:extLst>
          </p:cNvPr>
          <p:cNvSpPr txBox="1"/>
          <p:nvPr/>
        </p:nvSpPr>
        <p:spPr>
          <a:xfrm>
            <a:off x="4261391" y="455883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14B01C-E5ED-4833-9ED3-D57DF387CFA8}"/>
              </a:ext>
            </a:extLst>
          </p:cNvPr>
          <p:cNvSpPr txBox="1"/>
          <p:nvPr/>
        </p:nvSpPr>
        <p:spPr>
          <a:xfrm>
            <a:off x="8992090" y="3429000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a12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AE7466-16EE-4953-BDC6-5295E72DFAEC}"/>
              </a:ext>
            </a:extLst>
          </p:cNvPr>
          <p:cNvSpPr txBox="1"/>
          <p:nvPr/>
        </p:nvSpPr>
        <p:spPr>
          <a:xfrm>
            <a:off x="10187426" y="1372532"/>
            <a:ext cx="2554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Spatial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d1: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8-16 km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d2: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16-32 km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Scroll: Horizontal 37">
            <a:extLst>
              <a:ext uri="{FF2B5EF4-FFF2-40B4-BE49-F238E27FC236}">
                <a16:creationId xmlns:a16="http://schemas.microsoft.com/office/drawing/2014/main" id="{3C395433-AE59-4D4D-A487-DA94BA52A3F0}"/>
              </a:ext>
            </a:extLst>
          </p:cNvPr>
          <p:cNvSpPr/>
          <p:nvPr/>
        </p:nvSpPr>
        <p:spPr>
          <a:xfrm>
            <a:off x="10277475" y="866061"/>
            <a:ext cx="1590675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37091FA-046A-4CF0-BE3A-D53CB594313A}"/>
              </a:ext>
            </a:extLst>
          </p:cNvPr>
          <p:cNvSpPr/>
          <p:nvPr/>
        </p:nvSpPr>
        <p:spPr>
          <a:xfrm>
            <a:off x="3249159" y="159069"/>
            <a:ext cx="2277328" cy="381000"/>
          </a:xfrm>
          <a:custGeom>
            <a:avLst/>
            <a:gdLst>
              <a:gd name="connsiteX0" fmla="*/ 0 w 2277328"/>
              <a:gd name="connsiteY0" fmla="*/ 0 h 381000"/>
              <a:gd name="connsiteX1" fmla="*/ 338371 w 2277328"/>
              <a:gd name="connsiteY1" fmla="*/ 0 h 381000"/>
              <a:gd name="connsiteX2" fmla="*/ 424486 w 2277328"/>
              <a:gd name="connsiteY2" fmla="*/ 0 h 381000"/>
              <a:gd name="connsiteX3" fmla="*/ 930853 w 2277328"/>
              <a:gd name="connsiteY3" fmla="*/ 0 h 381000"/>
              <a:gd name="connsiteX4" fmla="*/ 1271648 w 2277328"/>
              <a:gd name="connsiteY4" fmla="*/ 0 h 381000"/>
              <a:gd name="connsiteX5" fmla="*/ 2086828 w 2277328"/>
              <a:gd name="connsiteY5" fmla="*/ 0 h 381000"/>
              <a:gd name="connsiteX6" fmla="*/ 2277328 w 2277328"/>
              <a:gd name="connsiteY6" fmla="*/ 190500 h 381000"/>
              <a:gd name="connsiteX7" fmla="*/ 2086828 w 2277328"/>
              <a:gd name="connsiteY7" fmla="*/ 381000 h 381000"/>
              <a:gd name="connsiteX8" fmla="*/ 1271648 w 2277328"/>
              <a:gd name="connsiteY8" fmla="*/ 381000 h 381000"/>
              <a:gd name="connsiteX9" fmla="*/ 930853 w 2277328"/>
              <a:gd name="connsiteY9" fmla="*/ 381000 h 381000"/>
              <a:gd name="connsiteX10" fmla="*/ 424486 w 2277328"/>
              <a:gd name="connsiteY10" fmla="*/ 381000 h 381000"/>
              <a:gd name="connsiteX11" fmla="*/ 338371 w 2277328"/>
              <a:gd name="connsiteY11" fmla="*/ 381000 h 381000"/>
              <a:gd name="connsiteX12" fmla="*/ 0 w 2277328"/>
              <a:gd name="connsiteY12" fmla="*/ 381000 h 381000"/>
              <a:gd name="connsiteX13" fmla="*/ 190500 w 2277328"/>
              <a:gd name="connsiteY13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7328" h="381000">
                <a:moveTo>
                  <a:pt x="0" y="0"/>
                </a:moveTo>
                <a:lnTo>
                  <a:pt x="338371" y="0"/>
                </a:ln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2086828" y="0"/>
                </a:lnTo>
                <a:lnTo>
                  <a:pt x="2277328" y="190500"/>
                </a:lnTo>
                <a:lnTo>
                  <a:pt x="2086828" y="3810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338371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1476349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C1163B-017A-4575-AE4B-0A06DD8621F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60" y="759683"/>
            <a:ext cx="9493865" cy="50505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65D684D-0FCC-4871-BE3D-00A380C98F77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3504B650-8F94-492C-B4BF-9E84995805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0FE50C-D205-493C-A102-75D90FD51B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F2F8EAE-7848-4410-A374-FD60A302847D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9751BDA-BF27-461A-9F25-3438FB5F8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5" name="Picture 14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1CC971CC-9C88-4905-A4FB-0B7603393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43B144F1-0A3B-4C5D-9A8D-C786B2EDD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518BAC-F15C-4E9F-94AB-F9F7EDDE49A0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F55EC4-A6B3-4CA8-942E-6E4D4DFA6199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06E6AD-E352-4198-A4C4-F50AEE2C3047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B5EB67-A87A-4B66-80E4-8483294AB8CA}"/>
              </a:ext>
            </a:extLst>
          </p:cNvPr>
          <p:cNvSpPr txBox="1"/>
          <p:nvPr/>
        </p:nvSpPr>
        <p:spPr>
          <a:xfrm>
            <a:off x="352425" y="86152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865379-32DB-425D-AD90-E1CE31FFA2C5}"/>
              </a:ext>
            </a:extLst>
          </p:cNvPr>
          <p:cNvSpPr txBox="1"/>
          <p:nvPr/>
        </p:nvSpPr>
        <p:spPr>
          <a:xfrm>
            <a:off x="2839833" y="86608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C9CAB5-589C-48DA-9FCA-F2A18A7F847E}"/>
              </a:ext>
            </a:extLst>
          </p:cNvPr>
          <p:cNvSpPr txBox="1"/>
          <p:nvPr/>
        </p:nvSpPr>
        <p:spPr>
          <a:xfrm>
            <a:off x="5136083" y="86560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5364BE-3427-437D-B615-07037B5D1064}"/>
              </a:ext>
            </a:extLst>
          </p:cNvPr>
          <p:cNvSpPr txBox="1"/>
          <p:nvPr/>
        </p:nvSpPr>
        <p:spPr>
          <a:xfrm>
            <a:off x="7651038" y="86152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94894F-9C60-4911-A1CB-CA746CBA874F}"/>
              </a:ext>
            </a:extLst>
          </p:cNvPr>
          <p:cNvSpPr txBox="1"/>
          <p:nvPr/>
        </p:nvSpPr>
        <p:spPr>
          <a:xfrm>
            <a:off x="350823" y="212811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D20A47-11FE-4E2D-95C6-E565AC024934}"/>
              </a:ext>
            </a:extLst>
          </p:cNvPr>
          <p:cNvSpPr txBox="1"/>
          <p:nvPr/>
        </p:nvSpPr>
        <p:spPr>
          <a:xfrm>
            <a:off x="2810935" y="2094993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32C0C6-0123-4050-B830-C019719E2FC8}"/>
              </a:ext>
            </a:extLst>
          </p:cNvPr>
          <p:cNvSpPr txBox="1"/>
          <p:nvPr/>
        </p:nvSpPr>
        <p:spPr>
          <a:xfrm>
            <a:off x="5136083" y="212811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3F6C76-2F88-45EA-907E-4F17B8DC12D4}"/>
              </a:ext>
            </a:extLst>
          </p:cNvPr>
          <p:cNvSpPr txBox="1"/>
          <p:nvPr/>
        </p:nvSpPr>
        <p:spPr>
          <a:xfrm>
            <a:off x="7651038" y="2094993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E660B3-C000-4B9F-ABEC-85A4CD55191D}"/>
              </a:ext>
            </a:extLst>
          </p:cNvPr>
          <p:cNvSpPr txBox="1"/>
          <p:nvPr/>
        </p:nvSpPr>
        <p:spPr>
          <a:xfrm>
            <a:off x="350823" y="34239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043C7E-6033-4C27-8253-A7E8D87E6281}"/>
              </a:ext>
            </a:extLst>
          </p:cNvPr>
          <p:cNvSpPr txBox="1"/>
          <p:nvPr/>
        </p:nvSpPr>
        <p:spPr>
          <a:xfrm>
            <a:off x="2758225" y="3414544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F48D98-B779-4834-BC7A-EA65DD078613}"/>
              </a:ext>
            </a:extLst>
          </p:cNvPr>
          <p:cNvSpPr txBox="1"/>
          <p:nvPr/>
        </p:nvSpPr>
        <p:spPr>
          <a:xfrm>
            <a:off x="292313" y="465895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3C530F-B5F3-4478-AB3E-B3DF74A599CA}"/>
              </a:ext>
            </a:extLst>
          </p:cNvPr>
          <p:cNvSpPr txBox="1"/>
          <p:nvPr/>
        </p:nvSpPr>
        <p:spPr>
          <a:xfrm>
            <a:off x="2758225" y="4643449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d12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CA97ED-ADE5-4EF4-B087-9AC421B3E4D5}"/>
              </a:ext>
            </a:extLst>
          </p:cNvPr>
          <p:cNvSpPr txBox="1"/>
          <p:nvPr/>
        </p:nvSpPr>
        <p:spPr>
          <a:xfrm>
            <a:off x="5214460" y="3423959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90033"/>
                </a:solidFill>
              </a:rPr>
              <a:t>a12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C87E28-C111-407C-AFC8-70C1A81C6298}"/>
              </a:ext>
            </a:extLst>
          </p:cNvPr>
          <p:cNvSpPr/>
          <p:nvPr/>
        </p:nvSpPr>
        <p:spPr>
          <a:xfrm>
            <a:off x="219076" y="5848978"/>
            <a:ext cx="1248217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10A3F1-7825-46F0-8264-BA12630D3CAD}"/>
                  </a:ext>
                </a:extLst>
              </p:cNvPr>
              <p:cNvSpPr txBox="1"/>
              <p:nvPr/>
            </p:nvSpPr>
            <p:spPr>
              <a:xfrm>
                <a:off x="1473472" y="5868052"/>
                <a:ext cx="8128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PSDs of the detail and approximation coefficients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gradient of the first orbit.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10A3F1-7825-46F0-8264-BA12630D3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472" y="5868052"/>
                <a:ext cx="8128700" cy="369332"/>
              </a:xfrm>
              <a:prstGeom prst="rect">
                <a:avLst/>
              </a:prstGeom>
              <a:blipFill>
                <a:blip r:embed="rId8"/>
                <a:stretch>
                  <a:fillRect l="-675" t="-10000" r="-22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C159A60C-E966-49DB-917D-71BB1C04061E}"/>
              </a:ext>
            </a:extLst>
          </p:cNvPr>
          <p:cNvSpPr/>
          <p:nvPr/>
        </p:nvSpPr>
        <p:spPr>
          <a:xfrm>
            <a:off x="219076" y="159069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192BF1F-4727-47B6-A09B-129794D9DA68}"/>
              </a:ext>
            </a:extLst>
          </p:cNvPr>
          <p:cNvSpPr/>
          <p:nvPr/>
        </p:nvSpPr>
        <p:spPr>
          <a:xfrm>
            <a:off x="1864774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Wavelet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26CCF9B-360F-401C-817C-43D22447AEC3}"/>
              </a:ext>
            </a:extLst>
          </p:cNvPr>
          <p:cNvSpPr/>
          <p:nvPr/>
        </p:nvSpPr>
        <p:spPr>
          <a:xfrm>
            <a:off x="5465882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783B09B-6534-4F8D-9A37-AAC19ADE9CE0}"/>
              </a:ext>
            </a:extLst>
          </p:cNvPr>
          <p:cNvSpPr/>
          <p:nvPr/>
        </p:nvSpPr>
        <p:spPr>
          <a:xfrm>
            <a:off x="3249159" y="159069"/>
            <a:ext cx="2277328" cy="381000"/>
          </a:xfrm>
          <a:custGeom>
            <a:avLst/>
            <a:gdLst>
              <a:gd name="connsiteX0" fmla="*/ 0 w 2277328"/>
              <a:gd name="connsiteY0" fmla="*/ 0 h 381000"/>
              <a:gd name="connsiteX1" fmla="*/ 338371 w 2277328"/>
              <a:gd name="connsiteY1" fmla="*/ 0 h 381000"/>
              <a:gd name="connsiteX2" fmla="*/ 424486 w 2277328"/>
              <a:gd name="connsiteY2" fmla="*/ 0 h 381000"/>
              <a:gd name="connsiteX3" fmla="*/ 930853 w 2277328"/>
              <a:gd name="connsiteY3" fmla="*/ 0 h 381000"/>
              <a:gd name="connsiteX4" fmla="*/ 1271648 w 2277328"/>
              <a:gd name="connsiteY4" fmla="*/ 0 h 381000"/>
              <a:gd name="connsiteX5" fmla="*/ 2086828 w 2277328"/>
              <a:gd name="connsiteY5" fmla="*/ 0 h 381000"/>
              <a:gd name="connsiteX6" fmla="*/ 2277328 w 2277328"/>
              <a:gd name="connsiteY6" fmla="*/ 190500 h 381000"/>
              <a:gd name="connsiteX7" fmla="*/ 2086828 w 2277328"/>
              <a:gd name="connsiteY7" fmla="*/ 381000 h 381000"/>
              <a:gd name="connsiteX8" fmla="*/ 1271648 w 2277328"/>
              <a:gd name="connsiteY8" fmla="*/ 381000 h 381000"/>
              <a:gd name="connsiteX9" fmla="*/ 930853 w 2277328"/>
              <a:gd name="connsiteY9" fmla="*/ 381000 h 381000"/>
              <a:gd name="connsiteX10" fmla="*/ 424486 w 2277328"/>
              <a:gd name="connsiteY10" fmla="*/ 381000 h 381000"/>
              <a:gd name="connsiteX11" fmla="*/ 338371 w 2277328"/>
              <a:gd name="connsiteY11" fmla="*/ 381000 h 381000"/>
              <a:gd name="connsiteX12" fmla="*/ 0 w 2277328"/>
              <a:gd name="connsiteY12" fmla="*/ 381000 h 381000"/>
              <a:gd name="connsiteX13" fmla="*/ 190500 w 2277328"/>
              <a:gd name="connsiteY13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7328" h="381000">
                <a:moveTo>
                  <a:pt x="0" y="0"/>
                </a:moveTo>
                <a:lnTo>
                  <a:pt x="338371" y="0"/>
                </a:ln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2086828" y="0"/>
                </a:lnTo>
                <a:lnTo>
                  <a:pt x="2277328" y="190500"/>
                </a:lnTo>
                <a:lnTo>
                  <a:pt x="2086828" y="3810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338371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1705679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7E9540-553C-451E-92DC-4A287AD8DD9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7" y="1485848"/>
            <a:ext cx="5962650" cy="31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F9AE21-3B6C-45F4-BCC9-D448663C4B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354" y="1486079"/>
            <a:ext cx="5911215" cy="31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66B003-B3B9-41E9-8850-65ED28D53F4F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4931AC1D-F445-4BF0-AE0E-DCD9053806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35DA20-1ABA-4C86-B5E1-B820EE200D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1FF9BD8-6882-4265-8FD1-7AE106211D16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FE61E84-7644-4027-BC7E-3ED4456C6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6" name="Picture 15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F69DFDA8-D541-4031-B133-8A0A99293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69A5A327-B395-46BC-8538-CDEFB5BBB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29F293F-147F-411A-85F4-2DAC1A74CBB9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42F99A-DE07-44A3-AF19-5AE158F74AD2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547819E-696A-48E3-9313-F969494C6A77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159C5F-CDDE-4671-8A0B-0E9D066C49AC}"/>
              </a:ext>
            </a:extLst>
          </p:cNvPr>
          <p:cNvSpPr txBox="1"/>
          <p:nvPr/>
        </p:nvSpPr>
        <p:spPr>
          <a:xfrm>
            <a:off x="1303225" y="5054015"/>
            <a:ext cx="4719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Reconstructioned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gravity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radients &amp; their PSDs.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D139A58-B017-4903-9B58-E0AFE9859DD1}"/>
              </a:ext>
            </a:extLst>
          </p:cNvPr>
          <p:cNvSpPr/>
          <p:nvPr/>
        </p:nvSpPr>
        <p:spPr>
          <a:xfrm>
            <a:off x="123523" y="5051459"/>
            <a:ext cx="1179702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D109AA3E-8B6A-44D7-8A5E-FA061C2F851E}"/>
              </a:ext>
            </a:extLst>
          </p:cNvPr>
          <p:cNvSpPr/>
          <p:nvPr/>
        </p:nvSpPr>
        <p:spPr>
          <a:xfrm>
            <a:off x="219076" y="161925"/>
            <a:ext cx="169544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Filtering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42110FC-D513-4CE7-A700-B7BCCDCE5F7A}"/>
              </a:ext>
            </a:extLst>
          </p:cNvPr>
          <p:cNvSpPr/>
          <p:nvPr/>
        </p:nvSpPr>
        <p:spPr>
          <a:xfrm>
            <a:off x="1864774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Wavelet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9EE3B27-6171-4D87-A0C3-EC68EF26F75C}"/>
              </a:ext>
            </a:extLst>
          </p:cNvPr>
          <p:cNvSpPr/>
          <p:nvPr/>
        </p:nvSpPr>
        <p:spPr>
          <a:xfrm>
            <a:off x="5465882" y="159069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928B4EA-F4AF-4579-8B72-3A6AEC61ABDF}"/>
              </a:ext>
            </a:extLst>
          </p:cNvPr>
          <p:cNvSpPr/>
          <p:nvPr/>
        </p:nvSpPr>
        <p:spPr>
          <a:xfrm>
            <a:off x="3249159" y="159069"/>
            <a:ext cx="2277328" cy="381000"/>
          </a:xfrm>
          <a:custGeom>
            <a:avLst/>
            <a:gdLst>
              <a:gd name="connsiteX0" fmla="*/ 0 w 2277328"/>
              <a:gd name="connsiteY0" fmla="*/ 0 h 381000"/>
              <a:gd name="connsiteX1" fmla="*/ 338371 w 2277328"/>
              <a:gd name="connsiteY1" fmla="*/ 0 h 381000"/>
              <a:gd name="connsiteX2" fmla="*/ 424486 w 2277328"/>
              <a:gd name="connsiteY2" fmla="*/ 0 h 381000"/>
              <a:gd name="connsiteX3" fmla="*/ 930853 w 2277328"/>
              <a:gd name="connsiteY3" fmla="*/ 0 h 381000"/>
              <a:gd name="connsiteX4" fmla="*/ 1271648 w 2277328"/>
              <a:gd name="connsiteY4" fmla="*/ 0 h 381000"/>
              <a:gd name="connsiteX5" fmla="*/ 2086828 w 2277328"/>
              <a:gd name="connsiteY5" fmla="*/ 0 h 381000"/>
              <a:gd name="connsiteX6" fmla="*/ 2277328 w 2277328"/>
              <a:gd name="connsiteY6" fmla="*/ 190500 h 381000"/>
              <a:gd name="connsiteX7" fmla="*/ 2086828 w 2277328"/>
              <a:gd name="connsiteY7" fmla="*/ 381000 h 381000"/>
              <a:gd name="connsiteX8" fmla="*/ 1271648 w 2277328"/>
              <a:gd name="connsiteY8" fmla="*/ 381000 h 381000"/>
              <a:gd name="connsiteX9" fmla="*/ 930853 w 2277328"/>
              <a:gd name="connsiteY9" fmla="*/ 381000 h 381000"/>
              <a:gd name="connsiteX10" fmla="*/ 424486 w 2277328"/>
              <a:gd name="connsiteY10" fmla="*/ 381000 h 381000"/>
              <a:gd name="connsiteX11" fmla="*/ 338371 w 2277328"/>
              <a:gd name="connsiteY11" fmla="*/ 381000 h 381000"/>
              <a:gd name="connsiteX12" fmla="*/ 0 w 2277328"/>
              <a:gd name="connsiteY12" fmla="*/ 381000 h 381000"/>
              <a:gd name="connsiteX13" fmla="*/ 190500 w 2277328"/>
              <a:gd name="connsiteY13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7328" h="381000">
                <a:moveTo>
                  <a:pt x="0" y="0"/>
                </a:moveTo>
                <a:lnTo>
                  <a:pt x="338371" y="0"/>
                </a:ln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2086828" y="0"/>
                </a:lnTo>
                <a:lnTo>
                  <a:pt x="2277328" y="190500"/>
                </a:lnTo>
                <a:lnTo>
                  <a:pt x="2086828" y="3810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338371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reconstruction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C0E464-28C0-482B-A5EC-250B58034B58}"/>
              </a:ext>
            </a:extLst>
          </p:cNvPr>
          <p:cNvCxnSpPr>
            <a:cxnSpLocks/>
          </p:cNvCxnSpPr>
          <p:nvPr/>
        </p:nvCxnSpPr>
        <p:spPr>
          <a:xfrm>
            <a:off x="10547047" y="3756614"/>
            <a:ext cx="0" cy="1009650"/>
          </a:xfrm>
          <a:prstGeom prst="straightConnector1">
            <a:avLst/>
          </a:prstGeom>
          <a:ln>
            <a:solidFill>
              <a:srgbClr val="D953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8E5A5CA-76B4-4A61-90A8-FE58BF45A7AE}"/>
              </a:ext>
            </a:extLst>
          </p:cNvPr>
          <p:cNvCxnSpPr>
            <a:cxnSpLocks/>
          </p:cNvCxnSpPr>
          <p:nvPr/>
        </p:nvCxnSpPr>
        <p:spPr>
          <a:xfrm>
            <a:off x="10961903" y="3597309"/>
            <a:ext cx="0" cy="1454150"/>
          </a:xfrm>
          <a:prstGeom prst="straightConnector1">
            <a:avLst/>
          </a:prstGeom>
          <a:ln>
            <a:solidFill>
              <a:srgbClr val="0072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8ECFFB7-750A-411B-B7DA-4AF44FC27169}"/>
              </a:ext>
            </a:extLst>
          </p:cNvPr>
          <p:cNvSpPr txBox="1"/>
          <p:nvPr/>
        </p:nvSpPr>
        <p:spPr>
          <a:xfrm>
            <a:off x="10209445" y="4784906"/>
            <a:ext cx="6752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95319"/>
                </a:solidFill>
              </a:rPr>
              <a:t>Filtered</a:t>
            </a:r>
          </a:p>
          <a:p>
            <a:endParaRPr lang="en-US" sz="1200" b="1" dirty="0">
              <a:solidFill>
                <a:srgbClr val="77AC3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9D6D29-6A39-4FB0-B418-7339B227FE45}"/>
              </a:ext>
            </a:extLst>
          </p:cNvPr>
          <p:cNvSpPr txBox="1"/>
          <p:nvPr/>
        </p:nvSpPr>
        <p:spPr>
          <a:xfrm>
            <a:off x="10547047" y="5051459"/>
            <a:ext cx="82971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2BD"/>
                </a:solidFill>
              </a:rPr>
              <a:t>Unfiltered</a:t>
            </a:r>
          </a:p>
          <a:p>
            <a:endParaRPr lang="en-US" sz="1200" b="1" dirty="0">
              <a:solidFill>
                <a:srgbClr val="77AC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27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2438AB-BC2F-4382-A873-2CB09A1A550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801363"/>
            <a:ext cx="5876924" cy="5397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BD5603-7BB6-42DC-819F-0E02C59A1D13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0FCF0106-4CC5-4FCC-93E8-F195352D60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E3370C-5020-42E6-B43A-FAAA8DEEB9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0492F8-D1D7-4975-AB44-31A1DD382155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119769-2756-40CF-8D51-A5189C044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5" name="Picture 14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D9CF0E0-0DBB-4763-B863-1FF4263F0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45776BEC-41C1-4C03-B330-34B6763AE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D37651-5967-4F6D-90F8-49102A01F971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394C5B-880A-425C-92B6-41755B05A972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D222BD-721C-43F6-A384-F0E10ABFE683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EB826917-F7DA-4A11-A2FE-01685D09753E}"/>
              </a:ext>
            </a:extLst>
          </p:cNvPr>
          <p:cNvSpPr/>
          <p:nvPr/>
        </p:nvSpPr>
        <p:spPr>
          <a:xfrm>
            <a:off x="219076" y="161925"/>
            <a:ext cx="388619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Reference Systems Transformations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517739-B38E-4FAC-879F-A317DE54C4AB}"/>
              </a:ext>
            </a:extLst>
          </p:cNvPr>
          <p:cNvSpPr txBox="1"/>
          <p:nvPr/>
        </p:nvSpPr>
        <p:spPr>
          <a:xfrm>
            <a:off x="6537396" y="1275000"/>
            <a:ext cx="5349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tab is used for the transformation of the gravity gradients from the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GRF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the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LNOF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vice versa.</a:t>
            </a:r>
            <a:endParaRPr lang="en-US" dirty="0"/>
          </a:p>
        </p:txBody>
      </p:sp>
      <p:sp>
        <p:nvSpPr>
          <p:cNvPr id="23" name="Scroll: Horizontal 22">
            <a:extLst>
              <a:ext uri="{FF2B5EF4-FFF2-40B4-BE49-F238E27FC236}">
                <a16:creationId xmlns:a16="http://schemas.microsoft.com/office/drawing/2014/main" id="{7AA93832-EDA2-4151-84F2-AB26C68AE373}"/>
              </a:ext>
            </a:extLst>
          </p:cNvPr>
          <p:cNvSpPr/>
          <p:nvPr/>
        </p:nvSpPr>
        <p:spPr>
          <a:xfrm>
            <a:off x="6533343" y="803873"/>
            <a:ext cx="1297581" cy="471127"/>
          </a:xfrm>
          <a:prstGeom prst="horizontalScroll">
            <a:avLst/>
          </a:prstGeom>
          <a:solidFill>
            <a:srgbClr val="546782"/>
          </a:solidFill>
          <a:ln w="12700">
            <a:solidFill>
              <a:srgbClr val="333F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513379-9399-4CDF-A3B8-E4E0B80AAE59}"/>
              </a:ext>
            </a:extLst>
          </p:cNvPr>
          <p:cNvSpPr/>
          <p:nvPr/>
        </p:nvSpPr>
        <p:spPr>
          <a:xfrm>
            <a:off x="6541451" y="2199184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F6F079-15F4-4624-B384-AFBFDA63C7FC}"/>
              </a:ext>
            </a:extLst>
          </p:cNvPr>
          <p:cNvSpPr txBox="1"/>
          <p:nvPr/>
        </p:nvSpPr>
        <p:spPr>
          <a:xfrm>
            <a:off x="6533343" y="2674892"/>
            <a:ext cx="358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.MAT file (in the required format)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78E288-BF73-40E6-A57B-22DDC0B1CFDF}"/>
              </a:ext>
            </a:extLst>
          </p:cNvPr>
          <p:cNvSpPr/>
          <p:nvPr/>
        </p:nvSpPr>
        <p:spPr>
          <a:xfrm>
            <a:off x="6541451" y="3480882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Processes: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0381C1-CD2A-4CA0-A2C2-9DD401CA4580}"/>
              </a:ext>
            </a:extLst>
          </p:cNvPr>
          <p:cNvSpPr txBox="1"/>
          <p:nvPr/>
        </p:nvSpPr>
        <p:spPr>
          <a:xfrm>
            <a:off x="6537397" y="3858030"/>
            <a:ext cx="4782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Transformations: LNOF      EFRF      IRF      GRF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Transformations: GRF      IRF      EFRF      LNOF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F82AE20-BF14-4604-B629-B4068AFFCFE5}"/>
              </a:ext>
            </a:extLst>
          </p:cNvPr>
          <p:cNvCxnSpPr>
            <a:cxnSpLocks/>
          </p:cNvCxnSpPr>
          <p:nvPr/>
        </p:nvCxnSpPr>
        <p:spPr>
          <a:xfrm>
            <a:off x="9077325" y="40386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408CE9-6926-4D7D-83AA-926F8C9E9B35}"/>
              </a:ext>
            </a:extLst>
          </p:cNvPr>
          <p:cNvCxnSpPr>
            <a:cxnSpLocks/>
          </p:cNvCxnSpPr>
          <p:nvPr/>
        </p:nvCxnSpPr>
        <p:spPr>
          <a:xfrm>
            <a:off x="9829800" y="40386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6EDA7A9-743E-41CE-BAC4-62BAE3109702}"/>
              </a:ext>
            </a:extLst>
          </p:cNvPr>
          <p:cNvCxnSpPr>
            <a:cxnSpLocks/>
          </p:cNvCxnSpPr>
          <p:nvPr/>
        </p:nvCxnSpPr>
        <p:spPr>
          <a:xfrm>
            <a:off x="10429875" y="4038600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B09F4A09-EFD2-4E01-97CE-055DF042529A}"/>
              </a:ext>
            </a:extLst>
          </p:cNvPr>
          <p:cNvSpPr/>
          <p:nvPr/>
        </p:nvSpPr>
        <p:spPr>
          <a:xfrm>
            <a:off x="6541451" y="4762580"/>
            <a:ext cx="1301635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635887-F00E-4094-94CC-6E4B6B33B38A}"/>
              </a:ext>
            </a:extLst>
          </p:cNvPr>
          <p:cNvSpPr txBox="1"/>
          <p:nvPr/>
        </p:nvSpPr>
        <p:spPr>
          <a:xfrm>
            <a:off x="6559932" y="5236732"/>
            <a:ext cx="5153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.MAT files with the transformed g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ravity gradients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Figures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Statistics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B0340EF-6B07-4176-BC57-E5F3B887F403}"/>
              </a:ext>
            </a:extLst>
          </p:cNvPr>
          <p:cNvCxnSpPr>
            <a:cxnSpLocks/>
          </p:cNvCxnSpPr>
          <p:nvPr/>
        </p:nvCxnSpPr>
        <p:spPr>
          <a:xfrm>
            <a:off x="8963025" y="4314825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328ED35-8F50-44AA-9C4D-E6DC597BDFD5}"/>
              </a:ext>
            </a:extLst>
          </p:cNvPr>
          <p:cNvCxnSpPr>
            <a:cxnSpLocks/>
          </p:cNvCxnSpPr>
          <p:nvPr/>
        </p:nvCxnSpPr>
        <p:spPr>
          <a:xfrm>
            <a:off x="9553575" y="4314825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1902019-5FE5-49CF-9212-7C7A906EFAF1}"/>
              </a:ext>
            </a:extLst>
          </p:cNvPr>
          <p:cNvCxnSpPr>
            <a:cxnSpLocks/>
          </p:cNvCxnSpPr>
          <p:nvPr/>
        </p:nvCxnSpPr>
        <p:spPr>
          <a:xfrm>
            <a:off x="10315575" y="4314825"/>
            <a:ext cx="2000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668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FA32C28-7F04-47B0-A614-B058423A653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1645227"/>
            <a:ext cx="6046832" cy="340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97B34C-BB1E-49E3-92AE-0012BDE926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021" y="1618049"/>
            <a:ext cx="5606309" cy="34359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BD5603-7BB6-42DC-819F-0E02C59A1D13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0FCF0106-4CC5-4FCC-93E8-F195352D60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E3370C-5020-42E6-B43A-FAAA8DEEB9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0492F8-D1D7-4975-AB44-31A1DD382155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119769-2756-40CF-8D51-A5189C044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5" name="Picture 14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D9CF0E0-0DBB-4763-B863-1FF4263F0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45776BEC-41C1-4C03-B330-34B6763AE8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D37651-5967-4F6D-90F8-49102A01F971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394C5B-880A-425C-92B6-41755B05A972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9D222BD-721C-43F6-A384-F0E10ABFE683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EB826917-F7DA-4A11-A2FE-01685D09753E}"/>
              </a:ext>
            </a:extLst>
          </p:cNvPr>
          <p:cNvSpPr/>
          <p:nvPr/>
        </p:nvSpPr>
        <p:spPr>
          <a:xfrm>
            <a:off x="219076" y="161925"/>
            <a:ext cx="3886199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Reference Systems Transformations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FFEFE27-9A10-4AD8-B584-53A4D4E0684A}"/>
              </a:ext>
            </a:extLst>
          </p:cNvPr>
          <p:cNvSpPr/>
          <p:nvPr/>
        </p:nvSpPr>
        <p:spPr>
          <a:xfrm>
            <a:off x="4074280" y="161925"/>
            <a:ext cx="1462148" cy="381000"/>
          </a:xfrm>
          <a:custGeom>
            <a:avLst/>
            <a:gdLst>
              <a:gd name="connsiteX0" fmla="*/ 0 w 1462148"/>
              <a:gd name="connsiteY0" fmla="*/ 0 h 381000"/>
              <a:gd name="connsiteX1" fmla="*/ 424486 w 1462148"/>
              <a:gd name="connsiteY1" fmla="*/ 0 h 381000"/>
              <a:gd name="connsiteX2" fmla="*/ 930853 w 1462148"/>
              <a:gd name="connsiteY2" fmla="*/ 0 h 381000"/>
              <a:gd name="connsiteX3" fmla="*/ 1271648 w 1462148"/>
              <a:gd name="connsiteY3" fmla="*/ 0 h 381000"/>
              <a:gd name="connsiteX4" fmla="*/ 1462148 w 1462148"/>
              <a:gd name="connsiteY4" fmla="*/ 190500 h 381000"/>
              <a:gd name="connsiteX5" fmla="*/ 1271648 w 1462148"/>
              <a:gd name="connsiteY5" fmla="*/ 381000 h 381000"/>
              <a:gd name="connsiteX6" fmla="*/ 930853 w 1462148"/>
              <a:gd name="connsiteY6" fmla="*/ 381000 h 381000"/>
              <a:gd name="connsiteX7" fmla="*/ 424486 w 1462148"/>
              <a:gd name="connsiteY7" fmla="*/ 381000 h 381000"/>
              <a:gd name="connsiteX8" fmla="*/ 0 w 1462148"/>
              <a:gd name="connsiteY8" fmla="*/ 381000 h 381000"/>
              <a:gd name="connsiteX9" fmla="*/ 190500 w 1462148"/>
              <a:gd name="connsiteY9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2148" h="381000">
                <a:moveTo>
                  <a:pt x="0" y="0"/>
                </a:move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1462148" y="1905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outputs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5B0F4D-AF8C-47CF-9B6B-65063D6C2CB5}"/>
              </a:ext>
            </a:extLst>
          </p:cNvPr>
          <p:cNvSpPr/>
          <p:nvPr/>
        </p:nvSpPr>
        <p:spPr>
          <a:xfrm>
            <a:off x="6610727" y="1151105"/>
            <a:ext cx="892720" cy="357514"/>
          </a:xfrm>
          <a:prstGeom prst="rect">
            <a:avLst/>
          </a:prstGeom>
          <a:solidFill>
            <a:srgbClr val="333F5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0E3F81-9DD1-48B5-9839-9C3B8A6CE72A}"/>
              </a:ext>
            </a:extLst>
          </p:cNvPr>
          <p:cNvSpPr/>
          <p:nvPr/>
        </p:nvSpPr>
        <p:spPr>
          <a:xfrm>
            <a:off x="362926" y="1151832"/>
            <a:ext cx="892720" cy="357514"/>
          </a:xfrm>
          <a:prstGeom prst="rect">
            <a:avLst/>
          </a:prstGeom>
          <a:solidFill>
            <a:srgbClr val="333F5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LNOF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2D7834-2F52-4F40-80F4-3DAFE5CA37EF}"/>
              </a:ext>
            </a:extLst>
          </p:cNvPr>
          <p:cNvSpPr/>
          <p:nvPr/>
        </p:nvSpPr>
        <p:spPr>
          <a:xfrm>
            <a:off x="362926" y="5316582"/>
            <a:ext cx="1248217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Figures: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A6D74F-9E2E-4F67-8FD1-3F51F5C3D0CE}"/>
              </a:ext>
            </a:extLst>
          </p:cNvPr>
          <p:cNvSpPr txBox="1"/>
          <p:nvPr/>
        </p:nvSpPr>
        <p:spPr>
          <a:xfrm>
            <a:off x="1606683" y="5316582"/>
            <a:ext cx="348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transformed gravity gradients.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189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CFA78FEF-24C6-4FD6-8B10-02309DF8D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0" y="2410133"/>
            <a:ext cx="5748609" cy="2940421"/>
          </a:xfr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455A3887-73C8-4DF3-A40B-231D818AC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35" y="2410133"/>
            <a:ext cx="5679492" cy="294042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C96A50-DAAE-4526-ADD6-0E7E151F2317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133DF6F9-30F1-4261-BBDD-5A9DE8B753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134F8-ECAB-46B5-94C5-E906132208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AE026E5-ECB0-4975-9B8F-19E45AC5D6DD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21DA3D-BFE3-4B1D-B69D-FA18B05B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3" name="Picture 12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7AC72C9-A216-4D1A-B8BE-913B4701A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886019D9-B1B9-4D58-9889-F59DAFC07F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A5F853-33EF-466F-A3F6-714ED52E8C90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91BF8-5C99-4842-B066-586F17545AA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717365-6794-42BD-9A92-799005571C11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5216534-FB26-4753-A610-BE1EDD38A4A7}"/>
              </a:ext>
            </a:extLst>
          </p:cNvPr>
          <p:cNvSpPr/>
          <p:nvPr/>
        </p:nvSpPr>
        <p:spPr>
          <a:xfrm>
            <a:off x="219077" y="161925"/>
            <a:ext cx="2009774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GUI efficiency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8FDDB6-DEBD-4976-87D7-4925C1A8F300}"/>
              </a:ext>
            </a:extLst>
          </p:cNvPr>
          <p:cNvSpPr/>
          <p:nvPr/>
        </p:nvSpPr>
        <p:spPr>
          <a:xfrm>
            <a:off x="219078" y="1913465"/>
            <a:ext cx="3219448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SGG Pre-processing (1</a:t>
            </a:r>
            <a:r>
              <a:rPr lang="en-US" b="1" baseline="30000" dirty="0"/>
              <a:t>st</a:t>
            </a:r>
            <a:r>
              <a:rPr lang="en-US" b="1" dirty="0"/>
              <a:t> tab)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DB733D-46F4-4827-8F84-6568B3F17F14}"/>
              </a:ext>
            </a:extLst>
          </p:cNvPr>
          <p:cNvSpPr/>
          <p:nvPr/>
        </p:nvSpPr>
        <p:spPr>
          <a:xfrm>
            <a:off x="6288435" y="1907793"/>
            <a:ext cx="3475900" cy="357514"/>
          </a:xfrm>
          <a:prstGeom prst="rect">
            <a:avLst/>
          </a:prstGeom>
          <a:solidFill>
            <a:srgbClr val="546782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GGM</a:t>
            </a:r>
            <a:r>
              <a:rPr lang="en-US" dirty="0"/>
              <a:t> </a:t>
            </a:r>
            <a:r>
              <a:rPr lang="en-US" b="1" dirty="0"/>
              <a:t>Transformation (2</a:t>
            </a:r>
            <a:r>
              <a:rPr lang="en-US" b="1" baseline="30000" dirty="0"/>
              <a:t>nd</a:t>
            </a:r>
            <a:r>
              <a:rPr lang="en-US" b="1" dirty="0"/>
              <a:t> tab)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388DCE5-FE77-4A13-AA74-59CE07B61F31}"/>
              </a:ext>
            </a:extLst>
          </p:cNvPr>
          <p:cNvSpPr/>
          <p:nvPr/>
        </p:nvSpPr>
        <p:spPr>
          <a:xfrm>
            <a:off x="2191884" y="159069"/>
            <a:ext cx="2277328" cy="381000"/>
          </a:xfrm>
          <a:custGeom>
            <a:avLst/>
            <a:gdLst>
              <a:gd name="connsiteX0" fmla="*/ 0 w 2277328"/>
              <a:gd name="connsiteY0" fmla="*/ 0 h 381000"/>
              <a:gd name="connsiteX1" fmla="*/ 338371 w 2277328"/>
              <a:gd name="connsiteY1" fmla="*/ 0 h 381000"/>
              <a:gd name="connsiteX2" fmla="*/ 424486 w 2277328"/>
              <a:gd name="connsiteY2" fmla="*/ 0 h 381000"/>
              <a:gd name="connsiteX3" fmla="*/ 930853 w 2277328"/>
              <a:gd name="connsiteY3" fmla="*/ 0 h 381000"/>
              <a:gd name="connsiteX4" fmla="*/ 1271648 w 2277328"/>
              <a:gd name="connsiteY4" fmla="*/ 0 h 381000"/>
              <a:gd name="connsiteX5" fmla="*/ 2086828 w 2277328"/>
              <a:gd name="connsiteY5" fmla="*/ 0 h 381000"/>
              <a:gd name="connsiteX6" fmla="*/ 2277328 w 2277328"/>
              <a:gd name="connsiteY6" fmla="*/ 190500 h 381000"/>
              <a:gd name="connsiteX7" fmla="*/ 2086828 w 2277328"/>
              <a:gd name="connsiteY7" fmla="*/ 381000 h 381000"/>
              <a:gd name="connsiteX8" fmla="*/ 1271648 w 2277328"/>
              <a:gd name="connsiteY8" fmla="*/ 381000 h 381000"/>
              <a:gd name="connsiteX9" fmla="*/ 930853 w 2277328"/>
              <a:gd name="connsiteY9" fmla="*/ 381000 h 381000"/>
              <a:gd name="connsiteX10" fmla="*/ 424486 w 2277328"/>
              <a:gd name="connsiteY10" fmla="*/ 381000 h 381000"/>
              <a:gd name="connsiteX11" fmla="*/ 338371 w 2277328"/>
              <a:gd name="connsiteY11" fmla="*/ 381000 h 381000"/>
              <a:gd name="connsiteX12" fmla="*/ 0 w 2277328"/>
              <a:gd name="connsiteY12" fmla="*/ 381000 h 381000"/>
              <a:gd name="connsiteX13" fmla="*/ 190500 w 2277328"/>
              <a:gd name="connsiteY13" fmla="*/ 1905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7328" h="381000">
                <a:moveTo>
                  <a:pt x="0" y="0"/>
                </a:moveTo>
                <a:lnTo>
                  <a:pt x="338371" y="0"/>
                </a:lnTo>
                <a:lnTo>
                  <a:pt x="424486" y="0"/>
                </a:lnTo>
                <a:lnTo>
                  <a:pt x="930853" y="0"/>
                </a:lnTo>
                <a:lnTo>
                  <a:pt x="1271648" y="0"/>
                </a:lnTo>
                <a:lnTo>
                  <a:pt x="2086828" y="0"/>
                </a:lnTo>
                <a:lnTo>
                  <a:pt x="2277328" y="190500"/>
                </a:lnTo>
                <a:lnTo>
                  <a:pt x="2086828" y="381000"/>
                </a:lnTo>
                <a:lnTo>
                  <a:pt x="1271648" y="381000"/>
                </a:lnTo>
                <a:lnTo>
                  <a:pt x="930853" y="381000"/>
                </a:lnTo>
                <a:lnTo>
                  <a:pt x="424486" y="381000"/>
                </a:lnTo>
                <a:lnTo>
                  <a:pt x="338371" y="381000"/>
                </a:lnTo>
                <a:lnTo>
                  <a:pt x="0" y="381000"/>
                </a:lnTo>
                <a:lnTo>
                  <a:pt x="190500" y="190500"/>
                </a:lnTo>
                <a:close/>
              </a:path>
            </a:pathLst>
          </a:cu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Multi-processing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C4A9BD-4113-4150-B745-719DC595B523}"/>
              </a:ext>
            </a:extLst>
          </p:cNvPr>
          <p:cNvSpPr txBox="1"/>
          <p:nvPr/>
        </p:nvSpPr>
        <p:spPr>
          <a:xfrm>
            <a:off x="219077" y="763694"/>
            <a:ext cx="11748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GeoGravGOCE software has been developed in such a way that when multiple files are requested as input, parallel processing capabilities are enabled.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85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C96A50-DAAE-4526-ADD6-0E7E151F2317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133DF6F9-30F1-4261-BBDD-5A9DE8B75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134F8-ECAB-46B5-94C5-E90613220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AE026E5-ECB0-4975-9B8F-19E45AC5D6DD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21DA3D-BFE3-4B1D-B69D-FA18B05B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3" name="Picture 12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7AC72C9-A216-4D1A-B8BE-913B4701A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886019D9-B1B9-4D58-9889-F59DAFC07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A5F853-33EF-466F-A3F6-714ED52E8C90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91BF8-5C99-4842-B066-586F17545AA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717365-6794-42BD-9A92-799005571C11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5216534-FB26-4753-A610-BE1EDD38A4A7}"/>
              </a:ext>
            </a:extLst>
          </p:cNvPr>
          <p:cNvSpPr/>
          <p:nvPr/>
        </p:nvSpPr>
        <p:spPr>
          <a:xfrm>
            <a:off x="219077" y="161925"/>
            <a:ext cx="2009774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Conclusions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324E2B-9B0F-42EC-8663-D682F06CB634}"/>
              </a:ext>
            </a:extLst>
          </p:cNvPr>
          <p:cNvSpPr txBox="1"/>
          <p:nvPr/>
        </p:nvSpPr>
        <p:spPr>
          <a:xfrm>
            <a:off x="219077" y="737651"/>
            <a:ext cx="11772898" cy="4558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GeoGravGOCE: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an open-source software developed with MATLAB.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Consists of an easy-to-use Graphical User Interface divided into four tabs.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reliable pre-processing of the GOCE gravity gradients, precise transformation in their reference frames, and appropriate filtering with a FIR, an IIR, and a Wavelet MRA filter.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suitable for educational purposes, as it provides all the necessary pre-process of GOCE GGs, and can manage extensive experiments with multiple files. </a:t>
            </a:r>
          </a:p>
          <a:p>
            <a:pPr marL="285750" marR="0" indent="-28575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download: 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http://olimpia.topo.auth.gr/GeoGravGOCE/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5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C96A50-DAAE-4526-ADD6-0E7E151F2317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133DF6F9-30F1-4261-BBDD-5A9DE8B75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134F8-ECAB-46B5-94C5-E90613220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AE026E5-ECB0-4975-9B8F-19E45AC5D6DD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21DA3D-BFE3-4B1D-B69D-FA18B05B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3" name="Picture 12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7AC72C9-A216-4D1A-B8BE-913B4701A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886019D9-B1B9-4D58-9889-F59DAFC07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A5F853-33EF-466F-A3F6-714ED52E8C90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91BF8-5C99-4842-B066-586F17545AA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717365-6794-42BD-9A92-799005571C11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5216534-FB26-4753-A610-BE1EDD38A4A7}"/>
              </a:ext>
            </a:extLst>
          </p:cNvPr>
          <p:cNvSpPr/>
          <p:nvPr/>
        </p:nvSpPr>
        <p:spPr>
          <a:xfrm>
            <a:off x="219077" y="161925"/>
            <a:ext cx="2562224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References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9ABB9-4DA1-494B-B805-65DF15C6BA24}"/>
              </a:ext>
            </a:extLst>
          </p:cNvPr>
          <p:cNvSpPr txBox="1"/>
          <p:nvPr/>
        </p:nvSpPr>
        <p:spPr>
          <a:xfrm>
            <a:off x="154960" y="903737"/>
            <a:ext cx="117989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304800" algn="just">
              <a:buFont typeface="Wingdings" panose="05000000000000000000" pitchFamily="2" charset="2"/>
              <a:buChar char="ü"/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B., &amp;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Janák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(2013). A MATLAB-based graphical user interface program for computing functionals of the geopotential up to ultra-high degrees and orders.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Computers and Geosciences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https://doi.org/10.1016/j.cageo.2013.03.012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marR="0" indent="-3048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GB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04800" marR="0" indent="-3048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Pawlowicz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R. (2020). </a:t>
            </a:r>
            <a:r>
              <a:rPr lang="en-GB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M_Map</a:t>
            </a:r>
            <a:r>
              <a:rPr lang="en-GB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A Mapping package for Matlab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(1.4m). </a:t>
            </a:r>
            <a:r>
              <a:rPr lang="en-GB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8"/>
              </a:rPr>
              <a:t>https://www.eoas.ubc.ca/~rich/map.html</a:t>
            </a:r>
            <a:endParaRPr lang="en-GB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04800" marR="0" indent="-30480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A2F6E03-ED72-4DE6-B14E-845413AE2E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030" y="4649491"/>
            <a:ext cx="4213940" cy="1363784"/>
          </a:xfrm>
          <a:prstGeom prst="rect">
            <a:avLst/>
          </a:prstGeom>
        </p:spPr>
      </p:pic>
      <p:pic>
        <p:nvPicPr>
          <p:cNvPr id="29" name="Picture 28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1BEEA77B-AD58-4F0B-9ACC-F195911619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68" y="4633385"/>
            <a:ext cx="3115925" cy="1395996"/>
          </a:xfrm>
          <a:prstGeom prst="rect">
            <a:avLst/>
          </a:prstGeom>
        </p:spPr>
      </p:pic>
      <p:pic>
        <p:nvPicPr>
          <p:cNvPr id="32" name="Picture 31" descr="A picture containing logo&#10;&#10;Description automatically generated">
            <a:extLst>
              <a:ext uri="{FF2B5EF4-FFF2-40B4-BE49-F238E27FC236}">
                <a16:creationId xmlns:a16="http://schemas.microsoft.com/office/drawing/2014/main" id="{6153EAE6-18B5-4C88-BBC0-730458A842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08" y="4633385"/>
            <a:ext cx="3253467" cy="145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81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7C96A50-DAAE-4526-ADD6-0E7E151F2317}"/>
              </a:ext>
            </a:extLst>
          </p:cNvPr>
          <p:cNvSpPr/>
          <p:nvPr/>
        </p:nvSpPr>
        <p:spPr>
          <a:xfrm>
            <a:off x="0" y="646176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133DF6F9-30F1-4261-BBDD-5A9DE8B75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7" y="6517314"/>
            <a:ext cx="720299" cy="314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134F8-ECAB-46B5-94C5-E90613220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57" y="6509616"/>
            <a:ext cx="387701" cy="3196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AE026E5-ECB0-4975-9B8F-19E45AC5D6DD}"/>
              </a:ext>
            </a:extLst>
          </p:cNvPr>
          <p:cNvGrpSpPr/>
          <p:nvPr/>
        </p:nvGrpSpPr>
        <p:grpSpPr>
          <a:xfrm>
            <a:off x="4532459" y="6513067"/>
            <a:ext cx="1430400" cy="310318"/>
            <a:chOff x="72564" y="6447091"/>
            <a:chExt cx="1573919" cy="38982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21DA3D-BFE3-4B1D-B69D-FA18B05B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931" y="6452876"/>
              <a:ext cx="460552" cy="384043"/>
            </a:xfrm>
            <a:prstGeom prst="rect">
              <a:avLst/>
            </a:prstGeom>
          </p:spPr>
        </p:pic>
        <p:pic>
          <p:nvPicPr>
            <p:cNvPr id="13" name="Picture 12" descr="A close-up of a logo&#10;&#10;Description automatically generated with medium confidence">
              <a:extLst>
                <a:ext uri="{FF2B5EF4-FFF2-40B4-BE49-F238E27FC236}">
                  <a16:creationId xmlns:a16="http://schemas.microsoft.com/office/drawing/2014/main" id="{E7AC72C9-A216-4D1A-B8BE-913B4701A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4" y="6447091"/>
              <a:ext cx="1043403" cy="388754"/>
            </a:xfrm>
            <a:prstGeom prst="rect">
              <a:avLst/>
            </a:prstGeom>
          </p:spPr>
        </p:pic>
      </p:grp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886019D9-B1B9-4D58-9889-F59DAFC07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021" y="6516913"/>
            <a:ext cx="966150" cy="312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A5F853-33EF-466F-A3F6-714ED52E8C90}"/>
              </a:ext>
            </a:extLst>
          </p:cNvPr>
          <p:cNvSpPr txBox="1"/>
          <p:nvPr/>
        </p:nvSpPr>
        <p:spPr>
          <a:xfrm>
            <a:off x="154960" y="6485153"/>
            <a:ext cx="2552943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ndara Light" panose="020E0502030303020204" pitchFamily="34" charset="0"/>
              </a:rPr>
              <a:t>Software: GeoGravGOCE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591BF8-5C99-4842-B066-586F17545AA6}"/>
              </a:ext>
            </a:extLst>
          </p:cNvPr>
          <p:cNvSpPr txBox="1"/>
          <p:nvPr/>
        </p:nvSpPr>
        <p:spPr>
          <a:xfrm>
            <a:off x="9764334" y="6474256"/>
            <a:ext cx="268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ndara Light" panose="020E0502030303020204" pitchFamily="34" charset="0"/>
              </a:rPr>
              <a:t>E.G. Mamagiannou et al.</a:t>
            </a:r>
          </a:p>
          <a:p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717365-6794-42BD-9A92-799005571C11}"/>
              </a:ext>
            </a:extLst>
          </p:cNvPr>
          <p:cNvSpPr/>
          <p:nvPr/>
        </p:nvSpPr>
        <p:spPr>
          <a:xfrm rot="10800000">
            <a:off x="0" y="-32800"/>
            <a:ext cx="12192000" cy="396240"/>
          </a:xfrm>
          <a:custGeom>
            <a:avLst/>
            <a:gdLst>
              <a:gd name="connsiteX0" fmla="*/ 59587 w 12192000"/>
              <a:gd name="connsiteY0" fmla="*/ 0 h 396240"/>
              <a:gd name="connsiteX1" fmla="*/ 12132413 w 12192000"/>
              <a:gd name="connsiteY1" fmla="*/ 0 h 396240"/>
              <a:gd name="connsiteX2" fmla="*/ 12192000 w 12192000"/>
              <a:gd name="connsiteY2" fmla="*/ 59587 h 396240"/>
              <a:gd name="connsiteX3" fmla="*/ 12192000 w 12192000"/>
              <a:gd name="connsiteY3" fmla="*/ 186134 h 396240"/>
              <a:gd name="connsiteX4" fmla="*/ 12192000 w 12192000"/>
              <a:gd name="connsiteY4" fmla="*/ 297927 h 396240"/>
              <a:gd name="connsiteX5" fmla="*/ 12192000 w 12192000"/>
              <a:gd name="connsiteY5" fmla="*/ 396240 h 396240"/>
              <a:gd name="connsiteX6" fmla="*/ 0 w 12192000"/>
              <a:gd name="connsiteY6" fmla="*/ 396240 h 396240"/>
              <a:gd name="connsiteX7" fmla="*/ 0 w 12192000"/>
              <a:gd name="connsiteY7" fmla="*/ 297927 h 396240"/>
              <a:gd name="connsiteX8" fmla="*/ 0 w 12192000"/>
              <a:gd name="connsiteY8" fmla="*/ 186134 h 396240"/>
              <a:gd name="connsiteX9" fmla="*/ 0 w 12192000"/>
              <a:gd name="connsiteY9" fmla="*/ 59587 h 396240"/>
              <a:gd name="connsiteX10" fmla="*/ 59587 w 12192000"/>
              <a:gd name="connsiteY10" fmla="*/ 0 h 3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96240">
                <a:moveTo>
                  <a:pt x="59587" y="0"/>
                </a:moveTo>
                <a:lnTo>
                  <a:pt x="12132413" y="0"/>
                </a:lnTo>
                <a:cubicBezTo>
                  <a:pt x="12165322" y="0"/>
                  <a:pt x="12192000" y="26678"/>
                  <a:pt x="12192000" y="59587"/>
                </a:cubicBezTo>
                <a:lnTo>
                  <a:pt x="12192000" y="186134"/>
                </a:lnTo>
                <a:lnTo>
                  <a:pt x="12192000" y="297927"/>
                </a:lnTo>
                <a:lnTo>
                  <a:pt x="12192000" y="396240"/>
                </a:lnTo>
                <a:lnTo>
                  <a:pt x="0" y="396240"/>
                </a:lnTo>
                <a:lnTo>
                  <a:pt x="0" y="297927"/>
                </a:lnTo>
                <a:lnTo>
                  <a:pt x="0" y="186134"/>
                </a:lnTo>
                <a:lnTo>
                  <a:pt x="0" y="59587"/>
                </a:lnTo>
                <a:cubicBezTo>
                  <a:pt x="0" y="26678"/>
                  <a:pt x="26678" y="0"/>
                  <a:pt x="59587" y="0"/>
                </a:cubicBez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5216534-FB26-4753-A610-BE1EDD38A4A7}"/>
              </a:ext>
            </a:extLst>
          </p:cNvPr>
          <p:cNvSpPr/>
          <p:nvPr/>
        </p:nvSpPr>
        <p:spPr>
          <a:xfrm>
            <a:off x="219077" y="161925"/>
            <a:ext cx="2562224" cy="381000"/>
          </a:xfrm>
          <a:prstGeom prst="homePlate">
            <a:avLst/>
          </a:prstGeom>
          <a:solidFill>
            <a:srgbClr val="546782"/>
          </a:solidFill>
          <a:ln>
            <a:solidFill>
              <a:srgbClr val="8597B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Acknowledgements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9ABB9-4DA1-494B-B805-65DF15C6BA24}"/>
              </a:ext>
            </a:extLst>
          </p:cNvPr>
          <p:cNvSpPr txBox="1"/>
          <p:nvPr/>
        </p:nvSpPr>
        <p:spPr>
          <a:xfrm>
            <a:off x="154960" y="903737"/>
            <a:ext cx="11798915" cy="167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80000"/>
              </a:lnSpc>
              <a:spcBef>
                <a:spcPct val="45000"/>
              </a:spcBef>
              <a:buFont typeface="Wingdings" panose="05000000000000000000" pitchFamily="2" charset="2"/>
              <a:buChar char="ü"/>
            </a:pPr>
            <a:r>
              <a:rPr lang="en-US" altLang="en-US" sz="1800" b="0" i="0" dirty="0">
                <a:latin typeface="Calibri" pitchFamily="34" charset="0"/>
              </a:rPr>
              <a:t>The research project was supported by the Hellenic Foundation for Research and Innovation (H.F.R.I.) under the “1</a:t>
            </a:r>
            <a:r>
              <a:rPr lang="en-US" altLang="en-US" sz="1800" b="0" i="0" baseline="30000" dirty="0">
                <a:latin typeface="Calibri" pitchFamily="34" charset="0"/>
              </a:rPr>
              <a:t>st</a:t>
            </a:r>
            <a:r>
              <a:rPr lang="en-US" altLang="en-US" sz="1800" b="0" i="0" dirty="0">
                <a:latin typeface="Calibri" pitchFamily="34" charset="0"/>
              </a:rPr>
              <a:t> Call for H.F.R.I. Research Projects to support Faculty members and Researchers and the procurement of high-cost research equipment grant” (Project Number: 3488.).</a:t>
            </a:r>
          </a:p>
          <a:p>
            <a:pPr algn="just" eaLnBrk="1" hangingPunct="1">
              <a:lnSpc>
                <a:spcPct val="80000"/>
              </a:lnSpc>
              <a:spcBef>
                <a:spcPct val="45000"/>
              </a:spcBef>
              <a:buFont typeface="Courier New" pitchFamily="49" charset="0"/>
              <a:buChar char="o"/>
            </a:pPr>
            <a:endParaRPr lang="en-US" altLang="en-US" sz="1800" b="0" i="0" dirty="0">
              <a:latin typeface="Calibri" pitchFamily="34" charset="0"/>
            </a:endParaRPr>
          </a:p>
          <a:p>
            <a:pPr marL="285750" indent="-285750" algn="just" eaLnBrk="1" hangingPunct="1">
              <a:lnSpc>
                <a:spcPct val="80000"/>
              </a:lnSpc>
              <a:spcBef>
                <a:spcPct val="45000"/>
              </a:spcBef>
              <a:buFont typeface="Wingdings" panose="05000000000000000000" pitchFamily="2" charset="2"/>
              <a:buChar char="ü"/>
            </a:pPr>
            <a:r>
              <a:rPr lang="en-US" altLang="en-US" sz="1800" b="0" i="0" dirty="0">
                <a:latin typeface="Calibri" pitchFamily="34" charset="0"/>
              </a:rPr>
              <a:t>GeoGravGOCE is funded by (HFRI) within its Call for Research Projects for Research and Academic Staff (HFRI/Staff) following a successful application to the General Secretariat for Research &amp; Technology (GSRT). </a:t>
            </a:r>
            <a:endParaRPr lang="en-US" sz="1800" b="0" i="0" dirty="0">
              <a:latin typeface="Calibri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A2F6E03-ED72-4DE6-B14E-845413AE2E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030" y="4649491"/>
            <a:ext cx="4213940" cy="1363784"/>
          </a:xfrm>
          <a:prstGeom prst="rect">
            <a:avLst/>
          </a:prstGeom>
        </p:spPr>
      </p:pic>
      <p:pic>
        <p:nvPicPr>
          <p:cNvPr id="29" name="Picture 28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1BEEA77B-AD58-4F0B-9ACC-F195911619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68" y="4633385"/>
            <a:ext cx="3115925" cy="1395996"/>
          </a:xfrm>
          <a:prstGeom prst="rect">
            <a:avLst/>
          </a:prstGeom>
        </p:spPr>
      </p:pic>
      <p:pic>
        <p:nvPicPr>
          <p:cNvPr id="32" name="Picture 31" descr="A picture containing logo&#10;&#10;Description automatically generated">
            <a:extLst>
              <a:ext uri="{FF2B5EF4-FFF2-40B4-BE49-F238E27FC236}">
                <a16:creationId xmlns:a16="http://schemas.microsoft.com/office/drawing/2014/main" id="{6153EAE6-18B5-4C88-BBC0-730458A842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408" y="4633385"/>
            <a:ext cx="3253467" cy="14560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B99881-8388-4450-AE39-76521E71E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622" y="3940293"/>
            <a:ext cx="1219200" cy="42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39D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54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1202</TotalTime>
  <Words>1462</Words>
  <Application>Microsoft Office PowerPoint</Application>
  <PresentationFormat>Widescreen</PresentationFormat>
  <Paragraphs>285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Candara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Elisavet-Maria Mamagiannou</dc:creator>
  <cp:lastModifiedBy>Elisavet-Maria Mamagiannou</cp:lastModifiedBy>
  <cp:revision>103</cp:revision>
  <dcterms:created xsi:type="dcterms:W3CDTF">2021-03-10T23:51:24Z</dcterms:created>
  <dcterms:modified xsi:type="dcterms:W3CDTF">2021-04-02T00:09:43Z</dcterms:modified>
</cp:coreProperties>
</file>