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72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0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9" d="100"/>
          <a:sy n="99" d="100"/>
        </p:scale>
        <p:origin x="93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67650-715E-445E-968F-B9EFEA60D2A1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D1224-6F85-430B-888F-6392E2DF1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9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9D33-7BAE-4A98-B399-03DDEB09A0D6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E444-1957-429E-971C-43D983A75FB8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7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8C7C-3297-4AF9-B9B0-95B682227915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7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11AB8-00F9-4F27-AC90-DF4D3A9A521B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F0CF-AB59-4F12-9C18-FCD0C0B18887}" type="datetime1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3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DC1E2-D180-4C2F-B32E-78CCC0C6AFB2}" type="datetime1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0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4FBA0-C8BC-4C4F-B86A-AE04D39A0438}" type="datetime1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3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3F86B-A6F4-4912-A3B8-DF88A4E5CCED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8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D6E4-51BB-4479-BC4D-2BF56C4D1E11}" type="datetime1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64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092E5-213B-4A9C-B5E3-A826E56AE4B4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5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22BF-F82E-4427-8C52-B3E6A4B0D012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1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AC4D4-D26C-4AB4-ABF1-5AB9310CAE2B}" type="datetime1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9D27F-9F13-4082-8239-93B2FD74C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te.or.jp/co2storage/en/safety/nagaoka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j-shis.bosai.go.jp/map/JSHIS2/download.html?lang=en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www.j-shis.bosai.go.jp/map/JSHIS2/download.html?lang=en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9.tiff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B02DCA-6E1A-4973-ADA8-0D7B75072CD3}"/>
              </a:ext>
            </a:extLst>
          </p:cNvPr>
          <p:cNvSpPr/>
          <p:nvPr/>
        </p:nvSpPr>
        <p:spPr>
          <a:xfrm>
            <a:off x="0" y="1858508"/>
            <a:ext cx="9144000" cy="27664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mage result for kyushu university logo">
            <a:extLst>
              <a:ext uri="{FF2B5EF4-FFF2-40B4-BE49-F238E27FC236}">
                <a16:creationId xmlns:a16="http://schemas.microsoft.com/office/drawing/2014/main" id="{375CB8A6-EFDD-4A33-A6BC-0EA15F41C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2" y="498962"/>
            <a:ext cx="4114800" cy="7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ctivities and Events">
            <a:extLst>
              <a:ext uri="{FF2B5EF4-FFF2-40B4-BE49-F238E27FC236}">
                <a16:creationId xmlns:a16="http://schemas.microsoft.com/office/drawing/2014/main" id="{6CF68BE1-8C4E-4FF1-9CB3-88DEA4D3A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274" y="200972"/>
            <a:ext cx="2027583" cy="54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B95FEB-FF78-4C0A-8A31-C97FAAE53211}"/>
              </a:ext>
            </a:extLst>
          </p:cNvPr>
          <p:cNvSpPr txBox="1"/>
          <p:nvPr/>
        </p:nvSpPr>
        <p:spPr>
          <a:xfrm>
            <a:off x="7126657" y="747469"/>
            <a:ext cx="1645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yriad Pro" panose="020B0503030403020204" pitchFamily="34" charset="0"/>
              </a:rPr>
              <a:t>#vEGU21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Myriad Pro" panose="020B0503030403020204" pitchFamily="34" charset="0"/>
              </a:rPr>
              <a:t>Abstract EGU21-1725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A7698-36F2-44BE-B658-DAE1F318A502}"/>
              </a:ext>
            </a:extLst>
          </p:cNvPr>
          <p:cNvSpPr txBox="1"/>
          <p:nvPr/>
        </p:nvSpPr>
        <p:spPr>
          <a:xfrm>
            <a:off x="0" y="2396564"/>
            <a:ext cx="9144000" cy="1690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i="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Natural and artificial pore pressure variation for </a:t>
            </a:r>
          </a:p>
          <a:p>
            <a:pPr algn="ctr">
              <a:lnSpc>
                <a:spcPct val="150000"/>
              </a:lnSpc>
            </a:pPr>
            <a:r>
              <a:rPr lang="en-US" sz="2400" b="1" i="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distinguishing earthquakes induced by CO2 injection </a:t>
            </a:r>
          </a:p>
          <a:p>
            <a:pPr algn="ctr">
              <a:lnSpc>
                <a:spcPct val="150000"/>
              </a:lnSpc>
            </a:pPr>
            <a:r>
              <a:rPr lang="en-US" sz="2400" b="1" i="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from natural earthquakes</a:t>
            </a:r>
          </a:p>
        </p:txBody>
      </p:sp>
      <p:sp>
        <p:nvSpPr>
          <p:cNvPr id="10" name="サブタイトル 2">
            <a:extLst>
              <a:ext uri="{FF2B5EF4-FFF2-40B4-BE49-F238E27FC236}">
                <a16:creationId xmlns:a16="http://schemas.microsoft.com/office/drawing/2014/main" id="{32695453-ED75-4AC3-B81A-14812CC4406B}"/>
              </a:ext>
            </a:extLst>
          </p:cNvPr>
          <p:cNvSpPr txBox="1">
            <a:spLocks/>
          </p:cNvSpPr>
          <p:nvPr/>
        </p:nvSpPr>
        <p:spPr>
          <a:xfrm>
            <a:off x="-47956" y="4889938"/>
            <a:ext cx="9144000" cy="36512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171450" marR="0" lvl="0" indent="-17145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Chanmaly Chhun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cs typeface="Arial" panose="020B0604020202020204" pitchFamily="34" charset="0"/>
              </a:rPr>
              <a:t>1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cs typeface="Arial" pitchFamily="34" charset="0"/>
              </a:rPr>
              <a:t> Takeshi Tsuji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cs typeface="Arial" pitchFamily="34" charset="0"/>
              </a:rPr>
              <a:t>1,2,3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yriad Pro" panose="020B0503030403020204" pitchFamily="34" charset="0"/>
              <a:cs typeface="Arial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yriad Pro" panose="020B0503030403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D86653B2-8788-4D53-AE4B-1616B6F8B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99" y="5351892"/>
            <a:ext cx="7362823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US" altLang="ja-JP" sz="13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ea typeface="Arial Unicode MS" pitchFamily="34" charset="-128"/>
                <a:cs typeface="Arial" panose="020B0604020202020204" pitchFamily="34" charset="0"/>
              </a:rPr>
              <a:t>Department of Earth Resources Engineering, Kyushu University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US" altLang="ja-JP" sz="13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International Institute for Carbon-Neutral Energy Research (I2CNER), Kyushu University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US" altLang="ja-JP" sz="135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Disaster Prevention Research Institute, Kyoto University</a:t>
            </a:r>
          </a:p>
        </p:txBody>
      </p:sp>
    </p:spTree>
    <p:extLst>
      <p:ext uri="{BB962C8B-B14F-4D97-AF65-F5344CB8AC3E}">
        <p14:creationId xmlns:p14="http://schemas.microsoft.com/office/powerpoint/2010/main" val="210163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BF31A0-E5BA-4CF0-A9A7-C7A8D7B229C6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Research Highlights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284228-F495-4405-9B36-11892B6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2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DA6B1C3-A49A-49A9-9CB5-EDAA8D1BBEA0}"/>
              </a:ext>
            </a:extLst>
          </p:cNvPr>
          <p:cNvSpPr txBox="1">
            <a:spLocks/>
          </p:cNvSpPr>
          <p:nvPr/>
        </p:nvSpPr>
        <p:spPr>
          <a:xfrm>
            <a:off x="161832" y="1299279"/>
            <a:ext cx="8451226" cy="306853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Develop a method to distinguish earthquakes induced by CO2 injection from natural ones  </a:t>
            </a:r>
          </a:p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Natural pore pressure changes are estimated from snowmelt, rainfall, and remote earthquakes</a:t>
            </a:r>
          </a:p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Artificial pore pressure changes due to CO2 injection are estimated by fluid flow simulations</a:t>
            </a:r>
          </a:p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Earthquake is natural if natural pressure variation at fault is much larger than artificial variation</a:t>
            </a:r>
          </a:p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Natural pressure variations at hypocenters exceed those from CO2 injection of Nagaoka project</a:t>
            </a:r>
          </a:p>
          <a:p>
            <a:pPr marL="494100" indent="-457200">
              <a:lnSpc>
                <a:spcPct val="170000"/>
              </a:lnSpc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00206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76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BF31A0-E5BA-4CF0-A9A7-C7A8D7B229C6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Introduction – Earthquake Occurrences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284228-F495-4405-9B36-11892B6D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1D426-FE22-45B0-88CF-C7C45F33D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524" y="723569"/>
            <a:ext cx="4287476" cy="222242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DA6B1C3-A49A-49A9-9CB5-EDAA8D1BBEA0}"/>
              </a:ext>
            </a:extLst>
          </p:cNvPr>
          <p:cNvSpPr txBox="1">
            <a:spLocks/>
          </p:cNvSpPr>
          <p:nvPr/>
        </p:nvSpPr>
        <p:spPr>
          <a:xfrm>
            <a:off x="161832" y="1299279"/>
            <a:ext cx="8451226" cy="174470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Tectonic processes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Non-tectonic processes (e.g., rainfall) 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Anthropogenic triggering earthquakes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00206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Fig. 11">
            <a:extLst>
              <a:ext uri="{FF2B5EF4-FFF2-40B4-BE49-F238E27FC236}">
                <a16:creationId xmlns:a16="http://schemas.microsoft.com/office/drawing/2014/main" id="{98838C30-B512-40C8-8866-41354B330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4" b="13341"/>
          <a:stretch/>
        </p:blipFill>
        <p:spPr bwMode="auto">
          <a:xfrm>
            <a:off x="1535709" y="3107911"/>
            <a:ext cx="5703471" cy="343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8A6137-F524-4E9C-B96B-8DAC82C9C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731" y="1447138"/>
            <a:ext cx="1251805" cy="9638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FFCCAE-53FB-4877-98BB-E32AF573D2A0}"/>
              </a:ext>
            </a:extLst>
          </p:cNvPr>
          <p:cNvSpPr txBox="1"/>
          <p:nvPr/>
        </p:nvSpPr>
        <p:spPr>
          <a:xfrm>
            <a:off x="5108629" y="6356351"/>
            <a:ext cx="195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>
              <a:buClr>
                <a:srgbClr val="E3E8E2"/>
              </a:buClr>
            </a:pP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Andajani</a:t>
            </a: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et al., 2021)</a:t>
            </a:r>
          </a:p>
        </p:txBody>
      </p:sp>
    </p:spTree>
    <p:extLst>
      <p:ext uri="{BB962C8B-B14F-4D97-AF65-F5344CB8AC3E}">
        <p14:creationId xmlns:p14="http://schemas.microsoft.com/office/powerpoint/2010/main" val="126395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8270BC-D83A-4292-BE88-27588221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2B521E-8160-4C00-BD59-0B3D68F180A5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Introduction – Earthquake Occurrences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9CC88-737E-4B4D-B395-6589003D2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524" y="0"/>
            <a:ext cx="4287476" cy="2222422"/>
          </a:xfrm>
          <a:prstGeom prst="rect">
            <a:avLst/>
          </a:prstGeom>
        </p:spPr>
      </p:pic>
      <p:pic>
        <p:nvPicPr>
          <p:cNvPr id="6" name="Picture 5" descr="Image result for underground water change on the fault in the earth&quot;">
            <a:extLst>
              <a:ext uri="{FF2B5EF4-FFF2-40B4-BE49-F238E27FC236}">
                <a16:creationId xmlns:a16="http://schemas.microsoft.com/office/drawing/2014/main" id="{EFCEE1B3-61A6-4419-B71E-69C8B2216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439" y="2406784"/>
            <a:ext cx="6359473" cy="406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C9CFF85F-CC43-4FD4-83D0-633D99AF149F}"/>
              </a:ext>
            </a:extLst>
          </p:cNvPr>
          <p:cNvSpPr txBox="1">
            <a:spLocks/>
          </p:cNvSpPr>
          <p:nvPr/>
        </p:nvSpPr>
        <p:spPr>
          <a:xfrm>
            <a:off x="258562" y="769028"/>
            <a:ext cx="8451226" cy="174470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marR="0" lvl="0" indent="-4572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3E8E2"/>
              </a:buClr>
              <a:buSzPct val="70000"/>
              <a:buFont typeface="Wingdings 2" charset="2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Tectonic processes</a:t>
            </a:r>
          </a:p>
          <a:p>
            <a:pPr marL="494100" marR="0" lvl="0" indent="-4572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3E8E2"/>
              </a:buClr>
              <a:buSzPct val="70000"/>
              <a:buFont typeface="Wingdings 2" charset="2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Non-tectonic processes </a:t>
            </a:r>
          </a:p>
          <a:p>
            <a:pPr marL="494100" marR="0" lvl="0" indent="-4572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3E8E2"/>
              </a:buClr>
              <a:buSzPct val="70000"/>
              <a:buFont typeface="Wingdings 2" charset="2"/>
              <a:buAutoNum type="arabicPeriod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Anthropogenic triggering earthquakes </a:t>
            </a:r>
          </a:p>
          <a:p>
            <a:pPr marL="494100" marR="0" lvl="0" indent="-4572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E3E8E2"/>
              </a:buClr>
              <a:buSzPct val="70000"/>
              <a:buFont typeface="Wingdings 2" charset="2"/>
              <a:buAutoNum type="arabicPeriod"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00206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Myriad Pro" panose="020B0503030403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CE7F3A-1A24-4938-9983-D2066F708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9447" y="861075"/>
            <a:ext cx="1251805" cy="963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390B30-5490-403E-94C3-5BD077B59F9D}"/>
              </a:ext>
            </a:extLst>
          </p:cNvPr>
          <p:cNvSpPr txBox="1"/>
          <p:nvPr/>
        </p:nvSpPr>
        <p:spPr>
          <a:xfrm>
            <a:off x="5798303" y="6488086"/>
            <a:ext cx="195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>
              <a:buClr>
                <a:srgbClr val="E3E8E2"/>
              </a:buClr>
            </a:pPr>
            <a:r>
              <a:rPr lang="en-US" sz="140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(Ellsworth</a:t>
            </a: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350009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Introduction – Case Study in Nagaoka, Japan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6" name="Picture 2" descr="Pilot-Scale Test Site">
            <a:extLst>
              <a:ext uri="{FF2B5EF4-FFF2-40B4-BE49-F238E27FC236}">
                <a16:creationId xmlns:a16="http://schemas.microsoft.com/office/drawing/2014/main" id="{A451E8E6-8B1A-49E4-B4D1-F3EFFA42D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051" y="207181"/>
            <a:ext cx="34099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BCA3478-62A4-4EFC-90EE-C5B87FFC860E}"/>
              </a:ext>
            </a:extLst>
          </p:cNvPr>
          <p:cNvSpPr/>
          <p:nvPr/>
        </p:nvSpPr>
        <p:spPr>
          <a:xfrm>
            <a:off x="3738156" y="6596390"/>
            <a:ext cx="352757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hlinkClick r:id="rId3"/>
              </a:rPr>
              <a:t>https://www.rite.or.jp/co2storage/en/safety/nagaoka/</a:t>
            </a:r>
            <a:endParaRPr lang="en-US" sz="10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1F5364-DD37-46D5-A6F1-408AD424E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251" y="4428397"/>
            <a:ext cx="4287476" cy="2222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CB40A5-EFAA-45F2-8889-6F13FFE26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463" y="5228403"/>
            <a:ext cx="2116382" cy="16295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09A84D-AF4C-473B-A63C-2D81E78DB8DA}"/>
              </a:ext>
            </a:extLst>
          </p:cNvPr>
          <p:cNvSpPr/>
          <p:nvPr/>
        </p:nvSpPr>
        <p:spPr>
          <a:xfrm>
            <a:off x="0" y="1415387"/>
            <a:ext cx="50517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2004 M</a:t>
            </a:r>
            <a:r>
              <a:rPr lang="en-US" baseline="-25000" dirty="0">
                <a:solidFill>
                  <a:srgbClr val="002060"/>
                </a:solidFill>
                <a:latin typeface="Myriad Pro" panose="020B0503030403020204" pitchFamily="34" charset="0"/>
              </a:rPr>
              <a:t>w</a:t>
            </a:r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 6.3 Chuetsu Earthquake hit Nagaoka area during CO</a:t>
            </a:r>
            <a:r>
              <a:rPr lang="en-US" baseline="-25000" dirty="0">
                <a:solidFill>
                  <a:srgbClr val="002060"/>
                </a:solidFill>
                <a:latin typeface="Myriad Pro" panose="020B0503030403020204" pitchFamily="34" charset="0"/>
              </a:rPr>
              <a:t>2</a:t>
            </a:r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 injection. 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ECC49E3-A30A-4DEF-94B2-338FAC431C5E}"/>
              </a:ext>
            </a:extLst>
          </p:cNvPr>
          <p:cNvSpPr txBox="1">
            <a:spLocks/>
          </p:cNvSpPr>
          <p:nvPr/>
        </p:nvSpPr>
        <p:spPr>
          <a:xfrm>
            <a:off x="0" y="2571725"/>
            <a:ext cx="5269832" cy="174311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just">
              <a:buClr>
                <a:srgbClr val="E3E8E2"/>
              </a:buClr>
              <a:buNone/>
            </a:pPr>
            <a:r>
              <a:rPr lang="en-US" sz="1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/>
                <a:latin typeface="Myriad Pro" panose="020B0503030403020204" pitchFamily="34" charset="0"/>
                <a:cs typeface="Calibri" panose="020F0502020204030204" pitchFamily="34" charset="0"/>
              </a:rPr>
              <a:t>Objectives: </a:t>
            </a:r>
          </a:p>
          <a:p>
            <a:pPr algn="just"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/>
                <a:latin typeface="Myriad Pro" panose="020B0503030403020204" pitchFamily="34" charset="0"/>
                <a:cs typeface="Calibri" panose="020F0502020204030204" pitchFamily="34" charset="0"/>
              </a:rPr>
              <a:t>To develop an approach to </a:t>
            </a:r>
            <a:r>
              <a:rPr lang="en-US" sz="180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distinguish CO</a:t>
            </a:r>
            <a:r>
              <a:rPr lang="en-US" sz="1800" baseline="-2500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2</a:t>
            </a:r>
            <a:r>
              <a:rPr lang="en-US" sz="1800" dirty="0">
                <a:solidFill>
                  <a:srgbClr val="002060"/>
                </a:solidFill>
                <a:effectLst/>
                <a:latin typeface="Myriad Pro" panose="020B0503030403020204" pitchFamily="34" charset="0"/>
              </a:rPr>
              <a:t> injection induced earthquakes from natural earthquakes</a:t>
            </a:r>
          </a:p>
          <a:p>
            <a:pPr algn="just">
              <a:buClr>
                <a:srgbClr val="E3E8E2"/>
              </a:buClr>
              <a:buFont typeface="Wingdings" panose="05000000000000000000" pitchFamily="2" charset="2"/>
              <a:buChar char="§"/>
            </a:pPr>
            <a:endParaRPr lang="en-US" sz="180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002060"/>
              </a:solidFill>
              <a:effectLst/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37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9B54D325-8AD1-444C-ABAD-887FD1A988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t="55000" r="2656"/>
          <a:stretch/>
        </p:blipFill>
        <p:spPr>
          <a:xfrm>
            <a:off x="2847975" y="3452813"/>
            <a:ext cx="5229225" cy="30861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Study Area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8" name="Picture 7" descr="Diagram, map&#10;&#10;Description automatically generated">
            <a:extLst>
              <a:ext uri="{FF2B5EF4-FFF2-40B4-BE49-F238E27FC236}">
                <a16:creationId xmlns:a16="http://schemas.microsoft.com/office/drawing/2014/main" id="{6DFC186A-BB4D-4C26-9728-8F6E9F6322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0" t="42222" r="18459" b="41528"/>
          <a:stretch/>
        </p:blipFill>
        <p:spPr>
          <a:xfrm>
            <a:off x="5562600" y="1723378"/>
            <a:ext cx="3429000" cy="1114425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786E2F8F-F1C2-4FB9-A691-7635DB4C71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r="2656" b="58899"/>
          <a:stretch/>
        </p:blipFill>
        <p:spPr>
          <a:xfrm>
            <a:off x="85725" y="962025"/>
            <a:ext cx="5229225" cy="2818753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3AA131-393F-4E8B-9DD8-E9D1393252C5}"/>
              </a:ext>
            </a:extLst>
          </p:cNvPr>
          <p:cNvCxnSpPr>
            <a:cxnSpLocks/>
          </p:cNvCxnSpPr>
          <p:nvPr/>
        </p:nvCxnSpPr>
        <p:spPr>
          <a:xfrm>
            <a:off x="2567940" y="1866900"/>
            <a:ext cx="655320" cy="215233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44CBC53-9E3B-472E-AEE6-E0A9D68B480B}"/>
              </a:ext>
            </a:extLst>
          </p:cNvPr>
          <p:cNvCxnSpPr>
            <a:cxnSpLocks/>
          </p:cNvCxnSpPr>
          <p:nvPr/>
        </p:nvCxnSpPr>
        <p:spPr>
          <a:xfrm>
            <a:off x="3741420" y="2613660"/>
            <a:ext cx="4055745" cy="1325880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57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Methods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C1F3727-CC09-4183-B9BC-A3ED1949CE69}"/>
              </a:ext>
            </a:extLst>
          </p:cNvPr>
          <p:cNvSpPr txBox="1">
            <a:spLocks/>
          </p:cNvSpPr>
          <p:nvPr/>
        </p:nvSpPr>
        <p:spPr>
          <a:xfrm>
            <a:off x="0" y="1118034"/>
            <a:ext cx="7052987" cy="23109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</a:t>
            </a:r>
            <a:r>
              <a:rPr lang="en-US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injection-pore pressure change derived from fluids flow simulation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Seasonal pore pressure change (rain fall + snow melting) 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Pore pressure change due to distant earthquake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256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Methods (1)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4AFD4F1-8DB0-4945-8953-C29C2C9F6511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EFF2E-AE30-4F5A-B04E-257462C3131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51285C7-F4CF-4AC4-ABD9-AF8A9401A00B}"/>
              </a:ext>
            </a:extLst>
          </p:cNvPr>
          <p:cNvSpPr txBox="1">
            <a:spLocks/>
          </p:cNvSpPr>
          <p:nvPr/>
        </p:nvSpPr>
        <p:spPr>
          <a:xfrm>
            <a:off x="7486650" y="6027821"/>
            <a:ext cx="1507995" cy="32853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buClr>
                <a:srgbClr val="E3E8E2"/>
              </a:buClr>
              <a:buFont typeface="Wingdings 2" charset="2"/>
              <a:buNone/>
            </a:pP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Rutqvist</a:t>
            </a: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, 2009)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42AABD2-126D-4644-BF85-311046989DFA}"/>
              </a:ext>
            </a:extLst>
          </p:cNvPr>
          <p:cNvSpPr txBox="1">
            <a:spLocks/>
          </p:cNvSpPr>
          <p:nvPr/>
        </p:nvSpPr>
        <p:spPr>
          <a:xfrm>
            <a:off x="0" y="843282"/>
            <a:ext cx="8744505" cy="23109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</a:t>
            </a:r>
            <a:r>
              <a:rPr lang="en-US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injection-pore pressure change derived from fluids flow simulation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Seasonal pore pressure change (rain fall + snow melting) 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Pore pressure change due to distant earthquake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57">
            <a:extLst>
              <a:ext uri="{FF2B5EF4-FFF2-40B4-BE49-F238E27FC236}">
                <a16:creationId xmlns:a16="http://schemas.microsoft.com/office/drawing/2014/main" id="{BC7D3CA8-983A-48E3-92F3-AAD406CE9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8"/>
          <a:stretch/>
        </p:blipFill>
        <p:spPr bwMode="auto">
          <a:xfrm>
            <a:off x="4040627" y="2425102"/>
            <a:ext cx="5103373" cy="36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BE52ED-0D2D-4BD7-AA11-3DB8BBB63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5537"/>
            <a:ext cx="3754687" cy="225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3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Methods (2)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4345308-C83D-4DAB-B02A-8DFA15B3A8AA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EFF2E-AE30-4F5A-B04E-257462C31311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FC9C261-0630-4FC3-A3D1-AAF90627FDF6}"/>
                  </a:ext>
                </a:extLst>
              </p:cNvPr>
              <p:cNvSpPr/>
              <p:nvPr/>
            </p:nvSpPr>
            <p:spPr>
              <a:xfrm>
                <a:off x="349754" y="4276200"/>
                <a:ext cx="4487639" cy="1602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b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  <m: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𝜹</m:t>
                              </m:r>
                              <m: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𝒆𝒓𝒇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"/>
                                          <m:ctrlP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𝒄</m:t>
                                          </m:r>
                                          <m:r>
                                            <a:rPr lang="en-US" b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b="1" i="1">
                                                  <a:solidFill>
                                                    <a:srgbClr val="00206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1" i="1">
                                                  <a:solidFill>
                                                    <a:srgbClr val="00206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𝒏</m:t>
                                              </m:r>
                                              <m:r>
                                                <a:rPr lang="en-US" b="1">
                                                  <a:solidFill>
                                                    <a:srgbClr val="00206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b="1" i="1">
                                                  <a:solidFill>
                                                    <a:srgbClr val="00206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e>
                                          </m:d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𝜹</m:t>
                                          </m:r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𝒕</m:t>
                                          </m:r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num>
                                        <m:den>
                                          <m:r>
                                            <a:rPr lang="en-US" b="1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b="1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𝜹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𝒆𝒓𝒇𝒄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"/>
                                          <m:ctrlP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𝒄</m:t>
                                          </m:r>
                                          <m:r>
                                            <a:rPr lang="en-US" b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b="1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1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𝒏</m:t>
                                              </m:r>
                                              <m:r>
                                                <a:rPr lang="en-US" b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b="1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e>
                                          </m:d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𝜹</m:t>
                                          </m:r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𝒕</m:t>
                                          </m:r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num>
                                        <m:den>
                                          <m:r>
                                            <a:rPr lang="en-US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FC9C261-0630-4FC3-A3D1-AAF90627F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54" y="4276200"/>
                <a:ext cx="4487639" cy="16021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Down 7">
            <a:extLst>
              <a:ext uri="{FF2B5EF4-FFF2-40B4-BE49-F238E27FC236}">
                <a16:creationId xmlns:a16="http://schemas.microsoft.com/office/drawing/2014/main" id="{FB17617E-DB20-4E62-BDEC-3A090696069E}"/>
              </a:ext>
            </a:extLst>
          </p:cNvPr>
          <p:cNvSpPr/>
          <p:nvPr/>
        </p:nvSpPr>
        <p:spPr>
          <a:xfrm>
            <a:off x="7704207" y="1482407"/>
            <a:ext cx="338317" cy="36933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76A6CB1-963C-4866-8114-EA05368A7395}"/>
              </a:ext>
            </a:extLst>
          </p:cNvPr>
          <p:cNvCxnSpPr>
            <a:cxnSpLocks/>
          </p:cNvCxnSpPr>
          <p:nvPr/>
        </p:nvCxnSpPr>
        <p:spPr>
          <a:xfrm>
            <a:off x="6702804" y="2550253"/>
            <a:ext cx="224301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6FF1D6-19EE-4627-AE54-DE2211D50F55}"/>
              </a:ext>
            </a:extLst>
          </p:cNvPr>
          <p:cNvCxnSpPr/>
          <p:nvPr/>
        </p:nvCxnSpPr>
        <p:spPr>
          <a:xfrm flipH="1">
            <a:off x="6664901" y="2550253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720943-D4EB-44B3-A778-07B763FE52BC}"/>
              </a:ext>
            </a:extLst>
          </p:cNvPr>
          <p:cNvCxnSpPr/>
          <p:nvPr/>
        </p:nvCxnSpPr>
        <p:spPr>
          <a:xfrm flipH="1">
            <a:off x="6821041" y="2550252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75F864-234F-4552-B480-A62D1A832D82}"/>
              </a:ext>
            </a:extLst>
          </p:cNvPr>
          <p:cNvCxnSpPr/>
          <p:nvPr/>
        </p:nvCxnSpPr>
        <p:spPr>
          <a:xfrm flipH="1">
            <a:off x="6988789" y="2547973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CA38DC-19DF-4E64-ADB6-F386669057AD}"/>
              </a:ext>
            </a:extLst>
          </p:cNvPr>
          <p:cNvGrpSpPr/>
          <p:nvPr/>
        </p:nvGrpSpPr>
        <p:grpSpPr>
          <a:xfrm>
            <a:off x="7133322" y="2547973"/>
            <a:ext cx="399693" cy="120725"/>
            <a:chOff x="6817301" y="2700373"/>
            <a:chExt cx="399693" cy="12072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503FF91-4E3C-4A10-A88A-18B6400BBCFF}"/>
                </a:ext>
              </a:extLst>
            </p:cNvPr>
            <p:cNvCxnSpPr/>
            <p:nvPr/>
          </p:nvCxnSpPr>
          <p:spPr>
            <a:xfrm flipH="1">
              <a:off x="6817301" y="2702653"/>
              <a:ext cx="75805" cy="11844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D04FE96-58CA-4E4C-8542-2475F6A02B96}"/>
                </a:ext>
              </a:extLst>
            </p:cNvPr>
            <p:cNvCxnSpPr/>
            <p:nvPr/>
          </p:nvCxnSpPr>
          <p:spPr>
            <a:xfrm flipH="1">
              <a:off x="6973441" y="2702652"/>
              <a:ext cx="75805" cy="11844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D9BFBDF-84A6-413B-8DA4-0B9EF4D1BE93}"/>
                </a:ext>
              </a:extLst>
            </p:cNvPr>
            <p:cNvCxnSpPr/>
            <p:nvPr/>
          </p:nvCxnSpPr>
          <p:spPr>
            <a:xfrm flipH="1">
              <a:off x="7141189" y="2700373"/>
              <a:ext cx="75805" cy="11844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960958-3BEF-47CB-9749-A8F3AE1645EA}"/>
              </a:ext>
            </a:extLst>
          </p:cNvPr>
          <p:cNvCxnSpPr/>
          <p:nvPr/>
        </p:nvCxnSpPr>
        <p:spPr>
          <a:xfrm flipH="1">
            <a:off x="7601743" y="2552860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AA00B89-465D-4D68-8045-A5ED5F2BD810}"/>
              </a:ext>
            </a:extLst>
          </p:cNvPr>
          <p:cNvCxnSpPr/>
          <p:nvPr/>
        </p:nvCxnSpPr>
        <p:spPr>
          <a:xfrm flipH="1">
            <a:off x="7757883" y="2552859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579E2D-7069-4D41-B72A-947914AA0775}"/>
              </a:ext>
            </a:extLst>
          </p:cNvPr>
          <p:cNvCxnSpPr/>
          <p:nvPr/>
        </p:nvCxnSpPr>
        <p:spPr>
          <a:xfrm flipH="1">
            <a:off x="7925631" y="2550580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0B0567-8301-4F6B-9E7A-76D34163C349}"/>
              </a:ext>
            </a:extLst>
          </p:cNvPr>
          <p:cNvCxnSpPr/>
          <p:nvPr/>
        </p:nvCxnSpPr>
        <p:spPr>
          <a:xfrm flipH="1">
            <a:off x="8078082" y="2550253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EAE2C8F-CEBD-4A92-80D2-3DB999B8F59B}"/>
              </a:ext>
            </a:extLst>
          </p:cNvPr>
          <p:cNvCxnSpPr/>
          <p:nvPr/>
        </p:nvCxnSpPr>
        <p:spPr>
          <a:xfrm flipH="1">
            <a:off x="8234222" y="2550252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981B47-5092-4D64-8443-47684F1A60E8}"/>
              </a:ext>
            </a:extLst>
          </p:cNvPr>
          <p:cNvCxnSpPr/>
          <p:nvPr/>
        </p:nvCxnSpPr>
        <p:spPr>
          <a:xfrm flipH="1">
            <a:off x="8401970" y="2547973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447F3C-ED18-47C4-A989-D4D95579B354}"/>
              </a:ext>
            </a:extLst>
          </p:cNvPr>
          <p:cNvCxnSpPr/>
          <p:nvPr/>
        </p:nvCxnSpPr>
        <p:spPr>
          <a:xfrm flipH="1">
            <a:off x="8546121" y="2553239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ED54474-B56A-4D35-A560-13D39D372003}"/>
              </a:ext>
            </a:extLst>
          </p:cNvPr>
          <p:cNvCxnSpPr/>
          <p:nvPr/>
        </p:nvCxnSpPr>
        <p:spPr>
          <a:xfrm flipH="1">
            <a:off x="8702261" y="2553238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9CE329-3DC4-4E1A-9BED-ED9901B9ABE2}"/>
              </a:ext>
            </a:extLst>
          </p:cNvPr>
          <p:cNvCxnSpPr/>
          <p:nvPr/>
        </p:nvCxnSpPr>
        <p:spPr>
          <a:xfrm flipH="1">
            <a:off x="8870009" y="2550959"/>
            <a:ext cx="75805" cy="1184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A3F6F46-1BEE-49BF-81CE-B128BED37633}"/>
              </a:ext>
            </a:extLst>
          </p:cNvPr>
          <p:cNvSpPr/>
          <p:nvPr/>
        </p:nvSpPr>
        <p:spPr>
          <a:xfrm>
            <a:off x="6877878" y="1932167"/>
            <a:ext cx="882595" cy="469127"/>
          </a:xfrm>
          <a:custGeom>
            <a:avLst/>
            <a:gdLst>
              <a:gd name="connsiteX0" fmla="*/ 882595 w 882595"/>
              <a:gd name="connsiteY0" fmla="*/ 0 h 469127"/>
              <a:gd name="connsiteX1" fmla="*/ 628153 w 882595"/>
              <a:gd name="connsiteY1" fmla="*/ 326003 h 469127"/>
              <a:gd name="connsiteX2" fmla="*/ 151075 w 882595"/>
              <a:gd name="connsiteY2" fmla="*/ 445273 h 469127"/>
              <a:gd name="connsiteX3" fmla="*/ 0 w 882595"/>
              <a:gd name="connsiteY3" fmla="*/ 469127 h 46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595" h="469127">
                <a:moveTo>
                  <a:pt x="882595" y="0"/>
                </a:moveTo>
                <a:cubicBezTo>
                  <a:pt x="816334" y="125895"/>
                  <a:pt x="750073" y="251791"/>
                  <a:pt x="628153" y="326003"/>
                </a:cubicBezTo>
                <a:cubicBezTo>
                  <a:pt x="506233" y="400215"/>
                  <a:pt x="255767" y="421419"/>
                  <a:pt x="151075" y="445273"/>
                </a:cubicBezTo>
                <a:cubicBezTo>
                  <a:pt x="46383" y="469127"/>
                  <a:pt x="23191" y="469127"/>
                  <a:pt x="0" y="4691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CECCCA6-49E9-4859-820A-77BF49C8C674}"/>
              </a:ext>
            </a:extLst>
          </p:cNvPr>
          <p:cNvSpPr/>
          <p:nvPr/>
        </p:nvSpPr>
        <p:spPr>
          <a:xfrm flipH="1">
            <a:off x="7980435" y="1942268"/>
            <a:ext cx="789388" cy="469127"/>
          </a:xfrm>
          <a:custGeom>
            <a:avLst/>
            <a:gdLst>
              <a:gd name="connsiteX0" fmla="*/ 882595 w 882595"/>
              <a:gd name="connsiteY0" fmla="*/ 0 h 469127"/>
              <a:gd name="connsiteX1" fmla="*/ 628153 w 882595"/>
              <a:gd name="connsiteY1" fmla="*/ 326003 h 469127"/>
              <a:gd name="connsiteX2" fmla="*/ 151075 w 882595"/>
              <a:gd name="connsiteY2" fmla="*/ 445273 h 469127"/>
              <a:gd name="connsiteX3" fmla="*/ 0 w 882595"/>
              <a:gd name="connsiteY3" fmla="*/ 469127 h 46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2595" h="469127">
                <a:moveTo>
                  <a:pt x="882595" y="0"/>
                </a:moveTo>
                <a:cubicBezTo>
                  <a:pt x="816334" y="125895"/>
                  <a:pt x="750073" y="251791"/>
                  <a:pt x="628153" y="326003"/>
                </a:cubicBezTo>
                <a:cubicBezTo>
                  <a:pt x="506233" y="400215"/>
                  <a:pt x="255767" y="421419"/>
                  <a:pt x="151075" y="445273"/>
                </a:cubicBezTo>
                <a:cubicBezTo>
                  <a:pt x="46383" y="469127"/>
                  <a:pt x="23191" y="469127"/>
                  <a:pt x="0" y="4691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4E6C324-8D0F-426B-A28E-960D73F35A49}"/>
              </a:ext>
            </a:extLst>
          </p:cNvPr>
          <p:cNvCxnSpPr>
            <a:cxnSpLocks/>
          </p:cNvCxnSpPr>
          <p:nvPr/>
        </p:nvCxnSpPr>
        <p:spPr>
          <a:xfrm>
            <a:off x="7895855" y="1974852"/>
            <a:ext cx="27378" cy="270563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4C886B-3877-4531-9E33-2F3B83844FBE}"/>
              </a:ext>
            </a:extLst>
          </p:cNvPr>
          <p:cNvCxnSpPr>
            <a:stCxn id="26" idx="2"/>
          </p:cNvCxnSpPr>
          <p:nvPr/>
        </p:nvCxnSpPr>
        <p:spPr>
          <a:xfrm flipH="1">
            <a:off x="6821041" y="2377440"/>
            <a:ext cx="207912" cy="33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59A28F-15F8-4FBD-9D7A-451DB59AB115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8634702" y="2387541"/>
            <a:ext cx="223903" cy="442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952238E-4EBC-46EC-8787-2322B716B15D}"/>
              </a:ext>
            </a:extLst>
          </p:cNvPr>
          <p:cNvSpPr txBox="1"/>
          <p:nvPr/>
        </p:nvSpPr>
        <p:spPr>
          <a:xfrm rot="20200763">
            <a:off x="6821647" y="1988974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Run off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B87368-175A-4CBB-8627-57CD54C8126A}"/>
              </a:ext>
            </a:extLst>
          </p:cNvPr>
          <p:cNvSpPr txBox="1"/>
          <p:nvPr/>
        </p:nvSpPr>
        <p:spPr>
          <a:xfrm rot="2064066">
            <a:off x="8001306" y="1988479"/>
            <a:ext cx="866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Run off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3354E4-7F1B-4A5C-97EE-0B58526B2E43}"/>
              </a:ext>
            </a:extLst>
          </p:cNvPr>
          <p:cNvSpPr txBox="1"/>
          <p:nvPr/>
        </p:nvSpPr>
        <p:spPr>
          <a:xfrm>
            <a:off x="7070262" y="4640833"/>
            <a:ext cx="1705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Myriad Pro" panose="020B0503030403020204" pitchFamily="34" charset="0"/>
              </a:rPr>
              <a:t>Underground Pore pressure diffusion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8AAB4DC-A49E-4984-B6DE-3876A31691B7}"/>
              </a:ext>
            </a:extLst>
          </p:cNvPr>
          <p:cNvSpPr/>
          <p:nvPr/>
        </p:nvSpPr>
        <p:spPr>
          <a:xfrm>
            <a:off x="615147" y="3784172"/>
            <a:ext cx="3601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Equation of pore pressure diffusion: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F9267F-98E3-4901-9745-020B2B011F96}"/>
              </a:ext>
            </a:extLst>
          </p:cNvPr>
          <p:cNvSpPr txBox="1"/>
          <p:nvPr/>
        </p:nvSpPr>
        <p:spPr>
          <a:xfrm>
            <a:off x="6599029" y="2582903"/>
            <a:ext cx="1792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yriad Pro" panose="020B0503030403020204" pitchFamily="34" charset="0"/>
              </a:rPr>
              <a:t>Earth’s surface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99BAD0-998E-4830-BF97-9EF534114A12}"/>
              </a:ext>
            </a:extLst>
          </p:cNvPr>
          <p:cNvSpPr txBox="1"/>
          <p:nvPr/>
        </p:nvSpPr>
        <p:spPr>
          <a:xfrm>
            <a:off x="6599029" y="665780"/>
            <a:ext cx="2597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  <a:latin typeface="Myriad Pro" panose="020B0503030403020204" pitchFamily="34" charset="0"/>
              </a:rPr>
              <a:t>Precipitation Load Change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81985AC-23DF-469A-8504-2741D31652C6}"/>
                  </a:ext>
                </a:extLst>
              </p:cNvPr>
              <p:cNvSpPr/>
              <p:nvPr/>
            </p:nvSpPr>
            <p:spPr>
              <a:xfrm>
                <a:off x="6965869" y="1060532"/>
                <a:ext cx="17121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𝝆</m:t>
                      </m:r>
                      <m:r>
                        <a:rPr lang="en-US" b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b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𝜹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81985AC-23DF-469A-8504-2741D31652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869" y="1060532"/>
                <a:ext cx="1712199" cy="369332"/>
              </a:xfrm>
              <a:prstGeom prst="rect">
                <a:avLst/>
              </a:prstGeom>
              <a:blipFill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C98FDB3-A988-450F-BAA0-52A949280B3C}"/>
              </a:ext>
            </a:extLst>
          </p:cNvPr>
          <p:cNvCxnSpPr/>
          <p:nvPr/>
        </p:nvCxnSpPr>
        <p:spPr>
          <a:xfrm>
            <a:off x="6877878" y="3180522"/>
            <a:ext cx="1900188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B7D62A42-A1A6-472B-B992-12AC1E45EDC4}"/>
              </a:ext>
            </a:extLst>
          </p:cNvPr>
          <p:cNvSpPr/>
          <p:nvPr/>
        </p:nvSpPr>
        <p:spPr>
          <a:xfrm rot="16200000">
            <a:off x="6848658" y="3003863"/>
            <a:ext cx="137172" cy="78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AAA50027-E752-41EB-B8E0-7743FB3B6F6C}"/>
              </a:ext>
            </a:extLst>
          </p:cNvPr>
          <p:cNvSpPr/>
          <p:nvPr/>
        </p:nvSpPr>
        <p:spPr>
          <a:xfrm rot="5400000">
            <a:off x="6857917" y="3277989"/>
            <a:ext cx="137172" cy="78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5A91FC-2FDC-422A-88BF-20FE74C60C26}"/>
              </a:ext>
            </a:extLst>
          </p:cNvPr>
          <p:cNvSpPr txBox="1"/>
          <p:nvPr/>
        </p:nvSpPr>
        <p:spPr>
          <a:xfrm>
            <a:off x="5839313" y="3007038"/>
            <a:ext cx="1126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yriad Pro" panose="020B0503030403020204" pitchFamily="34" charset="0"/>
              </a:rPr>
              <a:t>Water Table</a:t>
            </a:r>
          </a:p>
        </p:txBody>
      </p:sp>
      <p:sp>
        <p:nvSpPr>
          <p:cNvPr id="43" name="Left Brace 42">
            <a:extLst>
              <a:ext uri="{FF2B5EF4-FFF2-40B4-BE49-F238E27FC236}">
                <a16:creationId xmlns:a16="http://schemas.microsoft.com/office/drawing/2014/main" id="{401C7A9A-400D-43BE-944F-0EC80025E8D2}"/>
              </a:ext>
            </a:extLst>
          </p:cNvPr>
          <p:cNvSpPr/>
          <p:nvPr/>
        </p:nvSpPr>
        <p:spPr>
          <a:xfrm>
            <a:off x="8058461" y="2570407"/>
            <a:ext cx="213945" cy="2014375"/>
          </a:xfrm>
          <a:prstGeom prst="lef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78EAF93-B90F-490D-8A41-03AA23F8803B}"/>
              </a:ext>
            </a:extLst>
          </p:cNvPr>
          <p:cNvSpPr/>
          <p:nvPr/>
        </p:nvSpPr>
        <p:spPr>
          <a:xfrm rot="4046266">
            <a:off x="7421295" y="3628185"/>
            <a:ext cx="10357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highlight>
                  <a:srgbClr val="FFFF00"/>
                </a:highlight>
                <a:latin typeface="Myriad Pro" panose="020B0503030403020204" pitchFamily="34" charset="0"/>
              </a:rPr>
              <a:t>Time lag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A1C0935-857A-4504-8A8D-D139859327CB}"/>
                  </a:ext>
                </a:extLst>
              </p:cNvPr>
              <p:cNvSpPr/>
              <p:nvPr/>
            </p:nvSpPr>
            <p:spPr>
              <a:xfrm>
                <a:off x="8258696" y="3353527"/>
                <a:ext cx="7906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i="1" dirty="0">
                    <a:solidFill>
                      <a:srgbClr val="C00000"/>
                    </a:solidFill>
                    <a:latin typeface="Myriad Pro" panose="020B0503030403020204" pitchFamily="34" charset="0"/>
                  </a:rPr>
                  <a:t> (km)</a:t>
                </a: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A1C0935-857A-4504-8A8D-D139859327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8696" y="3353527"/>
                <a:ext cx="790601" cy="369332"/>
              </a:xfrm>
              <a:prstGeom prst="rect">
                <a:avLst/>
              </a:prstGeom>
              <a:blipFill>
                <a:blip r:embed="rId4"/>
                <a:stretch>
                  <a:fillRect t="-6557" r="-465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Subtitle 2">
            <a:extLst>
              <a:ext uri="{FF2B5EF4-FFF2-40B4-BE49-F238E27FC236}">
                <a16:creationId xmlns:a16="http://schemas.microsoft.com/office/drawing/2014/main" id="{7F14887C-B562-4BCC-904D-3E884F282C0D}"/>
              </a:ext>
            </a:extLst>
          </p:cNvPr>
          <p:cNvSpPr txBox="1">
            <a:spLocks/>
          </p:cNvSpPr>
          <p:nvPr/>
        </p:nvSpPr>
        <p:spPr>
          <a:xfrm>
            <a:off x="0" y="1080346"/>
            <a:ext cx="7052987" cy="23109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</a:t>
            </a:r>
            <a:r>
              <a:rPr lang="en-US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injection-pore pressure change derived from fluids flow simulation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Seasonal pore pressure change (rain fall + snow melting) 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Pore pressure change due to distant earthquake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6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Methods (3)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B7E0-DA07-4F1F-BE76-855B387D7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274" y="2927927"/>
            <a:ext cx="6285890" cy="371205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A5B01-E477-4BA4-863D-6CF6C083D20B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EFF2E-AE30-4F5A-B04E-257462C31311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2A4D5C-4E36-492C-B9E4-87F8D6A3F84C}"/>
                  </a:ext>
                </a:extLst>
              </p:cNvPr>
              <p:cNvSpPr/>
              <p:nvPr/>
            </p:nvSpPr>
            <p:spPr>
              <a:xfrm>
                <a:off x="901120" y="4629514"/>
                <a:ext cx="1962154" cy="6948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𝑽𝒔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den>
                      </m:f>
                      <m:r>
                        <a:rPr lang="en-US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2A4D5C-4E36-492C-B9E4-87F8D6A3F8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0" y="4629514"/>
                <a:ext cx="1962154" cy="6948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86A7FCC-324D-4E04-B951-70428CEABD33}"/>
              </a:ext>
            </a:extLst>
          </p:cNvPr>
          <p:cNvSpPr/>
          <p:nvPr/>
        </p:nvSpPr>
        <p:spPr>
          <a:xfrm>
            <a:off x="3620653" y="6572576"/>
            <a:ext cx="46274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http://www.j-shis.bosai.go.jp/map/JSHIS2/download.html?lang=en</a:t>
            </a:r>
            <a:endParaRPr lang="en-US" sz="1200" dirty="0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E2DA4363-5E35-4B6F-861B-DA604CFC2D66}"/>
              </a:ext>
            </a:extLst>
          </p:cNvPr>
          <p:cNvSpPr/>
          <p:nvPr/>
        </p:nvSpPr>
        <p:spPr>
          <a:xfrm>
            <a:off x="7218203" y="4398859"/>
            <a:ext cx="139585" cy="139585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F77771-D467-4A1E-9C19-030F73D193E8}"/>
              </a:ext>
            </a:extLst>
          </p:cNvPr>
          <p:cNvSpPr/>
          <p:nvPr/>
        </p:nvSpPr>
        <p:spPr>
          <a:xfrm>
            <a:off x="7218203" y="4384761"/>
            <a:ext cx="167780" cy="167780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DAAB5B-A313-4C0D-8CF5-2B73B4C9E8CD}"/>
              </a:ext>
            </a:extLst>
          </p:cNvPr>
          <p:cNvSpPr/>
          <p:nvPr/>
        </p:nvSpPr>
        <p:spPr>
          <a:xfrm>
            <a:off x="7121526" y="4294804"/>
            <a:ext cx="365124" cy="365124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7EC2DB-8CD0-4753-A33F-AEC480984025}"/>
              </a:ext>
            </a:extLst>
          </p:cNvPr>
          <p:cNvSpPr/>
          <p:nvPr/>
        </p:nvSpPr>
        <p:spPr>
          <a:xfrm>
            <a:off x="7029970" y="4205243"/>
            <a:ext cx="544246" cy="544246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19D4F0-E6A5-4027-A090-499FEFBDE01F}"/>
              </a:ext>
            </a:extLst>
          </p:cNvPr>
          <p:cNvSpPr/>
          <p:nvPr/>
        </p:nvSpPr>
        <p:spPr>
          <a:xfrm>
            <a:off x="6880830" y="4060670"/>
            <a:ext cx="842526" cy="833392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DDBCB90-762D-475C-AC42-311B9D0FAA9A}"/>
              </a:ext>
            </a:extLst>
          </p:cNvPr>
          <p:cNvSpPr/>
          <p:nvPr/>
        </p:nvSpPr>
        <p:spPr>
          <a:xfrm>
            <a:off x="6688133" y="3884526"/>
            <a:ext cx="1227919" cy="1214607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7B2120-053D-4781-A044-35B861CB7C39}"/>
              </a:ext>
            </a:extLst>
          </p:cNvPr>
          <p:cNvSpPr/>
          <p:nvPr/>
        </p:nvSpPr>
        <p:spPr>
          <a:xfrm>
            <a:off x="6461487" y="3701570"/>
            <a:ext cx="1653015" cy="1635094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BAB9D7-5CC6-44BE-A5A2-9E32A5C1AB26}"/>
              </a:ext>
            </a:extLst>
          </p:cNvPr>
          <p:cNvSpPr/>
          <p:nvPr/>
        </p:nvSpPr>
        <p:spPr>
          <a:xfrm>
            <a:off x="6233149" y="3464750"/>
            <a:ext cx="2170924" cy="2147388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C05B0D4-BA7E-4A7C-9628-6D87F83B2245}"/>
              </a:ext>
            </a:extLst>
          </p:cNvPr>
          <p:cNvSpPr/>
          <p:nvPr/>
        </p:nvSpPr>
        <p:spPr>
          <a:xfrm>
            <a:off x="6006219" y="3250524"/>
            <a:ext cx="2632575" cy="2604034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FDECA77-BE78-4D86-ABB3-61CB51EBC986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6233150" y="4527970"/>
            <a:ext cx="1009624" cy="6884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C689EA78-6DBD-4C2B-B65C-C07A235F60A1}"/>
              </a:ext>
            </a:extLst>
          </p:cNvPr>
          <p:cNvSpPr txBox="1">
            <a:spLocks/>
          </p:cNvSpPr>
          <p:nvPr/>
        </p:nvSpPr>
        <p:spPr>
          <a:xfrm>
            <a:off x="0" y="860215"/>
            <a:ext cx="7052987" cy="23109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</a:t>
            </a:r>
            <a:r>
              <a:rPr lang="en-US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injection-pore pressure change derived from fluids flow simulation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Seasonal pore pressure change (rain fall + snow melting) 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Pore pressure change due to distant earthquake</a:t>
            </a: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  <a:p>
            <a:pPr marL="494100" indent="-457200"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B8018B-D9B0-4A9F-B322-279A2B9E270E}"/>
              </a:ext>
            </a:extLst>
          </p:cNvPr>
          <p:cNvSpPr/>
          <p:nvPr/>
        </p:nvSpPr>
        <p:spPr>
          <a:xfrm>
            <a:off x="7282586" y="4579868"/>
            <a:ext cx="1483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</a:rPr>
              <a:t>2011 M</a:t>
            </a:r>
            <a:r>
              <a:rPr lang="en-US" sz="1200" b="1" baseline="-25000" dirty="0">
                <a:solidFill>
                  <a:srgbClr val="002060"/>
                </a:solidFill>
              </a:rPr>
              <a:t>w</a:t>
            </a:r>
            <a:r>
              <a:rPr lang="en-US" sz="1200" b="1" dirty="0">
                <a:solidFill>
                  <a:srgbClr val="002060"/>
                </a:solidFill>
              </a:rPr>
              <a:t> 9.1 Tohoku</a:t>
            </a:r>
          </a:p>
          <a:p>
            <a:pPr algn="ctr"/>
            <a:r>
              <a:rPr lang="en-US" sz="1200" b="1" dirty="0">
                <a:solidFill>
                  <a:srgbClr val="002060"/>
                </a:solidFill>
              </a:rPr>
              <a:t> Earthquake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DC030B-2361-4F3B-A6C4-174787472A75}"/>
              </a:ext>
            </a:extLst>
          </p:cNvPr>
          <p:cNvSpPr/>
          <p:nvPr/>
        </p:nvSpPr>
        <p:spPr>
          <a:xfrm>
            <a:off x="39898" y="3624689"/>
            <a:ext cx="39133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Equation of pore pressure change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 due to remote earthquakes based on 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experimental relation</a:t>
            </a:r>
            <a:r>
              <a:rPr lang="en-US" i="1" dirty="0">
                <a:solidFill>
                  <a:srgbClr val="002060"/>
                </a:solidFill>
                <a:latin typeface="Myriad Pro" panose="020B0503030403020204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(Tsuji et al., 2008): </a:t>
            </a:r>
          </a:p>
        </p:txBody>
      </p:sp>
    </p:spTree>
    <p:extLst>
      <p:ext uri="{BB962C8B-B14F-4D97-AF65-F5344CB8AC3E}">
        <p14:creationId xmlns:p14="http://schemas.microsoft.com/office/powerpoint/2010/main" val="3664000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69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E8E2"/>
              </a:buClr>
              <a:buSzTx/>
              <a:buFont typeface="Wingdings 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Results and Discussions - (1) change of pore pressure due to CO</a:t>
            </a:r>
            <a:r>
              <a:rPr kumimoji="0" lang="en-US" sz="1800" b="0" i="0" u="none" strike="noStrike" kern="1200" cap="none" spc="0" normalizeH="0" baseline="-2500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 injection (2003-2004) 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2086BD-70FC-4AE8-85B0-1E8245844656}"/>
              </a:ext>
            </a:extLst>
          </p:cNvPr>
          <p:cNvSpPr txBox="1"/>
          <p:nvPr/>
        </p:nvSpPr>
        <p:spPr>
          <a:xfrm>
            <a:off x="857794" y="796108"/>
            <a:ext cx="7428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rgbClr val="C00000"/>
                </a:solidFill>
                <a:effectLst/>
                <a:latin typeface="Myriad Pro" panose="020B0503030403020204" pitchFamily="34" charset="0"/>
              </a:rPr>
              <a:t>Simulated pore pressure at 1103 m depth on the day of the Mw 6.8 Chuetsu earthquake (23 October 2004)</a:t>
            </a:r>
            <a:endParaRPr lang="en-US" sz="1600" dirty="0">
              <a:solidFill>
                <a:srgbClr val="C00000"/>
              </a:solidFill>
              <a:latin typeface="Myriad Pro" panose="020B0503030403020204" pitchFamily="34" charset="0"/>
            </a:endParaRPr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8A6460BB-F4F7-4908-BD42-716D71DE0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1453423"/>
            <a:ext cx="6991773" cy="52971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C8B595A-5C51-4AD0-90D1-0A6ACD0EDF29}"/>
              </a:ext>
            </a:extLst>
          </p:cNvPr>
          <p:cNvSpPr/>
          <p:nvPr/>
        </p:nvSpPr>
        <p:spPr>
          <a:xfrm>
            <a:off x="857794" y="4323922"/>
            <a:ext cx="74284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Myriad Pro" panose="020B0503030403020204" pitchFamily="34" charset="0"/>
              </a:rPr>
              <a:t>Pressure change and distance around the injection well versus the time lapse </a:t>
            </a:r>
          </a:p>
        </p:txBody>
      </p:sp>
    </p:spTree>
    <p:extLst>
      <p:ext uri="{BB962C8B-B14F-4D97-AF65-F5344CB8AC3E}">
        <p14:creationId xmlns:p14="http://schemas.microsoft.com/office/powerpoint/2010/main" val="39158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Results and Discussions - (2) natural variations in pore pressure 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A26150-85EA-47EB-8AA1-1D1EDDA61691}"/>
              </a:ext>
            </a:extLst>
          </p:cNvPr>
          <p:cNvGrpSpPr/>
          <p:nvPr/>
        </p:nvGrpSpPr>
        <p:grpSpPr>
          <a:xfrm>
            <a:off x="1" y="1613342"/>
            <a:ext cx="6244046" cy="3931908"/>
            <a:chOff x="0" y="562700"/>
            <a:chExt cx="6244046" cy="3931908"/>
          </a:xfrm>
        </p:grpSpPr>
        <p:pic>
          <p:nvPicPr>
            <p:cNvPr id="8" name="Picture 7" descr="A close up of a map&#10;&#10;Description automatically generated">
              <a:extLst>
                <a:ext uri="{FF2B5EF4-FFF2-40B4-BE49-F238E27FC236}">
                  <a16:creationId xmlns:a16="http://schemas.microsoft.com/office/drawing/2014/main" id="{B99C0245-2C99-4ED0-8F1E-69D32F7B9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62700"/>
              <a:ext cx="6244046" cy="393190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1F619A-5149-4D70-BF42-46DBF04BEC89}"/>
                </a:ext>
              </a:extLst>
            </p:cNvPr>
            <p:cNvSpPr/>
            <p:nvPr/>
          </p:nvSpPr>
          <p:spPr>
            <a:xfrm>
              <a:off x="3753394" y="984069"/>
              <a:ext cx="539932" cy="57476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B16CB71-3A14-4282-9D68-75BC0DF2384F}"/>
                </a:ext>
              </a:extLst>
            </p:cNvPr>
            <p:cNvCxnSpPr>
              <a:cxnSpLocks/>
            </p:cNvCxnSpPr>
            <p:nvPr/>
          </p:nvCxnSpPr>
          <p:spPr>
            <a:xfrm>
              <a:off x="4005942" y="1271452"/>
              <a:ext cx="1530967" cy="4227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D9692752-E72E-4B3C-8386-15A301DA2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345" y="1799251"/>
            <a:ext cx="3528714" cy="21470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441DE20-81A2-40DF-95BE-2C1E5C7AC891}"/>
              </a:ext>
            </a:extLst>
          </p:cNvPr>
          <p:cNvSpPr/>
          <p:nvPr/>
        </p:nvSpPr>
        <p:spPr>
          <a:xfrm rot="19856534">
            <a:off x="2164373" y="2477824"/>
            <a:ext cx="3178043" cy="1779807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1E4D93-D392-4012-8FB2-A63CDDBFA805}"/>
              </a:ext>
            </a:extLst>
          </p:cNvPr>
          <p:cNvSpPr txBox="1"/>
          <p:nvPr/>
        </p:nvSpPr>
        <p:spPr>
          <a:xfrm>
            <a:off x="1465737" y="1364463"/>
            <a:ext cx="14911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Myriad Pro" panose="020B0503030403020204" pitchFamily="34" charset="0"/>
              </a:rPr>
              <a:t>Nagaoka CO</a:t>
            </a:r>
            <a:r>
              <a:rPr lang="en-US" sz="1600" baseline="-25000" dirty="0">
                <a:solidFill>
                  <a:srgbClr val="C00000"/>
                </a:solidFill>
                <a:latin typeface="Myriad Pro" panose="020B0503030403020204" pitchFamily="34" charset="0"/>
              </a:rPr>
              <a:t>2</a:t>
            </a:r>
            <a:r>
              <a:rPr lang="en-US" sz="1600" dirty="0">
                <a:solidFill>
                  <a:srgbClr val="C00000"/>
                </a:solidFill>
                <a:latin typeface="Myriad Pro" panose="020B0503030403020204" pitchFamily="34" charset="0"/>
              </a:rPr>
              <a:t> Injection Site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02175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F4D9D-0F9A-475C-B12B-12674F35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48D3F-BD7D-402A-A20F-A43AA74E81D3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69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E8E2"/>
              </a:buClr>
              <a:buSzTx/>
              <a:buFont typeface="Wingdings 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Results and Discussions - (2) 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natural variations in pore pressure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64D468E0-3AD5-4DF2-8FEC-116E09ED9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749" y="847980"/>
            <a:ext cx="6601968" cy="587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72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Diagram&#10;&#10;Description automatically generated">
            <a:extLst>
              <a:ext uri="{FF2B5EF4-FFF2-40B4-BE49-F238E27FC236}">
                <a16:creationId xmlns:a16="http://schemas.microsoft.com/office/drawing/2014/main" id="{6F4074C8-7FE7-42AD-B0B0-ECE63BFD2B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9" r="2656" b="58899"/>
          <a:stretch/>
        </p:blipFill>
        <p:spPr>
          <a:xfrm>
            <a:off x="-4489" y="3887461"/>
            <a:ext cx="3449378" cy="185934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E01C8-CD6D-4E2E-9A65-7A8D7BD2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73E10F-68C9-4440-8003-98C1EA0C201B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69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E8E2"/>
              </a:buClr>
              <a:buSzTx/>
              <a:buFont typeface="Wingdings 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Results and Discussions - (3) pore pressure change due to remote earthquakes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9460ABF-9E38-4971-86A0-BEF9EF8CE0BA}"/>
                  </a:ext>
                </a:extLst>
              </p:cNvPr>
              <p:cNvSpPr/>
              <p:nvPr/>
            </p:nvSpPr>
            <p:spPr>
              <a:xfrm>
                <a:off x="786380" y="2042157"/>
                <a:ext cx="1962154" cy="6948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kumimoji="0" 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𝑽𝒔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kumimoji="0" lang="en-US" sz="1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den>
                      </m:f>
                      <m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yriad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9460ABF-9E38-4971-86A0-BEF9EF8CE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80" y="2042157"/>
                <a:ext cx="1962154" cy="6948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03826AD8-4ED1-4A50-AD4D-32516E82FFF3}"/>
              </a:ext>
            </a:extLst>
          </p:cNvPr>
          <p:cNvSpPr/>
          <p:nvPr/>
        </p:nvSpPr>
        <p:spPr>
          <a:xfrm>
            <a:off x="-21785" y="1111192"/>
            <a:ext cx="39133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Equation of pore pressure change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 due to remote earthquakes based on 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experimental relation</a:t>
            </a:r>
            <a:r>
              <a:rPr lang="en-US" i="1" dirty="0">
                <a:solidFill>
                  <a:srgbClr val="002060"/>
                </a:solidFill>
                <a:latin typeface="Myriad Pro" panose="020B0503030403020204" pitchFamily="34" charset="0"/>
              </a:rPr>
              <a:t>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(Tsuji et al., 2008):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390EE5-BDF6-4039-B910-E0DC61E4B35C}"/>
              </a:ext>
            </a:extLst>
          </p:cNvPr>
          <p:cNvGrpSpPr/>
          <p:nvPr/>
        </p:nvGrpSpPr>
        <p:grpSpPr>
          <a:xfrm>
            <a:off x="3480501" y="3150628"/>
            <a:ext cx="5605703" cy="3225205"/>
            <a:chOff x="2863274" y="2927927"/>
            <a:chExt cx="6285890" cy="37120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37BC8AD-3AEA-4BD8-877C-5D162B797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63274" y="2927927"/>
              <a:ext cx="6285890" cy="3712054"/>
            </a:xfrm>
            <a:prstGeom prst="rect">
              <a:avLst/>
            </a:prstGeom>
          </p:spPr>
        </p:pic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B95F39E4-C565-4223-A27D-CCE009C7C662}"/>
                </a:ext>
              </a:extLst>
            </p:cNvPr>
            <p:cNvSpPr/>
            <p:nvPr/>
          </p:nvSpPr>
          <p:spPr>
            <a:xfrm>
              <a:off x="7218203" y="4398859"/>
              <a:ext cx="139585" cy="139585"/>
            </a:xfrm>
            <a:prstGeom prst="star5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3193175-1229-4834-8AC7-728BBF2AEE37}"/>
                </a:ext>
              </a:extLst>
            </p:cNvPr>
            <p:cNvSpPr/>
            <p:nvPr/>
          </p:nvSpPr>
          <p:spPr>
            <a:xfrm>
              <a:off x="7218203" y="4384761"/>
              <a:ext cx="167780" cy="167780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A6406A4-DAD0-4E78-B635-F48F29CDCD89}"/>
                </a:ext>
              </a:extLst>
            </p:cNvPr>
            <p:cNvSpPr/>
            <p:nvPr/>
          </p:nvSpPr>
          <p:spPr>
            <a:xfrm>
              <a:off x="7121526" y="4294804"/>
              <a:ext cx="365124" cy="365124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677438A-38D5-4DA6-9146-6D2E50459066}"/>
                </a:ext>
              </a:extLst>
            </p:cNvPr>
            <p:cNvSpPr/>
            <p:nvPr/>
          </p:nvSpPr>
          <p:spPr>
            <a:xfrm>
              <a:off x="7029970" y="4205243"/>
              <a:ext cx="544246" cy="544246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CFED71-38A3-4DE8-A759-C32FE85F2648}"/>
                </a:ext>
              </a:extLst>
            </p:cNvPr>
            <p:cNvSpPr/>
            <p:nvPr/>
          </p:nvSpPr>
          <p:spPr>
            <a:xfrm>
              <a:off x="6880830" y="4060670"/>
              <a:ext cx="842526" cy="833392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D38D5ED-A792-4194-BEA1-FEEB2F1E5504}"/>
                </a:ext>
              </a:extLst>
            </p:cNvPr>
            <p:cNvSpPr/>
            <p:nvPr/>
          </p:nvSpPr>
          <p:spPr>
            <a:xfrm>
              <a:off x="6688133" y="3884526"/>
              <a:ext cx="1227919" cy="1214607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00E4CA-8B41-4D25-8B36-263169FD201C}"/>
                </a:ext>
              </a:extLst>
            </p:cNvPr>
            <p:cNvSpPr/>
            <p:nvPr/>
          </p:nvSpPr>
          <p:spPr>
            <a:xfrm>
              <a:off x="6461487" y="3701570"/>
              <a:ext cx="1653015" cy="1635094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3BE62C3-006E-4B18-8EA7-EA7D31CFE603}"/>
                </a:ext>
              </a:extLst>
            </p:cNvPr>
            <p:cNvSpPr/>
            <p:nvPr/>
          </p:nvSpPr>
          <p:spPr>
            <a:xfrm>
              <a:off x="6233149" y="3464750"/>
              <a:ext cx="2170924" cy="214738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7A2DE10-2D40-44E0-B6B6-E4FDCA449D5F}"/>
                </a:ext>
              </a:extLst>
            </p:cNvPr>
            <p:cNvSpPr/>
            <p:nvPr/>
          </p:nvSpPr>
          <p:spPr>
            <a:xfrm>
              <a:off x="6006219" y="3250524"/>
              <a:ext cx="2632575" cy="2604034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82FB8F5-3DBF-4C97-9ABD-3B1A33B43468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H="1">
              <a:off x="6233150" y="4527970"/>
              <a:ext cx="1009624" cy="6884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3873D14B-FB6E-40B4-946D-79653100495F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4CEFF2E-AE30-4F5A-B04E-257462C3131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35C70E-68A2-40D1-9FD3-B1636BA10B76}"/>
              </a:ext>
            </a:extLst>
          </p:cNvPr>
          <p:cNvSpPr/>
          <p:nvPr/>
        </p:nvSpPr>
        <p:spPr>
          <a:xfrm>
            <a:off x="3910315" y="6492377"/>
            <a:ext cx="46274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http://www.j-shis.bosai.go.jp/map/JSHIS2/download.html?lang=en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63EE1D-30A2-404F-8D9A-D448B5F331C9}"/>
              </a:ext>
            </a:extLst>
          </p:cNvPr>
          <p:cNvGrpSpPr/>
          <p:nvPr/>
        </p:nvGrpSpPr>
        <p:grpSpPr>
          <a:xfrm>
            <a:off x="178403" y="2734861"/>
            <a:ext cx="3323730" cy="693999"/>
            <a:chOff x="158176" y="2721555"/>
            <a:chExt cx="3323730" cy="693999"/>
          </a:xfrm>
        </p:grpSpPr>
        <p:sp>
          <p:nvSpPr>
            <p:cNvPr id="24" name="Arrow: Down 23">
              <a:extLst>
                <a:ext uri="{FF2B5EF4-FFF2-40B4-BE49-F238E27FC236}">
                  <a16:creationId xmlns:a16="http://schemas.microsoft.com/office/drawing/2014/main" id="{3EB05832-B026-4D1B-9294-410CB0527991}"/>
                </a:ext>
              </a:extLst>
            </p:cNvPr>
            <p:cNvSpPr/>
            <p:nvPr/>
          </p:nvSpPr>
          <p:spPr>
            <a:xfrm rot="18923282">
              <a:off x="1401789" y="2721555"/>
              <a:ext cx="257175" cy="37155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Myriad Pro" panose="020B0503030403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FA20993-F33A-4901-901B-AEEBA03F6317}"/>
                    </a:ext>
                  </a:extLst>
                </p:cNvPr>
                <p:cNvSpPr/>
                <p:nvPr/>
              </p:nvSpPr>
              <p:spPr>
                <a:xfrm>
                  <a:off x="158176" y="3107777"/>
                  <a:ext cx="332373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𝒌𝑷𝒂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&gt; 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𝒔𝒆𝒂𝒔𝒐𝒏𝒂𝒍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𝒑𝒐𝒓𝒆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𝒑𝒓𝒆𝒔𝒔𝒖𝒓𝒆</m:t>
                        </m:r>
                      </m:oMath>
                    </m:oMathPara>
                  </a14:m>
                  <a:endParaRPr lang="en-US" sz="1400" b="1" dirty="0">
                    <a:solidFill>
                      <a:srgbClr val="C00000"/>
                    </a:solidFill>
                    <a:latin typeface="Myriad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FA20993-F33A-4901-901B-AEEBA03F63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176" y="3107777"/>
                  <a:ext cx="3323730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D36B604-7FFD-432C-B055-3C212823DA76}"/>
              </a:ext>
            </a:extLst>
          </p:cNvPr>
          <p:cNvSpPr/>
          <p:nvPr/>
        </p:nvSpPr>
        <p:spPr>
          <a:xfrm>
            <a:off x="6224025" y="4898197"/>
            <a:ext cx="1539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Myriad Pro" panose="020B0503030403020204" pitchFamily="34" charset="0"/>
              </a:rPr>
              <a:t>2011 M</a:t>
            </a:r>
            <a:r>
              <a:rPr lang="en-US" sz="1200" b="1" baseline="-25000" dirty="0">
                <a:solidFill>
                  <a:srgbClr val="002060"/>
                </a:solidFill>
                <a:latin typeface="Myriad Pro" panose="020B0503030403020204" pitchFamily="34" charset="0"/>
              </a:rPr>
              <a:t>w</a:t>
            </a:r>
            <a:r>
              <a:rPr lang="en-US" sz="1200" b="1" dirty="0">
                <a:solidFill>
                  <a:srgbClr val="002060"/>
                </a:solidFill>
                <a:latin typeface="Myriad Pro" panose="020B0503030403020204" pitchFamily="34" charset="0"/>
              </a:rPr>
              <a:t> 9.1 Tohoku</a:t>
            </a:r>
          </a:p>
          <a:p>
            <a:pPr algn="ctr"/>
            <a:r>
              <a:rPr lang="en-US" sz="1200" b="1" dirty="0">
                <a:solidFill>
                  <a:srgbClr val="002060"/>
                </a:solidFill>
                <a:latin typeface="Myriad Pro" panose="020B0503030403020204" pitchFamily="34" charset="0"/>
              </a:rPr>
              <a:t> Earthquake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5E89B8-438E-48BD-909B-264152D1740B}"/>
              </a:ext>
            </a:extLst>
          </p:cNvPr>
          <p:cNvSpPr txBox="1"/>
          <p:nvPr/>
        </p:nvSpPr>
        <p:spPr>
          <a:xfrm>
            <a:off x="5914786" y="2641781"/>
            <a:ext cx="19508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900">
              <a:buClr>
                <a:srgbClr val="E3E8E2"/>
              </a:buClr>
            </a:pP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Hutapea</a:t>
            </a:r>
            <a:r>
              <a:rPr lang="en-US" sz="14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et al., 2020)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7E75B77-8287-4519-801E-DDF1FA482797}"/>
              </a:ext>
            </a:extLst>
          </p:cNvPr>
          <p:cNvGrpSpPr/>
          <p:nvPr/>
        </p:nvGrpSpPr>
        <p:grpSpPr>
          <a:xfrm>
            <a:off x="4878578" y="502227"/>
            <a:ext cx="3265476" cy="2524487"/>
            <a:chOff x="4878578" y="502227"/>
            <a:chExt cx="3265476" cy="2524487"/>
          </a:xfrm>
        </p:grpSpPr>
        <p:pic>
          <p:nvPicPr>
            <p:cNvPr id="2" name="20201126_MovieS1">
              <a:hlinkClick r:id="" action="ppaction://media"/>
              <a:extLst>
                <a:ext uri="{FF2B5EF4-FFF2-40B4-BE49-F238E27FC236}">
                  <a16:creationId xmlns:a16="http://schemas.microsoft.com/office/drawing/2014/main" id="{99E2C012-1FB2-4357-9B6A-7F0869B02515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9"/>
            <a:srcRect t="358"/>
            <a:stretch/>
          </p:blipFill>
          <p:spPr>
            <a:xfrm>
              <a:off x="4878578" y="502227"/>
              <a:ext cx="3265476" cy="2524487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3C421D6-25D2-4DB0-AAC1-CAC6197E681B}"/>
                </a:ext>
              </a:extLst>
            </p:cNvPr>
            <p:cNvSpPr/>
            <p:nvPr/>
          </p:nvSpPr>
          <p:spPr>
            <a:xfrm>
              <a:off x="6165687" y="502227"/>
              <a:ext cx="380586" cy="550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567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E01C8-CD6D-4E2E-9A65-7A8D7BD2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73E10F-68C9-4440-8003-98C1EA0C201B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Comparison of pore pressure increase due to CO</a:t>
            </a:r>
            <a:r>
              <a:rPr lang="en-US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 with natural variations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64CFD282-74E7-462C-BC39-D03D0926F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34" y="1410994"/>
            <a:ext cx="6969524" cy="440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13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E01C8-CD6D-4E2E-9A65-7A8D7BD2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73E10F-68C9-4440-8003-98C1EA0C201B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Conclusions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215DF4E-54D8-49FD-AD08-8EA1CE2E037B}"/>
              </a:ext>
            </a:extLst>
          </p:cNvPr>
          <p:cNvSpPr txBox="1">
            <a:spLocks/>
          </p:cNvSpPr>
          <p:nvPr/>
        </p:nvSpPr>
        <p:spPr>
          <a:xfrm>
            <a:off x="617923" y="1516860"/>
            <a:ext cx="7721743" cy="405420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9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7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5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94100" indent="-457200" algn="just">
              <a:lnSpc>
                <a:spcPct val="160000"/>
              </a:lnSpc>
              <a:spcBef>
                <a:spcPts val="1200"/>
              </a:spcBef>
              <a:buClr>
                <a:srgbClr val="E3E8E2"/>
              </a:buClr>
              <a:buFont typeface="Wingdings 2" charset="2"/>
              <a:buAutoNum type="arabicPeriod"/>
            </a:pP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Our proposed approach can distinguish CO</a:t>
            </a:r>
            <a:r>
              <a:rPr lang="en-US" sz="2200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 induced earthquakes from natural earthquakes.</a:t>
            </a:r>
          </a:p>
          <a:p>
            <a:pPr marL="494100" indent="-457200" algn="just">
              <a:lnSpc>
                <a:spcPct val="160000"/>
              </a:lnSpc>
              <a:spcBef>
                <a:spcPts val="1200"/>
              </a:spcBef>
              <a:buClr>
                <a:srgbClr val="E3E8E2"/>
              </a:buClr>
              <a:buFont typeface="Wingdings 2" charset="2"/>
              <a:buAutoNum type="arabicPeriod"/>
            </a:pPr>
            <a:r>
              <a:rPr kumimoji="0" lang="en-US" sz="22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Natural seasonal fluctuations of pore pressure </a:t>
            </a: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change </a:t>
            </a:r>
            <a:r>
              <a:rPr kumimoji="0" lang="en-US" sz="22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up to 23kPa are much greater than those induced by CO</a:t>
            </a:r>
            <a:r>
              <a:rPr kumimoji="0" lang="en-US" sz="2200" b="0" i="0" u="none" strike="noStrike" kern="1200" cap="none" spc="0" normalizeH="0" baseline="-2500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2200" b="0" i="0" u="none" strike="noStrike" kern="1200" cap="none" spc="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yriad Pro" panose="020B0503030403020204" pitchFamily="34" charset="0"/>
                <a:ea typeface="+mn-ea"/>
                <a:cs typeface="Calibri" panose="020F0502020204030204" pitchFamily="34" charset="0"/>
              </a:rPr>
              <a:t> injection.</a:t>
            </a:r>
          </a:p>
          <a:p>
            <a:pPr marL="494100" indent="-457200" algn="just">
              <a:lnSpc>
                <a:spcPct val="160000"/>
              </a:lnSpc>
              <a:spcBef>
                <a:spcPts val="1200"/>
              </a:spcBef>
              <a:buClr>
                <a:srgbClr val="E3E8E2"/>
              </a:buClr>
              <a:buFont typeface="Wingdings 2" charset="2"/>
              <a:buAutoNum type="arabicPeriod"/>
            </a:pP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CO</a:t>
            </a:r>
            <a:r>
              <a:rPr lang="en-US" sz="2200" baseline="-250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2</a:t>
            </a: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 injection at Nagaoka during 2003 and 2004 could not therefore trigger the 2004 Chuetsu earthquake.</a:t>
            </a:r>
          </a:p>
          <a:p>
            <a:pPr marL="494100" indent="-457200" algn="just">
              <a:lnSpc>
                <a:spcPct val="160000"/>
              </a:lnSpc>
              <a:spcBef>
                <a:spcPts val="1200"/>
              </a:spcBef>
              <a:buClr>
                <a:srgbClr val="E3E8E2"/>
              </a:buClr>
              <a:buFont typeface="Wingdings 2" charset="2"/>
              <a:buAutoNum type="arabicPeriod"/>
            </a:pPr>
            <a:r>
              <a:rPr lang="en-US" sz="22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00206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Pore pressure increase of 100kPa due to remote earthquake is more significant than those from seasonal fluctuations.</a:t>
            </a:r>
          </a:p>
          <a:p>
            <a:pPr marL="494100" indent="-457200" algn="just">
              <a:lnSpc>
                <a:spcPct val="160000"/>
              </a:lnSpc>
              <a:spcBef>
                <a:spcPts val="1200"/>
              </a:spcBef>
              <a:buClr>
                <a:srgbClr val="E3E8E2"/>
              </a:buClr>
              <a:buFont typeface="Wingdings 2" charset="2"/>
              <a:buAutoNum type="arabicPeriod"/>
            </a:pP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Myriad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6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E01C8-CD6D-4E2E-9A65-7A8D7BD2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D27F-9F13-4082-8239-93B2FD74C4A4}" type="slidenum">
              <a:rPr lang="en-US" smtClean="0"/>
              <a:t>17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73E10F-68C9-4440-8003-98C1EA0C201B}"/>
              </a:ext>
            </a:extLst>
          </p:cNvPr>
          <p:cNvSpPr/>
          <p:nvPr/>
        </p:nvSpPr>
        <p:spPr>
          <a:xfrm>
            <a:off x="0" y="0"/>
            <a:ext cx="9144000" cy="7235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000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Myriad Pro" panose="020B0503030403020204" pitchFamily="34" charset="0"/>
                <a:cs typeface="Calibri" panose="020F0502020204030204" pitchFamily="34" charset="0"/>
              </a:rPr>
              <a:t>Reference</a:t>
            </a:r>
            <a:endParaRPr lang="en-US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000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69CE1-A211-445D-BCC0-5A4F740FA139}"/>
              </a:ext>
            </a:extLst>
          </p:cNvPr>
          <p:cNvSpPr txBox="1"/>
          <p:nvPr/>
        </p:nvSpPr>
        <p:spPr>
          <a:xfrm>
            <a:off x="0" y="1341984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Chhun, C.; Tsuji, T. Pore Pressure Analysis for Distinguishing Earthquakes Induced by CO</a:t>
            </a:r>
            <a:r>
              <a:rPr lang="en-US" baseline="-25000" dirty="0">
                <a:solidFill>
                  <a:srgbClr val="002060"/>
                </a:solidFill>
                <a:latin typeface="Myriad Pro" panose="020B0503030403020204" pitchFamily="34" charset="0"/>
              </a:rPr>
              <a:t>2</a:t>
            </a:r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 Injection from Natural Earthquakes. Sustainability 2020, 12, 9723. https://doi.org/10.3390/su12229723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BCF861-FE06-4829-8C3E-69A484679D50}"/>
              </a:ext>
            </a:extLst>
          </p:cNvPr>
          <p:cNvSpPr txBox="1"/>
          <p:nvPr/>
        </p:nvSpPr>
        <p:spPr>
          <a:xfrm>
            <a:off x="-1" y="2883729"/>
            <a:ext cx="822960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Contact to Authors: </a:t>
            </a:r>
          </a:p>
          <a:p>
            <a:endParaRPr lang="en-US" dirty="0">
              <a:solidFill>
                <a:srgbClr val="002060"/>
              </a:solidFill>
              <a:latin typeface="Myriad Pro" panose="020B0503030403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Myriad Pro" panose="020B0503030403020204" pitchFamily="34" charset="0"/>
              </a:rPr>
              <a:t>Takeshi Tsuji</a:t>
            </a:r>
          </a:p>
          <a:p>
            <a:r>
              <a:rPr lang="pt-BR" dirty="0">
                <a:solidFill>
                  <a:srgbClr val="002060"/>
                </a:solidFill>
                <a:latin typeface="Myriad Pro" panose="020B0503030403020204" pitchFamily="34" charset="0"/>
              </a:rPr>
              <a:t>E-mail: tsuji@mine.kyushu-u.ac.jp </a:t>
            </a:r>
          </a:p>
          <a:p>
            <a:r>
              <a:rPr lang="pt-BR" dirty="0">
                <a:solidFill>
                  <a:srgbClr val="002060"/>
                </a:solidFill>
                <a:latin typeface="Myriad Pro" panose="020B0503030403020204" pitchFamily="34" charset="0"/>
              </a:rPr>
              <a:t>Tel / Fax: +81 (0) 92-802-3316</a:t>
            </a:r>
          </a:p>
          <a:p>
            <a:r>
              <a:rPr lang="pt-BR" dirty="0">
                <a:solidFill>
                  <a:srgbClr val="002060"/>
                </a:solidFill>
                <a:latin typeface="Myriad Pro" panose="020B0503030403020204" pitchFamily="34" charset="0"/>
              </a:rPr>
              <a:t>H/P: http://geo.mine.kyushu-u.ac.jp/tsuji/english/e_index.html</a:t>
            </a:r>
          </a:p>
          <a:p>
            <a:endParaRPr lang="pt-BR" dirty="0">
              <a:solidFill>
                <a:srgbClr val="002060"/>
              </a:solidFill>
              <a:latin typeface="Myriad Pro" panose="020B0503030403020204" pitchFamily="34" charset="0"/>
            </a:endParaRPr>
          </a:p>
          <a:p>
            <a:r>
              <a:rPr lang="pt-BR" dirty="0">
                <a:solidFill>
                  <a:srgbClr val="002060"/>
                </a:solidFill>
                <a:latin typeface="Myriad Pro" panose="020B0503030403020204" pitchFamily="34" charset="0"/>
              </a:rPr>
              <a:t>Chanmaly Chhun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Pro" panose="020B0503030403020204" pitchFamily="34" charset="0"/>
              </a:rPr>
              <a:t>E-mail: chanmaly_chhun91@mine.kyushu-u.ac.jp</a:t>
            </a:r>
            <a:endParaRPr lang="en-US" dirty="0">
              <a:solidFill>
                <a:srgbClr val="00206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1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805</Words>
  <Application>Microsoft Office PowerPoint</Application>
  <PresentationFormat>On-screen Show (4:3)</PresentationFormat>
  <Paragraphs>120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Myriad Pro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CHHUN CHANMALY</dc:creator>
  <cp:lastModifiedBy>CHHUN CHANMALY</cp:lastModifiedBy>
  <cp:revision>82</cp:revision>
  <dcterms:created xsi:type="dcterms:W3CDTF">2021-04-17T10:26:51Z</dcterms:created>
  <dcterms:modified xsi:type="dcterms:W3CDTF">2021-04-24T07:51:08Z</dcterms:modified>
</cp:coreProperties>
</file>