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2" r:id="rId3"/>
    <p:sldId id="263" r:id="rId4"/>
    <p:sldId id="264" r:id="rId5"/>
    <p:sldId id="265" r:id="rId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5" d="100"/>
          <a:sy n="65" d="100"/>
        </p:scale>
        <p:origin x="-96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E00BB6E-985C-4979-9278-14B0B119F380}" type="datetimeFigureOut">
              <a:rPr lang="ru-RU" smtClean="0"/>
              <a:pPr/>
              <a:t>05.04.2021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3AFA05-4491-4AA2-9739-C8EB9C7334B3}"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E00BB6E-985C-4979-9278-14B0B119F380}" type="datetimeFigureOut">
              <a:rPr lang="ru-RU" smtClean="0"/>
              <a:pPr/>
              <a:t>05.04.2021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3AFA05-4491-4AA2-9739-C8EB9C7334B3}"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E00BB6E-985C-4979-9278-14B0B119F380}" type="datetimeFigureOut">
              <a:rPr lang="ru-RU" smtClean="0"/>
              <a:pPr/>
              <a:t>05.04.2021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3AFA05-4491-4AA2-9739-C8EB9C7334B3}"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E00BB6E-985C-4979-9278-14B0B119F380}" type="datetimeFigureOut">
              <a:rPr lang="ru-RU" smtClean="0"/>
              <a:pPr/>
              <a:t>05.04.2021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D3AFA05-4491-4AA2-9739-C8EB9C7334B3}"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E00BB6E-985C-4979-9278-14B0B119F380}" type="datetimeFigureOut">
              <a:rPr lang="ru-RU" smtClean="0"/>
              <a:pPr/>
              <a:t>05.04.2021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D3AFA05-4491-4AA2-9739-C8EB9C7334B3}"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E00BB6E-985C-4979-9278-14B0B119F380}" type="datetimeFigureOut">
              <a:rPr lang="ru-RU" smtClean="0"/>
              <a:pPr/>
              <a:t>05.04.2021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D3AFA05-4491-4AA2-9739-C8EB9C7334B3}"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00BB6E-985C-4979-9278-14B0B119F380}" type="datetimeFigureOut">
              <a:rPr lang="ru-RU" smtClean="0"/>
              <a:pPr/>
              <a:t>05.04.2021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D3AFA05-4491-4AA2-9739-C8EB9C7334B3}"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E00BB6E-985C-4979-9278-14B0B119F380}" type="datetimeFigureOut">
              <a:rPr lang="ru-RU" smtClean="0"/>
              <a:pPr/>
              <a:t>05.04.2021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D3AFA05-4491-4AA2-9739-C8EB9C7334B3}"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E00BB6E-985C-4979-9278-14B0B119F380}" type="datetimeFigureOut">
              <a:rPr lang="ru-RU" smtClean="0"/>
              <a:pPr/>
              <a:t>05.04.2021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D3AFA05-4491-4AA2-9739-C8EB9C7334B3}"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E00BB6E-985C-4979-9278-14B0B119F380}" type="datetimeFigureOut">
              <a:rPr lang="ru-RU" smtClean="0"/>
              <a:pPr/>
              <a:t>05.04.2021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3AFA05-4491-4AA2-9739-C8EB9C7334B3}"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E00BB6E-985C-4979-9278-14B0B119F380}" type="datetimeFigureOut">
              <a:rPr lang="ru-RU" smtClean="0"/>
              <a:pPr/>
              <a:t>05.04.2021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3AFA05-4491-4AA2-9739-C8EB9C7334B3}"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00BB6E-985C-4979-9278-14B0B119F380}" type="datetimeFigureOut">
              <a:rPr lang="ru-RU" smtClean="0"/>
              <a:pPr/>
              <a:t>05.04.2021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3AFA05-4491-4AA2-9739-C8EB9C7334B3}"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432530"/>
          </a:xfrm>
          <a:prstGeom prst="rect">
            <a:avLst/>
          </a:prstGeom>
        </p:spPr>
        <p:txBody>
          <a:bodyPr wrap="square">
            <a:spAutoFit/>
          </a:bodyPr>
          <a:lstStyle/>
          <a:p>
            <a:r>
              <a:rPr lang="en-US" sz="2400" b="1" dirty="0" smtClean="0"/>
              <a:t>Mathematical model of a non-stationary process of accumulation of gas hydrates, confined to deep-water  mud volcanoes</a:t>
            </a:r>
          </a:p>
          <a:p>
            <a:endParaRPr lang="ru-RU" sz="2400" dirty="0" smtClean="0"/>
          </a:p>
          <a:p>
            <a:r>
              <a:rPr lang="en-US" sz="2000" dirty="0" err="1" smtClean="0"/>
              <a:t>Alexey</a:t>
            </a:r>
            <a:r>
              <a:rPr lang="en-US" sz="2000" dirty="0" smtClean="0"/>
              <a:t> L. </a:t>
            </a:r>
            <a:r>
              <a:rPr lang="en-US" sz="2000" dirty="0" err="1" smtClean="0"/>
              <a:t>Sobisevich</a:t>
            </a:r>
            <a:r>
              <a:rPr lang="en-US" sz="2000" dirty="0" smtClean="0"/>
              <a:t>, Elena I. </a:t>
            </a:r>
            <a:r>
              <a:rPr lang="en-US" sz="2000" dirty="0" err="1" smtClean="0"/>
              <a:t>Suetnova</a:t>
            </a:r>
            <a:r>
              <a:rPr lang="en-US" sz="2000" dirty="0" smtClean="0"/>
              <a:t>, and </a:t>
            </a:r>
            <a:r>
              <a:rPr lang="en-US" sz="2000" dirty="0" err="1" smtClean="0"/>
              <a:t>Ruslan</a:t>
            </a:r>
            <a:r>
              <a:rPr lang="en-US" sz="2000" dirty="0" smtClean="0"/>
              <a:t> A. </a:t>
            </a:r>
            <a:r>
              <a:rPr lang="en-US" sz="2000" dirty="0" err="1" smtClean="0"/>
              <a:t>Zhostkov</a:t>
            </a:r>
            <a:endParaRPr lang="ru-RU" sz="2000" dirty="0" smtClean="0"/>
          </a:p>
          <a:p>
            <a:r>
              <a:rPr lang="en-US" sz="2000" dirty="0" smtClean="0"/>
              <a:t>Schmidt Institute of Physics of the Earth Russian Academy of Sciences, Moscow, Russian Federation </a:t>
            </a:r>
            <a:endParaRPr lang="ru-RU" sz="2000" dirty="0" smtClean="0"/>
          </a:p>
          <a:p>
            <a:r>
              <a:rPr lang="en-US" sz="2000" dirty="0" smtClean="0"/>
              <a:t> </a:t>
            </a:r>
            <a:endParaRPr lang="ru-RU" sz="2000" dirty="0" smtClean="0"/>
          </a:p>
          <a:p>
            <a:r>
              <a:rPr lang="en-US" sz="2000" dirty="0" smtClean="0"/>
              <a:t>We present a mathematical model and results from numerical simulation of gas hydrate accumulation on the seafloor in deep-seated structures of submarine mud volcanoes. The   model is based on concepts of gas-charged f </a:t>
            </a:r>
            <a:r>
              <a:rPr lang="en-US" sz="2000" dirty="0" err="1" smtClean="0"/>
              <a:t>luids</a:t>
            </a:r>
            <a:r>
              <a:rPr lang="en-US" sz="2000" dirty="0" smtClean="0"/>
              <a:t> percolating through the zone of gas hydrate </a:t>
            </a:r>
            <a:r>
              <a:rPr lang="en-US" sz="2000" dirty="0" err="1" smtClean="0"/>
              <a:t>thermobaric</a:t>
            </a:r>
            <a:r>
              <a:rPr lang="en-US" sz="2000" dirty="0" smtClean="0"/>
              <a:t> stability at the seafloor (</a:t>
            </a:r>
            <a:r>
              <a:rPr lang="en-US" sz="2000" dirty="0" err="1" smtClean="0"/>
              <a:t>Suetnova</a:t>
            </a:r>
            <a:r>
              <a:rPr lang="en-US" sz="2000" dirty="0" smtClean="0"/>
              <a:t>, 2011, 2016; </a:t>
            </a:r>
            <a:r>
              <a:rPr lang="en-US" sz="2000" dirty="0" err="1" smtClean="0"/>
              <a:t>Zhostkov</a:t>
            </a:r>
            <a:r>
              <a:rPr lang="en-US" sz="2000" dirty="0" smtClean="0"/>
              <a:t> et al., 2017, </a:t>
            </a:r>
            <a:r>
              <a:rPr lang="en-US" sz="2000" dirty="0" err="1" smtClean="0"/>
              <a:t>Sobisevich</a:t>
            </a:r>
            <a:r>
              <a:rPr lang="en-US" sz="2000" dirty="0" smtClean="0"/>
              <a:t>, et al., 2019) We made a quantitative study of how the depth of a feeding reservoir and the pressure in it can affect the evolution of gas hydrate accumulation at deep mud volcanoes. Numerical simulation showed that the hydrate saturation in  zones of  submarine mud  volcanoes is not constant and its evolution is affected by the geophysical properties of the bottom (temperature gradient, porosity, permeability, and physical properties of the sediment) and by  the depth of the feeding reservoir and the pressure in it, with the rate of hydrate accumulation being some tens or hundreds of times greater than that in sedimentary basins at passive continental margins.</a:t>
            </a:r>
            <a:endParaRPr lang="ru-RU"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940088"/>
          </a:xfrm>
          <a:prstGeom prst="rect">
            <a:avLst/>
          </a:prstGeom>
        </p:spPr>
        <p:txBody>
          <a:bodyPr wrap="square">
            <a:spAutoFit/>
          </a:bodyPr>
          <a:lstStyle/>
          <a:p>
            <a:r>
              <a:rPr lang="en-US" sz="2000" dirty="0" smtClean="0">
                <a:latin typeface="Arial" pitchFamily="34" charset="0"/>
                <a:cs typeface="Arial" pitchFamily="34" charset="0"/>
              </a:rPr>
              <a:t>Some estimates based on observations at the seafloor assume that the hydrate saturation of the seafloor in the range of PT stability for gas hydrates that</a:t>
            </a:r>
          </a:p>
          <a:p>
            <a:r>
              <a:rPr lang="en-US" sz="2000" dirty="0" smtClean="0">
                <a:latin typeface="Arial" pitchFamily="34" charset="0"/>
                <a:cs typeface="Arial" pitchFamily="34" charset="0"/>
              </a:rPr>
              <a:t>is associated with mud volcanism is approximately </a:t>
            </a:r>
            <a:r>
              <a:rPr lang="da-DK" sz="2000" dirty="0" smtClean="0">
                <a:latin typeface="Arial" pitchFamily="34" charset="0"/>
                <a:cs typeface="Arial" pitchFamily="34" charset="0"/>
              </a:rPr>
              <a:t>25% (Milkov et al., 2003; Ginsburg and Soloviev, </a:t>
            </a:r>
            <a:r>
              <a:rPr lang="en-US" sz="2000" dirty="0" smtClean="0">
                <a:latin typeface="Arial" pitchFamily="34" charset="0"/>
                <a:cs typeface="Arial" pitchFamily="34" charset="0"/>
              </a:rPr>
              <a:t>1997). These estimates were derived by extrapolating</a:t>
            </a:r>
          </a:p>
          <a:p>
            <a:r>
              <a:rPr lang="en-US" sz="2000" dirty="0" smtClean="0">
                <a:latin typeface="Arial" pitchFamily="34" charset="0"/>
                <a:cs typeface="Arial" pitchFamily="34" charset="0"/>
              </a:rPr>
              <a:t>the surface values downward without considering possible evolution of hydrate accumulations due to mud volcanic processes (</a:t>
            </a:r>
            <a:r>
              <a:rPr lang="en-US" sz="2000" dirty="0" err="1" smtClean="0">
                <a:latin typeface="Arial" pitchFamily="34" charset="0"/>
                <a:cs typeface="Arial" pitchFamily="34" charset="0"/>
              </a:rPr>
              <a:t>Feseker</a:t>
            </a:r>
            <a:r>
              <a:rPr lang="en-US" sz="2000" dirty="0" smtClean="0">
                <a:latin typeface="Arial" pitchFamily="34" charset="0"/>
                <a:cs typeface="Arial" pitchFamily="34" charset="0"/>
              </a:rPr>
              <a:t> et al., 2014), which affects the geophysical conditions at the seafloor in zones of mud volcanoes.</a:t>
            </a:r>
          </a:p>
          <a:p>
            <a:r>
              <a:rPr lang="en-US" sz="2000" dirty="0" smtClean="0">
                <a:latin typeface="Arial" pitchFamily="34" charset="0"/>
                <a:cs typeface="Arial" pitchFamily="34" charset="0"/>
              </a:rPr>
              <a:t> </a:t>
            </a:r>
          </a:p>
          <a:p>
            <a:r>
              <a:rPr lang="en-US" sz="2000" dirty="0" smtClean="0">
                <a:latin typeface="Arial" pitchFamily="34" charset="0"/>
                <a:cs typeface="Arial" pitchFamily="34" charset="0"/>
              </a:rPr>
              <a:t>Considering that subaqueous mud volcanoes and the gas hydrate accumulations that are confined to these are important for studies of geological  hazards, climate change, estimation of terrestrial degassing, etc., one needs to develop, not only merely qualitative, but also quantitative models for the generation and evolution of gas hydrates in zones of deep mud volcanoes.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This study presents a mathematic model for the accumulation of gas hydrates that are confined to submarine mud volcanoes and shows results from simulation to derive rates of accumulation for gas hydrates and for their evolution under different possible values of geophysical parameters in the occurrence of mud volcanism.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8715404" cy="2092881"/>
          </a:xfrm>
          <a:prstGeom prst="rect">
            <a:avLst/>
          </a:prstGeom>
        </p:spPr>
        <p:txBody>
          <a:bodyPr wrap="square">
            <a:spAutoFit/>
          </a:bodyPr>
          <a:lstStyle/>
          <a:p>
            <a:r>
              <a:rPr lang="en-US" dirty="0" smtClean="0"/>
              <a:t>THE MATHEMATICAL MODEL</a:t>
            </a:r>
          </a:p>
          <a:p>
            <a:r>
              <a:rPr lang="en-US" sz="1400" dirty="0" smtClean="0"/>
              <a:t>The present mathematical model for the accumulation of gas hydrates that are confined to deep-sea mud volcanoes is based on concepts of gas-charged fluids percolating through the zone of gas hydrate </a:t>
            </a:r>
            <a:r>
              <a:rPr lang="en-US" sz="1400" dirty="0" err="1" smtClean="0"/>
              <a:t>thermobaric</a:t>
            </a:r>
            <a:r>
              <a:rPr lang="en-US" sz="1400" dirty="0" smtClean="0"/>
              <a:t> stability at the seafloor (</a:t>
            </a:r>
            <a:r>
              <a:rPr lang="en-US" sz="1400" dirty="0" err="1" smtClean="0"/>
              <a:t>Suetnova</a:t>
            </a:r>
            <a:r>
              <a:rPr lang="en-US" sz="1400" dirty="0" smtClean="0"/>
              <a:t>, 2011, 2016; </a:t>
            </a:r>
            <a:r>
              <a:rPr lang="en-US" sz="1400" dirty="0" err="1" smtClean="0"/>
              <a:t>Zhostkov</a:t>
            </a:r>
            <a:r>
              <a:rPr lang="en-US" sz="1400" dirty="0" smtClean="0"/>
              <a:t> et al., 2017; </a:t>
            </a:r>
            <a:r>
              <a:rPr lang="en-US" sz="1400" dirty="0" err="1" smtClean="0"/>
              <a:t>Sobisevich</a:t>
            </a:r>
            <a:r>
              <a:rPr lang="en-US" sz="1400" dirty="0" smtClean="0"/>
              <a:t>, 2019) and on information concerning the percolation of gas-charged fluids toward the seafloor in zones of mud volcanoes. The mathematical model proposed here describes the complex process of gas hydrates that are being accumulated in the zone of their </a:t>
            </a:r>
            <a:r>
              <a:rPr lang="en-US" sz="1400" dirty="0" err="1" smtClean="0"/>
              <a:t>thermobaric</a:t>
            </a:r>
            <a:r>
              <a:rPr lang="en-US" sz="1400" dirty="0" smtClean="0"/>
              <a:t> stability from the gas-saturated porous fluid that is percolating around the vent above the feeding reservoir where the saturating fluids are under a high pressure. The mathematical model of this complex process consists in equations in partial derivatives (</a:t>
            </a:r>
            <a:r>
              <a:rPr lang="en-US" sz="1400" dirty="0" smtClean="0"/>
              <a:t>1–5) </a:t>
            </a:r>
            <a:r>
              <a:rPr lang="en-US" sz="1400" dirty="0" smtClean="0"/>
              <a:t>(</a:t>
            </a:r>
            <a:r>
              <a:rPr lang="en-US" sz="1400" dirty="0" err="1" smtClean="0"/>
              <a:t>Suetnova</a:t>
            </a:r>
            <a:r>
              <a:rPr lang="en-US" sz="1400" dirty="0" smtClean="0"/>
              <a:t>, 2016; </a:t>
            </a:r>
            <a:r>
              <a:rPr lang="en-US" sz="1400" dirty="0" err="1" smtClean="0"/>
              <a:t>Zhostkov</a:t>
            </a:r>
            <a:r>
              <a:rPr lang="en-US" sz="1400" dirty="0" smtClean="0"/>
              <a:t> et al., 2017) with appropriate boundary conditions:</a:t>
            </a:r>
            <a:endParaRPr lang="ru-RU" sz="1400" dirty="0"/>
          </a:p>
        </p:txBody>
      </p:sp>
      <p:pic>
        <p:nvPicPr>
          <p:cNvPr id="18434" name="Picture 2"/>
          <p:cNvPicPr>
            <a:picLocks noChangeAspect="1" noChangeArrowheads="1"/>
          </p:cNvPicPr>
          <p:nvPr/>
        </p:nvPicPr>
        <p:blipFill>
          <a:blip r:embed="rId2"/>
          <a:srcRect/>
          <a:stretch>
            <a:fillRect/>
          </a:stretch>
        </p:blipFill>
        <p:spPr bwMode="auto">
          <a:xfrm>
            <a:off x="0" y="2643182"/>
            <a:ext cx="4143372" cy="3643338"/>
          </a:xfrm>
          <a:prstGeom prst="rect">
            <a:avLst/>
          </a:prstGeom>
          <a:noFill/>
          <a:ln w="9525">
            <a:noFill/>
            <a:miter lim="800000"/>
            <a:headEnd/>
            <a:tailEnd/>
          </a:ln>
          <a:effectLst/>
        </p:spPr>
      </p:pic>
      <p:pic>
        <p:nvPicPr>
          <p:cNvPr id="18435" name="Picture 3"/>
          <p:cNvPicPr>
            <a:picLocks noChangeAspect="1" noChangeArrowheads="1"/>
          </p:cNvPicPr>
          <p:nvPr/>
        </p:nvPicPr>
        <p:blipFill>
          <a:blip r:embed="rId3"/>
          <a:srcRect/>
          <a:stretch>
            <a:fillRect/>
          </a:stretch>
        </p:blipFill>
        <p:spPr bwMode="auto">
          <a:xfrm>
            <a:off x="4143372" y="2500306"/>
            <a:ext cx="3643338" cy="1357321"/>
          </a:xfrm>
          <a:prstGeom prst="rect">
            <a:avLst/>
          </a:prstGeom>
          <a:noFill/>
          <a:ln w="9525">
            <a:noFill/>
            <a:miter lim="800000"/>
            <a:headEnd/>
            <a:tailEnd/>
          </a:ln>
          <a:effectLst/>
        </p:spPr>
      </p:pic>
      <p:pic>
        <p:nvPicPr>
          <p:cNvPr id="18436" name="Picture 4"/>
          <p:cNvPicPr>
            <a:picLocks noChangeAspect="1" noChangeArrowheads="1"/>
          </p:cNvPicPr>
          <p:nvPr/>
        </p:nvPicPr>
        <p:blipFill>
          <a:blip r:embed="rId4"/>
          <a:srcRect/>
          <a:stretch>
            <a:fillRect/>
          </a:stretch>
        </p:blipFill>
        <p:spPr bwMode="auto">
          <a:xfrm>
            <a:off x="4143372" y="3786190"/>
            <a:ext cx="3600450" cy="1971675"/>
          </a:xfrm>
          <a:prstGeom prst="rect">
            <a:avLst/>
          </a:prstGeom>
          <a:noFill/>
          <a:ln w="9525">
            <a:noFill/>
            <a:miter lim="800000"/>
            <a:headEnd/>
            <a:tailEnd/>
          </a:ln>
          <a:effectLst/>
        </p:spPr>
      </p:pic>
      <p:pic>
        <p:nvPicPr>
          <p:cNvPr id="18437" name="Picture 5"/>
          <p:cNvPicPr>
            <a:picLocks noChangeAspect="1" noChangeArrowheads="1"/>
          </p:cNvPicPr>
          <p:nvPr/>
        </p:nvPicPr>
        <p:blipFill>
          <a:blip r:embed="rId5"/>
          <a:srcRect/>
          <a:stretch>
            <a:fillRect/>
          </a:stretch>
        </p:blipFill>
        <p:spPr bwMode="auto">
          <a:xfrm>
            <a:off x="4214810" y="5786454"/>
            <a:ext cx="3505200" cy="666750"/>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0" y="0"/>
            <a:ext cx="91440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pitchFamily="34" charset="0"/>
                <a:ea typeface="Cambria" pitchFamily="18" charset="0"/>
                <a:cs typeface="Cambria" pitchFamily="18" charset="0"/>
              </a:rPr>
              <a:t>Figure 1</a:t>
            </a:r>
            <a:r>
              <a:rPr kumimoji="0" lang="en-US" sz="1400" b="0" i="0" u="none" strike="noStrike" cap="none" normalizeH="0" baseline="0" dirty="0" smtClean="0">
                <a:ln>
                  <a:noFill/>
                </a:ln>
                <a:solidFill>
                  <a:schemeClr val="tx1"/>
                </a:solidFill>
                <a:effectLst/>
                <a:latin typeface="Arial" pitchFamily="34" charset="0"/>
                <a:ea typeface="Cambria" pitchFamily="18" charset="0"/>
                <a:cs typeface="Cambria" pitchFamily="18" charset="0"/>
              </a:rPr>
              <a:t> presents results from a simulation of the evolution of hydrate saturation during 10 or 50 years from the start of percolation for a permeability coefficient </a:t>
            </a:r>
            <a:r>
              <a:rPr kumimoji="0" lang="en-US" sz="1400" b="0" i="1" u="none" strike="noStrike" cap="none" normalizeH="0" baseline="0" dirty="0" smtClean="0">
                <a:ln>
                  <a:noFill/>
                </a:ln>
                <a:solidFill>
                  <a:schemeClr val="tx1"/>
                </a:solidFill>
                <a:effectLst/>
                <a:latin typeface="Times New Roman" pitchFamily="18" charset="0"/>
                <a:ea typeface="Cambria" pitchFamily="18" charset="0"/>
                <a:cs typeface="Times New Roman" pitchFamily="18" charset="0"/>
              </a:rPr>
              <a:t>k</a:t>
            </a:r>
            <a:r>
              <a:rPr kumimoji="0" lang="en-US" sz="1400" b="0" i="0" u="none" strike="noStrike" cap="none" normalizeH="0" baseline="-30000" dirty="0" smtClean="0">
                <a:ln>
                  <a:noFill/>
                </a:ln>
                <a:solidFill>
                  <a:schemeClr val="tx1"/>
                </a:solidFill>
                <a:effectLst/>
                <a:latin typeface="Arial" pitchFamily="34" charset="0"/>
                <a:ea typeface="Cambria" pitchFamily="18" charset="0"/>
                <a:cs typeface="Cambria" pitchFamily="18" charset="0"/>
              </a:rPr>
              <a:t>0</a:t>
            </a:r>
            <a:r>
              <a:rPr kumimoji="0" lang="en-US" sz="1400" b="0" i="0" u="none" strike="noStrike" cap="none" normalizeH="0" baseline="0" dirty="0" smtClean="0">
                <a:ln>
                  <a:noFill/>
                </a:ln>
                <a:solidFill>
                  <a:schemeClr val="tx1"/>
                </a:solidFill>
                <a:effectLst/>
                <a:latin typeface="Arial" pitchFamily="34" charset="0"/>
                <a:ea typeface="Cambria" pitchFamily="18" charset="0"/>
                <a:cs typeface="Cambria" pitchFamily="18" charset="0"/>
              </a:rPr>
              <a:t> = 10</a:t>
            </a:r>
            <a:r>
              <a:rPr kumimoji="0" lang="en-US" sz="1400" b="0" i="0" u="none" strike="noStrike" cap="none" normalizeH="0" baseline="30000" dirty="0" smtClean="0">
                <a:ln>
                  <a:noFill/>
                </a:ln>
                <a:solidFill>
                  <a:schemeClr val="tx1"/>
                </a:solidFill>
                <a:effectLst/>
                <a:latin typeface="Arial" pitchFamily="34" charset="0"/>
                <a:ea typeface="Cambria" pitchFamily="18" charset="0"/>
                <a:cs typeface="Cambria" pitchFamily="18" charset="0"/>
              </a:rPr>
              <a:t>–14</a:t>
            </a:r>
            <a:r>
              <a:rPr kumimoji="0" lang="en-US" sz="1400" b="0" i="0" u="none" strike="noStrike" cap="none" normalizeH="0" baseline="0" dirty="0" smtClean="0">
                <a:ln>
                  <a:noFill/>
                </a:ln>
                <a:solidFill>
                  <a:schemeClr val="tx1"/>
                </a:solidFill>
                <a:effectLst/>
                <a:latin typeface="Arial" pitchFamily="34" charset="0"/>
                <a:ea typeface="Cambria" pitchFamily="18" charset="0"/>
                <a:cs typeface="Cambria" pitchFamily="18" charset="0"/>
              </a:rPr>
              <a:t> m</a:t>
            </a:r>
            <a:r>
              <a:rPr kumimoji="0" lang="en-US" sz="1400" b="0" i="0" u="none" strike="noStrike" cap="none" normalizeH="0" baseline="30000" dirty="0" smtClean="0">
                <a:ln>
                  <a:noFill/>
                </a:ln>
                <a:solidFill>
                  <a:schemeClr val="tx1"/>
                </a:solidFill>
                <a:effectLst/>
                <a:latin typeface="Arial" pitchFamily="34" charset="0"/>
                <a:ea typeface="Cambria" pitchFamily="18" charset="0"/>
                <a:cs typeface="Cambria" pitchFamily="18" charset="0"/>
              </a:rPr>
              <a:t>2</a:t>
            </a:r>
            <a:r>
              <a:rPr kumimoji="0" lang="en-US" sz="1400" b="0" i="0" u="none" strike="noStrike" cap="none" normalizeH="0" baseline="0" dirty="0" smtClean="0">
                <a:ln>
                  <a:noFill/>
                </a:ln>
                <a:solidFill>
                  <a:schemeClr val="tx1"/>
                </a:solidFill>
                <a:effectLst/>
                <a:latin typeface="Arial" pitchFamily="34" charset="0"/>
                <a:ea typeface="Cambria" pitchFamily="18" charset="0"/>
                <a:cs typeface="Cambria" pitchFamily="18" charset="0"/>
              </a:rPr>
              <a:t> and a sediment thickness above the feeding layer </a:t>
            </a:r>
            <a:r>
              <a:rPr kumimoji="0" lang="en-US" sz="1400" b="0" i="1" u="none" strike="noStrike" cap="none" normalizeH="0" baseline="0" dirty="0" smtClean="0">
                <a:ln>
                  <a:noFill/>
                </a:ln>
                <a:solidFill>
                  <a:schemeClr val="tx1"/>
                </a:solidFill>
                <a:effectLst/>
                <a:latin typeface="Times New Roman" pitchFamily="18" charset="0"/>
                <a:ea typeface="Cambria" pitchFamily="18" charset="0"/>
                <a:cs typeface="Times New Roman" pitchFamily="18" charset="0"/>
              </a:rPr>
              <a:t>L </a:t>
            </a:r>
            <a:r>
              <a:rPr kumimoji="0" lang="en-US" sz="1400" b="0" i="0" u="none" strike="noStrike" cap="none" normalizeH="0" baseline="0" dirty="0" smtClean="0">
                <a:ln>
                  <a:noFill/>
                </a:ln>
                <a:solidFill>
                  <a:schemeClr val="tx1"/>
                </a:solidFill>
                <a:effectLst/>
                <a:latin typeface="Arial" pitchFamily="34" charset="0"/>
                <a:ea typeface="Cambria" pitchFamily="18" charset="0"/>
                <a:cs typeface="Cambria" pitchFamily="18" charset="0"/>
              </a:rPr>
              <a:t>= 500 or 1000 m for an external pres- sure of 12 </a:t>
            </a:r>
            <a:r>
              <a:rPr kumimoji="0" lang="en-US" sz="1400" b="0" i="0" u="none" strike="noStrike" cap="none" normalizeH="0" baseline="0" dirty="0" err="1" smtClean="0">
                <a:ln>
                  <a:noFill/>
                </a:ln>
                <a:solidFill>
                  <a:schemeClr val="tx1"/>
                </a:solidFill>
                <a:effectLst/>
                <a:latin typeface="Arial" pitchFamily="34" charset="0"/>
                <a:ea typeface="Cambria" pitchFamily="18" charset="0"/>
                <a:cs typeface="Cambria" pitchFamily="18" charset="0"/>
              </a:rPr>
              <a:t>MPa</a:t>
            </a:r>
            <a:r>
              <a:rPr kumimoji="0" lang="en-US" sz="1400" b="0" i="0" u="none" strike="noStrike" cap="none" normalizeH="0" baseline="0" dirty="0" smtClean="0">
                <a:ln>
                  <a:noFill/>
                </a:ln>
                <a:solidFill>
                  <a:schemeClr val="tx1"/>
                </a:solidFill>
                <a:effectLst/>
                <a:latin typeface="Arial" pitchFamily="34" charset="0"/>
                <a:ea typeface="Cambria" pitchFamily="18" charset="0"/>
                <a:cs typeface="Cambria" pitchFamily="18" charset="0"/>
              </a:rPr>
              <a:t> (sea depth around 1200 m), 83% or 100% of the </a:t>
            </a:r>
            <a:r>
              <a:rPr kumimoji="0" lang="en-US" sz="1400" b="0" i="0" u="none" strike="noStrike" cap="none" normalizeH="0" baseline="0" dirty="0" err="1" smtClean="0">
                <a:ln>
                  <a:noFill/>
                </a:ln>
                <a:solidFill>
                  <a:schemeClr val="tx1"/>
                </a:solidFill>
                <a:effectLst/>
                <a:latin typeface="Arial" pitchFamily="34" charset="0"/>
                <a:ea typeface="Cambria" pitchFamily="18" charset="0"/>
                <a:cs typeface="Cambria" pitchFamily="18" charset="0"/>
              </a:rPr>
              <a:t>lithostatic</a:t>
            </a:r>
            <a:r>
              <a:rPr kumimoji="0" lang="en-US" sz="1400" b="0" i="0" u="none" strike="noStrike" cap="none" normalizeH="0" baseline="0" dirty="0" smtClean="0">
                <a:ln>
                  <a:noFill/>
                </a:ln>
                <a:solidFill>
                  <a:schemeClr val="tx1"/>
                </a:solidFill>
                <a:effectLst/>
                <a:latin typeface="Arial" pitchFamily="34" charset="0"/>
                <a:ea typeface="Cambria" pitchFamily="18" charset="0"/>
                <a:cs typeface="Cambria" pitchFamily="18" charset="0"/>
              </a:rPr>
              <a:t> pressure in the reservoir and a theoretical depth of 350 m to the zone where gas hydrates are stable, with the other parameters being </a:t>
            </a:r>
            <a:r>
              <a:rPr kumimoji="0" lang="en-US" sz="1400" b="0" i="1" u="none" strike="noStrike" cap="none" normalizeH="0" baseline="0" dirty="0" smtClean="0">
                <a:ln>
                  <a:noFill/>
                </a:ln>
                <a:solidFill>
                  <a:schemeClr val="tx1"/>
                </a:solidFill>
                <a:effectLst/>
                <a:latin typeface="Times New Roman" pitchFamily="18" charset="0"/>
                <a:ea typeface="Cambria" pitchFamily="18" charset="0"/>
                <a:cs typeface="Times New Roman" pitchFamily="18" charset="0"/>
              </a:rPr>
              <a:t>m</a:t>
            </a:r>
            <a:r>
              <a:rPr kumimoji="0" lang="en-US" sz="1400" b="0" i="0" u="none" strike="noStrike" cap="none" normalizeH="0" baseline="-30000" dirty="0" smtClean="0">
                <a:ln>
                  <a:noFill/>
                </a:ln>
                <a:solidFill>
                  <a:schemeClr val="tx1"/>
                </a:solidFill>
                <a:effectLst/>
                <a:latin typeface="Arial" pitchFamily="34" charset="0"/>
                <a:ea typeface="Cambria" pitchFamily="18" charset="0"/>
                <a:cs typeface="Cambria" pitchFamily="18" charset="0"/>
              </a:rPr>
              <a:t>0</a:t>
            </a:r>
            <a:r>
              <a:rPr kumimoji="0" lang="en-US" sz="1400" b="0" i="0" u="none" strike="noStrike" cap="none" normalizeH="0" baseline="0" dirty="0" smtClean="0">
                <a:ln>
                  <a:noFill/>
                </a:ln>
                <a:solidFill>
                  <a:schemeClr val="tx1"/>
                </a:solidFill>
                <a:effectLst/>
                <a:latin typeface="Arial" pitchFamily="34" charset="0"/>
                <a:ea typeface="Cambria" pitchFamily="18" charset="0"/>
                <a:cs typeface="Cambria" pitchFamily="18" charset="0"/>
              </a:rPr>
              <a:t> = 0.3, </a:t>
            </a:r>
            <a:r>
              <a:rPr kumimoji="0" lang="en-US" sz="1400" b="0" i="0" u="none" strike="noStrike" cap="none" normalizeH="0" baseline="0" dirty="0" smtClean="0">
                <a:ln>
                  <a:noFill/>
                </a:ln>
                <a:solidFill>
                  <a:schemeClr val="tx1"/>
                </a:solidFill>
                <a:effectLst/>
                <a:latin typeface="Symbol" pitchFamily="18" charset="2"/>
                <a:ea typeface="Cambria" pitchFamily="18" charset="0"/>
                <a:cs typeface="Cambria" pitchFamily="18" charset="0"/>
              </a:rPr>
              <a:t>m</a:t>
            </a:r>
            <a:r>
              <a:rPr kumimoji="0" lang="en-US" sz="1400" b="0" i="0" u="none" strike="noStrike" cap="none" normalizeH="0" baseline="0" dirty="0" smtClean="0">
                <a:ln>
                  <a:noFill/>
                </a:ln>
                <a:solidFill>
                  <a:schemeClr val="tx1"/>
                </a:solidFill>
                <a:effectLst/>
                <a:latin typeface="Times New Roman" pitchFamily="18" charset="0"/>
                <a:ea typeface="Cambria" pitchFamily="18" charset="0"/>
                <a:cs typeface="Times New Roman" pitchFamily="18" charset="0"/>
              </a:rPr>
              <a:t> </a:t>
            </a:r>
            <a:r>
              <a:rPr kumimoji="0" lang="en-US" sz="1400" b="0" i="1" u="none" strike="noStrike" cap="none" normalizeH="0" baseline="0" dirty="0" smtClean="0">
                <a:ln>
                  <a:noFill/>
                </a:ln>
                <a:solidFill>
                  <a:schemeClr val="tx1"/>
                </a:solidFill>
                <a:effectLst/>
                <a:latin typeface="Times New Roman" pitchFamily="18" charset="0"/>
                <a:ea typeface="Cambria" pitchFamily="18" charset="0"/>
                <a:cs typeface="Times New Roman" pitchFamily="18" charset="0"/>
              </a:rPr>
              <a:t>= </a:t>
            </a:r>
            <a:r>
              <a:rPr kumimoji="0" lang="en-US" sz="1400" b="0" i="0" u="none" strike="noStrike" cap="none" normalizeH="0" baseline="0" dirty="0" smtClean="0">
                <a:ln>
                  <a:noFill/>
                </a:ln>
                <a:solidFill>
                  <a:schemeClr val="tx1"/>
                </a:solidFill>
                <a:effectLst/>
                <a:latin typeface="Arial" pitchFamily="34" charset="0"/>
                <a:ea typeface="Cambria" pitchFamily="18" charset="0"/>
                <a:cs typeface="Cambria" pitchFamily="18" charset="0"/>
              </a:rPr>
              <a:t>2.6 × 10</a:t>
            </a:r>
            <a:r>
              <a:rPr kumimoji="0" lang="en-US" sz="1400" b="0" i="0" u="none" strike="noStrike" cap="none" normalizeH="0" baseline="30000" dirty="0" smtClean="0">
                <a:ln>
                  <a:noFill/>
                </a:ln>
                <a:solidFill>
                  <a:schemeClr val="tx1"/>
                </a:solidFill>
                <a:effectLst/>
                <a:latin typeface="Arial" pitchFamily="34" charset="0"/>
                <a:ea typeface="Cambria" pitchFamily="18" charset="0"/>
                <a:cs typeface="Cambria" pitchFamily="18" charset="0"/>
              </a:rPr>
              <a:t>–3</a:t>
            </a:r>
            <a:r>
              <a:rPr kumimoji="0" lang="en-US" sz="1400" b="0" i="0" u="none" strike="noStrike" cap="none" normalizeH="0" baseline="0" dirty="0" smtClean="0">
                <a:ln>
                  <a:noFill/>
                </a:ln>
                <a:solidFill>
                  <a:schemeClr val="tx1"/>
                </a:solidFill>
                <a:effectLst/>
                <a:latin typeface="Arial" pitchFamily="34" charset="0"/>
                <a:ea typeface="Cambria" pitchFamily="18" charset="0"/>
                <a:cs typeface="Cambria" pitchFamily="18" charset="0"/>
              </a:rPr>
              <a:t> Pa s, </a:t>
            </a:r>
            <a:r>
              <a:rPr kumimoji="0" lang="en-US" sz="1400" b="0" i="0" u="none" strike="noStrike" cap="none" normalizeH="0" baseline="0" dirty="0" err="1" smtClean="0">
                <a:ln>
                  <a:noFill/>
                </a:ln>
                <a:solidFill>
                  <a:schemeClr val="tx1"/>
                </a:solidFill>
                <a:effectLst/>
                <a:latin typeface="Symbol" pitchFamily="18" charset="2"/>
                <a:ea typeface="Cambria" pitchFamily="18" charset="0"/>
                <a:cs typeface="Cambria" pitchFamily="18" charset="0"/>
              </a:rPr>
              <a:t>r</a:t>
            </a:r>
            <a:r>
              <a:rPr kumimoji="0" lang="en-US" sz="1400" b="0" i="1" u="none" strike="noStrike" cap="none" normalizeH="0" baseline="-30000" dirty="0" err="1" smtClean="0">
                <a:ln>
                  <a:noFill/>
                </a:ln>
                <a:solidFill>
                  <a:schemeClr val="tx1"/>
                </a:solidFill>
                <a:effectLst/>
                <a:latin typeface="Times New Roman" pitchFamily="18" charset="0"/>
                <a:ea typeface="Cambria" pitchFamily="18" charset="0"/>
                <a:cs typeface="Times New Roman" pitchFamily="18" charset="0"/>
              </a:rPr>
              <a:t>f</a:t>
            </a:r>
            <a:r>
              <a:rPr kumimoji="0" lang="en-US" sz="1400" b="0" i="1" u="none" strike="noStrike" cap="none" normalizeH="0" baseline="0" dirty="0" smtClean="0">
                <a:ln>
                  <a:noFill/>
                </a:ln>
                <a:solidFill>
                  <a:schemeClr val="tx1"/>
                </a:solidFill>
                <a:effectLst/>
                <a:latin typeface="Times New Roman" pitchFamily="18" charset="0"/>
                <a:ea typeface="Cambria" pitchFamily="18" charset="0"/>
                <a:cs typeface="Times New Roman" pitchFamily="18" charset="0"/>
              </a:rPr>
              <a:t> = </a:t>
            </a:r>
            <a:r>
              <a:rPr kumimoji="0" lang="en-US" sz="1400" b="0" i="0" u="none" strike="noStrike" cap="none" normalizeH="0" baseline="0" dirty="0" smtClean="0">
                <a:ln>
                  <a:noFill/>
                </a:ln>
                <a:solidFill>
                  <a:schemeClr val="tx1"/>
                </a:solidFill>
                <a:effectLst/>
                <a:latin typeface="Arial" pitchFamily="34" charset="0"/>
                <a:ea typeface="Cambria" pitchFamily="18" charset="0"/>
                <a:cs typeface="Cambria" pitchFamily="18" charset="0"/>
              </a:rPr>
              <a:t>1.0 × 10</a:t>
            </a:r>
            <a:r>
              <a:rPr kumimoji="0" lang="en-US" sz="1400" b="0" i="0" u="none" strike="noStrike" cap="none" normalizeH="0" baseline="30000" dirty="0" smtClean="0">
                <a:ln>
                  <a:noFill/>
                </a:ln>
                <a:solidFill>
                  <a:schemeClr val="tx1"/>
                </a:solidFill>
                <a:effectLst/>
                <a:latin typeface="Arial" pitchFamily="34" charset="0"/>
                <a:ea typeface="Cambria" pitchFamily="18" charset="0"/>
                <a:cs typeface="Cambria" pitchFamily="18" charset="0"/>
              </a:rPr>
              <a:t>3</a:t>
            </a:r>
            <a:r>
              <a:rPr kumimoji="0" lang="en-US" sz="1400" b="0" i="0" u="none" strike="noStrike" cap="none" normalizeH="0" baseline="0" dirty="0" smtClean="0">
                <a:ln>
                  <a:noFill/>
                </a:ln>
                <a:solidFill>
                  <a:schemeClr val="tx1"/>
                </a:solidFill>
                <a:effectLst/>
                <a:latin typeface="Arial" pitchFamily="34" charset="0"/>
                <a:ea typeface="Cambria" pitchFamily="18" charset="0"/>
                <a:cs typeface="Cambria" pitchFamily="18" charset="0"/>
              </a:rPr>
              <a:t> kg/m</a:t>
            </a:r>
            <a:r>
              <a:rPr kumimoji="0" lang="en-US" sz="1400" b="0" i="0" u="none" strike="noStrike" cap="none" normalizeH="0" baseline="30000" dirty="0" smtClean="0">
                <a:ln>
                  <a:noFill/>
                </a:ln>
                <a:solidFill>
                  <a:schemeClr val="tx1"/>
                </a:solidFill>
                <a:effectLst/>
                <a:latin typeface="Arial" pitchFamily="34" charset="0"/>
                <a:ea typeface="Cambria" pitchFamily="18" charset="0"/>
                <a:cs typeface="Cambria" pitchFamily="18" charset="0"/>
              </a:rPr>
              <a:t>3</a:t>
            </a:r>
            <a:r>
              <a:rPr kumimoji="0" lang="en-US" sz="1400" b="0" i="0" u="none" strike="noStrike" cap="none" normalizeH="0" baseline="0" dirty="0" smtClean="0">
                <a:ln>
                  <a:noFill/>
                </a:ln>
                <a:solidFill>
                  <a:schemeClr val="tx1"/>
                </a:solidFill>
                <a:effectLst/>
                <a:latin typeface="Arial" pitchFamily="34" charset="0"/>
                <a:ea typeface="Cambria" pitchFamily="18" charset="0"/>
                <a:cs typeface="Cambria" pitchFamily="18" charset="0"/>
              </a:rPr>
              <a:t>, </a:t>
            </a:r>
            <a:r>
              <a:rPr kumimoji="0" lang="en-US" sz="1400" b="0" i="0" u="none" strike="noStrike" cap="none" normalizeH="0" baseline="0" dirty="0" err="1" smtClean="0">
                <a:ln>
                  <a:noFill/>
                </a:ln>
                <a:solidFill>
                  <a:schemeClr val="tx1"/>
                </a:solidFill>
                <a:effectLst/>
                <a:latin typeface="Symbol" pitchFamily="18" charset="2"/>
                <a:ea typeface="Cambria" pitchFamily="18" charset="0"/>
                <a:cs typeface="Cambria" pitchFamily="18" charset="0"/>
              </a:rPr>
              <a:t>r</a:t>
            </a:r>
            <a:r>
              <a:rPr kumimoji="0" lang="en-US" sz="1400" b="0" i="1" u="none" strike="noStrike" cap="none" normalizeH="0" baseline="-30000" dirty="0" err="1" smtClean="0">
                <a:ln>
                  <a:noFill/>
                </a:ln>
                <a:solidFill>
                  <a:schemeClr val="tx1"/>
                </a:solidFill>
                <a:effectLst/>
                <a:latin typeface="Times New Roman" pitchFamily="18" charset="0"/>
                <a:ea typeface="Cambria" pitchFamily="18" charset="0"/>
                <a:cs typeface="Times New Roman" pitchFamily="18" charset="0"/>
              </a:rPr>
              <a:t>s</a:t>
            </a:r>
            <a:r>
              <a:rPr kumimoji="0" lang="en-US" sz="1400" b="0" i="1" u="none" strike="noStrike" cap="none" normalizeH="0" baseline="0" dirty="0" smtClean="0">
                <a:ln>
                  <a:noFill/>
                </a:ln>
                <a:solidFill>
                  <a:schemeClr val="tx1"/>
                </a:solidFill>
                <a:effectLst/>
                <a:latin typeface="Times New Roman" pitchFamily="18" charset="0"/>
                <a:ea typeface="Cambria" pitchFamily="18" charset="0"/>
                <a:cs typeface="Times New Roman" pitchFamily="18" charset="0"/>
              </a:rPr>
              <a:t> = </a:t>
            </a:r>
            <a:r>
              <a:rPr kumimoji="0" lang="en-US" sz="1400" b="0" i="0" u="none" strike="noStrike" cap="none" normalizeH="0" baseline="0" dirty="0" smtClean="0">
                <a:ln>
                  <a:noFill/>
                </a:ln>
                <a:solidFill>
                  <a:schemeClr val="tx1"/>
                </a:solidFill>
                <a:effectLst/>
                <a:latin typeface="Arial" pitchFamily="34" charset="0"/>
                <a:ea typeface="Cambria" pitchFamily="18" charset="0"/>
                <a:cs typeface="Cambria" pitchFamily="18" charset="0"/>
              </a:rPr>
              <a:t>2.65 × 103 kg/m</a:t>
            </a:r>
            <a:r>
              <a:rPr kumimoji="0" lang="en-US" sz="1400" b="0" i="0" u="none" strike="noStrike" cap="none" normalizeH="0" baseline="30000" dirty="0" smtClean="0">
                <a:ln>
                  <a:noFill/>
                </a:ln>
                <a:solidFill>
                  <a:schemeClr val="tx1"/>
                </a:solidFill>
                <a:effectLst/>
                <a:latin typeface="Arial" pitchFamily="34" charset="0"/>
                <a:ea typeface="Cambria" pitchFamily="18" charset="0"/>
                <a:cs typeface="Cambria" pitchFamily="18" charset="0"/>
              </a:rPr>
              <a:t>3</a:t>
            </a:r>
            <a:r>
              <a:rPr kumimoji="0" lang="en-US" sz="1400" b="0" i="0" u="none" strike="noStrike" cap="none" normalizeH="0" baseline="0" dirty="0" smtClean="0">
                <a:ln>
                  <a:noFill/>
                </a:ln>
                <a:solidFill>
                  <a:schemeClr val="tx1"/>
                </a:solidFill>
                <a:effectLst/>
                <a:latin typeface="Arial" pitchFamily="34" charset="0"/>
                <a:ea typeface="Cambria" pitchFamily="18" charset="0"/>
                <a:cs typeface="Cambria" pitchFamily="18" charset="0"/>
              </a:rPr>
              <a:t>, К = 10</a:t>
            </a:r>
            <a:r>
              <a:rPr kumimoji="0" lang="en-US" sz="1400" b="0" i="0" u="none" strike="noStrike" cap="none" normalizeH="0" baseline="30000" dirty="0" smtClean="0">
                <a:ln>
                  <a:noFill/>
                </a:ln>
                <a:solidFill>
                  <a:schemeClr val="tx1"/>
                </a:solidFill>
                <a:effectLst/>
                <a:latin typeface="Arial" pitchFamily="34" charset="0"/>
                <a:ea typeface="Cambria" pitchFamily="18" charset="0"/>
                <a:cs typeface="Cambria" pitchFamily="18" charset="0"/>
              </a:rPr>
              <a:t>10</a:t>
            </a:r>
            <a:r>
              <a:rPr kumimoji="0" lang="en-US" sz="1400" b="0" i="0" u="none" strike="noStrike" cap="none" normalizeH="0" baseline="0" dirty="0" smtClean="0">
                <a:ln>
                  <a:noFill/>
                </a:ln>
                <a:solidFill>
                  <a:schemeClr val="tx1"/>
                </a:solidFill>
                <a:effectLst/>
                <a:latin typeface="Arial" pitchFamily="34" charset="0"/>
                <a:ea typeface="Cambria" pitchFamily="18" charset="0"/>
                <a:cs typeface="Cambria" pitchFamily="18" charset="0"/>
              </a:rPr>
              <a:t>, </a:t>
            </a:r>
            <a:r>
              <a:rPr kumimoji="0" lang="en-US" sz="1400" b="0" i="1" u="none" strike="noStrike" cap="none" normalizeH="0" baseline="0" dirty="0" err="1" smtClean="0">
                <a:ln>
                  <a:noFill/>
                </a:ln>
                <a:solidFill>
                  <a:schemeClr val="tx1"/>
                </a:solidFill>
                <a:effectLst/>
                <a:latin typeface="Times New Roman" pitchFamily="18" charset="0"/>
                <a:ea typeface="Cambria" pitchFamily="18" charset="0"/>
                <a:cs typeface="Times New Roman" pitchFamily="18" charset="0"/>
              </a:rPr>
              <a:t>c</a:t>
            </a:r>
            <a:r>
              <a:rPr kumimoji="0" lang="en-US" sz="1400" b="0" i="0" u="none" strike="noStrike" cap="none" normalizeH="0" baseline="-30000" dirty="0" err="1" smtClean="0">
                <a:ln>
                  <a:noFill/>
                </a:ln>
                <a:solidFill>
                  <a:schemeClr val="tx1"/>
                </a:solidFill>
                <a:effectLst/>
                <a:latin typeface="Arial" pitchFamily="34" charset="0"/>
                <a:ea typeface="Cambria" pitchFamily="18" charset="0"/>
                <a:cs typeface="Cambria" pitchFamily="18" charset="0"/>
              </a:rPr>
              <a:t>h</a:t>
            </a:r>
            <a:r>
              <a:rPr kumimoji="0" lang="en-US" sz="1400" b="0" i="0" u="none" strike="noStrike" cap="none" normalizeH="0" baseline="0" dirty="0" smtClean="0">
                <a:ln>
                  <a:noFill/>
                </a:ln>
                <a:solidFill>
                  <a:schemeClr val="tx1"/>
                </a:solidFill>
                <a:effectLst/>
                <a:latin typeface="Arial" pitchFamily="34" charset="0"/>
                <a:ea typeface="Cambria" pitchFamily="18" charset="0"/>
                <a:cs typeface="Cambria" pitchFamily="18" charset="0"/>
              </a:rPr>
              <a:t> = 0.12, and the background temperature gradient equal to 0.05 K/m (Davie et al., 2004; </a:t>
            </a:r>
            <a:r>
              <a:rPr kumimoji="0" lang="en-US" sz="1400" b="0" i="0" u="none" strike="noStrike" cap="none" normalizeH="0" baseline="0" dirty="0" err="1" smtClean="0">
                <a:ln>
                  <a:noFill/>
                </a:ln>
                <a:solidFill>
                  <a:schemeClr val="tx1"/>
                </a:solidFill>
                <a:effectLst/>
                <a:latin typeface="Arial" pitchFamily="34" charset="0"/>
                <a:ea typeface="Cambria" pitchFamily="18" charset="0"/>
                <a:cs typeface="Cambria" pitchFamily="18" charset="0"/>
              </a:rPr>
              <a:t>Rempel</a:t>
            </a:r>
            <a:r>
              <a:rPr kumimoji="0" lang="en-US" sz="1400" b="0" i="0" u="none" strike="noStrike" cap="none" normalizeH="0" baseline="0" dirty="0" smtClean="0">
                <a:ln>
                  <a:noFill/>
                </a:ln>
                <a:solidFill>
                  <a:schemeClr val="tx1"/>
                </a:solidFill>
                <a:effectLst/>
                <a:latin typeface="Arial" pitchFamily="34" charset="0"/>
                <a:ea typeface="Cambria" pitchFamily="18" charset="0"/>
                <a:cs typeface="Cambria" pitchFamily="18" charset="0"/>
              </a:rPr>
              <a:t> and Buffett, 1997;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9458" name="Picture 2"/>
          <p:cNvPicPr>
            <a:picLocks noChangeAspect="1" noChangeArrowheads="1"/>
          </p:cNvPicPr>
          <p:nvPr/>
        </p:nvPicPr>
        <p:blipFill>
          <a:blip r:embed="rId2"/>
          <a:srcRect/>
          <a:stretch>
            <a:fillRect/>
          </a:stretch>
        </p:blipFill>
        <p:spPr bwMode="auto">
          <a:xfrm>
            <a:off x="0" y="1371600"/>
            <a:ext cx="7296150" cy="5486400"/>
          </a:xfrm>
          <a:prstGeom prst="rect">
            <a:avLst/>
          </a:prstGeom>
          <a:noFill/>
          <a:ln w="9525">
            <a:noFill/>
            <a:miter lim="800000"/>
            <a:headEnd/>
            <a:tailEnd/>
          </a:ln>
          <a:effectLst/>
        </p:spPr>
      </p:pic>
      <p:sp>
        <p:nvSpPr>
          <p:cNvPr id="4" name="Прямоугольник 3"/>
          <p:cNvSpPr/>
          <p:nvPr/>
        </p:nvSpPr>
        <p:spPr>
          <a:xfrm>
            <a:off x="7215206" y="1500174"/>
            <a:ext cx="1928794" cy="5016758"/>
          </a:xfrm>
          <a:prstGeom prst="rect">
            <a:avLst/>
          </a:prstGeom>
        </p:spPr>
        <p:txBody>
          <a:bodyPr wrap="square">
            <a:spAutoFit/>
          </a:bodyPr>
          <a:lstStyle/>
          <a:p>
            <a:r>
              <a:rPr lang="en-US" sz="1600" b="1" dirty="0" smtClean="0"/>
              <a:t>Fig. 1. </a:t>
            </a:r>
            <a:r>
              <a:rPr lang="en-US" sz="1600" dirty="0" smtClean="0"/>
              <a:t>The evolution of hydrate saturation. (a) for 50 years, </a:t>
            </a:r>
            <a:r>
              <a:rPr lang="en-US" sz="1600" i="1" dirty="0" smtClean="0"/>
              <a:t>L = </a:t>
            </a:r>
            <a:r>
              <a:rPr lang="en-US" sz="1600" dirty="0" smtClean="0"/>
              <a:t>1000 m, the pressure in the reservoir is </a:t>
            </a:r>
            <a:r>
              <a:rPr lang="en-US" sz="1600" dirty="0" err="1" smtClean="0"/>
              <a:t>lithostatic</a:t>
            </a:r>
            <a:r>
              <a:rPr lang="en-US" sz="1600" dirty="0" smtClean="0"/>
              <a:t>; (c) for 10 years, </a:t>
            </a:r>
            <a:r>
              <a:rPr lang="en-US" sz="1600" i="1" dirty="0" smtClean="0"/>
              <a:t>L = </a:t>
            </a:r>
            <a:r>
              <a:rPr lang="en-US" sz="1600" dirty="0" smtClean="0"/>
              <a:t>500 m, the pressure in the reservoir is </a:t>
            </a:r>
            <a:r>
              <a:rPr lang="en-US" sz="1600" dirty="0" err="1" smtClean="0"/>
              <a:t>lithostatic</a:t>
            </a:r>
            <a:r>
              <a:rPr lang="en-US" sz="1600" dirty="0" smtClean="0"/>
              <a:t>; (b) for 50 years, </a:t>
            </a:r>
            <a:r>
              <a:rPr lang="en-US" sz="1600" i="1" dirty="0" smtClean="0"/>
              <a:t>L = </a:t>
            </a:r>
            <a:r>
              <a:rPr lang="en-US" sz="1600" dirty="0" smtClean="0"/>
              <a:t>1000 m, the pressure in the reservoir is 83% of the </a:t>
            </a:r>
            <a:r>
              <a:rPr lang="en-US" sz="1600" dirty="0" err="1" smtClean="0"/>
              <a:t>lithostatic</a:t>
            </a:r>
            <a:r>
              <a:rPr lang="en-US" sz="1600" dirty="0" smtClean="0"/>
              <a:t> value; (d) for 10 years, </a:t>
            </a:r>
            <a:r>
              <a:rPr lang="en-US" sz="1600" i="1" dirty="0" smtClean="0"/>
              <a:t>L = </a:t>
            </a:r>
            <a:r>
              <a:rPr lang="en-US" sz="1600" dirty="0" smtClean="0"/>
              <a:t>500 m, the pressure in the reservoir is 83% of the </a:t>
            </a:r>
            <a:r>
              <a:rPr lang="en-US" sz="1600" dirty="0" err="1" smtClean="0"/>
              <a:t>lithostatic</a:t>
            </a:r>
            <a:r>
              <a:rPr lang="en-US" sz="1600" dirty="0" smtClean="0"/>
              <a:t>  value.</a:t>
            </a:r>
            <a:endParaRPr lang="ru-RU"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srcRect/>
          <a:stretch>
            <a:fillRect/>
          </a:stretch>
        </p:blipFill>
        <p:spPr bwMode="auto">
          <a:xfrm>
            <a:off x="571472" y="0"/>
            <a:ext cx="7858180" cy="5572140"/>
          </a:xfrm>
          <a:prstGeom prst="rect">
            <a:avLst/>
          </a:prstGeom>
          <a:noFill/>
          <a:ln w="9525">
            <a:noFill/>
            <a:miter lim="800000"/>
            <a:headEnd/>
            <a:tailEnd/>
          </a:ln>
          <a:effectLst/>
        </p:spPr>
      </p:pic>
      <p:pic>
        <p:nvPicPr>
          <p:cNvPr id="21507" name="Picture 3"/>
          <p:cNvPicPr>
            <a:picLocks noChangeAspect="1" noChangeArrowheads="1"/>
          </p:cNvPicPr>
          <p:nvPr/>
        </p:nvPicPr>
        <p:blipFill>
          <a:blip r:embed="rId3"/>
          <a:srcRect/>
          <a:stretch>
            <a:fillRect/>
          </a:stretch>
        </p:blipFill>
        <p:spPr bwMode="auto">
          <a:xfrm>
            <a:off x="642910" y="5786454"/>
            <a:ext cx="5429288" cy="1071546"/>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613</TotalTime>
  <Words>656</Words>
  <Application>Microsoft Office PowerPoint</Application>
  <PresentationFormat>Экран (4:3)</PresentationFormat>
  <Paragraphs>17</Paragraphs>
  <Slides>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vt:i4>
      </vt:variant>
    </vt:vector>
  </HeadingPairs>
  <TitlesOfParts>
    <vt:vector size="6" baseType="lpstr">
      <vt:lpstr>Тема Office</vt:lpstr>
      <vt:lpstr>Слайд 1</vt:lpstr>
      <vt:lpstr>Слайд 2</vt:lpstr>
      <vt:lpstr>Слайд 3</vt:lpstr>
      <vt:lpstr>Слайд 4</vt:lpstr>
      <vt:lpstr>Слайд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Elena</dc:creator>
  <cp:lastModifiedBy>Elena</cp:lastModifiedBy>
  <cp:revision>37</cp:revision>
  <dcterms:created xsi:type="dcterms:W3CDTF">2019-11-26T07:51:00Z</dcterms:created>
  <dcterms:modified xsi:type="dcterms:W3CDTF">2021-04-05T05:29:21Z</dcterms:modified>
</cp:coreProperties>
</file>