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94" r:id="rId3"/>
    <p:sldId id="297" r:id="rId4"/>
    <p:sldId id="302" r:id="rId5"/>
    <p:sldId id="306" r:id="rId6"/>
    <p:sldId id="303" r:id="rId7"/>
    <p:sldId id="308" r:id="rId8"/>
    <p:sldId id="301" r:id="rId9"/>
    <p:sldId id="298" r:id="rId10"/>
    <p:sldId id="304" r:id="rId11"/>
    <p:sldId id="295" r:id="rId12"/>
    <p:sldId id="305" r:id="rId13"/>
    <p:sldId id="296" r:id="rId14"/>
    <p:sldId id="300" r:id="rId15"/>
    <p:sldId id="293" r:id="rId16"/>
  </p:sldIdLst>
  <p:sldSz cx="9144000" cy="5715000" type="screen16x1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FFCC"/>
    <a:srgbClr val="00FF00"/>
    <a:srgbClr val="000000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84" y="9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C0A917-191F-4487-9091-3E6ABA0BEF1D}" type="doc">
      <dgm:prSet loTypeId="urn:microsoft.com/office/officeart/2005/8/layout/arrow3" loCatId="relationship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50C73F0-CD39-4F04-8638-85254BE0A0AD}">
      <dgm:prSet phldrT="[Text]" custT="1"/>
      <dgm:spPr/>
      <dgm:t>
        <a:bodyPr/>
        <a:lstStyle/>
        <a:p>
          <a:r>
            <a:rPr lang="en-US" sz="2000" b="1" dirty="0" smtClean="0">
              <a:latin typeface="Kokila" pitchFamily="34" charset="0"/>
              <a:cs typeface="Kokila" pitchFamily="34" charset="0"/>
            </a:rPr>
            <a:t>NDD</a:t>
          </a:r>
          <a:endParaRPr lang="en-US" sz="2000" b="1" dirty="0">
            <a:latin typeface="Kokila" pitchFamily="34" charset="0"/>
            <a:cs typeface="Kokila" pitchFamily="34" charset="0"/>
          </a:endParaRPr>
        </a:p>
      </dgm:t>
    </dgm:pt>
    <dgm:pt modelId="{D160B6CC-D2BB-444D-B1E1-8D04066E3659}" type="parTrans" cxnId="{7446FCD4-355E-43E9-92F2-C0F157F5221A}">
      <dgm:prSet/>
      <dgm:spPr/>
      <dgm:t>
        <a:bodyPr/>
        <a:lstStyle/>
        <a:p>
          <a:endParaRPr lang="en-US" sz="1400"/>
        </a:p>
      </dgm:t>
    </dgm:pt>
    <dgm:pt modelId="{04789604-49DB-46FF-B4B4-C12DF9BEF1C5}" type="sibTrans" cxnId="{7446FCD4-355E-43E9-92F2-C0F157F5221A}">
      <dgm:prSet/>
      <dgm:spPr/>
      <dgm:t>
        <a:bodyPr/>
        <a:lstStyle/>
        <a:p>
          <a:endParaRPr lang="en-US" sz="1400"/>
        </a:p>
      </dgm:t>
    </dgm:pt>
    <dgm:pt modelId="{6BD99F81-6A28-49C8-9DDA-60608463F3CE}">
      <dgm:prSet phldrT="[Text]" custT="1"/>
      <dgm:spPr/>
      <dgm:t>
        <a:bodyPr/>
        <a:lstStyle/>
        <a:p>
          <a:r>
            <a:rPr lang="en-US" sz="1800" b="1" dirty="0" smtClean="0">
              <a:latin typeface="Kokila" pitchFamily="34" charset="0"/>
              <a:cs typeface="Kokila" pitchFamily="34" charset="0"/>
            </a:rPr>
            <a:t>DROUGHT</a:t>
          </a:r>
          <a:endParaRPr lang="en-US" sz="1800" b="1" dirty="0">
            <a:latin typeface="Kokila" pitchFamily="34" charset="0"/>
            <a:cs typeface="Kokila" pitchFamily="34" charset="0"/>
          </a:endParaRPr>
        </a:p>
      </dgm:t>
    </dgm:pt>
    <dgm:pt modelId="{28137C5E-6BA2-4314-BDA3-52F9AE612458}" type="parTrans" cxnId="{19C40C82-04D2-4B6E-8DDA-AB0A9C3E8CC2}">
      <dgm:prSet/>
      <dgm:spPr/>
      <dgm:t>
        <a:bodyPr/>
        <a:lstStyle/>
        <a:p>
          <a:endParaRPr lang="en-US" sz="1400"/>
        </a:p>
      </dgm:t>
    </dgm:pt>
    <dgm:pt modelId="{170BA077-88B7-4DDC-9C3C-6D6146784753}" type="sibTrans" cxnId="{19C40C82-04D2-4B6E-8DDA-AB0A9C3E8CC2}">
      <dgm:prSet/>
      <dgm:spPr/>
      <dgm:t>
        <a:bodyPr/>
        <a:lstStyle/>
        <a:p>
          <a:endParaRPr lang="en-US" sz="1400"/>
        </a:p>
      </dgm:t>
    </dgm:pt>
    <dgm:pt modelId="{2D95FD4B-DB48-49EB-8B13-7E6524FDE9DD}" type="pres">
      <dgm:prSet presAssocID="{C1C0A917-191F-4487-9091-3E6ABA0BEF1D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020A7A-EDB5-4D7C-8B80-54593823DA30}" type="pres">
      <dgm:prSet presAssocID="{C1C0A917-191F-4487-9091-3E6ABA0BEF1D}" presName="divider" presStyleLbl="fgShp" presStyleIdx="0" presStyleCnt="1"/>
      <dgm:spPr/>
    </dgm:pt>
    <dgm:pt modelId="{9952F8F7-F674-4BC1-B3CA-F580554C97F6}" type="pres">
      <dgm:prSet presAssocID="{550C73F0-CD39-4F04-8638-85254BE0A0AD}" presName="downArrow" presStyleLbl="node1" presStyleIdx="0" presStyleCnt="2" custScaleX="55294" custScaleY="94626"/>
      <dgm:spPr>
        <a:solidFill>
          <a:srgbClr val="0000FF"/>
        </a:solidFill>
        <a:ln>
          <a:solidFill>
            <a:srgbClr val="0000FF"/>
          </a:solidFill>
        </a:ln>
      </dgm:spPr>
    </dgm:pt>
    <dgm:pt modelId="{F80270E8-8094-4893-ADC8-914CC0350FD1}" type="pres">
      <dgm:prSet presAssocID="{550C73F0-CD39-4F04-8638-85254BE0A0AD}" presName="downArrowText" presStyleLbl="revTx" presStyleIdx="0" presStyleCnt="2" custScaleX="138603" custScaleY="109168" custLinFactNeighborX="735" custLinFactNeighborY="45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3871BF-2D05-4471-BCB6-01840D882760}" type="pres">
      <dgm:prSet presAssocID="{6BD99F81-6A28-49C8-9DDA-60608463F3CE}" presName="upArrow" presStyleLbl="node1" presStyleIdx="1" presStyleCnt="2" custScaleX="55294" custScaleY="87617"/>
      <dgm:spPr>
        <a:solidFill>
          <a:schemeClr val="accent6">
            <a:lumMod val="75000"/>
          </a:schemeClr>
        </a:solidFill>
      </dgm:spPr>
    </dgm:pt>
    <dgm:pt modelId="{881E7031-CEC0-41EB-A2A2-9AD0B71230C9}" type="pres">
      <dgm:prSet presAssocID="{6BD99F81-6A28-49C8-9DDA-60608463F3CE}" presName="upArrowText" presStyleLbl="revTx" presStyleIdx="1" presStyleCnt="2" custScaleX="1738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C40C82-04D2-4B6E-8DDA-AB0A9C3E8CC2}" srcId="{C1C0A917-191F-4487-9091-3E6ABA0BEF1D}" destId="{6BD99F81-6A28-49C8-9DDA-60608463F3CE}" srcOrd="1" destOrd="0" parTransId="{28137C5E-6BA2-4314-BDA3-52F9AE612458}" sibTransId="{170BA077-88B7-4DDC-9C3C-6D6146784753}"/>
    <dgm:cxn modelId="{45C7732F-FD2A-4E57-BF6B-37DE51B988D2}" type="presOf" srcId="{C1C0A917-191F-4487-9091-3E6ABA0BEF1D}" destId="{2D95FD4B-DB48-49EB-8B13-7E6524FDE9DD}" srcOrd="0" destOrd="0" presId="urn:microsoft.com/office/officeart/2005/8/layout/arrow3"/>
    <dgm:cxn modelId="{00053CA7-575A-4E46-92CF-C0099F6AA7E9}" type="presOf" srcId="{550C73F0-CD39-4F04-8638-85254BE0A0AD}" destId="{F80270E8-8094-4893-ADC8-914CC0350FD1}" srcOrd="0" destOrd="0" presId="urn:microsoft.com/office/officeart/2005/8/layout/arrow3"/>
    <dgm:cxn modelId="{5BEE7B49-62E9-4C79-8FC9-EFD29EB791C4}" type="presOf" srcId="{6BD99F81-6A28-49C8-9DDA-60608463F3CE}" destId="{881E7031-CEC0-41EB-A2A2-9AD0B71230C9}" srcOrd="0" destOrd="0" presId="urn:microsoft.com/office/officeart/2005/8/layout/arrow3"/>
    <dgm:cxn modelId="{7446FCD4-355E-43E9-92F2-C0F157F5221A}" srcId="{C1C0A917-191F-4487-9091-3E6ABA0BEF1D}" destId="{550C73F0-CD39-4F04-8638-85254BE0A0AD}" srcOrd="0" destOrd="0" parTransId="{D160B6CC-D2BB-444D-B1E1-8D04066E3659}" sibTransId="{04789604-49DB-46FF-B4B4-C12DF9BEF1C5}"/>
    <dgm:cxn modelId="{A7FDBC2D-D3EF-447C-89B7-35F444524663}" type="presParOf" srcId="{2D95FD4B-DB48-49EB-8B13-7E6524FDE9DD}" destId="{3F020A7A-EDB5-4D7C-8B80-54593823DA30}" srcOrd="0" destOrd="0" presId="urn:microsoft.com/office/officeart/2005/8/layout/arrow3"/>
    <dgm:cxn modelId="{FB420E17-EF73-4242-9E01-1BA9DD61A58D}" type="presParOf" srcId="{2D95FD4B-DB48-49EB-8B13-7E6524FDE9DD}" destId="{9952F8F7-F674-4BC1-B3CA-F580554C97F6}" srcOrd="1" destOrd="0" presId="urn:microsoft.com/office/officeart/2005/8/layout/arrow3"/>
    <dgm:cxn modelId="{B7F2A1D9-DB57-44A1-8994-714BAAF4B942}" type="presParOf" srcId="{2D95FD4B-DB48-49EB-8B13-7E6524FDE9DD}" destId="{F80270E8-8094-4893-ADC8-914CC0350FD1}" srcOrd="2" destOrd="0" presId="urn:microsoft.com/office/officeart/2005/8/layout/arrow3"/>
    <dgm:cxn modelId="{4D66BBB9-0443-430D-B958-B5C4AB57048D}" type="presParOf" srcId="{2D95FD4B-DB48-49EB-8B13-7E6524FDE9DD}" destId="{773871BF-2D05-4471-BCB6-01840D882760}" srcOrd="3" destOrd="0" presId="urn:microsoft.com/office/officeart/2005/8/layout/arrow3"/>
    <dgm:cxn modelId="{76D58EC2-81EC-429F-AE96-4F44CC791679}" type="presParOf" srcId="{2D95FD4B-DB48-49EB-8B13-7E6524FDE9DD}" destId="{881E7031-CEC0-41EB-A2A2-9AD0B71230C9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020A7A-EDB5-4D7C-8B80-54593823DA30}">
      <dsp:nvSpPr>
        <dsp:cNvPr id="0" name=""/>
        <dsp:cNvSpPr/>
      </dsp:nvSpPr>
      <dsp:spPr>
        <a:xfrm rot="21300000">
          <a:off x="6547" y="678685"/>
          <a:ext cx="2120505" cy="242829"/>
        </a:xfrm>
        <a:prstGeom prst="mathMinus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57200" extrusionH="600" contourW="3000" prstMaterial="plastic">
          <a:bevelT w="80600" h="18600" prst="relaxedInset"/>
          <a:bevelB w="80600" h="8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2F8F7-F674-4BC1-B3CA-F580554C97F6}">
      <dsp:nvSpPr>
        <dsp:cNvPr id="0" name=""/>
        <dsp:cNvSpPr/>
      </dsp:nvSpPr>
      <dsp:spPr>
        <a:xfrm>
          <a:off x="399109" y="97208"/>
          <a:ext cx="353925" cy="605682"/>
        </a:xfrm>
        <a:prstGeom prst="downArrow">
          <a:avLst/>
        </a:prstGeom>
        <a:solidFill>
          <a:srgbClr val="0000FF"/>
        </a:solidFill>
        <a:ln>
          <a:solidFill>
            <a:srgbClr val="0000FF"/>
          </a:solidFill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80270E8-8094-4893-ADC8-914CC0350FD1}">
      <dsp:nvSpPr>
        <dsp:cNvPr id="0" name=""/>
        <dsp:cNvSpPr/>
      </dsp:nvSpPr>
      <dsp:spPr>
        <a:xfrm>
          <a:off x="1004044" y="0"/>
          <a:ext cx="946314" cy="733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Kokila" pitchFamily="34" charset="0"/>
              <a:cs typeface="Kokila" pitchFamily="34" charset="0"/>
            </a:rPr>
            <a:t>NDD</a:t>
          </a:r>
          <a:endParaRPr lang="en-US" sz="2000" b="1" kern="1200" dirty="0">
            <a:latin typeface="Kokila" pitchFamily="34" charset="0"/>
            <a:cs typeface="Kokila" pitchFamily="34" charset="0"/>
          </a:endParaRPr>
        </a:p>
      </dsp:txBody>
      <dsp:txXfrm>
        <a:off x="1004044" y="0"/>
        <a:ext cx="946314" cy="733700"/>
      </dsp:txXfrm>
    </dsp:sp>
    <dsp:sp modelId="{773871BF-2D05-4471-BCB6-01840D882760}">
      <dsp:nvSpPr>
        <dsp:cNvPr id="0" name=""/>
        <dsp:cNvSpPr/>
      </dsp:nvSpPr>
      <dsp:spPr>
        <a:xfrm>
          <a:off x="1380565" y="919740"/>
          <a:ext cx="353925" cy="560818"/>
        </a:xfrm>
        <a:prstGeom prst="upArrow">
          <a:avLst/>
        </a:prstGeom>
        <a:solidFill>
          <a:schemeClr val="accent6">
            <a:lumMod val="7500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81E7031-CEC0-41EB-A2A2-9AD0B71230C9}">
      <dsp:nvSpPr>
        <dsp:cNvPr id="0" name=""/>
        <dsp:cNvSpPr/>
      </dsp:nvSpPr>
      <dsp:spPr>
        <a:xfrm>
          <a:off x="67773" y="928116"/>
          <a:ext cx="1187285" cy="6720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Kokila" pitchFamily="34" charset="0"/>
              <a:cs typeface="Kokila" pitchFamily="34" charset="0"/>
            </a:rPr>
            <a:t>DROUGHT</a:t>
          </a:r>
          <a:endParaRPr lang="en-US" sz="1800" b="1" kern="1200" dirty="0">
            <a:latin typeface="Kokila" pitchFamily="34" charset="0"/>
            <a:cs typeface="Kokila" pitchFamily="34" charset="0"/>
          </a:endParaRPr>
        </a:p>
      </dsp:txBody>
      <dsp:txXfrm>
        <a:off x="67773" y="928116"/>
        <a:ext cx="1187285" cy="672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E1E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516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1E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67357"/>
            <a:ext cx="7886700" cy="408011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91" y="5399184"/>
            <a:ext cx="327314" cy="304271"/>
          </a:xfrm>
        </p:spPr>
        <p:txBody>
          <a:bodyPr/>
          <a:lstStyle>
            <a:lvl1pPr>
              <a:defRPr sz="1050" b="1">
                <a:solidFill>
                  <a:schemeClr val="tx1"/>
                </a:solidFill>
              </a:defRPr>
            </a:lvl1pPr>
          </a:lstStyle>
          <a:p>
            <a:fld id="{53E3DBDC-08A9-409D-A88B-0187908DACC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5162" y="4746434"/>
            <a:ext cx="1078838" cy="9538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0" y="152486"/>
            <a:ext cx="594785" cy="658881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 flipV="1">
            <a:off x="628650" y="889000"/>
            <a:ext cx="7886700" cy="23091"/>
          </a:xfrm>
          <a:prstGeom prst="line">
            <a:avLst/>
          </a:prstGeom>
          <a:ln w="22225">
            <a:solidFill>
              <a:srgbClr val="8862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719540" y="304271"/>
            <a:ext cx="7886700" cy="627758"/>
          </a:xfrm>
        </p:spPr>
        <p:txBody>
          <a:bodyPr>
            <a:normAutofit/>
          </a:bodyPr>
          <a:lstStyle>
            <a:lvl1pPr>
              <a:defRPr sz="2700" b="1">
                <a:solidFill>
                  <a:srgbClr val="20205C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847" y="5471667"/>
            <a:ext cx="2540211" cy="30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9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333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554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3151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353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E1E4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0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9302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527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73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9A50D-5D01-4422-9023-C420109EE6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60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0.jpeg"/><Relationship Id="rId7" Type="http://schemas.openxmlformats.org/officeDocument/2006/relationships/diagramLayout" Target="../diagrams/layout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diagramData" Target="../diagrams/data1.xml"/><Relationship Id="rId5" Type="http://schemas.openxmlformats.org/officeDocument/2006/relationships/image" Target="../media/image22.jpeg"/><Relationship Id="rId10" Type="http://schemas.microsoft.com/office/2007/relationships/diagramDrawing" Target="../diagrams/drawing1.xml"/><Relationship Id="rId4" Type="http://schemas.openxmlformats.org/officeDocument/2006/relationships/image" Target="../media/image21.jpeg"/><Relationship Id="rId9" Type="http://schemas.openxmlformats.org/officeDocument/2006/relationships/diagramColors" Target="../diagrams/colors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poriamohit.72@gmail.com" TargetMode="External"/><Relationship Id="rId5" Type="http://schemas.openxmlformats.org/officeDocument/2006/relationships/hyperlink" Target="mailto:reza.modarres@iut.ac.ir" TargetMode="Externa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09" y="268765"/>
            <a:ext cx="685800" cy="6837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" y="1144369"/>
            <a:ext cx="914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/>
              <a:t>Dust storm frequency in relation to extreme droughts </a:t>
            </a:r>
            <a:endParaRPr lang="en-US" sz="2600" b="1" dirty="0" smtClean="0"/>
          </a:p>
          <a:p>
            <a:pPr algn="ctr"/>
            <a:r>
              <a:rPr lang="en-US" sz="2600" b="1" dirty="0" smtClean="0"/>
              <a:t>in </a:t>
            </a:r>
            <a:r>
              <a:rPr lang="en-US" sz="2600" b="1" dirty="0"/>
              <a:t>arid regions of </a:t>
            </a:r>
            <a:r>
              <a:rPr lang="en-US" sz="2600" b="1" dirty="0" smtClean="0"/>
              <a:t>Iran</a:t>
            </a:r>
            <a:endParaRPr lang="en-US" sz="2600" dirty="0"/>
          </a:p>
        </p:txBody>
      </p:sp>
      <p:sp>
        <p:nvSpPr>
          <p:cNvPr id="9" name="TextBox 8"/>
          <p:cNvSpPr txBox="1"/>
          <p:nvPr/>
        </p:nvSpPr>
        <p:spPr>
          <a:xfrm>
            <a:off x="664801" y="2628900"/>
            <a:ext cx="8610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Reza</a:t>
            </a:r>
            <a:r>
              <a:rPr lang="en-US" sz="22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Modarres</a:t>
            </a:r>
            <a:r>
              <a:rPr lang="en-US" sz="2200" b="1" i="1" u="sng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1*</a:t>
            </a: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Poria </a:t>
            </a:r>
            <a:r>
              <a:rPr lang="en-US" sz="22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Mohit </a:t>
            </a:r>
            <a:r>
              <a:rPr lang="en-US" sz="2200" b="1" i="1" u="sng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Isfahani</a:t>
            </a:r>
            <a:r>
              <a:rPr lang="en-US" sz="2200" b="1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r>
              <a:rPr lang="en-US" sz="2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1600" dirty="0" smtClean="0">
              <a:solidFill>
                <a:srgbClr val="3333FF"/>
              </a:solidFill>
              <a:latin typeface="Calibri (Body)"/>
            </a:endParaRPr>
          </a:p>
          <a:p>
            <a:endParaRPr lang="en-US" sz="1600" dirty="0">
              <a:solidFill>
                <a:srgbClr val="3333FF"/>
              </a:solidFill>
              <a:latin typeface="Calibri (Body)"/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 Department of Natural resources, Isfahan University of technology, Iran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 reza.modarres@iut.ac.ir</a:t>
            </a:r>
          </a:p>
          <a:p>
            <a:pPr marL="342900" indent="-342900" algn="ctr">
              <a:buAutoNum type="arabicPeriod"/>
            </a:pPr>
            <a:endParaRPr lang="en-US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Center of Exclence for Risk management and natural hazars, </a:t>
            </a:r>
            <a:r>
              <a:rPr lang="en-US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Isfahan University of technology, Iran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0886" y="268765"/>
            <a:ext cx="3003933" cy="87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429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questions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485900"/>
            <a:ext cx="8534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How is the temporal change of dust storm frequency in arid regions of Iran?</a:t>
            </a:r>
          </a:p>
          <a:p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How droughts impact dust storm frequency in the changing environment? </a:t>
            </a:r>
          </a:p>
          <a:p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How extreme droughts are related to dust storm frequency?</a:t>
            </a: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0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667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Methods and data</a:t>
            </a:r>
            <a:endParaRPr lang="en-US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181100"/>
            <a:ext cx="838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Data</a:t>
            </a:r>
          </a:p>
          <a:p>
            <a:pPr marL="342900" indent="-342900">
              <a:buAutoNum type="arabicPeriod"/>
            </a:pPr>
            <a:r>
              <a:rPr lang="en-US" b="1" dirty="0" smtClean="0"/>
              <a:t>Monthly Number of dust storms (NDD) when visibility is less than 1Km for stations of arid regions of Iran</a:t>
            </a:r>
          </a:p>
          <a:p>
            <a:pPr marL="342900" indent="-342900">
              <a:buAutoNum type="arabicPeriod"/>
            </a:pPr>
            <a:endParaRPr lang="en-US" b="1" dirty="0" smtClean="0"/>
          </a:p>
          <a:p>
            <a:pPr marL="342900" indent="-342900">
              <a:buAutoNum type="arabicPeriod"/>
            </a:pPr>
            <a:r>
              <a:rPr lang="en-US" b="1" dirty="0" smtClean="0"/>
              <a:t>Standardized Precipitation Index (SPI) time series in the selected stations as drought Index</a:t>
            </a:r>
          </a:p>
          <a:p>
            <a:endParaRPr lang="en-US" dirty="0"/>
          </a:p>
          <a:p>
            <a:r>
              <a:rPr lang="en-US" b="1" dirty="0" smtClean="0">
                <a:solidFill>
                  <a:srgbClr val="0070C0"/>
                </a:solidFill>
              </a:rPr>
              <a:t>Methods</a:t>
            </a:r>
          </a:p>
          <a:p>
            <a:r>
              <a:rPr lang="en-US" dirty="0" smtClean="0"/>
              <a:t>1. </a:t>
            </a:r>
            <a:r>
              <a:rPr lang="en-US" b="1" dirty="0"/>
              <a:t>Rolling </a:t>
            </a:r>
            <a:r>
              <a:rPr lang="en-US" b="1" dirty="0" smtClean="0"/>
              <a:t>kendal’s Tau </a:t>
            </a:r>
            <a:r>
              <a:rPr lang="en-US" b="1" dirty="0"/>
              <a:t>correlation coefficent between </a:t>
            </a:r>
            <a:r>
              <a:rPr lang="en-US" b="1" dirty="0" smtClean="0"/>
              <a:t>SPI </a:t>
            </a:r>
            <a:r>
              <a:rPr lang="en-US" b="1" dirty="0"/>
              <a:t>and </a:t>
            </a:r>
            <a:r>
              <a:rPr lang="en-US" b="1" dirty="0" smtClean="0"/>
              <a:t>NDD</a:t>
            </a:r>
            <a:endParaRPr lang="en-US" b="1" dirty="0"/>
          </a:p>
          <a:p>
            <a:pPr marL="342900" indent="-342900">
              <a:buFontTx/>
              <a:buAutoNum type="arabicPeriod"/>
            </a:pPr>
            <a:endParaRPr lang="en-US" b="1" dirty="0"/>
          </a:p>
          <a:p>
            <a:r>
              <a:rPr lang="en-US" b="1" dirty="0" smtClean="0"/>
              <a:t>2. Copula Functions </a:t>
            </a:r>
            <a:r>
              <a:rPr lang="en-US" b="1" dirty="0"/>
              <a:t>to calculate joint (conditional) probability between drought and </a:t>
            </a:r>
            <a:r>
              <a:rPr lang="en-US" b="1" dirty="0" smtClean="0"/>
              <a:t>NDD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166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3576"/>
            <a:ext cx="7261843" cy="56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049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57250" y="137424"/>
            <a:ext cx="7886700" cy="1104636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Copula </a:t>
            </a:r>
            <a:r>
              <a:rPr lang="en-US" b="1" dirty="0" smtClean="0">
                <a:solidFill>
                  <a:srgbClr val="0000FF"/>
                </a:solidFill>
              </a:rPr>
              <a:t>Theorem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10" name="Picture 2" descr="D:\darc\@zedxenamas\EGU\Multivariate_normal_sample.svg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47596" y="1021293"/>
            <a:ext cx="3546861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3165278"/>
            <a:ext cx="5444841" cy="247695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01466" y="2563838"/>
            <a:ext cx="392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FF"/>
                </a:solidFill>
              </a:rPr>
              <a:t>Archimedean  Copulas formulation.  </a:t>
            </a:r>
            <a:endParaRPr lang="en-US" b="1" dirty="0">
              <a:solidFill>
                <a:srgbClr val="0000FF"/>
              </a:solidFill>
            </a:endParaRPr>
          </a:p>
        </p:txBody>
      </p:sp>
      <p:graphicFrame>
        <p:nvGraphicFramePr>
          <p:cNvPr id="1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43139"/>
              </p:ext>
            </p:extLst>
          </p:nvPr>
        </p:nvGraphicFramePr>
        <p:xfrm>
          <a:off x="306166" y="1648685"/>
          <a:ext cx="4419600" cy="441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4" name="Equation" r:id="rId6" imgW="1904760" imgH="190440" progId="Equation.DSMT4">
                  <p:embed/>
                </p:oleObj>
              </mc:Choice>
              <mc:Fallback>
                <p:oleObj name="Equation" r:id="rId6" imgW="1904760" imgH="190440" progId="Equation.DSMT4">
                  <p:embed/>
                  <p:pic>
                    <p:nvPicPr>
                      <p:cNvPr id="2071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166" y="1648685"/>
                        <a:ext cx="4419600" cy="4419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258617" y="1100223"/>
            <a:ext cx="2257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err="1"/>
              <a:t>Sklar's</a:t>
            </a:r>
            <a:r>
              <a:rPr lang="en-US" sz="2400" b="1" i="1" dirty="0"/>
              <a:t> theorem: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239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43000" y="4191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Temporal change in the </a:t>
            </a:r>
            <a:r>
              <a:rPr lang="en-US" b="1" dirty="0" smtClean="0">
                <a:solidFill>
                  <a:srgbClr val="C00000"/>
                </a:solidFill>
              </a:rPr>
              <a:t>average Number </a:t>
            </a:r>
            <a:r>
              <a:rPr lang="en-US" b="1" dirty="0">
                <a:solidFill>
                  <a:srgbClr val="C00000"/>
                </a:solidFill>
              </a:rPr>
              <a:t>of dusty Days </a:t>
            </a:r>
            <a:r>
              <a:rPr lang="en-US" b="1" dirty="0" smtClean="0">
                <a:solidFill>
                  <a:srgbClr val="C00000"/>
                </a:solidFill>
              </a:rPr>
              <a:t>(NDD) per </a:t>
            </a:r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b="1" dirty="0" smtClean="0">
                <a:solidFill>
                  <a:srgbClr val="C00000"/>
                </a:solidFill>
              </a:rPr>
              <a:t>tation 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D:\darc\@zedxenamas\EGU\sumNDD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104900"/>
            <a:ext cx="8255968" cy="381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259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49" y="981863"/>
            <a:ext cx="4724400" cy="32418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67549" y="2678854"/>
            <a:ext cx="4376451" cy="30144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95400" y="266700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00FF"/>
                </a:solidFill>
              </a:rPr>
              <a:t>Spatial pattern of Annual Average and Maximum NDD</a:t>
            </a:r>
          </a:p>
        </p:txBody>
      </p:sp>
      <p:sp>
        <p:nvSpPr>
          <p:cNvPr id="2" name="Left Arrow 1"/>
          <p:cNvSpPr/>
          <p:nvPr/>
        </p:nvSpPr>
        <p:spPr>
          <a:xfrm>
            <a:off x="4816666" y="1485900"/>
            <a:ext cx="19050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2514600" y="4686300"/>
            <a:ext cx="20574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2400" y="4806434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Maximum annual  NDD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69865" y="1606034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Average annual  NDD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7754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4621" y="2422608"/>
            <a:ext cx="4449182" cy="32923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734" y="1257300"/>
            <a:ext cx="4572000" cy="33193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83174" y="114300"/>
            <a:ext cx="2632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Seasonality of NDD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48400" y="20955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Summer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887968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Spring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62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17" y="1257300"/>
            <a:ext cx="4637184" cy="32356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48201" y="2621155"/>
            <a:ext cx="4489372" cy="30859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76601" y="190500"/>
            <a:ext cx="274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FF"/>
                </a:solidFill>
              </a:rPr>
              <a:t>Seasonality of NDD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887968"/>
            <a:ext cx="190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Autumn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20955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Winter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8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04900"/>
            <a:ext cx="7827485" cy="4403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38200" y="342900"/>
            <a:ext cx="8153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 of rolling Kendal’s tau correlation between SPI and NDD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22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8090" y="266700"/>
            <a:ext cx="7772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Kendal’s tau against severe and extreme droughts (SPI&lt; -2.0)</a:t>
            </a:r>
            <a:endParaRPr lang="en-US" sz="2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52500"/>
            <a:ext cx="6514659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7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darc\@zedxenamas\EGU\3DReg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4621" y="285750"/>
            <a:ext cx="2769658" cy="2190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D:\darc\@zedxenamas\EGU\Regional_Joint_return period_Duration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97" y="2542603"/>
            <a:ext cx="4104703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D:\darc\@zedxenamas\EGU\Regional_Joint_return period_Severity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1935" y="2542603"/>
            <a:ext cx="4164652" cy="2798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hape 8"/>
          <p:cNvCxnSpPr>
            <a:stCxn id="1027" idx="3"/>
            <a:endCxn id="1029" idx="0"/>
          </p:cNvCxnSpPr>
          <p:nvPr/>
        </p:nvCxnSpPr>
        <p:spPr>
          <a:xfrm>
            <a:off x="5954279" y="1381126"/>
            <a:ext cx="999982" cy="1161477"/>
          </a:xfrm>
          <a:prstGeom prst="bentConnector2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10"/>
          <p:cNvCxnSpPr>
            <a:stCxn id="1027" idx="1"/>
            <a:endCxn id="1028" idx="0"/>
          </p:cNvCxnSpPr>
          <p:nvPr/>
        </p:nvCxnSpPr>
        <p:spPr>
          <a:xfrm rot="10800000" flipV="1">
            <a:off x="2138650" y="1381125"/>
            <a:ext cx="1045973" cy="1161478"/>
          </a:xfrm>
          <a:prstGeom prst="bentConnector2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133601" y="1028700"/>
            <a:ext cx="9332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1" dirty="0">
                <a:latin typeface="Kokila" pitchFamily="34" charset="0"/>
                <a:cs typeface="Kokila" pitchFamily="34" charset="0"/>
              </a:rPr>
              <a:t>Drought </a:t>
            </a:r>
          </a:p>
          <a:p>
            <a:pPr algn="ctr"/>
            <a:r>
              <a:rPr lang="en-US" sz="2000" b="1" i="1" dirty="0">
                <a:latin typeface="Kokila" pitchFamily="34" charset="0"/>
                <a:cs typeface="Kokila" pitchFamily="34" charset="0"/>
              </a:rPr>
              <a:t>Duration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0" y="10287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latin typeface="Kokila" pitchFamily="34" charset="0"/>
                <a:cs typeface="Kokila" pitchFamily="34" charset="0"/>
              </a:rPr>
              <a:t>Drought</a:t>
            </a:r>
          </a:p>
          <a:p>
            <a:pPr algn="ctr"/>
            <a:r>
              <a:rPr lang="en-US" sz="2000" b="1" i="1" dirty="0">
                <a:latin typeface="Kokila" pitchFamily="34" charset="0"/>
                <a:cs typeface="Kokila" pitchFamily="34" charset="0"/>
              </a:rPr>
              <a:t> Severity</a:t>
            </a:r>
          </a:p>
        </p:txBody>
      </p:sp>
      <p:graphicFrame>
        <p:nvGraphicFramePr>
          <p:cNvPr id="28" name="Diagram 27"/>
          <p:cNvGraphicFramePr/>
          <p:nvPr/>
        </p:nvGraphicFramePr>
        <p:xfrm>
          <a:off x="0" y="571500"/>
          <a:ext cx="2133600" cy="16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3188970" y="32004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latin typeface="Kokila" pitchFamily="34" charset="0"/>
                <a:cs typeface="Kokila" pitchFamily="34" charset="0"/>
              </a:rPr>
              <a:t>Drought and NDD Interaction</a:t>
            </a:r>
          </a:p>
        </p:txBody>
      </p:sp>
    </p:spTree>
    <p:extLst>
      <p:ext uri="{BB962C8B-B14F-4D97-AF65-F5344CB8AC3E}">
        <p14:creationId xmlns:p14="http://schemas.microsoft.com/office/powerpoint/2010/main" val="374445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23985"/>
            <a:ext cx="86106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87313" algn="just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Dust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frequency in relation to drought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changing due to climate 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variability</a:t>
            </a:r>
          </a:p>
          <a:p>
            <a:pPr marL="176213" indent="-87313" algn="just">
              <a:buFont typeface="Arial" pitchFamily="34" charset="0"/>
              <a:buChar char="•"/>
            </a:pPr>
            <a:endParaRPr lang="en-US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87313" algn="just">
              <a:buFont typeface="Arial" pitchFamily="34" charset="0"/>
              <a:buChar char="•"/>
            </a:pP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Dust storms have higher 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co-occurrence 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likelihood 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Severe and extreme 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droughts</a:t>
            </a:r>
          </a:p>
          <a:p>
            <a:pPr marL="176213" indent="-87313" algn="just">
              <a:buFont typeface="Arial" pitchFamily="34" charset="0"/>
              <a:buChar char="•"/>
            </a:pP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87313" algn="just">
              <a:buFont typeface="Arial" pitchFamily="34" charset="0"/>
              <a:buChar char="•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increasing number of dust storm frequency has a 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non-linear association with extreme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droughts</a:t>
            </a:r>
          </a:p>
          <a:p>
            <a:pPr marL="176213" indent="-87313" algn="just">
              <a:buFont typeface="Arial" pitchFamily="34" charset="0"/>
              <a:buChar char="•"/>
            </a:pP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6213" indent="-87313" algn="just">
              <a:buFont typeface="Arial" pitchFamily="34" charset="0"/>
              <a:buChar char="•"/>
            </a:pPr>
            <a:r>
              <a:rPr lang="en-US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higher drought duration will increase the number of dust storms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342900"/>
            <a:ext cx="3352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algn="just"/>
            <a:r>
              <a:rPr lang="en-US" sz="2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Concluding remarks</a:t>
            </a:r>
            <a:endParaRPr lang="en-US" sz="2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5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47800" y="689821"/>
            <a:ext cx="525780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4500" dirty="0" smtClean="0">
                <a:solidFill>
                  <a:srgbClr val="002060"/>
                </a:solidFill>
                <a:cs typeface="B Zar" panose="00000400000000000000" pitchFamily="2" charset="-78"/>
              </a:rPr>
              <a:t>Thank You</a:t>
            </a:r>
            <a:endParaRPr lang="en-US" sz="4500" dirty="0">
              <a:solidFill>
                <a:srgbClr val="002060"/>
              </a:solidFill>
              <a:cs typeface="B Zar" panose="00000400000000000000" pitchFamily="2" charset="-78"/>
            </a:endParaRPr>
          </a:p>
        </p:txBody>
      </p:sp>
      <p:pic>
        <p:nvPicPr>
          <p:cNvPr id="7" name="Picture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240" y="318818"/>
            <a:ext cx="910440" cy="910440"/>
          </a:xfrm>
          <a:prstGeom prst="rect">
            <a:avLst/>
          </a:prstGeom>
          <a:ln w="9360">
            <a:noFill/>
          </a:ln>
        </p:spPr>
      </p:pic>
      <p:pic>
        <p:nvPicPr>
          <p:cNvPr id="8" name="Picture 5"/>
          <p:cNvPicPr/>
          <p:nvPr/>
        </p:nvPicPr>
        <p:blipFill rotWithShape="1">
          <a:blip r:embed="rId4" cstate="print"/>
          <a:srcRect b="11354"/>
          <a:stretch/>
        </p:blipFill>
        <p:spPr>
          <a:xfrm>
            <a:off x="0" y="1394578"/>
            <a:ext cx="9135590" cy="2460020"/>
          </a:xfrm>
          <a:prstGeom prst="rect">
            <a:avLst/>
          </a:prstGeom>
          <a:ln>
            <a:noFill/>
          </a:ln>
        </p:spPr>
      </p:pic>
      <p:sp>
        <p:nvSpPr>
          <p:cNvPr id="9" name="CustomShape 3"/>
          <p:cNvSpPr/>
          <p:nvPr/>
        </p:nvSpPr>
        <p:spPr>
          <a:xfrm>
            <a:off x="72913" y="3888870"/>
            <a:ext cx="3584688" cy="1540380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r>
              <a:rPr lang="en-US" sz="2000" b="1" dirty="0" smtClean="0">
                <a:solidFill>
                  <a:srgbClr val="2428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Reza Modarres</a:t>
            </a:r>
            <a:endParaRPr lang="en-US" sz="2000" b="1" dirty="0" smtClean="0">
              <a:solidFill>
                <a:srgbClr val="2428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2428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2000" b="1" dirty="0">
                <a:solidFill>
                  <a:srgbClr val="2428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://rezamodarres.iut.ac.ir</a:t>
            </a:r>
          </a:p>
          <a:p>
            <a:r>
              <a:rPr lang="en-US" sz="2000" b="1" dirty="0">
                <a:solidFill>
                  <a:srgbClr val="242852"/>
                </a:solidFill>
                <a:cs typeface="B Zar" panose="00000400000000000000" pitchFamily="2" charset="-78"/>
              </a:rPr>
              <a:t> </a:t>
            </a:r>
            <a:r>
              <a:rPr lang="en-US" sz="2000" b="1" dirty="0">
                <a:solidFill>
                  <a:srgbClr val="242852"/>
                </a:solidFill>
                <a:latin typeface="Calibri"/>
                <a:cs typeface="B Zar" panose="00000400000000000000" pitchFamily="2" charset="-78"/>
              </a:rPr>
              <a:t>Email: </a:t>
            </a:r>
            <a:r>
              <a:rPr lang="en-US" sz="2000" b="1" dirty="0">
                <a:solidFill>
                  <a:srgbClr val="242852"/>
                </a:solidFill>
                <a:latin typeface="Calibri"/>
                <a:cs typeface="B Zar" panose="00000400000000000000" pitchFamily="2" charset="-78"/>
                <a:hlinkClick r:id="rId5"/>
              </a:rPr>
              <a:t>reza.modarres@iut.ac.ir</a:t>
            </a:r>
            <a:endParaRPr lang="fa-IR" sz="2000" b="1" dirty="0">
              <a:solidFill>
                <a:srgbClr val="242852"/>
              </a:solidFill>
              <a:latin typeface="Calibri"/>
              <a:cs typeface="B Zar" panose="00000400000000000000" pitchFamily="2" charset="-78"/>
            </a:endParaRPr>
          </a:p>
          <a:p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Twitter: </a:t>
            </a:r>
            <a:r>
              <a:rPr lang="en-US" sz="2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@RezaModarres2</a:t>
            </a:r>
          </a:p>
          <a:p>
            <a:endParaRPr sz="1350" dirty="0">
              <a:cs typeface="B Zar" panose="00000400000000000000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09035" y="3854598"/>
            <a:ext cx="44889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hlinkClick r:id="rId6"/>
              </a:rPr>
              <a:t>Poria Mohit Isfahani</a:t>
            </a:r>
          </a:p>
          <a:p>
            <a:r>
              <a:rPr lang="en-US" dirty="0" smtClean="0">
                <a:solidFill>
                  <a:srgbClr val="FFFF00"/>
                </a:solidFill>
                <a:hlinkClick r:id="rId6"/>
              </a:rPr>
              <a:t>https</a:t>
            </a:r>
            <a:r>
              <a:rPr lang="en-US" dirty="0">
                <a:solidFill>
                  <a:srgbClr val="FFFF00"/>
                </a:solidFill>
                <a:hlinkClick r:id="rId6"/>
              </a:rPr>
              <a:t>://www.researchgate.net/profile</a:t>
            </a:r>
            <a:r>
              <a:rPr lang="en-US" dirty="0" smtClean="0">
                <a:solidFill>
                  <a:srgbClr val="FFFF00"/>
                </a:solidFill>
                <a:hlinkClick r:id="rId6"/>
              </a:rPr>
              <a:t>/</a:t>
            </a:r>
          </a:p>
          <a:p>
            <a:r>
              <a:rPr lang="en-US" dirty="0" smtClean="0">
                <a:solidFill>
                  <a:srgbClr val="FFFF00"/>
                </a:solidFill>
                <a:hlinkClick r:id="rId6"/>
              </a:rPr>
              <a:t>Poria-Mohit-Esfahani-2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Email:</a:t>
            </a:r>
            <a:r>
              <a:rPr lang="en-US" dirty="0" smtClean="0">
                <a:hlinkClick r:id="rId6"/>
              </a:rPr>
              <a:t> </a:t>
            </a:r>
            <a:r>
              <a:rPr lang="en-US" dirty="0" smtClean="0">
                <a:solidFill>
                  <a:srgbClr val="FF0000"/>
                </a:solidFill>
                <a:hlinkClick r:id="rId6"/>
              </a:rPr>
              <a:t>Poriamohit.72@gmail.com</a:t>
            </a:r>
            <a:endParaRPr lang="en-US" dirty="0" smtClean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6412" y="228123"/>
            <a:ext cx="2926265" cy="85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5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11739</TotalTime>
  <Words>303</Words>
  <Application>Microsoft Office PowerPoint</Application>
  <PresentationFormat>On-screen Show (16:10)</PresentationFormat>
  <Paragraphs>64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B Zar</vt:lpstr>
      <vt:lpstr>Calibri</vt:lpstr>
      <vt:lpstr>Calibri (Body)</vt:lpstr>
      <vt:lpstr>Calibri Light</vt:lpstr>
      <vt:lpstr>Kokila</vt:lpstr>
      <vt:lpstr>Times New Roman</vt:lpstr>
      <vt:lpstr>Office Theme</vt:lpstr>
      <vt:lpstr>1_Office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Copula Theorem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Modares</cp:lastModifiedBy>
  <cp:revision>274</cp:revision>
  <dcterms:created xsi:type="dcterms:W3CDTF">2006-08-16T00:00:00Z</dcterms:created>
  <dcterms:modified xsi:type="dcterms:W3CDTF">2021-04-29T17:45:18Z</dcterms:modified>
</cp:coreProperties>
</file>