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1"/>
    <p:sldMasterId id="2147483694" r:id="rId2"/>
  </p:sldMasterIdLst>
  <p:notesMasterIdLst>
    <p:notesMasterId r:id="rId22"/>
  </p:notesMasterIdLst>
  <p:handoutMasterIdLst>
    <p:handoutMasterId r:id="rId23"/>
  </p:handoutMasterIdLst>
  <p:sldIdLst>
    <p:sldId id="256" r:id="rId3"/>
    <p:sldId id="257" r:id="rId4"/>
    <p:sldId id="285" r:id="rId5"/>
    <p:sldId id="281" r:id="rId6"/>
    <p:sldId id="270" r:id="rId7"/>
    <p:sldId id="286" r:id="rId8"/>
    <p:sldId id="280" r:id="rId9"/>
    <p:sldId id="287" r:id="rId10"/>
    <p:sldId id="263" r:id="rId11"/>
    <p:sldId id="268" r:id="rId12"/>
    <p:sldId id="271" r:id="rId13"/>
    <p:sldId id="289" r:id="rId14"/>
    <p:sldId id="290" r:id="rId15"/>
    <p:sldId id="272" r:id="rId16"/>
    <p:sldId id="273" r:id="rId17"/>
    <p:sldId id="274" r:id="rId18"/>
    <p:sldId id="275" r:id="rId19"/>
    <p:sldId id="276" r:id="rId20"/>
    <p:sldId id="277" r:id="rId2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5E77"/>
    <a:srgbClr val="2F4D5D"/>
    <a:srgbClr val="DCE7F0"/>
    <a:srgbClr val="1D8D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21C087-6D7B-47D2-A6E0-D90CABC55ACF}" v="501" dt="2021-05-04T14:44:09.8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16" autoAdjust="0"/>
    <p:restoredTop sz="85427" autoAdjust="0"/>
  </p:normalViewPr>
  <p:slideViewPr>
    <p:cSldViewPr snapToGrid="0" snapToObjects="1">
      <p:cViewPr varScale="1">
        <p:scale>
          <a:sx n="73" d="100"/>
          <a:sy n="73" d="100"/>
        </p:scale>
        <p:origin x="1368" y="67"/>
      </p:cViewPr>
      <p:guideLst/>
    </p:cSldViewPr>
  </p:slideViewPr>
  <p:notesTextViewPr>
    <p:cViewPr>
      <p:scale>
        <a:sx n="3" d="2"/>
        <a:sy n="3" d="2"/>
      </p:scale>
      <p:origin x="0" y="0"/>
    </p:cViewPr>
  </p:notesTextViewPr>
  <p:sorterViewPr>
    <p:cViewPr>
      <p:scale>
        <a:sx n="66" d="100"/>
        <a:sy n="66" d="100"/>
      </p:scale>
      <p:origin x="0" y="0"/>
    </p:cViewPr>
  </p:sorterViewPr>
  <p:notesViewPr>
    <p:cSldViewPr snapToGrid="0" snapToObjects="1">
      <p:cViewPr varScale="1">
        <p:scale>
          <a:sx n="158" d="100"/>
          <a:sy n="158" d="100"/>
        </p:scale>
        <p:origin x="4240"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28"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F591CCF-F6FD-734B-854A-5BC033593B1E}" type="datetimeFigureOut">
              <a:rPr lang="nl-NL" smtClean="0"/>
              <a:t>4-5-2021</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52A6D4-CD3D-5148-8B70-A84796F20135}" type="slidenum">
              <a:rPr lang="nl-NL" smtClean="0"/>
              <a:t>‹#›</a:t>
            </a:fld>
            <a:endParaRPr lang="nl-NL"/>
          </a:p>
        </p:txBody>
      </p:sp>
    </p:spTree>
    <p:extLst>
      <p:ext uri="{BB962C8B-B14F-4D97-AF65-F5344CB8AC3E}">
        <p14:creationId xmlns:p14="http://schemas.microsoft.com/office/powerpoint/2010/main" val="4589163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C66214-DB21-4647-B5DA-0D17CA592867}" type="datetimeFigureOut">
              <a:rPr lang="nl-NL" smtClean="0"/>
              <a:t>4-5-2021</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54E32A-327F-AF4B-8E1F-209FBF93D26D}" type="slidenum">
              <a:rPr lang="nl-NL" smtClean="0"/>
              <a:t>‹#›</a:t>
            </a:fld>
            <a:endParaRPr lang="nl-NL"/>
          </a:p>
        </p:txBody>
      </p:sp>
    </p:spTree>
    <p:extLst>
      <p:ext uri="{BB962C8B-B14F-4D97-AF65-F5344CB8AC3E}">
        <p14:creationId xmlns:p14="http://schemas.microsoft.com/office/powerpoint/2010/main" val="1464046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Reduction:</a:t>
            </a:r>
          </a:p>
          <a:p>
            <a:r>
              <a:rPr lang="en-US" dirty="0"/>
              <a:t>T0005 </a:t>
            </a:r>
            <a:r>
              <a:rPr lang="nl-BE" dirty="0"/>
              <a:t>27%</a:t>
            </a:r>
          </a:p>
          <a:p>
            <a:r>
              <a:rPr lang="nl-BE" dirty="0"/>
              <a:t>T0010 23%</a:t>
            </a:r>
          </a:p>
          <a:p>
            <a:r>
              <a:rPr lang="nl-BE" dirty="0"/>
              <a:t>T0020 20%</a:t>
            </a:r>
          </a:p>
          <a:p>
            <a:r>
              <a:rPr lang="nl-BE" dirty="0"/>
              <a:t>T0025 19%</a:t>
            </a:r>
          </a:p>
          <a:p>
            <a:r>
              <a:rPr lang="nl-BE" dirty="0"/>
              <a:t>T0050 12%</a:t>
            </a:r>
          </a:p>
          <a:p>
            <a:r>
              <a:rPr lang="nl-BE" dirty="0"/>
              <a:t>T0100 10%</a:t>
            </a:r>
          </a:p>
        </p:txBody>
      </p:sp>
      <p:sp>
        <p:nvSpPr>
          <p:cNvPr id="4" name="Slide Number Placeholder 3"/>
          <p:cNvSpPr>
            <a:spLocks noGrp="1"/>
          </p:cNvSpPr>
          <p:nvPr>
            <p:ph type="sldNum" sz="quarter" idx="5"/>
          </p:nvPr>
        </p:nvSpPr>
        <p:spPr/>
        <p:txBody>
          <a:bodyPr/>
          <a:lstStyle/>
          <a:p>
            <a:fld id="{8954E32A-327F-AF4B-8E1F-209FBF93D26D}" type="slidenum">
              <a:rPr lang="nl-NL" smtClean="0"/>
              <a:t>5</a:t>
            </a:fld>
            <a:endParaRPr lang="nl-NL"/>
          </a:p>
        </p:txBody>
      </p:sp>
    </p:spTree>
    <p:extLst>
      <p:ext uri="{BB962C8B-B14F-4D97-AF65-F5344CB8AC3E}">
        <p14:creationId xmlns:p14="http://schemas.microsoft.com/office/powerpoint/2010/main" val="18443591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5"/>
          </p:nvPr>
        </p:nvSpPr>
        <p:spPr/>
        <p:txBody>
          <a:bodyPr/>
          <a:lstStyle/>
          <a:p>
            <a:fld id="{8954E32A-327F-AF4B-8E1F-209FBF93D26D}" type="slidenum">
              <a:rPr lang="nl-NL" smtClean="0"/>
              <a:t>8</a:t>
            </a:fld>
            <a:endParaRPr lang="nl-NL"/>
          </a:p>
        </p:txBody>
      </p:sp>
    </p:spTree>
    <p:extLst>
      <p:ext uri="{BB962C8B-B14F-4D97-AF65-F5344CB8AC3E}">
        <p14:creationId xmlns:p14="http://schemas.microsoft.com/office/powerpoint/2010/main" val="344877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Given the system's complexity, several tools were developed to aid at the automation of model construction and setting up. Starting from GIS les (vector and raster formats) as input, these tools produce</a:t>
            </a:r>
          </a:p>
          <a:p>
            <a:r>
              <a:rPr lang="en-US" sz="1200" b="0" i="0" u="none" strike="noStrike" kern="1200" baseline="0" dirty="0">
                <a:solidFill>
                  <a:schemeClr val="tx1"/>
                </a:solidFill>
                <a:latin typeface="+mn-lt"/>
                <a:ea typeface="+mn-ea"/>
                <a:cs typeface="+mn-cs"/>
              </a:rPr>
              <a:t>model object les (either .</a:t>
            </a:r>
            <a:r>
              <a:rPr lang="en-US" sz="1200" b="0" i="0" u="none" strike="noStrike" kern="1200" baseline="0" dirty="0" err="1">
                <a:solidFill>
                  <a:schemeClr val="tx1"/>
                </a:solidFill>
                <a:latin typeface="+mn-lt"/>
                <a:ea typeface="+mn-ea"/>
                <a:cs typeface="+mn-cs"/>
              </a:rPr>
              <a:t>shp</a:t>
            </a:r>
            <a:r>
              <a:rPr lang="en-US" sz="1200" b="0" i="0" u="none" strike="noStrike" kern="1200" baseline="0" dirty="0">
                <a:solidFill>
                  <a:schemeClr val="tx1"/>
                </a:solidFill>
                <a:latin typeface="+mn-lt"/>
                <a:ea typeface="+mn-ea"/>
                <a:cs typeface="+mn-cs"/>
              </a:rPr>
              <a:t>, .csv, or SQL queries) that are ready to import in the modelling software. The automated tasks include: 1) Pre-processing of geometry polygons used in 2D mesh generation.</a:t>
            </a:r>
          </a:p>
          <a:p>
            <a:r>
              <a:rPr lang="en-US" sz="1200" b="0" i="0" u="none" strike="noStrike" kern="1200" baseline="0" dirty="0">
                <a:solidFill>
                  <a:schemeClr val="tx1"/>
                </a:solidFill>
                <a:latin typeface="+mn-lt"/>
                <a:ea typeface="+mn-ea"/>
                <a:cs typeface="+mn-cs"/>
              </a:rPr>
              <a:t>It is checked that all polygons involved in 2D meshing are topologically correct, i.e., no overlapping, no slivers, and perfect snapping between adjacent polygons; 2) Automatic generation of `</a:t>
            </a:r>
            <a:r>
              <a:rPr lang="en-US" sz="1200" b="0" i="0" u="none" strike="noStrike" kern="1200" baseline="0" dirty="0" err="1">
                <a:solidFill>
                  <a:schemeClr val="tx1"/>
                </a:solidFill>
                <a:latin typeface="+mn-lt"/>
                <a:ea typeface="+mn-ea"/>
                <a:cs typeface="+mn-cs"/>
              </a:rPr>
              <a:t>subcatchment</a:t>
            </a:r>
            <a:r>
              <a:rPr lang="en-US" sz="1200" b="0" i="0" u="none" strike="noStrike" kern="1200" baseline="0" dirty="0">
                <a:solidFill>
                  <a:schemeClr val="tx1"/>
                </a:solidFill>
                <a:latin typeface="+mn-lt"/>
                <a:ea typeface="+mn-ea"/>
                <a:cs typeface="+mn-cs"/>
              </a:rPr>
              <a:t>'</a:t>
            </a:r>
          </a:p>
          <a:p>
            <a:r>
              <a:rPr lang="en-US" sz="1200" b="0" i="0" u="none" strike="noStrike" kern="1200" baseline="0" dirty="0">
                <a:solidFill>
                  <a:schemeClr val="tx1"/>
                </a:solidFill>
                <a:latin typeface="+mn-lt"/>
                <a:ea typeface="+mn-ea"/>
                <a:cs typeface="+mn-cs"/>
              </a:rPr>
              <a:t>units including the allocation of their properties (system type, land cover shares, number of inhabitants, etc.) and linking with sewer network objects; 3) Creation, linkage, and properties assignment of sewer</a:t>
            </a:r>
          </a:p>
          <a:p>
            <a:r>
              <a:rPr lang="en-US" sz="1200" b="0" i="0" u="none" strike="noStrike" kern="1200" baseline="0" dirty="0">
                <a:solidFill>
                  <a:schemeClr val="tx1"/>
                </a:solidFill>
                <a:latin typeface="+mn-lt"/>
                <a:ea typeface="+mn-ea"/>
                <a:cs typeface="+mn-cs"/>
              </a:rPr>
              <a:t>network elements (nodes and links). All these tools are available as Python scripts/modules.</a:t>
            </a:r>
            <a:endParaRPr lang="en-GB" sz="1200" dirty="0"/>
          </a:p>
          <a:p>
            <a:endParaRPr lang="nl-BE" dirty="0"/>
          </a:p>
        </p:txBody>
      </p:sp>
      <p:sp>
        <p:nvSpPr>
          <p:cNvPr id="4" name="Slide Number Placeholder 3"/>
          <p:cNvSpPr>
            <a:spLocks noGrp="1"/>
          </p:cNvSpPr>
          <p:nvPr>
            <p:ph type="sldNum" sz="quarter" idx="5"/>
          </p:nvPr>
        </p:nvSpPr>
        <p:spPr/>
        <p:txBody>
          <a:bodyPr/>
          <a:lstStyle/>
          <a:p>
            <a:fld id="{8954E32A-327F-AF4B-8E1F-209FBF93D26D}" type="slidenum">
              <a:rPr lang="nl-NL" smtClean="0"/>
              <a:t>13</a:t>
            </a:fld>
            <a:endParaRPr lang="nl-NL"/>
          </a:p>
        </p:txBody>
      </p:sp>
    </p:spTree>
    <p:extLst>
      <p:ext uri="{BB962C8B-B14F-4D97-AF65-F5344CB8AC3E}">
        <p14:creationId xmlns:p14="http://schemas.microsoft.com/office/powerpoint/2010/main" val="1711284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a:t>Parameters controlling drainage through street inlets are highly sensitive.</a:t>
            </a:r>
          </a:p>
          <a:p>
            <a:pPr marL="285750" indent="-285750">
              <a:buFont typeface="Arial" panose="020B0604020202020204" pitchFamily="34" charset="0"/>
              <a:buChar char="•"/>
            </a:pPr>
            <a:r>
              <a:rPr lang="en-US" dirty="0"/>
              <a:t>Parameters controlling reverse flow have almost null sensitivity.</a:t>
            </a:r>
          </a:p>
          <a:p>
            <a:endParaRPr lang="nl-BE" dirty="0"/>
          </a:p>
        </p:txBody>
      </p:sp>
      <p:sp>
        <p:nvSpPr>
          <p:cNvPr id="4" name="Slide Number Placeholder 3"/>
          <p:cNvSpPr>
            <a:spLocks noGrp="1"/>
          </p:cNvSpPr>
          <p:nvPr>
            <p:ph type="sldNum" sz="quarter" idx="5"/>
          </p:nvPr>
        </p:nvSpPr>
        <p:spPr/>
        <p:txBody>
          <a:bodyPr/>
          <a:lstStyle/>
          <a:p>
            <a:fld id="{8954E32A-327F-AF4B-8E1F-209FBF93D26D}" type="slidenum">
              <a:rPr lang="nl-NL" smtClean="0"/>
              <a:t>18</a:t>
            </a:fld>
            <a:endParaRPr lang="nl-NL"/>
          </a:p>
        </p:txBody>
      </p:sp>
    </p:spTree>
    <p:extLst>
      <p:ext uri="{BB962C8B-B14F-4D97-AF65-F5344CB8AC3E}">
        <p14:creationId xmlns:p14="http://schemas.microsoft.com/office/powerpoint/2010/main" val="32497774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hthoek 6"/>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10" name="Rechthoek 9"/>
          <p:cNvSpPr/>
          <p:nvPr userDrawn="1"/>
        </p:nvSpPr>
        <p:spPr>
          <a:xfrm>
            <a:off x="0" y="648000"/>
            <a:ext cx="12193200" cy="621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8" name="Rechthoek 7"/>
          <p:cNvSpPr/>
          <p:nvPr userDrawn="1"/>
        </p:nvSpPr>
        <p:spPr>
          <a:xfrm>
            <a:off x="0" y="647998"/>
            <a:ext cx="12193200" cy="4456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pic>
        <p:nvPicPr>
          <p:cNvPr id="9" name="Afbeelding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000" y="360000"/>
            <a:ext cx="2018135" cy="720000"/>
          </a:xfrm>
          <a:prstGeom prst="rect">
            <a:avLst/>
          </a:prstGeom>
        </p:spPr>
      </p:pic>
      <p:sp>
        <p:nvSpPr>
          <p:cNvPr id="2" name="Titel 1"/>
          <p:cNvSpPr>
            <a:spLocks noGrp="1"/>
          </p:cNvSpPr>
          <p:nvPr>
            <p:ph type="ctrTitle"/>
          </p:nvPr>
        </p:nvSpPr>
        <p:spPr>
          <a:xfrm>
            <a:off x="575999" y="1080000"/>
            <a:ext cx="6096524" cy="4024798"/>
          </a:xfrm>
        </p:spPr>
        <p:txBody>
          <a:bodyPr anchor="ctr" anchorCtr="0">
            <a:normAutofit/>
          </a:bodyPr>
          <a:lstStyle>
            <a:lvl1pPr algn="l">
              <a:defRPr sz="4000" baseline="0">
                <a:solidFill>
                  <a:schemeClr val="bg1"/>
                </a:solidFill>
              </a:defRPr>
            </a:lvl1pPr>
          </a:lstStyle>
          <a:p>
            <a:r>
              <a:rPr lang="en-US" dirty="0"/>
              <a:t>Click to edit Master title style</a:t>
            </a:r>
            <a:endParaRPr lang="nl-NL" dirty="0"/>
          </a:p>
        </p:txBody>
      </p:sp>
      <p:sp>
        <p:nvSpPr>
          <p:cNvPr id="3" name="Ondertitel 2"/>
          <p:cNvSpPr>
            <a:spLocks noGrp="1"/>
          </p:cNvSpPr>
          <p:nvPr>
            <p:ph type="subTitle" idx="1"/>
          </p:nvPr>
        </p:nvSpPr>
        <p:spPr>
          <a:xfrm>
            <a:off x="575999" y="5392801"/>
            <a:ext cx="6096524" cy="730188"/>
          </a:xfrm>
        </p:spPr>
        <p:txBody>
          <a:bodyPr lIns="0" tIns="0" rIns="0" bIns="0"/>
          <a:lstStyle>
            <a:lvl1pPr marL="0" indent="0" algn="l">
              <a:buNone/>
              <a:defRPr sz="24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nl-NL" dirty="0"/>
          </a:p>
        </p:txBody>
      </p:sp>
      <p:sp>
        <p:nvSpPr>
          <p:cNvPr id="5" name="Picture Placeholder 4"/>
          <p:cNvSpPr>
            <a:spLocks noGrp="1"/>
          </p:cNvSpPr>
          <p:nvPr>
            <p:ph type="pic" sz="quarter" idx="10"/>
          </p:nvPr>
        </p:nvSpPr>
        <p:spPr>
          <a:xfrm>
            <a:off x="7248525" y="1654175"/>
            <a:ext cx="4368673" cy="4468813"/>
          </a:xfrm>
        </p:spPr>
        <p:txBody>
          <a:bodyPr/>
          <a:lstStyle/>
          <a:p>
            <a:r>
              <a:rPr lang="en-US"/>
              <a:t>Click icon to add picture</a:t>
            </a:r>
            <a:endParaRPr lang="nl-NL"/>
          </a:p>
        </p:txBody>
      </p:sp>
    </p:spTree>
    <p:extLst>
      <p:ext uri="{BB962C8B-B14F-4D97-AF65-F5344CB8AC3E}">
        <p14:creationId xmlns:p14="http://schemas.microsoft.com/office/powerpoint/2010/main" val="1128617704"/>
      </p:ext>
    </p:extLst>
  </p:cSld>
  <p:clrMapOvr>
    <a:masterClrMapping/>
  </p:clrMapOvr>
  <p:extLst>
    <p:ext uri="{DCECCB84-F9BA-43D5-87BE-67443E8EF086}">
      <p15:sldGuideLst xmlns:p15="http://schemas.microsoft.com/office/powerpoint/2012/main">
        <p15:guide id="1" orient="horz" pos="1026">
          <p15:clr>
            <a:srgbClr val="FBAE40"/>
          </p15:clr>
        </p15:guide>
        <p15:guide id="2" pos="4203">
          <p15:clr>
            <a:srgbClr val="FBAE40"/>
          </p15:clr>
        </p15:guide>
        <p15:guide id="3" orient="horz" pos="397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ijdelijke aanduiding voor datum 3"/>
          <p:cNvSpPr>
            <a:spLocks noGrp="1"/>
          </p:cNvSpPr>
          <p:nvPr>
            <p:ph type="dt" sz="half" idx="10"/>
          </p:nvPr>
        </p:nvSpPr>
        <p:spPr/>
        <p:txBody>
          <a:bodyPr/>
          <a:lstStyle/>
          <a:p>
            <a:fld id="{7E8ED438-8A95-4572-A751-03167F7F0063}" type="datetime1">
              <a:rPr lang="nl-BE" smtClean="0"/>
              <a:t>4/05/2021</a:t>
            </a:fld>
            <a:endParaRPr lang="nl-NL"/>
          </a:p>
        </p:txBody>
      </p:sp>
      <p:sp>
        <p:nvSpPr>
          <p:cNvPr id="5" name="Tijdelijke aanduiding voor voettekst 4"/>
          <p:cNvSpPr>
            <a:spLocks noGrp="1"/>
          </p:cNvSpPr>
          <p:nvPr>
            <p:ph type="ftr" sz="quarter" idx="11"/>
          </p:nvPr>
        </p:nvSpPr>
        <p:spPr/>
        <p:txBody>
          <a:bodyPr/>
          <a:lstStyle/>
          <a:p>
            <a:r>
              <a:rPr lang="nl-NL"/>
              <a:t>Faculty, department, unit ...</a:t>
            </a:r>
          </a:p>
        </p:txBody>
      </p:sp>
      <p:sp>
        <p:nvSpPr>
          <p:cNvPr id="6" name="Tijdelijke aanduiding voor dianummer 5"/>
          <p:cNvSpPr>
            <a:spLocks noGrp="1"/>
          </p:cNvSpPr>
          <p:nvPr>
            <p:ph type="sldNum" sz="quarter" idx="12"/>
          </p:nvPr>
        </p:nvSpPr>
        <p:spPr/>
        <p:txBody>
          <a:bodyPr/>
          <a:lstStyle/>
          <a:p>
            <a:fld id="{0A297500-7527-634B-90F4-69D0994C32B4}" type="slidenum">
              <a:rPr lang="nl-NL" smtClean="0"/>
              <a:t>‹#›</a:t>
            </a:fld>
            <a:endParaRPr lang="nl-NL"/>
          </a:p>
        </p:txBody>
      </p:sp>
      <p:sp>
        <p:nvSpPr>
          <p:cNvPr id="7" name="Title 6"/>
          <p:cNvSpPr>
            <a:spLocks noGrp="1"/>
          </p:cNvSpPr>
          <p:nvPr>
            <p:ph type="title"/>
          </p:nvPr>
        </p:nvSpPr>
        <p:spPr/>
        <p:txBody>
          <a:bodyPr/>
          <a:lstStyle/>
          <a:p>
            <a:r>
              <a:rPr lang="en-US"/>
              <a:t>Click to edit Master title style</a:t>
            </a:r>
            <a:endParaRPr lang="nl-NL"/>
          </a:p>
        </p:txBody>
      </p:sp>
    </p:spTree>
    <p:extLst>
      <p:ext uri="{BB962C8B-B14F-4D97-AF65-F5344CB8AC3E}">
        <p14:creationId xmlns:p14="http://schemas.microsoft.com/office/powerpoint/2010/main" val="2102180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hthoek 6"/>
          <p:cNvSpPr/>
          <p:nvPr userDrawn="1"/>
        </p:nvSpPr>
        <p:spPr>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title"/>
          </p:nvPr>
        </p:nvSpPr>
        <p:spPr>
          <a:xfrm>
            <a:off x="575999" y="1800000"/>
            <a:ext cx="6096524" cy="2386800"/>
          </a:xfrm>
        </p:spPr>
        <p:txBody>
          <a:bodyPr anchor="b"/>
          <a:lstStyle>
            <a:lvl1pPr>
              <a:defRPr sz="4000" baseline="0">
                <a:solidFill>
                  <a:schemeClr val="tx2"/>
                </a:solidFill>
              </a:defRPr>
            </a:lvl1pPr>
          </a:lstStyle>
          <a:p>
            <a:r>
              <a:rPr lang="en-US" dirty="0"/>
              <a:t>Click to edit Master title style</a:t>
            </a:r>
            <a:endParaRPr lang="nl-NL" dirty="0"/>
          </a:p>
        </p:txBody>
      </p:sp>
      <p:sp>
        <p:nvSpPr>
          <p:cNvPr id="3" name="Tijdelijke aanduiding voor tekst 2"/>
          <p:cNvSpPr>
            <a:spLocks noGrp="1"/>
          </p:cNvSpPr>
          <p:nvPr>
            <p:ph type="body" idx="1"/>
          </p:nvPr>
        </p:nvSpPr>
        <p:spPr>
          <a:xfrm>
            <a:off x="575999" y="4359600"/>
            <a:ext cx="6096264" cy="1501200"/>
          </a:xfrm>
        </p:spPr>
        <p:txBody>
          <a:bodyPr lIns="0" tIns="0" rIns="0" bIns="0"/>
          <a:lstStyle>
            <a:lvl1pPr marL="0" indent="0">
              <a:buNone/>
              <a:defRPr sz="24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Tijdelijke aanduiding voor datum 3"/>
          <p:cNvSpPr>
            <a:spLocks noGrp="1"/>
          </p:cNvSpPr>
          <p:nvPr>
            <p:ph type="dt" sz="half" idx="10"/>
          </p:nvPr>
        </p:nvSpPr>
        <p:spPr/>
        <p:txBody>
          <a:bodyPr/>
          <a:lstStyle/>
          <a:p>
            <a:fld id="{AF8EB7FF-1A1F-4CBC-9B2A-FA467474B70F}" type="datetime1">
              <a:rPr lang="nl-BE" smtClean="0"/>
              <a:t>4/05/2021</a:t>
            </a:fld>
            <a:endParaRPr lang="nl-NL" dirty="0"/>
          </a:p>
        </p:txBody>
      </p:sp>
      <p:sp>
        <p:nvSpPr>
          <p:cNvPr id="5" name="Tijdelijke aanduiding voor voettekst 4"/>
          <p:cNvSpPr>
            <a:spLocks noGrp="1"/>
          </p:cNvSpPr>
          <p:nvPr>
            <p:ph type="ftr" sz="quarter" idx="11"/>
          </p:nvPr>
        </p:nvSpPr>
        <p:spPr/>
        <p:txBody>
          <a:bodyPr/>
          <a:lstStyle/>
          <a:p>
            <a:r>
              <a:rPr lang="nl-NL"/>
              <a:t>Faculty, department, unit ...</a:t>
            </a:r>
          </a:p>
        </p:txBody>
      </p:sp>
      <p:sp>
        <p:nvSpPr>
          <p:cNvPr id="6" name="Tijdelijke aanduiding voor dianummer 5"/>
          <p:cNvSpPr>
            <a:spLocks noGrp="1"/>
          </p:cNvSpPr>
          <p:nvPr>
            <p:ph type="sldNum" sz="quarter" idx="12"/>
          </p:nvPr>
        </p:nvSpPr>
        <p:spPr/>
        <p:txBody>
          <a:bodyPr/>
          <a:lstStyle/>
          <a:p>
            <a:fld id="{0A297500-7527-634B-90F4-69D0994C32B4}" type="slidenum">
              <a:rPr lang="nl-NL" smtClean="0"/>
              <a:t>‹#›</a:t>
            </a:fld>
            <a:endParaRPr lang="nl-NL"/>
          </a:p>
        </p:txBody>
      </p:sp>
      <p:sp>
        <p:nvSpPr>
          <p:cNvPr id="8" name="Picture Placeholder 4"/>
          <p:cNvSpPr>
            <a:spLocks noGrp="1"/>
          </p:cNvSpPr>
          <p:nvPr>
            <p:ph type="pic" sz="quarter" idx="13"/>
          </p:nvPr>
        </p:nvSpPr>
        <p:spPr>
          <a:xfrm>
            <a:off x="7248525" y="584201"/>
            <a:ext cx="4368673" cy="2376000"/>
          </a:xfrm>
        </p:spPr>
        <p:txBody>
          <a:bodyPr/>
          <a:lstStyle/>
          <a:p>
            <a:r>
              <a:rPr lang="en-US"/>
              <a:t>Click icon to add picture</a:t>
            </a:r>
            <a:endParaRPr lang="nl-NL"/>
          </a:p>
        </p:txBody>
      </p:sp>
      <p:sp>
        <p:nvSpPr>
          <p:cNvPr id="9" name="Picture Placeholder 4"/>
          <p:cNvSpPr>
            <a:spLocks noGrp="1"/>
          </p:cNvSpPr>
          <p:nvPr>
            <p:ph type="pic" sz="quarter" idx="14"/>
          </p:nvPr>
        </p:nvSpPr>
        <p:spPr>
          <a:xfrm>
            <a:off x="7248262" y="3248513"/>
            <a:ext cx="4368673" cy="2376000"/>
          </a:xfrm>
        </p:spPr>
        <p:txBody>
          <a:bodyPr/>
          <a:lstStyle/>
          <a:p>
            <a:r>
              <a:rPr lang="en-US"/>
              <a:t>Click icon to add picture</a:t>
            </a:r>
            <a:endParaRPr lang="nl-NL"/>
          </a:p>
        </p:txBody>
      </p:sp>
    </p:spTree>
    <p:extLst>
      <p:ext uri="{BB962C8B-B14F-4D97-AF65-F5344CB8AC3E}">
        <p14:creationId xmlns:p14="http://schemas.microsoft.com/office/powerpoint/2010/main" val="952148524"/>
      </p:ext>
    </p:extLst>
  </p:cSld>
  <p:clrMapOvr>
    <a:masterClrMapping/>
  </p:clrMapOvr>
  <p:extLst>
    <p:ext uri="{DCECCB84-F9BA-43D5-87BE-67443E8EF086}">
      <p15:sldGuideLst xmlns:p15="http://schemas.microsoft.com/office/powerpoint/2012/main">
        <p15:guide id="1" orient="horz" pos="3543">
          <p15:clr>
            <a:srgbClr val="FBAE40"/>
          </p15:clr>
        </p15:guide>
        <p15:guide id="2" pos="420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_White">
    <p:spTree>
      <p:nvGrpSpPr>
        <p:cNvPr id="1" name=""/>
        <p:cNvGrpSpPr/>
        <p:nvPr/>
      </p:nvGrpSpPr>
      <p:grpSpPr>
        <a:xfrm>
          <a:off x="0" y="0"/>
          <a:ext cx="0" cy="0"/>
          <a:chOff x="0" y="0"/>
          <a:chExt cx="0" cy="0"/>
        </a:xfrm>
      </p:grpSpPr>
      <p:sp>
        <p:nvSpPr>
          <p:cNvPr id="8" name="Rechthoek 6"/>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title"/>
          </p:nvPr>
        </p:nvSpPr>
        <p:spPr>
          <a:xfrm>
            <a:off x="575999" y="1800000"/>
            <a:ext cx="6096264" cy="2386800"/>
          </a:xfrm>
        </p:spPr>
        <p:txBody>
          <a:bodyPr anchor="b">
            <a:normAutofit/>
          </a:bodyPr>
          <a:lstStyle>
            <a:lvl1pPr>
              <a:defRPr sz="4000"/>
            </a:lvl1pPr>
          </a:lstStyle>
          <a:p>
            <a:r>
              <a:rPr lang="en-US"/>
              <a:t>Click to edit Master title style</a:t>
            </a:r>
            <a:endParaRPr lang="nl-NL" dirty="0"/>
          </a:p>
        </p:txBody>
      </p:sp>
      <p:sp>
        <p:nvSpPr>
          <p:cNvPr id="3" name="Tijdelijke aanduiding voor tekst 2"/>
          <p:cNvSpPr>
            <a:spLocks noGrp="1"/>
          </p:cNvSpPr>
          <p:nvPr>
            <p:ph type="body" idx="1"/>
          </p:nvPr>
        </p:nvSpPr>
        <p:spPr>
          <a:xfrm>
            <a:off x="575999" y="4359600"/>
            <a:ext cx="6096264" cy="1501200"/>
          </a:xfrm>
        </p:spPr>
        <p:txBody>
          <a:bodyPr lIns="0" tIns="0" rIns="0" bIns="0"/>
          <a:lstStyle>
            <a:lvl1pPr marL="0" indent="0">
              <a:buNone/>
              <a:defRPr sz="24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Tijdelijke aanduiding voor datum 3"/>
          <p:cNvSpPr>
            <a:spLocks noGrp="1"/>
          </p:cNvSpPr>
          <p:nvPr>
            <p:ph type="dt" sz="half" idx="10"/>
          </p:nvPr>
        </p:nvSpPr>
        <p:spPr/>
        <p:txBody>
          <a:bodyPr/>
          <a:lstStyle/>
          <a:p>
            <a:fld id="{56F45E21-5138-4561-AB57-871561CDDCCD}" type="datetime1">
              <a:rPr lang="nl-BE" smtClean="0"/>
              <a:t>4/05/2021</a:t>
            </a:fld>
            <a:endParaRPr lang="nl-NL" dirty="0"/>
          </a:p>
        </p:txBody>
      </p:sp>
      <p:sp>
        <p:nvSpPr>
          <p:cNvPr id="5" name="Tijdelijke aanduiding voor voettekst 4"/>
          <p:cNvSpPr>
            <a:spLocks noGrp="1"/>
          </p:cNvSpPr>
          <p:nvPr>
            <p:ph type="ftr" sz="quarter" idx="11"/>
          </p:nvPr>
        </p:nvSpPr>
        <p:spPr/>
        <p:txBody>
          <a:bodyPr/>
          <a:lstStyle/>
          <a:p>
            <a:r>
              <a:rPr lang="nl-NL"/>
              <a:t>Faculty, department, unit ...</a:t>
            </a:r>
          </a:p>
        </p:txBody>
      </p:sp>
      <p:sp>
        <p:nvSpPr>
          <p:cNvPr id="6" name="Tijdelijke aanduiding voor dianummer 5"/>
          <p:cNvSpPr>
            <a:spLocks noGrp="1"/>
          </p:cNvSpPr>
          <p:nvPr>
            <p:ph type="sldNum" sz="quarter" idx="12"/>
          </p:nvPr>
        </p:nvSpPr>
        <p:spPr/>
        <p:txBody>
          <a:bodyPr/>
          <a:lstStyle/>
          <a:p>
            <a:fld id="{0A297500-7527-634B-90F4-69D0994C32B4}" type="slidenum">
              <a:rPr lang="nl-NL" smtClean="0"/>
              <a:t>‹#›</a:t>
            </a:fld>
            <a:endParaRPr lang="nl-NL"/>
          </a:p>
        </p:txBody>
      </p:sp>
      <p:sp>
        <p:nvSpPr>
          <p:cNvPr id="7" name="Picture Placeholder 4"/>
          <p:cNvSpPr>
            <a:spLocks noGrp="1"/>
          </p:cNvSpPr>
          <p:nvPr>
            <p:ph type="pic" sz="quarter" idx="13"/>
          </p:nvPr>
        </p:nvSpPr>
        <p:spPr>
          <a:xfrm>
            <a:off x="7248525" y="584201"/>
            <a:ext cx="4368673" cy="5040312"/>
          </a:xfrm>
        </p:spPr>
        <p:txBody>
          <a:bodyPr/>
          <a:lstStyle/>
          <a:p>
            <a:r>
              <a:rPr lang="en-US"/>
              <a:t>Click icon to add picture</a:t>
            </a:r>
            <a:endParaRPr lang="nl-NL"/>
          </a:p>
        </p:txBody>
      </p:sp>
    </p:spTree>
  </p:cSld>
  <p:clrMapOvr>
    <a:masterClrMapping/>
  </p:clrMapOvr>
  <p:extLst>
    <p:ext uri="{DCECCB84-F9BA-43D5-87BE-67443E8EF086}">
      <p15:sldGuideLst xmlns:p15="http://schemas.microsoft.com/office/powerpoint/2012/main">
        <p15:guide id="1" orient="horz" pos="3543" userDrawn="1">
          <p15:clr>
            <a:srgbClr val="FBAE40"/>
          </p15:clr>
        </p15:guide>
        <p15:guide id="2" pos="4203" userDrawn="1">
          <p15:clr>
            <a:srgbClr val="FBAE40"/>
          </p15:clr>
        </p15:guide>
        <p15:guide id="3" orient="horz" pos="36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Tijdelijke aanduiding voor datum 4"/>
          <p:cNvSpPr>
            <a:spLocks noGrp="1"/>
          </p:cNvSpPr>
          <p:nvPr>
            <p:ph type="dt" sz="half" idx="10"/>
          </p:nvPr>
        </p:nvSpPr>
        <p:spPr/>
        <p:txBody>
          <a:bodyPr/>
          <a:lstStyle/>
          <a:p>
            <a:fld id="{67947F90-8A5A-4BB1-BB3D-5B685192210A}" type="datetime1">
              <a:rPr lang="nl-BE" smtClean="0"/>
              <a:t>4/05/2021</a:t>
            </a:fld>
            <a:endParaRPr lang="nl-NL"/>
          </a:p>
        </p:txBody>
      </p:sp>
      <p:sp>
        <p:nvSpPr>
          <p:cNvPr id="6" name="Tijdelijke aanduiding voor voettekst 5"/>
          <p:cNvSpPr>
            <a:spLocks noGrp="1"/>
          </p:cNvSpPr>
          <p:nvPr>
            <p:ph type="ftr" sz="quarter" idx="11"/>
          </p:nvPr>
        </p:nvSpPr>
        <p:spPr/>
        <p:txBody>
          <a:bodyPr/>
          <a:lstStyle/>
          <a:p>
            <a:r>
              <a:rPr lang="nl-NL"/>
              <a:t>Faculty, department, unit ...</a:t>
            </a:r>
          </a:p>
        </p:txBody>
      </p:sp>
      <p:sp>
        <p:nvSpPr>
          <p:cNvPr id="7" name="Tijdelijke aanduiding voor dianummer 6"/>
          <p:cNvSpPr>
            <a:spLocks noGrp="1"/>
          </p:cNvSpPr>
          <p:nvPr>
            <p:ph type="sldNum" sz="quarter" idx="12"/>
          </p:nvPr>
        </p:nvSpPr>
        <p:spPr/>
        <p:txBody>
          <a:bodyPr/>
          <a:lstStyle/>
          <a:p>
            <a:fld id="{0A297500-7527-634B-90F4-69D0994C32B4}" type="slidenum">
              <a:rPr lang="nl-NL" smtClean="0"/>
              <a:t>‹#›</a:t>
            </a:fld>
            <a:endParaRPr lang="nl-NL"/>
          </a:p>
        </p:txBody>
      </p:sp>
      <p:sp>
        <p:nvSpPr>
          <p:cNvPr id="9" name="Tijdelijke aanduiding voor tekst 2"/>
          <p:cNvSpPr>
            <a:spLocks noGrp="1"/>
          </p:cNvSpPr>
          <p:nvPr>
            <p:ph idx="1"/>
          </p:nvPr>
        </p:nvSpPr>
        <p:spPr>
          <a:xfrm>
            <a:off x="576000" y="1656000"/>
            <a:ext cx="5400000" cy="4464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12" name="Content Placeholder 11"/>
          <p:cNvSpPr>
            <a:spLocks noGrp="1"/>
          </p:cNvSpPr>
          <p:nvPr>
            <p:ph sz="quarter" idx="13"/>
          </p:nvPr>
        </p:nvSpPr>
        <p:spPr>
          <a:xfrm>
            <a:off x="6217200" y="1656000"/>
            <a:ext cx="5400000" cy="4464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2" name="Titel 1"/>
          <p:cNvSpPr>
            <a:spLocks noGrp="1"/>
          </p:cNvSpPr>
          <p:nvPr>
            <p:ph type="title"/>
          </p:nvPr>
        </p:nvSpPr>
        <p:spPr/>
        <p:txBody>
          <a:bodyPr/>
          <a:lstStyle/>
          <a:p>
            <a:r>
              <a:rPr lang="en-US"/>
              <a:t>Click to edit Master title style</a:t>
            </a:r>
            <a:endParaRPr lang="nl-BE"/>
          </a:p>
        </p:txBody>
      </p:sp>
    </p:spTree>
    <p:extLst>
      <p:ext uri="{BB962C8B-B14F-4D97-AF65-F5344CB8AC3E}">
        <p14:creationId xmlns:p14="http://schemas.microsoft.com/office/powerpoint/2010/main" val="1859589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576000" y="1656000"/>
            <a:ext cx="5421575" cy="54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Tijdelijke aanduiding voor inhoud 3"/>
          <p:cNvSpPr>
            <a:spLocks noGrp="1"/>
          </p:cNvSpPr>
          <p:nvPr>
            <p:ph sz="half" idx="2"/>
          </p:nvPr>
        </p:nvSpPr>
        <p:spPr>
          <a:xfrm>
            <a:off x="576000" y="2276271"/>
            <a:ext cx="5421575" cy="383765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5" name="Tijdelijke aanduiding voor tekst 4"/>
          <p:cNvSpPr>
            <a:spLocks noGrp="1"/>
          </p:cNvSpPr>
          <p:nvPr>
            <p:ph type="body" sz="quarter" idx="3"/>
          </p:nvPr>
        </p:nvSpPr>
        <p:spPr>
          <a:xfrm>
            <a:off x="6172200" y="1656000"/>
            <a:ext cx="5445000" cy="54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Tijdelijke aanduiding voor inhoud 5"/>
          <p:cNvSpPr>
            <a:spLocks noGrp="1"/>
          </p:cNvSpPr>
          <p:nvPr>
            <p:ph sz="quarter" idx="4"/>
          </p:nvPr>
        </p:nvSpPr>
        <p:spPr>
          <a:xfrm>
            <a:off x="6172200" y="2276271"/>
            <a:ext cx="5445000" cy="383765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7" name="Tijdelijke aanduiding voor datum 6"/>
          <p:cNvSpPr>
            <a:spLocks noGrp="1"/>
          </p:cNvSpPr>
          <p:nvPr>
            <p:ph type="dt" sz="half" idx="10"/>
          </p:nvPr>
        </p:nvSpPr>
        <p:spPr/>
        <p:txBody>
          <a:bodyPr/>
          <a:lstStyle/>
          <a:p>
            <a:fld id="{C053AF39-1229-43D1-928D-67BB306BFD28}" type="datetime1">
              <a:rPr lang="nl-BE" smtClean="0"/>
              <a:t>4/05/2021</a:t>
            </a:fld>
            <a:endParaRPr lang="nl-NL" dirty="0"/>
          </a:p>
        </p:txBody>
      </p:sp>
      <p:sp>
        <p:nvSpPr>
          <p:cNvPr id="8" name="Tijdelijke aanduiding voor voettekst 7"/>
          <p:cNvSpPr>
            <a:spLocks noGrp="1"/>
          </p:cNvSpPr>
          <p:nvPr>
            <p:ph type="ftr" sz="quarter" idx="11"/>
          </p:nvPr>
        </p:nvSpPr>
        <p:spPr/>
        <p:txBody>
          <a:bodyPr/>
          <a:lstStyle/>
          <a:p>
            <a:r>
              <a:rPr lang="nl-NL"/>
              <a:t>Faculty, department, unit ...</a:t>
            </a:r>
          </a:p>
        </p:txBody>
      </p:sp>
      <p:sp>
        <p:nvSpPr>
          <p:cNvPr id="9" name="Tijdelijke aanduiding voor dianummer 8"/>
          <p:cNvSpPr>
            <a:spLocks noGrp="1"/>
          </p:cNvSpPr>
          <p:nvPr>
            <p:ph type="sldNum" sz="quarter" idx="12"/>
          </p:nvPr>
        </p:nvSpPr>
        <p:spPr/>
        <p:txBody>
          <a:bodyPr/>
          <a:lstStyle/>
          <a:p>
            <a:fld id="{0A297500-7527-634B-90F4-69D0994C32B4}" type="slidenum">
              <a:rPr lang="nl-NL" smtClean="0"/>
              <a:t>‹#›</a:t>
            </a:fld>
            <a:endParaRPr lang="nl-NL"/>
          </a:p>
        </p:txBody>
      </p:sp>
      <p:sp>
        <p:nvSpPr>
          <p:cNvPr id="2" name="Titel 1"/>
          <p:cNvSpPr>
            <a:spLocks noGrp="1"/>
          </p:cNvSpPr>
          <p:nvPr>
            <p:ph type="title"/>
          </p:nvPr>
        </p:nvSpPr>
        <p:spPr/>
        <p:txBody>
          <a:bodyPr/>
          <a:lstStyle/>
          <a:p>
            <a:r>
              <a:rPr lang="en-US"/>
              <a:t>Click to edit Master title style</a:t>
            </a:r>
            <a:endParaRPr lang="nl-BE"/>
          </a:p>
        </p:txBody>
      </p:sp>
    </p:spTree>
    <p:extLst>
      <p:ext uri="{BB962C8B-B14F-4D97-AF65-F5344CB8AC3E}">
        <p14:creationId xmlns:p14="http://schemas.microsoft.com/office/powerpoint/2010/main" val="1784001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jdelijke aanduiding voor datum 2"/>
          <p:cNvSpPr>
            <a:spLocks noGrp="1"/>
          </p:cNvSpPr>
          <p:nvPr>
            <p:ph type="dt" sz="half" idx="10"/>
          </p:nvPr>
        </p:nvSpPr>
        <p:spPr/>
        <p:txBody>
          <a:bodyPr/>
          <a:lstStyle/>
          <a:p>
            <a:fld id="{F8D734BB-ACC5-4DE1-AB82-DC4DFEC21E52}" type="datetime1">
              <a:rPr lang="nl-BE" smtClean="0"/>
              <a:t>4/05/2021</a:t>
            </a:fld>
            <a:endParaRPr lang="nl-NL" dirty="0"/>
          </a:p>
        </p:txBody>
      </p:sp>
      <p:sp>
        <p:nvSpPr>
          <p:cNvPr id="4" name="Tijdelijke aanduiding voor voettekst 3"/>
          <p:cNvSpPr>
            <a:spLocks noGrp="1"/>
          </p:cNvSpPr>
          <p:nvPr>
            <p:ph type="ftr" sz="quarter" idx="11"/>
          </p:nvPr>
        </p:nvSpPr>
        <p:spPr/>
        <p:txBody>
          <a:bodyPr/>
          <a:lstStyle/>
          <a:p>
            <a:r>
              <a:rPr lang="nl-NL"/>
              <a:t>Faculty, department, unit ...</a:t>
            </a:r>
          </a:p>
        </p:txBody>
      </p:sp>
      <p:sp>
        <p:nvSpPr>
          <p:cNvPr id="5" name="Tijdelijke aanduiding voor dianummer 4"/>
          <p:cNvSpPr>
            <a:spLocks noGrp="1"/>
          </p:cNvSpPr>
          <p:nvPr>
            <p:ph type="sldNum" sz="quarter" idx="12"/>
          </p:nvPr>
        </p:nvSpPr>
        <p:spPr/>
        <p:txBody>
          <a:bodyPr/>
          <a:lstStyle/>
          <a:p>
            <a:fld id="{0A297500-7527-634B-90F4-69D0994C32B4}" type="slidenum">
              <a:rPr lang="nl-NL" smtClean="0"/>
              <a:t>‹#›</a:t>
            </a:fld>
            <a:endParaRPr lang="nl-NL"/>
          </a:p>
        </p:txBody>
      </p:sp>
      <p:sp>
        <p:nvSpPr>
          <p:cNvPr id="6" name="Title 5"/>
          <p:cNvSpPr>
            <a:spLocks noGrp="1"/>
          </p:cNvSpPr>
          <p:nvPr>
            <p:ph type="title"/>
          </p:nvPr>
        </p:nvSpPr>
        <p:spPr>
          <a:xfrm>
            <a:off x="576000" y="11723"/>
            <a:ext cx="11041200" cy="1152000"/>
          </a:xfrm>
        </p:spPr>
        <p:txBody>
          <a:bodyPr/>
          <a:lstStyle/>
          <a:p>
            <a:r>
              <a:rPr lang="en-US" dirty="0"/>
              <a:t>Click to edit Master title style</a:t>
            </a:r>
            <a:endParaRPr lang="nl-NL" dirty="0"/>
          </a:p>
        </p:txBody>
      </p:sp>
    </p:spTree>
    <p:extLst>
      <p:ext uri="{BB962C8B-B14F-4D97-AF65-F5344CB8AC3E}">
        <p14:creationId xmlns:p14="http://schemas.microsoft.com/office/powerpoint/2010/main" val="546631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9276415A-13A9-4F9D-8565-1C9375594561}" type="datetime1">
              <a:rPr lang="nl-BE" smtClean="0"/>
              <a:t>4/05/2021</a:t>
            </a:fld>
            <a:endParaRPr lang="nl-NL"/>
          </a:p>
        </p:txBody>
      </p:sp>
      <p:sp>
        <p:nvSpPr>
          <p:cNvPr id="3" name="Tijdelijke aanduiding voor voettekst 2"/>
          <p:cNvSpPr>
            <a:spLocks noGrp="1"/>
          </p:cNvSpPr>
          <p:nvPr>
            <p:ph type="ftr" sz="quarter" idx="11"/>
          </p:nvPr>
        </p:nvSpPr>
        <p:spPr/>
        <p:txBody>
          <a:bodyPr/>
          <a:lstStyle/>
          <a:p>
            <a:r>
              <a:rPr lang="nl-NL"/>
              <a:t>Faculty, department, unit ...</a:t>
            </a:r>
          </a:p>
        </p:txBody>
      </p:sp>
      <p:sp>
        <p:nvSpPr>
          <p:cNvPr id="4" name="Tijdelijke aanduiding voor dianummer 3"/>
          <p:cNvSpPr>
            <a:spLocks noGrp="1"/>
          </p:cNvSpPr>
          <p:nvPr>
            <p:ph type="sldNum" sz="quarter" idx="12"/>
          </p:nvPr>
        </p:nvSpPr>
        <p:spPr/>
        <p:txBody>
          <a:bodyPr/>
          <a:lstStyle/>
          <a:p>
            <a:fld id="{0A297500-7527-634B-90F4-69D0994C32B4}" type="slidenum">
              <a:rPr lang="nl-NL" smtClean="0"/>
              <a:t>‹#›</a:t>
            </a:fld>
            <a:endParaRPr lang="nl-NL"/>
          </a:p>
        </p:txBody>
      </p:sp>
    </p:spTree>
    <p:extLst>
      <p:ext uri="{BB962C8B-B14F-4D97-AF65-F5344CB8AC3E}">
        <p14:creationId xmlns:p14="http://schemas.microsoft.com/office/powerpoint/2010/main" val="307772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_Finish">
    <p:spTree>
      <p:nvGrpSpPr>
        <p:cNvPr id="1" name=""/>
        <p:cNvGrpSpPr/>
        <p:nvPr/>
      </p:nvGrpSpPr>
      <p:grpSpPr>
        <a:xfrm>
          <a:off x="0" y="0"/>
          <a:ext cx="0" cy="0"/>
          <a:chOff x="0" y="0"/>
          <a:chExt cx="0" cy="0"/>
        </a:xfrm>
      </p:grpSpPr>
      <p:sp>
        <p:nvSpPr>
          <p:cNvPr id="9" name="Rechthoek 8"/>
          <p:cNvSpPr/>
          <p:nvPr userDrawn="1"/>
        </p:nvSpPr>
        <p:spPr>
          <a:xfrm>
            <a:off x="0" y="0"/>
            <a:ext cx="12193200" cy="64169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title"/>
          </p:nvPr>
        </p:nvSpPr>
        <p:spPr>
          <a:xfrm>
            <a:off x="579120" y="510988"/>
            <a:ext cx="11039793" cy="5184424"/>
          </a:xfrm>
        </p:spPr>
        <p:txBody>
          <a:bodyPr anchor="ctr" anchorCtr="0">
            <a:noAutofit/>
          </a:bodyPr>
          <a:lstStyle>
            <a:lvl1pPr algn="ctr">
              <a:defRPr sz="6000" baseline="0">
                <a:solidFill>
                  <a:schemeClr val="bg1"/>
                </a:solidFill>
              </a:defRPr>
            </a:lvl1pPr>
          </a:lstStyle>
          <a:p>
            <a:r>
              <a:rPr lang="en-US" dirty="0"/>
              <a:t>Click to edit Master title style</a:t>
            </a:r>
            <a:endParaRPr lang="nl-NL" dirty="0"/>
          </a:p>
        </p:txBody>
      </p:sp>
      <p:sp>
        <p:nvSpPr>
          <p:cNvPr id="4" name="Tijdelijke aanduiding voor datum 3"/>
          <p:cNvSpPr>
            <a:spLocks noGrp="1"/>
          </p:cNvSpPr>
          <p:nvPr>
            <p:ph type="dt" sz="half" idx="10"/>
          </p:nvPr>
        </p:nvSpPr>
        <p:spPr/>
        <p:txBody>
          <a:bodyPr/>
          <a:lstStyle/>
          <a:p>
            <a:fld id="{C66CC84C-2B0F-41EE-9A6A-23CBA97A02F9}" type="datetime1">
              <a:rPr lang="nl-BE" smtClean="0"/>
              <a:t>4/05/2021</a:t>
            </a:fld>
            <a:endParaRPr lang="nl-NL" dirty="0"/>
          </a:p>
        </p:txBody>
      </p:sp>
      <p:sp>
        <p:nvSpPr>
          <p:cNvPr id="5" name="Tijdelijke aanduiding voor voettekst 4"/>
          <p:cNvSpPr>
            <a:spLocks noGrp="1"/>
          </p:cNvSpPr>
          <p:nvPr>
            <p:ph type="ftr" sz="quarter" idx="11"/>
          </p:nvPr>
        </p:nvSpPr>
        <p:spPr/>
        <p:txBody>
          <a:bodyPr/>
          <a:lstStyle/>
          <a:p>
            <a:r>
              <a:rPr lang="nl-NL"/>
              <a:t>Faculty, department, unit ...</a:t>
            </a:r>
          </a:p>
        </p:txBody>
      </p:sp>
      <p:sp>
        <p:nvSpPr>
          <p:cNvPr id="6" name="Tijdelijke aanduiding voor dianummer 5"/>
          <p:cNvSpPr>
            <a:spLocks noGrp="1"/>
          </p:cNvSpPr>
          <p:nvPr>
            <p:ph type="sldNum" sz="quarter" idx="12"/>
          </p:nvPr>
        </p:nvSpPr>
        <p:spPr/>
        <p:txBody>
          <a:bodyPr/>
          <a:lstStyle/>
          <a:p>
            <a:fld id="{0A297500-7527-634B-90F4-69D0994C32B4}" type="slidenum">
              <a:rPr lang="nl-NL" smtClean="0"/>
              <a:t>‹#›</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hthoek 6"/>
          <p:cNvSpPr/>
          <p:nvPr/>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8" name="Rechthoek 7"/>
          <p:cNvSpPr/>
          <p:nvPr/>
        </p:nvSpPr>
        <p:spPr>
          <a:xfrm>
            <a:off x="0" y="647998"/>
            <a:ext cx="12193200" cy="6210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pic>
        <p:nvPicPr>
          <p:cNvPr id="9" name="Afbeelding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360000"/>
            <a:ext cx="2018135" cy="720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3791" y="1350253"/>
            <a:ext cx="4648209" cy="5507747"/>
          </a:xfrm>
          <a:prstGeom prst="rect">
            <a:avLst/>
          </a:prstGeom>
        </p:spPr>
      </p:pic>
      <p:sp>
        <p:nvSpPr>
          <p:cNvPr id="12" name="Ondertitel 2"/>
          <p:cNvSpPr>
            <a:spLocks noGrp="1"/>
          </p:cNvSpPr>
          <p:nvPr>
            <p:ph type="subTitle" idx="1"/>
          </p:nvPr>
        </p:nvSpPr>
        <p:spPr>
          <a:xfrm>
            <a:off x="576003" y="4359604"/>
            <a:ext cx="8333999" cy="1655999"/>
          </a:xfrm>
        </p:spPr>
        <p:txBody>
          <a:bodyPr lIns="0" tIns="0" rIns="0" bIns="0"/>
          <a:lstStyle>
            <a:lvl1pPr marL="0" indent="0" algn="l">
              <a:buNone/>
              <a:defRPr sz="2400" baseline="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Klik om de ondertitelstijl van het model te bewerken</a:t>
            </a:r>
            <a:endParaRPr lang="nl-NL" dirty="0"/>
          </a:p>
        </p:txBody>
      </p:sp>
      <p:sp>
        <p:nvSpPr>
          <p:cNvPr id="3" name="Title 2"/>
          <p:cNvSpPr>
            <a:spLocks noGrp="1"/>
          </p:cNvSpPr>
          <p:nvPr>
            <p:ph type="title"/>
          </p:nvPr>
        </p:nvSpPr>
        <p:spPr>
          <a:xfrm>
            <a:off x="576000" y="1800000"/>
            <a:ext cx="8334000" cy="2386800"/>
          </a:xfrm>
        </p:spPr>
        <p:txBody>
          <a:bodyPr>
            <a:normAutofit/>
          </a:bodyPr>
          <a:lstStyle>
            <a:lvl1pPr>
              <a:defRPr sz="4000">
                <a:solidFill>
                  <a:schemeClr val="bg1"/>
                </a:solidFill>
              </a:defRPr>
            </a:lvl1pPr>
          </a:lstStyle>
          <a:p>
            <a:r>
              <a:rPr lang="nl-NL" dirty="0"/>
              <a:t>Klik om de stijl te bewerken</a:t>
            </a:r>
          </a:p>
        </p:txBody>
      </p:sp>
    </p:spTree>
    <p:extLst>
      <p:ext uri="{BB962C8B-B14F-4D97-AF65-F5344CB8AC3E}">
        <p14:creationId xmlns:p14="http://schemas.microsoft.com/office/powerpoint/2010/main" val="3320380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7" name="Rechthoek 6"/>
          <p:cNvSpPr/>
          <p:nvPr/>
        </p:nvSpPr>
        <p:spPr>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4" name="Tijdelijke aanduiding voor datum 3"/>
          <p:cNvSpPr>
            <a:spLocks noGrp="1"/>
          </p:cNvSpPr>
          <p:nvPr>
            <p:ph type="dt" sz="half" idx="10"/>
          </p:nvPr>
        </p:nvSpPr>
        <p:spPr/>
        <p:txBody>
          <a:bodyPr/>
          <a:lstStyle/>
          <a:p>
            <a:fld id="{1E60A046-9BFF-411A-B598-AC7FBA96D9A3}" type="datetime1">
              <a:rPr lang="nl-BE" smtClean="0"/>
              <a:t>4/05/2021</a:t>
            </a:fld>
            <a:endParaRPr lang="nl-NL"/>
          </a:p>
        </p:txBody>
      </p:sp>
      <p:sp>
        <p:nvSpPr>
          <p:cNvPr id="5" name="Tijdelijke aanduiding voor voettekst 4"/>
          <p:cNvSpPr>
            <a:spLocks noGrp="1"/>
          </p:cNvSpPr>
          <p:nvPr>
            <p:ph type="ftr" sz="quarter" idx="11"/>
          </p:nvPr>
        </p:nvSpPr>
        <p:spPr/>
        <p:txBody>
          <a:bodyPr/>
          <a:lstStyle/>
          <a:p>
            <a:r>
              <a:rPr lang="nl-NL"/>
              <a:t>Faculty, department, unit ...</a:t>
            </a:r>
          </a:p>
        </p:txBody>
      </p:sp>
      <p:sp>
        <p:nvSpPr>
          <p:cNvPr id="6" name="Tijdelijke aanduiding voor dianummer 5"/>
          <p:cNvSpPr>
            <a:spLocks noGrp="1"/>
          </p:cNvSpPr>
          <p:nvPr>
            <p:ph type="sldNum" sz="quarter" idx="12"/>
          </p:nvPr>
        </p:nvSpPr>
        <p:spPr/>
        <p:txBody>
          <a:bodyPr/>
          <a:lstStyle/>
          <a:p>
            <a:fld id="{CF179DAE-D0A6-40C3-B8BC-6A97C268D03A}" type="slidenum">
              <a:rPr lang="nl-NL" smtClean="0"/>
              <a:t>‹#›</a:t>
            </a:fld>
            <a:endParaRPr lang="nl-NL"/>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3791" y="675126"/>
            <a:ext cx="4648209" cy="5507747"/>
          </a:xfrm>
          <a:prstGeom prst="rect">
            <a:avLst/>
          </a:prstGeom>
        </p:spPr>
      </p:pic>
      <p:sp>
        <p:nvSpPr>
          <p:cNvPr id="9" name="Titel 1"/>
          <p:cNvSpPr>
            <a:spLocks noGrp="1"/>
          </p:cNvSpPr>
          <p:nvPr>
            <p:ph type="title"/>
          </p:nvPr>
        </p:nvSpPr>
        <p:spPr>
          <a:xfrm>
            <a:off x="576003" y="1800000"/>
            <a:ext cx="8333999" cy="2386800"/>
          </a:xfrm>
        </p:spPr>
        <p:txBody>
          <a:bodyPr anchor="b">
            <a:normAutofit/>
          </a:bodyPr>
          <a:lstStyle>
            <a:lvl1pPr>
              <a:defRPr sz="4000" baseline="0">
                <a:solidFill>
                  <a:srgbClr val="1D8DB0"/>
                </a:solidFill>
              </a:defRPr>
            </a:lvl1pPr>
          </a:lstStyle>
          <a:p>
            <a:r>
              <a:rPr lang="nl-NL"/>
              <a:t>Klik om de stijl te bewerken</a:t>
            </a:r>
            <a:endParaRPr lang="nl-NL" dirty="0"/>
          </a:p>
        </p:txBody>
      </p:sp>
      <p:sp>
        <p:nvSpPr>
          <p:cNvPr id="10" name="Tijdelijke aanduiding voor tekst 2"/>
          <p:cNvSpPr>
            <a:spLocks noGrp="1"/>
          </p:cNvSpPr>
          <p:nvPr>
            <p:ph type="body" idx="1"/>
          </p:nvPr>
        </p:nvSpPr>
        <p:spPr>
          <a:xfrm>
            <a:off x="576003" y="4359600"/>
            <a:ext cx="8333999" cy="1501200"/>
          </a:xfrm>
        </p:spPr>
        <p:txBody>
          <a:bodyPr lIns="0" tIns="0" rIns="0" bIns="0"/>
          <a:lstStyle>
            <a:lvl1pPr marL="0" indent="0">
              <a:buNone/>
              <a:defRPr sz="2400" baseline="0">
                <a:solidFill>
                  <a:srgbClr val="005E77"/>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nl-NL"/>
              <a:t>Tekststijl van het model bewerken</a:t>
            </a:r>
          </a:p>
        </p:txBody>
      </p:sp>
    </p:spTree>
    <p:extLst>
      <p:ext uri="{BB962C8B-B14F-4D97-AF65-F5344CB8AC3E}">
        <p14:creationId xmlns:p14="http://schemas.microsoft.com/office/powerpoint/2010/main" val="3322770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Header_White">
    <p:spTree>
      <p:nvGrpSpPr>
        <p:cNvPr id="1" name=""/>
        <p:cNvGrpSpPr/>
        <p:nvPr/>
      </p:nvGrpSpPr>
      <p:grpSpPr>
        <a:xfrm>
          <a:off x="0" y="0"/>
          <a:ext cx="0" cy="0"/>
          <a:chOff x="0" y="0"/>
          <a:chExt cx="0" cy="0"/>
        </a:xfrm>
      </p:grpSpPr>
      <p:sp>
        <p:nvSpPr>
          <p:cNvPr id="4" name="Tijdelijke aanduiding voor datum 3"/>
          <p:cNvSpPr>
            <a:spLocks noGrp="1"/>
          </p:cNvSpPr>
          <p:nvPr>
            <p:ph type="dt" sz="half" idx="10"/>
          </p:nvPr>
        </p:nvSpPr>
        <p:spPr/>
        <p:txBody>
          <a:bodyPr/>
          <a:lstStyle/>
          <a:p>
            <a:fld id="{1150DB78-2C8A-4003-B1A1-E08B4C2C99F8}" type="datetime1">
              <a:rPr lang="nl-BE" smtClean="0"/>
              <a:t>4/05/2021</a:t>
            </a:fld>
            <a:endParaRPr lang="nl-NL"/>
          </a:p>
        </p:txBody>
      </p:sp>
      <p:sp>
        <p:nvSpPr>
          <p:cNvPr id="5" name="Tijdelijke aanduiding voor voettekst 4"/>
          <p:cNvSpPr>
            <a:spLocks noGrp="1"/>
          </p:cNvSpPr>
          <p:nvPr>
            <p:ph type="ftr" sz="quarter" idx="11"/>
          </p:nvPr>
        </p:nvSpPr>
        <p:spPr/>
        <p:txBody>
          <a:bodyPr/>
          <a:lstStyle/>
          <a:p>
            <a:r>
              <a:rPr lang="nl-NL"/>
              <a:t>Faculty, department, unit ...</a:t>
            </a:r>
          </a:p>
        </p:txBody>
      </p:sp>
      <p:sp>
        <p:nvSpPr>
          <p:cNvPr id="6" name="Tijdelijke aanduiding voor dianummer 5"/>
          <p:cNvSpPr>
            <a:spLocks noGrp="1"/>
          </p:cNvSpPr>
          <p:nvPr>
            <p:ph type="sldNum" sz="quarter" idx="12"/>
          </p:nvPr>
        </p:nvSpPr>
        <p:spPr/>
        <p:txBody>
          <a:bodyPr/>
          <a:lstStyle/>
          <a:p>
            <a:fld id="{CF179DAE-D0A6-40C3-B8BC-6A97C268D03A}" type="slidenum">
              <a:rPr lang="nl-NL" smtClean="0"/>
              <a:t>‹#›</a:t>
            </a:fld>
            <a:endParaRPr lang="nl-NL"/>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3791" y="675126"/>
            <a:ext cx="4648209" cy="5507747"/>
          </a:xfrm>
          <a:prstGeom prst="rect">
            <a:avLst/>
          </a:prstGeom>
        </p:spPr>
      </p:pic>
      <p:sp>
        <p:nvSpPr>
          <p:cNvPr id="8" name="Titel 1"/>
          <p:cNvSpPr>
            <a:spLocks noGrp="1"/>
          </p:cNvSpPr>
          <p:nvPr>
            <p:ph type="title"/>
          </p:nvPr>
        </p:nvSpPr>
        <p:spPr>
          <a:xfrm>
            <a:off x="576003" y="1800000"/>
            <a:ext cx="8333999" cy="2386800"/>
          </a:xfrm>
        </p:spPr>
        <p:txBody>
          <a:bodyPr anchor="b">
            <a:normAutofit/>
          </a:bodyPr>
          <a:lstStyle>
            <a:lvl1pPr>
              <a:defRPr sz="4000"/>
            </a:lvl1pPr>
          </a:lstStyle>
          <a:p>
            <a:r>
              <a:rPr lang="nl-NL" dirty="0"/>
              <a:t>Klik om de stijl te bewerken</a:t>
            </a:r>
          </a:p>
        </p:txBody>
      </p:sp>
      <p:sp>
        <p:nvSpPr>
          <p:cNvPr id="9" name="Tijdelijke aanduiding voor tekst 2"/>
          <p:cNvSpPr>
            <a:spLocks noGrp="1"/>
          </p:cNvSpPr>
          <p:nvPr>
            <p:ph type="body" idx="1"/>
          </p:nvPr>
        </p:nvSpPr>
        <p:spPr>
          <a:xfrm>
            <a:off x="576003" y="4359600"/>
            <a:ext cx="8333999" cy="1501200"/>
          </a:xfrm>
        </p:spPr>
        <p:txBody>
          <a:bodyPr lIns="0" tIns="0" rIns="0" bIns="0"/>
          <a:lstStyle>
            <a:lvl1pPr marL="0" indent="0">
              <a:buNone/>
              <a:defRPr sz="2400" baseline="0">
                <a:solidFill>
                  <a:srgbClr val="2F4D5D"/>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nl-NL" dirty="0"/>
              <a:t>Tekststijl van het model bewerken</a:t>
            </a:r>
          </a:p>
        </p:txBody>
      </p:sp>
    </p:spTree>
    <p:extLst>
      <p:ext uri="{BB962C8B-B14F-4D97-AF65-F5344CB8AC3E}">
        <p14:creationId xmlns:p14="http://schemas.microsoft.com/office/powerpoint/2010/main" val="3270691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576000" y="207036"/>
            <a:ext cx="11041200" cy="1152000"/>
          </a:xfrm>
          <a:prstGeom prst="rect">
            <a:avLst/>
          </a:prstGeom>
        </p:spPr>
        <p:txBody>
          <a:bodyPr vert="horz" lIns="0" tIns="0" rIns="0" bIns="0" rtlCol="0" anchor="ctr" anchorCtr="0">
            <a:normAutofit/>
          </a:bodyPr>
          <a:lstStyle/>
          <a:p>
            <a:r>
              <a:rPr lang="nl-NL" dirty="0"/>
              <a:t>Titelstijl van model bewerken</a:t>
            </a:r>
          </a:p>
        </p:txBody>
      </p:sp>
      <p:sp>
        <p:nvSpPr>
          <p:cNvPr id="3" name="Tijdelijke aanduiding voor tekst 2"/>
          <p:cNvSpPr>
            <a:spLocks noGrp="1"/>
          </p:cNvSpPr>
          <p:nvPr>
            <p:ph type="body" idx="1"/>
          </p:nvPr>
        </p:nvSpPr>
        <p:spPr>
          <a:xfrm>
            <a:off x="576000" y="1656000"/>
            <a:ext cx="11041200" cy="4464000"/>
          </a:xfrm>
          <a:prstGeom prst="rect">
            <a:avLst/>
          </a:prstGeom>
        </p:spPr>
        <p:txBody>
          <a:bodyPr vert="horz" lIns="91440" tIns="45720" rIns="91440" bIns="4572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1440000" y="6210000"/>
            <a:ext cx="720000" cy="648000"/>
          </a:xfrm>
          <a:prstGeom prst="rect">
            <a:avLst/>
          </a:prstGeom>
        </p:spPr>
        <p:txBody>
          <a:bodyPr vert="horz" lIns="0" tIns="0" rIns="0" bIns="0" rtlCol="0" anchor="ctr"/>
          <a:lstStyle>
            <a:lvl1pPr algn="l">
              <a:defRPr sz="1000" baseline="0">
                <a:solidFill>
                  <a:schemeClr val="bg1"/>
                </a:solidFill>
                <a:latin typeface="Arial" charset="0"/>
              </a:defRPr>
            </a:lvl1pPr>
          </a:lstStyle>
          <a:p>
            <a:fld id="{FA190E75-DADD-4D6E-8D06-7EE6B96FDCE4}" type="datetime1">
              <a:rPr lang="nl-BE" smtClean="0"/>
              <a:t>4/05/2021</a:t>
            </a:fld>
            <a:endParaRPr lang="nl-NL" dirty="0"/>
          </a:p>
        </p:txBody>
      </p:sp>
      <p:sp>
        <p:nvSpPr>
          <p:cNvPr id="5" name="Tijdelijke aanduiding voor voettekst 4"/>
          <p:cNvSpPr>
            <a:spLocks noGrp="1"/>
          </p:cNvSpPr>
          <p:nvPr>
            <p:ph type="ftr" sz="quarter" idx="3"/>
          </p:nvPr>
        </p:nvSpPr>
        <p:spPr>
          <a:xfrm>
            <a:off x="6033600" y="6210000"/>
            <a:ext cx="4993200" cy="648000"/>
          </a:xfrm>
          <a:prstGeom prst="rect">
            <a:avLst/>
          </a:prstGeom>
        </p:spPr>
        <p:txBody>
          <a:bodyPr vert="horz" lIns="0" tIns="0" rIns="180000" bIns="0" rtlCol="0" anchor="ctr"/>
          <a:lstStyle>
            <a:lvl1pPr algn="r">
              <a:defRPr sz="1000" baseline="0">
                <a:solidFill>
                  <a:schemeClr val="bg1"/>
                </a:solidFill>
                <a:latin typeface="Arial" charset="0"/>
              </a:defRPr>
            </a:lvl1pPr>
          </a:lstStyle>
          <a:p>
            <a:r>
              <a:rPr lang="nl-NL"/>
              <a:t>Faculty, department, unit ...</a:t>
            </a:r>
            <a:endParaRPr lang="nl-NL" dirty="0"/>
          </a:p>
        </p:txBody>
      </p:sp>
      <p:sp>
        <p:nvSpPr>
          <p:cNvPr id="6" name="Tijdelijke aanduiding voor dianummer 5"/>
          <p:cNvSpPr>
            <a:spLocks noGrp="1"/>
          </p:cNvSpPr>
          <p:nvPr>
            <p:ph type="sldNum" sz="quarter" idx="4"/>
          </p:nvPr>
        </p:nvSpPr>
        <p:spPr>
          <a:xfrm>
            <a:off x="11544000" y="6416963"/>
            <a:ext cx="648000" cy="436667"/>
          </a:xfrm>
          <a:prstGeom prst="rect">
            <a:avLst/>
          </a:prstGeom>
        </p:spPr>
        <p:txBody>
          <a:bodyPr vert="horz" lIns="0" tIns="0" rIns="0" bIns="0" rtlCol="0" anchor="ctr" anchorCtr="0"/>
          <a:lstStyle>
            <a:lvl1pPr algn="ctr">
              <a:defRPr sz="1200" baseline="0">
                <a:solidFill>
                  <a:srgbClr val="005E77"/>
                </a:solidFill>
                <a:latin typeface="Arial" charset="0"/>
              </a:defRPr>
            </a:lvl1pPr>
          </a:lstStyle>
          <a:p>
            <a:fld id="{0A297500-7527-634B-90F4-69D0994C32B4}" type="slidenum">
              <a:rPr lang="nl-NL" smtClean="0"/>
              <a:pPr/>
              <a:t>‹#›</a:t>
            </a:fld>
            <a:endParaRPr lang="nl-NL" dirty="0"/>
          </a:p>
        </p:txBody>
      </p:sp>
    </p:spTree>
    <p:extLst>
      <p:ext uri="{BB962C8B-B14F-4D97-AF65-F5344CB8AC3E}">
        <p14:creationId xmlns:p14="http://schemas.microsoft.com/office/powerpoint/2010/main" val="463755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2" r:id="rId5"/>
    <p:sldLayoutId id="2147483653" r:id="rId6"/>
    <p:sldLayoutId id="2147483654" r:id="rId7"/>
    <p:sldLayoutId id="2147483655" r:id="rId8"/>
    <p:sldLayoutId id="2147483661" r:id="rId9"/>
  </p:sldLayoutIdLst>
  <p:hf hdr="0" ftr="0" dt="0"/>
  <p:txStyles>
    <p:titleStyle>
      <a:lvl1pPr algn="l" defTabSz="914400" rtl="0" eaLnBrk="1" latinLnBrk="0" hangingPunct="1">
        <a:lnSpc>
          <a:spcPct val="100000"/>
        </a:lnSpc>
        <a:spcBef>
          <a:spcPct val="0"/>
        </a:spcBef>
        <a:buNone/>
        <a:defRPr sz="4000" kern="1200" baseline="0">
          <a:solidFill>
            <a:schemeClr val="tx2"/>
          </a:solidFill>
          <a:latin typeface="Arial" charset="0"/>
          <a:ea typeface="+mj-ea"/>
          <a:cs typeface="+mj-cs"/>
        </a:defRPr>
      </a:lvl1pPr>
    </p:titleStyle>
    <p:bodyStyle>
      <a:lvl1pPr marL="228600" indent="-228600" algn="l" defTabSz="914400" rtl="0" eaLnBrk="1" latinLnBrk="0" hangingPunct="1">
        <a:lnSpc>
          <a:spcPct val="100000"/>
        </a:lnSpc>
        <a:spcBef>
          <a:spcPts val="1000"/>
        </a:spcBef>
        <a:buFont typeface="Arial"/>
        <a:buChar char="•"/>
        <a:defRPr sz="2400" kern="1200" baseline="0">
          <a:solidFill>
            <a:schemeClr val="tx1"/>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sz="2400" kern="1200" baseline="0">
          <a:solidFill>
            <a:schemeClr val="tx1"/>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sz="2000" kern="1200" baseline="0">
          <a:solidFill>
            <a:schemeClr val="tx1"/>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sz="1800" kern="1200" baseline="0">
          <a:solidFill>
            <a:schemeClr val="tx1"/>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sz="1800" kern="1200" baseline="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42" userDrawn="1">
          <p15:clr>
            <a:srgbClr val="F26B43"/>
          </p15:clr>
        </p15:guide>
        <p15:guide id="2" pos="7319" userDrawn="1">
          <p15:clr>
            <a:srgbClr val="F26B43"/>
          </p15:clr>
        </p15:guide>
        <p15:guide id="3" orient="horz" pos="3857" userDrawn="1">
          <p15:clr>
            <a:srgbClr val="F26B43"/>
          </p15:clr>
        </p15:guide>
        <p15:guide id="4" pos="36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576000" y="216000"/>
            <a:ext cx="11041200" cy="1152000"/>
          </a:xfrm>
          <a:prstGeom prst="rect">
            <a:avLst/>
          </a:prstGeom>
        </p:spPr>
        <p:txBody>
          <a:bodyPr vert="horz" lIns="0" tIns="0" rIns="0" bIns="0" rtlCol="0" anchor="ctr" anchorCtr="0">
            <a:normAutofit/>
          </a:bodyPr>
          <a:lstStyle/>
          <a:p>
            <a:r>
              <a:rPr lang="nl-NL" dirty="0"/>
              <a:t>Titelstijl van model bewerken</a:t>
            </a:r>
          </a:p>
        </p:txBody>
      </p:sp>
      <p:sp>
        <p:nvSpPr>
          <p:cNvPr id="3" name="Tijdelijke aanduiding voor tekst 2"/>
          <p:cNvSpPr>
            <a:spLocks noGrp="1"/>
          </p:cNvSpPr>
          <p:nvPr>
            <p:ph type="body" idx="1"/>
          </p:nvPr>
        </p:nvSpPr>
        <p:spPr>
          <a:xfrm>
            <a:off x="576000" y="1656000"/>
            <a:ext cx="11041200" cy="4464000"/>
          </a:xfrm>
          <a:prstGeom prst="rect">
            <a:avLst/>
          </a:prstGeom>
        </p:spPr>
        <p:txBody>
          <a:bodyPr vert="horz" lIns="91440" tIns="45720" rIns="91440" bIns="4572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1440000" y="6210000"/>
            <a:ext cx="720000" cy="648000"/>
          </a:xfrm>
          <a:prstGeom prst="rect">
            <a:avLst/>
          </a:prstGeom>
        </p:spPr>
        <p:txBody>
          <a:bodyPr vert="horz" lIns="0" tIns="0" rIns="0" bIns="0" rtlCol="0" anchor="ctr"/>
          <a:lstStyle>
            <a:lvl1pPr algn="l">
              <a:defRPr sz="1000" baseline="0">
                <a:solidFill>
                  <a:schemeClr val="bg1"/>
                </a:solidFill>
                <a:latin typeface="Arial" charset="0"/>
              </a:defRPr>
            </a:lvl1pPr>
          </a:lstStyle>
          <a:p>
            <a:fld id="{51A3EC51-5162-4762-83D1-FD5786BF667F}" type="datetime1">
              <a:rPr lang="nl-BE" smtClean="0"/>
              <a:t>4/05/2021</a:t>
            </a:fld>
            <a:endParaRPr lang="nl-NL" dirty="0"/>
          </a:p>
        </p:txBody>
      </p:sp>
      <p:sp>
        <p:nvSpPr>
          <p:cNvPr id="5" name="Tijdelijke aanduiding voor voettekst 4"/>
          <p:cNvSpPr>
            <a:spLocks noGrp="1"/>
          </p:cNvSpPr>
          <p:nvPr>
            <p:ph type="ftr" sz="quarter" idx="3"/>
          </p:nvPr>
        </p:nvSpPr>
        <p:spPr>
          <a:xfrm>
            <a:off x="6033600" y="6210000"/>
            <a:ext cx="4993200" cy="648000"/>
          </a:xfrm>
          <a:prstGeom prst="rect">
            <a:avLst/>
          </a:prstGeom>
        </p:spPr>
        <p:txBody>
          <a:bodyPr vert="horz" lIns="0" tIns="0" rIns="180000" bIns="0" rtlCol="0" anchor="ctr"/>
          <a:lstStyle>
            <a:lvl1pPr algn="r">
              <a:defRPr sz="1000" baseline="0">
                <a:solidFill>
                  <a:schemeClr val="bg1"/>
                </a:solidFill>
                <a:latin typeface="Arial" charset="0"/>
              </a:defRPr>
            </a:lvl1pPr>
          </a:lstStyle>
          <a:p>
            <a:r>
              <a:rPr lang="nl-NL"/>
              <a:t>Faculty, department, unit ...</a:t>
            </a:r>
            <a:endParaRPr lang="nl-NL" dirty="0"/>
          </a:p>
        </p:txBody>
      </p:sp>
      <p:sp>
        <p:nvSpPr>
          <p:cNvPr id="6" name="Tijdelijke aanduiding voor dianummer 5"/>
          <p:cNvSpPr>
            <a:spLocks noGrp="1"/>
          </p:cNvSpPr>
          <p:nvPr>
            <p:ph type="sldNum" sz="quarter" idx="4"/>
          </p:nvPr>
        </p:nvSpPr>
        <p:spPr>
          <a:xfrm>
            <a:off x="11544000" y="6422400"/>
            <a:ext cx="648000" cy="435600"/>
          </a:xfrm>
          <a:prstGeom prst="rect">
            <a:avLst/>
          </a:prstGeom>
        </p:spPr>
        <p:txBody>
          <a:bodyPr vert="horz" lIns="0" tIns="0" rIns="0" bIns="0" rtlCol="0" anchor="ctr"/>
          <a:lstStyle>
            <a:lvl1pPr algn="ctr">
              <a:defRPr sz="1200" baseline="0">
                <a:solidFill>
                  <a:srgbClr val="005E77"/>
                </a:solidFill>
                <a:latin typeface="Arial" charset="0"/>
              </a:defRPr>
            </a:lvl1pPr>
          </a:lstStyle>
          <a:p>
            <a:fld id="{0A297500-7527-634B-90F4-69D0994C32B4}" type="slidenum">
              <a:rPr lang="nl-NL" smtClean="0"/>
              <a:pPr/>
              <a:t>‹#›</a:t>
            </a:fld>
            <a:endParaRPr lang="nl-NL" dirty="0"/>
          </a:p>
        </p:txBody>
      </p:sp>
    </p:spTree>
    <p:extLst>
      <p:ext uri="{BB962C8B-B14F-4D97-AF65-F5344CB8AC3E}">
        <p14:creationId xmlns:p14="http://schemas.microsoft.com/office/powerpoint/2010/main" val="1732523238"/>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Lst>
  <p:hf hdr="0" ftr="0" dt="0"/>
  <p:txStyles>
    <p:titleStyle>
      <a:lvl1pPr algn="l" defTabSz="914400" rtl="0" eaLnBrk="1" latinLnBrk="0" hangingPunct="1">
        <a:lnSpc>
          <a:spcPct val="100000"/>
        </a:lnSpc>
        <a:spcBef>
          <a:spcPct val="0"/>
        </a:spcBef>
        <a:buNone/>
        <a:defRPr sz="4000" kern="1200" baseline="0">
          <a:solidFill>
            <a:schemeClr val="tx2"/>
          </a:solidFill>
          <a:latin typeface="Arial" charset="0"/>
          <a:ea typeface="+mj-ea"/>
          <a:cs typeface="+mj-cs"/>
        </a:defRPr>
      </a:lvl1pPr>
    </p:titleStyle>
    <p:bodyStyle>
      <a:lvl1pPr marL="228600" indent="-228600" algn="l" defTabSz="914400" rtl="0" eaLnBrk="1" latinLnBrk="0" hangingPunct="1">
        <a:lnSpc>
          <a:spcPct val="100000"/>
        </a:lnSpc>
        <a:spcBef>
          <a:spcPts val="1000"/>
        </a:spcBef>
        <a:buFont typeface="Arial"/>
        <a:buChar char="•"/>
        <a:defRPr sz="2400" kern="1200" baseline="0">
          <a:solidFill>
            <a:schemeClr val="tx1"/>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sz="2400" kern="1200" baseline="0">
          <a:solidFill>
            <a:schemeClr val="tx1"/>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sz="2000" kern="1200" baseline="0">
          <a:solidFill>
            <a:schemeClr val="tx1"/>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sz="1800" kern="1200" baseline="0">
          <a:solidFill>
            <a:schemeClr val="tx1"/>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sz="1800" kern="1200" baseline="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5.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60.png"/><Relationship Id="rId11" Type="http://schemas.openxmlformats.org/officeDocument/2006/relationships/image" Target="../media/image21.png"/><Relationship Id="rId5" Type="http://schemas.openxmlformats.org/officeDocument/2006/relationships/image" Target="../media/image150.png"/><Relationship Id="rId10" Type="http://schemas.openxmlformats.org/officeDocument/2006/relationships/image" Target="../media/image20.png"/><Relationship Id="rId4" Type="http://schemas.openxmlformats.org/officeDocument/2006/relationships/image" Target="../media/image16.png"/><Relationship Id="rId9" Type="http://schemas.openxmlformats.org/officeDocument/2006/relationships/image" Target="../media/image19.svg"/></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24.sv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7.svg"/></Relationships>
</file>

<file path=ppt/slides/_rels/slide1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svg"/><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Layout" Target="../slideLayouts/slideLayout7.xml"/><Relationship Id="rId5" Type="http://schemas.openxmlformats.org/officeDocument/2006/relationships/image" Target="../media/image54.svg"/><Relationship Id="rId4" Type="http://schemas.openxmlformats.org/officeDocument/2006/relationships/image" Target="../media/image5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8866BB0E-A238-4340-969B-181D1860B4B9}"/>
              </a:ext>
            </a:extLst>
          </p:cNvPr>
          <p:cNvSpPr>
            <a:spLocks noGrp="1"/>
          </p:cNvSpPr>
          <p:nvPr>
            <p:ph type="subTitle" idx="1"/>
          </p:nvPr>
        </p:nvSpPr>
        <p:spPr/>
        <p:txBody>
          <a:bodyPr>
            <a:normAutofit fontScale="70000" lnSpcReduction="20000"/>
          </a:bodyPr>
          <a:lstStyle/>
          <a:p>
            <a:r>
              <a:rPr lang="en-US" dirty="0" err="1"/>
              <a:t>Andr</a:t>
            </a:r>
            <a:r>
              <a:rPr lang="es-EC" dirty="0" err="1"/>
              <a:t>és</a:t>
            </a:r>
            <a:r>
              <a:rPr lang="es-EC" dirty="0"/>
              <a:t> González-Iñiguez</a:t>
            </a:r>
          </a:p>
          <a:p>
            <a:r>
              <a:rPr lang="es-EC" dirty="0"/>
              <a:t>Prof. Patrick Willems</a:t>
            </a:r>
          </a:p>
          <a:p>
            <a:endParaRPr lang="es-EC" dirty="0"/>
          </a:p>
          <a:p>
            <a:r>
              <a:rPr lang="es-EC" dirty="0"/>
              <a:t>Civil </a:t>
            </a:r>
            <a:r>
              <a:rPr lang="es-EC" dirty="0" err="1"/>
              <a:t>Engineering</a:t>
            </a:r>
            <a:r>
              <a:rPr lang="es-EC" dirty="0"/>
              <a:t> </a:t>
            </a:r>
            <a:r>
              <a:rPr lang="es-EC" dirty="0" err="1"/>
              <a:t>Department</a:t>
            </a:r>
            <a:endParaRPr lang="es-EC" dirty="0"/>
          </a:p>
          <a:p>
            <a:r>
              <a:rPr lang="es-EC" dirty="0"/>
              <a:t>KU </a:t>
            </a:r>
            <a:r>
              <a:rPr lang="es-EC" dirty="0" err="1"/>
              <a:t>Leuven</a:t>
            </a:r>
            <a:endParaRPr lang="es-EC" dirty="0"/>
          </a:p>
          <a:p>
            <a:endParaRPr lang="es-EC" dirty="0"/>
          </a:p>
        </p:txBody>
      </p:sp>
      <p:sp>
        <p:nvSpPr>
          <p:cNvPr id="5" name="Title 4">
            <a:extLst>
              <a:ext uri="{FF2B5EF4-FFF2-40B4-BE49-F238E27FC236}">
                <a16:creationId xmlns:a16="http://schemas.microsoft.com/office/drawing/2014/main" id="{BE07EF9F-D1E1-4857-BF7B-4B797F3D5A5F}"/>
              </a:ext>
            </a:extLst>
          </p:cNvPr>
          <p:cNvSpPr>
            <a:spLocks noGrp="1"/>
          </p:cNvSpPr>
          <p:nvPr>
            <p:ph type="title"/>
          </p:nvPr>
        </p:nvSpPr>
        <p:spPr/>
        <p:txBody>
          <a:bodyPr>
            <a:normAutofit fontScale="90000"/>
          </a:bodyPr>
          <a:lstStyle/>
          <a:p>
            <a:r>
              <a:rPr lang="en-GB" b="1" dirty="0"/>
              <a:t>Urban flood modelling and sensitivity analysis: water exchange between the ground surface and the underground sewer network</a:t>
            </a:r>
            <a:br>
              <a:rPr lang="nl-BE" b="1" dirty="0"/>
            </a:br>
            <a:endParaRPr lang="nl-BE" dirty="0"/>
          </a:p>
        </p:txBody>
      </p:sp>
    </p:spTree>
    <p:extLst>
      <p:ext uri="{BB962C8B-B14F-4D97-AF65-F5344CB8AC3E}">
        <p14:creationId xmlns:p14="http://schemas.microsoft.com/office/powerpoint/2010/main" val="36467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picture containing table&#10;&#10;Description automatically generated">
            <a:extLst>
              <a:ext uri="{FF2B5EF4-FFF2-40B4-BE49-F238E27FC236}">
                <a16:creationId xmlns:a16="http://schemas.microsoft.com/office/drawing/2014/main" id="{A19871CF-EC01-40FD-964B-E69CDA5EBD97}"/>
              </a:ext>
            </a:extLst>
          </p:cNvPr>
          <p:cNvPicPr>
            <a:picLocks noChangeAspect="1"/>
          </p:cNvPicPr>
          <p:nvPr/>
        </p:nvPicPr>
        <p:blipFill rotWithShape="1">
          <a:blip r:embed="rId2"/>
          <a:srcRect l="3190" r="19999"/>
          <a:stretch/>
        </p:blipFill>
        <p:spPr>
          <a:xfrm>
            <a:off x="-52550" y="2056905"/>
            <a:ext cx="8285558" cy="4680000"/>
          </a:xfrm>
          <a:prstGeom prst="rect">
            <a:avLst/>
          </a:prstGeom>
        </p:spPr>
      </p:pic>
      <p:sp>
        <p:nvSpPr>
          <p:cNvPr id="2" name="Slide Number Placeholder 1">
            <a:extLst>
              <a:ext uri="{FF2B5EF4-FFF2-40B4-BE49-F238E27FC236}">
                <a16:creationId xmlns:a16="http://schemas.microsoft.com/office/drawing/2014/main" id="{EF9FA576-8BDA-451B-BE6D-73DEC8A8B784}"/>
              </a:ext>
            </a:extLst>
          </p:cNvPr>
          <p:cNvSpPr>
            <a:spLocks noGrp="1"/>
          </p:cNvSpPr>
          <p:nvPr>
            <p:ph type="sldNum" sz="quarter" idx="12"/>
          </p:nvPr>
        </p:nvSpPr>
        <p:spPr/>
        <p:txBody>
          <a:bodyPr/>
          <a:lstStyle/>
          <a:p>
            <a:fld id="{CF179DAE-D0A6-40C3-B8BC-6A97C268D03A}" type="slidenum">
              <a:rPr lang="nl-NL" smtClean="0"/>
              <a:t>2</a:t>
            </a:fld>
            <a:endParaRPr lang="nl-NL"/>
          </a:p>
        </p:txBody>
      </p:sp>
      <p:sp>
        <p:nvSpPr>
          <p:cNvPr id="3" name="Title 2">
            <a:extLst>
              <a:ext uri="{FF2B5EF4-FFF2-40B4-BE49-F238E27FC236}">
                <a16:creationId xmlns:a16="http://schemas.microsoft.com/office/drawing/2014/main" id="{E6FC03EA-F331-4AF5-801F-1C66EF12D2A3}"/>
              </a:ext>
            </a:extLst>
          </p:cNvPr>
          <p:cNvSpPr>
            <a:spLocks noGrp="1"/>
          </p:cNvSpPr>
          <p:nvPr>
            <p:ph type="title"/>
          </p:nvPr>
        </p:nvSpPr>
        <p:spPr/>
        <p:txBody>
          <a:bodyPr/>
          <a:lstStyle/>
          <a:p>
            <a:r>
              <a:rPr lang="en-US" dirty="0"/>
              <a:t>The urban drainage system</a:t>
            </a:r>
            <a:endParaRPr lang="nl-BE" dirty="0"/>
          </a:p>
        </p:txBody>
      </p:sp>
      <p:sp>
        <p:nvSpPr>
          <p:cNvPr id="6" name="TextBox 5">
            <a:extLst>
              <a:ext uri="{FF2B5EF4-FFF2-40B4-BE49-F238E27FC236}">
                <a16:creationId xmlns:a16="http://schemas.microsoft.com/office/drawing/2014/main" id="{7B7130A3-0C58-4BC2-8772-495AE487D50B}"/>
              </a:ext>
            </a:extLst>
          </p:cNvPr>
          <p:cNvSpPr txBox="1"/>
          <p:nvPr/>
        </p:nvSpPr>
        <p:spPr>
          <a:xfrm>
            <a:off x="8201478" y="2237558"/>
            <a:ext cx="4389918" cy="3477875"/>
          </a:xfrm>
          <a:prstGeom prst="rect">
            <a:avLst/>
          </a:prstGeom>
          <a:noFill/>
        </p:spPr>
        <p:txBody>
          <a:bodyPr wrap="square" rtlCol="0">
            <a:spAutoFit/>
          </a:bodyPr>
          <a:lstStyle/>
          <a:p>
            <a:r>
              <a:rPr lang="en-US" sz="2000" b="1" dirty="0"/>
              <a:t>Ground surface – major system</a:t>
            </a:r>
          </a:p>
          <a:p>
            <a:pPr marL="742950" lvl="1" indent="-285750">
              <a:buFont typeface="Arial" panose="020B0604020202020204" pitchFamily="34" charset="0"/>
              <a:buChar char="•"/>
            </a:pPr>
            <a:r>
              <a:rPr lang="en-US" sz="2000" dirty="0"/>
              <a:t>Overland flow</a:t>
            </a:r>
          </a:p>
          <a:p>
            <a:pPr marL="742950" lvl="1" indent="-285750">
              <a:buFont typeface="Arial" panose="020B0604020202020204" pitchFamily="34" charset="0"/>
              <a:buChar char="•"/>
            </a:pPr>
            <a:r>
              <a:rPr lang="en-US" sz="2000" dirty="0"/>
              <a:t>Rooftop runoff</a:t>
            </a:r>
          </a:p>
          <a:p>
            <a:pPr marL="742950" lvl="1" indent="-285750">
              <a:buFont typeface="Arial" panose="020B0604020202020204" pitchFamily="34" charset="0"/>
              <a:buChar char="•"/>
            </a:pPr>
            <a:endParaRPr lang="en-US" sz="2000" dirty="0"/>
          </a:p>
          <a:p>
            <a:r>
              <a:rPr lang="en-US" sz="2000" b="1" dirty="0"/>
              <a:t>Sewer network – minor system</a:t>
            </a:r>
          </a:p>
          <a:p>
            <a:pPr marL="800100" lvl="1" indent="-342900">
              <a:buFont typeface="Arial" panose="020B0604020202020204" pitchFamily="34" charset="0"/>
              <a:buChar char="•"/>
            </a:pPr>
            <a:r>
              <a:rPr lang="en-US" sz="2000" dirty="0"/>
              <a:t>Pipe flow</a:t>
            </a:r>
          </a:p>
          <a:p>
            <a:pPr marL="800100" lvl="1" indent="-342900">
              <a:buFont typeface="Arial" panose="020B0604020202020204" pitchFamily="34" charset="0"/>
              <a:buChar char="•"/>
            </a:pPr>
            <a:r>
              <a:rPr lang="en-US" sz="2000" dirty="0"/>
              <a:t>Storage</a:t>
            </a:r>
          </a:p>
          <a:p>
            <a:endParaRPr lang="en-US" sz="2000" dirty="0"/>
          </a:p>
          <a:p>
            <a:r>
              <a:rPr lang="en-US" sz="2000" b="1" dirty="0"/>
              <a:t>Flow exchange</a:t>
            </a:r>
          </a:p>
          <a:p>
            <a:pPr marL="800100" lvl="1" indent="-342900">
              <a:buFont typeface="Arial" panose="020B0604020202020204" pitchFamily="34" charset="0"/>
              <a:buChar char="•"/>
            </a:pPr>
            <a:r>
              <a:rPr lang="en-US" sz="2000" dirty="0"/>
              <a:t>Drainage flow</a:t>
            </a:r>
          </a:p>
          <a:p>
            <a:pPr marL="800100" lvl="1" indent="-342900">
              <a:buFont typeface="Arial" panose="020B0604020202020204" pitchFamily="34" charset="0"/>
              <a:buChar char="•"/>
            </a:pPr>
            <a:r>
              <a:rPr lang="en-US" sz="2000" dirty="0"/>
              <a:t>Reverse flow</a:t>
            </a:r>
          </a:p>
        </p:txBody>
      </p:sp>
      <p:cxnSp>
        <p:nvCxnSpPr>
          <p:cNvPr id="24" name="Straight Arrow Connector 23">
            <a:extLst>
              <a:ext uri="{FF2B5EF4-FFF2-40B4-BE49-F238E27FC236}">
                <a16:creationId xmlns:a16="http://schemas.microsoft.com/office/drawing/2014/main" id="{97C36414-C478-42F7-BAFC-7714011619D2}"/>
              </a:ext>
            </a:extLst>
          </p:cNvPr>
          <p:cNvCxnSpPr/>
          <p:nvPr/>
        </p:nvCxnSpPr>
        <p:spPr>
          <a:xfrm>
            <a:off x="4423410" y="6070639"/>
            <a:ext cx="476250" cy="28575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61E3E5A8-6DAF-4603-A8C2-61889DCE53A5}"/>
              </a:ext>
            </a:extLst>
          </p:cNvPr>
          <p:cNvSpPr txBox="1"/>
          <p:nvPr/>
        </p:nvSpPr>
        <p:spPr>
          <a:xfrm>
            <a:off x="4661535" y="5906409"/>
            <a:ext cx="1075690" cy="307777"/>
          </a:xfrm>
          <a:prstGeom prst="rect">
            <a:avLst/>
          </a:prstGeom>
          <a:noFill/>
        </p:spPr>
        <p:txBody>
          <a:bodyPr wrap="square" rtlCol="0">
            <a:spAutoFit/>
          </a:bodyPr>
          <a:lstStyle/>
          <a:p>
            <a:pPr algn="ctr"/>
            <a:r>
              <a:rPr lang="en-US" sz="1400" b="1" dirty="0">
                <a:solidFill>
                  <a:srgbClr val="0070C0"/>
                </a:solidFill>
              </a:rPr>
              <a:t>Pipe flow</a:t>
            </a:r>
            <a:endParaRPr lang="nl-BE" sz="1400" b="1" dirty="0">
              <a:solidFill>
                <a:srgbClr val="0070C0"/>
              </a:solidFill>
            </a:endParaRPr>
          </a:p>
        </p:txBody>
      </p:sp>
      <p:cxnSp>
        <p:nvCxnSpPr>
          <p:cNvPr id="27" name="Straight Arrow Connector 26">
            <a:extLst>
              <a:ext uri="{FF2B5EF4-FFF2-40B4-BE49-F238E27FC236}">
                <a16:creationId xmlns:a16="http://schemas.microsoft.com/office/drawing/2014/main" id="{6980E449-801F-489C-9629-CC98F0E34F91}"/>
              </a:ext>
            </a:extLst>
          </p:cNvPr>
          <p:cNvCxnSpPr>
            <a:cxnSpLocks/>
          </p:cNvCxnSpPr>
          <p:nvPr/>
        </p:nvCxnSpPr>
        <p:spPr>
          <a:xfrm flipH="1">
            <a:off x="4899660" y="2835949"/>
            <a:ext cx="84998" cy="19812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8CEE2957-7588-4171-BF9D-01A46989F9FF}"/>
              </a:ext>
            </a:extLst>
          </p:cNvPr>
          <p:cNvCxnSpPr>
            <a:cxnSpLocks/>
          </p:cNvCxnSpPr>
          <p:nvPr/>
        </p:nvCxnSpPr>
        <p:spPr>
          <a:xfrm>
            <a:off x="6126480" y="2835949"/>
            <a:ext cx="109220" cy="19812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B90F88E3-F0CF-423A-A0C1-BABB496F10AF}"/>
              </a:ext>
            </a:extLst>
          </p:cNvPr>
          <p:cNvSpPr txBox="1"/>
          <p:nvPr/>
        </p:nvSpPr>
        <p:spPr>
          <a:xfrm>
            <a:off x="5020310" y="2589728"/>
            <a:ext cx="1075690" cy="246221"/>
          </a:xfrm>
          <a:prstGeom prst="rect">
            <a:avLst/>
          </a:prstGeom>
          <a:solidFill>
            <a:schemeClr val="bg1">
              <a:alpha val="80000"/>
            </a:schemeClr>
          </a:solidFill>
        </p:spPr>
        <p:txBody>
          <a:bodyPr wrap="square" rtlCol="0">
            <a:spAutoFit/>
          </a:bodyPr>
          <a:lstStyle/>
          <a:p>
            <a:pPr algn="ctr"/>
            <a:r>
              <a:rPr lang="en-US" sz="1000" b="1" dirty="0">
                <a:solidFill>
                  <a:srgbClr val="0070C0"/>
                </a:solidFill>
              </a:rPr>
              <a:t>Rooftop runoff</a:t>
            </a:r>
            <a:endParaRPr lang="nl-BE" sz="1000" b="1" dirty="0">
              <a:solidFill>
                <a:srgbClr val="0070C0"/>
              </a:solidFill>
            </a:endParaRPr>
          </a:p>
        </p:txBody>
      </p:sp>
      <p:sp>
        <p:nvSpPr>
          <p:cNvPr id="33" name="TextBox 32">
            <a:extLst>
              <a:ext uri="{FF2B5EF4-FFF2-40B4-BE49-F238E27FC236}">
                <a16:creationId xmlns:a16="http://schemas.microsoft.com/office/drawing/2014/main" id="{8E1E2E4B-0485-4166-BD58-5302411FEA0C}"/>
              </a:ext>
            </a:extLst>
          </p:cNvPr>
          <p:cNvSpPr txBox="1"/>
          <p:nvPr/>
        </p:nvSpPr>
        <p:spPr>
          <a:xfrm>
            <a:off x="886460" y="3623209"/>
            <a:ext cx="1024890" cy="246221"/>
          </a:xfrm>
          <a:prstGeom prst="rect">
            <a:avLst/>
          </a:prstGeom>
          <a:solidFill>
            <a:schemeClr val="bg1">
              <a:alpha val="80000"/>
            </a:schemeClr>
          </a:solidFill>
        </p:spPr>
        <p:txBody>
          <a:bodyPr wrap="square" rtlCol="0">
            <a:spAutoFit/>
          </a:bodyPr>
          <a:lstStyle/>
          <a:p>
            <a:pPr algn="ctr"/>
            <a:r>
              <a:rPr lang="en-US" sz="1000" b="1" dirty="0">
                <a:solidFill>
                  <a:srgbClr val="0070C0"/>
                </a:solidFill>
              </a:rPr>
              <a:t>Overland flow</a:t>
            </a:r>
            <a:endParaRPr lang="nl-BE" sz="1000" b="1" dirty="0">
              <a:solidFill>
                <a:srgbClr val="0070C0"/>
              </a:solidFill>
            </a:endParaRPr>
          </a:p>
        </p:txBody>
      </p:sp>
      <p:cxnSp>
        <p:nvCxnSpPr>
          <p:cNvPr id="35" name="Straight Arrow Connector 34">
            <a:extLst>
              <a:ext uri="{FF2B5EF4-FFF2-40B4-BE49-F238E27FC236}">
                <a16:creationId xmlns:a16="http://schemas.microsoft.com/office/drawing/2014/main" id="{73C7C270-59C8-4542-A40E-FF4900FE029B}"/>
              </a:ext>
            </a:extLst>
          </p:cNvPr>
          <p:cNvCxnSpPr>
            <a:cxnSpLocks/>
          </p:cNvCxnSpPr>
          <p:nvPr/>
        </p:nvCxnSpPr>
        <p:spPr>
          <a:xfrm>
            <a:off x="1451610" y="3921799"/>
            <a:ext cx="708660" cy="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06B8EFE7-FE77-44E6-B547-FCA6B4BC9933}"/>
              </a:ext>
            </a:extLst>
          </p:cNvPr>
          <p:cNvCxnSpPr/>
          <p:nvPr/>
        </p:nvCxnSpPr>
        <p:spPr>
          <a:xfrm flipH="1">
            <a:off x="967740" y="3921799"/>
            <a:ext cx="483870" cy="32385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AA5631D-3DDB-4DFC-BFD3-2204627A74F7}"/>
              </a:ext>
            </a:extLst>
          </p:cNvPr>
          <p:cNvCxnSpPr>
            <a:cxnSpLocks/>
          </p:cNvCxnSpPr>
          <p:nvPr/>
        </p:nvCxnSpPr>
        <p:spPr>
          <a:xfrm flipH="1" flipV="1">
            <a:off x="2435860" y="4495204"/>
            <a:ext cx="20320" cy="14668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DB092B07-182A-458F-9CAA-4545CAD5998D}"/>
              </a:ext>
            </a:extLst>
          </p:cNvPr>
          <p:cNvCxnSpPr/>
          <p:nvPr/>
        </p:nvCxnSpPr>
        <p:spPr>
          <a:xfrm>
            <a:off x="2435860" y="4512349"/>
            <a:ext cx="180340" cy="7366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E56C2DB3-48F0-4828-A383-2BA37F7F6706}"/>
              </a:ext>
            </a:extLst>
          </p:cNvPr>
          <p:cNvSpPr txBox="1"/>
          <p:nvPr/>
        </p:nvSpPr>
        <p:spPr>
          <a:xfrm>
            <a:off x="2940233" y="4589684"/>
            <a:ext cx="968776" cy="246221"/>
          </a:xfrm>
          <a:prstGeom prst="rect">
            <a:avLst/>
          </a:prstGeom>
          <a:solidFill>
            <a:schemeClr val="bg1">
              <a:alpha val="80000"/>
            </a:schemeClr>
          </a:solidFill>
        </p:spPr>
        <p:txBody>
          <a:bodyPr wrap="square" rtlCol="0">
            <a:spAutoFit/>
          </a:bodyPr>
          <a:lstStyle/>
          <a:p>
            <a:pPr algn="ctr"/>
            <a:r>
              <a:rPr lang="en-US" sz="1000" b="1" dirty="0">
                <a:solidFill>
                  <a:srgbClr val="FF0000"/>
                </a:solidFill>
              </a:rPr>
              <a:t>Reverse flow</a:t>
            </a:r>
            <a:endParaRPr lang="nl-BE" sz="1000" b="1" dirty="0">
              <a:solidFill>
                <a:srgbClr val="FF0000"/>
              </a:solidFill>
            </a:endParaRPr>
          </a:p>
        </p:txBody>
      </p:sp>
      <p:cxnSp>
        <p:nvCxnSpPr>
          <p:cNvPr id="47" name="Straight Connector 46">
            <a:extLst>
              <a:ext uri="{FF2B5EF4-FFF2-40B4-BE49-F238E27FC236}">
                <a16:creationId xmlns:a16="http://schemas.microsoft.com/office/drawing/2014/main" id="{059B09EC-15DD-4D16-B27F-B9DADA7B7EA8}"/>
              </a:ext>
            </a:extLst>
          </p:cNvPr>
          <p:cNvCxnSpPr>
            <a:cxnSpLocks/>
          </p:cNvCxnSpPr>
          <p:nvPr/>
        </p:nvCxnSpPr>
        <p:spPr>
          <a:xfrm flipV="1">
            <a:off x="4293870" y="4773334"/>
            <a:ext cx="0" cy="7239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760031E5-D2D7-42CD-81F8-ABAD45457822}"/>
              </a:ext>
            </a:extLst>
          </p:cNvPr>
          <p:cNvCxnSpPr>
            <a:cxnSpLocks/>
          </p:cNvCxnSpPr>
          <p:nvPr/>
        </p:nvCxnSpPr>
        <p:spPr>
          <a:xfrm>
            <a:off x="4293870" y="4790479"/>
            <a:ext cx="144780" cy="8572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57" name="Picture 56">
            <a:extLst>
              <a:ext uri="{FF2B5EF4-FFF2-40B4-BE49-F238E27FC236}">
                <a16:creationId xmlns:a16="http://schemas.microsoft.com/office/drawing/2014/main" id="{AA1F4B6A-8A10-456D-89B8-D1243481B121}"/>
              </a:ext>
            </a:extLst>
          </p:cNvPr>
          <p:cNvPicPr>
            <a:picLocks noChangeAspect="1"/>
          </p:cNvPicPr>
          <p:nvPr/>
        </p:nvPicPr>
        <p:blipFill>
          <a:blip r:embed="rId3"/>
          <a:stretch>
            <a:fillRect/>
          </a:stretch>
        </p:blipFill>
        <p:spPr>
          <a:xfrm>
            <a:off x="1200150" y="1260654"/>
            <a:ext cx="799602" cy="699319"/>
          </a:xfrm>
          <a:prstGeom prst="rect">
            <a:avLst/>
          </a:prstGeom>
        </p:spPr>
      </p:pic>
      <p:sp>
        <p:nvSpPr>
          <p:cNvPr id="58" name="TextBox 57">
            <a:extLst>
              <a:ext uri="{FF2B5EF4-FFF2-40B4-BE49-F238E27FC236}">
                <a16:creationId xmlns:a16="http://schemas.microsoft.com/office/drawing/2014/main" id="{85905FB3-6EE5-4CC5-8A7E-470973504E93}"/>
              </a:ext>
            </a:extLst>
          </p:cNvPr>
          <p:cNvSpPr txBox="1"/>
          <p:nvPr/>
        </p:nvSpPr>
        <p:spPr>
          <a:xfrm>
            <a:off x="1602831" y="2041557"/>
            <a:ext cx="923199" cy="307777"/>
          </a:xfrm>
          <a:prstGeom prst="rect">
            <a:avLst/>
          </a:prstGeom>
          <a:solidFill>
            <a:schemeClr val="bg1">
              <a:alpha val="80000"/>
            </a:schemeClr>
          </a:solidFill>
        </p:spPr>
        <p:txBody>
          <a:bodyPr wrap="square" rtlCol="0">
            <a:spAutoFit/>
          </a:bodyPr>
          <a:lstStyle/>
          <a:p>
            <a:pPr algn="ctr"/>
            <a:r>
              <a:rPr lang="en-US" sz="1400" b="1" dirty="0">
                <a:solidFill>
                  <a:schemeClr val="accent3"/>
                </a:solidFill>
              </a:rPr>
              <a:t>Rainfall</a:t>
            </a:r>
            <a:endParaRPr lang="nl-BE" sz="1400" b="1" dirty="0">
              <a:solidFill>
                <a:schemeClr val="accent3"/>
              </a:solidFill>
            </a:endParaRPr>
          </a:p>
        </p:txBody>
      </p:sp>
      <p:pic>
        <p:nvPicPr>
          <p:cNvPr id="59" name="Picture 58">
            <a:extLst>
              <a:ext uri="{FF2B5EF4-FFF2-40B4-BE49-F238E27FC236}">
                <a16:creationId xmlns:a16="http://schemas.microsoft.com/office/drawing/2014/main" id="{A76F3E64-049E-4C19-8CAC-6F5F7B27A801}"/>
              </a:ext>
            </a:extLst>
          </p:cNvPr>
          <p:cNvPicPr>
            <a:picLocks noChangeAspect="1"/>
          </p:cNvPicPr>
          <p:nvPr/>
        </p:nvPicPr>
        <p:blipFill>
          <a:blip r:embed="rId3"/>
          <a:stretch>
            <a:fillRect/>
          </a:stretch>
        </p:blipFill>
        <p:spPr>
          <a:xfrm>
            <a:off x="2216399" y="1266165"/>
            <a:ext cx="799602" cy="699319"/>
          </a:xfrm>
          <a:prstGeom prst="rect">
            <a:avLst/>
          </a:prstGeom>
        </p:spPr>
      </p:pic>
      <p:cxnSp>
        <p:nvCxnSpPr>
          <p:cNvPr id="61" name="Straight Arrow Connector 60">
            <a:extLst>
              <a:ext uri="{FF2B5EF4-FFF2-40B4-BE49-F238E27FC236}">
                <a16:creationId xmlns:a16="http://schemas.microsoft.com/office/drawing/2014/main" id="{AB50602F-7CB4-4994-9FED-1DE62A5335FA}"/>
              </a:ext>
            </a:extLst>
          </p:cNvPr>
          <p:cNvCxnSpPr/>
          <p:nvPr/>
        </p:nvCxnSpPr>
        <p:spPr>
          <a:xfrm>
            <a:off x="6847840" y="4287520"/>
            <a:ext cx="0" cy="42164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438786D1-4FFB-4ECB-AAC6-AF104A1BE3E4}"/>
              </a:ext>
            </a:extLst>
          </p:cNvPr>
          <p:cNvSpPr txBox="1"/>
          <p:nvPr/>
        </p:nvSpPr>
        <p:spPr>
          <a:xfrm>
            <a:off x="6202356" y="4712795"/>
            <a:ext cx="1049779" cy="307777"/>
          </a:xfrm>
          <a:prstGeom prst="rect">
            <a:avLst/>
          </a:prstGeom>
          <a:solidFill>
            <a:schemeClr val="bg1">
              <a:alpha val="80000"/>
            </a:schemeClr>
          </a:solidFill>
        </p:spPr>
        <p:txBody>
          <a:bodyPr wrap="square" rtlCol="0">
            <a:spAutoFit/>
          </a:bodyPr>
          <a:lstStyle/>
          <a:p>
            <a:pPr algn="ctr"/>
            <a:r>
              <a:rPr lang="en-US" sz="1400" b="1" dirty="0">
                <a:solidFill>
                  <a:srgbClr val="00B050"/>
                </a:solidFill>
              </a:rPr>
              <a:t>Infiltration</a:t>
            </a:r>
            <a:endParaRPr lang="nl-BE" sz="1400" b="1" dirty="0">
              <a:solidFill>
                <a:srgbClr val="00B050"/>
              </a:solidFill>
            </a:endParaRPr>
          </a:p>
        </p:txBody>
      </p:sp>
    </p:spTree>
    <p:extLst>
      <p:ext uri="{BB962C8B-B14F-4D97-AF65-F5344CB8AC3E}">
        <p14:creationId xmlns:p14="http://schemas.microsoft.com/office/powerpoint/2010/main" val="2480211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94D7958-E349-4C81-8C8B-77EDCE43B23E}"/>
              </a:ext>
            </a:extLst>
          </p:cNvPr>
          <p:cNvPicPr>
            <a:picLocks noChangeAspect="1"/>
          </p:cNvPicPr>
          <p:nvPr/>
        </p:nvPicPr>
        <p:blipFill>
          <a:blip r:embed="rId2"/>
          <a:stretch>
            <a:fillRect/>
          </a:stretch>
        </p:blipFill>
        <p:spPr>
          <a:xfrm>
            <a:off x="0" y="0"/>
            <a:ext cx="12269612" cy="6858000"/>
          </a:xfrm>
          <a:prstGeom prst="rect">
            <a:avLst/>
          </a:prstGeom>
        </p:spPr>
      </p:pic>
      <p:sp>
        <p:nvSpPr>
          <p:cNvPr id="4" name="TextBox 3">
            <a:extLst>
              <a:ext uri="{FF2B5EF4-FFF2-40B4-BE49-F238E27FC236}">
                <a16:creationId xmlns:a16="http://schemas.microsoft.com/office/drawing/2014/main" id="{1D75A86F-A5F7-46C9-A9CD-15228B2EED4E}"/>
              </a:ext>
            </a:extLst>
          </p:cNvPr>
          <p:cNvSpPr txBox="1"/>
          <p:nvPr/>
        </p:nvSpPr>
        <p:spPr>
          <a:xfrm>
            <a:off x="167114" y="261709"/>
            <a:ext cx="3469465" cy="1104636"/>
          </a:xfrm>
          <a:prstGeom prst="rect">
            <a:avLst/>
          </a:prstGeom>
          <a:solidFill>
            <a:schemeClr val="bg1">
              <a:alpha val="80000"/>
            </a:schemeClr>
          </a:solidFill>
          <a:ln w="174625" cmpd="thinThick">
            <a:solidFill>
              <a:schemeClr val="bg1">
                <a:alpha val="80000"/>
              </a:schemeClr>
            </a:solidFill>
          </a:ln>
        </p:spPr>
        <p:txBody>
          <a:bodyPr vert="horz" lIns="91440" tIns="45720" rIns="91440" bIns="45720" rtlCol="0" anchor="ctr">
            <a:normAutofit fontScale="92500"/>
          </a:bodyPr>
          <a:lstStyle/>
          <a:p>
            <a:pPr algn="ctr">
              <a:lnSpc>
                <a:spcPct val="90000"/>
              </a:lnSpc>
              <a:spcBef>
                <a:spcPct val="0"/>
              </a:spcBef>
              <a:spcAft>
                <a:spcPts val="600"/>
              </a:spcAft>
            </a:pPr>
            <a:r>
              <a:rPr lang="en-US" sz="2800" b="1" dirty="0">
                <a:solidFill>
                  <a:schemeClr val="tx1">
                    <a:lumMod val="85000"/>
                    <a:lumOff val="15000"/>
                  </a:schemeClr>
                </a:solidFill>
                <a:latin typeface="+mj-lt"/>
                <a:ea typeface="+mj-ea"/>
                <a:cs typeface="+mj-cs"/>
              </a:rPr>
              <a:t>Typical 1D-2D model representation</a:t>
            </a:r>
          </a:p>
        </p:txBody>
      </p:sp>
      <p:sp>
        <p:nvSpPr>
          <p:cNvPr id="2" name="Slide Number Placeholder 1">
            <a:extLst>
              <a:ext uri="{FF2B5EF4-FFF2-40B4-BE49-F238E27FC236}">
                <a16:creationId xmlns:a16="http://schemas.microsoft.com/office/drawing/2014/main" id="{7A4C6B63-EE12-46D3-B867-B88B3A3F8E79}"/>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lgn="r" defTabSz="457200">
              <a:spcAft>
                <a:spcPts val="600"/>
              </a:spcAft>
            </a:pPr>
            <a:fld id="{0A297500-7527-634B-90F4-69D0994C32B4}" type="slidenum">
              <a:rPr lang="en-US">
                <a:solidFill>
                  <a:srgbClr val="FFFFFF"/>
                </a:solidFill>
                <a:latin typeface="+mn-lt"/>
              </a:rPr>
              <a:pPr algn="r" defTabSz="457200">
                <a:spcAft>
                  <a:spcPts val="600"/>
                </a:spcAft>
              </a:pPr>
              <a:t>3</a:t>
            </a:fld>
            <a:endParaRPr lang="en-US">
              <a:solidFill>
                <a:srgbClr val="FFFFFF"/>
              </a:solidFill>
              <a:latin typeface="+mn-lt"/>
            </a:endParaRPr>
          </a:p>
        </p:txBody>
      </p:sp>
    </p:spTree>
    <p:extLst>
      <p:ext uri="{BB962C8B-B14F-4D97-AF65-F5344CB8AC3E}">
        <p14:creationId xmlns:p14="http://schemas.microsoft.com/office/powerpoint/2010/main" val="1690457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F6D8C8-5290-4C9F-8549-04E373A389B6}"/>
              </a:ext>
            </a:extLst>
          </p:cNvPr>
          <p:cNvSpPr>
            <a:spLocks noGrp="1"/>
          </p:cNvSpPr>
          <p:nvPr>
            <p:ph type="sldNum" sz="quarter" idx="12"/>
          </p:nvPr>
        </p:nvSpPr>
        <p:spPr/>
        <p:txBody>
          <a:bodyPr/>
          <a:lstStyle/>
          <a:p>
            <a:fld id="{0A297500-7527-634B-90F4-69D0994C32B4}" type="slidenum">
              <a:rPr lang="nl-NL" smtClean="0"/>
              <a:t>4</a:t>
            </a:fld>
            <a:endParaRPr lang="nl-NL"/>
          </a:p>
        </p:txBody>
      </p:sp>
      <p:sp>
        <p:nvSpPr>
          <p:cNvPr id="4" name="Title 3">
            <a:extLst>
              <a:ext uri="{FF2B5EF4-FFF2-40B4-BE49-F238E27FC236}">
                <a16:creationId xmlns:a16="http://schemas.microsoft.com/office/drawing/2014/main" id="{BF81CBEA-99F2-4C38-B600-2F6B917900EF}"/>
              </a:ext>
            </a:extLst>
          </p:cNvPr>
          <p:cNvSpPr>
            <a:spLocks noGrp="1"/>
          </p:cNvSpPr>
          <p:nvPr>
            <p:ph type="title"/>
          </p:nvPr>
        </p:nvSpPr>
        <p:spPr/>
        <p:txBody>
          <a:bodyPr/>
          <a:lstStyle/>
          <a:p>
            <a:r>
              <a:rPr lang="en-US" dirty="0"/>
              <a:t>Shortcomings of typical 1D-2D models</a:t>
            </a:r>
            <a:endParaRPr lang="nl-BE" dirty="0"/>
          </a:p>
        </p:txBody>
      </p:sp>
      <p:sp>
        <p:nvSpPr>
          <p:cNvPr id="3" name="Rectangle 2">
            <a:extLst>
              <a:ext uri="{FF2B5EF4-FFF2-40B4-BE49-F238E27FC236}">
                <a16:creationId xmlns:a16="http://schemas.microsoft.com/office/drawing/2014/main" id="{320B8D8A-3385-4A61-A1C7-CBE526DD93DB}"/>
              </a:ext>
            </a:extLst>
          </p:cNvPr>
          <p:cNvSpPr/>
          <p:nvPr/>
        </p:nvSpPr>
        <p:spPr>
          <a:xfrm>
            <a:off x="620357" y="1694268"/>
            <a:ext cx="10951285" cy="3293209"/>
          </a:xfrm>
          <a:prstGeom prst="rect">
            <a:avLst/>
          </a:prstGeom>
        </p:spPr>
        <p:txBody>
          <a:bodyPr wrap="square">
            <a:spAutoFit/>
          </a:bodyPr>
          <a:lstStyle/>
          <a:p>
            <a:pPr marL="342900" indent="-342900">
              <a:buFont typeface="Arial" panose="020B0604020202020204" pitchFamily="34" charset="0"/>
              <a:buChar char="•"/>
            </a:pPr>
            <a:r>
              <a:rPr lang="en-US" sz="2600" dirty="0"/>
              <a:t>Rainfall applied in </a:t>
            </a:r>
            <a:r>
              <a:rPr lang="en-US" sz="2600" dirty="0" err="1"/>
              <a:t>subcatchments</a:t>
            </a:r>
            <a:r>
              <a:rPr lang="en-US" sz="2600" dirty="0"/>
              <a:t> instead of directly onto the ground surface.</a:t>
            </a:r>
          </a:p>
          <a:p>
            <a:pPr marL="342900" indent="-342900">
              <a:buFont typeface="Arial" panose="020B0604020202020204" pitchFamily="34" charset="0"/>
              <a:buChar char="•"/>
            </a:pPr>
            <a:endParaRPr lang="en-US" sz="2600" dirty="0"/>
          </a:p>
          <a:p>
            <a:pPr marL="342900" indent="-342900">
              <a:buFont typeface="Arial" panose="020B0604020202020204" pitchFamily="34" charset="0"/>
              <a:buChar char="•"/>
            </a:pPr>
            <a:r>
              <a:rPr lang="en-US" sz="2600" dirty="0"/>
              <a:t>Surface runoff enters directly into the sewer network.</a:t>
            </a:r>
          </a:p>
          <a:p>
            <a:pPr marL="342900" indent="-342900">
              <a:buFont typeface="Arial" panose="020B0604020202020204" pitchFamily="34" charset="0"/>
              <a:buChar char="•"/>
            </a:pPr>
            <a:endParaRPr lang="en-US" sz="2600" dirty="0"/>
          </a:p>
          <a:p>
            <a:pPr marL="342900" indent="-342900">
              <a:buFont typeface="Arial" panose="020B0604020202020204" pitchFamily="34" charset="0"/>
              <a:buChar char="•"/>
            </a:pPr>
            <a:r>
              <a:rPr lang="en-US" sz="2600" dirty="0"/>
              <a:t>Flooding occurs only after exceedance of the sewer network capacity.</a:t>
            </a:r>
          </a:p>
          <a:p>
            <a:pPr marL="342900" indent="-342900">
              <a:buFont typeface="Arial" panose="020B0604020202020204" pitchFamily="34" charset="0"/>
              <a:buChar char="•"/>
            </a:pPr>
            <a:endParaRPr lang="en-US" sz="2600" dirty="0"/>
          </a:p>
          <a:p>
            <a:pPr marL="342900" indent="-342900">
              <a:buFont typeface="Arial" panose="020B0604020202020204" pitchFamily="34" charset="0"/>
              <a:buChar char="•"/>
            </a:pPr>
            <a:r>
              <a:rPr lang="en-US" sz="2600" dirty="0"/>
              <a:t>Street inlets are ignored.</a:t>
            </a:r>
          </a:p>
        </p:txBody>
      </p:sp>
    </p:spTree>
    <p:extLst>
      <p:ext uri="{BB962C8B-B14F-4D97-AF65-F5344CB8AC3E}">
        <p14:creationId xmlns:p14="http://schemas.microsoft.com/office/powerpoint/2010/main" val="257051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A6632031-D7CE-49D9-ABDB-524D682FDEFE}"/>
              </a:ext>
            </a:extLst>
          </p:cNvPr>
          <p:cNvSpPr/>
          <p:nvPr/>
        </p:nvSpPr>
        <p:spPr>
          <a:xfrm>
            <a:off x="5303520" y="1112923"/>
            <a:ext cx="6316361" cy="5530154"/>
          </a:xfrm>
          <a:prstGeom prst="roundRect">
            <a:avLst>
              <a:gd name="adj" fmla="val 2153"/>
            </a:avLst>
          </a:prstGeom>
          <a:solidFill>
            <a:schemeClr val="bg1">
              <a:lumMod val="85000"/>
              <a:alpha val="2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Rectangle: Rounded Corners 6">
            <a:extLst>
              <a:ext uri="{FF2B5EF4-FFF2-40B4-BE49-F238E27FC236}">
                <a16:creationId xmlns:a16="http://schemas.microsoft.com/office/drawing/2014/main" id="{B4ED9BB9-E4A9-4598-A16B-8B4F046FFE36}"/>
              </a:ext>
            </a:extLst>
          </p:cNvPr>
          <p:cNvSpPr/>
          <p:nvPr/>
        </p:nvSpPr>
        <p:spPr>
          <a:xfrm>
            <a:off x="545800" y="1112923"/>
            <a:ext cx="4371640" cy="5530154"/>
          </a:xfrm>
          <a:prstGeom prst="roundRect">
            <a:avLst>
              <a:gd name="adj" fmla="val 2784"/>
            </a:avLst>
          </a:prstGeom>
          <a:solidFill>
            <a:schemeClr val="tx1">
              <a:lumMod val="20000"/>
              <a:lumOff val="80000"/>
              <a:alpha val="40000"/>
            </a:schemeClr>
          </a:solidFill>
          <a:ln>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Slide Number Placeholder 1">
            <a:extLst>
              <a:ext uri="{FF2B5EF4-FFF2-40B4-BE49-F238E27FC236}">
                <a16:creationId xmlns:a16="http://schemas.microsoft.com/office/drawing/2014/main" id="{E6FD3806-04A2-4C7F-B8A8-DD2F22BB0DF3}"/>
              </a:ext>
            </a:extLst>
          </p:cNvPr>
          <p:cNvSpPr>
            <a:spLocks noGrp="1"/>
          </p:cNvSpPr>
          <p:nvPr>
            <p:ph type="sldNum" sz="quarter" idx="12"/>
          </p:nvPr>
        </p:nvSpPr>
        <p:spPr/>
        <p:txBody>
          <a:bodyPr/>
          <a:lstStyle/>
          <a:p>
            <a:fld id="{0A297500-7527-634B-90F4-69D0994C32B4}" type="slidenum">
              <a:rPr lang="nl-NL" smtClean="0"/>
              <a:t>5</a:t>
            </a:fld>
            <a:endParaRPr lang="nl-NL"/>
          </a:p>
        </p:txBody>
      </p:sp>
      <p:sp>
        <p:nvSpPr>
          <p:cNvPr id="3" name="Title 2">
            <a:extLst>
              <a:ext uri="{FF2B5EF4-FFF2-40B4-BE49-F238E27FC236}">
                <a16:creationId xmlns:a16="http://schemas.microsoft.com/office/drawing/2014/main" id="{0C373686-44D9-4FF5-897A-949C2900DC06}"/>
              </a:ext>
            </a:extLst>
          </p:cNvPr>
          <p:cNvSpPr>
            <a:spLocks noGrp="1"/>
          </p:cNvSpPr>
          <p:nvPr>
            <p:ph type="title"/>
          </p:nvPr>
        </p:nvSpPr>
        <p:spPr/>
        <p:txBody>
          <a:bodyPr/>
          <a:lstStyle/>
          <a:p>
            <a:r>
              <a:rPr lang="en-US" dirty="0"/>
              <a:t>Street inlets inclusion effect</a:t>
            </a:r>
            <a:endParaRPr lang="nl-BE" dirty="0"/>
          </a:p>
        </p:txBody>
      </p:sp>
      <p:pic>
        <p:nvPicPr>
          <p:cNvPr id="4" name="Picture 3">
            <a:extLst>
              <a:ext uri="{FF2B5EF4-FFF2-40B4-BE49-F238E27FC236}">
                <a16:creationId xmlns:a16="http://schemas.microsoft.com/office/drawing/2014/main" id="{CF8026C2-6779-493A-A641-3C5522EF962A}"/>
              </a:ext>
            </a:extLst>
          </p:cNvPr>
          <p:cNvPicPr>
            <a:picLocks noChangeAspect="1"/>
          </p:cNvPicPr>
          <p:nvPr/>
        </p:nvPicPr>
        <p:blipFill>
          <a:blip r:embed="rId3"/>
          <a:stretch>
            <a:fillRect/>
          </a:stretch>
        </p:blipFill>
        <p:spPr>
          <a:xfrm>
            <a:off x="921378" y="4895052"/>
            <a:ext cx="3620484" cy="1620000"/>
          </a:xfrm>
          <a:prstGeom prst="rect">
            <a:avLst/>
          </a:prstGeom>
          <a:solidFill>
            <a:srgbClr val="FFFFFF">
              <a:shade val="85000"/>
            </a:srgbClr>
          </a:solidFill>
          <a:ln w="88900" cap="sq">
            <a:noFill/>
            <a:miter lim="800000"/>
          </a:ln>
          <a:effectLst/>
        </p:spPr>
      </p:pic>
      <p:pic>
        <p:nvPicPr>
          <p:cNvPr id="5" name="Picture 4">
            <a:extLst>
              <a:ext uri="{FF2B5EF4-FFF2-40B4-BE49-F238E27FC236}">
                <a16:creationId xmlns:a16="http://schemas.microsoft.com/office/drawing/2014/main" id="{68140681-689E-41FB-BA3E-24ADFF5ACB91}"/>
              </a:ext>
            </a:extLst>
          </p:cNvPr>
          <p:cNvPicPr>
            <a:picLocks noChangeAspect="1"/>
          </p:cNvPicPr>
          <p:nvPr/>
        </p:nvPicPr>
        <p:blipFill>
          <a:blip r:embed="rId4"/>
          <a:stretch>
            <a:fillRect/>
          </a:stretch>
        </p:blipFill>
        <p:spPr>
          <a:xfrm>
            <a:off x="754291" y="1341595"/>
            <a:ext cx="3946995" cy="1620000"/>
          </a:xfrm>
          <a:prstGeom prst="rect">
            <a:avLst/>
          </a:prstGeom>
          <a:solidFill>
            <a:srgbClr val="FFFFFF">
              <a:shade val="85000"/>
            </a:srgbClr>
          </a:solidFill>
          <a:ln w="88900" cap="sq">
            <a:solidFill>
              <a:srgbClr val="FFFFFF"/>
            </a:solidFill>
            <a:miter lim="800000"/>
          </a:ln>
          <a:effectLst/>
        </p:spPr>
      </p:pic>
      <p:pic>
        <p:nvPicPr>
          <p:cNvPr id="6" name="Picture 5">
            <a:extLst>
              <a:ext uri="{FF2B5EF4-FFF2-40B4-BE49-F238E27FC236}">
                <a16:creationId xmlns:a16="http://schemas.microsoft.com/office/drawing/2014/main" id="{22731F63-F673-4A23-A3A6-8E7F0D7DCDBA}"/>
              </a:ext>
            </a:extLst>
          </p:cNvPr>
          <p:cNvPicPr>
            <a:picLocks noChangeAspect="1"/>
          </p:cNvPicPr>
          <p:nvPr/>
        </p:nvPicPr>
        <p:blipFill>
          <a:blip r:embed="rId5"/>
          <a:stretch>
            <a:fillRect/>
          </a:stretch>
        </p:blipFill>
        <p:spPr>
          <a:xfrm>
            <a:off x="789009" y="3139468"/>
            <a:ext cx="3912277" cy="1620000"/>
          </a:xfrm>
          <a:prstGeom prst="rect">
            <a:avLst/>
          </a:prstGeom>
          <a:effectLst/>
        </p:spPr>
      </p:pic>
      <p:pic>
        <p:nvPicPr>
          <p:cNvPr id="9" name="Graphic 8">
            <a:extLst>
              <a:ext uri="{FF2B5EF4-FFF2-40B4-BE49-F238E27FC236}">
                <a16:creationId xmlns:a16="http://schemas.microsoft.com/office/drawing/2014/main" id="{A9778C26-2FAF-4791-92E8-3D9931650BD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88124" y="1287620"/>
            <a:ext cx="5993012" cy="5220000"/>
          </a:xfrm>
          <a:prstGeom prst="rect">
            <a:avLst/>
          </a:prstGeom>
        </p:spPr>
      </p:pic>
    </p:spTree>
    <p:extLst>
      <p:ext uri="{BB962C8B-B14F-4D97-AF65-F5344CB8AC3E}">
        <p14:creationId xmlns:p14="http://schemas.microsoft.com/office/powerpoint/2010/main" val="2182251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4F2987E-0509-4307-8A00-7723865F8385}"/>
              </a:ext>
            </a:extLst>
          </p:cNvPr>
          <p:cNvPicPr>
            <a:picLocks noChangeAspect="1"/>
          </p:cNvPicPr>
          <p:nvPr/>
        </p:nvPicPr>
        <p:blipFill>
          <a:blip r:embed="rId2"/>
          <a:stretch>
            <a:fillRect/>
          </a:stretch>
        </p:blipFill>
        <p:spPr>
          <a:xfrm>
            <a:off x="-1" y="0"/>
            <a:ext cx="12269611" cy="6858000"/>
          </a:xfrm>
          <a:prstGeom prst="rect">
            <a:avLst/>
          </a:prstGeom>
        </p:spPr>
      </p:pic>
      <p:sp>
        <p:nvSpPr>
          <p:cNvPr id="4" name="TextBox 3">
            <a:extLst>
              <a:ext uri="{FF2B5EF4-FFF2-40B4-BE49-F238E27FC236}">
                <a16:creationId xmlns:a16="http://schemas.microsoft.com/office/drawing/2014/main" id="{1D75A86F-A5F7-46C9-A9CD-15228B2EED4E}"/>
              </a:ext>
            </a:extLst>
          </p:cNvPr>
          <p:cNvSpPr txBox="1"/>
          <p:nvPr/>
        </p:nvSpPr>
        <p:spPr>
          <a:xfrm>
            <a:off x="167114" y="261709"/>
            <a:ext cx="3469465" cy="1104636"/>
          </a:xfrm>
          <a:prstGeom prst="rect">
            <a:avLst/>
          </a:prstGeom>
          <a:solidFill>
            <a:schemeClr val="bg1">
              <a:alpha val="80000"/>
            </a:schemeClr>
          </a:solidFill>
          <a:ln w="174625" cmpd="thinThick">
            <a:solidFill>
              <a:schemeClr val="bg1">
                <a:alpha val="80000"/>
              </a:schemeClr>
            </a:solidFill>
          </a:ln>
        </p:spPr>
        <p:txBody>
          <a:bodyPr vert="horz" lIns="91440" tIns="45720" rIns="91440" bIns="45720" rtlCol="0" anchor="ctr">
            <a:normAutofit fontScale="92500" lnSpcReduction="10000"/>
          </a:bodyPr>
          <a:lstStyle/>
          <a:p>
            <a:pPr algn="ctr">
              <a:lnSpc>
                <a:spcPct val="90000"/>
              </a:lnSpc>
              <a:spcBef>
                <a:spcPct val="0"/>
              </a:spcBef>
              <a:spcAft>
                <a:spcPts val="600"/>
              </a:spcAft>
            </a:pPr>
            <a:r>
              <a:rPr lang="en-US" sz="2800" b="1" dirty="0">
                <a:solidFill>
                  <a:schemeClr val="tx1">
                    <a:lumMod val="85000"/>
                    <a:lumOff val="15000"/>
                  </a:schemeClr>
                </a:solidFill>
                <a:latin typeface="+mj-lt"/>
                <a:ea typeface="+mj-ea"/>
                <a:cs typeface="+mj-cs"/>
              </a:rPr>
              <a:t>More realistic 1D-2D model representation</a:t>
            </a:r>
          </a:p>
        </p:txBody>
      </p:sp>
      <p:sp>
        <p:nvSpPr>
          <p:cNvPr id="2" name="Slide Number Placeholder 1">
            <a:extLst>
              <a:ext uri="{FF2B5EF4-FFF2-40B4-BE49-F238E27FC236}">
                <a16:creationId xmlns:a16="http://schemas.microsoft.com/office/drawing/2014/main" id="{7A4C6B63-EE12-46D3-B867-B88B3A3F8E79}"/>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lgn="r" defTabSz="457200">
              <a:spcAft>
                <a:spcPts val="600"/>
              </a:spcAft>
            </a:pPr>
            <a:fld id="{0A297500-7527-634B-90F4-69D0994C32B4}" type="slidenum">
              <a:rPr lang="en-US">
                <a:solidFill>
                  <a:srgbClr val="FFFFFF"/>
                </a:solidFill>
                <a:latin typeface="+mn-lt"/>
              </a:rPr>
              <a:pPr algn="r" defTabSz="457200">
                <a:spcAft>
                  <a:spcPts val="600"/>
                </a:spcAft>
              </a:pPr>
              <a:t>6</a:t>
            </a:fld>
            <a:endParaRPr lang="en-US">
              <a:solidFill>
                <a:srgbClr val="FFFFFF"/>
              </a:solidFill>
              <a:latin typeface="+mn-lt"/>
            </a:endParaRPr>
          </a:p>
        </p:txBody>
      </p:sp>
    </p:spTree>
    <p:extLst>
      <p:ext uri="{BB962C8B-B14F-4D97-AF65-F5344CB8AC3E}">
        <p14:creationId xmlns:p14="http://schemas.microsoft.com/office/powerpoint/2010/main" val="3367878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06A307F-6AC1-4E90-BF9C-66384E75D43B}"/>
              </a:ext>
            </a:extLst>
          </p:cNvPr>
          <p:cNvSpPr>
            <a:spLocks noGrp="1"/>
          </p:cNvSpPr>
          <p:nvPr>
            <p:ph type="sldNum" sz="quarter" idx="12"/>
          </p:nvPr>
        </p:nvSpPr>
        <p:spPr/>
        <p:txBody>
          <a:bodyPr/>
          <a:lstStyle/>
          <a:p>
            <a:fld id="{0A297500-7527-634B-90F4-69D0994C32B4}" type="slidenum">
              <a:rPr lang="nl-NL" smtClean="0"/>
              <a:t>7</a:t>
            </a:fld>
            <a:endParaRPr lang="nl-NL" dirty="0"/>
          </a:p>
        </p:txBody>
      </p:sp>
      <p:sp>
        <p:nvSpPr>
          <p:cNvPr id="3" name="Title 2">
            <a:extLst>
              <a:ext uri="{FF2B5EF4-FFF2-40B4-BE49-F238E27FC236}">
                <a16:creationId xmlns:a16="http://schemas.microsoft.com/office/drawing/2014/main" id="{FA53E46A-BBBE-4260-A6A2-40A8F585C5DC}"/>
              </a:ext>
            </a:extLst>
          </p:cNvPr>
          <p:cNvSpPr>
            <a:spLocks noGrp="1"/>
          </p:cNvSpPr>
          <p:nvPr>
            <p:ph type="title"/>
          </p:nvPr>
        </p:nvSpPr>
        <p:spPr/>
        <p:txBody>
          <a:bodyPr/>
          <a:lstStyle/>
          <a:p>
            <a:r>
              <a:rPr lang="en-US" dirty="0"/>
              <a:t>Increasing model detail: Concerns</a:t>
            </a:r>
            <a:endParaRPr lang="nl-BE" dirty="0"/>
          </a:p>
        </p:txBody>
      </p:sp>
      <p:sp>
        <p:nvSpPr>
          <p:cNvPr id="6" name="Rectangle 5">
            <a:extLst>
              <a:ext uri="{FF2B5EF4-FFF2-40B4-BE49-F238E27FC236}">
                <a16:creationId xmlns:a16="http://schemas.microsoft.com/office/drawing/2014/main" id="{EDFB2A98-8D2F-4B4E-AD2E-C9F744E15782}"/>
              </a:ext>
            </a:extLst>
          </p:cNvPr>
          <p:cNvSpPr/>
          <p:nvPr/>
        </p:nvSpPr>
        <p:spPr>
          <a:xfrm>
            <a:off x="1290918" y="2366682"/>
            <a:ext cx="4518211" cy="3866818"/>
          </a:xfrm>
          <a:prstGeom prst="rect">
            <a:avLst/>
          </a:prstGeom>
          <a:solidFill>
            <a:schemeClr val="tx1">
              <a:lumMod val="20000"/>
              <a:lumOff val="80000"/>
            </a:schemeClr>
          </a:solidFill>
          <a:ln>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2200" dirty="0">
                <a:solidFill>
                  <a:schemeClr val="tx1"/>
                </a:solidFill>
              </a:rPr>
              <a:t>Field campaigns</a:t>
            </a:r>
          </a:p>
          <a:p>
            <a:pPr marL="285750" indent="-285750">
              <a:buFont typeface="Arial" panose="020B0604020202020204" pitchFamily="34" charset="0"/>
              <a:buChar char="•"/>
            </a:pPr>
            <a:endParaRPr lang="en-US" sz="2200" dirty="0">
              <a:solidFill>
                <a:schemeClr val="tx1"/>
              </a:solidFill>
            </a:endParaRPr>
          </a:p>
          <a:p>
            <a:pPr marL="285750" indent="-285750">
              <a:buFont typeface="Arial" panose="020B0604020202020204" pitchFamily="34" charset="0"/>
              <a:buChar char="•"/>
            </a:pPr>
            <a:r>
              <a:rPr lang="en-US" sz="2200" dirty="0">
                <a:solidFill>
                  <a:schemeClr val="tx1"/>
                </a:solidFill>
              </a:rPr>
              <a:t>Remote detection using high-resolution imagery and machine learning (</a:t>
            </a:r>
            <a:r>
              <a:rPr lang="fr-FR" sz="2200" dirty="0">
                <a:solidFill>
                  <a:schemeClr val="tx1"/>
                </a:solidFill>
              </a:rPr>
              <a:t>Vitry et al., 2018; </a:t>
            </a:r>
            <a:r>
              <a:rPr lang="fr-FR" sz="2200" dirty="0" err="1">
                <a:solidFill>
                  <a:schemeClr val="tx1"/>
                </a:solidFill>
              </a:rPr>
              <a:t>Commandre</a:t>
            </a:r>
            <a:r>
              <a:rPr lang="fr-FR" sz="2200" dirty="0">
                <a:solidFill>
                  <a:schemeClr val="tx1"/>
                </a:solidFill>
              </a:rPr>
              <a:t> et al., 2017)</a:t>
            </a:r>
          </a:p>
          <a:p>
            <a:pPr marL="285750" indent="-285750">
              <a:buFont typeface="Arial" panose="020B0604020202020204" pitchFamily="34" charset="0"/>
              <a:buChar char="•"/>
            </a:pPr>
            <a:endParaRPr lang="fr-FR" sz="2200" dirty="0">
              <a:solidFill>
                <a:schemeClr val="tx1"/>
              </a:solidFill>
            </a:endParaRPr>
          </a:p>
          <a:p>
            <a:pPr marL="285750" indent="-285750">
              <a:buFont typeface="Arial" panose="020B0604020202020204" pitchFamily="34" charset="0"/>
              <a:buChar char="•"/>
            </a:pPr>
            <a:r>
              <a:rPr lang="fr-FR" sz="2200" dirty="0" err="1">
                <a:solidFill>
                  <a:schemeClr val="tx1"/>
                </a:solidFill>
              </a:rPr>
              <a:t>Synthetic</a:t>
            </a:r>
            <a:r>
              <a:rPr lang="fr-FR" sz="2200" dirty="0">
                <a:solidFill>
                  <a:schemeClr val="tx1"/>
                </a:solidFill>
              </a:rPr>
              <a:t> </a:t>
            </a:r>
            <a:r>
              <a:rPr lang="fr-FR" sz="2200" dirty="0" err="1">
                <a:solidFill>
                  <a:schemeClr val="tx1"/>
                </a:solidFill>
              </a:rPr>
              <a:t>street</a:t>
            </a:r>
            <a:r>
              <a:rPr lang="fr-FR" sz="2200" dirty="0">
                <a:solidFill>
                  <a:schemeClr val="tx1"/>
                </a:solidFill>
              </a:rPr>
              <a:t> </a:t>
            </a:r>
            <a:r>
              <a:rPr lang="fr-FR" sz="2200" dirty="0" err="1">
                <a:solidFill>
                  <a:schemeClr val="tx1"/>
                </a:solidFill>
              </a:rPr>
              <a:t>inlets</a:t>
            </a:r>
            <a:r>
              <a:rPr lang="fr-FR" sz="2200" dirty="0">
                <a:solidFill>
                  <a:schemeClr val="tx1"/>
                </a:solidFill>
              </a:rPr>
              <a:t> network (</a:t>
            </a:r>
            <a:r>
              <a:rPr lang="fr-FR" sz="2200" dirty="0" err="1">
                <a:solidFill>
                  <a:schemeClr val="tx1"/>
                </a:solidFill>
              </a:rPr>
              <a:t>Bertsch</a:t>
            </a:r>
            <a:r>
              <a:rPr lang="fr-FR" sz="2200" dirty="0">
                <a:solidFill>
                  <a:schemeClr val="tx1"/>
                </a:solidFill>
              </a:rPr>
              <a:t> et al., 2017)</a:t>
            </a:r>
          </a:p>
        </p:txBody>
      </p:sp>
      <p:sp>
        <p:nvSpPr>
          <p:cNvPr id="7" name="Rectangle 6">
            <a:extLst>
              <a:ext uri="{FF2B5EF4-FFF2-40B4-BE49-F238E27FC236}">
                <a16:creationId xmlns:a16="http://schemas.microsoft.com/office/drawing/2014/main" id="{473F2B1A-CD1B-4710-BDD5-0C80A5DC4EFC}"/>
              </a:ext>
            </a:extLst>
          </p:cNvPr>
          <p:cNvSpPr/>
          <p:nvPr/>
        </p:nvSpPr>
        <p:spPr>
          <a:xfrm>
            <a:off x="6712024" y="2366682"/>
            <a:ext cx="4518211" cy="386681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solidFill>
                  <a:schemeClr val="tx1"/>
                </a:solidFill>
              </a:rPr>
              <a:t>Sensitivity test!</a:t>
            </a:r>
            <a:endParaRPr lang="nl-BE" sz="3000" b="1" dirty="0">
              <a:solidFill>
                <a:schemeClr val="tx1"/>
              </a:solidFill>
            </a:endParaRPr>
          </a:p>
        </p:txBody>
      </p:sp>
      <p:sp>
        <p:nvSpPr>
          <p:cNvPr id="8" name="Rectangle 7">
            <a:extLst>
              <a:ext uri="{FF2B5EF4-FFF2-40B4-BE49-F238E27FC236}">
                <a16:creationId xmlns:a16="http://schemas.microsoft.com/office/drawing/2014/main" id="{1838865B-7DD6-4918-ABD8-E9CD46EA5C96}"/>
              </a:ext>
            </a:extLst>
          </p:cNvPr>
          <p:cNvSpPr/>
          <p:nvPr/>
        </p:nvSpPr>
        <p:spPr>
          <a:xfrm>
            <a:off x="1290917" y="1408387"/>
            <a:ext cx="4518211" cy="941429"/>
          </a:xfrm>
          <a:prstGeom prst="rect">
            <a:avLst/>
          </a:prstGeom>
          <a:solidFill>
            <a:schemeClr val="tx1">
              <a:lumMod val="40000"/>
              <a:lumOff val="60000"/>
            </a:schemeClr>
          </a:solidFill>
          <a:ln>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Data availability</a:t>
            </a:r>
            <a:endParaRPr lang="nl-BE" sz="2800" b="1" dirty="0">
              <a:solidFill>
                <a:schemeClr val="tx1"/>
              </a:solidFill>
            </a:endParaRPr>
          </a:p>
        </p:txBody>
      </p:sp>
      <p:sp>
        <p:nvSpPr>
          <p:cNvPr id="9" name="Rectangle 8">
            <a:extLst>
              <a:ext uri="{FF2B5EF4-FFF2-40B4-BE49-F238E27FC236}">
                <a16:creationId xmlns:a16="http://schemas.microsoft.com/office/drawing/2014/main" id="{484EFD6F-35C6-4D3C-97F3-3D27ADB69AD4}"/>
              </a:ext>
            </a:extLst>
          </p:cNvPr>
          <p:cNvSpPr/>
          <p:nvPr/>
        </p:nvSpPr>
        <p:spPr>
          <a:xfrm>
            <a:off x="6712024" y="1408387"/>
            <a:ext cx="4518211" cy="94143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Overparameterization risk</a:t>
            </a:r>
            <a:endParaRPr lang="nl-BE" sz="2800" b="1" dirty="0">
              <a:solidFill>
                <a:schemeClr val="tx1"/>
              </a:solidFill>
            </a:endParaRPr>
          </a:p>
        </p:txBody>
      </p:sp>
    </p:spTree>
    <p:extLst>
      <p:ext uri="{BB962C8B-B14F-4D97-AF65-F5344CB8AC3E}">
        <p14:creationId xmlns:p14="http://schemas.microsoft.com/office/powerpoint/2010/main" val="1499333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77D99AB-0862-496D-8BD7-1D808BCAFDFF}"/>
              </a:ext>
            </a:extLst>
          </p:cNvPr>
          <p:cNvSpPr>
            <a:spLocks noGrp="1"/>
          </p:cNvSpPr>
          <p:nvPr>
            <p:ph type="title"/>
          </p:nvPr>
        </p:nvSpPr>
        <p:spPr>
          <a:xfrm>
            <a:off x="838200" y="631825"/>
            <a:ext cx="10515600" cy="1325563"/>
          </a:xfrm>
        </p:spPr>
        <p:txBody>
          <a:bodyPr vert="horz" lIns="91440" tIns="45720" rIns="91440" bIns="45720" rtlCol="0" anchor="ctr">
            <a:normAutofit/>
          </a:bodyPr>
          <a:lstStyle/>
          <a:p>
            <a:pPr>
              <a:lnSpc>
                <a:spcPct val="90000"/>
              </a:lnSpc>
            </a:pPr>
            <a:r>
              <a:rPr lang="en-US" sz="4400" kern="1200" dirty="0">
                <a:solidFill>
                  <a:schemeClr val="tx1"/>
                </a:solidFill>
                <a:latin typeface="+mj-lt"/>
                <a:ea typeface="+mj-ea"/>
                <a:cs typeface="+mj-cs"/>
              </a:rPr>
              <a:t>Objective</a:t>
            </a:r>
          </a:p>
        </p:txBody>
      </p:sp>
      <p:sp>
        <p:nvSpPr>
          <p:cNvPr id="4" name="TextBox 3">
            <a:extLst>
              <a:ext uri="{FF2B5EF4-FFF2-40B4-BE49-F238E27FC236}">
                <a16:creationId xmlns:a16="http://schemas.microsoft.com/office/drawing/2014/main" id="{F8137C24-EC41-4051-9F7C-079595EEE57C}"/>
              </a:ext>
            </a:extLst>
          </p:cNvPr>
          <p:cNvSpPr txBox="1"/>
          <p:nvPr/>
        </p:nvSpPr>
        <p:spPr>
          <a:xfrm>
            <a:off x="838200" y="2057400"/>
            <a:ext cx="10515600" cy="3871762"/>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2400" dirty="0"/>
              <a:t>To identify </a:t>
            </a:r>
            <a:r>
              <a:rPr lang="en-US" sz="2400" b="1" dirty="0"/>
              <a:t>processes and model parameters</a:t>
            </a:r>
            <a:r>
              <a:rPr lang="en-US" sz="2400" dirty="0"/>
              <a:t> – within the </a:t>
            </a:r>
            <a:r>
              <a:rPr lang="en-US" sz="2400" b="1" dirty="0"/>
              <a:t>water exchange interface</a:t>
            </a:r>
            <a:r>
              <a:rPr lang="en-US" sz="2400" dirty="0"/>
              <a:t> – having a significant impact on the outputs of 1D-2D urban drainage models.</a:t>
            </a:r>
          </a:p>
        </p:txBody>
      </p:sp>
      <p:sp>
        <p:nvSpPr>
          <p:cNvPr id="2" name="Slide Number Placeholder 1">
            <a:extLst>
              <a:ext uri="{FF2B5EF4-FFF2-40B4-BE49-F238E27FC236}">
                <a16:creationId xmlns:a16="http://schemas.microsoft.com/office/drawing/2014/main" id="{FF9D58E4-E87B-4A96-B4A8-198E574C5DF2}"/>
              </a:ext>
            </a:extLst>
          </p:cNvPr>
          <p:cNvSpPr>
            <a:spLocks noGrp="1"/>
          </p:cNvSpPr>
          <p:nvPr>
            <p:ph type="sldNum" sz="quarter" idx="12"/>
          </p:nvPr>
        </p:nvSpPr>
        <p:spPr>
          <a:xfrm>
            <a:off x="8610600" y="6077585"/>
            <a:ext cx="2743200" cy="365125"/>
          </a:xfrm>
        </p:spPr>
        <p:txBody>
          <a:bodyPr vert="horz" lIns="91440" tIns="45720" rIns="91440" bIns="45720" rtlCol="0" anchor="ctr">
            <a:normAutofit/>
          </a:bodyPr>
          <a:lstStyle/>
          <a:p>
            <a:pPr algn="r">
              <a:spcAft>
                <a:spcPts val="600"/>
              </a:spcAft>
            </a:pPr>
            <a:fld id="{0A297500-7527-634B-90F4-69D0994C32B4}" type="slidenum">
              <a:rPr lang="en-US" smtClean="0">
                <a:solidFill>
                  <a:schemeClr val="tx1">
                    <a:tint val="75000"/>
                  </a:schemeClr>
                </a:solidFill>
                <a:latin typeface="+mn-lt"/>
              </a:rPr>
              <a:pPr algn="r">
                <a:spcAft>
                  <a:spcPts val="600"/>
                </a:spcAft>
              </a:pPr>
              <a:t>8</a:t>
            </a:fld>
            <a:endParaRPr lang="en-US">
              <a:solidFill>
                <a:schemeClr val="tx1">
                  <a:tint val="75000"/>
                </a:schemeClr>
              </a:solidFill>
              <a:latin typeface="+mn-lt"/>
            </a:endParaRPr>
          </a:p>
        </p:txBody>
      </p:sp>
    </p:spTree>
    <p:extLst>
      <p:ext uri="{BB962C8B-B14F-4D97-AF65-F5344CB8AC3E}">
        <p14:creationId xmlns:p14="http://schemas.microsoft.com/office/powerpoint/2010/main" val="3119024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0CE60D8-95F1-41F1-9962-B7AE1865ABFE}"/>
              </a:ext>
            </a:extLst>
          </p:cNvPr>
          <p:cNvSpPr/>
          <p:nvPr/>
        </p:nvSpPr>
        <p:spPr>
          <a:xfrm>
            <a:off x="3511777" y="1618439"/>
            <a:ext cx="2592000" cy="1404000"/>
          </a:xfrm>
          <a:prstGeom prst="rect">
            <a:avLst/>
          </a:prstGeom>
          <a:solidFill>
            <a:schemeClr val="bg1"/>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Slide Number Placeholder 1">
            <a:extLst>
              <a:ext uri="{FF2B5EF4-FFF2-40B4-BE49-F238E27FC236}">
                <a16:creationId xmlns:a16="http://schemas.microsoft.com/office/drawing/2014/main" id="{E889E5E5-B7FD-4A7A-BF2D-2BAE08A6E389}"/>
              </a:ext>
            </a:extLst>
          </p:cNvPr>
          <p:cNvSpPr>
            <a:spLocks noGrp="1"/>
          </p:cNvSpPr>
          <p:nvPr>
            <p:ph type="sldNum" sz="quarter" idx="12"/>
          </p:nvPr>
        </p:nvSpPr>
        <p:spPr/>
        <p:txBody>
          <a:bodyPr/>
          <a:lstStyle/>
          <a:p>
            <a:fld id="{0A297500-7527-634B-90F4-69D0994C32B4}" type="slidenum">
              <a:rPr lang="nl-NL" smtClean="0"/>
              <a:t>9</a:t>
            </a:fld>
            <a:endParaRPr lang="nl-NL"/>
          </a:p>
        </p:txBody>
      </p:sp>
      <p:sp>
        <p:nvSpPr>
          <p:cNvPr id="3" name="Title 2">
            <a:extLst>
              <a:ext uri="{FF2B5EF4-FFF2-40B4-BE49-F238E27FC236}">
                <a16:creationId xmlns:a16="http://schemas.microsoft.com/office/drawing/2014/main" id="{132A18EA-5398-46C1-9E1B-A0657EEA2BF0}"/>
              </a:ext>
            </a:extLst>
          </p:cNvPr>
          <p:cNvSpPr>
            <a:spLocks noGrp="1"/>
          </p:cNvSpPr>
          <p:nvPr>
            <p:ph type="title"/>
          </p:nvPr>
        </p:nvSpPr>
        <p:spPr/>
        <p:txBody>
          <a:bodyPr/>
          <a:lstStyle/>
          <a:p>
            <a:r>
              <a:rPr lang="en-US" dirty="0"/>
              <a:t>Flow through street inlets</a:t>
            </a:r>
            <a:endParaRPr lang="nl-BE" dirty="0"/>
          </a:p>
        </p:txBody>
      </p:sp>
      <p:pic>
        <p:nvPicPr>
          <p:cNvPr id="7" name="Picture 6" descr="Chart&#10;&#10;Description automatically generated">
            <a:extLst>
              <a:ext uri="{FF2B5EF4-FFF2-40B4-BE49-F238E27FC236}">
                <a16:creationId xmlns:a16="http://schemas.microsoft.com/office/drawing/2014/main" id="{715D97B8-6EE2-4F13-9946-F6236F178A96}"/>
              </a:ext>
            </a:extLst>
          </p:cNvPr>
          <p:cNvPicPr>
            <a:picLocks noChangeAspect="1"/>
          </p:cNvPicPr>
          <p:nvPr/>
        </p:nvPicPr>
        <p:blipFill>
          <a:blip r:embed="rId2"/>
          <a:stretch>
            <a:fillRect/>
          </a:stretch>
        </p:blipFill>
        <p:spPr>
          <a:xfrm>
            <a:off x="3650608" y="1743299"/>
            <a:ext cx="2308155" cy="900000"/>
          </a:xfrm>
          <a:prstGeom prst="rect">
            <a:avLst/>
          </a:prstGeom>
        </p:spPr>
      </p:pic>
      <p:sp>
        <p:nvSpPr>
          <p:cNvPr id="18" name="Rectangle 17">
            <a:extLst>
              <a:ext uri="{FF2B5EF4-FFF2-40B4-BE49-F238E27FC236}">
                <a16:creationId xmlns:a16="http://schemas.microsoft.com/office/drawing/2014/main" id="{DCD1931D-990C-4F9B-BFE8-573F32E2C48B}"/>
              </a:ext>
            </a:extLst>
          </p:cNvPr>
          <p:cNvSpPr/>
          <p:nvPr/>
        </p:nvSpPr>
        <p:spPr>
          <a:xfrm>
            <a:off x="572626" y="1611458"/>
            <a:ext cx="2591663" cy="1404000"/>
          </a:xfrm>
          <a:prstGeom prst="rect">
            <a:avLst/>
          </a:prstGeom>
          <a:solidFill>
            <a:schemeClr val="bg1"/>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9" name="Rectangle 18">
            <a:extLst>
              <a:ext uri="{FF2B5EF4-FFF2-40B4-BE49-F238E27FC236}">
                <a16:creationId xmlns:a16="http://schemas.microsoft.com/office/drawing/2014/main" id="{B2FE01A2-2FA0-4F85-9FE6-BEA43C098F8C}"/>
              </a:ext>
            </a:extLst>
          </p:cNvPr>
          <p:cNvSpPr/>
          <p:nvPr/>
        </p:nvSpPr>
        <p:spPr>
          <a:xfrm>
            <a:off x="6451262" y="1611458"/>
            <a:ext cx="2592000" cy="1404000"/>
          </a:xfrm>
          <a:prstGeom prst="rect">
            <a:avLst/>
          </a:prstGeom>
          <a:solidFill>
            <a:schemeClr val="bg1"/>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6" name="Picture 5">
            <a:extLst>
              <a:ext uri="{FF2B5EF4-FFF2-40B4-BE49-F238E27FC236}">
                <a16:creationId xmlns:a16="http://schemas.microsoft.com/office/drawing/2014/main" id="{94B32CB0-212B-44DC-B4C9-C0C8E9972B20}"/>
              </a:ext>
            </a:extLst>
          </p:cNvPr>
          <p:cNvPicPr>
            <a:picLocks noChangeAspect="1"/>
          </p:cNvPicPr>
          <p:nvPr/>
        </p:nvPicPr>
        <p:blipFill>
          <a:blip r:embed="rId3"/>
          <a:stretch>
            <a:fillRect/>
          </a:stretch>
        </p:blipFill>
        <p:spPr>
          <a:xfrm>
            <a:off x="6607288" y="1760028"/>
            <a:ext cx="2279948" cy="900000"/>
          </a:xfrm>
          <a:prstGeom prst="rect">
            <a:avLst/>
          </a:prstGeom>
        </p:spPr>
      </p:pic>
      <p:pic>
        <p:nvPicPr>
          <p:cNvPr id="5" name="Picture 4" descr="Graphical user interface&#10;&#10;Description automatically generated">
            <a:extLst>
              <a:ext uri="{FF2B5EF4-FFF2-40B4-BE49-F238E27FC236}">
                <a16:creationId xmlns:a16="http://schemas.microsoft.com/office/drawing/2014/main" id="{A4EB5B70-3226-4863-81B7-2D4224BA8959}"/>
              </a:ext>
            </a:extLst>
          </p:cNvPr>
          <p:cNvPicPr>
            <a:picLocks noChangeAspect="1"/>
          </p:cNvPicPr>
          <p:nvPr/>
        </p:nvPicPr>
        <p:blipFill>
          <a:blip r:embed="rId4"/>
          <a:stretch>
            <a:fillRect/>
          </a:stretch>
        </p:blipFill>
        <p:spPr>
          <a:xfrm>
            <a:off x="719374" y="1753821"/>
            <a:ext cx="2309395" cy="900000"/>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F57C46C2-64C9-4E74-911D-B9B0C273C000}"/>
                  </a:ext>
                </a:extLst>
              </p:cNvPr>
              <p:cNvSpPr txBox="1"/>
              <p:nvPr/>
            </p:nvSpPr>
            <p:spPr>
              <a:xfrm>
                <a:off x="572626" y="2656370"/>
                <a:ext cx="2591663" cy="36067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𝟎</m:t>
                      </m:r>
                      <m:r>
                        <a:rPr lang="en-GB" sz="1600" b="1" i="1" smtClean="0">
                          <a:latin typeface="Cambria Math" panose="02040503050406030204" pitchFamily="18" charset="0"/>
                          <a:ea typeface="Cambria Math" panose="02040503050406030204" pitchFamily="18" charset="0"/>
                        </a:rPr>
                        <m:t>≤</m:t>
                      </m:r>
                      <m:r>
                        <a:rPr lang="en-GB" sz="1600" b="1" i="1" smtClean="0">
                          <a:latin typeface="Cambria Math" panose="02040503050406030204" pitchFamily="18" charset="0"/>
                          <a:ea typeface="Cambria Math" panose="02040503050406030204" pitchFamily="18" charset="0"/>
                        </a:rPr>
                        <m:t>𝒉</m:t>
                      </m:r>
                      <m:r>
                        <a:rPr lang="en-GB" sz="1600" b="1" i="1" smtClean="0">
                          <a:latin typeface="Cambria Math" panose="02040503050406030204" pitchFamily="18" charset="0"/>
                          <a:ea typeface="Cambria Math" panose="02040503050406030204" pitchFamily="18" charset="0"/>
                        </a:rPr>
                        <m:t>≤</m:t>
                      </m:r>
                      <m:sSub>
                        <m:sSubPr>
                          <m:ctrlPr>
                            <a:rPr lang="en-GB" sz="1600" b="1" i="1" smtClean="0">
                              <a:latin typeface="Cambria Math" panose="02040503050406030204" pitchFamily="18" charset="0"/>
                              <a:ea typeface="Cambria Math" panose="02040503050406030204" pitchFamily="18" charset="0"/>
                            </a:rPr>
                          </m:ctrlPr>
                        </m:sSubPr>
                        <m:e>
                          <m:r>
                            <a:rPr lang="en-GB" sz="1600" b="1" i="1" smtClean="0">
                              <a:latin typeface="Cambria Math" panose="02040503050406030204" pitchFamily="18" charset="0"/>
                              <a:ea typeface="Cambria Math" panose="02040503050406030204" pitchFamily="18" charset="0"/>
                            </a:rPr>
                            <m:t>𝒉</m:t>
                          </m:r>
                        </m:e>
                        <m:sub>
                          <m:sSub>
                            <m:sSubPr>
                              <m:ctrlPr>
                                <a:rPr lang="en-GB" sz="1600" b="1" i="1" smtClean="0">
                                  <a:latin typeface="Cambria Math" panose="02040503050406030204" pitchFamily="18" charset="0"/>
                                  <a:ea typeface="Cambria Math" panose="02040503050406030204" pitchFamily="18" charset="0"/>
                                </a:rPr>
                              </m:ctrlPr>
                            </m:sSubPr>
                            <m:e>
                              <m:r>
                                <a:rPr lang="en-GB" sz="1600" b="1" i="1" smtClean="0">
                                  <a:latin typeface="Cambria Math" panose="02040503050406030204" pitchFamily="18" charset="0"/>
                                  <a:ea typeface="Cambria Math" panose="02040503050406030204" pitchFamily="18" charset="0"/>
                                </a:rPr>
                                <m:t>𝒒</m:t>
                              </m:r>
                            </m:e>
                            <m:sub>
                              <m:r>
                                <a:rPr lang="en-GB" sz="1600" b="1" i="1" smtClean="0">
                                  <a:latin typeface="Cambria Math" panose="02040503050406030204" pitchFamily="18" charset="0"/>
                                  <a:ea typeface="Cambria Math" panose="02040503050406030204" pitchFamily="18" charset="0"/>
                                </a:rPr>
                                <m:t>𝒄</m:t>
                              </m:r>
                            </m:sub>
                          </m:sSub>
                        </m:sub>
                      </m:sSub>
                    </m:oMath>
                  </m:oMathPara>
                </a14:m>
                <a:endParaRPr lang="en-GB" sz="1600" b="1" dirty="0"/>
              </a:p>
            </p:txBody>
          </p:sp>
        </mc:Choice>
        <mc:Fallback xmlns="">
          <p:sp>
            <p:nvSpPr>
              <p:cNvPr id="8" name="TextBox 7">
                <a:extLst>
                  <a:ext uri="{FF2B5EF4-FFF2-40B4-BE49-F238E27FC236}">
                    <a16:creationId xmlns:a16="http://schemas.microsoft.com/office/drawing/2014/main" id="{F57C46C2-64C9-4E74-911D-B9B0C273C000}"/>
                  </a:ext>
                </a:extLst>
              </p:cNvPr>
              <p:cNvSpPr txBox="1">
                <a:spLocks noRot="1" noChangeAspect="1" noMove="1" noResize="1" noEditPoints="1" noAdjustHandles="1" noChangeArrowheads="1" noChangeShapeType="1" noTextEdit="1"/>
              </p:cNvSpPr>
              <p:nvPr/>
            </p:nvSpPr>
            <p:spPr>
              <a:xfrm>
                <a:off x="572626" y="2656370"/>
                <a:ext cx="2591663" cy="360676"/>
              </a:xfrm>
              <a:prstGeom prst="rect">
                <a:avLst/>
              </a:prstGeom>
              <a:blipFill>
                <a:blip r:embed="rId5"/>
                <a:stretch>
                  <a:fillRect b="-1695"/>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EC8D832-6870-4EB9-A75C-343CB5366E0B}"/>
                  </a:ext>
                </a:extLst>
              </p:cNvPr>
              <p:cNvSpPr txBox="1"/>
              <p:nvPr/>
            </p:nvSpPr>
            <p:spPr>
              <a:xfrm>
                <a:off x="3511775" y="2661763"/>
                <a:ext cx="2592001" cy="36067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𝒉</m:t>
                      </m:r>
                      <m:r>
                        <a:rPr lang="en-GB" sz="1600" b="1" i="1" smtClean="0">
                          <a:latin typeface="Cambria Math" panose="02040503050406030204" pitchFamily="18" charset="0"/>
                        </a:rPr>
                        <m:t>&gt;</m:t>
                      </m:r>
                      <m:sSub>
                        <m:sSubPr>
                          <m:ctrlPr>
                            <a:rPr lang="en-GB" sz="1600" b="1" i="1" smtClean="0">
                              <a:latin typeface="Cambria Math" panose="02040503050406030204" pitchFamily="18" charset="0"/>
                            </a:rPr>
                          </m:ctrlPr>
                        </m:sSubPr>
                        <m:e>
                          <m:r>
                            <a:rPr lang="en-GB" sz="1600" b="1" i="1" smtClean="0">
                              <a:latin typeface="Cambria Math" panose="02040503050406030204" pitchFamily="18" charset="0"/>
                            </a:rPr>
                            <m:t>𝒉</m:t>
                          </m:r>
                        </m:e>
                        <m:sub>
                          <m:sSub>
                            <m:sSubPr>
                              <m:ctrlPr>
                                <a:rPr lang="en-GB" sz="1600" b="1" i="1" smtClean="0">
                                  <a:latin typeface="Cambria Math" panose="02040503050406030204" pitchFamily="18" charset="0"/>
                                </a:rPr>
                              </m:ctrlPr>
                            </m:sSubPr>
                            <m:e>
                              <m:r>
                                <a:rPr lang="en-GB" sz="1600" b="1" i="1" smtClean="0">
                                  <a:latin typeface="Cambria Math" panose="02040503050406030204" pitchFamily="18" charset="0"/>
                                </a:rPr>
                                <m:t>𝒒</m:t>
                              </m:r>
                            </m:e>
                            <m:sub>
                              <m:r>
                                <a:rPr lang="en-GB" sz="1600" b="1" i="1" smtClean="0">
                                  <a:latin typeface="Cambria Math" panose="02040503050406030204" pitchFamily="18" charset="0"/>
                                </a:rPr>
                                <m:t>𝒄</m:t>
                              </m:r>
                            </m:sub>
                          </m:sSub>
                        </m:sub>
                      </m:sSub>
                    </m:oMath>
                  </m:oMathPara>
                </a14:m>
                <a:endParaRPr lang="en-GB" sz="1600" b="1" dirty="0"/>
              </a:p>
            </p:txBody>
          </p:sp>
        </mc:Choice>
        <mc:Fallback xmlns="">
          <p:sp>
            <p:nvSpPr>
              <p:cNvPr id="9" name="TextBox 8">
                <a:extLst>
                  <a:ext uri="{FF2B5EF4-FFF2-40B4-BE49-F238E27FC236}">
                    <a16:creationId xmlns:a16="http://schemas.microsoft.com/office/drawing/2014/main" id="{6EC8D832-6870-4EB9-A75C-343CB5366E0B}"/>
                  </a:ext>
                </a:extLst>
              </p:cNvPr>
              <p:cNvSpPr txBox="1">
                <a:spLocks noRot="1" noChangeAspect="1" noMove="1" noResize="1" noEditPoints="1" noAdjustHandles="1" noChangeArrowheads="1" noChangeShapeType="1" noTextEdit="1"/>
              </p:cNvSpPr>
              <p:nvPr/>
            </p:nvSpPr>
            <p:spPr>
              <a:xfrm>
                <a:off x="3511775" y="2661763"/>
                <a:ext cx="2592001" cy="360676"/>
              </a:xfrm>
              <a:prstGeom prst="rect">
                <a:avLst/>
              </a:prstGeom>
              <a:blipFill>
                <a:blip r:embed="rId6"/>
                <a:stretch>
                  <a:fillRect b="-1695"/>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7A8D861-1E0B-4E74-9E5D-ABC5E28FB694}"/>
                  </a:ext>
                </a:extLst>
              </p:cNvPr>
              <p:cNvSpPr txBox="1"/>
              <p:nvPr/>
            </p:nvSpPr>
            <p:spPr>
              <a:xfrm>
                <a:off x="6451262" y="2676904"/>
                <a:ext cx="2592000"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𝒉</m:t>
                      </m:r>
                      <m:r>
                        <a:rPr lang="en-GB" sz="1600" b="1" i="1" smtClean="0">
                          <a:latin typeface="Cambria Math" panose="02040503050406030204" pitchFamily="18" charset="0"/>
                        </a:rPr>
                        <m:t>&lt;</m:t>
                      </m:r>
                      <m:r>
                        <a:rPr lang="en-GB" sz="1600" b="1" i="1" smtClean="0">
                          <a:latin typeface="Cambria Math" panose="02040503050406030204" pitchFamily="18" charset="0"/>
                        </a:rPr>
                        <m:t>𝟎</m:t>
                      </m:r>
                    </m:oMath>
                  </m:oMathPara>
                </a14:m>
                <a:endParaRPr lang="en-GB" sz="1600" b="1" dirty="0"/>
              </a:p>
            </p:txBody>
          </p:sp>
        </mc:Choice>
        <mc:Fallback xmlns="">
          <p:sp>
            <p:nvSpPr>
              <p:cNvPr id="10" name="TextBox 9">
                <a:extLst>
                  <a:ext uri="{FF2B5EF4-FFF2-40B4-BE49-F238E27FC236}">
                    <a16:creationId xmlns:a16="http://schemas.microsoft.com/office/drawing/2014/main" id="{B7A8D861-1E0B-4E74-9E5D-ABC5E28FB694}"/>
                  </a:ext>
                </a:extLst>
              </p:cNvPr>
              <p:cNvSpPr txBox="1">
                <a:spLocks noRot="1" noChangeAspect="1" noMove="1" noResize="1" noEditPoints="1" noAdjustHandles="1" noChangeArrowheads="1" noChangeShapeType="1" noTextEdit="1"/>
              </p:cNvSpPr>
              <p:nvPr/>
            </p:nvSpPr>
            <p:spPr>
              <a:xfrm>
                <a:off x="6451262" y="2676904"/>
                <a:ext cx="2592000" cy="338554"/>
              </a:xfrm>
              <a:prstGeom prst="rect">
                <a:avLst/>
              </a:prstGeom>
              <a:blipFill>
                <a:blip r:embed="rId7"/>
                <a:stretch>
                  <a:fillRect/>
                </a:stretch>
              </a:blipFill>
            </p:spPr>
            <p:txBody>
              <a:bodyPr/>
              <a:lstStyle/>
              <a:p>
                <a:r>
                  <a:rPr lang="nl-BE">
                    <a:noFill/>
                  </a:rPr>
                  <a:t> </a:t>
                </a:r>
              </a:p>
            </p:txBody>
          </p:sp>
        </mc:Fallback>
      </mc:AlternateContent>
      <p:pic>
        <p:nvPicPr>
          <p:cNvPr id="31" name="Graphic 30">
            <a:extLst>
              <a:ext uri="{FF2B5EF4-FFF2-40B4-BE49-F238E27FC236}">
                <a16:creationId xmlns:a16="http://schemas.microsoft.com/office/drawing/2014/main" id="{CDA24A0E-3B8E-4933-BCFE-2544A4410EB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484792" y="3520343"/>
            <a:ext cx="4152415" cy="3240000"/>
          </a:xfrm>
          <a:prstGeom prst="rect">
            <a:avLst/>
          </a:prstGeom>
        </p:spPr>
      </p:pic>
      <p:sp>
        <p:nvSpPr>
          <p:cNvPr id="35" name="TextBox 34">
            <a:extLst>
              <a:ext uri="{FF2B5EF4-FFF2-40B4-BE49-F238E27FC236}">
                <a16:creationId xmlns:a16="http://schemas.microsoft.com/office/drawing/2014/main" id="{17AD5B74-D4D1-4A2A-8EEF-1E8D733CF94A}"/>
              </a:ext>
            </a:extLst>
          </p:cNvPr>
          <p:cNvSpPr txBox="1"/>
          <p:nvPr/>
        </p:nvSpPr>
        <p:spPr>
          <a:xfrm>
            <a:off x="572626" y="1240124"/>
            <a:ext cx="2591663" cy="369332"/>
          </a:xfrm>
          <a:prstGeom prst="rect">
            <a:avLst/>
          </a:prstGeom>
          <a:noFill/>
        </p:spPr>
        <p:txBody>
          <a:bodyPr wrap="square" rtlCol="0">
            <a:spAutoFit/>
          </a:bodyPr>
          <a:lstStyle>
            <a:defPPr>
              <a:defRPr lang="nl-NL"/>
            </a:defPPr>
            <a:lvl1pPr algn="ctr">
              <a:defRPr b="1"/>
            </a:lvl1pPr>
          </a:lstStyle>
          <a:p>
            <a:r>
              <a:rPr lang="en-US" dirty="0"/>
              <a:t>Weir flow</a:t>
            </a:r>
            <a:endParaRPr lang="nl-BE" dirty="0"/>
          </a:p>
        </p:txBody>
      </p:sp>
      <p:sp>
        <p:nvSpPr>
          <p:cNvPr id="36" name="TextBox 35">
            <a:extLst>
              <a:ext uri="{FF2B5EF4-FFF2-40B4-BE49-F238E27FC236}">
                <a16:creationId xmlns:a16="http://schemas.microsoft.com/office/drawing/2014/main" id="{C151A9A0-8083-451E-8F06-E9F88715579F}"/>
              </a:ext>
            </a:extLst>
          </p:cNvPr>
          <p:cNvSpPr txBox="1"/>
          <p:nvPr/>
        </p:nvSpPr>
        <p:spPr>
          <a:xfrm>
            <a:off x="3511776" y="1245517"/>
            <a:ext cx="2592002" cy="369332"/>
          </a:xfrm>
          <a:prstGeom prst="rect">
            <a:avLst/>
          </a:prstGeom>
          <a:noFill/>
        </p:spPr>
        <p:txBody>
          <a:bodyPr wrap="square" rtlCol="0">
            <a:spAutoFit/>
          </a:bodyPr>
          <a:lstStyle>
            <a:defPPr>
              <a:defRPr lang="nl-NL"/>
            </a:defPPr>
            <a:lvl1pPr algn="ctr">
              <a:defRPr b="1"/>
            </a:lvl1pPr>
          </a:lstStyle>
          <a:p>
            <a:r>
              <a:rPr lang="en-US" dirty="0"/>
              <a:t>Orifice flow</a:t>
            </a:r>
            <a:endParaRPr lang="nl-BE" dirty="0"/>
          </a:p>
        </p:txBody>
      </p:sp>
      <p:sp>
        <p:nvSpPr>
          <p:cNvPr id="37" name="TextBox 36">
            <a:extLst>
              <a:ext uri="{FF2B5EF4-FFF2-40B4-BE49-F238E27FC236}">
                <a16:creationId xmlns:a16="http://schemas.microsoft.com/office/drawing/2014/main" id="{7B85F53D-7F61-45BE-BCD5-4AA291D6EDFE}"/>
              </a:ext>
            </a:extLst>
          </p:cNvPr>
          <p:cNvSpPr txBox="1"/>
          <p:nvPr/>
        </p:nvSpPr>
        <p:spPr>
          <a:xfrm>
            <a:off x="6451263" y="1246331"/>
            <a:ext cx="2592000" cy="369332"/>
          </a:xfrm>
          <a:prstGeom prst="rect">
            <a:avLst/>
          </a:prstGeom>
          <a:noFill/>
        </p:spPr>
        <p:txBody>
          <a:bodyPr wrap="square" rtlCol="0">
            <a:spAutoFit/>
          </a:bodyPr>
          <a:lstStyle/>
          <a:p>
            <a:pPr algn="ctr"/>
            <a:r>
              <a:rPr lang="en-US" b="1" dirty="0"/>
              <a:t>Orifice reverse flow</a:t>
            </a:r>
            <a:endParaRPr lang="nl-BE" b="1" dirty="0"/>
          </a:p>
        </p:txBody>
      </p:sp>
      <p:sp>
        <p:nvSpPr>
          <p:cNvPr id="44" name="TextBox 43">
            <a:extLst>
              <a:ext uri="{FF2B5EF4-FFF2-40B4-BE49-F238E27FC236}">
                <a16:creationId xmlns:a16="http://schemas.microsoft.com/office/drawing/2014/main" id="{365D0DE0-820C-4A2D-9052-8DE029955202}"/>
              </a:ext>
            </a:extLst>
          </p:cNvPr>
          <p:cNvSpPr txBox="1"/>
          <p:nvPr/>
        </p:nvSpPr>
        <p:spPr>
          <a:xfrm>
            <a:off x="2906836" y="1631370"/>
            <a:ext cx="210710" cy="338554"/>
          </a:xfrm>
          <a:prstGeom prst="rect">
            <a:avLst/>
          </a:prstGeom>
          <a:noFill/>
        </p:spPr>
        <p:txBody>
          <a:bodyPr wrap="square" rtlCol="0">
            <a:spAutoFit/>
          </a:bodyPr>
          <a:lstStyle/>
          <a:p>
            <a:pPr algn="ctr"/>
            <a:r>
              <a:rPr lang="en-US" sz="1600" b="1" dirty="0">
                <a:solidFill>
                  <a:srgbClr val="FF0000"/>
                </a:solidFill>
              </a:rPr>
              <a:t>1</a:t>
            </a:r>
            <a:endParaRPr lang="nl-BE" sz="1600" b="1" dirty="0">
              <a:solidFill>
                <a:srgbClr val="FF0000"/>
              </a:solidFill>
            </a:endParaRPr>
          </a:p>
        </p:txBody>
      </p:sp>
      <p:sp>
        <p:nvSpPr>
          <p:cNvPr id="46" name="Rectangle: Rounded Corners 45">
            <a:extLst>
              <a:ext uri="{FF2B5EF4-FFF2-40B4-BE49-F238E27FC236}">
                <a16:creationId xmlns:a16="http://schemas.microsoft.com/office/drawing/2014/main" id="{2447561D-1CB7-4655-95E8-DED5A6D110F5}"/>
              </a:ext>
            </a:extLst>
          </p:cNvPr>
          <p:cNvSpPr/>
          <p:nvPr/>
        </p:nvSpPr>
        <p:spPr>
          <a:xfrm>
            <a:off x="8161183" y="4724438"/>
            <a:ext cx="3460345" cy="1526149"/>
          </a:xfrm>
          <a:prstGeom prst="roundRect">
            <a:avLst>
              <a:gd name="adj" fmla="val 7865"/>
            </a:avLst>
          </a:prstGeom>
          <a:solidFill>
            <a:schemeClr val="bg1"/>
          </a:solidFill>
          <a:ln w="285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83B16A04-6E83-49C5-9F29-D33CE3747A63}"/>
                  </a:ext>
                </a:extLst>
              </p:cNvPr>
              <p:cNvSpPr txBox="1"/>
              <p:nvPr/>
            </p:nvSpPr>
            <p:spPr>
              <a:xfrm>
                <a:off x="8165511" y="5298838"/>
                <a:ext cx="3456017" cy="359266"/>
              </a:xfrm>
              <a:prstGeom prst="rect">
                <a:avLst/>
              </a:prstGeom>
              <a:noFill/>
            </p:spPr>
            <p:txBody>
              <a:bodyPr wrap="square">
                <a:spAutoFit/>
              </a:bodyPr>
              <a:lstStyle/>
              <a:p>
                <a:r>
                  <a:rPr lang="en-GB" sz="1400" b="1" dirty="0">
                    <a:solidFill>
                      <a:srgbClr val="FF0000"/>
                    </a:solidFill>
                  </a:rPr>
                  <a:t>2)</a:t>
                </a:r>
                <a:r>
                  <a:rPr lang="en-GB" sz="1400" b="0" dirty="0"/>
                  <a:t>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𝑄</m:t>
                        </m:r>
                      </m:e>
                      <m:sub>
                        <m:r>
                          <a:rPr lang="en-GB" sz="1400" b="0" i="1" smtClean="0">
                            <a:latin typeface="Cambria Math" panose="02040503050406030204" pitchFamily="18" charset="0"/>
                          </a:rPr>
                          <m:t>𝑖</m:t>
                        </m:r>
                      </m:sub>
                    </m:sSub>
                    <m:r>
                      <a:rPr lang="en-GB" sz="1400" b="0" i="1" smtClean="0">
                        <a:latin typeface="Cambria Math" panose="02040503050406030204" pitchFamily="18" charset="0"/>
                      </a:rPr>
                      <m:t>=</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1−</m:t>
                        </m:r>
                        <m:r>
                          <a:rPr lang="en-GB" sz="1400" b="0" i="1" smtClean="0">
                            <a:latin typeface="Cambria Math" panose="02040503050406030204" pitchFamily="18" charset="0"/>
                          </a:rPr>
                          <m:t>𝑘</m:t>
                        </m:r>
                      </m:e>
                    </m:d>
                    <m:r>
                      <a:rPr lang="en-GB" sz="1400" b="0" i="1" smtClean="0">
                        <a:latin typeface="Cambria Math" panose="02040503050406030204" pitchFamily="18" charset="0"/>
                      </a:rPr>
                      <m:t>∗</m:t>
                    </m:r>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𝐶</m:t>
                        </m:r>
                      </m:e>
                      <m:sub>
                        <m:r>
                          <a:rPr lang="en-GB" sz="1400" b="0" i="1" smtClean="0">
                            <a:latin typeface="Cambria Math" panose="02040503050406030204" pitchFamily="18" charset="0"/>
                          </a:rPr>
                          <m:t>𝑜𝑑</m:t>
                        </m:r>
                      </m:sub>
                    </m:sSub>
                    <m:r>
                      <a:rPr lang="en-GB" sz="1400" b="0" i="1" smtClean="0">
                        <a:latin typeface="Cambria Math" panose="02040503050406030204" pitchFamily="18" charset="0"/>
                      </a:rPr>
                      <m:t>∗</m:t>
                    </m:r>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𝐴</m:t>
                        </m:r>
                      </m:e>
                      <m:sub>
                        <m:r>
                          <a:rPr lang="en-US" sz="1400" b="0" i="1" smtClean="0">
                            <a:latin typeface="Cambria Math" panose="02040503050406030204" pitchFamily="18" charset="0"/>
                          </a:rPr>
                          <m:t>𝑔</m:t>
                        </m:r>
                      </m:sub>
                    </m:sSub>
                    <m:r>
                      <a:rPr lang="en-GB" sz="1400" b="0" i="1" smtClean="0">
                        <a:latin typeface="Cambria Math" panose="02040503050406030204" pitchFamily="18" charset="0"/>
                      </a:rPr>
                      <m:t>∗</m:t>
                    </m:r>
                    <m:rad>
                      <m:radPr>
                        <m:degHide m:val="on"/>
                        <m:ctrlPr>
                          <a:rPr lang="en-GB" sz="1400" b="0" i="1" smtClean="0">
                            <a:latin typeface="Cambria Math" panose="02040503050406030204" pitchFamily="18" charset="0"/>
                          </a:rPr>
                        </m:ctrlPr>
                      </m:radPr>
                      <m:deg/>
                      <m:e>
                        <m:r>
                          <a:rPr lang="en-GB" sz="1400" b="0" i="1" smtClean="0">
                            <a:latin typeface="Cambria Math" panose="02040503050406030204" pitchFamily="18" charset="0"/>
                          </a:rPr>
                          <m:t>2</m:t>
                        </m:r>
                        <m:r>
                          <a:rPr lang="en-GB" sz="1400" b="0" i="1" smtClean="0">
                            <a:latin typeface="Cambria Math" panose="02040503050406030204" pitchFamily="18" charset="0"/>
                          </a:rPr>
                          <m:t>𝑔</m:t>
                        </m:r>
                        <m:r>
                          <a:rPr lang="en-US" sz="1400" b="0" i="1" smtClean="0">
                            <a:latin typeface="Cambria Math" panose="02040503050406030204" pitchFamily="18" charset="0"/>
                          </a:rPr>
                          <m:t>(</m:t>
                        </m:r>
                        <m:r>
                          <a:rPr lang="en-GB" sz="1400" b="0" i="1" smtClean="0">
                            <a:latin typeface="Cambria Math" panose="02040503050406030204" pitchFamily="18" charset="0"/>
                          </a:rPr>
                          <m:t>h</m:t>
                        </m:r>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𝑧</m:t>
                            </m:r>
                          </m:e>
                          <m:sub>
                            <m:r>
                              <a:rPr lang="en-US" sz="1400" b="0" i="1" smtClean="0">
                                <a:latin typeface="Cambria Math" panose="02040503050406030204" pitchFamily="18" charset="0"/>
                              </a:rPr>
                              <m:t>𝑐h</m:t>
                            </m:r>
                          </m:sub>
                        </m:sSub>
                        <m:r>
                          <a:rPr lang="en-US" sz="1400" b="0" i="1" smtClean="0">
                            <a:latin typeface="Cambria Math" panose="02040503050406030204" pitchFamily="18" charset="0"/>
                          </a:rPr>
                          <m:t>)</m:t>
                        </m:r>
                      </m:e>
                    </m:rad>
                  </m:oMath>
                </a14:m>
                <a:endParaRPr lang="en-GB" sz="1400" dirty="0"/>
              </a:p>
            </p:txBody>
          </p:sp>
        </mc:Choice>
        <mc:Fallback xmlns="">
          <p:sp>
            <p:nvSpPr>
              <p:cNvPr id="47" name="TextBox 46">
                <a:extLst>
                  <a:ext uri="{FF2B5EF4-FFF2-40B4-BE49-F238E27FC236}">
                    <a16:creationId xmlns:a16="http://schemas.microsoft.com/office/drawing/2014/main" id="{83B16A04-6E83-49C5-9F29-D33CE3747A63}"/>
                  </a:ext>
                </a:extLst>
              </p:cNvPr>
              <p:cNvSpPr txBox="1">
                <a:spLocks noRot="1" noChangeAspect="1" noMove="1" noResize="1" noEditPoints="1" noAdjustHandles="1" noChangeArrowheads="1" noChangeShapeType="1" noTextEdit="1"/>
              </p:cNvSpPr>
              <p:nvPr/>
            </p:nvSpPr>
            <p:spPr>
              <a:xfrm>
                <a:off x="8165511" y="5298838"/>
                <a:ext cx="3456017" cy="359266"/>
              </a:xfrm>
              <a:prstGeom prst="rect">
                <a:avLst/>
              </a:prstGeom>
              <a:blipFill>
                <a:blip r:embed="rId10"/>
                <a:stretch>
                  <a:fillRect l="-529" b="-11864"/>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A888EDED-62DA-4AAB-B63D-8F80F0A78545}"/>
                  </a:ext>
                </a:extLst>
              </p:cNvPr>
              <p:cNvSpPr txBox="1"/>
              <p:nvPr/>
            </p:nvSpPr>
            <p:spPr>
              <a:xfrm>
                <a:off x="8161183" y="5825283"/>
                <a:ext cx="3456017" cy="353238"/>
              </a:xfrm>
              <a:prstGeom prst="rect">
                <a:avLst/>
              </a:prstGeom>
              <a:noFill/>
            </p:spPr>
            <p:txBody>
              <a:bodyPr wrap="square">
                <a:spAutoFit/>
              </a:bodyPr>
              <a:lstStyle/>
              <a:p>
                <a:r>
                  <a:rPr lang="en-GB" sz="1400" b="1" dirty="0">
                    <a:solidFill>
                      <a:srgbClr val="FF0000"/>
                    </a:solidFill>
                  </a:rPr>
                  <a:t>3)</a:t>
                </a:r>
                <a:r>
                  <a:rPr lang="en-GB" sz="1400" b="0" dirty="0"/>
                  <a:t>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𝑄</m:t>
                        </m:r>
                      </m:e>
                      <m:sub>
                        <m:r>
                          <a:rPr lang="en-GB" sz="1400" b="0" i="1" smtClean="0">
                            <a:latin typeface="Cambria Math" panose="02040503050406030204" pitchFamily="18" charset="0"/>
                          </a:rPr>
                          <m:t>𝑖</m:t>
                        </m:r>
                      </m:sub>
                    </m:sSub>
                    <m:r>
                      <a:rPr lang="en-GB" sz="1400" b="0" i="1" smtClean="0">
                        <a:latin typeface="Cambria Math" panose="02040503050406030204" pitchFamily="18" charset="0"/>
                      </a:rPr>
                      <m:t>=</m:t>
                    </m:r>
                    <m:r>
                      <a:rPr lang="en-US" sz="1400" b="0" i="1" smtClean="0">
                        <a:latin typeface="Cambria Math" panose="02040503050406030204" pitchFamily="18" charset="0"/>
                      </a:rPr>
                      <m:t>−</m:t>
                    </m:r>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𝐶</m:t>
                        </m:r>
                      </m:e>
                      <m:sub>
                        <m:r>
                          <a:rPr lang="en-GB" sz="1400" b="0" i="1" smtClean="0">
                            <a:latin typeface="Cambria Math" panose="02040503050406030204" pitchFamily="18" charset="0"/>
                          </a:rPr>
                          <m:t>𝑜𝑟</m:t>
                        </m:r>
                      </m:sub>
                    </m:sSub>
                    <m:r>
                      <a:rPr lang="en-GB" sz="1400" b="0" i="1" smtClean="0">
                        <a:latin typeface="Cambria Math" panose="02040503050406030204" pitchFamily="18" charset="0"/>
                      </a:rPr>
                      <m:t>∗</m:t>
                    </m:r>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𝐴</m:t>
                        </m:r>
                      </m:e>
                      <m:sub>
                        <m:r>
                          <a:rPr lang="en-GB" sz="1400" b="0" i="1" smtClean="0">
                            <a:latin typeface="Cambria Math" panose="02040503050406030204" pitchFamily="18" charset="0"/>
                          </a:rPr>
                          <m:t>𝑣</m:t>
                        </m:r>
                      </m:sub>
                    </m:sSub>
                    <m:r>
                      <a:rPr lang="en-GB" sz="1400" b="0" i="1" smtClean="0">
                        <a:latin typeface="Cambria Math" panose="02040503050406030204" pitchFamily="18" charset="0"/>
                      </a:rPr>
                      <m:t>∗</m:t>
                    </m:r>
                    <m:rad>
                      <m:radPr>
                        <m:degHide m:val="on"/>
                        <m:ctrlPr>
                          <a:rPr lang="en-GB" sz="1400" b="0" i="1" smtClean="0">
                            <a:latin typeface="Cambria Math" panose="02040503050406030204" pitchFamily="18" charset="0"/>
                          </a:rPr>
                        </m:ctrlPr>
                      </m:radPr>
                      <m:deg/>
                      <m:e>
                        <m:r>
                          <a:rPr lang="en-GB" sz="1400" b="0" i="1" smtClean="0">
                            <a:latin typeface="Cambria Math" panose="02040503050406030204" pitchFamily="18" charset="0"/>
                          </a:rPr>
                          <m:t>2</m:t>
                        </m:r>
                        <m:r>
                          <a:rPr lang="en-GB" sz="1400" b="0" i="1" smtClean="0">
                            <a:latin typeface="Cambria Math" panose="02040503050406030204" pitchFamily="18" charset="0"/>
                          </a:rPr>
                          <m:t>𝑔</m:t>
                        </m:r>
                        <m:d>
                          <m:dPr>
                            <m:begChr m:val="|"/>
                            <m:endChr m:val="|"/>
                            <m:ctrlPr>
                              <a:rPr lang="en-GB" sz="1400" i="1">
                                <a:latin typeface="Cambria Math" panose="02040503050406030204" pitchFamily="18" charset="0"/>
                              </a:rPr>
                            </m:ctrlPr>
                          </m:dPr>
                          <m:e>
                            <m:r>
                              <a:rPr lang="en-GB" sz="1400" i="1">
                                <a:latin typeface="Cambria Math" panose="02040503050406030204" pitchFamily="18" charset="0"/>
                              </a:rPr>
                              <m:t>h</m:t>
                            </m:r>
                          </m:e>
                        </m:d>
                      </m:e>
                    </m:rad>
                  </m:oMath>
                </a14:m>
                <a:endParaRPr lang="en-GB" sz="1400" dirty="0"/>
              </a:p>
            </p:txBody>
          </p:sp>
        </mc:Choice>
        <mc:Fallback xmlns="">
          <p:sp>
            <p:nvSpPr>
              <p:cNvPr id="48" name="TextBox 47">
                <a:extLst>
                  <a:ext uri="{FF2B5EF4-FFF2-40B4-BE49-F238E27FC236}">
                    <a16:creationId xmlns:a16="http://schemas.microsoft.com/office/drawing/2014/main" id="{A888EDED-62DA-4AAB-B63D-8F80F0A78545}"/>
                  </a:ext>
                </a:extLst>
              </p:cNvPr>
              <p:cNvSpPr txBox="1">
                <a:spLocks noRot="1" noChangeAspect="1" noMove="1" noResize="1" noEditPoints="1" noAdjustHandles="1" noChangeArrowheads="1" noChangeShapeType="1" noTextEdit="1"/>
              </p:cNvSpPr>
              <p:nvPr/>
            </p:nvSpPr>
            <p:spPr>
              <a:xfrm>
                <a:off x="8161183" y="5825283"/>
                <a:ext cx="3456017" cy="353238"/>
              </a:xfrm>
              <a:prstGeom prst="rect">
                <a:avLst/>
              </a:prstGeom>
              <a:blipFill>
                <a:blip r:embed="rId11"/>
                <a:stretch>
                  <a:fillRect l="-529" b="-1379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C4E2A12B-B375-4855-B09D-E9CEDCD74EDB}"/>
                  </a:ext>
                </a:extLst>
              </p:cNvPr>
              <p:cNvSpPr txBox="1"/>
              <p:nvPr/>
            </p:nvSpPr>
            <p:spPr>
              <a:xfrm>
                <a:off x="8165511" y="4716260"/>
                <a:ext cx="3456017" cy="398827"/>
              </a:xfrm>
              <a:prstGeom prst="rect">
                <a:avLst/>
              </a:prstGeom>
              <a:noFill/>
            </p:spPr>
            <p:txBody>
              <a:bodyPr wrap="square">
                <a:spAutoFit/>
              </a:bodyPr>
              <a:lstStyle>
                <a:defPPr>
                  <a:defRPr lang="nl-NL"/>
                </a:defPPr>
                <a:lvl1pPr>
                  <a:defRPr sz="1400" b="0" i="1">
                    <a:latin typeface="Cambria Math" panose="02040503050406030204" pitchFamily="18" charset="0"/>
                  </a:defRPr>
                </a:lvl1pPr>
              </a:lstStyle>
              <a:p>
                <a:r>
                  <a:rPr lang="en-GB" b="1" i="0" dirty="0">
                    <a:solidFill>
                      <a:srgbClr val="FF0000"/>
                    </a:solidFill>
                    <a:latin typeface="+mn-lt"/>
                  </a:rPr>
                  <a:t>1)</a:t>
                </a:r>
                <a14:m>
                  <m:oMath xmlns:m="http://schemas.openxmlformats.org/officeDocument/2006/math">
                    <m:sSub>
                      <m:sSubPr>
                        <m:ctrlPr>
                          <a:rPr lang="en-GB" i="1">
                            <a:latin typeface="Cambria Math" panose="02040503050406030204" pitchFamily="18" charset="0"/>
                          </a:rPr>
                        </m:ctrlPr>
                      </m:sSubPr>
                      <m:e>
                        <m:r>
                          <a:rPr lang="en-GB">
                            <a:latin typeface="Cambria Math" panose="02040503050406030204" pitchFamily="18" charset="0"/>
                          </a:rPr>
                          <m:t> </m:t>
                        </m:r>
                        <m:r>
                          <a:rPr lang="en-GB">
                            <a:latin typeface="Cambria Math" panose="02040503050406030204" pitchFamily="18" charset="0"/>
                          </a:rPr>
                          <m:t>𝑄</m:t>
                        </m:r>
                      </m:e>
                      <m:sub>
                        <m:r>
                          <a:rPr lang="en-GB">
                            <a:latin typeface="Cambria Math" panose="02040503050406030204" pitchFamily="18" charset="0"/>
                          </a:rPr>
                          <m:t>𝑖</m:t>
                        </m:r>
                      </m:sub>
                    </m:sSub>
                    <m:r>
                      <a:rPr lang="en-GB">
                        <a:latin typeface="Cambria Math" panose="02040503050406030204" pitchFamily="18" charset="0"/>
                      </a:rPr>
                      <m:t>=</m:t>
                    </m:r>
                    <m:d>
                      <m:dPr>
                        <m:ctrlPr>
                          <a:rPr lang="en-GB" i="1">
                            <a:latin typeface="Cambria Math" panose="02040503050406030204" pitchFamily="18" charset="0"/>
                          </a:rPr>
                        </m:ctrlPr>
                      </m:dPr>
                      <m:e>
                        <m:r>
                          <a:rPr lang="en-GB">
                            <a:latin typeface="Cambria Math" panose="02040503050406030204" pitchFamily="18" charset="0"/>
                          </a:rPr>
                          <m:t>1−</m:t>
                        </m:r>
                        <m:r>
                          <a:rPr lang="en-GB" b="0" i="1">
                            <a:latin typeface="Cambria Math" panose="02040503050406030204" pitchFamily="18" charset="0"/>
                          </a:rPr>
                          <m:t>𝑘</m:t>
                        </m:r>
                      </m:e>
                    </m:d>
                    <m:r>
                      <a:rPr lang="en-GB">
                        <a:latin typeface="Cambria Math" panose="02040503050406030204" pitchFamily="18" charset="0"/>
                      </a:rPr>
                      <m:t>∗</m:t>
                    </m:r>
                    <m:sSub>
                      <m:sSubPr>
                        <m:ctrlPr>
                          <a:rPr lang="en-GB" i="1">
                            <a:latin typeface="Cambria Math" panose="02040503050406030204" pitchFamily="18" charset="0"/>
                          </a:rPr>
                        </m:ctrlPr>
                      </m:sSubPr>
                      <m:e>
                        <m:r>
                          <a:rPr lang="en-GB">
                            <a:latin typeface="Cambria Math" panose="02040503050406030204" pitchFamily="18" charset="0"/>
                          </a:rPr>
                          <m:t>𝐶</m:t>
                        </m:r>
                      </m:e>
                      <m:sub>
                        <m:r>
                          <a:rPr lang="en-GB">
                            <a:latin typeface="Cambria Math" panose="02040503050406030204" pitchFamily="18" charset="0"/>
                          </a:rPr>
                          <m:t>𝑑𝑖</m:t>
                        </m:r>
                      </m:sub>
                    </m:sSub>
                    <m:r>
                      <a:rPr lang="en-GB">
                        <a:latin typeface="Cambria Math" panose="02040503050406030204" pitchFamily="18" charset="0"/>
                      </a:rPr>
                      <m:t>∗</m:t>
                    </m:r>
                    <m:sSub>
                      <m:sSubPr>
                        <m:ctrlPr>
                          <a:rPr lang="en-GB" i="1">
                            <a:latin typeface="Cambria Math" panose="02040503050406030204" pitchFamily="18" charset="0"/>
                          </a:rPr>
                        </m:ctrlPr>
                      </m:sSubPr>
                      <m:e>
                        <m:r>
                          <a:rPr lang="en-GB">
                            <a:latin typeface="Cambria Math" panose="02040503050406030204" pitchFamily="18" charset="0"/>
                          </a:rPr>
                          <m:t>𝐵</m:t>
                        </m:r>
                      </m:e>
                      <m:sub>
                        <m:r>
                          <a:rPr lang="en-GB">
                            <a:latin typeface="Cambria Math" panose="02040503050406030204" pitchFamily="18" charset="0"/>
                          </a:rPr>
                          <m:t>𝑖</m:t>
                        </m:r>
                      </m:sub>
                    </m:sSub>
                    <m:r>
                      <a:rPr lang="en-GB">
                        <a:latin typeface="Cambria Math" panose="02040503050406030204" pitchFamily="18" charset="0"/>
                      </a:rPr>
                      <m:t>∗</m:t>
                    </m:r>
                    <m:rad>
                      <m:radPr>
                        <m:degHide m:val="on"/>
                        <m:ctrlPr>
                          <a:rPr lang="en-GB" i="1">
                            <a:latin typeface="Cambria Math" panose="02040503050406030204" pitchFamily="18" charset="0"/>
                          </a:rPr>
                        </m:ctrlPr>
                      </m:radPr>
                      <m:deg/>
                      <m:e>
                        <m:r>
                          <a:rPr lang="en-GB">
                            <a:latin typeface="Cambria Math" panose="02040503050406030204" pitchFamily="18" charset="0"/>
                          </a:rPr>
                          <m:t>𝑔</m:t>
                        </m:r>
                      </m:e>
                    </m:rad>
                    <m:r>
                      <a:rPr lang="en-GB">
                        <a:latin typeface="Cambria Math" panose="02040503050406030204" pitchFamily="18" charset="0"/>
                      </a:rPr>
                      <m:t>∗</m:t>
                    </m:r>
                    <m:sSup>
                      <m:sSupPr>
                        <m:ctrlPr>
                          <a:rPr lang="en-GB" i="1">
                            <a:latin typeface="Cambria Math" panose="02040503050406030204" pitchFamily="18" charset="0"/>
                          </a:rPr>
                        </m:ctrlPr>
                      </m:sSupPr>
                      <m:e>
                        <m:r>
                          <a:rPr lang="en-GB">
                            <a:latin typeface="Cambria Math" panose="02040503050406030204" pitchFamily="18" charset="0"/>
                          </a:rPr>
                          <m:t>h</m:t>
                        </m:r>
                      </m:e>
                      <m:sup>
                        <m:f>
                          <m:fPr>
                            <m:ctrlPr>
                              <a:rPr lang="en-GB" i="1">
                                <a:latin typeface="Cambria Math" panose="02040503050406030204" pitchFamily="18" charset="0"/>
                              </a:rPr>
                            </m:ctrlPr>
                          </m:fPr>
                          <m:num>
                            <m:r>
                              <a:rPr lang="en-GB">
                                <a:latin typeface="Cambria Math" panose="02040503050406030204" pitchFamily="18" charset="0"/>
                              </a:rPr>
                              <m:t>3</m:t>
                            </m:r>
                          </m:num>
                          <m:den>
                            <m:r>
                              <a:rPr lang="en-GB">
                                <a:latin typeface="Cambria Math" panose="02040503050406030204" pitchFamily="18" charset="0"/>
                              </a:rPr>
                              <m:t>2</m:t>
                            </m:r>
                          </m:den>
                        </m:f>
                      </m:sup>
                    </m:sSup>
                  </m:oMath>
                </a14:m>
                <a:endParaRPr lang="en-GB" dirty="0"/>
              </a:p>
            </p:txBody>
          </p:sp>
        </mc:Choice>
        <mc:Fallback xmlns="">
          <p:sp>
            <p:nvSpPr>
              <p:cNvPr id="49" name="TextBox 48">
                <a:extLst>
                  <a:ext uri="{FF2B5EF4-FFF2-40B4-BE49-F238E27FC236}">
                    <a16:creationId xmlns:a16="http://schemas.microsoft.com/office/drawing/2014/main" id="{C4E2A12B-B375-4855-B09D-E9CEDCD74EDB}"/>
                  </a:ext>
                </a:extLst>
              </p:cNvPr>
              <p:cNvSpPr txBox="1">
                <a:spLocks noRot="1" noChangeAspect="1" noMove="1" noResize="1" noEditPoints="1" noAdjustHandles="1" noChangeArrowheads="1" noChangeShapeType="1" noTextEdit="1"/>
              </p:cNvSpPr>
              <p:nvPr/>
            </p:nvSpPr>
            <p:spPr>
              <a:xfrm>
                <a:off x="8165511" y="4716260"/>
                <a:ext cx="3456017" cy="398827"/>
              </a:xfrm>
              <a:prstGeom prst="rect">
                <a:avLst/>
              </a:prstGeom>
              <a:blipFill>
                <a:blip r:embed="rId12"/>
                <a:stretch>
                  <a:fillRect l="-529" b="-12308"/>
                </a:stretch>
              </a:blipFill>
            </p:spPr>
            <p:txBody>
              <a:bodyPr/>
              <a:lstStyle/>
              <a:p>
                <a:r>
                  <a:rPr lang="nl-BE">
                    <a:noFill/>
                  </a:rPr>
                  <a:t> </a:t>
                </a:r>
              </a:p>
            </p:txBody>
          </p:sp>
        </mc:Fallback>
      </mc:AlternateContent>
      <p:sp>
        <p:nvSpPr>
          <p:cNvPr id="50" name="TextBox 49">
            <a:extLst>
              <a:ext uri="{FF2B5EF4-FFF2-40B4-BE49-F238E27FC236}">
                <a16:creationId xmlns:a16="http://schemas.microsoft.com/office/drawing/2014/main" id="{DD8B76E5-2271-4E30-82D5-8B7F82451AF2}"/>
              </a:ext>
            </a:extLst>
          </p:cNvPr>
          <p:cNvSpPr txBox="1"/>
          <p:nvPr/>
        </p:nvSpPr>
        <p:spPr>
          <a:xfrm>
            <a:off x="8156854" y="4325157"/>
            <a:ext cx="3460345" cy="369332"/>
          </a:xfrm>
          <a:prstGeom prst="rect">
            <a:avLst/>
          </a:prstGeom>
          <a:noFill/>
        </p:spPr>
        <p:txBody>
          <a:bodyPr wrap="square" rtlCol="0">
            <a:spAutoFit/>
          </a:bodyPr>
          <a:lstStyle>
            <a:defPPr>
              <a:defRPr lang="nl-NL"/>
            </a:defPPr>
            <a:lvl1pPr algn="ctr">
              <a:defRPr b="1"/>
            </a:lvl1pPr>
          </a:lstStyle>
          <a:p>
            <a:pPr algn="l"/>
            <a:r>
              <a:rPr lang="en-US" dirty="0"/>
              <a:t>Flow equations</a:t>
            </a:r>
            <a:endParaRPr lang="nl-BE" dirty="0"/>
          </a:p>
        </p:txBody>
      </p:sp>
      <p:sp>
        <p:nvSpPr>
          <p:cNvPr id="51" name="TextBox 50">
            <a:extLst>
              <a:ext uri="{FF2B5EF4-FFF2-40B4-BE49-F238E27FC236}">
                <a16:creationId xmlns:a16="http://schemas.microsoft.com/office/drawing/2014/main" id="{E2C36F1C-3A2A-46C1-B208-B6291350D664}"/>
              </a:ext>
            </a:extLst>
          </p:cNvPr>
          <p:cNvSpPr txBox="1"/>
          <p:nvPr/>
        </p:nvSpPr>
        <p:spPr>
          <a:xfrm>
            <a:off x="5853408" y="1630475"/>
            <a:ext cx="210710" cy="338554"/>
          </a:xfrm>
          <a:prstGeom prst="rect">
            <a:avLst/>
          </a:prstGeom>
          <a:noFill/>
        </p:spPr>
        <p:txBody>
          <a:bodyPr wrap="square" rtlCol="0">
            <a:spAutoFit/>
          </a:bodyPr>
          <a:lstStyle/>
          <a:p>
            <a:pPr algn="ctr"/>
            <a:r>
              <a:rPr lang="en-US" sz="1600" b="1" dirty="0">
                <a:solidFill>
                  <a:srgbClr val="FF0000"/>
                </a:solidFill>
              </a:rPr>
              <a:t>2</a:t>
            </a:r>
            <a:endParaRPr lang="nl-BE" sz="1600" b="1" dirty="0">
              <a:solidFill>
                <a:srgbClr val="FF0000"/>
              </a:solidFill>
            </a:endParaRPr>
          </a:p>
        </p:txBody>
      </p:sp>
      <p:sp>
        <p:nvSpPr>
          <p:cNvPr id="52" name="TextBox 51">
            <a:extLst>
              <a:ext uri="{FF2B5EF4-FFF2-40B4-BE49-F238E27FC236}">
                <a16:creationId xmlns:a16="http://schemas.microsoft.com/office/drawing/2014/main" id="{CA989FB2-5E11-4DF5-9BCB-A592F9A4C65B}"/>
              </a:ext>
            </a:extLst>
          </p:cNvPr>
          <p:cNvSpPr txBox="1"/>
          <p:nvPr/>
        </p:nvSpPr>
        <p:spPr>
          <a:xfrm>
            <a:off x="8822662" y="1631370"/>
            <a:ext cx="210710" cy="338554"/>
          </a:xfrm>
          <a:prstGeom prst="rect">
            <a:avLst/>
          </a:prstGeom>
          <a:noFill/>
        </p:spPr>
        <p:txBody>
          <a:bodyPr wrap="square" rtlCol="0">
            <a:spAutoFit/>
          </a:bodyPr>
          <a:lstStyle/>
          <a:p>
            <a:pPr algn="ctr"/>
            <a:r>
              <a:rPr lang="en-US" sz="1600" b="1" dirty="0">
                <a:solidFill>
                  <a:srgbClr val="FF0000"/>
                </a:solidFill>
              </a:rPr>
              <a:t>3</a:t>
            </a:r>
            <a:endParaRPr lang="nl-BE" sz="1600" b="1" dirty="0">
              <a:solidFill>
                <a:srgbClr val="FF0000"/>
              </a:solidFill>
            </a:endParaRPr>
          </a:p>
        </p:txBody>
      </p:sp>
    </p:spTree>
    <p:extLst>
      <p:ext uri="{BB962C8B-B14F-4D97-AF65-F5344CB8AC3E}">
        <p14:creationId xmlns:p14="http://schemas.microsoft.com/office/powerpoint/2010/main" val="2032150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0CE60D8-95F1-41F1-9962-B7AE1865ABFE}"/>
              </a:ext>
            </a:extLst>
          </p:cNvPr>
          <p:cNvSpPr/>
          <p:nvPr/>
        </p:nvSpPr>
        <p:spPr>
          <a:xfrm>
            <a:off x="3086100" y="1618439"/>
            <a:ext cx="2304000" cy="1548000"/>
          </a:xfrm>
          <a:prstGeom prst="rect">
            <a:avLst/>
          </a:prstGeom>
          <a:solidFill>
            <a:schemeClr val="bg1"/>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Slide Number Placeholder 1">
            <a:extLst>
              <a:ext uri="{FF2B5EF4-FFF2-40B4-BE49-F238E27FC236}">
                <a16:creationId xmlns:a16="http://schemas.microsoft.com/office/drawing/2014/main" id="{E889E5E5-B7FD-4A7A-BF2D-2BAE08A6E389}"/>
              </a:ext>
            </a:extLst>
          </p:cNvPr>
          <p:cNvSpPr>
            <a:spLocks noGrp="1"/>
          </p:cNvSpPr>
          <p:nvPr>
            <p:ph type="sldNum" sz="quarter" idx="12"/>
          </p:nvPr>
        </p:nvSpPr>
        <p:spPr/>
        <p:txBody>
          <a:bodyPr/>
          <a:lstStyle/>
          <a:p>
            <a:fld id="{0A297500-7527-634B-90F4-69D0994C32B4}" type="slidenum">
              <a:rPr lang="nl-NL" smtClean="0"/>
              <a:t>10</a:t>
            </a:fld>
            <a:endParaRPr lang="nl-NL"/>
          </a:p>
        </p:txBody>
      </p:sp>
      <p:sp>
        <p:nvSpPr>
          <p:cNvPr id="3" name="Title 2">
            <a:extLst>
              <a:ext uri="{FF2B5EF4-FFF2-40B4-BE49-F238E27FC236}">
                <a16:creationId xmlns:a16="http://schemas.microsoft.com/office/drawing/2014/main" id="{132A18EA-5398-46C1-9E1B-A0657EEA2BF0}"/>
              </a:ext>
            </a:extLst>
          </p:cNvPr>
          <p:cNvSpPr>
            <a:spLocks noGrp="1"/>
          </p:cNvSpPr>
          <p:nvPr>
            <p:ph type="title"/>
          </p:nvPr>
        </p:nvSpPr>
        <p:spPr/>
        <p:txBody>
          <a:bodyPr/>
          <a:lstStyle/>
          <a:p>
            <a:r>
              <a:rPr lang="en-US" dirty="0"/>
              <a:t>Flow through manholes</a:t>
            </a:r>
            <a:endParaRPr lang="nl-BE" dirty="0"/>
          </a:p>
        </p:txBody>
      </p:sp>
      <p:sp>
        <p:nvSpPr>
          <p:cNvPr id="18" name="Rectangle 17">
            <a:extLst>
              <a:ext uri="{FF2B5EF4-FFF2-40B4-BE49-F238E27FC236}">
                <a16:creationId xmlns:a16="http://schemas.microsoft.com/office/drawing/2014/main" id="{DCD1931D-990C-4F9B-BFE8-573F32E2C48B}"/>
              </a:ext>
            </a:extLst>
          </p:cNvPr>
          <p:cNvSpPr/>
          <p:nvPr/>
        </p:nvSpPr>
        <p:spPr>
          <a:xfrm>
            <a:off x="553576" y="1611458"/>
            <a:ext cx="2304000" cy="1548000"/>
          </a:xfrm>
          <a:prstGeom prst="rect">
            <a:avLst/>
          </a:prstGeom>
          <a:solidFill>
            <a:schemeClr val="bg1"/>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9" name="Rectangle 18">
            <a:extLst>
              <a:ext uri="{FF2B5EF4-FFF2-40B4-BE49-F238E27FC236}">
                <a16:creationId xmlns:a16="http://schemas.microsoft.com/office/drawing/2014/main" id="{B2FE01A2-2FA0-4F85-9FE6-BEA43C098F8C}"/>
              </a:ext>
            </a:extLst>
          </p:cNvPr>
          <p:cNvSpPr/>
          <p:nvPr/>
        </p:nvSpPr>
        <p:spPr>
          <a:xfrm>
            <a:off x="5622587" y="1611458"/>
            <a:ext cx="2304000" cy="1548000"/>
          </a:xfrm>
          <a:prstGeom prst="rect">
            <a:avLst/>
          </a:prstGeom>
          <a:solidFill>
            <a:schemeClr val="bg1"/>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5" name="TextBox 34">
            <a:extLst>
              <a:ext uri="{FF2B5EF4-FFF2-40B4-BE49-F238E27FC236}">
                <a16:creationId xmlns:a16="http://schemas.microsoft.com/office/drawing/2014/main" id="{17AD5B74-D4D1-4A2A-8EEF-1E8D733CF94A}"/>
              </a:ext>
            </a:extLst>
          </p:cNvPr>
          <p:cNvSpPr txBox="1"/>
          <p:nvPr/>
        </p:nvSpPr>
        <p:spPr>
          <a:xfrm>
            <a:off x="553577" y="1240124"/>
            <a:ext cx="2303998" cy="369332"/>
          </a:xfrm>
          <a:prstGeom prst="rect">
            <a:avLst/>
          </a:prstGeom>
          <a:noFill/>
        </p:spPr>
        <p:txBody>
          <a:bodyPr wrap="square" rtlCol="0">
            <a:spAutoFit/>
          </a:bodyPr>
          <a:lstStyle>
            <a:defPPr>
              <a:defRPr lang="nl-NL"/>
            </a:defPPr>
            <a:lvl1pPr algn="ctr">
              <a:defRPr b="1"/>
            </a:lvl1pPr>
          </a:lstStyle>
          <a:p>
            <a:r>
              <a:rPr lang="en-US" dirty="0"/>
              <a:t>No flow</a:t>
            </a:r>
            <a:endParaRPr lang="nl-BE" dirty="0"/>
          </a:p>
        </p:txBody>
      </p:sp>
      <p:sp>
        <p:nvSpPr>
          <p:cNvPr id="36" name="TextBox 35">
            <a:extLst>
              <a:ext uri="{FF2B5EF4-FFF2-40B4-BE49-F238E27FC236}">
                <a16:creationId xmlns:a16="http://schemas.microsoft.com/office/drawing/2014/main" id="{C151A9A0-8083-451E-8F06-E9F88715579F}"/>
              </a:ext>
            </a:extLst>
          </p:cNvPr>
          <p:cNvSpPr txBox="1"/>
          <p:nvPr/>
        </p:nvSpPr>
        <p:spPr>
          <a:xfrm>
            <a:off x="3086101" y="1245517"/>
            <a:ext cx="2304000" cy="369332"/>
          </a:xfrm>
          <a:prstGeom prst="rect">
            <a:avLst/>
          </a:prstGeom>
          <a:noFill/>
        </p:spPr>
        <p:txBody>
          <a:bodyPr wrap="square" rtlCol="0">
            <a:spAutoFit/>
          </a:bodyPr>
          <a:lstStyle>
            <a:defPPr>
              <a:defRPr lang="nl-NL"/>
            </a:defPPr>
            <a:lvl1pPr algn="ctr">
              <a:defRPr b="1"/>
            </a:lvl1pPr>
          </a:lstStyle>
          <a:p>
            <a:r>
              <a:rPr lang="en-US" dirty="0"/>
              <a:t>Orifice reverse flow</a:t>
            </a:r>
            <a:endParaRPr lang="nl-BE" dirty="0"/>
          </a:p>
        </p:txBody>
      </p:sp>
      <p:sp>
        <p:nvSpPr>
          <p:cNvPr id="37" name="TextBox 36">
            <a:extLst>
              <a:ext uri="{FF2B5EF4-FFF2-40B4-BE49-F238E27FC236}">
                <a16:creationId xmlns:a16="http://schemas.microsoft.com/office/drawing/2014/main" id="{7B85F53D-7F61-45BE-BCD5-4AA291D6EDFE}"/>
              </a:ext>
            </a:extLst>
          </p:cNvPr>
          <p:cNvSpPr txBox="1"/>
          <p:nvPr/>
        </p:nvSpPr>
        <p:spPr>
          <a:xfrm>
            <a:off x="5622586" y="1246331"/>
            <a:ext cx="2304001" cy="369332"/>
          </a:xfrm>
          <a:prstGeom prst="rect">
            <a:avLst/>
          </a:prstGeom>
          <a:noFill/>
        </p:spPr>
        <p:txBody>
          <a:bodyPr wrap="square" rtlCol="0">
            <a:spAutoFit/>
          </a:bodyPr>
          <a:lstStyle/>
          <a:p>
            <a:pPr algn="ctr"/>
            <a:r>
              <a:rPr lang="en-US" b="1" dirty="0"/>
              <a:t>Orifice reverse flow</a:t>
            </a:r>
            <a:endParaRPr lang="nl-BE" b="1" dirty="0"/>
          </a:p>
        </p:txBody>
      </p:sp>
      <p:sp>
        <p:nvSpPr>
          <p:cNvPr id="44" name="TextBox 43">
            <a:extLst>
              <a:ext uri="{FF2B5EF4-FFF2-40B4-BE49-F238E27FC236}">
                <a16:creationId xmlns:a16="http://schemas.microsoft.com/office/drawing/2014/main" id="{365D0DE0-820C-4A2D-9052-8DE029955202}"/>
              </a:ext>
            </a:extLst>
          </p:cNvPr>
          <p:cNvSpPr txBox="1"/>
          <p:nvPr/>
        </p:nvSpPr>
        <p:spPr>
          <a:xfrm>
            <a:off x="2521949" y="1631370"/>
            <a:ext cx="210710" cy="338554"/>
          </a:xfrm>
          <a:prstGeom prst="rect">
            <a:avLst/>
          </a:prstGeom>
          <a:noFill/>
        </p:spPr>
        <p:txBody>
          <a:bodyPr wrap="square" rtlCol="0">
            <a:spAutoFit/>
          </a:bodyPr>
          <a:lstStyle/>
          <a:p>
            <a:pPr algn="ctr"/>
            <a:r>
              <a:rPr lang="en-US" sz="1600" b="1" dirty="0">
                <a:solidFill>
                  <a:srgbClr val="FF0000"/>
                </a:solidFill>
              </a:rPr>
              <a:t>1</a:t>
            </a:r>
            <a:endParaRPr lang="nl-BE" sz="1600" b="1" dirty="0">
              <a:solidFill>
                <a:srgbClr val="FF0000"/>
              </a:solidFill>
            </a:endParaRPr>
          </a:p>
        </p:txBody>
      </p:sp>
      <p:sp>
        <p:nvSpPr>
          <p:cNvPr id="46" name="Rectangle: Rounded Corners 45">
            <a:extLst>
              <a:ext uri="{FF2B5EF4-FFF2-40B4-BE49-F238E27FC236}">
                <a16:creationId xmlns:a16="http://schemas.microsoft.com/office/drawing/2014/main" id="{2447561D-1CB7-4655-95E8-DED5A6D110F5}"/>
              </a:ext>
            </a:extLst>
          </p:cNvPr>
          <p:cNvSpPr/>
          <p:nvPr/>
        </p:nvSpPr>
        <p:spPr>
          <a:xfrm>
            <a:off x="8083655" y="3920494"/>
            <a:ext cx="3460345" cy="2323478"/>
          </a:xfrm>
          <a:prstGeom prst="roundRect">
            <a:avLst>
              <a:gd name="adj" fmla="val 7865"/>
            </a:avLst>
          </a:prstGeom>
          <a:solidFill>
            <a:schemeClr val="bg1"/>
          </a:solidFill>
          <a:ln w="285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0" name="TextBox 49">
            <a:extLst>
              <a:ext uri="{FF2B5EF4-FFF2-40B4-BE49-F238E27FC236}">
                <a16:creationId xmlns:a16="http://schemas.microsoft.com/office/drawing/2014/main" id="{DD8B76E5-2271-4E30-82D5-8B7F82451AF2}"/>
              </a:ext>
            </a:extLst>
          </p:cNvPr>
          <p:cNvSpPr txBox="1"/>
          <p:nvPr/>
        </p:nvSpPr>
        <p:spPr>
          <a:xfrm>
            <a:off x="8083654" y="3529221"/>
            <a:ext cx="3460345" cy="369332"/>
          </a:xfrm>
          <a:prstGeom prst="rect">
            <a:avLst/>
          </a:prstGeom>
          <a:noFill/>
        </p:spPr>
        <p:txBody>
          <a:bodyPr wrap="square" rtlCol="0">
            <a:spAutoFit/>
          </a:bodyPr>
          <a:lstStyle>
            <a:defPPr>
              <a:defRPr lang="nl-NL"/>
            </a:defPPr>
            <a:lvl1pPr algn="ctr">
              <a:defRPr b="1"/>
            </a:lvl1pPr>
          </a:lstStyle>
          <a:p>
            <a:pPr algn="l"/>
            <a:r>
              <a:rPr lang="en-US" dirty="0"/>
              <a:t>Flow equations</a:t>
            </a:r>
            <a:endParaRPr lang="nl-BE" dirty="0"/>
          </a:p>
        </p:txBody>
      </p:sp>
      <p:sp>
        <p:nvSpPr>
          <p:cNvPr id="51" name="TextBox 50">
            <a:extLst>
              <a:ext uri="{FF2B5EF4-FFF2-40B4-BE49-F238E27FC236}">
                <a16:creationId xmlns:a16="http://schemas.microsoft.com/office/drawing/2014/main" id="{E2C36F1C-3A2A-46C1-B208-B6291350D664}"/>
              </a:ext>
            </a:extLst>
          </p:cNvPr>
          <p:cNvSpPr txBox="1"/>
          <p:nvPr/>
        </p:nvSpPr>
        <p:spPr>
          <a:xfrm>
            <a:off x="5065015" y="1630475"/>
            <a:ext cx="210710" cy="338554"/>
          </a:xfrm>
          <a:prstGeom prst="rect">
            <a:avLst/>
          </a:prstGeom>
          <a:noFill/>
        </p:spPr>
        <p:txBody>
          <a:bodyPr wrap="square" rtlCol="0">
            <a:spAutoFit/>
          </a:bodyPr>
          <a:lstStyle/>
          <a:p>
            <a:pPr algn="ctr"/>
            <a:r>
              <a:rPr lang="en-US" sz="1600" b="1" dirty="0">
                <a:solidFill>
                  <a:srgbClr val="FF0000"/>
                </a:solidFill>
              </a:rPr>
              <a:t>2</a:t>
            </a:r>
            <a:endParaRPr lang="nl-BE" sz="1600" b="1" dirty="0">
              <a:solidFill>
                <a:srgbClr val="FF0000"/>
              </a:solidFill>
            </a:endParaRPr>
          </a:p>
        </p:txBody>
      </p:sp>
      <p:sp>
        <p:nvSpPr>
          <p:cNvPr id="52" name="TextBox 51">
            <a:extLst>
              <a:ext uri="{FF2B5EF4-FFF2-40B4-BE49-F238E27FC236}">
                <a16:creationId xmlns:a16="http://schemas.microsoft.com/office/drawing/2014/main" id="{CA989FB2-5E11-4DF5-9BCB-A592F9A4C65B}"/>
              </a:ext>
            </a:extLst>
          </p:cNvPr>
          <p:cNvSpPr txBox="1"/>
          <p:nvPr/>
        </p:nvSpPr>
        <p:spPr>
          <a:xfrm>
            <a:off x="7596231" y="1631370"/>
            <a:ext cx="210710" cy="338554"/>
          </a:xfrm>
          <a:prstGeom prst="rect">
            <a:avLst/>
          </a:prstGeom>
          <a:noFill/>
        </p:spPr>
        <p:txBody>
          <a:bodyPr wrap="square" rtlCol="0">
            <a:spAutoFit/>
          </a:bodyPr>
          <a:lstStyle/>
          <a:p>
            <a:pPr algn="ctr"/>
            <a:r>
              <a:rPr lang="en-US" sz="1600" b="1" dirty="0">
                <a:solidFill>
                  <a:srgbClr val="FF0000"/>
                </a:solidFill>
              </a:rPr>
              <a:t>3</a:t>
            </a:r>
            <a:endParaRPr lang="nl-BE" sz="1600" b="1" dirty="0">
              <a:solidFill>
                <a:srgbClr val="FF0000"/>
              </a:solidFill>
            </a:endParaRPr>
          </a:p>
        </p:txBody>
      </p:sp>
      <p:pic>
        <p:nvPicPr>
          <p:cNvPr id="25" name="Graphic 24">
            <a:extLst>
              <a:ext uri="{FF2B5EF4-FFF2-40B4-BE49-F238E27FC236}">
                <a16:creationId xmlns:a16="http://schemas.microsoft.com/office/drawing/2014/main" id="{78B0392E-B318-4622-9DB8-4DB370A764E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791019" y="3497808"/>
            <a:ext cx="4152414" cy="3240000"/>
          </a:xfrm>
          <a:prstGeom prst="rect">
            <a:avLst/>
          </a:prstGeom>
        </p:spPr>
      </p:pic>
      <p:pic>
        <p:nvPicPr>
          <p:cNvPr id="26" name="Picture 25" descr="Chart, histogram&#10;&#10;Description automatically generated">
            <a:extLst>
              <a:ext uri="{FF2B5EF4-FFF2-40B4-BE49-F238E27FC236}">
                <a16:creationId xmlns:a16="http://schemas.microsoft.com/office/drawing/2014/main" id="{B19BB459-8C8F-4F2D-B491-A1235AAD4DBF}"/>
              </a:ext>
            </a:extLst>
          </p:cNvPr>
          <p:cNvPicPr>
            <a:picLocks noChangeAspect="1"/>
          </p:cNvPicPr>
          <p:nvPr/>
        </p:nvPicPr>
        <p:blipFill>
          <a:blip r:embed="rId4"/>
          <a:stretch>
            <a:fillRect/>
          </a:stretch>
        </p:blipFill>
        <p:spPr>
          <a:xfrm>
            <a:off x="1003574" y="1661108"/>
            <a:ext cx="1404000" cy="1080000"/>
          </a:xfrm>
          <a:prstGeom prst="rect">
            <a:avLst/>
          </a:prstGeom>
        </p:spPr>
      </p:pic>
      <p:pic>
        <p:nvPicPr>
          <p:cNvPr id="27" name="Picture 26" descr="Chart, logo, histogram&#10;&#10;Description automatically generated">
            <a:extLst>
              <a:ext uri="{FF2B5EF4-FFF2-40B4-BE49-F238E27FC236}">
                <a16:creationId xmlns:a16="http://schemas.microsoft.com/office/drawing/2014/main" id="{837ADAE8-7FB9-4DE8-B0FB-A49CF2646753}"/>
              </a:ext>
            </a:extLst>
          </p:cNvPr>
          <p:cNvPicPr>
            <a:picLocks noChangeAspect="1"/>
          </p:cNvPicPr>
          <p:nvPr/>
        </p:nvPicPr>
        <p:blipFill>
          <a:blip r:embed="rId5"/>
          <a:stretch>
            <a:fillRect/>
          </a:stretch>
        </p:blipFill>
        <p:spPr>
          <a:xfrm>
            <a:off x="3536582" y="1661108"/>
            <a:ext cx="1414058" cy="1080000"/>
          </a:xfrm>
          <a:prstGeom prst="rect">
            <a:avLst/>
          </a:prstGeom>
        </p:spPr>
      </p:pic>
      <p:pic>
        <p:nvPicPr>
          <p:cNvPr id="28" name="Picture 27" descr="Shape, arrow&#10;&#10;Description automatically generated">
            <a:extLst>
              <a:ext uri="{FF2B5EF4-FFF2-40B4-BE49-F238E27FC236}">
                <a16:creationId xmlns:a16="http://schemas.microsoft.com/office/drawing/2014/main" id="{6BC897BC-519D-42CE-85BC-D7908EE87BB2}"/>
              </a:ext>
            </a:extLst>
          </p:cNvPr>
          <p:cNvPicPr>
            <a:picLocks noChangeAspect="1"/>
          </p:cNvPicPr>
          <p:nvPr/>
        </p:nvPicPr>
        <p:blipFill>
          <a:blip r:embed="rId6"/>
          <a:stretch>
            <a:fillRect/>
          </a:stretch>
        </p:blipFill>
        <p:spPr>
          <a:xfrm>
            <a:off x="6072586" y="1709032"/>
            <a:ext cx="1404000" cy="1080000"/>
          </a:xfrm>
          <a:prstGeom prst="rect">
            <a:avLst/>
          </a:prstGeom>
        </p:spPr>
      </p:pic>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00A34F2A-EB79-49DD-9089-D0B29B755509}"/>
                  </a:ext>
                </a:extLst>
              </p:cNvPr>
              <p:cNvSpPr txBox="1"/>
              <p:nvPr/>
            </p:nvSpPr>
            <p:spPr>
              <a:xfrm>
                <a:off x="553575" y="2801924"/>
                <a:ext cx="2303999" cy="35753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m:t>
                      </m:r>
                      <m:r>
                        <a:rPr lang="en-GB" sz="1600" b="1" i="1" smtClean="0">
                          <a:latin typeface="Cambria Math" panose="02040503050406030204" pitchFamily="18" charset="0"/>
                        </a:rPr>
                        <m:t>𝒉</m:t>
                      </m:r>
                      <m:r>
                        <a:rPr lang="en-GB" sz="1600" b="1" i="1" smtClean="0">
                          <a:latin typeface="Cambria Math" panose="02040503050406030204" pitchFamily="18" charset="0"/>
                        </a:rPr>
                        <m:t>|≤</m:t>
                      </m:r>
                      <m:sSub>
                        <m:sSubPr>
                          <m:ctrlPr>
                            <a:rPr lang="en-GB" sz="1600" b="1" i="1" smtClean="0">
                              <a:latin typeface="Cambria Math" panose="02040503050406030204" pitchFamily="18" charset="0"/>
                              <a:ea typeface="Cambria Math" panose="02040503050406030204" pitchFamily="18" charset="0"/>
                            </a:rPr>
                          </m:ctrlPr>
                        </m:sSubPr>
                        <m:e>
                          <m:r>
                            <a:rPr lang="en-GB" sz="1600" b="1" i="1" smtClean="0">
                              <a:latin typeface="Cambria Math" panose="02040503050406030204" pitchFamily="18" charset="0"/>
                              <a:ea typeface="Cambria Math" panose="02040503050406030204" pitchFamily="18" charset="0"/>
                            </a:rPr>
                            <m:t>|</m:t>
                          </m:r>
                          <m:r>
                            <a:rPr lang="en-GB" sz="1600" b="1" i="1" smtClean="0">
                              <a:latin typeface="Cambria Math" panose="02040503050406030204" pitchFamily="18" charset="0"/>
                              <a:ea typeface="Cambria Math" panose="02040503050406030204" pitchFamily="18" charset="0"/>
                            </a:rPr>
                            <m:t>𝒉</m:t>
                          </m:r>
                        </m:e>
                        <m:sub>
                          <m:r>
                            <a:rPr lang="en-GB" sz="1600" b="1" i="1" smtClean="0">
                              <a:latin typeface="Cambria Math" panose="02040503050406030204" pitchFamily="18" charset="0"/>
                              <a:ea typeface="Cambria Math" panose="02040503050406030204" pitchFamily="18" charset="0"/>
                            </a:rPr>
                            <m:t>𝒆𝒒</m:t>
                          </m:r>
                        </m:sub>
                      </m:sSub>
                      <m:r>
                        <a:rPr lang="en-GB" sz="1600" b="1" i="1" smtClean="0">
                          <a:latin typeface="Cambria Math" panose="02040503050406030204" pitchFamily="18" charset="0"/>
                          <a:ea typeface="Cambria Math" panose="02040503050406030204" pitchFamily="18" charset="0"/>
                        </a:rPr>
                        <m:t>|</m:t>
                      </m:r>
                    </m:oMath>
                  </m:oMathPara>
                </a14:m>
                <a:endParaRPr lang="en-GB" sz="1600" b="1" dirty="0"/>
              </a:p>
            </p:txBody>
          </p:sp>
        </mc:Choice>
        <mc:Fallback xmlns="">
          <p:sp>
            <p:nvSpPr>
              <p:cNvPr id="29" name="TextBox 28">
                <a:extLst>
                  <a:ext uri="{FF2B5EF4-FFF2-40B4-BE49-F238E27FC236}">
                    <a16:creationId xmlns:a16="http://schemas.microsoft.com/office/drawing/2014/main" id="{00A34F2A-EB79-49DD-9089-D0B29B755509}"/>
                  </a:ext>
                </a:extLst>
              </p:cNvPr>
              <p:cNvSpPr txBox="1">
                <a:spLocks noRot="1" noChangeAspect="1" noMove="1" noResize="1" noEditPoints="1" noAdjustHandles="1" noChangeArrowheads="1" noChangeShapeType="1" noTextEdit="1"/>
              </p:cNvSpPr>
              <p:nvPr/>
            </p:nvSpPr>
            <p:spPr>
              <a:xfrm>
                <a:off x="553575" y="2801924"/>
                <a:ext cx="2303999" cy="357534"/>
              </a:xfrm>
              <a:prstGeom prst="rect">
                <a:avLst/>
              </a:prstGeom>
              <a:blipFill>
                <a:blip r:embed="rId7"/>
                <a:stretch>
                  <a:fillRect b="-6897"/>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61332ABA-EF49-4E62-AD56-66B29D550869}"/>
                  </a:ext>
                </a:extLst>
              </p:cNvPr>
              <p:cNvSpPr txBox="1"/>
              <p:nvPr/>
            </p:nvSpPr>
            <p:spPr>
              <a:xfrm>
                <a:off x="3086101" y="2787368"/>
                <a:ext cx="2309753" cy="37863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600" b="1" i="1" smtClean="0">
                              <a:latin typeface="Cambria Math" panose="02040503050406030204" pitchFamily="18" charset="0"/>
                            </a:rPr>
                          </m:ctrlPr>
                        </m:dPr>
                        <m:e>
                          <m:sSub>
                            <m:sSubPr>
                              <m:ctrlPr>
                                <a:rPr lang="en-GB" sz="1600" b="1" i="1" smtClean="0">
                                  <a:latin typeface="Cambria Math" panose="02040503050406030204" pitchFamily="18" charset="0"/>
                                </a:rPr>
                              </m:ctrlPr>
                            </m:sSubPr>
                            <m:e>
                              <m:r>
                                <a:rPr lang="en-GB" sz="1600" b="1" i="1">
                                  <a:latin typeface="Cambria Math" panose="02040503050406030204" pitchFamily="18" charset="0"/>
                                </a:rPr>
                                <m:t>𝒉</m:t>
                              </m:r>
                            </m:e>
                            <m:sub>
                              <m:r>
                                <a:rPr lang="en-GB" sz="1600" b="1" i="1" smtClean="0">
                                  <a:latin typeface="Cambria Math" panose="02040503050406030204" pitchFamily="18" charset="0"/>
                                </a:rPr>
                                <m:t>𝒆𝒒</m:t>
                              </m:r>
                            </m:sub>
                          </m:sSub>
                        </m:e>
                      </m:d>
                      <m:r>
                        <a:rPr lang="en-GB" sz="1600" b="1" i="1" smtClean="0">
                          <a:latin typeface="Cambria Math" panose="02040503050406030204" pitchFamily="18" charset="0"/>
                        </a:rPr>
                        <m:t>&lt;</m:t>
                      </m:r>
                      <m:sSub>
                        <m:sSubPr>
                          <m:ctrlPr>
                            <a:rPr lang="en-GB" sz="1600" b="1" i="1" smtClean="0">
                              <a:latin typeface="Cambria Math" panose="02040503050406030204" pitchFamily="18" charset="0"/>
                            </a:rPr>
                          </m:ctrlPr>
                        </m:sSubPr>
                        <m:e>
                          <m:r>
                            <a:rPr lang="en-GB" sz="1600" b="1" i="1" smtClean="0">
                              <a:latin typeface="Cambria Math" panose="02040503050406030204" pitchFamily="18" charset="0"/>
                            </a:rPr>
                            <m:t>|</m:t>
                          </m:r>
                          <m:r>
                            <a:rPr lang="en-GB" sz="1600" b="1" i="1" smtClean="0">
                              <a:latin typeface="Cambria Math" panose="02040503050406030204" pitchFamily="18" charset="0"/>
                            </a:rPr>
                            <m:t>𝒉</m:t>
                          </m:r>
                          <m:r>
                            <a:rPr lang="en-GB" sz="1600" b="1" i="1" smtClean="0">
                              <a:latin typeface="Cambria Math" panose="02040503050406030204" pitchFamily="18" charset="0"/>
                            </a:rPr>
                            <m:t>|≤|</m:t>
                          </m:r>
                          <m:r>
                            <a:rPr lang="en-GB" sz="1600" b="1" i="1" smtClean="0">
                              <a:latin typeface="Cambria Math" panose="02040503050406030204" pitchFamily="18" charset="0"/>
                            </a:rPr>
                            <m:t>𝒉</m:t>
                          </m:r>
                        </m:e>
                        <m:sub>
                          <m:sSub>
                            <m:sSubPr>
                              <m:ctrlPr>
                                <a:rPr lang="en-GB" sz="1600" b="1" i="1" smtClean="0">
                                  <a:latin typeface="Cambria Math" panose="02040503050406030204" pitchFamily="18" charset="0"/>
                                </a:rPr>
                              </m:ctrlPr>
                            </m:sSubPr>
                            <m:e>
                              <m:r>
                                <a:rPr lang="en-GB" sz="1600" b="1" i="1" smtClean="0">
                                  <a:latin typeface="Cambria Math" panose="02040503050406030204" pitchFamily="18" charset="0"/>
                                </a:rPr>
                                <m:t>𝑨</m:t>
                              </m:r>
                            </m:e>
                            <m:sub>
                              <m:r>
                                <a:rPr lang="en-GB" sz="1600" b="1" i="1" smtClean="0">
                                  <a:latin typeface="Cambria Math" panose="02040503050406030204" pitchFamily="18" charset="0"/>
                                </a:rPr>
                                <m:t>𝒄</m:t>
                              </m:r>
                            </m:sub>
                          </m:sSub>
                        </m:sub>
                      </m:sSub>
                      <m:r>
                        <a:rPr lang="en-GB" sz="1600" b="1" i="1" smtClean="0">
                          <a:latin typeface="Cambria Math" panose="02040503050406030204" pitchFamily="18" charset="0"/>
                        </a:rPr>
                        <m:t>|</m:t>
                      </m:r>
                    </m:oMath>
                  </m:oMathPara>
                </a14:m>
                <a:endParaRPr lang="en-GB" sz="1600" b="1" dirty="0"/>
              </a:p>
            </p:txBody>
          </p:sp>
        </mc:Choice>
        <mc:Fallback xmlns="">
          <p:sp>
            <p:nvSpPr>
              <p:cNvPr id="30" name="TextBox 29">
                <a:extLst>
                  <a:ext uri="{FF2B5EF4-FFF2-40B4-BE49-F238E27FC236}">
                    <a16:creationId xmlns:a16="http://schemas.microsoft.com/office/drawing/2014/main" id="{61332ABA-EF49-4E62-AD56-66B29D550869}"/>
                  </a:ext>
                </a:extLst>
              </p:cNvPr>
              <p:cNvSpPr txBox="1">
                <a:spLocks noRot="1" noChangeAspect="1" noMove="1" noResize="1" noEditPoints="1" noAdjustHandles="1" noChangeArrowheads="1" noChangeShapeType="1" noTextEdit="1"/>
              </p:cNvSpPr>
              <p:nvPr/>
            </p:nvSpPr>
            <p:spPr>
              <a:xfrm>
                <a:off x="3086101" y="2787368"/>
                <a:ext cx="2309753" cy="378630"/>
              </a:xfrm>
              <a:prstGeom prst="rect">
                <a:avLst/>
              </a:prstGeom>
              <a:blipFill>
                <a:blip r:embed="rId8"/>
                <a:stretch>
                  <a:fillRect b="-4839"/>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B1F37711-3621-4504-919E-3FA8545543FF}"/>
                  </a:ext>
                </a:extLst>
              </p:cNvPr>
              <p:cNvSpPr txBox="1"/>
              <p:nvPr/>
            </p:nvSpPr>
            <p:spPr>
              <a:xfrm>
                <a:off x="5622586" y="2805443"/>
                <a:ext cx="2304001" cy="36099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en-GB" sz="1600" b="1" i="1" smtClean="0">
                              <a:latin typeface="Cambria Math" panose="02040503050406030204" pitchFamily="18" charset="0"/>
                            </a:rPr>
                          </m:ctrlPr>
                        </m:dPr>
                        <m:e>
                          <m:r>
                            <a:rPr lang="en-GB" sz="1600" b="1" i="1" smtClean="0">
                              <a:latin typeface="Cambria Math" panose="02040503050406030204" pitchFamily="18" charset="0"/>
                            </a:rPr>
                            <m:t>𝒉</m:t>
                          </m:r>
                        </m:e>
                      </m:d>
                      <m:r>
                        <a:rPr lang="en-GB" sz="1600" b="1" i="1" smtClean="0">
                          <a:latin typeface="Cambria Math" panose="02040503050406030204" pitchFamily="18" charset="0"/>
                        </a:rPr>
                        <m:t>&gt;</m:t>
                      </m:r>
                      <m:sSub>
                        <m:sSubPr>
                          <m:ctrlPr>
                            <a:rPr lang="en-GB" sz="1600" b="1" i="1" smtClean="0">
                              <a:latin typeface="Cambria Math" panose="02040503050406030204" pitchFamily="18" charset="0"/>
                            </a:rPr>
                          </m:ctrlPr>
                        </m:sSubPr>
                        <m:e>
                          <m:r>
                            <a:rPr lang="en-GB" sz="1600" b="1" i="1" smtClean="0">
                              <a:latin typeface="Cambria Math" panose="02040503050406030204" pitchFamily="18" charset="0"/>
                            </a:rPr>
                            <m:t>𝒉</m:t>
                          </m:r>
                        </m:e>
                        <m:sub>
                          <m:sSub>
                            <m:sSubPr>
                              <m:ctrlPr>
                                <a:rPr lang="en-GB" sz="1600" b="1" i="1" smtClean="0">
                                  <a:latin typeface="Cambria Math" panose="02040503050406030204" pitchFamily="18" charset="0"/>
                                </a:rPr>
                              </m:ctrlPr>
                            </m:sSubPr>
                            <m:e>
                              <m:r>
                                <a:rPr lang="en-GB" sz="1600" b="1" i="1" smtClean="0">
                                  <a:latin typeface="Cambria Math" panose="02040503050406030204" pitchFamily="18" charset="0"/>
                                </a:rPr>
                                <m:t>𝑨</m:t>
                              </m:r>
                            </m:e>
                            <m:sub>
                              <m:r>
                                <a:rPr lang="en-GB" sz="1600" b="1" i="1" smtClean="0">
                                  <a:latin typeface="Cambria Math" panose="02040503050406030204" pitchFamily="18" charset="0"/>
                                </a:rPr>
                                <m:t>𝒄</m:t>
                              </m:r>
                            </m:sub>
                          </m:sSub>
                        </m:sub>
                      </m:sSub>
                    </m:oMath>
                  </m:oMathPara>
                </a14:m>
                <a:endParaRPr lang="en-GB" sz="1600" b="1" dirty="0"/>
              </a:p>
            </p:txBody>
          </p:sp>
        </mc:Choice>
        <mc:Fallback xmlns="">
          <p:sp>
            <p:nvSpPr>
              <p:cNvPr id="32" name="TextBox 31">
                <a:extLst>
                  <a:ext uri="{FF2B5EF4-FFF2-40B4-BE49-F238E27FC236}">
                    <a16:creationId xmlns:a16="http://schemas.microsoft.com/office/drawing/2014/main" id="{B1F37711-3621-4504-919E-3FA8545543FF}"/>
                  </a:ext>
                </a:extLst>
              </p:cNvPr>
              <p:cNvSpPr txBox="1">
                <a:spLocks noRot="1" noChangeAspect="1" noMove="1" noResize="1" noEditPoints="1" noAdjustHandles="1" noChangeArrowheads="1" noChangeShapeType="1" noTextEdit="1"/>
              </p:cNvSpPr>
              <p:nvPr/>
            </p:nvSpPr>
            <p:spPr>
              <a:xfrm>
                <a:off x="5622586" y="2805443"/>
                <a:ext cx="2304001" cy="360996"/>
              </a:xfrm>
              <a:prstGeom prst="rect">
                <a:avLst/>
              </a:prstGeom>
              <a:blipFill>
                <a:blip r:embed="rId9"/>
                <a:stretch>
                  <a:fillRect/>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9571DA59-3B80-49D5-90C7-47724FE3C0C8}"/>
                  </a:ext>
                </a:extLst>
              </p:cNvPr>
              <p:cNvSpPr txBox="1"/>
              <p:nvPr/>
            </p:nvSpPr>
            <p:spPr>
              <a:xfrm>
                <a:off x="8109013" y="3937479"/>
                <a:ext cx="1404000" cy="338554"/>
              </a:xfrm>
              <a:prstGeom prst="rect">
                <a:avLst/>
              </a:prstGeom>
              <a:noFill/>
            </p:spPr>
            <p:txBody>
              <a:bodyPr wrap="square">
                <a:spAutoFit/>
              </a:bodyPr>
              <a:lstStyle/>
              <a:p>
                <a:r>
                  <a:rPr lang="en-GB" sz="1600" b="1" dirty="0">
                    <a:solidFill>
                      <a:srgbClr val="FF0000"/>
                    </a:solidFill>
                  </a:rPr>
                  <a:t>1)</a:t>
                </a:r>
                <a14:m>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panose="02040503050406030204" pitchFamily="18" charset="0"/>
                          </a:rPr>
                          <m:t> </m:t>
                        </m:r>
                        <m:r>
                          <a:rPr lang="en-GB" sz="1600" b="0" i="1" smtClean="0">
                            <a:latin typeface="Cambria Math" panose="02040503050406030204" pitchFamily="18" charset="0"/>
                          </a:rPr>
                          <m:t>𝑄</m:t>
                        </m:r>
                      </m:e>
                      <m:sub>
                        <m:r>
                          <a:rPr lang="en-GB" sz="1600" b="0" i="1" smtClean="0">
                            <a:latin typeface="Cambria Math" panose="02040503050406030204" pitchFamily="18" charset="0"/>
                          </a:rPr>
                          <m:t>𝑚</m:t>
                        </m:r>
                      </m:sub>
                    </m:sSub>
                    <m:r>
                      <a:rPr lang="en-GB" sz="1600" b="0" i="1" smtClean="0">
                        <a:latin typeface="Cambria Math" panose="02040503050406030204" pitchFamily="18" charset="0"/>
                      </a:rPr>
                      <m:t>=0</m:t>
                    </m:r>
                  </m:oMath>
                </a14:m>
                <a:endParaRPr lang="en-GB" sz="1600" dirty="0"/>
              </a:p>
            </p:txBody>
          </p:sp>
        </mc:Choice>
        <mc:Fallback xmlns="">
          <p:sp>
            <p:nvSpPr>
              <p:cNvPr id="33" name="TextBox 32">
                <a:extLst>
                  <a:ext uri="{FF2B5EF4-FFF2-40B4-BE49-F238E27FC236}">
                    <a16:creationId xmlns:a16="http://schemas.microsoft.com/office/drawing/2014/main" id="{9571DA59-3B80-49D5-90C7-47724FE3C0C8}"/>
                  </a:ext>
                </a:extLst>
              </p:cNvPr>
              <p:cNvSpPr txBox="1">
                <a:spLocks noRot="1" noChangeAspect="1" noMove="1" noResize="1" noEditPoints="1" noAdjustHandles="1" noChangeArrowheads="1" noChangeShapeType="1" noTextEdit="1"/>
              </p:cNvSpPr>
              <p:nvPr/>
            </p:nvSpPr>
            <p:spPr>
              <a:xfrm>
                <a:off x="8109013" y="3937479"/>
                <a:ext cx="1404000" cy="338554"/>
              </a:xfrm>
              <a:prstGeom prst="rect">
                <a:avLst/>
              </a:prstGeom>
              <a:blipFill>
                <a:blip r:embed="rId10"/>
                <a:stretch>
                  <a:fillRect l="-2165" t="-5455" b="-23636"/>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E69A1387-C92B-4B2C-8FE0-4FBB2B872D72}"/>
                  </a:ext>
                </a:extLst>
              </p:cNvPr>
              <p:cNvSpPr txBox="1"/>
              <p:nvPr/>
            </p:nvSpPr>
            <p:spPr>
              <a:xfrm>
                <a:off x="8109013" y="4460406"/>
                <a:ext cx="2844198" cy="390492"/>
              </a:xfrm>
              <a:prstGeom prst="rect">
                <a:avLst/>
              </a:prstGeom>
              <a:noFill/>
            </p:spPr>
            <p:txBody>
              <a:bodyPr wrap="square">
                <a:spAutoFit/>
              </a:bodyPr>
              <a:lstStyle/>
              <a:p>
                <a:r>
                  <a:rPr lang="en-GB" sz="1600" b="1" dirty="0">
                    <a:solidFill>
                      <a:srgbClr val="FF0000"/>
                    </a:solidFill>
                  </a:rPr>
                  <a:t>2)</a:t>
                </a:r>
                <a:r>
                  <a:rPr lang="en-GB" sz="1600" b="0" dirty="0"/>
                  <a:t>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𝑄</m:t>
                        </m:r>
                      </m:e>
                      <m:sub>
                        <m:r>
                          <a:rPr lang="en-GB" sz="1600" b="0" i="1" smtClean="0">
                            <a:latin typeface="Cambria Math" panose="02040503050406030204" pitchFamily="18" charset="0"/>
                          </a:rPr>
                          <m:t>𝑚</m:t>
                        </m:r>
                      </m:sub>
                    </m:sSub>
                    <m:r>
                      <a:rPr lang="en-GB" sz="1600" b="0" i="1" smtClean="0">
                        <a:latin typeface="Cambria Math" panose="02040503050406030204" pitchFamily="18" charset="0"/>
                      </a:rPr>
                      <m:t>=−</m:t>
                    </m:r>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𝐶</m:t>
                        </m:r>
                      </m:e>
                      <m:sub>
                        <m:r>
                          <a:rPr lang="en-GB" sz="1600" b="0" i="1" smtClean="0">
                            <a:latin typeface="Cambria Math" panose="02040503050406030204" pitchFamily="18" charset="0"/>
                          </a:rPr>
                          <m:t>𝑜𝑚</m:t>
                        </m:r>
                      </m:sub>
                    </m:sSub>
                    <m:r>
                      <a:rPr lang="en-GB" sz="1600" b="0" i="1" smtClean="0">
                        <a:latin typeface="Cambria Math" panose="02040503050406030204" pitchFamily="18" charset="0"/>
                      </a:rPr>
                      <m:t>∗</m:t>
                    </m:r>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𝐴</m:t>
                        </m:r>
                      </m:e>
                      <m:sub>
                        <m:r>
                          <a:rPr lang="en-GB" sz="1600" b="0" i="1" smtClean="0">
                            <a:latin typeface="Cambria Math" panose="02040503050406030204" pitchFamily="18" charset="0"/>
                          </a:rPr>
                          <m:t>𝑜𝑚</m:t>
                        </m:r>
                      </m:sub>
                    </m:sSub>
                    <m:r>
                      <a:rPr lang="en-GB" sz="1600" b="0" i="1" smtClean="0">
                        <a:latin typeface="Cambria Math" panose="02040503050406030204" pitchFamily="18" charset="0"/>
                      </a:rPr>
                      <m:t>∗</m:t>
                    </m:r>
                    <m:rad>
                      <m:radPr>
                        <m:degHide m:val="on"/>
                        <m:ctrlPr>
                          <a:rPr lang="en-GB" sz="1600" b="0" i="1" smtClean="0">
                            <a:latin typeface="Cambria Math" panose="02040503050406030204" pitchFamily="18" charset="0"/>
                          </a:rPr>
                        </m:ctrlPr>
                      </m:radPr>
                      <m:deg/>
                      <m:e>
                        <m:r>
                          <a:rPr lang="en-GB" sz="1600" b="0" i="1" smtClean="0">
                            <a:latin typeface="Cambria Math" panose="02040503050406030204" pitchFamily="18" charset="0"/>
                          </a:rPr>
                          <m:t>2</m:t>
                        </m:r>
                        <m:r>
                          <a:rPr lang="en-GB" sz="1600" b="0" i="1" smtClean="0">
                            <a:latin typeface="Cambria Math" panose="02040503050406030204" pitchFamily="18" charset="0"/>
                          </a:rPr>
                          <m:t>𝑔</m:t>
                        </m:r>
                        <m:d>
                          <m:dPr>
                            <m:begChr m:val="|"/>
                            <m:endChr m:val="|"/>
                            <m:ctrlPr>
                              <a:rPr lang="en-GB" sz="1600" b="0" i="1" smtClean="0">
                                <a:latin typeface="Cambria Math" panose="02040503050406030204" pitchFamily="18" charset="0"/>
                              </a:rPr>
                            </m:ctrlPr>
                          </m:dPr>
                          <m:e>
                            <m:r>
                              <a:rPr lang="en-GB" sz="1600" b="0" i="1" smtClean="0">
                                <a:latin typeface="Cambria Math" panose="02040503050406030204" pitchFamily="18" charset="0"/>
                              </a:rPr>
                              <m:t>h</m:t>
                            </m:r>
                          </m:e>
                        </m:d>
                      </m:e>
                    </m:rad>
                  </m:oMath>
                </a14:m>
                <a:endParaRPr lang="en-GB" sz="1600" dirty="0"/>
              </a:p>
            </p:txBody>
          </p:sp>
        </mc:Choice>
        <mc:Fallback xmlns="">
          <p:sp>
            <p:nvSpPr>
              <p:cNvPr id="34" name="TextBox 33">
                <a:extLst>
                  <a:ext uri="{FF2B5EF4-FFF2-40B4-BE49-F238E27FC236}">
                    <a16:creationId xmlns:a16="http://schemas.microsoft.com/office/drawing/2014/main" id="{E69A1387-C92B-4B2C-8FE0-4FBB2B872D72}"/>
                  </a:ext>
                </a:extLst>
              </p:cNvPr>
              <p:cNvSpPr txBox="1">
                <a:spLocks noRot="1" noChangeAspect="1" noMove="1" noResize="1" noEditPoints="1" noAdjustHandles="1" noChangeArrowheads="1" noChangeShapeType="1" noTextEdit="1"/>
              </p:cNvSpPr>
              <p:nvPr/>
            </p:nvSpPr>
            <p:spPr>
              <a:xfrm>
                <a:off x="8109013" y="4460406"/>
                <a:ext cx="2844198" cy="390492"/>
              </a:xfrm>
              <a:prstGeom prst="rect">
                <a:avLst/>
              </a:prstGeom>
              <a:blipFill>
                <a:blip r:embed="rId11"/>
                <a:stretch>
                  <a:fillRect l="-1071" b="-17188"/>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E1C689BC-C341-4958-984B-2F4A3B5A1F91}"/>
                  </a:ext>
                </a:extLst>
              </p:cNvPr>
              <p:cNvSpPr txBox="1"/>
              <p:nvPr/>
            </p:nvSpPr>
            <p:spPr>
              <a:xfrm>
                <a:off x="8109013" y="5035271"/>
                <a:ext cx="2736295" cy="403637"/>
              </a:xfrm>
              <a:prstGeom prst="rect">
                <a:avLst/>
              </a:prstGeom>
              <a:noFill/>
            </p:spPr>
            <p:txBody>
              <a:bodyPr wrap="square">
                <a:spAutoFit/>
              </a:bodyPr>
              <a:lstStyle/>
              <a:p>
                <a:r>
                  <a:rPr lang="en-GB" sz="1600" b="1" dirty="0">
                    <a:solidFill>
                      <a:srgbClr val="FF0000"/>
                    </a:solidFill>
                  </a:rPr>
                  <a:t>3)</a:t>
                </a:r>
                <a:r>
                  <a:rPr lang="en-GB" sz="1600" dirty="0"/>
                  <a:t>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𝑄</m:t>
                        </m:r>
                      </m:e>
                      <m:sub>
                        <m:r>
                          <a:rPr lang="en-GB" sz="1600" b="0" i="1" smtClean="0">
                            <a:latin typeface="Cambria Math" panose="02040503050406030204" pitchFamily="18" charset="0"/>
                          </a:rPr>
                          <m:t>𝑚</m:t>
                        </m:r>
                      </m:sub>
                    </m:sSub>
                    <m:r>
                      <a:rPr lang="en-GB" sz="1600" b="0" i="1" smtClean="0">
                        <a:latin typeface="Cambria Math" panose="02040503050406030204" pitchFamily="18" charset="0"/>
                      </a:rPr>
                      <m:t>=−</m:t>
                    </m:r>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𝐶</m:t>
                        </m:r>
                      </m:e>
                      <m:sub>
                        <m:r>
                          <a:rPr lang="en-GB" sz="1600" b="0" i="1" smtClean="0">
                            <a:latin typeface="Cambria Math" panose="02040503050406030204" pitchFamily="18" charset="0"/>
                          </a:rPr>
                          <m:t>𝑜𝑚</m:t>
                        </m:r>
                      </m:sub>
                    </m:sSub>
                    <m:r>
                      <a:rPr lang="en-GB" sz="1600" b="0" i="1" smtClean="0">
                        <a:latin typeface="Cambria Math" panose="02040503050406030204" pitchFamily="18" charset="0"/>
                      </a:rPr>
                      <m:t>∗</m:t>
                    </m:r>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𝐴</m:t>
                        </m:r>
                      </m:e>
                      <m:sub>
                        <m:r>
                          <a:rPr lang="en-GB" sz="1600" b="0" i="1" smtClean="0">
                            <a:latin typeface="Cambria Math" panose="02040503050406030204" pitchFamily="18" charset="0"/>
                          </a:rPr>
                          <m:t>𝑐</m:t>
                        </m:r>
                      </m:sub>
                    </m:sSub>
                    <m:r>
                      <a:rPr lang="en-GB" sz="1600" b="0" i="1" smtClean="0">
                        <a:latin typeface="Cambria Math" panose="02040503050406030204" pitchFamily="18" charset="0"/>
                      </a:rPr>
                      <m:t>∗</m:t>
                    </m:r>
                    <m:rad>
                      <m:radPr>
                        <m:degHide m:val="on"/>
                        <m:ctrlPr>
                          <a:rPr lang="en-GB" sz="1600" b="0" i="1" smtClean="0">
                            <a:latin typeface="Cambria Math" panose="02040503050406030204" pitchFamily="18" charset="0"/>
                          </a:rPr>
                        </m:ctrlPr>
                      </m:radPr>
                      <m:deg/>
                      <m:e>
                        <m:r>
                          <a:rPr lang="en-GB" sz="1600" b="0" i="1" smtClean="0">
                            <a:latin typeface="Cambria Math" panose="02040503050406030204" pitchFamily="18" charset="0"/>
                          </a:rPr>
                          <m:t>2</m:t>
                        </m:r>
                        <m:r>
                          <a:rPr lang="en-GB" sz="1600" b="0" i="1" smtClean="0">
                            <a:latin typeface="Cambria Math" panose="02040503050406030204" pitchFamily="18" charset="0"/>
                          </a:rPr>
                          <m:t>𝑔</m:t>
                        </m:r>
                        <m:d>
                          <m:dPr>
                            <m:begChr m:val="|"/>
                            <m:endChr m:val="|"/>
                            <m:ctrlPr>
                              <a:rPr lang="en-GB" sz="1600" i="1">
                                <a:latin typeface="Cambria Math" panose="02040503050406030204" pitchFamily="18" charset="0"/>
                              </a:rPr>
                            </m:ctrlPr>
                          </m:dPr>
                          <m:e>
                            <m:r>
                              <a:rPr lang="en-GB" sz="1600" i="1">
                                <a:latin typeface="Cambria Math" panose="02040503050406030204" pitchFamily="18" charset="0"/>
                              </a:rPr>
                              <m:t>h</m:t>
                            </m:r>
                          </m:e>
                        </m:d>
                      </m:e>
                    </m:rad>
                  </m:oMath>
                </a14:m>
                <a:endParaRPr lang="en-GB" sz="1600" dirty="0"/>
              </a:p>
            </p:txBody>
          </p:sp>
        </mc:Choice>
        <mc:Fallback xmlns="">
          <p:sp>
            <p:nvSpPr>
              <p:cNvPr id="38" name="TextBox 37">
                <a:extLst>
                  <a:ext uri="{FF2B5EF4-FFF2-40B4-BE49-F238E27FC236}">
                    <a16:creationId xmlns:a16="http://schemas.microsoft.com/office/drawing/2014/main" id="{E1C689BC-C341-4958-984B-2F4A3B5A1F91}"/>
                  </a:ext>
                </a:extLst>
              </p:cNvPr>
              <p:cNvSpPr txBox="1">
                <a:spLocks noRot="1" noChangeAspect="1" noMove="1" noResize="1" noEditPoints="1" noAdjustHandles="1" noChangeArrowheads="1" noChangeShapeType="1" noTextEdit="1"/>
              </p:cNvSpPr>
              <p:nvPr/>
            </p:nvSpPr>
            <p:spPr>
              <a:xfrm>
                <a:off x="8109013" y="5035271"/>
                <a:ext cx="2736295" cy="403637"/>
              </a:xfrm>
              <a:prstGeom prst="rect">
                <a:avLst/>
              </a:prstGeom>
              <a:blipFill>
                <a:blip r:embed="rId12"/>
                <a:stretch>
                  <a:fillRect l="-1114" b="-13636"/>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FC791AFB-8B40-488A-A9C3-BF6CBEBBCB3A}"/>
                  </a:ext>
                </a:extLst>
              </p:cNvPr>
              <p:cNvSpPr txBox="1"/>
              <p:nvPr/>
            </p:nvSpPr>
            <p:spPr>
              <a:xfrm>
                <a:off x="8376894" y="5623281"/>
                <a:ext cx="1436932" cy="5041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panose="02040503050406030204" pitchFamily="18" charset="0"/>
                            </a:rPr>
                            <m:t>h</m:t>
                          </m:r>
                        </m:e>
                        <m:sub>
                          <m:r>
                            <a:rPr lang="en-GB" sz="1600" b="0" i="1" smtClean="0">
                              <a:latin typeface="Cambria Math" panose="02040503050406030204" pitchFamily="18" charset="0"/>
                            </a:rPr>
                            <m:t>𝑒𝑞</m:t>
                          </m:r>
                        </m:sub>
                      </m:sSub>
                      <m:r>
                        <a:rPr lang="en-GB" sz="1600" b="0" i="1" smtClean="0">
                          <a:latin typeface="Cambria Math" panose="02040503050406030204" pitchFamily="18" charset="0"/>
                        </a:rPr>
                        <m:t>=−</m:t>
                      </m:r>
                      <m:f>
                        <m:fPr>
                          <m:ctrlPr>
                            <a:rPr lang="en-GB" sz="1600" i="1" smtClean="0">
                              <a:latin typeface="Cambria Math" panose="02040503050406030204" pitchFamily="18" charset="0"/>
                            </a:rPr>
                          </m:ctrlPr>
                        </m:fPr>
                        <m:num>
                          <m:sSub>
                            <m:sSubPr>
                              <m:ctrlPr>
                                <a:rPr lang="en-GB" sz="1600" i="1" smtClean="0">
                                  <a:latin typeface="Cambria Math" panose="02040503050406030204" pitchFamily="18" charset="0"/>
                                </a:rPr>
                              </m:ctrlPr>
                            </m:sSubPr>
                            <m:e>
                              <m:r>
                                <a:rPr lang="en-GB" sz="1600" b="0" i="1" smtClean="0">
                                  <a:latin typeface="Cambria Math" panose="02040503050406030204" pitchFamily="18" charset="0"/>
                                </a:rPr>
                                <m:t>𝑊</m:t>
                              </m:r>
                            </m:e>
                            <m:sub>
                              <m:r>
                                <a:rPr lang="en-GB" sz="1600" b="0" i="1" smtClean="0">
                                  <a:latin typeface="Cambria Math" panose="02040503050406030204" pitchFamily="18" charset="0"/>
                                </a:rPr>
                                <m:t>𝑐</m:t>
                              </m:r>
                            </m:sub>
                          </m:sSub>
                        </m:num>
                        <m:den>
                          <m:sSub>
                            <m:sSubPr>
                              <m:ctrlPr>
                                <a:rPr lang="en-GB" sz="1600" i="1" smtClean="0">
                                  <a:latin typeface="Cambria Math" panose="02040503050406030204" pitchFamily="18" charset="0"/>
                                </a:rPr>
                              </m:ctrlPr>
                            </m:sSubPr>
                            <m:e>
                              <m:r>
                                <a:rPr lang="en-GB" sz="1600" b="0" i="1" smtClean="0">
                                  <a:latin typeface="Cambria Math" panose="02040503050406030204" pitchFamily="18" charset="0"/>
                                </a:rPr>
                                <m:t>𝑝</m:t>
                              </m:r>
                            </m:e>
                            <m:sub>
                              <m:r>
                                <a:rPr lang="en-GB" sz="1600" b="0" i="1" smtClean="0">
                                  <a:latin typeface="Cambria Math" panose="02040503050406030204" pitchFamily="18" charset="0"/>
                                </a:rPr>
                                <m:t>𝑤</m:t>
                              </m:r>
                            </m:sub>
                          </m:sSub>
                          <m:r>
                            <a:rPr lang="en-GB" sz="1600" b="0" i="1" smtClean="0">
                              <a:latin typeface="Cambria Math" panose="02040503050406030204" pitchFamily="18" charset="0"/>
                            </a:rPr>
                            <m:t>𝑔</m:t>
                          </m:r>
                          <m:sSub>
                            <m:sSubPr>
                              <m:ctrlPr>
                                <a:rPr lang="en-GB" sz="1600" i="1" smtClean="0">
                                  <a:latin typeface="Cambria Math" panose="02040503050406030204" pitchFamily="18" charset="0"/>
                                </a:rPr>
                              </m:ctrlPr>
                            </m:sSubPr>
                            <m:e>
                              <m:r>
                                <a:rPr lang="en-GB" sz="1600" b="0" i="1" smtClean="0">
                                  <a:latin typeface="Cambria Math" panose="02040503050406030204" pitchFamily="18" charset="0"/>
                                </a:rPr>
                                <m:t>𝐴</m:t>
                              </m:r>
                            </m:e>
                            <m:sub>
                              <m:r>
                                <a:rPr lang="en-GB" sz="1600" b="0" i="1" smtClean="0">
                                  <a:latin typeface="Cambria Math" panose="02040503050406030204" pitchFamily="18" charset="0"/>
                                </a:rPr>
                                <m:t>𝑐</m:t>
                              </m:r>
                            </m:sub>
                          </m:sSub>
                        </m:den>
                      </m:f>
                    </m:oMath>
                  </m:oMathPara>
                </a14:m>
                <a:endParaRPr lang="en-GB" sz="1600" dirty="0"/>
              </a:p>
            </p:txBody>
          </p:sp>
        </mc:Choice>
        <mc:Fallback xmlns="">
          <p:sp>
            <p:nvSpPr>
              <p:cNvPr id="39" name="TextBox 38">
                <a:extLst>
                  <a:ext uri="{FF2B5EF4-FFF2-40B4-BE49-F238E27FC236}">
                    <a16:creationId xmlns:a16="http://schemas.microsoft.com/office/drawing/2014/main" id="{FC791AFB-8B40-488A-A9C3-BF6CBEBBCB3A}"/>
                  </a:ext>
                </a:extLst>
              </p:cNvPr>
              <p:cNvSpPr txBox="1">
                <a:spLocks noRot="1" noChangeAspect="1" noMove="1" noResize="1" noEditPoints="1" noAdjustHandles="1" noChangeArrowheads="1" noChangeShapeType="1" noTextEdit="1"/>
              </p:cNvSpPr>
              <p:nvPr/>
            </p:nvSpPr>
            <p:spPr>
              <a:xfrm>
                <a:off x="8376894" y="5623281"/>
                <a:ext cx="1436932" cy="504177"/>
              </a:xfrm>
              <a:prstGeom prst="rect">
                <a:avLst/>
              </a:prstGeom>
              <a:blipFill>
                <a:blip r:embed="rId13"/>
                <a:stretch>
                  <a:fillRect/>
                </a:stretch>
              </a:blipFill>
            </p:spPr>
            <p:txBody>
              <a:bodyPr/>
              <a:lstStyle/>
              <a:p>
                <a:r>
                  <a:rPr lang="nl-BE">
                    <a:noFill/>
                  </a:rPr>
                  <a:t> </a:t>
                </a:r>
              </a:p>
            </p:txBody>
          </p:sp>
        </mc:Fallback>
      </mc:AlternateContent>
    </p:spTree>
    <p:extLst>
      <p:ext uri="{BB962C8B-B14F-4D97-AF65-F5344CB8AC3E}">
        <p14:creationId xmlns:p14="http://schemas.microsoft.com/office/powerpoint/2010/main" val="4012176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5572285-4697-4984-9EC8-8EAF247B8C6B}"/>
              </a:ext>
            </a:extLst>
          </p:cNvPr>
          <p:cNvSpPr>
            <a:spLocks noGrp="1"/>
          </p:cNvSpPr>
          <p:nvPr>
            <p:ph type="sldNum" sz="quarter" idx="12"/>
          </p:nvPr>
        </p:nvSpPr>
        <p:spPr/>
        <p:txBody>
          <a:bodyPr/>
          <a:lstStyle/>
          <a:p>
            <a:fld id="{0A297500-7527-634B-90F4-69D0994C32B4}" type="slidenum">
              <a:rPr lang="nl-NL" smtClean="0"/>
              <a:t>11</a:t>
            </a:fld>
            <a:endParaRPr lang="nl-NL"/>
          </a:p>
        </p:txBody>
      </p:sp>
      <p:sp>
        <p:nvSpPr>
          <p:cNvPr id="3" name="Title 2">
            <a:extLst>
              <a:ext uri="{FF2B5EF4-FFF2-40B4-BE49-F238E27FC236}">
                <a16:creationId xmlns:a16="http://schemas.microsoft.com/office/drawing/2014/main" id="{7CC0CAD3-0A8A-4B39-AC3D-B33B76439C16}"/>
              </a:ext>
            </a:extLst>
          </p:cNvPr>
          <p:cNvSpPr>
            <a:spLocks noGrp="1"/>
          </p:cNvSpPr>
          <p:nvPr>
            <p:ph type="title"/>
          </p:nvPr>
        </p:nvSpPr>
        <p:spPr/>
        <p:txBody>
          <a:bodyPr/>
          <a:lstStyle/>
          <a:p>
            <a:r>
              <a:rPr lang="en-US" dirty="0"/>
              <a:t>Sensitivity test – parameters to consider</a:t>
            </a:r>
            <a:endParaRPr lang="nl-BE" dirty="0"/>
          </a:p>
        </p:txBody>
      </p:sp>
      <mc:AlternateContent xmlns:mc="http://schemas.openxmlformats.org/markup-compatibility/2006" xmlns:a14="http://schemas.microsoft.com/office/drawing/2010/main">
        <mc:Choice Requires="a14">
          <p:graphicFrame>
            <p:nvGraphicFramePr>
              <p:cNvPr id="11" name="Table 30">
                <a:extLst>
                  <a:ext uri="{FF2B5EF4-FFF2-40B4-BE49-F238E27FC236}">
                    <a16:creationId xmlns:a16="http://schemas.microsoft.com/office/drawing/2014/main" id="{D13794C4-F83B-4538-A556-12F5AFF78C08}"/>
                  </a:ext>
                </a:extLst>
              </p:cNvPr>
              <p:cNvGraphicFramePr>
                <a:graphicFrameLocks noGrp="1"/>
              </p:cNvGraphicFramePr>
              <p:nvPr>
                <p:extLst>
                  <p:ext uri="{D42A27DB-BD31-4B8C-83A1-F6EECF244321}">
                    <p14:modId xmlns:p14="http://schemas.microsoft.com/office/powerpoint/2010/main" val="2047292960"/>
                  </p:ext>
                </p:extLst>
              </p:nvPr>
            </p:nvGraphicFramePr>
            <p:xfrm>
              <a:off x="2233448" y="1223343"/>
              <a:ext cx="7725103" cy="2269935"/>
            </p:xfrm>
            <a:graphic>
              <a:graphicData uri="http://schemas.openxmlformats.org/drawingml/2006/table">
                <a:tbl>
                  <a:tblPr firstRow="1" bandRow="1">
                    <a:tableStyleId>{0E3FDE45-AF77-4B5C-9715-49D594BDF05E}</a:tableStyleId>
                  </a:tblPr>
                  <a:tblGrid>
                    <a:gridCol w="1365426">
                      <a:extLst>
                        <a:ext uri="{9D8B030D-6E8A-4147-A177-3AD203B41FA5}">
                          <a16:colId xmlns:a16="http://schemas.microsoft.com/office/drawing/2014/main" val="2165772475"/>
                        </a:ext>
                      </a:extLst>
                    </a:gridCol>
                    <a:gridCol w="897982">
                      <a:extLst>
                        <a:ext uri="{9D8B030D-6E8A-4147-A177-3AD203B41FA5}">
                          <a16:colId xmlns:a16="http://schemas.microsoft.com/office/drawing/2014/main" val="3927412891"/>
                        </a:ext>
                      </a:extLst>
                    </a:gridCol>
                    <a:gridCol w="1820565">
                      <a:extLst>
                        <a:ext uri="{9D8B030D-6E8A-4147-A177-3AD203B41FA5}">
                          <a16:colId xmlns:a16="http://schemas.microsoft.com/office/drawing/2014/main" val="108307648"/>
                        </a:ext>
                      </a:extLst>
                    </a:gridCol>
                    <a:gridCol w="1820565">
                      <a:extLst>
                        <a:ext uri="{9D8B030D-6E8A-4147-A177-3AD203B41FA5}">
                          <a16:colId xmlns:a16="http://schemas.microsoft.com/office/drawing/2014/main" val="1689437561"/>
                        </a:ext>
                      </a:extLst>
                    </a:gridCol>
                    <a:gridCol w="1820565">
                      <a:extLst>
                        <a:ext uri="{9D8B030D-6E8A-4147-A177-3AD203B41FA5}">
                          <a16:colId xmlns:a16="http://schemas.microsoft.com/office/drawing/2014/main" val="2686500056"/>
                        </a:ext>
                      </a:extLst>
                    </a:gridCol>
                  </a:tblGrid>
                  <a:tr h="185806">
                    <a:tc>
                      <a:txBody>
                        <a:bodyPr/>
                        <a:lstStyle/>
                        <a:p>
                          <a:r>
                            <a:rPr lang="en-GB" sz="1800" dirty="0"/>
                            <a:t>Parameter</a:t>
                          </a:r>
                        </a:p>
                      </a:txBody>
                      <a:tcPr/>
                    </a:tc>
                    <a:tc>
                      <a:txBody>
                        <a:bodyPr/>
                        <a:lstStyle/>
                        <a:p>
                          <a:r>
                            <a:rPr lang="en-GB" sz="1800" dirty="0"/>
                            <a:t>Units</a:t>
                          </a:r>
                        </a:p>
                      </a:txBody>
                      <a:tcPr/>
                    </a:tc>
                    <a:tc>
                      <a:txBody>
                        <a:bodyPr/>
                        <a:lstStyle/>
                        <a:p>
                          <a:r>
                            <a:rPr lang="en-GB" sz="1800" dirty="0"/>
                            <a:t>Range</a:t>
                          </a:r>
                        </a:p>
                      </a:txBody>
                      <a:tcPr/>
                    </a:tc>
                    <a:tc>
                      <a:txBody>
                        <a:bodyPr/>
                        <a:lstStyle/>
                        <a:p>
                          <a:r>
                            <a:rPr lang="en-GB" sz="1800" dirty="0"/>
                            <a:t>Origin</a:t>
                          </a:r>
                        </a:p>
                      </a:txBody>
                      <a:tcPr/>
                    </a:tc>
                    <a:tc>
                      <a:txBody>
                        <a:bodyPr/>
                        <a:lstStyle/>
                        <a:p>
                          <a:r>
                            <a:rPr lang="en-GB" sz="1800" dirty="0"/>
                            <a:t>Flow type</a:t>
                          </a:r>
                        </a:p>
                      </a:txBody>
                      <a:tcPr/>
                    </a:tc>
                    <a:extLst>
                      <a:ext uri="{0D108BD9-81ED-4DB2-BD59-A6C34878D82A}">
                        <a16:rowId xmlns:a16="http://schemas.microsoft.com/office/drawing/2014/main" val="793362575"/>
                      </a:ext>
                    </a:extLst>
                  </a:tr>
                  <a:tr h="185806">
                    <a:tc>
                      <a:txBody>
                        <a:bodyPr/>
                        <a:lstStyle/>
                        <a:p>
                          <a:pPr/>
                          <a14:m>
                            <m:oMathPara xmlns:m="http://schemas.openxmlformats.org/officeDocument/2006/math">
                              <m:oMathParaPr>
                                <m:jc m:val="centerGroup"/>
                              </m:oMathParaPr>
                              <m:oMath xmlns:m="http://schemas.openxmlformats.org/officeDocument/2006/math">
                                <m:sSub>
                                  <m:sSubPr>
                                    <m:ctrlPr>
                                      <a:rPr lang="en-GB" sz="1800" i="1" smtClean="0">
                                        <a:latin typeface="Cambria Math" panose="02040503050406030204" pitchFamily="18" charset="0"/>
                                      </a:rPr>
                                    </m:ctrlPr>
                                  </m:sSubPr>
                                  <m:e>
                                    <m:r>
                                      <a:rPr lang="en-GB" sz="1800" b="0" i="1" smtClean="0">
                                        <a:latin typeface="Cambria Math" panose="02040503050406030204" pitchFamily="18" charset="0"/>
                                      </a:rPr>
                                      <m:t>𝐶</m:t>
                                    </m:r>
                                  </m:e>
                                  <m:sub>
                                    <m:r>
                                      <a:rPr lang="en-GB" sz="1800" b="0" i="1" smtClean="0">
                                        <a:latin typeface="Cambria Math" panose="02040503050406030204" pitchFamily="18" charset="0"/>
                                      </a:rPr>
                                      <m:t>𝑑𝑖</m:t>
                                    </m:r>
                                  </m:sub>
                                </m:sSub>
                              </m:oMath>
                            </m:oMathPara>
                          </a14:m>
                          <a:endParaRPr lang="en-GB" sz="1800" dirty="0"/>
                        </a:p>
                      </a:txBody>
                      <a:tcPr/>
                    </a:tc>
                    <a:tc>
                      <a:txBody>
                        <a:bodyPr/>
                        <a:lstStyle/>
                        <a:p>
                          <a:endParaRPr lang="en-GB" sz="1800"/>
                        </a:p>
                      </a:txBody>
                      <a:tcPr/>
                    </a:tc>
                    <a:tc>
                      <a:txBody>
                        <a:bodyPr/>
                        <a:lstStyle/>
                        <a:p>
                          <a:r>
                            <a:rPr lang="en-GB" sz="1800" dirty="0"/>
                            <a:t>0.20 – 0.90</a:t>
                          </a:r>
                        </a:p>
                      </a:txBody>
                      <a:tcPr/>
                    </a:tc>
                    <a:tc>
                      <a:txBody>
                        <a:bodyPr/>
                        <a:lstStyle/>
                        <a:p>
                          <a:r>
                            <a:rPr lang="en-GB" sz="1800" dirty="0"/>
                            <a:t>Street inlets</a:t>
                          </a:r>
                        </a:p>
                      </a:txBody>
                      <a:tcPr/>
                    </a:tc>
                    <a:tc>
                      <a:txBody>
                        <a:bodyPr/>
                        <a:lstStyle/>
                        <a:p>
                          <a:r>
                            <a:rPr lang="en-GB" sz="1800" dirty="0"/>
                            <a:t>Drainage</a:t>
                          </a:r>
                        </a:p>
                      </a:txBody>
                      <a:tcPr/>
                    </a:tc>
                    <a:extLst>
                      <a:ext uri="{0D108BD9-81ED-4DB2-BD59-A6C34878D82A}">
                        <a16:rowId xmlns:a16="http://schemas.microsoft.com/office/drawing/2014/main" val="795251602"/>
                      </a:ext>
                    </a:extLst>
                  </a:tr>
                  <a:tr h="222968">
                    <a:tc>
                      <a:txBody>
                        <a:bodyPr/>
                        <a:lstStyle/>
                        <a:p>
                          <a:pPr/>
                          <a14:m>
                            <m:oMathPara xmlns:m="http://schemas.openxmlformats.org/officeDocument/2006/math">
                              <m:oMathParaPr>
                                <m:jc m:val="centerGroup"/>
                              </m:oMathParaPr>
                              <m:oMath xmlns:m="http://schemas.openxmlformats.org/officeDocument/2006/math">
                                <m:sSub>
                                  <m:sSubPr>
                                    <m:ctrlPr>
                                      <a:rPr lang="en-GB" sz="1800" i="1" smtClean="0">
                                        <a:latin typeface="Cambria Math" panose="02040503050406030204" pitchFamily="18" charset="0"/>
                                      </a:rPr>
                                    </m:ctrlPr>
                                  </m:sSubPr>
                                  <m:e>
                                    <m:r>
                                      <a:rPr lang="en-GB" sz="1800" b="0" i="1" smtClean="0">
                                        <a:latin typeface="Cambria Math" panose="02040503050406030204" pitchFamily="18" charset="0"/>
                                      </a:rPr>
                                      <m:t>𝑞</m:t>
                                    </m:r>
                                  </m:e>
                                  <m:sub>
                                    <m:r>
                                      <a:rPr lang="en-GB" sz="1800" b="0" i="1" smtClean="0">
                                        <a:latin typeface="Cambria Math" panose="02040503050406030204" pitchFamily="18" charset="0"/>
                                      </a:rPr>
                                      <m:t>𝑐</m:t>
                                    </m:r>
                                  </m:sub>
                                </m:sSub>
                              </m:oMath>
                            </m:oMathPara>
                          </a14:m>
                          <a:endParaRPr lang="en-GB" sz="1800" dirty="0"/>
                        </a:p>
                      </a:txBody>
                      <a:tcPr/>
                    </a:tc>
                    <a:tc>
                      <a:txBody>
                        <a:bodyPr/>
                        <a:lstStyle/>
                        <a:p>
                          <a:pPr/>
                          <a14:m>
                            <m:oMathPara xmlns:m="http://schemas.openxmlformats.org/officeDocument/2006/math">
                              <m:oMathParaPr>
                                <m:jc m:val="centerGroup"/>
                              </m:oMathParaPr>
                              <m:oMath xmlns:m="http://schemas.openxmlformats.org/officeDocument/2006/math">
                                <m:f>
                                  <m:fPr>
                                    <m:type m:val="skw"/>
                                    <m:ctrlPr>
                                      <a:rPr lang="en-GB" sz="1800" i="1" smtClean="0">
                                        <a:latin typeface="Cambria Math" panose="02040503050406030204" pitchFamily="18" charset="0"/>
                                      </a:rPr>
                                    </m:ctrlPr>
                                  </m:fPr>
                                  <m:num>
                                    <m:sSup>
                                      <m:sSupPr>
                                        <m:ctrlPr>
                                          <a:rPr lang="en-GB" sz="1800" i="1" smtClean="0">
                                            <a:latin typeface="Cambria Math" panose="02040503050406030204" pitchFamily="18" charset="0"/>
                                          </a:rPr>
                                        </m:ctrlPr>
                                      </m:sSupPr>
                                      <m:e>
                                        <m:r>
                                          <a:rPr lang="en-GB" sz="1800" b="0" i="1" smtClean="0">
                                            <a:latin typeface="Cambria Math" panose="02040503050406030204" pitchFamily="18" charset="0"/>
                                          </a:rPr>
                                          <m:t>𝑚</m:t>
                                        </m:r>
                                      </m:e>
                                      <m:sup>
                                        <m:r>
                                          <a:rPr lang="en-GB" sz="1800" b="0" i="1" smtClean="0">
                                            <a:latin typeface="Cambria Math" panose="02040503050406030204" pitchFamily="18" charset="0"/>
                                          </a:rPr>
                                          <m:t>3</m:t>
                                        </m:r>
                                      </m:sup>
                                    </m:sSup>
                                  </m:num>
                                  <m:den>
                                    <m:r>
                                      <a:rPr lang="en-GB" sz="1800" b="0" i="1" smtClean="0">
                                        <a:latin typeface="Cambria Math" panose="02040503050406030204" pitchFamily="18" charset="0"/>
                                      </a:rPr>
                                      <m:t>𝑠</m:t>
                                    </m:r>
                                  </m:den>
                                </m:f>
                              </m:oMath>
                            </m:oMathPara>
                          </a14:m>
                          <a:endParaRPr lang="en-GB" sz="1800" dirty="0"/>
                        </a:p>
                      </a:txBody>
                      <a:tcPr/>
                    </a:tc>
                    <a:tc>
                      <a:txBody>
                        <a:bodyPr/>
                        <a:lstStyle/>
                        <a:p>
                          <a:r>
                            <a:rPr lang="en-GB" sz="1800" dirty="0"/>
                            <a:t>0.010 – 0.050</a:t>
                          </a:r>
                        </a:p>
                      </a:txBody>
                      <a:tcPr/>
                    </a:tc>
                    <a:tc>
                      <a:txBody>
                        <a:bodyPr/>
                        <a:lstStyle/>
                        <a:p>
                          <a:r>
                            <a:rPr lang="en-GB" sz="1800" dirty="0"/>
                            <a:t>Street inlets</a:t>
                          </a:r>
                        </a:p>
                      </a:txBody>
                      <a:tcPr/>
                    </a:tc>
                    <a:tc>
                      <a:txBody>
                        <a:bodyPr/>
                        <a:lstStyle/>
                        <a:p>
                          <a:r>
                            <a:rPr lang="en-GB" sz="1800" dirty="0"/>
                            <a:t>Drainage</a:t>
                          </a:r>
                        </a:p>
                      </a:txBody>
                      <a:tcPr/>
                    </a:tc>
                    <a:extLst>
                      <a:ext uri="{0D108BD9-81ED-4DB2-BD59-A6C34878D82A}">
                        <a16:rowId xmlns:a16="http://schemas.microsoft.com/office/drawing/2014/main" val="1696214715"/>
                      </a:ext>
                    </a:extLst>
                  </a:tr>
                  <a:tr h="185806">
                    <a:tc>
                      <a:txBody>
                        <a:bodyPr/>
                        <a:lstStyle/>
                        <a:p>
                          <a:pPr/>
                          <a14:m>
                            <m:oMathPara xmlns:m="http://schemas.openxmlformats.org/officeDocument/2006/math">
                              <m:oMathParaPr>
                                <m:jc m:val="centerGroup"/>
                              </m:oMathParaPr>
                              <m:oMath xmlns:m="http://schemas.openxmlformats.org/officeDocument/2006/math">
                                <m:sSub>
                                  <m:sSubPr>
                                    <m:ctrlPr>
                                      <a:rPr lang="en-GB" sz="1800" i="1" smtClean="0">
                                        <a:latin typeface="Cambria Math" panose="02040503050406030204" pitchFamily="18" charset="0"/>
                                      </a:rPr>
                                    </m:ctrlPr>
                                  </m:sSubPr>
                                  <m:e>
                                    <m:r>
                                      <a:rPr lang="en-GB" sz="1800" b="0" i="1" smtClean="0">
                                        <a:latin typeface="Cambria Math" panose="02040503050406030204" pitchFamily="18" charset="0"/>
                                      </a:rPr>
                                      <m:t>𝑘</m:t>
                                    </m:r>
                                  </m:e>
                                  <m:sub>
                                    <m:r>
                                      <a:rPr lang="en-GB" sz="1800" b="0" i="1" smtClean="0">
                                        <a:latin typeface="Cambria Math" panose="02040503050406030204" pitchFamily="18" charset="0"/>
                                      </a:rPr>
                                      <m:t>𝑚</m:t>
                                    </m:r>
                                  </m:sub>
                                </m:sSub>
                              </m:oMath>
                            </m:oMathPara>
                          </a14:m>
                          <a:endParaRPr lang="en-GB" sz="1800" dirty="0"/>
                        </a:p>
                      </a:txBody>
                      <a:tcPr/>
                    </a:tc>
                    <a:tc>
                      <a:txBody>
                        <a:bodyPr/>
                        <a:lstStyle/>
                        <a:p>
                          <a:endParaRPr lang="en-GB" sz="1800"/>
                        </a:p>
                      </a:txBody>
                      <a:tcPr/>
                    </a:tc>
                    <a:tc>
                      <a:txBody>
                        <a:bodyPr/>
                        <a:lstStyle/>
                        <a:p>
                          <a:r>
                            <a:rPr lang="en-GB" sz="1800" dirty="0"/>
                            <a:t>0 – 1</a:t>
                          </a:r>
                        </a:p>
                      </a:txBody>
                      <a:tcPr/>
                    </a:tc>
                    <a:tc>
                      <a:txBody>
                        <a:bodyPr/>
                        <a:lstStyle/>
                        <a:p>
                          <a:r>
                            <a:rPr lang="en-GB" sz="1800" dirty="0"/>
                            <a:t>Street inlets</a:t>
                          </a:r>
                        </a:p>
                      </a:txBody>
                      <a:tcPr/>
                    </a:tc>
                    <a:tc>
                      <a:txBody>
                        <a:bodyPr/>
                        <a:lstStyle/>
                        <a:p>
                          <a:r>
                            <a:rPr lang="en-GB" sz="1800" dirty="0"/>
                            <a:t>Drainage</a:t>
                          </a:r>
                        </a:p>
                      </a:txBody>
                      <a:tcPr/>
                    </a:tc>
                    <a:extLst>
                      <a:ext uri="{0D108BD9-81ED-4DB2-BD59-A6C34878D82A}">
                        <a16:rowId xmlns:a16="http://schemas.microsoft.com/office/drawing/2014/main" val="2807661269"/>
                      </a:ext>
                    </a:extLst>
                  </a:tr>
                  <a:tr h="185806">
                    <a:tc>
                      <a:txBody>
                        <a:bodyPr/>
                        <a:lstStyle/>
                        <a:p>
                          <a:pPr/>
                          <a14:m>
                            <m:oMathPara xmlns:m="http://schemas.openxmlformats.org/officeDocument/2006/math">
                              <m:oMathParaPr>
                                <m:jc m:val="centerGroup"/>
                              </m:oMathParaPr>
                              <m:oMath xmlns:m="http://schemas.openxmlformats.org/officeDocument/2006/math">
                                <m:sSub>
                                  <m:sSubPr>
                                    <m:ctrlPr>
                                      <a:rPr lang="en-GB" sz="1800" i="1" smtClean="0">
                                        <a:latin typeface="Cambria Math" panose="02040503050406030204" pitchFamily="18" charset="0"/>
                                      </a:rPr>
                                    </m:ctrlPr>
                                  </m:sSubPr>
                                  <m:e>
                                    <m:r>
                                      <a:rPr lang="en-GB" sz="1800" b="0" i="1" smtClean="0">
                                        <a:latin typeface="Cambria Math" panose="02040503050406030204" pitchFamily="18" charset="0"/>
                                      </a:rPr>
                                      <m:t>𝐶</m:t>
                                    </m:r>
                                  </m:e>
                                  <m:sub>
                                    <m:r>
                                      <a:rPr lang="en-GB" sz="1800" b="0" i="1" smtClean="0">
                                        <a:latin typeface="Cambria Math" panose="02040503050406030204" pitchFamily="18" charset="0"/>
                                      </a:rPr>
                                      <m:t>𝑜𝑟</m:t>
                                    </m:r>
                                  </m:sub>
                                </m:sSub>
                              </m:oMath>
                            </m:oMathPara>
                          </a14:m>
                          <a:endParaRPr lang="en-GB" sz="1800" dirty="0"/>
                        </a:p>
                      </a:txBody>
                      <a:tcPr/>
                    </a:tc>
                    <a:tc>
                      <a:txBody>
                        <a:bodyPr/>
                        <a:lstStyle/>
                        <a:p>
                          <a:endParaRPr lang="en-GB" sz="1800" dirty="0"/>
                        </a:p>
                      </a:txBody>
                      <a:tcPr/>
                    </a:tc>
                    <a:tc>
                      <a:txBody>
                        <a:bodyPr/>
                        <a:lstStyle/>
                        <a:p>
                          <a:r>
                            <a:rPr lang="en-GB" sz="1800" dirty="0"/>
                            <a:t>0.20 – 0.90</a:t>
                          </a:r>
                        </a:p>
                      </a:txBody>
                      <a:tcPr/>
                    </a:tc>
                    <a:tc>
                      <a:txBody>
                        <a:bodyPr/>
                        <a:lstStyle/>
                        <a:p>
                          <a:r>
                            <a:rPr lang="en-GB" sz="1800" dirty="0"/>
                            <a:t>Street inlets</a:t>
                          </a:r>
                        </a:p>
                      </a:txBody>
                      <a:tcPr/>
                    </a:tc>
                    <a:tc>
                      <a:txBody>
                        <a:bodyPr/>
                        <a:lstStyle/>
                        <a:p>
                          <a:r>
                            <a:rPr lang="en-GB" sz="1800" dirty="0"/>
                            <a:t>Reverse</a:t>
                          </a:r>
                        </a:p>
                      </a:txBody>
                      <a:tcPr/>
                    </a:tc>
                    <a:extLst>
                      <a:ext uri="{0D108BD9-81ED-4DB2-BD59-A6C34878D82A}">
                        <a16:rowId xmlns:a16="http://schemas.microsoft.com/office/drawing/2014/main" val="3975407524"/>
                      </a:ext>
                    </a:extLst>
                  </a:tr>
                  <a:tr h="185806">
                    <a:tc>
                      <a:txBody>
                        <a:bodyPr/>
                        <a:lstStyle/>
                        <a:p>
                          <a:pPr/>
                          <a14:m>
                            <m:oMathPara xmlns:m="http://schemas.openxmlformats.org/officeDocument/2006/math">
                              <m:oMathParaPr>
                                <m:jc m:val="centerGroup"/>
                              </m:oMathParaPr>
                              <m:oMath xmlns:m="http://schemas.openxmlformats.org/officeDocument/2006/math">
                                <m:sSub>
                                  <m:sSubPr>
                                    <m:ctrlPr>
                                      <a:rPr lang="en-GB" sz="1800" i="1" smtClean="0">
                                        <a:latin typeface="Cambria Math" panose="02040503050406030204" pitchFamily="18" charset="0"/>
                                      </a:rPr>
                                    </m:ctrlPr>
                                  </m:sSubPr>
                                  <m:e>
                                    <m:r>
                                      <a:rPr lang="en-GB" sz="1800" b="0" i="1" smtClean="0">
                                        <a:latin typeface="Cambria Math" panose="02040503050406030204" pitchFamily="18" charset="0"/>
                                      </a:rPr>
                                      <m:t>𝐶</m:t>
                                    </m:r>
                                  </m:e>
                                  <m:sub>
                                    <m:r>
                                      <a:rPr lang="en-GB" sz="1800" b="0" i="1" smtClean="0">
                                        <a:latin typeface="Cambria Math" panose="02040503050406030204" pitchFamily="18" charset="0"/>
                                      </a:rPr>
                                      <m:t>𝑜𝑚</m:t>
                                    </m:r>
                                  </m:sub>
                                </m:sSub>
                              </m:oMath>
                            </m:oMathPara>
                          </a14:m>
                          <a:endParaRPr lang="en-GB" sz="1800" dirty="0"/>
                        </a:p>
                      </a:txBody>
                      <a:tcPr/>
                    </a:tc>
                    <a:tc>
                      <a:txBody>
                        <a:bodyPr/>
                        <a:lstStyle/>
                        <a:p>
                          <a:endParaRPr lang="en-GB" sz="1800" dirty="0"/>
                        </a:p>
                      </a:txBody>
                      <a:tcPr/>
                    </a:tc>
                    <a:tc>
                      <a:txBody>
                        <a:bodyPr/>
                        <a:lstStyle/>
                        <a:p>
                          <a:r>
                            <a:rPr lang="en-GB" sz="1800" dirty="0"/>
                            <a:t>0.20 – 0.90</a:t>
                          </a:r>
                        </a:p>
                      </a:txBody>
                      <a:tcPr/>
                    </a:tc>
                    <a:tc>
                      <a:txBody>
                        <a:bodyPr/>
                        <a:lstStyle/>
                        <a:p>
                          <a:r>
                            <a:rPr lang="en-GB" sz="1800" dirty="0"/>
                            <a:t>Manholes</a:t>
                          </a:r>
                        </a:p>
                      </a:txBody>
                      <a:tcPr/>
                    </a:tc>
                    <a:tc>
                      <a:txBody>
                        <a:bodyPr/>
                        <a:lstStyle/>
                        <a:p>
                          <a:r>
                            <a:rPr lang="en-GB" sz="1800" dirty="0"/>
                            <a:t>Reverse</a:t>
                          </a:r>
                        </a:p>
                      </a:txBody>
                      <a:tcPr/>
                    </a:tc>
                    <a:extLst>
                      <a:ext uri="{0D108BD9-81ED-4DB2-BD59-A6C34878D82A}">
                        <a16:rowId xmlns:a16="http://schemas.microsoft.com/office/drawing/2014/main" val="269594626"/>
                      </a:ext>
                    </a:extLst>
                  </a:tr>
                </a:tbl>
              </a:graphicData>
            </a:graphic>
          </p:graphicFrame>
        </mc:Choice>
        <mc:Fallback xmlns="">
          <p:graphicFrame>
            <p:nvGraphicFramePr>
              <p:cNvPr id="11" name="Table 30">
                <a:extLst>
                  <a:ext uri="{FF2B5EF4-FFF2-40B4-BE49-F238E27FC236}">
                    <a16:creationId xmlns:a16="http://schemas.microsoft.com/office/drawing/2014/main" id="{D13794C4-F83B-4538-A556-12F5AFF78C08}"/>
                  </a:ext>
                </a:extLst>
              </p:cNvPr>
              <p:cNvGraphicFramePr>
                <a:graphicFrameLocks noGrp="1"/>
              </p:cNvGraphicFramePr>
              <p:nvPr>
                <p:extLst>
                  <p:ext uri="{D42A27DB-BD31-4B8C-83A1-F6EECF244321}">
                    <p14:modId xmlns:p14="http://schemas.microsoft.com/office/powerpoint/2010/main" val="2047292960"/>
                  </p:ext>
                </p:extLst>
              </p:nvPr>
            </p:nvGraphicFramePr>
            <p:xfrm>
              <a:off x="2233448" y="1223343"/>
              <a:ext cx="7725103" cy="2269935"/>
            </p:xfrm>
            <a:graphic>
              <a:graphicData uri="http://schemas.openxmlformats.org/drawingml/2006/table">
                <a:tbl>
                  <a:tblPr firstRow="1" bandRow="1">
                    <a:tableStyleId>{0E3FDE45-AF77-4B5C-9715-49D594BDF05E}</a:tableStyleId>
                  </a:tblPr>
                  <a:tblGrid>
                    <a:gridCol w="1365426">
                      <a:extLst>
                        <a:ext uri="{9D8B030D-6E8A-4147-A177-3AD203B41FA5}">
                          <a16:colId xmlns:a16="http://schemas.microsoft.com/office/drawing/2014/main" val="2165772475"/>
                        </a:ext>
                      </a:extLst>
                    </a:gridCol>
                    <a:gridCol w="897982">
                      <a:extLst>
                        <a:ext uri="{9D8B030D-6E8A-4147-A177-3AD203B41FA5}">
                          <a16:colId xmlns:a16="http://schemas.microsoft.com/office/drawing/2014/main" val="3927412891"/>
                        </a:ext>
                      </a:extLst>
                    </a:gridCol>
                    <a:gridCol w="1820565">
                      <a:extLst>
                        <a:ext uri="{9D8B030D-6E8A-4147-A177-3AD203B41FA5}">
                          <a16:colId xmlns:a16="http://schemas.microsoft.com/office/drawing/2014/main" val="108307648"/>
                        </a:ext>
                      </a:extLst>
                    </a:gridCol>
                    <a:gridCol w="1820565">
                      <a:extLst>
                        <a:ext uri="{9D8B030D-6E8A-4147-A177-3AD203B41FA5}">
                          <a16:colId xmlns:a16="http://schemas.microsoft.com/office/drawing/2014/main" val="1689437561"/>
                        </a:ext>
                      </a:extLst>
                    </a:gridCol>
                    <a:gridCol w="1820565">
                      <a:extLst>
                        <a:ext uri="{9D8B030D-6E8A-4147-A177-3AD203B41FA5}">
                          <a16:colId xmlns:a16="http://schemas.microsoft.com/office/drawing/2014/main" val="2686500056"/>
                        </a:ext>
                      </a:extLst>
                    </a:gridCol>
                  </a:tblGrid>
                  <a:tr h="365760">
                    <a:tc>
                      <a:txBody>
                        <a:bodyPr/>
                        <a:lstStyle/>
                        <a:p>
                          <a:r>
                            <a:rPr lang="en-GB" sz="1800" dirty="0"/>
                            <a:t>Parameter</a:t>
                          </a:r>
                        </a:p>
                      </a:txBody>
                      <a:tcPr/>
                    </a:tc>
                    <a:tc>
                      <a:txBody>
                        <a:bodyPr/>
                        <a:lstStyle/>
                        <a:p>
                          <a:r>
                            <a:rPr lang="en-GB" sz="1800" dirty="0"/>
                            <a:t>Units</a:t>
                          </a:r>
                        </a:p>
                      </a:txBody>
                      <a:tcPr/>
                    </a:tc>
                    <a:tc>
                      <a:txBody>
                        <a:bodyPr/>
                        <a:lstStyle/>
                        <a:p>
                          <a:r>
                            <a:rPr lang="en-GB" sz="1800" dirty="0"/>
                            <a:t>Range</a:t>
                          </a:r>
                        </a:p>
                      </a:txBody>
                      <a:tcPr/>
                    </a:tc>
                    <a:tc>
                      <a:txBody>
                        <a:bodyPr/>
                        <a:lstStyle/>
                        <a:p>
                          <a:r>
                            <a:rPr lang="en-GB" sz="1800" dirty="0"/>
                            <a:t>Origin</a:t>
                          </a:r>
                        </a:p>
                      </a:txBody>
                      <a:tcPr/>
                    </a:tc>
                    <a:tc>
                      <a:txBody>
                        <a:bodyPr/>
                        <a:lstStyle/>
                        <a:p>
                          <a:r>
                            <a:rPr lang="en-GB" sz="1800" dirty="0"/>
                            <a:t>Flow type</a:t>
                          </a:r>
                        </a:p>
                      </a:txBody>
                      <a:tcPr/>
                    </a:tc>
                    <a:extLst>
                      <a:ext uri="{0D108BD9-81ED-4DB2-BD59-A6C34878D82A}">
                        <a16:rowId xmlns:a16="http://schemas.microsoft.com/office/drawing/2014/main" val="793362575"/>
                      </a:ext>
                    </a:extLst>
                  </a:tr>
                  <a:tr h="365760">
                    <a:tc>
                      <a:txBody>
                        <a:bodyPr/>
                        <a:lstStyle/>
                        <a:p>
                          <a:endParaRPr lang="nl-BE"/>
                        </a:p>
                      </a:txBody>
                      <a:tcPr>
                        <a:blipFill>
                          <a:blip r:embed="rId2"/>
                          <a:stretch>
                            <a:fillRect t="-106557" r="-466518" b="-439344"/>
                          </a:stretch>
                        </a:blipFill>
                      </a:tcPr>
                    </a:tc>
                    <a:tc>
                      <a:txBody>
                        <a:bodyPr/>
                        <a:lstStyle/>
                        <a:p>
                          <a:endParaRPr lang="en-GB" sz="1800"/>
                        </a:p>
                      </a:txBody>
                      <a:tcPr/>
                    </a:tc>
                    <a:tc>
                      <a:txBody>
                        <a:bodyPr/>
                        <a:lstStyle/>
                        <a:p>
                          <a:r>
                            <a:rPr lang="en-GB" sz="1800" dirty="0"/>
                            <a:t>0.20 – 0.90</a:t>
                          </a:r>
                        </a:p>
                      </a:txBody>
                      <a:tcPr/>
                    </a:tc>
                    <a:tc>
                      <a:txBody>
                        <a:bodyPr/>
                        <a:lstStyle/>
                        <a:p>
                          <a:r>
                            <a:rPr lang="en-GB" sz="1800" dirty="0"/>
                            <a:t>Street inlets</a:t>
                          </a:r>
                        </a:p>
                      </a:txBody>
                      <a:tcPr/>
                    </a:tc>
                    <a:tc>
                      <a:txBody>
                        <a:bodyPr/>
                        <a:lstStyle/>
                        <a:p>
                          <a:r>
                            <a:rPr lang="en-GB" sz="1800" dirty="0"/>
                            <a:t>Drainage</a:t>
                          </a:r>
                        </a:p>
                      </a:txBody>
                      <a:tcPr/>
                    </a:tc>
                    <a:extLst>
                      <a:ext uri="{0D108BD9-81ED-4DB2-BD59-A6C34878D82A}">
                        <a16:rowId xmlns:a16="http://schemas.microsoft.com/office/drawing/2014/main" val="795251602"/>
                      </a:ext>
                    </a:extLst>
                  </a:tr>
                  <a:tr h="441135">
                    <a:tc>
                      <a:txBody>
                        <a:bodyPr/>
                        <a:lstStyle/>
                        <a:p>
                          <a:endParaRPr lang="nl-BE"/>
                        </a:p>
                      </a:txBody>
                      <a:tcPr>
                        <a:blipFill>
                          <a:blip r:embed="rId2"/>
                          <a:stretch>
                            <a:fillRect t="-175000" r="-466518" b="-272222"/>
                          </a:stretch>
                        </a:blipFill>
                      </a:tcPr>
                    </a:tc>
                    <a:tc>
                      <a:txBody>
                        <a:bodyPr/>
                        <a:lstStyle/>
                        <a:p>
                          <a:endParaRPr lang="nl-BE"/>
                        </a:p>
                      </a:txBody>
                      <a:tcPr>
                        <a:blipFill>
                          <a:blip r:embed="rId2"/>
                          <a:stretch>
                            <a:fillRect l="-151351" t="-175000" r="-606081" b="-272222"/>
                          </a:stretch>
                        </a:blipFill>
                      </a:tcPr>
                    </a:tc>
                    <a:tc>
                      <a:txBody>
                        <a:bodyPr/>
                        <a:lstStyle/>
                        <a:p>
                          <a:r>
                            <a:rPr lang="en-GB" sz="1800" dirty="0"/>
                            <a:t>0.010 – 0.050</a:t>
                          </a:r>
                        </a:p>
                      </a:txBody>
                      <a:tcPr/>
                    </a:tc>
                    <a:tc>
                      <a:txBody>
                        <a:bodyPr/>
                        <a:lstStyle/>
                        <a:p>
                          <a:r>
                            <a:rPr lang="en-GB" sz="1800" dirty="0"/>
                            <a:t>Street inlets</a:t>
                          </a:r>
                        </a:p>
                      </a:txBody>
                      <a:tcPr/>
                    </a:tc>
                    <a:tc>
                      <a:txBody>
                        <a:bodyPr/>
                        <a:lstStyle/>
                        <a:p>
                          <a:r>
                            <a:rPr lang="en-GB" sz="1800" dirty="0"/>
                            <a:t>Drainage</a:t>
                          </a:r>
                        </a:p>
                      </a:txBody>
                      <a:tcPr/>
                    </a:tc>
                    <a:extLst>
                      <a:ext uri="{0D108BD9-81ED-4DB2-BD59-A6C34878D82A}">
                        <a16:rowId xmlns:a16="http://schemas.microsoft.com/office/drawing/2014/main" val="1696214715"/>
                      </a:ext>
                    </a:extLst>
                  </a:tr>
                  <a:tr h="365760">
                    <a:tc>
                      <a:txBody>
                        <a:bodyPr/>
                        <a:lstStyle/>
                        <a:p>
                          <a:endParaRPr lang="nl-BE"/>
                        </a:p>
                      </a:txBody>
                      <a:tcPr>
                        <a:blipFill>
                          <a:blip r:embed="rId2"/>
                          <a:stretch>
                            <a:fillRect t="-330000" r="-466518" b="-226667"/>
                          </a:stretch>
                        </a:blipFill>
                      </a:tcPr>
                    </a:tc>
                    <a:tc>
                      <a:txBody>
                        <a:bodyPr/>
                        <a:lstStyle/>
                        <a:p>
                          <a:endParaRPr lang="en-GB" sz="1800"/>
                        </a:p>
                      </a:txBody>
                      <a:tcPr/>
                    </a:tc>
                    <a:tc>
                      <a:txBody>
                        <a:bodyPr/>
                        <a:lstStyle/>
                        <a:p>
                          <a:r>
                            <a:rPr lang="en-GB" sz="1800" dirty="0"/>
                            <a:t>0 – 1</a:t>
                          </a:r>
                        </a:p>
                      </a:txBody>
                      <a:tcPr/>
                    </a:tc>
                    <a:tc>
                      <a:txBody>
                        <a:bodyPr/>
                        <a:lstStyle/>
                        <a:p>
                          <a:r>
                            <a:rPr lang="en-GB" sz="1800" dirty="0"/>
                            <a:t>Street inlets</a:t>
                          </a:r>
                        </a:p>
                      </a:txBody>
                      <a:tcPr/>
                    </a:tc>
                    <a:tc>
                      <a:txBody>
                        <a:bodyPr/>
                        <a:lstStyle/>
                        <a:p>
                          <a:r>
                            <a:rPr lang="en-GB" sz="1800" dirty="0"/>
                            <a:t>Drainage</a:t>
                          </a:r>
                        </a:p>
                      </a:txBody>
                      <a:tcPr/>
                    </a:tc>
                    <a:extLst>
                      <a:ext uri="{0D108BD9-81ED-4DB2-BD59-A6C34878D82A}">
                        <a16:rowId xmlns:a16="http://schemas.microsoft.com/office/drawing/2014/main" val="2807661269"/>
                      </a:ext>
                    </a:extLst>
                  </a:tr>
                  <a:tr h="365760">
                    <a:tc>
                      <a:txBody>
                        <a:bodyPr/>
                        <a:lstStyle/>
                        <a:p>
                          <a:endParaRPr lang="nl-BE"/>
                        </a:p>
                      </a:txBody>
                      <a:tcPr>
                        <a:blipFill>
                          <a:blip r:embed="rId2"/>
                          <a:stretch>
                            <a:fillRect t="-422951" r="-466518" b="-122951"/>
                          </a:stretch>
                        </a:blipFill>
                      </a:tcPr>
                    </a:tc>
                    <a:tc>
                      <a:txBody>
                        <a:bodyPr/>
                        <a:lstStyle/>
                        <a:p>
                          <a:endParaRPr lang="en-GB" sz="1800" dirty="0"/>
                        </a:p>
                      </a:txBody>
                      <a:tcPr/>
                    </a:tc>
                    <a:tc>
                      <a:txBody>
                        <a:bodyPr/>
                        <a:lstStyle/>
                        <a:p>
                          <a:r>
                            <a:rPr lang="en-GB" sz="1800" dirty="0"/>
                            <a:t>0.20 – 0.90</a:t>
                          </a:r>
                        </a:p>
                      </a:txBody>
                      <a:tcPr/>
                    </a:tc>
                    <a:tc>
                      <a:txBody>
                        <a:bodyPr/>
                        <a:lstStyle/>
                        <a:p>
                          <a:r>
                            <a:rPr lang="en-GB" sz="1800" dirty="0"/>
                            <a:t>Street inlets</a:t>
                          </a:r>
                        </a:p>
                      </a:txBody>
                      <a:tcPr/>
                    </a:tc>
                    <a:tc>
                      <a:txBody>
                        <a:bodyPr/>
                        <a:lstStyle/>
                        <a:p>
                          <a:r>
                            <a:rPr lang="en-GB" sz="1800" dirty="0"/>
                            <a:t>Reverse</a:t>
                          </a:r>
                        </a:p>
                      </a:txBody>
                      <a:tcPr/>
                    </a:tc>
                    <a:extLst>
                      <a:ext uri="{0D108BD9-81ED-4DB2-BD59-A6C34878D82A}">
                        <a16:rowId xmlns:a16="http://schemas.microsoft.com/office/drawing/2014/main" val="3975407524"/>
                      </a:ext>
                    </a:extLst>
                  </a:tr>
                  <a:tr h="365760">
                    <a:tc>
                      <a:txBody>
                        <a:bodyPr/>
                        <a:lstStyle/>
                        <a:p>
                          <a:endParaRPr lang="nl-BE"/>
                        </a:p>
                      </a:txBody>
                      <a:tcPr>
                        <a:blipFill>
                          <a:blip r:embed="rId2"/>
                          <a:stretch>
                            <a:fillRect t="-531667" r="-466518" b="-25000"/>
                          </a:stretch>
                        </a:blipFill>
                      </a:tcPr>
                    </a:tc>
                    <a:tc>
                      <a:txBody>
                        <a:bodyPr/>
                        <a:lstStyle/>
                        <a:p>
                          <a:endParaRPr lang="en-GB" sz="1800" dirty="0"/>
                        </a:p>
                      </a:txBody>
                      <a:tcPr/>
                    </a:tc>
                    <a:tc>
                      <a:txBody>
                        <a:bodyPr/>
                        <a:lstStyle/>
                        <a:p>
                          <a:r>
                            <a:rPr lang="en-GB" sz="1800" dirty="0"/>
                            <a:t>0.20 – 0.90</a:t>
                          </a:r>
                        </a:p>
                      </a:txBody>
                      <a:tcPr/>
                    </a:tc>
                    <a:tc>
                      <a:txBody>
                        <a:bodyPr/>
                        <a:lstStyle/>
                        <a:p>
                          <a:r>
                            <a:rPr lang="en-GB" sz="1800" dirty="0"/>
                            <a:t>Manholes</a:t>
                          </a:r>
                        </a:p>
                      </a:txBody>
                      <a:tcPr/>
                    </a:tc>
                    <a:tc>
                      <a:txBody>
                        <a:bodyPr/>
                        <a:lstStyle/>
                        <a:p>
                          <a:r>
                            <a:rPr lang="en-GB" sz="1800" dirty="0"/>
                            <a:t>Reverse</a:t>
                          </a:r>
                        </a:p>
                      </a:txBody>
                      <a:tcPr/>
                    </a:tc>
                    <a:extLst>
                      <a:ext uri="{0D108BD9-81ED-4DB2-BD59-A6C34878D82A}">
                        <a16:rowId xmlns:a16="http://schemas.microsoft.com/office/drawing/2014/main" val="269594626"/>
                      </a:ext>
                    </a:extLst>
                  </a:tr>
                </a:tbl>
              </a:graphicData>
            </a:graphic>
          </p:graphicFrame>
        </mc:Fallback>
      </mc:AlternateContent>
      <p:pic>
        <p:nvPicPr>
          <p:cNvPr id="14" name="Graphic 13">
            <a:extLst>
              <a:ext uri="{FF2B5EF4-FFF2-40B4-BE49-F238E27FC236}">
                <a16:creationId xmlns:a16="http://schemas.microsoft.com/office/drawing/2014/main" id="{F1B32F93-1CA9-4DD2-8BB3-7707167B059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97512" y="3961137"/>
            <a:ext cx="3210508" cy="2520000"/>
          </a:xfrm>
          <a:prstGeom prst="rect">
            <a:avLst/>
          </a:prstGeom>
        </p:spPr>
      </p:pic>
      <p:sp>
        <p:nvSpPr>
          <p:cNvPr id="37" name="TextBox 36">
            <a:extLst>
              <a:ext uri="{FF2B5EF4-FFF2-40B4-BE49-F238E27FC236}">
                <a16:creationId xmlns:a16="http://schemas.microsoft.com/office/drawing/2014/main" id="{A1A77E14-C8F7-484F-8CC4-ED9A59240873}"/>
              </a:ext>
            </a:extLst>
          </p:cNvPr>
          <p:cNvSpPr txBox="1"/>
          <p:nvPr/>
        </p:nvSpPr>
        <p:spPr>
          <a:xfrm>
            <a:off x="7348847" y="5036471"/>
            <a:ext cx="3308643" cy="430887"/>
          </a:xfrm>
          <a:prstGeom prst="rect">
            <a:avLst/>
          </a:prstGeom>
          <a:noFill/>
        </p:spPr>
        <p:txBody>
          <a:bodyPr wrap="square" rtlCol="0">
            <a:spAutoFit/>
          </a:bodyPr>
          <a:lstStyle/>
          <a:p>
            <a:r>
              <a:rPr lang="en-US" sz="2200" b="1" dirty="0">
                <a:solidFill>
                  <a:srgbClr val="00B050"/>
                </a:solidFill>
              </a:rPr>
              <a:t>Beta-PERT distribution</a:t>
            </a:r>
            <a:endParaRPr lang="nl-BE" sz="2200" b="1" dirty="0">
              <a:solidFill>
                <a:srgbClr val="00B050"/>
              </a:solidFill>
            </a:endParaRPr>
          </a:p>
        </p:txBody>
      </p:sp>
      <p:sp>
        <p:nvSpPr>
          <p:cNvPr id="42" name="Rectangle 41">
            <a:extLst>
              <a:ext uri="{FF2B5EF4-FFF2-40B4-BE49-F238E27FC236}">
                <a16:creationId xmlns:a16="http://schemas.microsoft.com/office/drawing/2014/main" id="{401276E4-AE15-4BFC-BA8F-66C47B2FCDC9}"/>
              </a:ext>
            </a:extLst>
          </p:cNvPr>
          <p:cNvSpPr/>
          <p:nvPr/>
        </p:nvSpPr>
        <p:spPr>
          <a:xfrm>
            <a:off x="2692401" y="2397061"/>
            <a:ext cx="406400" cy="375706"/>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cxnSp>
        <p:nvCxnSpPr>
          <p:cNvPr id="38" name="Straight Connector 37">
            <a:extLst>
              <a:ext uri="{FF2B5EF4-FFF2-40B4-BE49-F238E27FC236}">
                <a16:creationId xmlns:a16="http://schemas.microsoft.com/office/drawing/2014/main" id="{F403FF71-FA5E-4145-AA08-75CB4C15ED95}"/>
              </a:ext>
            </a:extLst>
          </p:cNvPr>
          <p:cNvCxnSpPr>
            <a:cxnSpLocks/>
            <a:stCxn id="42" idx="1"/>
          </p:cNvCxnSpPr>
          <p:nvPr/>
        </p:nvCxnSpPr>
        <p:spPr>
          <a:xfrm flipH="1">
            <a:off x="1734207" y="2584914"/>
            <a:ext cx="958194"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CAD4A3B-7132-4430-877B-06CA4A304097}"/>
              </a:ext>
            </a:extLst>
          </p:cNvPr>
          <p:cNvCxnSpPr/>
          <p:nvPr/>
        </p:nvCxnSpPr>
        <p:spPr>
          <a:xfrm>
            <a:off x="1734207" y="2584914"/>
            <a:ext cx="0" cy="2451557"/>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20F16D1F-88D3-4436-B5EF-709C623F29A9}"/>
              </a:ext>
            </a:extLst>
          </p:cNvPr>
          <p:cNvCxnSpPr/>
          <p:nvPr/>
        </p:nvCxnSpPr>
        <p:spPr>
          <a:xfrm>
            <a:off x="1734207" y="5036471"/>
            <a:ext cx="1082565" cy="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7123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5572285-4697-4984-9EC8-8EAF247B8C6B}"/>
              </a:ext>
            </a:extLst>
          </p:cNvPr>
          <p:cNvSpPr>
            <a:spLocks noGrp="1"/>
          </p:cNvSpPr>
          <p:nvPr>
            <p:ph type="sldNum" sz="quarter" idx="12"/>
          </p:nvPr>
        </p:nvSpPr>
        <p:spPr/>
        <p:txBody>
          <a:bodyPr/>
          <a:lstStyle/>
          <a:p>
            <a:fld id="{0A297500-7527-634B-90F4-69D0994C32B4}" type="slidenum">
              <a:rPr lang="nl-NL" smtClean="0"/>
              <a:t>12</a:t>
            </a:fld>
            <a:endParaRPr lang="nl-NL"/>
          </a:p>
        </p:txBody>
      </p:sp>
      <p:sp>
        <p:nvSpPr>
          <p:cNvPr id="3" name="Title 2">
            <a:extLst>
              <a:ext uri="{FF2B5EF4-FFF2-40B4-BE49-F238E27FC236}">
                <a16:creationId xmlns:a16="http://schemas.microsoft.com/office/drawing/2014/main" id="{7CC0CAD3-0A8A-4B39-AC3D-B33B76439C16}"/>
              </a:ext>
            </a:extLst>
          </p:cNvPr>
          <p:cNvSpPr>
            <a:spLocks noGrp="1"/>
          </p:cNvSpPr>
          <p:nvPr>
            <p:ph type="title"/>
          </p:nvPr>
        </p:nvSpPr>
        <p:spPr/>
        <p:txBody>
          <a:bodyPr/>
          <a:lstStyle/>
          <a:p>
            <a:r>
              <a:rPr lang="en-US" dirty="0"/>
              <a:t>Sensitivity test – sampling method</a:t>
            </a:r>
            <a:endParaRPr lang="nl-BE" dirty="0"/>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FB1E8F2-F8F4-44C6-BB3A-F999409DE1C0}"/>
                  </a:ext>
                </a:extLst>
              </p:cNvPr>
              <p:cNvSpPr txBox="1"/>
              <p:nvPr/>
            </p:nvSpPr>
            <p:spPr>
              <a:xfrm>
                <a:off x="8108625" y="2125069"/>
                <a:ext cx="2953651" cy="492443"/>
              </a:xfrm>
              <a:prstGeom prst="rect">
                <a:avLst/>
              </a:prstGeom>
              <a:noFill/>
              <a:ln w="38100">
                <a:noFill/>
              </a:ln>
            </p:spPr>
            <p:txBody>
              <a:bodyPr wrap="square" lIns="0" tIns="0" rIns="0" bIns="0" rtlCol="0">
                <a:spAutoFit/>
              </a:bodyPr>
              <a:lstStyle/>
              <a:p>
                <a:pPr>
                  <a:spcAft>
                    <a:spcPts val="1200"/>
                  </a:spcAft>
                </a:pPr>
                <a14:m>
                  <m:oMathPara xmlns:m="http://schemas.openxmlformats.org/officeDocument/2006/math">
                    <m:oMathParaPr>
                      <m:jc m:val="centerGroup"/>
                    </m:oMathParaPr>
                    <m:oMath xmlns:m="http://schemas.openxmlformats.org/officeDocument/2006/math">
                      <m:sSub>
                        <m:sSubPr>
                          <m:ctrlPr>
                            <a:rPr lang="en-GB" sz="2200" b="1" i="1" smtClean="0">
                              <a:latin typeface="Cambria Math" panose="02040503050406030204" pitchFamily="18" charset="0"/>
                            </a:rPr>
                          </m:ctrlPr>
                        </m:sSubPr>
                        <m:e>
                          <m:r>
                            <a:rPr lang="en-GB" sz="2200" b="1" i="1">
                              <a:latin typeface="Cambria Math" panose="02040503050406030204" pitchFamily="18" charset="0"/>
                            </a:rPr>
                            <m:t>𝑵</m:t>
                          </m:r>
                        </m:e>
                        <m:sub>
                          <m:r>
                            <a:rPr lang="en-GB" sz="2200" b="1" i="1" smtClean="0">
                              <a:latin typeface="Cambria Math" panose="02040503050406030204" pitchFamily="18" charset="0"/>
                            </a:rPr>
                            <m:t>𝒔𝒊𝒎𝒖𝒍𝒂𝒕𝒊𝒐𝒏𝒔</m:t>
                          </m:r>
                        </m:sub>
                      </m:sSub>
                      <m:r>
                        <a:rPr lang="en-GB" sz="2200" b="0" i="1" smtClean="0">
                          <a:latin typeface="Cambria Math" panose="02040503050406030204" pitchFamily="18" charset="0"/>
                        </a:rPr>
                        <m:t>=</m:t>
                      </m:r>
                      <m:r>
                        <a:rPr lang="en-GB" sz="2200" b="0" i="1" smtClean="0">
                          <a:latin typeface="Cambria Math" panose="02040503050406030204" pitchFamily="18" charset="0"/>
                        </a:rPr>
                        <m:t>𝑁</m:t>
                      </m:r>
                      <m:d>
                        <m:dPr>
                          <m:ctrlPr>
                            <a:rPr lang="en-GB" sz="2200" b="0" i="1" smtClean="0">
                              <a:latin typeface="Cambria Math" panose="02040503050406030204" pitchFamily="18" charset="0"/>
                            </a:rPr>
                          </m:ctrlPr>
                        </m:dPr>
                        <m:e>
                          <m:r>
                            <a:rPr lang="en-GB" sz="2200" b="0" i="1" smtClean="0">
                              <a:latin typeface="Cambria Math" panose="02040503050406030204" pitchFamily="18" charset="0"/>
                            </a:rPr>
                            <m:t>𝑃</m:t>
                          </m:r>
                          <m:r>
                            <a:rPr lang="en-GB" sz="2200" b="0" i="1" smtClean="0">
                              <a:latin typeface="Cambria Math" panose="02040503050406030204" pitchFamily="18" charset="0"/>
                            </a:rPr>
                            <m:t>+1</m:t>
                          </m:r>
                        </m:e>
                      </m:d>
                    </m:oMath>
                  </m:oMathPara>
                </a14:m>
                <a:endParaRPr lang="en-US" sz="2200" b="0" dirty="0"/>
              </a:p>
            </p:txBody>
          </p:sp>
        </mc:Choice>
        <mc:Fallback xmlns="">
          <p:sp>
            <p:nvSpPr>
              <p:cNvPr id="10" name="TextBox 9">
                <a:extLst>
                  <a:ext uri="{FF2B5EF4-FFF2-40B4-BE49-F238E27FC236}">
                    <a16:creationId xmlns:a16="http://schemas.microsoft.com/office/drawing/2014/main" id="{0FB1E8F2-F8F4-44C6-BB3A-F999409DE1C0}"/>
                  </a:ext>
                </a:extLst>
              </p:cNvPr>
              <p:cNvSpPr txBox="1">
                <a:spLocks noRot="1" noChangeAspect="1" noMove="1" noResize="1" noEditPoints="1" noAdjustHandles="1" noChangeArrowheads="1" noChangeShapeType="1" noTextEdit="1"/>
              </p:cNvSpPr>
              <p:nvPr/>
            </p:nvSpPr>
            <p:spPr>
              <a:xfrm>
                <a:off x="8108625" y="2125069"/>
                <a:ext cx="2953651" cy="492443"/>
              </a:xfrm>
              <a:prstGeom prst="rect">
                <a:avLst/>
              </a:prstGeom>
              <a:blipFill>
                <a:blip r:embed="rId2"/>
                <a:stretch>
                  <a:fillRect/>
                </a:stretch>
              </a:blipFill>
              <a:ln w="38100">
                <a:noFill/>
              </a:ln>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6BBAC93-57EB-41D5-B989-F71B99894AE4}"/>
                  </a:ext>
                </a:extLst>
              </p:cNvPr>
              <p:cNvSpPr txBox="1"/>
              <p:nvPr/>
            </p:nvSpPr>
            <p:spPr>
              <a:xfrm>
                <a:off x="8108625" y="3430145"/>
                <a:ext cx="3110852" cy="12474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2200" i="1" smtClean="0">
                              <a:latin typeface="Cambria Math" panose="02040503050406030204" pitchFamily="18" charset="0"/>
                            </a:rPr>
                          </m:ctrlPr>
                        </m:sSubPr>
                        <m:e>
                          <m:r>
                            <a:rPr lang="en-GB" sz="2200" b="0" i="1" smtClean="0">
                              <a:latin typeface="Cambria Math" panose="02040503050406030204" pitchFamily="18" charset="0"/>
                            </a:rPr>
                            <m:t>𝑆</m:t>
                          </m:r>
                        </m:e>
                        <m:sub>
                          <m:sSub>
                            <m:sSubPr>
                              <m:ctrlPr>
                                <a:rPr lang="en-GB" sz="2200" i="1" smtClean="0">
                                  <a:latin typeface="Cambria Math" panose="02040503050406030204" pitchFamily="18" charset="0"/>
                                </a:rPr>
                              </m:ctrlPr>
                            </m:sSubPr>
                            <m:e>
                              <m:r>
                                <a:rPr lang="en-GB" sz="2200" b="0" i="1" smtClean="0">
                                  <a:latin typeface="Cambria Math" panose="02040503050406030204" pitchFamily="18" charset="0"/>
                                </a:rPr>
                                <m:t>𝑒</m:t>
                              </m:r>
                            </m:e>
                            <m:sub>
                              <m:r>
                                <a:rPr lang="en-GB" sz="2200" b="0" i="1" smtClean="0">
                                  <a:latin typeface="Cambria Math" panose="02040503050406030204" pitchFamily="18" charset="0"/>
                                </a:rPr>
                                <m:t>𝑖</m:t>
                              </m:r>
                            </m:sub>
                          </m:sSub>
                          <m:r>
                            <a:rPr lang="en-GB" sz="2200" b="0" i="1" smtClean="0">
                              <a:latin typeface="Cambria Math" panose="02040503050406030204" pitchFamily="18" charset="0"/>
                            </a:rPr>
                            <m:t>,</m:t>
                          </m:r>
                          <m:r>
                            <a:rPr lang="en-GB" sz="2200" b="0" i="1" smtClean="0">
                              <a:latin typeface="Cambria Math" panose="02040503050406030204" pitchFamily="18" charset="0"/>
                            </a:rPr>
                            <m:t>𝑗</m:t>
                          </m:r>
                        </m:sub>
                      </m:sSub>
                      <m:r>
                        <a:rPr lang="en-GB" sz="2200" b="0" i="1" smtClean="0">
                          <a:latin typeface="Cambria Math" panose="02040503050406030204" pitchFamily="18" charset="0"/>
                        </a:rPr>
                        <m:t>=</m:t>
                      </m:r>
                      <m:d>
                        <m:dPr>
                          <m:begChr m:val="|"/>
                          <m:endChr m:val="|"/>
                          <m:ctrlPr>
                            <a:rPr lang="en-GB" sz="2200" b="0" i="1" smtClean="0">
                              <a:latin typeface="Cambria Math" panose="02040503050406030204" pitchFamily="18" charset="0"/>
                            </a:rPr>
                          </m:ctrlPr>
                        </m:dPr>
                        <m:e>
                          <m:f>
                            <m:fPr>
                              <m:ctrlPr>
                                <a:rPr lang="en-GB" sz="2200" b="0" i="1" smtClean="0">
                                  <a:latin typeface="Cambria Math" panose="02040503050406030204" pitchFamily="18" charset="0"/>
                                </a:rPr>
                              </m:ctrlPr>
                            </m:fPr>
                            <m:num>
                              <m:f>
                                <m:fPr>
                                  <m:ctrlPr>
                                    <a:rPr lang="en-GB" sz="2200" b="0" i="1" smtClean="0">
                                      <a:latin typeface="Cambria Math" panose="02040503050406030204" pitchFamily="18" charset="0"/>
                                    </a:rPr>
                                  </m:ctrlPr>
                                </m:fPr>
                                <m:num>
                                  <m:sSub>
                                    <m:sSubPr>
                                      <m:ctrlPr>
                                        <a:rPr lang="en-GB" sz="2200" b="0" i="1" smtClean="0">
                                          <a:latin typeface="Cambria Math" panose="02040503050406030204" pitchFamily="18" charset="0"/>
                                        </a:rPr>
                                      </m:ctrlPr>
                                    </m:sSubPr>
                                    <m:e>
                                      <m:r>
                                        <a:rPr lang="en-GB" sz="2200" b="0" i="1" smtClean="0">
                                          <a:latin typeface="Cambria Math" panose="02040503050406030204" pitchFamily="18" charset="0"/>
                                        </a:rPr>
                                        <m:t>𝑀</m:t>
                                      </m:r>
                                    </m:e>
                                    <m:sub>
                                      <m:r>
                                        <m:rPr>
                                          <m:sty m:val="p"/>
                                        </m:rPr>
                                        <a:rPr lang="el-GR" sz="2200" b="0" i="1" smtClean="0">
                                          <a:latin typeface="Cambria Math" panose="02040503050406030204" pitchFamily="18" charset="0"/>
                                          <a:ea typeface="Cambria Math" panose="02040503050406030204" pitchFamily="18" charset="0"/>
                                        </a:rPr>
                                        <m:t>Δ</m:t>
                                      </m:r>
                                      <m:sSub>
                                        <m:sSubPr>
                                          <m:ctrlPr>
                                            <a:rPr lang="el-GR" sz="2200" b="0" i="1" smtClean="0">
                                              <a:latin typeface="Cambria Math" panose="02040503050406030204" pitchFamily="18" charset="0"/>
                                              <a:ea typeface="Cambria Math" panose="02040503050406030204" pitchFamily="18" charset="0"/>
                                            </a:rPr>
                                          </m:ctrlPr>
                                        </m:sSubPr>
                                        <m:e>
                                          <m:r>
                                            <a:rPr lang="en-GB" sz="2200" b="0" i="1" smtClean="0">
                                              <a:latin typeface="Cambria Math" panose="02040503050406030204" pitchFamily="18" charset="0"/>
                                              <a:ea typeface="Cambria Math" panose="02040503050406030204" pitchFamily="18" charset="0"/>
                                            </a:rPr>
                                            <m:t>𝑒</m:t>
                                          </m:r>
                                        </m:e>
                                        <m:sub>
                                          <m:r>
                                            <a:rPr lang="en-GB" sz="2200" b="0" i="1" smtClean="0">
                                              <a:latin typeface="Cambria Math" panose="02040503050406030204" pitchFamily="18" charset="0"/>
                                              <a:ea typeface="Cambria Math" panose="02040503050406030204" pitchFamily="18" charset="0"/>
                                            </a:rPr>
                                            <m:t>𝑖</m:t>
                                          </m:r>
                                        </m:sub>
                                      </m:sSub>
                                    </m:sub>
                                  </m:sSub>
                                  <m:r>
                                    <a:rPr lang="en-GB" sz="2200" b="0" i="1" smtClean="0">
                                      <a:latin typeface="Cambria Math" panose="02040503050406030204" pitchFamily="18" charset="0"/>
                                    </a:rPr>
                                    <m:t>−</m:t>
                                  </m:r>
                                  <m:sSub>
                                    <m:sSubPr>
                                      <m:ctrlPr>
                                        <a:rPr lang="en-GB" sz="2200" b="0" i="1" smtClean="0">
                                          <a:latin typeface="Cambria Math" panose="02040503050406030204" pitchFamily="18" charset="0"/>
                                        </a:rPr>
                                      </m:ctrlPr>
                                    </m:sSubPr>
                                    <m:e>
                                      <m:r>
                                        <a:rPr lang="en-GB" sz="2200" b="0" i="1" smtClean="0">
                                          <a:latin typeface="Cambria Math" panose="02040503050406030204" pitchFamily="18" charset="0"/>
                                        </a:rPr>
                                        <m:t>𝑀</m:t>
                                      </m:r>
                                    </m:e>
                                    <m:sub>
                                      <m:r>
                                        <a:rPr lang="en-GB" sz="2200" b="0" i="1" smtClean="0">
                                          <a:latin typeface="Cambria Math" panose="02040503050406030204" pitchFamily="18" charset="0"/>
                                        </a:rPr>
                                        <m:t>𝑗</m:t>
                                      </m:r>
                                    </m:sub>
                                  </m:sSub>
                                </m:num>
                                <m:den>
                                  <m:f>
                                    <m:fPr>
                                      <m:ctrlPr>
                                        <a:rPr lang="en-GB" sz="2200" b="0" i="1" smtClean="0">
                                          <a:latin typeface="Cambria Math" panose="02040503050406030204" pitchFamily="18" charset="0"/>
                                        </a:rPr>
                                      </m:ctrlPr>
                                    </m:fPr>
                                    <m:num>
                                      <m:sSub>
                                        <m:sSubPr>
                                          <m:ctrlPr>
                                            <a:rPr lang="en-GB" sz="2200" i="1">
                                              <a:latin typeface="Cambria Math" panose="02040503050406030204" pitchFamily="18" charset="0"/>
                                            </a:rPr>
                                          </m:ctrlPr>
                                        </m:sSubPr>
                                        <m:e>
                                          <m:r>
                                            <a:rPr lang="en-GB" sz="2200" i="1">
                                              <a:latin typeface="Cambria Math" panose="02040503050406030204" pitchFamily="18" charset="0"/>
                                            </a:rPr>
                                            <m:t>𝑀</m:t>
                                          </m:r>
                                        </m:e>
                                        <m:sub>
                                          <m:r>
                                            <m:rPr>
                                              <m:sty m:val="p"/>
                                            </m:rPr>
                                            <a:rPr lang="el-GR" sz="2200" i="1">
                                              <a:latin typeface="Cambria Math" panose="02040503050406030204" pitchFamily="18" charset="0"/>
                                              <a:ea typeface="Cambria Math" panose="02040503050406030204" pitchFamily="18" charset="0"/>
                                            </a:rPr>
                                            <m:t>Δ</m:t>
                                          </m:r>
                                          <m:sSub>
                                            <m:sSubPr>
                                              <m:ctrlPr>
                                                <a:rPr lang="el-GR" sz="2200" i="1">
                                                  <a:latin typeface="Cambria Math" panose="02040503050406030204" pitchFamily="18" charset="0"/>
                                                  <a:ea typeface="Cambria Math" panose="02040503050406030204" pitchFamily="18" charset="0"/>
                                                </a:rPr>
                                              </m:ctrlPr>
                                            </m:sSubPr>
                                            <m:e>
                                              <m:r>
                                                <a:rPr lang="en-GB" sz="2200" i="1">
                                                  <a:latin typeface="Cambria Math" panose="02040503050406030204" pitchFamily="18" charset="0"/>
                                                  <a:ea typeface="Cambria Math" panose="02040503050406030204" pitchFamily="18" charset="0"/>
                                                </a:rPr>
                                                <m:t>𝑒</m:t>
                                              </m:r>
                                            </m:e>
                                            <m:sub>
                                              <m:r>
                                                <a:rPr lang="en-GB" sz="2200" i="1">
                                                  <a:latin typeface="Cambria Math" panose="02040503050406030204" pitchFamily="18" charset="0"/>
                                                  <a:ea typeface="Cambria Math" panose="02040503050406030204" pitchFamily="18" charset="0"/>
                                                </a:rPr>
                                                <m:t>𝑖</m:t>
                                              </m:r>
                                            </m:sub>
                                          </m:sSub>
                                        </m:sub>
                                      </m:sSub>
                                      <m:r>
                                        <a:rPr lang="en-GB" sz="2200" b="0" i="1" smtClean="0">
                                          <a:latin typeface="Cambria Math" panose="02040503050406030204" pitchFamily="18" charset="0"/>
                                        </a:rPr>
                                        <m:t>+</m:t>
                                      </m:r>
                                      <m:sSub>
                                        <m:sSubPr>
                                          <m:ctrlPr>
                                            <a:rPr lang="en-GB" sz="2200" i="1">
                                              <a:latin typeface="Cambria Math" panose="02040503050406030204" pitchFamily="18" charset="0"/>
                                            </a:rPr>
                                          </m:ctrlPr>
                                        </m:sSubPr>
                                        <m:e>
                                          <m:r>
                                            <a:rPr lang="en-GB" sz="2200" i="1">
                                              <a:latin typeface="Cambria Math" panose="02040503050406030204" pitchFamily="18" charset="0"/>
                                            </a:rPr>
                                            <m:t>𝑀</m:t>
                                          </m:r>
                                        </m:e>
                                        <m:sub>
                                          <m:r>
                                            <a:rPr lang="en-GB" sz="2200" i="1">
                                              <a:latin typeface="Cambria Math" panose="02040503050406030204" pitchFamily="18" charset="0"/>
                                            </a:rPr>
                                            <m:t>𝑗</m:t>
                                          </m:r>
                                        </m:sub>
                                      </m:sSub>
                                    </m:num>
                                    <m:den>
                                      <m:r>
                                        <a:rPr lang="en-GB" sz="2200" b="0" i="1" smtClean="0">
                                          <a:latin typeface="Cambria Math" panose="02040503050406030204" pitchFamily="18" charset="0"/>
                                        </a:rPr>
                                        <m:t>2</m:t>
                                      </m:r>
                                    </m:den>
                                  </m:f>
                                </m:den>
                              </m:f>
                            </m:num>
                            <m:den>
                              <m:r>
                                <m:rPr>
                                  <m:sty m:val="p"/>
                                </m:rPr>
                                <a:rPr lang="el-GR" sz="2200" b="0" i="1" smtClean="0">
                                  <a:latin typeface="Cambria Math" panose="02040503050406030204" pitchFamily="18" charset="0"/>
                                  <a:ea typeface="Cambria Math" panose="02040503050406030204" pitchFamily="18" charset="0"/>
                                </a:rPr>
                                <m:t>Δ</m:t>
                              </m:r>
                            </m:den>
                          </m:f>
                        </m:e>
                      </m:d>
                      <m:r>
                        <a:rPr lang="en-GB" sz="2200" b="0" i="1" smtClean="0">
                          <a:latin typeface="Cambria Math" panose="02040503050406030204" pitchFamily="18" charset="0"/>
                        </a:rPr>
                        <m:t>∗100</m:t>
                      </m:r>
                    </m:oMath>
                  </m:oMathPara>
                </a14:m>
                <a:endParaRPr lang="en-GB" sz="2200" dirty="0"/>
              </a:p>
            </p:txBody>
          </p:sp>
        </mc:Choice>
        <mc:Fallback xmlns="">
          <p:sp>
            <p:nvSpPr>
              <p:cNvPr id="12" name="TextBox 11">
                <a:extLst>
                  <a:ext uri="{FF2B5EF4-FFF2-40B4-BE49-F238E27FC236}">
                    <a16:creationId xmlns:a16="http://schemas.microsoft.com/office/drawing/2014/main" id="{E6BBAC93-57EB-41D5-B989-F71B99894AE4}"/>
                  </a:ext>
                </a:extLst>
              </p:cNvPr>
              <p:cNvSpPr txBox="1">
                <a:spLocks noRot="1" noChangeAspect="1" noMove="1" noResize="1" noEditPoints="1" noAdjustHandles="1" noChangeArrowheads="1" noChangeShapeType="1" noTextEdit="1"/>
              </p:cNvSpPr>
              <p:nvPr/>
            </p:nvSpPr>
            <p:spPr>
              <a:xfrm>
                <a:off x="8108625" y="3430145"/>
                <a:ext cx="3110852" cy="1247457"/>
              </a:xfrm>
              <a:prstGeom prst="rect">
                <a:avLst/>
              </a:prstGeom>
              <a:blipFill>
                <a:blip r:embed="rId3"/>
                <a:stretch>
                  <a:fillRect/>
                </a:stretch>
              </a:blipFill>
            </p:spPr>
            <p:txBody>
              <a:bodyPr/>
              <a:lstStyle/>
              <a:p>
                <a:r>
                  <a:rPr lang="nl-BE">
                    <a:noFill/>
                  </a:rPr>
                  <a:t> </a:t>
                </a:r>
              </a:p>
            </p:txBody>
          </p:sp>
        </mc:Fallback>
      </mc:AlternateContent>
      <p:sp>
        <p:nvSpPr>
          <p:cNvPr id="16" name="TextBox 15">
            <a:extLst>
              <a:ext uri="{FF2B5EF4-FFF2-40B4-BE49-F238E27FC236}">
                <a16:creationId xmlns:a16="http://schemas.microsoft.com/office/drawing/2014/main" id="{AAD786F2-ACB8-45A1-BD94-2F810C743FE0}"/>
              </a:ext>
            </a:extLst>
          </p:cNvPr>
          <p:cNvSpPr txBox="1"/>
          <p:nvPr/>
        </p:nvSpPr>
        <p:spPr>
          <a:xfrm>
            <a:off x="244929" y="1259617"/>
            <a:ext cx="6859398" cy="430887"/>
          </a:xfrm>
          <a:prstGeom prst="rect">
            <a:avLst/>
          </a:prstGeom>
          <a:noFill/>
        </p:spPr>
        <p:txBody>
          <a:bodyPr wrap="square" rtlCol="0">
            <a:spAutoFit/>
          </a:bodyPr>
          <a:lstStyle/>
          <a:p>
            <a:r>
              <a:rPr lang="en-US" sz="2200" dirty="0">
                <a:solidFill>
                  <a:srgbClr val="FF0000"/>
                </a:solidFill>
              </a:rPr>
              <a:t>Latin-Hypercube (LH)</a:t>
            </a:r>
            <a:r>
              <a:rPr lang="en-US" sz="2200" dirty="0"/>
              <a:t> – </a:t>
            </a:r>
            <a:r>
              <a:rPr lang="en-US" sz="2200" dirty="0">
                <a:solidFill>
                  <a:schemeClr val="accent3"/>
                </a:solidFill>
              </a:rPr>
              <a:t>One factor At the Time (OAT)</a:t>
            </a:r>
            <a:endParaRPr lang="nl-BE" sz="2200" dirty="0">
              <a:solidFill>
                <a:schemeClr val="accent3"/>
              </a:solidFill>
            </a:endParaRPr>
          </a:p>
        </p:txBody>
      </p:sp>
      <p:sp>
        <p:nvSpPr>
          <p:cNvPr id="18" name="TextBox 17">
            <a:extLst>
              <a:ext uri="{FF2B5EF4-FFF2-40B4-BE49-F238E27FC236}">
                <a16:creationId xmlns:a16="http://schemas.microsoft.com/office/drawing/2014/main" id="{147C9C89-5C4B-4B82-84A5-417EB8EC1349}"/>
              </a:ext>
            </a:extLst>
          </p:cNvPr>
          <p:cNvSpPr txBox="1"/>
          <p:nvPr/>
        </p:nvSpPr>
        <p:spPr>
          <a:xfrm>
            <a:off x="2392286" y="6201519"/>
            <a:ext cx="2879999" cy="430887"/>
          </a:xfrm>
          <a:prstGeom prst="rect">
            <a:avLst/>
          </a:prstGeom>
          <a:noFill/>
        </p:spPr>
        <p:txBody>
          <a:bodyPr wrap="square" rtlCol="0">
            <a:spAutoFit/>
          </a:bodyPr>
          <a:lstStyle/>
          <a:p>
            <a:pPr algn="ctr"/>
            <a:r>
              <a:rPr lang="en-US" sz="2200" b="1" dirty="0">
                <a:solidFill>
                  <a:srgbClr val="00B050"/>
                </a:solidFill>
              </a:rPr>
              <a:t>Uniform distribution</a:t>
            </a:r>
            <a:endParaRPr lang="nl-BE" sz="2200" b="1" dirty="0">
              <a:solidFill>
                <a:srgbClr val="00B050"/>
              </a:solidFill>
            </a:endParaRPr>
          </a:p>
        </p:txBody>
      </p:sp>
      <p:pic>
        <p:nvPicPr>
          <p:cNvPr id="5" name="Graphic 4">
            <a:extLst>
              <a:ext uri="{FF2B5EF4-FFF2-40B4-BE49-F238E27FC236}">
                <a16:creationId xmlns:a16="http://schemas.microsoft.com/office/drawing/2014/main" id="{4434E613-7849-45D0-93B6-58A88173779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01474" y="1671423"/>
            <a:ext cx="3946308" cy="2959731"/>
          </a:xfrm>
          <a:prstGeom prst="rect">
            <a:avLst/>
          </a:prstGeom>
        </p:spPr>
      </p:pic>
      <p:cxnSp>
        <p:nvCxnSpPr>
          <p:cNvPr id="6" name="Straight Arrow Connector 5">
            <a:extLst>
              <a:ext uri="{FF2B5EF4-FFF2-40B4-BE49-F238E27FC236}">
                <a16:creationId xmlns:a16="http://schemas.microsoft.com/office/drawing/2014/main" id="{30CA2FBC-724F-4E90-8969-182BCC5A6831}"/>
              </a:ext>
            </a:extLst>
          </p:cNvPr>
          <p:cNvCxnSpPr>
            <a:cxnSpLocks/>
          </p:cNvCxnSpPr>
          <p:nvPr/>
        </p:nvCxnSpPr>
        <p:spPr>
          <a:xfrm flipV="1">
            <a:off x="4299758" y="2757821"/>
            <a:ext cx="0" cy="237490"/>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D2A632C3-4651-4AC3-9884-00CD3C96952E}"/>
              </a:ext>
            </a:extLst>
          </p:cNvPr>
          <p:cNvCxnSpPr>
            <a:cxnSpLocks/>
          </p:cNvCxnSpPr>
          <p:nvPr/>
        </p:nvCxnSpPr>
        <p:spPr>
          <a:xfrm flipH="1">
            <a:off x="3950655" y="3062098"/>
            <a:ext cx="279407" cy="0"/>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1393C64-CB5B-4229-B811-E758FB0E5723}"/>
                  </a:ext>
                </a:extLst>
              </p:cNvPr>
              <p:cNvSpPr txBox="1"/>
              <p:nvPr/>
            </p:nvSpPr>
            <p:spPr>
              <a:xfrm>
                <a:off x="4162317" y="2544348"/>
                <a:ext cx="285335" cy="215444"/>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l-GR" sz="1400" b="1" i="1" smtClean="0">
                          <a:solidFill>
                            <a:schemeClr val="accent3"/>
                          </a:solidFill>
                          <a:latin typeface="Cambria Math" panose="02040503050406030204" pitchFamily="18" charset="0"/>
                          <a:ea typeface="Cambria Math" panose="02040503050406030204" pitchFamily="18" charset="0"/>
                        </a:rPr>
                        <m:t>𝜟</m:t>
                      </m:r>
                      <m:r>
                        <a:rPr lang="en-GB" sz="1400" b="1" i="1" smtClean="0">
                          <a:solidFill>
                            <a:schemeClr val="accent3"/>
                          </a:solidFill>
                          <a:latin typeface="Cambria Math" panose="02040503050406030204" pitchFamily="18" charset="0"/>
                          <a:ea typeface="Cambria Math" panose="02040503050406030204" pitchFamily="18" charset="0"/>
                        </a:rPr>
                        <m:t>𝒀</m:t>
                      </m:r>
                    </m:oMath>
                  </m:oMathPara>
                </a14:m>
                <a:endParaRPr lang="en-GB" sz="1400" b="1" dirty="0">
                  <a:solidFill>
                    <a:schemeClr val="accent3"/>
                  </a:solidFill>
                </a:endParaRPr>
              </a:p>
            </p:txBody>
          </p:sp>
        </mc:Choice>
        <mc:Fallback xmlns="">
          <p:sp>
            <p:nvSpPr>
              <p:cNvPr id="8" name="TextBox 7">
                <a:extLst>
                  <a:ext uri="{FF2B5EF4-FFF2-40B4-BE49-F238E27FC236}">
                    <a16:creationId xmlns:a16="http://schemas.microsoft.com/office/drawing/2014/main" id="{61393C64-CB5B-4229-B811-E758FB0E5723}"/>
                  </a:ext>
                </a:extLst>
              </p:cNvPr>
              <p:cNvSpPr txBox="1">
                <a:spLocks noRot="1" noChangeAspect="1" noMove="1" noResize="1" noEditPoints="1" noAdjustHandles="1" noChangeArrowheads="1" noChangeShapeType="1" noTextEdit="1"/>
              </p:cNvSpPr>
              <p:nvPr/>
            </p:nvSpPr>
            <p:spPr>
              <a:xfrm>
                <a:off x="4162317" y="2544348"/>
                <a:ext cx="285335" cy="215444"/>
              </a:xfrm>
              <a:prstGeom prst="rect">
                <a:avLst/>
              </a:prstGeom>
              <a:blipFill>
                <a:blip r:embed="rId6"/>
                <a:stretch>
                  <a:fillRect l="-12766" r="-10638" b="-5556"/>
                </a:stretch>
              </a:blipFill>
              <a:ln>
                <a:noFill/>
              </a:ln>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F6503554-C10D-4731-89BA-34A3528F2B23}"/>
                  </a:ext>
                </a:extLst>
              </p:cNvPr>
              <p:cNvSpPr txBox="1"/>
              <p:nvPr/>
            </p:nvSpPr>
            <p:spPr>
              <a:xfrm>
                <a:off x="3623582" y="2953252"/>
                <a:ext cx="296556" cy="215444"/>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l-GR" sz="1400" b="1" i="1" smtClean="0">
                          <a:solidFill>
                            <a:schemeClr val="accent3"/>
                          </a:solidFill>
                          <a:latin typeface="Cambria Math" panose="02040503050406030204" pitchFamily="18" charset="0"/>
                          <a:ea typeface="Cambria Math" panose="02040503050406030204" pitchFamily="18" charset="0"/>
                        </a:rPr>
                        <m:t>𝜟</m:t>
                      </m:r>
                      <m:r>
                        <a:rPr lang="en-GB" sz="1400" b="1" i="1" smtClean="0">
                          <a:solidFill>
                            <a:schemeClr val="accent3"/>
                          </a:solidFill>
                          <a:latin typeface="Cambria Math" panose="02040503050406030204" pitchFamily="18" charset="0"/>
                          <a:ea typeface="Cambria Math" panose="02040503050406030204" pitchFamily="18" charset="0"/>
                        </a:rPr>
                        <m:t>𝑿</m:t>
                      </m:r>
                    </m:oMath>
                  </m:oMathPara>
                </a14:m>
                <a:endParaRPr lang="en-GB" sz="1400" b="1" dirty="0">
                  <a:solidFill>
                    <a:schemeClr val="accent3"/>
                  </a:solidFill>
                </a:endParaRPr>
              </a:p>
            </p:txBody>
          </p:sp>
        </mc:Choice>
        <mc:Fallback xmlns="">
          <p:sp>
            <p:nvSpPr>
              <p:cNvPr id="9" name="TextBox 8">
                <a:extLst>
                  <a:ext uri="{FF2B5EF4-FFF2-40B4-BE49-F238E27FC236}">
                    <a16:creationId xmlns:a16="http://schemas.microsoft.com/office/drawing/2014/main" id="{F6503554-C10D-4731-89BA-34A3528F2B23}"/>
                  </a:ext>
                </a:extLst>
              </p:cNvPr>
              <p:cNvSpPr txBox="1">
                <a:spLocks noRot="1" noChangeAspect="1" noMove="1" noResize="1" noEditPoints="1" noAdjustHandles="1" noChangeArrowheads="1" noChangeShapeType="1" noTextEdit="1"/>
              </p:cNvSpPr>
              <p:nvPr/>
            </p:nvSpPr>
            <p:spPr>
              <a:xfrm>
                <a:off x="3623582" y="2953252"/>
                <a:ext cx="296556" cy="215444"/>
              </a:xfrm>
              <a:prstGeom prst="rect">
                <a:avLst/>
              </a:prstGeom>
              <a:blipFill>
                <a:blip r:embed="rId7"/>
                <a:stretch>
                  <a:fillRect l="-12245" r="-10204" b="-5556"/>
                </a:stretch>
              </a:blipFill>
              <a:ln>
                <a:noFill/>
              </a:ln>
            </p:spPr>
            <p:txBody>
              <a:bodyPr/>
              <a:lstStyle/>
              <a:p>
                <a:r>
                  <a:rPr lang="nl-BE">
                    <a:noFill/>
                  </a:rPr>
                  <a:t> </a:t>
                </a:r>
              </a:p>
            </p:txBody>
          </p:sp>
        </mc:Fallback>
      </mc:AlternateContent>
      <p:cxnSp>
        <p:nvCxnSpPr>
          <p:cNvPr id="20" name="Straight Arrow Connector 19">
            <a:extLst>
              <a:ext uri="{FF2B5EF4-FFF2-40B4-BE49-F238E27FC236}">
                <a16:creationId xmlns:a16="http://schemas.microsoft.com/office/drawing/2014/main" id="{FA92A881-5391-4342-A6D8-571481EE5813}"/>
              </a:ext>
            </a:extLst>
          </p:cNvPr>
          <p:cNvCxnSpPr>
            <a:cxnSpLocks/>
          </p:cNvCxnSpPr>
          <p:nvPr/>
        </p:nvCxnSpPr>
        <p:spPr>
          <a:xfrm>
            <a:off x="2471420" y="3407838"/>
            <a:ext cx="439946" cy="1430439"/>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pic>
        <p:nvPicPr>
          <p:cNvPr id="34" name="Picture 33" descr="Shape&#10;&#10;Description automatically generated">
            <a:extLst>
              <a:ext uri="{FF2B5EF4-FFF2-40B4-BE49-F238E27FC236}">
                <a16:creationId xmlns:a16="http://schemas.microsoft.com/office/drawing/2014/main" id="{83500745-7EC1-445A-8E61-EBB7E0DDEA52}"/>
              </a:ext>
            </a:extLst>
          </p:cNvPr>
          <p:cNvPicPr>
            <a:picLocks noChangeAspect="1"/>
          </p:cNvPicPr>
          <p:nvPr/>
        </p:nvPicPr>
        <p:blipFill>
          <a:blip r:embed="rId8"/>
          <a:stretch>
            <a:fillRect/>
          </a:stretch>
        </p:blipFill>
        <p:spPr>
          <a:xfrm>
            <a:off x="2234629" y="4779737"/>
            <a:ext cx="2879998" cy="1440000"/>
          </a:xfrm>
          <a:prstGeom prst="rect">
            <a:avLst/>
          </a:prstGeom>
        </p:spPr>
      </p:pic>
      <p:sp>
        <p:nvSpPr>
          <p:cNvPr id="45" name="TextBox 44">
            <a:extLst>
              <a:ext uri="{FF2B5EF4-FFF2-40B4-BE49-F238E27FC236}">
                <a16:creationId xmlns:a16="http://schemas.microsoft.com/office/drawing/2014/main" id="{457EFE86-6564-4FAA-B118-E603D1F0E0CB}"/>
              </a:ext>
            </a:extLst>
          </p:cNvPr>
          <p:cNvSpPr txBox="1"/>
          <p:nvPr/>
        </p:nvSpPr>
        <p:spPr>
          <a:xfrm>
            <a:off x="8457781" y="4838277"/>
            <a:ext cx="2412540" cy="430887"/>
          </a:xfrm>
          <a:prstGeom prst="rect">
            <a:avLst/>
          </a:prstGeom>
          <a:noFill/>
        </p:spPr>
        <p:txBody>
          <a:bodyPr wrap="square" rtlCol="0">
            <a:spAutoFit/>
          </a:bodyPr>
          <a:lstStyle/>
          <a:p>
            <a:r>
              <a:rPr lang="en-US" sz="2200" b="1" dirty="0"/>
              <a:t>Sensitivity index</a:t>
            </a:r>
            <a:endParaRPr lang="nl-BE" sz="2200" b="1" dirty="0"/>
          </a:p>
        </p:txBody>
      </p:sp>
    </p:spTree>
    <p:extLst>
      <p:ext uri="{BB962C8B-B14F-4D97-AF65-F5344CB8AC3E}">
        <p14:creationId xmlns:p14="http://schemas.microsoft.com/office/powerpoint/2010/main" val="3675076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379C109-86F1-45D9-973A-473E7AD4F79C}"/>
              </a:ext>
            </a:extLst>
          </p:cNvPr>
          <p:cNvSpPr>
            <a:spLocks noGrp="1"/>
          </p:cNvSpPr>
          <p:nvPr>
            <p:ph type="sldNum" sz="quarter" idx="12"/>
          </p:nvPr>
        </p:nvSpPr>
        <p:spPr/>
        <p:txBody>
          <a:bodyPr/>
          <a:lstStyle/>
          <a:p>
            <a:fld id="{0A297500-7527-634B-90F4-69D0994C32B4}" type="slidenum">
              <a:rPr lang="nl-NL" smtClean="0"/>
              <a:t>13</a:t>
            </a:fld>
            <a:endParaRPr lang="nl-NL"/>
          </a:p>
        </p:txBody>
      </p:sp>
      <p:sp>
        <p:nvSpPr>
          <p:cNvPr id="3" name="Title 2">
            <a:extLst>
              <a:ext uri="{FF2B5EF4-FFF2-40B4-BE49-F238E27FC236}">
                <a16:creationId xmlns:a16="http://schemas.microsoft.com/office/drawing/2014/main" id="{75E6AB93-DD1E-4CCD-84AB-D111795A65DD}"/>
              </a:ext>
            </a:extLst>
          </p:cNvPr>
          <p:cNvSpPr>
            <a:spLocks noGrp="1"/>
          </p:cNvSpPr>
          <p:nvPr>
            <p:ph type="title"/>
          </p:nvPr>
        </p:nvSpPr>
        <p:spPr/>
        <p:txBody>
          <a:bodyPr/>
          <a:lstStyle/>
          <a:p>
            <a:r>
              <a:rPr lang="en-US" dirty="0"/>
              <a:t>Case study</a:t>
            </a:r>
            <a:endParaRPr lang="nl-BE" dirty="0"/>
          </a:p>
        </p:txBody>
      </p:sp>
      <p:pic>
        <p:nvPicPr>
          <p:cNvPr id="8" name="Picture 7">
            <a:extLst>
              <a:ext uri="{FF2B5EF4-FFF2-40B4-BE49-F238E27FC236}">
                <a16:creationId xmlns:a16="http://schemas.microsoft.com/office/drawing/2014/main" id="{33DFBB0E-C702-4073-9D11-D79D2D2640F1}"/>
              </a:ext>
            </a:extLst>
          </p:cNvPr>
          <p:cNvPicPr>
            <a:picLocks noChangeAspect="1"/>
          </p:cNvPicPr>
          <p:nvPr/>
        </p:nvPicPr>
        <p:blipFill>
          <a:blip r:embed="rId3"/>
          <a:stretch>
            <a:fillRect/>
          </a:stretch>
        </p:blipFill>
        <p:spPr>
          <a:xfrm>
            <a:off x="84080" y="1090148"/>
            <a:ext cx="7281318" cy="5040000"/>
          </a:xfrm>
          <a:prstGeom prst="rect">
            <a:avLst/>
          </a:prstGeom>
        </p:spPr>
      </p:pic>
      <p:sp>
        <p:nvSpPr>
          <p:cNvPr id="4" name="Rectangle 3">
            <a:extLst>
              <a:ext uri="{FF2B5EF4-FFF2-40B4-BE49-F238E27FC236}">
                <a16:creationId xmlns:a16="http://schemas.microsoft.com/office/drawing/2014/main" id="{E8D9A9DE-8E19-4732-A93D-AD12D2549107}"/>
              </a:ext>
            </a:extLst>
          </p:cNvPr>
          <p:cNvSpPr/>
          <p:nvPr/>
        </p:nvSpPr>
        <p:spPr>
          <a:xfrm>
            <a:off x="7556938" y="806378"/>
            <a:ext cx="4635062" cy="3728649"/>
          </a:xfrm>
          <a:prstGeom prst="rect">
            <a:avLst/>
          </a:prstGeom>
          <a:solidFill>
            <a:schemeClr val="bg1"/>
          </a:solidFill>
        </p:spPr>
        <p:txBody>
          <a:bodyPr wrap="square">
            <a:spAutoFit/>
          </a:bodyPr>
          <a:lstStyle/>
          <a:p>
            <a:pPr marL="342900" indent="-342900">
              <a:lnSpc>
                <a:spcPct val="150000"/>
              </a:lnSpc>
              <a:buFont typeface="Arial" panose="020B0604020202020204" pitchFamily="34" charset="0"/>
              <a:buChar char="•"/>
            </a:pPr>
            <a:r>
              <a:rPr lang="en-GB" sz="2000" dirty="0"/>
              <a:t>1.5 Km</a:t>
            </a:r>
            <a:r>
              <a:rPr lang="en-GB" sz="2000" baseline="30000" dirty="0"/>
              <a:t>2</a:t>
            </a:r>
          </a:p>
          <a:p>
            <a:pPr marL="342900" indent="-342900">
              <a:lnSpc>
                <a:spcPct val="150000"/>
              </a:lnSpc>
              <a:buFont typeface="Arial" panose="020B0604020202020204" pitchFamily="34" charset="0"/>
              <a:buChar char="•"/>
            </a:pPr>
            <a:r>
              <a:rPr lang="en-GB" sz="2000" dirty="0"/>
              <a:t>52.5 Km conduits (140 – 2500 mm)</a:t>
            </a:r>
          </a:p>
          <a:p>
            <a:pPr marL="342900" indent="-342900">
              <a:lnSpc>
                <a:spcPct val="150000"/>
              </a:lnSpc>
              <a:buFont typeface="Arial" panose="020B0604020202020204" pitchFamily="34" charset="0"/>
              <a:buChar char="•"/>
            </a:pPr>
            <a:r>
              <a:rPr lang="en-GB" sz="2000" dirty="0"/>
              <a:t>1034 manholes, 2058 street inlets</a:t>
            </a:r>
          </a:p>
          <a:p>
            <a:pPr marL="342900" indent="-342900">
              <a:lnSpc>
                <a:spcPct val="150000"/>
              </a:lnSpc>
              <a:buFont typeface="Arial" panose="020B0604020202020204" pitchFamily="34" charset="0"/>
              <a:buChar char="•"/>
            </a:pPr>
            <a:r>
              <a:rPr lang="en-GB" sz="2000" dirty="0"/>
              <a:t>70 boundary nodes</a:t>
            </a:r>
          </a:p>
          <a:p>
            <a:pPr marL="342900" indent="-342900">
              <a:lnSpc>
                <a:spcPct val="150000"/>
              </a:lnSpc>
              <a:buFont typeface="Arial" panose="020B0604020202020204" pitchFamily="34" charset="0"/>
              <a:buChar char="•"/>
            </a:pPr>
            <a:r>
              <a:rPr lang="en-GB" sz="2000" dirty="0"/>
              <a:t>2458 </a:t>
            </a:r>
            <a:r>
              <a:rPr lang="en-GB" sz="2000" dirty="0" err="1"/>
              <a:t>subcatchments</a:t>
            </a:r>
            <a:endParaRPr lang="en-GB" sz="2000" dirty="0"/>
          </a:p>
          <a:p>
            <a:pPr marL="342900" indent="-342900">
              <a:lnSpc>
                <a:spcPct val="150000"/>
              </a:lnSpc>
              <a:buFont typeface="Arial" panose="020B0604020202020204" pitchFamily="34" charset="0"/>
              <a:buChar char="•"/>
            </a:pPr>
            <a:r>
              <a:rPr lang="en-GB" sz="2000" dirty="0"/>
              <a:t>372512 mesh elements (0.05 – 100 m</a:t>
            </a:r>
            <a:r>
              <a:rPr lang="en-GB" sz="2000" baseline="30000" dirty="0"/>
              <a:t>2</a:t>
            </a:r>
            <a:r>
              <a:rPr lang="en-GB" sz="2000" dirty="0"/>
              <a:t>, </a:t>
            </a:r>
            <a:r>
              <a:rPr lang="el-GR" sz="2000" dirty="0"/>
              <a:t>μ</a:t>
            </a:r>
            <a:r>
              <a:rPr lang="en-GB" sz="2000" dirty="0"/>
              <a:t>=2m</a:t>
            </a:r>
            <a:r>
              <a:rPr lang="en-GB" sz="2000" baseline="30000" dirty="0"/>
              <a:t>2</a:t>
            </a:r>
            <a:r>
              <a:rPr lang="en-GB" sz="2000" dirty="0"/>
              <a:t>)</a:t>
            </a:r>
          </a:p>
          <a:p>
            <a:pPr marL="342900" indent="-342900">
              <a:lnSpc>
                <a:spcPct val="150000"/>
              </a:lnSpc>
              <a:buFont typeface="Arial" panose="020B0604020202020204" pitchFamily="34" charset="0"/>
              <a:buChar char="•"/>
            </a:pPr>
            <a:r>
              <a:rPr lang="en-GB" sz="2000" dirty="0"/>
              <a:t>720 simulations</a:t>
            </a:r>
          </a:p>
        </p:txBody>
      </p:sp>
      <p:pic>
        <p:nvPicPr>
          <p:cNvPr id="19" name="Picture 18">
            <a:extLst>
              <a:ext uri="{FF2B5EF4-FFF2-40B4-BE49-F238E27FC236}">
                <a16:creationId xmlns:a16="http://schemas.microsoft.com/office/drawing/2014/main" id="{C9C4E7AB-7AE9-4ACE-A09D-A15EF0FF8AAA}"/>
              </a:ext>
            </a:extLst>
          </p:cNvPr>
          <p:cNvPicPr>
            <a:picLocks noChangeAspect="1"/>
          </p:cNvPicPr>
          <p:nvPr/>
        </p:nvPicPr>
        <p:blipFill>
          <a:blip r:embed="rId4"/>
          <a:stretch>
            <a:fillRect/>
          </a:stretch>
        </p:blipFill>
        <p:spPr>
          <a:xfrm>
            <a:off x="8093118" y="4493376"/>
            <a:ext cx="3120000" cy="2340000"/>
          </a:xfrm>
          <a:prstGeom prst="rect">
            <a:avLst/>
          </a:prstGeom>
        </p:spPr>
      </p:pic>
    </p:spTree>
    <p:extLst>
      <p:ext uri="{BB962C8B-B14F-4D97-AF65-F5344CB8AC3E}">
        <p14:creationId xmlns:p14="http://schemas.microsoft.com/office/powerpoint/2010/main" val="27647891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23ED6F0-990C-4004-9B21-12E2BF7A0479}"/>
              </a:ext>
            </a:extLst>
          </p:cNvPr>
          <p:cNvSpPr>
            <a:spLocks noGrp="1"/>
          </p:cNvSpPr>
          <p:nvPr>
            <p:ph type="sldNum" sz="quarter" idx="12"/>
          </p:nvPr>
        </p:nvSpPr>
        <p:spPr/>
        <p:txBody>
          <a:bodyPr/>
          <a:lstStyle/>
          <a:p>
            <a:fld id="{0A297500-7527-634B-90F4-69D0994C32B4}" type="slidenum">
              <a:rPr lang="nl-NL" smtClean="0"/>
              <a:t>14</a:t>
            </a:fld>
            <a:endParaRPr lang="nl-NL"/>
          </a:p>
        </p:txBody>
      </p:sp>
      <p:sp>
        <p:nvSpPr>
          <p:cNvPr id="3" name="Title 2">
            <a:extLst>
              <a:ext uri="{FF2B5EF4-FFF2-40B4-BE49-F238E27FC236}">
                <a16:creationId xmlns:a16="http://schemas.microsoft.com/office/drawing/2014/main" id="{9D67F949-CFE8-4947-99EE-F62D9189440E}"/>
              </a:ext>
            </a:extLst>
          </p:cNvPr>
          <p:cNvSpPr>
            <a:spLocks noGrp="1"/>
          </p:cNvSpPr>
          <p:nvPr>
            <p:ph type="title"/>
          </p:nvPr>
        </p:nvSpPr>
        <p:spPr/>
        <p:txBody>
          <a:bodyPr/>
          <a:lstStyle/>
          <a:p>
            <a:r>
              <a:rPr lang="en-US" dirty="0"/>
              <a:t>Sensitivity index results</a:t>
            </a:r>
            <a:endParaRPr lang="nl-BE" dirty="0"/>
          </a:p>
        </p:txBody>
      </p:sp>
      <p:pic>
        <p:nvPicPr>
          <p:cNvPr id="5" name="Graphic 4">
            <a:extLst>
              <a:ext uri="{FF2B5EF4-FFF2-40B4-BE49-F238E27FC236}">
                <a16:creationId xmlns:a16="http://schemas.microsoft.com/office/drawing/2014/main" id="{E57A851E-DC74-4BE2-BC25-D1BD1A9DE3A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25079" y="1330226"/>
            <a:ext cx="10541841" cy="4920234"/>
          </a:xfrm>
          <a:prstGeom prst="rect">
            <a:avLst/>
          </a:prstGeom>
        </p:spPr>
      </p:pic>
    </p:spTree>
    <p:extLst>
      <p:ext uri="{BB962C8B-B14F-4D97-AF65-F5344CB8AC3E}">
        <p14:creationId xmlns:p14="http://schemas.microsoft.com/office/powerpoint/2010/main" val="533933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B6AC16-43D0-48CD-8FA0-1631D9E49272}"/>
              </a:ext>
            </a:extLst>
          </p:cNvPr>
          <p:cNvSpPr>
            <a:spLocks noGrp="1"/>
          </p:cNvSpPr>
          <p:nvPr>
            <p:ph type="sldNum" sz="quarter" idx="12"/>
          </p:nvPr>
        </p:nvSpPr>
        <p:spPr/>
        <p:txBody>
          <a:bodyPr/>
          <a:lstStyle/>
          <a:p>
            <a:fld id="{0A297500-7527-634B-90F4-69D0994C32B4}" type="slidenum">
              <a:rPr lang="nl-NL" smtClean="0"/>
              <a:t>15</a:t>
            </a:fld>
            <a:endParaRPr lang="nl-NL"/>
          </a:p>
        </p:txBody>
      </p:sp>
      <p:sp>
        <p:nvSpPr>
          <p:cNvPr id="3" name="Title 2">
            <a:extLst>
              <a:ext uri="{FF2B5EF4-FFF2-40B4-BE49-F238E27FC236}">
                <a16:creationId xmlns:a16="http://schemas.microsoft.com/office/drawing/2014/main" id="{94E830E3-62C7-4152-829D-3D6B46FD3BEA}"/>
              </a:ext>
            </a:extLst>
          </p:cNvPr>
          <p:cNvSpPr>
            <a:spLocks noGrp="1"/>
          </p:cNvSpPr>
          <p:nvPr>
            <p:ph type="title"/>
          </p:nvPr>
        </p:nvSpPr>
        <p:spPr/>
        <p:txBody>
          <a:bodyPr/>
          <a:lstStyle/>
          <a:p>
            <a:r>
              <a:rPr lang="en-US" dirty="0"/>
              <a:t>Total flood volume evolution</a:t>
            </a:r>
            <a:endParaRPr lang="nl-BE" dirty="0"/>
          </a:p>
        </p:txBody>
      </p:sp>
      <p:pic>
        <p:nvPicPr>
          <p:cNvPr id="5" name="Graphic 4">
            <a:extLst>
              <a:ext uri="{FF2B5EF4-FFF2-40B4-BE49-F238E27FC236}">
                <a16:creationId xmlns:a16="http://schemas.microsoft.com/office/drawing/2014/main" id="{AE0EC6CD-C524-414F-89F0-DFA3F09F25D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03841" y="1201341"/>
            <a:ext cx="10784317" cy="5580000"/>
          </a:xfrm>
          <a:prstGeom prst="rect">
            <a:avLst/>
          </a:prstGeom>
        </p:spPr>
      </p:pic>
      <p:cxnSp>
        <p:nvCxnSpPr>
          <p:cNvPr id="19" name="Straight Arrow Connector 18">
            <a:extLst>
              <a:ext uri="{FF2B5EF4-FFF2-40B4-BE49-F238E27FC236}">
                <a16:creationId xmlns:a16="http://schemas.microsoft.com/office/drawing/2014/main" id="{9C4BDA87-B9C3-43FE-8860-928A1859A472}"/>
              </a:ext>
            </a:extLst>
          </p:cNvPr>
          <p:cNvCxnSpPr/>
          <p:nvPr/>
        </p:nvCxnSpPr>
        <p:spPr>
          <a:xfrm flipV="1">
            <a:off x="2532380" y="3099435"/>
            <a:ext cx="0" cy="20764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22CC4311-0BF3-4DD6-892F-12550759DEE1}"/>
              </a:ext>
            </a:extLst>
          </p:cNvPr>
          <p:cNvSpPr txBox="1"/>
          <p:nvPr/>
        </p:nvSpPr>
        <p:spPr>
          <a:xfrm>
            <a:off x="1912080" y="3058246"/>
            <a:ext cx="561880" cy="307777"/>
          </a:xfrm>
          <a:prstGeom prst="rect">
            <a:avLst/>
          </a:prstGeom>
          <a:noFill/>
        </p:spPr>
        <p:txBody>
          <a:bodyPr wrap="square" rtlCol="0">
            <a:spAutoFit/>
          </a:bodyPr>
          <a:lstStyle/>
          <a:p>
            <a:r>
              <a:rPr lang="en-US" sz="1400" b="1" dirty="0">
                <a:solidFill>
                  <a:srgbClr val="FF0000"/>
                </a:solidFill>
              </a:rPr>
              <a:t>83%</a:t>
            </a:r>
            <a:endParaRPr lang="nl-BE" sz="1400" b="1" dirty="0">
              <a:solidFill>
                <a:srgbClr val="FF0000"/>
              </a:solidFill>
            </a:endParaRPr>
          </a:p>
        </p:txBody>
      </p:sp>
      <p:cxnSp>
        <p:nvCxnSpPr>
          <p:cNvPr id="31" name="Straight Arrow Connector 30">
            <a:extLst>
              <a:ext uri="{FF2B5EF4-FFF2-40B4-BE49-F238E27FC236}">
                <a16:creationId xmlns:a16="http://schemas.microsoft.com/office/drawing/2014/main" id="{70446F1C-8F5B-45AA-8135-2EE3CDC7CFF8}"/>
              </a:ext>
            </a:extLst>
          </p:cNvPr>
          <p:cNvCxnSpPr/>
          <p:nvPr/>
        </p:nvCxnSpPr>
        <p:spPr>
          <a:xfrm flipV="1">
            <a:off x="5939790" y="2922270"/>
            <a:ext cx="0" cy="28575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FAB3D382-A2B5-497C-815F-35EB97D7F7EB}"/>
              </a:ext>
            </a:extLst>
          </p:cNvPr>
          <p:cNvSpPr txBox="1"/>
          <p:nvPr/>
        </p:nvSpPr>
        <p:spPr>
          <a:xfrm>
            <a:off x="5316950" y="2895772"/>
            <a:ext cx="561880" cy="307777"/>
          </a:xfrm>
          <a:prstGeom prst="rect">
            <a:avLst/>
          </a:prstGeom>
          <a:noFill/>
        </p:spPr>
        <p:txBody>
          <a:bodyPr wrap="square" rtlCol="0">
            <a:spAutoFit/>
          </a:bodyPr>
          <a:lstStyle/>
          <a:p>
            <a:r>
              <a:rPr lang="en-US" sz="1400" b="1" dirty="0">
                <a:solidFill>
                  <a:srgbClr val="FF0000"/>
                </a:solidFill>
              </a:rPr>
              <a:t>76%</a:t>
            </a:r>
            <a:endParaRPr lang="nl-BE" sz="1400" b="1" dirty="0">
              <a:solidFill>
                <a:srgbClr val="FF0000"/>
              </a:solidFill>
            </a:endParaRPr>
          </a:p>
        </p:txBody>
      </p:sp>
      <p:cxnSp>
        <p:nvCxnSpPr>
          <p:cNvPr id="38" name="Straight Arrow Connector 37">
            <a:extLst>
              <a:ext uri="{FF2B5EF4-FFF2-40B4-BE49-F238E27FC236}">
                <a16:creationId xmlns:a16="http://schemas.microsoft.com/office/drawing/2014/main" id="{CAAEC850-049F-480F-8EAC-F4A2B8CFB591}"/>
              </a:ext>
            </a:extLst>
          </p:cNvPr>
          <p:cNvCxnSpPr/>
          <p:nvPr/>
        </p:nvCxnSpPr>
        <p:spPr>
          <a:xfrm flipV="1">
            <a:off x="9342120" y="2697480"/>
            <a:ext cx="0" cy="40195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38159507-23D4-4F2C-A7E1-7153881D3E82}"/>
              </a:ext>
            </a:extLst>
          </p:cNvPr>
          <p:cNvCxnSpPr/>
          <p:nvPr/>
        </p:nvCxnSpPr>
        <p:spPr>
          <a:xfrm flipV="1">
            <a:off x="2532380" y="5212080"/>
            <a:ext cx="0" cy="45974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9C5A997C-F2C5-43A8-96F2-428A0656FC79}"/>
              </a:ext>
            </a:extLst>
          </p:cNvPr>
          <p:cNvCxnSpPr/>
          <p:nvPr/>
        </p:nvCxnSpPr>
        <p:spPr>
          <a:xfrm flipV="1">
            <a:off x="5939790" y="4819650"/>
            <a:ext cx="0" cy="7239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E43DDA1A-F6FA-4488-BF2E-84ED19D305F4}"/>
              </a:ext>
            </a:extLst>
          </p:cNvPr>
          <p:cNvCxnSpPr/>
          <p:nvPr/>
        </p:nvCxnSpPr>
        <p:spPr>
          <a:xfrm flipV="1">
            <a:off x="9342120" y="4335780"/>
            <a:ext cx="0" cy="60198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FFCC247C-46FD-46E9-A817-3FFF59E6FB9D}"/>
              </a:ext>
            </a:extLst>
          </p:cNvPr>
          <p:cNvSpPr txBox="1"/>
          <p:nvPr/>
        </p:nvSpPr>
        <p:spPr>
          <a:xfrm>
            <a:off x="8719279" y="2744146"/>
            <a:ext cx="561880" cy="307777"/>
          </a:xfrm>
          <a:prstGeom prst="rect">
            <a:avLst/>
          </a:prstGeom>
          <a:noFill/>
        </p:spPr>
        <p:txBody>
          <a:bodyPr wrap="square" rtlCol="0">
            <a:spAutoFit/>
          </a:bodyPr>
          <a:lstStyle/>
          <a:p>
            <a:r>
              <a:rPr lang="en-US" sz="1400" b="1" dirty="0">
                <a:solidFill>
                  <a:srgbClr val="FF0000"/>
                </a:solidFill>
              </a:rPr>
              <a:t>81%</a:t>
            </a:r>
            <a:endParaRPr lang="nl-BE" sz="1400" b="1" dirty="0">
              <a:solidFill>
                <a:srgbClr val="FF0000"/>
              </a:solidFill>
            </a:endParaRPr>
          </a:p>
        </p:txBody>
      </p:sp>
      <p:sp>
        <p:nvSpPr>
          <p:cNvPr id="60" name="TextBox 59">
            <a:extLst>
              <a:ext uri="{FF2B5EF4-FFF2-40B4-BE49-F238E27FC236}">
                <a16:creationId xmlns:a16="http://schemas.microsoft.com/office/drawing/2014/main" id="{707C7F0D-797C-4781-BACA-41421E60C707}"/>
              </a:ext>
            </a:extLst>
          </p:cNvPr>
          <p:cNvSpPr txBox="1"/>
          <p:nvPr/>
        </p:nvSpPr>
        <p:spPr>
          <a:xfrm>
            <a:off x="1912080" y="5288061"/>
            <a:ext cx="561880" cy="307777"/>
          </a:xfrm>
          <a:prstGeom prst="rect">
            <a:avLst/>
          </a:prstGeom>
          <a:noFill/>
        </p:spPr>
        <p:txBody>
          <a:bodyPr wrap="square" rtlCol="0">
            <a:spAutoFit/>
          </a:bodyPr>
          <a:lstStyle/>
          <a:p>
            <a:r>
              <a:rPr lang="en-US" sz="1400" b="1" dirty="0">
                <a:solidFill>
                  <a:srgbClr val="FF0000"/>
                </a:solidFill>
              </a:rPr>
              <a:t>87%</a:t>
            </a:r>
            <a:endParaRPr lang="nl-BE" sz="1400" b="1" dirty="0">
              <a:solidFill>
                <a:srgbClr val="FF0000"/>
              </a:solidFill>
            </a:endParaRPr>
          </a:p>
        </p:txBody>
      </p:sp>
      <p:sp>
        <p:nvSpPr>
          <p:cNvPr id="61" name="TextBox 60">
            <a:extLst>
              <a:ext uri="{FF2B5EF4-FFF2-40B4-BE49-F238E27FC236}">
                <a16:creationId xmlns:a16="http://schemas.microsoft.com/office/drawing/2014/main" id="{19A0C89C-8C44-4BA4-B015-A3E2B4E77B19}"/>
              </a:ext>
            </a:extLst>
          </p:cNvPr>
          <p:cNvSpPr txBox="1"/>
          <p:nvPr/>
        </p:nvSpPr>
        <p:spPr>
          <a:xfrm>
            <a:off x="5316950" y="5058191"/>
            <a:ext cx="561880" cy="307777"/>
          </a:xfrm>
          <a:prstGeom prst="rect">
            <a:avLst/>
          </a:prstGeom>
          <a:noFill/>
        </p:spPr>
        <p:txBody>
          <a:bodyPr wrap="square" rtlCol="0">
            <a:spAutoFit/>
          </a:bodyPr>
          <a:lstStyle/>
          <a:p>
            <a:r>
              <a:rPr lang="en-US" sz="1400" b="1" dirty="0">
                <a:solidFill>
                  <a:srgbClr val="FF0000"/>
                </a:solidFill>
              </a:rPr>
              <a:t>67%</a:t>
            </a:r>
            <a:endParaRPr lang="nl-BE" sz="1400" b="1" dirty="0">
              <a:solidFill>
                <a:srgbClr val="FF0000"/>
              </a:solidFill>
            </a:endParaRPr>
          </a:p>
        </p:txBody>
      </p:sp>
      <p:sp>
        <p:nvSpPr>
          <p:cNvPr id="62" name="TextBox 61">
            <a:extLst>
              <a:ext uri="{FF2B5EF4-FFF2-40B4-BE49-F238E27FC236}">
                <a16:creationId xmlns:a16="http://schemas.microsoft.com/office/drawing/2014/main" id="{A506DEB3-DD00-4650-B1A8-B2F03E32C5C6}"/>
              </a:ext>
            </a:extLst>
          </p:cNvPr>
          <p:cNvSpPr txBox="1"/>
          <p:nvPr/>
        </p:nvSpPr>
        <p:spPr>
          <a:xfrm>
            <a:off x="8719279" y="4482881"/>
            <a:ext cx="561880" cy="307777"/>
          </a:xfrm>
          <a:prstGeom prst="rect">
            <a:avLst/>
          </a:prstGeom>
          <a:noFill/>
        </p:spPr>
        <p:txBody>
          <a:bodyPr wrap="square" rtlCol="0">
            <a:spAutoFit/>
          </a:bodyPr>
          <a:lstStyle/>
          <a:p>
            <a:r>
              <a:rPr lang="en-US" sz="1400" b="1" dirty="0">
                <a:solidFill>
                  <a:srgbClr val="FF0000"/>
                </a:solidFill>
              </a:rPr>
              <a:t>46%</a:t>
            </a:r>
            <a:endParaRPr lang="nl-BE" sz="1400" b="1" dirty="0">
              <a:solidFill>
                <a:srgbClr val="FF0000"/>
              </a:solidFill>
            </a:endParaRPr>
          </a:p>
        </p:txBody>
      </p:sp>
    </p:spTree>
    <p:extLst>
      <p:ext uri="{BB962C8B-B14F-4D97-AF65-F5344CB8AC3E}">
        <p14:creationId xmlns:p14="http://schemas.microsoft.com/office/powerpoint/2010/main" val="19458105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613424-36EB-45B1-A737-CD8E04D6744A}"/>
              </a:ext>
            </a:extLst>
          </p:cNvPr>
          <p:cNvSpPr>
            <a:spLocks noGrp="1"/>
          </p:cNvSpPr>
          <p:nvPr>
            <p:ph type="sldNum" sz="quarter" idx="12"/>
          </p:nvPr>
        </p:nvSpPr>
        <p:spPr/>
        <p:txBody>
          <a:bodyPr/>
          <a:lstStyle/>
          <a:p>
            <a:fld id="{0A297500-7527-634B-90F4-69D0994C32B4}" type="slidenum">
              <a:rPr lang="nl-NL" smtClean="0"/>
              <a:t>16</a:t>
            </a:fld>
            <a:endParaRPr lang="nl-NL"/>
          </a:p>
        </p:txBody>
      </p:sp>
      <p:sp>
        <p:nvSpPr>
          <p:cNvPr id="3" name="Title 2">
            <a:extLst>
              <a:ext uri="{FF2B5EF4-FFF2-40B4-BE49-F238E27FC236}">
                <a16:creationId xmlns:a16="http://schemas.microsoft.com/office/drawing/2014/main" id="{F1900D28-126C-4644-B04F-75EF2E33E044}"/>
              </a:ext>
            </a:extLst>
          </p:cNvPr>
          <p:cNvSpPr>
            <a:spLocks noGrp="1"/>
          </p:cNvSpPr>
          <p:nvPr>
            <p:ph type="title"/>
          </p:nvPr>
        </p:nvSpPr>
        <p:spPr/>
        <p:txBody>
          <a:bodyPr/>
          <a:lstStyle/>
          <a:p>
            <a:r>
              <a:rPr lang="en-US" dirty="0"/>
              <a:t>Flood depth – T0020 simulations</a:t>
            </a:r>
            <a:endParaRPr lang="nl-BE" dirty="0"/>
          </a:p>
        </p:txBody>
      </p:sp>
      <p:pic>
        <p:nvPicPr>
          <p:cNvPr id="9" name="Graphic 8">
            <a:extLst>
              <a:ext uri="{FF2B5EF4-FFF2-40B4-BE49-F238E27FC236}">
                <a16:creationId xmlns:a16="http://schemas.microsoft.com/office/drawing/2014/main" id="{65DB6371-BBEA-4DE0-A341-72836BA8627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32355" y="1319917"/>
            <a:ext cx="3615495" cy="5040000"/>
          </a:xfrm>
          <a:prstGeom prst="rect">
            <a:avLst/>
          </a:prstGeom>
        </p:spPr>
      </p:pic>
      <p:pic>
        <p:nvPicPr>
          <p:cNvPr id="6" name="Graphic 5">
            <a:extLst>
              <a:ext uri="{FF2B5EF4-FFF2-40B4-BE49-F238E27FC236}">
                <a16:creationId xmlns:a16="http://schemas.microsoft.com/office/drawing/2014/main" id="{747FC8FC-FA88-4568-924C-AC027E7EF89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54349" y="1517190"/>
            <a:ext cx="8142363" cy="4645454"/>
          </a:xfrm>
          <a:prstGeom prst="rect">
            <a:avLst/>
          </a:prstGeom>
        </p:spPr>
      </p:pic>
    </p:spTree>
    <p:extLst>
      <p:ext uri="{BB962C8B-B14F-4D97-AF65-F5344CB8AC3E}">
        <p14:creationId xmlns:p14="http://schemas.microsoft.com/office/powerpoint/2010/main" val="1432335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901034-CD92-4941-B4B6-9E226FEEE43A}"/>
              </a:ext>
            </a:extLst>
          </p:cNvPr>
          <p:cNvSpPr>
            <a:spLocks noGrp="1"/>
          </p:cNvSpPr>
          <p:nvPr>
            <p:ph type="sldNum" sz="quarter" idx="12"/>
          </p:nvPr>
        </p:nvSpPr>
        <p:spPr/>
        <p:txBody>
          <a:bodyPr/>
          <a:lstStyle/>
          <a:p>
            <a:fld id="{0A297500-7527-634B-90F4-69D0994C32B4}" type="slidenum">
              <a:rPr lang="nl-NL" smtClean="0"/>
              <a:t>17</a:t>
            </a:fld>
            <a:endParaRPr lang="nl-NL"/>
          </a:p>
        </p:txBody>
      </p:sp>
      <p:sp>
        <p:nvSpPr>
          <p:cNvPr id="3" name="Title 2">
            <a:extLst>
              <a:ext uri="{FF2B5EF4-FFF2-40B4-BE49-F238E27FC236}">
                <a16:creationId xmlns:a16="http://schemas.microsoft.com/office/drawing/2014/main" id="{1DE6B2C4-DF83-4575-ABEB-7AFDEF1EEEB7}"/>
              </a:ext>
            </a:extLst>
          </p:cNvPr>
          <p:cNvSpPr>
            <a:spLocks noGrp="1"/>
          </p:cNvSpPr>
          <p:nvPr>
            <p:ph type="title"/>
          </p:nvPr>
        </p:nvSpPr>
        <p:spPr/>
        <p:txBody>
          <a:bodyPr/>
          <a:lstStyle/>
          <a:p>
            <a:r>
              <a:rPr lang="en-US" dirty="0"/>
              <a:t>Computational resources</a:t>
            </a:r>
            <a:endParaRPr lang="nl-BE" dirty="0"/>
          </a:p>
        </p:txBody>
      </p:sp>
      <p:sp>
        <p:nvSpPr>
          <p:cNvPr id="4" name="Rectangle 3">
            <a:extLst>
              <a:ext uri="{FF2B5EF4-FFF2-40B4-BE49-F238E27FC236}">
                <a16:creationId xmlns:a16="http://schemas.microsoft.com/office/drawing/2014/main" id="{C5A32405-2420-43D2-ABE2-CF8A0BE7D45A}"/>
              </a:ext>
            </a:extLst>
          </p:cNvPr>
          <p:cNvSpPr/>
          <p:nvPr/>
        </p:nvSpPr>
        <p:spPr>
          <a:xfrm>
            <a:off x="507931" y="1782395"/>
            <a:ext cx="11176138" cy="3293209"/>
          </a:xfrm>
          <a:prstGeom prst="rect">
            <a:avLst/>
          </a:prstGeom>
        </p:spPr>
        <p:txBody>
          <a:bodyPr wrap="square">
            <a:spAutoFit/>
          </a:bodyPr>
          <a:lstStyle/>
          <a:p>
            <a:pPr marL="457200" indent="-457200">
              <a:buFont typeface="Arial" panose="020B0604020202020204" pitchFamily="34" charset="0"/>
              <a:buChar char="•"/>
            </a:pPr>
            <a:r>
              <a:rPr lang="nl-BE" sz="2600" dirty="0"/>
              <a:t>Windows 10 workstation: Intel </a:t>
            </a:r>
            <a:r>
              <a:rPr lang="nl-BE" sz="2600" dirty="0" err="1"/>
              <a:t>Xeon</a:t>
            </a:r>
            <a:r>
              <a:rPr lang="nl-BE" sz="2600" dirty="0"/>
              <a:t> @3.60 GHz, 32 GB RAM, NVIDIA </a:t>
            </a:r>
            <a:r>
              <a:rPr lang="nl-BE" sz="2600" dirty="0" err="1"/>
              <a:t>Quadro</a:t>
            </a:r>
            <a:r>
              <a:rPr lang="nl-BE" sz="2600" dirty="0"/>
              <a:t> P4000 GPU.</a:t>
            </a:r>
          </a:p>
          <a:p>
            <a:pPr marL="457200" indent="-457200">
              <a:buFont typeface="Arial" panose="020B0604020202020204" pitchFamily="34" charset="0"/>
              <a:buChar char="•"/>
            </a:pPr>
            <a:endParaRPr lang="nl-BE" sz="2600" dirty="0"/>
          </a:p>
          <a:p>
            <a:pPr marL="457200" indent="-457200">
              <a:buFont typeface="Arial" panose="020B0604020202020204" pitchFamily="34" charset="0"/>
              <a:buChar char="•"/>
            </a:pPr>
            <a:r>
              <a:rPr lang="en-US" sz="2600" b="1" dirty="0"/>
              <a:t>With GPU</a:t>
            </a:r>
            <a:r>
              <a:rPr lang="en-US" sz="2600" dirty="0"/>
              <a:t>: runtimes between 6 to 9 </a:t>
            </a:r>
            <a:r>
              <a:rPr lang="en-US" sz="2600" b="1" dirty="0"/>
              <a:t>MINUTES</a:t>
            </a:r>
          </a:p>
          <a:p>
            <a:pPr marL="457200" indent="-457200">
              <a:buFont typeface="Arial" panose="020B0604020202020204" pitchFamily="34" charset="0"/>
              <a:buChar char="•"/>
            </a:pPr>
            <a:endParaRPr lang="en-US" sz="2600" dirty="0"/>
          </a:p>
          <a:p>
            <a:pPr marL="457200" indent="-457200">
              <a:buFont typeface="Arial" panose="020B0604020202020204" pitchFamily="34" charset="0"/>
              <a:buChar char="•"/>
            </a:pPr>
            <a:r>
              <a:rPr lang="en-US" sz="2600" b="1" dirty="0"/>
              <a:t>CPU only</a:t>
            </a:r>
            <a:r>
              <a:rPr lang="en-US" sz="2600" dirty="0"/>
              <a:t>: runtimes between 4.27 and 6.00 </a:t>
            </a:r>
            <a:r>
              <a:rPr lang="en-US" sz="2600" b="1" dirty="0"/>
              <a:t>HOURS</a:t>
            </a:r>
          </a:p>
          <a:p>
            <a:pPr marL="457200" indent="-457200">
              <a:buFont typeface="Arial" panose="020B0604020202020204" pitchFamily="34" charset="0"/>
              <a:buChar char="•"/>
            </a:pPr>
            <a:endParaRPr lang="en-US" sz="2600" b="1" dirty="0"/>
          </a:p>
          <a:p>
            <a:pPr marL="457200" indent="-457200">
              <a:buFont typeface="Arial" panose="020B0604020202020204" pitchFamily="34" charset="0"/>
              <a:buChar char="•"/>
            </a:pPr>
            <a:r>
              <a:rPr lang="en-US" sz="2600" dirty="0"/>
              <a:t>Data processed: ≈ 1.4 TB</a:t>
            </a:r>
          </a:p>
        </p:txBody>
      </p:sp>
    </p:spTree>
    <p:extLst>
      <p:ext uri="{BB962C8B-B14F-4D97-AF65-F5344CB8AC3E}">
        <p14:creationId xmlns:p14="http://schemas.microsoft.com/office/powerpoint/2010/main" val="13959723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B47E18-2B8C-422D-991F-B49CF3DDB307}"/>
              </a:ext>
            </a:extLst>
          </p:cNvPr>
          <p:cNvSpPr>
            <a:spLocks noGrp="1"/>
          </p:cNvSpPr>
          <p:nvPr>
            <p:ph type="sldNum" sz="quarter" idx="12"/>
          </p:nvPr>
        </p:nvSpPr>
        <p:spPr/>
        <p:txBody>
          <a:bodyPr/>
          <a:lstStyle/>
          <a:p>
            <a:fld id="{0A297500-7527-634B-90F4-69D0994C32B4}" type="slidenum">
              <a:rPr lang="nl-NL" smtClean="0"/>
              <a:t>18</a:t>
            </a:fld>
            <a:endParaRPr lang="nl-NL"/>
          </a:p>
        </p:txBody>
      </p:sp>
      <p:sp>
        <p:nvSpPr>
          <p:cNvPr id="3" name="Title 2">
            <a:extLst>
              <a:ext uri="{FF2B5EF4-FFF2-40B4-BE49-F238E27FC236}">
                <a16:creationId xmlns:a16="http://schemas.microsoft.com/office/drawing/2014/main" id="{73934648-B0A6-42E1-9C49-E8FCF1A7CBFE}"/>
              </a:ext>
            </a:extLst>
          </p:cNvPr>
          <p:cNvSpPr>
            <a:spLocks noGrp="1"/>
          </p:cNvSpPr>
          <p:nvPr>
            <p:ph type="title"/>
          </p:nvPr>
        </p:nvSpPr>
        <p:spPr/>
        <p:txBody>
          <a:bodyPr/>
          <a:lstStyle/>
          <a:p>
            <a:r>
              <a:rPr lang="en-US" dirty="0"/>
              <a:t>Conclusions</a:t>
            </a:r>
            <a:endParaRPr lang="nl-BE" dirty="0"/>
          </a:p>
        </p:txBody>
      </p:sp>
      <p:sp>
        <p:nvSpPr>
          <p:cNvPr id="4" name="TextBox 3">
            <a:extLst>
              <a:ext uri="{FF2B5EF4-FFF2-40B4-BE49-F238E27FC236}">
                <a16:creationId xmlns:a16="http://schemas.microsoft.com/office/drawing/2014/main" id="{F24FDC39-EBA1-4187-9F7A-C018C3F0EAF6}"/>
              </a:ext>
            </a:extLst>
          </p:cNvPr>
          <p:cNvSpPr txBox="1"/>
          <p:nvPr/>
        </p:nvSpPr>
        <p:spPr>
          <a:xfrm>
            <a:off x="576000" y="1182231"/>
            <a:ext cx="11041200" cy="3477875"/>
          </a:xfrm>
          <a:prstGeom prst="rect">
            <a:avLst/>
          </a:prstGeom>
          <a:noFill/>
        </p:spPr>
        <p:txBody>
          <a:bodyPr wrap="square" rtlCol="0">
            <a:spAutoFit/>
          </a:bodyPr>
          <a:lstStyle/>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Prediction power of 1D-2D urban drainage models could greatly improve provided that detailed information on street inlets is available.</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Calibration efforts should focus on parameters controlling drainage through street inlets – within parameters in the water exchange interface. </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Parameters controlling reverse flow could be left with fixed default values.</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Implementation of </a:t>
            </a:r>
            <a:r>
              <a:rPr lang="en-US" sz="2200" b="1" dirty="0"/>
              <a:t>stochastic modelling</a:t>
            </a:r>
            <a:r>
              <a:rPr lang="en-US" sz="2200" dirty="0"/>
              <a:t> approaches.</a:t>
            </a:r>
          </a:p>
        </p:txBody>
      </p:sp>
    </p:spTree>
    <p:extLst>
      <p:ext uri="{BB962C8B-B14F-4D97-AF65-F5344CB8AC3E}">
        <p14:creationId xmlns:p14="http://schemas.microsoft.com/office/powerpoint/2010/main" val="29847636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a:extLst>
              <a:ext uri="{FF2B5EF4-FFF2-40B4-BE49-F238E27FC236}">
                <a16:creationId xmlns:a16="http://schemas.microsoft.com/office/drawing/2014/main" id="{3A7D1983-FAA2-4C16-8412-5A7C25E55640}"/>
              </a:ext>
            </a:extLst>
          </p:cNvPr>
          <p:cNvSpPr>
            <a:spLocks noGrp="1"/>
          </p:cNvSpPr>
          <p:nvPr>
            <p:ph type="subTitle" idx="1"/>
          </p:nvPr>
        </p:nvSpPr>
        <p:spPr/>
        <p:txBody>
          <a:bodyPr>
            <a:normAutofit fontScale="92500" lnSpcReduction="10000"/>
          </a:bodyPr>
          <a:lstStyle/>
          <a:p>
            <a:r>
              <a:rPr lang="en-US" b="1" dirty="0"/>
              <a:t>And</a:t>
            </a:r>
            <a:r>
              <a:rPr lang="es-EC" b="1" dirty="0" err="1"/>
              <a:t>rés</a:t>
            </a:r>
            <a:r>
              <a:rPr lang="es-EC" b="1" dirty="0"/>
              <a:t> González-Iñiguez</a:t>
            </a:r>
          </a:p>
          <a:p>
            <a:endParaRPr lang="es-EC" dirty="0"/>
          </a:p>
          <a:p>
            <a:r>
              <a:rPr lang="es-EC" dirty="0" err="1"/>
              <a:t>andresalfonso.gonzaleziniguez</a:t>
            </a:r>
            <a:r>
              <a:rPr lang="en-US" dirty="0"/>
              <a:t>@kuleuven.be</a:t>
            </a:r>
          </a:p>
          <a:p>
            <a:r>
              <a:rPr lang="en-US" dirty="0"/>
              <a:t>a.gonzalez.iniguez@gmail.com </a:t>
            </a:r>
            <a:endParaRPr lang="nl-BE" dirty="0"/>
          </a:p>
        </p:txBody>
      </p:sp>
      <p:sp>
        <p:nvSpPr>
          <p:cNvPr id="7" name="Title 6">
            <a:extLst>
              <a:ext uri="{FF2B5EF4-FFF2-40B4-BE49-F238E27FC236}">
                <a16:creationId xmlns:a16="http://schemas.microsoft.com/office/drawing/2014/main" id="{1C0CF3E7-6006-47E6-8F27-74B59798529B}"/>
              </a:ext>
            </a:extLst>
          </p:cNvPr>
          <p:cNvSpPr>
            <a:spLocks noGrp="1"/>
          </p:cNvSpPr>
          <p:nvPr>
            <p:ph type="title"/>
          </p:nvPr>
        </p:nvSpPr>
        <p:spPr/>
        <p:txBody>
          <a:bodyPr/>
          <a:lstStyle/>
          <a:p>
            <a:r>
              <a:rPr lang="en-US" dirty="0"/>
              <a:t>Questions?</a:t>
            </a:r>
            <a:endParaRPr lang="nl-BE" dirty="0"/>
          </a:p>
        </p:txBody>
      </p:sp>
      <p:sp>
        <p:nvSpPr>
          <p:cNvPr id="2" name="Slide Number Placeholder 1">
            <a:extLst>
              <a:ext uri="{FF2B5EF4-FFF2-40B4-BE49-F238E27FC236}">
                <a16:creationId xmlns:a16="http://schemas.microsoft.com/office/drawing/2014/main" id="{BBFF3388-B64C-4C6D-ACCF-7898A89F6B79}"/>
              </a:ext>
            </a:extLst>
          </p:cNvPr>
          <p:cNvSpPr>
            <a:spLocks noGrp="1"/>
          </p:cNvSpPr>
          <p:nvPr>
            <p:ph type="sldNum" sz="quarter" idx="4294967295"/>
          </p:nvPr>
        </p:nvSpPr>
        <p:spPr>
          <a:xfrm>
            <a:off x="11544300" y="6416675"/>
            <a:ext cx="647700" cy="436563"/>
          </a:xfrm>
        </p:spPr>
        <p:txBody>
          <a:bodyPr/>
          <a:lstStyle/>
          <a:p>
            <a:fld id="{0A297500-7527-634B-90F4-69D0994C32B4}" type="slidenum">
              <a:rPr lang="nl-NL" smtClean="0"/>
              <a:t>19</a:t>
            </a:fld>
            <a:endParaRPr lang="nl-NL"/>
          </a:p>
        </p:txBody>
      </p:sp>
    </p:spTree>
    <p:extLst>
      <p:ext uri="{BB962C8B-B14F-4D97-AF65-F5344CB8AC3E}">
        <p14:creationId xmlns:p14="http://schemas.microsoft.com/office/powerpoint/2010/main" val="31259816"/>
      </p:ext>
    </p:extLst>
  </p:cSld>
  <p:clrMapOvr>
    <a:masterClrMapping/>
  </p:clrMapOvr>
</p:sld>
</file>

<file path=ppt/theme/theme1.xml><?xml version="1.0" encoding="utf-8"?>
<a:theme xmlns:a="http://schemas.openxmlformats.org/drawingml/2006/main" name="KU Leuven">
  <a:themeElements>
    <a:clrScheme name="Custom 14">
      <a:dk1>
        <a:srgbClr val="2F4D5D"/>
      </a:dk1>
      <a:lt1>
        <a:srgbClr val="FFFFFF"/>
      </a:lt1>
      <a:dk2>
        <a:srgbClr val="1D8DB0"/>
      </a:dk2>
      <a:lt2>
        <a:srgbClr val="DCE7F0"/>
      </a:lt2>
      <a:accent1>
        <a:srgbClr val="1D8DB0"/>
      </a:accent1>
      <a:accent2>
        <a:srgbClr val="2F4D5D"/>
      </a:accent2>
      <a:accent3>
        <a:srgbClr val="52BDEC"/>
      </a:accent3>
      <a:accent4>
        <a:srgbClr val="466E87"/>
      </a:accent4>
      <a:accent5>
        <a:srgbClr val="E7B037"/>
      </a:accent5>
      <a:accent6>
        <a:srgbClr val="D4D842"/>
      </a:accent6>
      <a:hlink>
        <a:srgbClr val="466E87"/>
      </a:hlink>
      <a:folHlink>
        <a:srgbClr val="1D8DB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U Leuven Sedes">
  <a:themeElements>
    <a:clrScheme name="Custom 14">
      <a:dk1>
        <a:srgbClr val="2F4D5D"/>
      </a:dk1>
      <a:lt1>
        <a:srgbClr val="FFFFFF"/>
      </a:lt1>
      <a:dk2>
        <a:srgbClr val="1D8DB0"/>
      </a:dk2>
      <a:lt2>
        <a:srgbClr val="DCE7F0"/>
      </a:lt2>
      <a:accent1>
        <a:srgbClr val="1D8DB0"/>
      </a:accent1>
      <a:accent2>
        <a:srgbClr val="2F4D5D"/>
      </a:accent2>
      <a:accent3>
        <a:srgbClr val="52BDEC"/>
      </a:accent3>
      <a:accent4>
        <a:srgbClr val="466E87"/>
      </a:accent4>
      <a:accent5>
        <a:srgbClr val="E7B037"/>
      </a:accent5>
      <a:accent6>
        <a:srgbClr val="D4D842"/>
      </a:accent6>
      <a:hlink>
        <a:srgbClr val="466E87"/>
      </a:hlink>
      <a:folHlink>
        <a:srgbClr val="1D8DB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U Leuven" id="{BC384CAF-57B4-4083-BC3D-22218BF4A46A}" vid="{75672E21-F18C-4958-94B8-19E54344552B}"/>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KU Leuven</Template>
  <TotalTime>0</TotalTime>
  <Words>823</Words>
  <Application>Microsoft Office PowerPoint</Application>
  <PresentationFormat>Widescreen</PresentationFormat>
  <Paragraphs>186</Paragraphs>
  <Slides>19</Slides>
  <Notes>4</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19</vt:i4>
      </vt:variant>
    </vt:vector>
  </HeadingPairs>
  <TitlesOfParts>
    <vt:vector size="24" baseType="lpstr">
      <vt:lpstr>Arial</vt:lpstr>
      <vt:lpstr>Calibri</vt:lpstr>
      <vt:lpstr>Cambria Math</vt:lpstr>
      <vt:lpstr>KU Leuven</vt:lpstr>
      <vt:lpstr>KU Leuven Sedes</vt:lpstr>
      <vt:lpstr>Urban flood modelling and sensitivity analysis: water exchange between the ground surface and the underground sewer network </vt:lpstr>
      <vt:lpstr>The urban drainage system</vt:lpstr>
      <vt:lpstr>PowerPoint Presentation</vt:lpstr>
      <vt:lpstr>Shortcomings of typical 1D-2D models</vt:lpstr>
      <vt:lpstr>Street inlets inclusion effect</vt:lpstr>
      <vt:lpstr>PowerPoint Presentation</vt:lpstr>
      <vt:lpstr>Increasing model detail: Concerns</vt:lpstr>
      <vt:lpstr>Objective</vt:lpstr>
      <vt:lpstr>Flow through street inlets</vt:lpstr>
      <vt:lpstr>Flow through manholes</vt:lpstr>
      <vt:lpstr>Sensitivity test – parameters to consider</vt:lpstr>
      <vt:lpstr>Sensitivity test – sampling method</vt:lpstr>
      <vt:lpstr>Case study</vt:lpstr>
      <vt:lpstr>Sensitivity index results</vt:lpstr>
      <vt:lpstr>Total flood volume evolution</vt:lpstr>
      <vt:lpstr>Flood depth – T0020 simulations</vt:lpstr>
      <vt:lpstr>Computational resources</vt:lpstr>
      <vt:lpstr>Conclusions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2017-09-13T11:47:32Z</dcterms:created>
  <dcterms:modified xsi:type="dcterms:W3CDTF">2021-05-04T14:44:20Z</dcterms:modified>
</cp:coreProperties>
</file>