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9D20"/>
    <a:srgbClr val="F7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/>
    <p:restoredTop sz="94645"/>
  </p:normalViewPr>
  <p:slideViewPr>
    <p:cSldViewPr snapToGrid="0">
      <p:cViewPr varScale="1">
        <p:scale>
          <a:sx n="93" d="100"/>
          <a:sy n="93" d="100"/>
        </p:scale>
        <p:origin x="24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6A6F1-707E-46A2-8C00-484D3E0CA47B}" type="datetimeFigureOut">
              <a:rPr lang="en-US" smtClean="0"/>
              <a:t>4/26/21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EE101-D17C-4A76-A2A3-E94191A6D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04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4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38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69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8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22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9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8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860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9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7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89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98D47-D7B2-4AC0-BF81-6B3D4EAEF631}" type="datetimeFigureOut">
              <a:rPr lang="en-US" smtClean="0"/>
              <a:t>4/26/21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8CD0-0C86-4EFD-AD4C-7441B2908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ciencedirect.com/science/article/abs/pii/S003442572100031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ED54B42-229C-468B-B62B-FD2102E6CADB}"/>
              </a:ext>
            </a:extLst>
          </p:cNvPr>
          <p:cNvSpPr txBox="1"/>
          <p:nvPr/>
        </p:nvSpPr>
        <p:spPr>
          <a:xfrm>
            <a:off x="4629149" y="695633"/>
            <a:ext cx="756285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Integrating data from 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</a:rPr>
              <a:t>multi-sensor platforms could 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help us better study drought.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Remote sensing from multi-sensor platforms, facilitated by multivariate retrievals, may better reflect the extent and severity of drought conditions.</a:t>
            </a:r>
            <a:endParaRPr lang="en-US" altLang="zh-CN" sz="16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Multi-sensor platforms provide l</a:t>
            </a:r>
            <a:r>
              <a:rPr lang="en-US" sz="1600" dirty="0"/>
              <a:t>ong-term observation records.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Multi-sensor platforms provide b</a:t>
            </a:r>
            <a:r>
              <a:rPr lang="en-US" sz="1600" dirty="0"/>
              <a:t>oth high spatial and temporal resolution.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Multi-sensor platforms p</a:t>
            </a:r>
            <a:r>
              <a:rPr lang="en-US" sz="1600" dirty="0"/>
              <a:t>rovide multiple lines of evidence and improve the robustness of analysis.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We provide a systematic review about the role of multi-sensor remote sensing for drought study from the perspective of datasets, phenomena, mechanism, modelling, challenges, and a road map for the future. The following are </a:t>
            </a:r>
            <a:r>
              <a:rPr lang="en-US" sz="1600" b="1">
                <a:solidFill>
                  <a:schemeClr val="accent2">
                    <a:lumMod val="75000"/>
                  </a:schemeClr>
                </a:solidFill>
              </a:rPr>
              <a:t>the major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topics: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Satellite-based datasets for multi-sensor drought characterization.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Monitoring mechanisms of vegetation response to drought.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Monitoring land-atmospheric feedbacks mechanisms.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Exploring drought-induced tree mortality.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Investigating drought-related ecosystem fires.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Identifying post-drought recovery and drought legacy effects.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Capturing and monitoring flash droughts.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Drought trends under climate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Recent multi-sensor drought modelling.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Challenges and a road to the future.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7E68C7-CA62-4843-AF29-F0186B43A709}"/>
              </a:ext>
            </a:extLst>
          </p:cNvPr>
          <p:cNvSpPr txBox="1"/>
          <p:nvPr/>
        </p:nvSpPr>
        <p:spPr>
          <a:xfrm>
            <a:off x="91123" y="6231225"/>
            <a:ext cx="12009749" cy="584775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lgDash"/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Jiao, W., Wang, L., &amp; McCabe, M. F. (2021) </a:t>
            </a:r>
            <a:r>
              <a:rPr lang="en-US" sz="1600" dirty="0">
                <a:solidFill>
                  <a:srgbClr val="0070C0"/>
                </a:solidFill>
                <a:hlinkClick r:id="rId2"/>
              </a:rPr>
              <a:t>Multi-sensor remote sensing for drought characterization: current status, opportunities and a roadmap for the future</a:t>
            </a:r>
            <a:r>
              <a:rPr lang="en-US" sz="1600" dirty="0">
                <a:solidFill>
                  <a:srgbClr val="0070C0"/>
                </a:solidFill>
              </a:rPr>
              <a:t>. </a:t>
            </a:r>
            <a:r>
              <a:rPr lang="en-US" sz="1600" b="1" i="1" dirty="0">
                <a:solidFill>
                  <a:srgbClr val="0070C0"/>
                </a:solidFill>
              </a:rPr>
              <a:t>Remote Sensing of Environment</a:t>
            </a:r>
            <a:r>
              <a:rPr lang="en-US" sz="1600" dirty="0">
                <a:solidFill>
                  <a:srgbClr val="0070C0"/>
                </a:solidFill>
              </a:rPr>
              <a:t>, 256, 112313. </a:t>
            </a:r>
            <a:endParaRPr lang="en-US" sz="1600" baseline="-25000" dirty="0">
              <a:solidFill>
                <a:srgbClr val="0070C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1DF631-2389-4A52-9E7B-9412E4F60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5028" y="-74965"/>
            <a:ext cx="12357028" cy="590682"/>
          </a:xfrm>
        </p:spPr>
        <p:txBody>
          <a:bodyPr>
            <a:noAutofit/>
          </a:bodyPr>
          <a:lstStyle/>
          <a:p>
            <a:br>
              <a:rPr lang="en-US" sz="2000" b="1" dirty="0">
                <a:solidFill>
                  <a:srgbClr val="002060"/>
                </a:solidFill>
                <a:latin typeface="+mn-lt"/>
              </a:rPr>
            </a:br>
            <a:r>
              <a:rPr lang="en-US" sz="2000" b="1" dirty="0">
                <a:solidFill>
                  <a:srgbClr val="002060"/>
                </a:solidFill>
                <a:latin typeface="+mn-lt"/>
              </a:rPr>
              <a:t>The role of multi-sensor remote sensing for drought characterization: challenges and opportunities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8671576-C5CD-422F-BC43-615A3CB5A52B}"/>
              </a:ext>
            </a:extLst>
          </p:cNvPr>
          <p:cNvSpPr txBox="1">
            <a:spLocks/>
          </p:cNvSpPr>
          <p:nvPr/>
        </p:nvSpPr>
        <p:spPr>
          <a:xfrm>
            <a:off x="-1044363" y="1119763"/>
            <a:ext cx="6607039" cy="11771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b="1" i="1" dirty="0" err="1">
                <a:solidFill>
                  <a:srgbClr val="002060"/>
                </a:solidFill>
              </a:rPr>
              <a:t>Lixin</a:t>
            </a:r>
            <a:r>
              <a:rPr lang="en-US" sz="1400" b="1" i="1" dirty="0">
                <a:solidFill>
                  <a:srgbClr val="002060"/>
                </a:solidFill>
              </a:rPr>
              <a:t> Wang</a:t>
            </a:r>
            <a:r>
              <a:rPr lang="en-US" sz="1400" b="1" i="1" baseline="30000" dirty="0">
                <a:solidFill>
                  <a:srgbClr val="002060"/>
                </a:solidFill>
              </a:rPr>
              <a:t>1</a:t>
            </a:r>
            <a:r>
              <a:rPr lang="en-US" sz="1400" b="1" i="1" dirty="0">
                <a:solidFill>
                  <a:srgbClr val="002060"/>
                </a:solidFill>
              </a:rPr>
              <a:t>, </a:t>
            </a:r>
            <a:r>
              <a:rPr lang="en-US" sz="1400" b="1" i="1" dirty="0" err="1">
                <a:solidFill>
                  <a:srgbClr val="002060"/>
                </a:solidFill>
              </a:rPr>
              <a:t>Wenzhe</a:t>
            </a:r>
            <a:r>
              <a:rPr lang="en-US" sz="1400" b="1" i="1" dirty="0">
                <a:solidFill>
                  <a:srgbClr val="002060"/>
                </a:solidFill>
              </a:rPr>
              <a:t> Jiao</a:t>
            </a:r>
            <a:r>
              <a:rPr lang="en-US" sz="1400" b="1" i="1" baseline="30000" dirty="0">
                <a:solidFill>
                  <a:srgbClr val="002060"/>
                </a:solidFill>
              </a:rPr>
              <a:t>1</a:t>
            </a:r>
            <a:r>
              <a:rPr lang="en-US" sz="1400" b="1" i="1" dirty="0">
                <a:solidFill>
                  <a:srgbClr val="002060"/>
                </a:solidFill>
              </a:rPr>
              <a:t>, Matthew F. McCabe</a:t>
            </a:r>
            <a:r>
              <a:rPr lang="en-US" sz="1400" b="1" i="1" baseline="30000" dirty="0">
                <a:solidFill>
                  <a:srgbClr val="002060"/>
                </a:solidFill>
              </a:rPr>
              <a:t>2</a:t>
            </a:r>
          </a:p>
          <a:p>
            <a:endParaRPr lang="en-US" sz="1400" b="1" i="1" baseline="30000" dirty="0">
              <a:solidFill>
                <a:srgbClr val="002060"/>
              </a:solidFill>
            </a:endParaRPr>
          </a:p>
          <a:p>
            <a:r>
              <a:rPr lang="en-US" sz="1400" b="1" i="1" dirty="0">
                <a:solidFill>
                  <a:srgbClr val="002060"/>
                </a:solidFill>
              </a:rPr>
              <a:t>1. Indiana University – Purdue University Indianapolis</a:t>
            </a:r>
          </a:p>
          <a:p>
            <a:r>
              <a:rPr lang="en-US" sz="1400" b="1" i="1" dirty="0">
                <a:solidFill>
                  <a:srgbClr val="002060"/>
                </a:solidFill>
              </a:rPr>
              <a:t>2. King Abdullah University of Science and Technology (KAUST)</a:t>
            </a:r>
          </a:p>
          <a:p>
            <a:endParaRPr lang="en-US" sz="1400" b="1" i="1" baseline="30000" dirty="0">
              <a:solidFill>
                <a:srgbClr val="002060"/>
              </a:solidFill>
            </a:endParaRPr>
          </a:p>
          <a:p>
            <a:endParaRPr lang="en-US" sz="1400" b="1" i="1" baseline="30000" dirty="0">
              <a:solidFill>
                <a:srgbClr val="002060"/>
              </a:solidFill>
            </a:endParaRPr>
          </a:p>
          <a:p>
            <a:endParaRPr lang="en-US" sz="1400" b="1" i="1" baseline="30000" dirty="0">
              <a:solidFill>
                <a:srgbClr val="002060"/>
              </a:solidFill>
            </a:endParaRPr>
          </a:p>
          <a:p>
            <a:endParaRPr lang="en-US" sz="1400" b="1" i="1" baseline="30000" dirty="0">
              <a:solidFill>
                <a:srgbClr val="002060"/>
              </a:solidFill>
            </a:endParaRPr>
          </a:p>
          <a:p>
            <a:endParaRPr lang="en-US" sz="1400" b="1" i="1" baseline="30000" dirty="0">
              <a:solidFill>
                <a:srgbClr val="002060"/>
              </a:solidFill>
            </a:endParaRPr>
          </a:p>
          <a:p>
            <a:endParaRPr lang="en-US" sz="1400" b="1" i="1" baseline="30000" dirty="0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99B534-5366-42D9-8756-C5510308F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86" y="1933734"/>
            <a:ext cx="4383464" cy="30804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B5A924-117C-41BE-9A52-CC920952CA78}"/>
              </a:ext>
            </a:extLst>
          </p:cNvPr>
          <p:cNvSpPr/>
          <p:nvPr/>
        </p:nvSpPr>
        <p:spPr>
          <a:xfrm>
            <a:off x="0" y="5255113"/>
            <a:ext cx="4760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  <a:latin typeface="Charis SIL"/>
              </a:rPr>
              <a:t>Drought has complex impacts on the  ecosystems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59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18"/>
    </mc:Choice>
    <mc:Fallback xmlns="">
      <p:transition spd="slow" advTm="20118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21576</TotalTime>
  <Words>268</Words>
  <Application>Microsoft Macintosh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Charis SIL</vt:lpstr>
      <vt:lpstr>等线</vt:lpstr>
      <vt:lpstr>Arial</vt:lpstr>
      <vt:lpstr>Calibri</vt:lpstr>
      <vt:lpstr>Calibri Light</vt:lpstr>
      <vt:lpstr>Office Theme</vt:lpstr>
      <vt:lpstr> The role of multi-sensor remote sensing for drought characterization: challenges and opportunities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Drought Monitoring and Early-warning in Forests</dc:title>
  <dc:creator>Chang, Qing</dc:creator>
  <cp:lastModifiedBy>Microsoft Office User</cp:lastModifiedBy>
  <cp:revision>232</cp:revision>
  <dcterms:created xsi:type="dcterms:W3CDTF">2020-12-13T21:09:20Z</dcterms:created>
  <dcterms:modified xsi:type="dcterms:W3CDTF">2021-04-26T16:18:41Z</dcterms:modified>
</cp:coreProperties>
</file>