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3314-C8D8-49B6-8459-31E9584F3331}" type="datetimeFigureOut">
              <a:rPr lang="en-AU" smtClean="0"/>
              <a:t>1/04/2021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AABE-8D10-4F0D-BD41-D1D8B50EB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915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3314-C8D8-49B6-8459-31E9584F3331}" type="datetimeFigureOut">
              <a:rPr lang="en-AU" smtClean="0"/>
              <a:t>1/04/2021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AABE-8D10-4F0D-BD41-D1D8B50EB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437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3314-C8D8-49B6-8459-31E9584F3331}" type="datetimeFigureOut">
              <a:rPr lang="en-AU" smtClean="0"/>
              <a:t>1/04/2021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AABE-8D10-4F0D-BD41-D1D8B50EB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86017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3314-C8D8-49B6-8459-31E9584F3331}" type="datetimeFigureOut">
              <a:rPr lang="en-AU" smtClean="0"/>
              <a:t>1/04/2021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AABE-8D10-4F0D-BD41-D1D8B50EB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6640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3314-C8D8-49B6-8459-31E9584F3331}" type="datetimeFigureOut">
              <a:rPr lang="en-AU" smtClean="0"/>
              <a:t>1/04/2021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AABE-8D10-4F0D-BD41-D1D8B50EB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86592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3314-C8D8-49B6-8459-31E9584F3331}" type="datetimeFigureOut">
              <a:rPr lang="en-AU" smtClean="0"/>
              <a:t>1/04/2021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AABE-8D10-4F0D-BD41-D1D8B50EB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2071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3314-C8D8-49B6-8459-31E9584F3331}" type="datetimeFigureOut">
              <a:rPr lang="en-AU" smtClean="0"/>
              <a:t>1/04/2021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AABE-8D10-4F0D-BD41-D1D8B50EB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8545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3314-C8D8-49B6-8459-31E9584F3331}" type="datetimeFigureOut">
              <a:rPr lang="en-AU" smtClean="0"/>
              <a:t>1/04/2021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AABE-8D10-4F0D-BD41-D1D8B50EB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27844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3314-C8D8-49B6-8459-31E9584F3331}" type="datetimeFigureOut">
              <a:rPr lang="en-AU" smtClean="0"/>
              <a:t>1/04/2021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AABE-8D10-4F0D-BD41-D1D8B50EB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6166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3314-C8D8-49B6-8459-31E9584F3331}" type="datetimeFigureOut">
              <a:rPr lang="en-AU" smtClean="0"/>
              <a:t>1/04/2021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AABE-8D10-4F0D-BD41-D1D8B50EB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82331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3314-C8D8-49B6-8459-31E9584F3331}" type="datetimeFigureOut">
              <a:rPr lang="en-AU" smtClean="0"/>
              <a:t>1/04/2021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AABE-8D10-4F0D-BD41-D1D8B50EB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6026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63314-C8D8-49B6-8459-31E9584F3331}" type="datetimeFigureOut">
              <a:rPr lang="en-AU" smtClean="0"/>
              <a:t>1/04/2021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CAABE-8D10-4F0D-BD41-D1D8B50EB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7154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9.png"/><Relationship Id="rId5" Type="http://schemas.openxmlformats.org/officeDocument/2006/relationships/image" Target="../media/image4.jpeg"/><Relationship Id="rId10" Type="http://schemas.openxmlformats.org/officeDocument/2006/relationships/image" Target="../media/image8.jpeg"/><Relationship Id="rId4" Type="http://schemas.openxmlformats.org/officeDocument/2006/relationships/image" Target="../media/image3.jpeg"/><Relationship Id="rId9" Type="http://schemas.openxmlformats.org/officeDocument/2006/relationships/hyperlink" Target="https://t.co/84tmQIIrgV?amp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7389" y="-30972"/>
            <a:ext cx="850709" cy="850709"/>
          </a:xfrm>
          <a:prstGeom prst="rect">
            <a:avLst/>
          </a:prstGeom>
        </p:spPr>
      </p:pic>
      <p:grpSp>
        <p:nvGrpSpPr>
          <p:cNvPr id="57" name="Group 56"/>
          <p:cNvGrpSpPr/>
          <p:nvPr/>
        </p:nvGrpSpPr>
        <p:grpSpPr>
          <a:xfrm>
            <a:off x="8419292" y="719667"/>
            <a:ext cx="3678915" cy="1781178"/>
            <a:chOff x="2957171" y="0"/>
            <a:chExt cx="6338621" cy="3068897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7" t="43826" r="48808" b="12116"/>
            <a:stretch/>
          </p:blipFill>
          <p:spPr>
            <a:xfrm>
              <a:off x="6098653" y="47401"/>
              <a:ext cx="3197139" cy="3021496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681" b="55942"/>
            <a:stretch/>
          </p:blipFill>
          <p:spPr>
            <a:xfrm>
              <a:off x="2957171" y="0"/>
              <a:ext cx="3197139" cy="3021496"/>
            </a:xfrm>
            <a:prstGeom prst="rect">
              <a:avLst/>
            </a:prstGeom>
          </p:spPr>
        </p:pic>
      </p:grpSp>
      <p:pic>
        <p:nvPicPr>
          <p:cNvPr id="37" name="Picture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408" y="3352049"/>
            <a:ext cx="1532357" cy="35297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065" y="3619253"/>
            <a:ext cx="2470469" cy="318528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1436" y="61637"/>
            <a:ext cx="10935464" cy="61555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AU" sz="2200" dirty="0">
                <a:solidFill>
                  <a:schemeClr val="bg1"/>
                </a:solidFill>
                <a:ea typeface="Times New Roman" panose="02020603050405020304" pitchFamily="18" charset="0"/>
                <a:cs typeface="Segoe UI Semibold" panose="020B0702040204020203" pitchFamily="34" charset="0"/>
              </a:rPr>
              <a:t>Isotopic evidence for axial tree stem methane oxidation within subtropical lowland </a:t>
            </a:r>
            <a:r>
              <a:rPr lang="en-AU" sz="2200" dirty="0" smtClean="0">
                <a:solidFill>
                  <a:schemeClr val="bg1"/>
                </a:solidFill>
                <a:ea typeface="Times New Roman" panose="02020603050405020304" pitchFamily="18" charset="0"/>
                <a:cs typeface="Segoe UI Semibold" panose="020B0702040204020203" pitchFamily="34" charset="0"/>
              </a:rPr>
              <a:t>forests</a:t>
            </a:r>
            <a:r>
              <a:rPr lang="en-AU" sz="2200" baseline="30000" dirty="0" smtClean="0">
                <a:solidFill>
                  <a:schemeClr val="bg1"/>
                </a:solidFill>
                <a:ea typeface="Times New Roman" panose="02020603050405020304" pitchFamily="18" charset="0"/>
                <a:cs typeface="Segoe UI Semibold" panose="020B0702040204020203" pitchFamily="34" charset="0"/>
              </a:rPr>
              <a:t>5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+mj-lt"/>
              </a:rPr>
              <a:t>Luke Jeffrey, D. Maher, D. Tait, M. Reading, E. Chiri, C. Greening &amp; S. Johnston.</a:t>
            </a:r>
            <a:endParaRPr lang="en-AU" sz="1200" dirty="0">
              <a:solidFill>
                <a:schemeClr val="bg1"/>
              </a:solidFill>
              <a:latin typeface="+mj-lt"/>
              <a:cs typeface="Segoe UI Semibold" panose="020B0702040204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964" y="914400"/>
            <a:ext cx="2394717" cy="3628838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93414" y="3559777"/>
            <a:ext cx="3071407" cy="1989417"/>
            <a:chOff x="258609" y="2680461"/>
            <a:chExt cx="2904049" cy="188101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516769" y="2915588"/>
              <a:ext cx="1881016" cy="1410762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3483" y="2915589"/>
              <a:ext cx="1881014" cy="1410761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>
            <a:off x="98143" y="835639"/>
            <a:ext cx="3061950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1050" b="1" u="sng" dirty="0" smtClean="0">
                <a:latin typeface="+mj-lt"/>
              </a:rPr>
              <a:t>Background. </a:t>
            </a:r>
            <a:r>
              <a:rPr lang="en-AU" sz="1050" dirty="0" smtClean="0">
                <a:latin typeface="+mj-lt"/>
              </a:rPr>
              <a:t>Lowland trees can emit a substantial amount of methane (CH</a:t>
            </a:r>
            <a:r>
              <a:rPr lang="en-AU" sz="1050" baseline="-25000" dirty="0" smtClean="0">
                <a:latin typeface="+mj-lt"/>
              </a:rPr>
              <a:t>4</a:t>
            </a:r>
            <a:r>
              <a:rPr lang="en-AU" sz="1050" dirty="0" smtClean="0">
                <a:latin typeface="+mj-lt"/>
              </a:rPr>
              <a:t>) from their stems</a:t>
            </a:r>
            <a:r>
              <a:rPr lang="en-AU" sz="1050" baseline="30000" dirty="0" smtClean="0">
                <a:latin typeface="+mj-lt"/>
              </a:rPr>
              <a:t>1-2</a:t>
            </a:r>
            <a:r>
              <a:rPr lang="en-AU" sz="1050" dirty="0" smtClean="0">
                <a:latin typeface="+mj-lt"/>
              </a:rPr>
              <a:t>. Bark-dwelling methane oxidising bacteria (MOB) were recently shown to decrease the CH</a:t>
            </a:r>
            <a:r>
              <a:rPr lang="en-AU" sz="1050" baseline="-25000" dirty="0" smtClean="0">
                <a:latin typeface="+mj-lt"/>
              </a:rPr>
              <a:t>4</a:t>
            </a:r>
            <a:r>
              <a:rPr lang="en-AU" sz="1050" dirty="0" smtClean="0">
                <a:latin typeface="+mj-lt"/>
              </a:rPr>
              <a:t> emissions from trees</a:t>
            </a:r>
            <a:r>
              <a:rPr lang="en-AU" sz="1050" baseline="30000" dirty="0">
                <a:latin typeface="+mj-lt"/>
              </a:rPr>
              <a:t>3</a:t>
            </a:r>
            <a:r>
              <a:rPr lang="en-AU" sz="1050" dirty="0" smtClean="0">
                <a:latin typeface="+mj-lt"/>
              </a:rPr>
              <a:t>. </a:t>
            </a:r>
            <a:r>
              <a:rPr lang="en-AU" sz="1050" dirty="0" smtClean="0">
                <a:latin typeface="+mj-lt"/>
              </a:rPr>
              <a:t>We test the hypothesis that axial (vertical) CH</a:t>
            </a:r>
            <a:r>
              <a:rPr lang="en-AU" sz="1050" baseline="-25000" dirty="0" smtClean="0">
                <a:latin typeface="+mj-lt"/>
              </a:rPr>
              <a:t>4</a:t>
            </a:r>
            <a:r>
              <a:rPr lang="en-AU" sz="1050" dirty="0" smtClean="0">
                <a:latin typeface="+mj-lt"/>
              </a:rPr>
              <a:t> oxidation occurs within two lowland tree species and that the bulk of stem CH</a:t>
            </a:r>
            <a:r>
              <a:rPr lang="en-AU" sz="1050" baseline="-25000" dirty="0" smtClean="0">
                <a:latin typeface="+mj-lt"/>
              </a:rPr>
              <a:t>4</a:t>
            </a:r>
            <a:r>
              <a:rPr lang="en-AU" sz="1050" dirty="0" smtClean="0">
                <a:latin typeface="+mj-lt"/>
              </a:rPr>
              <a:t> emissions are of soil origins, evidenced using stable isotope analysis.</a:t>
            </a:r>
            <a:endParaRPr lang="en-AU" sz="1050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4430" y="2427657"/>
            <a:ext cx="3055304" cy="10618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1050" b="1" u="sng" dirty="0" smtClean="0">
                <a:latin typeface="+mj-lt"/>
              </a:rPr>
              <a:t>Methods.</a:t>
            </a:r>
            <a:r>
              <a:rPr lang="en-AU" sz="1050" u="sng" dirty="0" smtClean="0">
                <a:latin typeface="+mj-lt"/>
              </a:rPr>
              <a:t> </a:t>
            </a:r>
            <a:r>
              <a:rPr lang="en-AU" sz="1050" dirty="0" smtClean="0">
                <a:latin typeface="+mj-lt"/>
              </a:rPr>
              <a:t>Multiple SNIFF chambers</a:t>
            </a:r>
            <a:r>
              <a:rPr lang="en-AU" sz="1050" baseline="30000" dirty="0">
                <a:latin typeface="+mj-lt"/>
              </a:rPr>
              <a:t>4</a:t>
            </a:r>
            <a:r>
              <a:rPr lang="en-AU" sz="1050" dirty="0" smtClean="0">
                <a:latin typeface="+mj-lt"/>
              </a:rPr>
              <a:t> were equilibrated on tree stems at various heights. </a:t>
            </a:r>
            <a:r>
              <a:rPr lang="en-AU" sz="1050" dirty="0" smtClean="0">
                <a:latin typeface="+mj-lt"/>
              </a:rPr>
              <a:t>60mL of stem chamber gas and soil ebullition gas were analysed for CH</a:t>
            </a:r>
            <a:r>
              <a:rPr lang="en-AU" sz="1050" baseline="-25000" dirty="0" smtClean="0">
                <a:latin typeface="+mj-lt"/>
              </a:rPr>
              <a:t>4</a:t>
            </a:r>
            <a:r>
              <a:rPr lang="en-AU" sz="1050" dirty="0" smtClean="0">
                <a:latin typeface="+mj-lt"/>
              </a:rPr>
              <a:t> (ppm) and </a:t>
            </a:r>
            <a:r>
              <a:rPr lang="el-GR" sz="1050" dirty="0" smtClean="0">
                <a:latin typeface="+mj-lt"/>
                <a:cs typeface="Calibri" panose="020F0502020204030204" pitchFamily="34" charset="0"/>
              </a:rPr>
              <a:t>δ</a:t>
            </a:r>
            <a:r>
              <a:rPr lang="en-AU" sz="1050" baseline="30000" dirty="0" smtClean="0">
                <a:latin typeface="+mj-lt"/>
                <a:cs typeface="Calibri" panose="020F0502020204030204" pitchFamily="34" charset="0"/>
              </a:rPr>
              <a:t>13</a:t>
            </a:r>
            <a:r>
              <a:rPr lang="en-AU" sz="1050" dirty="0" smtClean="0">
                <a:latin typeface="+mj-lt"/>
                <a:cs typeface="Calibri" panose="020F0502020204030204" pitchFamily="34" charset="0"/>
              </a:rPr>
              <a:t>CH</a:t>
            </a:r>
            <a:r>
              <a:rPr lang="en-AU" sz="1050" baseline="-25000" dirty="0" smtClean="0">
                <a:latin typeface="+mj-lt"/>
                <a:cs typeface="Calibri" panose="020F0502020204030204" pitchFamily="34" charset="0"/>
              </a:rPr>
              <a:t>4</a:t>
            </a:r>
            <a:r>
              <a:rPr lang="en-AU" sz="1050" dirty="0" smtClean="0">
                <a:latin typeface="+mj-lt"/>
                <a:cs typeface="Calibri" panose="020F0502020204030204" pitchFamily="34" charset="0"/>
              </a:rPr>
              <a:t> (‰) </a:t>
            </a:r>
            <a:r>
              <a:rPr lang="en-AU" sz="1050" dirty="0" smtClean="0">
                <a:latin typeface="+mj-lt"/>
              </a:rPr>
              <a:t>using a CRDS (Picarro, G2201-i). CH</a:t>
            </a:r>
            <a:r>
              <a:rPr lang="en-AU" sz="1050" baseline="-25000" dirty="0" smtClean="0">
                <a:latin typeface="+mj-lt"/>
              </a:rPr>
              <a:t>4</a:t>
            </a:r>
            <a:r>
              <a:rPr lang="en-AU" sz="1050" dirty="0" smtClean="0">
                <a:latin typeface="+mj-lt"/>
              </a:rPr>
              <a:t> fluxes were measured using a portable CRDS (Picarro, G4301).</a:t>
            </a:r>
            <a:endParaRPr lang="en-AU" sz="1050" dirty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15562" y="4551189"/>
            <a:ext cx="2580282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AU" sz="1000" b="1" dirty="0" smtClean="0">
                <a:latin typeface="+mj-lt"/>
              </a:rPr>
              <a:t>Figure 2. </a:t>
            </a:r>
            <a:r>
              <a:rPr lang="en-AU" sz="1000" dirty="0" smtClean="0">
                <a:latin typeface="+mj-lt"/>
              </a:rPr>
              <a:t> Correlation Summary of </a:t>
            </a:r>
            <a:r>
              <a:rPr lang="en-AU" sz="1000" b="1" dirty="0" smtClean="0">
                <a:latin typeface="+mj-lt"/>
              </a:rPr>
              <a:t>top</a:t>
            </a:r>
            <a:r>
              <a:rPr lang="en-AU" sz="1000" dirty="0" smtClean="0">
                <a:latin typeface="+mj-lt"/>
              </a:rPr>
              <a:t>) stem </a:t>
            </a:r>
            <a:r>
              <a:rPr lang="el-GR" sz="1000" dirty="0" smtClean="0">
                <a:latin typeface="+mj-lt"/>
                <a:cs typeface="Calibri" panose="020F0502020204030204" pitchFamily="34" charset="0"/>
              </a:rPr>
              <a:t>δ</a:t>
            </a:r>
            <a:r>
              <a:rPr lang="en-AU" sz="1000" baseline="30000" dirty="0" smtClean="0">
                <a:latin typeface="+mj-lt"/>
                <a:cs typeface="Calibri" panose="020F0502020204030204" pitchFamily="34" charset="0"/>
              </a:rPr>
              <a:t>13</a:t>
            </a:r>
            <a:r>
              <a:rPr lang="en-AU" sz="1000" dirty="0" smtClean="0">
                <a:latin typeface="+mj-lt"/>
                <a:cs typeface="Calibri" panose="020F0502020204030204" pitchFamily="34" charset="0"/>
              </a:rPr>
              <a:t>CH</a:t>
            </a:r>
            <a:r>
              <a:rPr lang="en-AU" sz="1000" baseline="-25000" dirty="0" smtClean="0">
                <a:latin typeface="+mj-lt"/>
                <a:cs typeface="Calibri" panose="020F0502020204030204" pitchFamily="34" charset="0"/>
              </a:rPr>
              <a:t>4</a:t>
            </a:r>
            <a:r>
              <a:rPr lang="en-AU" sz="1000" dirty="0" smtClean="0">
                <a:latin typeface="+mj-lt"/>
                <a:cs typeface="Calibri" panose="020F0502020204030204" pitchFamily="34" charset="0"/>
              </a:rPr>
              <a:t> (‰) enrichment vs height</a:t>
            </a:r>
            <a:r>
              <a:rPr lang="en-AU" sz="1000" dirty="0">
                <a:latin typeface="+mj-lt"/>
                <a:cs typeface="Calibri" panose="020F0502020204030204" pitchFamily="34" charset="0"/>
              </a:rPr>
              <a:t>;</a:t>
            </a:r>
            <a:r>
              <a:rPr lang="en-AU" sz="1000" dirty="0" smtClean="0">
                <a:latin typeface="+mj-lt"/>
                <a:cs typeface="Calibri" panose="020F0502020204030204" pitchFamily="34" charset="0"/>
              </a:rPr>
              <a:t>  </a:t>
            </a:r>
            <a:r>
              <a:rPr lang="en-AU" sz="1000" b="1" dirty="0" smtClean="0">
                <a:latin typeface="+mj-lt"/>
                <a:cs typeface="Calibri" panose="020F0502020204030204" pitchFamily="34" charset="0"/>
              </a:rPr>
              <a:t>mid</a:t>
            </a:r>
            <a:r>
              <a:rPr lang="en-AU" sz="1000" dirty="0" smtClean="0">
                <a:latin typeface="+mj-lt"/>
                <a:cs typeface="Calibri" panose="020F0502020204030204" pitchFamily="34" charset="0"/>
              </a:rPr>
              <a:t>) [</a:t>
            </a:r>
            <a:r>
              <a:rPr lang="en-AU" sz="1000" dirty="0" smtClean="0">
                <a:latin typeface="+mj-lt"/>
              </a:rPr>
              <a:t>CH</a:t>
            </a:r>
            <a:r>
              <a:rPr lang="en-AU" sz="1000" baseline="-25000" dirty="0" smtClean="0">
                <a:latin typeface="+mj-lt"/>
              </a:rPr>
              <a:t>4</a:t>
            </a:r>
            <a:r>
              <a:rPr lang="en-AU" sz="1000" dirty="0" smtClean="0">
                <a:latin typeface="+mj-lt"/>
              </a:rPr>
              <a:t>] depletion vs height; and </a:t>
            </a:r>
            <a:r>
              <a:rPr lang="en-AU" sz="1000" b="1" dirty="0" smtClean="0">
                <a:latin typeface="+mj-lt"/>
              </a:rPr>
              <a:t>low</a:t>
            </a:r>
            <a:r>
              <a:rPr lang="en-AU" sz="1000" dirty="0" smtClean="0">
                <a:latin typeface="+mj-lt"/>
              </a:rPr>
              <a:t>) CH</a:t>
            </a:r>
            <a:r>
              <a:rPr lang="en-AU" sz="1000" baseline="-25000" dirty="0" smtClean="0">
                <a:latin typeface="+mj-lt"/>
              </a:rPr>
              <a:t>4</a:t>
            </a:r>
            <a:r>
              <a:rPr lang="en-AU" sz="1000" dirty="0" smtClean="0">
                <a:latin typeface="+mj-lt"/>
              </a:rPr>
              <a:t> flux vs [CH</a:t>
            </a:r>
            <a:r>
              <a:rPr lang="en-AU" sz="1000" baseline="-25000" dirty="0" smtClean="0">
                <a:latin typeface="+mj-lt"/>
              </a:rPr>
              <a:t>4</a:t>
            </a:r>
            <a:r>
              <a:rPr lang="en-AU" sz="1000" dirty="0" smtClean="0">
                <a:latin typeface="+mj-lt"/>
              </a:rPr>
              <a:t>] using all data from</a:t>
            </a:r>
            <a:r>
              <a:rPr lang="en-AU" sz="1000" dirty="0" smtClean="0">
                <a:latin typeface="+mj-lt"/>
                <a:cs typeface="Calibri" panose="020F0502020204030204" pitchFamily="34" charset="0"/>
              </a:rPr>
              <a:t> </a:t>
            </a:r>
            <a:r>
              <a:rPr lang="en-AU" sz="1000" i="1" dirty="0" smtClean="0">
                <a:latin typeface="+mj-lt"/>
                <a:cs typeface="Calibri" panose="020F0502020204030204" pitchFamily="34" charset="0"/>
              </a:rPr>
              <a:t>Melaleuca</a:t>
            </a:r>
            <a:r>
              <a:rPr lang="en-AU" sz="1000" dirty="0" smtClean="0">
                <a:latin typeface="+mj-lt"/>
                <a:cs typeface="Calibri" panose="020F0502020204030204" pitchFamily="34" charset="0"/>
              </a:rPr>
              <a:t> and </a:t>
            </a:r>
            <a:r>
              <a:rPr lang="en-AU" sz="1000" i="1" dirty="0" smtClean="0">
                <a:latin typeface="+mj-lt"/>
                <a:cs typeface="Calibri" panose="020F0502020204030204" pitchFamily="34" charset="0"/>
              </a:rPr>
              <a:t>Casuarina </a:t>
            </a:r>
            <a:r>
              <a:rPr lang="en-AU" sz="1000" dirty="0" smtClean="0">
                <a:latin typeface="+mj-lt"/>
                <a:cs typeface="Calibri" panose="020F0502020204030204" pitchFamily="34" charset="0"/>
              </a:rPr>
              <a:t>trees. O</a:t>
            </a:r>
            <a:r>
              <a:rPr lang="en-AU" sz="1000" baseline="-25000" dirty="0" smtClean="0">
                <a:latin typeface="+mj-lt"/>
                <a:cs typeface="Calibri" panose="020F0502020204030204" pitchFamily="34" charset="0"/>
              </a:rPr>
              <a:t>x</a:t>
            </a:r>
            <a:r>
              <a:rPr lang="en-AU" sz="1000" dirty="0" smtClean="0">
                <a:latin typeface="+mj-lt"/>
                <a:cs typeface="Calibri" panose="020F0502020204030204" pitchFamily="34" charset="0"/>
              </a:rPr>
              <a:t> = average CH</a:t>
            </a:r>
            <a:r>
              <a:rPr lang="en-AU" sz="1000" baseline="-25000" dirty="0" smtClean="0">
                <a:latin typeface="+mj-lt"/>
                <a:cs typeface="Calibri" panose="020F0502020204030204" pitchFamily="34" charset="0"/>
              </a:rPr>
              <a:t>4</a:t>
            </a:r>
            <a:r>
              <a:rPr lang="en-AU" sz="1000" dirty="0" smtClean="0">
                <a:latin typeface="+mj-lt"/>
                <a:cs typeface="Calibri" panose="020F0502020204030204" pitchFamily="34" charset="0"/>
              </a:rPr>
              <a:t> oxidised between lower and upper stem.</a:t>
            </a:r>
            <a:endParaRPr lang="en-AU" sz="1000" dirty="0"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71891" y="746997"/>
            <a:ext cx="2396759" cy="28392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AU" sz="1050" b="1" u="sng" dirty="0" smtClean="0">
                <a:latin typeface="+mj-lt"/>
              </a:rPr>
              <a:t>Results.</a:t>
            </a:r>
            <a:r>
              <a:rPr lang="en-AU" sz="1050" u="sng" dirty="0" smtClean="0">
                <a:latin typeface="+mj-lt"/>
              </a:rPr>
              <a:t> </a:t>
            </a:r>
            <a:r>
              <a:rPr lang="en-AU" sz="1050" dirty="0" smtClean="0">
                <a:latin typeface="+mj-lt"/>
              </a:rPr>
              <a:t>(1) We found a clear decay in CH</a:t>
            </a:r>
            <a:r>
              <a:rPr lang="en-AU" sz="1050" baseline="-25000" dirty="0" smtClean="0">
                <a:latin typeface="+mj-lt"/>
              </a:rPr>
              <a:t>4</a:t>
            </a:r>
            <a:r>
              <a:rPr lang="en-AU" sz="1050" dirty="0" smtClean="0">
                <a:latin typeface="+mj-lt"/>
              </a:rPr>
              <a:t> flux, decay in stem [CH</a:t>
            </a:r>
            <a:r>
              <a:rPr lang="en-AU" sz="1050" baseline="-25000" dirty="0" smtClean="0">
                <a:latin typeface="+mj-lt"/>
              </a:rPr>
              <a:t>4</a:t>
            </a:r>
            <a:r>
              <a:rPr lang="en-AU" sz="1050" dirty="0" smtClean="0">
                <a:latin typeface="+mj-lt"/>
              </a:rPr>
              <a:t>] (ppm) and enrichment of </a:t>
            </a:r>
            <a:r>
              <a:rPr lang="el-GR" sz="1050" dirty="0" smtClean="0">
                <a:latin typeface="+mj-lt"/>
                <a:cs typeface="Calibri" panose="020F0502020204030204" pitchFamily="34" charset="0"/>
              </a:rPr>
              <a:t>δ</a:t>
            </a:r>
            <a:r>
              <a:rPr lang="en-AU" sz="1050" baseline="30000" dirty="0" smtClean="0">
                <a:latin typeface="+mj-lt"/>
                <a:cs typeface="Calibri" panose="020F0502020204030204" pitchFamily="34" charset="0"/>
              </a:rPr>
              <a:t>13</a:t>
            </a:r>
            <a:r>
              <a:rPr lang="en-AU" sz="1050" dirty="0" smtClean="0">
                <a:latin typeface="+mj-lt"/>
                <a:cs typeface="Calibri" panose="020F0502020204030204" pitchFamily="34" charset="0"/>
              </a:rPr>
              <a:t>CH</a:t>
            </a:r>
            <a:r>
              <a:rPr lang="en-AU" sz="1050" baseline="-25000" dirty="0" smtClean="0">
                <a:latin typeface="+mj-lt"/>
                <a:cs typeface="Calibri" panose="020F0502020204030204" pitchFamily="34" charset="0"/>
              </a:rPr>
              <a:t>4</a:t>
            </a:r>
            <a:r>
              <a:rPr lang="en-AU" sz="1050" dirty="0" smtClean="0">
                <a:latin typeface="+mj-lt"/>
                <a:cs typeface="Calibri" panose="020F0502020204030204" pitchFamily="34" charset="0"/>
              </a:rPr>
              <a:t> (‰) vs stem height in both tree species (</a:t>
            </a:r>
            <a:r>
              <a:rPr lang="en-AU" sz="1050" b="1" dirty="0" smtClean="0">
                <a:latin typeface="+mj-lt"/>
                <a:cs typeface="Calibri" panose="020F0502020204030204" pitchFamily="34" charset="0"/>
              </a:rPr>
              <a:t>Figs. 2,4</a:t>
            </a:r>
            <a:r>
              <a:rPr lang="en-AU" sz="1050" dirty="0" smtClean="0">
                <a:latin typeface="+mj-lt"/>
                <a:cs typeface="Calibri" panose="020F0502020204030204" pitchFamily="34" charset="0"/>
              </a:rPr>
              <a:t>).</a:t>
            </a:r>
          </a:p>
          <a:p>
            <a:pPr algn="just"/>
            <a:r>
              <a:rPr lang="en-AU" sz="1050" dirty="0" smtClean="0">
                <a:latin typeface="+mj-lt"/>
                <a:cs typeface="Calibri" panose="020F0502020204030204" pitchFamily="34" charset="0"/>
              </a:rPr>
              <a:t>(2) A substantial amount of CH</a:t>
            </a:r>
            <a:r>
              <a:rPr lang="en-AU" sz="1050" baseline="-25000" dirty="0" smtClean="0">
                <a:latin typeface="+mj-lt"/>
                <a:cs typeface="Calibri" panose="020F0502020204030204" pitchFamily="34" charset="0"/>
              </a:rPr>
              <a:t>4</a:t>
            </a:r>
            <a:r>
              <a:rPr lang="en-AU" sz="1050" dirty="0" smtClean="0">
                <a:latin typeface="+mj-lt"/>
                <a:cs typeface="Calibri" panose="020F0502020204030204" pitchFamily="34" charset="0"/>
              </a:rPr>
              <a:t> was oxidised during axial transport (33%).</a:t>
            </a:r>
          </a:p>
          <a:p>
            <a:pPr algn="just"/>
            <a:r>
              <a:rPr lang="en-AU" sz="1050" dirty="0" smtClean="0">
                <a:latin typeface="+mj-lt"/>
                <a:cs typeface="Calibri" panose="020F0502020204030204" pitchFamily="34" charset="0"/>
              </a:rPr>
              <a:t>(3) An axial time series revealed repeated afternoon oxidation rates were double that of dawn sampling (Fig. 4).</a:t>
            </a:r>
          </a:p>
          <a:p>
            <a:pPr algn="just"/>
            <a:r>
              <a:rPr lang="en-AU" sz="1050" dirty="0" smtClean="0">
                <a:latin typeface="+mj-lt"/>
                <a:cs typeface="Calibri" panose="020F0502020204030204" pitchFamily="34" charset="0"/>
              </a:rPr>
              <a:t>(4) The lower stem </a:t>
            </a:r>
            <a:r>
              <a:rPr lang="el-GR" sz="1050" dirty="0" smtClean="0">
                <a:latin typeface="+mj-lt"/>
                <a:cs typeface="Calibri" panose="020F0502020204030204" pitchFamily="34" charset="0"/>
              </a:rPr>
              <a:t>δ</a:t>
            </a:r>
            <a:r>
              <a:rPr lang="en-AU" sz="1050" baseline="30000" dirty="0" smtClean="0">
                <a:latin typeface="+mj-lt"/>
                <a:cs typeface="Calibri" panose="020F0502020204030204" pitchFamily="34" charset="0"/>
              </a:rPr>
              <a:t>13</a:t>
            </a:r>
            <a:r>
              <a:rPr lang="en-AU" sz="1050" dirty="0" smtClean="0">
                <a:latin typeface="+mj-lt"/>
                <a:cs typeface="Calibri" panose="020F0502020204030204" pitchFamily="34" charset="0"/>
              </a:rPr>
              <a:t>CH</a:t>
            </a:r>
            <a:r>
              <a:rPr lang="en-AU" sz="1050" baseline="-25000" dirty="0" smtClean="0">
                <a:latin typeface="+mj-lt"/>
                <a:cs typeface="Calibri" panose="020F0502020204030204" pitchFamily="34" charset="0"/>
              </a:rPr>
              <a:t>4</a:t>
            </a:r>
            <a:r>
              <a:rPr lang="en-AU" sz="1050" dirty="0" smtClean="0">
                <a:latin typeface="+mj-lt"/>
                <a:cs typeface="Calibri" panose="020F0502020204030204" pitchFamily="34" charset="0"/>
              </a:rPr>
              <a:t> signatures overlapped the soil values suggesting soil CH</a:t>
            </a:r>
            <a:r>
              <a:rPr lang="en-AU" sz="1050" baseline="-25000" dirty="0" smtClean="0">
                <a:latin typeface="+mj-lt"/>
                <a:cs typeface="Calibri" panose="020F0502020204030204" pitchFamily="34" charset="0"/>
              </a:rPr>
              <a:t>4</a:t>
            </a:r>
            <a:r>
              <a:rPr lang="en-AU" sz="1050" dirty="0" smtClean="0">
                <a:latin typeface="+mj-lt"/>
                <a:cs typeface="Calibri" panose="020F0502020204030204" pitchFamily="34" charset="0"/>
              </a:rPr>
              <a:t> as primary stem source (Fig. 3).</a:t>
            </a:r>
          </a:p>
          <a:p>
            <a:pPr algn="just"/>
            <a:r>
              <a:rPr lang="en-AU" sz="1050" dirty="0" smtClean="0">
                <a:latin typeface="+mj-lt"/>
                <a:cs typeface="Calibri" panose="020F0502020204030204" pitchFamily="34" charset="0"/>
              </a:rPr>
              <a:t>(5) </a:t>
            </a:r>
            <a:r>
              <a:rPr lang="en-AU" sz="1050" dirty="0" smtClean="0">
                <a:latin typeface="+mj-lt"/>
                <a:cs typeface="Calibri" panose="020F0502020204030204" pitchFamily="34" charset="0"/>
              </a:rPr>
              <a:t>Novel XYZ sampling and 3D scanning (</a:t>
            </a:r>
            <a:r>
              <a:rPr lang="en-US" sz="1050" dirty="0" smtClean="0">
                <a:latin typeface="+mj-lt"/>
                <a:cs typeface="Calibri" panose="020F0502020204030204" pitchFamily="34" charset="0"/>
                <a:hlinkClick r:id="rId9"/>
              </a:rPr>
              <a:t>virtual 3D scan - click here</a:t>
            </a:r>
            <a:r>
              <a:rPr lang="en-AU" sz="1050" dirty="0" smtClean="0">
                <a:latin typeface="+mj-lt"/>
                <a:cs typeface="Calibri" panose="020F0502020204030204" pitchFamily="34" charset="0"/>
              </a:rPr>
              <a:t>) revealed heterogeneity in stem CH</a:t>
            </a:r>
            <a:r>
              <a:rPr lang="en-AU" sz="1050" baseline="-25000" dirty="0" smtClean="0">
                <a:latin typeface="+mj-lt"/>
                <a:cs typeface="Calibri" panose="020F0502020204030204" pitchFamily="34" charset="0"/>
              </a:rPr>
              <a:t>4</a:t>
            </a:r>
            <a:r>
              <a:rPr lang="en-AU" sz="1050" dirty="0" smtClean="0">
                <a:latin typeface="+mj-lt"/>
                <a:cs typeface="Calibri" panose="020F0502020204030204" pitchFamily="34" charset="0"/>
              </a:rPr>
              <a:t> flux, [CH</a:t>
            </a:r>
            <a:r>
              <a:rPr lang="en-AU" sz="1050" baseline="-25000" dirty="0" smtClean="0">
                <a:latin typeface="+mj-lt"/>
                <a:cs typeface="Calibri" panose="020F0502020204030204" pitchFamily="34" charset="0"/>
              </a:rPr>
              <a:t>4</a:t>
            </a:r>
            <a:r>
              <a:rPr lang="en-AU" sz="1050" dirty="0" smtClean="0">
                <a:latin typeface="+mj-lt"/>
                <a:cs typeface="Calibri" panose="020F0502020204030204" pitchFamily="34" charset="0"/>
              </a:rPr>
              <a:t>] and </a:t>
            </a:r>
            <a:r>
              <a:rPr lang="el-GR" sz="1050" dirty="0" smtClean="0">
                <a:latin typeface="+mj-lt"/>
                <a:cs typeface="Calibri" panose="020F0502020204030204" pitchFamily="34" charset="0"/>
              </a:rPr>
              <a:t>δ</a:t>
            </a:r>
            <a:r>
              <a:rPr lang="en-AU" sz="1050" baseline="30000" dirty="0" smtClean="0">
                <a:latin typeface="+mj-lt"/>
                <a:cs typeface="Calibri" panose="020F0502020204030204" pitchFamily="34" charset="0"/>
              </a:rPr>
              <a:t>13</a:t>
            </a:r>
            <a:r>
              <a:rPr lang="en-AU" sz="1050" dirty="0" smtClean="0">
                <a:latin typeface="+mj-lt"/>
                <a:cs typeface="Calibri" panose="020F0502020204030204" pitchFamily="34" charset="0"/>
              </a:rPr>
              <a:t>CH</a:t>
            </a:r>
            <a:r>
              <a:rPr lang="en-AU" sz="1050" baseline="-25000" dirty="0" smtClean="0">
                <a:latin typeface="+mj-lt"/>
                <a:cs typeface="Calibri" panose="020F0502020204030204" pitchFamily="34" charset="0"/>
              </a:rPr>
              <a:t>4</a:t>
            </a:r>
            <a:r>
              <a:rPr lang="en-AU" sz="1050" dirty="0" smtClean="0">
                <a:latin typeface="+mj-lt"/>
                <a:cs typeface="Calibri" panose="020F0502020204030204" pitchFamily="34" charset="0"/>
              </a:rPr>
              <a:t> (‰) was related to bark anomalies (Fig. 5)</a:t>
            </a:r>
            <a:endParaRPr lang="en-AU" sz="1050" dirty="0"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13010" y="5621676"/>
            <a:ext cx="2582834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1000" b="1" dirty="0" smtClean="0">
                <a:latin typeface="+mj-lt"/>
              </a:rPr>
              <a:t>Figure 3. </a:t>
            </a:r>
            <a:r>
              <a:rPr lang="en-AU" sz="1000" dirty="0" smtClean="0">
                <a:latin typeface="+mj-lt"/>
              </a:rPr>
              <a:t> Summary of </a:t>
            </a:r>
            <a:r>
              <a:rPr lang="en-AU" sz="1000" dirty="0" smtClean="0">
                <a:latin typeface="+mj-lt"/>
              </a:rPr>
              <a:t>the </a:t>
            </a:r>
            <a:r>
              <a:rPr lang="en-AU" sz="1000" dirty="0" smtClean="0">
                <a:latin typeface="+mj-lt"/>
              </a:rPr>
              <a:t>ecosystem CH</a:t>
            </a:r>
            <a:r>
              <a:rPr lang="en-AU" sz="1000" baseline="-25000" dirty="0" smtClean="0">
                <a:latin typeface="+mj-lt"/>
              </a:rPr>
              <a:t>4</a:t>
            </a:r>
            <a:r>
              <a:rPr lang="en-AU" sz="1000" dirty="0" smtClean="0">
                <a:latin typeface="+mj-lt"/>
              </a:rPr>
              <a:t> parameters from the two subtropical lowland forest types </a:t>
            </a:r>
            <a:endParaRPr lang="en-AU" sz="1000" dirty="0"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449163" y="2472929"/>
            <a:ext cx="3629691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1000" b="1" dirty="0" smtClean="0">
                <a:latin typeface="+mj-lt"/>
              </a:rPr>
              <a:t>Figure 4. </a:t>
            </a:r>
            <a:r>
              <a:rPr lang="en-AU" sz="1000" dirty="0" smtClean="0">
                <a:latin typeface="+mj-lt"/>
              </a:rPr>
              <a:t> A 56h </a:t>
            </a:r>
            <a:r>
              <a:rPr lang="en-AU" sz="1000" dirty="0" err="1" smtClean="0">
                <a:latin typeface="+mj-lt"/>
              </a:rPr>
              <a:t>timeseries</a:t>
            </a:r>
            <a:r>
              <a:rPr lang="en-AU" sz="1000" dirty="0" smtClean="0">
                <a:latin typeface="+mj-lt"/>
              </a:rPr>
              <a:t> of axial </a:t>
            </a:r>
            <a:r>
              <a:rPr lang="el-GR" sz="1000" dirty="0" smtClean="0">
                <a:latin typeface="+mj-lt"/>
                <a:cs typeface="Calibri" panose="020F0502020204030204" pitchFamily="34" charset="0"/>
              </a:rPr>
              <a:t>δ</a:t>
            </a:r>
            <a:r>
              <a:rPr lang="en-AU" sz="1000" baseline="30000" dirty="0" smtClean="0">
                <a:latin typeface="+mj-lt"/>
                <a:cs typeface="Calibri" panose="020F0502020204030204" pitchFamily="34" charset="0"/>
              </a:rPr>
              <a:t>13</a:t>
            </a:r>
            <a:r>
              <a:rPr lang="en-AU" sz="1000" dirty="0" smtClean="0">
                <a:latin typeface="+mj-lt"/>
                <a:cs typeface="Calibri" panose="020F0502020204030204" pitchFamily="34" charset="0"/>
              </a:rPr>
              <a:t>CH</a:t>
            </a:r>
            <a:r>
              <a:rPr lang="en-AU" sz="1000" baseline="-25000" dirty="0" smtClean="0">
                <a:latin typeface="+mj-lt"/>
                <a:cs typeface="Calibri" panose="020F0502020204030204" pitchFamily="34" charset="0"/>
              </a:rPr>
              <a:t>4</a:t>
            </a:r>
            <a:r>
              <a:rPr lang="en-AU" sz="1000" dirty="0" smtClean="0">
                <a:latin typeface="+mj-lt"/>
                <a:cs typeface="Calibri" panose="020F0502020204030204" pitchFamily="34" charset="0"/>
              </a:rPr>
              <a:t> (‰) on two </a:t>
            </a:r>
            <a:r>
              <a:rPr lang="en-AU" sz="1000" i="1" dirty="0" smtClean="0">
                <a:latin typeface="+mj-lt"/>
                <a:cs typeface="Calibri" panose="020F0502020204030204" pitchFamily="34" charset="0"/>
              </a:rPr>
              <a:t>Melaleuca </a:t>
            </a:r>
            <a:r>
              <a:rPr lang="en-AU" sz="1000" dirty="0" smtClean="0">
                <a:latin typeface="+mj-lt"/>
                <a:cs typeface="Calibri" panose="020F0502020204030204" pitchFamily="34" charset="0"/>
              </a:rPr>
              <a:t>trees</a:t>
            </a:r>
            <a:r>
              <a:rPr lang="en-AU" sz="1000" i="1" dirty="0" smtClean="0">
                <a:latin typeface="+mj-lt"/>
                <a:cs typeface="Calibri" panose="020F0502020204030204" pitchFamily="34" charset="0"/>
              </a:rPr>
              <a:t> </a:t>
            </a:r>
            <a:r>
              <a:rPr lang="en-AU" sz="1000" dirty="0" smtClean="0">
                <a:latin typeface="+mj-lt"/>
                <a:cs typeface="Calibri" panose="020F0502020204030204" pitchFamily="34" charset="0"/>
              </a:rPr>
              <a:t>showing hysteresis trends between AM and PM sampling.</a:t>
            </a:r>
            <a:endParaRPr lang="en-AU" sz="1000" dirty="0"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449163" y="2912489"/>
            <a:ext cx="3629691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1000" b="1" dirty="0" smtClean="0">
                <a:latin typeface="+mj-lt"/>
              </a:rPr>
              <a:t>Figure 5. </a:t>
            </a:r>
            <a:r>
              <a:rPr lang="en-AU" sz="1000" dirty="0" smtClean="0">
                <a:latin typeface="+mj-lt"/>
              </a:rPr>
              <a:t> Novel XYZ plots (n=18 locations) revealing stem CH</a:t>
            </a:r>
            <a:r>
              <a:rPr lang="en-AU" sz="1000" baseline="-25000" dirty="0" smtClean="0">
                <a:latin typeface="+mj-lt"/>
              </a:rPr>
              <a:t>4</a:t>
            </a:r>
            <a:r>
              <a:rPr lang="en-AU" sz="1000" dirty="0" smtClean="0">
                <a:latin typeface="+mj-lt"/>
              </a:rPr>
              <a:t> </a:t>
            </a:r>
          </a:p>
          <a:p>
            <a:r>
              <a:rPr lang="en-AU" sz="1000" dirty="0" smtClean="0">
                <a:latin typeface="+mj-lt"/>
              </a:rPr>
              <a:t>       heterogeneity corresponded with stem and bark anomalies</a:t>
            </a:r>
            <a:endParaRPr lang="en-AU" sz="1000" dirty="0"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015910" y="4686804"/>
            <a:ext cx="2062943" cy="18697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AU" sz="1050" b="1" u="sng" dirty="0" smtClean="0">
                <a:latin typeface="+mj-lt"/>
              </a:rPr>
              <a:t>Conclusions.</a:t>
            </a:r>
            <a:r>
              <a:rPr lang="en-AU" sz="1050" u="sng" dirty="0" smtClean="0">
                <a:latin typeface="+mj-lt"/>
              </a:rPr>
              <a:t> </a:t>
            </a:r>
            <a:r>
              <a:rPr lang="en-US" sz="1050" dirty="0" smtClean="0">
                <a:latin typeface="+mj-lt"/>
              </a:rPr>
              <a:t>Oxidation during axial transport within trees may amount to a substantial CH</a:t>
            </a:r>
            <a:r>
              <a:rPr lang="en-US" sz="1050" baseline="-25000" dirty="0" smtClean="0">
                <a:latin typeface="+mj-lt"/>
              </a:rPr>
              <a:t>4</a:t>
            </a:r>
            <a:r>
              <a:rPr lang="en-US" sz="1050" dirty="0" smtClean="0">
                <a:latin typeface="+mj-lt"/>
              </a:rPr>
              <a:t> sink (~33%) thus represents an exciting research frontier... Soil </a:t>
            </a:r>
            <a:r>
              <a:rPr lang="en-US" sz="1050" dirty="0" smtClean="0">
                <a:latin typeface="+mj-lt"/>
              </a:rPr>
              <a:t>CH</a:t>
            </a:r>
            <a:r>
              <a:rPr lang="en-US" sz="1050" baseline="-25000" dirty="0" smtClean="0">
                <a:latin typeface="+mj-lt"/>
              </a:rPr>
              <a:t>4</a:t>
            </a:r>
            <a:r>
              <a:rPr lang="en-US" sz="1050" dirty="0" smtClean="0">
                <a:latin typeface="+mj-lt"/>
              </a:rPr>
              <a:t> signature matches lower stem CH</a:t>
            </a:r>
            <a:r>
              <a:rPr lang="en-US" sz="1050" baseline="-25000" dirty="0" smtClean="0">
                <a:latin typeface="+mj-lt"/>
              </a:rPr>
              <a:t>4</a:t>
            </a:r>
            <a:r>
              <a:rPr lang="en-US" sz="1050" dirty="0" smtClean="0">
                <a:latin typeface="+mj-lt"/>
              </a:rPr>
              <a:t>. </a:t>
            </a:r>
            <a:r>
              <a:rPr lang="en-US" sz="1050" dirty="0" smtClean="0">
                <a:latin typeface="+mj-lt"/>
              </a:rPr>
              <a:t>Future work will explore and quantify MOB oxidation processes, pathways and communities within other CH</a:t>
            </a:r>
            <a:r>
              <a:rPr lang="en-US" sz="1050" baseline="-25000" dirty="0" smtClean="0">
                <a:latin typeface="+mj-lt"/>
              </a:rPr>
              <a:t>4</a:t>
            </a:r>
            <a:r>
              <a:rPr lang="en-US" sz="1050" dirty="0" smtClean="0">
                <a:latin typeface="+mj-lt"/>
              </a:rPr>
              <a:t> emitting forest types globally.</a:t>
            </a:r>
            <a:endParaRPr lang="en-AU" sz="1050" dirty="0">
              <a:latin typeface="+mj-lt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3" b="11865"/>
          <a:stretch/>
        </p:blipFill>
        <p:spPr>
          <a:xfrm>
            <a:off x="10015910" y="3331598"/>
            <a:ext cx="2081271" cy="127220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6660" y="5615388"/>
            <a:ext cx="3068597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AU" sz="1000" b="1" dirty="0" smtClean="0">
                <a:latin typeface="+mj-lt"/>
              </a:rPr>
              <a:t>Figure 1. </a:t>
            </a:r>
            <a:r>
              <a:rPr lang="en-AU" sz="1000" dirty="0" smtClean="0">
                <a:latin typeface="+mj-lt"/>
              </a:rPr>
              <a:t> Photos of lowland </a:t>
            </a:r>
            <a:r>
              <a:rPr lang="en-AU" sz="1000" i="1" dirty="0" smtClean="0">
                <a:latin typeface="+mj-lt"/>
              </a:rPr>
              <a:t>Melaleuca</a:t>
            </a:r>
            <a:r>
              <a:rPr lang="en-AU" sz="1000" dirty="0" smtClean="0">
                <a:latin typeface="+mj-lt"/>
              </a:rPr>
              <a:t> (left) &amp; </a:t>
            </a:r>
            <a:r>
              <a:rPr lang="en-AU" sz="1000" i="1" dirty="0" smtClean="0">
                <a:latin typeface="+mj-lt"/>
              </a:rPr>
              <a:t>Casuarina</a:t>
            </a:r>
            <a:r>
              <a:rPr lang="en-AU" sz="1000" dirty="0" smtClean="0">
                <a:latin typeface="+mj-lt"/>
              </a:rPr>
              <a:t> (right) sampled using multiple SNIFF chambers</a:t>
            </a:r>
            <a:r>
              <a:rPr lang="en-AU" sz="1000" baseline="30000" dirty="0" smtClean="0">
                <a:latin typeface="+mj-lt"/>
              </a:rPr>
              <a:t>4 </a:t>
            </a:r>
            <a:r>
              <a:rPr lang="en-AU" sz="1000" dirty="0" smtClean="0">
                <a:latin typeface="+mj-lt"/>
              </a:rPr>
              <a:t>at various heights in our study.</a:t>
            </a:r>
            <a:endParaRPr lang="en-AU" sz="1000" dirty="0">
              <a:latin typeface="+mj-lt"/>
            </a:endParaRPr>
          </a:p>
        </p:txBody>
      </p:sp>
      <p:sp>
        <p:nvSpPr>
          <p:cNvPr id="44" name="Isosceles Triangle 43"/>
          <p:cNvSpPr/>
          <p:nvPr/>
        </p:nvSpPr>
        <p:spPr>
          <a:xfrm>
            <a:off x="205251" y="5574267"/>
            <a:ext cx="72000" cy="72000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5" name="Isosceles Triangle 44"/>
          <p:cNvSpPr/>
          <p:nvPr/>
        </p:nvSpPr>
        <p:spPr>
          <a:xfrm>
            <a:off x="3421030" y="4494295"/>
            <a:ext cx="72000" cy="72000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6" name="Isosceles Triangle 45"/>
          <p:cNvSpPr/>
          <p:nvPr/>
        </p:nvSpPr>
        <p:spPr>
          <a:xfrm>
            <a:off x="8884896" y="2428845"/>
            <a:ext cx="72000" cy="72000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7" name="Isosceles Triangle 46"/>
          <p:cNvSpPr/>
          <p:nvPr/>
        </p:nvSpPr>
        <p:spPr>
          <a:xfrm rot="10800000">
            <a:off x="8884450" y="3267815"/>
            <a:ext cx="72000" cy="72000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8" name="Isosceles Triangle 47"/>
          <p:cNvSpPr/>
          <p:nvPr/>
        </p:nvSpPr>
        <p:spPr>
          <a:xfrm rot="5400000">
            <a:off x="5863227" y="5704496"/>
            <a:ext cx="72000" cy="72000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1" name="TextBox 50"/>
          <p:cNvSpPr txBox="1"/>
          <p:nvPr/>
        </p:nvSpPr>
        <p:spPr>
          <a:xfrm>
            <a:off x="98142" y="6228333"/>
            <a:ext cx="5797701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650" b="1" dirty="0" smtClean="0">
                <a:latin typeface="+mj-lt"/>
              </a:rPr>
              <a:t>References </a:t>
            </a:r>
            <a:r>
              <a:rPr lang="en-AU" sz="650" dirty="0" smtClean="0">
                <a:latin typeface="+mj-lt"/>
              </a:rPr>
              <a:t>(1)Pangala, S. et al. Large emissions from floodplain trees close the Amazon methane budget. Nature 552, 230 (2017).  (2)Barba, J. et al. Methane emissions from tree stems: a new frontier in the global carbon cycle. New </a:t>
            </a:r>
            <a:r>
              <a:rPr lang="en-AU" sz="650" dirty="0" err="1" smtClean="0">
                <a:latin typeface="+mj-lt"/>
              </a:rPr>
              <a:t>Phytologist</a:t>
            </a:r>
            <a:r>
              <a:rPr lang="en-AU" sz="650" dirty="0" smtClean="0">
                <a:latin typeface="+mj-lt"/>
              </a:rPr>
              <a:t> 222, 18-28 (2019).   (3)Jeffrey, L. et al. (2021). Bark-dwelling methanotrophic bacteria decrease methane emission from trees. Nature Communications. doi.org/10. 1038/s41467-021-22333-7 (2021).   (4)Jeffrey, L. et al. A Small Nimble In Situ Fine-Scale Flux Method for Measuring Tree Stem Greenhouse Gas Emissions and Processes (S.N.I.F.F). Ecosystems 23, 1676-1689 (2020).   (5)Jeffrey, L. et al. Isotopic evidence for axial tree stem methane oxidation within subtropical lowland forests. New </a:t>
            </a:r>
            <a:r>
              <a:rPr lang="en-AU" sz="650" dirty="0" err="1" smtClean="0">
                <a:latin typeface="+mj-lt"/>
              </a:rPr>
              <a:t>Phytologist</a:t>
            </a:r>
            <a:r>
              <a:rPr lang="en-AU" sz="650" dirty="0" smtClean="0">
                <a:latin typeface="+mj-lt"/>
              </a:rPr>
              <a:t>. https://doi.org/10.1111/nph.17343 (2021).</a:t>
            </a:r>
            <a:endParaRPr lang="en-AU" sz="650" dirty="0">
              <a:latin typeface="+mj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1147634" y="6578025"/>
            <a:ext cx="9487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 smtClean="0">
                <a:latin typeface="+mj-lt"/>
              </a:rPr>
              <a:t>@</a:t>
            </a:r>
            <a:r>
              <a:rPr lang="en-AU" sz="1000" dirty="0" err="1" smtClean="0">
                <a:latin typeface="+mj-lt"/>
              </a:rPr>
              <a:t>Luke_Jeffrey</a:t>
            </a:r>
            <a:endParaRPr lang="en-AU" sz="1000" dirty="0">
              <a:latin typeface="+mj-lt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11" cstate="hq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6338" y="6597217"/>
            <a:ext cx="236046" cy="236046"/>
          </a:xfrm>
          <a:prstGeom prst="rect">
            <a:avLst/>
          </a:prstGeom>
          <a:solidFill>
            <a:schemeClr val="tx2">
              <a:alpha val="0"/>
            </a:schemeClr>
          </a:solidFill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416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662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Segoe UI Semibold</vt:lpstr>
      <vt:lpstr>Times New Roman</vt:lpstr>
      <vt:lpstr>Office Theme</vt:lpstr>
      <vt:lpstr>PowerPoint Presentation</vt:lpstr>
    </vt:vector>
  </TitlesOfParts>
  <Company>Southern Cross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Luke Jeffrey</dc:creator>
  <cp:lastModifiedBy>Luke Jeffrey</cp:lastModifiedBy>
  <cp:revision>30</cp:revision>
  <dcterms:created xsi:type="dcterms:W3CDTF">2021-03-31T21:22:46Z</dcterms:created>
  <dcterms:modified xsi:type="dcterms:W3CDTF">2021-04-01T03:49:36Z</dcterms:modified>
</cp:coreProperties>
</file>