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82" r:id="rId5"/>
    <p:sldId id="286" r:id="rId6"/>
    <p:sldId id="287" r:id="rId7"/>
    <p:sldId id="288" r:id="rId8"/>
    <p:sldId id="289" r:id="rId9"/>
    <p:sldId id="293" r:id="rId10"/>
    <p:sldId id="302" r:id="rId11"/>
    <p:sldId id="295" r:id="rId12"/>
    <p:sldId id="291" r:id="rId13"/>
    <p:sldId id="292" r:id="rId14"/>
    <p:sldId id="294" r:id="rId15"/>
    <p:sldId id="296" r:id="rId16"/>
    <p:sldId id="298" r:id="rId17"/>
    <p:sldId id="299" r:id="rId18"/>
    <p:sldId id="30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100"/>
    <a:srgbClr val="FF5C00"/>
    <a:srgbClr val="1A7BE6"/>
    <a:srgbClr val="FF3399"/>
    <a:srgbClr val="D60093"/>
    <a:srgbClr val="DADA00"/>
    <a:srgbClr val="E31A1C"/>
    <a:srgbClr val="FD8D3C"/>
    <a:srgbClr val="225E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31" autoAdjust="0"/>
  </p:normalViewPr>
  <p:slideViewPr>
    <p:cSldViewPr snapToGrid="0">
      <p:cViewPr varScale="1">
        <p:scale>
          <a:sx n="71" d="100"/>
          <a:sy n="71" d="100"/>
        </p:scale>
        <p:origin x="484" y="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2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EC30E-1A71-4188-9BE7-E2A64929A436}" type="datetimeFigureOut">
              <a:rPr lang="en-US" noProof="0" smtClean="0"/>
              <a:t>4/19/2021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193B-564F-4854-8A52-728F3FB19C85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6151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78922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49828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65144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25166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65305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66100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8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73494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9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36567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10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41138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11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10923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12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76437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13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87053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14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844372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15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77253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ar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mparison Left Placeholder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2023668"/>
            <a:ext cx="4500000" cy="416833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mparison Left Placeholder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29800" y="2020359"/>
            <a:ext cx="4500000" cy="417089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Enter your caption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 Number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Company Website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2916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2900" y="1511476"/>
            <a:ext cx="2916000" cy="4679249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3800" y="1511475"/>
            <a:ext cx="2916000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1764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0450" y="1512000"/>
            <a:ext cx="1764000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8900" y="1512000"/>
            <a:ext cx="1764000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07350" y="1507535"/>
            <a:ext cx="1764000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65800" y="1507535"/>
            <a:ext cx="1764000" cy="468371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2775" y="993303"/>
            <a:ext cx="5053936" cy="2513468"/>
          </a:xfrm>
        </p:spPr>
        <p:txBody>
          <a:bodyPr/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046375"/>
            <a:ext cx="9198000" cy="513058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046376"/>
            <a:ext cx="4435831" cy="513058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194169" y="1046376"/>
            <a:ext cx="4435831" cy="513058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1" y="2096752"/>
            <a:ext cx="4434840" cy="409291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195160" y="2096752"/>
            <a:ext cx="4434840" cy="409291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2001" y="2057400"/>
            <a:ext cx="3159612" cy="412658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70722" y="457201"/>
            <a:ext cx="6023727" cy="57267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2001" y="2057400"/>
            <a:ext cx="3159612" cy="412658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88021" y="457201"/>
            <a:ext cx="5949868" cy="57267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sz="1600" b="1" spc="-100" baseline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WOODGROVE</a:t>
            </a:r>
            <a:r>
              <a:rPr lang="en-US" sz="1600" b="1" spc="-100" baseline="0" noProof="0" dirty="0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  <a:r>
              <a:rPr lang="en-US" sz="1600" b="1" spc="-100" baseline="0" noProof="0" dirty="0">
                <a:solidFill>
                  <a:schemeClr val="tx1"/>
                </a:solidFill>
                <a:latin typeface="Corbel" panose="020B0503020204020204" pitchFamily="34" charset="0"/>
              </a:rPr>
              <a:t>BANK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2F2BFDF-E9F2-4569-A9F2-E1FFCB7FB82D}"/>
              </a:ext>
            </a:extLst>
          </p:cNvPr>
          <p:cNvSpPr txBox="1"/>
          <p:nvPr/>
        </p:nvSpPr>
        <p:spPr>
          <a:xfrm>
            <a:off x="868554" y="4358442"/>
            <a:ext cx="6352378" cy="21588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sz="2000" b="1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  </a:t>
            </a:r>
            <a:r>
              <a:rPr lang="en-US" sz="2000" b="1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Konstantinos  Chasapis</a:t>
            </a:r>
            <a:r>
              <a:rPr lang="en-US" sz="2000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1,2 </a:t>
            </a:r>
            <a:r>
              <a:rPr lang="en-US" sz="1600" b="1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2000" b="1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Helen  Czerski</a:t>
            </a:r>
            <a:r>
              <a:rPr lang="en-US" sz="2000" b="1" spc="-1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1</a:t>
            </a:r>
            <a:r>
              <a:rPr lang="en-US" sz="2000" b="1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</a:t>
            </a:r>
            <a:r>
              <a:rPr lang="en-US" sz="2000" b="1" spc="-1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Eugeny </a:t>
            </a:r>
            <a:r>
              <a:rPr lang="en-US" sz="2000" b="1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Buldakov</a:t>
            </a:r>
            <a:r>
              <a:rPr lang="en-US" sz="2000" b="1" spc="-1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2</a:t>
            </a:r>
            <a:endParaRPr lang="en-US" sz="2000" b="1" spc="-100" baseline="0" dirty="0">
              <a:solidFill>
                <a:schemeClr val="tx1">
                  <a:lumMod val="85000"/>
                  <a:lumOff val="15000"/>
                </a:schemeClr>
              </a:solidFill>
              <a:latin typeface="Corbel" panose="020B0503020204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05" y="5981340"/>
            <a:ext cx="2470150" cy="76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F2BFDF-E9F2-4569-A9F2-E1FFCB7FB82D}"/>
              </a:ext>
            </a:extLst>
          </p:cNvPr>
          <p:cNvSpPr txBox="1"/>
          <p:nvPr/>
        </p:nvSpPr>
        <p:spPr>
          <a:xfrm>
            <a:off x="-5175479" y="6070243"/>
            <a:ext cx="10685810" cy="584194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sz="1600" b="1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  </a:t>
            </a:r>
            <a:r>
              <a:rPr lang="en-US" sz="1600" b="1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1 </a:t>
            </a:r>
            <a:r>
              <a:rPr lang="en-US" sz="1600" b="1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Department of Mechanical Engineering, University College London</a:t>
            </a:r>
          </a:p>
          <a:p>
            <a:pPr algn="r">
              <a:lnSpc>
                <a:spcPts val="1400"/>
              </a:lnSpc>
            </a:pPr>
            <a:r>
              <a:rPr lang="en-US" sz="1600" b="1" spc="-1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2</a:t>
            </a:r>
            <a:r>
              <a:rPr lang="en-US" sz="1600" b="1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 Department of Civil Engineering, University College London  </a:t>
            </a:r>
          </a:p>
          <a:p>
            <a:pPr algn="r">
              <a:lnSpc>
                <a:spcPts val="1400"/>
              </a:lnSpc>
            </a:pPr>
            <a:endParaRPr lang="en-US" sz="1600" b="1" spc="-100" baseline="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23" r="39923"/>
          <a:stretch>
            <a:fillRect/>
          </a:stretch>
        </p:blipFill>
        <p:spPr>
          <a:xfrm>
            <a:off x="8444285" y="0"/>
            <a:ext cx="3747715" cy="685800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859" y="5879737"/>
            <a:ext cx="2413000" cy="774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378" y="356023"/>
            <a:ext cx="7326044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6000" dirty="0" smtClean="0">
                <a:latin typeface="+mj-lt"/>
              </a:rPr>
              <a:t>Evolution of </a:t>
            </a:r>
          </a:p>
          <a:p>
            <a:pPr algn="r"/>
            <a:r>
              <a:rPr lang="en-GB" sz="6000" dirty="0" smtClean="0">
                <a:latin typeface="+mj-lt"/>
              </a:rPr>
              <a:t>  Bubble Statistics </a:t>
            </a:r>
          </a:p>
          <a:p>
            <a:pPr algn="r"/>
            <a:r>
              <a:rPr lang="en-GB" sz="6000" dirty="0" smtClean="0">
                <a:latin typeface="+mj-lt"/>
              </a:rPr>
              <a:t>due to Phase Shifted</a:t>
            </a:r>
          </a:p>
          <a:p>
            <a:pPr algn="r"/>
            <a:r>
              <a:rPr lang="en-GB" sz="6000" dirty="0" smtClean="0">
                <a:latin typeface="+mj-lt"/>
              </a:rPr>
              <a:t>Breaking Waves</a:t>
            </a:r>
            <a:endParaRPr lang="en-GB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962862" y="2072081"/>
            <a:ext cx="3632433" cy="219791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477860" y="2072080"/>
            <a:ext cx="3632433" cy="219791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860" y="2072080"/>
            <a:ext cx="3632433" cy="21979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863" y="2072079"/>
            <a:ext cx="3632432" cy="219791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189365" y="3271706"/>
            <a:ext cx="402672" cy="38589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Curved Connector 13"/>
          <p:cNvCxnSpPr/>
          <p:nvPr/>
        </p:nvCxnSpPr>
        <p:spPr>
          <a:xfrm rot="10800000">
            <a:off x="5110293" y="2958142"/>
            <a:ext cx="2079072" cy="489737"/>
          </a:xfrm>
          <a:prstGeom prst="curvedConnector3">
            <a:avLst>
              <a:gd name="adj1" fmla="val 50000"/>
            </a:avLst>
          </a:prstGeom>
          <a:ln w="57150">
            <a:solidFill>
              <a:schemeClr val="tx2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618822" y="2701365"/>
            <a:ext cx="993099" cy="108218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5725295" y="2764172"/>
            <a:ext cx="834895" cy="1015067"/>
          </a:xfrm>
          <a:custGeom>
            <a:avLst/>
            <a:gdLst>
              <a:gd name="connsiteX0" fmla="*/ 612396 w 612396"/>
              <a:gd name="connsiteY0" fmla="*/ 0 h 637563"/>
              <a:gd name="connsiteX1" fmla="*/ 167779 w 612396"/>
              <a:gd name="connsiteY1" fmla="*/ 58723 h 637563"/>
              <a:gd name="connsiteX2" fmla="*/ 394282 w 612396"/>
              <a:gd name="connsiteY2" fmla="*/ 310392 h 637563"/>
              <a:gd name="connsiteX3" fmla="*/ 0 w 612396"/>
              <a:gd name="connsiteY3" fmla="*/ 637563 h 637563"/>
              <a:gd name="connsiteX4" fmla="*/ 0 w 612396"/>
              <a:gd name="connsiteY4" fmla="*/ 637563 h 63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2396" h="637563">
                <a:moveTo>
                  <a:pt x="612396" y="0"/>
                </a:moveTo>
                <a:cubicBezTo>
                  <a:pt x="408263" y="3495"/>
                  <a:pt x="204131" y="6991"/>
                  <a:pt x="167779" y="58723"/>
                </a:cubicBezTo>
                <a:cubicBezTo>
                  <a:pt x="131427" y="110455"/>
                  <a:pt x="422245" y="213919"/>
                  <a:pt x="394282" y="310392"/>
                </a:cubicBezTo>
                <a:cubicBezTo>
                  <a:pt x="366319" y="406865"/>
                  <a:pt x="0" y="637563"/>
                  <a:pt x="0" y="637563"/>
                </a:cubicBezTo>
                <a:lnTo>
                  <a:pt x="0" y="637563"/>
                </a:lnTo>
              </a:path>
            </a:pathLst>
          </a:custGeom>
          <a:noFill/>
          <a:ln w="38100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6000596" y="2746510"/>
            <a:ext cx="501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Vol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5712332" y="28731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u</a:t>
            </a:r>
            <a:endParaRPr lang="en-GB" dirty="0"/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5646655" y="3158350"/>
            <a:ext cx="48815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204623" y="1689812"/>
            <a:ext cx="3390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+mj-lt"/>
              </a:rPr>
              <a:t>Open </a:t>
            </a:r>
            <a:r>
              <a:rPr lang="en-GB" dirty="0">
                <a:latin typeface="+mj-lt"/>
              </a:rPr>
              <a:t>s</a:t>
            </a:r>
            <a:r>
              <a:rPr lang="en-GB" dirty="0" smtClean="0">
                <a:latin typeface="+mj-lt"/>
              </a:rPr>
              <a:t>ea with spilling breakers</a:t>
            </a:r>
            <a:endParaRPr lang="en-GB" dirty="0"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63463" y="1695732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+mj-lt"/>
              </a:rPr>
              <a:t>Single breaker</a:t>
            </a:r>
            <a:endParaRPr lang="en-GB" dirty="0"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55262" y="1702745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+mj-lt"/>
              </a:rPr>
              <a:t>Bubble cloud</a:t>
            </a:r>
            <a:endParaRPr lang="en-GB" dirty="0"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04919" y="444129"/>
            <a:ext cx="9648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From a storm to a single breaker that traps air and generates bubbles.</a:t>
            </a:r>
            <a:endParaRPr lang="en-GB" sz="2400" dirty="0">
              <a:latin typeface="+mj-lt"/>
            </a:endParaRPr>
          </a:p>
        </p:txBody>
      </p:sp>
      <p:sp>
        <p:nvSpPr>
          <p:cNvPr id="45" name="Down Arrow 44"/>
          <p:cNvSpPr/>
          <p:nvPr/>
        </p:nvSpPr>
        <p:spPr>
          <a:xfrm>
            <a:off x="2945933" y="4446165"/>
            <a:ext cx="696286" cy="872455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2175821" y="5318620"/>
            <a:ext cx="25337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Size distribution, N(r)?</a:t>
            </a:r>
          </a:p>
          <a:p>
            <a:r>
              <a:rPr lang="en-GB" dirty="0" smtClean="0"/>
              <a:t>Volume per radius, V(r)?</a:t>
            </a:r>
          </a:p>
          <a:p>
            <a:r>
              <a:rPr lang="en-GB" dirty="0" smtClean="0"/>
              <a:t>Evolution of V(r)?</a:t>
            </a:r>
          </a:p>
          <a:p>
            <a:r>
              <a:rPr lang="en-GB" dirty="0" smtClean="0"/>
              <a:t>Spatial transport of V(r)?</a:t>
            </a:r>
          </a:p>
        </p:txBody>
      </p:sp>
      <p:cxnSp>
        <p:nvCxnSpPr>
          <p:cNvPr id="48" name="Curved Connector 47"/>
          <p:cNvCxnSpPr/>
          <p:nvPr/>
        </p:nvCxnSpPr>
        <p:spPr>
          <a:xfrm rot="5400000">
            <a:off x="4452553" y="4117466"/>
            <a:ext cx="1996739" cy="1328900"/>
          </a:xfrm>
          <a:prstGeom prst="curvedConnector2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382074" y="4240310"/>
            <a:ext cx="2690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Helen Czerski 2017 </a:t>
            </a:r>
            <a:r>
              <a:rPr lang="pl-PL" sz="1000" i="1" dirty="0">
                <a:solidFill>
                  <a:schemeClr val="bg2">
                    <a:lumMod val="50000"/>
                  </a:schemeClr>
                </a:solidFill>
                <a:latin typeface="Helvetica-Oblique"/>
              </a:rPr>
              <a:t>Phys. World </a:t>
            </a:r>
            <a:r>
              <a:rPr lang="pl-PL" sz="1000" b="1" dirty="0">
                <a:solidFill>
                  <a:schemeClr val="bg2">
                    <a:lumMod val="50000"/>
                  </a:schemeClr>
                </a:solidFill>
                <a:latin typeface="Helvetica-Bold"/>
              </a:rPr>
              <a:t>30 </a:t>
            </a:r>
            <a:r>
              <a:rPr lang="pl-PL" sz="1000" dirty="0">
                <a:solidFill>
                  <a:schemeClr val="bg2">
                    <a:lumMod val="50000"/>
                  </a:schemeClr>
                </a:solidFill>
                <a:latin typeface="Helvetica" panose="020B0604020202020204" pitchFamily="34" charset="0"/>
              </a:rPr>
              <a:t>(11) 34</a:t>
            </a:r>
            <a:r>
              <a:rPr lang="pl-PL" sz="1000" dirty="0"/>
              <a:t> </a:t>
            </a:r>
            <a:r>
              <a:rPr lang="pl-PL" dirty="0"/>
              <a:t/>
            </a:r>
            <a:br>
              <a:rPr lang="pl-PL" dirty="0"/>
            </a:b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795" y="5918784"/>
            <a:ext cx="24130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5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8782" y="731240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What is missing?</a:t>
            </a:r>
            <a:endParaRPr lang="en-GB" sz="2400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781" y="1192905"/>
            <a:ext cx="112357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Detailed measurements of bubble clouds of short lived larger bubbles (r&gt;0.1mm) </a:t>
            </a:r>
          </a:p>
          <a:p>
            <a:r>
              <a:rPr lang="en-GB" sz="2400" dirty="0" smtClean="0">
                <a:latin typeface="+mj-lt"/>
              </a:rPr>
              <a:t>relating to properties and classes of spilling breaking waves.</a:t>
            </a:r>
            <a:endParaRPr lang="en-GB" sz="24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8781" y="2567204"/>
            <a:ext cx="3470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What is our hypothesis?</a:t>
            </a:r>
            <a:endParaRPr lang="en-GB" sz="2400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781" y="2978325"/>
            <a:ext cx="93794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Bubble cloud spatiotemporal behaviour relates to the local features </a:t>
            </a:r>
          </a:p>
          <a:p>
            <a:r>
              <a:rPr lang="en-GB" sz="2400" dirty="0" smtClean="0">
                <a:latin typeface="+mj-lt"/>
              </a:rPr>
              <a:t>of a spiller (storm breaking wave).</a:t>
            </a:r>
            <a:endParaRPr lang="en-GB" sz="24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8781" y="4433665"/>
            <a:ext cx="4514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How do our experiments test it?</a:t>
            </a:r>
            <a:endParaRPr lang="en-GB" sz="2400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781" y="4895330"/>
            <a:ext cx="116060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By generating focused breaking waves with identical spectral properties</a:t>
            </a:r>
          </a:p>
          <a:p>
            <a:r>
              <a:rPr lang="en-GB" sz="2400" dirty="0" smtClean="0">
                <a:latin typeface="+mj-lt"/>
              </a:rPr>
              <a:t>and measuring local wave parameters and bubble sizes/volumes in space and time.</a:t>
            </a:r>
            <a:endParaRPr lang="en-GB" sz="2400" dirty="0">
              <a:latin typeface="+mj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603" y="5870593"/>
            <a:ext cx="24130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53923" y="189058"/>
            <a:ext cx="3094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Experimental Set Up</a:t>
            </a:r>
            <a:endParaRPr lang="en-GB" sz="2400" dirty="0"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846" y="102773"/>
            <a:ext cx="2413000" cy="774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76" y="877472"/>
            <a:ext cx="10605248" cy="57438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1860" y="5703208"/>
            <a:ext cx="22493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+mj-lt"/>
              </a:rPr>
              <a:t>CS: Camera Side</a:t>
            </a:r>
          </a:p>
          <a:p>
            <a:r>
              <a:rPr lang="en-GB" dirty="0" smtClean="0">
                <a:latin typeface="+mj-lt"/>
              </a:rPr>
              <a:t>CB: Camera Bottom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834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31391" y="218616"/>
            <a:ext cx="3748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Breaking wave generation</a:t>
            </a:r>
            <a:endParaRPr lang="en-GB" sz="2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576" y="763928"/>
            <a:ext cx="49664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j-lt"/>
              </a:rPr>
              <a:t>Dispersive focusing of wave groups. </a:t>
            </a:r>
          </a:p>
          <a:p>
            <a:r>
              <a:rPr lang="en-GB" sz="2000" dirty="0" smtClean="0">
                <a:latin typeface="+mj-lt"/>
              </a:rPr>
              <a:t>Linearized spectra match target spectrum.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980" y="1563042"/>
            <a:ext cx="44726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+mj-lt"/>
              </a:rPr>
              <a:t>A</a:t>
            </a:r>
            <a:r>
              <a:rPr lang="en-GB" sz="2000" dirty="0" smtClean="0">
                <a:latin typeface="+mj-lt"/>
              </a:rPr>
              <a:t>ll wave groups have </a:t>
            </a:r>
            <a:r>
              <a:rPr lang="en-GB" sz="2000" b="1" dirty="0" smtClean="0">
                <a:latin typeface="+mj-lt"/>
              </a:rPr>
              <a:t>same</a:t>
            </a:r>
            <a:r>
              <a:rPr lang="en-GB" sz="2000" dirty="0" smtClean="0">
                <a:latin typeface="+mj-lt"/>
              </a:rPr>
              <a:t> spectrum</a:t>
            </a:r>
          </a:p>
          <a:p>
            <a:r>
              <a:rPr lang="en-GB" sz="2000" dirty="0" smtClean="0">
                <a:latin typeface="+mj-lt"/>
              </a:rPr>
              <a:t>Breaking is generated by increasing </a:t>
            </a:r>
          </a:p>
          <a:p>
            <a:r>
              <a:rPr lang="en-GB" sz="2000" dirty="0" smtClean="0">
                <a:latin typeface="+mj-lt"/>
              </a:rPr>
              <a:t>steepness</a:t>
            </a:r>
          </a:p>
          <a:p>
            <a:endParaRPr lang="en-GB" sz="2000" dirty="0" smtClean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980" y="2955772"/>
            <a:ext cx="4673139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GB" dirty="0" smtClean="0">
                <a:latin typeface="+mj-lt"/>
              </a:rPr>
              <a:t>Four types of waves are generated</a:t>
            </a:r>
          </a:p>
          <a:p>
            <a:pPr algn="just"/>
            <a:r>
              <a:rPr lang="en-GB" dirty="0" smtClean="0">
                <a:latin typeface="+mj-lt"/>
              </a:rPr>
              <a:t>by adding constant phase shifts </a:t>
            </a:r>
            <a:r>
              <a:rPr lang="en-GB" dirty="0">
                <a:latin typeface="+mj-lt"/>
              </a:rPr>
              <a:t>to the </a:t>
            </a:r>
            <a:endParaRPr lang="en-GB" dirty="0" smtClean="0">
              <a:latin typeface="+mj-lt"/>
            </a:endParaRPr>
          </a:p>
          <a:p>
            <a:pPr algn="just"/>
            <a:r>
              <a:rPr lang="en-GB" dirty="0" smtClean="0">
                <a:latin typeface="+mj-lt"/>
              </a:rPr>
              <a:t>components of </a:t>
            </a:r>
            <a:r>
              <a:rPr lang="en-GB" dirty="0">
                <a:latin typeface="+mj-lt"/>
              </a:rPr>
              <a:t>this </a:t>
            </a:r>
            <a:r>
              <a:rPr lang="en-GB" dirty="0" smtClean="0">
                <a:latin typeface="+mj-lt"/>
              </a:rPr>
              <a:t>spectrum</a:t>
            </a:r>
            <a:r>
              <a:rPr lang="el-GR" dirty="0" smtClean="0">
                <a:latin typeface="+mj-lt"/>
              </a:rPr>
              <a:t>. </a:t>
            </a:r>
            <a:r>
              <a:rPr lang="en-GB" dirty="0">
                <a:latin typeface="+mj-lt"/>
              </a:rPr>
              <a:t>A</a:t>
            </a:r>
            <a:r>
              <a:rPr lang="en-GB" dirty="0" smtClean="0">
                <a:latin typeface="+mj-lt"/>
              </a:rPr>
              <a:t>ll four break.</a:t>
            </a:r>
          </a:p>
          <a:p>
            <a:pPr algn="just"/>
            <a:r>
              <a:rPr lang="en-GB" dirty="0" smtClean="0">
                <a:latin typeface="+mj-lt"/>
              </a:rPr>
              <a:t>The phase shifts:</a:t>
            </a:r>
          </a:p>
          <a:p>
            <a:pPr algn="just"/>
            <a:endParaRPr lang="en-GB" dirty="0" smtClean="0">
              <a:latin typeface="+mj-lt"/>
            </a:endParaRPr>
          </a:p>
          <a:p>
            <a:pPr algn="just"/>
            <a:r>
              <a:rPr lang="en-GB" sz="2400" b="1" dirty="0" smtClean="0">
                <a:solidFill>
                  <a:srgbClr val="1A7BE6"/>
                </a:solidFill>
              </a:rPr>
              <a:t>0</a:t>
            </a:r>
            <a:r>
              <a:rPr lang="en-GB" sz="2400" b="1" dirty="0" smtClean="0">
                <a:solidFill>
                  <a:srgbClr val="1A7BE6"/>
                </a:solidFill>
                <a:latin typeface="+mj-lt"/>
              </a:rPr>
              <a:t> </a:t>
            </a:r>
            <a:r>
              <a:rPr lang="en-GB" sz="2400" b="1" dirty="0" smtClean="0">
                <a:solidFill>
                  <a:srgbClr val="1A7BE6"/>
                </a:solidFill>
              </a:rPr>
              <a:t>(peak focused)</a:t>
            </a:r>
          </a:p>
          <a:p>
            <a:pPr algn="just"/>
            <a:r>
              <a:rPr lang="el-GR" sz="2400" b="1" dirty="0" smtClean="0">
                <a:solidFill>
                  <a:srgbClr val="FF5C00"/>
                </a:solidFill>
              </a:rPr>
              <a:t>π/2</a:t>
            </a:r>
            <a:r>
              <a:rPr lang="en-GB" sz="2400" b="1" dirty="0">
                <a:solidFill>
                  <a:srgbClr val="FF5C00"/>
                </a:solidFill>
                <a:latin typeface="+mj-lt"/>
              </a:rPr>
              <a:t> </a:t>
            </a:r>
            <a:r>
              <a:rPr lang="en-GB" sz="2400" b="1" dirty="0" smtClean="0">
                <a:solidFill>
                  <a:srgbClr val="FF5C00"/>
                </a:solidFill>
              </a:rPr>
              <a:t>(positive slope focused)</a:t>
            </a:r>
          </a:p>
          <a:p>
            <a:pPr algn="just"/>
            <a:r>
              <a:rPr lang="el-GR" sz="2400" b="1" dirty="0" smtClean="0">
                <a:solidFill>
                  <a:srgbClr val="DADA00"/>
                </a:solidFill>
              </a:rPr>
              <a:t>π</a:t>
            </a:r>
            <a:r>
              <a:rPr lang="el-GR" sz="2400" b="1" dirty="0" smtClean="0">
                <a:solidFill>
                  <a:srgbClr val="DADA00"/>
                </a:solidFill>
                <a:latin typeface="+mj-lt"/>
              </a:rPr>
              <a:t> </a:t>
            </a:r>
            <a:r>
              <a:rPr lang="en-GB" sz="2400" b="1" dirty="0" smtClean="0">
                <a:solidFill>
                  <a:srgbClr val="DADA00"/>
                </a:solidFill>
                <a:latin typeface="+mj-lt"/>
              </a:rPr>
              <a:t>(</a:t>
            </a:r>
            <a:r>
              <a:rPr lang="en-GB" sz="2400" b="1" dirty="0" smtClean="0">
                <a:solidFill>
                  <a:srgbClr val="DADA00"/>
                </a:solidFill>
              </a:rPr>
              <a:t>trough focused)  </a:t>
            </a:r>
          </a:p>
          <a:p>
            <a:pPr algn="just"/>
            <a:r>
              <a:rPr lang="el-GR" sz="2400" b="1" dirty="0" smtClean="0">
                <a:solidFill>
                  <a:srgbClr val="00D100"/>
                </a:solidFill>
              </a:rPr>
              <a:t>3π/2</a:t>
            </a:r>
            <a:r>
              <a:rPr lang="en-GB" sz="2400" b="1" dirty="0" smtClean="0">
                <a:solidFill>
                  <a:srgbClr val="00D100"/>
                </a:solidFill>
                <a:latin typeface="+mj-lt"/>
              </a:rPr>
              <a:t> </a:t>
            </a:r>
            <a:r>
              <a:rPr lang="en-GB" sz="2400" b="1" dirty="0" smtClean="0">
                <a:solidFill>
                  <a:srgbClr val="00D100"/>
                </a:solidFill>
              </a:rPr>
              <a:t>(negative slope focused)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4753093" y="1563042"/>
            <a:ext cx="519953" cy="34636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ight Arrow 27"/>
          <p:cNvSpPr/>
          <p:nvPr/>
        </p:nvSpPr>
        <p:spPr>
          <a:xfrm>
            <a:off x="4753092" y="4109934"/>
            <a:ext cx="519953" cy="34636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075" y="162730"/>
            <a:ext cx="6320123" cy="280062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034152" y="523449"/>
            <a:ext cx="32111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---</a:t>
            </a:r>
            <a:r>
              <a:rPr lang="en-GB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linearized spectrum</a:t>
            </a:r>
          </a:p>
          <a:p>
            <a:r>
              <a:rPr lang="el-GR" dirty="0" smtClean="0">
                <a:latin typeface="+mj-lt"/>
              </a:rPr>
              <a:t>     </a:t>
            </a:r>
            <a:r>
              <a:rPr lang="en-GB" dirty="0" smtClean="0">
                <a:latin typeface="+mj-lt"/>
              </a:rPr>
              <a:t>target </a:t>
            </a:r>
            <a:r>
              <a:rPr lang="en-GB" dirty="0">
                <a:latin typeface="+mj-lt"/>
              </a:rPr>
              <a:t>spectrum: </a:t>
            </a:r>
            <a:r>
              <a:rPr lang="en-GB" dirty="0" smtClean="0">
                <a:latin typeface="+mj-lt"/>
              </a:rPr>
              <a:t>Gaussian</a:t>
            </a:r>
          </a:p>
          <a:p>
            <a:r>
              <a:rPr lang="en-GB" dirty="0">
                <a:latin typeface="+mj-lt"/>
              </a:rPr>
              <a:t> </a:t>
            </a:r>
            <a:r>
              <a:rPr lang="en-GB" dirty="0" smtClean="0">
                <a:latin typeface="+mj-lt"/>
              </a:rPr>
              <a:t>    </a:t>
            </a:r>
            <a:r>
              <a:rPr lang="en-GB" dirty="0" smtClean="0">
                <a:solidFill>
                  <a:srgbClr val="FF0000"/>
                </a:solidFill>
                <a:latin typeface="+mj-lt"/>
              </a:rPr>
              <a:t>f</a:t>
            </a:r>
            <a:r>
              <a:rPr lang="en-GB" baseline="-25000" dirty="0" smtClean="0">
                <a:solidFill>
                  <a:srgbClr val="FF0000"/>
                </a:solidFill>
                <a:latin typeface="+mj-lt"/>
              </a:rPr>
              <a:t>central</a:t>
            </a:r>
            <a:r>
              <a:rPr lang="en-GB" dirty="0" smtClean="0">
                <a:solidFill>
                  <a:srgbClr val="FF0000"/>
                </a:solidFill>
                <a:latin typeface="+mj-lt"/>
              </a:rPr>
              <a:t> =1 Hz</a:t>
            </a:r>
            <a:endParaRPr lang="en-GB" dirty="0">
              <a:solidFill>
                <a:srgbClr val="FF0000"/>
              </a:solidFill>
              <a:latin typeface="+mj-lt"/>
            </a:endParaRPr>
          </a:p>
          <a:p>
            <a:endParaRPr lang="en-GB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H="1">
            <a:off x="8133683" y="985093"/>
            <a:ext cx="257933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198" y="5875877"/>
            <a:ext cx="2413000" cy="74401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075" y="3066769"/>
            <a:ext cx="6320123" cy="2800623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 flipH="1">
            <a:off x="9326907" y="3878295"/>
            <a:ext cx="377250" cy="189839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9020046" y="3540854"/>
            <a:ext cx="377250" cy="189839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7858204" y="4909906"/>
            <a:ext cx="369903" cy="188204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8127060" y="3498934"/>
            <a:ext cx="299353" cy="19837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987978" y="4983725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1A7BE6"/>
                </a:solidFill>
              </a:rPr>
              <a:t>0 (peak)</a:t>
            </a:r>
            <a:endParaRPr lang="en-GB" dirty="0">
              <a:solidFill>
                <a:srgbClr val="1A7BE6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87789" y="3228748"/>
            <a:ext cx="655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D100"/>
                </a:solidFill>
              </a:rPr>
              <a:t>3</a:t>
            </a:r>
            <a:r>
              <a:rPr lang="el-GR" b="1" dirty="0" smtClean="0">
                <a:solidFill>
                  <a:srgbClr val="00D100"/>
                </a:solidFill>
              </a:rPr>
              <a:t>π/2</a:t>
            </a:r>
            <a:endParaRPr lang="en-GB" dirty="0">
              <a:solidFill>
                <a:srgbClr val="00D1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659512" y="3638574"/>
            <a:ext cx="331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DADA00"/>
                </a:solidFill>
              </a:rPr>
              <a:t>π</a:t>
            </a:r>
            <a:endParaRPr lang="en-GB" b="1" dirty="0">
              <a:solidFill>
                <a:srgbClr val="DADA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326907" y="3278500"/>
            <a:ext cx="609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5C00"/>
                </a:solidFill>
              </a:rPr>
              <a:t>π/2</a:t>
            </a:r>
            <a:endParaRPr lang="en-GB" dirty="0">
              <a:solidFill>
                <a:srgbClr val="FF5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3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5085" y="334377"/>
            <a:ext cx="6776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Material and method: crest and bubble detection</a:t>
            </a:r>
            <a:endParaRPr lang="en-GB" sz="24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5951" y="763034"/>
            <a:ext cx="68435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j-lt"/>
              </a:rPr>
              <a:t>Two synced high speed cameras record </a:t>
            </a:r>
          </a:p>
          <a:p>
            <a:r>
              <a:rPr lang="en-GB" sz="2000" dirty="0" smtClean="0">
                <a:latin typeface="+mj-lt"/>
              </a:rPr>
              <a:t>wave crests (side of flume) and bubbles (bottom of flume). </a:t>
            </a:r>
            <a:endParaRPr lang="en-GB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6163" y="4013253"/>
            <a:ext cx="2932213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3. Image pre processing</a:t>
            </a:r>
            <a:endParaRPr lang="en-GB" sz="20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33083" y="4899842"/>
            <a:ext cx="3658374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4. Feature extraction algorithm</a:t>
            </a:r>
            <a:endParaRPr lang="en-GB" sz="20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7698" y="5766788"/>
            <a:ext cx="3429144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5. Output (radii, coordinates)</a:t>
            </a:r>
            <a:endParaRPr lang="en-GB" sz="2000" dirty="0">
              <a:latin typeface="+mj-lt"/>
            </a:endParaRPr>
          </a:p>
        </p:txBody>
      </p:sp>
      <p:sp>
        <p:nvSpPr>
          <p:cNvPr id="10" name="Left Brace 9"/>
          <p:cNvSpPr/>
          <p:nvPr/>
        </p:nvSpPr>
        <p:spPr>
          <a:xfrm>
            <a:off x="2056385" y="2417198"/>
            <a:ext cx="231116" cy="3558092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own Arrow 10"/>
          <p:cNvSpPr/>
          <p:nvPr/>
        </p:nvSpPr>
        <p:spPr>
          <a:xfrm>
            <a:off x="4006905" y="4496014"/>
            <a:ext cx="110730" cy="36655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Down Arrow 12"/>
          <p:cNvSpPr/>
          <p:nvPr/>
        </p:nvSpPr>
        <p:spPr>
          <a:xfrm>
            <a:off x="4006905" y="5381075"/>
            <a:ext cx="110730" cy="36655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12280" y="3505733"/>
            <a:ext cx="19287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Core steps of </a:t>
            </a:r>
          </a:p>
          <a:p>
            <a:r>
              <a:rPr lang="en-US" dirty="0" smtClean="0">
                <a:latin typeface="+mj-lt"/>
              </a:rPr>
              <a:t>wave and bubble</a:t>
            </a:r>
          </a:p>
          <a:p>
            <a:r>
              <a:rPr lang="en-US" dirty="0">
                <a:latin typeface="+mj-lt"/>
              </a:rPr>
              <a:t>e</a:t>
            </a:r>
            <a:r>
              <a:rPr lang="en-US" dirty="0" smtClean="0">
                <a:latin typeface="+mj-lt"/>
              </a:rPr>
              <a:t>xtraction </a:t>
            </a:r>
          </a:p>
          <a:p>
            <a:r>
              <a:rPr lang="en-US" dirty="0" smtClean="0">
                <a:latin typeface="+mj-lt"/>
              </a:rPr>
              <a:t>programs</a:t>
            </a:r>
            <a:endParaRPr lang="en-GB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62385" y="2259788"/>
            <a:ext cx="1976823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1. Input (image)</a:t>
            </a:r>
            <a:endParaRPr lang="en-GB" sz="2000" dirty="0">
              <a:latin typeface="+mj-lt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4006904" y="3596557"/>
            <a:ext cx="110730" cy="36655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Down Arrow 16"/>
          <p:cNvSpPr/>
          <p:nvPr/>
        </p:nvSpPr>
        <p:spPr>
          <a:xfrm rot="1371673">
            <a:off x="4364703" y="1396013"/>
            <a:ext cx="329074" cy="926928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3214120" y="3133267"/>
            <a:ext cx="1696298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</a:rPr>
              <a:t>2. Calibration</a:t>
            </a:r>
            <a:endParaRPr lang="en-GB" sz="2000" dirty="0">
              <a:latin typeface="+mj-lt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4006904" y="2748075"/>
            <a:ext cx="110730" cy="36655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026" y="185103"/>
            <a:ext cx="2413000" cy="774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899" y="1483695"/>
            <a:ext cx="2527416" cy="1579634"/>
          </a:xfrm>
          <a:prstGeom prst="rect">
            <a:avLst/>
          </a:prstGeom>
        </p:spPr>
      </p:pic>
      <p:sp>
        <p:nvSpPr>
          <p:cNvPr id="21" name="Down Arrow 20"/>
          <p:cNvSpPr/>
          <p:nvPr/>
        </p:nvSpPr>
        <p:spPr>
          <a:xfrm rot="18595196">
            <a:off x="2351657" y="1196347"/>
            <a:ext cx="329074" cy="1412557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899" y="3281380"/>
            <a:ext cx="2527416" cy="158739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898" y="5120783"/>
            <a:ext cx="2527417" cy="157685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954221" y="2179059"/>
            <a:ext cx="3385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 smtClean="0"/>
              <a:t>1</a:t>
            </a:r>
            <a:endParaRPr lang="en-GB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7954221" y="3932393"/>
            <a:ext cx="3385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/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59586" y="5662579"/>
            <a:ext cx="59503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400" dirty="0" smtClean="0"/>
              <a:t>4-5</a:t>
            </a:r>
            <a:endParaRPr lang="en-GB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8049471" y="1011251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j-lt"/>
              </a:rPr>
              <a:t>Examples: bubble detection </a:t>
            </a:r>
            <a:endParaRPr lang="en-GB" sz="2000" dirty="0">
              <a:latin typeface="+mj-lt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11387053" y="3963113"/>
            <a:ext cx="0" cy="941732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137524" y="4899842"/>
            <a:ext cx="1128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+mj-lt"/>
              </a:rPr>
              <a:t>w</a:t>
            </a:r>
            <a:r>
              <a:rPr lang="en-GB" sz="1400" dirty="0" smtClean="0">
                <a:latin typeface="+mj-lt"/>
              </a:rPr>
              <a:t>ave </a:t>
            </a:r>
          </a:p>
          <a:p>
            <a:r>
              <a:rPr lang="en-GB" sz="1400" dirty="0" smtClean="0">
                <a:latin typeface="+mj-lt"/>
              </a:rPr>
              <a:t>propagation</a:t>
            </a:r>
            <a:endParaRPr lang="en-GB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199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712789" y="554759"/>
            <a:ext cx="5577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Method: </a:t>
            </a:r>
            <a:r>
              <a:rPr lang="en-GB" sz="2400" dirty="0">
                <a:latin typeface="+mj-lt"/>
              </a:rPr>
              <a:t>e</a:t>
            </a:r>
            <a:r>
              <a:rPr lang="en-GB" sz="2400" dirty="0" smtClean="0">
                <a:latin typeface="+mj-lt"/>
              </a:rPr>
              <a:t>xtracted wave profile analysis</a:t>
            </a:r>
            <a:endParaRPr lang="en-GB" sz="2400" dirty="0"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17" y="1933144"/>
            <a:ext cx="5759002" cy="32213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571" y="5889558"/>
            <a:ext cx="2413000" cy="774700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-65988" y="3695664"/>
            <a:ext cx="735291" cy="848056"/>
          </a:xfrm>
          <a:custGeom>
            <a:avLst/>
            <a:gdLst>
              <a:gd name="connsiteX0" fmla="*/ 735291 w 735291"/>
              <a:gd name="connsiteY0" fmla="*/ 9070 h 848056"/>
              <a:gd name="connsiteX1" fmla="*/ 575035 w 735291"/>
              <a:gd name="connsiteY1" fmla="*/ 9070 h 848056"/>
              <a:gd name="connsiteX2" fmla="*/ 424207 w 735291"/>
              <a:gd name="connsiteY2" fmla="*/ 103338 h 848056"/>
              <a:gd name="connsiteX3" fmla="*/ 452487 w 735291"/>
              <a:gd name="connsiteY3" fmla="*/ 254167 h 848056"/>
              <a:gd name="connsiteX4" fmla="*/ 414780 w 735291"/>
              <a:gd name="connsiteY4" fmla="*/ 404996 h 848056"/>
              <a:gd name="connsiteX5" fmla="*/ 0 w 735291"/>
              <a:gd name="connsiteY5" fmla="*/ 848056 h 848056"/>
              <a:gd name="connsiteX6" fmla="*/ 0 w 735291"/>
              <a:gd name="connsiteY6" fmla="*/ 848056 h 848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5291" h="848056">
                <a:moveTo>
                  <a:pt x="735291" y="9070"/>
                </a:moveTo>
                <a:cubicBezTo>
                  <a:pt x="681086" y="1214"/>
                  <a:pt x="626882" y="-6641"/>
                  <a:pt x="575035" y="9070"/>
                </a:cubicBezTo>
                <a:cubicBezTo>
                  <a:pt x="523188" y="24781"/>
                  <a:pt x="444632" y="62489"/>
                  <a:pt x="424207" y="103338"/>
                </a:cubicBezTo>
                <a:cubicBezTo>
                  <a:pt x="403782" y="144187"/>
                  <a:pt x="454058" y="203891"/>
                  <a:pt x="452487" y="254167"/>
                </a:cubicBezTo>
                <a:cubicBezTo>
                  <a:pt x="450916" y="304443"/>
                  <a:pt x="490194" y="306015"/>
                  <a:pt x="414780" y="404996"/>
                </a:cubicBezTo>
                <a:cubicBezTo>
                  <a:pt x="339366" y="503977"/>
                  <a:pt x="0" y="848056"/>
                  <a:pt x="0" y="848056"/>
                </a:cubicBezTo>
                <a:lnTo>
                  <a:pt x="0" y="848056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-492981" y="3077155"/>
            <a:ext cx="922351" cy="1184744"/>
          </a:xfrm>
          <a:custGeom>
            <a:avLst/>
            <a:gdLst>
              <a:gd name="connsiteX0" fmla="*/ 922351 w 922351"/>
              <a:gd name="connsiteY0" fmla="*/ 0 h 1184744"/>
              <a:gd name="connsiteX1" fmla="*/ 755374 w 922351"/>
              <a:gd name="connsiteY1" fmla="*/ 31805 h 1184744"/>
              <a:gd name="connsiteX2" fmla="*/ 628153 w 922351"/>
              <a:gd name="connsiteY2" fmla="*/ 127221 h 1184744"/>
              <a:gd name="connsiteX3" fmla="*/ 612251 w 922351"/>
              <a:gd name="connsiteY3" fmla="*/ 294198 h 1184744"/>
              <a:gd name="connsiteX4" fmla="*/ 636104 w 922351"/>
              <a:gd name="connsiteY4" fmla="*/ 365760 h 1184744"/>
              <a:gd name="connsiteX5" fmla="*/ 508884 w 922351"/>
              <a:gd name="connsiteY5" fmla="*/ 628153 h 1184744"/>
              <a:gd name="connsiteX6" fmla="*/ 0 w 922351"/>
              <a:gd name="connsiteY6" fmla="*/ 1184744 h 118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2351" h="1184744">
                <a:moveTo>
                  <a:pt x="922351" y="0"/>
                </a:moveTo>
                <a:cubicBezTo>
                  <a:pt x="863379" y="5301"/>
                  <a:pt x="804407" y="10602"/>
                  <a:pt x="755374" y="31805"/>
                </a:cubicBezTo>
                <a:cubicBezTo>
                  <a:pt x="706341" y="53008"/>
                  <a:pt x="652007" y="83489"/>
                  <a:pt x="628153" y="127221"/>
                </a:cubicBezTo>
                <a:cubicBezTo>
                  <a:pt x="604299" y="170953"/>
                  <a:pt x="610926" y="254442"/>
                  <a:pt x="612251" y="294198"/>
                </a:cubicBezTo>
                <a:cubicBezTo>
                  <a:pt x="613576" y="333954"/>
                  <a:pt x="653332" y="310101"/>
                  <a:pt x="636104" y="365760"/>
                </a:cubicBezTo>
                <a:cubicBezTo>
                  <a:pt x="618876" y="421419"/>
                  <a:pt x="614901" y="491656"/>
                  <a:pt x="508884" y="628153"/>
                </a:cubicBezTo>
                <a:cubicBezTo>
                  <a:pt x="402867" y="764650"/>
                  <a:pt x="201433" y="974697"/>
                  <a:pt x="0" y="1184744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 rot="10800000">
            <a:off x="6246471" y="3291840"/>
            <a:ext cx="818358" cy="58839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7176189" y="5472117"/>
            <a:ext cx="4826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+mj-lt"/>
              </a:rPr>
              <a:t>a</a:t>
            </a:r>
            <a:r>
              <a:rPr lang="en-GB" dirty="0" smtClean="0">
                <a:latin typeface="+mj-lt"/>
              </a:rPr>
              <a:t>ctual wave image with extracted profile (red)</a:t>
            </a:r>
            <a:endParaRPr lang="en-GB" dirty="0">
              <a:latin typeface="+mj-lt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89" y="1176260"/>
            <a:ext cx="4575382" cy="4247748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>
          <a:xfrm>
            <a:off x="11068072" y="4725996"/>
            <a:ext cx="485029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11074697" y="4223739"/>
            <a:ext cx="1326" cy="502257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780814" y="4138189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j-lt"/>
              </a:rPr>
              <a:t>z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310586" y="4670299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j-lt"/>
              </a:rPr>
              <a:t>x</a:t>
            </a:r>
            <a:endParaRPr lang="en-GB" sz="1600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9790" y="5472117"/>
            <a:ext cx="6199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+mj-lt"/>
              </a:rPr>
              <a:t>c</a:t>
            </a:r>
            <a:r>
              <a:rPr lang="en-GB" dirty="0" smtClean="0">
                <a:latin typeface="+mj-lt"/>
              </a:rPr>
              <a:t>onceptual image </a:t>
            </a:r>
            <a:r>
              <a:rPr lang="en-GB" dirty="0">
                <a:latin typeface="+mj-lt"/>
              </a:rPr>
              <a:t>(not </a:t>
            </a:r>
            <a:r>
              <a:rPr lang="en-GB" dirty="0" smtClean="0">
                <a:latin typeface="+mj-lt"/>
              </a:rPr>
              <a:t>scaled) showing crest nomenclature</a:t>
            </a:r>
            <a:endParaRPr lang="en-GB" dirty="0">
              <a:latin typeface="+mj-l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>
            <a:off x="10890178" y="5124826"/>
            <a:ext cx="707666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817685" y="507758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+mj-lt"/>
              </a:rPr>
              <a:t>10 mm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688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95600" y="274865"/>
            <a:ext cx="4532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Results: extracted wave bulges </a:t>
            </a:r>
            <a:endParaRPr lang="en-GB" sz="2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7268" y="916776"/>
            <a:ext cx="11105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+mj-lt"/>
              </a:rPr>
              <a:t>v</a:t>
            </a:r>
            <a:r>
              <a:rPr lang="en-GB" sz="2400" dirty="0" smtClean="0">
                <a:latin typeface="+mj-lt"/>
              </a:rPr>
              <a:t>ideo shows evolution of bulges in a frame of reference moving with crest speed</a:t>
            </a:r>
            <a:endParaRPr lang="en-GB" sz="2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249" y="5205374"/>
            <a:ext cx="1924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Play video here</a:t>
            </a:r>
            <a:r>
              <a:rPr lang="en-GB" dirty="0" smtClean="0"/>
              <a:t>: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45462" y="2700795"/>
            <a:ext cx="23065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+mj-lt"/>
              </a:rPr>
              <a:t>Bulge has a small </a:t>
            </a:r>
          </a:p>
          <a:p>
            <a:r>
              <a:rPr lang="en-GB" dirty="0" smtClean="0">
                <a:latin typeface="+mj-lt"/>
              </a:rPr>
              <a:t>(or larger) tip:</a:t>
            </a:r>
            <a:endParaRPr lang="en-GB" dirty="0">
              <a:latin typeface="+mj-lt"/>
            </a:endParaRPr>
          </a:p>
          <a:p>
            <a:r>
              <a:rPr lang="en-GB" dirty="0">
                <a:latin typeface="+mj-lt"/>
              </a:rPr>
              <a:t>m</a:t>
            </a:r>
            <a:r>
              <a:rPr lang="en-GB" dirty="0" smtClean="0">
                <a:latin typeface="+mj-lt"/>
              </a:rPr>
              <a:t>icro plunging breaker</a:t>
            </a:r>
          </a:p>
          <a:p>
            <a:r>
              <a:rPr lang="en-GB" dirty="0" smtClean="0">
                <a:latin typeface="+mj-lt"/>
              </a:rPr>
              <a:t>or</a:t>
            </a:r>
          </a:p>
          <a:p>
            <a:r>
              <a:rPr lang="en-GB" dirty="0" smtClean="0">
                <a:latin typeface="+mj-lt"/>
              </a:rPr>
              <a:t>non-traditional spiller</a:t>
            </a:r>
            <a:endParaRPr lang="en-GB" dirty="0">
              <a:latin typeface="+mj-lt"/>
            </a:endParaRPr>
          </a:p>
          <a:p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164" y="5924732"/>
            <a:ext cx="2413000" cy="774700"/>
          </a:xfrm>
          <a:prstGeom prst="rect">
            <a:avLst/>
          </a:prstGeom>
        </p:spPr>
      </p:pic>
      <p:pic>
        <p:nvPicPr>
          <p:cNvPr id="7" name="moving_frame_bulg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73952" y="1436679"/>
            <a:ext cx="8394700" cy="39687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344587" y="1545901"/>
            <a:ext cx="66877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 smtClean="0"/>
              <a:t>peak</a:t>
            </a:r>
            <a:endParaRPr lang="en-GB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7106849" y="1545901"/>
            <a:ext cx="31451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π</a:t>
            </a:r>
            <a:endParaRPr lang="en-GB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3344587" y="3433764"/>
            <a:ext cx="51328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π/2</a:t>
            </a:r>
            <a:endParaRPr lang="en-GB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7106849" y="3433764"/>
            <a:ext cx="64152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3π/2</a:t>
            </a:r>
            <a:endParaRPr lang="en-GB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10002252" y="2116020"/>
            <a:ext cx="21339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j-lt"/>
              </a:rPr>
              <a:t>r</a:t>
            </a:r>
            <a:r>
              <a:rPr lang="en-GB" sz="1600" dirty="0" smtClean="0">
                <a:latin typeface="+mj-lt"/>
              </a:rPr>
              <a:t>olling on crest bulge:</a:t>
            </a:r>
          </a:p>
          <a:p>
            <a:r>
              <a:rPr lang="en-GB" sz="1600" dirty="0" smtClean="0">
                <a:latin typeface="+mj-lt"/>
              </a:rPr>
              <a:t>spilling breaker</a:t>
            </a:r>
            <a:endParaRPr lang="en-GB" sz="1600" dirty="0">
              <a:latin typeface="+mj-lt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029781" y="2846895"/>
            <a:ext cx="722846" cy="358218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2042629" y="3433764"/>
            <a:ext cx="651967" cy="40011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88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063663" y="426099"/>
                <a:ext cx="71721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latin typeface="+mj-lt"/>
                  </a:rPr>
                  <a:t>Results: evolution of total volume of bubbles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</m:acc>
                  </m:oMath>
                </a14:m>
                <a:r>
                  <a:rPr lang="en-GB" sz="2400" dirty="0" smtClean="0"/>
                  <a:t>(x,t)</a:t>
                </a:r>
                <a:r>
                  <a:rPr lang="en-GB" sz="2400" dirty="0" smtClean="0">
                    <a:latin typeface="+mj-lt"/>
                  </a:rPr>
                  <a:t>  </a:t>
                </a:r>
                <a:endParaRPr lang="en-GB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663" y="426099"/>
                <a:ext cx="7172156" cy="461665"/>
              </a:xfrm>
              <a:prstGeom prst="rect">
                <a:avLst/>
              </a:prstGeom>
              <a:blipFill>
                <a:blip r:embed="rId3"/>
                <a:stretch>
                  <a:fillRect l="-136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26" y="1370226"/>
            <a:ext cx="8680154" cy="4291563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V="1">
            <a:off x="10970699" y="3482109"/>
            <a:ext cx="0" cy="1006764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940337" y="4573968"/>
            <a:ext cx="2209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+mj-lt"/>
              </a:rPr>
              <a:t>w</a:t>
            </a:r>
            <a:r>
              <a:rPr lang="en-GB" sz="2000" dirty="0" smtClean="0">
                <a:latin typeface="+mj-lt"/>
              </a:rPr>
              <a:t>ave propagation</a:t>
            </a:r>
            <a:endParaRPr lang="en-GB" sz="20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84945" y="2720467"/>
            <a:ext cx="66877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 smtClean="0"/>
              <a:t>peak</a:t>
            </a:r>
            <a:endParaRPr lang="en-GB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9532948" y="2625589"/>
            <a:ext cx="31451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π</a:t>
            </a:r>
            <a:endParaRPr lang="en-GB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740436" y="4696436"/>
            <a:ext cx="51328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π/2</a:t>
            </a:r>
            <a:endParaRPr lang="en-GB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9205936" y="4696436"/>
            <a:ext cx="64152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3π/2</a:t>
            </a:r>
            <a:endParaRPr lang="en-GB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7418588" y="1138479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+mj-lt"/>
              </a:rPr>
              <a:t>a</a:t>
            </a:r>
            <a:r>
              <a:rPr lang="en-GB" dirty="0" smtClean="0">
                <a:latin typeface="+mj-lt"/>
              </a:rPr>
              <a:t>lmost no bubbles left</a:t>
            </a:r>
            <a:endParaRPr lang="en-GB" dirty="0">
              <a:latin typeface="+mj-lt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7010400" y="1344366"/>
            <a:ext cx="430306" cy="228853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72990" y="1008781"/>
            <a:ext cx="371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+mj-lt"/>
              </a:rPr>
              <a:t>bubble transport by breaking wave</a:t>
            </a:r>
            <a:endParaRPr lang="en-GB" dirty="0">
              <a:latin typeface="+mj-lt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953435" y="1306842"/>
            <a:ext cx="8965" cy="384576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936" y="5842091"/>
            <a:ext cx="24130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8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069" y="340819"/>
            <a:ext cx="7548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Results: ensemble averaged bubble size distributions </a:t>
            </a:r>
            <a:endParaRPr lang="en-GB" sz="2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04489" y="1060989"/>
            <a:ext cx="2226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x</a:t>
            </a:r>
            <a:r>
              <a:rPr lang="en-GB" sz="2000" dirty="0" smtClean="0"/>
              <a:t> = [-150:-200] mm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0326" y="1461099"/>
                <a:ext cx="3828292" cy="9336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1A7BE6"/>
                    </a:solidFill>
                  </a:rPr>
                  <a:t>●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 smtClean="0">
                            <a:solidFill>
                              <a:srgbClr val="1A7BE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GB" b="0" i="0" dirty="0" smtClean="0">
                            <a:solidFill>
                              <a:srgbClr val="1A7BE6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</m:acc>
                  </m:oMath>
                </a14:m>
                <a:r>
                  <a:rPr lang="en-US" dirty="0" smtClean="0">
                    <a:solidFill>
                      <a:srgbClr val="1A7BE6"/>
                    </a:solidFill>
                  </a:rPr>
                  <a:t>(r) time averaged over first 1 sec</a:t>
                </a:r>
              </a:p>
              <a:p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●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</m:acc>
                  </m:oMath>
                </a14:m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(r) time </a:t>
                </a:r>
                <a:r>
                  <a: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averaged over </a:t>
                </a:r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entire record</a:t>
                </a:r>
              </a:p>
              <a:p>
                <a:r>
                  <a:rPr lang="en-US" dirty="0" smtClean="0">
                    <a:solidFill>
                      <a:srgbClr val="FF3399"/>
                    </a:solidFill>
                  </a:rPr>
                  <a:t>--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1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</m:acc>
                    <m:d>
                      <m:dPr>
                        <m:ctrlPr>
                          <a:rPr lang="en-US" i="1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1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</m:e>
                    </m:d>
                    <m:r>
                      <a:rPr lang="en-US" b="0">
                        <a:solidFill>
                          <a:srgbClr val="FF3399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i="1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1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en-US" b="0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10/3</m:t>
                        </m:r>
                      </m:sup>
                    </m:sSup>
                  </m:oMath>
                </a14:m>
                <a:r>
                  <a:rPr lang="en-GB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for r&gt;1 mm</a:t>
                </a:r>
                <a:endParaRPr lang="en-GB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26" y="1461099"/>
                <a:ext cx="3828292" cy="933654"/>
              </a:xfrm>
              <a:prstGeom prst="rect">
                <a:avLst/>
              </a:prstGeom>
              <a:blipFill>
                <a:blip r:embed="rId3"/>
                <a:stretch>
                  <a:fillRect l="-1274" t="-3922" r="-637" b="-9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362" y="1497040"/>
            <a:ext cx="8592658" cy="424830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851866" y="2781385"/>
            <a:ext cx="66877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 smtClean="0"/>
              <a:t>peak</a:t>
            </a:r>
            <a:endParaRPr lang="en-GB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8620379" y="2781385"/>
            <a:ext cx="31451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π</a:t>
            </a:r>
            <a:endParaRPr lang="en-GB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4851866" y="4757354"/>
            <a:ext cx="51328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π/2</a:t>
            </a:r>
            <a:endParaRPr lang="en-GB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8614128" y="4757354"/>
            <a:ext cx="64152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3π/2</a:t>
            </a:r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02344" y="2723556"/>
            <a:ext cx="3857146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j-lt"/>
              </a:rPr>
              <a:t>In trough (</a:t>
            </a:r>
            <a:r>
              <a:rPr lang="el-GR" sz="1600" dirty="0" smtClean="0"/>
              <a:t>π</a:t>
            </a:r>
            <a:r>
              <a:rPr lang="el-GR" sz="1600" dirty="0" smtClean="0">
                <a:latin typeface="+mj-lt"/>
              </a:rPr>
              <a:t>) </a:t>
            </a:r>
            <a:r>
              <a:rPr lang="en-GB" sz="1600" dirty="0" smtClean="0">
                <a:latin typeface="+mj-lt"/>
              </a:rPr>
              <a:t>case, less bubbles are</a:t>
            </a:r>
          </a:p>
          <a:p>
            <a:r>
              <a:rPr lang="en-GB" sz="1600" dirty="0">
                <a:latin typeface="+mj-lt"/>
              </a:rPr>
              <a:t>g</a:t>
            </a:r>
            <a:r>
              <a:rPr lang="en-GB" sz="1600" dirty="0" smtClean="0">
                <a:latin typeface="+mj-lt"/>
              </a:rPr>
              <a:t>enerated in total and per all radii.</a:t>
            </a:r>
          </a:p>
          <a:p>
            <a:r>
              <a:rPr lang="en-GB" sz="1600" dirty="0" smtClean="0">
                <a:latin typeface="+mj-lt"/>
              </a:rPr>
              <a:t>Larger bubbles (r&gt;4mm) are practically</a:t>
            </a:r>
          </a:p>
          <a:p>
            <a:r>
              <a:rPr lang="en-GB" sz="1600" dirty="0">
                <a:latin typeface="+mj-lt"/>
              </a:rPr>
              <a:t>n</a:t>
            </a:r>
            <a:r>
              <a:rPr lang="en-GB" sz="1600" dirty="0" smtClean="0">
                <a:latin typeface="+mj-lt"/>
              </a:rPr>
              <a:t>on existent. Size distribution is steeper </a:t>
            </a:r>
          </a:p>
          <a:p>
            <a:r>
              <a:rPr lang="en-GB" sz="1600" dirty="0">
                <a:latin typeface="+mj-lt"/>
              </a:rPr>
              <a:t>t</a:t>
            </a:r>
            <a:r>
              <a:rPr lang="en-GB" sz="1600" dirty="0" smtClean="0">
                <a:latin typeface="+mj-lt"/>
              </a:rPr>
              <a:t>han model slope (in purple). </a:t>
            </a:r>
          </a:p>
          <a:p>
            <a:endParaRPr lang="en-GB" sz="1600" dirty="0" smtClean="0">
              <a:latin typeface="+mj-lt"/>
            </a:endParaRPr>
          </a:p>
          <a:p>
            <a:endParaRPr lang="en-GB" sz="1600" dirty="0">
              <a:latin typeface="+mj-lt"/>
            </a:endParaRPr>
          </a:p>
          <a:p>
            <a:r>
              <a:rPr lang="en-GB" sz="1600" dirty="0" smtClean="0">
                <a:latin typeface="+mj-lt"/>
              </a:rPr>
              <a:t>Secondary maximum at r=7 mm </a:t>
            </a:r>
          </a:p>
          <a:p>
            <a:r>
              <a:rPr lang="en-GB" sz="1600" dirty="0" smtClean="0">
                <a:latin typeface="+mj-lt"/>
              </a:rPr>
              <a:t>in all cases indicates two bubble </a:t>
            </a:r>
          </a:p>
          <a:p>
            <a:r>
              <a:rPr lang="en-GB" sz="1600" dirty="0" smtClean="0">
                <a:latin typeface="+mj-lt"/>
              </a:rPr>
              <a:t>generation mechanisms.</a:t>
            </a:r>
          </a:p>
          <a:p>
            <a:r>
              <a:rPr lang="en-GB" dirty="0" smtClean="0"/>
              <a:t> </a:t>
            </a:r>
            <a:endParaRPr lang="en-GB" dirty="0">
              <a:latin typeface="+mj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650" y="5958623"/>
            <a:ext cx="2413000" cy="7747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035040" y="1661823"/>
            <a:ext cx="0" cy="35701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9813235" y="1661823"/>
            <a:ext cx="6626" cy="3579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106602" y="5459978"/>
            <a:ext cx="166978" cy="461864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47326" y="5731597"/>
            <a:ext cx="67185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+mj-lt"/>
              </a:rPr>
              <a:t>r</a:t>
            </a:r>
            <a:r>
              <a:rPr lang="en-GB" dirty="0" smtClean="0">
                <a:latin typeface="+mj-lt"/>
              </a:rPr>
              <a:t> = 1mm is the so called Hinze scale: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+mj-lt"/>
              </a:rPr>
              <a:t>b</a:t>
            </a:r>
            <a:r>
              <a:rPr lang="en-GB" dirty="0" smtClean="0">
                <a:latin typeface="+mj-lt"/>
              </a:rPr>
              <a:t>ubbles with r&gt;1 mm fragment into smaller bubbles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latin typeface="+mj-lt"/>
              </a:rPr>
              <a:t>b</a:t>
            </a:r>
            <a:r>
              <a:rPr lang="en-GB" dirty="0" smtClean="0">
                <a:latin typeface="+mj-lt"/>
              </a:rPr>
              <a:t>ubbles with r&lt;1 mm are stabilized by surface tension forces</a:t>
            </a:r>
            <a:endParaRPr lang="en-GB" dirty="0">
              <a:latin typeface="+mj-lt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6273579" y="5331636"/>
            <a:ext cx="3450866" cy="62698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34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01879" y="424268"/>
                <a:ext cx="55435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latin typeface="+mj-lt"/>
                  </a:rPr>
                  <a:t>Results: bubble volume per radius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GB" sz="2400" dirty="0"/>
                          <m:t>V</m:t>
                        </m:r>
                      </m:e>
                    </m:acc>
                  </m:oMath>
                </a14:m>
                <a:r>
                  <a:rPr lang="en-GB" sz="2400" dirty="0" smtClean="0">
                    <a:latin typeface="+mj-lt"/>
                  </a:rPr>
                  <a:t>(r) </a:t>
                </a:r>
                <a:endParaRPr lang="en-GB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879" y="424268"/>
                <a:ext cx="5543505" cy="461665"/>
              </a:xfrm>
              <a:prstGeom prst="rect">
                <a:avLst/>
              </a:prstGeom>
              <a:blipFill>
                <a:blip r:embed="rId3"/>
                <a:stretch>
                  <a:fillRect l="-1648" t="-9333" r="-659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21" y="1360207"/>
            <a:ext cx="8821898" cy="43616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726" y="2890314"/>
            <a:ext cx="16225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+mj-lt"/>
              </a:rPr>
              <a:t>t</a:t>
            </a:r>
            <a:r>
              <a:rPr lang="en-GB" sz="2000" dirty="0" smtClean="0">
                <a:latin typeface="+mj-lt"/>
              </a:rPr>
              <a:t>wo maxima:</a:t>
            </a:r>
          </a:p>
          <a:p>
            <a:r>
              <a:rPr lang="en-GB" sz="2000" dirty="0" smtClean="0">
                <a:latin typeface="+mj-lt"/>
              </a:rPr>
              <a:t>r = 1 mm</a:t>
            </a:r>
          </a:p>
          <a:p>
            <a:r>
              <a:rPr lang="en-GB" sz="2000" dirty="0">
                <a:latin typeface="+mj-lt"/>
              </a:rPr>
              <a:t>r</a:t>
            </a:r>
            <a:r>
              <a:rPr lang="en-GB" sz="2000" dirty="0" smtClean="0">
                <a:latin typeface="+mj-lt"/>
              </a:rPr>
              <a:t> &gt; 4 mm</a:t>
            </a:r>
            <a:endParaRPr lang="en-GB" sz="2000" dirty="0">
              <a:latin typeface="+mj-lt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566407" y="1614115"/>
            <a:ext cx="513421" cy="1392846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566407" y="2655973"/>
            <a:ext cx="453224" cy="350988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60185" y="1073161"/>
            <a:ext cx="2226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x</a:t>
            </a:r>
            <a:r>
              <a:rPr lang="en-GB" sz="2000" dirty="0" smtClean="0"/>
              <a:t> = [-150:-200] mm</a:t>
            </a:r>
            <a:endParaRPr lang="en-GB" sz="2000" dirty="0"/>
          </a:p>
        </p:txBody>
      </p:sp>
      <p:cxnSp>
        <p:nvCxnSpPr>
          <p:cNvPr id="22" name="Straight Arrow Connector 21"/>
          <p:cNvCxnSpPr>
            <a:stCxn id="26" idx="1"/>
          </p:cNvCxnSpPr>
          <p:nvPr/>
        </p:nvCxnSpPr>
        <p:spPr>
          <a:xfrm flipH="1" flipV="1">
            <a:off x="6052126" y="3754933"/>
            <a:ext cx="3686650" cy="136729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738776" y="1614115"/>
            <a:ext cx="2608406" cy="4555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+mj-lt"/>
              </a:rPr>
              <a:t>r</a:t>
            </a:r>
            <a:r>
              <a:rPr lang="en-GB" dirty="0" smtClean="0">
                <a:latin typeface="+mj-lt"/>
              </a:rPr>
              <a:t>&gt;4 mm bubbles</a:t>
            </a:r>
          </a:p>
          <a:p>
            <a:r>
              <a:rPr lang="en-GB" dirty="0" smtClean="0">
                <a:latin typeface="+mj-lt"/>
              </a:rPr>
              <a:t>do not split in </a:t>
            </a:r>
          </a:p>
          <a:p>
            <a:r>
              <a:rPr lang="en-GB" dirty="0">
                <a:latin typeface="+mj-lt"/>
              </a:rPr>
              <a:t>s</a:t>
            </a:r>
            <a:r>
              <a:rPr lang="en-GB" dirty="0" smtClean="0">
                <a:latin typeface="+mj-lt"/>
              </a:rPr>
              <a:t>maller bubbles.</a:t>
            </a:r>
          </a:p>
          <a:p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Hinze scaling indicates </a:t>
            </a:r>
          </a:p>
          <a:p>
            <a:r>
              <a:rPr lang="en-GB" dirty="0">
                <a:latin typeface="+mj-lt"/>
              </a:rPr>
              <a:t>t</a:t>
            </a:r>
            <a:r>
              <a:rPr lang="en-GB" dirty="0" smtClean="0">
                <a:latin typeface="+mj-lt"/>
              </a:rPr>
              <a:t>hat on bubble surface </a:t>
            </a:r>
          </a:p>
          <a:p>
            <a:r>
              <a:rPr lang="en-GB" dirty="0" smtClean="0">
                <a:latin typeface="+mj-lt"/>
              </a:rPr>
              <a:t>pressure greater than </a:t>
            </a:r>
          </a:p>
          <a:p>
            <a:r>
              <a:rPr lang="en-GB" dirty="0">
                <a:latin typeface="+mj-lt"/>
              </a:rPr>
              <a:t>s</a:t>
            </a:r>
            <a:r>
              <a:rPr lang="en-GB" dirty="0" smtClean="0">
                <a:latin typeface="+mj-lt"/>
              </a:rPr>
              <a:t>urface tension should </a:t>
            </a:r>
          </a:p>
          <a:p>
            <a:r>
              <a:rPr lang="en-GB" dirty="0" smtClean="0">
                <a:latin typeface="+mj-lt"/>
              </a:rPr>
              <a:t>lead to bubble splitting. </a:t>
            </a:r>
          </a:p>
          <a:p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But here another </a:t>
            </a:r>
          </a:p>
          <a:p>
            <a:r>
              <a:rPr lang="en-GB" dirty="0">
                <a:latin typeface="+mj-lt"/>
              </a:rPr>
              <a:t>p</a:t>
            </a:r>
            <a:r>
              <a:rPr lang="en-GB" dirty="0" smtClean="0">
                <a:latin typeface="+mj-lt"/>
              </a:rPr>
              <a:t>rocess might be </a:t>
            </a:r>
          </a:p>
          <a:p>
            <a:r>
              <a:rPr lang="en-GB" dirty="0" smtClean="0">
                <a:latin typeface="+mj-lt"/>
              </a:rPr>
              <a:t>responsible</a:t>
            </a:r>
          </a:p>
          <a:p>
            <a:r>
              <a:rPr lang="en-GB" dirty="0">
                <a:latin typeface="+mj-lt"/>
              </a:rPr>
              <a:t>f</a:t>
            </a:r>
            <a:r>
              <a:rPr lang="en-GB" dirty="0" smtClean="0">
                <a:latin typeface="+mj-lt"/>
              </a:rPr>
              <a:t>or bubble rise-up</a:t>
            </a:r>
          </a:p>
          <a:p>
            <a:r>
              <a:rPr lang="en-GB" dirty="0">
                <a:latin typeface="+mj-lt"/>
              </a:rPr>
              <a:t>t</a:t>
            </a:r>
            <a:r>
              <a:rPr lang="en-GB" dirty="0" smtClean="0">
                <a:latin typeface="+mj-lt"/>
              </a:rPr>
              <a:t>o the surface.</a:t>
            </a:r>
          </a:p>
          <a:p>
            <a:endParaRPr lang="en-GB" sz="20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56575" y="2749887"/>
            <a:ext cx="66877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 smtClean="0"/>
              <a:t>peak</a:t>
            </a:r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225088" y="2749887"/>
            <a:ext cx="31451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π</a:t>
            </a:r>
            <a:endParaRPr lang="en-GB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4456575" y="4725856"/>
            <a:ext cx="51328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π/2</a:t>
            </a:r>
            <a:endParaRPr lang="en-GB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8218837" y="4725856"/>
            <a:ext cx="64152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3π/2</a:t>
            </a:r>
            <a:endParaRPr lang="en-GB" sz="20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381" y="5956192"/>
            <a:ext cx="2413000" cy="774700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>
            <a:off x="5933094" y="3748442"/>
            <a:ext cx="125800" cy="783801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Down Arrow 30"/>
          <p:cNvSpPr/>
          <p:nvPr/>
        </p:nvSpPr>
        <p:spPr>
          <a:xfrm>
            <a:off x="10583186" y="2512612"/>
            <a:ext cx="270344" cy="270345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50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72897" y="399744"/>
            <a:ext cx="6484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Results: bulge area and velocity of bulge/crest</a:t>
            </a:r>
            <a:endParaRPr lang="en-GB" sz="24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15938" y="1141245"/>
            <a:ext cx="309636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1A7BE6"/>
                </a:solidFill>
              </a:rPr>
              <a:t>♦ </a:t>
            </a:r>
            <a:r>
              <a:rPr lang="en-GB" sz="2400" dirty="0" smtClean="0">
                <a:solidFill>
                  <a:srgbClr val="1A7BE6"/>
                </a:solidFill>
                <a:latin typeface="+mj-lt"/>
              </a:rPr>
              <a:t>U</a:t>
            </a:r>
            <a:r>
              <a:rPr lang="en-GB" sz="2400" baseline="-25000" dirty="0" smtClean="0">
                <a:solidFill>
                  <a:srgbClr val="1A7BE6"/>
                </a:solidFill>
                <a:latin typeface="+mj-lt"/>
              </a:rPr>
              <a:t>bulge</a:t>
            </a:r>
            <a:r>
              <a:rPr lang="en-GB" sz="2400" dirty="0">
                <a:solidFill>
                  <a:srgbClr val="1A7BE6"/>
                </a:solidFill>
              </a:rPr>
              <a:t> </a:t>
            </a:r>
            <a:r>
              <a:rPr lang="en-GB" sz="2400" dirty="0" smtClean="0">
                <a:solidFill>
                  <a:srgbClr val="1A7BE6"/>
                </a:solidFill>
              </a:rPr>
              <a:t>● U</a:t>
            </a:r>
            <a:r>
              <a:rPr lang="en-GB" sz="2400" baseline="-25000" dirty="0" smtClean="0">
                <a:solidFill>
                  <a:srgbClr val="1A7BE6"/>
                </a:solidFill>
              </a:rPr>
              <a:t>crest</a:t>
            </a:r>
            <a:r>
              <a:rPr lang="en-GB" sz="2400" dirty="0">
                <a:solidFill>
                  <a:srgbClr val="1A7BE6"/>
                </a:solidFill>
              </a:rPr>
              <a:t> </a:t>
            </a:r>
            <a:r>
              <a:rPr lang="en-GB" sz="2400" dirty="0" smtClean="0"/>
              <a:t>● A</a:t>
            </a:r>
            <a:r>
              <a:rPr lang="en-GB" sz="2400" baseline="-25000" dirty="0" smtClean="0"/>
              <a:t>bulge</a:t>
            </a:r>
            <a:endParaRPr lang="en-GB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01980" y="3043544"/>
            <a:ext cx="368562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j-lt"/>
              </a:rPr>
              <a:t>Area of bulge in trough case</a:t>
            </a:r>
          </a:p>
          <a:p>
            <a:r>
              <a:rPr lang="en-GB" sz="2000" dirty="0">
                <a:latin typeface="+mj-lt"/>
              </a:rPr>
              <a:t>i</a:t>
            </a:r>
            <a:r>
              <a:rPr lang="en-GB" sz="2000" dirty="0" smtClean="0">
                <a:latin typeface="+mj-lt"/>
              </a:rPr>
              <a:t>s almost half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 smtClean="0">
                <a:latin typeface="+mj-lt"/>
              </a:rPr>
              <a:t>compared to the </a:t>
            </a:r>
          </a:p>
          <a:p>
            <a:r>
              <a:rPr lang="en-GB" sz="2000" dirty="0" smtClean="0">
                <a:latin typeface="+mj-lt"/>
              </a:rPr>
              <a:t>peak case </a:t>
            </a:r>
            <a:r>
              <a:rPr lang="en-GB" sz="2000" dirty="0">
                <a:latin typeface="+mj-lt"/>
              </a:rPr>
              <a:t>at all </a:t>
            </a:r>
            <a:r>
              <a:rPr lang="en-GB" sz="2000" dirty="0" smtClean="0">
                <a:latin typeface="+mj-lt"/>
              </a:rPr>
              <a:t>times.</a:t>
            </a:r>
          </a:p>
          <a:p>
            <a:endParaRPr lang="en-GB" sz="2000" dirty="0">
              <a:latin typeface="+mj-lt"/>
            </a:endParaRPr>
          </a:p>
          <a:p>
            <a:r>
              <a:rPr lang="en-GB" sz="2000" dirty="0" smtClean="0">
                <a:latin typeface="+mj-lt"/>
              </a:rPr>
              <a:t>Velocities of trough bulge and</a:t>
            </a:r>
          </a:p>
          <a:p>
            <a:r>
              <a:rPr lang="en-GB" sz="2000" dirty="0">
                <a:latin typeface="+mj-lt"/>
              </a:rPr>
              <a:t>c</a:t>
            </a:r>
            <a:r>
              <a:rPr lang="en-GB" sz="2000" dirty="0" smtClean="0">
                <a:latin typeface="+mj-lt"/>
              </a:rPr>
              <a:t>rest are also clearly smaller</a:t>
            </a:r>
          </a:p>
          <a:p>
            <a:r>
              <a:rPr lang="en-GB" sz="2000" dirty="0">
                <a:latin typeface="+mj-lt"/>
              </a:rPr>
              <a:t>t</a:t>
            </a:r>
            <a:r>
              <a:rPr lang="en-GB" sz="2000" dirty="0" smtClean="0">
                <a:latin typeface="+mj-lt"/>
              </a:rPr>
              <a:t>han rest of case</a:t>
            </a:r>
            <a:r>
              <a:rPr lang="en-GB" sz="2000" dirty="0">
                <a:latin typeface="+mj-lt"/>
              </a:rPr>
              <a:t>s</a:t>
            </a:r>
            <a:r>
              <a:rPr lang="en-GB" sz="2000" dirty="0" smtClean="0">
                <a:latin typeface="+mj-lt"/>
              </a:rPr>
              <a:t>.</a:t>
            </a:r>
          </a:p>
          <a:p>
            <a:endParaRPr lang="en-GB" sz="2000" dirty="0" smtClean="0">
              <a:latin typeface="+mj-lt"/>
            </a:endParaRPr>
          </a:p>
          <a:p>
            <a:r>
              <a:rPr lang="en-GB" sz="2000" dirty="0" smtClean="0">
                <a:latin typeface="+mj-lt"/>
              </a:rPr>
              <a:t>However ratio of U</a:t>
            </a:r>
            <a:r>
              <a:rPr lang="en-GB" sz="2000" baseline="-25000" dirty="0" smtClean="0">
                <a:latin typeface="+mj-lt"/>
              </a:rPr>
              <a:t>bulge</a:t>
            </a:r>
            <a:r>
              <a:rPr lang="en-GB" sz="2000" dirty="0" smtClean="0">
                <a:latin typeface="+mj-lt"/>
              </a:rPr>
              <a:t>/U</a:t>
            </a:r>
            <a:r>
              <a:rPr lang="en-GB" sz="2000" baseline="-25000" dirty="0" smtClean="0">
                <a:latin typeface="+mj-lt"/>
              </a:rPr>
              <a:t>crest</a:t>
            </a:r>
            <a:endParaRPr lang="en-GB" sz="2000" dirty="0">
              <a:latin typeface="+mj-lt"/>
            </a:endParaRPr>
          </a:p>
          <a:p>
            <a:r>
              <a:rPr lang="en-GB" sz="2000" dirty="0" smtClean="0">
                <a:latin typeface="+mj-lt"/>
              </a:rPr>
              <a:t>reaches a constant value after </a:t>
            </a:r>
          </a:p>
          <a:p>
            <a:r>
              <a:rPr lang="en-GB" sz="2000" dirty="0" smtClean="0">
                <a:latin typeface="+mj-lt"/>
              </a:rPr>
              <a:t>some time in all cases.  </a:t>
            </a:r>
            <a:endParaRPr lang="en-GB" sz="20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00896" y="973380"/>
            <a:ext cx="18473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GB" sz="2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364" y="5977387"/>
            <a:ext cx="2413000" cy="774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92" y="1713795"/>
            <a:ext cx="8429508" cy="415549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28473" y="1910153"/>
            <a:ext cx="66877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 smtClean="0"/>
              <a:t>peak</a:t>
            </a:r>
            <a:endParaRPr lang="en-GB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8196986" y="1910153"/>
            <a:ext cx="31451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π</a:t>
            </a:r>
            <a:endParaRPr lang="en-GB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4428473" y="3886122"/>
            <a:ext cx="51328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π/2</a:t>
            </a:r>
            <a:endParaRPr lang="en-GB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8190735" y="3886122"/>
            <a:ext cx="64152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sz="2000" dirty="0" smtClean="0"/>
              <a:t>3π/2</a:t>
            </a:r>
            <a:endParaRPr lang="en-GB" sz="20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31" y="1253489"/>
            <a:ext cx="3596773" cy="165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2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8833" y="184128"/>
            <a:ext cx="186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Conclusions</a:t>
            </a:r>
            <a:endParaRPr lang="en-GB" sz="24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8833" y="730634"/>
                <a:ext cx="12348252" cy="5642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>
                    <a:latin typeface="+mj-lt"/>
                  </a:rPr>
                  <a:t>The objective of this study was: </a:t>
                </a:r>
              </a:p>
              <a:p>
                <a:r>
                  <a:rPr lang="en-GB" dirty="0">
                    <a:latin typeface="+mj-lt"/>
                  </a:rPr>
                  <a:t>t</a:t>
                </a:r>
                <a:r>
                  <a:rPr lang="en-GB" dirty="0" smtClean="0">
                    <a:latin typeface="+mj-lt"/>
                  </a:rPr>
                  <a:t>o measure in detail the volume and number of bubbles per radii in space and time and demonstrate how it relates </a:t>
                </a:r>
              </a:p>
              <a:p>
                <a:r>
                  <a:rPr lang="en-GB" dirty="0" smtClean="0">
                    <a:latin typeface="+mj-lt"/>
                  </a:rPr>
                  <a:t>with the geometry </a:t>
                </a:r>
                <a:r>
                  <a:rPr lang="en-GB" dirty="0">
                    <a:latin typeface="+mj-lt"/>
                  </a:rPr>
                  <a:t>and </a:t>
                </a:r>
                <a:r>
                  <a:rPr lang="en-GB" dirty="0" smtClean="0">
                    <a:latin typeface="+mj-lt"/>
                  </a:rPr>
                  <a:t>velocity of the breakers locally. </a:t>
                </a:r>
              </a:p>
              <a:p>
                <a:endParaRPr lang="en-GB" dirty="0" smtClean="0">
                  <a:latin typeface="+mj-lt"/>
                </a:endParaRPr>
              </a:p>
              <a:p>
                <a:r>
                  <a:rPr lang="en-GB" b="1" dirty="0" smtClean="0">
                    <a:latin typeface="+mj-lt"/>
                  </a:rPr>
                  <a:t>Main conclusion:</a:t>
                </a:r>
              </a:p>
              <a:p>
                <a:r>
                  <a:rPr lang="en-GB" dirty="0">
                    <a:latin typeface="+mj-lt"/>
                  </a:rPr>
                  <a:t>i</a:t>
                </a:r>
                <a:r>
                  <a:rPr lang="en-GB" dirty="0" smtClean="0">
                    <a:latin typeface="+mj-lt"/>
                  </a:rPr>
                  <a:t>n the traditional spiller case (i.e. trough) fewer bubbles are formed for all radii at all times. In this case bulge area </a:t>
                </a:r>
              </a:p>
              <a:p>
                <a:r>
                  <a:rPr lang="en-GB" dirty="0" smtClean="0">
                    <a:latin typeface="+mj-lt"/>
                  </a:rPr>
                  <a:t>and velocity in x-direction is always smaller than micro-plungers.</a:t>
                </a:r>
              </a:p>
              <a:p>
                <a:endParaRPr lang="en-GB" dirty="0" smtClean="0">
                  <a:latin typeface="+mj-lt"/>
                </a:endParaRPr>
              </a:p>
              <a:p>
                <a:endParaRPr lang="en-GB" dirty="0" smtClean="0">
                  <a:latin typeface="+mj-lt"/>
                </a:endParaRPr>
              </a:p>
              <a:p>
                <a:r>
                  <a:rPr lang="en-GB" dirty="0" smtClean="0">
                    <a:latin typeface="+mj-lt"/>
                  </a:rPr>
                  <a:t>Additional conclusions:</a:t>
                </a:r>
                <a:endParaRPr lang="en-GB" dirty="0">
                  <a:latin typeface="+mj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>
                    <a:latin typeface="+mj-lt"/>
                  </a:rPr>
                  <a:t>f</a:t>
                </a:r>
                <a:r>
                  <a:rPr lang="en-GB" dirty="0" smtClean="0">
                    <a:latin typeface="+mj-lt"/>
                  </a:rPr>
                  <a:t>or the trough case, almost no large bubbles (r&gt;4 mm) are formed. Thereby, the bubble size distribution is steeper </a:t>
                </a:r>
              </a:p>
              <a:p>
                <a:r>
                  <a:rPr lang="en-GB" dirty="0">
                    <a:latin typeface="+mj-lt"/>
                  </a:rPr>
                  <a:t>t</a:t>
                </a:r>
                <a:r>
                  <a:rPr lang="en-GB" dirty="0" smtClean="0">
                    <a:latin typeface="+mj-lt"/>
                  </a:rPr>
                  <a:t>han the accepted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∝</m:t>
                        </m:r>
                        <m:r>
                          <m:rPr>
                            <m:sty m:val="p"/>
                          </m:rPr>
                          <a:rPr lang="en-US" i="1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en-US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10/3</m:t>
                        </m:r>
                      </m:sup>
                    </m:sSup>
                  </m:oMath>
                </a14:m>
                <a:r>
                  <a:rPr lang="en-GB" dirty="0" smtClean="0">
                    <a:latin typeface="+mj-lt"/>
                  </a:rPr>
                  <a:t> model at all times. </a:t>
                </a:r>
              </a:p>
              <a:p>
                <a:endParaRPr lang="en-GB" dirty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>
                    <a:latin typeface="+mj-lt"/>
                  </a:rPr>
                  <a:t>I</a:t>
                </a:r>
                <a:r>
                  <a:rPr lang="en-GB" dirty="0" smtClean="0">
                    <a:latin typeface="+mj-lt"/>
                  </a:rPr>
                  <a:t>n all cases, there is evidence that the largest bubbles (r&gt;4 mm) do not split into smaller ones. Instead they rise to </a:t>
                </a:r>
              </a:p>
              <a:p>
                <a:r>
                  <a:rPr lang="en-GB" dirty="0" smtClean="0">
                    <a:latin typeface="+mj-lt"/>
                  </a:rPr>
                  <a:t>the surface. </a:t>
                </a:r>
                <a:r>
                  <a:rPr lang="en-US" dirty="0" smtClean="0">
                    <a:latin typeface="+mj-lt"/>
                  </a:rPr>
                  <a:t>This implies that on the bubble surface additional processes other than pressure/surface tension </a:t>
                </a:r>
              </a:p>
              <a:p>
                <a:r>
                  <a:rPr lang="en-US" dirty="0" smtClean="0">
                    <a:latin typeface="+mj-lt"/>
                  </a:rPr>
                  <a:t>balance (which results in Hinze scaling) determine the evolution of the size distribution.</a:t>
                </a:r>
              </a:p>
              <a:p>
                <a:endParaRPr lang="en-US" dirty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+mj-lt"/>
                  </a:rPr>
                  <a:t>There is also indication of transport of the bubble cloud by the collapsing wave, but only in the micro plunger cases.  </a:t>
                </a:r>
              </a:p>
              <a:p>
                <a:endParaRPr lang="en-GB" dirty="0"/>
              </a:p>
              <a:p>
                <a:endParaRPr lang="en-GB" dirty="0" smtClean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833" y="730634"/>
                <a:ext cx="12348252" cy="5642635"/>
              </a:xfrm>
              <a:prstGeom prst="rect">
                <a:avLst/>
              </a:prstGeom>
              <a:blipFill>
                <a:blip r:embed="rId3"/>
                <a:stretch>
                  <a:fillRect l="-395" t="-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963" y="5843161"/>
            <a:ext cx="24130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6905" y="431038"/>
            <a:ext cx="1810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+mj-lt"/>
              </a:rPr>
              <a:t>Future work</a:t>
            </a:r>
            <a:endParaRPr lang="en-GB" sz="2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6905" y="1119442"/>
            <a:ext cx="1134188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+mj-lt"/>
              </a:rPr>
              <a:t>Additional experiments should be done with different wave spectra. This will monitor the effect of global wave </a:t>
            </a:r>
          </a:p>
          <a:p>
            <a:r>
              <a:rPr lang="en-GB" dirty="0">
                <a:latin typeface="+mj-lt"/>
              </a:rPr>
              <a:t>p</a:t>
            </a:r>
            <a:r>
              <a:rPr lang="en-GB" dirty="0" smtClean="0">
                <a:latin typeface="+mj-lt"/>
              </a:rPr>
              <a:t>roperties on bubbles.</a:t>
            </a:r>
          </a:p>
          <a:p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Salt water experiments are very important. It is expected that wave crests will have different deformation </a:t>
            </a:r>
          </a:p>
          <a:p>
            <a:r>
              <a:rPr lang="en-GB" dirty="0">
                <a:latin typeface="+mj-lt"/>
              </a:rPr>
              <a:t>a</a:t>
            </a:r>
            <a:r>
              <a:rPr lang="en-GB" dirty="0" smtClean="0">
                <a:latin typeface="+mj-lt"/>
              </a:rPr>
              <a:t>nd bubble distributions will vary when salt is added in the water.</a:t>
            </a:r>
          </a:p>
          <a:p>
            <a:endParaRPr lang="en-GB" dirty="0">
              <a:latin typeface="+mj-lt"/>
            </a:endParaRPr>
          </a:p>
          <a:p>
            <a:r>
              <a:rPr lang="en-GB" dirty="0" smtClean="0">
                <a:latin typeface="+mj-lt"/>
              </a:rPr>
              <a:t>That being said, surface tension should be monitored and controlled.</a:t>
            </a:r>
          </a:p>
          <a:p>
            <a:endParaRPr lang="en-GB" dirty="0">
              <a:latin typeface="+mj-lt"/>
            </a:endParaRPr>
          </a:p>
          <a:p>
            <a:r>
              <a:rPr lang="en-GB" dirty="0" smtClean="0">
                <a:latin typeface="+mj-lt"/>
              </a:rPr>
              <a:t>Categories of breakers with bubble size/volume distributions should be feasible to make after that.</a:t>
            </a:r>
          </a:p>
          <a:p>
            <a:endParaRPr lang="en-GB" dirty="0">
              <a:latin typeface="+mj-lt"/>
            </a:endParaRPr>
          </a:p>
          <a:p>
            <a:endParaRPr lang="en-GB" dirty="0" smtClean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6905" y="4298582"/>
            <a:ext cx="114569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+mj-lt"/>
              </a:rPr>
              <a:t>Finally, a more complete framework of the bulge characteristics should be developed. Measurements of fluid </a:t>
            </a:r>
          </a:p>
          <a:p>
            <a:r>
              <a:rPr lang="en-GB" dirty="0">
                <a:latin typeface="+mj-lt"/>
              </a:rPr>
              <a:t>v</a:t>
            </a:r>
            <a:r>
              <a:rPr lang="en-GB" dirty="0" smtClean="0">
                <a:latin typeface="+mj-lt"/>
              </a:rPr>
              <a:t>elocity at the tip of the bulge will give a more complete picture of the limiting values of kinematic conditions at </a:t>
            </a:r>
          </a:p>
          <a:p>
            <a:r>
              <a:rPr lang="en-GB" dirty="0" smtClean="0">
                <a:latin typeface="+mj-lt"/>
              </a:rPr>
              <a:t>breaking for specific wave spectra and phases. </a:t>
            </a:r>
          </a:p>
          <a:p>
            <a:r>
              <a:rPr lang="en-GB" dirty="0" smtClean="0">
                <a:latin typeface="+mj-lt"/>
              </a:rPr>
              <a:t>So far we have observed that </a:t>
            </a:r>
            <a:r>
              <a:rPr lang="en-GB" dirty="0" smtClean="0"/>
              <a:t>U</a:t>
            </a:r>
            <a:r>
              <a:rPr lang="en-GB" baseline="-25000" dirty="0" smtClean="0"/>
              <a:t>bulge</a:t>
            </a:r>
            <a:r>
              <a:rPr lang="en-GB" dirty="0" smtClean="0"/>
              <a:t>/U</a:t>
            </a:r>
            <a:r>
              <a:rPr lang="en-GB" baseline="-25000" dirty="0" smtClean="0"/>
              <a:t>crest</a:t>
            </a:r>
            <a:r>
              <a:rPr lang="en-GB" dirty="0"/>
              <a:t> </a:t>
            </a:r>
            <a:r>
              <a:rPr lang="en-GB" dirty="0" smtClean="0">
                <a:latin typeface="+mj-lt"/>
              </a:rPr>
              <a:t>reaches a constant value after a while for all waves. </a:t>
            </a:r>
          </a:p>
          <a:p>
            <a:r>
              <a:rPr lang="en-GB" dirty="0" smtClean="0">
                <a:latin typeface="+mj-lt"/>
              </a:rPr>
              <a:t>This limiting stage needs to be quantified and investigated for more time records.</a:t>
            </a:r>
            <a:endParaRPr lang="en-GB" dirty="0"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963" y="5815729"/>
            <a:ext cx="24130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2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12" y="2866918"/>
            <a:ext cx="1963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latin typeface="+mj-lt"/>
              </a:rPr>
              <a:t>Thank you!</a:t>
            </a:r>
            <a:endParaRPr lang="en-GB" sz="2800" dirty="0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803" y="5837422"/>
            <a:ext cx="2413000" cy="774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040" y="497966"/>
            <a:ext cx="8647176" cy="540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7328976_Minimalist presentation_RVA_v4" id="{DA616D2A-CFEC-48D2-90FC-DF66CF8D2F8A}" vid="{8F2838F8-33B8-457C-9B19-1E5863B0E0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3D8350-BC36-420E-83B3-2CFFF4E97F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100F67-BC3D-46B4-8D39-802DC9D7F2EB}">
  <ds:schemaRefs>
    <ds:schemaRef ds:uri="16c05727-aa75-4e4a-9b5f-8a80a1165891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7323504-CBC8-4A2F-BF86-8DF0D94D4A3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tf67328976_win32</Template>
  <TotalTime>0</TotalTime>
  <Words>977</Words>
  <Application>Microsoft Office PowerPoint</Application>
  <PresentationFormat>Widescreen</PresentationFormat>
  <Paragraphs>212</Paragraphs>
  <Slides>15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Cambria Math</vt:lpstr>
      <vt:lpstr>Corbel</vt:lpstr>
      <vt:lpstr>Helvetica</vt:lpstr>
      <vt:lpstr>Helvetica-Bold</vt:lpstr>
      <vt:lpstr>Helvetica-Oblique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2021-04-06T08:51:51Z</dcterms:created>
  <dcterms:modified xsi:type="dcterms:W3CDTF">2021-04-19T07:37:02Z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Tfs.IsStoryboard">
    <vt:bool>true</vt:bool>
  </property>
  <property fmtid="{D5CDD505-2E9C-101B-9397-08002B2CF9AE}" pid="4" name="_MarkAsFinal">
    <vt:bool>true</vt:bool>
  </property>
</Properties>
</file>