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2" r:id="rId2"/>
  </p:sldMasterIdLst>
  <p:notesMasterIdLst>
    <p:notesMasterId r:id="rId18"/>
  </p:notesMasterIdLst>
  <p:sldIdLst>
    <p:sldId id="701" r:id="rId3"/>
    <p:sldId id="625" r:id="rId4"/>
    <p:sldId id="699" r:id="rId5"/>
    <p:sldId id="695" r:id="rId6"/>
    <p:sldId id="693" r:id="rId7"/>
    <p:sldId id="682" r:id="rId8"/>
    <p:sldId id="698" r:id="rId9"/>
    <p:sldId id="640" r:id="rId10"/>
    <p:sldId id="697" r:id="rId11"/>
    <p:sldId id="639" r:id="rId12"/>
    <p:sldId id="691" r:id="rId13"/>
    <p:sldId id="692" r:id="rId14"/>
    <p:sldId id="700" r:id="rId15"/>
    <p:sldId id="338" r:id="rId16"/>
    <p:sldId id="686" r:id="rId17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07"/>
    <p:restoredTop sz="94694"/>
  </p:normalViewPr>
  <p:slideViewPr>
    <p:cSldViewPr snapToGrid="0" snapToObjects="1">
      <p:cViewPr>
        <p:scale>
          <a:sx n="107" d="100"/>
          <a:sy n="107" d="100"/>
        </p:scale>
        <p:origin x="1096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A9182-1AC1-EF4D-8B10-D541B523F605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DB8ECB-9716-BC4D-8F5D-DF485F9B6C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214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B8ECB-9716-BC4D-8F5D-DF485F9B6C7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813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AFC6D0-44D5-4EB7-828F-6F464F83D79A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4879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AFC6D0-44D5-4EB7-828F-6F464F83D79A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363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AFC6D0-44D5-4EB7-828F-6F464F83D79A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221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Work in progress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2BA97-68A4-CC43-B50E-3D35FE991C0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577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2"/>
          <p:cNvSpPr>
            <a:spLocks noGrp="1"/>
          </p:cNvSpPr>
          <p:nvPr>
            <p:ph idx="10" hasCustomPrompt="1"/>
          </p:nvPr>
        </p:nvSpPr>
        <p:spPr>
          <a:xfrm>
            <a:off x="427202" y="1978723"/>
            <a:ext cx="11345332" cy="127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 sz="1600" baseline="0" noProof="0" dirty="0" smtClean="0">
                <a:solidFill>
                  <a:srgbClr val="000000"/>
                </a:solidFill>
              </a:defRPr>
            </a:lvl1pPr>
            <a:lvl2pPr>
              <a:defRPr lang="de-DE" noProof="0" dirty="0" smtClean="0"/>
            </a:lvl2pPr>
          </a:lstStyle>
          <a:p>
            <a:pPr marL="0" marR="0" lvl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Volker </a:t>
            </a:r>
            <a:r>
              <a:rPr lang="de-DE" dirty="0" err="1"/>
              <a:t>Racho</a:t>
            </a:r>
            <a:endParaRPr lang="de-DE" baseline="30000" dirty="0"/>
          </a:p>
        </p:txBody>
      </p:sp>
      <p:sp>
        <p:nvSpPr>
          <p:cNvPr id="14" name="Rechteck 13"/>
          <p:cNvSpPr/>
          <p:nvPr userDrawn="1"/>
        </p:nvSpPr>
        <p:spPr bwMode="auto">
          <a:xfrm>
            <a:off x="11130180" y="6408271"/>
            <a:ext cx="766981" cy="3585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27202" y="994337"/>
            <a:ext cx="11345332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0" noProof="0" dirty="0"/>
            </a:lvl1pPr>
          </a:lstStyle>
          <a:p>
            <a:pPr lvl="0"/>
            <a:r>
              <a:rPr lang="de-DE" noProof="0" dirty="0"/>
              <a:t>Titel</a:t>
            </a:r>
          </a:p>
        </p:txBody>
      </p:sp>
      <p:sp>
        <p:nvSpPr>
          <p:cNvPr id="9" name="Inhaltsplatzhalter 2"/>
          <p:cNvSpPr>
            <a:spLocks noGrp="1"/>
          </p:cNvSpPr>
          <p:nvPr>
            <p:ph idx="13" hasCustomPrompt="1"/>
          </p:nvPr>
        </p:nvSpPr>
        <p:spPr>
          <a:xfrm>
            <a:off x="427202" y="3397948"/>
            <a:ext cx="11345332" cy="127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DE" sz="1600" baseline="0" noProof="0" dirty="0" smtClean="0">
                <a:solidFill>
                  <a:srgbClr val="000000"/>
                </a:solidFill>
              </a:defRPr>
            </a:lvl1pPr>
            <a:lvl2pPr>
              <a:defRPr lang="de-DE" noProof="0" dirty="0" smtClean="0"/>
            </a:lvl2pPr>
          </a:lstStyle>
          <a:p>
            <a:pPr lvl="0"/>
            <a:r>
              <a:rPr lang="de-DE" dirty="0"/>
              <a:t>Deutsches Geodätisches Forschungsinstitut, Technische Universität München (DGFI-TUM)</a:t>
            </a:r>
            <a:endParaRPr lang="de-DE" noProof="0" dirty="0"/>
          </a:p>
        </p:txBody>
      </p:sp>
      <p:sp>
        <p:nvSpPr>
          <p:cNvPr id="10" name="Inhaltsplatzhalter 2"/>
          <p:cNvSpPr>
            <a:spLocks noGrp="1"/>
          </p:cNvSpPr>
          <p:nvPr>
            <p:ph idx="14" hasCustomPrompt="1"/>
          </p:nvPr>
        </p:nvSpPr>
        <p:spPr>
          <a:xfrm>
            <a:off x="427202" y="5450401"/>
            <a:ext cx="11345332" cy="255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DE" sz="1600" baseline="0" noProof="0" dirty="0" smtClean="0">
                <a:solidFill>
                  <a:srgbClr val="000000"/>
                </a:solidFill>
              </a:defRPr>
            </a:lvl1pPr>
            <a:lvl2pPr>
              <a:defRPr lang="de-DE" noProof="0" dirty="0" smtClean="0"/>
            </a:lvl2pPr>
          </a:lstStyle>
          <a:p>
            <a:pPr lvl="0"/>
            <a:r>
              <a:rPr lang="de-DE" noProof="0" dirty="0"/>
              <a:t>Jahrestagung der Allianz Deutscher Designer</a:t>
            </a:r>
          </a:p>
        </p:txBody>
      </p:sp>
      <p:sp>
        <p:nvSpPr>
          <p:cNvPr id="11" name="Inhaltsplatzhalter 2"/>
          <p:cNvSpPr>
            <a:spLocks noGrp="1"/>
          </p:cNvSpPr>
          <p:nvPr>
            <p:ph idx="15" hasCustomPrompt="1"/>
          </p:nvPr>
        </p:nvSpPr>
        <p:spPr>
          <a:xfrm>
            <a:off x="427202" y="5703966"/>
            <a:ext cx="11345332" cy="287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DE" sz="1600" baseline="0" noProof="0" dirty="0" smtClean="0">
                <a:solidFill>
                  <a:srgbClr val="000000"/>
                </a:solidFill>
              </a:defRPr>
            </a:lvl1pPr>
            <a:lvl2pPr>
              <a:defRPr lang="de-DE" noProof="0" dirty="0" smtClean="0"/>
            </a:lvl2pPr>
          </a:lstStyle>
          <a:p>
            <a:pPr lvl="0"/>
            <a:r>
              <a:rPr lang="de-DE" noProof="0" dirty="0"/>
              <a:t>Linsengericht, 23.01.2016</a:t>
            </a:r>
          </a:p>
          <a:p>
            <a:pPr lvl="0"/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009237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25455" y="1201480"/>
            <a:ext cx="11345332" cy="5260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noProof="0" dirty="0" smtClean="0"/>
            </a:lvl1pPr>
            <a:lvl2pPr>
              <a:lnSpc>
                <a:spcPct val="114000"/>
              </a:lnSpc>
              <a:defRPr lang="de-DE" noProof="0" dirty="0" smtClean="0"/>
            </a:lvl2pPr>
            <a:lvl3pPr>
              <a:defRPr sz="1600"/>
            </a:lvl3pPr>
          </a:lstStyle>
          <a:p>
            <a:pPr lvl="0"/>
            <a:r>
              <a:rPr lang="de-DE" noProof="0" dirty="0"/>
              <a:t>Inhalt durch Klicken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425455" y="471787"/>
            <a:ext cx="11345332" cy="377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2400" b="1" noProof="0" dirty="0"/>
            </a:lvl1pPr>
          </a:lstStyle>
          <a:p>
            <a:pPr lvl="0"/>
            <a:r>
              <a:rPr lang="de-DE" noProof="0" dirty="0"/>
              <a:t>Titel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121611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5C1A2-3A9B-6E4F-8E1D-16F96361DB4B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327E6-2039-3D4A-AA51-AF03AFE99F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214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25455" y="1201480"/>
            <a:ext cx="11345332" cy="5260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4000"/>
              </a:lnSpc>
              <a:defRPr lang="de-DE" noProof="0" dirty="0" smtClean="0"/>
            </a:lvl1pPr>
            <a:lvl2pPr>
              <a:lnSpc>
                <a:spcPct val="114000"/>
              </a:lnSpc>
              <a:defRPr lang="de-DE" noProof="0" dirty="0" smtClean="0"/>
            </a:lvl2pPr>
            <a:lvl3pPr>
              <a:defRPr sz="1600"/>
            </a:lvl3pPr>
          </a:lstStyle>
          <a:p>
            <a:pPr lvl="0"/>
            <a:r>
              <a:rPr lang="de-DE" noProof="0" dirty="0"/>
              <a:t>Inhalt durch Klicken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425455" y="471787"/>
            <a:ext cx="11345332" cy="377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2400" b="1" noProof="0" dirty="0"/>
            </a:lvl1pPr>
          </a:lstStyle>
          <a:p>
            <a:pPr lvl="0"/>
            <a:r>
              <a:rPr lang="de-DE" noProof="0" dirty="0"/>
              <a:t>Titel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288790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2"/>
          <p:cNvSpPr>
            <a:spLocks noGrp="1"/>
          </p:cNvSpPr>
          <p:nvPr>
            <p:ph idx="10" hasCustomPrompt="1"/>
          </p:nvPr>
        </p:nvSpPr>
        <p:spPr>
          <a:xfrm>
            <a:off x="427202" y="1978723"/>
            <a:ext cx="11345332" cy="127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 sz="1600" baseline="0" noProof="0" dirty="0" smtClean="0">
                <a:solidFill>
                  <a:srgbClr val="000000"/>
                </a:solidFill>
              </a:defRPr>
            </a:lvl1pPr>
            <a:lvl2pPr>
              <a:defRPr lang="de-DE" noProof="0" dirty="0" smtClean="0"/>
            </a:lvl2pPr>
          </a:lstStyle>
          <a:p>
            <a:pPr marL="0" marR="0" lvl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Volker </a:t>
            </a:r>
            <a:r>
              <a:rPr lang="de-DE" dirty="0" err="1"/>
              <a:t>Racho</a:t>
            </a:r>
            <a:endParaRPr lang="de-DE" baseline="30000" dirty="0"/>
          </a:p>
        </p:txBody>
      </p:sp>
      <p:sp>
        <p:nvSpPr>
          <p:cNvPr id="14" name="Rechteck 13"/>
          <p:cNvSpPr/>
          <p:nvPr userDrawn="1"/>
        </p:nvSpPr>
        <p:spPr bwMode="auto">
          <a:xfrm>
            <a:off x="11130180" y="6408271"/>
            <a:ext cx="766981" cy="3585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27202" y="994337"/>
            <a:ext cx="11345332" cy="41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lnSpc>
                <a:spcPts val="3200"/>
              </a:lnSpc>
              <a:defRPr lang="de-DE" sz="3000" noProof="0" dirty="0"/>
            </a:lvl1pPr>
          </a:lstStyle>
          <a:p>
            <a:pPr lvl="0"/>
            <a:r>
              <a:rPr lang="de-DE" noProof="0" dirty="0"/>
              <a:t>Titel</a:t>
            </a:r>
          </a:p>
        </p:txBody>
      </p:sp>
      <p:sp>
        <p:nvSpPr>
          <p:cNvPr id="9" name="Inhaltsplatzhalter 2"/>
          <p:cNvSpPr>
            <a:spLocks noGrp="1"/>
          </p:cNvSpPr>
          <p:nvPr>
            <p:ph idx="13" hasCustomPrompt="1"/>
          </p:nvPr>
        </p:nvSpPr>
        <p:spPr>
          <a:xfrm>
            <a:off x="427202" y="3397948"/>
            <a:ext cx="11345332" cy="127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DE" sz="1600" baseline="0" noProof="0" dirty="0" smtClean="0">
                <a:solidFill>
                  <a:srgbClr val="000000"/>
                </a:solidFill>
              </a:defRPr>
            </a:lvl1pPr>
            <a:lvl2pPr>
              <a:defRPr lang="de-DE" noProof="0" dirty="0" smtClean="0"/>
            </a:lvl2pPr>
          </a:lstStyle>
          <a:p>
            <a:pPr lvl="0"/>
            <a:r>
              <a:rPr lang="de-DE" dirty="0"/>
              <a:t>Deutsches Geodätisches Forschungsinstitut, Technische Universität München (DGFI-TUM)</a:t>
            </a:r>
            <a:endParaRPr lang="de-DE" noProof="0" dirty="0"/>
          </a:p>
        </p:txBody>
      </p:sp>
      <p:sp>
        <p:nvSpPr>
          <p:cNvPr id="10" name="Inhaltsplatzhalter 2"/>
          <p:cNvSpPr>
            <a:spLocks noGrp="1"/>
          </p:cNvSpPr>
          <p:nvPr>
            <p:ph idx="14" hasCustomPrompt="1"/>
          </p:nvPr>
        </p:nvSpPr>
        <p:spPr>
          <a:xfrm>
            <a:off x="427202" y="5450401"/>
            <a:ext cx="11345332" cy="255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DE" sz="1600" baseline="0" noProof="0" dirty="0" smtClean="0">
                <a:solidFill>
                  <a:srgbClr val="000000"/>
                </a:solidFill>
              </a:defRPr>
            </a:lvl1pPr>
            <a:lvl2pPr>
              <a:defRPr lang="de-DE" noProof="0" dirty="0" smtClean="0"/>
            </a:lvl2pPr>
          </a:lstStyle>
          <a:p>
            <a:pPr lvl="0"/>
            <a:r>
              <a:rPr lang="de-DE" noProof="0" dirty="0"/>
              <a:t>Jahrestagung der Allianz Deutscher Designer</a:t>
            </a:r>
          </a:p>
        </p:txBody>
      </p:sp>
      <p:sp>
        <p:nvSpPr>
          <p:cNvPr id="11" name="Inhaltsplatzhalter 2"/>
          <p:cNvSpPr>
            <a:spLocks noGrp="1"/>
          </p:cNvSpPr>
          <p:nvPr>
            <p:ph idx="15" hasCustomPrompt="1"/>
          </p:nvPr>
        </p:nvSpPr>
        <p:spPr>
          <a:xfrm>
            <a:off x="427202" y="5703966"/>
            <a:ext cx="11345332" cy="287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de-DE" sz="1600" baseline="0" noProof="0" dirty="0" smtClean="0">
                <a:solidFill>
                  <a:srgbClr val="000000"/>
                </a:solidFill>
              </a:defRPr>
            </a:lvl1pPr>
            <a:lvl2pPr>
              <a:defRPr lang="de-DE" noProof="0" dirty="0" smtClean="0"/>
            </a:lvl2pPr>
          </a:lstStyle>
          <a:p>
            <a:pPr lvl="0"/>
            <a:r>
              <a:rPr lang="de-DE" noProof="0" dirty="0"/>
              <a:t>Linsengericht, 23.01.2016</a:t>
            </a:r>
          </a:p>
          <a:p>
            <a:pPr lvl="0"/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98037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60CAB-A429-AE4D-9354-F66BE38E3903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A94A6-572F-9D49-9BE6-16FC490EDC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806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073" y="324687"/>
            <a:ext cx="682753" cy="359665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427201" y="314327"/>
            <a:ext cx="10266200" cy="3472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4000"/>
              </a:lnSpc>
              <a:tabLst/>
            </a:pPr>
            <a:endParaRPr lang="de-DE" sz="800" dirty="0">
              <a:solidFill>
                <a:schemeClr val="tx2"/>
              </a:solidFill>
              <a:latin typeface="+mn-lt"/>
            </a:endParaRPr>
          </a:p>
          <a:p>
            <a:pPr>
              <a:lnSpc>
                <a:spcPct val="94000"/>
              </a:lnSpc>
              <a:tabLst/>
            </a:pPr>
            <a:r>
              <a:rPr lang="de-DE" sz="800" dirty="0">
                <a:solidFill>
                  <a:schemeClr val="tx2"/>
                </a:solidFill>
                <a:latin typeface="+mn-lt"/>
              </a:rPr>
              <a:t>Deutsches Geodätisches Forschungsinstitut (DGFI-TUM)</a:t>
            </a:r>
          </a:p>
          <a:p>
            <a:pPr>
              <a:lnSpc>
                <a:spcPct val="94000"/>
              </a:lnSpc>
              <a:tabLst/>
            </a:pPr>
            <a:r>
              <a:rPr lang="de-DE" sz="800" dirty="0">
                <a:solidFill>
                  <a:schemeClr val="tx2"/>
                </a:solidFill>
                <a:latin typeface="+mn-lt"/>
              </a:rPr>
              <a:t>Technische Universität</a:t>
            </a:r>
            <a:r>
              <a:rPr lang="de-DE" sz="800" baseline="0" dirty="0">
                <a:solidFill>
                  <a:schemeClr val="tx2"/>
                </a:solidFill>
                <a:latin typeface="+mn-lt"/>
              </a:rPr>
              <a:t> München</a:t>
            </a:r>
            <a:endParaRPr lang="de-DE" sz="8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30523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1" r:id="rId2"/>
    <p:sldLayoutId id="2147483692" r:id="rId3"/>
  </p:sldLayoutIdLst>
  <p:hf hdr="0" dt="0"/>
  <p:txStyles>
    <p:titleStyle>
      <a:lvl1pPr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defRPr sz="2200" b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209" indent="-176209"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354" indent="-184146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49" indent="-177796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4357" indent="-176209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/>
          <p:cNvSpPr txBox="1"/>
          <p:nvPr userDrawn="1"/>
        </p:nvSpPr>
        <p:spPr>
          <a:xfrm>
            <a:off x="427202" y="6486525"/>
            <a:ext cx="8551700" cy="1735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4000"/>
              </a:lnSpc>
            </a:pPr>
            <a:r>
              <a:rPr lang="de-DE" sz="1200" baseline="0" dirty="0">
                <a:solidFill>
                  <a:srgbClr val="0065BD"/>
                </a:solidFill>
                <a:latin typeface="Arial"/>
              </a:rPr>
              <a:t>Deutsches Geodätisches Forschungsinstitut (DGFI-TUM) | Technische Universität München</a:t>
            </a:r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073" y="324687"/>
            <a:ext cx="682753" cy="359665"/>
          </a:xfrm>
          <a:prstGeom prst="rect">
            <a:avLst/>
          </a:prstGeom>
        </p:spPr>
      </p:pic>
      <p:sp>
        <p:nvSpPr>
          <p:cNvPr id="4" name="Textfeld 3"/>
          <p:cNvSpPr txBox="1"/>
          <p:nvPr userDrawn="1"/>
        </p:nvSpPr>
        <p:spPr>
          <a:xfrm>
            <a:off x="9967825" y="6487962"/>
            <a:ext cx="1737000" cy="1735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94000"/>
              </a:lnSpc>
            </a:pPr>
            <a:fld id="{5F9ACE86-58BB-488B-8C06-6EB65DDCECAC}" type="slidenum">
              <a:rPr lang="de-DE" sz="1200" smtClean="0">
                <a:solidFill>
                  <a:schemeClr val="tx1"/>
                </a:solidFill>
                <a:latin typeface="Arial"/>
              </a:rPr>
              <a:pPr algn="r">
                <a:lnSpc>
                  <a:spcPct val="94000"/>
                </a:lnSpc>
              </a:pPr>
              <a:t>‹#›</a:t>
            </a:fld>
            <a:endParaRPr lang="de-DE" sz="1200" dirty="0">
              <a:solidFill>
                <a:schemeClr val="tx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341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93" r:id="rId2"/>
    <p:sldLayoutId id="2147483694" r:id="rId3"/>
  </p:sldLayoutIdLst>
  <p:hf hdr="0" dt="0"/>
  <p:txStyles>
    <p:titleStyle>
      <a:lvl1pPr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defRPr sz="2200" b="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209" indent="-176209"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354" indent="-184146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49" indent="-177796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14357" indent="-176209" algn="l" rtl="0" eaLnBrk="0" fontAlgn="base" hangingPunct="0">
        <a:lnSpc>
          <a:spcPct val="125000"/>
        </a:lnSpc>
        <a:spcBef>
          <a:spcPct val="0"/>
        </a:spcBef>
        <a:spcAft>
          <a:spcPct val="0"/>
        </a:spcAft>
        <a:buFont typeface="Symbol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10" Type="http://schemas.microsoft.com/office/2007/relationships/hdphoto" Target="../media/hdphoto1.wdp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microsoft.com/office/2007/relationships/hdphoto" Target="../media/hdphoto2.wdp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0.png"/><Relationship Id="rId5" Type="http://schemas.openxmlformats.org/officeDocument/2006/relationships/hyperlink" Target="https://doi.org/10.17882/79489" TargetMode="External"/><Relationship Id="rId4" Type="http://schemas.openxmlformats.org/officeDocument/2006/relationships/hyperlink" Target="https://doi.org/10.5194/essd-2021-97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microsoft.com/office/2007/relationships/hdphoto" Target="../media/hdphoto3.wdp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microsoft.com/office/2007/relationships/hdphoto" Target="../media/hdphoto5.wdp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5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microsoft.com/office/2007/relationships/hdphoto" Target="../media/hdphoto6.wdp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microsoft.com/office/2007/relationships/hdphoto" Target="../media/hdphoto7.wdp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microsoft.com/office/2007/relationships/hdphoto" Target="../media/hdphoto8.wdp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2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microsoft.com/office/2007/relationships/hdphoto" Target="../media/hdphoto10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microsoft.com/office/2007/relationships/hdphoto" Target="../media/hdphoto11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microsoft.com/office/2007/relationships/hdphoto" Target="../media/hdphoto12.wdp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0.svg"/><Relationship Id="rId12" Type="http://schemas.openxmlformats.org/officeDocument/2006/relationships/image" Target="../media/image24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9.png"/><Relationship Id="rId11" Type="http://schemas.openxmlformats.org/officeDocument/2006/relationships/image" Target="../media/image34.svg"/><Relationship Id="rId5" Type="http://schemas.openxmlformats.org/officeDocument/2006/relationships/image" Target="../media/image28.sv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Chart, bar chart&#10;&#10;Description automatically generated">
            <a:extLst>
              <a:ext uri="{FF2B5EF4-FFF2-40B4-BE49-F238E27FC236}">
                <a16:creationId xmlns:a16="http://schemas.microsoft.com/office/drawing/2014/main" id="{524ACDBD-FA93-564C-BCA8-1D77D343E9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24"/>
          <a:stretch/>
        </p:blipFill>
        <p:spPr>
          <a:xfrm>
            <a:off x="5968245" y="3050532"/>
            <a:ext cx="6223755" cy="1609804"/>
          </a:xfrm>
          <a:prstGeom prst="rect">
            <a:avLst/>
          </a:prstGeom>
        </p:spPr>
      </p:pic>
      <p:pic>
        <p:nvPicPr>
          <p:cNvPr id="27" name="Picture 26" descr="Chart, bar chart&#10;&#10;Description automatically generated">
            <a:extLst>
              <a:ext uri="{FF2B5EF4-FFF2-40B4-BE49-F238E27FC236}">
                <a16:creationId xmlns:a16="http://schemas.microsoft.com/office/drawing/2014/main" id="{8FE812F9-4082-A24D-B6E7-81D0CB1195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67"/>
          <a:stretch/>
        </p:blipFill>
        <p:spPr>
          <a:xfrm>
            <a:off x="5968245" y="4676952"/>
            <a:ext cx="6223755" cy="1609804"/>
          </a:xfrm>
          <a:prstGeom prst="rect">
            <a:avLst/>
          </a:prstGeom>
        </p:spPr>
      </p:pic>
      <p:sp>
        <p:nvSpPr>
          <p:cNvPr id="28" name="Content Placeholder 1">
            <a:extLst>
              <a:ext uri="{FF2B5EF4-FFF2-40B4-BE49-F238E27FC236}">
                <a16:creationId xmlns:a16="http://schemas.microsoft.com/office/drawing/2014/main" id="{3AE4BDB5-F733-A945-9735-2A1B6D1C39E5}"/>
              </a:ext>
            </a:extLst>
          </p:cNvPr>
          <p:cNvSpPr txBox="1">
            <a:spLocks/>
          </p:cNvSpPr>
          <p:nvPr/>
        </p:nvSpPr>
        <p:spPr>
          <a:xfrm>
            <a:off x="5968245" y="6242412"/>
            <a:ext cx="6191205" cy="714476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6209" indent="-176209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354" indent="-184146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8149" indent="-177796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4357" indent="-176209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GB" sz="1200" b="1" dirty="0"/>
              <a:t>Fig. 2. </a:t>
            </a:r>
            <a:r>
              <a:rPr lang="en-GB" sz="1200" dirty="0"/>
              <a:t>The Root Square Sum (RSS) for the eight major tidal constituents from the five tide models in the different regions. </a:t>
            </a: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0C9B652B-8161-2E49-A883-FBB6437FA0C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409914" y="328625"/>
            <a:ext cx="4483214" cy="666785"/>
          </a:xfrm>
        </p:spPr>
        <p:txBody>
          <a:bodyPr/>
          <a:lstStyle/>
          <a:p>
            <a:r>
              <a:rPr lang="en-GB" sz="1400" i="1" dirty="0">
                <a:solidFill>
                  <a:schemeClr val="tx2">
                    <a:lumMod val="50000"/>
                  </a:schemeClr>
                </a:solidFill>
              </a:rPr>
              <a:t>M. Hart-Davis</a:t>
            </a:r>
            <a:r>
              <a:rPr lang="en-GB" sz="1400" dirty="0">
                <a:solidFill>
                  <a:schemeClr val="tx2">
                    <a:lumMod val="50000"/>
                  </a:schemeClr>
                </a:solidFill>
              </a:rPr>
              <a:t>, D. Dettmering, G. Piccioni, C. Schwatke, M. Passaro, F. Seitz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853CCC15-5F3F-C94D-B0E7-49F2888F2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882" y="330021"/>
            <a:ext cx="5927711" cy="615553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EOT20: A new global empirical ocean tide model derived from multi-mission satellite altimetry</a:t>
            </a:r>
            <a:endParaRPr lang="en-GB" sz="2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7B3B121-DA9D-0540-8004-4835C256987E}"/>
              </a:ext>
            </a:extLst>
          </p:cNvPr>
          <p:cNvSpPr/>
          <p:nvPr/>
        </p:nvSpPr>
        <p:spPr>
          <a:xfrm>
            <a:off x="33822" y="6262096"/>
            <a:ext cx="5692927" cy="54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GB" sz="1200" b="1" dirty="0">
                <a:solidFill>
                  <a:schemeClr val="tx1"/>
                </a:solidFill>
              </a:rPr>
              <a:t>Fig. 1</a:t>
            </a:r>
            <a:r>
              <a:rPr lang="en-GB" sz="1200" dirty="0">
                <a:solidFill>
                  <a:schemeClr val="tx1"/>
                </a:solidFill>
              </a:rPr>
              <a:t>. The amplitude and phase (contour lines in 60 degree increments) of the M2 tidal constituent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0EE96B9-F73A-7948-9730-E04BC12F14FE}"/>
              </a:ext>
            </a:extLst>
          </p:cNvPr>
          <p:cNvSpPr/>
          <p:nvPr/>
        </p:nvSpPr>
        <p:spPr>
          <a:xfrm>
            <a:off x="6096000" y="1220729"/>
            <a:ext cx="5849966" cy="17466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sz="1500" b="1" dirty="0">
                <a:solidFill>
                  <a:schemeClr val="accent1">
                    <a:lumMod val="50000"/>
                  </a:schemeClr>
                </a:solidFill>
              </a:rPr>
              <a:t>Key Findings</a:t>
            </a:r>
            <a:endParaRPr lang="en-GB" sz="15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500" dirty="0">
                <a:solidFill>
                  <a:schemeClr val="accent1">
                    <a:lumMod val="50000"/>
                  </a:schemeClr>
                </a:solidFill>
              </a:rPr>
              <a:t>Compared to tide gauges, EOT20 demonstrates large improvements in the estimation of tides in the coastal region.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500" dirty="0">
                <a:solidFill>
                  <a:schemeClr val="accent1">
                    <a:lumMod val="50000"/>
                  </a:schemeClr>
                </a:solidFill>
              </a:rPr>
              <a:t>The sea-level variance is reduced when using the EOT20 as a tidal correction for satellite altimetry compared to the EOT11a and FES2014b ocean models.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C849622-FB35-6E45-B41D-6B3554D9A959}"/>
              </a:ext>
            </a:extLst>
          </p:cNvPr>
          <p:cNvCxnSpPr/>
          <p:nvPr/>
        </p:nvCxnSpPr>
        <p:spPr>
          <a:xfrm>
            <a:off x="291882" y="1128578"/>
            <a:ext cx="5749665" cy="0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CE48370F-ABB9-AA43-B503-0A171E41C48E}"/>
              </a:ext>
            </a:extLst>
          </p:cNvPr>
          <p:cNvSpPr/>
          <p:nvPr/>
        </p:nvSpPr>
        <p:spPr>
          <a:xfrm>
            <a:off x="223394" y="1210302"/>
            <a:ext cx="5508169" cy="1746632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sz="1500" b="1" dirty="0">
                <a:solidFill>
                  <a:schemeClr val="accent1">
                    <a:lumMod val="50000"/>
                  </a:schemeClr>
                </a:solidFill>
              </a:rPr>
              <a:t>Summary</a:t>
            </a:r>
            <a:endParaRPr lang="en-GB" sz="15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500" dirty="0">
                <a:solidFill>
                  <a:schemeClr val="accent1">
                    <a:lumMod val="50000"/>
                  </a:schemeClr>
                </a:solidFill>
              </a:rPr>
              <a:t>The development and validation of the latest in a series of global empirical ocean tide models developed at DGFI-TUM, EOT20.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500" dirty="0">
                <a:solidFill>
                  <a:schemeClr val="accent1">
                    <a:lumMod val="50000"/>
                  </a:schemeClr>
                </a:solidFill>
              </a:rPr>
              <a:t>EOT20 benefits from the recent developments in coastal altimetry, particularly the ALES </a:t>
            </a:r>
            <a:r>
              <a:rPr lang="en-GB" sz="1500" dirty="0" err="1">
                <a:solidFill>
                  <a:schemeClr val="accent1">
                    <a:lumMod val="50000"/>
                  </a:schemeClr>
                </a:solidFill>
              </a:rPr>
              <a:t>retracker</a:t>
            </a:r>
            <a:r>
              <a:rPr lang="en-GB" sz="1500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F7309D-A554-8446-ABDF-ED9E73A6A085}"/>
              </a:ext>
            </a:extLst>
          </p:cNvPr>
          <p:cNvSpPr/>
          <p:nvPr/>
        </p:nvSpPr>
        <p:spPr>
          <a:xfrm>
            <a:off x="6309484" y="794254"/>
            <a:ext cx="470617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i="1" dirty="0"/>
              <a:t>Deutsches Geodätisches Forschungsinstitut, Technical University of Munich (DGFI-TUM), Munich, Germany</a:t>
            </a:r>
            <a:endParaRPr lang="en-GB" sz="11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6" name="Picture 4" descr="sharing is encouraged sticker">
            <a:extLst>
              <a:ext uri="{FF2B5EF4-FFF2-40B4-BE49-F238E27FC236}">
                <a16:creationId xmlns:a16="http://schemas.microsoft.com/office/drawing/2014/main" id="{4E47A6C7-A338-0A45-85A6-899C500F8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5554" y="750892"/>
            <a:ext cx="546965" cy="76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B14A196F-FFA4-1A45-8E03-EFD570641A0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10" t="4661" r="54013" b="51062"/>
          <a:stretch/>
        </p:blipFill>
        <p:spPr>
          <a:xfrm>
            <a:off x="223394" y="2975284"/>
            <a:ext cx="5624103" cy="327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47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0C9B652B-8161-2E49-A883-FBB6437FA0C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46335" y="2641183"/>
            <a:ext cx="5805648" cy="2365599"/>
          </a:xfrm>
        </p:spPr>
        <p:txBody>
          <a:bodyPr/>
          <a:lstStyle/>
          <a:p>
            <a:r>
              <a:rPr lang="en-GB" sz="1800" b="1" dirty="0"/>
              <a:t>M. Hart-Davis*, </a:t>
            </a:r>
            <a:r>
              <a:rPr lang="en-GB" sz="1800" dirty="0"/>
              <a:t>D. Dettmering, G. Piccioni, C. Schwatke, M. Passaro, F. Seitz</a:t>
            </a:r>
            <a:endParaRPr lang="en-GB" sz="1800" b="1" dirty="0"/>
          </a:p>
          <a:p>
            <a:endParaRPr lang="en-GB" dirty="0"/>
          </a:p>
          <a:p>
            <a:r>
              <a:rPr lang="en-GB" sz="1400" i="1" dirty="0"/>
              <a:t>Deutsches Geodätisches Forschungsinstitut, Technical University of Munich (DGFI-TUM), Munich, Germany</a:t>
            </a:r>
          </a:p>
          <a:p>
            <a:endParaRPr lang="en-GB" sz="1400" i="1" dirty="0"/>
          </a:p>
          <a:p>
            <a:r>
              <a:rPr lang="en-GB" sz="1400" dirty="0"/>
              <a:t>Contact – </a:t>
            </a:r>
            <a:r>
              <a:rPr lang="en-GB" sz="1400" dirty="0" err="1"/>
              <a:t>michael.hart-davis@tum.de</a:t>
            </a:r>
            <a:endParaRPr lang="en-GB" sz="1400" dirty="0"/>
          </a:p>
          <a:p>
            <a:endParaRPr lang="en-GB" dirty="0"/>
          </a:p>
          <a:p>
            <a:r>
              <a:rPr lang="en-GB" b="1" dirty="0"/>
              <a:t>Session</a:t>
            </a:r>
            <a:r>
              <a:rPr lang="en-GB" dirty="0"/>
              <a:t>: Tides in the past, present and future. </a:t>
            </a:r>
            <a:r>
              <a:rPr lang="en-GB" b="1" i="1" dirty="0"/>
              <a:t>OS4.1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853CCC15-5F3F-C94D-B0E7-49F2888F2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202" y="803279"/>
            <a:ext cx="10174961" cy="185909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 dirty="0"/>
              <a:t>EOT20: A new global empirical ocean tide model derived from </a:t>
            </a:r>
            <a:br>
              <a:rPr lang="en-US" sz="2800" dirty="0"/>
            </a:br>
            <a:r>
              <a:rPr lang="en-US" sz="2800" dirty="0"/>
              <a:t>multi-mission satellite altimetry</a:t>
            </a:r>
            <a:br>
              <a:rPr lang="en-US" sz="2800" dirty="0"/>
            </a:br>
            <a:endParaRPr lang="en-GB" sz="2800" dirty="0"/>
          </a:p>
        </p:txBody>
      </p:sp>
      <p:pic>
        <p:nvPicPr>
          <p:cNvPr id="16" name="Picture 1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B14A196F-FFA4-1A45-8E03-EFD570641A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09" t="1281" r="53012" b="51062"/>
          <a:stretch/>
        </p:blipFill>
        <p:spPr>
          <a:xfrm>
            <a:off x="6096000" y="2237155"/>
            <a:ext cx="5749667" cy="3530013"/>
          </a:xfrm>
          <a:prstGeom prst="rect">
            <a:avLst/>
          </a:prstGeom>
        </p:spPr>
      </p:pic>
      <p:pic>
        <p:nvPicPr>
          <p:cNvPr id="17" name="Picture 2" descr="Twitter Logo transparent PNG - StickPNG">
            <a:extLst>
              <a:ext uri="{FF2B5EF4-FFF2-40B4-BE49-F238E27FC236}">
                <a16:creationId xmlns:a16="http://schemas.microsoft.com/office/drawing/2014/main" id="{17000C45-715E-6B48-829F-84242D25B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351" y="6389220"/>
            <a:ext cx="322255" cy="326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ED76226-E749-1345-B5A6-4F34FCD3AE84}"/>
              </a:ext>
            </a:extLst>
          </p:cNvPr>
          <p:cNvSpPr/>
          <p:nvPr/>
        </p:nvSpPr>
        <p:spPr>
          <a:xfrm>
            <a:off x="1284341" y="6430773"/>
            <a:ext cx="1252288" cy="254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1" dirty="0">
                <a:latin typeface="Calibri" panose="020F0502020204030204" pitchFamily="34" charset="0"/>
                <a:cs typeface="Calibri" panose="020F0502020204030204" pitchFamily="34" charset="0"/>
              </a:rPr>
              <a:t>@hartdavismhd</a:t>
            </a:r>
          </a:p>
        </p:txBody>
      </p:sp>
      <p:pic>
        <p:nvPicPr>
          <p:cNvPr id="19" name="Picture 18" descr="A picture containing sky, person, outdoor, person&#10;&#10;Description automatically generated">
            <a:extLst>
              <a:ext uri="{FF2B5EF4-FFF2-40B4-BE49-F238E27FC236}">
                <a16:creationId xmlns:a16="http://schemas.microsoft.com/office/drawing/2014/main" id="{A57F1987-48FE-884F-AD67-99F8B1685F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107" y="5583807"/>
            <a:ext cx="820648" cy="1094197"/>
          </a:xfrm>
          <a:prstGeom prst="rect">
            <a:avLst/>
          </a:prstGeom>
        </p:spPr>
      </p:pic>
      <p:pic>
        <p:nvPicPr>
          <p:cNvPr id="20" name="Picture 2" descr="EGU General Assembly #EGU21 and #vEGU21 official hashtags">
            <a:extLst>
              <a:ext uri="{FF2B5EF4-FFF2-40B4-BE49-F238E27FC236}">
                <a16:creationId xmlns:a16="http://schemas.microsoft.com/office/drawing/2014/main" id="{764FE562-8837-4649-B36F-8AF7443FB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495" y="5583806"/>
            <a:ext cx="1465135" cy="84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sharing is encouraged sticker">
            <a:extLst>
              <a:ext uri="{FF2B5EF4-FFF2-40B4-BE49-F238E27FC236}">
                <a16:creationId xmlns:a16="http://schemas.microsoft.com/office/drawing/2014/main" id="{9D5F3451-A9AA-824C-974A-1B20ACD99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369" y="5583806"/>
            <a:ext cx="605032" cy="84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C65E9A7-E1B9-8240-AF31-77E698BB9843}"/>
              </a:ext>
            </a:extLst>
          </p:cNvPr>
          <p:cNvSpPr/>
          <p:nvPr/>
        </p:nvSpPr>
        <p:spPr>
          <a:xfrm>
            <a:off x="2367987" y="6427943"/>
            <a:ext cx="875957" cy="254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1" dirty="0"/>
              <a:t>29.04.2021</a:t>
            </a:r>
          </a:p>
        </p:txBody>
      </p:sp>
      <p:pic>
        <p:nvPicPr>
          <p:cNvPr id="23" name="Audio Recording 21. Apr 2021 at 09:30:07" descr="Audio Recording 21. Apr 2021 at 09:30:07">
            <a:hlinkClick r:id="" action="ppaction://media"/>
            <a:extLst>
              <a:ext uri="{FF2B5EF4-FFF2-40B4-BE49-F238E27FC236}">
                <a16:creationId xmlns:a16="http://schemas.microsoft.com/office/drawing/2014/main" id="{D5ED89B5-AB48-994E-B025-469D538480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11115" y="803279"/>
            <a:ext cx="812800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25F06E9-3809-F24A-9EED-3A3076FA1C5F}"/>
              </a:ext>
            </a:extLst>
          </p:cNvPr>
          <p:cNvSpPr txBox="1"/>
          <p:nvPr/>
        </p:nvSpPr>
        <p:spPr>
          <a:xfrm>
            <a:off x="10179519" y="1616077"/>
            <a:ext cx="1275990" cy="257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600" dirty="0"/>
              <a:t>Click to Listen</a:t>
            </a:r>
          </a:p>
        </p:txBody>
      </p:sp>
    </p:spTree>
    <p:extLst>
      <p:ext uri="{BB962C8B-B14F-4D97-AF65-F5344CB8AC3E}">
        <p14:creationId xmlns:p14="http://schemas.microsoft.com/office/powerpoint/2010/main" val="368922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2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2">
            <a:extLst>
              <a:ext uri="{FF2B5EF4-FFF2-40B4-BE49-F238E27FC236}">
                <a16:creationId xmlns:a16="http://schemas.microsoft.com/office/drawing/2014/main" id="{4D559349-233C-E942-8FB6-4B923F191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441" y="395226"/>
            <a:ext cx="7360497" cy="416781"/>
          </a:xfrm>
        </p:spPr>
        <p:txBody>
          <a:bodyPr/>
          <a:lstStyle/>
          <a:p>
            <a:r>
              <a:rPr lang="en-GB" sz="2800" b="1" dirty="0"/>
              <a:t>Introduction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A4A4F0-EDA0-6345-B57D-3D102134A477}"/>
              </a:ext>
            </a:extLst>
          </p:cNvPr>
          <p:cNvSpPr/>
          <p:nvPr/>
        </p:nvSpPr>
        <p:spPr>
          <a:xfrm>
            <a:off x="398440" y="994475"/>
            <a:ext cx="11507421" cy="5301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indent="-285744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/>
              <a:t>EOT20 is the latest in a series of empirical ocean tide (EOT) models derived using residual tidal analysis of multi-mission satellite altimetry at DGFI-TUM. </a:t>
            </a:r>
          </a:p>
          <a:p>
            <a:pPr marL="285744" indent="-285744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285744" indent="-285744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/>
              <a:t>The aim of the EOT20 model is to provide a coastal improved estimation of tidal constituents without harming the open ocean performance</a:t>
            </a:r>
          </a:p>
          <a:p>
            <a:pPr algn="just">
              <a:lnSpc>
                <a:spcPct val="150000"/>
              </a:lnSpc>
            </a:pPr>
            <a:endParaRPr lang="en-US" sz="1900" dirty="0"/>
          </a:p>
          <a:p>
            <a:pPr marL="285744" indent="-285744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/>
              <a:t>EOT20 takes advantage of the inclusion of more recent satellite altimetry data as well as more missions, the use of the updated FES2014 tidal model as a reference to estimated residual signals, the inclusion of the ALES retracker and improved coastline representation. </a:t>
            </a:r>
          </a:p>
          <a:p>
            <a:pPr marL="285744" indent="-285744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285744" indent="-285744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000000"/>
                </a:solidFill>
                <a:latin typeface="Arial" panose="020B0604020202020204" pitchFamily="34" charset="0"/>
              </a:rPr>
              <a:t>The model description is currently in review at: </a:t>
            </a:r>
            <a:r>
              <a:rPr lang="en-US" sz="1900" dirty="0">
                <a:solidFill>
                  <a:srgbClr val="000000"/>
                </a:solidFill>
                <a:latin typeface="Arial" panose="020B0604020202020204" pitchFamily="34" charset="0"/>
                <a:hlinkClick r:id="rId4"/>
              </a:rPr>
              <a:t>https://doi.org/10.5194/essd-2021-97</a:t>
            </a:r>
            <a:r>
              <a:rPr lang="en-US" sz="1900" dirty="0">
                <a:solidFill>
                  <a:srgbClr val="000000"/>
                </a:solidFill>
                <a:latin typeface="Arial" panose="020B0604020202020204" pitchFamily="34" charset="0"/>
              </a:rPr>
              <a:t> and the data is available at: </a:t>
            </a:r>
            <a:r>
              <a:rPr lang="en-US" sz="1900" dirty="0">
                <a:solidFill>
                  <a:srgbClr val="000000"/>
                </a:solidFill>
                <a:latin typeface="Arial" panose="020B0604020202020204" pitchFamily="34" charset="0"/>
                <a:hlinkClick r:id="rId5"/>
              </a:rPr>
              <a:t>https://doi.org/10.17882/79489</a:t>
            </a:r>
            <a:r>
              <a:rPr lang="en-US" sz="190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</a:p>
        </p:txBody>
      </p:sp>
      <p:pic>
        <p:nvPicPr>
          <p:cNvPr id="2" name="Audio Recording 21. Apr 2021 at 10:27:21" descr="Audio Recording 21. Apr 2021 at 10:27:21">
            <a:hlinkClick r:id="" action="ppaction://media"/>
            <a:extLst>
              <a:ext uri="{FF2B5EF4-FFF2-40B4-BE49-F238E27FC236}">
                <a16:creationId xmlns:a16="http://schemas.microsoft.com/office/drawing/2014/main" id="{E24330D3-0B8B-EB43-8CF7-837B4233F7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78099" y="155995"/>
            <a:ext cx="812800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DBE3F1-64E0-1844-AB6A-51825341FE41}"/>
              </a:ext>
            </a:extLst>
          </p:cNvPr>
          <p:cNvSpPr txBox="1"/>
          <p:nvPr/>
        </p:nvSpPr>
        <p:spPr>
          <a:xfrm>
            <a:off x="8574429" y="343160"/>
            <a:ext cx="1275990" cy="257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600" dirty="0"/>
              <a:t>Click to Listen</a:t>
            </a:r>
          </a:p>
        </p:txBody>
      </p:sp>
    </p:spTree>
    <p:extLst>
      <p:ext uri="{BB962C8B-B14F-4D97-AF65-F5344CB8AC3E}">
        <p14:creationId xmlns:p14="http://schemas.microsoft.com/office/powerpoint/2010/main" val="53287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CA7751C5-45A9-324E-9D67-69D9F211DF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2172"/>
          <a:stretch/>
        </p:blipFill>
        <p:spPr>
          <a:xfrm>
            <a:off x="5877562" y="2034168"/>
            <a:ext cx="6198439" cy="411831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BE6AC33-7244-9B4C-ADFE-72BE23AC5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55" y="471786"/>
            <a:ext cx="11345332" cy="377796"/>
          </a:xfrm>
        </p:spPr>
        <p:txBody>
          <a:bodyPr/>
          <a:lstStyle/>
          <a:p>
            <a:r>
              <a:rPr lang="en-GB" dirty="0"/>
              <a:t>Satellite Altimetry – Sea Level Estimation</a:t>
            </a:r>
          </a:p>
        </p:txBody>
      </p:sp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E5321D7E-211B-1B46-BB6F-4384C1D7A1C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653"/>
          <a:stretch/>
        </p:blipFill>
        <p:spPr>
          <a:xfrm>
            <a:off x="95682" y="2038501"/>
            <a:ext cx="5781879" cy="39268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4BECDA6-98B2-E54C-B74F-5884EFBBCCFB}"/>
              </a:ext>
            </a:extLst>
          </p:cNvPr>
          <p:cNvSpPr/>
          <p:nvPr/>
        </p:nvSpPr>
        <p:spPr>
          <a:xfrm>
            <a:off x="228334" y="1133692"/>
            <a:ext cx="5333228" cy="707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latin typeface="Helvetica" pitchFamily="2" charset="0"/>
              </a:rPr>
              <a:t>Table 1. </a:t>
            </a:r>
            <a:r>
              <a:rPr lang="en-US" sz="1400" dirty="0">
                <a:latin typeface="Helvetica" pitchFamily="2" charset="0"/>
              </a:rPr>
              <a:t>The satellite altimeter data used in this study obtained from </a:t>
            </a:r>
            <a:r>
              <a:rPr lang="en-US" sz="1400" dirty="0" err="1">
                <a:latin typeface="Helvetica" pitchFamily="2" charset="0"/>
              </a:rPr>
              <a:t>OpenADB</a:t>
            </a:r>
            <a:r>
              <a:rPr lang="en-US" sz="1400" dirty="0">
                <a:latin typeface="Helvetica" pitchFamily="2" charset="0"/>
              </a:rPr>
              <a:t> at DGFI-TUM (</a:t>
            </a:r>
            <a:r>
              <a:rPr lang="en-US" sz="1400" dirty="0" err="1">
                <a:latin typeface="Helvetica" pitchFamily="2" charset="0"/>
              </a:rPr>
              <a:t>Schwatke</a:t>
            </a:r>
            <a:r>
              <a:rPr lang="en-US" sz="1400" dirty="0">
                <a:latin typeface="Helvetica" pitchFamily="2" charset="0"/>
              </a:rPr>
              <a:t> et al., 2014).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AF3D2B-A22F-244A-9F32-6C324A7C0882}"/>
              </a:ext>
            </a:extLst>
          </p:cNvPr>
          <p:cNvSpPr/>
          <p:nvPr/>
        </p:nvSpPr>
        <p:spPr>
          <a:xfrm>
            <a:off x="5928779" y="1142349"/>
            <a:ext cx="6096000" cy="69871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b="1" dirty="0"/>
              <a:t>Table 2 </a:t>
            </a:r>
            <a:r>
              <a:rPr lang="en-GB" sz="1400" dirty="0"/>
              <a:t>. List of corrections and parameters used to compute SLA for tidal residuals estimation.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7AFDC7C-69A9-D947-8D1B-35B888BDCAE9}"/>
              </a:ext>
            </a:extLst>
          </p:cNvPr>
          <p:cNvCxnSpPr>
            <a:cxnSpLocks/>
          </p:cNvCxnSpPr>
          <p:nvPr/>
        </p:nvCxnSpPr>
        <p:spPr>
          <a:xfrm>
            <a:off x="6073698" y="5177883"/>
            <a:ext cx="5813503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1711374-4717-DD4D-9A55-E0D3BFC24460}"/>
              </a:ext>
            </a:extLst>
          </p:cNvPr>
          <p:cNvCxnSpPr>
            <a:cxnSpLocks/>
          </p:cNvCxnSpPr>
          <p:nvPr/>
        </p:nvCxnSpPr>
        <p:spPr>
          <a:xfrm>
            <a:off x="6073698" y="2676292"/>
            <a:ext cx="5813503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2" name="Audio Recording 21. Apr 2021 at 09:36:14" descr="Audio Recording 21. Apr 2021 at 09:36:14">
            <a:hlinkClick r:id="" action="ppaction://media"/>
            <a:extLst>
              <a:ext uri="{FF2B5EF4-FFF2-40B4-BE49-F238E27FC236}">
                <a16:creationId xmlns:a16="http://schemas.microsoft.com/office/drawing/2014/main" id="{06FFE6C3-2843-EE4A-9BDF-16572C2C03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clrChange>
              <a:clrFrom>
                <a:srgbClr val="FFFFFF">
                  <a:alpha val="0"/>
                </a:srgbClr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73432" y="158216"/>
            <a:ext cx="812800" cy="8128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6488C6-F225-AD41-AD3E-35173359EDF1}"/>
              </a:ext>
            </a:extLst>
          </p:cNvPr>
          <p:cNvSpPr txBox="1"/>
          <p:nvPr/>
        </p:nvSpPr>
        <p:spPr>
          <a:xfrm>
            <a:off x="8574429" y="343160"/>
            <a:ext cx="1275990" cy="257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600" dirty="0"/>
              <a:t>Click to Listen</a:t>
            </a:r>
          </a:p>
        </p:txBody>
      </p:sp>
    </p:spTree>
    <p:extLst>
      <p:ext uri="{BB962C8B-B14F-4D97-AF65-F5344CB8AC3E}">
        <p14:creationId xmlns:p14="http://schemas.microsoft.com/office/powerpoint/2010/main" val="34145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E6AC33-7244-9B4C-ADFE-72BE23AC5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55" y="471786"/>
            <a:ext cx="11345332" cy="377796"/>
          </a:xfrm>
        </p:spPr>
        <p:txBody>
          <a:bodyPr/>
          <a:lstStyle/>
          <a:p>
            <a:r>
              <a:rPr lang="en-GB" dirty="0"/>
              <a:t>Residual Tide Analysis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1E8198F4-1EFE-4442-AE30-C569239FABA1}"/>
              </a:ext>
            </a:extLst>
          </p:cNvPr>
          <p:cNvSpPr txBox="1">
            <a:spLocks/>
          </p:cNvSpPr>
          <p:nvPr/>
        </p:nvSpPr>
        <p:spPr>
          <a:xfrm>
            <a:off x="6747175" y="816411"/>
            <a:ext cx="5019372" cy="5763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 lang="de-DE" sz="16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6213" indent="-176213" algn="l" rtl="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lang="de-DE" sz="16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363" indent="-18415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8163" indent="-17780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4375" indent="-176213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44" indent="-285744" defTabSz="914377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prstClr val="black"/>
                </a:solidFill>
                <a:latin typeface="Arial"/>
              </a:rPr>
              <a:t>Weighted least-squares approach applied to solve the harmonic formula. </a:t>
            </a:r>
          </a:p>
          <a:p>
            <a:pPr marL="285744" indent="-285744" defTabSz="914377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prstClr val="black"/>
              </a:solidFill>
              <a:latin typeface="Arial"/>
            </a:endParaRPr>
          </a:p>
          <a:p>
            <a:pPr marL="285744" indent="-285744" defTabSz="914377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prstClr val="black"/>
                </a:solidFill>
                <a:latin typeface="Arial"/>
              </a:rPr>
              <a:t>Variance Component Estimation to combine and weight satellite altimetry missions</a:t>
            </a:r>
          </a:p>
          <a:p>
            <a:pPr marL="285744" indent="-285744" defTabSz="914377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prstClr val="black"/>
              </a:solidFill>
              <a:latin typeface="Arial"/>
            </a:endParaRPr>
          </a:p>
          <a:p>
            <a:pPr marL="285744" indent="-285744" defTabSz="914377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prstClr val="black"/>
                </a:solidFill>
                <a:latin typeface="Arial"/>
              </a:rPr>
              <a:t>Eventually results in amplitudes and phases of 17 tidal constituents, namely:</a:t>
            </a:r>
          </a:p>
          <a:p>
            <a:pPr marL="461951" lvl="1" indent="-285744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2N2, J1, K1, K2, M2, M4, MF, MM, N2, O1, P1, Q1, S1, S2, SA, SSA and T2</a:t>
            </a:r>
          </a:p>
          <a:p>
            <a:pPr marL="461951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>
              <a:solidFill>
                <a:prstClr val="black"/>
              </a:solidFill>
              <a:latin typeface="Arial"/>
            </a:endParaRP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prstClr val="black"/>
                </a:solidFill>
                <a:latin typeface="Arial"/>
              </a:rPr>
              <a:t>Residuals are the elastic tide which is:</a:t>
            </a:r>
          </a:p>
          <a:p>
            <a:pPr marL="461951" lvl="1" indent="-285744">
              <a:lnSpc>
                <a:spcPct val="150000"/>
              </a:lnSpc>
              <a:buFont typeface="Wingdings" pitchFamily="2" charset="2"/>
              <a:buChar char="Ø"/>
            </a:pPr>
            <a:r>
              <a:rPr lang="en-GB" dirty="0">
                <a:solidFill>
                  <a:prstClr val="black"/>
                </a:solidFill>
                <a:latin typeface="Arial"/>
              </a:rPr>
              <a:t>Elastic = ocean + load tide</a:t>
            </a:r>
          </a:p>
          <a:p>
            <a:pPr marL="285744" indent="-285744" defTabSz="914377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prstClr val="black"/>
              </a:solidFill>
              <a:latin typeface="Arial"/>
            </a:endParaRPr>
          </a:p>
          <a:p>
            <a:pPr marL="285744" indent="-285744" defTabSz="914377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prstClr val="black"/>
                </a:solidFill>
                <a:latin typeface="Arial"/>
              </a:rPr>
              <a:t>Figure. </a:t>
            </a:r>
            <a:r>
              <a:rPr lang="en-GB" dirty="0">
                <a:solidFill>
                  <a:prstClr val="black"/>
                </a:solidFill>
                <a:latin typeface="Arial"/>
              </a:rPr>
              <a:t>The residual amplitude of the M2 and N2 tidal constituents. </a:t>
            </a:r>
            <a:endParaRPr lang="en-GB" b="1" dirty="0">
              <a:solidFill>
                <a:prstClr val="black"/>
              </a:solidFill>
              <a:latin typeface="Arial"/>
            </a:endParaRPr>
          </a:p>
          <a:p>
            <a:pPr defTabSz="914377">
              <a:lnSpc>
                <a:spcPct val="150000"/>
              </a:lnSpc>
              <a:defRPr/>
            </a:pPr>
            <a:endParaRPr lang="en-GB" dirty="0">
              <a:solidFill>
                <a:prstClr val="black"/>
              </a:solidFill>
              <a:latin typeface="Arial"/>
            </a:endParaRPr>
          </a:p>
          <a:p>
            <a:pPr marL="285744" indent="-285744" defTabSz="914377"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B734105F-94F3-B242-AF20-C8B4579DF1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829191"/>
            <a:ext cx="6615067" cy="5557024"/>
          </a:xfrm>
          <a:prstGeom prst="rect">
            <a:avLst/>
          </a:prstGeom>
        </p:spPr>
      </p:pic>
      <p:pic>
        <p:nvPicPr>
          <p:cNvPr id="2" name="Audio Recording 21. Apr 2021 at 09:43:40" descr="Audio Recording 21. Apr 2021 at 09:43:40">
            <a:hlinkClick r:id="" action="ppaction://media"/>
            <a:extLst>
              <a:ext uri="{FF2B5EF4-FFF2-40B4-BE49-F238E27FC236}">
                <a16:creationId xmlns:a16="http://schemas.microsoft.com/office/drawing/2014/main" id="{39840684-0CB1-714E-A6C6-EF95036901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97803" y="65385"/>
            <a:ext cx="812800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5C0417-49CE-EB4A-B246-DD0E41216D39}"/>
              </a:ext>
            </a:extLst>
          </p:cNvPr>
          <p:cNvSpPr txBox="1"/>
          <p:nvPr/>
        </p:nvSpPr>
        <p:spPr>
          <a:xfrm>
            <a:off x="8574429" y="343160"/>
            <a:ext cx="1275990" cy="257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600" dirty="0"/>
              <a:t>Click to Listen</a:t>
            </a:r>
          </a:p>
        </p:txBody>
      </p:sp>
    </p:spTree>
    <p:extLst>
      <p:ext uri="{BB962C8B-B14F-4D97-AF65-F5344CB8AC3E}">
        <p14:creationId xmlns:p14="http://schemas.microsoft.com/office/powerpoint/2010/main" val="350836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9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2F44B72-9FE5-4C4E-A834-01EAB52DCCAD}"/>
              </a:ext>
            </a:extLst>
          </p:cNvPr>
          <p:cNvCxnSpPr>
            <a:cxnSpLocks/>
          </p:cNvCxnSpPr>
          <p:nvPr/>
        </p:nvCxnSpPr>
        <p:spPr>
          <a:xfrm>
            <a:off x="557500" y="2984173"/>
            <a:ext cx="0" cy="268510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433D881-54CE-8048-9DAD-851020D2DAA7}"/>
              </a:ext>
            </a:extLst>
          </p:cNvPr>
          <p:cNvCxnSpPr>
            <a:cxnSpLocks/>
          </p:cNvCxnSpPr>
          <p:nvPr/>
        </p:nvCxnSpPr>
        <p:spPr>
          <a:xfrm>
            <a:off x="4017555" y="2984173"/>
            <a:ext cx="0" cy="258384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8" name="Graphic 37" descr="Satellite with solid fill">
            <a:extLst>
              <a:ext uri="{FF2B5EF4-FFF2-40B4-BE49-F238E27FC236}">
                <a16:creationId xmlns:a16="http://schemas.microsoft.com/office/drawing/2014/main" id="{68288887-F477-414A-AD97-1853C0CA7A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7101" y="2219855"/>
            <a:ext cx="914400" cy="914400"/>
          </a:xfrm>
          <a:prstGeom prst="rect">
            <a:avLst/>
          </a:prstGeom>
        </p:spPr>
      </p:pic>
      <p:pic>
        <p:nvPicPr>
          <p:cNvPr id="39" name="Graphic 38" descr="Satellite with solid fill">
            <a:extLst>
              <a:ext uri="{FF2B5EF4-FFF2-40B4-BE49-F238E27FC236}">
                <a16:creationId xmlns:a16="http://schemas.microsoft.com/office/drawing/2014/main" id="{1361910D-501B-ED44-8350-2BEE1EE890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57535" y="2219855"/>
            <a:ext cx="914400" cy="914400"/>
          </a:xfrm>
          <a:prstGeom prst="rect">
            <a:avLst/>
          </a:prstGeom>
        </p:spPr>
      </p:pic>
      <p:sp>
        <p:nvSpPr>
          <p:cNvPr id="42" name="Freeform 41">
            <a:extLst>
              <a:ext uri="{FF2B5EF4-FFF2-40B4-BE49-F238E27FC236}">
                <a16:creationId xmlns:a16="http://schemas.microsoft.com/office/drawing/2014/main" id="{225D90DD-6290-0F4D-9CCD-828BBF01713F}"/>
              </a:ext>
            </a:extLst>
          </p:cNvPr>
          <p:cNvSpPr/>
          <p:nvPr/>
        </p:nvSpPr>
        <p:spPr>
          <a:xfrm>
            <a:off x="-34290" y="5372100"/>
            <a:ext cx="8735251" cy="195916"/>
          </a:xfrm>
          <a:custGeom>
            <a:avLst/>
            <a:gdLst>
              <a:gd name="connsiteX0" fmla="*/ 0 w 8735251"/>
              <a:gd name="connsiteY0" fmla="*/ 182880 h 195916"/>
              <a:gd name="connsiteX1" fmla="*/ 114300 w 8735251"/>
              <a:gd name="connsiteY1" fmla="*/ 194310 h 195916"/>
              <a:gd name="connsiteX2" fmla="*/ 868680 w 8735251"/>
              <a:gd name="connsiteY2" fmla="*/ 171450 h 195916"/>
              <a:gd name="connsiteX3" fmla="*/ 948690 w 8735251"/>
              <a:gd name="connsiteY3" fmla="*/ 148590 h 195916"/>
              <a:gd name="connsiteX4" fmla="*/ 1028700 w 8735251"/>
              <a:gd name="connsiteY4" fmla="*/ 114300 h 195916"/>
              <a:gd name="connsiteX5" fmla="*/ 1120140 w 8735251"/>
              <a:gd name="connsiteY5" fmla="*/ 91440 h 195916"/>
              <a:gd name="connsiteX6" fmla="*/ 1257300 w 8735251"/>
              <a:gd name="connsiteY6" fmla="*/ 45720 h 195916"/>
              <a:gd name="connsiteX7" fmla="*/ 1303020 w 8735251"/>
              <a:gd name="connsiteY7" fmla="*/ 34290 h 195916"/>
              <a:gd name="connsiteX8" fmla="*/ 1394460 w 8735251"/>
              <a:gd name="connsiteY8" fmla="*/ 22860 h 195916"/>
              <a:gd name="connsiteX9" fmla="*/ 1463040 w 8735251"/>
              <a:gd name="connsiteY9" fmla="*/ 11430 h 195916"/>
              <a:gd name="connsiteX10" fmla="*/ 1840230 w 8735251"/>
              <a:gd name="connsiteY10" fmla="*/ 0 h 195916"/>
              <a:gd name="connsiteX11" fmla="*/ 2640330 w 8735251"/>
              <a:gd name="connsiteY11" fmla="*/ 11430 h 195916"/>
              <a:gd name="connsiteX12" fmla="*/ 3097530 w 8735251"/>
              <a:gd name="connsiteY12" fmla="*/ 57150 h 195916"/>
              <a:gd name="connsiteX13" fmla="*/ 3509010 w 8735251"/>
              <a:gd name="connsiteY13" fmla="*/ 80010 h 195916"/>
              <a:gd name="connsiteX14" fmla="*/ 4411980 w 8735251"/>
              <a:gd name="connsiteY14" fmla="*/ 80010 h 195916"/>
              <a:gd name="connsiteX15" fmla="*/ 4686300 w 8735251"/>
              <a:gd name="connsiteY15" fmla="*/ 57150 h 195916"/>
              <a:gd name="connsiteX16" fmla="*/ 5132070 w 8735251"/>
              <a:gd name="connsiteY16" fmla="*/ 34290 h 195916"/>
              <a:gd name="connsiteX17" fmla="*/ 5223510 w 8735251"/>
              <a:gd name="connsiteY17" fmla="*/ 22860 h 195916"/>
              <a:gd name="connsiteX18" fmla="*/ 5657850 w 8735251"/>
              <a:gd name="connsiteY18" fmla="*/ 34290 h 195916"/>
              <a:gd name="connsiteX19" fmla="*/ 5772150 w 8735251"/>
              <a:gd name="connsiteY19" fmla="*/ 45720 h 195916"/>
              <a:gd name="connsiteX20" fmla="*/ 6743700 w 8735251"/>
              <a:gd name="connsiteY20" fmla="*/ 34290 h 195916"/>
              <a:gd name="connsiteX21" fmla="*/ 8309610 w 8735251"/>
              <a:gd name="connsiteY21" fmla="*/ 22860 h 195916"/>
              <a:gd name="connsiteX22" fmla="*/ 8698230 w 8735251"/>
              <a:gd name="connsiteY22" fmla="*/ 34290 h 195916"/>
              <a:gd name="connsiteX23" fmla="*/ 8663940 w 8735251"/>
              <a:gd name="connsiteY23" fmla="*/ 114300 h 195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735251" h="195916">
                <a:moveTo>
                  <a:pt x="0" y="182880"/>
                </a:moveTo>
                <a:cubicBezTo>
                  <a:pt x="38100" y="186690"/>
                  <a:pt x="76010" y="194310"/>
                  <a:pt x="114300" y="194310"/>
                </a:cubicBezTo>
                <a:cubicBezTo>
                  <a:pt x="691989" y="194310"/>
                  <a:pt x="567140" y="204954"/>
                  <a:pt x="868680" y="171450"/>
                </a:cubicBezTo>
                <a:cubicBezTo>
                  <a:pt x="891881" y="165650"/>
                  <a:pt x="925733" y="158429"/>
                  <a:pt x="948690" y="148590"/>
                </a:cubicBezTo>
                <a:cubicBezTo>
                  <a:pt x="1003332" y="125172"/>
                  <a:pt x="979557" y="127703"/>
                  <a:pt x="1028700" y="114300"/>
                </a:cubicBezTo>
                <a:cubicBezTo>
                  <a:pt x="1059011" y="106033"/>
                  <a:pt x="1092039" y="105491"/>
                  <a:pt x="1120140" y="91440"/>
                </a:cubicBezTo>
                <a:cubicBezTo>
                  <a:pt x="1193961" y="54529"/>
                  <a:pt x="1149330" y="72713"/>
                  <a:pt x="1257300" y="45720"/>
                </a:cubicBezTo>
                <a:cubicBezTo>
                  <a:pt x="1272540" y="41910"/>
                  <a:pt x="1287432" y="36238"/>
                  <a:pt x="1303020" y="34290"/>
                </a:cubicBezTo>
                <a:lnTo>
                  <a:pt x="1394460" y="22860"/>
                </a:lnTo>
                <a:cubicBezTo>
                  <a:pt x="1417402" y="19583"/>
                  <a:pt x="1439895" y="12617"/>
                  <a:pt x="1463040" y="11430"/>
                </a:cubicBezTo>
                <a:cubicBezTo>
                  <a:pt x="1588663" y="4988"/>
                  <a:pt x="1714500" y="3810"/>
                  <a:pt x="1840230" y="0"/>
                </a:cubicBezTo>
                <a:lnTo>
                  <a:pt x="2640330" y="11430"/>
                </a:lnTo>
                <a:cubicBezTo>
                  <a:pt x="3029299" y="23585"/>
                  <a:pt x="2818512" y="28286"/>
                  <a:pt x="3097530" y="57150"/>
                </a:cubicBezTo>
                <a:cubicBezTo>
                  <a:pt x="3183293" y="66022"/>
                  <a:pt x="3443371" y="76884"/>
                  <a:pt x="3509010" y="80010"/>
                </a:cubicBezTo>
                <a:cubicBezTo>
                  <a:pt x="3858213" y="123660"/>
                  <a:pt x="3663839" y="103636"/>
                  <a:pt x="4411980" y="80010"/>
                </a:cubicBezTo>
                <a:cubicBezTo>
                  <a:pt x="4503691" y="77114"/>
                  <a:pt x="4594623" y="60970"/>
                  <a:pt x="4686300" y="57150"/>
                </a:cubicBezTo>
                <a:cubicBezTo>
                  <a:pt x="4829750" y="51173"/>
                  <a:pt x="4987023" y="46903"/>
                  <a:pt x="5132070" y="34290"/>
                </a:cubicBezTo>
                <a:cubicBezTo>
                  <a:pt x="5162672" y="31629"/>
                  <a:pt x="5193030" y="26670"/>
                  <a:pt x="5223510" y="22860"/>
                </a:cubicBezTo>
                <a:lnTo>
                  <a:pt x="5657850" y="34290"/>
                </a:lnTo>
                <a:cubicBezTo>
                  <a:pt x="5696107" y="35884"/>
                  <a:pt x="5733860" y="45720"/>
                  <a:pt x="5772150" y="45720"/>
                </a:cubicBezTo>
                <a:cubicBezTo>
                  <a:pt x="6096022" y="45720"/>
                  <a:pt x="6419841" y="37208"/>
                  <a:pt x="6743700" y="34290"/>
                </a:cubicBezTo>
                <a:lnTo>
                  <a:pt x="8309610" y="22860"/>
                </a:lnTo>
                <a:cubicBezTo>
                  <a:pt x="8439150" y="26670"/>
                  <a:pt x="8571455" y="7398"/>
                  <a:pt x="8698230" y="34290"/>
                </a:cubicBezTo>
                <a:cubicBezTo>
                  <a:pt x="8797326" y="55310"/>
                  <a:pt x="8666384" y="113078"/>
                  <a:pt x="8663940" y="11430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3175AE56-4E7B-D845-9069-B96C2A91E51D}"/>
              </a:ext>
            </a:extLst>
          </p:cNvPr>
          <p:cNvSpPr/>
          <p:nvPr/>
        </p:nvSpPr>
        <p:spPr>
          <a:xfrm>
            <a:off x="-200416" y="5302600"/>
            <a:ext cx="8361435" cy="2205045"/>
          </a:xfrm>
          <a:custGeom>
            <a:avLst/>
            <a:gdLst>
              <a:gd name="connsiteX0" fmla="*/ 482947 w 8383920"/>
              <a:gd name="connsiteY0" fmla="*/ 331470 h 2217420"/>
              <a:gd name="connsiteX1" fmla="*/ 1865977 w 8383920"/>
              <a:gd name="connsiteY1" fmla="*/ 331470 h 2217420"/>
              <a:gd name="connsiteX2" fmla="*/ 2094577 w 8383920"/>
              <a:gd name="connsiteY2" fmla="*/ 320040 h 2217420"/>
              <a:gd name="connsiteX3" fmla="*/ 2780377 w 8383920"/>
              <a:gd name="connsiteY3" fmla="*/ 297180 h 2217420"/>
              <a:gd name="connsiteX4" fmla="*/ 3123277 w 8383920"/>
              <a:gd name="connsiteY4" fmla="*/ 274320 h 2217420"/>
              <a:gd name="connsiteX5" fmla="*/ 3729067 w 8383920"/>
              <a:gd name="connsiteY5" fmla="*/ 240030 h 2217420"/>
              <a:gd name="connsiteX6" fmla="*/ 3923377 w 8383920"/>
              <a:gd name="connsiteY6" fmla="*/ 217170 h 2217420"/>
              <a:gd name="connsiteX7" fmla="*/ 4117687 w 8383920"/>
              <a:gd name="connsiteY7" fmla="*/ 182880 h 2217420"/>
              <a:gd name="connsiteX8" fmla="*/ 4197697 w 8383920"/>
              <a:gd name="connsiteY8" fmla="*/ 160020 h 2217420"/>
              <a:gd name="connsiteX9" fmla="*/ 4380577 w 8383920"/>
              <a:gd name="connsiteY9" fmla="*/ 137160 h 2217420"/>
              <a:gd name="connsiteX10" fmla="*/ 4472017 w 8383920"/>
              <a:gd name="connsiteY10" fmla="*/ 125730 h 2217420"/>
              <a:gd name="connsiteX11" fmla="*/ 4677757 w 8383920"/>
              <a:gd name="connsiteY11" fmla="*/ 91440 h 2217420"/>
              <a:gd name="connsiteX12" fmla="*/ 4746337 w 8383920"/>
              <a:gd name="connsiteY12" fmla="*/ 80010 h 2217420"/>
              <a:gd name="connsiteX13" fmla="*/ 4974937 w 8383920"/>
              <a:gd name="connsiteY13" fmla="*/ 57150 h 2217420"/>
              <a:gd name="connsiteX14" fmla="*/ 5032087 w 8383920"/>
              <a:gd name="connsiteY14" fmla="*/ 45720 h 2217420"/>
              <a:gd name="connsiteX15" fmla="*/ 5214967 w 8383920"/>
              <a:gd name="connsiteY15" fmla="*/ 22860 h 2217420"/>
              <a:gd name="connsiteX16" fmla="*/ 5420707 w 8383920"/>
              <a:gd name="connsiteY16" fmla="*/ 0 h 2217420"/>
              <a:gd name="connsiteX17" fmla="*/ 6186517 w 8383920"/>
              <a:gd name="connsiteY17" fmla="*/ 11430 h 2217420"/>
              <a:gd name="connsiteX18" fmla="*/ 6437977 w 8383920"/>
              <a:gd name="connsiteY18" fmla="*/ 22860 h 2217420"/>
              <a:gd name="connsiteX19" fmla="*/ 6746587 w 8383920"/>
              <a:gd name="connsiteY19" fmla="*/ 45720 h 2217420"/>
              <a:gd name="connsiteX20" fmla="*/ 6803737 w 8383920"/>
              <a:gd name="connsiteY20" fmla="*/ 57150 h 2217420"/>
              <a:gd name="connsiteX21" fmla="*/ 6906607 w 8383920"/>
              <a:gd name="connsiteY21" fmla="*/ 68580 h 2217420"/>
              <a:gd name="connsiteX22" fmla="*/ 6975187 w 8383920"/>
              <a:gd name="connsiteY22" fmla="*/ 91440 h 2217420"/>
              <a:gd name="connsiteX23" fmla="*/ 7089487 w 8383920"/>
              <a:gd name="connsiteY23" fmla="*/ 114300 h 2217420"/>
              <a:gd name="connsiteX24" fmla="*/ 7203787 w 8383920"/>
              <a:gd name="connsiteY24" fmla="*/ 160020 h 2217420"/>
              <a:gd name="connsiteX25" fmla="*/ 7238077 w 8383920"/>
              <a:gd name="connsiteY25" fmla="*/ 171450 h 2217420"/>
              <a:gd name="connsiteX26" fmla="*/ 7272367 w 8383920"/>
              <a:gd name="connsiteY26" fmla="*/ 182880 h 2217420"/>
              <a:gd name="connsiteX27" fmla="*/ 7318087 w 8383920"/>
              <a:gd name="connsiteY27" fmla="*/ 194310 h 2217420"/>
              <a:gd name="connsiteX28" fmla="*/ 7409527 w 8383920"/>
              <a:gd name="connsiteY28" fmla="*/ 228600 h 2217420"/>
              <a:gd name="connsiteX29" fmla="*/ 7466677 w 8383920"/>
              <a:gd name="connsiteY29" fmla="*/ 240030 h 2217420"/>
              <a:gd name="connsiteX30" fmla="*/ 7535257 w 8383920"/>
              <a:gd name="connsiteY30" fmla="*/ 262890 h 2217420"/>
              <a:gd name="connsiteX31" fmla="*/ 7638127 w 8383920"/>
              <a:gd name="connsiteY31" fmla="*/ 274320 h 2217420"/>
              <a:gd name="connsiteX32" fmla="*/ 7752427 w 8383920"/>
              <a:gd name="connsiteY32" fmla="*/ 297180 h 2217420"/>
              <a:gd name="connsiteX33" fmla="*/ 7855297 w 8383920"/>
              <a:gd name="connsiteY33" fmla="*/ 308610 h 2217420"/>
              <a:gd name="connsiteX34" fmla="*/ 8038177 w 8383920"/>
              <a:gd name="connsiteY34" fmla="*/ 331470 h 2217420"/>
              <a:gd name="connsiteX35" fmla="*/ 8278207 w 8383920"/>
              <a:gd name="connsiteY35" fmla="*/ 342900 h 2217420"/>
              <a:gd name="connsiteX36" fmla="*/ 8381077 w 8383920"/>
              <a:gd name="connsiteY36" fmla="*/ 331470 h 2217420"/>
              <a:gd name="connsiteX37" fmla="*/ 8346787 w 8383920"/>
              <a:gd name="connsiteY37" fmla="*/ 354330 h 2217420"/>
              <a:gd name="connsiteX38" fmla="*/ 8301067 w 8383920"/>
              <a:gd name="connsiteY38" fmla="*/ 422910 h 2217420"/>
              <a:gd name="connsiteX39" fmla="*/ 8243917 w 8383920"/>
              <a:gd name="connsiteY39" fmla="*/ 491490 h 2217420"/>
              <a:gd name="connsiteX40" fmla="*/ 8209627 w 8383920"/>
              <a:gd name="connsiteY40" fmla="*/ 514350 h 2217420"/>
              <a:gd name="connsiteX41" fmla="*/ 8129617 w 8383920"/>
              <a:gd name="connsiteY41" fmla="*/ 605790 h 2217420"/>
              <a:gd name="connsiteX42" fmla="*/ 8095327 w 8383920"/>
              <a:gd name="connsiteY42" fmla="*/ 640080 h 2217420"/>
              <a:gd name="connsiteX43" fmla="*/ 8061037 w 8383920"/>
              <a:gd name="connsiteY43" fmla="*/ 685800 h 2217420"/>
              <a:gd name="connsiteX44" fmla="*/ 8015317 w 8383920"/>
              <a:gd name="connsiteY44" fmla="*/ 731520 h 2217420"/>
              <a:gd name="connsiteX45" fmla="*/ 7923877 w 8383920"/>
              <a:gd name="connsiteY45" fmla="*/ 857250 h 2217420"/>
              <a:gd name="connsiteX46" fmla="*/ 7809577 w 8383920"/>
              <a:gd name="connsiteY46" fmla="*/ 971550 h 2217420"/>
              <a:gd name="connsiteX47" fmla="*/ 7752427 w 8383920"/>
              <a:gd name="connsiteY47" fmla="*/ 1040130 h 2217420"/>
              <a:gd name="connsiteX48" fmla="*/ 7638127 w 8383920"/>
              <a:gd name="connsiteY48" fmla="*/ 1154430 h 2217420"/>
              <a:gd name="connsiteX49" fmla="*/ 7535257 w 8383920"/>
              <a:gd name="connsiteY49" fmla="*/ 1257300 h 2217420"/>
              <a:gd name="connsiteX50" fmla="*/ 7420957 w 8383920"/>
              <a:gd name="connsiteY50" fmla="*/ 1371600 h 2217420"/>
              <a:gd name="connsiteX51" fmla="*/ 7386667 w 8383920"/>
              <a:gd name="connsiteY51" fmla="*/ 1405890 h 2217420"/>
              <a:gd name="connsiteX52" fmla="*/ 7329517 w 8383920"/>
              <a:gd name="connsiteY52" fmla="*/ 1451610 h 2217420"/>
              <a:gd name="connsiteX53" fmla="*/ 7295227 w 8383920"/>
              <a:gd name="connsiteY53" fmla="*/ 1497330 h 2217420"/>
              <a:gd name="connsiteX54" fmla="*/ 7215217 w 8383920"/>
              <a:gd name="connsiteY54" fmla="*/ 1554480 h 2217420"/>
              <a:gd name="connsiteX55" fmla="*/ 7180927 w 8383920"/>
              <a:gd name="connsiteY55" fmla="*/ 1588770 h 2217420"/>
              <a:gd name="connsiteX56" fmla="*/ 7146637 w 8383920"/>
              <a:gd name="connsiteY56" fmla="*/ 1611630 h 2217420"/>
              <a:gd name="connsiteX57" fmla="*/ 7009477 w 8383920"/>
              <a:gd name="connsiteY57" fmla="*/ 1725930 h 2217420"/>
              <a:gd name="connsiteX58" fmla="*/ 6940897 w 8383920"/>
              <a:gd name="connsiteY58" fmla="*/ 1748790 h 2217420"/>
              <a:gd name="connsiteX59" fmla="*/ 6883747 w 8383920"/>
              <a:gd name="connsiteY59" fmla="*/ 1771650 h 2217420"/>
              <a:gd name="connsiteX60" fmla="*/ 6803737 w 8383920"/>
              <a:gd name="connsiteY60" fmla="*/ 1783080 h 2217420"/>
              <a:gd name="connsiteX61" fmla="*/ 6655147 w 8383920"/>
              <a:gd name="connsiteY61" fmla="*/ 1828800 h 2217420"/>
              <a:gd name="connsiteX62" fmla="*/ 6575137 w 8383920"/>
              <a:gd name="connsiteY62" fmla="*/ 1851660 h 2217420"/>
              <a:gd name="connsiteX63" fmla="*/ 6529417 w 8383920"/>
              <a:gd name="connsiteY63" fmla="*/ 1863090 h 2217420"/>
              <a:gd name="connsiteX64" fmla="*/ 6449407 w 8383920"/>
              <a:gd name="connsiteY64" fmla="*/ 1885950 h 2217420"/>
              <a:gd name="connsiteX65" fmla="*/ 6357967 w 8383920"/>
              <a:gd name="connsiteY65" fmla="*/ 1897380 h 2217420"/>
              <a:gd name="connsiteX66" fmla="*/ 6106507 w 8383920"/>
              <a:gd name="connsiteY66" fmla="*/ 1954530 h 2217420"/>
              <a:gd name="connsiteX67" fmla="*/ 6015067 w 8383920"/>
              <a:gd name="connsiteY67" fmla="*/ 1965960 h 2217420"/>
              <a:gd name="connsiteX68" fmla="*/ 5786467 w 8383920"/>
              <a:gd name="connsiteY68" fmla="*/ 1988820 h 2217420"/>
              <a:gd name="connsiteX69" fmla="*/ 5432137 w 8383920"/>
              <a:gd name="connsiteY69" fmla="*/ 2023110 h 2217420"/>
              <a:gd name="connsiteX70" fmla="*/ 5146387 w 8383920"/>
              <a:gd name="connsiteY70" fmla="*/ 2057400 h 2217420"/>
              <a:gd name="connsiteX71" fmla="*/ 5089237 w 8383920"/>
              <a:gd name="connsiteY71" fmla="*/ 2068830 h 2217420"/>
              <a:gd name="connsiteX72" fmla="*/ 4883497 w 8383920"/>
              <a:gd name="connsiteY72" fmla="*/ 2091690 h 2217420"/>
              <a:gd name="connsiteX73" fmla="*/ 4506307 w 8383920"/>
              <a:gd name="connsiteY73" fmla="*/ 2114550 h 2217420"/>
              <a:gd name="connsiteX74" fmla="*/ 4243417 w 8383920"/>
              <a:gd name="connsiteY74" fmla="*/ 2148840 h 2217420"/>
              <a:gd name="connsiteX75" fmla="*/ 4037677 w 8383920"/>
              <a:gd name="connsiteY75" fmla="*/ 2160270 h 2217420"/>
              <a:gd name="connsiteX76" fmla="*/ 3934807 w 8383920"/>
              <a:gd name="connsiteY76" fmla="*/ 2171700 h 2217420"/>
              <a:gd name="connsiteX77" fmla="*/ 3786217 w 8383920"/>
              <a:gd name="connsiteY77" fmla="*/ 2183130 h 2217420"/>
              <a:gd name="connsiteX78" fmla="*/ 3431887 w 8383920"/>
              <a:gd name="connsiteY78" fmla="*/ 2217420 h 2217420"/>
              <a:gd name="connsiteX79" fmla="*/ 2986117 w 8383920"/>
              <a:gd name="connsiteY79" fmla="*/ 2194560 h 2217420"/>
              <a:gd name="connsiteX80" fmla="*/ 2951827 w 8383920"/>
              <a:gd name="connsiteY80" fmla="*/ 2183130 h 2217420"/>
              <a:gd name="connsiteX81" fmla="*/ 2894677 w 8383920"/>
              <a:gd name="connsiteY81" fmla="*/ 2171700 h 2217420"/>
              <a:gd name="connsiteX82" fmla="*/ 2860387 w 8383920"/>
              <a:gd name="connsiteY82" fmla="*/ 2160270 h 2217420"/>
              <a:gd name="connsiteX83" fmla="*/ 2791807 w 8383920"/>
              <a:gd name="connsiteY83" fmla="*/ 2148840 h 2217420"/>
              <a:gd name="connsiteX84" fmla="*/ 2586067 w 8383920"/>
              <a:gd name="connsiteY84" fmla="*/ 2125980 h 2217420"/>
              <a:gd name="connsiteX85" fmla="*/ 2528917 w 8383920"/>
              <a:gd name="connsiteY85" fmla="*/ 2114550 h 2217420"/>
              <a:gd name="connsiteX86" fmla="*/ 2380327 w 8383920"/>
              <a:gd name="connsiteY86" fmla="*/ 2103120 h 2217420"/>
              <a:gd name="connsiteX87" fmla="*/ 2300317 w 8383920"/>
              <a:gd name="connsiteY87" fmla="*/ 2091690 h 2217420"/>
              <a:gd name="connsiteX88" fmla="*/ 2208877 w 8383920"/>
              <a:gd name="connsiteY88" fmla="*/ 2080260 h 2217420"/>
              <a:gd name="connsiteX89" fmla="*/ 2163157 w 8383920"/>
              <a:gd name="connsiteY89" fmla="*/ 2068830 h 2217420"/>
              <a:gd name="connsiteX90" fmla="*/ 1671667 w 8383920"/>
              <a:gd name="connsiteY90" fmla="*/ 2057400 h 2217420"/>
              <a:gd name="connsiteX91" fmla="*/ 1648807 w 8383920"/>
              <a:gd name="connsiteY91" fmla="*/ 2023110 h 2217420"/>
              <a:gd name="connsiteX92" fmla="*/ 1683097 w 8383920"/>
              <a:gd name="connsiteY92" fmla="*/ 1897380 h 2217420"/>
              <a:gd name="connsiteX93" fmla="*/ 1637377 w 8383920"/>
              <a:gd name="connsiteY93" fmla="*/ 2080260 h 2217420"/>
              <a:gd name="connsiteX94" fmla="*/ 1648807 w 8383920"/>
              <a:gd name="connsiteY94" fmla="*/ 2045970 h 2217420"/>
              <a:gd name="connsiteX95" fmla="*/ 1591657 w 8383920"/>
              <a:gd name="connsiteY95" fmla="*/ 2023110 h 2217420"/>
              <a:gd name="connsiteX96" fmla="*/ 1523077 w 8383920"/>
              <a:gd name="connsiteY96" fmla="*/ 2045970 h 2217420"/>
              <a:gd name="connsiteX97" fmla="*/ 1454497 w 8383920"/>
              <a:gd name="connsiteY97" fmla="*/ 2057400 h 2217420"/>
              <a:gd name="connsiteX98" fmla="*/ 1363057 w 8383920"/>
              <a:gd name="connsiteY98" fmla="*/ 2080260 h 2217420"/>
              <a:gd name="connsiteX99" fmla="*/ 1328767 w 8383920"/>
              <a:gd name="connsiteY99" fmla="*/ 2091690 h 2217420"/>
              <a:gd name="connsiteX100" fmla="*/ 1271617 w 8383920"/>
              <a:gd name="connsiteY100" fmla="*/ 2103120 h 2217420"/>
              <a:gd name="connsiteX101" fmla="*/ 1191607 w 8383920"/>
              <a:gd name="connsiteY101" fmla="*/ 2125980 h 2217420"/>
              <a:gd name="connsiteX102" fmla="*/ 1088737 w 8383920"/>
              <a:gd name="connsiteY102" fmla="*/ 2137410 h 2217420"/>
              <a:gd name="connsiteX103" fmla="*/ 997297 w 8383920"/>
              <a:gd name="connsiteY103" fmla="*/ 2160270 h 2217420"/>
              <a:gd name="connsiteX104" fmla="*/ 894427 w 8383920"/>
              <a:gd name="connsiteY104" fmla="*/ 2183130 h 2217420"/>
              <a:gd name="connsiteX105" fmla="*/ 860137 w 8383920"/>
              <a:gd name="connsiteY105" fmla="*/ 2171700 h 2217420"/>
              <a:gd name="connsiteX106" fmla="*/ 814417 w 8383920"/>
              <a:gd name="connsiteY106" fmla="*/ 2148840 h 2217420"/>
              <a:gd name="connsiteX107" fmla="*/ 574387 w 8383920"/>
              <a:gd name="connsiteY107" fmla="*/ 2137410 h 2217420"/>
              <a:gd name="connsiteX108" fmla="*/ 437227 w 8383920"/>
              <a:gd name="connsiteY108" fmla="*/ 2103120 h 2217420"/>
              <a:gd name="connsiteX109" fmla="*/ 345787 w 8383920"/>
              <a:gd name="connsiteY109" fmla="*/ 2068830 h 2217420"/>
              <a:gd name="connsiteX110" fmla="*/ 311497 w 8383920"/>
              <a:gd name="connsiteY110" fmla="*/ 2045970 h 2217420"/>
              <a:gd name="connsiteX111" fmla="*/ 231487 w 8383920"/>
              <a:gd name="connsiteY111" fmla="*/ 1988820 h 2217420"/>
              <a:gd name="connsiteX112" fmla="*/ 220057 w 8383920"/>
              <a:gd name="connsiteY112" fmla="*/ 1943100 h 2217420"/>
              <a:gd name="connsiteX113" fmla="*/ 197197 w 8383920"/>
              <a:gd name="connsiteY113" fmla="*/ 1908810 h 2217420"/>
              <a:gd name="connsiteX114" fmla="*/ 174337 w 8383920"/>
              <a:gd name="connsiteY114" fmla="*/ 1794510 h 2217420"/>
              <a:gd name="connsiteX115" fmla="*/ 151477 w 8383920"/>
              <a:gd name="connsiteY115" fmla="*/ 1691640 h 2217420"/>
              <a:gd name="connsiteX116" fmla="*/ 140047 w 8383920"/>
              <a:gd name="connsiteY116" fmla="*/ 1600200 h 2217420"/>
              <a:gd name="connsiteX117" fmla="*/ 162907 w 8383920"/>
              <a:gd name="connsiteY117" fmla="*/ 1245870 h 2217420"/>
              <a:gd name="connsiteX118" fmla="*/ 128617 w 8383920"/>
              <a:gd name="connsiteY118" fmla="*/ 1165860 h 2217420"/>
              <a:gd name="connsiteX119" fmla="*/ 94327 w 8383920"/>
              <a:gd name="connsiteY119" fmla="*/ 1040130 h 2217420"/>
              <a:gd name="connsiteX120" fmla="*/ 48607 w 8383920"/>
              <a:gd name="connsiteY120" fmla="*/ 857250 h 2217420"/>
              <a:gd name="connsiteX121" fmla="*/ 25747 w 8383920"/>
              <a:gd name="connsiteY121" fmla="*/ 777240 h 2217420"/>
              <a:gd name="connsiteX122" fmla="*/ 2887 w 8383920"/>
              <a:gd name="connsiteY122" fmla="*/ 640080 h 2217420"/>
              <a:gd name="connsiteX123" fmla="*/ 25747 w 8383920"/>
              <a:gd name="connsiteY123" fmla="*/ 320040 h 2217420"/>
              <a:gd name="connsiteX124" fmla="*/ 48607 w 8383920"/>
              <a:gd name="connsiteY124" fmla="*/ 274320 h 2217420"/>
              <a:gd name="connsiteX125" fmla="*/ 311497 w 8383920"/>
              <a:gd name="connsiteY125" fmla="*/ 194310 h 2217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8383920" h="2217420">
                <a:moveTo>
                  <a:pt x="482947" y="331470"/>
                </a:moveTo>
                <a:cubicBezTo>
                  <a:pt x="989731" y="403868"/>
                  <a:pt x="587885" y="350546"/>
                  <a:pt x="1865977" y="331470"/>
                </a:cubicBezTo>
                <a:cubicBezTo>
                  <a:pt x="1942264" y="330331"/>
                  <a:pt x="2018338" y="322972"/>
                  <a:pt x="2094577" y="320040"/>
                </a:cubicBezTo>
                <a:cubicBezTo>
                  <a:pt x="2464639" y="305807"/>
                  <a:pt x="2428043" y="312499"/>
                  <a:pt x="2780377" y="297180"/>
                </a:cubicBezTo>
                <a:cubicBezTo>
                  <a:pt x="3325606" y="273474"/>
                  <a:pt x="2721505" y="297954"/>
                  <a:pt x="3123277" y="274320"/>
                </a:cubicBezTo>
                <a:cubicBezTo>
                  <a:pt x="3310747" y="263292"/>
                  <a:pt x="3548043" y="260144"/>
                  <a:pt x="3729067" y="240030"/>
                </a:cubicBezTo>
                <a:lnTo>
                  <a:pt x="3923377" y="217170"/>
                </a:lnTo>
                <a:cubicBezTo>
                  <a:pt x="4150488" y="174587"/>
                  <a:pt x="3871363" y="210249"/>
                  <a:pt x="4117687" y="182880"/>
                </a:cubicBezTo>
                <a:cubicBezTo>
                  <a:pt x="4144357" y="175260"/>
                  <a:pt x="4170370" y="164773"/>
                  <a:pt x="4197697" y="160020"/>
                </a:cubicBezTo>
                <a:cubicBezTo>
                  <a:pt x="4258223" y="149494"/>
                  <a:pt x="4319617" y="144780"/>
                  <a:pt x="4380577" y="137160"/>
                </a:cubicBezTo>
                <a:cubicBezTo>
                  <a:pt x="4411057" y="133350"/>
                  <a:pt x="4441718" y="130780"/>
                  <a:pt x="4472017" y="125730"/>
                </a:cubicBezTo>
                <a:lnTo>
                  <a:pt x="4677757" y="91440"/>
                </a:lnTo>
                <a:cubicBezTo>
                  <a:pt x="4700617" y="87630"/>
                  <a:pt x="4723257" y="82108"/>
                  <a:pt x="4746337" y="80010"/>
                </a:cubicBezTo>
                <a:cubicBezTo>
                  <a:pt x="4798569" y="75262"/>
                  <a:pt x="4918667" y="65189"/>
                  <a:pt x="4974937" y="57150"/>
                </a:cubicBezTo>
                <a:cubicBezTo>
                  <a:pt x="4994169" y="54403"/>
                  <a:pt x="5012855" y="48467"/>
                  <a:pt x="5032087" y="45720"/>
                </a:cubicBezTo>
                <a:cubicBezTo>
                  <a:pt x="5092904" y="37032"/>
                  <a:pt x="5154007" y="30480"/>
                  <a:pt x="5214967" y="22860"/>
                </a:cubicBezTo>
                <a:cubicBezTo>
                  <a:pt x="5344401" y="6681"/>
                  <a:pt x="5275842" y="14486"/>
                  <a:pt x="5420707" y="0"/>
                </a:cubicBezTo>
                <a:lnTo>
                  <a:pt x="6186517" y="11430"/>
                </a:lnTo>
                <a:cubicBezTo>
                  <a:pt x="6270402" y="13315"/>
                  <a:pt x="6354186" y="18450"/>
                  <a:pt x="6437977" y="22860"/>
                </a:cubicBezTo>
                <a:cubicBezTo>
                  <a:pt x="6604881" y="31644"/>
                  <a:pt x="6599975" y="32392"/>
                  <a:pt x="6746587" y="45720"/>
                </a:cubicBezTo>
                <a:cubicBezTo>
                  <a:pt x="6765637" y="49530"/>
                  <a:pt x="6784505" y="54403"/>
                  <a:pt x="6803737" y="57150"/>
                </a:cubicBezTo>
                <a:cubicBezTo>
                  <a:pt x="6837891" y="62029"/>
                  <a:pt x="6872776" y="61814"/>
                  <a:pt x="6906607" y="68580"/>
                </a:cubicBezTo>
                <a:cubicBezTo>
                  <a:pt x="6930236" y="73306"/>
                  <a:pt x="6951558" y="86714"/>
                  <a:pt x="6975187" y="91440"/>
                </a:cubicBezTo>
                <a:lnTo>
                  <a:pt x="7089487" y="114300"/>
                </a:lnTo>
                <a:cubicBezTo>
                  <a:pt x="7156760" y="147936"/>
                  <a:pt x="7119043" y="131772"/>
                  <a:pt x="7203787" y="160020"/>
                </a:cubicBezTo>
                <a:lnTo>
                  <a:pt x="7238077" y="171450"/>
                </a:lnTo>
                <a:cubicBezTo>
                  <a:pt x="7249507" y="175260"/>
                  <a:pt x="7260678" y="179958"/>
                  <a:pt x="7272367" y="182880"/>
                </a:cubicBezTo>
                <a:cubicBezTo>
                  <a:pt x="7287607" y="186690"/>
                  <a:pt x="7303184" y="189342"/>
                  <a:pt x="7318087" y="194310"/>
                </a:cubicBezTo>
                <a:cubicBezTo>
                  <a:pt x="7349552" y="204798"/>
                  <a:pt x="7377424" y="220574"/>
                  <a:pt x="7409527" y="228600"/>
                </a:cubicBezTo>
                <a:cubicBezTo>
                  <a:pt x="7428374" y="233312"/>
                  <a:pt x="7447934" y="234918"/>
                  <a:pt x="7466677" y="240030"/>
                </a:cubicBezTo>
                <a:cubicBezTo>
                  <a:pt x="7489924" y="246370"/>
                  <a:pt x="7511308" y="260229"/>
                  <a:pt x="7535257" y="262890"/>
                </a:cubicBezTo>
                <a:cubicBezTo>
                  <a:pt x="7569547" y="266700"/>
                  <a:pt x="7604048" y="268939"/>
                  <a:pt x="7638127" y="274320"/>
                </a:cubicBezTo>
                <a:cubicBezTo>
                  <a:pt x="7676506" y="280380"/>
                  <a:pt x="7713810" y="292889"/>
                  <a:pt x="7752427" y="297180"/>
                </a:cubicBezTo>
                <a:lnTo>
                  <a:pt x="7855297" y="308610"/>
                </a:lnTo>
                <a:cubicBezTo>
                  <a:pt x="7916294" y="315930"/>
                  <a:pt x="7976812" y="328548"/>
                  <a:pt x="8038177" y="331470"/>
                </a:cubicBezTo>
                <a:lnTo>
                  <a:pt x="8278207" y="342900"/>
                </a:lnTo>
                <a:cubicBezTo>
                  <a:pt x="8312497" y="339090"/>
                  <a:pt x="8347045" y="325798"/>
                  <a:pt x="8381077" y="331470"/>
                </a:cubicBezTo>
                <a:cubicBezTo>
                  <a:pt x="8394627" y="333728"/>
                  <a:pt x="8355833" y="343992"/>
                  <a:pt x="8346787" y="354330"/>
                </a:cubicBezTo>
                <a:cubicBezTo>
                  <a:pt x="8328695" y="375007"/>
                  <a:pt x="8316307" y="400050"/>
                  <a:pt x="8301067" y="422910"/>
                </a:cubicBezTo>
                <a:cubicBezTo>
                  <a:pt x="8278590" y="456626"/>
                  <a:pt x="8276920" y="463988"/>
                  <a:pt x="8243917" y="491490"/>
                </a:cubicBezTo>
                <a:cubicBezTo>
                  <a:pt x="8233364" y="500284"/>
                  <a:pt x="8220180" y="505556"/>
                  <a:pt x="8209627" y="514350"/>
                </a:cubicBezTo>
                <a:cubicBezTo>
                  <a:pt x="8173037" y="544842"/>
                  <a:pt x="8162871" y="567785"/>
                  <a:pt x="8129617" y="605790"/>
                </a:cubicBezTo>
                <a:cubicBezTo>
                  <a:pt x="8118973" y="617955"/>
                  <a:pt x="8105847" y="627807"/>
                  <a:pt x="8095327" y="640080"/>
                </a:cubicBezTo>
                <a:cubicBezTo>
                  <a:pt x="8082929" y="654544"/>
                  <a:pt x="8073582" y="671463"/>
                  <a:pt x="8061037" y="685800"/>
                </a:cubicBezTo>
                <a:cubicBezTo>
                  <a:pt x="8046845" y="702020"/>
                  <a:pt x="8028781" y="714690"/>
                  <a:pt x="8015317" y="731520"/>
                </a:cubicBezTo>
                <a:cubicBezTo>
                  <a:pt x="7943929" y="820755"/>
                  <a:pt x="7997536" y="778330"/>
                  <a:pt x="7923877" y="857250"/>
                </a:cubicBezTo>
                <a:cubicBezTo>
                  <a:pt x="7887113" y="896640"/>
                  <a:pt x="7844071" y="930157"/>
                  <a:pt x="7809577" y="971550"/>
                </a:cubicBezTo>
                <a:cubicBezTo>
                  <a:pt x="7790527" y="994410"/>
                  <a:pt x="7772779" y="1018421"/>
                  <a:pt x="7752427" y="1040130"/>
                </a:cubicBezTo>
                <a:cubicBezTo>
                  <a:pt x="7715575" y="1079439"/>
                  <a:pt x="7676227" y="1116330"/>
                  <a:pt x="7638127" y="1154430"/>
                </a:cubicBezTo>
                <a:lnTo>
                  <a:pt x="7535257" y="1257300"/>
                </a:lnTo>
                <a:lnTo>
                  <a:pt x="7420957" y="1371600"/>
                </a:lnTo>
                <a:cubicBezTo>
                  <a:pt x="7409527" y="1383030"/>
                  <a:pt x="7399289" y="1395792"/>
                  <a:pt x="7386667" y="1405890"/>
                </a:cubicBezTo>
                <a:cubicBezTo>
                  <a:pt x="7367617" y="1421130"/>
                  <a:pt x="7346768" y="1434359"/>
                  <a:pt x="7329517" y="1451610"/>
                </a:cubicBezTo>
                <a:cubicBezTo>
                  <a:pt x="7316047" y="1465080"/>
                  <a:pt x="7308697" y="1483860"/>
                  <a:pt x="7295227" y="1497330"/>
                </a:cubicBezTo>
                <a:cubicBezTo>
                  <a:pt x="7254049" y="1538508"/>
                  <a:pt x="7254157" y="1522030"/>
                  <a:pt x="7215217" y="1554480"/>
                </a:cubicBezTo>
                <a:cubicBezTo>
                  <a:pt x="7202799" y="1564828"/>
                  <a:pt x="7193345" y="1578422"/>
                  <a:pt x="7180927" y="1588770"/>
                </a:cubicBezTo>
                <a:cubicBezTo>
                  <a:pt x="7170374" y="1597564"/>
                  <a:pt x="7156904" y="1602504"/>
                  <a:pt x="7146637" y="1611630"/>
                </a:cubicBezTo>
                <a:cubicBezTo>
                  <a:pt x="7108438" y="1645584"/>
                  <a:pt x="7062627" y="1708213"/>
                  <a:pt x="7009477" y="1725930"/>
                </a:cubicBezTo>
                <a:cubicBezTo>
                  <a:pt x="6986617" y="1733550"/>
                  <a:pt x="6963270" y="1739841"/>
                  <a:pt x="6940897" y="1748790"/>
                </a:cubicBezTo>
                <a:cubicBezTo>
                  <a:pt x="6921847" y="1756410"/>
                  <a:pt x="6903652" y="1766674"/>
                  <a:pt x="6883747" y="1771650"/>
                </a:cubicBezTo>
                <a:cubicBezTo>
                  <a:pt x="6857611" y="1778184"/>
                  <a:pt x="6830407" y="1779270"/>
                  <a:pt x="6803737" y="1783080"/>
                </a:cubicBezTo>
                <a:cubicBezTo>
                  <a:pt x="6720158" y="1824869"/>
                  <a:pt x="6787928" y="1795605"/>
                  <a:pt x="6655147" y="1828800"/>
                </a:cubicBezTo>
                <a:cubicBezTo>
                  <a:pt x="6628238" y="1835527"/>
                  <a:pt x="6601897" y="1844362"/>
                  <a:pt x="6575137" y="1851660"/>
                </a:cubicBezTo>
                <a:cubicBezTo>
                  <a:pt x="6559981" y="1855793"/>
                  <a:pt x="6544573" y="1858957"/>
                  <a:pt x="6529417" y="1863090"/>
                </a:cubicBezTo>
                <a:cubicBezTo>
                  <a:pt x="6502657" y="1870388"/>
                  <a:pt x="6476606" y="1880510"/>
                  <a:pt x="6449407" y="1885950"/>
                </a:cubicBezTo>
                <a:cubicBezTo>
                  <a:pt x="6419286" y="1891974"/>
                  <a:pt x="6388447" y="1893570"/>
                  <a:pt x="6357967" y="1897380"/>
                </a:cubicBezTo>
                <a:cubicBezTo>
                  <a:pt x="6243977" y="1929949"/>
                  <a:pt x="6258804" y="1928044"/>
                  <a:pt x="6106507" y="1954530"/>
                </a:cubicBezTo>
                <a:cubicBezTo>
                  <a:pt x="6076244" y="1959793"/>
                  <a:pt x="6045609" y="1962688"/>
                  <a:pt x="6015067" y="1965960"/>
                </a:cubicBezTo>
                <a:cubicBezTo>
                  <a:pt x="5938923" y="1974118"/>
                  <a:pt x="5862277" y="1977990"/>
                  <a:pt x="5786467" y="1988820"/>
                </a:cubicBezTo>
                <a:cubicBezTo>
                  <a:pt x="5562217" y="2020856"/>
                  <a:pt x="5680236" y="2008516"/>
                  <a:pt x="5432137" y="2023110"/>
                </a:cubicBezTo>
                <a:cubicBezTo>
                  <a:pt x="5230457" y="2051921"/>
                  <a:pt x="5325777" y="2041092"/>
                  <a:pt x="5146387" y="2057400"/>
                </a:cubicBezTo>
                <a:cubicBezTo>
                  <a:pt x="5127337" y="2061210"/>
                  <a:pt x="5108400" y="2065636"/>
                  <a:pt x="5089237" y="2068830"/>
                </a:cubicBezTo>
                <a:cubicBezTo>
                  <a:pt x="5019520" y="2080449"/>
                  <a:pt x="4954904" y="2086821"/>
                  <a:pt x="4883497" y="2091690"/>
                </a:cubicBezTo>
                <a:lnTo>
                  <a:pt x="4506307" y="2114550"/>
                </a:lnTo>
                <a:cubicBezTo>
                  <a:pt x="4438599" y="2124223"/>
                  <a:pt x="4286292" y="2146458"/>
                  <a:pt x="4243417" y="2148840"/>
                </a:cubicBezTo>
                <a:lnTo>
                  <a:pt x="4037677" y="2160270"/>
                </a:lnTo>
                <a:cubicBezTo>
                  <a:pt x="4003270" y="2162819"/>
                  <a:pt x="3969166" y="2168576"/>
                  <a:pt x="3934807" y="2171700"/>
                </a:cubicBezTo>
                <a:cubicBezTo>
                  <a:pt x="3885335" y="2176197"/>
                  <a:pt x="3835662" y="2178345"/>
                  <a:pt x="3786217" y="2183130"/>
                </a:cubicBezTo>
                <a:cubicBezTo>
                  <a:pt x="3346857" y="2225649"/>
                  <a:pt x="3781921" y="2190494"/>
                  <a:pt x="3431887" y="2217420"/>
                </a:cubicBezTo>
                <a:cubicBezTo>
                  <a:pt x="3369050" y="2214802"/>
                  <a:pt x="3080713" y="2205071"/>
                  <a:pt x="2986117" y="2194560"/>
                </a:cubicBezTo>
                <a:cubicBezTo>
                  <a:pt x="2974142" y="2193229"/>
                  <a:pt x="2963516" y="2186052"/>
                  <a:pt x="2951827" y="2183130"/>
                </a:cubicBezTo>
                <a:cubicBezTo>
                  <a:pt x="2932980" y="2178418"/>
                  <a:pt x="2913524" y="2176412"/>
                  <a:pt x="2894677" y="2171700"/>
                </a:cubicBezTo>
                <a:cubicBezTo>
                  <a:pt x="2882988" y="2168778"/>
                  <a:pt x="2872148" y="2162884"/>
                  <a:pt x="2860387" y="2160270"/>
                </a:cubicBezTo>
                <a:cubicBezTo>
                  <a:pt x="2837764" y="2155243"/>
                  <a:pt x="2814749" y="2152117"/>
                  <a:pt x="2791807" y="2148840"/>
                </a:cubicBezTo>
                <a:cubicBezTo>
                  <a:pt x="2498313" y="2106912"/>
                  <a:pt x="2935438" y="2172563"/>
                  <a:pt x="2586067" y="2125980"/>
                </a:cubicBezTo>
                <a:cubicBezTo>
                  <a:pt x="2566810" y="2123412"/>
                  <a:pt x="2548225" y="2116695"/>
                  <a:pt x="2528917" y="2114550"/>
                </a:cubicBezTo>
                <a:cubicBezTo>
                  <a:pt x="2479545" y="2109064"/>
                  <a:pt x="2429757" y="2108063"/>
                  <a:pt x="2380327" y="2103120"/>
                </a:cubicBezTo>
                <a:cubicBezTo>
                  <a:pt x="2353520" y="2100439"/>
                  <a:pt x="2327021" y="2095251"/>
                  <a:pt x="2300317" y="2091690"/>
                </a:cubicBezTo>
                <a:cubicBezTo>
                  <a:pt x="2269869" y="2087630"/>
                  <a:pt x="2239176" y="2085310"/>
                  <a:pt x="2208877" y="2080260"/>
                </a:cubicBezTo>
                <a:cubicBezTo>
                  <a:pt x="2193382" y="2077677"/>
                  <a:pt x="2178852" y="2069498"/>
                  <a:pt x="2163157" y="2068830"/>
                </a:cubicBezTo>
                <a:cubicBezTo>
                  <a:pt x="1999431" y="2061863"/>
                  <a:pt x="1835497" y="2061210"/>
                  <a:pt x="1671667" y="2057400"/>
                </a:cubicBezTo>
                <a:cubicBezTo>
                  <a:pt x="1664047" y="2045970"/>
                  <a:pt x="1650051" y="2036791"/>
                  <a:pt x="1648807" y="2023110"/>
                </a:cubicBezTo>
                <a:cubicBezTo>
                  <a:pt x="1641977" y="1947984"/>
                  <a:pt x="1652126" y="1943836"/>
                  <a:pt x="1683097" y="1897380"/>
                </a:cubicBezTo>
                <a:cubicBezTo>
                  <a:pt x="1668039" y="1980199"/>
                  <a:pt x="1670531" y="2013951"/>
                  <a:pt x="1637377" y="2080260"/>
                </a:cubicBezTo>
                <a:cubicBezTo>
                  <a:pt x="1631989" y="2091036"/>
                  <a:pt x="1644997" y="2057400"/>
                  <a:pt x="1648807" y="2045970"/>
                </a:cubicBezTo>
                <a:cubicBezTo>
                  <a:pt x="1629757" y="2038350"/>
                  <a:pt x="1612174" y="2023110"/>
                  <a:pt x="1591657" y="2023110"/>
                </a:cubicBezTo>
                <a:cubicBezTo>
                  <a:pt x="1567560" y="2023110"/>
                  <a:pt x="1546454" y="2040126"/>
                  <a:pt x="1523077" y="2045970"/>
                </a:cubicBezTo>
                <a:cubicBezTo>
                  <a:pt x="1500594" y="2051591"/>
                  <a:pt x="1477158" y="2052544"/>
                  <a:pt x="1454497" y="2057400"/>
                </a:cubicBezTo>
                <a:cubicBezTo>
                  <a:pt x="1423776" y="2063983"/>
                  <a:pt x="1392863" y="2070325"/>
                  <a:pt x="1363057" y="2080260"/>
                </a:cubicBezTo>
                <a:cubicBezTo>
                  <a:pt x="1351627" y="2084070"/>
                  <a:pt x="1340456" y="2088768"/>
                  <a:pt x="1328767" y="2091690"/>
                </a:cubicBezTo>
                <a:cubicBezTo>
                  <a:pt x="1309920" y="2096402"/>
                  <a:pt x="1290464" y="2098408"/>
                  <a:pt x="1271617" y="2103120"/>
                </a:cubicBezTo>
                <a:cubicBezTo>
                  <a:pt x="1223821" y="2115069"/>
                  <a:pt x="1247195" y="2117428"/>
                  <a:pt x="1191607" y="2125980"/>
                </a:cubicBezTo>
                <a:cubicBezTo>
                  <a:pt x="1157507" y="2131226"/>
                  <a:pt x="1123027" y="2133600"/>
                  <a:pt x="1088737" y="2137410"/>
                </a:cubicBezTo>
                <a:cubicBezTo>
                  <a:pt x="1058257" y="2145030"/>
                  <a:pt x="1028105" y="2154108"/>
                  <a:pt x="997297" y="2160270"/>
                </a:cubicBezTo>
                <a:cubicBezTo>
                  <a:pt x="924743" y="2174781"/>
                  <a:pt x="958994" y="2166988"/>
                  <a:pt x="894427" y="2183130"/>
                </a:cubicBezTo>
                <a:cubicBezTo>
                  <a:pt x="882997" y="2179320"/>
                  <a:pt x="871211" y="2176446"/>
                  <a:pt x="860137" y="2171700"/>
                </a:cubicBezTo>
                <a:cubicBezTo>
                  <a:pt x="844476" y="2164988"/>
                  <a:pt x="831334" y="2150870"/>
                  <a:pt x="814417" y="2148840"/>
                </a:cubicBezTo>
                <a:cubicBezTo>
                  <a:pt x="734887" y="2139296"/>
                  <a:pt x="654397" y="2141220"/>
                  <a:pt x="574387" y="2137410"/>
                </a:cubicBezTo>
                <a:cubicBezTo>
                  <a:pt x="482038" y="2122019"/>
                  <a:pt x="527793" y="2133309"/>
                  <a:pt x="437227" y="2103120"/>
                </a:cubicBezTo>
                <a:cubicBezTo>
                  <a:pt x="407550" y="2093228"/>
                  <a:pt x="373122" y="2082497"/>
                  <a:pt x="345787" y="2068830"/>
                </a:cubicBezTo>
                <a:cubicBezTo>
                  <a:pt x="333500" y="2062687"/>
                  <a:pt x="323424" y="2052786"/>
                  <a:pt x="311497" y="2045970"/>
                </a:cubicBezTo>
                <a:cubicBezTo>
                  <a:pt x="241289" y="2005851"/>
                  <a:pt x="287340" y="2044673"/>
                  <a:pt x="231487" y="1988820"/>
                </a:cubicBezTo>
                <a:cubicBezTo>
                  <a:pt x="227677" y="1973580"/>
                  <a:pt x="226245" y="1957539"/>
                  <a:pt x="220057" y="1943100"/>
                </a:cubicBezTo>
                <a:cubicBezTo>
                  <a:pt x="214646" y="1930474"/>
                  <a:pt x="201237" y="1921940"/>
                  <a:pt x="197197" y="1908810"/>
                </a:cubicBezTo>
                <a:cubicBezTo>
                  <a:pt x="185770" y="1871674"/>
                  <a:pt x="183761" y="1832204"/>
                  <a:pt x="174337" y="1794510"/>
                </a:cubicBezTo>
                <a:cubicBezTo>
                  <a:pt x="165235" y="1758103"/>
                  <a:pt x="157281" y="1729368"/>
                  <a:pt x="151477" y="1691640"/>
                </a:cubicBezTo>
                <a:cubicBezTo>
                  <a:pt x="146806" y="1661280"/>
                  <a:pt x="143857" y="1630680"/>
                  <a:pt x="140047" y="1600200"/>
                </a:cubicBezTo>
                <a:cubicBezTo>
                  <a:pt x="149299" y="1520020"/>
                  <a:pt x="199205" y="1354764"/>
                  <a:pt x="162907" y="1245870"/>
                </a:cubicBezTo>
                <a:cubicBezTo>
                  <a:pt x="153731" y="1218343"/>
                  <a:pt x="140047" y="1192530"/>
                  <a:pt x="128617" y="1165860"/>
                </a:cubicBezTo>
                <a:cubicBezTo>
                  <a:pt x="100770" y="1026623"/>
                  <a:pt x="137832" y="1199649"/>
                  <a:pt x="94327" y="1040130"/>
                </a:cubicBezTo>
                <a:cubicBezTo>
                  <a:pt x="77794" y="979508"/>
                  <a:pt x="65869" y="917668"/>
                  <a:pt x="48607" y="857250"/>
                </a:cubicBezTo>
                <a:cubicBezTo>
                  <a:pt x="40987" y="830580"/>
                  <a:pt x="32474" y="804149"/>
                  <a:pt x="25747" y="777240"/>
                </a:cubicBezTo>
                <a:cubicBezTo>
                  <a:pt x="14605" y="732671"/>
                  <a:pt x="9339" y="685241"/>
                  <a:pt x="2887" y="640080"/>
                </a:cubicBezTo>
                <a:cubicBezTo>
                  <a:pt x="5124" y="584159"/>
                  <a:pt x="-14605" y="414195"/>
                  <a:pt x="25747" y="320040"/>
                </a:cubicBezTo>
                <a:cubicBezTo>
                  <a:pt x="32459" y="304379"/>
                  <a:pt x="40987" y="289560"/>
                  <a:pt x="48607" y="274320"/>
                </a:cubicBezTo>
                <a:cubicBezTo>
                  <a:pt x="71891" y="111332"/>
                  <a:pt x="33096" y="194310"/>
                  <a:pt x="311497" y="19431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3BB1E780-AEAA-2646-97C5-3A78A6833CE6}"/>
              </a:ext>
            </a:extLst>
          </p:cNvPr>
          <p:cNvSpPr/>
          <p:nvPr/>
        </p:nvSpPr>
        <p:spPr>
          <a:xfrm>
            <a:off x="6560824" y="4812031"/>
            <a:ext cx="5809125" cy="2697479"/>
          </a:xfrm>
          <a:custGeom>
            <a:avLst/>
            <a:gdLst>
              <a:gd name="connsiteX0" fmla="*/ 0 w 5063490"/>
              <a:gd name="connsiteY0" fmla="*/ 2128023 h 2562363"/>
              <a:gd name="connsiteX1" fmla="*/ 34290 w 5063490"/>
              <a:gd name="connsiteY1" fmla="*/ 2048013 h 2562363"/>
              <a:gd name="connsiteX2" fmla="*/ 57150 w 5063490"/>
              <a:gd name="connsiteY2" fmla="*/ 2013723 h 2562363"/>
              <a:gd name="connsiteX3" fmla="*/ 68580 w 5063490"/>
              <a:gd name="connsiteY3" fmla="*/ 1979433 h 2562363"/>
              <a:gd name="connsiteX4" fmla="*/ 91440 w 5063490"/>
              <a:gd name="connsiteY4" fmla="*/ 1945143 h 2562363"/>
              <a:gd name="connsiteX5" fmla="*/ 102870 w 5063490"/>
              <a:gd name="connsiteY5" fmla="*/ 1910853 h 2562363"/>
              <a:gd name="connsiteX6" fmla="*/ 148590 w 5063490"/>
              <a:gd name="connsiteY6" fmla="*/ 1842273 h 2562363"/>
              <a:gd name="connsiteX7" fmla="*/ 171450 w 5063490"/>
              <a:gd name="connsiteY7" fmla="*/ 1807983 h 2562363"/>
              <a:gd name="connsiteX8" fmla="*/ 182880 w 5063490"/>
              <a:gd name="connsiteY8" fmla="*/ 1773693 h 2562363"/>
              <a:gd name="connsiteX9" fmla="*/ 217170 w 5063490"/>
              <a:gd name="connsiteY9" fmla="*/ 1750833 h 2562363"/>
              <a:gd name="connsiteX10" fmla="*/ 251460 w 5063490"/>
              <a:gd name="connsiteY10" fmla="*/ 1716543 h 2562363"/>
              <a:gd name="connsiteX11" fmla="*/ 285750 w 5063490"/>
              <a:gd name="connsiteY11" fmla="*/ 1647963 h 2562363"/>
              <a:gd name="connsiteX12" fmla="*/ 331470 w 5063490"/>
              <a:gd name="connsiteY12" fmla="*/ 1613673 h 2562363"/>
              <a:gd name="connsiteX13" fmla="*/ 400050 w 5063490"/>
              <a:gd name="connsiteY13" fmla="*/ 1533663 h 2562363"/>
              <a:gd name="connsiteX14" fmla="*/ 468630 w 5063490"/>
              <a:gd name="connsiteY14" fmla="*/ 1476513 h 2562363"/>
              <a:gd name="connsiteX15" fmla="*/ 525780 w 5063490"/>
              <a:gd name="connsiteY15" fmla="*/ 1419363 h 2562363"/>
              <a:gd name="connsiteX16" fmla="*/ 548640 w 5063490"/>
              <a:gd name="connsiteY16" fmla="*/ 1385073 h 2562363"/>
              <a:gd name="connsiteX17" fmla="*/ 582930 w 5063490"/>
              <a:gd name="connsiteY17" fmla="*/ 1362213 h 2562363"/>
              <a:gd name="connsiteX18" fmla="*/ 617220 w 5063490"/>
              <a:gd name="connsiteY18" fmla="*/ 1327923 h 2562363"/>
              <a:gd name="connsiteX19" fmla="*/ 651510 w 5063490"/>
              <a:gd name="connsiteY19" fmla="*/ 1305063 h 2562363"/>
              <a:gd name="connsiteX20" fmla="*/ 731520 w 5063490"/>
              <a:gd name="connsiteY20" fmla="*/ 1225053 h 2562363"/>
              <a:gd name="connsiteX21" fmla="*/ 777240 w 5063490"/>
              <a:gd name="connsiteY21" fmla="*/ 1190763 h 2562363"/>
              <a:gd name="connsiteX22" fmla="*/ 811530 w 5063490"/>
              <a:gd name="connsiteY22" fmla="*/ 1156473 h 2562363"/>
              <a:gd name="connsiteX23" fmla="*/ 880110 w 5063490"/>
              <a:gd name="connsiteY23" fmla="*/ 1110753 h 2562363"/>
              <a:gd name="connsiteX24" fmla="*/ 914400 w 5063490"/>
              <a:gd name="connsiteY24" fmla="*/ 1076463 h 2562363"/>
              <a:gd name="connsiteX25" fmla="*/ 982980 w 5063490"/>
              <a:gd name="connsiteY25" fmla="*/ 1030743 h 2562363"/>
              <a:gd name="connsiteX26" fmla="*/ 1040130 w 5063490"/>
              <a:gd name="connsiteY26" fmla="*/ 973593 h 2562363"/>
              <a:gd name="connsiteX27" fmla="*/ 1085850 w 5063490"/>
              <a:gd name="connsiteY27" fmla="*/ 950733 h 2562363"/>
              <a:gd name="connsiteX28" fmla="*/ 1165860 w 5063490"/>
              <a:gd name="connsiteY28" fmla="*/ 905013 h 2562363"/>
              <a:gd name="connsiteX29" fmla="*/ 1211580 w 5063490"/>
              <a:gd name="connsiteY29" fmla="*/ 870723 h 2562363"/>
              <a:gd name="connsiteX30" fmla="*/ 1245870 w 5063490"/>
              <a:gd name="connsiteY30" fmla="*/ 836433 h 2562363"/>
              <a:gd name="connsiteX31" fmla="*/ 1314450 w 5063490"/>
              <a:gd name="connsiteY31" fmla="*/ 813573 h 2562363"/>
              <a:gd name="connsiteX32" fmla="*/ 1348740 w 5063490"/>
              <a:gd name="connsiteY32" fmla="*/ 790713 h 2562363"/>
              <a:gd name="connsiteX33" fmla="*/ 1463040 w 5063490"/>
              <a:gd name="connsiteY33" fmla="*/ 756423 h 2562363"/>
              <a:gd name="connsiteX34" fmla="*/ 1543050 w 5063490"/>
              <a:gd name="connsiteY34" fmla="*/ 722133 h 2562363"/>
              <a:gd name="connsiteX35" fmla="*/ 1588770 w 5063490"/>
              <a:gd name="connsiteY35" fmla="*/ 699273 h 2562363"/>
              <a:gd name="connsiteX36" fmla="*/ 1680210 w 5063490"/>
              <a:gd name="connsiteY36" fmla="*/ 676413 h 2562363"/>
              <a:gd name="connsiteX37" fmla="*/ 1748790 w 5063490"/>
              <a:gd name="connsiteY37" fmla="*/ 653553 h 2562363"/>
              <a:gd name="connsiteX38" fmla="*/ 1783080 w 5063490"/>
              <a:gd name="connsiteY38" fmla="*/ 642123 h 2562363"/>
              <a:gd name="connsiteX39" fmla="*/ 1874520 w 5063490"/>
              <a:gd name="connsiteY39" fmla="*/ 607833 h 2562363"/>
              <a:gd name="connsiteX40" fmla="*/ 1988820 w 5063490"/>
              <a:gd name="connsiteY40" fmla="*/ 584973 h 2562363"/>
              <a:gd name="connsiteX41" fmla="*/ 2023110 w 5063490"/>
              <a:gd name="connsiteY41" fmla="*/ 562113 h 2562363"/>
              <a:gd name="connsiteX42" fmla="*/ 2205990 w 5063490"/>
              <a:gd name="connsiteY42" fmla="*/ 527823 h 2562363"/>
              <a:gd name="connsiteX43" fmla="*/ 2320290 w 5063490"/>
              <a:gd name="connsiteY43" fmla="*/ 482103 h 2562363"/>
              <a:gd name="connsiteX44" fmla="*/ 2446020 w 5063490"/>
              <a:gd name="connsiteY44" fmla="*/ 447813 h 2562363"/>
              <a:gd name="connsiteX45" fmla="*/ 2491740 w 5063490"/>
              <a:gd name="connsiteY45" fmla="*/ 436383 h 2562363"/>
              <a:gd name="connsiteX46" fmla="*/ 2560320 w 5063490"/>
              <a:gd name="connsiteY46" fmla="*/ 413523 h 2562363"/>
              <a:gd name="connsiteX47" fmla="*/ 2663190 w 5063490"/>
              <a:gd name="connsiteY47" fmla="*/ 367803 h 2562363"/>
              <a:gd name="connsiteX48" fmla="*/ 2720340 w 5063490"/>
              <a:gd name="connsiteY48" fmla="*/ 356373 h 2562363"/>
              <a:gd name="connsiteX49" fmla="*/ 2788920 w 5063490"/>
              <a:gd name="connsiteY49" fmla="*/ 322083 h 2562363"/>
              <a:gd name="connsiteX50" fmla="*/ 2960370 w 5063490"/>
              <a:gd name="connsiteY50" fmla="*/ 287793 h 2562363"/>
              <a:gd name="connsiteX51" fmla="*/ 3051810 w 5063490"/>
              <a:gd name="connsiteY51" fmla="*/ 264933 h 2562363"/>
              <a:gd name="connsiteX52" fmla="*/ 3131820 w 5063490"/>
              <a:gd name="connsiteY52" fmla="*/ 242073 h 2562363"/>
              <a:gd name="connsiteX53" fmla="*/ 3223260 w 5063490"/>
              <a:gd name="connsiteY53" fmla="*/ 230643 h 2562363"/>
              <a:gd name="connsiteX54" fmla="*/ 3257550 w 5063490"/>
              <a:gd name="connsiteY54" fmla="*/ 219213 h 2562363"/>
              <a:gd name="connsiteX55" fmla="*/ 3429000 w 5063490"/>
              <a:gd name="connsiteY55" fmla="*/ 196353 h 2562363"/>
              <a:gd name="connsiteX56" fmla="*/ 3520440 w 5063490"/>
              <a:gd name="connsiteY56" fmla="*/ 173493 h 2562363"/>
              <a:gd name="connsiteX57" fmla="*/ 3566160 w 5063490"/>
              <a:gd name="connsiteY57" fmla="*/ 162063 h 2562363"/>
              <a:gd name="connsiteX58" fmla="*/ 3680460 w 5063490"/>
              <a:gd name="connsiteY58" fmla="*/ 150633 h 2562363"/>
              <a:gd name="connsiteX59" fmla="*/ 3726180 w 5063490"/>
              <a:gd name="connsiteY59" fmla="*/ 139203 h 2562363"/>
              <a:gd name="connsiteX60" fmla="*/ 3806190 w 5063490"/>
              <a:gd name="connsiteY60" fmla="*/ 116343 h 2562363"/>
              <a:gd name="connsiteX61" fmla="*/ 4206240 w 5063490"/>
              <a:gd name="connsiteY61" fmla="*/ 93483 h 2562363"/>
              <a:gd name="connsiteX62" fmla="*/ 4320540 w 5063490"/>
              <a:gd name="connsiteY62" fmla="*/ 82053 h 2562363"/>
              <a:gd name="connsiteX63" fmla="*/ 5017770 w 5063490"/>
              <a:gd name="connsiteY63" fmla="*/ 127773 h 2562363"/>
              <a:gd name="connsiteX64" fmla="*/ 5063490 w 5063490"/>
              <a:gd name="connsiteY64" fmla="*/ 550683 h 2562363"/>
              <a:gd name="connsiteX65" fmla="*/ 5052060 w 5063490"/>
              <a:gd name="connsiteY65" fmla="*/ 927873 h 2562363"/>
              <a:gd name="connsiteX66" fmla="*/ 5029200 w 5063490"/>
              <a:gd name="connsiteY66" fmla="*/ 1087893 h 2562363"/>
              <a:gd name="connsiteX67" fmla="*/ 5006340 w 5063490"/>
              <a:gd name="connsiteY67" fmla="*/ 1579383 h 2562363"/>
              <a:gd name="connsiteX68" fmla="*/ 4994910 w 5063490"/>
              <a:gd name="connsiteY68" fmla="*/ 2048013 h 2562363"/>
              <a:gd name="connsiteX69" fmla="*/ 4983480 w 5063490"/>
              <a:gd name="connsiteY69" fmla="*/ 2162313 h 2562363"/>
              <a:gd name="connsiteX70" fmla="*/ 4812030 w 5063490"/>
              <a:gd name="connsiteY70" fmla="*/ 2196603 h 2562363"/>
              <a:gd name="connsiteX71" fmla="*/ 4732020 w 5063490"/>
              <a:gd name="connsiteY71" fmla="*/ 2208033 h 2562363"/>
              <a:gd name="connsiteX72" fmla="*/ 4640580 w 5063490"/>
              <a:gd name="connsiteY72" fmla="*/ 2230893 h 2562363"/>
              <a:gd name="connsiteX73" fmla="*/ 4480560 w 5063490"/>
              <a:gd name="connsiteY73" fmla="*/ 2242323 h 2562363"/>
              <a:gd name="connsiteX74" fmla="*/ 3989070 w 5063490"/>
              <a:gd name="connsiteY74" fmla="*/ 2230893 h 2562363"/>
              <a:gd name="connsiteX75" fmla="*/ 3920490 w 5063490"/>
              <a:gd name="connsiteY75" fmla="*/ 2219463 h 2562363"/>
              <a:gd name="connsiteX76" fmla="*/ 3783330 w 5063490"/>
              <a:gd name="connsiteY76" fmla="*/ 2185173 h 2562363"/>
              <a:gd name="connsiteX77" fmla="*/ 3680460 w 5063490"/>
              <a:gd name="connsiteY77" fmla="*/ 2162313 h 2562363"/>
              <a:gd name="connsiteX78" fmla="*/ 3634740 w 5063490"/>
              <a:gd name="connsiteY78" fmla="*/ 2150883 h 2562363"/>
              <a:gd name="connsiteX79" fmla="*/ 3543300 w 5063490"/>
              <a:gd name="connsiteY79" fmla="*/ 2139453 h 2562363"/>
              <a:gd name="connsiteX80" fmla="*/ 3497580 w 5063490"/>
              <a:gd name="connsiteY80" fmla="*/ 2128023 h 2562363"/>
              <a:gd name="connsiteX81" fmla="*/ 3429000 w 5063490"/>
              <a:gd name="connsiteY81" fmla="*/ 2116593 h 2562363"/>
              <a:gd name="connsiteX82" fmla="*/ 3303270 w 5063490"/>
              <a:gd name="connsiteY82" fmla="*/ 2082303 h 2562363"/>
              <a:gd name="connsiteX83" fmla="*/ 3246120 w 5063490"/>
              <a:gd name="connsiteY83" fmla="*/ 2059443 h 2562363"/>
              <a:gd name="connsiteX84" fmla="*/ 3211830 w 5063490"/>
              <a:gd name="connsiteY84" fmla="*/ 2048013 h 2562363"/>
              <a:gd name="connsiteX85" fmla="*/ 3097530 w 5063490"/>
              <a:gd name="connsiteY85" fmla="*/ 2059443 h 2562363"/>
              <a:gd name="connsiteX86" fmla="*/ 2903220 w 5063490"/>
              <a:gd name="connsiteY86" fmla="*/ 2093733 h 2562363"/>
              <a:gd name="connsiteX87" fmla="*/ 2823210 w 5063490"/>
              <a:gd name="connsiteY87" fmla="*/ 2105163 h 2562363"/>
              <a:gd name="connsiteX88" fmla="*/ 2766060 w 5063490"/>
              <a:gd name="connsiteY88" fmla="*/ 2116593 h 2562363"/>
              <a:gd name="connsiteX89" fmla="*/ 2548890 w 5063490"/>
              <a:gd name="connsiteY89" fmla="*/ 2150883 h 2562363"/>
              <a:gd name="connsiteX90" fmla="*/ 2457450 w 5063490"/>
              <a:gd name="connsiteY90" fmla="*/ 2173743 h 2562363"/>
              <a:gd name="connsiteX91" fmla="*/ 1920240 w 5063490"/>
              <a:gd name="connsiteY91" fmla="*/ 2230893 h 2562363"/>
              <a:gd name="connsiteX92" fmla="*/ 1634490 w 5063490"/>
              <a:gd name="connsiteY92" fmla="*/ 2310903 h 2562363"/>
              <a:gd name="connsiteX93" fmla="*/ 1325880 w 5063490"/>
              <a:gd name="connsiteY93" fmla="*/ 2368053 h 2562363"/>
              <a:gd name="connsiteX94" fmla="*/ 1211580 w 5063490"/>
              <a:gd name="connsiteY94" fmla="*/ 2402343 h 2562363"/>
              <a:gd name="connsiteX95" fmla="*/ 925830 w 5063490"/>
              <a:gd name="connsiteY95" fmla="*/ 2470923 h 2562363"/>
              <a:gd name="connsiteX96" fmla="*/ 834390 w 5063490"/>
              <a:gd name="connsiteY96" fmla="*/ 2482353 h 2562363"/>
              <a:gd name="connsiteX97" fmla="*/ 537210 w 5063490"/>
              <a:gd name="connsiteY97" fmla="*/ 2539503 h 2562363"/>
              <a:gd name="connsiteX98" fmla="*/ 445770 w 5063490"/>
              <a:gd name="connsiteY98" fmla="*/ 2562363 h 2562363"/>
              <a:gd name="connsiteX99" fmla="*/ 400050 w 5063490"/>
              <a:gd name="connsiteY99" fmla="*/ 2459493 h 2562363"/>
              <a:gd name="connsiteX100" fmla="*/ 388620 w 5063490"/>
              <a:gd name="connsiteY100" fmla="*/ 2425203 h 2562363"/>
              <a:gd name="connsiteX101" fmla="*/ 320040 w 5063490"/>
              <a:gd name="connsiteY101" fmla="*/ 2333763 h 2562363"/>
              <a:gd name="connsiteX102" fmla="*/ 297180 w 5063490"/>
              <a:gd name="connsiteY102" fmla="*/ 2299473 h 2562363"/>
              <a:gd name="connsiteX103" fmla="*/ 285750 w 5063490"/>
              <a:gd name="connsiteY103" fmla="*/ 2265183 h 2562363"/>
              <a:gd name="connsiteX104" fmla="*/ 240030 w 5063490"/>
              <a:gd name="connsiteY104" fmla="*/ 2299473 h 2562363"/>
              <a:gd name="connsiteX105" fmla="*/ 205740 w 5063490"/>
              <a:gd name="connsiteY105" fmla="*/ 2322333 h 2562363"/>
              <a:gd name="connsiteX106" fmla="*/ 125730 w 5063490"/>
              <a:gd name="connsiteY106" fmla="*/ 2299473 h 2562363"/>
              <a:gd name="connsiteX107" fmla="*/ 68580 w 5063490"/>
              <a:gd name="connsiteY107" fmla="*/ 2230893 h 2562363"/>
              <a:gd name="connsiteX108" fmla="*/ 22860 w 5063490"/>
              <a:gd name="connsiteY108" fmla="*/ 2196603 h 256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5063490" h="2562363">
                <a:moveTo>
                  <a:pt x="0" y="2128023"/>
                </a:moveTo>
                <a:cubicBezTo>
                  <a:pt x="11430" y="2101353"/>
                  <a:pt x="21314" y="2073966"/>
                  <a:pt x="34290" y="2048013"/>
                </a:cubicBezTo>
                <a:cubicBezTo>
                  <a:pt x="40433" y="2035726"/>
                  <a:pt x="51007" y="2026010"/>
                  <a:pt x="57150" y="2013723"/>
                </a:cubicBezTo>
                <a:cubicBezTo>
                  <a:pt x="62538" y="2002947"/>
                  <a:pt x="63192" y="1990209"/>
                  <a:pt x="68580" y="1979433"/>
                </a:cubicBezTo>
                <a:cubicBezTo>
                  <a:pt x="74723" y="1967146"/>
                  <a:pt x="85297" y="1957430"/>
                  <a:pt x="91440" y="1945143"/>
                </a:cubicBezTo>
                <a:cubicBezTo>
                  <a:pt x="96828" y="1934367"/>
                  <a:pt x="97019" y="1921385"/>
                  <a:pt x="102870" y="1910853"/>
                </a:cubicBezTo>
                <a:cubicBezTo>
                  <a:pt x="116213" y="1886836"/>
                  <a:pt x="133350" y="1865133"/>
                  <a:pt x="148590" y="1842273"/>
                </a:cubicBezTo>
                <a:cubicBezTo>
                  <a:pt x="156210" y="1830843"/>
                  <a:pt x="167106" y="1821015"/>
                  <a:pt x="171450" y="1807983"/>
                </a:cubicBezTo>
                <a:cubicBezTo>
                  <a:pt x="175260" y="1796553"/>
                  <a:pt x="175354" y="1783101"/>
                  <a:pt x="182880" y="1773693"/>
                </a:cubicBezTo>
                <a:cubicBezTo>
                  <a:pt x="191462" y="1762966"/>
                  <a:pt x="206617" y="1759627"/>
                  <a:pt x="217170" y="1750833"/>
                </a:cubicBezTo>
                <a:cubicBezTo>
                  <a:pt x="229588" y="1740485"/>
                  <a:pt x="240030" y="1727973"/>
                  <a:pt x="251460" y="1716543"/>
                </a:cubicBezTo>
                <a:cubicBezTo>
                  <a:pt x="260756" y="1688654"/>
                  <a:pt x="263593" y="1670120"/>
                  <a:pt x="285750" y="1647963"/>
                </a:cubicBezTo>
                <a:cubicBezTo>
                  <a:pt x="299220" y="1634493"/>
                  <a:pt x="317006" y="1626071"/>
                  <a:pt x="331470" y="1613673"/>
                </a:cubicBezTo>
                <a:cubicBezTo>
                  <a:pt x="377286" y="1574403"/>
                  <a:pt x="358353" y="1582309"/>
                  <a:pt x="400050" y="1533663"/>
                </a:cubicBezTo>
                <a:cubicBezTo>
                  <a:pt x="459034" y="1464849"/>
                  <a:pt x="408160" y="1529425"/>
                  <a:pt x="468630" y="1476513"/>
                </a:cubicBezTo>
                <a:cubicBezTo>
                  <a:pt x="488905" y="1458772"/>
                  <a:pt x="508039" y="1439638"/>
                  <a:pt x="525780" y="1419363"/>
                </a:cubicBezTo>
                <a:cubicBezTo>
                  <a:pt x="534826" y="1409025"/>
                  <a:pt x="538926" y="1394787"/>
                  <a:pt x="548640" y="1385073"/>
                </a:cubicBezTo>
                <a:cubicBezTo>
                  <a:pt x="558354" y="1375359"/>
                  <a:pt x="572377" y="1371007"/>
                  <a:pt x="582930" y="1362213"/>
                </a:cubicBezTo>
                <a:cubicBezTo>
                  <a:pt x="595348" y="1351865"/>
                  <a:pt x="604802" y="1338271"/>
                  <a:pt x="617220" y="1327923"/>
                </a:cubicBezTo>
                <a:cubicBezTo>
                  <a:pt x="627773" y="1319129"/>
                  <a:pt x="641299" y="1314253"/>
                  <a:pt x="651510" y="1305063"/>
                </a:cubicBezTo>
                <a:cubicBezTo>
                  <a:pt x="679545" y="1279832"/>
                  <a:pt x="701346" y="1247683"/>
                  <a:pt x="731520" y="1225053"/>
                </a:cubicBezTo>
                <a:cubicBezTo>
                  <a:pt x="746760" y="1213623"/>
                  <a:pt x="762776" y="1203161"/>
                  <a:pt x="777240" y="1190763"/>
                </a:cubicBezTo>
                <a:cubicBezTo>
                  <a:pt x="789513" y="1180243"/>
                  <a:pt x="798771" y="1166397"/>
                  <a:pt x="811530" y="1156473"/>
                </a:cubicBezTo>
                <a:cubicBezTo>
                  <a:pt x="833217" y="1139605"/>
                  <a:pt x="860683" y="1130180"/>
                  <a:pt x="880110" y="1110753"/>
                </a:cubicBezTo>
                <a:cubicBezTo>
                  <a:pt x="891540" y="1099323"/>
                  <a:pt x="901641" y="1086387"/>
                  <a:pt x="914400" y="1076463"/>
                </a:cubicBezTo>
                <a:cubicBezTo>
                  <a:pt x="936087" y="1059595"/>
                  <a:pt x="961716" y="1048141"/>
                  <a:pt x="982980" y="1030743"/>
                </a:cubicBezTo>
                <a:cubicBezTo>
                  <a:pt x="1003831" y="1013683"/>
                  <a:pt x="1018864" y="990133"/>
                  <a:pt x="1040130" y="973593"/>
                </a:cubicBezTo>
                <a:cubicBezTo>
                  <a:pt x="1053580" y="963132"/>
                  <a:pt x="1071985" y="960637"/>
                  <a:pt x="1085850" y="950733"/>
                </a:cubicBezTo>
                <a:cubicBezTo>
                  <a:pt x="1159185" y="898351"/>
                  <a:pt x="1077308" y="927151"/>
                  <a:pt x="1165860" y="905013"/>
                </a:cubicBezTo>
                <a:cubicBezTo>
                  <a:pt x="1181100" y="893583"/>
                  <a:pt x="1197116" y="883121"/>
                  <a:pt x="1211580" y="870723"/>
                </a:cubicBezTo>
                <a:cubicBezTo>
                  <a:pt x="1223853" y="860203"/>
                  <a:pt x="1231740" y="844283"/>
                  <a:pt x="1245870" y="836433"/>
                </a:cubicBezTo>
                <a:cubicBezTo>
                  <a:pt x="1266934" y="824731"/>
                  <a:pt x="1294400" y="826939"/>
                  <a:pt x="1314450" y="813573"/>
                </a:cubicBezTo>
                <a:cubicBezTo>
                  <a:pt x="1325880" y="805953"/>
                  <a:pt x="1336187" y="796292"/>
                  <a:pt x="1348740" y="790713"/>
                </a:cubicBezTo>
                <a:cubicBezTo>
                  <a:pt x="1384518" y="774811"/>
                  <a:pt x="1425042" y="765922"/>
                  <a:pt x="1463040" y="756423"/>
                </a:cubicBezTo>
                <a:cubicBezTo>
                  <a:pt x="1532530" y="710096"/>
                  <a:pt x="1458697" y="753765"/>
                  <a:pt x="1543050" y="722133"/>
                </a:cubicBezTo>
                <a:cubicBezTo>
                  <a:pt x="1559004" y="716150"/>
                  <a:pt x="1572606" y="704661"/>
                  <a:pt x="1588770" y="699273"/>
                </a:cubicBezTo>
                <a:cubicBezTo>
                  <a:pt x="1618576" y="689338"/>
                  <a:pt x="1650404" y="686348"/>
                  <a:pt x="1680210" y="676413"/>
                </a:cubicBezTo>
                <a:lnTo>
                  <a:pt x="1748790" y="653553"/>
                </a:lnTo>
                <a:cubicBezTo>
                  <a:pt x="1760220" y="649743"/>
                  <a:pt x="1771893" y="646598"/>
                  <a:pt x="1783080" y="642123"/>
                </a:cubicBezTo>
                <a:cubicBezTo>
                  <a:pt x="1813275" y="630045"/>
                  <a:pt x="1843163" y="616792"/>
                  <a:pt x="1874520" y="607833"/>
                </a:cubicBezTo>
                <a:cubicBezTo>
                  <a:pt x="1922262" y="594192"/>
                  <a:pt x="1934931" y="593955"/>
                  <a:pt x="1988820" y="584973"/>
                </a:cubicBezTo>
                <a:cubicBezTo>
                  <a:pt x="2000250" y="577353"/>
                  <a:pt x="2009857" y="565727"/>
                  <a:pt x="2023110" y="562113"/>
                </a:cubicBezTo>
                <a:cubicBezTo>
                  <a:pt x="2148344" y="527958"/>
                  <a:pt x="2082071" y="577391"/>
                  <a:pt x="2205990" y="527823"/>
                </a:cubicBezTo>
                <a:cubicBezTo>
                  <a:pt x="2244090" y="512583"/>
                  <a:pt x="2280052" y="490151"/>
                  <a:pt x="2320290" y="482103"/>
                </a:cubicBezTo>
                <a:cubicBezTo>
                  <a:pt x="2424452" y="461271"/>
                  <a:pt x="2330006" y="482617"/>
                  <a:pt x="2446020" y="447813"/>
                </a:cubicBezTo>
                <a:cubicBezTo>
                  <a:pt x="2461067" y="443299"/>
                  <a:pt x="2476693" y="440897"/>
                  <a:pt x="2491740" y="436383"/>
                </a:cubicBezTo>
                <a:cubicBezTo>
                  <a:pt x="2514820" y="429459"/>
                  <a:pt x="2537947" y="422472"/>
                  <a:pt x="2560320" y="413523"/>
                </a:cubicBezTo>
                <a:cubicBezTo>
                  <a:pt x="2627864" y="386505"/>
                  <a:pt x="2586038" y="390949"/>
                  <a:pt x="2663190" y="367803"/>
                </a:cubicBezTo>
                <a:cubicBezTo>
                  <a:pt x="2681798" y="362221"/>
                  <a:pt x="2701290" y="360183"/>
                  <a:pt x="2720340" y="356373"/>
                </a:cubicBezTo>
                <a:cubicBezTo>
                  <a:pt x="2743200" y="344943"/>
                  <a:pt x="2764525" y="329706"/>
                  <a:pt x="2788920" y="322083"/>
                </a:cubicBezTo>
                <a:cubicBezTo>
                  <a:pt x="2834640" y="307796"/>
                  <a:pt x="2908935" y="300652"/>
                  <a:pt x="2960370" y="287793"/>
                </a:cubicBezTo>
                <a:cubicBezTo>
                  <a:pt x="2990850" y="280173"/>
                  <a:pt x="3022004" y="274868"/>
                  <a:pt x="3051810" y="264933"/>
                </a:cubicBezTo>
                <a:cubicBezTo>
                  <a:pt x="3078988" y="255874"/>
                  <a:pt x="3103116" y="246857"/>
                  <a:pt x="3131820" y="242073"/>
                </a:cubicBezTo>
                <a:cubicBezTo>
                  <a:pt x="3162119" y="237023"/>
                  <a:pt x="3192780" y="234453"/>
                  <a:pt x="3223260" y="230643"/>
                </a:cubicBezTo>
                <a:cubicBezTo>
                  <a:pt x="3234690" y="226833"/>
                  <a:pt x="3245696" y="221368"/>
                  <a:pt x="3257550" y="219213"/>
                </a:cubicBezTo>
                <a:cubicBezTo>
                  <a:pt x="3349338" y="202524"/>
                  <a:pt x="3341722" y="213809"/>
                  <a:pt x="3429000" y="196353"/>
                </a:cubicBezTo>
                <a:cubicBezTo>
                  <a:pt x="3459808" y="190191"/>
                  <a:pt x="3489960" y="181113"/>
                  <a:pt x="3520440" y="173493"/>
                </a:cubicBezTo>
                <a:cubicBezTo>
                  <a:pt x="3535680" y="169683"/>
                  <a:pt x="3550529" y="163626"/>
                  <a:pt x="3566160" y="162063"/>
                </a:cubicBezTo>
                <a:lnTo>
                  <a:pt x="3680460" y="150633"/>
                </a:lnTo>
                <a:cubicBezTo>
                  <a:pt x="3695700" y="146823"/>
                  <a:pt x="3711024" y="143336"/>
                  <a:pt x="3726180" y="139203"/>
                </a:cubicBezTo>
                <a:cubicBezTo>
                  <a:pt x="3752940" y="131905"/>
                  <a:pt x="3778760" y="120458"/>
                  <a:pt x="3806190" y="116343"/>
                </a:cubicBezTo>
                <a:cubicBezTo>
                  <a:pt x="3876098" y="105857"/>
                  <a:pt x="4179360" y="94705"/>
                  <a:pt x="4206240" y="93483"/>
                </a:cubicBezTo>
                <a:cubicBezTo>
                  <a:pt x="4244340" y="89673"/>
                  <a:pt x="4282250" y="82053"/>
                  <a:pt x="4320540" y="82053"/>
                </a:cubicBezTo>
                <a:cubicBezTo>
                  <a:pt x="5045121" y="82053"/>
                  <a:pt x="5103711" y="-130051"/>
                  <a:pt x="5017770" y="127773"/>
                </a:cubicBezTo>
                <a:cubicBezTo>
                  <a:pt x="5056288" y="474439"/>
                  <a:pt x="5041761" y="333394"/>
                  <a:pt x="5063490" y="550683"/>
                </a:cubicBezTo>
                <a:cubicBezTo>
                  <a:pt x="5059680" y="676413"/>
                  <a:pt x="5058189" y="802235"/>
                  <a:pt x="5052060" y="927873"/>
                </a:cubicBezTo>
                <a:cubicBezTo>
                  <a:pt x="5050087" y="968320"/>
                  <a:pt x="5036376" y="1044837"/>
                  <a:pt x="5029200" y="1087893"/>
                </a:cubicBezTo>
                <a:cubicBezTo>
                  <a:pt x="5010388" y="1332448"/>
                  <a:pt x="5016226" y="1228415"/>
                  <a:pt x="5006340" y="1579383"/>
                </a:cubicBezTo>
                <a:cubicBezTo>
                  <a:pt x="5001940" y="1735577"/>
                  <a:pt x="5001033" y="1891877"/>
                  <a:pt x="4994910" y="2048013"/>
                </a:cubicBezTo>
                <a:cubicBezTo>
                  <a:pt x="4993410" y="2086274"/>
                  <a:pt x="5002773" y="2129239"/>
                  <a:pt x="4983480" y="2162313"/>
                </a:cubicBezTo>
                <a:cubicBezTo>
                  <a:pt x="4969426" y="2186406"/>
                  <a:pt x="4813917" y="2196367"/>
                  <a:pt x="4812030" y="2196603"/>
                </a:cubicBezTo>
                <a:cubicBezTo>
                  <a:pt x="4785297" y="2199945"/>
                  <a:pt x="4758438" y="2202749"/>
                  <a:pt x="4732020" y="2208033"/>
                </a:cubicBezTo>
                <a:cubicBezTo>
                  <a:pt x="4701212" y="2214195"/>
                  <a:pt x="4671710" y="2226648"/>
                  <a:pt x="4640580" y="2230893"/>
                </a:cubicBezTo>
                <a:cubicBezTo>
                  <a:pt x="4587594" y="2238118"/>
                  <a:pt x="4533900" y="2238513"/>
                  <a:pt x="4480560" y="2242323"/>
                </a:cubicBezTo>
                <a:lnTo>
                  <a:pt x="3989070" y="2230893"/>
                </a:lnTo>
                <a:cubicBezTo>
                  <a:pt x="3965914" y="2229948"/>
                  <a:pt x="3943113" y="2224490"/>
                  <a:pt x="3920490" y="2219463"/>
                </a:cubicBezTo>
                <a:cubicBezTo>
                  <a:pt x="3874485" y="2209240"/>
                  <a:pt x="3829176" y="2196089"/>
                  <a:pt x="3783330" y="2185173"/>
                </a:cubicBezTo>
                <a:cubicBezTo>
                  <a:pt x="3749159" y="2177037"/>
                  <a:pt x="3714687" y="2170212"/>
                  <a:pt x="3680460" y="2162313"/>
                </a:cubicBezTo>
                <a:cubicBezTo>
                  <a:pt x="3665153" y="2158781"/>
                  <a:pt x="3650235" y="2153466"/>
                  <a:pt x="3634740" y="2150883"/>
                </a:cubicBezTo>
                <a:cubicBezTo>
                  <a:pt x="3604441" y="2145833"/>
                  <a:pt x="3573599" y="2144503"/>
                  <a:pt x="3543300" y="2139453"/>
                </a:cubicBezTo>
                <a:cubicBezTo>
                  <a:pt x="3527805" y="2136870"/>
                  <a:pt x="3512984" y="2131104"/>
                  <a:pt x="3497580" y="2128023"/>
                </a:cubicBezTo>
                <a:cubicBezTo>
                  <a:pt x="3474855" y="2123478"/>
                  <a:pt x="3451725" y="2121138"/>
                  <a:pt x="3429000" y="2116593"/>
                </a:cubicBezTo>
                <a:cubicBezTo>
                  <a:pt x="3402846" y="2111362"/>
                  <a:pt x="3316325" y="2086655"/>
                  <a:pt x="3303270" y="2082303"/>
                </a:cubicBezTo>
                <a:cubicBezTo>
                  <a:pt x="3283805" y="2075815"/>
                  <a:pt x="3265331" y="2066647"/>
                  <a:pt x="3246120" y="2059443"/>
                </a:cubicBezTo>
                <a:cubicBezTo>
                  <a:pt x="3234839" y="2055213"/>
                  <a:pt x="3223260" y="2051823"/>
                  <a:pt x="3211830" y="2048013"/>
                </a:cubicBezTo>
                <a:cubicBezTo>
                  <a:pt x="3173730" y="2051823"/>
                  <a:pt x="3135407" y="2053832"/>
                  <a:pt x="3097530" y="2059443"/>
                </a:cubicBezTo>
                <a:cubicBezTo>
                  <a:pt x="3032469" y="2069082"/>
                  <a:pt x="2968330" y="2084432"/>
                  <a:pt x="2903220" y="2093733"/>
                </a:cubicBezTo>
                <a:cubicBezTo>
                  <a:pt x="2876550" y="2097543"/>
                  <a:pt x="2849784" y="2100734"/>
                  <a:pt x="2823210" y="2105163"/>
                </a:cubicBezTo>
                <a:cubicBezTo>
                  <a:pt x="2804047" y="2108357"/>
                  <a:pt x="2785223" y="2113399"/>
                  <a:pt x="2766060" y="2116593"/>
                </a:cubicBezTo>
                <a:cubicBezTo>
                  <a:pt x="2693770" y="2128641"/>
                  <a:pt x="2619989" y="2133108"/>
                  <a:pt x="2548890" y="2150883"/>
                </a:cubicBezTo>
                <a:cubicBezTo>
                  <a:pt x="2518410" y="2158503"/>
                  <a:pt x="2488637" y="2169940"/>
                  <a:pt x="2457450" y="2173743"/>
                </a:cubicBezTo>
                <a:cubicBezTo>
                  <a:pt x="2443176" y="2175484"/>
                  <a:pt x="2027449" y="2206152"/>
                  <a:pt x="1920240" y="2230893"/>
                </a:cubicBezTo>
                <a:cubicBezTo>
                  <a:pt x="1823860" y="2253135"/>
                  <a:pt x="1730870" y="2288661"/>
                  <a:pt x="1634490" y="2310903"/>
                </a:cubicBezTo>
                <a:cubicBezTo>
                  <a:pt x="1532550" y="2334428"/>
                  <a:pt x="1428136" y="2345944"/>
                  <a:pt x="1325880" y="2368053"/>
                </a:cubicBezTo>
                <a:cubicBezTo>
                  <a:pt x="1287001" y="2376459"/>
                  <a:pt x="1250104" y="2392437"/>
                  <a:pt x="1211580" y="2402343"/>
                </a:cubicBezTo>
                <a:cubicBezTo>
                  <a:pt x="1116711" y="2426738"/>
                  <a:pt x="1021653" y="2450597"/>
                  <a:pt x="925830" y="2470923"/>
                </a:cubicBezTo>
                <a:cubicBezTo>
                  <a:pt x="895781" y="2477297"/>
                  <a:pt x="864750" y="2477682"/>
                  <a:pt x="834390" y="2482353"/>
                </a:cubicBezTo>
                <a:cubicBezTo>
                  <a:pt x="549211" y="2526227"/>
                  <a:pt x="717993" y="2497784"/>
                  <a:pt x="537210" y="2539503"/>
                </a:cubicBezTo>
                <a:cubicBezTo>
                  <a:pt x="447556" y="2560192"/>
                  <a:pt x="511321" y="2540513"/>
                  <a:pt x="445770" y="2562363"/>
                </a:cubicBezTo>
                <a:cubicBezTo>
                  <a:pt x="419794" y="2510411"/>
                  <a:pt x="421941" y="2517869"/>
                  <a:pt x="400050" y="2459493"/>
                </a:cubicBezTo>
                <a:cubicBezTo>
                  <a:pt x="395820" y="2448212"/>
                  <a:pt x="395088" y="2435368"/>
                  <a:pt x="388620" y="2425203"/>
                </a:cubicBezTo>
                <a:cubicBezTo>
                  <a:pt x="368165" y="2393059"/>
                  <a:pt x="341174" y="2365464"/>
                  <a:pt x="320040" y="2333763"/>
                </a:cubicBezTo>
                <a:cubicBezTo>
                  <a:pt x="312420" y="2322333"/>
                  <a:pt x="303323" y="2311760"/>
                  <a:pt x="297180" y="2299473"/>
                </a:cubicBezTo>
                <a:cubicBezTo>
                  <a:pt x="291792" y="2288697"/>
                  <a:pt x="289560" y="2276613"/>
                  <a:pt x="285750" y="2265183"/>
                </a:cubicBezTo>
                <a:cubicBezTo>
                  <a:pt x="270510" y="2276613"/>
                  <a:pt x="255532" y="2288400"/>
                  <a:pt x="240030" y="2299473"/>
                </a:cubicBezTo>
                <a:cubicBezTo>
                  <a:pt x="228852" y="2307458"/>
                  <a:pt x="219339" y="2320390"/>
                  <a:pt x="205740" y="2322333"/>
                </a:cubicBezTo>
                <a:cubicBezTo>
                  <a:pt x="195694" y="2323768"/>
                  <a:pt x="138598" y="2303762"/>
                  <a:pt x="125730" y="2299473"/>
                </a:cubicBezTo>
                <a:cubicBezTo>
                  <a:pt x="103253" y="2265757"/>
                  <a:pt x="101583" y="2258395"/>
                  <a:pt x="68580" y="2230893"/>
                </a:cubicBezTo>
                <a:cubicBezTo>
                  <a:pt x="-8966" y="2166271"/>
                  <a:pt x="59212" y="2232955"/>
                  <a:pt x="22860" y="2196603"/>
                </a:cubicBezTo>
              </a:path>
            </a:pathLst>
          </a:cu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6AA4AF3-C294-F547-9638-8F233C510190}"/>
              </a:ext>
            </a:extLst>
          </p:cNvPr>
          <p:cNvCxnSpPr>
            <a:cxnSpLocks/>
          </p:cNvCxnSpPr>
          <p:nvPr/>
        </p:nvCxnSpPr>
        <p:spPr>
          <a:xfrm>
            <a:off x="662850" y="2984172"/>
            <a:ext cx="5897975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065E9076-EAEF-2249-975B-99A220335322}"/>
              </a:ext>
            </a:extLst>
          </p:cNvPr>
          <p:cNvSpPr txBox="1"/>
          <p:nvPr/>
        </p:nvSpPr>
        <p:spPr>
          <a:xfrm>
            <a:off x="2023111" y="2548889"/>
            <a:ext cx="445635" cy="257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600" dirty="0"/>
              <a:t>7 km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452634F-9186-0740-AF74-A02125E5F39E}"/>
              </a:ext>
            </a:extLst>
          </p:cNvPr>
          <p:cNvSpPr txBox="1"/>
          <p:nvPr/>
        </p:nvSpPr>
        <p:spPr>
          <a:xfrm>
            <a:off x="5873183" y="2549761"/>
            <a:ext cx="445635" cy="257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600" dirty="0"/>
              <a:t>3 km</a:t>
            </a:r>
          </a:p>
        </p:txBody>
      </p:sp>
      <p:sp>
        <p:nvSpPr>
          <p:cNvPr id="55" name="Title 2">
            <a:extLst>
              <a:ext uri="{FF2B5EF4-FFF2-40B4-BE49-F238E27FC236}">
                <a16:creationId xmlns:a16="http://schemas.microsoft.com/office/drawing/2014/main" id="{4D559349-233C-E942-8FB6-4B923F191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102" y="739234"/>
            <a:ext cx="7360497" cy="377796"/>
          </a:xfrm>
        </p:spPr>
        <p:txBody>
          <a:bodyPr/>
          <a:lstStyle/>
          <a:p>
            <a:r>
              <a:rPr lang="en-GB" sz="2400" b="1" dirty="0"/>
              <a:t>The Inclusion of a Coastal Flag (for ALES)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085644C-774B-3E42-8625-D469EABBE67B}"/>
              </a:ext>
            </a:extLst>
          </p:cNvPr>
          <p:cNvSpPr txBox="1"/>
          <p:nvPr/>
        </p:nvSpPr>
        <p:spPr>
          <a:xfrm>
            <a:off x="6861995" y="1340323"/>
            <a:ext cx="5118163" cy="347928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285744" indent="-285744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Implementation of a coastal flag to allow for the full exploitation of ALES (Passaro et al 2014) sea level data.</a:t>
            </a:r>
          </a:p>
          <a:p>
            <a:pPr marL="285744" indent="-285744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44" indent="-285744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Also relies on data that do not contain the ALES sea level data (e.g. TOPEX) for proper tidal estimation.</a:t>
            </a:r>
          </a:p>
          <a:p>
            <a:pPr marL="285744" indent="-285744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44" indent="-285744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Has a positive on the estimation of tidal constituents in the coastal region.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15916E3-DBAD-B241-AB10-435F7DC5A7EE}"/>
              </a:ext>
            </a:extLst>
          </p:cNvPr>
          <p:cNvSpPr txBox="1"/>
          <p:nvPr/>
        </p:nvSpPr>
        <p:spPr>
          <a:xfrm>
            <a:off x="853281" y="3439490"/>
            <a:ext cx="1344407" cy="13801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285744" indent="-285744">
              <a:lnSpc>
                <a:spcPct val="114000"/>
              </a:lnSpc>
              <a:buFont typeface="Wingdings" pitchFamily="2" charset="2"/>
              <a:buChar char="Ø"/>
            </a:pPr>
            <a:r>
              <a:rPr lang="en-GB" sz="1600" dirty="0"/>
              <a:t>TOPEX</a:t>
            </a:r>
          </a:p>
          <a:p>
            <a:pPr marL="285744" indent="-285744">
              <a:lnSpc>
                <a:spcPct val="114000"/>
              </a:lnSpc>
              <a:buFont typeface="Wingdings" pitchFamily="2" charset="2"/>
              <a:buChar char="Ø"/>
            </a:pPr>
            <a:r>
              <a:rPr lang="en-GB" sz="1600" dirty="0"/>
              <a:t>TOPEX EM</a:t>
            </a:r>
          </a:p>
          <a:p>
            <a:pPr marL="285744" indent="-285744">
              <a:lnSpc>
                <a:spcPct val="114000"/>
              </a:lnSpc>
              <a:buFont typeface="Wingdings" pitchFamily="2" charset="2"/>
              <a:buChar char="Ø"/>
            </a:pPr>
            <a:r>
              <a:rPr lang="en-GB" sz="1600" dirty="0"/>
              <a:t>ERS-1c</a:t>
            </a:r>
          </a:p>
          <a:p>
            <a:pPr marL="285744" indent="-285744">
              <a:lnSpc>
                <a:spcPct val="114000"/>
              </a:lnSpc>
              <a:buFont typeface="Wingdings" pitchFamily="2" charset="2"/>
              <a:buChar char="Ø"/>
            </a:pPr>
            <a:r>
              <a:rPr lang="en-GB" sz="1600" dirty="0"/>
              <a:t>ERS-1g</a:t>
            </a:r>
          </a:p>
          <a:p>
            <a:pPr marL="285744" indent="-285744">
              <a:lnSpc>
                <a:spcPct val="114000"/>
              </a:lnSpc>
              <a:buFont typeface="Wingdings" pitchFamily="2" charset="2"/>
              <a:buChar char="Ø"/>
            </a:pPr>
            <a:r>
              <a:rPr lang="en-GB" sz="1600" dirty="0"/>
              <a:t>ERS-2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8E1C407-8410-B943-8877-BD9F2465C25C}"/>
              </a:ext>
            </a:extLst>
          </p:cNvPr>
          <p:cNvSpPr txBox="1"/>
          <p:nvPr/>
        </p:nvSpPr>
        <p:spPr>
          <a:xfrm>
            <a:off x="4314735" y="3412643"/>
            <a:ext cx="1383392" cy="166083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285744" indent="-285744">
              <a:lnSpc>
                <a:spcPct val="114000"/>
              </a:lnSpc>
              <a:buFont typeface="Wingdings" pitchFamily="2" charset="2"/>
              <a:buChar char="Ø"/>
            </a:pPr>
            <a:r>
              <a:rPr lang="en-GB" sz="1600" dirty="0"/>
              <a:t>Jason-1</a:t>
            </a:r>
          </a:p>
          <a:p>
            <a:pPr marL="285744" indent="-285744">
              <a:lnSpc>
                <a:spcPct val="114000"/>
              </a:lnSpc>
              <a:buFont typeface="Wingdings" pitchFamily="2" charset="2"/>
              <a:buChar char="Ø"/>
            </a:pPr>
            <a:r>
              <a:rPr lang="en-GB" sz="1600" dirty="0"/>
              <a:t>Jason-1 EM</a:t>
            </a:r>
          </a:p>
          <a:p>
            <a:pPr marL="285744" indent="-285744">
              <a:lnSpc>
                <a:spcPct val="114000"/>
              </a:lnSpc>
              <a:buFont typeface="Wingdings" pitchFamily="2" charset="2"/>
              <a:buChar char="Ø"/>
            </a:pPr>
            <a:r>
              <a:rPr lang="en-GB" sz="1600" dirty="0"/>
              <a:t>Jason-2</a:t>
            </a:r>
          </a:p>
          <a:p>
            <a:pPr marL="285744" indent="-285744">
              <a:lnSpc>
                <a:spcPct val="114000"/>
              </a:lnSpc>
              <a:buFont typeface="Wingdings" pitchFamily="2" charset="2"/>
              <a:buChar char="Ø"/>
            </a:pPr>
            <a:r>
              <a:rPr lang="en-GB" sz="1600" dirty="0"/>
              <a:t>Jason-2 EM</a:t>
            </a:r>
          </a:p>
          <a:p>
            <a:pPr marL="285744" indent="-285744">
              <a:lnSpc>
                <a:spcPct val="114000"/>
              </a:lnSpc>
              <a:buFont typeface="Wingdings" pitchFamily="2" charset="2"/>
              <a:buChar char="Ø"/>
            </a:pPr>
            <a:r>
              <a:rPr lang="en-GB" sz="1600" dirty="0"/>
              <a:t>Jason-3</a:t>
            </a:r>
          </a:p>
          <a:p>
            <a:pPr marL="285744" indent="-285744">
              <a:lnSpc>
                <a:spcPct val="114000"/>
              </a:lnSpc>
              <a:buFont typeface="Wingdings" pitchFamily="2" charset="2"/>
              <a:buChar char="Ø"/>
            </a:pPr>
            <a:r>
              <a:rPr lang="en-GB" sz="1600" dirty="0"/>
              <a:t>Envisat</a:t>
            </a:r>
          </a:p>
        </p:txBody>
      </p:sp>
      <p:pic>
        <p:nvPicPr>
          <p:cNvPr id="2" name="Audio Recording 21. Apr 2021 at 09:51:23" descr="Audio Recording 21. Apr 2021 at 09:51:23">
            <a:hlinkClick r:id="" action="ppaction://media"/>
            <a:extLst>
              <a:ext uri="{FF2B5EF4-FFF2-40B4-BE49-F238E27FC236}">
                <a16:creationId xmlns:a16="http://schemas.microsoft.com/office/drawing/2014/main" id="{F90D7BDA-42D3-CC4C-BAE4-5DD18252D4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3453" y="67011"/>
            <a:ext cx="812800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E81D06C-D33E-6745-853E-F92ACEFDA7D1}"/>
              </a:ext>
            </a:extLst>
          </p:cNvPr>
          <p:cNvSpPr txBox="1"/>
          <p:nvPr/>
        </p:nvSpPr>
        <p:spPr>
          <a:xfrm>
            <a:off x="8574429" y="343160"/>
            <a:ext cx="1275990" cy="257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600" dirty="0"/>
              <a:t>Click to Listen</a:t>
            </a:r>
          </a:p>
        </p:txBody>
      </p:sp>
    </p:spTree>
    <p:extLst>
      <p:ext uri="{BB962C8B-B14F-4D97-AF65-F5344CB8AC3E}">
        <p14:creationId xmlns:p14="http://schemas.microsoft.com/office/powerpoint/2010/main" val="308103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3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1EB9A568-BA0F-D741-AC9C-C730BADEE0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646870" y="819424"/>
            <a:ext cx="8898261" cy="525938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ED411EF-5C82-D84C-9C67-C57527CC5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55" y="471786"/>
            <a:ext cx="11345332" cy="377796"/>
          </a:xfrm>
        </p:spPr>
        <p:txBody>
          <a:bodyPr/>
          <a:lstStyle/>
          <a:p>
            <a:r>
              <a:rPr lang="en-GB" dirty="0"/>
              <a:t>The Global EOT20 Model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364745-FC1C-E546-A972-F466DE0ABD4D}"/>
              </a:ext>
            </a:extLst>
          </p:cNvPr>
          <p:cNvSpPr/>
          <p:nvPr/>
        </p:nvSpPr>
        <p:spPr>
          <a:xfrm>
            <a:off x="2" y="6137779"/>
            <a:ext cx="12191999" cy="720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GB" b="1" dirty="0">
                <a:solidFill>
                  <a:schemeClr val="tx1"/>
                </a:solidFill>
              </a:rPr>
              <a:t>Figure</a:t>
            </a:r>
            <a:r>
              <a:rPr lang="en-GB" dirty="0">
                <a:solidFill>
                  <a:schemeClr val="tx1"/>
                </a:solidFill>
              </a:rPr>
              <a:t>. The amplitude and phase (contour lines in 60 degree increments) of the </a:t>
            </a:r>
          </a:p>
          <a:p>
            <a:pPr algn="ctr">
              <a:lnSpc>
                <a:spcPct val="114000"/>
              </a:lnSpc>
            </a:pPr>
            <a:r>
              <a:rPr lang="en-GB" dirty="0">
                <a:solidFill>
                  <a:schemeClr val="tx1"/>
                </a:solidFill>
              </a:rPr>
              <a:t>M2, N2, S2 and K2 tidal constituents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1B441C-4997-A945-8B1E-8BA6CA0AE24C}"/>
              </a:ext>
            </a:extLst>
          </p:cNvPr>
          <p:cNvSpPr txBox="1"/>
          <p:nvPr/>
        </p:nvSpPr>
        <p:spPr>
          <a:xfrm>
            <a:off x="8574429" y="343160"/>
            <a:ext cx="1275990" cy="257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600" dirty="0"/>
              <a:t>Click to Listen</a:t>
            </a:r>
          </a:p>
        </p:txBody>
      </p:sp>
      <p:pic>
        <p:nvPicPr>
          <p:cNvPr id="4" name="Audio Recording 23. Apr 2021 at 13:58:48" descr="Audio Recording 23. Apr 2021 at 13:58:48">
            <a:hlinkClick r:id="" action="ppaction://media"/>
            <a:extLst>
              <a:ext uri="{FF2B5EF4-FFF2-40B4-BE49-F238E27FC236}">
                <a16:creationId xmlns:a16="http://schemas.microsoft.com/office/drawing/2014/main" id="{4E72E601-1507-794C-ABAC-4050DB7453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97803" y="65385"/>
            <a:ext cx="812800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6312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map&#10;&#10;Description automatically generated">
            <a:extLst>
              <a:ext uri="{FF2B5EF4-FFF2-40B4-BE49-F238E27FC236}">
                <a16:creationId xmlns:a16="http://schemas.microsoft.com/office/drawing/2014/main" id="{7DA4CB8E-1F84-A347-94B1-FCE06DF1CC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42508"/>
            <a:ext cx="12192000" cy="477298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D085F95-4208-6145-962E-66C53D9D8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335" y="532666"/>
            <a:ext cx="11345332" cy="377796"/>
          </a:xfrm>
        </p:spPr>
        <p:txBody>
          <a:bodyPr/>
          <a:lstStyle/>
          <a:p>
            <a:r>
              <a:rPr lang="en-GB" dirty="0"/>
              <a:t>Global Tide Gauge Analysis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F71898-90BF-8B40-A9BA-14B4EF31D225}"/>
              </a:ext>
            </a:extLst>
          </p:cNvPr>
          <p:cNvSpPr/>
          <p:nvPr/>
        </p:nvSpPr>
        <p:spPr>
          <a:xfrm>
            <a:off x="495616" y="5921259"/>
            <a:ext cx="11273051" cy="4040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GB" b="1" dirty="0">
                <a:solidFill>
                  <a:schemeClr val="tx1"/>
                </a:solidFill>
              </a:rPr>
              <a:t>Figure</a:t>
            </a:r>
            <a:r>
              <a:rPr lang="en-GB" dirty="0">
                <a:solidFill>
                  <a:schemeClr val="tx1"/>
                </a:solidFill>
              </a:rPr>
              <a:t>. The tide gauge distribution used in the validation of the models</a:t>
            </a:r>
          </a:p>
        </p:txBody>
      </p:sp>
      <p:pic>
        <p:nvPicPr>
          <p:cNvPr id="4" name="Audio Recording 21. Apr 2021 at 10:01:59" descr="Audio Recording 21. Apr 2021 at 10:01:59">
            <a:hlinkClick r:id="" action="ppaction://media"/>
            <a:extLst>
              <a:ext uri="{FF2B5EF4-FFF2-40B4-BE49-F238E27FC236}">
                <a16:creationId xmlns:a16="http://schemas.microsoft.com/office/drawing/2014/main" id="{E64C20AF-D83A-E843-8733-DF318AD95C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96743" y="65385"/>
            <a:ext cx="812800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58BAA6-FCB1-A84D-BF13-5171FF99D35D}"/>
              </a:ext>
            </a:extLst>
          </p:cNvPr>
          <p:cNvSpPr txBox="1"/>
          <p:nvPr/>
        </p:nvSpPr>
        <p:spPr>
          <a:xfrm>
            <a:off x="8574429" y="343160"/>
            <a:ext cx="1275990" cy="257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600" dirty="0"/>
              <a:t>Click to Listen</a:t>
            </a:r>
          </a:p>
        </p:txBody>
      </p:sp>
    </p:spTree>
    <p:extLst>
      <p:ext uri="{BB962C8B-B14F-4D97-AF65-F5344CB8AC3E}">
        <p14:creationId xmlns:p14="http://schemas.microsoft.com/office/powerpoint/2010/main" val="151947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085F95-4208-6145-962E-66C53D9D8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335" y="756599"/>
            <a:ext cx="11345332" cy="377796"/>
          </a:xfrm>
        </p:spPr>
        <p:txBody>
          <a:bodyPr/>
          <a:lstStyle/>
          <a:p>
            <a:r>
              <a:rPr lang="en-GB" dirty="0"/>
              <a:t>Global Tide Gauge Analysis</a:t>
            </a:r>
          </a:p>
        </p:txBody>
      </p:sp>
      <p:pic>
        <p:nvPicPr>
          <p:cNvPr id="13" name="Picture 12" descr="Table&#10;&#10;Description automatically generated">
            <a:extLst>
              <a:ext uri="{FF2B5EF4-FFF2-40B4-BE49-F238E27FC236}">
                <a16:creationId xmlns:a16="http://schemas.microsoft.com/office/drawing/2014/main" id="{8930001E-B4B8-2D45-BE14-2968FD9D94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307" y="2171234"/>
            <a:ext cx="6947387" cy="409506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806F8F5-2620-FC4B-95FC-A5F6FE86EF11}"/>
              </a:ext>
            </a:extLst>
          </p:cNvPr>
          <p:cNvSpPr/>
          <p:nvPr/>
        </p:nvSpPr>
        <p:spPr>
          <a:xfrm>
            <a:off x="2015412" y="1360426"/>
            <a:ext cx="82482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/>
              <a:t>Table.  </a:t>
            </a:r>
            <a:r>
              <a:rPr lang="en-GB" sz="2000" dirty="0"/>
              <a:t>The Root Mean Square (RMS) and RSS (Root Square Sum) in cm of the eight major tidal constituents for five global tide models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3C8B2A-1096-3247-9FD6-D29CB69C92C2}"/>
              </a:ext>
            </a:extLst>
          </p:cNvPr>
          <p:cNvSpPr txBox="1"/>
          <p:nvPr/>
        </p:nvSpPr>
        <p:spPr>
          <a:xfrm>
            <a:off x="8574429" y="343160"/>
            <a:ext cx="1275990" cy="257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600" dirty="0"/>
              <a:t>Click to Listen</a:t>
            </a:r>
          </a:p>
        </p:txBody>
      </p:sp>
      <p:pic>
        <p:nvPicPr>
          <p:cNvPr id="4" name="Audio Recording 23. Apr 2021 at 14:23:10" descr="Audio Recording 23. Apr 2021 at 14:23:10">
            <a:hlinkClick r:id="" action="ppaction://media"/>
            <a:extLst>
              <a:ext uri="{FF2B5EF4-FFF2-40B4-BE49-F238E27FC236}">
                <a16:creationId xmlns:a16="http://schemas.microsoft.com/office/drawing/2014/main" id="{871529AE-42D9-C54D-A177-970F8A6B08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97232" y="65385"/>
            <a:ext cx="812800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525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71ECBE-4845-CD43-BDB7-8047873AC9EF}"/>
              </a:ext>
            </a:extLst>
          </p:cNvPr>
          <p:cNvSpPr/>
          <p:nvPr/>
        </p:nvSpPr>
        <p:spPr>
          <a:xfrm>
            <a:off x="1" y="6448300"/>
            <a:ext cx="11273051" cy="4040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4000"/>
              </a:lnSpc>
            </a:pPr>
            <a:endParaRPr lang="en-GB" dirty="0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7709898D-7B8A-634B-AF08-B07A0EAB4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334" y="6448300"/>
            <a:ext cx="11345332" cy="404077"/>
          </a:xfrm>
        </p:spPr>
        <p:txBody>
          <a:bodyPr>
            <a:normAutofit/>
          </a:bodyPr>
          <a:lstStyle/>
          <a:p>
            <a:pPr algn="ctr"/>
            <a:r>
              <a:rPr lang="en-GB" b="1" dirty="0"/>
              <a:t>Figure. </a:t>
            </a:r>
            <a:r>
              <a:rPr lang="en-GB" dirty="0"/>
              <a:t>The Root Square Sum (RSS) for the eight major tidal constituents from the five tide models in the different regions.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D085F95-4208-6145-962E-66C53D9D8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334" y="305838"/>
            <a:ext cx="11345332" cy="377796"/>
          </a:xfrm>
        </p:spPr>
        <p:txBody>
          <a:bodyPr/>
          <a:lstStyle/>
          <a:p>
            <a:r>
              <a:rPr lang="en-GB" dirty="0"/>
              <a:t>Global Tide Gauge Analysis</a:t>
            </a:r>
          </a:p>
        </p:txBody>
      </p:sp>
      <p:pic>
        <p:nvPicPr>
          <p:cNvPr id="4" name="Picture 3" descr="Chart, bar chart&#10;&#10;Description automatically generated">
            <a:extLst>
              <a:ext uri="{FF2B5EF4-FFF2-40B4-BE49-F238E27FC236}">
                <a16:creationId xmlns:a16="http://schemas.microsoft.com/office/drawing/2014/main" id="{C6178475-5F11-AF4A-87A1-C8CA552A71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067"/>
          <a:stretch/>
        </p:blipFill>
        <p:spPr>
          <a:xfrm>
            <a:off x="423332" y="3604798"/>
            <a:ext cx="11089341" cy="2868311"/>
          </a:xfrm>
          <a:prstGeom prst="rect">
            <a:avLst/>
          </a:prstGeom>
        </p:spPr>
      </p:pic>
      <p:pic>
        <p:nvPicPr>
          <p:cNvPr id="7" name="Picture 6" descr="Chart, bar chart&#10;&#10;Description automatically generated">
            <a:extLst>
              <a:ext uri="{FF2B5EF4-FFF2-40B4-BE49-F238E27FC236}">
                <a16:creationId xmlns:a16="http://schemas.microsoft.com/office/drawing/2014/main" id="{549E7ED4-1022-C041-BFFA-48D386C35C8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424"/>
          <a:stretch/>
        </p:blipFill>
        <p:spPr>
          <a:xfrm>
            <a:off x="423332" y="697129"/>
            <a:ext cx="11089341" cy="2868311"/>
          </a:xfrm>
          <a:prstGeom prst="rect">
            <a:avLst/>
          </a:prstGeom>
        </p:spPr>
      </p:pic>
      <p:pic>
        <p:nvPicPr>
          <p:cNvPr id="2" name="Audio Recording 21. Apr 2021 at 10:05:14" descr="Audio Recording 21. Apr 2021 at 10:05:14">
            <a:hlinkClick r:id="" action="ppaction://media"/>
            <a:extLst>
              <a:ext uri="{FF2B5EF4-FFF2-40B4-BE49-F238E27FC236}">
                <a16:creationId xmlns:a16="http://schemas.microsoft.com/office/drawing/2014/main" id="{17D58F80-697E-8F4C-8588-0E92CE9CFA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biLevel thresh="7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96743" y="65385"/>
            <a:ext cx="812800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5A2AF25-24EE-854A-B855-D92C58644464}"/>
              </a:ext>
            </a:extLst>
          </p:cNvPr>
          <p:cNvSpPr txBox="1"/>
          <p:nvPr/>
        </p:nvSpPr>
        <p:spPr>
          <a:xfrm>
            <a:off x="8574429" y="343160"/>
            <a:ext cx="1275990" cy="257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600" dirty="0"/>
              <a:t>Click to Listen</a:t>
            </a:r>
          </a:p>
        </p:txBody>
      </p:sp>
    </p:spTree>
    <p:extLst>
      <p:ext uri="{BB962C8B-B14F-4D97-AF65-F5344CB8AC3E}">
        <p14:creationId xmlns:p14="http://schemas.microsoft.com/office/powerpoint/2010/main" val="49745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09F921-1E01-2F4A-B2DF-123DFF13B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55" y="471786"/>
            <a:ext cx="11345332" cy="377796"/>
          </a:xfrm>
        </p:spPr>
        <p:txBody>
          <a:bodyPr/>
          <a:lstStyle/>
          <a:p>
            <a:r>
              <a:rPr lang="en-GB" dirty="0"/>
              <a:t>Gridded Sea Level Variance Analysis</a:t>
            </a:r>
          </a:p>
        </p:txBody>
      </p:sp>
      <p:pic>
        <p:nvPicPr>
          <p:cNvPr id="5" name="Picture 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8C4974AD-5B08-A745-BD86-BFDC710D24F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90"/>
          <a:stretch/>
        </p:blipFill>
        <p:spPr>
          <a:xfrm>
            <a:off x="0" y="904025"/>
            <a:ext cx="8710834" cy="59539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80FC61-B3E6-BD4E-B4BC-9AA25D0D6B2A}"/>
              </a:ext>
            </a:extLst>
          </p:cNvPr>
          <p:cNvSpPr/>
          <p:nvPr/>
        </p:nvSpPr>
        <p:spPr>
          <a:xfrm>
            <a:off x="8710834" y="849581"/>
            <a:ext cx="3481167" cy="57554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SLA estimated for three mission for each cycle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endParaRPr lang="en-US" sz="1600" dirty="0">
              <a:latin typeface="Helvetica" pitchFamily="2" charset="0"/>
            </a:endParaRP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Ocean tide correction varied between EOT20, EOT11a and FES2014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endParaRPr lang="en-US" sz="1600" dirty="0">
              <a:latin typeface="Helvetica" pitchFamily="2" charset="0"/>
            </a:endParaRP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Each cycle is gridded onto a 4-degree grid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endParaRPr lang="en-US" sz="1600" dirty="0">
              <a:latin typeface="Helvetica" pitchFamily="2" charset="0"/>
            </a:endParaRP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Scaled variance between each cycle estimated for the full altimetry mission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endParaRPr lang="en-US" sz="1600" dirty="0">
              <a:latin typeface="Helvetica" pitchFamily="2" charset="0"/>
            </a:endParaRP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Overall, EOT20 showed a mean reduction in variance compared to both EOT11 and FES2014 for all altimetry missions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endParaRPr lang="en-US" sz="1600" dirty="0">
              <a:latin typeface="Helvetica" pitchFamily="2" charset="0"/>
            </a:endParaRP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1600" b="1" dirty="0">
                <a:latin typeface="Helvetica" pitchFamily="2" charset="0"/>
              </a:rPr>
              <a:t>Figure. </a:t>
            </a:r>
            <a:r>
              <a:rPr lang="en-US" sz="1600" dirty="0">
                <a:latin typeface="Helvetica" pitchFamily="2" charset="0"/>
              </a:rPr>
              <a:t>The scaled sea-level variance differences between the tide models </a:t>
            </a:r>
            <a:endParaRPr lang="en-US" sz="1600" b="1" dirty="0">
              <a:latin typeface="Helvetica" pitchFamily="2" charset="0"/>
            </a:endParaRPr>
          </a:p>
          <a:p>
            <a:pPr marL="285744" indent="-285744">
              <a:buFont typeface="Arial" panose="020B0604020202020204" pitchFamily="34" charset="0"/>
              <a:buChar char="•"/>
            </a:pPr>
            <a:endParaRPr lang="en-US" sz="1600" dirty="0">
              <a:latin typeface="Helvetica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C464EF-1C16-4441-8667-D31A58572598}"/>
              </a:ext>
            </a:extLst>
          </p:cNvPr>
          <p:cNvSpPr txBox="1"/>
          <p:nvPr/>
        </p:nvSpPr>
        <p:spPr>
          <a:xfrm>
            <a:off x="8574429" y="343160"/>
            <a:ext cx="1275990" cy="257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600" dirty="0"/>
              <a:t>Click to Listen</a:t>
            </a:r>
          </a:p>
        </p:txBody>
      </p:sp>
      <p:pic>
        <p:nvPicPr>
          <p:cNvPr id="4" name="Audio Recording 23. Apr 2021 at 14:26:27" descr="Audio Recording 23. Apr 2021 at 14:26:27">
            <a:hlinkClick r:id="" action="ppaction://media"/>
            <a:extLst>
              <a:ext uri="{FF2B5EF4-FFF2-40B4-BE49-F238E27FC236}">
                <a16:creationId xmlns:a16="http://schemas.microsoft.com/office/drawing/2014/main" id="{A1C85B29-6CFB-284B-8C4B-C252478976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97803" y="65385"/>
            <a:ext cx="812800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3814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1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hart, line chart&#10;&#10;Description automatically generated">
            <a:extLst>
              <a:ext uri="{FF2B5EF4-FFF2-40B4-BE49-F238E27FC236}">
                <a16:creationId xmlns:a16="http://schemas.microsoft.com/office/drawing/2014/main" id="{4422C367-0471-9641-A6CE-3CFE76B18B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981895" y="739350"/>
            <a:ext cx="8228211" cy="537930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BED842F-3288-0649-96A2-3F47164EA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55" y="471786"/>
            <a:ext cx="11345332" cy="377796"/>
          </a:xfrm>
        </p:spPr>
        <p:txBody>
          <a:bodyPr/>
          <a:lstStyle/>
          <a:p>
            <a:r>
              <a:rPr lang="en-GB" dirty="0"/>
              <a:t>Gridded Scaled Variance Analysis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556EA58A-AA35-AF41-B3C6-5AF35E78BA2F}"/>
              </a:ext>
            </a:extLst>
          </p:cNvPr>
          <p:cNvSpPr txBox="1">
            <a:spLocks/>
          </p:cNvSpPr>
          <p:nvPr/>
        </p:nvSpPr>
        <p:spPr>
          <a:xfrm>
            <a:off x="0" y="6184177"/>
            <a:ext cx="12192000" cy="6738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 lang="de-DE" sz="16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6213" indent="-176213" algn="l" rtl="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 lang="de-DE" sz="1600" kern="1200" noProof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363" indent="-18415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8163" indent="-177800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4375" indent="-176213" algn="l" rtl="0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Symbol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 dirty="0"/>
              <a:t>Figure. </a:t>
            </a:r>
            <a:r>
              <a:rPr lang="en-GB" dirty="0"/>
              <a:t>The scaled variance differences between the tide models as a function of distance to coast.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16728A-CB47-C04B-A826-AFBE3D1117CC}"/>
              </a:ext>
            </a:extLst>
          </p:cNvPr>
          <p:cNvSpPr txBox="1"/>
          <p:nvPr/>
        </p:nvSpPr>
        <p:spPr>
          <a:xfrm>
            <a:off x="8574429" y="343160"/>
            <a:ext cx="1275990" cy="257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600" dirty="0"/>
              <a:t>Click to Listen</a:t>
            </a:r>
          </a:p>
        </p:txBody>
      </p:sp>
      <p:pic>
        <p:nvPicPr>
          <p:cNvPr id="7" name="Audio Recording 23. Apr 2021 at 14:30:15" descr="Audio Recording 23. Apr 2021 at 14:30:15">
            <a:hlinkClick r:id="" action="ppaction://media"/>
            <a:extLst>
              <a:ext uri="{FF2B5EF4-FFF2-40B4-BE49-F238E27FC236}">
                <a16:creationId xmlns:a16="http://schemas.microsoft.com/office/drawing/2014/main" id="{BA2E772D-6D2B-5A47-BEE9-63049F87CE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97803" y="65385"/>
            <a:ext cx="812800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5890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C8B2CE34-B491-974C-8D09-07E458962048}"/>
              </a:ext>
            </a:extLst>
          </p:cNvPr>
          <p:cNvSpPr/>
          <p:nvPr/>
        </p:nvSpPr>
        <p:spPr>
          <a:xfrm flipV="1">
            <a:off x="6098795" y="1452679"/>
            <a:ext cx="3004675" cy="4364055"/>
          </a:xfrm>
          <a:prstGeom prst="rect">
            <a:avLst/>
          </a:prstGeom>
          <a:solidFill>
            <a:srgbClr val="12686A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Eurostile" panose="020B0504020202050204" pitchFamily="34" charset="77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E298AD0-7F2F-5945-9ED8-EA2F463FEE42}"/>
              </a:ext>
            </a:extLst>
          </p:cNvPr>
          <p:cNvSpPr/>
          <p:nvPr/>
        </p:nvSpPr>
        <p:spPr>
          <a:xfrm flipV="1">
            <a:off x="9103911" y="1465221"/>
            <a:ext cx="3004675" cy="4351513"/>
          </a:xfrm>
          <a:prstGeom prst="rect">
            <a:avLst/>
          </a:prstGeom>
          <a:solidFill>
            <a:srgbClr val="7030A0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Eurostile" panose="020B0504020202050204" pitchFamily="34" charset="77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7C722C5-5073-6A4D-AF19-D1D0DCB5C7EE}"/>
              </a:ext>
            </a:extLst>
          </p:cNvPr>
          <p:cNvSpPr/>
          <p:nvPr/>
        </p:nvSpPr>
        <p:spPr>
          <a:xfrm flipV="1">
            <a:off x="3092948" y="1459755"/>
            <a:ext cx="3004675" cy="4356979"/>
          </a:xfrm>
          <a:prstGeom prst="rect">
            <a:avLst/>
          </a:prstGeom>
          <a:solidFill>
            <a:schemeClr val="accent1">
              <a:lumMod val="75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Eurostile" panose="020B0504020202050204" pitchFamily="34" charset="77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18CBC60-DAC4-E840-B309-4AF82B764DB4}"/>
              </a:ext>
            </a:extLst>
          </p:cNvPr>
          <p:cNvSpPr/>
          <p:nvPr/>
        </p:nvSpPr>
        <p:spPr>
          <a:xfrm flipV="1">
            <a:off x="82579" y="1455335"/>
            <a:ext cx="3004675" cy="4361399"/>
          </a:xfrm>
          <a:prstGeom prst="rect">
            <a:avLst/>
          </a:prstGeom>
          <a:solidFill>
            <a:schemeClr val="accent5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Eurostile" panose="020B0504020202050204" pitchFamily="34" charset="77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F4D12C5-9CB7-F843-8DC4-9A9C502573F3}"/>
              </a:ext>
            </a:extLst>
          </p:cNvPr>
          <p:cNvSpPr/>
          <p:nvPr/>
        </p:nvSpPr>
        <p:spPr>
          <a:xfrm>
            <a:off x="72337" y="3785410"/>
            <a:ext cx="3009291" cy="203132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Eurostile" panose="020B0504020202050204" pitchFamily="34" charset="77"/>
              </a:rPr>
              <a:t>EOT20 builds on the previous EOT global models by incorporating ALES retracked data, the FES2014 tide model as a reference model and an improved coastal representation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476E3F0-30C7-9D49-B936-3B924C51BE0C}"/>
              </a:ext>
            </a:extLst>
          </p:cNvPr>
          <p:cNvSpPr/>
          <p:nvPr/>
        </p:nvSpPr>
        <p:spPr>
          <a:xfrm>
            <a:off x="6093170" y="3864735"/>
            <a:ext cx="2994839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Eurostile" panose="020B0504020202050204" pitchFamily="34" charset="77"/>
              </a:rPr>
              <a:t>EOT20 demonstrates a clear improvement in the coastal region compared to other global ocean tide models.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4C8333A-2F2B-0A46-BFBD-4371AAFC40F0}"/>
              </a:ext>
            </a:extLst>
          </p:cNvPr>
          <p:cNvSpPr/>
          <p:nvPr/>
        </p:nvSpPr>
        <p:spPr>
          <a:xfrm>
            <a:off x="3072593" y="3860014"/>
            <a:ext cx="3007783" cy="1477328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Eurostile" panose="020B0504020202050204" pitchFamily="34" charset="77"/>
              </a:rPr>
              <a:t>The model was validated using tide gauges and sea level variance analysis with the results being compared to other global tide atlases.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8446012-A616-B041-A22C-10F16861797A}"/>
              </a:ext>
            </a:extLst>
          </p:cNvPr>
          <p:cNvSpPr/>
          <p:nvPr/>
        </p:nvSpPr>
        <p:spPr>
          <a:xfrm>
            <a:off x="9068407" y="3855684"/>
            <a:ext cx="3019823" cy="175432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Eurostile" panose="020B0504020202050204" pitchFamily="34" charset="77"/>
              </a:rPr>
              <a:t>The inclusion of additional altimetry missions to allow for the expansion into the polar regions and the improvement of altimetry data to optimise tide estimations.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5D35437-69CD-DB4E-8589-781DDBFA45D2}"/>
              </a:ext>
            </a:extLst>
          </p:cNvPr>
          <p:cNvSpPr/>
          <p:nvPr/>
        </p:nvSpPr>
        <p:spPr>
          <a:xfrm flipV="1">
            <a:off x="82579" y="1455334"/>
            <a:ext cx="3004675" cy="70908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Eurostile" panose="020B0504020202050204" pitchFamily="34" charset="77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3DC86B0-6834-4C4F-9E59-AA72B522DAF5}"/>
              </a:ext>
            </a:extLst>
          </p:cNvPr>
          <p:cNvSpPr/>
          <p:nvPr/>
        </p:nvSpPr>
        <p:spPr>
          <a:xfrm flipV="1">
            <a:off x="3092283" y="1453502"/>
            <a:ext cx="3004675" cy="7090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latin typeface="Eurostile" panose="020B0504020202050204" pitchFamily="34" charset="77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B985043-640F-3740-A90C-97BE3C1B4E34}"/>
              </a:ext>
            </a:extLst>
          </p:cNvPr>
          <p:cNvSpPr/>
          <p:nvPr/>
        </p:nvSpPr>
        <p:spPr>
          <a:xfrm flipV="1">
            <a:off x="6099133" y="1455101"/>
            <a:ext cx="3004675" cy="709087"/>
          </a:xfrm>
          <a:prstGeom prst="rect">
            <a:avLst/>
          </a:prstGeom>
          <a:solidFill>
            <a:srgbClr val="1268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Eurostile" panose="020B0504020202050204" pitchFamily="34" charset="77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3D48ED6-6279-E04A-8E61-29BF86C9F617}"/>
              </a:ext>
            </a:extLst>
          </p:cNvPr>
          <p:cNvSpPr/>
          <p:nvPr/>
        </p:nvSpPr>
        <p:spPr>
          <a:xfrm flipV="1">
            <a:off x="9102502" y="1452514"/>
            <a:ext cx="3002567" cy="709087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Eurostile" panose="020B0504020202050204" pitchFamily="34" charset="77"/>
            </a:endParaRPr>
          </a:p>
        </p:txBody>
      </p:sp>
      <p:sp>
        <p:nvSpPr>
          <p:cNvPr id="44" name="Isosceles Triangle 4">
            <a:extLst>
              <a:ext uri="{FF2B5EF4-FFF2-40B4-BE49-F238E27FC236}">
                <a16:creationId xmlns:a16="http://schemas.microsoft.com/office/drawing/2014/main" id="{97ADC2D5-8037-2149-88FF-4DE3F3B8C2E0}"/>
              </a:ext>
            </a:extLst>
          </p:cNvPr>
          <p:cNvSpPr/>
          <p:nvPr/>
        </p:nvSpPr>
        <p:spPr>
          <a:xfrm rot="10800000">
            <a:off x="1323037" y="2143329"/>
            <a:ext cx="507891" cy="443835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Eurostile" panose="020B0504020202050204" pitchFamily="34" charset="77"/>
            </a:endParaRPr>
          </a:p>
        </p:txBody>
      </p:sp>
      <p:sp>
        <p:nvSpPr>
          <p:cNvPr id="45" name="Isosceles Triangle 130">
            <a:extLst>
              <a:ext uri="{FF2B5EF4-FFF2-40B4-BE49-F238E27FC236}">
                <a16:creationId xmlns:a16="http://schemas.microsoft.com/office/drawing/2014/main" id="{D6C932A9-B6E0-6B4C-A7F3-A438F172A995}"/>
              </a:ext>
            </a:extLst>
          </p:cNvPr>
          <p:cNvSpPr/>
          <p:nvPr/>
        </p:nvSpPr>
        <p:spPr>
          <a:xfrm rot="10800000">
            <a:off x="4329325" y="2162069"/>
            <a:ext cx="507891" cy="44383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Eurostile" panose="020B0504020202050204" pitchFamily="34" charset="77"/>
            </a:endParaRPr>
          </a:p>
        </p:txBody>
      </p:sp>
      <p:sp>
        <p:nvSpPr>
          <p:cNvPr id="46" name="Isosceles Triangle 132">
            <a:extLst>
              <a:ext uri="{FF2B5EF4-FFF2-40B4-BE49-F238E27FC236}">
                <a16:creationId xmlns:a16="http://schemas.microsoft.com/office/drawing/2014/main" id="{A5CCAD6D-8A3C-7446-9B31-E7F210228671}"/>
              </a:ext>
            </a:extLst>
          </p:cNvPr>
          <p:cNvSpPr/>
          <p:nvPr/>
        </p:nvSpPr>
        <p:spPr>
          <a:xfrm rot="10800000">
            <a:off x="7336643" y="2162275"/>
            <a:ext cx="507891" cy="443835"/>
          </a:xfrm>
          <a:prstGeom prst="triangle">
            <a:avLst/>
          </a:prstGeom>
          <a:solidFill>
            <a:srgbClr val="1268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Eurostile" panose="020B0504020202050204" pitchFamily="34" charset="77"/>
            </a:endParaRPr>
          </a:p>
        </p:txBody>
      </p:sp>
      <p:sp>
        <p:nvSpPr>
          <p:cNvPr id="47" name="Isosceles Triangle 133">
            <a:extLst>
              <a:ext uri="{FF2B5EF4-FFF2-40B4-BE49-F238E27FC236}">
                <a16:creationId xmlns:a16="http://schemas.microsoft.com/office/drawing/2014/main" id="{E6505B76-3D6B-B448-8C37-D9FB9E904EAF}"/>
              </a:ext>
            </a:extLst>
          </p:cNvPr>
          <p:cNvSpPr/>
          <p:nvPr/>
        </p:nvSpPr>
        <p:spPr>
          <a:xfrm rot="10800000">
            <a:off x="10348277" y="2152237"/>
            <a:ext cx="507891" cy="443835"/>
          </a:xfrm>
          <a:prstGeom prst="triangl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Eurostile" panose="020B0504020202050204" pitchFamily="34" charset="7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9DD968D-1E46-B947-A437-C861D35DEC66}"/>
              </a:ext>
            </a:extLst>
          </p:cNvPr>
          <p:cNvSpPr txBox="1"/>
          <p:nvPr/>
        </p:nvSpPr>
        <p:spPr>
          <a:xfrm>
            <a:off x="86934" y="1614665"/>
            <a:ext cx="299632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pc="51" dirty="0">
                <a:solidFill>
                  <a:schemeClr val="bg1"/>
                </a:solidFill>
                <a:latin typeface="Eurostile" panose="020B050402020205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Development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40FD314-FA50-374F-96F1-239E920E9D09}"/>
              </a:ext>
            </a:extLst>
          </p:cNvPr>
          <p:cNvSpPr txBox="1"/>
          <p:nvPr/>
        </p:nvSpPr>
        <p:spPr>
          <a:xfrm>
            <a:off x="3091010" y="1615241"/>
            <a:ext cx="299632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pc="51" dirty="0">
                <a:solidFill>
                  <a:schemeClr val="bg1"/>
                </a:solidFill>
                <a:latin typeface="Eurostile" panose="020B050402020205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Validation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BCB68AA-FE8C-3040-8EE9-1FA9083FE2A0}"/>
              </a:ext>
            </a:extLst>
          </p:cNvPr>
          <p:cNvSpPr txBox="1"/>
          <p:nvPr/>
        </p:nvSpPr>
        <p:spPr>
          <a:xfrm>
            <a:off x="6086792" y="1634649"/>
            <a:ext cx="301648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pc="51" dirty="0">
                <a:solidFill>
                  <a:schemeClr val="bg1"/>
                </a:solidFill>
                <a:latin typeface="Eurostile" panose="020B050402020205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Results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53B2236-6185-0B46-B595-D0B818ED59DA}"/>
              </a:ext>
            </a:extLst>
          </p:cNvPr>
          <p:cNvSpPr txBox="1"/>
          <p:nvPr/>
        </p:nvSpPr>
        <p:spPr>
          <a:xfrm>
            <a:off x="9108113" y="1619545"/>
            <a:ext cx="301648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pc="51" dirty="0">
                <a:solidFill>
                  <a:schemeClr val="bg1"/>
                </a:solidFill>
                <a:latin typeface="Eurostile" panose="020B050402020205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Future Work</a:t>
            </a:r>
          </a:p>
        </p:txBody>
      </p:sp>
      <p:pic>
        <p:nvPicPr>
          <p:cNvPr id="53" name="Graphic 52" descr="Beach ball">
            <a:extLst>
              <a:ext uri="{FF2B5EF4-FFF2-40B4-BE49-F238E27FC236}">
                <a16:creationId xmlns:a16="http://schemas.microsoft.com/office/drawing/2014/main" id="{C0D0AB9A-8CEE-7F4E-B83D-CBCC275C4E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90175" y="2618474"/>
            <a:ext cx="1200828" cy="1200828"/>
          </a:xfrm>
          <a:prstGeom prst="rect">
            <a:avLst/>
          </a:prstGeom>
        </p:spPr>
      </p:pic>
      <p:pic>
        <p:nvPicPr>
          <p:cNvPr id="54" name="Graphic 53" descr="Sailboat">
            <a:extLst>
              <a:ext uri="{FF2B5EF4-FFF2-40B4-BE49-F238E27FC236}">
                <a16:creationId xmlns:a16="http://schemas.microsoft.com/office/drawing/2014/main" id="{0C662930-28C9-CB4E-9200-14CE1D3126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94435" y="2573487"/>
            <a:ext cx="1200828" cy="1200828"/>
          </a:xfrm>
          <a:prstGeom prst="rect">
            <a:avLst/>
          </a:prstGeom>
        </p:spPr>
      </p:pic>
      <p:pic>
        <p:nvPicPr>
          <p:cNvPr id="55" name="Graphic 54" descr="Mining tools">
            <a:extLst>
              <a:ext uri="{FF2B5EF4-FFF2-40B4-BE49-F238E27FC236}">
                <a16:creationId xmlns:a16="http://schemas.microsoft.com/office/drawing/2014/main" id="{7F6341C3-F7F6-7B4F-978F-64808013A5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40081" y="2609173"/>
            <a:ext cx="1200828" cy="1200828"/>
          </a:xfrm>
          <a:prstGeom prst="rect">
            <a:avLst/>
          </a:prstGeom>
        </p:spPr>
      </p:pic>
      <p:sp>
        <p:nvSpPr>
          <p:cNvPr id="57" name="Title 2">
            <a:extLst>
              <a:ext uri="{FF2B5EF4-FFF2-40B4-BE49-F238E27FC236}">
                <a16:creationId xmlns:a16="http://schemas.microsoft.com/office/drawing/2014/main" id="{97B84BDF-7615-E94F-A506-3E0168E16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424" y="844828"/>
            <a:ext cx="11055408" cy="410369"/>
          </a:xfrm>
        </p:spPr>
        <p:txBody>
          <a:bodyPr/>
          <a:lstStyle/>
          <a:p>
            <a:r>
              <a:rPr lang="en-GB" dirty="0"/>
              <a:t>Take home messages</a:t>
            </a:r>
          </a:p>
        </p:txBody>
      </p:sp>
      <p:pic>
        <p:nvPicPr>
          <p:cNvPr id="59" name="Graphic 58" descr="Wave with solid fill">
            <a:extLst>
              <a:ext uri="{FF2B5EF4-FFF2-40B4-BE49-F238E27FC236}">
                <a16:creationId xmlns:a16="http://schemas.microsoft.com/office/drawing/2014/main" id="{40E21EBB-0884-444E-AFD7-88D026A1076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019340" y="2642995"/>
            <a:ext cx="1165765" cy="1165765"/>
          </a:xfrm>
          <a:prstGeom prst="rect">
            <a:avLst/>
          </a:prstGeom>
        </p:spPr>
      </p:pic>
      <p:pic>
        <p:nvPicPr>
          <p:cNvPr id="60" name="Audio Recording 21. Apr 2021 at 10:18:41" descr="Audio Recording 21. Apr 2021 at 10:18:41">
            <a:hlinkClick r:id="" action="ppaction://media"/>
            <a:extLst>
              <a:ext uri="{FF2B5EF4-FFF2-40B4-BE49-F238E27FC236}">
                <a16:creationId xmlns:a16="http://schemas.microsoft.com/office/drawing/2014/main" id="{6224103C-C500-4044-82C9-10B8A8A7C1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>
            <a:biLevel thresh="75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4536" y="65385"/>
            <a:ext cx="812800" cy="812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8C2179FE-3798-584D-9956-81CD15D6E925}"/>
              </a:ext>
            </a:extLst>
          </p:cNvPr>
          <p:cNvSpPr txBox="1"/>
          <p:nvPr/>
        </p:nvSpPr>
        <p:spPr>
          <a:xfrm>
            <a:off x="8574429" y="343160"/>
            <a:ext cx="1275990" cy="2572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1600" dirty="0"/>
              <a:t>Click to Listen</a:t>
            </a:r>
          </a:p>
        </p:txBody>
      </p:sp>
    </p:spTree>
    <p:extLst>
      <p:ext uri="{BB962C8B-B14F-4D97-AF65-F5344CB8AC3E}">
        <p14:creationId xmlns:p14="http://schemas.microsoft.com/office/powerpoint/2010/main" val="2618588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296" fill="hold"/>
                                        <p:tgtEl>
                                          <p:spTgt spid="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92825F-B653-F746-983A-AF1F43157C99}"/>
              </a:ext>
            </a:extLst>
          </p:cNvPr>
          <p:cNvCxnSpPr/>
          <p:nvPr/>
        </p:nvCxnSpPr>
        <p:spPr>
          <a:xfrm>
            <a:off x="4511702" y="3246583"/>
            <a:ext cx="3100039" cy="0"/>
          </a:xfrm>
          <a:prstGeom prst="line">
            <a:avLst/>
          </a:prstGeom>
          <a:noFill/>
          <a:ln w="50800" cap="flat" cmpd="sng" algn="ctr">
            <a:solidFill>
              <a:schemeClr val="bg2">
                <a:lumMod val="50000"/>
              </a:schemeClr>
            </a:solidFill>
            <a:prstDash val="solid"/>
          </a:ln>
          <a:effectLst/>
        </p:spPr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131ACCF9-734A-4045-BD29-0D739D4AF6DC}"/>
              </a:ext>
            </a:extLst>
          </p:cNvPr>
          <p:cNvSpPr/>
          <p:nvPr/>
        </p:nvSpPr>
        <p:spPr>
          <a:xfrm>
            <a:off x="5574971" y="2025458"/>
            <a:ext cx="995271" cy="995271"/>
          </a:xfrm>
          <a:prstGeom prst="ellipse">
            <a:avLst/>
          </a:prstGeom>
          <a:solidFill>
            <a:schemeClr val="bg2">
              <a:lumMod val="50000"/>
            </a:schemeClr>
          </a:solidFill>
          <a:ln w="12700" cap="flat" cmpd="sng" algn="ctr">
            <a:solidFill>
              <a:schemeClr val="bg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GB" sz="900" kern="0">
              <a:solidFill>
                <a:srgbClr val="FFFFFF"/>
              </a:solidFill>
              <a:latin typeface="Gill Sans MT" panose="020B0502020104020203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C093E6A-996E-0B4C-BEE7-0102D6AEB399}"/>
              </a:ext>
            </a:extLst>
          </p:cNvPr>
          <p:cNvSpPr txBox="1"/>
          <p:nvPr/>
        </p:nvSpPr>
        <p:spPr>
          <a:xfrm>
            <a:off x="2964874" y="3429002"/>
            <a:ext cx="6262255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300" spc="51" dirty="0">
                <a:solidFill>
                  <a:schemeClr val="accent1">
                    <a:lumMod val="50000"/>
                  </a:schemeClr>
                </a:solidFill>
                <a:latin typeface="Eurostile" panose="020B050402020205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ANY QUESTIONS?</a:t>
            </a:r>
          </a:p>
          <a:p>
            <a:pPr algn="ctr"/>
            <a:endParaRPr lang="en-GB" sz="3300" spc="51" dirty="0">
              <a:solidFill>
                <a:schemeClr val="accent1">
                  <a:lumMod val="50000"/>
                </a:schemeClr>
              </a:solidFill>
              <a:latin typeface="Eurostile" panose="020B0504020202050204" pitchFamily="34" charset="77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GB" sz="3300" spc="51" dirty="0">
                <a:solidFill>
                  <a:schemeClr val="accent1">
                    <a:lumMod val="50000"/>
                  </a:schemeClr>
                </a:solidFill>
                <a:latin typeface="Eurostile" panose="020B050402020205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Please email me: </a:t>
            </a:r>
          </a:p>
          <a:p>
            <a:pPr algn="ctr"/>
            <a:r>
              <a:rPr lang="en-GB" sz="3300" spc="51" dirty="0">
                <a:solidFill>
                  <a:schemeClr val="accent1">
                    <a:lumMod val="50000"/>
                  </a:schemeClr>
                </a:solidFill>
                <a:latin typeface="Eurostile" panose="020B0504020202050204" pitchFamily="34" charset="77"/>
                <a:ea typeface="Open Sans" panose="020B0606030504020204" pitchFamily="34" charset="0"/>
                <a:cs typeface="Open Sans" panose="020B0606030504020204" pitchFamily="34" charset="0"/>
              </a:rPr>
              <a:t>michael.hart-davis@tum.de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30CF69A-6A83-5D42-B1BA-2D59320C9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9794" y="2289655"/>
            <a:ext cx="545625" cy="46687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0153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2AF6CE6-A995-D74F-A5BB-38434947E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335" y="1120170"/>
            <a:ext cx="11345332" cy="5737831"/>
          </a:xfrm>
          <a:solidFill>
            <a:schemeClr val="bg1"/>
          </a:solidFill>
        </p:spPr>
        <p:txBody>
          <a:bodyPr/>
          <a:lstStyle/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Hart-Davis, M. G., Piccioni, G., Dettmering, D., </a:t>
            </a:r>
            <a:r>
              <a:rPr lang="en-US" sz="1400" dirty="0" err="1"/>
              <a:t>Schwatke</a:t>
            </a:r>
            <a:r>
              <a:rPr lang="en-US" sz="1400" dirty="0"/>
              <a:t>, C., Passaro, M., and Seitz, F.: EOT20: A global ocean tide model from multi-mission satellite altimetry, Earth Syst. Sci. Data Discuss. [preprint], https://</a:t>
            </a:r>
            <a:r>
              <a:rPr lang="en-US" sz="1400" dirty="0" err="1"/>
              <a:t>doi.org</a:t>
            </a:r>
            <a:r>
              <a:rPr lang="en-US" sz="1400" dirty="0"/>
              <a:t>/10.5194/essd-2021-97, in review, 2021.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Hart-Davis M., Piccioni G., Dettmering D., </a:t>
            </a:r>
            <a:r>
              <a:rPr lang="en-US" sz="1400" dirty="0" err="1"/>
              <a:t>Schwatke</a:t>
            </a:r>
            <a:r>
              <a:rPr lang="en-US" sz="1400" dirty="0"/>
              <a:t> C., Passaro M. and Seitz F. 2021. EOT20 - A global Empirical Ocean Tide model from multi-mission satellite altimetry. SEANOE. https://</a:t>
            </a:r>
            <a:r>
              <a:rPr lang="en-US" sz="1400" dirty="0" err="1"/>
              <a:t>doi.org</a:t>
            </a:r>
            <a:r>
              <a:rPr lang="en-US" sz="1400" dirty="0"/>
              <a:t>/10.17882/79489. 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Passaro, M., Cipollini, P., </a:t>
            </a:r>
            <a:r>
              <a:rPr lang="en-US" sz="1400" dirty="0" err="1"/>
              <a:t>Vignudelli</a:t>
            </a:r>
            <a:r>
              <a:rPr lang="en-US" sz="1400" dirty="0"/>
              <a:t>, S., </a:t>
            </a:r>
            <a:r>
              <a:rPr lang="en-US" sz="1400" dirty="0" err="1"/>
              <a:t>Quartly</a:t>
            </a:r>
            <a:r>
              <a:rPr lang="en-US" sz="1400" dirty="0"/>
              <a:t>, G. D., and Snaith, H. M.: ALES: A multi-mission adaptive </a:t>
            </a:r>
            <a:r>
              <a:rPr lang="en-US" sz="1400" dirty="0" err="1"/>
              <a:t>subwaveform</a:t>
            </a:r>
            <a:r>
              <a:rPr lang="en-US" sz="1400" dirty="0"/>
              <a:t> retracker for coastal and open ocean altimetry, Remote Sensing of Environment, 145, 173–189, 2014.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Piccioni, G., Dettmering, D., Bosch, W., and Seitz, F.: TICON: TIdal CONstants based on GESLA sea-level records from globally located tide gauges, Geoscience Data Journal, 6, 97–104, 2019a.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Piccioni, G., Dettmering, D., Schwatke, C., Passaro, M., and Seitz, F.: Design and regional assessment of an empirical tidal model based on FES2014 and coastal altimetry, Advances in Space Research, 2019b.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Ray, R. D.: Precise comparisons of bottom-pressure and altimetric ocean tides, Journal of Geophysical Research: Oceans, 118, 4570–4584, 2013.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Ray, R.D., 2020. Daily harmonics of ionospheric total electron content from satellite altimetry. </a:t>
            </a:r>
            <a:r>
              <a:rPr lang="en-US" sz="1400" i="1" dirty="0"/>
              <a:t>Journal of Atmospheric and Solar-Terrestrial Physics</a:t>
            </a:r>
            <a:r>
              <a:rPr lang="en-US" sz="1400" dirty="0"/>
              <a:t>, </a:t>
            </a:r>
            <a:r>
              <a:rPr lang="en-US" sz="1400" i="1" dirty="0"/>
              <a:t>209</a:t>
            </a:r>
            <a:r>
              <a:rPr lang="en-US" sz="1400" dirty="0"/>
              <a:t>, p.105423.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/>
              <a:t>Stammer, D., Ray, R., Andersen, O. B., Arbic, B., Bosch, W., Carrère, L., Cheng, Y., Chinn, D., Dushaw, B., Egbert, G., et al.: Accuracy assessment of global barotropic ocean tide models, Reviews of Geophysics, 52, 243–282, 2014.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 err="1"/>
              <a:t>Zaron</a:t>
            </a:r>
            <a:r>
              <a:rPr lang="en-US" sz="1400" dirty="0"/>
              <a:t>, Edward D. "Baroclinic tidal sea level from exact-repeat mission altimetry." Journal of Physical Oceanography 49.1 (2019): 193-210.</a:t>
            </a:r>
          </a:p>
          <a:p>
            <a:pPr>
              <a:lnSpc>
                <a:spcPct val="150000"/>
              </a:lnSpc>
            </a:pPr>
            <a:endParaRPr lang="en-GB" sz="1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640587-C89D-E04D-9BCC-5D69939FB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55" y="471786"/>
            <a:ext cx="11345332" cy="377796"/>
          </a:xfrm>
        </p:spPr>
        <p:txBody>
          <a:bodyPr/>
          <a:lstStyle/>
          <a:p>
            <a:r>
              <a:rPr lang="en-GB" dirty="0"/>
              <a:t>Key References</a:t>
            </a:r>
          </a:p>
        </p:txBody>
      </p:sp>
    </p:spTree>
    <p:extLst>
      <p:ext uri="{BB962C8B-B14F-4D97-AF65-F5344CB8AC3E}">
        <p14:creationId xmlns:p14="http://schemas.microsoft.com/office/powerpoint/2010/main" val="2881041421"/>
      </p:ext>
    </p:extLst>
  </p:cSld>
  <p:clrMapOvr>
    <a:masterClrMapping/>
  </p:clrMapOvr>
</p:sld>
</file>

<file path=ppt/theme/theme1.xml><?xml version="1.0" encoding="utf-8"?>
<a:theme xmlns:a="http://schemas.openxmlformats.org/drawingml/2006/main" name="Titel 3">
  <a:themeElements>
    <a:clrScheme name="TUM">
      <a:dk1>
        <a:sysClr val="windowText" lastClr="000000"/>
      </a:dk1>
      <a:lt1>
        <a:sysClr val="window" lastClr="FFFFFF"/>
      </a:lt1>
      <a:dk2>
        <a:srgbClr val="0065BD"/>
      </a:dk2>
      <a:lt2>
        <a:srgbClr val="EEECE1"/>
      </a:lt2>
      <a:accent1>
        <a:srgbClr val="005293"/>
      </a:accent1>
      <a:accent2>
        <a:srgbClr val="98C6EA"/>
      </a:accent2>
      <a:accent3>
        <a:srgbClr val="64A0C8"/>
      </a:accent3>
      <a:accent4>
        <a:srgbClr val="DAD7CB"/>
      </a:accent4>
      <a:accent5>
        <a:srgbClr val="A2AD00"/>
      </a:accent5>
      <a:accent6>
        <a:srgbClr val="E37222"/>
      </a:accent6>
      <a:hlink>
        <a:srgbClr val="0000FF"/>
      </a:hlink>
      <a:folHlink>
        <a:srgbClr val="800080"/>
      </a:folHlink>
    </a:clrScheme>
    <a:fontScheme name="TUM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>
          <a:lnSpc>
            <a:spcPct val="114000"/>
          </a:lnSpc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lnSpc>
            <a:spcPct val="114000"/>
          </a:lnSpc>
          <a:defRPr sz="1600" dirty="0" err="1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Inhalt">
  <a:themeElements>
    <a:clrScheme name="TUM">
      <a:dk1>
        <a:sysClr val="windowText" lastClr="000000"/>
      </a:dk1>
      <a:lt1>
        <a:sysClr val="window" lastClr="FFFFFF"/>
      </a:lt1>
      <a:dk2>
        <a:srgbClr val="003359"/>
      </a:dk2>
      <a:lt2>
        <a:srgbClr val="0065BD"/>
      </a:lt2>
      <a:accent1>
        <a:srgbClr val="005293"/>
      </a:accent1>
      <a:accent2>
        <a:srgbClr val="64A0C8"/>
      </a:accent2>
      <a:accent3>
        <a:srgbClr val="98C6EA"/>
      </a:accent3>
      <a:accent4>
        <a:srgbClr val="A2AD00"/>
      </a:accent4>
      <a:accent5>
        <a:srgbClr val="E37222"/>
      </a:accent5>
      <a:accent6>
        <a:srgbClr val="DAD7CB"/>
      </a:accent6>
      <a:hlink>
        <a:srgbClr val="0000FF"/>
      </a:hlink>
      <a:folHlink>
        <a:srgbClr val="800080"/>
      </a:folHlink>
    </a:clrScheme>
    <a:fontScheme name="TUM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>
          <a:lnSpc>
            <a:spcPct val="114000"/>
          </a:lnSpc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lnSpc>
            <a:spcPct val="114000"/>
          </a:lnSpc>
          <a:defRPr sz="1600" dirty="0" err="1" smtClean="0">
            <a:latin typeface="+mn-lt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1931</TotalTime>
  <Words>1377</Words>
  <Application>Microsoft Macintosh PowerPoint</Application>
  <PresentationFormat>Widescreen</PresentationFormat>
  <Paragraphs>127</Paragraphs>
  <Slides>15</Slides>
  <Notes>5</Notes>
  <HiddenSlides>0</HiddenSlides>
  <MMClips>12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Eurostile</vt:lpstr>
      <vt:lpstr>Gill Sans MT</vt:lpstr>
      <vt:lpstr>Helvetica</vt:lpstr>
      <vt:lpstr>Symbol</vt:lpstr>
      <vt:lpstr>Wingdings</vt:lpstr>
      <vt:lpstr>Titel 3</vt:lpstr>
      <vt:lpstr>Inhalt</vt:lpstr>
      <vt:lpstr>EOT20: A new global empirical ocean tide model derived from multi-mission satellite altimetry</vt:lpstr>
      <vt:lpstr>EOT20: A new global empirical ocean tide model derived from  multi-mission satellite altimetry </vt:lpstr>
      <vt:lpstr>Introduction</vt:lpstr>
      <vt:lpstr>Satellite Altimetry – Sea Level Estimation</vt:lpstr>
      <vt:lpstr>Residual Tide Analysis</vt:lpstr>
      <vt:lpstr>The Inclusion of a Coastal Flag (for ALES)</vt:lpstr>
      <vt:lpstr>The Global EOT20 Model</vt:lpstr>
      <vt:lpstr>Global Tide Gauge Analysis</vt:lpstr>
      <vt:lpstr>Global Tide Gauge Analysis</vt:lpstr>
      <vt:lpstr>Global Tide Gauge Analysis</vt:lpstr>
      <vt:lpstr>Gridded Sea Level Variance Analysis</vt:lpstr>
      <vt:lpstr>Gridded Scaled Variance Analysis</vt:lpstr>
      <vt:lpstr>Take home messages</vt:lpstr>
      <vt:lpstr>PowerPoint Presentation</vt:lpstr>
      <vt:lpstr>Key 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Hart-Davis, Michael, (Mr) (s218197187)</dc:creator>
  <cp:lastModifiedBy>Microsoft Office User</cp:lastModifiedBy>
  <cp:revision>69</cp:revision>
  <dcterms:created xsi:type="dcterms:W3CDTF">2021-03-19T14:42:37Z</dcterms:created>
  <dcterms:modified xsi:type="dcterms:W3CDTF">2021-04-26T12:31:08Z</dcterms:modified>
</cp:coreProperties>
</file>