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5"/>
  </p:handoutMasterIdLst>
  <p:sldIdLst>
    <p:sldId id="257" r:id="rId3"/>
  </p:sldIdLst>
  <p:sldSz cx="43891200" cy="32918400"/>
  <p:notesSz cx="21127720" cy="32100520"/>
  <p:defaultTex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eena" initials="BDA" lastIdx="2" clrIdx="0"/>
  <p:cmAuthor id="1" name="Thomas Lyle Brandon" initials="TLB" lastIdx="16" clrIdx="1"/>
  <p:cmAuthor id="2" name="Windows User" initials="WU" lastIdx="11" clrIdx="2"/>
  <p:cmAuthor id="3" name="byamashiro" initials="b" lastIdx="1" clrIdx="3"/>
  <p:cmAuthor id="4" name="Ingrid Tomac" initials="IT" lastIdx="5" clrIdx="4"/>
  <p:cmAuthor id="5" name="德键 周" initials="德键" lastIdx="1" clrIdx="5"/>
  <p:cmAuthor id="6" name="Al T" initials="AT" lastIdx="6"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99"/>
    <a:srgbClr val="FF6600"/>
    <a:srgbClr val="000099"/>
    <a:srgbClr val="007033"/>
    <a:srgbClr val="A40000"/>
    <a:srgbClr val="660066"/>
    <a:srgbClr val="3D3A0F"/>
    <a:srgbClr val="595017"/>
    <a:srgbClr val="006600"/>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93" autoAdjust="0"/>
    <p:restoredTop sz="95250" autoAdjust="0"/>
  </p:normalViewPr>
  <p:slideViewPr>
    <p:cSldViewPr>
      <p:cViewPr>
        <p:scale>
          <a:sx n="75" d="100"/>
          <a:sy n="75" d="100"/>
        </p:scale>
        <p:origin x="-4986" y="54"/>
      </p:cViewPr>
      <p:guideLst>
        <p:guide orient="horz" pos="10328"/>
        <p:guide pos="13824"/>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3" d="100"/>
          <a:sy n="53" d="100"/>
        </p:scale>
        <p:origin x="-2862" y="-84"/>
      </p:cViewPr>
      <p:guideLst>
        <p:guide orient="horz" pos="10070"/>
        <p:guide pos="6654"/>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commentAuthors" Target="commentAuthors.xml"/><Relationship Id="rId8" Type="http://schemas.openxmlformats.org/officeDocument/2006/relationships/tableStyles" Target="tableStyles.xml"/><Relationship Id="rId7" Type="http://schemas.openxmlformats.org/officeDocument/2006/relationships/viewProps" Target="viewProps.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9156402" cy="1602919"/>
          </a:xfrm>
          <a:prstGeom prst="rect">
            <a:avLst/>
          </a:prstGeom>
        </p:spPr>
        <p:txBody>
          <a:bodyPr vert="horz" lIns="287699" tIns="143849" rIns="287699" bIns="143849" rtlCol="0"/>
          <a:lstStyle>
            <a:lvl1pPr algn="l">
              <a:defRPr sz="3800"/>
            </a:lvl1pPr>
          </a:lstStyle>
          <a:p>
            <a:endParaRPr lang="en-US" dirty="0"/>
          </a:p>
        </p:txBody>
      </p:sp>
      <p:sp>
        <p:nvSpPr>
          <p:cNvPr id="3" name="Date Placeholder 2"/>
          <p:cNvSpPr>
            <a:spLocks noGrp="1"/>
          </p:cNvSpPr>
          <p:nvPr>
            <p:ph type="dt" sz="quarter" idx="1"/>
          </p:nvPr>
        </p:nvSpPr>
        <p:spPr>
          <a:xfrm>
            <a:off x="11967053" y="2"/>
            <a:ext cx="9156402" cy="1602919"/>
          </a:xfrm>
          <a:prstGeom prst="rect">
            <a:avLst/>
          </a:prstGeom>
        </p:spPr>
        <p:txBody>
          <a:bodyPr vert="horz" lIns="287699" tIns="143849" rIns="287699" bIns="143849" rtlCol="0"/>
          <a:lstStyle>
            <a:lvl1pPr algn="r">
              <a:defRPr sz="3800"/>
            </a:lvl1pPr>
          </a:lstStyle>
          <a:p>
            <a:fld id="{6C255ED5-F809-4CC4-A57D-6F0E631A58A7}" type="datetimeFigureOut">
              <a:rPr lang="en-US" smtClean="0"/>
            </a:fld>
            <a:endParaRPr lang="en-US" dirty="0"/>
          </a:p>
        </p:txBody>
      </p:sp>
      <p:sp>
        <p:nvSpPr>
          <p:cNvPr id="4" name="Footer Placeholder 3"/>
          <p:cNvSpPr>
            <a:spLocks noGrp="1"/>
          </p:cNvSpPr>
          <p:nvPr>
            <p:ph type="ftr" sz="quarter" idx="2"/>
          </p:nvPr>
        </p:nvSpPr>
        <p:spPr>
          <a:xfrm>
            <a:off x="0" y="30492615"/>
            <a:ext cx="9156402" cy="1602919"/>
          </a:xfrm>
          <a:prstGeom prst="rect">
            <a:avLst/>
          </a:prstGeom>
        </p:spPr>
        <p:txBody>
          <a:bodyPr vert="horz" lIns="287699" tIns="143849" rIns="287699" bIns="143849" rtlCol="0" anchor="b"/>
          <a:lstStyle>
            <a:lvl1pPr algn="l">
              <a:defRPr sz="3800"/>
            </a:lvl1pPr>
          </a:lstStyle>
          <a:p>
            <a:endParaRPr lang="en-US" dirty="0"/>
          </a:p>
        </p:txBody>
      </p:sp>
      <p:sp>
        <p:nvSpPr>
          <p:cNvPr id="5" name="Slide Number Placeholder 4"/>
          <p:cNvSpPr>
            <a:spLocks noGrp="1"/>
          </p:cNvSpPr>
          <p:nvPr>
            <p:ph type="sldNum" sz="quarter" idx="3"/>
          </p:nvPr>
        </p:nvSpPr>
        <p:spPr>
          <a:xfrm>
            <a:off x="11967053" y="30492615"/>
            <a:ext cx="9156402" cy="1602919"/>
          </a:xfrm>
          <a:prstGeom prst="rect">
            <a:avLst/>
          </a:prstGeom>
        </p:spPr>
        <p:txBody>
          <a:bodyPr vert="horz" lIns="287699" tIns="143849" rIns="287699" bIns="143849" rtlCol="0" anchor="b"/>
          <a:lstStyle>
            <a:lvl1pPr algn="r">
              <a:defRPr sz="3800"/>
            </a:lvl1pPr>
          </a:lstStyle>
          <a:p>
            <a:fld id="{F86D5A62-CF96-4C7D-A0F9-0B3C47F9E1F5}" type="slidenum">
              <a:rPr lang="en-US" smtClean="0"/>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9155483" cy="1605042"/>
          </a:xfrm>
          <a:prstGeom prst="rect">
            <a:avLst/>
          </a:prstGeom>
        </p:spPr>
        <p:txBody>
          <a:bodyPr vert="horz" lIns="304126" tIns="152064" rIns="304126" bIns="152064" rtlCol="0"/>
          <a:lstStyle>
            <a:lvl1pPr algn="l">
              <a:defRPr sz="4100"/>
            </a:lvl1pPr>
          </a:lstStyle>
          <a:p>
            <a:endParaRPr lang="en-US" dirty="0"/>
          </a:p>
        </p:txBody>
      </p:sp>
      <p:sp>
        <p:nvSpPr>
          <p:cNvPr id="3" name="Date Placeholder 2"/>
          <p:cNvSpPr>
            <a:spLocks noGrp="1"/>
          </p:cNvSpPr>
          <p:nvPr>
            <p:ph type="dt" idx="1"/>
          </p:nvPr>
        </p:nvSpPr>
        <p:spPr>
          <a:xfrm>
            <a:off x="11967665" y="0"/>
            <a:ext cx="9155483" cy="1605042"/>
          </a:xfrm>
          <a:prstGeom prst="rect">
            <a:avLst/>
          </a:prstGeom>
        </p:spPr>
        <p:txBody>
          <a:bodyPr vert="horz" lIns="304126" tIns="152064" rIns="304126" bIns="152064" rtlCol="0"/>
          <a:lstStyle>
            <a:lvl1pPr algn="r">
              <a:defRPr sz="4100"/>
            </a:lvl1pPr>
          </a:lstStyle>
          <a:p>
            <a:fld id="{119DBF8B-FA44-4343-B0D7-BBA80EE0ACE1}" type="datetimeFigureOut">
              <a:rPr lang="en-US" smtClean="0"/>
            </a:fld>
            <a:endParaRPr lang="en-US" dirty="0"/>
          </a:p>
        </p:txBody>
      </p:sp>
      <p:sp>
        <p:nvSpPr>
          <p:cNvPr id="4" name="Slide Image Placeholder 3"/>
          <p:cNvSpPr>
            <a:spLocks noGrp="1" noRot="1" noChangeAspect="1"/>
          </p:cNvSpPr>
          <p:nvPr>
            <p:ph type="sldImg" idx="2"/>
          </p:nvPr>
        </p:nvSpPr>
        <p:spPr>
          <a:xfrm>
            <a:off x="2540000" y="2409825"/>
            <a:ext cx="16048038" cy="12038013"/>
          </a:xfrm>
          <a:prstGeom prst="rect">
            <a:avLst/>
          </a:prstGeom>
          <a:noFill/>
          <a:ln w="12700">
            <a:solidFill>
              <a:prstClr val="black"/>
            </a:solidFill>
          </a:ln>
        </p:spPr>
        <p:txBody>
          <a:bodyPr vert="horz" lIns="304126" tIns="152064" rIns="304126" bIns="152064" rtlCol="0" anchor="ctr"/>
          <a:lstStyle/>
          <a:p>
            <a:endParaRPr lang="en-US" dirty="0"/>
          </a:p>
        </p:txBody>
      </p:sp>
      <p:sp>
        <p:nvSpPr>
          <p:cNvPr id="5" name="Notes Placeholder 4"/>
          <p:cNvSpPr>
            <a:spLocks noGrp="1"/>
          </p:cNvSpPr>
          <p:nvPr>
            <p:ph type="body" sz="quarter" idx="3"/>
          </p:nvPr>
        </p:nvSpPr>
        <p:spPr>
          <a:xfrm>
            <a:off x="2112804" y="15247898"/>
            <a:ext cx="16902430" cy="14445377"/>
          </a:xfrm>
          <a:prstGeom prst="rect">
            <a:avLst/>
          </a:prstGeom>
        </p:spPr>
        <p:txBody>
          <a:bodyPr vert="horz" lIns="304126" tIns="152064" rIns="304126" bIns="152064"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30490226"/>
            <a:ext cx="9155483" cy="1605042"/>
          </a:xfrm>
          <a:prstGeom prst="rect">
            <a:avLst/>
          </a:prstGeom>
        </p:spPr>
        <p:txBody>
          <a:bodyPr vert="horz" lIns="304126" tIns="152064" rIns="304126" bIns="152064" rtlCol="0" anchor="b"/>
          <a:lstStyle>
            <a:lvl1pPr algn="l">
              <a:defRPr sz="4100"/>
            </a:lvl1pPr>
          </a:lstStyle>
          <a:p>
            <a:endParaRPr lang="en-US" dirty="0"/>
          </a:p>
        </p:txBody>
      </p:sp>
      <p:sp>
        <p:nvSpPr>
          <p:cNvPr id="7" name="Slide Number Placeholder 6"/>
          <p:cNvSpPr>
            <a:spLocks noGrp="1"/>
          </p:cNvSpPr>
          <p:nvPr>
            <p:ph type="sldNum" sz="quarter" idx="5"/>
          </p:nvPr>
        </p:nvSpPr>
        <p:spPr>
          <a:xfrm>
            <a:off x="11967665" y="30490226"/>
            <a:ext cx="9155483" cy="1605042"/>
          </a:xfrm>
          <a:prstGeom prst="rect">
            <a:avLst/>
          </a:prstGeom>
        </p:spPr>
        <p:txBody>
          <a:bodyPr vert="horz" lIns="304126" tIns="152064" rIns="304126" bIns="152064" rtlCol="0" anchor="b"/>
          <a:lstStyle>
            <a:lvl1pPr algn="r">
              <a:defRPr sz="4100"/>
            </a:lvl1pPr>
          </a:lstStyle>
          <a:p>
            <a:fld id="{6E247DCB-CF8A-429F-98CF-01AFFF092461}" type="slidenum">
              <a:rPr lang="en-US" smtClean="0"/>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0" y="2409825"/>
            <a:ext cx="16048038" cy="12038013"/>
          </a:xfrm>
        </p:spPr>
      </p:sp>
      <p:sp>
        <p:nvSpPr>
          <p:cNvPr id="3" name="Notes Placeholder 2"/>
          <p:cNvSpPr>
            <a:spLocks noGrp="1"/>
          </p:cNvSpPr>
          <p:nvPr>
            <p:ph type="body" idx="1"/>
          </p:nvPr>
        </p:nvSpPr>
        <p:spPr/>
        <p:txBody>
          <a:bodyPr>
            <a:normAutofit/>
          </a:bodyPr>
          <a:lstStyle/>
          <a:p>
            <a:r>
              <a:rPr lang="en-US" baseline="0" dirty="0"/>
              <a:t>Citations!</a:t>
            </a:r>
            <a:endParaRPr lang="en-US" baseline="0" dirty="0"/>
          </a:p>
        </p:txBody>
      </p:sp>
      <p:sp>
        <p:nvSpPr>
          <p:cNvPr id="4" name="Slide Number Placeholder 3"/>
          <p:cNvSpPr>
            <a:spLocks noGrp="1"/>
          </p:cNvSpPr>
          <p:nvPr>
            <p:ph type="sldNum" sz="quarter" idx="10"/>
          </p:nvPr>
        </p:nvSpPr>
        <p:spPr/>
        <p:txBody>
          <a:bodyPr/>
          <a:lstStyle/>
          <a:p>
            <a:fld id="{6E247DCB-CF8A-429F-98CF-01AFFF092461}" type="slidenum">
              <a:rPr lang="en-US" smtClean="0"/>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a:t>Click to edit Master title style</a:t>
            </a:r>
            <a:endParaRPr lang="en-US"/>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875" indent="0" algn="ctr">
              <a:buNone/>
              <a:defRPr>
                <a:solidFill>
                  <a:schemeClr val="tx1">
                    <a:tint val="75000"/>
                  </a:schemeClr>
                </a:solidFill>
              </a:defRPr>
            </a:lvl5pPr>
            <a:lvl6pPr marL="10973435" indent="0" algn="ctr">
              <a:buNone/>
              <a:defRPr>
                <a:solidFill>
                  <a:schemeClr val="tx1">
                    <a:tint val="75000"/>
                  </a:schemeClr>
                </a:solidFill>
              </a:defRPr>
            </a:lvl6pPr>
            <a:lvl7pPr marL="13167995" indent="0" algn="ctr">
              <a:buNone/>
              <a:defRPr>
                <a:solidFill>
                  <a:schemeClr val="tx1">
                    <a:tint val="75000"/>
                  </a:schemeClr>
                </a:solidFill>
              </a:defRPr>
            </a:lvl7pPr>
            <a:lvl8pPr marL="15362555" indent="0" algn="ctr">
              <a:buNone/>
              <a:defRPr>
                <a:solidFill>
                  <a:schemeClr val="tx1">
                    <a:tint val="75000"/>
                  </a:schemeClr>
                </a:solidFill>
              </a:defRPr>
            </a:lvl8pPr>
            <a:lvl9pPr marL="17557115"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BAA909A2-E2A8-444D-88DE-AF38BA42A0BD}"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36BB3C3-6BA6-4D8C-92BE-BA1E4005C930}" type="slidenum">
              <a:rPr lang="en-US" smtClean="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BAA909A2-E2A8-444D-88DE-AF38BA42A0BD}"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36BB3C3-6BA6-4D8C-92BE-BA1E4005C930}" type="slidenum">
              <a:rPr lang="en-US" smtClean="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a:t>Click to edit Master title style</a:t>
            </a:r>
            <a:endParaRPr lang="en-US"/>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875" indent="0">
              <a:buNone/>
              <a:defRPr sz="6700">
                <a:solidFill>
                  <a:schemeClr val="tx1">
                    <a:tint val="75000"/>
                  </a:schemeClr>
                </a:solidFill>
              </a:defRPr>
            </a:lvl5pPr>
            <a:lvl6pPr marL="10973435" indent="0">
              <a:buNone/>
              <a:defRPr sz="6700">
                <a:solidFill>
                  <a:schemeClr val="tx1">
                    <a:tint val="75000"/>
                  </a:schemeClr>
                </a:solidFill>
              </a:defRPr>
            </a:lvl6pPr>
            <a:lvl7pPr marL="13167995" indent="0">
              <a:buNone/>
              <a:defRPr sz="6700">
                <a:solidFill>
                  <a:schemeClr val="tx1">
                    <a:tint val="75000"/>
                  </a:schemeClr>
                </a:solidFill>
              </a:defRPr>
            </a:lvl7pPr>
            <a:lvl8pPr marL="15362555" indent="0">
              <a:buNone/>
              <a:defRPr sz="6700">
                <a:solidFill>
                  <a:schemeClr val="tx1">
                    <a:tint val="75000"/>
                  </a:schemeClr>
                </a:solidFill>
              </a:defRPr>
            </a:lvl8pPr>
            <a:lvl9pPr marL="17557115" indent="0">
              <a:buNone/>
              <a:defRPr sz="67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BAA909A2-E2A8-444D-88DE-AF38BA42A0BD}"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36BB3C3-6BA6-4D8C-92BE-BA1E4005C930}" type="slidenum">
              <a:rPr lang="en-US" smtClean="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2194560" y="7680963"/>
            <a:ext cx="19385280" cy="2172462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22311360" y="7680963"/>
            <a:ext cx="19385280" cy="2172462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BAA909A2-E2A8-444D-88DE-AF38BA42A0BD}"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36BB3C3-6BA6-4D8C-92BE-BA1E4005C930}" type="slidenum">
              <a:rPr lang="en-US" smtClean="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2194563" y="7368542"/>
            <a:ext cx="19392902"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875" indent="0">
              <a:buNone/>
              <a:defRPr sz="7700" b="1"/>
            </a:lvl5pPr>
            <a:lvl6pPr marL="10973435" indent="0">
              <a:buNone/>
              <a:defRPr sz="7700" b="1"/>
            </a:lvl6pPr>
            <a:lvl7pPr marL="13167995" indent="0">
              <a:buNone/>
              <a:defRPr sz="7700" b="1"/>
            </a:lvl7pPr>
            <a:lvl8pPr marL="15362555" indent="0">
              <a:buNone/>
              <a:defRPr sz="7700" b="1"/>
            </a:lvl8pPr>
            <a:lvl9pPr marL="17557115" indent="0">
              <a:buNone/>
              <a:defRPr sz="7700" b="1"/>
            </a:lvl9pPr>
          </a:lstStyle>
          <a:p>
            <a:pPr lvl="0"/>
            <a:r>
              <a:rPr lang="en-US"/>
              <a:t>Click to edit Master text styles</a:t>
            </a:r>
            <a:endParaRPr lang="en-US"/>
          </a:p>
        </p:txBody>
      </p:sp>
      <p:sp>
        <p:nvSpPr>
          <p:cNvPr id="4" name="Content Placeholder 3"/>
          <p:cNvSpPr>
            <a:spLocks noGrp="1"/>
          </p:cNvSpPr>
          <p:nvPr>
            <p:ph sz="half" idx="2"/>
          </p:nvPr>
        </p:nvSpPr>
        <p:spPr>
          <a:xfrm>
            <a:off x="2194563" y="10439400"/>
            <a:ext cx="19392902"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22296125" y="7368542"/>
            <a:ext cx="19400520"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875" indent="0">
              <a:buNone/>
              <a:defRPr sz="7700" b="1"/>
            </a:lvl5pPr>
            <a:lvl6pPr marL="10973435" indent="0">
              <a:buNone/>
              <a:defRPr sz="7700" b="1"/>
            </a:lvl6pPr>
            <a:lvl7pPr marL="13167995" indent="0">
              <a:buNone/>
              <a:defRPr sz="7700" b="1"/>
            </a:lvl7pPr>
            <a:lvl8pPr marL="15362555" indent="0">
              <a:buNone/>
              <a:defRPr sz="7700" b="1"/>
            </a:lvl8pPr>
            <a:lvl9pPr marL="17557115" indent="0">
              <a:buNone/>
              <a:defRPr sz="7700" b="1"/>
            </a:lvl9pPr>
          </a:lstStyle>
          <a:p>
            <a:pPr lvl="0"/>
            <a:r>
              <a:rPr lang="en-US"/>
              <a:t>Click to edit Master text styles</a:t>
            </a:r>
            <a:endParaRPr lang="en-US"/>
          </a:p>
        </p:txBody>
      </p:sp>
      <p:sp>
        <p:nvSpPr>
          <p:cNvPr id="6" name="Content Placeholder 5"/>
          <p:cNvSpPr>
            <a:spLocks noGrp="1"/>
          </p:cNvSpPr>
          <p:nvPr>
            <p:ph sz="quarter" idx="4"/>
          </p:nvPr>
        </p:nvSpPr>
        <p:spPr>
          <a:xfrm>
            <a:off x="22296125" y="10439400"/>
            <a:ext cx="19400520"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BAA909A2-E2A8-444D-88DE-AF38BA42A0BD}" type="datetimeFigureOut">
              <a:rPr lang="en-US" smtClean="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36BB3C3-6BA6-4D8C-92BE-BA1E4005C930}" type="slidenum">
              <a:rPr lang="en-US" smtClean="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BAA909A2-E2A8-444D-88DE-AF38BA42A0BD}" type="datetimeFigureOut">
              <a:rPr lang="en-US" smtClean="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36BB3C3-6BA6-4D8C-92BE-BA1E4005C930}" type="slidenum">
              <a:rPr lang="en-US" smtClean="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A909A2-E2A8-444D-88DE-AF38BA42A0BD}" type="datetimeFigureOut">
              <a:rPr lang="en-US" smtClean="0"/>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36BB3C3-6BA6-4D8C-92BE-BA1E4005C930}" type="slidenum">
              <a:rPr lang="en-US" smtClean="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a:t>Click to edit Master title style</a:t>
            </a:r>
            <a:endParaRPr lang="en-US"/>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875" indent="0">
              <a:buNone/>
              <a:defRPr sz="4300"/>
            </a:lvl5pPr>
            <a:lvl6pPr marL="10973435" indent="0">
              <a:buNone/>
              <a:defRPr sz="4300"/>
            </a:lvl6pPr>
            <a:lvl7pPr marL="13167995" indent="0">
              <a:buNone/>
              <a:defRPr sz="4300"/>
            </a:lvl7pPr>
            <a:lvl8pPr marL="15362555" indent="0">
              <a:buNone/>
              <a:defRPr sz="4300"/>
            </a:lvl8pPr>
            <a:lvl9pPr marL="17557115" indent="0">
              <a:buNone/>
              <a:defRPr sz="43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BAA909A2-E2A8-444D-88DE-AF38BA42A0BD}"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36BB3C3-6BA6-4D8C-92BE-BA1E4005C930}" type="slidenum">
              <a:rPr lang="en-US" smtClean="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0"/>
            <a:ext cx="26334720" cy="2720342"/>
          </a:xfrm>
        </p:spPr>
        <p:txBody>
          <a:bodyPr anchor="b"/>
          <a:lstStyle>
            <a:lvl1pPr algn="l">
              <a:defRPr sz="9600" b="1"/>
            </a:lvl1pPr>
          </a:lstStyle>
          <a:p>
            <a:r>
              <a:rPr lang="en-US"/>
              <a:t>Click to edit Master title style</a:t>
            </a:r>
            <a:endParaRPr lang="en-US"/>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500"/>
            </a:lvl3pPr>
            <a:lvl4pPr marL="6583680" indent="0">
              <a:buNone/>
              <a:defRPr sz="9600"/>
            </a:lvl4pPr>
            <a:lvl5pPr marL="8778875" indent="0">
              <a:buNone/>
              <a:defRPr sz="9600"/>
            </a:lvl5pPr>
            <a:lvl6pPr marL="10973435" indent="0">
              <a:buNone/>
              <a:defRPr sz="9600"/>
            </a:lvl6pPr>
            <a:lvl7pPr marL="13167995" indent="0">
              <a:buNone/>
              <a:defRPr sz="9600"/>
            </a:lvl7pPr>
            <a:lvl8pPr marL="15362555" indent="0">
              <a:buNone/>
              <a:defRPr sz="9600"/>
            </a:lvl8pPr>
            <a:lvl9pPr marL="17557115" indent="0">
              <a:buNone/>
              <a:defRPr sz="9600"/>
            </a:lvl9pPr>
          </a:lstStyle>
          <a:p>
            <a:endParaRPr lang="en-US" dirty="0"/>
          </a:p>
        </p:txBody>
      </p:sp>
      <p:sp>
        <p:nvSpPr>
          <p:cNvPr id="4" name="Text Placeholder 3"/>
          <p:cNvSpPr>
            <a:spLocks noGrp="1"/>
          </p:cNvSpPr>
          <p:nvPr>
            <p:ph type="body" sz="half" idx="2"/>
          </p:nvPr>
        </p:nvSpPr>
        <p:spPr>
          <a:xfrm>
            <a:off x="8602982" y="25763222"/>
            <a:ext cx="26334720" cy="3863338"/>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875" indent="0">
              <a:buNone/>
              <a:defRPr sz="4300"/>
            </a:lvl5pPr>
            <a:lvl6pPr marL="10973435" indent="0">
              <a:buNone/>
              <a:defRPr sz="4300"/>
            </a:lvl6pPr>
            <a:lvl7pPr marL="13167995" indent="0">
              <a:buNone/>
              <a:defRPr sz="4300"/>
            </a:lvl7pPr>
            <a:lvl8pPr marL="15362555" indent="0">
              <a:buNone/>
              <a:defRPr sz="4300"/>
            </a:lvl8pPr>
            <a:lvl9pPr marL="17557115" indent="0">
              <a:buNone/>
              <a:defRPr sz="43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BAA909A2-E2A8-444D-88DE-AF38BA42A0BD}"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36BB3C3-6BA6-4D8C-92BE-BA1E4005C930}" type="slidenum">
              <a:rPr lang="en-US" smtClean="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BAA909A2-E2A8-444D-88DE-AF38BA42A0BD}"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36BB3C3-6BA6-4D8C-92BE-BA1E4005C930}" type="slidenum">
              <a:rPr lang="en-US" smtClean="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318265"/>
            <a:ext cx="9875520" cy="2808732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2194560" y="1318265"/>
            <a:ext cx="28895040" cy="2808732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BAA909A2-E2A8-444D-88DE-AF38BA42A0BD}"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36BB3C3-6BA6-4D8C-92BE-BA1E4005C930}" type="slidenum">
              <a:rPr lang="en-US" smtClean="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8AB2EC">
                <a:alpha val="69804"/>
              </a:srgbClr>
            </a:gs>
            <a:gs pos="64000">
              <a:srgbClr val="B5CEED">
                <a:alpha val="30588"/>
              </a:srgbClr>
            </a:gs>
          </a:gsLst>
          <a:lin ang="135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BAA909A2-E2A8-444D-88DE-AF38BA42A0BD}" type="datetimeFigureOut">
              <a:rPr lang="en-US" smtClean="0"/>
            </a:fld>
            <a:endParaRPr lang="en-US" dirty="0"/>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436BB3C3-6BA6-4D8C-92BE-BA1E4005C930}" type="slidenum">
              <a:rPr lang="en-US" smtClean="0"/>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89120" rtl="0" eaLnBrk="1" latinLnBrk="0" hangingPunct="1">
        <a:spcBef>
          <a:spcPct val="0"/>
        </a:spcBef>
        <a:buNone/>
        <a:defRPr sz="21100" kern="1200">
          <a:solidFill>
            <a:schemeClr val="tx1"/>
          </a:solidFill>
          <a:latin typeface="+mj-lt"/>
          <a:ea typeface="+mj-ea"/>
          <a:cs typeface="+mj-cs"/>
        </a:defRPr>
      </a:lvl1pPr>
    </p:titleStyle>
    <p:bodyStyle>
      <a:lvl1pPr marL="1645920" indent="-1645920" algn="l" defTabSz="4389120" rtl="0" eaLnBrk="1" latinLnBrk="0" hangingPunct="1">
        <a:spcBef>
          <a:spcPct val="20000"/>
        </a:spcBef>
        <a:buFont typeface="Arial" panose="020B0604020202020204" pitchFamily="34" charset="0"/>
        <a:buChar char="•"/>
        <a:defRPr sz="15400" kern="1200">
          <a:solidFill>
            <a:schemeClr val="tx1"/>
          </a:solidFill>
          <a:latin typeface="+mn-lt"/>
          <a:ea typeface="+mn-ea"/>
          <a:cs typeface="+mn-cs"/>
        </a:defRPr>
      </a:lvl1pPr>
      <a:lvl2pPr marL="3566160" indent="-1371600" algn="l" defTabSz="4389120" rtl="0" eaLnBrk="1" latinLnBrk="0" hangingPunct="1">
        <a:spcBef>
          <a:spcPct val="20000"/>
        </a:spcBef>
        <a:buFont typeface="Arial" panose="020B0604020202020204" pitchFamily="34" charset="0"/>
        <a:buChar char="–"/>
        <a:defRPr sz="13400" kern="1200">
          <a:solidFill>
            <a:schemeClr val="tx1"/>
          </a:solidFill>
          <a:latin typeface="+mn-lt"/>
          <a:ea typeface="+mn-ea"/>
          <a:cs typeface="+mn-cs"/>
        </a:defRPr>
      </a:lvl2pPr>
      <a:lvl3pPr marL="5486400" indent="-1097280" algn="l" defTabSz="4389120" rtl="0" eaLnBrk="1" latinLnBrk="0" hangingPunct="1">
        <a:spcBef>
          <a:spcPct val="20000"/>
        </a:spcBef>
        <a:buFont typeface="Arial" panose="020B0604020202020204" pitchFamily="34" charset="0"/>
        <a:buChar char="•"/>
        <a:defRPr sz="11500" kern="1200">
          <a:solidFill>
            <a:schemeClr val="tx1"/>
          </a:solidFill>
          <a:latin typeface="+mn-lt"/>
          <a:ea typeface="+mn-ea"/>
          <a:cs typeface="+mn-cs"/>
        </a:defRPr>
      </a:lvl3pPr>
      <a:lvl4pPr marL="7680960" indent="-1097280" algn="l" defTabSz="4389120" rtl="0" eaLnBrk="1" latinLnBrk="0" hangingPunct="1">
        <a:spcBef>
          <a:spcPct val="20000"/>
        </a:spcBef>
        <a:buFont typeface="Arial" panose="020B0604020202020204" pitchFamily="34" charset="0"/>
        <a:buChar char="–"/>
        <a:defRPr sz="9600" kern="1200">
          <a:solidFill>
            <a:schemeClr val="tx1"/>
          </a:solidFill>
          <a:latin typeface="+mn-lt"/>
          <a:ea typeface="+mn-ea"/>
          <a:cs typeface="+mn-cs"/>
        </a:defRPr>
      </a:lvl4pPr>
      <a:lvl5pPr marL="9876155" indent="-1097280" algn="l" defTabSz="4389120" rtl="0" eaLnBrk="1" latinLnBrk="0" hangingPunct="1">
        <a:spcBef>
          <a:spcPct val="20000"/>
        </a:spcBef>
        <a:buFont typeface="Arial" panose="020B0604020202020204" pitchFamily="34" charset="0"/>
        <a:buChar char="»"/>
        <a:defRPr sz="9600" kern="1200">
          <a:solidFill>
            <a:schemeClr val="tx1"/>
          </a:solidFill>
          <a:latin typeface="+mn-lt"/>
          <a:ea typeface="+mn-ea"/>
          <a:cs typeface="+mn-cs"/>
        </a:defRPr>
      </a:lvl5pPr>
      <a:lvl6pPr marL="12070715" indent="-1097280" algn="l" defTabSz="4389120" rtl="0" eaLnBrk="1" latinLnBrk="0" hangingPunct="1">
        <a:spcBef>
          <a:spcPct val="20000"/>
        </a:spcBef>
        <a:buFont typeface="Arial" panose="020B0604020202020204" pitchFamily="34" charset="0"/>
        <a:buChar char="•"/>
        <a:defRPr sz="9600" kern="1200">
          <a:solidFill>
            <a:schemeClr val="tx1"/>
          </a:solidFill>
          <a:latin typeface="+mn-lt"/>
          <a:ea typeface="+mn-ea"/>
          <a:cs typeface="+mn-cs"/>
        </a:defRPr>
      </a:lvl6pPr>
      <a:lvl7pPr marL="14265275" indent="-1097280" algn="l" defTabSz="4389120" rtl="0" eaLnBrk="1" latinLnBrk="0" hangingPunct="1">
        <a:spcBef>
          <a:spcPct val="20000"/>
        </a:spcBef>
        <a:buFont typeface="Arial" panose="020B0604020202020204" pitchFamily="34" charset="0"/>
        <a:buChar char="•"/>
        <a:defRPr sz="9600" kern="1200">
          <a:solidFill>
            <a:schemeClr val="tx1"/>
          </a:solidFill>
          <a:latin typeface="+mn-lt"/>
          <a:ea typeface="+mn-ea"/>
          <a:cs typeface="+mn-cs"/>
        </a:defRPr>
      </a:lvl7pPr>
      <a:lvl8pPr marL="16459835" indent="-1097280" algn="l" defTabSz="4389120" rtl="0" eaLnBrk="1" latinLnBrk="0" hangingPunct="1">
        <a:spcBef>
          <a:spcPct val="20000"/>
        </a:spcBef>
        <a:buFont typeface="Arial" panose="020B0604020202020204" pitchFamily="34" charset="0"/>
        <a:buChar char="•"/>
        <a:defRPr sz="9600" kern="1200">
          <a:solidFill>
            <a:schemeClr val="tx1"/>
          </a:solidFill>
          <a:latin typeface="+mn-lt"/>
          <a:ea typeface="+mn-ea"/>
          <a:cs typeface="+mn-cs"/>
        </a:defRPr>
      </a:lvl8pPr>
      <a:lvl9pPr marL="18654395" indent="-1097280" algn="l" defTabSz="4389120" rtl="0" eaLnBrk="1" latinLnBrk="0" hangingPunct="1">
        <a:spcBef>
          <a:spcPct val="20000"/>
        </a:spcBef>
        <a:buFont typeface="Arial" panose="020B0604020202020204" pitchFamily="34" charset="0"/>
        <a:buChar char="•"/>
        <a:defRPr sz="9600" kern="1200">
          <a:solidFill>
            <a:schemeClr val="tx1"/>
          </a:solidFill>
          <a:latin typeface="+mn-lt"/>
          <a:ea typeface="+mn-ea"/>
          <a:cs typeface="+mn-cs"/>
        </a:defRPr>
      </a:lvl9pPr>
    </p:bodyStyle>
    <p:other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875" algn="l" defTabSz="4389120" rtl="0" eaLnBrk="1" latinLnBrk="0" hangingPunct="1">
        <a:defRPr sz="8600" kern="1200">
          <a:solidFill>
            <a:schemeClr val="tx1"/>
          </a:solidFill>
          <a:latin typeface="+mn-lt"/>
          <a:ea typeface="+mn-ea"/>
          <a:cs typeface="+mn-cs"/>
        </a:defRPr>
      </a:lvl5pPr>
      <a:lvl6pPr marL="10973435" algn="l" defTabSz="4389120" rtl="0" eaLnBrk="1" latinLnBrk="0" hangingPunct="1">
        <a:defRPr sz="8600" kern="1200">
          <a:solidFill>
            <a:schemeClr val="tx1"/>
          </a:solidFill>
          <a:latin typeface="+mn-lt"/>
          <a:ea typeface="+mn-ea"/>
          <a:cs typeface="+mn-cs"/>
        </a:defRPr>
      </a:lvl6pPr>
      <a:lvl7pPr marL="13167995" algn="l" defTabSz="4389120" rtl="0" eaLnBrk="1" latinLnBrk="0" hangingPunct="1">
        <a:defRPr sz="8600" kern="1200">
          <a:solidFill>
            <a:schemeClr val="tx1"/>
          </a:solidFill>
          <a:latin typeface="+mn-lt"/>
          <a:ea typeface="+mn-ea"/>
          <a:cs typeface="+mn-cs"/>
        </a:defRPr>
      </a:lvl7pPr>
      <a:lvl8pPr marL="15362555" algn="l" defTabSz="4389120" rtl="0" eaLnBrk="1" latinLnBrk="0" hangingPunct="1">
        <a:defRPr sz="8600" kern="1200">
          <a:solidFill>
            <a:schemeClr val="tx1"/>
          </a:solidFill>
          <a:latin typeface="+mn-lt"/>
          <a:ea typeface="+mn-ea"/>
          <a:cs typeface="+mn-cs"/>
        </a:defRPr>
      </a:lvl8pPr>
      <a:lvl9pPr marL="17557115" algn="l" defTabSz="438912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9.jpeg"/><Relationship Id="rId8" Type="http://schemas.openxmlformats.org/officeDocument/2006/relationships/image" Target="../media/image8.jpeg"/><Relationship Id="rId7" Type="http://schemas.openxmlformats.org/officeDocument/2006/relationships/image" Target="../media/image7.jpeg"/><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3" Type="http://schemas.openxmlformats.org/officeDocument/2006/relationships/image" Target="../media/image3.jpeg"/><Relationship Id="rId2" Type="http://schemas.openxmlformats.org/officeDocument/2006/relationships/image" Target="../media/image2.png"/><Relationship Id="rId14" Type="http://schemas.openxmlformats.org/officeDocument/2006/relationships/notesSlide" Target="../notesSlides/notesSlide1.xml"/><Relationship Id="rId13" Type="http://schemas.openxmlformats.org/officeDocument/2006/relationships/slideLayout" Target="../slideLayouts/slideLayout7.xml"/><Relationship Id="rId12" Type="http://schemas.openxmlformats.org/officeDocument/2006/relationships/image" Target="../media/image12.png"/><Relationship Id="rId11" Type="http://schemas.openxmlformats.org/officeDocument/2006/relationships/image" Target="../media/image11.png"/><Relationship Id="rId10" Type="http://schemas.openxmlformats.org/officeDocument/2006/relationships/image" Target="../media/image10.jpe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7162800" y="532765"/>
            <a:ext cx="26274395" cy="1753235"/>
          </a:xfrm>
          <a:prstGeom prst="rect">
            <a:avLst/>
          </a:prstGeom>
          <a:noFill/>
        </p:spPr>
        <p:txBody>
          <a:bodyPr wrap="square" rtlCol="0">
            <a:spAutoFit/>
          </a:bodyPr>
          <a:lstStyle/>
          <a:p>
            <a:pPr algn="ctr" fontAlgn="auto"/>
            <a:r>
              <a:rPr lang="en-US" altLang="zh-CN" sz="5400" b="1" dirty="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Identifying source and transformation of riverine nitrates in a karst watershed, North China: comprehensively using major ions, multiple isotopes and Bayesian model</a:t>
            </a:r>
            <a:endParaRPr lang="en-US" altLang="zh-CN" sz="5400" b="1" dirty="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13" name="TextBox 12"/>
          <p:cNvSpPr txBox="1"/>
          <p:nvPr/>
        </p:nvSpPr>
        <p:spPr>
          <a:xfrm>
            <a:off x="8610379" y="2362200"/>
            <a:ext cx="21107400" cy="1814830"/>
          </a:xfrm>
          <a:prstGeom prst="rect">
            <a:avLst/>
          </a:prstGeom>
          <a:noFill/>
        </p:spPr>
        <p:txBody>
          <a:bodyPr wrap="square" rtlCol="0">
            <a:spAutoFit/>
          </a:bodyPr>
          <a:lstStyle/>
          <a:p>
            <a:pPr algn="ctr"/>
            <a:r>
              <a:rPr lang="en-US" sz="4000" b="1" i="1"/>
              <a:t>Jie Zhang</a:t>
            </a:r>
            <a:r>
              <a:rPr lang="en-US" sz="4000" b="1" i="1" baseline="30000"/>
              <a:t>1, 2</a:t>
            </a:r>
            <a:r>
              <a:rPr lang="en-US" sz="4000" b="1" i="1"/>
              <a:t>, Menggui Jin</a:t>
            </a:r>
            <a:r>
              <a:rPr lang="en-US" sz="4000" b="1" i="1" baseline="30000"/>
              <a:t>1, 2</a:t>
            </a:r>
            <a:r>
              <a:rPr lang="en-US" sz="4000" b="1" i="1"/>
              <a:t>*, Mingda Cao</a:t>
            </a:r>
            <a:r>
              <a:rPr lang="en-US" sz="4000" b="1" i="1" baseline="30000"/>
              <a:t>1, 2</a:t>
            </a:r>
            <a:r>
              <a:rPr lang="en-US" sz="4000" b="1" i="1"/>
              <a:t>, Xin Huang</a:t>
            </a:r>
            <a:r>
              <a:rPr lang="en-US" sz="4000" b="1" i="1" baseline="30000"/>
              <a:t>1, 2</a:t>
            </a:r>
            <a:r>
              <a:rPr lang="en-US" sz="4000" b="1" i="1"/>
              <a:t>, Zhixin Zhang</a:t>
            </a:r>
            <a:r>
              <a:rPr lang="en-US" sz="4000" b="1" i="1" baseline="30000"/>
              <a:t>1, 2</a:t>
            </a:r>
            <a:endParaRPr lang="en-US" sz="4000" b="1" i="1" baseline="30000"/>
          </a:p>
          <a:p>
            <a:pPr algn="ctr"/>
            <a:r>
              <a:rPr lang="en-US" sz="3600" b="1" i="1" dirty="0"/>
              <a:t>1 State Key Laboratory of Biogeology and Environmental Geology, China University of Geosciences, PR China </a:t>
            </a:r>
            <a:endParaRPr lang="en-US" sz="3600" b="1" i="1" dirty="0"/>
          </a:p>
          <a:p>
            <a:pPr algn="ctr"/>
            <a:r>
              <a:rPr lang="en-US" sz="3600" b="1" i="1" dirty="0"/>
              <a:t>2 School of Environmental Studies, China University of Geosciences, PR China</a:t>
            </a:r>
            <a:endParaRPr lang="en-US" sz="3600" b="1" i="1" dirty="0"/>
          </a:p>
        </p:txBody>
      </p:sp>
      <p:sp>
        <p:nvSpPr>
          <p:cNvPr id="19" name="TextBox 18"/>
          <p:cNvSpPr txBox="1"/>
          <p:nvPr/>
        </p:nvSpPr>
        <p:spPr>
          <a:xfrm>
            <a:off x="533400" y="3810000"/>
            <a:ext cx="13313410" cy="2840736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US" sz="5000" b="1" dirty="0" smtClean="0">
                <a:solidFill>
                  <a:schemeClr val="tx1"/>
                </a:solidFill>
                <a:latin typeface="Times New Roman" panose="02020603050405020304" pitchFamily="18" charset="0"/>
                <a:cs typeface="Times New Roman" panose="02020603050405020304" pitchFamily="18" charset="0"/>
              </a:rPr>
              <a:t>Introduction</a:t>
            </a:r>
            <a:endParaRPr lang="en-US" sz="5000" b="1" dirty="0" smtClean="0">
              <a:solidFill>
                <a:schemeClr val="tx1"/>
              </a:solidFill>
              <a:latin typeface="Times New Roman" panose="02020603050405020304" pitchFamily="18" charset="0"/>
              <a:cs typeface="Times New Roman" panose="02020603050405020304" pitchFamily="18" charset="0"/>
            </a:endParaRPr>
          </a:p>
          <a:p>
            <a:pPr algn="just"/>
            <a:r>
              <a:rPr lang="en-US" sz="3200" dirty="0">
                <a:latin typeface="Times New Roman" panose="02020603050405020304" pitchFamily="18" charset="0"/>
                <a:cs typeface="Times New Roman" panose="02020603050405020304" pitchFamily="18" charset="0"/>
                <a:sym typeface="+mn-ea"/>
              </a:rPr>
              <a:t>    Over the past decades, anthropogenic activities, such as agricultural fertilization, and sewage discharge, have resulted in significantly increase of nitrogen in surface water. Nitrate (NO</a:t>
            </a:r>
            <a:r>
              <a:rPr lang="en-US" sz="3200" baseline="-25000" dirty="0">
                <a:latin typeface="Times New Roman" panose="02020603050405020304" pitchFamily="18" charset="0"/>
                <a:cs typeface="Times New Roman" panose="02020603050405020304" pitchFamily="18" charset="0"/>
                <a:sym typeface="+mn-ea"/>
              </a:rPr>
              <a:t>3</a:t>
            </a:r>
            <a:r>
              <a:rPr lang="en-US" sz="3200" baseline="30000" dirty="0">
                <a:latin typeface="Times New Roman" panose="02020603050405020304" pitchFamily="18" charset="0"/>
                <a:cs typeface="Times New Roman" panose="02020603050405020304" pitchFamily="18" charset="0"/>
                <a:sym typeface="+mn-ea"/>
              </a:rPr>
              <a:t>−</a:t>
            </a:r>
            <a:r>
              <a:rPr lang="en-US" sz="3200" dirty="0">
                <a:latin typeface="Times New Roman" panose="02020603050405020304" pitchFamily="18" charset="0"/>
                <a:cs typeface="Times New Roman" panose="02020603050405020304" pitchFamily="18" charset="0"/>
                <a:sym typeface="+mn-ea"/>
              </a:rPr>
              <a:t>) as an important form of nitrogen species, in which the increase of concentration may result in acidification and eutrophication in surface water and seriously threaten drinking water safety. Excessive </a:t>
            </a:r>
            <a:r>
              <a:rPr lang="en-US" sz="3200" dirty="0">
                <a:latin typeface="Times New Roman" panose="02020603050405020304" pitchFamily="18" charset="0"/>
                <a:cs typeface="Times New Roman" panose="02020603050405020304" pitchFamily="18" charset="0"/>
                <a:sym typeface="+mn-ea"/>
              </a:rPr>
              <a:t>NO</a:t>
            </a:r>
            <a:r>
              <a:rPr lang="en-US" sz="3200" baseline="-25000" dirty="0">
                <a:latin typeface="Times New Roman" panose="02020603050405020304" pitchFamily="18" charset="0"/>
                <a:cs typeface="Times New Roman" panose="02020603050405020304" pitchFamily="18" charset="0"/>
                <a:sym typeface="+mn-ea"/>
              </a:rPr>
              <a:t>3</a:t>
            </a:r>
            <a:r>
              <a:rPr lang="en-US" sz="3200" baseline="30000" dirty="0">
                <a:latin typeface="Times New Roman" panose="02020603050405020304" pitchFamily="18" charset="0"/>
                <a:cs typeface="Times New Roman" panose="02020603050405020304" pitchFamily="18" charset="0"/>
                <a:sym typeface="+mn-ea"/>
              </a:rPr>
              <a:t>−</a:t>
            </a:r>
            <a:r>
              <a:rPr lang="en-US" sz="3200" dirty="0">
                <a:latin typeface="Times New Roman" panose="02020603050405020304" pitchFamily="18" charset="0"/>
                <a:cs typeface="Times New Roman" panose="02020603050405020304" pitchFamily="18" charset="0"/>
                <a:sym typeface="+mn-ea"/>
              </a:rPr>
              <a:t> concentrations in drinking water can increase the risk of a number of diseases and induce methemoglobinemia in humans, particularly in infants. Nitrate contamination of surface water is a global environmental problem of general concern. To mitigate nitrate pollution in surface water, it is crucial to identify nitrate sources and corresponding pollution loads. This is a prerequisite for water quality safety and environmental protection. </a:t>
            </a:r>
            <a:endParaRPr lang="en-US" sz="3200" dirty="0">
              <a:latin typeface="Times New Roman" panose="02020603050405020304" pitchFamily="18" charset="0"/>
              <a:cs typeface="Times New Roman" panose="02020603050405020304" pitchFamily="18" charset="0"/>
            </a:endParaRPr>
          </a:p>
          <a:p>
            <a:pPr algn="just"/>
            <a:r>
              <a:rPr lang="en-US" sz="3200" dirty="0">
                <a:latin typeface="Times New Roman" panose="02020603050405020304" pitchFamily="18" charset="0"/>
                <a:cs typeface="Times New Roman" panose="02020603050405020304" pitchFamily="18" charset="0"/>
                <a:sym typeface="+mn-ea"/>
              </a:rPr>
              <a:t>   The objectives of this study are to (1) explore the spatial and seasonal variation of nitrogen species in different streams in the YFR watershed, Jinan, North China and evaluate their pollution level, (2) identify </a:t>
            </a:r>
            <a:r>
              <a:rPr lang="en-US" sz="3200" dirty="0">
                <a:latin typeface="Times New Roman" panose="02020603050405020304" pitchFamily="18" charset="0"/>
                <a:cs typeface="Times New Roman" panose="02020603050405020304" pitchFamily="18" charset="0"/>
                <a:sym typeface="+mn-ea"/>
              </a:rPr>
              <a:t>NO</a:t>
            </a:r>
            <a:r>
              <a:rPr lang="en-US" sz="3200" baseline="-25000" dirty="0">
                <a:latin typeface="Times New Roman" panose="02020603050405020304" pitchFamily="18" charset="0"/>
                <a:cs typeface="Times New Roman" panose="02020603050405020304" pitchFamily="18" charset="0"/>
                <a:sym typeface="+mn-ea"/>
              </a:rPr>
              <a:t>3</a:t>
            </a:r>
            <a:r>
              <a:rPr lang="en-US" sz="3200" baseline="30000" dirty="0">
                <a:latin typeface="Times New Roman" panose="02020603050405020304" pitchFamily="18" charset="0"/>
                <a:cs typeface="Times New Roman" panose="02020603050405020304" pitchFamily="18" charset="0"/>
                <a:sym typeface="+mn-ea"/>
              </a:rPr>
              <a:t>−</a:t>
            </a:r>
            <a:r>
              <a:rPr lang="en-US" sz="3200" dirty="0">
                <a:latin typeface="Times New Roman" panose="02020603050405020304" pitchFamily="18" charset="0"/>
                <a:cs typeface="Times New Roman" panose="02020603050405020304" pitchFamily="18" charset="0"/>
                <a:sym typeface="+mn-ea"/>
              </a:rPr>
              <a:t> sources and transformations by the combination of hydrochemical, multi-isotopes (δ</a:t>
            </a:r>
            <a:r>
              <a:rPr lang="en-US" sz="3200" baseline="30000" dirty="0">
                <a:latin typeface="Times New Roman" panose="02020603050405020304" pitchFamily="18" charset="0"/>
                <a:cs typeface="Times New Roman" panose="02020603050405020304" pitchFamily="18" charset="0"/>
                <a:sym typeface="+mn-ea"/>
              </a:rPr>
              <a:t>2</a:t>
            </a:r>
            <a:r>
              <a:rPr lang="en-US" sz="3200" dirty="0">
                <a:latin typeface="Times New Roman" panose="02020603050405020304" pitchFamily="18" charset="0"/>
                <a:cs typeface="Times New Roman" panose="02020603050405020304" pitchFamily="18" charset="0"/>
                <a:sym typeface="+mn-ea"/>
              </a:rPr>
              <a:t>H</a:t>
            </a:r>
            <a:r>
              <a:rPr lang="en-US" sz="3200" baseline="-25000" dirty="0">
                <a:latin typeface="Times New Roman" panose="02020603050405020304" pitchFamily="18" charset="0"/>
                <a:cs typeface="Times New Roman" panose="02020603050405020304" pitchFamily="18" charset="0"/>
                <a:sym typeface="+mn-ea"/>
              </a:rPr>
              <a:t>H2O</a:t>
            </a:r>
            <a:r>
              <a:rPr lang="en-US" sz="3200" dirty="0">
                <a:latin typeface="Times New Roman" panose="02020603050405020304" pitchFamily="18" charset="0"/>
                <a:cs typeface="Times New Roman" panose="02020603050405020304" pitchFamily="18" charset="0"/>
                <a:sym typeface="+mn-ea"/>
              </a:rPr>
              <a:t>, δ</a:t>
            </a:r>
            <a:r>
              <a:rPr lang="en-US" sz="3200" baseline="30000" dirty="0">
                <a:latin typeface="Times New Roman" panose="02020603050405020304" pitchFamily="18" charset="0"/>
                <a:cs typeface="Times New Roman" panose="02020603050405020304" pitchFamily="18" charset="0"/>
                <a:sym typeface="+mn-ea"/>
              </a:rPr>
              <a:t>18</a:t>
            </a:r>
            <a:r>
              <a:rPr lang="en-US" sz="3200" dirty="0">
                <a:latin typeface="Times New Roman" panose="02020603050405020304" pitchFamily="18" charset="0"/>
                <a:cs typeface="Times New Roman" panose="02020603050405020304" pitchFamily="18" charset="0"/>
                <a:sym typeface="+mn-ea"/>
              </a:rPr>
              <a:t>O</a:t>
            </a:r>
            <a:r>
              <a:rPr lang="en-US" sz="3200" baseline="-25000" dirty="0">
                <a:latin typeface="Times New Roman" panose="02020603050405020304" pitchFamily="18" charset="0"/>
                <a:cs typeface="Times New Roman" panose="02020603050405020304" pitchFamily="18" charset="0"/>
                <a:sym typeface="+mn-ea"/>
              </a:rPr>
              <a:t>H2O</a:t>
            </a:r>
            <a:r>
              <a:rPr lang="en-US" sz="3200" dirty="0">
                <a:latin typeface="Times New Roman" panose="02020603050405020304" pitchFamily="18" charset="0"/>
                <a:cs typeface="Times New Roman" panose="02020603050405020304" pitchFamily="18" charset="0"/>
                <a:sym typeface="+mn-ea"/>
              </a:rPr>
              <a:t>, δ15N</a:t>
            </a:r>
            <a:r>
              <a:rPr lang="en-US" sz="3200" baseline="-25000" dirty="0">
                <a:latin typeface="Times New Roman" panose="02020603050405020304" pitchFamily="18" charset="0"/>
                <a:cs typeface="Times New Roman" panose="02020603050405020304" pitchFamily="18" charset="0"/>
                <a:sym typeface="+mn-ea"/>
              </a:rPr>
              <a:t>NO3</a:t>
            </a:r>
            <a:r>
              <a:rPr lang="en-US" sz="3200" dirty="0">
                <a:latin typeface="Times New Roman" panose="02020603050405020304" pitchFamily="18" charset="0"/>
                <a:cs typeface="Times New Roman" panose="02020603050405020304" pitchFamily="18" charset="0"/>
                <a:sym typeface="+mn-ea"/>
              </a:rPr>
              <a:t>, δ</a:t>
            </a:r>
            <a:r>
              <a:rPr lang="en-US" sz="3200" baseline="30000" dirty="0">
                <a:latin typeface="Times New Roman" panose="02020603050405020304" pitchFamily="18" charset="0"/>
                <a:cs typeface="Times New Roman" panose="02020603050405020304" pitchFamily="18" charset="0"/>
                <a:sym typeface="+mn-ea"/>
              </a:rPr>
              <a:t>18</a:t>
            </a:r>
            <a:r>
              <a:rPr lang="en-US" sz="3200" dirty="0">
                <a:latin typeface="Times New Roman" panose="02020603050405020304" pitchFamily="18" charset="0"/>
                <a:cs typeface="Times New Roman" panose="02020603050405020304" pitchFamily="18" charset="0"/>
                <a:sym typeface="+mn-ea"/>
              </a:rPr>
              <a:t>O</a:t>
            </a:r>
            <a:r>
              <a:rPr lang="en-US" sz="3200" baseline="-25000" dirty="0">
                <a:latin typeface="Times New Roman" panose="02020603050405020304" pitchFamily="18" charset="0"/>
                <a:cs typeface="Times New Roman" panose="02020603050405020304" pitchFamily="18" charset="0"/>
                <a:sym typeface="+mn-ea"/>
              </a:rPr>
              <a:t>NO3</a:t>
            </a:r>
            <a:r>
              <a:rPr lang="en-US" sz="3200" dirty="0">
                <a:latin typeface="Times New Roman" panose="02020603050405020304" pitchFamily="18" charset="0"/>
                <a:cs typeface="Times New Roman" panose="02020603050405020304" pitchFamily="18" charset="0"/>
                <a:sym typeface="+mn-ea"/>
              </a:rPr>
              <a:t>) and land use, and (3) to quantify the contributions of </a:t>
            </a:r>
            <a:r>
              <a:rPr lang="en-US" sz="3200" dirty="0">
                <a:latin typeface="Times New Roman" panose="02020603050405020304" pitchFamily="18" charset="0"/>
                <a:cs typeface="Times New Roman" panose="02020603050405020304" pitchFamily="18" charset="0"/>
                <a:sym typeface="+mn-ea"/>
              </a:rPr>
              <a:t> NO</a:t>
            </a:r>
            <a:r>
              <a:rPr lang="en-US" sz="3200" baseline="-25000" dirty="0">
                <a:latin typeface="Times New Roman" panose="02020603050405020304" pitchFamily="18" charset="0"/>
                <a:cs typeface="Times New Roman" panose="02020603050405020304" pitchFamily="18" charset="0"/>
                <a:sym typeface="+mn-ea"/>
              </a:rPr>
              <a:t>3</a:t>
            </a:r>
            <a:r>
              <a:rPr lang="en-US" sz="3200" baseline="30000" dirty="0">
                <a:latin typeface="Times New Roman" panose="02020603050405020304" pitchFamily="18" charset="0"/>
                <a:cs typeface="Times New Roman" panose="02020603050405020304" pitchFamily="18" charset="0"/>
                <a:sym typeface="+mn-ea"/>
              </a:rPr>
              <a:t>−</a:t>
            </a:r>
            <a:r>
              <a:rPr lang="en-US" sz="3200" dirty="0">
                <a:latin typeface="Times New Roman" panose="02020603050405020304" pitchFamily="18" charset="0"/>
                <a:cs typeface="Times New Roman" panose="02020603050405020304" pitchFamily="18" charset="0"/>
                <a:sym typeface="+mn-ea"/>
              </a:rPr>
              <a:t> sources by the Simmr model and propose management measures to reduce nitrogen pollution in the watershed. The results provide scientific basis for the water quality protection and sustainable water management in the study area or similar agricultural areas.</a:t>
            </a:r>
            <a:endParaRPr lang="en-US" sz="3200" dirty="0">
              <a:latin typeface="Times New Roman" panose="02020603050405020304" pitchFamily="18" charset="0"/>
              <a:cs typeface="Times New Roman" panose="02020603050405020304" pitchFamily="18" charset="0"/>
              <a:sym typeface="+mn-ea"/>
            </a:endParaRPr>
          </a:p>
          <a:p>
            <a:pPr algn="just"/>
            <a:endParaRPr lang="en-US" sz="3200" dirty="0">
              <a:latin typeface="Times New Roman" panose="02020603050405020304" pitchFamily="18" charset="0"/>
              <a:cs typeface="Times New Roman" panose="02020603050405020304" pitchFamily="18" charset="0"/>
              <a:sym typeface="+mn-ea"/>
            </a:endParaRPr>
          </a:p>
          <a:p>
            <a:pPr algn="ctr"/>
            <a:r>
              <a:rPr lang="en-US" sz="5000" b="1" dirty="0">
                <a:solidFill>
                  <a:schemeClr val="tx1"/>
                </a:solidFill>
                <a:latin typeface="Times New Roman" panose="02020603050405020304" pitchFamily="18" charset="0"/>
                <a:cs typeface="Times New Roman" panose="02020603050405020304" pitchFamily="18" charset="0"/>
              </a:rPr>
              <a:t>Materials and methods</a:t>
            </a:r>
            <a:endParaRPr lang="en-US" sz="5000" b="1" dirty="0">
              <a:solidFill>
                <a:schemeClr val="tx1"/>
              </a:solidFill>
              <a:latin typeface="Times New Roman" panose="02020603050405020304" pitchFamily="18" charset="0"/>
              <a:cs typeface="Times New Roman" panose="02020603050405020304" pitchFamily="18" charset="0"/>
            </a:endParaRPr>
          </a:p>
          <a:p>
            <a:pPr marL="5080" lvl="1" algn="ctr"/>
            <a:r>
              <a:rPr lang="en-US" sz="5000" b="1" dirty="0">
                <a:solidFill>
                  <a:schemeClr val="tx1"/>
                </a:solidFill>
                <a:latin typeface="Times New Roman" panose="02020603050405020304" pitchFamily="18" charset="0"/>
                <a:cs typeface="Times New Roman" panose="02020603050405020304" pitchFamily="18" charset="0"/>
              </a:rPr>
              <a:t>1 </a:t>
            </a:r>
            <a:endParaRPr lang="en-US" sz="5000" b="1" dirty="0">
              <a:solidFill>
                <a:schemeClr val="tx1"/>
              </a:solidFill>
              <a:latin typeface="Times New Roman" panose="02020603050405020304" pitchFamily="18" charset="0"/>
              <a:cs typeface="Times New Roman" panose="02020603050405020304" pitchFamily="18" charset="0"/>
            </a:endParaRPr>
          </a:p>
          <a:p>
            <a:pPr marL="5080" lvl="1" algn="ctr"/>
            <a:endParaRPr lang="en-US" altLang="zh-CN" sz="3200" dirty="0">
              <a:solidFill>
                <a:schemeClr val="tx1"/>
              </a:solidFill>
              <a:latin typeface="Times New Roman" panose="02020603050405020304" pitchFamily="18" charset="0"/>
              <a:cs typeface="Times New Roman" panose="02020603050405020304" pitchFamily="18" charset="0"/>
            </a:endParaRPr>
          </a:p>
          <a:p>
            <a:pPr marL="5080" lvl="1" algn="ctr"/>
            <a:endParaRPr lang="en-US" sz="5000" b="1" dirty="0">
              <a:solidFill>
                <a:schemeClr val="tx1"/>
              </a:solidFill>
              <a:latin typeface="Times New Roman" panose="02020603050405020304" pitchFamily="18" charset="0"/>
              <a:cs typeface="Times New Roman" panose="02020603050405020304" pitchFamily="18" charset="0"/>
            </a:endParaRPr>
          </a:p>
          <a:p>
            <a:pPr marL="5080" lvl="1" algn="ctr"/>
            <a:endParaRPr lang="en-US" sz="5000" b="1" dirty="0">
              <a:solidFill>
                <a:schemeClr val="tx1"/>
              </a:solidFill>
              <a:latin typeface="Times New Roman" panose="02020603050405020304" pitchFamily="18" charset="0"/>
              <a:cs typeface="Times New Roman" panose="02020603050405020304" pitchFamily="18" charset="0"/>
            </a:endParaRPr>
          </a:p>
          <a:p>
            <a:pPr marL="5080" lvl="1" algn="ctr"/>
            <a:endParaRPr lang="en-US" sz="5000" b="1" dirty="0">
              <a:solidFill>
                <a:schemeClr val="tx1"/>
              </a:solidFill>
              <a:latin typeface="Times New Roman" panose="02020603050405020304" pitchFamily="18" charset="0"/>
              <a:cs typeface="Times New Roman" panose="02020603050405020304" pitchFamily="18" charset="0"/>
            </a:endParaRPr>
          </a:p>
          <a:p>
            <a:pPr marL="5080" lvl="1" algn="ctr"/>
            <a:endParaRPr lang="en-US" sz="5000" b="1" dirty="0">
              <a:solidFill>
                <a:schemeClr val="tx1"/>
              </a:solidFill>
              <a:latin typeface="Times New Roman" panose="02020603050405020304" pitchFamily="18" charset="0"/>
              <a:cs typeface="Times New Roman" panose="02020603050405020304" pitchFamily="18" charset="0"/>
            </a:endParaRPr>
          </a:p>
          <a:p>
            <a:pPr marL="5080" lvl="1" algn="ctr"/>
            <a:endParaRPr lang="en-US" sz="5000" b="1" dirty="0">
              <a:solidFill>
                <a:schemeClr val="tx1"/>
              </a:solidFill>
              <a:latin typeface="Times New Roman" panose="02020603050405020304" pitchFamily="18" charset="0"/>
              <a:cs typeface="Times New Roman" panose="02020603050405020304" pitchFamily="18" charset="0"/>
            </a:endParaRPr>
          </a:p>
          <a:p>
            <a:pPr marL="5080" lvl="1"/>
            <a:endParaRPr lang="en-US" sz="3200" dirty="0">
              <a:solidFill>
                <a:schemeClr val="tx1"/>
              </a:solidFill>
              <a:latin typeface="Times New Roman" panose="02020603050405020304" pitchFamily="18" charset="0"/>
              <a:cs typeface="Times New Roman" panose="02020603050405020304" pitchFamily="18" charset="0"/>
            </a:endParaRPr>
          </a:p>
          <a:p>
            <a:pPr marL="5080" lvl="1"/>
            <a:endParaRPr lang="en-US" sz="3200" dirty="0">
              <a:solidFill>
                <a:schemeClr val="tx1"/>
              </a:solidFill>
              <a:latin typeface="Times New Roman" panose="02020603050405020304" pitchFamily="18" charset="0"/>
              <a:cs typeface="Times New Roman" panose="02020603050405020304" pitchFamily="18" charset="0"/>
            </a:endParaRPr>
          </a:p>
          <a:p>
            <a:pPr marL="5080" lvl="1" algn="just"/>
            <a:endParaRPr lang="en-US" altLang="zh-CN" sz="3200" dirty="0">
              <a:solidFill>
                <a:schemeClr val="tx1"/>
              </a:solidFill>
              <a:latin typeface="Times New Roman" panose="02020603050405020304" pitchFamily="18" charset="0"/>
              <a:cs typeface="Times New Roman" panose="02020603050405020304" pitchFamily="18" charset="0"/>
            </a:endParaRPr>
          </a:p>
          <a:p>
            <a:pPr marL="5080" lvl="1" algn="just"/>
            <a:endParaRPr lang="en-US" altLang="zh-CN" sz="3200" dirty="0">
              <a:solidFill>
                <a:schemeClr val="tx1"/>
              </a:solidFill>
              <a:latin typeface="Times New Roman" panose="02020603050405020304" pitchFamily="18" charset="0"/>
              <a:cs typeface="Times New Roman" panose="02020603050405020304" pitchFamily="18" charset="0"/>
            </a:endParaRPr>
          </a:p>
          <a:p>
            <a:pPr marL="5080" lvl="1" algn="just"/>
            <a:endParaRPr lang="en-US" altLang="zh-CN" sz="3200" dirty="0">
              <a:solidFill>
                <a:schemeClr val="tx1"/>
              </a:solidFill>
              <a:latin typeface="Times New Roman" panose="02020603050405020304" pitchFamily="18" charset="0"/>
              <a:cs typeface="Times New Roman" panose="02020603050405020304" pitchFamily="18" charset="0"/>
            </a:endParaRPr>
          </a:p>
          <a:p>
            <a:pPr marL="5080" lvl="1" algn="just"/>
            <a:endParaRPr lang="en-US" altLang="zh-CN" sz="3200" dirty="0">
              <a:solidFill>
                <a:schemeClr val="tx1"/>
              </a:solidFill>
              <a:latin typeface="Times New Roman" panose="02020603050405020304" pitchFamily="18" charset="0"/>
              <a:cs typeface="Times New Roman" panose="02020603050405020304" pitchFamily="18" charset="0"/>
            </a:endParaRPr>
          </a:p>
          <a:p>
            <a:pPr marL="5080" lvl="1" algn="just"/>
            <a:endParaRPr lang="en-US" altLang="zh-CN" sz="3200" dirty="0">
              <a:solidFill>
                <a:schemeClr val="tx1"/>
              </a:solidFill>
              <a:latin typeface="Times New Roman" panose="02020603050405020304" pitchFamily="18" charset="0"/>
              <a:cs typeface="Times New Roman" panose="02020603050405020304" pitchFamily="18" charset="0"/>
            </a:endParaRPr>
          </a:p>
          <a:p>
            <a:pPr marL="5080" lvl="1" algn="just"/>
            <a:r>
              <a:rPr lang="en-US" altLang="zh-CN" sz="3200" dirty="0">
                <a:solidFill>
                  <a:schemeClr val="tx1"/>
                </a:solidFill>
                <a:latin typeface="Times New Roman" panose="02020603050405020304" pitchFamily="18" charset="0"/>
                <a:cs typeface="Times New Roman" panose="02020603050405020304" pitchFamily="18" charset="0"/>
              </a:rPr>
              <a:t>The watershed is mainly composed of the mainstream and three tributaries. It is located in the semi-humid warm temperate zone and has a typical East Asian monsoon climate. The precipitation is concentrated in June to September. The dominated land use types are forest and shrub, followed by cultivated land and residential land.  Terrain within the watershed is dominated by mountains, hills, and piedmont alluvial plain with considerable topographic relief. </a:t>
            </a:r>
            <a:endParaRPr lang="en-US" altLang="zh-CN" sz="3200" dirty="0">
              <a:solidFill>
                <a:schemeClr val="tx1"/>
              </a:solidFill>
              <a:latin typeface="Times New Roman" panose="02020603050405020304" pitchFamily="18" charset="0"/>
              <a:cs typeface="Times New Roman" panose="02020603050405020304" pitchFamily="18" charset="0"/>
            </a:endParaRPr>
          </a:p>
          <a:p>
            <a:pPr marL="5080" lvl="1" algn="just"/>
            <a:r>
              <a:rPr lang="en-US" altLang="zh-CN" sz="3200" dirty="0">
                <a:solidFill>
                  <a:schemeClr val="tx1"/>
                </a:solidFill>
                <a:latin typeface="Times New Roman" panose="02020603050405020304" pitchFamily="18" charset="0"/>
                <a:cs typeface="Times New Roman" panose="02020603050405020304" pitchFamily="18" charset="0"/>
              </a:rPr>
              <a:t>    32 sampling sites in September and December 2019 covering the whole watershed (Fig.1) were identified.The T</a:t>
            </a:r>
            <a:r>
              <a:rPr lang="en-US" altLang="zh-CN" sz="3200" baseline="-25000" dirty="0">
                <a:solidFill>
                  <a:schemeClr val="tx1"/>
                </a:solidFill>
                <a:latin typeface="Times New Roman" panose="02020603050405020304" pitchFamily="18" charset="0"/>
                <a:cs typeface="Times New Roman" panose="02020603050405020304" pitchFamily="18" charset="0"/>
              </a:rPr>
              <a:t>W</a:t>
            </a:r>
            <a:r>
              <a:rPr lang="en-US" altLang="zh-CN" sz="3200" dirty="0">
                <a:solidFill>
                  <a:schemeClr val="tx1"/>
                </a:solidFill>
                <a:latin typeface="Times New Roman" panose="02020603050405020304" pitchFamily="18" charset="0"/>
                <a:cs typeface="Times New Roman" panose="02020603050405020304" pitchFamily="18" charset="0"/>
              </a:rPr>
              <a:t>, pH, EC, and DO were measured in situ using a calibrated portable multi-parameter water quality meter (WTW Multi 3630).Cl</a:t>
            </a:r>
            <a:r>
              <a:rPr lang="en-US" altLang="zh-CN" sz="3200" baseline="30000" dirty="0">
                <a:solidFill>
                  <a:schemeClr val="tx1"/>
                </a:solidFill>
                <a:latin typeface="Times New Roman" panose="02020603050405020304" pitchFamily="18" charset="0"/>
                <a:cs typeface="Times New Roman" panose="02020603050405020304" pitchFamily="18" charset="0"/>
              </a:rPr>
              <a:t>-</a:t>
            </a:r>
            <a:r>
              <a:rPr lang="en-US" altLang="zh-CN" sz="3200" dirty="0">
                <a:solidFill>
                  <a:schemeClr val="tx1"/>
                </a:solidFill>
                <a:latin typeface="Times New Roman" panose="02020603050405020304" pitchFamily="18" charset="0"/>
                <a:cs typeface="Times New Roman" panose="02020603050405020304" pitchFamily="18" charset="0"/>
              </a:rPr>
              <a:t> and NO</a:t>
            </a:r>
            <a:r>
              <a:rPr lang="en-US" altLang="zh-CN" sz="3200" baseline="-25000" dirty="0">
                <a:solidFill>
                  <a:schemeClr val="tx1"/>
                </a:solidFill>
                <a:latin typeface="Times New Roman" panose="02020603050405020304" pitchFamily="18" charset="0"/>
                <a:cs typeface="Times New Roman" panose="02020603050405020304" pitchFamily="18" charset="0"/>
              </a:rPr>
              <a:t>3</a:t>
            </a:r>
            <a:r>
              <a:rPr lang="en-US" altLang="zh-CN" sz="3200" baseline="30000" dirty="0">
                <a:solidFill>
                  <a:schemeClr val="tx1"/>
                </a:solidFill>
                <a:latin typeface="Times New Roman" panose="02020603050405020304" pitchFamily="18" charset="0"/>
                <a:cs typeface="Times New Roman" panose="02020603050405020304" pitchFamily="18" charset="0"/>
              </a:rPr>
              <a:t>-</a:t>
            </a:r>
            <a:r>
              <a:rPr lang="en-US" altLang="zh-CN" sz="3200" dirty="0">
                <a:solidFill>
                  <a:schemeClr val="tx1"/>
                </a:solidFill>
                <a:latin typeface="Times New Roman" panose="02020603050405020304" pitchFamily="18" charset="0"/>
                <a:cs typeface="Times New Roman" panose="02020603050405020304" pitchFamily="18" charset="0"/>
              </a:rPr>
              <a:t> concentrations were determined by ion chromatography (Dionex ICS-3000, USA).  The cadmium (Cd) reduction and azide reduction method was used to analyze </a:t>
            </a:r>
            <a:r>
              <a:rPr lang="en-US" altLang="zh-CN" sz="3200" dirty="0">
                <a:solidFill>
                  <a:prstClr val="black"/>
                </a:solidFill>
                <a:latin typeface="Times New Roman" panose="02020603050405020304" pitchFamily="18" charset="0"/>
                <a:cs typeface="Times New Roman" panose="02020603050405020304" pitchFamily="18" charset="0"/>
                <a:sym typeface="+mn-ea"/>
              </a:rPr>
              <a:t>δ</a:t>
            </a:r>
            <a:r>
              <a:rPr lang="en-US" altLang="zh-CN" sz="3200" baseline="30000" dirty="0">
                <a:solidFill>
                  <a:prstClr val="black"/>
                </a:solidFill>
                <a:latin typeface="Times New Roman" panose="02020603050405020304" pitchFamily="18" charset="0"/>
                <a:cs typeface="Times New Roman" panose="02020603050405020304" pitchFamily="18" charset="0"/>
                <a:sym typeface="+mn-ea"/>
              </a:rPr>
              <a:t>15</a:t>
            </a:r>
            <a:r>
              <a:rPr lang="en-US" altLang="zh-CN" sz="3200" dirty="0">
                <a:solidFill>
                  <a:prstClr val="black"/>
                </a:solidFill>
                <a:latin typeface="Times New Roman" panose="02020603050405020304" pitchFamily="18" charset="0"/>
                <a:cs typeface="Times New Roman" panose="02020603050405020304" pitchFamily="18" charset="0"/>
                <a:sym typeface="+mn-ea"/>
              </a:rPr>
              <a:t>N</a:t>
            </a:r>
            <a:r>
              <a:rPr lang="en-US" altLang="zh-CN" sz="3200" baseline="-25000" dirty="0">
                <a:solidFill>
                  <a:prstClr val="black"/>
                </a:solidFill>
                <a:latin typeface="Times New Roman" panose="02020603050405020304" pitchFamily="18" charset="0"/>
                <a:cs typeface="Times New Roman" panose="02020603050405020304" pitchFamily="18" charset="0"/>
                <a:sym typeface="+mn-ea"/>
              </a:rPr>
              <a:t>NO3</a:t>
            </a:r>
            <a:r>
              <a:rPr lang="en-US" altLang="zh-CN" sz="3200" dirty="0">
                <a:solidFill>
                  <a:prstClr val="black"/>
                </a:solidFill>
                <a:latin typeface="Times New Roman" panose="02020603050405020304" pitchFamily="18" charset="0"/>
                <a:cs typeface="Times New Roman" panose="02020603050405020304" pitchFamily="18" charset="0"/>
                <a:sym typeface="+mn-ea"/>
              </a:rPr>
              <a:t> and δ</a:t>
            </a:r>
            <a:r>
              <a:rPr lang="en-US" altLang="zh-CN" sz="3200" baseline="30000" dirty="0">
                <a:solidFill>
                  <a:prstClr val="black"/>
                </a:solidFill>
                <a:latin typeface="Times New Roman" panose="02020603050405020304" pitchFamily="18" charset="0"/>
                <a:cs typeface="Times New Roman" panose="02020603050405020304" pitchFamily="18" charset="0"/>
                <a:sym typeface="+mn-ea"/>
              </a:rPr>
              <a:t>18</a:t>
            </a:r>
            <a:r>
              <a:rPr lang="en-US" altLang="zh-CN" sz="3200" dirty="0">
                <a:solidFill>
                  <a:prstClr val="black"/>
                </a:solidFill>
                <a:latin typeface="Times New Roman" panose="02020603050405020304" pitchFamily="18" charset="0"/>
                <a:cs typeface="Times New Roman" panose="02020603050405020304" pitchFamily="18" charset="0"/>
                <a:sym typeface="+mn-ea"/>
              </a:rPr>
              <a:t>O</a:t>
            </a:r>
            <a:r>
              <a:rPr lang="en-US" altLang="zh-CN" sz="3200" baseline="-25000" dirty="0">
                <a:solidFill>
                  <a:prstClr val="black"/>
                </a:solidFill>
                <a:latin typeface="Times New Roman" panose="02020603050405020304" pitchFamily="18" charset="0"/>
                <a:cs typeface="Times New Roman" panose="02020603050405020304" pitchFamily="18" charset="0"/>
                <a:sym typeface="+mn-ea"/>
              </a:rPr>
              <a:t>NO3</a:t>
            </a:r>
            <a:r>
              <a:rPr lang="en-US" altLang="zh-CN" sz="3200" dirty="0">
                <a:solidFill>
                  <a:schemeClr val="tx1"/>
                </a:solidFill>
                <a:latin typeface="Times New Roman" panose="02020603050405020304" pitchFamily="18" charset="0"/>
                <a:cs typeface="Times New Roman" panose="02020603050405020304" pitchFamily="18" charset="0"/>
              </a:rPr>
              <a:t> of water samples by reducing nitrate to N</a:t>
            </a:r>
            <a:r>
              <a:rPr lang="en-US" altLang="zh-CN" sz="3200" baseline="-25000" dirty="0">
                <a:solidFill>
                  <a:schemeClr val="tx1"/>
                </a:solidFill>
                <a:latin typeface="Times New Roman" panose="02020603050405020304" pitchFamily="18" charset="0"/>
                <a:cs typeface="Times New Roman" panose="02020603050405020304" pitchFamily="18" charset="0"/>
              </a:rPr>
              <a:t>2</a:t>
            </a:r>
            <a:r>
              <a:rPr lang="en-US" altLang="zh-CN" sz="3200" dirty="0">
                <a:solidFill>
                  <a:schemeClr val="tx1"/>
                </a:solidFill>
                <a:latin typeface="Times New Roman" panose="02020603050405020304" pitchFamily="18" charset="0"/>
                <a:cs typeface="Times New Roman" panose="02020603050405020304" pitchFamily="18" charset="0"/>
              </a:rPr>
              <a:t>O. The isotopic signature of the produced N</a:t>
            </a:r>
            <a:r>
              <a:rPr lang="en-US" altLang="zh-CN" sz="3200" baseline="-25000" dirty="0">
                <a:solidFill>
                  <a:schemeClr val="tx1"/>
                </a:solidFill>
                <a:latin typeface="Times New Roman" panose="02020603050405020304" pitchFamily="18" charset="0"/>
                <a:cs typeface="Times New Roman" panose="02020603050405020304" pitchFamily="18" charset="0"/>
              </a:rPr>
              <a:t>2</a:t>
            </a:r>
            <a:r>
              <a:rPr lang="en-US" altLang="zh-CN" sz="3200" dirty="0">
                <a:solidFill>
                  <a:schemeClr val="tx1"/>
                </a:solidFill>
                <a:latin typeface="Times New Roman" panose="02020603050405020304" pitchFamily="18" charset="0"/>
                <a:cs typeface="Times New Roman" panose="02020603050405020304" pitchFamily="18" charset="0"/>
              </a:rPr>
              <a:t>O was determined using a stable isotopic ratio mass spectrometer. The proportional contribution of different contamination sources to </a:t>
            </a:r>
            <a:r>
              <a:rPr lang="en-US" altLang="zh-CN" sz="3200" dirty="0">
                <a:solidFill>
                  <a:schemeClr val="tx1"/>
                </a:solidFill>
                <a:latin typeface="Times New Roman" panose="02020603050405020304" pitchFamily="18" charset="0"/>
                <a:cs typeface="Times New Roman" panose="02020603050405020304" pitchFamily="18" charset="0"/>
                <a:sym typeface="+mn-ea"/>
              </a:rPr>
              <a:t>NO</a:t>
            </a:r>
            <a:r>
              <a:rPr lang="en-US" altLang="zh-CN" sz="3200" baseline="-25000" dirty="0">
                <a:solidFill>
                  <a:schemeClr val="tx1"/>
                </a:solidFill>
                <a:latin typeface="Times New Roman" panose="02020603050405020304" pitchFamily="18" charset="0"/>
                <a:cs typeface="Times New Roman" panose="02020603050405020304" pitchFamily="18" charset="0"/>
                <a:sym typeface="+mn-ea"/>
              </a:rPr>
              <a:t>3</a:t>
            </a:r>
            <a:r>
              <a:rPr lang="en-US" altLang="zh-CN" sz="3200" baseline="30000" dirty="0">
                <a:solidFill>
                  <a:schemeClr val="tx1"/>
                </a:solidFill>
                <a:latin typeface="Times New Roman" panose="02020603050405020304" pitchFamily="18" charset="0"/>
                <a:cs typeface="Times New Roman" panose="02020603050405020304" pitchFamily="18" charset="0"/>
                <a:sym typeface="+mn-ea"/>
              </a:rPr>
              <a:t>-</a:t>
            </a:r>
            <a:r>
              <a:rPr lang="en-US" altLang="zh-CN" sz="3200" dirty="0">
                <a:solidFill>
                  <a:schemeClr val="tx1"/>
                </a:solidFill>
                <a:latin typeface="Times New Roman" panose="02020603050405020304" pitchFamily="18" charset="0"/>
                <a:cs typeface="Times New Roman" panose="02020603050405020304" pitchFamily="18" charset="0"/>
                <a:sym typeface="+mn-ea"/>
              </a:rPr>
              <a:t> </a:t>
            </a:r>
            <a:r>
              <a:rPr lang="en-US" altLang="zh-CN" sz="3200" dirty="0">
                <a:solidFill>
                  <a:schemeClr val="tx1"/>
                </a:solidFill>
                <a:latin typeface="Times New Roman" panose="02020603050405020304" pitchFamily="18" charset="0"/>
                <a:cs typeface="Times New Roman" panose="02020603050405020304" pitchFamily="18" charset="0"/>
              </a:rPr>
              <a:t> in different seasons was  quantitatively evaluated by applying a  simmr model.</a:t>
            </a:r>
            <a:endParaRPr lang="en-US" altLang="zh-CN" sz="3200" dirty="0">
              <a:solidFill>
                <a:schemeClr val="tx1"/>
              </a:solidFill>
              <a:latin typeface="Times New Roman" panose="02020603050405020304" pitchFamily="18" charset="0"/>
              <a:cs typeface="Times New Roman" panose="02020603050405020304" pitchFamily="18" charset="0"/>
            </a:endParaRPr>
          </a:p>
        </p:txBody>
      </p:sp>
      <p:sp>
        <p:nvSpPr>
          <p:cNvPr id="17" name="TextBox 16"/>
          <p:cNvSpPr txBox="1"/>
          <p:nvPr/>
        </p:nvSpPr>
        <p:spPr>
          <a:xfrm>
            <a:off x="14173297" y="15239824"/>
            <a:ext cx="13716000" cy="12186920"/>
          </a:xfrm>
          <a:prstGeom prst="rect">
            <a:avLst/>
          </a:prstGeom>
          <a:noFill/>
        </p:spPr>
        <p:txBody>
          <a:bodyPr wrap="square" rtlCol="0">
            <a:spAutoFit/>
          </a:bodyPr>
          <a:lstStyle/>
          <a:p>
            <a:pPr marL="5080" lvl="1" algn="ctr"/>
            <a:r>
              <a:rPr lang="en-US" altLang="zh-CN" sz="5000" b="1" dirty="0" smtClean="0">
                <a:latin typeface="Times New Roman" panose="02020603050405020304" pitchFamily="18" charset="0"/>
                <a:cs typeface="Times New Roman" panose="02020603050405020304" pitchFamily="18" charset="0"/>
              </a:rPr>
              <a:t>Discussion</a:t>
            </a:r>
            <a:endParaRPr lang="en-US" altLang="zh-CN" sz="3200" dirty="0">
              <a:solidFill>
                <a:prstClr val="black"/>
              </a:solidFill>
              <a:latin typeface="Times New Roman" panose="02020603050405020304" pitchFamily="18" charset="0"/>
              <a:cs typeface="Times New Roman" panose="02020603050405020304" pitchFamily="18" charset="0"/>
            </a:endParaRPr>
          </a:p>
          <a:p>
            <a:pPr lvl="0" algn="just"/>
            <a:endParaRPr lang="en-US" altLang="zh-CN" sz="3200" dirty="0">
              <a:solidFill>
                <a:prstClr val="black"/>
              </a:solidFill>
            </a:endParaRPr>
          </a:p>
          <a:p>
            <a:pPr lvl="0" algn="just"/>
            <a:endParaRPr lang="en-US" altLang="zh-CN" sz="3200" dirty="0" smtClean="0">
              <a:solidFill>
                <a:prstClr val="black"/>
              </a:solidFill>
            </a:endParaRPr>
          </a:p>
          <a:p>
            <a:pPr lvl="0" algn="just"/>
            <a:endParaRPr lang="en-US" altLang="zh-CN" sz="3200" dirty="0">
              <a:solidFill>
                <a:prstClr val="black"/>
              </a:solidFill>
            </a:endParaRPr>
          </a:p>
          <a:p>
            <a:pPr lvl="0" algn="just"/>
            <a:endParaRPr lang="en-US" altLang="zh-CN" sz="3200" dirty="0" smtClean="0">
              <a:solidFill>
                <a:prstClr val="black"/>
              </a:solidFill>
            </a:endParaRPr>
          </a:p>
          <a:p>
            <a:pPr lvl="0" algn="just"/>
            <a:endParaRPr lang="en-US" altLang="zh-CN" sz="3200" dirty="0">
              <a:solidFill>
                <a:prstClr val="black"/>
              </a:solidFill>
            </a:endParaRPr>
          </a:p>
          <a:p>
            <a:pPr lvl="0" algn="just"/>
            <a:endParaRPr lang="en-US" altLang="zh-CN" sz="3200" dirty="0" smtClean="0">
              <a:solidFill>
                <a:prstClr val="black"/>
              </a:solidFill>
            </a:endParaRPr>
          </a:p>
          <a:p>
            <a:pPr lvl="0" algn="just"/>
            <a:endParaRPr lang="en-US" altLang="zh-CN" sz="3200" dirty="0">
              <a:solidFill>
                <a:prstClr val="black"/>
              </a:solidFill>
            </a:endParaRPr>
          </a:p>
          <a:p>
            <a:pPr lvl="0" algn="just"/>
            <a:endParaRPr lang="en-US" altLang="zh-CN" sz="3200" dirty="0" smtClean="0">
              <a:solidFill>
                <a:prstClr val="black"/>
              </a:solidFill>
            </a:endParaRPr>
          </a:p>
          <a:p>
            <a:pPr lvl="0" algn="just"/>
            <a:endParaRPr lang="en-US" altLang="zh-CN" sz="3200" dirty="0">
              <a:solidFill>
                <a:prstClr val="black"/>
              </a:solidFill>
            </a:endParaRPr>
          </a:p>
          <a:p>
            <a:pPr lvl="0" algn="just"/>
            <a:endParaRPr lang="en-US" altLang="zh-CN" sz="3200" dirty="0">
              <a:solidFill>
                <a:prstClr val="black"/>
              </a:solidFill>
            </a:endParaRPr>
          </a:p>
          <a:p>
            <a:pPr lvl="0" algn="just"/>
            <a:endParaRPr lang="en-US" altLang="zh-CN" sz="3200" dirty="0">
              <a:solidFill>
                <a:prstClr val="black"/>
              </a:solidFill>
            </a:endParaRPr>
          </a:p>
          <a:p>
            <a:pPr lvl="0" algn="ctr"/>
            <a:endParaRPr lang="en-US" altLang="zh-CN" sz="3200" dirty="0">
              <a:solidFill>
                <a:prstClr val="black"/>
              </a:solidFill>
            </a:endParaRPr>
          </a:p>
          <a:p>
            <a:pPr lvl="0" algn="ctr"/>
            <a:endParaRPr lang="en-US" altLang="zh-CN" sz="3200" dirty="0">
              <a:solidFill>
                <a:prstClr val="black"/>
              </a:solidFill>
            </a:endParaRPr>
          </a:p>
          <a:p>
            <a:pPr lvl="0" algn="ctr"/>
            <a:endParaRPr lang="en-US" altLang="zh-CN" sz="3200" dirty="0">
              <a:solidFill>
                <a:prstClr val="black"/>
              </a:solidFill>
            </a:endParaRPr>
          </a:p>
          <a:p>
            <a:pPr lvl="0" algn="ctr"/>
            <a:endParaRPr lang="en-US" altLang="zh-CN" sz="3200" dirty="0">
              <a:solidFill>
                <a:prstClr val="black"/>
              </a:solidFill>
            </a:endParaRPr>
          </a:p>
          <a:p>
            <a:pPr lvl="0" algn="ctr"/>
            <a:endParaRPr lang="en-US" altLang="zh-CN" sz="3200" dirty="0">
              <a:solidFill>
                <a:prstClr val="black"/>
              </a:solidFill>
            </a:endParaRPr>
          </a:p>
          <a:p>
            <a:pPr lvl="0" algn="ctr"/>
            <a:endParaRPr lang="en-US" altLang="zh-CN" sz="3200" dirty="0">
              <a:solidFill>
                <a:prstClr val="black"/>
              </a:solidFill>
            </a:endParaRPr>
          </a:p>
          <a:p>
            <a:pPr lvl="0" algn="ctr"/>
            <a:endParaRPr lang="en-US" altLang="zh-CN" sz="3200" dirty="0">
              <a:solidFill>
                <a:prstClr val="black"/>
              </a:solidFill>
            </a:endParaRPr>
          </a:p>
          <a:p>
            <a:pPr lvl="0" algn="ctr"/>
            <a:endParaRPr lang="en-US" altLang="zh-CN" sz="3200" dirty="0">
              <a:solidFill>
                <a:prstClr val="black"/>
              </a:solidFill>
            </a:endParaRPr>
          </a:p>
          <a:p>
            <a:pPr lvl="0" algn="ctr"/>
            <a:endParaRPr lang="en-US" altLang="zh-CN" sz="3200" dirty="0">
              <a:solidFill>
                <a:prstClr val="black"/>
              </a:solidFill>
            </a:endParaRPr>
          </a:p>
          <a:p>
            <a:pPr lvl="0" algn="ctr"/>
            <a:endParaRPr lang="en-US" altLang="zh-CN" sz="3200" dirty="0">
              <a:solidFill>
                <a:prstClr val="black"/>
              </a:solidFill>
            </a:endParaRPr>
          </a:p>
          <a:p>
            <a:pPr lvl="0" algn="ctr"/>
            <a:endParaRPr lang="en-US" altLang="zh-CN" sz="3200" dirty="0" smtClean="0">
              <a:solidFill>
                <a:prstClr val="black"/>
              </a:solidFill>
            </a:endParaRPr>
          </a:p>
          <a:p>
            <a:pPr lvl="0" algn="just"/>
            <a:endParaRPr lang="en-US" altLang="zh-CN" sz="3200" dirty="0">
              <a:solidFill>
                <a:prstClr val="black"/>
              </a:solidFill>
            </a:endParaRPr>
          </a:p>
        </p:txBody>
      </p:sp>
      <p:sp>
        <p:nvSpPr>
          <p:cNvPr id="42" name="TextBox 41"/>
          <p:cNvSpPr txBox="1"/>
          <p:nvPr/>
        </p:nvSpPr>
        <p:spPr>
          <a:xfrm>
            <a:off x="28416885" y="3581400"/>
            <a:ext cx="14678660" cy="28161615"/>
          </a:xfrm>
          <a:prstGeom prst="rect">
            <a:avLst/>
          </a:prstGeom>
          <a:noFill/>
        </p:spPr>
        <p:txBody>
          <a:bodyPr wrap="square" rtlCol="0">
            <a:spAutoFit/>
          </a:bodyPr>
          <a:lstStyle/>
          <a:p>
            <a:pPr lvl="0" algn="just"/>
            <a:endParaRPr lang="en-US" sz="3200" dirty="0">
              <a:solidFill>
                <a:prstClr val="black"/>
              </a:solidFill>
            </a:endParaRPr>
          </a:p>
          <a:p>
            <a:pPr lvl="0" algn="just">
              <a:buFont typeface="Arial" panose="020B0604020202020204" pitchFamily="34" charset="0"/>
              <a:buChar char="•"/>
            </a:pPr>
            <a:endParaRPr lang="en-US" sz="3200" dirty="0">
              <a:solidFill>
                <a:prstClr val="black"/>
              </a:solidFill>
            </a:endParaRPr>
          </a:p>
          <a:p>
            <a:pPr lvl="0" algn="just">
              <a:buFont typeface="Arial" panose="020B0604020202020204" pitchFamily="34" charset="0"/>
              <a:buChar char="•"/>
            </a:pPr>
            <a:endParaRPr lang="en-US" sz="3200" dirty="0">
              <a:solidFill>
                <a:prstClr val="black"/>
              </a:solidFill>
            </a:endParaRPr>
          </a:p>
          <a:p>
            <a:pPr lvl="0" algn="just">
              <a:buFont typeface="Arial" panose="020B0604020202020204" pitchFamily="34" charset="0"/>
              <a:buChar char="•"/>
            </a:pPr>
            <a:endParaRPr lang="en-US" sz="3200" dirty="0">
              <a:solidFill>
                <a:prstClr val="black"/>
              </a:solidFill>
            </a:endParaRPr>
          </a:p>
          <a:p>
            <a:pPr lvl="0" algn="just">
              <a:buFont typeface="Arial" panose="020B0604020202020204" pitchFamily="34" charset="0"/>
              <a:buChar char="•"/>
            </a:pPr>
            <a:endParaRPr lang="en-US" sz="3200" dirty="0">
              <a:solidFill>
                <a:prstClr val="black"/>
              </a:solidFill>
            </a:endParaRPr>
          </a:p>
          <a:p>
            <a:pPr lvl="0" algn="just"/>
            <a:endParaRPr lang="en-US" sz="3200" dirty="0" smtClean="0">
              <a:solidFill>
                <a:prstClr val="black"/>
              </a:solidFill>
            </a:endParaRPr>
          </a:p>
          <a:p>
            <a:pPr lvl="0" algn="just"/>
            <a:endParaRPr lang="en-US" sz="3200" dirty="0">
              <a:solidFill>
                <a:prstClr val="black"/>
              </a:solidFill>
            </a:endParaRPr>
          </a:p>
          <a:p>
            <a:pPr lvl="0" algn="just"/>
            <a:endParaRPr lang="en-US" sz="3200" dirty="0" smtClean="0">
              <a:solidFill>
                <a:prstClr val="black"/>
              </a:solidFill>
            </a:endParaRPr>
          </a:p>
          <a:p>
            <a:pPr lvl="0" algn="just"/>
            <a:endParaRPr lang="en-US" sz="3200" dirty="0" smtClean="0">
              <a:solidFill>
                <a:prstClr val="black"/>
              </a:solidFill>
            </a:endParaRPr>
          </a:p>
          <a:p>
            <a:pPr lvl="0" algn="ctr"/>
            <a:endParaRPr lang="en-US" sz="3200" dirty="0" smtClean="0">
              <a:solidFill>
                <a:prstClr val="black"/>
              </a:solidFill>
            </a:endParaRPr>
          </a:p>
          <a:p>
            <a:pPr lvl="0" algn="ctr"/>
            <a:endParaRPr lang="en-US" sz="3200" dirty="0">
              <a:solidFill>
                <a:prstClr val="black"/>
              </a:solidFill>
            </a:endParaRPr>
          </a:p>
          <a:p>
            <a:pPr lvl="0" algn="ctr"/>
            <a:r>
              <a:rPr lang="en-US" sz="3200" dirty="0">
                <a:solidFill>
                  <a:prstClr val="black"/>
                </a:solidFill>
                <a:latin typeface="Times New Roman" panose="02020603050405020304" pitchFamily="18" charset="0"/>
                <a:cs typeface="Times New Roman" panose="02020603050405020304" pitchFamily="18" charset="0"/>
              </a:rPr>
              <a:t>Fig.5 δ</a:t>
            </a:r>
            <a:r>
              <a:rPr lang="en-US" sz="3200" baseline="30000" dirty="0">
                <a:solidFill>
                  <a:prstClr val="black"/>
                </a:solidFill>
                <a:latin typeface="Times New Roman" panose="02020603050405020304" pitchFamily="18" charset="0"/>
                <a:cs typeface="Times New Roman" panose="02020603050405020304" pitchFamily="18" charset="0"/>
              </a:rPr>
              <a:t>15</a:t>
            </a:r>
            <a:r>
              <a:rPr lang="en-US" sz="3200" dirty="0">
                <a:solidFill>
                  <a:prstClr val="black"/>
                </a:solidFill>
                <a:latin typeface="Times New Roman" panose="02020603050405020304" pitchFamily="18" charset="0"/>
                <a:cs typeface="Times New Roman" panose="02020603050405020304" pitchFamily="18" charset="0"/>
              </a:rPr>
              <a:t>O</a:t>
            </a:r>
            <a:r>
              <a:rPr lang="en-US" sz="3200" baseline="-25000" dirty="0">
                <a:solidFill>
                  <a:prstClr val="black"/>
                </a:solidFill>
                <a:latin typeface="Times New Roman" panose="02020603050405020304" pitchFamily="18" charset="0"/>
                <a:cs typeface="Times New Roman" panose="02020603050405020304" pitchFamily="18" charset="0"/>
              </a:rPr>
              <a:t>NO3</a:t>
            </a:r>
            <a:r>
              <a:rPr lang="en-US" sz="3200" dirty="0">
                <a:solidFill>
                  <a:prstClr val="black"/>
                </a:solidFill>
                <a:latin typeface="Times New Roman" panose="02020603050405020304" pitchFamily="18" charset="0"/>
                <a:cs typeface="Times New Roman" panose="02020603050405020304" pitchFamily="18" charset="0"/>
              </a:rPr>
              <a:t> VS δ</a:t>
            </a:r>
            <a:r>
              <a:rPr lang="en-US" sz="3200" baseline="30000" dirty="0">
                <a:solidFill>
                  <a:prstClr val="black"/>
                </a:solidFill>
                <a:latin typeface="Times New Roman" panose="02020603050405020304" pitchFamily="18" charset="0"/>
                <a:cs typeface="Times New Roman" panose="02020603050405020304" pitchFamily="18" charset="0"/>
              </a:rPr>
              <a:t>18</a:t>
            </a:r>
            <a:r>
              <a:rPr lang="en-US" sz="3200" dirty="0">
                <a:solidFill>
                  <a:prstClr val="black"/>
                </a:solidFill>
                <a:latin typeface="Times New Roman" panose="02020603050405020304" pitchFamily="18" charset="0"/>
                <a:cs typeface="Times New Roman" panose="02020603050405020304" pitchFamily="18" charset="0"/>
              </a:rPr>
              <a:t>O</a:t>
            </a:r>
            <a:r>
              <a:rPr lang="en-US" sz="3200" baseline="-25000" dirty="0">
                <a:solidFill>
                  <a:prstClr val="black"/>
                </a:solidFill>
                <a:latin typeface="Times New Roman" panose="02020603050405020304" pitchFamily="18" charset="0"/>
                <a:cs typeface="Times New Roman" panose="02020603050405020304" pitchFamily="18" charset="0"/>
              </a:rPr>
              <a:t>H2O </a:t>
            </a:r>
            <a:r>
              <a:rPr lang="en-US" sz="3200" dirty="0">
                <a:solidFill>
                  <a:prstClr val="black"/>
                </a:solidFill>
                <a:latin typeface="Times New Roman" panose="02020603050405020304" pitchFamily="18" charset="0"/>
                <a:cs typeface="Times New Roman" panose="02020603050405020304" pitchFamily="18" charset="0"/>
              </a:rPr>
              <a:t>               Fig. 6  δ</a:t>
            </a:r>
            <a:r>
              <a:rPr lang="en-US" sz="3200" baseline="30000" dirty="0">
                <a:solidFill>
                  <a:prstClr val="black"/>
                </a:solidFill>
                <a:latin typeface="Times New Roman" panose="02020603050405020304" pitchFamily="18" charset="0"/>
                <a:cs typeface="Times New Roman" panose="02020603050405020304" pitchFamily="18" charset="0"/>
              </a:rPr>
              <a:t>15</a:t>
            </a:r>
            <a:r>
              <a:rPr lang="en-US" sz="3200" dirty="0">
                <a:solidFill>
                  <a:prstClr val="black"/>
                </a:solidFill>
                <a:latin typeface="Times New Roman" panose="02020603050405020304" pitchFamily="18" charset="0"/>
                <a:cs typeface="Times New Roman" panose="02020603050405020304" pitchFamily="18" charset="0"/>
              </a:rPr>
              <a:t>N</a:t>
            </a:r>
            <a:r>
              <a:rPr lang="en-US" sz="3200" baseline="-25000" dirty="0">
                <a:solidFill>
                  <a:prstClr val="black"/>
                </a:solidFill>
                <a:latin typeface="Times New Roman" panose="02020603050405020304" pitchFamily="18" charset="0"/>
                <a:cs typeface="Times New Roman" panose="02020603050405020304" pitchFamily="18" charset="0"/>
              </a:rPr>
              <a:t>NO3</a:t>
            </a:r>
            <a:r>
              <a:rPr lang="en-US" sz="3200" dirty="0">
                <a:solidFill>
                  <a:prstClr val="black"/>
                </a:solidFill>
                <a:latin typeface="Times New Roman" panose="02020603050405020304" pitchFamily="18" charset="0"/>
                <a:cs typeface="Times New Roman" panose="02020603050405020304" pitchFamily="18" charset="0"/>
              </a:rPr>
              <a:t> and </a:t>
            </a:r>
            <a:r>
              <a:rPr lang="en-US" sz="3200" dirty="0">
                <a:solidFill>
                  <a:prstClr val="black"/>
                </a:solidFill>
                <a:latin typeface="Times New Roman" panose="02020603050405020304" pitchFamily="18" charset="0"/>
                <a:cs typeface="Times New Roman" panose="02020603050405020304" pitchFamily="18" charset="0"/>
                <a:sym typeface="+mn-ea"/>
              </a:rPr>
              <a:t> Ln (NO</a:t>
            </a:r>
            <a:r>
              <a:rPr lang="en-US" sz="3200" baseline="-25000" dirty="0">
                <a:solidFill>
                  <a:prstClr val="black"/>
                </a:solidFill>
                <a:latin typeface="Times New Roman" panose="02020603050405020304" pitchFamily="18" charset="0"/>
                <a:cs typeface="Times New Roman" panose="02020603050405020304" pitchFamily="18" charset="0"/>
                <a:sym typeface="+mn-ea"/>
              </a:rPr>
              <a:t>3</a:t>
            </a:r>
            <a:r>
              <a:rPr lang="en-US" sz="3200" baseline="30000" dirty="0">
                <a:solidFill>
                  <a:prstClr val="black"/>
                </a:solidFill>
                <a:latin typeface="Times New Roman" panose="02020603050405020304" pitchFamily="18" charset="0"/>
                <a:cs typeface="Times New Roman" panose="02020603050405020304" pitchFamily="18" charset="0"/>
                <a:sym typeface="+mn-ea"/>
              </a:rPr>
              <a:t>−</a:t>
            </a:r>
            <a:r>
              <a:rPr lang="en-US" sz="3200" dirty="0">
                <a:solidFill>
                  <a:prstClr val="black"/>
                </a:solidFill>
                <a:latin typeface="Times New Roman" panose="02020603050405020304" pitchFamily="18" charset="0"/>
                <a:cs typeface="Times New Roman" panose="02020603050405020304" pitchFamily="18" charset="0"/>
                <a:sym typeface="+mn-ea"/>
              </a:rPr>
              <a:t>) </a:t>
            </a:r>
            <a:endParaRPr lang="en-US" sz="3200" dirty="0">
              <a:solidFill>
                <a:prstClr val="black"/>
              </a:solidFill>
              <a:latin typeface="Times New Roman" panose="02020603050405020304" pitchFamily="18" charset="0"/>
              <a:cs typeface="Times New Roman" panose="02020603050405020304" pitchFamily="18" charset="0"/>
              <a:sym typeface="+mn-ea"/>
            </a:endParaRPr>
          </a:p>
          <a:p>
            <a:pPr lvl="0" algn="just"/>
            <a:r>
              <a:rPr lang="en-US" sz="3200" dirty="0">
                <a:solidFill>
                  <a:prstClr val="black"/>
                </a:solidFill>
                <a:latin typeface="Times New Roman" panose="02020603050405020304" pitchFamily="18" charset="0"/>
                <a:cs typeface="Times New Roman" panose="02020603050405020304" pitchFamily="18" charset="0"/>
              </a:rPr>
              <a:t>   36% of the water samples fell within this range, indicating that nitrification was an important process affecting nitrate migration and transformation. Nevertheless, the remaining water samples did not fall within the nitrification range, which might be caused by evaporation, different biological processes or the variable proportion of oxygen from water and O</a:t>
            </a:r>
            <a:r>
              <a:rPr lang="en-US" sz="3200" baseline="-25000" dirty="0">
                <a:solidFill>
                  <a:prstClr val="black"/>
                </a:solidFill>
                <a:latin typeface="Times New Roman" panose="02020603050405020304" pitchFamily="18" charset="0"/>
                <a:cs typeface="Times New Roman" panose="02020603050405020304" pitchFamily="18" charset="0"/>
              </a:rPr>
              <a:t>2</a:t>
            </a:r>
            <a:r>
              <a:rPr lang="en-US" sz="3200" dirty="0">
                <a:solidFill>
                  <a:prstClr val="black"/>
                </a:solidFill>
                <a:latin typeface="Times New Roman" panose="02020603050405020304" pitchFamily="18" charset="0"/>
                <a:cs typeface="Times New Roman" panose="02020603050405020304" pitchFamily="18" charset="0"/>
              </a:rPr>
              <a:t>. The linear correlation between </a:t>
            </a:r>
            <a:r>
              <a:rPr lang="en-US" sz="3200" dirty="0">
                <a:solidFill>
                  <a:prstClr val="black"/>
                </a:solidFill>
                <a:latin typeface="Times New Roman" panose="02020603050405020304" pitchFamily="18" charset="0"/>
                <a:cs typeface="Times New Roman" panose="02020603050405020304" pitchFamily="18" charset="0"/>
                <a:sym typeface="+mn-ea"/>
              </a:rPr>
              <a:t> δ</a:t>
            </a:r>
            <a:r>
              <a:rPr lang="en-US" sz="3200" baseline="30000" dirty="0">
                <a:solidFill>
                  <a:prstClr val="black"/>
                </a:solidFill>
                <a:latin typeface="Times New Roman" panose="02020603050405020304" pitchFamily="18" charset="0"/>
                <a:cs typeface="Times New Roman" panose="02020603050405020304" pitchFamily="18" charset="0"/>
                <a:sym typeface="+mn-ea"/>
              </a:rPr>
              <a:t>15</a:t>
            </a:r>
            <a:r>
              <a:rPr lang="en-US" sz="3200" dirty="0">
                <a:solidFill>
                  <a:prstClr val="black"/>
                </a:solidFill>
                <a:latin typeface="Times New Roman" panose="02020603050405020304" pitchFamily="18" charset="0"/>
                <a:cs typeface="Times New Roman" panose="02020603050405020304" pitchFamily="18" charset="0"/>
                <a:sym typeface="+mn-ea"/>
              </a:rPr>
              <a:t>N</a:t>
            </a:r>
            <a:r>
              <a:rPr lang="en-US" sz="3200" baseline="-25000" dirty="0">
                <a:solidFill>
                  <a:prstClr val="black"/>
                </a:solidFill>
                <a:latin typeface="Times New Roman" panose="02020603050405020304" pitchFamily="18" charset="0"/>
                <a:cs typeface="Times New Roman" panose="02020603050405020304" pitchFamily="18" charset="0"/>
                <a:sym typeface="+mn-ea"/>
              </a:rPr>
              <a:t>NO3</a:t>
            </a:r>
            <a:r>
              <a:rPr lang="en-US" sz="3200" dirty="0">
                <a:solidFill>
                  <a:prstClr val="black"/>
                </a:solidFill>
                <a:latin typeface="Times New Roman" panose="02020603050405020304" pitchFamily="18" charset="0"/>
                <a:cs typeface="Times New Roman" panose="02020603050405020304" pitchFamily="18" charset="0"/>
                <a:sym typeface="+mn-ea"/>
              </a:rPr>
              <a:t>  and </a:t>
            </a:r>
            <a:r>
              <a:rPr lang="en-US" altLang="zh-CN" sz="3200" dirty="0">
                <a:solidFill>
                  <a:prstClr val="black"/>
                </a:solidFill>
                <a:latin typeface="Times New Roman" panose="02020603050405020304" pitchFamily="18" charset="0"/>
                <a:cs typeface="Times New Roman" panose="02020603050405020304" pitchFamily="18" charset="0"/>
                <a:sym typeface="+mn-ea"/>
              </a:rPr>
              <a:t>δ</a:t>
            </a:r>
            <a:r>
              <a:rPr lang="en-US" altLang="zh-CN" sz="3200" baseline="30000" dirty="0">
                <a:solidFill>
                  <a:prstClr val="black"/>
                </a:solidFill>
                <a:latin typeface="Times New Roman" panose="02020603050405020304" pitchFamily="18" charset="0"/>
                <a:cs typeface="Times New Roman" panose="02020603050405020304" pitchFamily="18" charset="0"/>
                <a:sym typeface="+mn-ea"/>
              </a:rPr>
              <a:t>18</a:t>
            </a:r>
            <a:r>
              <a:rPr lang="en-US" altLang="zh-CN" sz="3200" dirty="0">
                <a:solidFill>
                  <a:prstClr val="black"/>
                </a:solidFill>
                <a:latin typeface="Times New Roman" panose="02020603050405020304" pitchFamily="18" charset="0"/>
                <a:cs typeface="Times New Roman" panose="02020603050405020304" pitchFamily="18" charset="0"/>
                <a:sym typeface="+mn-ea"/>
              </a:rPr>
              <a:t>O</a:t>
            </a:r>
            <a:r>
              <a:rPr lang="en-US" altLang="zh-CN" sz="3200" baseline="-25000" dirty="0">
                <a:solidFill>
                  <a:prstClr val="black"/>
                </a:solidFill>
                <a:latin typeface="Times New Roman" panose="02020603050405020304" pitchFamily="18" charset="0"/>
                <a:cs typeface="Times New Roman" panose="02020603050405020304" pitchFamily="18" charset="0"/>
                <a:sym typeface="+mn-ea"/>
              </a:rPr>
              <a:t>NO3</a:t>
            </a:r>
            <a:r>
              <a:rPr lang="en-US" sz="3200" dirty="0">
                <a:solidFill>
                  <a:prstClr val="black"/>
                </a:solidFill>
                <a:latin typeface="Times New Roman" panose="02020603050405020304" pitchFamily="18" charset="0"/>
                <a:cs typeface="Times New Roman" panose="02020603050405020304" pitchFamily="18" charset="0"/>
              </a:rPr>
              <a:t> was not significant. The </a:t>
            </a:r>
            <a:r>
              <a:rPr lang="en-US" sz="3200" dirty="0">
                <a:solidFill>
                  <a:prstClr val="black"/>
                </a:solidFill>
                <a:latin typeface="Times New Roman" panose="02020603050405020304" pitchFamily="18" charset="0"/>
                <a:cs typeface="Times New Roman" panose="02020603050405020304" pitchFamily="18" charset="0"/>
                <a:sym typeface="+mn-ea"/>
              </a:rPr>
              <a:t>Ln (NO</a:t>
            </a:r>
            <a:r>
              <a:rPr lang="en-US" sz="3200" baseline="-25000" dirty="0">
                <a:solidFill>
                  <a:prstClr val="black"/>
                </a:solidFill>
                <a:latin typeface="Times New Roman" panose="02020603050405020304" pitchFamily="18" charset="0"/>
                <a:cs typeface="Times New Roman" panose="02020603050405020304" pitchFamily="18" charset="0"/>
                <a:sym typeface="+mn-ea"/>
              </a:rPr>
              <a:t>3</a:t>
            </a:r>
            <a:r>
              <a:rPr lang="en-US" sz="3200" baseline="30000" dirty="0">
                <a:solidFill>
                  <a:prstClr val="black"/>
                </a:solidFill>
                <a:latin typeface="Times New Roman" panose="02020603050405020304" pitchFamily="18" charset="0"/>
                <a:cs typeface="Times New Roman" panose="02020603050405020304" pitchFamily="18" charset="0"/>
                <a:sym typeface="+mn-ea"/>
              </a:rPr>
              <a:t>−</a:t>
            </a:r>
            <a:r>
              <a:rPr lang="en-US" sz="3200" dirty="0">
                <a:solidFill>
                  <a:prstClr val="black"/>
                </a:solidFill>
                <a:latin typeface="Times New Roman" panose="02020603050405020304" pitchFamily="18" charset="0"/>
                <a:cs typeface="Times New Roman" panose="02020603050405020304" pitchFamily="18" charset="0"/>
                <a:sym typeface="+mn-ea"/>
              </a:rPr>
              <a:t>) </a:t>
            </a:r>
            <a:r>
              <a:rPr lang="en-US" sz="3200" dirty="0">
                <a:solidFill>
                  <a:prstClr val="black"/>
                </a:solidFill>
                <a:latin typeface="Times New Roman" panose="02020603050405020304" pitchFamily="18" charset="0"/>
                <a:cs typeface="Times New Roman" panose="02020603050405020304" pitchFamily="18" charset="0"/>
              </a:rPr>
              <a:t> with </a:t>
            </a:r>
            <a:r>
              <a:rPr lang="en-US" sz="3200" dirty="0">
                <a:solidFill>
                  <a:prstClr val="black"/>
                </a:solidFill>
                <a:latin typeface="Times New Roman" panose="02020603050405020304" pitchFamily="18" charset="0"/>
                <a:cs typeface="Times New Roman" panose="02020603050405020304" pitchFamily="18" charset="0"/>
                <a:sym typeface="+mn-ea"/>
              </a:rPr>
              <a:t>δ</a:t>
            </a:r>
            <a:r>
              <a:rPr lang="en-US" sz="3200" baseline="30000" dirty="0">
                <a:solidFill>
                  <a:prstClr val="black"/>
                </a:solidFill>
                <a:latin typeface="Times New Roman" panose="02020603050405020304" pitchFamily="18" charset="0"/>
                <a:cs typeface="Times New Roman" panose="02020603050405020304" pitchFamily="18" charset="0"/>
                <a:sym typeface="+mn-ea"/>
              </a:rPr>
              <a:t>15</a:t>
            </a:r>
            <a:r>
              <a:rPr lang="en-US" sz="3200" dirty="0">
                <a:solidFill>
                  <a:prstClr val="black"/>
                </a:solidFill>
                <a:latin typeface="Times New Roman" panose="02020603050405020304" pitchFamily="18" charset="0"/>
                <a:cs typeface="Times New Roman" panose="02020603050405020304" pitchFamily="18" charset="0"/>
                <a:sym typeface="+mn-ea"/>
              </a:rPr>
              <a:t>N</a:t>
            </a:r>
            <a:r>
              <a:rPr lang="en-US" sz="3200" baseline="-25000" dirty="0">
                <a:solidFill>
                  <a:prstClr val="black"/>
                </a:solidFill>
                <a:latin typeface="Times New Roman" panose="02020603050405020304" pitchFamily="18" charset="0"/>
                <a:cs typeface="Times New Roman" panose="02020603050405020304" pitchFamily="18" charset="0"/>
                <a:sym typeface="+mn-ea"/>
              </a:rPr>
              <a:t>NO3</a:t>
            </a:r>
            <a:r>
              <a:rPr lang="en-US" sz="3200" dirty="0">
                <a:solidFill>
                  <a:prstClr val="black"/>
                </a:solidFill>
                <a:latin typeface="Times New Roman" panose="02020603050405020304" pitchFamily="18" charset="0"/>
                <a:cs typeface="Times New Roman" panose="02020603050405020304" pitchFamily="18" charset="0"/>
                <a:sym typeface="+mn-ea"/>
              </a:rPr>
              <a:t> </a:t>
            </a:r>
            <a:r>
              <a:rPr lang="en-US" sz="3200" dirty="0">
                <a:solidFill>
                  <a:prstClr val="black"/>
                </a:solidFill>
                <a:latin typeface="Times New Roman" panose="02020603050405020304" pitchFamily="18" charset="0"/>
                <a:cs typeface="Times New Roman" panose="02020603050405020304" pitchFamily="18" charset="0"/>
              </a:rPr>
              <a:t> in the watershed had no statistically significant negative linear correlation. The anoxic aquatic ecological environment(DO＜2 mg/L) is more beneficial to the occurrence of denitrification</a:t>
            </a:r>
            <a:endParaRPr lang="en-US" sz="3200" dirty="0">
              <a:solidFill>
                <a:prstClr val="black"/>
              </a:solidFill>
              <a:latin typeface="Times New Roman" panose="02020603050405020304" pitchFamily="18" charset="0"/>
              <a:cs typeface="Times New Roman" panose="02020603050405020304" pitchFamily="18" charset="0"/>
            </a:endParaRPr>
          </a:p>
          <a:p>
            <a:pPr lvl="0" algn="ctr"/>
            <a:endParaRPr lang="en-US" sz="3200" dirty="0">
              <a:solidFill>
                <a:prstClr val="black"/>
              </a:solidFill>
              <a:latin typeface="Times New Roman" panose="02020603050405020304" pitchFamily="18" charset="0"/>
              <a:cs typeface="Times New Roman" panose="02020603050405020304" pitchFamily="18" charset="0"/>
            </a:endParaRPr>
          </a:p>
          <a:p>
            <a:pPr lvl="0" algn="ctr"/>
            <a:endParaRPr lang="en-US" sz="3200" dirty="0">
              <a:solidFill>
                <a:prstClr val="black"/>
              </a:solidFill>
              <a:latin typeface="Times New Roman" panose="02020603050405020304" pitchFamily="18" charset="0"/>
              <a:cs typeface="Times New Roman" panose="02020603050405020304" pitchFamily="18" charset="0"/>
            </a:endParaRPr>
          </a:p>
          <a:p>
            <a:pPr lvl="0" algn="ctr"/>
            <a:endParaRPr lang="en-US" sz="3200" dirty="0">
              <a:solidFill>
                <a:prstClr val="black"/>
              </a:solidFill>
              <a:latin typeface="Times New Roman" panose="02020603050405020304" pitchFamily="18" charset="0"/>
              <a:cs typeface="Times New Roman" panose="02020603050405020304" pitchFamily="18" charset="0"/>
            </a:endParaRPr>
          </a:p>
          <a:p>
            <a:pPr lvl="0" algn="ctr"/>
            <a:r>
              <a:rPr lang="en-US" sz="3200" dirty="0">
                <a:solidFill>
                  <a:prstClr val="black"/>
                </a:solidFill>
                <a:latin typeface="Times New Roman" panose="02020603050405020304" pitchFamily="18" charset="0"/>
                <a:cs typeface="Times New Roman" panose="02020603050405020304" pitchFamily="18" charset="0"/>
              </a:rPr>
              <a:t> </a:t>
            </a:r>
            <a:endParaRPr lang="en-US" sz="3200" dirty="0">
              <a:solidFill>
                <a:prstClr val="black"/>
              </a:solidFill>
              <a:latin typeface="Times New Roman" panose="02020603050405020304" pitchFamily="18" charset="0"/>
              <a:cs typeface="Times New Roman" panose="02020603050405020304" pitchFamily="18" charset="0"/>
            </a:endParaRPr>
          </a:p>
          <a:p>
            <a:pPr lvl="0" algn="just"/>
            <a:r>
              <a:rPr lang="en-US" sz="3200" dirty="0">
                <a:solidFill>
                  <a:prstClr val="black"/>
                </a:solidFill>
              </a:rPr>
              <a:t> </a:t>
            </a:r>
            <a:endParaRPr lang="en-US" sz="3200" dirty="0">
              <a:solidFill>
                <a:prstClr val="black"/>
              </a:solidFill>
            </a:endParaRPr>
          </a:p>
          <a:p>
            <a:pPr lvl="0" algn="just"/>
            <a:endParaRPr lang="en-US" sz="3200" dirty="0">
              <a:solidFill>
                <a:prstClr val="black"/>
              </a:solidFill>
            </a:endParaRPr>
          </a:p>
          <a:p>
            <a:pPr lvl="0" algn="just"/>
            <a:endParaRPr lang="en-US" sz="3200" dirty="0">
              <a:solidFill>
                <a:prstClr val="black"/>
              </a:solidFill>
            </a:endParaRPr>
          </a:p>
          <a:p>
            <a:pPr lvl="0" algn="just"/>
            <a:endParaRPr lang="en-US" sz="3200" dirty="0">
              <a:solidFill>
                <a:prstClr val="black"/>
              </a:solidFill>
            </a:endParaRPr>
          </a:p>
          <a:p>
            <a:pPr lvl="0" algn="just"/>
            <a:endParaRPr lang="en-US" sz="3200" dirty="0">
              <a:solidFill>
                <a:prstClr val="black"/>
              </a:solidFill>
            </a:endParaRPr>
          </a:p>
          <a:p>
            <a:pPr lvl="0" algn="just"/>
            <a:endParaRPr lang="en-US" sz="3200" dirty="0">
              <a:solidFill>
                <a:prstClr val="black"/>
              </a:solidFill>
            </a:endParaRPr>
          </a:p>
          <a:p>
            <a:pPr lvl="0" algn="just"/>
            <a:endParaRPr lang="en-US" sz="3200" dirty="0">
              <a:solidFill>
                <a:prstClr val="black"/>
              </a:solidFill>
            </a:endParaRPr>
          </a:p>
          <a:p>
            <a:pPr lvl="0" algn="just"/>
            <a:endParaRPr lang="en-US" sz="3200" dirty="0">
              <a:solidFill>
                <a:prstClr val="black"/>
              </a:solidFill>
            </a:endParaRPr>
          </a:p>
          <a:p>
            <a:pPr lvl="0" algn="just"/>
            <a:endParaRPr lang="en-US" sz="3200" dirty="0">
              <a:solidFill>
                <a:prstClr val="black"/>
              </a:solidFill>
            </a:endParaRPr>
          </a:p>
          <a:p>
            <a:pPr lvl="0" algn="just"/>
            <a:endParaRPr lang="en-US" sz="3200" dirty="0">
              <a:solidFill>
                <a:prstClr val="black"/>
              </a:solidFill>
            </a:endParaRPr>
          </a:p>
          <a:p>
            <a:pPr lvl="0" algn="just"/>
            <a:endParaRPr lang="en-US" sz="3200" dirty="0">
              <a:solidFill>
                <a:prstClr val="black"/>
              </a:solidFill>
            </a:endParaRPr>
          </a:p>
          <a:p>
            <a:pPr lvl="0" algn="just"/>
            <a:endParaRPr lang="en-US" sz="3200" dirty="0">
              <a:solidFill>
                <a:prstClr val="black"/>
              </a:solidFill>
            </a:endParaRPr>
          </a:p>
          <a:p>
            <a:pPr lvl="0" algn="ctr"/>
            <a:endParaRPr lang="en-US" sz="5400" b="1" dirty="0"/>
          </a:p>
          <a:p>
            <a:pPr lvl="0" algn="ctr"/>
            <a:endParaRPr lang="en-US" sz="5400" b="1" dirty="0"/>
          </a:p>
          <a:p>
            <a:pPr lvl="0" algn="ctr"/>
            <a:endParaRPr lang="en-US" sz="5400" b="1" dirty="0"/>
          </a:p>
          <a:p>
            <a:pPr lvl="0" algn="ctr"/>
            <a:endParaRPr lang="en-US" sz="5400" b="1" dirty="0"/>
          </a:p>
          <a:p>
            <a:pPr lvl="0" algn="ctr"/>
            <a:endParaRPr lang="en-US" sz="5400" b="1" dirty="0"/>
          </a:p>
          <a:p>
            <a:pPr marL="5080" lvl="1" algn="ctr">
              <a:buClrTx/>
              <a:buSzTx/>
              <a:buFontTx/>
            </a:pPr>
            <a:r>
              <a:rPr lang="en-US" altLang="zh-CN" sz="5000" b="1" dirty="0" smtClean="0">
                <a:latin typeface="Times New Roman" panose="02020603050405020304" pitchFamily="18" charset="0"/>
                <a:cs typeface="Times New Roman" panose="02020603050405020304" pitchFamily="18" charset="0"/>
              </a:rPr>
              <a:t>Conclusion</a:t>
            </a:r>
            <a:endParaRPr lang="en-US" altLang="zh-CN" sz="5000" b="1" dirty="0" smtClean="0">
              <a:latin typeface="Times New Roman" panose="02020603050405020304" pitchFamily="18" charset="0"/>
              <a:cs typeface="Times New Roman" panose="02020603050405020304" pitchFamily="18" charset="0"/>
            </a:endParaRPr>
          </a:p>
          <a:p>
            <a:pPr algn="just"/>
            <a:r>
              <a:rPr lang="en-US" sz="3200" dirty="0">
                <a:solidFill>
                  <a:prstClr val="black"/>
                </a:solidFill>
                <a:latin typeface="Times New Roman" panose="02020603050405020304" pitchFamily="18" charset="0"/>
                <a:cs typeface="Times New Roman" panose="02020603050405020304" pitchFamily="18" charset="0"/>
              </a:rPr>
              <a:t>     NO</a:t>
            </a:r>
            <a:r>
              <a:rPr lang="en-US" sz="3200" baseline="-25000" dirty="0">
                <a:solidFill>
                  <a:prstClr val="black"/>
                </a:solidFill>
                <a:latin typeface="Times New Roman" panose="02020603050405020304" pitchFamily="18" charset="0"/>
                <a:cs typeface="Times New Roman" panose="02020603050405020304" pitchFamily="18" charset="0"/>
              </a:rPr>
              <a:t>3</a:t>
            </a:r>
            <a:r>
              <a:rPr lang="en-US" sz="3200" baseline="30000" dirty="0">
                <a:solidFill>
                  <a:prstClr val="black"/>
                </a:solidFill>
                <a:latin typeface="Times New Roman" panose="02020603050405020304" pitchFamily="18" charset="0"/>
                <a:cs typeface="Times New Roman" panose="02020603050405020304" pitchFamily="18" charset="0"/>
              </a:rPr>
              <a:t>−</a:t>
            </a:r>
            <a:r>
              <a:rPr lang="en-US" sz="3200" dirty="0">
                <a:solidFill>
                  <a:prstClr val="black"/>
                </a:solidFill>
                <a:latin typeface="Times New Roman" panose="02020603050405020304" pitchFamily="18" charset="0"/>
                <a:cs typeface="Times New Roman" panose="02020603050405020304" pitchFamily="18" charset="0"/>
              </a:rPr>
              <a:t> was the predominant form of inorganic nitrogen to water quality impairment in the watershed. The Cl</a:t>
            </a:r>
            <a:r>
              <a:rPr lang="en-US" sz="3200" baseline="30000" dirty="0">
                <a:solidFill>
                  <a:prstClr val="black"/>
                </a:solidFill>
                <a:latin typeface="Times New Roman" panose="02020603050405020304" pitchFamily="18" charset="0"/>
                <a:cs typeface="Times New Roman" panose="02020603050405020304" pitchFamily="18" charset="0"/>
              </a:rPr>
              <a:t>−</a:t>
            </a:r>
            <a:r>
              <a:rPr lang="en-US" sz="3200" dirty="0">
                <a:solidFill>
                  <a:prstClr val="black"/>
                </a:solidFill>
                <a:latin typeface="Times New Roman" panose="02020603050405020304" pitchFamily="18" charset="0"/>
                <a:cs typeface="Times New Roman" panose="02020603050405020304" pitchFamily="18" charset="0"/>
              </a:rPr>
              <a:t> and NO</a:t>
            </a:r>
            <a:r>
              <a:rPr lang="en-US" sz="3200" baseline="-25000" dirty="0">
                <a:solidFill>
                  <a:prstClr val="black"/>
                </a:solidFill>
                <a:latin typeface="Times New Roman" panose="02020603050405020304" pitchFamily="18" charset="0"/>
                <a:cs typeface="Times New Roman" panose="02020603050405020304" pitchFamily="18" charset="0"/>
              </a:rPr>
              <a:t>3</a:t>
            </a:r>
            <a:r>
              <a:rPr lang="en-US" sz="3200" baseline="30000" dirty="0">
                <a:solidFill>
                  <a:prstClr val="black"/>
                </a:solidFill>
                <a:latin typeface="Times New Roman" panose="02020603050405020304" pitchFamily="18" charset="0"/>
                <a:cs typeface="Times New Roman" panose="02020603050405020304" pitchFamily="18" charset="0"/>
              </a:rPr>
              <a:t>−</a:t>
            </a:r>
            <a:r>
              <a:rPr lang="en-US" sz="3200" dirty="0">
                <a:solidFill>
                  <a:prstClr val="black"/>
                </a:solidFill>
                <a:latin typeface="Times New Roman" panose="02020603050405020304" pitchFamily="18" charset="0"/>
                <a:cs typeface="Times New Roman" panose="02020603050405020304" pitchFamily="18" charset="0"/>
              </a:rPr>
              <a:t>/Cl</a:t>
            </a:r>
            <a:r>
              <a:rPr lang="en-US" sz="3200" baseline="30000" dirty="0">
                <a:solidFill>
                  <a:prstClr val="black"/>
                </a:solidFill>
                <a:latin typeface="Times New Roman" panose="02020603050405020304" pitchFamily="18" charset="0"/>
                <a:cs typeface="Times New Roman" panose="02020603050405020304" pitchFamily="18" charset="0"/>
              </a:rPr>
              <a:t>−</a:t>
            </a:r>
            <a:r>
              <a:rPr lang="en-US" sz="3200" dirty="0">
                <a:solidFill>
                  <a:prstClr val="black"/>
                </a:solidFill>
                <a:latin typeface="Times New Roman" panose="02020603050405020304" pitchFamily="18" charset="0"/>
                <a:cs typeface="Times New Roman" panose="02020603050405020304" pitchFamily="18" charset="0"/>
              </a:rPr>
              <a:t> indicated that nitrate in the watershed mainly derived from the mixture of agricultural inputs, soil organic nitrogen, sewage and manure. The isotopic compositions of NO</a:t>
            </a:r>
            <a:r>
              <a:rPr lang="en-US" sz="3200" baseline="-25000" dirty="0">
                <a:solidFill>
                  <a:prstClr val="black"/>
                </a:solidFill>
                <a:latin typeface="Times New Roman" panose="02020603050405020304" pitchFamily="18" charset="0"/>
                <a:cs typeface="Times New Roman" panose="02020603050405020304" pitchFamily="18" charset="0"/>
              </a:rPr>
              <a:t>3</a:t>
            </a:r>
            <a:r>
              <a:rPr lang="en-US" sz="3200" baseline="30000" dirty="0">
                <a:solidFill>
                  <a:prstClr val="black"/>
                </a:solidFill>
                <a:latin typeface="Times New Roman" panose="02020603050405020304" pitchFamily="18" charset="0"/>
                <a:cs typeface="Times New Roman" panose="02020603050405020304" pitchFamily="18" charset="0"/>
              </a:rPr>
              <a:t>−</a:t>
            </a:r>
            <a:r>
              <a:rPr lang="en-US" sz="3200" dirty="0">
                <a:solidFill>
                  <a:prstClr val="black"/>
                </a:solidFill>
                <a:latin typeface="Times New Roman" panose="02020603050405020304" pitchFamily="18" charset="0"/>
                <a:cs typeface="Times New Roman" panose="02020603050405020304" pitchFamily="18" charset="0"/>
              </a:rPr>
              <a:t> revealed that both mixing of diffuse sources and biogeochemical attenuation controlled the fate of NO</a:t>
            </a:r>
            <a:r>
              <a:rPr lang="en-US" sz="3200" baseline="-25000" dirty="0">
                <a:solidFill>
                  <a:prstClr val="black"/>
                </a:solidFill>
                <a:latin typeface="Times New Roman" panose="02020603050405020304" pitchFamily="18" charset="0"/>
                <a:cs typeface="Times New Roman" panose="02020603050405020304" pitchFamily="18" charset="0"/>
              </a:rPr>
              <a:t>3</a:t>
            </a:r>
            <a:r>
              <a:rPr lang="en-US" sz="3200" baseline="30000" dirty="0">
                <a:solidFill>
                  <a:prstClr val="black"/>
                </a:solidFill>
                <a:latin typeface="Times New Roman" panose="02020603050405020304" pitchFamily="18" charset="0"/>
                <a:cs typeface="Times New Roman" panose="02020603050405020304" pitchFamily="18" charset="0"/>
              </a:rPr>
              <a:t>−</a:t>
            </a:r>
            <a:r>
              <a:rPr lang="en-US" sz="3200" dirty="0">
                <a:solidFill>
                  <a:prstClr val="black"/>
                </a:solidFill>
                <a:latin typeface="Times New Roman" panose="02020603050405020304" pitchFamily="18" charset="0"/>
                <a:cs typeface="Times New Roman" panose="02020603050405020304" pitchFamily="18" charset="0"/>
              </a:rPr>
              <a:t> in the watershed. Meanwhile, the δ</a:t>
            </a:r>
            <a:r>
              <a:rPr lang="en-US" sz="3200" baseline="30000" dirty="0">
                <a:solidFill>
                  <a:prstClr val="black"/>
                </a:solidFill>
                <a:latin typeface="Times New Roman" panose="02020603050405020304" pitchFamily="18" charset="0"/>
                <a:cs typeface="Times New Roman" panose="02020603050405020304" pitchFamily="18" charset="0"/>
              </a:rPr>
              <a:t>15</a:t>
            </a:r>
            <a:r>
              <a:rPr lang="en-US" sz="3200" dirty="0">
                <a:solidFill>
                  <a:prstClr val="black"/>
                </a:solidFill>
                <a:latin typeface="Times New Roman" panose="02020603050405020304" pitchFamily="18" charset="0"/>
                <a:cs typeface="Times New Roman" panose="02020603050405020304" pitchFamily="18" charset="0"/>
              </a:rPr>
              <a:t>N</a:t>
            </a:r>
            <a:r>
              <a:rPr lang="en-US" sz="3200" baseline="-25000" dirty="0">
                <a:solidFill>
                  <a:prstClr val="black"/>
                </a:solidFill>
                <a:latin typeface="Times New Roman" panose="02020603050405020304" pitchFamily="18" charset="0"/>
                <a:cs typeface="Times New Roman" panose="02020603050405020304" pitchFamily="18" charset="0"/>
              </a:rPr>
              <a:t>NO3</a:t>
            </a:r>
            <a:r>
              <a:rPr lang="en-US" sz="3200" dirty="0">
                <a:solidFill>
                  <a:prstClr val="black"/>
                </a:solidFill>
                <a:latin typeface="Times New Roman" panose="02020603050405020304" pitchFamily="18" charset="0"/>
                <a:cs typeface="Times New Roman" panose="02020603050405020304" pitchFamily="18" charset="0"/>
              </a:rPr>
              <a:t> and δ</a:t>
            </a:r>
            <a:r>
              <a:rPr lang="en-US" sz="3200" baseline="30000" dirty="0">
                <a:solidFill>
                  <a:prstClr val="black"/>
                </a:solidFill>
                <a:latin typeface="Times New Roman" panose="02020603050405020304" pitchFamily="18" charset="0"/>
                <a:cs typeface="Times New Roman" panose="02020603050405020304" pitchFamily="18" charset="0"/>
              </a:rPr>
              <a:t>18</a:t>
            </a:r>
            <a:r>
              <a:rPr lang="en-US" sz="3200" dirty="0">
                <a:solidFill>
                  <a:prstClr val="black"/>
                </a:solidFill>
                <a:latin typeface="Times New Roman" panose="02020603050405020304" pitchFamily="18" charset="0"/>
                <a:cs typeface="Times New Roman" panose="02020603050405020304" pitchFamily="18" charset="0"/>
              </a:rPr>
              <a:t>O</a:t>
            </a:r>
            <a:r>
              <a:rPr lang="en-US" sz="3200" baseline="-25000" dirty="0">
                <a:solidFill>
                  <a:prstClr val="black"/>
                </a:solidFill>
                <a:latin typeface="Times New Roman" panose="02020603050405020304" pitchFamily="18" charset="0"/>
                <a:cs typeface="Times New Roman" panose="02020603050405020304" pitchFamily="18" charset="0"/>
              </a:rPr>
              <a:t>NO3</a:t>
            </a:r>
            <a:r>
              <a:rPr lang="en-US" sz="3200" dirty="0">
                <a:solidFill>
                  <a:prstClr val="black"/>
                </a:solidFill>
                <a:latin typeface="Times New Roman" panose="02020603050405020304" pitchFamily="18" charset="0"/>
                <a:cs typeface="Times New Roman" panose="02020603050405020304" pitchFamily="18" charset="0"/>
              </a:rPr>
              <a:t> isotopes and Simmr model showed that SN appeared to be the primary source of NO3- in the rivers while AF.  Therefore, reducing the application of nitrogen fertilizer and improving the efficiency of agricultural irrigation provide the key to controlling nitrogen pollution in rivers and reservoirs in the watershed.  This study provides scientific basis for the water quality protection and sustainable water management in the study area or the reservoirs or similar watersheds.</a:t>
            </a:r>
            <a:endParaRPr lang="en-US" sz="3200" dirty="0">
              <a:solidFill>
                <a:prstClr val="black"/>
              </a:solidFill>
              <a:latin typeface="Times New Roman" panose="02020603050405020304" pitchFamily="18" charset="0"/>
              <a:cs typeface="Times New Roman" panose="02020603050405020304" pitchFamily="18" charset="0"/>
            </a:endParaRPr>
          </a:p>
        </p:txBody>
      </p:sp>
      <p:sp>
        <p:nvSpPr>
          <p:cNvPr id="56" name="Rectangle 55"/>
          <p:cNvSpPr/>
          <p:nvPr/>
        </p:nvSpPr>
        <p:spPr>
          <a:xfrm>
            <a:off x="381000" y="185335"/>
            <a:ext cx="42976800" cy="32294917"/>
          </a:xfrm>
          <a:prstGeom prst="rect">
            <a:avLst/>
          </a:prstGeom>
          <a:noFill/>
          <a:ln w="88900">
            <a:solidFill>
              <a:srgbClr val="002060"/>
            </a:solid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 name="椭圆 2"/>
          <p:cNvSpPr/>
          <p:nvPr/>
        </p:nvSpPr>
        <p:spPr>
          <a:xfrm>
            <a:off x="23743123" y="11663411"/>
            <a:ext cx="36000" cy="36000"/>
          </a:xfrm>
          <a:prstGeom prst="ellipse">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24" name="椭圆 23"/>
          <p:cNvSpPr/>
          <p:nvPr/>
        </p:nvSpPr>
        <p:spPr>
          <a:xfrm>
            <a:off x="23357400" y="11887200"/>
            <a:ext cx="36000" cy="39600"/>
          </a:xfrm>
          <a:prstGeom prst="ellipse">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2" name="文本框 1"/>
          <p:cNvSpPr txBox="1"/>
          <p:nvPr/>
        </p:nvSpPr>
        <p:spPr>
          <a:xfrm>
            <a:off x="22918420" y="4105275"/>
            <a:ext cx="5256530" cy="9232265"/>
          </a:xfrm>
          <a:prstGeom prst="rect">
            <a:avLst/>
          </a:prstGeom>
          <a:noFill/>
        </p:spPr>
        <p:txBody>
          <a:bodyPr wrap="square" rtlCol="0">
            <a:spAutoFit/>
          </a:bodyPr>
          <a:lstStyle/>
          <a:p>
            <a:pPr marL="5080" lvl="1" algn="ctr">
              <a:buClrTx/>
              <a:buSzTx/>
              <a:buFontTx/>
            </a:pPr>
            <a:r>
              <a:rPr lang="en-US" altLang="zh-CN" sz="5000" b="1" dirty="0" smtClean="0">
                <a:latin typeface="Times New Roman" panose="02020603050405020304" pitchFamily="18" charset="0"/>
                <a:cs typeface="Times New Roman" panose="02020603050405020304" pitchFamily="18" charset="0"/>
                <a:sym typeface="+mn-ea"/>
              </a:rPr>
              <a:t>Results</a:t>
            </a:r>
            <a:endParaRPr lang="en-US" altLang="zh-CN" sz="5000" b="1" dirty="0" smtClean="0">
              <a:latin typeface="Times New Roman" panose="02020603050405020304" pitchFamily="18" charset="0"/>
              <a:cs typeface="Times New Roman" panose="02020603050405020304" pitchFamily="18" charset="0"/>
            </a:endParaRPr>
          </a:p>
          <a:p>
            <a:pPr marL="0" lvl="1" algn="just"/>
            <a:r>
              <a:rPr lang="en-US" altLang="zh-CN" sz="3200" dirty="0">
                <a:latin typeface="Times New Roman" panose="02020603050405020304" pitchFamily="18" charset="0"/>
                <a:cs typeface="Times New Roman" panose="02020603050405020304" pitchFamily="18" charset="0"/>
              </a:rPr>
              <a:t>The NO</a:t>
            </a:r>
            <a:r>
              <a:rPr lang="en-US" altLang="zh-CN" sz="3200" baseline="-25000" dirty="0">
                <a:latin typeface="Times New Roman" panose="02020603050405020304" pitchFamily="18" charset="0"/>
                <a:cs typeface="Times New Roman" panose="02020603050405020304" pitchFamily="18" charset="0"/>
              </a:rPr>
              <a:t>3</a:t>
            </a:r>
            <a:r>
              <a:rPr lang="en-US" altLang="zh-CN" sz="3200" baseline="30000" dirty="0">
                <a:latin typeface="Times New Roman" panose="02020603050405020304" pitchFamily="18" charset="0"/>
                <a:cs typeface="Times New Roman" panose="02020603050405020304" pitchFamily="18" charset="0"/>
              </a:rPr>
              <a:t>-</a:t>
            </a:r>
            <a:r>
              <a:rPr lang="en-US" altLang="zh-CN" sz="3200" dirty="0">
                <a:latin typeface="Times New Roman" panose="02020603050405020304" pitchFamily="18" charset="0"/>
                <a:cs typeface="Times New Roman" panose="02020603050405020304" pitchFamily="18" charset="0"/>
              </a:rPr>
              <a:t>-N concentrations of all samples ranged from 0.1  to 8.15 mg/L, presenting a firstly increased and then decreased trend from the upstream to the downstream in both seasons, with a higher value in the tributaries(2.15-6.4 mg/L) than that in the mainstream(0.32-4.91 mg/L). For different watersheds, The </a:t>
            </a:r>
            <a:r>
              <a:rPr lang="en-US" altLang="zh-CN" sz="3200" dirty="0">
                <a:latin typeface="Times New Roman" panose="02020603050405020304" pitchFamily="18" charset="0"/>
                <a:cs typeface="Times New Roman" panose="02020603050405020304" pitchFamily="18" charset="0"/>
                <a:sym typeface="+mn-ea"/>
              </a:rPr>
              <a:t>NO</a:t>
            </a:r>
            <a:r>
              <a:rPr lang="en-US" altLang="zh-CN" sz="3200" baseline="-25000" dirty="0">
                <a:latin typeface="Times New Roman" panose="02020603050405020304" pitchFamily="18" charset="0"/>
                <a:cs typeface="Times New Roman" panose="02020603050405020304" pitchFamily="18" charset="0"/>
                <a:sym typeface="+mn-ea"/>
              </a:rPr>
              <a:t>3</a:t>
            </a:r>
            <a:r>
              <a:rPr lang="en-US" altLang="zh-CN" sz="3200" baseline="30000" dirty="0">
                <a:latin typeface="Times New Roman" panose="02020603050405020304" pitchFamily="18" charset="0"/>
                <a:cs typeface="Times New Roman" panose="02020603050405020304" pitchFamily="18" charset="0"/>
                <a:sym typeface="+mn-ea"/>
              </a:rPr>
              <a:t>-</a:t>
            </a:r>
            <a:r>
              <a:rPr lang="en-US" altLang="zh-CN" sz="3200" dirty="0">
                <a:latin typeface="Times New Roman" panose="02020603050405020304" pitchFamily="18" charset="0"/>
                <a:cs typeface="Times New Roman" panose="02020603050405020304" pitchFamily="18" charset="0"/>
                <a:sym typeface="+mn-ea"/>
              </a:rPr>
              <a:t>-N </a:t>
            </a:r>
            <a:r>
              <a:rPr lang="en-US" altLang="zh-CN" sz="3200" dirty="0">
                <a:latin typeface="Times New Roman" panose="02020603050405020304" pitchFamily="18" charset="0"/>
                <a:cs typeface="Times New Roman" panose="02020603050405020304" pitchFamily="18" charset="0"/>
              </a:rPr>
              <a:t>concentrations from high to low were EXR (6.27</a:t>
            </a:r>
            <a:r>
              <a:rPr lang="en-US" altLang="zh-CN" sz="3200" dirty="0">
                <a:latin typeface="Times New Roman" panose="02020603050405020304" pitchFamily="18" charset="0"/>
                <a:cs typeface="Times New Roman" panose="02020603050405020304" pitchFamily="18" charset="0"/>
                <a:sym typeface="+mn-ea"/>
              </a:rPr>
              <a:t> mg/L</a:t>
            </a:r>
            <a:r>
              <a:rPr lang="en-US" altLang="zh-CN" sz="3200" dirty="0">
                <a:latin typeface="Times New Roman" panose="02020603050405020304" pitchFamily="18" charset="0"/>
                <a:cs typeface="Times New Roman" panose="02020603050405020304" pitchFamily="18" charset="0"/>
              </a:rPr>
              <a:t>), JXR(5.41</a:t>
            </a:r>
            <a:r>
              <a:rPr lang="en-US" altLang="zh-CN" sz="3200" dirty="0">
                <a:latin typeface="Times New Roman" panose="02020603050405020304" pitchFamily="18" charset="0"/>
                <a:cs typeface="Times New Roman" panose="02020603050405020304" pitchFamily="18" charset="0"/>
                <a:sym typeface="+mn-ea"/>
              </a:rPr>
              <a:t> mg/L</a:t>
            </a:r>
            <a:r>
              <a:rPr lang="en-US" altLang="zh-CN" sz="3200" dirty="0">
                <a:latin typeface="Times New Roman" panose="02020603050405020304" pitchFamily="18" charset="0"/>
                <a:cs typeface="Times New Roman" panose="02020603050405020304" pitchFamily="18" charset="0"/>
              </a:rPr>
              <a:t>), JYR(4.09</a:t>
            </a:r>
            <a:r>
              <a:rPr lang="en-US" altLang="zh-CN" sz="3200" dirty="0">
                <a:latin typeface="Times New Roman" panose="02020603050405020304" pitchFamily="18" charset="0"/>
                <a:cs typeface="Times New Roman" panose="02020603050405020304" pitchFamily="18" charset="0"/>
                <a:sym typeface="+mn-ea"/>
              </a:rPr>
              <a:t> mg/L</a:t>
            </a:r>
            <a:r>
              <a:rPr lang="en-US" altLang="zh-CN" sz="3200" dirty="0">
                <a:latin typeface="Times New Roman" panose="02020603050405020304" pitchFamily="18" charset="0"/>
                <a:cs typeface="Times New Roman" panose="02020603050405020304" pitchFamily="18" charset="0"/>
              </a:rPr>
              <a:t>), and YFR(2.67</a:t>
            </a:r>
            <a:r>
              <a:rPr lang="en-US" altLang="zh-CN" sz="3200" dirty="0">
                <a:latin typeface="Times New Roman" panose="02020603050405020304" pitchFamily="18" charset="0"/>
                <a:cs typeface="Times New Roman" panose="02020603050405020304" pitchFamily="18" charset="0"/>
                <a:sym typeface="+mn-ea"/>
              </a:rPr>
              <a:t> mg/L</a:t>
            </a:r>
            <a:r>
              <a:rPr lang="en-US" altLang="zh-CN" sz="3200" dirty="0">
                <a:latin typeface="Times New Roman" panose="02020603050405020304" pitchFamily="18" charset="0"/>
                <a:cs typeface="Times New Roman" panose="02020603050405020304" pitchFamily="18" charset="0"/>
              </a:rPr>
              <a:t>), which also showed significant spatial variation.</a:t>
            </a:r>
            <a:endParaRPr lang="en-US" altLang="zh-CN" sz="3200" dirty="0">
              <a:latin typeface="Times New Roman" panose="02020603050405020304" pitchFamily="18" charset="0"/>
              <a:cs typeface="Times New Roman" panose="02020603050405020304" pitchFamily="18" charset="0"/>
            </a:endParaRPr>
          </a:p>
        </p:txBody>
      </p:sp>
      <p:sp>
        <p:nvSpPr>
          <p:cNvPr id="6" name="文本框 5"/>
          <p:cNvSpPr txBox="1"/>
          <p:nvPr/>
        </p:nvSpPr>
        <p:spPr>
          <a:xfrm>
            <a:off x="15316029" y="11963171"/>
            <a:ext cx="7302425" cy="1076325"/>
          </a:xfrm>
          <a:prstGeom prst="rect">
            <a:avLst/>
          </a:prstGeom>
          <a:noFill/>
        </p:spPr>
        <p:txBody>
          <a:bodyPr wrap="square" rtlCol="0">
            <a:spAutoFit/>
          </a:bodyPr>
          <a:lstStyle/>
          <a:p>
            <a:r>
              <a:rPr lang="en-US" altLang="zh-CN" sz="3200" dirty="0">
                <a:latin typeface="Times New Roman" panose="02020603050405020304" pitchFamily="18" charset="0"/>
                <a:cs typeface="Times New Roman" panose="02020603050405020304" pitchFamily="18" charset="0"/>
              </a:rPr>
              <a:t>Fig.2 Geographical plot of </a:t>
            </a:r>
            <a:r>
              <a:rPr lang="en-US" altLang="zh-CN" sz="3200" dirty="0">
                <a:latin typeface="Times New Roman" panose="02020603050405020304" pitchFamily="18" charset="0"/>
                <a:cs typeface="Times New Roman" panose="02020603050405020304" pitchFamily="18" charset="0"/>
                <a:sym typeface="+mn-ea"/>
              </a:rPr>
              <a:t>NO</a:t>
            </a:r>
            <a:r>
              <a:rPr lang="en-US" altLang="zh-CN" sz="3200" baseline="-25000" dirty="0">
                <a:latin typeface="Times New Roman" panose="02020603050405020304" pitchFamily="18" charset="0"/>
                <a:cs typeface="Times New Roman" panose="02020603050405020304" pitchFamily="18" charset="0"/>
                <a:sym typeface="+mn-ea"/>
              </a:rPr>
              <a:t>3</a:t>
            </a:r>
            <a:r>
              <a:rPr lang="en-US" altLang="zh-CN" sz="3200" baseline="30000" dirty="0">
                <a:latin typeface="Times New Roman" panose="02020603050405020304" pitchFamily="18" charset="0"/>
                <a:cs typeface="Times New Roman" panose="02020603050405020304" pitchFamily="18" charset="0"/>
                <a:sym typeface="+mn-ea"/>
              </a:rPr>
              <a:t>-</a:t>
            </a:r>
            <a:r>
              <a:rPr lang="en-US" altLang="zh-CN" sz="3200" dirty="0">
                <a:latin typeface="Times New Roman" panose="02020603050405020304" pitchFamily="18" charset="0"/>
                <a:cs typeface="Times New Roman" panose="02020603050405020304" pitchFamily="18" charset="0"/>
                <a:sym typeface="+mn-ea"/>
              </a:rPr>
              <a:t>-N</a:t>
            </a:r>
            <a:r>
              <a:rPr lang="en-US" sz="3200" dirty="0">
                <a:solidFill>
                  <a:prstClr val="black"/>
                </a:solidFill>
                <a:latin typeface="Times New Roman" panose="02020603050405020304" pitchFamily="18" charset="0"/>
                <a:cs typeface="Times New Roman" panose="02020603050405020304" pitchFamily="18" charset="0"/>
                <a:sym typeface="+mn-ea"/>
              </a:rPr>
              <a:t> </a:t>
            </a:r>
            <a:r>
              <a:rPr lang="en-US" altLang="zh-CN" sz="3200" dirty="0">
                <a:latin typeface="Times New Roman" panose="02020603050405020304" pitchFamily="18" charset="0"/>
                <a:cs typeface="Times New Roman" panose="02020603050405020304" pitchFamily="18" charset="0"/>
              </a:rPr>
              <a:t> and Cl</a:t>
            </a:r>
            <a:r>
              <a:rPr lang="en-US" altLang="zh-CN" sz="3200" baseline="30000" dirty="0">
                <a:latin typeface="Times New Roman" panose="02020603050405020304" pitchFamily="18" charset="0"/>
                <a:cs typeface="Times New Roman" panose="02020603050405020304" pitchFamily="18" charset="0"/>
              </a:rPr>
              <a:t>- </a:t>
            </a:r>
            <a:r>
              <a:rPr lang="en-US" altLang="zh-CN" sz="3200" dirty="0">
                <a:latin typeface="Times New Roman" panose="02020603050405020304" pitchFamily="18" charset="0"/>
                <a:cs typeface="Times New Roman" panose="02020603050405020304" pitchFamily="18" charset="0"/>
              </a:rPr>
              <a:t>concentrations for the YFR watershed. </a:t>
            </a:r>
            <a:endParaRPr lang="en-US" altLang="zh-CN" sz="3200" dirty="0">
              <a:latin typeface="Times New Roman" panose="02020603050405020304" pitchFamily="18" charset="0"/>
              <a:cs typeface="Times New Roman" panose="02020603050405020304" pitchFamily="18" charset="0"/>
            </a:endParaRPr>
          </a:p>
        </p:txBody>
      </p:sp>
      <p:pic>
        <p:nvPicPr>
          <p:cNvPr id="10" name="图片 2" descr="玉符河"/>
          <p:cNvPicPr/>
          <p:nvPr/>
        </p:nvPicPr>
        <p:blipFill>
          <a:blip r:embed="rId1"/>
          <a:stretch>
            <a:fillRect/>
          </a:stretch>
        </p:blipFill>
        <p:spPr>
          <a:xfrm>
            <a:off x="887095" y="15794355"/>
            <a:ext cx="7517130" cy="6734810"/>
          </a:xfrm>
          <a:prstGeom prst="rect">
            <a:avLst/>
          </a:prstGeom>
        </p:spPr>
      </p:pic>
      <p:pic>
        <p:nvPicPr>
          <p:cNvPr id="11" name="图片 10"/>
          <p:cNvPicPr>
            <a:picLocks noChangeAspect="1"/>
          </p:cNvPicPr>
          <p:nvPr/>
        </p:nvPicPr>
        <p:blipFill>
          <a:blip r:embed="rId2"/>
          <a:stretch>
            <a:fillRect/>
          </a:stretch>
        </p:blipFill>
        <p:spPr>
          <a:xfrm>
            <a:off x="8649335" y="16383000"/>
            <a:ext cx="5197475" cy="5273040"/>
          </a:xfrm>
          <a:prstGeom prst="rect">
            <a:avLst/>
          </a:prstGeom>
        </p:spPr>
      </p:pic>
      <p:pic>
        <p:nvPicPr>
          <p:cNvPr id="12" name="图片 5" descr="NO3Cl"/>
          <p:cNvPicPr/>
          <p:nvPr/>
        </p:nvPicPr>
        <p:blipFill>
          <a:blip r:embed="rId3"/>
          <a:stretch>
            <a:fillRect/>
          </a:stretch>
        </p:blipFill>
        <p:spPr>
          <a:xfrm>
            <a:off x="15154910" y="4443095"/>
            <a:ext cx="7773035" cy="7221220"/>
          </a:xfrm>
          <a:prstGeom prst="rect">
            <a:avLst/>
          </a:prstGeom>
        </p:spPr>
      </p:pic>
      <p:pic>
        <p:nvPicPr>
          <p:cNvPr id="15" name="图片 14" descr="Cl vsNO3Cl2"/>
          <p:cNvPicPr/>
          <p:nvPr/>
        </p:nvPicPr>
        <p:blipFill>
          <a:blip r:embed="rId4"/>
          <a:srcRect l="904" r="14821"/>
          <a:stretch>
            <a:fillRect/>
          </a:stretch>
        </p:blipFill>
        <p:spPr>
          <a:xfrm>
            <a:off x="14520545" y="16459200"/>
            <a:ext cx="6632575" cy="5107940"/>
          </a:xfrm>
          <a:prstGeom prst="rect">
            <a:avLst/>
          </a:prstGeom>
        </p:spPr>
      </p:pic>
      <p:pic>
        <p:nvPicPr>
          <p:cNvPr id="20" name="图片 12" descr="NO同位素4"/>
          <p:cNvPicPr/>
          <p:nvPr/>
        </p:nvPicPr>
        <p:blipFill>
          <a:blip r:embed="rId5"/>
          <a:srcRect b="37242"/>
          <a:stretch>
            <a:fillRect/>
          </a:stretch>
        </p:blipFill>
        <p:spPr>
          <a:xfrm>
            <a:off x="14455775" y="23088600"/>
            <a:ext cx="7889240" cy="4107815"/>
          </a:xfrm>
          <a:prstGeom prst="rect">
            <a:avLst/>
          </a:prstGeom>
        </p:spPr>
      </p:pic>
      <p:pic>
        <p:nvPicPr>
          <p:cNvPr id="23" name="图片 6" descr="硝化理论1"/>
          <p:cNvPicPr/>
          <p:nvPr/>
        </p:nvPicPr>
        <p:blipFill>
          <a:blip r:embed="rId6"/>
          <a:srcRect r="19087"/>
          <a:stretch>
            <a:fillRect/>
          </a:stretch>
        </p:blipFill>
        <p:spPr>
          <a:xfrm>
            <a:off x="29337000" y="3581400"/>
            <a:ext cx="6109335" cy="5438775"/>
          </a:xfrm>
          <a:prstGeom prst="rect">
            <a:avLst/>
          </a:prstGeom>
        </p:spPr>
      </p:pic>
      <p:pic>
        <p:nvPicPr>
          <p:cNvPr id="26" name="图片 17" descr="lnNO315N33"/>
          <p:cNvPicPr/>
          <p:nvPr/>
        </p:nvPicPr>
        <p:blipFill>
          <a:blip r:embed="rId7"/>
          <a:srcRect l="3073" r="10760"/>
          <a:stretch>
            <a:fillRect/>
          </a:stretch>
        </p:blipFill>
        <p:spPr>
          <a:xfrm>
            <a:off x="35814000" y="3505200"/>
            <a:ext cx="5678805" cy="5261610"/>
          </a:xfrm>
          <a:prstGeom prst="rect">
            <a:avLst/>
          </a:prstGeom>
        </p:spPr>
      </p:pic>
      <p:pic>
        <p:nvPicPr>
          <p:cNvPr id="27" name="图片 9" descr="NO同位素贡献1"/>
          <p:cNvPicPr/>
          <p:nvPr/>
        </p:nvPicPr>
        <p:blipFill>
          <a:blip r:embed="rId8"/>
          <a:srcRect b="33654"/>
          <a:stretch>
            <a:fillRect/>
          </a:stretch>
        </p:blipFill>
        <p:spPr>
          <a:xfrm>
            <a:off x="28270200" y="13716000"/>
            <a:ext cx="8893175" cy="5233670"/>
          </a:xfrm>
          <a:prstGeom prst="rect">
            <a:avLst/>
          </a:prstGeom>
        </p:spPr>
      </p:pic>
      <p:sp>
        <p:nvSpPr>
          <p:cNvPr id="5" name="文本框 4"/>
          <p:cNvSpPr txBox="1"/>
          <p:nvPr/>
        </p:nvSpPr>
        <p:spPr>
          <a:xfrm>
            <a:off x="37261800" y="13859510"/>
            <a:ext cx="5716270" cy="5507990"/>
          </a:xfrm>
          <a:prstGeom prst="rect">
            <a:avLst/>
          </a:prstGeom>
          <a:noFill/>
        </p:spPr>
        <p:txBody>
          <a:bodyPr wrap="square" rtlCol="0">
            <a:spAutoFit/>
          </a:bodyPr>
          <a:p>
            <a:pPr algn="just"/>
            <a:r>
              <a:rPr lang="en-US" sz="3200" dirty="0">
                <a:solidFill>
                  <a:prstClr val="black"/>
                </a:solidFill>
                <a:latin typeface="Times New Roman" panose="02020603050405020304" pitchFamily="18" charset="0"/>
                <a:cs typeface="Times New Roman" panose="02020603050405020304" pitchFamily="18" charset="0"/>
              </a:rPr>
              <a:t>    According to the output re</a:t>
            </a:r>
            <a:r>
              <a:rPr lang="en-US" sz="3200" dirty="0">
                <a:solidFill>
                  <a:prstClr val="black"/>
                </a:solidFill>
                <a:latin typeface="Times New Roman" panose="02020603050405020304" pitchFamily="18" charset="0"/>
                <a:cs typeface="Times New Roman" panose="02020603050405020304" pitchFamily="18" charset="0"/>
                <a:sym typeface="+mn-ea"/>
              </a:rPr>
              <a:t>sults from the Simmr model (Fig.7), the mean contribution rates of the five potential NO</a:t>
            </a:r>
            <a:r>
              <a:rPr lang="en-US" sz="3200" baseline="-25000" dirty="0">
                <a:solidFill>
                  <a:prstClr val="black"/>
                </a:solidFill>
                <a:latin typeface="Times New Roman" panose="02020603050405020304" pitchFamily="18" charset="0"/>
                <a:cs typeface="Times New Roman" panose="02020603050405020304" pitchFamily="18" charset="0"/>
                <a:sym typeface="+mn-ea"/>
              </a:rPr>
              <a:t>3</a:t>
            </a:r>
            <a:r>
              <a:rPr lang="en-US" sz="3200" baseline="30000" dirty="0">
                <a:solidFill>
                  <a:prstClr val="black"/>
                </a:solidFill>
                <a:latin typeface="Times New Roman" panose="02020603050405020304" pitchFamily="18" charset="0"/>
                <a:cs typeface="Times New Roman" panose="02020603050405020304" pitchFamily="18" charset="0"/>
                <a:sym typeface="+mn-ea"/>
              </a:rPr>
              <a:t>− </a:t>
            </a:r>
            <a:r>
              <a:rPr lang="en-US" sz="3200" dirty="0">
                <a:solidFill>
                  <a:prstClr val="black"/>
                </a:solidFill>
                <a:latin typeface="Times New Roman" panose="02020603050405020304" pitchFamily="18" charset="0"/>
                <a:cs typeface="Times New Roman" panose="02020603050405020304" pitchFamily="18" charset="0"/>
                <a:sym typeface="+mn-ea"/>
              </a:rPr>
              <a:t>sources in the YFR watershed could be ranked as follows: SN(68.7%)&gt;AF (17.2)&gt;NF (7.2%)&gt; AP(3.6%) &gt;M&amp;S(3.3%)in September and SN (44.3%) &gt; AF (41.8%) &gt; NF (6.9%) &gt;M&amp;S (3.9%) &gt;AP(3.1%) in December. </a:t>
            </a:r>
            <a:endParaRPr lang="zh-CN" altLang="en-US">
              <a:latin typeface="Times New Roman" panose="02020603050405020304" pitchFamily="18" charset="0"/>
              <a:cs typeface="Times New Roman" panose="02020603050405020304" pitchFamily="18" charset="0"/>
            </a:endParaRPr>
          </a:p>
        </p:txBody>
      </p:sp>
      <p:sp>
        <p:nvSpPr>
          <p:cNvPr id="8" name="文本框 7"/>
          <p:cNvSpPr txBox="1"/>
          <p:nvPr/>
        </p:nvSpPr>
        <p:spPr>
          <a:xfrm>
            <a:off x="29160788" y="18973800"/>
            <a:ext cx="7825105" cy="1076325"/>
          </a:xfrm>
          <a:prstGeom prst="rect">
            <a:avLst/>
          </a:prstGeom>
          <a:noFill/>
        </p:spPr>
        <p:txBody>
          <a:bodyPr wrap="none" rtlCol="0">
            <a:spAutoFit/>
          </a:bodyPr>
          <a:p>
            <a:pPr lvl="0" algn="ctr"/>
            <a:r>
              <a:rPr lang="en-US" sz="3200" dirty="0">
                <a:solidFill>
                  <a:prstClr val="black"/>
                </a:solidFill>
                <a:latin typeface="Times New Roman" panose="02020603050405020304" pitchFamily="18" charset="0"/>
                <a:cs typeface="Times New Roman" panose="02020603050405020304" pitchFamily="18" charset="0"/>
                <a:sym typeface="+mn-ea"/>
              </a:rPr>
              <a:t>Fig. 7 Fractional contributions of five potential</a:t>
            </a:r>
            <a:endParaRPr lang="en-US" sz="3200" dirty="0">
              <a:solidFill>
                <a:prstClr val="black"/>
              </a:solidFill>
              <a:latin typeface="Times New Roman" panose="02020603050405020304" pitchFamily="18" charset="0"/>
              <a:cs typeface="Times New Roman" panose="02020603050405020304" pitchFamily="18" charset="0"/>
              <a:sym typeface="+mn-ea"/>
            </a:endParaRPr>
          </a:p>
          <a:p>
            <a:pPr lvl="0" algn="ctr"/>
            <a:r>
              <a:rPr lang="en-US" sz="3200" dirty="0">
                <a:solidFill>
                  <a:prstClr val="black"/>
                </a:solidFill>
                <a:latin typeface="Times New Roman" panose="02020603050405020304" pitchFamily="18" charset="0"/>
                <a:cs typeface="Times New Roman" panose="02020603050405020304" pitchFamily="18" charset="0"/>
                <a:sym typeface="+mn-ea"/>
              </a:rPr>
              <a:t> NO</a:t>
            </a:r>
            <a:r>
              <a:rPr lang="en-US" sz="3200" baseline="-25000" dirty="0">
                <a:solidFill>
                  <a:prstClr val="black"/>
                </a:solidFill>
                <a:latin typeface="Times New Roman" panose="02020603050405020304" pitchFamily="18" charset="0"/>
                <a:cs typeface="Times New Roman" panose="02020603050405020304" pitchFamily="18" charset="0"/>
                <a:sym typeface="+mn-ea"/>
              </a:rPr>
              <a:t>3</a:t>
            </a:r>
            <a:r>
              <a:rPr lang="en-US" sz="3200" baseline="30000" dirty="0">
                <a:solidFill>
                  <a:prstClr val="black"/>
                </a:solidFill>
                <a:latin typeface="Times New Roman" panose="02020603050405020304" pitchFamily="18" charset="0"/>
                <a:cs typeface="Times New Roman" panose="02020603050405020304" pitchFamily="18" charset="0"/>
                <a:sym typeface="+mn-ea"/>
              </a:rPr>
              <a:t>-</a:t>
            </a:r>
            <a:r>
              <a:rPr lang="en-US" sz="3200" dirty="0">
                <a:solidFill>
                  <a:prstClr val="black"/>
                </a:solidFill>
                <a:latin typeface="Times New Roman" panose="02020603050405020304" pitchFamily="18" charset="0"/>
                <a:cs typeface="Times New Roman" panose="02020603050405020304" pitchFamily="18" charset="0"/>
                <a:sym typeface="+mn-ea"/>
              </a:rPr>
              <a:t> sources estimated by Simmr.</a:t>
            </a:r>
            <a:endParaRPr lang="en-US" sz="3200" dirty="0">
              <a:solidFill>
                <a:prstClr val="black"/>
              </a:solidFill>
              <a:latin typeface="Times New Roman" panose="02020603050405020304" pitchFamily="18" charset="0"/>
              <a:cs typeface="Times New Roman" panose="02020603050405020304" pitchFamily="18" charset="0"/>
            </a:endParaRPr>
          </a:p>
        </p:txBody>
      </p:sp>
      <p:sp>
        <p:nvSpPr>
          <p:cNvPr id="16" name="文本框 15"/>
          <p:cNvSpPr txBox="1"/>
          <p:nvPr/>
        </p:nvSpPr>
        <p:spPr>
          <a:xfrm>
            <a:off x="14520545" y="27355800"/>
            <a:ext cx="6884670" cy="583565"/>
          </a:xfrm>
          <a:prstGeom prst="rect">
            <a:avLst/>
          </a:prstGeom>
          <a:noFill/>
        </p:spPr>
        <p:txBody>
          <a:bodyPr wrap="none" rtlCol="0">
            <a:spAutoFit/>
          </a:bodyPr>
          <a:p>
            <a:pPr algn="l"/>
            <a:r>
              <a:rPr lang="en-US" altLang="zh-CN" sz="3200" dirty="0">
                <a:solidFill>
                  <a:prstClr val="black"/>
                </a:solidFill>
                <a:latin typeface="Times New Roman" panose="02020603050405020304" pitchFamily="18" charset="0"/>
                <a:cs typeface="Times New Roman" panose="02020603050405020304" pitchFamily="18" charset="0"/>
                <a:sym typeface="+mn-ea"/>
              </a:rPr>
              <a:t>Fig.4 Cross-plot of  δ</a:t>
            </a:r>
            <a:r>
              <a:rPr lang="en-US" altLang="zh-CN" sz="3200" baseline="30000" dirty="0">
                <a:solidFill>
                  <a:prstClr val="black"/>
                </a:solidFill>
                <a:latin typeface="Times New Roman" panose="02020603050405020304" pitchFamily="18" charset="0"/>
                <a:cs typeface="Times New Roman" panose="02020603050405020304" pitchFamily="18" charset="0"/>
                <a:sym typeface="+mn-ea"/>
              </a:rPr>
              <a:t>15</a:t>
            </a:r>
            <a:r>
              <a:rPr lang="en-US" altLang="zh-CN" sz="3200" dirty="0">
                <a:solidFill>
                  <a:prstClr val="black"/>
                </a:solidFill>
                <a:latin typeface="Times New Roman" panose="02020603050405020304" pitchFamily="18" charset="0"/>
                <a:cs typeface="Times New Roman" panose="02020603050405020304" pitchFamily="18" charset="0"/>
                <a:sym typeface="+mn-ea"/>
              </a:rPr>
              <a:t>N</a:t>
            </a:r>
            <a:r>
              <a:rPr lang="en-US" altLang="zh-CN" sz="3200" baseline="-25000" dirty="0">
                <a:solidFill>
                  <a:prstClr val="black"/>
                </a:solidFill>
                <a:latin typeface="Times New Roman" panose="02020603050405020304" pitchFamily="18" charset="0"/>
                <a:cs typeface="Times New Roman" panose="02020603050405020304" pitchFamily="18" charset="0"/>
                <a:sym typeface="+mn-ea"/>
              </a:rPr>
              <a:t>NO3</a:t>
            </a:r>
            <a:r>
              <a:rPr lang="en-US" altLang="zh-CN" sz="3200" dirty="0">
                <a:solidFill>
                  <a:prstClr val="black"/>
                </a:solidFill>
                <a:latin typeface="Times New Roman" panose="02020603050405020304" pitchFamily="18" charset="0"/>
                <a:cs typeface="Times New Roman" panose="02020603050405020304" pitchFamily="18" charset="0"/>
                <a:sym typeface="+mn-ea"/>
              </a:rPr>
              <a:t> and δ</a:t>
            </a:r>
            <a:r>
              <a:rPr lang="en-US" altLang="zh-CN" sz="3200" baseline="30000" dirty="0">
                <a:solidFill>
                  <a:prstClr val="black"/>
                </a:solidFill>
                <a:latin typeface="Times New Roman" panose="02020603050405020304" pitchFamily="18" charset="0"/>
                <a:cs typeface="Times New Roman" panose="02020603050405020304" pitchFamily="18" charset="0"/>
                <a:sym typeface="+mn-ea"/>
              </a:rPr>
              <a:t>18</a:t>
            </a:r>
            <a:r>
              <a:rPr lang="en-US" altLang="zh-CN" sz="3200" dirty="0">
                <a:solidFill>
                  <a:prstClr val="black"/>
                </a:solidFill>
                <a:latin typeface="Times New Roman" panose="02020603050405020304" pitchFamily="18" charset="0"/>
                <a:cs typeface="Times New Roman" panose="02020603050405020304" pitchFamily="18" charset="0"/>
                <a:sym typeface="+mn-ea"/>
              </a:rPr>
              <a:t>O</a:t>
            </a:r>
            <a:r>
              <a:rPr lang="en-US" altLang="zh-CN" sz="3200" baseline="-25000" dirty="0">
                <a:solidFill>
                  <a:prstClr val="black"/>
                </a:solidFill>
                <a:latin typeface="Times New Roman" panose="02020603050405020304" pitchFamily="18" charset="0"/>
                <a:cs typeface="Times New Roman" panose="02020603050405020304" pitchFamily="18" charset="0"/>
                <a:sym typeface="+mn-ea"/>
              </a:rPr>
              <a:t>NO3</a:t>
            </a:r>
            <a:r>
              <a:rPr lang="en-US" altLang="zh-CN" sz="3200" dirty="0">
                <a:solidFill>
                  <a:prstClr val="black"/>
                </a:solidFill>
                <a:latin typeface="Times New Roman" panose="02020603050405020304" pitchFamily="18" charset="0"/>
                <a:cs typeface="Times New Roman" panose="02020603050405020304" pitchFamily="18" charset="0"/>
                <a:sym typeface="+mn-ea"/>
              </a:rPr>
              <a:t> </a:t>
            </a:r>
            <a:endParaRPr lang="zh-CN" altLang="en-US">
              <a:latin typeface="Times New Roman" panose="02020603050405020304" pitchFamily="18" charset="0"/>
              <a:cs typeface="Times New Roman" panose="02020603050405020304" pitchFamily="18" charset="0"/>
            </a:endParaRPr>
          </a:p>
        </p:txBody>
      </p:sp>
      <p:sp>
        <p:nvSpPr>
          <p:cNvPr id="18" name="文本框 17"/>
          <p:cNvSpPr txBox="1"/>
          <p:nvPr/>
        </p:nvSpPr>
        <p:spPr>
          <a:xfrm>
            <a:off x="28475305" y="20040600"/>
            <a:ext cx="14808835" cy="5507990"/>
          </a:xfrm>
          <a:prstGeom prst="rect">
            <a:avLst/>
          </a:prstGeom>
          <a:noFill/>
        </p:spPr>
        <p:txBody>
          <a:bodyPr wrap="square" rtlCol="0">
            <a:spAutoFit/>
          </a:bodyPr>
          <a:p>
            <a:pPr algn="just"/>
            <a:r>
              <a:rPr lang="en-US" sz="3200" dirty="0">
                <a:solidFill>
                  <a:prstClr val="black"/>
                </a:solidFill>
                <a:latin typeface="Times New Roman" panose="02020603050405020304" pitchFamily="18" charset="0"/>
                <a:cs typeface="Times New Roman" panose="02020603050405020304" pitchFamily="18" charset="0"/>
              </a:rPr>
              <a:t>    The contribution of SN to nitrate was the highest in the YFR watershed since the watershed is dominated by steep karst terrain and land use is dominated by natural vegetation and farmland. The contribution of AF to nitrate is second only to that of SN, which might be related to the intensity of agricultural activities in the watershed. NF contributed 6.9% and 7.2% in September and December, respectively, indicating that the application of NF was relatively limited in the watershed. The M&amp;S contribution ranged between 3.3% in September and 3.9% in December, indicating that the contribution of M&amp;S to nitrate was small in the study area. This might be related to the strict management measures in the watershed. The contribution of AP to NO3- was low in both sampling campaigns in the watershed, and similar values have been observed in other study areas</a:t>
            </a:r>
            <a:endParaRPr lang="en-US" sz="3200" dirty="0">
              <a:solidFill>
                <a:prstClr val="black"/>
              </a:solidFill>
              <a:latin typeface="Times New Roman" panose="02020603050405020304" pitchFamily="18" charset="0"/>
              <a:cs typeface="Times New Roman" panose="02020603050405020304" pitchFamily="18" charset="0"/>
            </a:endParaRPr>
          </a:p>
        </p:txBody>
      </p:sp>
      <p:pic>
        <p:nvPicPr>
          <p:cNvPr id="22" name="图片 21" descr="WW14[%CRP5P(A7(XN7KJ1H8"/>
          <p:cNvPicPr>
            <a:picLocks noChangeAspect="1"/>
          </p:cNvPicPr>
          <p:nvPr/>
        </p:nvPicPr>
        <p:blipFill>
          <a:blip r:embed="rId9"/>
          <a:stretch>
            <a:fillRect/>
          </a:stretch>
        </p:blipFill>
        <p:spPr>
          <a:xfrm>
            <a:off x="37109400" y="327025"/>
            <a:ext cx="3078594" cy="2781300"/>
          </a:xfrm>
          <a:prstGeom prst="rect">
            <a:avLst/>
          </a:prstGeom>
        </p:spPr>
      </p:pic>
      <p:pic>
        <p:nvPicPr>
          <p:cNvPr id="28" name="图片 27" descr="7M$UOS()QZTOGE1BVBKVBWO"/>
          <p:cNvPicPr>
            <a:picLocks noChangeAspect="1"/>
          </p:cNvPicPr>
          <p:nvPr/>
        </p:nvPicPr>
        <p:blipFill>
          <a:blip r:embed="rId10"/>
          <a:stretch>
            <a:fillRect/>
          </a:stretch>
        </p:blipFill>
        <p:spPr>
          <a:xfrm>
            <a:off x="34175700" y="327025"/>
            <a:ext cx="2781300" cy="2781300"/>
          </a:xfrm>
          <a:prstGeom prst="rect">
            <a:avLst/>
          </a:prstGeom>
        </p:spPr>
      </p:pic>
      <p:pic>
        <p:nvPicPr>
          <p:cNvPr id="3088" name="图片 56"/>
          <p:cNvPicPr>
            <a:picLocks noChangeAspect="1"/>
          </p:cNvPicPr>
          <p:nvPr/>
        </p:nvPicPr>
        <p:blipFill>
          <a:blip r:embed="rId11"/>
          <a:stretch>
            <a:fillRect/>
          </a:stretch>
        </p:blipFill>
        <p:spPr>
          <a:xfrm>
            <a:off x="533083" y="715645"/>
            <a:ext cx="6208712" cy="2865438"/>
          </a:xfrm>
          <a:prstGeom prst="rect">
            <a:avLst/>
          </a:prstGeom>
          <a:noFill/>
          <a:ln w="9525">
            <a:noFill/>
          </a:ln>
        </p:spPr>
      </p:pic>
      <p:sp>
        <p:nvSpPr>
          <p:cNvPr id="29" name="文本框 28"/>
          <p:cNvSpPr txBox="1"/>
          <p:nvPr/>
        </p:nvSpPr>
        <p:spPr>
          <a:xfrm>
            <a:off x="14325600" y="28041600"/>
            <a:ext cx="14008100" cy="3538220"/>
          </a:xfrm>
          <a:prstGeom prst="rect">
            <a:avLst/>
          </a:prstGeom>
          <a:noFill/>
        </p:spPr>
        <p:txBody>
          <a:bodyPr wrap="square" rtlCol="0">
            <a:spAutoFit/>
          </a:bodyPr>
          <a:p>
            <a:pPr algn="just"/>
            <a:r>
              <a:rPr lang="en-US" sz="3200" dirty="0">
                <a:solidFill>
                  <a:prstClr val="black"/>
                </a:solidFill>
                <a:latin typeface="Times New Roman" panose="02020603050405020304" pitchFamily="18" charset="0"/>
                <a:cs typeface="Times New Roman" panose="02020603050405020304" pitchFamily="18" charset="0"/>
              </a:rPr>
              <a:t>    Only Site 2 was located at the overlap between M&amp;S and SN, indicating that nitrate from M&amp;S was relatively limited in the watershed in September. The </a:t>
            </a:r>
            <a:r>
              <a:rPr lang="en-US" sz="3200" dirty="0">
                <a:solidFill>
                  <a:prstClr val="black"/>
                </a:solidFill>
                <a:latin typeface="Times New Roman" panose="02020603050405020304" pitchFamily="18" charset="0"/>
                <a:cs typeface="Times New Roman" panose="02020603050405020304" pitchFamily="18" charset="0"/>
                <a:sym typeface="+mn-ea"/>
              </a:rPr>
              <a:t>δ</a:t>
            </a:r>
            <a:r>
              <a:rPr lang="en-US" sz="3200" baseline="30000" dirty="0">
                <a:solidFill>
                  <a:prstClr val="black"/>
                </a:solidFill>
                <a:latin typeface="Times New Roman" panose="02020603050405020304" pitchFamily="18" charset="0"/>
                <a:cs typeface="Times New Roman" panose="02020603050405020304" pitchFamily="18" charset="0"/>
                <a:sym typeface="+mn-ea"/>
              </a:rPr>
              <a:t>15</a:t>
            </a:r>
            <a:r>
              <a:rPr lang="en-US" sz="3200" dirty="0">
                <a:solidFill>
                  <a:prstClr val="black"/>
                </a:solidFill>
                <a:latin typeface="Times New Roman" panose="02020603050405020304" pitchFamily="18" charset="0"/>
                <a:cs typeface="Times New Roman" panose="02020603050405020304" pitchFamily="18" charset="0"/>
                <a:sym typeface="+mn-ea"/>
              </a:rPr>
              <a:t>N</a:t>
            </a:r>
            <a:r>
              <a:rPr lang="en-US" sz="3200" baseline="-25000" dirty="0">
                <a:solidFill>
                  <a:prstClr val="black"/>
                </a:solidFill>
                <a:latin typeface="Times New Roman" panose="02020603050405020304" pitchFamily="18" charset="0"/>
                <a:cs typeface="Times New Roman" panose="02020603050405020304" pitchFamily="18" charset="0"/>
                <a:sym typeface="+mn-ea"/>
              </a:rPr>
              <a:t>NO3</a:t>
            </a:r>
            <a:r>
              <a:rPr lang="en-US" sz="3200" dirty="0">
                <a:solidFill>
                  <a:prstClr val="black"/>
                </a:solidFill>
                <a:latin typeface="Times New Roman" panose="02020603050405020304" pitchFamily="18" charset="0"/>
                <a:cs typeface="Times New Roman" panose="02020603050405020304" pitchFamily="18" charset="0"/>
              </a:rPr>
              <a:t> and </a:t>
            </a:r>
            <a:r>
              <a:rPr lang="en-US" altLang="zh-CN" sz="3200" dirty="0">
                <a:solidFill>
                  <a:prstClr val="black"/>
                </a:solidFill>
                <a:latin typeface="Times New Roman" panose="02020603050405020304" pitchFamily="18" charset="0"/>
                <a:cs typeface="Times New Roman" panose="02020603050405020304" pitchFamily="18" charset="0"/>
                <a:sym typeface="+mn-ea"/>
              </a:rPr>
              <a:t>δ</a:t>
            </a:r>
            <a:r>
              <a:rPr lang="en-US" altLang="zh-CN" sz="3200" baseline="30000" dirty="0">
                <a:solidFill>
                  <a:prstClr val="black"/>
                </a:solidFill>
                <a:latin typeface="Times New Roman" panose="02020603050405020304" pitchFamily="18" charset="0"/>
                <a:cs typeface="Times New Roman" panose="02020603050405020304" pitchFamily="18" charset="0"/>
                <a:sym typeface="+mn-ea"/>
              </a:rPr>
              <a:t>18</a:t>
            </a:r>
            <a:r>
              <a:rPr lang="en-US" altLang="zh-CN" sz="3200" dirty="0">
                <a:solidFill>
                  <a:prstClr val="black"/>
                </a:solidFill>
                <a:latin typeface="Times New Roman" panose="02020603050405020304" pitchFamily="18" charset="0"/>
                <a:cs typeface="Times New Roman" panose="02020603050405020304" pitchFamily="18" charset="0"/>
                <a:sym typeface="+mn-ea"/>
              </a:rPr>
              <a:t>O</a:t>
            </a:r>
            <a:r>
              <a:rPr lang="en-US" altLang="zh-CN" sz="3200" baseline="-25000" dirty="0">
                <a:solidFill>
                  <a:prstClr val="black"/>
                </a:solidFill>
                <a:latin typeface="Times New Roman" panose="02020603050405020304" pitchFamily="18" charset="0"/>
                <a:cs typeface="Times New Roman" panose="02020603050405020304" pitchFamily="18" charset="0"/>
                <a:sym typeface="+mn-ea"/>
              </a:rPr>
              <a:t>NO3</a:t>
            </a:r>
            <a:r>
              <a:rPr lang="en-US" sz="3200" dirty="0">
                <a:solidFill>
                  <a:prstClr val="black"/>
                </a:solidFill>
                <a:latin typeface="Times New Roman" panose="02020603050405020304" pitchFamily="18" charset="0"/>
                <a:cs typeface="Times New Roman" panose="02020603050405020304" pitchFamily="18" charset="0"/>
              </a:rPr>
              <a:t> values of most water samples in December also fallen into the ranges of SN and AF, suggesting that </a:t>
            </a:r>
            <a:r>
              <a:rPr lang="en-US" sz="3200" dirty="0">
                <a:solidFill>
                  <a:prstClr val="black"/>
                </a:solidFill>
                <a:latin typeface="Times New Roman" panose="02020603050405020304" pitchFamily="18" charset="0"/>
                <a:cs typeface="Times New Roman" panose="02020603050405020304" pitchFamily="18" charset="0"/>
                <a:sym typeface="+mn-ea"/>
              </a:rPr>
              <a:t> NO</a:t>
            </a:r>
            <a:r>
              <a:rPr lang="en-US" sz="3200" baseline="-25000" dirty="0">
                <a:solidFill>
                  <a:prstClr val="black"/>
                </a:solidFill>
                <a:latin typeface="Times New Roman" panose="02020603050405020304" pitchFamily="18" charset="0"/>
                <a:cs typeface="Times New Roman" panose="02020603050405020304" pitchFamily="18" charset="0"/>
                <a:sym typeface="+mn-ea"/>
              </a:rPr>
              <a:t>3</a:t>
            </a:r>
            <a:r>
              <a:rPr lang="en-US" sz="3200" baseline="30000" dirty="0">
                <a:solidFill>
                  <a:prstClr val="black"/>
                </a:solidFill>
                <a:latin typeface="Times New Roman" panose="02020603050405020304" pitchFamily="18" charset="0"/>
                <a:cs typeface="Times New Roman" panose="02020603050405020304" pitchFamily="18" charset="0"/>
                <a:sym typeface="+mn-ea"/>
              </a:rPr>
              <a:t>− </a:t>
            </a:r>
            <a:r>
              <a:rPr lang="en-US" sz="3200" dirty="0">
                <a:solidFill>
                  <a:prstClr val="black"/>
                </a:solidFill>
                <a:latin typeface="Times New Roman" panose="02020603050405020304" pitchFamily="18" charset="0"/>
                <a:cs typeface="Times New Roman" panose="02020603050405020304" pitchFamily="18" charset="0"/>
              </a:rPr>
              <a:t>was also mainly derived from SN and AF. Meanwhile, the average value of </a:t>
            </a:r>
            <a:r>
              <a:rPr lang="en-US" sz="3200" dirty="0">
                <a:solidFill>
                  <a:prstClr val="black"/>
                </a:solidFill>
                <a:latin typeface="Times New Roman" panose="02020603050405020304" pitchFamily="18" charset="0"/>
                <a:cs typeface="Times New Roman" panose="02020603050405020304" pitchFamily="18" charset="0"/>
                <a:sym typeface="+mn-ea"/>
              </a:rPr>
              <a:t>δ</a:t>
            </a:r>
            <a:r>
              <a:rPr lang="en-US" sz="3200" baseline="30000" dirty="0">
                <a:solidFill>
                  <a:prstClr val="black"/>
                </a:solidFill>
                <a:latin typeface="Times New Roman" panose="02020603050405020304" pitchFamily="18" charset="0"/>
                <a:cs typeface="Times New Roman" panose="02020603050405020304" pitchFamily="18" charset="0"/>
                <a:sym typeface="+mn-ea"/>
              </a:rPr>
              <a:t>15</a:t>
            </a:r>
            <a:r>
              <a:rPr lang="en-US" sz="3200" dirty="0">
                <a:solidFill>
                  <a:prstClr val="black"/>
                </a:solidFill>
                <a:latin typeface="Times New Roman" panose="02020603050405020304" pitchFamily="18" charset="0"/>
                <a:cs typeface="Times New Roman" panose="02020603050405020304" pitchFamily="18" charset="0"/>
                <a:sym typeface="+mn-ea"/>
              </a:rPr>
              <a:t>N</a:t>
            </a:r>
            <a:r>
              <a:rPr lang="en-US" sz="3200" baseline="-25000" dirty="0">
                <a:solidFill>
                  <a:prstClr val="black"/>
                </a:solidFill>
                <a:latin typeface="Times New Roman" panose="02020603050405020304" pitchFamily="18" charset="0"/>
                <a:cs typeface="Times New Roman" panose="02020603050405020304" pitchFamily="18" charset="0"/>
                <a:sym typeface="+mn-ea"/>
              </a:rPr>
              <a:t>NO3</a:t>
            </a:r>
            <a:r>
              <a:rPr lang="en-US" sz="3200" dirty="0">
                <a:solidFill>
                  <a:prstClr val="black"/>
                </a:solidFill>
                <a:latin typeface="Times New Roman" panose="02020603050405020304" pitchFamily="18" charset="0"/>
                <a:cs typeface="Times New Roman" panose="02020603050405020304" pitchFamily="18" charset="0"/>
              </a:rPr>
              <a:t> for nitrate was slightly lower in December than that in September, and was closer to AF. This indicated that the contribution of nitrate from AF in December was higher than that in September. </a:t>
            </a:r>
            <a:endParaRPr lang="en-US" sz="3200" dirty="0">
              <a:solidFill>
                <a:prstClr val="black"/>
              </a:solidFill>
              <a:latin typeface="Times New Roman" panose="02020603050405020304" pitchFamily="18" charset="0"/>
              <a:cs typeface="Times New Roman" panose="02020603050405020304" pitchFamily="18" charset="0"/>
            </a:endParaRPr>
          </a:p>
        </p:txBody>
      </p:sp>
      <p:sp>
        <p:nvSpPr>
          <p:cNvPr id="30" name="文本框 29"/>
          <p:cNvSpPr txBox="1"/>
          <p:nvPr/>
        </p:nvSpPr>
        <p:spPr>
          <a:xfrm>
            <a:off x="22345015" y="23164800"/>
            <a:ext cx="5544185" cy="4030980"/>
          </a:xfrm>
          <a:prstGeom prst="rect">
            <a:avLst/>
          </a:prstGeom>
          <a:noFill/>
        </p:spPr>
        <p:txBody>
          <a:bodyPr wrap="square" rtlCol="0">
            <a:spAutoFit/>
          </a:bodyPr>
          <a:p>
            <a:pPr algn="just"/>
            <a:r>
              <a:rPr lang="en-US" sz="3200" dirty="0">
                <a:solidFill>
                  <a:prstClr val="black"/>
                </a:solidFill>
                <a:latin typeface="Times New Roman" panose="02020603050405020304" pitchFamily="18" charset="0"/>
                <a:cs typeface="Times New Roman" panose="02020603050405020304" pitchFamily="18" charset="0"/>
                <a:sym typeface="+mn-ea"/>
              </a:rPr>
              <a:t> </a:t>
            </a:r>
            <a:r>
              <a:rPr lang="en-US" sz="3200" dirty="0">
                <a:solidFill>
                  <a:schemeClr val="tx1"/>
                </a:solidFill>
                <a:latin typeface="Times New Roman" panose="02020603050405020304" pitchFamily="18" charset="0"/>
                <a:cs typeface="Times New Roman" panose="02020603050405020304" pitchFamily="18" charset="0"/>
                <a:sym typeface="+mn-ea"/>
              </a:rPr>
              <a:t>    As shown in Fig.5, t</a:t>
            </a:r>
            <a:r>
              <a:rPr lang="en-US" sz="3200" dirty="0">
                <a:solidFill>
                  <a:prstClr val="black"/>
                </a:solidFill>
                <a:latin typeface="Times New Roman" panose="02020603050405020304" pitchFamily="18" charset="0"/>
                <a:cs typeface="Times New Roman" panose="02020603050405020304" pitchFamily="18" charset="0"/>
                <a:sym typeface="+mn-ea"/>
              </a:rPr>
              <a:t>he δ</a:t>
            </a:r>
            <a:r>
              <a:rPr lang="en-US" sz="3200" baseline="30000" dirty="0">
                <a:solidFill>
                  <a:prstClr val="black"/>
                </a:solidFill>
                <a:latin typeface="Times New Roman" panose="02020603050405020304" pitchFamily="18" charset="0"/>
                <a:cs typeface="Times New Roman" panose="02020603050405020304" pitchFamily="18" charset="0"/>
                <a:sym typeface="+mn-ea"/>
              </a:rPr>
              <a:t>15</a:t>
            </a:r>
            <a:r>
              <a:rPr lang="en-US" sz="3200" dirty="0">
                <a:solidFill>
                  <a:prstClr val="black"/>
                </a:solidFill>
                <a:latin typeface="Times New Roman" panose="02020603050405020304" pitchFamily="18" charset="0"/>
                <a:cs typeface="Times New Roman" panose="02020603050405020304" pitchFamily="18" charset="0"/>
                <a:sym typeface="+mn-ea"/>
              </a:rPr>
              <a:t>N</a:t>
            </a:r>
            <a:r>
              <a:rPr lang="en-US" sz="3200" baseline="-25000" dirty="0">
                <a:solidFill>
                  <a:prstClr val="black"/>
                </a:solidFill>
                <a:latin typeface="Times New Roman" panose="02020603050405020304" pitchFamily="18" charset="0"/>
                <a:cs typeface="Times New Roman" panose="02020603050405020304" pitchFamily="18" charset="0"/>
                <a:sym typeface="+mn-ea"/>
              </a:rPr>
              <a:t>NO3</a:t>
            </a:r>
            <a:r>
              <a:rPr lang="en-US" sz="3200" dirty="0">
                <a:solidFill>
                  <a:prstClr val="black"/>
                </a:solidFill>
                <a:latin typeface="Times New Roman" panose="02020603050405020304" pitchFamily="18" charset="0"/>
                <a:cs typeface="Times New Roman" panose="02020603050405020304" pitchFamily="18" charset="0"/>
                <a:sym typeface="+mn-ea"/>
              </a:rPr>
              <a:t> and </a:t>
            </a:r>
            <a:r>
              <a:rPr lang="en-US" altLang="zh-CN" sz="3200" dirty="0">
                <a:solidFill>
                  <a:prstClr val="black"/>
                </a:solidFill>
                <a:latin typeface="Times New Roman" panose="02020603050405020304" pitchFamily="18" charset="0"/>
                <a:cs typeface="Times New Roman" panose="02020603050405020304" pitchFamily="18" charset="0"/>
                <a:sym typeface="+mn-ea"/>
              </a:rPr>
              <a:t>δ</a:t>
            </a:r>
            <a:r>
              <a:rPr lang="en-US" altLang="zh-CN" sz="3200" baseline="30000" dirty="0">
                <a:solidFill>
                  <a:prstClr val="black"/>
                </a:solidFill>
                <a:latin typeface="Times New Roman" panose="02020603050405020304" pitchFamily="18" charset="0"/>
                <a:cs typeface="Times New Roman" panose="02020603050405020304" pitchFamily="18" charset="0"/>
                <a:sym typeface="+mn-ea"/>
              </a:rPr>
              <a:t>18</a:t>
            </a:r>
            <a:r>
              <a:rPr lang="en-US" altLang="zh-CN" sz="3200" dirty="0">
                <a:solidFill>
                  <a:prstClr val="black"/>
                </a:solidFill>
                <a:latin typeface="Times New Roman" panose="02020603050405020304" pitchFamily="18" charset="0"/>
                <a:cs typeface="Times New Roman" panose="02020603050405020304" pitchFamily="18" charset="0"/>
                <a:sym typeface="+mn-ea"/>
              </a:rPr>
              <a:t>O</a:t>
            </a:r>
            <a:r>
              <a:rPr lang="en-US" altLang="zh-CN" sz="3200" baseline="-25000" dirty="0">
                <a:solidFill>
                  <a:prstClr val="black"/>
                </a:solidFill>
                <a:latin typeface="Times New Roman" panose="02020603050405020304" pitchFamily="18" charset="0"/>
                <a:cs typeface="Times New Roman" panose="02020603050405020304" pitchFamily="18" charset="0"/>
                <a:sym typeface="+mn-ea"/>
              </a:rPr>
              <a:t>NO3</a:t>
            </a:r>
            <a:r>
              <a:rPr lang="en-US" sz="3200" dirty="0">
                <a:solidFill>
                  <a:prstClr val="black"/>
                </a:solidFill>
                <a:latin typeface="Times New Roman" panose="02020603050405020304" pitchFamily="18" charset="0"/>
                <a:cs typeface="Times New Roman" panose="02020603050405020304" pitchFamily="18" charset="0"/>
                <a:sym typeface="+mn-ea"/>
              </a:rPr>
              <a:t> values of most  water samples had fallen into the ranges of SN and AF in September. This indicates that nitrate mainly derived from the contribution of SN and AF in September. </a:t>
            </a:r>
            <a:endParaRPr lang="en-US" sz="3200" dirty="0">
              <a:solidFill>
                <a:prstClr val="black"/>
              </a:solidFill>
              <a:latin typeface="Times New Roman" panose="02020603050405020304" pitchFamily="18" charset="0"/>
              <a:cs typeface="Times New Roman" panose="02020603050405020304" pitchFamily="18" charset="0"/>
            </a:endParaRPr>
          </a:p>
        </p:txBody>
      </p:sp>
      <p:sp>
        <p:nvSpPr>
          <p:cNvPr id="31" name="文本框 30"/>
          <p:cNvSpPr txBox="1"/>
          <p:nvPr/>
        </p:nvSpPr>
        <p:spPr>
          <a:xfrm>
            <a:off x="14413230" y="21945600"/>
            <a:ext cx="6880225" cy="583565"/>
          </a:xfrm>
          <a:prstGeom prst="rect">
            <a:avLst/>
          </a:prstGeom>
          <a:noFill/>
        </p:spPr>
        <p:txBody>
          <a:bodyPr wrap="none" rtlCol="0">
            <a:spAutoFit/>
          </a:bodyPr>
          <a:p>
            <a:pPr lvl="0" algn="ctr"/>
            <a:r>
              <a:rPr lang="en-US" altLang="zh-CN" sz="3200" dirty="0">
                <a:solidFill>
                  <a:prstClr val="black"/>
                </a:solidFill>
                <a:latin typeface="Times New Roman" panose="02020603050405020304" pitchFamily="18" charset="0"/>
                <a:cs typeface="Times New Roman" panose="02020603050405020304" pitchFamily="18" charset="0"/>
                <a:sym typeface="+mn-ea"/>
              </a:rPr>
              <a:t>Fig. 3 Scatter plots of  </a:t>
            </a:r>
            <a:r>
              <a:rPr lang="en-US" sz="3200" dirty="0">
                <a:solidFill>
                  <a:prstClr val="black"/>
                </a:solidFill>
                <a:latin typeface="Times New Roman" panose="02020603050405020304" pitchFamily="18" charset="0"/>
                <a:cs typeface="Times New Roman" panose="02020603050405020304" pitchFamily="18" charset="0"/>
                <a:sym typeface="+mn-ea"/>
              </a:rPr>
              <a:t>NO</a:t>
            </a:r>
            <a:r>
              <a:rPr lang="en-US" sz="3200" baseline="-25000" dirty="0">
                <a:solidFill>
                  <a:prstClr val="black"/>
                </a:solidFill>
                <a:latin typeface="Times New Roman" panose="02020603050405020304" pitchFamily="18" charset="0"/>
                <a:cs typeface="Times New Roman" panose="02020603050405020304" pitchFamily="18" charset="0"/>
                <a:sym typeface="+mn-ea"/>
              </a:rPr>
              <a:t>3</a:t>
            </a:r>
            <a:r>
              <a:rPr lang="en-US" sz="3200" baseline="30000" dirty="0">
                <a:solidFill>
                  <a:prstClr val="black"/>
                </a:solidFill>
                <a:latin typeface="Times New Roman" panose="02020603050405020304" pitchFamily="18" charset="0"/>
                <a:cs typeface="Times New Roman" panose="02020603050405020304" pitchFamily="18" charset="0"/>
                <a:sym typeface="+mn-ea"/>
              </a:rPr>
              <a:t>−</a:t>
            </a:r>
            <a:r>
              <a:rPr lang="en-US" altLang="zh-CN" sz="3200" dirty="0">
                <a:solidFill>
                  <a:prstClr val="black"/>
                </a:solidFill>
                <a:latin typeface="Times New Roman" panose="02020603050405020304" pitchFamily="18" charset="0"/>
                <a:cs typeface="Times New Roman" panose="02020603050405020304" pitchFamily="18" charset="0"/>
                <a:sym typeface="+mn-ea"/>
              </a:rPr>
              <a:t> /Cl</a:t>
            </a:r>
            <a:r>
              <a:rPr lang="en-US" altLang="zh-CN" sz="3200" baseline="30000" dirty="0">
                <a:solidFill>
                  <a:prstClr val="black"/>
                </a:solidFill>
                <a:latin typeface="Times New Roman" panose="02020603050405020304" pitchFamily="18" charset="0"/>
                <a:cs typeface="Times New Roman" panose="02020603050405020304" pitchFamily="18" charset="0"/>
                <a:sym typeface="+mn-ea"/>
              </a:rPr>
              <a:t>−</a:t>
            </a:r>
            <a:r>
              <a:rPr lang="en-US" altLang="zh-CN" sz="3200" dirty="0">
                <a:solidFill>
                  <a:prstClr val="black"/>
                </a:solidFill>
                <a:latin typeface="Times New Roman" panose="02020603050405020304" pitchFamily="18" charset="0"/>
                <a:cs typeface="Times New Roman" panose="02020603050405020304" pitchFamily="18" charset="0"/>
                <a:sym typeface="+mn-ea"/>
              </a:rPr>
              <a:t> vs. Cl</a:t>
            </a:r>
            <a:r>
              <a:rPr lang="en-US" altLang="zh-CN" sz="3200" baseline="30000" dirty="0">
                <a:solidFill>
                  <a:prstClr val="black"/>
                </a:solidFill>
                <a:latin typeface="Times New Roman" panose="02020603050405020304" pitchFamily="18" charset="0"/>
                <a:cs typeface="Times New Roman" panose="02020603050405020304" pitchFamily="18" charset="0"/>
                <a:sym typeface="+mn-ea"/>
              </a:rPr>
              <a:t>− </a:t>
            </a:r>
            <a:r>
              <a:rPr lang="en-US" altLang="zh-CN" sz="3200" dirty="0">
                <a:solidFill>
                  <a:prstClr val="black"/>
                </a:solidFill>
                <a:latin typeface="Times New Roman" panose="02020603050405020304" pitchFamily="18" charset="0"/>
                <a:cs typeface="Times New Roman" panose="02020603050405020304" pitchFamily="18" charset="0"/>
                <a:sym typeface="+mn-ea"/>
              </a:rPr>
              <a:t> </a:t>
            </a:r>
            <a:endParaRPr lang="zh-CN" altLang="en-US">
              <a:latin typeface="Times New Roman" panose="02020603050405020304" pitchFamily="18" charset="0"/>
              <a:cs typeface="Times New Roman" panose="02020603050405020304" pitchFamily="18" charset="0"/>
            </a:endParaRPr>
          </a:p>
        </p:txBody>
      </p:sp>
      <p:sp>
        <p:nvSpPr>
          <p:cNvPr id="32" name="文本框 31"/>
          <p:cNvSpPr txBox="1"/>
          <p:nvPr/>
        </p:nvSpPr>
        <p:spPr>
          <a:xfrm>
            <a:off x="21215350" y="16395065"/>
            <a:ext cx="6775450" cy="6492875"/>
          </a:xfrm>
          <a:prstGeom prst="rect">
            <a:avLst/>
          </a:prstGeom>
          <a:noFill/>
        </p:spPr>
        <p:txBody>
          <a:bodyPr wrap="square" rtlCol="0">
            <a:spAutoFit/>
          </a:bodyPr>
          <a:p>
            <a:pPr algn="just"/>
            <a:r>
              <a:rPr lang="en-US" sz="3200" dirty="0">
                <a:solidFill>
                  <a:prstClr val="black"/>
                </a:solidFill>
                <a:latin typeface="Times New Roman" panose="02020603050405020304" pitchFamily="18" charset="0"/>
                <a:cs typeface="Times New Roman" panose="02020603050405020304" pitchFamily="18" charset="0"/>
                <a:sym typeface="+mn-ea"/>
              </a:rPr>
              <a:t>    The low Cl</a:t>
            </a:r>
            <a:r>
              <a:rPr lang="en-US" sz="3200" baseline="30000" dirty="0">
                <a:solidFill>
                  <a:prstClr val="black"/>
                </a:solidFill>
                <a:latin typeface="Times New Roman" panose="02020603050405020304" pitchFamily="18" charset="0"/>
                <a:cs typeface="Times New Roman" panose="02020603050405020304" pitchFamily="18" charset="0"/>
                <a:sym typeface="+mn-ea"/>
              </a:rPr>
              <a:t>−</a:t>
            </a:r>
            <a:r>
              <a:rPr lang="en-US" sz="3200" dirty="0">
                <a:solidFill>
                  <a:prstClr val="black"/>
                </a:solidFill>
                <a:latin typeface="Times New Roman" panose="02020603050405020304" pitchFamily="18" charset="0"/>
                <a:cs typeface="Times New Roman" panose="02020603050405020304" pitchFamily="18" charset="0"/>
                <a:sym typeface="+mn-ea"/>
              </a:rPr>
              <a:t> Vs NO</a:t>
            </a:r>
            <a:r>
              <a:rPr lang="en-US" sz="3200" baseline="-25000" dirty="0">
                <a:solidFill>
                  <a:prstClr val="black"/>
                </a:solidFill>
                <a:latin typeface="Times New Roman" panose="02020603050405020304" pitchFamily="18" charset="0"/>
                <a:cs typeface="Times New Roman" panose="02020603050405020304" pitchFamily="18" charset="0"/>
                <a:sym typeface="+mn-ea"/>
              </a:rPr>
              <a:t>3</a:t>
            </a:r>
            <a:r>
              <a:rPr lang="en-US" sz="3200" baseline="30000" dirty="0">
                <a:solidFill>
                  <a:prstClr val="black"/>
                </a:solidFill>
                <a:latin typeface="Times New Roman" panose="02020603050405020304" pitchFamily="18" charset="0"/>
                <a:cs typeface="Times New Roman" panose="02020603050405020304" pitchFamily="18" charset="0"/>
                <a:sym typeface="+mn-ea"/>
              </a:rPr>
              <a:t>−</a:t>
            </a:r>
            <a:r>
              <a:rPr lang="en-US" sz="3200" dirty="0">
                <a:solidFill>
                  <a:prstClr val="black"/>
                </a:solidFill>
                <a:latin typeface="Times New Roman" panose="02020603050405020304" pitchFamily="18" charset="0"/>
                <a:cs typeface="Times New Roman" panose="02020603050405020304" pitchFamily="18" charset="0"/>
                <a:sym typeface="+mn-ea"/>
              </a:rPr>
              <a:t>/Cl</a:t>
            </a:r>
            <a:r>
              <a:rPr lang="en-US" sz="3200" baseline="30000" dirty="0">
                <a:solidFill>
                  <a:prstClr val="black"/>
                </a:solidFill>
                <a:latin typeface="Times New Roman" panose="02020603050405020304" pitchFamily="18" charset="0"/>
                <a:cs typeface="Times New Roman" panose="02020603050405020304" pitchFamily="18" charset="0"/>
                <a:sym typeface="+mn-ea"/>
              </a:rPr>
              <a:t>−</a:t>
            </a:r>
            <a:r>
              <a:rPr lang="en-US" sz="3200" dirty="0">
                <a:solidFill>
                  <a:prstClr val="black"/>
                </a:solidFill>
                <a:latin typeface="Times New Roman" panose="02020603050405020304" pitchFamily="18" charset="0"/>
                <a:cs typeface="Times New Roman" panose="02020603050405020304" pitchFamily="18" charset="0"/>
                <a:sym typeface="+mn-ea"/>
              </a:rPr>
              <a:t> in most water samples indicated that </a:t>
            </a:r>
            <a:r>
              <a:rPr lang="en-US" sz="3200" dirty="0">
                <a:solidFill>
                  <a:prstClr val="black"/>
                </a:solidFill>
                <a:latin typeface="Times New Roman" panose="02020603050405020304" pitchFamily="18" charset="0"/>
                <a:cs typeface="Times New Roman" panose="02020603050405020304" pitchFamily="18" charset="0"/>
                <a:sym typeface="+mn-ea"/>
              </a:rPr>
              <a:t>NO</a:t>
            </a:r>
            <a:r>
              <a:rPr lang="en-US" sz="3200" baseline="-25000" dirty="0">
                <a:solidFill>
                  <a:prstClr val="black"/>
                </a:solidFill>
                <a:latin typeface="Times New Roman" panose="02020603050405020304" pitchFamily="18" charset="0"/>
                <a:cs typeface="Times New Roman" panose="02020603050405020304" pitchFamily="18" charset="0"/>
                <a:sym typeface="+mn-ea"/>
              </a:rPr>
              <a:t>3</a:t>
            </a:r>
            <a:r>
              <a:rPr lang="en-US" sz="3200" baseline="30000" dirty="0">
                <a:solidFill>
                  <a:prstClr val="black"/>
                </a:solidFill>
                <a:latin typeface="Times New Roman" panose="02020603050405020304" pitchFamily="18" charset="0"/>
                <a:cs typeface="Times New Roman" panose="02020603050405020304" pitchFamily="18" charset="0"/>
                <a:sym typeface="+mn-ea"/>
              </a:rPr>
              <a:t>−</a:t>
            </a:r>
            <a:r>
              <a:rPr lang="en-US" sz="3200" dirty="0">
                <a:solidFill>
                  <a:prstClr val="black"/>
                </a:solidFill>
                <a:latin typeface="Times New Roman" panose="02020603050405020304" pitchFamily="18" charset="0"/>
                <a:cs typeface="Times New Roman" panose="02020603050405020304" pitchFamily="18" charset="0"/>
                <a:sym typeface="+mn-ea"/>
              </a:rPr>
              <a:t> mainly was derived from soil nitrogen, which may be related to the steep terrain slope and high forest coverage rate. Some water samples had low Cl</a:t>
            </a:r>
            <a:r>
              <a:rPr lang="en-US" sz="3200" baseline="30000" dirty="0">
                <a:solidFill>
                  <a:prstClr val="black"/>
                </a:solidFill>
                <a:latin typeface="Times New Roman" panose="02020603050405020304" pitchFamily="18" charset="0"/>
                <a:cs typeface="Times New Roman" panose="02020603050405020304" pitchFamily="18" charset="0"/>
                <a:sym typeface="+mn-ea"/>
              </a:rPr>
              <a:t>-</a:t>
            </a:r>
            <a:r>
              <a:rPr lang="en-US" sz="3200" dirty="0">
                <a:solidFill>
                  <a:prstClr val="black"/>
                </a:solidFill>
                <a:latin typeface="Times New Roman" panose="02020603050405020304" pitchFamily="18" charset="0"/>
                <a:cs typeface="Times New Roman" panose="02020603050405020304" pitchFamily="18" charset="0"/>
                <a:sym typeface="+mn-ea"/>
              </a:rPr>
              <a:t> and high </a:t>
            </a:r>
            <a:r>
              <a:rPr lang="en-US" sz="3200" dirty="0">
                <a:solidFill>
                  <a:prstClr val="black"/>
                </a:solidFill>
                <a:latin typeface="Times New Roman" panose="02020603050405020304" pitchFamily="18" charset="0"/>
                <a:cs typeface="Times New Roman" panose="02020603050405020304" pitchFamily="18" charset="0"/>
                <a:sym typeface="+mn-ea"/>
              </a:rPr>
              <a:t>NO</a:t>
            </a:r>
            <a:r>
              <a:rPr lang="en-US" sz="3200" baseline="-25000" dirty="0">
                <a:solidFill>
                  <a:prstClr val="black"/>
                </a:solidFill>
                <a:latin typeface="Times New Roman" panose="02020603050405020304" pitchFamily="18" charset="0"/>
                <a:cs typeface="Times New Roman" panose="02020603050405020304" pitchFamily="18" charset="0"/>
                <a:sym typeface="+mn-ea"/>
              </a:rPr>
              <a:t>3</a:t>
            </a:r>
            <a:r>
              <a:rPr lang="en-US" sz="3200" baseline="30000" dirty="0">
                <a:solidFill>
                  <a:prstClr val="black"/>
                </a:solidFill>
                <a:latin typeface="Times New Roman" panose="02020603050405020304" pitchFamily="18" charset="0"/>
                <a:cs typeface="Times New Roman" panose="02020603050405020304" pitchFamily="18" charset="0"/>
                <a:sym typeface="+mn-ea"/>
              </a:rPr>
              <a:t>−</a:t>
            </a:r>
            <a:r>
              <a:rPr lang="en-US" sz="3200" dirty="0">
                <a:solidFill>
                  <a:prstClr val="black"/>
                </a:solidFill>
                <a:latin typeface="Times New Roman" panose="02020603050405020304" pitchFamily="18" charset="0"/>
                <a:cs typeface="Times New Roman" panose="02020603050405020304" pitchFamily="18" charset="0"/>
                <a:sym typeface="+mn-ea"/>
              </a:rPr>
              <a:t>/Cl</a:t>
            </a:r>
            <a:r>
              <a:rPr lang="en-US" sz="3200" baseline="30000" dirty="0">
                <a:solidFill>
                  <a:prstClr val="black"/>
                </a:solidFill>
                <a:latin typeface="Times New Roman" panose="02020603050405020304" pitchFamily="18" charset="0"/>
                <a:cs typeface="Times New Roman" panose="02020603050405020304" pitchFamily="18" charset="0"/>
                <a:sym typeface="+mn-ea"/>
              </a:rPr>
              <a:t>-</a:t>
            </a:r>
            <a:r>
              <a:rPr lang="en-US" sz="3200" dirty="0">
                <a:solidFill>
                  <a:prstClr val="black"/>
                </a:solidFill>
                <a:latin typeface="Times New Roman" panose="02020603050405020304" pitchFamily="18" charset="0"/>
                <a:cs typeface="Times New Roman" panose="02020603050405020304" pitchFamily="18" charset="0"/>
                <a:sym typeface="+mn-ea"/>
              </a:rPr>
              <a:t>, which may be attributed to the heavy use of chemical fertilizers in agriculture. nitrate contaminants in the watershed mainly derived from the mixture of soil nitrogen, agricultural fertilizer and manure or sewage.</a:t>
            </a:r>
            <a:endParaRPr lang="en-US" sz="3200" dirty="0">
              <a:solidFill>
                <a:prstClr val="black"/>
              </a:solidFill>
              <a:latin typeface="Times New Roman" panose="02020603050405020304" pitchFamily="18" charset="0"/>
              <a:cs typeface="Times New Roman" panose="02020603050405020304" pitchFamily="18" charset="0"/>
              <a:sym typeface="+mn-ea"/>
            </a:endParaRPr>
          </a:p>
        </p:txBody>
      </p:sp>
      <p:sp>
        <p:nvSpPr>
          <p:cNvPr id="33" name="文本框 32"/>
          <p:cNvSpPr txBox="1"/>
          <p:nvPr/>
        </p:nvSpPr>
        <p:spPr>
          <a:xfrm>
            <a:off x="14912340" y="13337540"/>
            <a:ext cx="12976860" cy="1568450"/>
          </a:xfrm>
          <a:prstGeom prst="rect">
            <a:avLst/>
          </a:prstGeom>
          <a:noFill/>
        </p:spPr>
        <p:txBody>
          <a:bodyPr wrap="square" rtlCol="0">
            <a:spAutoFit/>
          </a:bodyPr>
          <a:p>
            <a:pPr algn="l"/>
            <a:r>
              <a:rPr lang="en-US" sz="3200" dirty="0">
                <a:solidFill>
                  <a:prstClr val="black"/>
                </a:solidFill>
                <a:latin typeface="Times New Roman" panose="02020603050405020304" pitchFamily="18" charset="0"/>
                <a:cs typeface="Times New Roman" panose="02020603050405020304" pitchFamily="18" charset="0"/>
              </a:rPr>
              <a:t> The mean </a:t>
            </a:r>
            <a:r>
              <a:rPr lang="en-US" altLang="zh-CN" sz="3200" dirty="0">
                <a:latin typeface="Times New Roman" panose="02020603050405020304" pitchFamily="18" charset="0"/>
                <a:cs typeface="Times New Roman" panose="02020603050405020304" pitchFamily="18" charset="0"/>
                <a:sym typeface="+mn-ea"/>
              </a:rPr>
              <a:t>NO</a:t>
            </a:r>
            <a:r>
              <a:rPr lang="en-US" altLang="zh-CN" sz="3200" baseline="-25000" dirty="0">
                <a:latin typeface="Times New Roman" panose="02020603050405020304" pitchFamily="18" charset="0"/>
                <a:cs typeface="Times New Roman" panose="02020603050405020304" pitchFamily="18" charset="0"/>
                <a:sym typeface="+mn-ea"/>
              </a:rPr>
              <a:t>3</a:t>
            </a:r>
            <a:r>
              <a:rPr lang="en-US" altLang="zh-CN" sz="3200" baseline="30000" dirty="0">
                <a:latin typeface="Times New Roman" panose="02020603050405020304" pitchFamily="18" charset="0"/>
                <a:cs typeface="Times New Roman" panose="02020603050405020304" pitchFamily="18" charset="0"/>
                <a:sym typeface="+mn-ea"/>
              </a:rPr>
              <a:t>-</a:t>
            </a:r>
            <a:r>
              <a:rPr lang="en-US" altLang="zh-CN" sz="3200" dirty="0">
                <a:latin typeface="Times New Roman" panose="02020603050405020304" pitchFamily="18" charset="0"/>
                <a:cs typeface="Times New Roman" panose="02020603050405020304" pitchFamily="18" charset="0"/>
                <a:sym typeface="+mn-ea"/>
              </a:rPr>
              <a:t>-N</a:t>
            </a:r>
            <a:r>
              <a:rPr lang="en-US" sz="3200" dirty="0">
                <a:solidFill>
                  <a:prstClr val="black"/>
                </a:solidFill>
                <a:latin typeface="Times New Roman" panose="02020603050405020304" pitchFamily="18" charset="0"/>
                <a:cs typeface="Times New Roman" panose="02020603050405020304" pitchFamily="18" charset="0"/>
              </a:rPr>
              <a:t> concentrations in the wet season (5.78 mg/L) were  higher than that in the dry season (3.04 mg/L), showing significant seasonal variation. This is not consistent with results for surface water in other study areas </a:t>
            </a:r>
            <a:endParaRPr lang="en-US" sz="3200" dirty="0">
              <a:solidFill>
                <a:prstClr val="black"/>
              </a:solidFill>
              <a:latin typeface="Times New Roman" panose="02020603050405020304" pitchFamily="18" charset="0"/>
              <a:cs typeface="Times New Roman" panose="02020603050405020304" pitchFamily="18" charset="0"/>
            </a:endParaRPr>
          </a:p>
        </p:txBody>
      </p:sp>
      <p:pic>
        <p:nvPicPr>
          <p:cNvPr id="34" name="图片 33" descr="地大高清logo空心"/>
          <p:cNvPicPr>
            <a:picLocks noChangeAspect="1"/>
          </p:cNvPicPr>
          <p:nvPr/>
        </p:nvPicPr>
        <p:blipFill>
          <a:blip r:embed="rId12"/>
          <a:stretch>
            <a:fillRect/>
          </a:stretch>
        </p:blipFill>
        <p:spPr>
          <a:xfrm>
            <a:off x="40386000" y="327025"/>
            <a:ext cx="2781300" cy="2781300"/>
          </a:xfrm>
          <a:prstGeom prst="rect">
            <a:avLst/>
          </a:prstGeom>
        </p:spPr>
      </p:pic>
      <p:sp>
        <p:nvSpPr>
          <p:cNvPr id="21" name="文本框 20"/>
          <p:cNvSpPr txBox="1"/>
          <p:nvPr/>
        </p:nvSpPr>
        <p:spPr>
          <a:xfrm>
            <a:off x="680720" y="22681565"/>
            <a:ext cx="7929880" cy="1076325"/>
          </a:xfrm>
          <a:prstGeom prst="rect">
            <a:avLst/>
          </a:prstGeom>
          <a:noFill/>
        </p:spPr>
        <p:txBody>
          <a:bodyPr wrap="square" rtlCol="0">
            <a:spAutoFit/>
          </a:bodyPr>
          <a:p>
            <a:pPr marL="5080" lvl="1" algn="ctr"/>
            <a:r>
              <a:rPr lang="en-US" altLang="zh-CN" sz="3200" dirty="0">
                <a:latin typeface="Times New Roman" panose="02020603050405020304" pitchFamily="18" charset="0"/>
                <a:cs typeface="Times New Roman" panose="02020603050405020304" pitchFamily="18" charset="0"/>
                <a:sym typeface="+mn-ea"/>
              </a:rPr>
              <a:t>Fig.1 Location, sampling site and land-use distribution of the YFR watershed</a:t>
            </a:r>
            <a:endParaRPr lang="zh-CN" altLang="en-US"/>
          </a:p>
        </p:txBody>
      </p:sp>
      <p:sp>
        <p:nvSpPr>
          <p:cNvPr id="7" name="文本框 6"/>
          <p:cNvSpPr txBox="1"/>
          <p:nvPr/>
        </p:nvSpPr>
        <p:spPr>
          <a:xfrm>
            <a:off x="8991600" y="21869400"/>
            <a:ext cx="4289425" cy="645160"/>
          </a:xfrm>
          <a:prstGeom prst="rect">
            <a:avLst/>
          </a:prstGeom>
          <a:noFill/>
        </p:spPr>
        <p:txBody>
          <a:bodyPr wrap="square" rtlCol="0">
            <a:spAutoFit/>
          </a:bodyPr>
          <a:p>
            <a:r>
              <a:rPr lang="en-US" altLang="zh-CN" sz="3600" b="1">
                <a:latin typeface="Times New Roman" panose="02020603050405020304" pitchFamily="18" charset="0"/>
                <a:cs typeface="Times New Roman" panose="02020603050405020304" pitchFamily="18" charset="0"/>
              </a:rPr>
              <a:t>Simmr model</a:t>
            </a:r>
            <a:endParaRPr lang="en-US" altLang="zh-CN" sz="3600" b="1">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8270</Words>
  <Application>WPS 演示</Application>
  <PresentationFormat>自定义</PresentationFormat>
  <Paragraphs>117</Paragraphs>
  <Slides>1</Slides>
  <Notes>1</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vt:i4>
      </vt:variant>
    </vt:vector>
  </HeadingPairs>
  <TitlesOfParts>
    <vt:vector size="9" baseType="lpstr">
      <vt:lpstr>Arial</vt:lpstr>
      <vt:lpstr>宋体</vt:lpstr>
      <vt:lpstr>Wingdings</vt:lpstr>
      <vt:lpstr>Times New Roman</vt:lpstr>
      <vt:lpstr>Calibri</vt:lpstr>
      <vt:lpstr>微软雅黑</vt:lpstr>
      <vt:lpstr>Arial Unicode MS</vt:lpstr>
      <vt:lpstr>Office Theme</vt:lpstr>
      <vt:lpstr>PowerPoint 演示文稿</vt:lpstr>
    </vt:vector>
  </TitlesOfParts>
  <Company>Grizli777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Ajmera</dc:creator>
  <cp:lastModifiedBy>Administrator</cp:lastModifiedBy>
  <cp:revision>1649</cp:revision>
  <dcterms:created xsi:type="dcterms:W3CDTF">2010-01-18T01:06:00Z</dcterms:created>
  <dcterms:modified xsi:type="dcterms:W3CDTF">2021-04-20T08:22:52Z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B7D64C15B8004ED692A20FC40BB05847</vt:lpwstr>
  </property>
  <property fmtid="{D5CDD505-2E9C-101B-9397-08002B2CF9AE}" pid="3" name="KSOProductBuildVer">
    <vt:lpwstr>2052-11.1.0.10356</vt:lpwstr>
  </property>
</Properties>
</file>