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FDAA8C-AD51-4B4D-B2F7-DD698DD960D4}" type="datetimeFigureOut">
              <a:rPr lang="en-US" smtClean="0"/>
              <a:t>4/27/2021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483F7-6EB2-42C4-90B3-27EDE44947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79424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FDAA8C-AD51-4B4D-B2F7-DD698DD960D4}" type="datetimeFigureOut">
              <a:rPr lang="en-US" smtClean="0"/>
              <a:t>4/27/2021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483F7-6EB2-42C4-90B3-27EDE44947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51785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FDAA8C-AD51-4B4D-B2F7-DD698DD960D4}" type="datetimeFigureOut">
              <a:rPr lang="en-US" smtClean="0"/>
              <a:t>4/27/2021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483F7-6EB2-42C4-90B3-27EDE44947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57739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FDAA8C-AD51-4B4D-B2F7-DD698DD960D4}" type="datetimeFigureOut">
              <a:rPr lang="en-US" smtClean="0"/>
              <a:t>4/27/2021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483F7-6EB2-42C4-90B3-27EDE44947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46274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FDAA8C-AD51-4B4D-B2F7-DD698DD960D4}" type="datetimeFigureOut">
              <a:rPr lang="en-US" smtClean="0"/>
              <a:t>4/27/2021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483F7-6EB2-42C4-90B3-27EDE44947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98002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FDAA8C-AD51-4B4D-B2F7-DD698DD960D4}" type="datetimeFigureOut">
              <a:rPr lang="en-US" smtClean="0"/>
              <a:t>4/27/2021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483F7-6EB2-42C4-90B3-27EDE44947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12805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FDAA8C-AD51-4B4D-B2F7-DD698DD960D4}" type="datetimeFigureOut">
              <a:rPr lang="en-US" smtClean="0"/>
              <a:t>4/27/2021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483F7-6EB2-42C4-90B3-27EDE44947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26451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FDAA8C-AD51-4B4D-B2F7-DD698DD960D4}" type="datetimeFigureOut">
              <a:rPr lang="en-US" smtClean="0"/>
              <a:t>4/27/2021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483F7-6EB2-42C4-90B3-27EDE44947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71660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FDAA8C-AD51-4B4D-B2F7-DD698DD960D4}" type="datetimeFigureOut">
              <a:rPr lang="en-US" smtClean="0"/>
              <a:t>4/27/2021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483F7-6EB2-42C4-90B3-27EDE44947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61318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FDAA8C-AD51-4B4D-B2F7-DD698DD960D4}" type="datetimeFigureOut">
              <a:rPr lang="en-US" smtClean="0"/>
              <a:t>4/27/2021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483F7-6EB2-42C4-90B3-27EDE44947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22029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FDAA8C-AD51-4B4D-B2F7-DD698DD960D4}" type="datetimeFigureOut">
              <a:rPr lang="en-US" smtClean="0"/>
              <a:t>4/27/2021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483F7-6EB2-42C4-90B3-27EDE44947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074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FDAA8C-AD51-4B4D-B2F7-DD698DD960D4}" type="datetimeFigureOut">
              <a:rPr lang="en-US" smtClean="0"/>
              <a:t>4/27/2021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D483F7-6EB2-42C4-90B3-27EDE44947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47378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10" Type="http://schemas.openxmlformats.org/officeDocument/2006/relationships/image" Target="../media/image9.jpeg"/><Relationship Id="rId4" Type="http://schemas.openxmlformats.org/officeDocument/2006/relationships/image" Target="../media/image3.png"/><Relationship Id="rId9" Type="http://schemas.openxmlformats.org/officeDocument/2006/relationships/image" Target="../media/image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12184345" cy="102506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2285" y="8832"/>
            <a:ext cx="7057625" cy="544959"/>
          </a:xfrm>
        </p:spPr>
        <p:txBody>
          <a:bodyPr>
            <a:normAutofit/>
          </a:bodyPr>
          <a:lstStyle/>
          <a:p>
            <a:r>
              <a:rPr lang="en-US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On the dynamics of physical heights and their use for the determination of accurate </a:t>
            </a:r>
            <a:r>
              <a:rPr lang="en-US" sz="16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orthometric</a:t>
            </a:r>
            <a:r>
              <a:rPr lang="en-US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/normal heights</a:t>
            </a:r>
          </a:p>
        </p:txBody>
      </p:sp>
      <p:sp>
        <p:nvSpPr>
          <p:cNvPr id="5" name="Rectangle 4"/>
          <p:cNvSpPr/>
          <p:nvPr/>
        </p:nvSpPr>
        <p:spPr>
          <a:xfrm>
            <a:off x="2343958" y="656163"/>
            <a:ext cx="722504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Institute of Geodesy and Cartography (</a:t>
            </a:r>
            <a:r>
              <a:rPr lang="en-US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IGiK</a:t>
            </a:r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), Centre of Geodesy and Geodynamics, Warsaw, Poland</a:t>
            </a:r>
            <a:r>
              <a:rPr lang="en-US" sz="2400" dirty="0" smtClean="0"/>
              <a:t> </a:t>
            </a: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163910" y="502275"/>
            <a:ext cx="6096000" cy="30777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Walyeldeen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Godah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Malgorzata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Szelachowska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, Jan </a:t>
            </a:r>
            <a:r>
              <a:rPr 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Krynski</a:t>
            </a:r>
            <a:endParaRPr lang="en-US" sz="1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60" y="21913"/>
            <a:ext cx="2154767" cy="993619"/>
          </a:xfrm>
          <a:prstGeom prst="rect">
            <a:avLst/>
          </a:prstGeom>
        </p:spPr>
      </p:pic>
      <p:pic>
        <p:nvPicPr>
          <p:cNvPr id="9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19682" y="21913"/>
            <a:ext cx="1856498" cy="9936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1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75036" y="10442"/>
            <a:ext cx="1009309" cy="10146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40" y="1534404"/>
            <a:ext cx="2868886" cy="2590979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1801" y="1623568"/>
            <a:ext cx="4650733" cy="2401679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1244" y="4467910"/>
            <a:ext cx="2587579" cy="2390089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55" y="4417474"/>
            <a:ext cx="4389120" cy="2421239"/>
          </a:xfrm>
          <a:prstGeom prst="rect">
            <a:avLst/>
          </a:prstGeom>
        </p:spPr>
      </p:pic>
      <p:sp>
        <p:nvSpPr>
          <p:cNvPr id="16" name="Plus 15"/>
          <p:cNvSpPr/>
          <p:nvPr/>
        </p:nvSpPr>
        <p:spPr>
          <a:xfrm>
            <a:off x="4455347" y="5190188"/>
            <a:ext cx="524631" cy="502274"/>
          </a:xfrm>
          <a:prstGeom prst="mathPlus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29953" y="1041214"/>
            <a:ext cx="2834201" cy="553998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marR="0" lvl="0" algn="ctr">
              <a:spcBef>
                <a:spcPts val="300"/>
              </a:spcBef>
              <a:spcAft>
                <a:spcPts val="720"/>
              </a:spcAft>
            </a:pPr>
            <a:r>
              <a:rPr lang="en-GB" sz="14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a) </a:t>
            </a:r>
            <a:r>
              <a:rPr lang="en-GB" sz="15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The impact of temporal mass   variations on heights</a:t>
            </a:r>
            <a:endParaRPr lang="en-US" sz="15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3057335" y="1050207"/>
            <a:ext cx="4451043" cy="553998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marR="0" lvl="0" algn="ctr">
              <a:spcBef>
                <a:spcPts val="300"/>
              </a:spcBef>
              <a:spcAft>
                <a:spcPts val="720"/>
              </a:spcAft>
            </a:pPr>
            <a:r>
              <a:rPr lang="en-US" sz="15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b) </a:t>
            </a:r>
            <a:r>
              <a:rPr lang="en-US" sz="15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G</a:t>
            </a:r>
            <a:r>
              <a:rPr lang="en-US" sz="15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eneral steps to determine </a:t>
            </a:r>
            <a:r>
              <a:rPr lang="en-US" sz="15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orthometric</a:t>
            </a:r>
            <a:r>
              <a:rPr lang="en-US" sz="15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/normal heights corrected for their dynamics</a:t>
            </a:r>
            <a:endParaRPr lang="en-US" sz="15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4532622" y="4125383"/>
            <a:ext cx="3069912" cy="323165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marR="0" lvl="0" algn="ctr">
              <a:spcBef>
                <a:spcPts val="300"/>
              </a:spcBef>
              <a:spcAft>
                <a:spcPts val="720"/>
              </a:spcAft>
            </a:pPr>
            <a:r>
              <a:rPr lang="en-US" sz="15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e)</a:t>
            </a:r>
            <a:r>
              <a:rPr lang="en-US" sz="1500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5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Static </a:t>
            </a:r>
            <a:r>
              <a:rPr lang="en-US" sz="15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orthometric</a:t>
            </a:r>
            <a:r>
              <a:rPr lang="en-US" sz="15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/normal heights</a:t>
            </a:r>
            <a:endParaRPr lang="en-US" sz="15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1200955" y="4125383"/>
            <a:ext cx="2184369" cy="323165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marR="0" lvl="0" algn="just">
              <a:spcBef>
                <a:spcPts val="300"/>
              </a:spcBef>
              <a:spcAft>
                <a:spcPts val="720"/>
              </a:spcAft>
            </a:pPr>
            <a:r>
              <a:rPr lang="en-US" sz="15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d) </a:t>
            </a:r>
            <a:r>
              <a:rPr lang="en-US" sz="15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Modelled </a:t>
            </a:r>
            <a:r>
              <a:rPr lang="en-GB" sz="15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∆</a:t>
            </a:r>
            <a:r>
              <a:rPr lang="en-GB" sz="1500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GB" sz="15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/∆</a:t>
            </a:r>
            <a:r>
              <a:rPr lang="en-GB" sz="1500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GB" sz="1500" b="1" i="1" baseline="300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r>
              <a:rPr lang="en-GB" sz="1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15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7654050" y="4125383"/>
            <a:ext cx="4504542" cy="2631490"/>
          </a:xfrm>
          <a:prstGeom prst="rect">
            <a:avLst/>
          </a:prstGeom>
          <a:ln>
            <a:solidFill>
              <a:srgbClr val="00B050"/>
            </a:solidFill>
          </a:ln>
        </p:spPr>
        <p:txBody>
          <a:bodyPr wrap="square">
            <a:spAutoFit/>
          </a:bodyPr>
          <a:lstStyle/>
          <a:p>
            <a:pPr marL="171450" marR="0" lvl="0" indent="-171450" algn="just">
              <a:spcBef>
                <a:spcPts val="3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sz="1400" b="1" u="sng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Main conclusions</a:t>
            </a:r>
          </a:p>
          <a:p>
            <a:pPr marL="342900" marR="0" lvl="0" indent="-342900" algn="just"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Temporal </a:t>
            </a:r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variations of </a:t>
            </a:r>
            <a:r>
              <a:rPr lang="en-GB" sz="1400" dirty="0" err="1">
                <a:latin typeface="Arial" panose="020B0604020202020204" pitchFamily="34" charset="0"/>
                <a:cs typeface="Arial" panose="020B0604020202020204" pitchFamily="34" charset="0"/>
              </a:rPr>
              <a:t>orthometric</a:t>
            </a:r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/normal </a:t>
            </a:r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heights (</a:t>
            </a:r>
            <a:r>
              <a:rPr lang="en-GB" sz="14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∆</a:t>
            </a:r>
            <a:r>
              <a:rPr lang="en-GB" sz="1400" b="1" i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  <a:r>
              <a:rPr lang="en-GB" sz="14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en-GB" sz="14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∆</a:t>
            </a:r>
            <a:r>
              <a:rPr lang="en-GB" sz="1400" b="1" i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  <a:r>
              <a:rPr lang="en-GB" sz="1400" b="1" i="1" baseline="30000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*</a:t>
            </a:r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) over Poland </a:t>
            </a:r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reach up to </a:t>
            </a:r>
            <a:r>
              <a:rPr lang="en-GB" sz="1400" b="1" dirty="0">
                <a:latin typeface="Arial" panose="020B0604020202020204" pitchFamily="34" charset="0"/>
                <a:cs typeface="Arial" panose="020B0604020202020204" pitchFamily="34" charset="0"/>
              </a:rPr>
              <a:t>23 </a:t>
            </a:r>
            <a:r>
              <a:rPr lang="en-GB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mm</a:t>
            </a:r>
          </a:p>
          <a:p>
            <a:pPr marL="342900" marR="0" lvl="0" indent="-342900" algn="just"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en-GB" sz="14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∆</a:t>
            </a:r>
            <a:r>
              <a:rPr lang="en-GB" sz="1400" b="1" i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  <a:r>
              <a:rPr lang="en-GB" sz="14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/∆</a:t>
            </a:r>
            <a:r>
              <a:rPr lang="en-GB" sz="1400" b="1" i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  <a:r>
              <a:rPr lang="en-GB" sz="1400" b="1" i="1" baseline="30000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*</a:t>
            </a:r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can be </a:t>
            </a:r>
            <a:r>
              <a:rPr lang="en-GB" sz="14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modelled</a:t>
            </a:r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with </a:t>
            </a:r>
            <a:r>
              <a:rPr lang="en-GB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1 mm accuracy</a:t>
            </a:r>
          </a:p>
          <a:p>
            <a:pPr marL="342900" marR="0" lvl="0" indent="-342900" algn="just"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en-GB" sz="14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∆</a:t>
            </a:r>
            <a:r>
              <a:rPr lang="en-GB" sz="1400" b="1" i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  <a:r>
              <a:rPr lang="en-GB" sz="14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/∆</a:t>
            </a:r>
            <a:r>
              <a:rPr lang="en-GB" sz="1400" b="1" i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  <a:r>
              <a:rPr lang="en-GB" sz="1400" b="1" i="1" baseline="30000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*</a:t>
            </a:r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can </a:t>
            </a:r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be </a:t>
            </a:r>
            <a:r>
              <a:rPr lang="en-GB" sz="1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predicted</a:t>
            </a:r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for </a:t>
            </a:r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the next six months with the </a:t>
            </a:r>
            <a:r>
              <a:rPr lang="en-GB" sz="1400" b="1" dirty="0">
                <a:latin typeface="Arial" panose="020B0604020202020204" pitchFamily="34" charset="0"/>
                <a:cs typeface="Arial" panose="020B0604020202020204" pitchFamily="34" charset="0"/>
              </a:rPr>
              <a:t>accuracy of ca. 1 – 2 </a:t>
            </a:r>
            <a:r>
              <a:rPr lang="en-GB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mm</a:t>
            </a:r>
          </a:p>
          <a:p>
            <a:pPr marL="342900" indent="-342900" algn="just"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Overall, </a:t>
            </a:r>
            <a:r>
              <a:rPr lang="en-US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orthometric</a:t>
            </a:r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/normal heights corrected for their dynamics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are 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required for </a:t>
            </a:r>
            <a:r>
              <a:rPr lang="en-US" sz="1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fulfilling the contemporary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geodetic </a:t>
            </a:r>
            <a:r>
              <a:rPr lang="en-US" sz="14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scientific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and </a:t>
            </a:r>
            <a:r>
              <a:rPr lang="en-US" sz="1400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applications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purposes</a:t>
            </a:r>
            <a:endParaRPr lang="en-US" sz="1400" b="1" dirty="0" smtClean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7701558" y="1060938"/>
            <a:ext cx="4490441" cy="553998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marR="0" lvl="0" algn="ctr">
              <a:spcBef>
                <a:spcPts val="300"/>
              </a:spcBef>
              <a:spcAft>
                <a:spcPts val="720"/>
              </a:spcAft>
            </a:pPr>
            <a:r>
              <a:rPr lang="en-US" sz="15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c) </a:t>
            </a:r>
            <a:r>
              <a:rPr lang="en-US" sz="15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Temporal variations of </a:t>
            </a:r>
            <a:r>
              <a:rPr lang="en-US" sz="15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orthometric</a:t>
            </a:r>
            <a:r>
              <a:rPr lang="en-US" sz="15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/normal heights </a:t>
            </a:r>
            <a:r>
              <a:rPr lang="en-GB" sz="1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GB" sz="15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∆</a:t>
            </a:r>
            <a:r>
              <a:rPr lang="en-GB" sz="1500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GB" sz="15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/∆</a:t>
            </a:r>
            <a:r>
              <a:rPr lang="en-GB" sz="1500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GB" sz="1500" b="1" i="1" baseline="300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r>
              <a:rPr lang="en-GB" sz="1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sz="15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determined over Poland using </a:t>
            </a:r>
            <a:r>
              <a:rPr lang="en-US" sz="1500" b="1" u="sng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GRACE data</a:t>
            </a:r>
            <a:endParaRPr lang="en-US" sz="1500" b="1" u="sng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24" name="Picture 23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48842" y="1752078"/>
            <a:ext cx="3309745" cy="2056835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9499" y="2206370"/>
            <a:ext cx="1178135" cy="1029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5338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93</TotalTime>
  <Words>174</Words>
  <Application>Microsoft Office PowerPoint</Application>
  <PresentationFormat>Widescreen</PresentationFormat>
  <Paragraphs>13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Times New Roman</vt:lpstr>
      <vt:lpstr>Wingdings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samsung</dc:creator>
  <cp:lastModifiedBy>samsung</cp:lastModifiedBy>
  <cp:revision>13</cp:revision>
  <dcterms:created xsi:type="dcterms:W3CDTF">2021-04-26T19:23:30Z</dcterms:created>
  <dcterms:modified xsi:type="dcterms:W3CDTF">2021-04-27T19:21:10Z</dcterms:modified>
</cp:coreProperties>
</file>