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handoutMasterIdLst>
    <p:handoutMasterId r:id="rId19"/>
  </p:handoutMasterIdLst>
  <p:sldIdLst>
    <p:sldId id="258" r:id="rId5"/>
    <p:sldId id="261" r:id="rId6"/>
    <p:sldId id="267" r:id="rId7"/>
    <p:sldId id="268" r:id="rId8"/>
    <p:sldId id="269" r:id="rId9"/>
    <p:sldId id="266" r:id="rId10"/>
    <p:sldId id="260" r:id="rId11"/>
    <p:sldId id="259" r:id="rId12"/>
    <p:sldId id="262" r:id="rId13"/>
    <p:sldId id="270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32B9214-AF3D-499F-BD8D-961B616BE315}">
          <p14:sldIdLst>
            <p14:sldId id="258"/>
            <p14:sldId id="261"/>
            <p14:sldId id="267"/>
            <p14:sldId id="268"/>
            <p14:sldId id="269"/>
            <p14:sldId id="266"/>
            <p14:sldId id="260"/>
            <p14:sldId id="259"/>
            <p14:sldId id="262"/>
            <p14:sldId id="270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 Cozannet Goneri" initials="LCG" lastIdx="25" clrIdx="0">
    <p:extLst>
      <p:ext uri="{19B8F6BF-5375-455C-9EA6-DF929625EA0E}">
        <p15:presenceInfo xmlns:p15="http://schemas.microsoft.com/office/powerpoint/2012/main" userId="S-1-5-21-2010012501-463680302-1427260136-11950" providerId="AD"/>
      </p:ext>
    </p:extLst>
  </p:cmAuthor>
  <p:cmAuthor id="2" name="Thieblemont Rémi" initials="TR" lastIdx="1" clrIdx="1">
    <p:extLst>
      <p:ext uri="{19B8F6BF-5375-455C-9EA6-DF929625EA0E}">
        <p15:presenceInfo xmlns:p15="http://schemas.microsoft.com/office/powerpoint/2012/main" userId="S-1-5-21-2010012501-463680302-1427260136-456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AF7"/>
    <a:srgbClr val="FA792A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19" autoAdjust="0"/>
    <p:restoredTop sz="80838" autoAdjust="0"/>
  </p:normalViewPr>
  <p:slideViewPr>
    <p:cSldViewPr snapToGrid="0">
      <p:cViewPr>
        <p:scale>
          <a:sx n="66" d="100"/>
          <a:sy n="66" d="100"/>
        </p:scale>
        <p:origin x="936" y="1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315"/>
    </p:cViewPr>
  </p:sorterViewPr>
  <p:notesViewPr>
    <p:cSldViewPr snapToGrid="0">
      <p:cViewPr varScale="1">
        <p:scale>
          <a:sx n="66" d="100"/>
          <a:sy n="66" d="100"/>
        </p:scale>
        <p:origin x="215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038F4-1A1A-4032-8BF7-8DCCF3D4F6A7}" type="datetimeFigureOut">
              <a:rPr lang="fr-FR" smtClean="0"/>
              <a:t>19/04/2021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2BD6E-50F1-4634-AB5E-664E6E565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28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02EF9-B506-42AE-B37B-8D70E1FD7BC1}" type="datetimeFigureOut">
              <a:rPr lang="fr-FR" smtClean="0"/>
              <a:t>19/04/2021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F70E5-80FD-4C19-841F-9B41DC77E5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56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F70E5-80FD-4C19-841F-9B41DC77E55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207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F70E5-80FD-4C19-841F-9B41DC77E55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941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>
          <a:xfrm>
            <a:off x="417513" y="1303338"/>
            <a:ext cx="8259762" cy="4621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13" y="320675"/>
            <a:ext cx="8259762" cy="7397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800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1800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1800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1800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0"/>
            <a:endParaRPr lang="fr-FR" dirty="0" smtClean="0"/>
          </a:p>
        </p:txBody>
      </p:sp>
      <p:cxnSp>
        <p:nvCxnSpPr>
          <p:cNvPr id="11" name="Connecteur droit 10"/>
          <p:cNvCxnSpPr/>
          <p:nvPr userDrawn="1"/>
        </p:nvCxnSpPr>
        <p:spPr>
          <a:xfrm flipV="1">
            <a:off x="519187" y="632294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105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 2 titres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8290" y="1673157"/>
            <a:ext cx="8254655" cy="4526111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FA792A"/>
              </a:buClr>
              <a:buSzPct val="150000"/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Clr>
                <a:srgbClr val="FA792A"/>
              </a:buClr>
              <a:buSzPct val="75000"/>
              <a:buFontTx/>
              <a:buNone/>
              <a:defRPr sz="1600"/>
            </a:lvl2pPr>
            <a:lvl3pPr marL="914400" indent="0" algn="l">
              <a:buClr>
                <a:srgbClr val="FA792A"/>
              </a:buClr>
              <a:buSzPct val="50000"/>
              <a:buFontTx/>
              <a:buNone/>
              <a:defRPr sz="1600"/>
            </a:lvl3pPr>
            <a:lvl4pPr marL="1371600" indent="0" algn="l">
              <a:buClr>
                <a:srgbClr val="FA792A"/>
              </a:buClr>
              <a:buSzPct val="50000"/>
              <a:buFontTx/>
              <a:buNone/>
              <a:defRPr sz="1600"/>
            </a:lvl4pPr>
            <a:lvl5pPr marL="1828800" indent="0" algn="l">
              <a:buFontTx/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 smtClean="0"/>
              <a:t>Modifier les styles du texte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 flipV="1">
            <a:off x="538643" y="632294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28017" y="258618"/>
            <a:ext cx="8244927" cy="56823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418290" y="846878"/>
            <a:ext cx="8244496" cy="4468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dirty="0" smtClean="0"/>
              <a:t>MODIFIER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8324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 Titre et énumé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8289" y="1505384"/>
            <a:ext cx="8254656" cy="429505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A792A"/>
              </a:buClr>
              <a:buSzPct val="15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buClr>
                <a:srgbClr val="FA792A"/>
              </a:buClr>
              <a:buSzPct val="75000"/>
              <a:buFont typeface="Courier New" panose="02070309020205020404" pitchFamily="49" charset="0"/>
              <a:buChar char="o"/>
              <a:defRPr sz="1600"/>
            </a:lvl2pPr>
            <a:lvl3pPr marL="12001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ü"/>
              <a:defRPr sz="1600"/>
            </a:lvl3pPr>
            <a:lvl4pPr marL="16573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§"/>
              <a:defRPr sz="1600"/>
            </a:lvl4pPr>
            <a:lvl5pPr marL="1828800" indent="0" algn="l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 flipV="1">
            <a:off x="528916" y="632294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18289" y="258618"/>
            <a:ext cx="8254655" cy="83127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602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 2 titres et énumé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8290" y="1673157"/>
            <a:ext cx="8254655" cy="452611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A792A"/>
              </a:buClr>
              <a:buSzPct val="15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buClr>
                <a:srgbClr val="FA792A"/>
              </a:buClr>
              <a:buSzPct val="75000"/>
              <a:buFont typeface="Courier New" panose="02070309020205020404" pitchFamily="49" charset="0"/>
              <a:buChar char="o"/>
              <a:defRPr sz="1600"/>
            </a:lvl2pPr>
            <a:lvl3pPr marL="12001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ü"/>
              <a:defRPr sz="1600"/>
            </a:lvl3pPr>
            <a:lvl4pPr marL="16573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§"/>
              <a:defRPr sz="1600"/>
            </a:lvl4pPr>
            <a:lvl5pPr marL="1828800" indent="0" algn="l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 flipV="1">
            <a:off x="538643" y="632294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28017" y="258618"/>
            <a:ext cx="8244927" cy="56823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418290" y="846878"/>
            <a:ext cx="8244496" cy="4468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dirty="0" smtClean="0"/>
              <a:t>Modifier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500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1 titre + image + énumé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22579" y="1235413"/>
            <a:ext cx="5550365" cy="4565023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A792A"/>
              </a:buClr>
              <a:buSzPct val="15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buClr>
                <a:srgbClr val="FA792A"/>
              </a:buClr>
              <a:buSzPct val="75000"/>
              <a:buFont typeface="Courier New" panose="02070309020205020404" pitchFamily="49" charset="0"/>
              <a:buChar char="o"/>
              <a:defRPr sz="1600"/>
            </a:lvl2pPr>
            <a:lvl3pPr marL="12001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ü"/>
              <a:defRPr sz="1600"/>
            </a:lvl3pPr>
            <a:lvl4pPr marL="16573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§"/>
              <a:defRPr sz="1600"/>
            </a:lvl4pPr>
            <a:lvl5pPr marL="1828800" indent="0" algn="l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 flipV="1">
            <a:off x="3233215" y="713015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122579" y="365672"/>
            <a:ext cx="5550365" cy="675237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17" name="Espace réservé pour une image  1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28026" cy="63611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986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 2 titres + image + énumé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22579" y="1673157"/>
            <a:ext cx="5550365" cy="452611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A792A"/>
              </a:buClr>
              <a:buSzPct val="15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algn="l">
              <a:buClr>
                <a:srgbClr val="FA792A"/>
              </a:buClr>
              <a:buSzPct val="75000"/>
              <a:buFont typeface="Courier New" panose="02070309020205020404" pitchFamily="49" charset="0"/>
              <a:buChar char="o"/>
              <a:defRPr sz="1600"/>
            </a:lvl2pPr>
            <a:lvl3pPr marL="12001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ü"/>
              <a:defRPr sz="1600"/>
            </a:lvl3pPr>
            <a:lvl4pPr marL="1657350" indent="-285750" algn="l">
              <a:buClr>
                <a:srgbClr val="FA792A"/>
              </a:buClr>
              <a:buSzPct val="50000"/>
              <a:buFont typeface="Wingdings" panose="05000000000000000000" pitchFamily="2" charset="2"/>
              <a:buChar char="§"/>
              <a:defRPr sz="1600"/>
            </a:lvl4pPr>
            <a:lvl5pPr marL="1828800" indent="0" algn="l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 flipV="1">
            <a:off x="3223493" y="632294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122579" y="258618"/>
            <a:ext cx="5550365" cy="56823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3122579" y="856606"/>
            <a:ext cx="5549934" cy="4468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dirty="0" smtClean="0"/>
              <a:t>Modifier le style du titre</a:t>
            </a:r>
            <a:endParaRPr lang="fr-FR" dirty="0"/>
          </a:p>
        </p:txBody>
      </p:sp>
      <p:sp>
        <p:nvSpPr>
          <p:cNvPr id="11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9731" y="0"/>
            <a:ext cx="2782108" cy="628406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2432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7_ Titre + imag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5694" y="194551"/>
            <a:ext cx="4853342" cy="700391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br>
              <a:rPr lang="fr-FR" dirty="0" smtClean="0"/>
            </a:b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082" y="0"/>
            <a:ext cx="3404327" cy="63229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5694" y="1332689"/>
            <a:ext cx="4853342" cy="4643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 flipV="1">
            <a:off x="3835102" y="690658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060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2 titres + imag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22579" y="1673157"/>
            <a:ext cx="5550365" cy="4526111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FA792A"/>
              </a:buClr>
              <a:buSzPct val="150000"/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Clr>
                <a:srgbClr val="FA792A"/>
              </a:buClr>
              <a:buSzPct val="75000"/>
              <a:buFontTx/>
              <a:buNone/>
              <a:defRPr sz="1600"/>
            </a:lvl2pPr>
            <a:lvl3pPr marL="914400" indent="0" algn="l">
              <a:buClr>
                <a:srgbClr val="FA792A"/>
              </a:buClr>
              <a:buSzPct val="50000"/>
              <a:buFontTx/>
              <a:buNone/>
              <a:defRPr sz="1600"/>
            </a:lvl3pPr>
            <a:lvl4pPr marL="1371600" indent="0" algn="l">
              <a:buClr>
                <a:srgbClr val="FA792A"/>
              </a:buClr>
              <a:buSzPct val="50000"/>
              <a:buFontTx/>
              <a:buNone/>
              <a:defRPr sz="1600"/>
            </a:lvl4pPr>
            <a:lvl5pPr marL="1828800" indent="0" algn="l">
              <a:buFontTx/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 flipV="1">
            <a:off x="3223493" y="632294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122579" y="258618"/>
            <a:ext cx="5550365" cy="56823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3122579" y="856606"/>
            <a:ext cx="5549934" cy="44689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dirty="0" smtClean="0"/>
              <a:t>Modifier le style du titre</a:t>
            </a:r>
            <a:endParaRPr lang="fr-FR" dirty="0"/>
          </a:p>
        </p:txBody>
      </p:sp>
      <p:sp>
        <p:nvSpPr>
          <p:cNvPr id="11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9731" y="0"/>
            <a:ext cx="2782108" cy="628406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3533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-Diapositive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135" y="365126"/>
            <a:ext cx="8147215" cy="132556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135" y="1825625"/>
            <a:ext cx="8147215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FA792A"/>
              </a:buClr>
              <a:buSzPct val="150000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FA792A"/>
              </a:buClr>
              <a:buSzPct val="75000"/>
              <a:buFont typeface="Courier New" panose="02070309020205020404" pitchFamily="49" charset="0"/>
              <a:buChar char="o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FA792A"/>
              </a:buClr>
              <a:buSzPct val="50000"/>
              <a:buFont typeface="Wingdings" panose="05000000000000000000" pitchFamily="2" charset="2"/>
              <a:buChar char="ü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FA792A"/>
              </a:buClr>
              <a:buSzPct val="50000"/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A792A"/>
              </a:buCl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cxnSp>
        <p:nvCxnSpPr>
          <p:cNvPr id="7" name="Connecteur droit 6"/>
          <p:cNvCxnSpPr/>
          <p:nvPr userDrawn="1"/>
        </p:nvCxnSpPr>
        <p:spPr>
          <a:xfrm flipV="1">
            <a:off x="460067" y="758755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042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0-Diapositive titr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FA79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cxnSp>
        <p:nvCxnSpPr>
          <p:cNvPr id="8" name="Connecteur droit 7"/>
          <p:cNvCxnSpPr/>
          <p:nvPr userDrawn="1"/>
        </p:nvCxnSpPr>
        <p:spPr>
          <a:xfrm flipV="1">
            <a:off x="733199" y="739297"/>
            <a:ext cx="599482" cy="102"/>
          </a:xfrm>
          <a:prstGeom prst="line">
            <a:avLst/>
          </a:prstGeom>
          <a:ln w="38100">
            <a:solidFill>
              <a:srgbClr val="FA7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047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155127" y="6515822"/>
            <a:ext cx="4056827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900" b="1" i="0" u="none" strike="noStrike" kern="1200" cap="none" spc="0" baseline="0" dirty="0">
                <a:solidFill>
                  <a:srgbClr val="005A74"/>
                </a:solidFill>
                <a:uFillTx/>
                <a:latin typeface="Arial" pitchFamily="34"/>
              </a:rPr>
              <a:t>BRGM</a:t>
            </a:r>
            <a:r>
              <a:rPr lang="fr-FR" sz="900" b="1" i="0" u="none" strike="noStrike" kern="1200" cap="none" spc="0" baseline="0" dirty="0">
                <a:solidFill>
                  <a:srgbClr val="005A74"/>
                </a:solidFill>
                <a:uFillTx/>
                <a:latin typeface="Arial"/>
              </a:rPr>
              <a:t> </a:t>
            </a:r>
            <a:r>
              <a:rPr lang="fr-FR" sz="900" b="0" i="0" u="none" strike="noStrike" kern="1200" cap="none" spc="0" baseline="0" dirty="0">
                <a:solidFill>
                  <a:srgbClr val="005A74"/>
                </a:solidFill>
                <a:uFillTx/>
                <a:latin typeface="Arial"/>
              </a:rPr>
              <a:t>SERVICE GÉOLOGIQUE NATIONAL </a:t>
            </a:r>
            <a:r>
              <a:rPr lang="fr-FR" sz="900" b="1" i="0" u="none" strike="noStrike" kern="1200" cap="none" spc="0" baseline="0" dirty="0">
                <a:solidFill>
                  <a:srgbClr val="005A74"/>
                </a:solidFill>
                <a:uFillTx/>
                <a:latin typeface="Arial" pitchFamily="34"/>
              </a:rPr>
              <a:t>WWW.BRGM.FR</a:t>
            </a:r>
          </a:p>
        </p:txBody>
      </p:sp>
      <p:pic>
        <p:nvPicPr>
          <p:cNvPr id="8" name="Image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777294" y="6300087"/>
            <a:ext cx="1199336" cy="47173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1907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8" r:id="rId2"/>
    <p:sldLayoutId id="2147483686" r:id="rId3"/>
    <p:sldLayoutId id="2147483687" r:id="rId4"/>
    <p:sldLayoutId id="2147483661" r:id="rId5"/>
    <p:sldLayoutId id="2147483685" r:id="rId6"/>
    <p:sldLayoutId id="2147483669" r:id="rId7"/>
    <p:sldLayoutId id="2147483689" r:id="rId8"/>
    <p:sldLayoutId id="2147483662" r:id="rId9"/>
    <p:sldLayoutId id="214748366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-1" y="2384798"/>
            <a:ext cx="8765327" cy="3094116"/>
            <a:chOff x="-1411" y="2638473"/>
            <a:chExt cx="5653531" cy="1985776"/>
          </a:xfrm>
        </p:grpSpPr>
        <p:sp>
          <p:nvSpPr>
            <p:cNvPr id="4" name="Rectangle 3"/>
            <p:cNvSpPr/>
            <p:nvPr/>
          </p:nvSpPr>
          <p:spPr>
            <a:xfrm>
              <a:off x="-1411" y="2638473"/>
              <a:ext cx="5653531" cy="1985776"/>
            </a:xfrm>
            <a:prstGeom prst="rect">
              <a:avLst/>
            </a:prstGeom>
            <a:solidFill>
              <a:srgbClr val="E87B1C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92579" y="2752439"/>
              <a:ext cx="5400600" cy="16526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Deep uncertainties in shoreline change projections: an extra-probabilistic approach applied to sandy </a:t>
              </a:r>
              <a:r>
                <a:rPr lang="en-US" sz="2000" b="1" cap="all" dirty="0" smtClean="0">
                  <a:solidFill>
                    <a:schemeClr val="bg1"/>
                  </a:solidFill>
                </a:rPr>
                <a:t>beaches</a:t>
              </a:r>
            </a:p>
            <a:p>
              <a:endParaRPr lang="fr-FR" sz="2000" b="1" cap="all" dirty="0" smtClean="0">
                <a:solidFill>
                  <a:schemeClr val="bg1"/>
                </a:solidFill>
              </a:endParaRPr>
            </a:p>
            <a:p>
              <a:r>
                <a:rPr lang="fr-FR" sz="2000" i="1" dirty="0" smtClean="0">
                  <a:solidFill>
                    <a:schemeClr val="bg1"/>
                  </a:solidFill>
                </a:rPr>
                <a:t>Rémi Thiéblemont</a:t>
              </a:r>
              <a:r>
                <a:rPr lang="fr-FR" sz="2000" i="1" baseline="30000" dirty="0" smtClean="0">
                  <a:solidFill>
                    <a:schemeClr val="bg1"/>
                  </a:solidFill>
                </a:rPr>
                <a:t>1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, </a:t>
              </a:r>
              <a:r>
                <a:rPr lang="fr-FR" sz="2000" i="1" dirty="0" err="1" smtClean="0">
                  <a:solidFill>
                    <a:schemeClr val="bg1"/>
                  </a:solidFill>
                </a:rPr>
                <a:t>Gonéri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 Le Cozannet</a:t>
              </a:r>
              <a:r>
                <a:rPr lang="fr-FR" sz="2000" i="1" baseline="30000" dirty="0" smtClean="0">
                  <a:solidFill>
                    <a:schemeClr val="bg1"/>
                  </a:solidFill>
                </a:rPr>
                <a:t>1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, 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Jérémy Rohmer1, Alex 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Toimil</a:t>
              </a:r>
              <a:r>
                <a:rPr lang="fr-FR" sz="2000" i="1" baseline="30000" dirty="0" smtClean="0">
                  <a:solidFill>
                    <a:schemeClr val="bg1"/>
                  </a:solidFill>
                </a:rPr>
                <a:t>2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, </a:t>
              </a:r>
              <a:r>
                <a:rPr lang="fr-FR" sz="2000" i="1" dirty="0">
                  <a:solidFill>
                    <a:schemeClr val="bg1"/>
                  </a:solidFill>
                </a:rPr>
                <a:t>Moisés 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Álvarez-Cuesta</a:t>
              </a:r>
              <a:r>
                <a:rPr lang="fr-FR" sz="2000" i="1" baseline="30000" dirty="0" smtClean="0">
                  <a:solidFill>
                    <a:schemeClr val="bg1"/>
                  </a:solidFill>
                </a:rPr>
                <a:t>2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 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&amp; Iñigo </a:t>
              </a:r>
              <a:r>
                <a:rPr lang="fr-FR" sz="2000" i="1" dirty="0" smtClean="0">
                  <a:solidFill>
                    <a:schemeClr val="bg1"/>
                  </a:solidFill>
                </a:rPr>
                <a:t>J. Losada</a:t>
              </a:r>
              <a:r>
                <a:rPr lang="fr-FR" sz="2000" i="1" baseline="30000" dirty="0" smtClean="0">
                  <a:solidFill>
                    <a:schemeClr val="bg1"/>
                  </a:solidFill>
                </a:rPr>
                <a:t>2</a:t>
              </a:r>
              <a:endParaRPr lang="fr-FR" sz="2000" i="1" baseline="30000" dirty="0" smtClean="0">
                <a:solidFill>
                  <a:schemeClr val="bg1"/>
                </a:solidFill>
              </a:endParaRPr>
            </a:p>
            <a:p>
              <a:endParaRPr lang="fr-FR" sz="2000" i="1" baseline="30000" dirty="0" smtClean="0">
                <a:solidFill>
                  <a:schemeClr val="bg1"/>
                </a:solidFill>
              </a:endParaRPr>
            </a:p>
            <a:p>
              <a:r>
                <a:rPr lang="fr-FR" sz="1400" i="1" baseline="30000" dirty="0" smtClean="0">
                  <a:solidFill>
                    <a:schemeClr val="bg1"/>
                  </a:solidFill>
                </a:rPr>
                <a:t>1</a:t>
              </a:r>
              <a:r>
                <a:rPr lang="fr-FR" sz="1400" i="1" dirty="0" smtClean="0">
                  <a:solidFill>
                    <a:schemeClr val="bg1"/>
                  </a:solidFill>
                </a:rPr>
                <a:t>BRGM – French </a:t>
              </a:r>
              <a:r>
                <a:rPr lang="fr-FR" sz="1400" i="1" dirty="0" err="1" smtClean="0">
                  <a:solidFill>
                    <a:schemeClr val="bg1"/>
                  </a:solidFill>
                </a:rPr>
                <a:t>Geological</a:t>
              </a:r>
              <a:r>
                <a:rPr lang="fr-FR" sz="1400" i="1" dirty="0" smtClean="0">
                  <a:solidFill>
                    <a:schemeClr val="bg1"/>
                  </a:solidFill>
                </a:rPr>
                <a:t> Survey</a:t>
              </a:r>
            </a:p>
            <a:p>
              <a:r>
                <a:rPr lang="fr-FR" sz="1400" i="1" baseline="30000" dirty="0" smtClean="0">
                  <a:solidFill>
                    <a:schemeClr val="bg1"/>
                  </a:solidFill>
                </a:rPr>
                <a:t>2</a:t>
              </a:r>
              <a:r>
                <a:rPr lang="fr-FR" sz="1400" i="1" dirty="0" smtClean="0">
                  <a:solidFill>
                    <a:schemeClr val="bg1"/>
                  </a:solidFill>
                </a:rPr>
                <a:t>IH-Cantabria</a:t>
              </a:r>
              <a:endParaRPr lang="fr-FR" sz="1400" i="1" dirty="0">
                <a:solidFill>
                  <a:schemeClr val="bg1"/>
                </a:solidFill>
              </a:endParaRPr>
            </a:p>
          </p:txBody>
        </p:sp>
        <p:cxnSp>
          <p:nvCxnSpPr>
            <p:cNvPr id="6" name="Connecteur droit 5"/>
            <p:cNvCxnSpPr/>
            <p:nvPr/>
          </p:nvCxnSpPr>
          <p:spPr>
            <a:xfrm>
              <a:off x="199938" y="3474264"/>
              <a:ext cx="432048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Image 7" descr="MISSION_LOGO-CARNO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826" y="6069145"/>
            <a:ext cx="1001830" cy="41345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854316"/>
            <a:ext cx="1889071" cy="743035"/>
          </a:xfrm>
          <a:prstGeom prst="rect">
            <a:avLst/>
          </a:prstGeom>
        </p:spPr>
      </p:pic>
      <p:sp>
        <p:nvSpPr>
          <p:cNvPr id="15" name="ZoneTexte 14"/>
          <p:cNvSpPr txBox="1">
            <a:spLocks noChangeArrowheads="1"/>
          </p:cNvSpPr>
          <p:nvPr/>
        </p:nvSpPr>
        <p:spPr bwMode="auto">
          <a:xfrm rot="16200000">
            <a:off x="7741533" y="5389998"/>
            <a:ext cx="263565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r-FR" altLang="fr-FR" sz="700" dirty="0">
                <a:solidFill>
                  <a:schemeClr val="bg1"/>
                </a:solidFill>
              </a:rPr>
              <a:t>http://www.le-ptit-train.com/environnement.htm#gallery-5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13732" y="5919317"/>
            <a:ext cx="68485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cap="all" dirty="0" smtClean="0">
                <a:solidFill>
                  <a:schemeClr val="bg1"/>
                </a:solidFill>
              </a:rPr>
              <a:t>EGU 2021 online </a:t>
            </a:r>
            <a:r>
              <a:rPr lang="fr-FR" sz="2000" b="1" cap="all" dirty="0" err="1" smtClean="0">
                <a:solidFill>
                  <a:schemeClr val="bg1"/>
                </a:solidFill>
              </a:rPr>
              <a:t>assembly</a:t>
            </a:r>
            <a:endParaRPr lang="fr-FR" sz="2000" b="1" cap="all" dirty="0" smtClean="0">
              <a:solidFill>
                <a:schemeClr val="bg1"/>
              </a:solidFill>
            </a:endParaRPr>
          </a:p>
          <a:p>
            <a:pPr algn="ctr"/>
            <a:r>
              <a:rPr lang="fr-FR" sz="2000" b="1" cap="all" dirty="0" smtClean="0">
                <a:solidFill>
                  <a:schemeClr val="bg1"/>
                </a:solidFill>
              </a:rPr>
              <a:t>APR</a:t>
            </a:r>
            <a:r>
              <a:rPr lang="fr-FR" sz="2000" b="1" cap="all" dirty="0" smtClean="0">
                <a:solidFill>
                  <a:schemeClr val="bg1"/>
                </a:solidFill>
              </a:rPr>
              <a:t>. 27</a:t>
            </a:r>
            <a:r>
              <a:rPr lang="fr-FR" sz="2000" b="1" cap="all" baseline="30000" dirty="0" smtClean="0">
                <a:solidFill>
                  <a:schemeClr val="bg1"/>
                </a:solidFill>
              </a:rPr>
              <a:t>th</a:t>
            </a:r>
            <a:r>
              <a:rPr lang="fr-FR" sz="2000" b="1" cap="all" dirty="0" smtClean="0">
                <a:solidFill>
                  <a:schemeClr val="bg1"/>
                </a:solidFill>
              </a:rPr>
              <a:t> 2021</a:t>
            </a:r>
            <a:endParaRPr lang="fr-FR" sz="2000" b="1" dirty="0" smtClean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716" y="2500734"/>
            <a:ext cx="8023067" cy="286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5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 smtClean="0"/>
              <a:t>Deep</a:t>
            </a:r>
            <a:r>
              <a:rPr lang="fr-FR" dirty="0" smtClean="0"/>
              <a:t> </a:t>
            </a:r>
            <a:r>
              <a:rPr lang="fr-FR" dirty="0" err="1" smtClean="0"/>
              <a:t>uncertainty</a:t>
            </a:r>
            <a:r>
              <a:rPr lang="fr-FR" dirty="0" smtClean="0"/>
              <a:t> in </a:t>
            </a:r>
            <a:r>
              <a:rPr lang="fr-FR" dirty="0" err="1" smtClean="0"/>
              <a:t>empirical</a:t>
            </a:r>
            <a:r>
              <a:rPr lang="fr-FR" dirty="0" smtClean="0"/>
              <a:t> </a:t>
            </a:r>
            <a:r>
              <a:rPr lang="fr-FR" dirty="0" err="1" smtClean="0"/>
              <a:t>shoreline</a:t>
            </a:r>
            <a:r>
              <a:rPr lang="fr-FR" dirty="0" smtClean="0"/>
              <a:t> change </a:t>
            </a:r>
            <a:r>
              <a:rPr lang="fr-FR" dirty="0" err="1" smtClean="0"/>
              <a:t>modeling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36716" y="2398074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Shoreline</a:t>
            </a:r>
            <a:r>
              <a:rPr lang="fr-FR" dirty="0" smtClean="0"/>
              <a:t> change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/>
              <p:cNvSpPr txBox="1"/>
              <p:nvPr/>
            </p:nvSpPr>
            <p:spPr>
              <a:xfrm>
                <a:off x="2390017" y="1516038"/>
                <a:ext cx="4320926" cy="8820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fr-FR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FR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𝑆𝐿𝑅</m:t>
                          </m:r>
                        </m:num>
                        <m:den>
                          <m:func>
                            <m:funcPr>
                              <m:ctrlPr>
                                <a:rPr lang="fr-FR" sz="28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80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fr-FR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𝐿𝑣𝑎𝑟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𝑇𝑥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017" y="1516038"/>
                <a:ext cx="4320926" cy="8820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3012478" y="2620336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Bruun</a:t>
            </a:r>
            <a:r>
              <a:rPr lang="fr-FR" dirty="0"/>
              <a:t> </a:t>
            </a:r>
            <a:r>
              <a:rPr lang="fr-FR" dirty="0" err="1" smtClean="0"/>
              <a:t>rule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572578" y="2444240"/>
            <a:ext cx="2276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Interannual</a:t>
            </a:r>
            <a:r>
              <a:rPr lang="fr-FR" dirty="0" smtClean="0"/>
              <a:t>-to-</a:t>
            </a:r>
            <a:r>
              <a:rPr lang="fr-FR" dirty="0" err="1" smtClean="0"/>
              <a:t>decadal</a:t>
            </a:r>
            <a:r>
              <a:rPr lang="fr-FR" dirty="0" smtClean="0"/>
              <a:t> </a:t>
            </a:r>
            <a:r>
              <a:rPr lang="fr-FR" dirty="0" err="1" smtClean="0"/>
              <a:t>variability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304595" y="1303221"/>
            <a:ext cx="1662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Secular</a:t>
            </a:r>
            <a:r>
              <a:rPr lang="fr-FR" dirty="0" smtClean="0"/>
              <a:t> trend</a:t>
            </a:r>
            <a:endParaRPr lang="fr-FR" dirty="0"/>
          </a:p>
        </p:txBody>
      </p:sp>
      <p:cxnSp>
        <p:nvCxnSpPr>
          <p:cNvPr id="13" name="Connecteur droit avec flèche 12"/>
          <p:cNvCxnSpPr>
            <a:stCxn id="11" idx="1"/>
          </p:cNvCxnSpPr>
          <p:nvPr/>
        </p:nvCxnSpPr>
        <p:spPr>
          <a:xfrm flipH="1">
            <a:off x="6710944" y="1487887"/>
            <a:ext cx="593651" cy="2822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H="1" flipV="1">
            <a:off x="5196840" y="2188914"/>
            <a:ext cx="375738" cy="5804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 flipV="1">
            <a:off x="3840480" y="2426225"/>
            <a:ext cx="15240" cy="2135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endCxn id="8" idx="1"/>
          </p:cNvCxnSpPr>
          <p:nvPr/>
        </p:nvCxnSpPr>
        <p:spPr>
          <a:xfrm flipV="1">
            <a:off x="1671358" y="1957056"/>
            <a:ext cx="718659" cy="3483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458497" y="3183075"/>
            <a:ext cx="82546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 err="1" smtClean="0"/>
              <a:t>Secular</a:t>
            </a:r>
            <a:r>
              <a:rPr lang="fr-FR" sz="2000" dirty="0" smtClean="0"/>
              <a:t> trend and </a:t>
            </a:r>
            <a:r>
              <a:rPr lang="fr-FR" sz="2000" dirty="0" err="1" smtClean="0"/>
              <a:t>Lvar</a:t>
            </a:r>
            <a:r>
              <a:rPr lang="fr-FR" sz="2000" dirty="0" smtClean="0"/>
              <a:t> are </a:t>
            </a:r>
            <a:r>
              <a:rPr lang="fr-FR" sz="2000" dirty="0" err="1" smtClean="0"/>
              <a:t>derived</a:t>
            </a:r>
            <a:r>
              <a:rPr lang="fr-FR" sz="2000" dirty="0" smtClean="0"/>
              <a:t> </a:t>
            </a:r>
            <a:r>
              <a:rPr lang="fr-FR" sz="2000" dirty="0" err="1" smtClean="0"/>
              <a:t>from</a:t>
            </a:r>
            <a:r>
              <a:rPr lang="fr-FR" sz="2000" dirty="0" smtClean="0"/>
              <a:t> </a:t>
            </a:r>
            <a:r>
              <a:rPr lang="fr-FR" sz="2000" dirty="0" err="1" smtClean="0"/>
              <a:t>observational</a:t>
            </a:r>
            <a:r>
              <a:rPr lang="fr-FR" sz="2000" dirty="0" smtClean="0"/>
              <a:t> records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err="1" smtClean="0"/>
              <a:t>Bruun</a:t>
            </a:r>
            <a:r>
              <a:rPr lang="fr-FR" sz="2000" dirty="0" smtClean="0"/>
              <a:t> </a:t>
            </a:r>
            <a:r>
              <a:rPr lang="fr-FR" sz="2000" dirty="0" err="1" smtClean="0"/>
              <a:t>rule</a:t>
            </a:r>
            <a:r>
              <a:rPr lang="fr-FR" sz="2000" dirty="0" smtClean="0"/>
              <a:t> </a:t>
            </a:r>
            <a:r>
              <a:rPr lang="fr-FR" sz="2000" dirty="0" err="1" smtClean="0"/>
              <a:t>includes</a:t>
            </a:r>
            <a:r>
              <a:rPr lang="fr-FR" sz="2000" dirty="0" smtClean="0"/>
              <a:t> </a:t>
            </a:r>
            <a:r>
              <a:rPr lang="fr-FR" sz="2000" dirty="0" err="1" smtClean="0"/>
              <a:t>two</a:t>
            </a:r>
            <a:r>
              <a:rPr lang="fr-FR" sz="2000" dirty="0" smtClean="0"/>
              <a:t> sources of </a:t>
            </a:r>
            <a:r>
              <a:rPr lang="fr-FR" sz="2000" dirty="0" err="1" smtClean="0"/>
              <a:t>deep</a:t>
            </a:r>
            <a:r>
              <a:rPr lang="fr-FR" sz="2000" dirty="0" smtClean="0"/>
              <a:t> </a:t>
            </a:r>
            <a:r>
              <a:rPr lang="fr-FR" sz="2000" dirty="0" err="1" smtClean="0"/>
              <a:t>uncertainty</a:t>
            </a:r>
            <a:r>
              <a:rPr lang="fr-FR" sz="2000" dirty="0" smtClean="0"/>
              <a:t>: </a:t>
            </a:r>
            <a:endParaRPr lang="fr-FR" sz="2000" b="1" dirty="0" smtClean="0"/>
          </a:p>
          <a:p>
            <a:pPr lvl="1"/>
            <a:endParaRPr lang="fr-FR" sz="2000" b="1" dirty="0"/>
          </a:p>
          <a:p>
            <a:pPr lvl="1"/>
            <a:r>
              <a:rPr lang="fr-FR" sz="2000" b="1" dirty="0" smtClean="0"/>
              <a:t>SLR projections </a:t>
            </a:r>
            <a:r>
              <a:rPr lang="fr-FR" sz="2000" dirty="0" smtClean="0"/>
              <a:t>&amp; </a:t>
            </a:r>
            <a:r>
              <a:rPr lang="fr-FR" sz="2000" b="1" dirty="0" err="1" smtClean="0"/>
              <a:t>choice</a:t>
            </a:r>
            <a:r>
              <a:rPr lang="fr-FR" sz="2000" b="1" dirty="0" smtClean="0"/>
              <a:t> of </a:t>
            </a:r>
            <a:r>
              <a:rPr lang="fr-FR" sz="2000" b="1" dirty="0" err="1" smtClean="0"/>
              <a:t>coastal</a:t>
            </a:r>
            <a:r>
              <a:rPr lang="fr-FR" sz="2000" b="1" dirty="0" smtClean="0"/>
              <a:t> impact model (1/tan</a:t>
            </a:r>
            <a:r>
              <a:rPr lang="el-GR" sz="2000" b="1" dirty="0" smtClean="0"/>
              <a:t>β</a:t>
            </a:r>
            <a:r>
              <a:rPr lang="fr-FR" sz="2000" b="1" dirty="0" smtClean="0"/>
              <a:t>)</a:t>
            </a:r>
            <a:endParaRPr lang="fr-FR" sz="20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1135876" y="5337681"/>
            <a:ext cx="6820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FF0000"/>
                </a:solidFill>
              </a:rPr>
              <a:t>Both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include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aleatory</a:t>
            </a:r>
            <a:r>
              <a:rPr lang="fr-FR" sz="2400" b="1" dirty="0" smtClean="0">
                <a:solidFill>
                  <a:srgbClr val="FF0000"/>
                </a:solidFill>
              </a:rPr>
              <a:t> (</a:t>
            </a:r>
            <a:r>
              <a:rPr lang="fr-FR" sz="2400" b="1" dirty="0" err="1" smtClean="0">
                <a:solidFill>
                  <a:srgbClr val="FF0000"/>
                </a:solidFill>
              </a:rPr>
              <a:t>e.g</a:t>
            </a:r>
            <a:r>
              <a:rPr lang="fr-FR" sz="2400" b="1" dirty="0" smtClean="0">
                <a:solidFill>
                  <a:srgbClr val="FF0000"/>
                </a:solidFill>
              </a:rPr>
              <a:t>. </a:t>
            </a:r>
            <a:r>
              <a:rPr lang="fr-FR" sz="2400" b="1" dirty="0" err="1" smtClean="0">
                <a:solidFill>
                  <a:srgbClr val="FF0000"/>
                </a:solidFill>
              </a:rPr>
              <a:t>internal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variability</a:t>
            </a:r>
            <a:r>
              <a:rPr lang="fr-FR" sz="2400" b="1" dirty="0" smtClean="0">
                <a:solidFill>
                  <a:srgbClr val="FF0000"/>
                </a:solidFill>
              </a:rPr>
              <a:t>) &amp; </a:t>
            </a:r>
            <a:r>
              <a:rPr lang="fr-FR" sz="2400" b="1" dirty="0" err="1" smtClean="0">
                <a:solidFill>
                  <a:srgbClr val="FF0000"/>
                </a:solidFill>
              </a:rPr>
              <a:t>epistemic</a:t>
            </a:r>
            <a:r>
              <a:rPr lang="fr-FR" sz="2400" b="1" dirty="0" smtClean="0">
                <a:solidFill>
                  <a:srgbClr val="FF0000"/>
                </a:solidFill>
              </a:rPr>
              <a:t> (</a:t>
            </a:r>
            <a:r>
              <a:rPr lang="fr-FR" sz="2400" b="1" dirty="0" err="1" smtClean="0">
                <a:solidFill>
                  <a:srgbClr val="FF0000"/>
                </a:solidFill>
              </a:rPr>
              <a:t>lack</a:t>
            </a:r>
            <a:r>
              <a:rPr lang="fr-FR" sz="2400" b="1" dirty="0" smtClean="0">
                <a:solidFill>
                  <a:srgbClr val="FF0000"/>
                </a:solidFill>
              </a:rPr>
              <a:t> of </a:t>
            </a:r>
            <a:r>
              <a:rPr lang="fr-FR" sz="2400" b="1" dirty="0" err="1" smtClean="0">
                <a:solidFill>
                  <a:srgbClr val="FF0000"/>
                </a:solidFill>
              </a:rPr>
              <a:t>knowledge</a:t>
            </a:r>
            <a:r>
              <a:rPr lang="fr-FR" sz="2400" b="1" dirty="0" smtClean="0">
                <a:solidFill>
                  <a:srgbClr val="FF0000"/>
                </a:solidFill>
              </a:rPr>
              <a:t>) </a:t>
            </a:r>
            <a:r>
              <a:rPr lang="fr-FR" sz="2400" b="1" dirty="0" err="1" smtClean="0">
                <a:solidFill>
                  <a:srgbClr val="FF0000"/>
                </a:solidFill>
              </a:rPr>
              <a:t>uncertainties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80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 smtClean="0"/>
              <a:t>Deep</a:t>
            </a:r>
            <a:r>
              <a:rPr lang="fr-FR" dirty="0" smtClean="0"/>
              <a:t> </a:t>
            </a:r>
            <a:r>
              <a:rPr lang="fr-FR" dirty="0" err="1" smtClean="0"/>
              <a:t>uncertainty</a:t>
            </a:r>
            <a:r>
              <a:rPr lang="fr-FR" dirty="0" smtClean="0"/>
              <a:t> in SLR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406" y="1633843"/>
            <a:ext cx="4290147" cy="419481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 flipH="1">
            <a:off x="119043" y="5974081"/>
            <a:ext cx="886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Deep</a:t>
            </a:r>
            <a:r>
              <a:rPr lang="fr-FR" dirty="0" smtClean="0"/>
              <a:t> </a:t>
            </a:r>
            <a:r>
              <a:rPr lang="fr-FR" dirty="0" err="1" smtClean="0"/>
              <a:t>uncertainty</a:t>
            </a:r>
            <a:r>
              <a:rPr lang="fr-FR" dirty="0" smtClean="0"/>
              <a:t> in SLR projections </a:t>
            </a:r>
            <a:r>
              <a:rPr lang="fr-FR" dirty="0" err="1" smtClean="0"/>
              <a:t>namely</a:t>
            </a:r>
            <a:r>
              <a:rPr lang="fr-FR" dirty="0" smtClean="0"/>
              <a:t> stems </a:t>
            </a:r>
            <a:r>
              <a:rPr lang="fr-FR" dirty="0" err="1" smtClean="0"/>
              <a:t>from</a:t>
            </a:r>
            <a:r>
              <a:rPr lang="fr-FR" dirty="0" smtClean="0"/>
              <a:t> WAIS contribution 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695553" y="499872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Bakker</a:t>
            </a:r>
            <a:r>
              <a:rPr lang="fr-FR" dirty="0" smtClean="0"/>
              <a:t> et al. (2017)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932660" y="1217576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Sea-level</a:t>
            </a:r>
            <a:r>
              <a:rPr lang="fr-FR" i="1" dirty="0" smtClean="0"/>
              <a:t> change projections over the 21</a:t>
            </a:r>
            <a:r>
              <a:rPr lang="fr-FR" i="1" baseline="30000" dirty="0" smtClean="0"/>
              <a:t>st</a:t>
            </a:r>
            <a:r>
              <a:rPr lang="fr-FR" i="1" dirty="0" smtClean="0"/>
              <a:t> </a:t>
            </a:r>
            <a:r>
              <a:rPr lang="fr-FR" i="1" dirty="0" err="1" smtClean="0"/>
              <a:t>century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66892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428017" y="258618"/>
            <a:ext cx="8244927" cy="568233"/>
          </a:xfrm>
        </p:spPr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418290" y="846878"/>
            <a:ext cx="8244496" cy="446898"/>
          </a:xfrm>
        </p:spPr>
        <p:txBody>
          <a:bodyPr/>
          <a:lstStyle/>
          <a:p>
            <a:r>
              <a:rPr lang="fr-FR" dirty="0" err="1" smtClean="0"/>
              <a:t>Deep</a:t>
            </a:r>
            <a:r>
              <a:rPr lang="fr-FR" dirty="0" smtClean="0"/>
              <a:t> </a:t>
            </a:r>
            <a:r>
              <a:rPr lang="fr-FR" dirty="0" err="1" smtClean="0"/>
              <a:t>uncertainty</a:t>
            </a:r>
            <a:r>
              <a:rPr lang="fr-FR" dirty="0" smtClean="0"/>
              <a:t> in the </a:t>
            </a:r>
            <a:r>
              <a:rPr lang="fr-FR" dirty="0" err="1" smtClean="0"/>
              <a:t>choice</a:t>
            </a:r>
            <a:r>
              <a:rPr lang="fr-FR" dirty="0" smtClean="0"/>
              <a:t> of the </a:t>
            </a:r>
            <a:r>
              <a:rPr lang="fr-FR" dirty="0" err="1" smtClean="0"/>
              <a:t>coastal</a:t>
            </a:r>
            <a:r>
              <a:rPr lang="fr-FR" dirty="0" smtClean="0"/>
              <a:t> impact model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56" y="1744027"/>
            <a:ext cx="8539848" cy="404717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359380" y="1293776"/>
            <a:ext cx="4420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/>
              <a:t>Shoreline</a:t>
            </a:r>
            <a:r>
              <a:rPr lang="fr-FR" i="1" dirty="0" smtClean="0"/>
              <a:t> change projections in Aquitaine</a:t>
            </a:r>
            <a:endParaRPr lang="fr-FR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929640" y="1663108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Bruun</a:t>
            </a:r>
            <a:r>
              <a:rPr lang="fr-FR" dirty="0" smtClean="0"/>
              <a:t> </a:t>
            </a:r>
            <a:r>
              <a:rPr lang="fr-FR" dirty="0" err="1" smtClean="0"/>
              <a:t>rule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318760" y="1663108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PCR model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519725" y="5887359"/>
            <a:ext cx="804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choice</a:t>
            </a:r>
            <a:r>
              <a:rPr lang="fr-FR" dirty="0" smtClean="0"/>
              <a:t> of the </a:t>
            </a:r>
            <a:r>
              <a:rPr lang="fr-FR" dirty="0" err="1" smtClean="0"/>
              <a:t>coastal</a:t>
            </a:r>
            <a:r>
              <a:rPr lang="fr-FR" dirty="0" smtClean="0"/>
              <a:t> impact model </a:t>
            </a:r>
            <a:r>
              <a:rPr lang="fr-FR" dirty="0" err="1" smtClean="0"/>
              <a:t>strongly</a:t>
            </a:r>
            <a:r>
              <a:rPr lang="fr-FR" dirty="0" smtClean="0"/>
              <a:t> affects </a:t>
            </a:r>
            <a:r>
              <a:rPr lang="fr-FR" dirty="0" err="1" smtClean="0"/>
              <a:t>shoreline</a:t>
            </a:r>
            <a:r>
              <a:rPr lang="fr-FR" dirty="0" smtClean="0"/>
              <a:t> projections 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5784166" y="5572102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 Cozannet et al. (2019)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8056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Motivation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098620" y="1353235"/>
            <a:ext cx="6903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  <a:cs typeface="Calibri" panose="020F0502020204030204" pitchFamily="34" charset="0"/>
              </a:rPr>
              <a:t>How to </a:t>
            </a:r>
            <a:r>
              <a:rPr lang="en-US" sz="2400" dirty="0">
                <a:latin typeface="+mj-lt"/>
                <a:cs typeface="Calibri" panose="020F0502020204030204" pitchFamily="34" charset="0"/>
              </a:rPr>
              <a:t>account exhaustively and transparently for uncertainty </a:t>
            </a:r>
            <a:r>
              <a:rPr lang="en-US" sz="2400" dirty="0" smtClean="0">
                <a:latin typeface="+mj-lt"/>
                <a:cs typeface="Calibri" panose="020F0502020204030204" pitchFamily="34" charset="0"/>
              </a:rPr>
              <a:t>of </a:t>
            </a:r>
            <a:r>
              <a:rPr lang="en-US" sz="2400" dirty="0">
                <a:latin typeface="+mj-lt"/>
                <a:cs typeface="Calibri" panose="020F0502020204030204" pitchFamily="34" charset="0"/>
              </a:rPr>
              <a:t>different </a:t>
            </a:r>
            <a:r>
              <a:rPr lang="en-US" sz="2400" dirty="0" smtClean="0">
                <a:latin typeface="+mj-lt"/>
                <a:cs typeface="Calibri" panose="020F0502020204030204" pitchFamily="34" charset="0"/>
              </a:rPr>
              <a:t>kinds </a:t>
            </a:r>
            <a:r>
              <a:rPr lang="en-US" sz="2400" dirty="0">
                <a:cs typeface="Calibri" panose="020F0502020204030204" pitchFamily="34" charset="0"/>
              </a:rPr>
              <a:t>in future shoreline change </a:t>
            </a:r>
            <a:r>
              <a:rPr lang="en-US" sz="2400" dirty="0" smtClean="0">
                <a:latin typeface="+mj-lt"/>
                <a:cs typeface="Calibri" panose="020F0502020204030204" pitchFamily="34" charset="0"/>
              </a:rPr>
              <a:t>in a single framework ? </a:t>
            </a:r>
            <a:endParaRPr lang="fr-FR" sz="24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3956120" y="2766924"/>
            <a:ext cx="1188720" cy="86019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098620" y="3910875"/>
            <a:ext cx="6903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+mj-lt"/>
                <a:cs typeface="Calibri" panose="020F0502020204030204" pitchFamily="34" charset="0"/>
              </a:rPr>
              <a:t>The extra-probabilistic approach</a:t>
            </a:r>
            <a:endParaRPr lang="fr-FR" sz="24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84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 extra-</a:t>
            </a:r>
            <a:r>
              <a:rPr lang="fr-FR" dirty="0" err="1" smtClean="0"/>
              <a:t>probabilistic</a:t>
            </a:r>
            <a:r>
              <a:rPr lang="fr-FR" dirty="0" smtClean="0"/>
              <a:t> </a:t>
            </a:r>
            <a:r>
              <a:rPr lang="fr-FR" dirty="0" err="1" smtClean="0"/>
              <a:t>framework</a:t>
            </a:r>
            <a:r>
              <a:rPr lang="fr-FR" dirty="0" smtClean="0"/>
              <a:t> for </a:t>
            </a:r>
            <a:r>
              <a:rPr lang="fr-FR" dirty="0" err="1" smtClean="0"/>
              <a:t>shoreline</a:t>
            </a:r>
            <a:r>
              <a:rPr lang="fr-FR" dirty="0" smtClean="0"/>
              <a:t> change projections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 smtClean="0"/>
              <a:t>Example</a:t>
            </a:r>
            <a:r>
              <a:rPr lang="fr-FR" dirty="0" smtClean="0"/>
              <a:t> of </a:t>
            </a:r>
            <a:r>
              <a:rPr lang="fr-FR" dirty="0" err="1" smtClean="0"/>
              <a:t>possibility</a:t>
            </a:r>
            <a:r>
              <a:rPr lang="fr-FR" dirty="0" smtClean="0"/>
              <a:t> distributions</a:t>
            </a:r>
            <a:endParaRPr lang="fr-FR" dirty="0"/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90" y="1645920"/>
            <a:ext cx="8146869" cy="35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2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4540538" y="833166"/>
            <a:ext cx="2186684" cy="100194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/>
          <p:cNvSpPr/>
          <p:nvPr/>
        </p:nvSpPr>
        <p:spPr>
          <a:xfrm>
            <a:off x="3200400" y="826851"/>
            <a:ext cx="1097280" cy="100194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418290" y="701574"/>
            <a:ext cx="8244496" cy="446898"/>
          </a:xfrm>
        </p:spPr>
        <p:txBody>
          <a:bodyPr/>
          <a:lstStyle/>
          <a:p>
            <a:r>
              <a:rPr lang="fr-FR" dirty="0" smtClean="0"/>
              <a:t>Workflow</a:t>
            </a:r>
            <a:endParaRPr lang="fr-FR" dirty="0"/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90" y="2011680"/>
            <a:ext cx="8277485" cy="4345359"/>
          </a:xfrm>
          <a:prstGeom prst="rect">
            <a:avLst/>
          </a:prstGeom>
        </p:spPr>
      </p:pic>
      <p:sp>
        <p:nvSpPr>
          <p:cNvPr id="72" name="Titre 2"/>
          <p:cNvSpPr>
            <a:spLocks noGrp="1"/>
          </p:cNvSpPr>
          <p:nvPr>
            <p:ph type="title"/>
          </p:nvPr>
        </p:nvSpPr>
        <p:spPr>
          <a:xfrm>
            <a:off x="428017" y="258618"/>
            <a:ext cx="8244927" cy="568233"/>
          </a:xfrm>
        </p:spPr>
        <p:txBody>
          <a:bodyPr/>
          <a:lstStyle/>
          <a:p>
            <a:r>
              <a:rPr lang="fr-FR" dirty="0" smtClean="0"/>
              <a:t>An extra-</a:t>
            </a:r>
            <a:r>
              <a:rPr lang="fr-FR" dirty="0" err="1" smtClean="0"/>
              <a:t>probabilistic</a:t>
            </a:r>
            <a:r>
              <a:rPr lang="fr-FR" dirty="0" smtClean="0"/>
              <a:t> </a:t>
            </a:r>
            <a:r>
              <a:rPr lang="fr-FR" dirty="0" err="1" smtClean="0"/>
              <a:t>framework</a:t>
            </a:r>
            <a:r>
              <a:rPr lang="fr-FR" dirty="0" smtClean="0"/>
              <a:t> for </a:t>
            </a:r>
            <a:r>
              <a:rPr lang="fr-FR" dirty="0" err="1" smtClean="0"/>
              <a:t>shoreline</a:t>
            </a:r>
            <a:r>
              <a:rPr lang="fr-FR" dirty="0" smtClean="0"/>
              <a:t> change projections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" name="ZoneTexte 72"/>
              <p:cNvSpPr txBox="1"/>
              <p:nvPr/>
            </p:nvSpPr>
            <p:spPr>
              <a:xfrm>
                <a:off x="2396569" y="925023"/>
                <a:ext cx="4320926" cy="8820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fr-FR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FR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𝑆𝐿𝑅</m:t>
                          </m:r>
                        </m:num>
                        <m:den>
                          <m:func>
                            <m:funcPr>
                              <m:ctrlPr>
                                <a:rPr lang="fr-FR" sz="28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80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fr-FR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𝐿𝑣𝑎𝑟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F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𝑇𝑥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>
          <p:sp>
            <p:nvSpPr>
              <p:cNvPr id="73" name="ZoneTexte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569" y="925023"/>
                <a:ext cx="4320926" cy="8820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Forme libre 76"/>
          <p:cNvSpPr/>
          <p:nvPr/>
        </p:nvSpPr>
        <p:spPr>
          <a:xfrm>
            <a:off x="252951" y="960120"/>
            <a:ext cx="2916969" cy="1539240"/>
          </a:xfrm>
          <a:custGeom>
            <a:avLst/>
            <a:gdLst>
              <a:gd name="connsiteX0" fmla="*/ 2916969 w 2916969"/>
              <a:gd name="connsiteY0" fmla="*/ 0 h 1539240"/>
              <a:gd name="connsiteX1" fmla="*/ 920529 w 2916969"/>
              <a:gd name="connsiteY1" fmla="*/ 487680 h 1539240"/>
              <a:gd name="connsiteX2" fmla="*/ 51849 w 2916969"/>
              <a:gd name="connsiteY2" fmla="*/ 1082040 h 1539240"/>
              <a:gd name="connsiteX3" fmla="*/ 173769 w 2916969"/>
              <a:gd name="connsiteY3" fmla="*/ 1539240 h 153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969" h="1539240">
                <a:moveTo>
                  <a:pt x="2916969" y="0"/>
                </a:moveTo>
                <a:cubicBezTo>
                  <a:pt x="2157509" y="153670"/>
                  <a:pt x="1398049" y="307340"/>
                  <a:pt x="920529" y="487680"/>
                </a:cubicBezTo>
                <a:cubicBezTo>
                  <a:pt x="443009" y="668020"/>
                  <a:pt x="176309" y="906780"/>
                  <a:pt x="51849" y="1082040"/>
                </a:cubicBezTo>
                <a:cubicBezTo>
                  <a:pt x="-72611" y="1257300"/>
                  <a:pt x="50579" y="1398270"/>
                  <a:pt x="173769" y="153924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Forme libre 77"/>
          <p:cNvSpPr/>
          <p:nvPr/>
        </p:nvSpPr>
        <p:spPr>
          <a:xfrm>
            <a:off x="99486" y="668605"/>
            <a:ext cx="4442034" cy="4071035"/>
          </a:xfrm>
          <a:custGeom>
            <a:avLst/>
            <a:gdLst>
              <a:gd name="connsiteX0" fmla="*/ 4442034 w 4442034"/>
              <a:gd name="connsiteY0" fmla="*/ 184835 h 4071035"/>
              <a:gd name="connsiteX1" fmla="*/ 3786714 w 4442034"/>
              <a:gd name="connsiteY1" fmla="*/ 17195 h 4071035"/>
              <a:gd name="connsiteX2" fmla="*/ 2658954 w 4442034"/>
              <a:gd name="connsiteY2" fmla="*/ 93395 h 4071035"/>
              <a:gd name="connsiteX3" fmla="*/ 540594 w 4442034"/>
              <a:gd name="connsiteY3" fmla="*/ 794435 h 4071035"/>
              <a:gd name="connsiteX4" fmla="*/ 7194 w 4442034"/>
              <a:gd name="connsiteY4" fmla="*/ 1556435 h 4071035"/>
              <a:gd name="connsiteX5" fmla="*/ 281514 w 4442034"/>
              <a:gd name="connsiteY5" fmla="*/ 4071035 h 407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2034" h="4071035">
                <a:moveTo>
                  <a:pt x="4442034" y="184835"/>
                </a:moveTo>
                <a:cubicBezTo>
                  <a:pt x="4262964" y="108635"/>
                  <a:pt x="4083894" y="32435"/>
                  <a:pt x="3786714" y="17195"/>
                </a:cubicBezTo>
                <a:cubicBezTo>
                  <a:pt x="3489534" y="1955"/>
                  <a:pt x="3199974" y="-36145"/>
                  <a:pt x="2658954" y="93395"/>
                </a:cubicBezTo>
                <a:cubicBezTo>
                  <a:pt x="2117934" y="222935"/>
                  <a:pt x="982554" y="550595"/>
                  <a:pt x="540594" y="794435"/>
                </a:cubicBezTo>
                <a:cubicBezTo>
                  <a:pt x="98634" y="1038275"/>
                  <a:pt x="50374" y="1010335"/>
                  <a:pt x="7194" y="1556435"/>
                </a:cubicBezTo>
                <a:cubicBezTo>
                  <a:pt x="-35986" y="2102535"/>
                  <a:pt x="122764" y="3086785"/>
                  <a:pt x="281514" y="407103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3347880" y="5504437"/>
            <a:ext cx="1772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https://cran.r-project.org/web/packages/HYRISK/HYRISK.pdf</a:t>
            </a:r>
          </a:p>
        </p:txBody>
      </p:sp>
    </p:spTree>
    <p:extLst>
      <p:ext uri="{BB962C8B-B14F-4D97-AF65-F5344CB8AC3E}">
        <p14:creationId xmlns:p14="http://schemas.microsoft.com/office/powerpoint/2010/main" val="3686058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Case </a:t>
            </a:r>
            <a:r>
              <a:rPr lang="fr-FR" dirty="0" err="1" smtClean="0"/>
              <a:t>studies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624840" y="1127760"/>
            <a:ext cx="7855066" cy="4556760"/>
            <a:chOff x="-1" y="0"/>
            <a:chExt cx="12149627" cy="6992168"/>
          </a:xfrm>
        </p:grpSpPr>
        <p:grpSp>
          <p:nvGrpSpPr>
            <p:cNvPr id="6" name="Groupe 5"/>
            <p:cNvGrpSpPr/>
            <p:nvPr/>
          </p:nvGrpSpPr>
          <p:grpSpPr>
            <a:xfrm>
              <a:off x="0" y="0"/>
              <a:ext cx="12149626" cy="6992168"/>
              <a:chOff x="0" y="0"/>
              <a:chExt cx="12149626" cy="6992168"/>
            </a:xfrm>
          </p:grpSpPr>
          <p:pic>
            <p:nvPicPr>
              <p:cNvPr id="10" name="Image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15569" y="0"/>
                <a:ext cx="7334057" cy="699216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1" name="Image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3079517"/>
                <a:ext cx="4815570" cy="3912651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2" name="Image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3809"/>
                <a:ext cx="4815570" cy="307570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2206410" y="2411267"/>
                <a:ext cx="1184795" cy="13854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dirty="0" smtClean="0">
                    <a:solidFill>
                      <a:schemeClr val="tx1"/>
                    </a:solidFill>
                  </a:rPr>
                  <a:t>400 km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412375" y="5162309"/>
                <a:ext cx="3784921" cy="2430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>
                    <a:solidFill>
                      <a:schemeClr val="tx1"/>
                    </a:solidFill>
                  </a:rPr>
                  <a:t>400 m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134354" y="5777696"/>
                <a:ext cx="2168820" cy="2295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>
                    <a:solidFill>
                      <a:schemeClr val="tx1"/>
                    </a:solidFill>
                  </a:rPr>
                  <a:t>400 m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>
              <a:xfrm>
                <a:off x="1524000" y="803910"/>
                <a:ext cx="45719" cy="533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1689735" y="2527935"/>
                <a:ext cx="106680" cy="10668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Ellipse 17"/>
              <p:cNvSpPr/>
              <p:nvPr/>
            </p:nvSpPr>
            <p:spPr>
              <a:xfrm>
                <a:off x="1493519" y="777240"/>
                <a:ext cx="106680" cy="10668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Forme libre 18"/>
              <p:cNvSpPr/>
              <p:nvPr/>
            </p:nvSpPr>
            <p:spPr>
              <a:xfrm>
                <a:off x="779779" y="883920"/>
                <a:ext cx="713740" cy="2195596"/>
              </a:xfrm>
              <a:custGeom>
                <a:avLst/>
                <a:gdLst>
                  <a:gd name="connsiteX0" fmla="*/ 652781 w 652781"/>
                  <a:gd name="connsiteY0" fmla="*/ 0 h 2316480"/>
                  <a:gd name="connsiteX1" fmla="*/ 2541 w 652781"/>
                  <a:gd name="connsiteY1" fmla="*/ 924560 h 2316480"/>
                  <a:gd name="connsiteX2" fmla="*/ 469901 w 652781"/>
                  <a:gd name="connsiteY2" fmla="*/ 2316480 h 2316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2781" h="2316480">
                    <a:moveTo>
                      <a:pt x="652781" y="0"/>
                    </a:moveTo>
                    <a:cubicBezTo>
                      <a:pt x="342901" y="269240"/>
                      <a:pt x="33021" y="538480"/>
                      <a:pt x="2541" y="924560"/>
                    </a:cubicBezTo>
                    <a:cubicBezTo>
                      <a:pt x="-27939" y="1310640"/>
                      <a:pt x="220981" y="1813560"/>
                      <a:pt x="469901" y="2316480"/>
                    </a:cubicBezTo>
                  </a:path>
                </a:pathLst>
              </a:custGeom>
              <a:noFill/>
              <a:ln w="50800">
                <a:solidFill>
                  <a:srgbClr val="FFFF00"/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0" name="Forme libre 19"/>
              <p:cNvSpPr/>
              <p:nvPr/>
            </p:nvSpPr>
            <p:spPr>
              <a:xfrm>
                <a:off x="1818640" y="1685762"/>
                <a:ext cx="3810000" cy="793278"/>
              </a:xfrm>
              <a:custGeom>
                <a:avLst/>
                <a:gdLst>
                  <a:gd name="connsiteX0" fmla="*/ 0 w 3810000"/>
                  <a:gd name="connsiteY0" fmla="*/ 793278 h 793278"/>
                  <a:gd name="connsiteX1" fmla="*/ 985520 w 3810000"/>
                  <a:gd name="connsiteY1" fmla="*/ 10958 h 793278"/>
                  <a:gd name="connsiteX2" fmla="*/ 3810000 w 3810000"/>
                  <a:gd name="connsiteY2" fmla="*/ 407198 h 7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0" h="793278">
                    <a:moveTo>
                      <a:pt x="0" y="793278"/>
                    </a:moveTo>
                    <a:cubicBezTo>
                      <a:pt x="175260" y="434291"/>
                      <a:pt x="350520" y="75305"/>
                      <a:pt x="985520" y="10958"/>
                    </a:cubicBezTo>
                    <a:cubicBezTo>
                      <a:pt x="1620520" y="-53389"/>
                      <a:pt x="2715260" y="176904"/>
                      <a:pt x="3810000" y="407198"/>
                    </a:cubicBezTo>
                  </a:path>
                </a:pathLst>
              </a:custGeom>
              <a:noFill/>
              <a:ln w="50800">
                <a:solidFill>
                  <a:srgbClr val="FFFF00"/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ZoneTexte 6"/>
            <p:cNvSpPr txBox="1"/>
            <p:nvPr/>
          </p:nvSpPr>
          <p:spPr>
            <a:xfrm>
              <a:off x="0" y="12007"/>
              <a:ext cx="21748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>
                  <a:solidFill>
                    <a:schemeClr val="bg1"/>
                  </a:solidFill>
                </a:rPr>
                <a:t>a/ Sites location</a:t>
              </a:r>
              <a:endParaRPr lang="fr-FR" sz="2400" dirty="0">
                <a:solidFill>
                  <a:schemeClr val="bg1"/>
                </a:solidFill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-1" y="3071167"/>
              <a:ext cx="48799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</a:rPr>
                <a:t>b</a:t>
              </a:r>
              <a:r>
                <a:rPr lang="fr-FR" sz="2400" dirty="0" smtClean="0">
                  <a:solidFill>
                    <a:schemeClr val="bg1"/>
                  </a:solidFill>
                </a:rPr>
                <a:t>/ Aquitaine (</a:t>
              </a:r>
              <a:r>
                <a:rPr lang="fr-FR" sz="2400" dirty="0" err="1" smtClean="0">
                  <a:solidFill>
                    <a:schemeClr val="bg1"/>
                  </a:solidFill>
                </a:rPr>
                <a:t>Naujac</a:t>
              </a:r>
              <a:r>
                <a:rPr lang="fr-FR" sz="2400" dirty="0" smtClean="0">
                  <a:solidFill>
                    <a:schemeClr val="bg1"/>
                  </a:solidFill>
                </a:rPr>
                <a:t>-sur-mer, site 1)</a:t>
              </a:r>
              <a:endParaRPr lang="fr-FR" sz="2400" dirty="0">
                <a:solidFill>
                  <a:schemeClr val="bg1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827730" y="0"/>
              <a:ext cx="37492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>
                  <a:solidFill>
                    <a:schemeClr val="bg1"/>
                  </a:solidFill>
                </a:rPr>
                <a:t>c/ </a:t>
              </a:r>
              <a:r>
                <a:rPr lang="fr-FR" sz="2400" dirty="0" err="1" smtClean="0">
                  <a:solidFill>
                    <a:schemeClr val="bg1"/>
                  </a:solidFill>
                </a:rPr>
                <a:t>Castellón</a:t>
              </a:r>
              <a:r>
                <a:rPr lang="fr-FR" sz="2400" dirty="0" smtClean="0">
                  <a:solidFill>
                    <a:schemeClr val="bg1"/>
                  </a:solidFill>
                </a:rPr>
                <a:t> (</a:t>
              </a:r>
              <a:r>
                <a:rPr lang="fr-FR" sz="2400" dirty="0" err="1" smtClean="0">
                  <a:solidFill>
                    <a:schemeClr val="bg1"/>
                  </a:solidFill>
                </a:rPr>
                <a:t>Chilches</a:t>
              </a:r>
              <a:r>
                <a:rPr lang="fr-FR" sz="2400" dirty="0" smtClean="0">
                  <a:solidFill>
                    <a:schemeClr val="bg1"/>
                  </a:solidFill>
                </a:rPr>
                <a:t>, site 2)</a:t>
              </a:r>
              <a:endParaRPr lang="fr-F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418290" y="701574"/>
            <a:ext cx="8244496" cy="446898"/>
          </a:xfrm>
        </p:spPr>
        <p:txBody>
          <a:bodyPr/>
          <a:lstStyle/>
          <a:p>
            <a:r>
              <a:rPr lang="fr-FR" dirty="0" err="1" smtClean="0"/>
              <a:t>Two</a:t>
            </a:r>
            <a:r>
              <a:rPr lang="fr-FR" dirty="0" smtClean="0"/>
              <a:t> sites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280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Case </a:t>
            </a:r>
            <a:r>
              <a:rPr lang="fr-FR" dirty="0" err="1" smtClean="0"/>
              <a:t>studies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464010" y="1136438"/>
            <a:ext cx="8244496" cy="446898"/>
          </a:xfrm>
        </p:spPr>
        <p:txBody>
          <a:bodyPr/>
          <a:lstStyle/>
          <a:p>
            <a:pPr algn="ctr"/>
            <a:r>
              <a:rPr lang="fr-FR" b="0" i="1" dirty="0" err="1" smtClean="0"/>
              <a:t>Observational</a:t>
            </a:r>
            <a:r>
              <a:rPr lang="fr-FR" b="0" i="1" dirty="0" smtClean="0"/>
              <a:t> records of </a:t>
            </a:r>
            <a:r>
              <a:rPr lang="fr-FR" b="0" i="1" dirty="0" err="1" smtClean="0"/>
              <a:t>shoreline</a:t>
            </a:r>
            <a:r>
              <a:rPr lang="fr-FR" b="0" i="1" dirty="0" smtClean="0"/>
              <a:t> change in Aquitaine and </a:t>
            </a:r>
            <a:r>
              <a:rPr lang="fr-FR" b="0" i="1" dirty="0" err="1" smtClean="0"/>
              <a:t>Castellon</a:t>
            </a:r>
            <a:endParaRPr lang="fr-FR" b="0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90" y="1910848"/>
            <a:ext cx="8077696" cy="404100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76309" y="1530326"/>
            <a:ext cx="4634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+mj-lt"/>
              </a:rPr>
              <a:t>orthomosaics</a:t>
            </a:r>
            <a:r>
              <a:rPr lang="fr-FR" dirty="0">
                <a:latin typeface="+mj-lt"/>
              </a:rPr>
              <a:t> </a:t>
            </a:r>
            <a:r>
              <a:rPr lang="fr-FR" dirty="0" smtClean="0">
                <a:latin typeface="+mj-lt"/>
              </a:rPr>
              <a:t>photos (Castelle et al., 2018) </a:t>
            </a:r>
            <a:endParaRPr lang="fr-FR" dirty="0">
              <a:latin typeface="+mj-lt"/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1143000" y="2072640"/>
            <a:ext cx="777240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175029" y="1530326"/>
            <a:ext cx="4083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+mj-lt"/>
              </a:rPr>
              <a:t>Satellite – </a:t>
            </a:r>
            <a:r>
              <a:rPr lang="fr-FR" dirty="0" err="1" smtClean="0">
                <a:latin typeface="+mj-lt"/>
              </a:rPr>
              <a:t>CoastSat</a:t>
            </a:r>
            <a:r>
              <a:rPr lang="fr-FR" dirty="0" smtClean="0">
                <a:latin typeface="+mj-lt"/>
              </a:rPr>
              <a:t> (Vos et al., 2019) </a:t>
            </a:r>
            <a:endParaRPr lang="fr-FR" dirty="0">
              <a:latin typeface="+mj-lt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flipH="1">
            <a:off x="7101840" y="1977224"/>
            <a:ext cx="762000" cy="7202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924426" y="5835346"/>
            <a:ext cx="731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Both</a:t>
            </a:r>
            <a:r>
              <a:rPr lang="fr-FR" dirty="0" smtClean="0"/>
              <a:t> sites are </a:t>
            </a:r>
            <a:r>
              <a:rPr lang="fr-FR" dirty="0" err="1" smtClean="0"/>
              <a:t>eroding</a:t>
            </a:r>
            <a:r>
              <a:rPr lang="fr-FR" dirty="0" smtClean="0"/>
              <a:t>. Data sources and </a:t>
            </a:r>
            <a:r>
              <a:rPr lang="fr-FR" dirty="0" err="1" smtClean="0"/>
              <a:t>sampling</a:t>
            </a:r>
            <a:r>
              <a:rPr lang="fr-FR" dirty="0" smtClean="0"/>
              <a:t> are </a:t>
            </a:r>
            <a:r>
              <a:rPr lang="fr-FR" dirty="0" err="1" smtClean="0"/>
              <a:t>highly</a:t>
            </a:r>
            <a:r>
              <a:rPr lang="fr-FR" dirty="0" smtClean="0"/>
              <a:t> </a:t>
            </a:r>
            <a:r>
              <a:rPr lang="fr-FR" dirty="0" err="1" smtClean="0"/>
              <a:t>different</a:t>
            </a:r>
            <a:endParaRPr lang="fr-FR" dirty="0"/>
          </a:p>
        </p:txBody>
      </p:sp>
      <p:sp>
        <p:nvSpPr>
          <p:cNvPr id="23" name="Espace réservé du texte 3"/>
          <p:cNvSpPr txBox="1">
            <a:spLocks/>
          </p:cNvSpPr>
          <p:nvPr/>
        </p:nvSpPr>
        <p:spPr>
          <a:xfrm>
            <a:off x="418290" y="701574"/>
            <a:ext cx="8244496" cy="446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Data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1316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Case </a:t>
            </a:r>
            <a:r>
              <a:rPr lang="fr-FR" dirty="0" err="1" smtClean="0"/>
              <a:t>studies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 smtClean="0"/>
              <a:t>Definition</a:t>
            </a:r>
            <a:r>
              <a:rPr lang="fr-FR" dirty="0" smtClean="0"/>
              <a:t> of </a:t>
            </a:r>
            <a:r>
              <a:rPr lang="fr-FR" dirty="0" err="1" smtClean="0"/>
              <a:t>uncertainties</a:t>
            </a:r>
            <a:r>
              <a:rPr lang="fr-FR" dirty="0"/>
              <a:t> 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6422"/>
              </p:ext>
            </p:extLst>
          </p:nvPr>
        </p:nvGraphicFramePr>
        <p:xfrm>
          <a:off x="585930" y="1603363"/>
          <a:ext cx="8244495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230">
                  <a:extLst>
                    <a:ext uri="{9D8B030D-6E8A-4147-A177-3AD203B41FA5}">
                      <a16:colId xmlns:a16="http://schemas.microsoft.com/office/drawing/2014/main" val="534233861"/>
                    </a:ext>
                  </a:extLst>
                </a:gridCol>
                <a:gridCol w="1593935">
                  <a:extLst>
                    <a:ext uri="{9D8B030D-6E8A-4147-A177-3AD203B41FA5}">
                      <a16:colId xmlns:a16="http://schemas.microsoft.com/office/drawing/2014/main" val="4210845402"/>
                    </a:ext>
                  </a:extLst>
                </a:gridCol>
                <a:gridCol w="2748165">
                  <a:extLst>
                    <a:ext uri="{9D8B030D-6E8A-4147-A177-3AD203B41FA5}">
                      <a16:colId xmlns:a16="http://schemas.microsoft.com/office/drawing/2014/main" val="727902479"/>
                    </a:ext>
                  </a:extLst>
                </a:gridCol>
                <a:gridCol w="2748165">
                  <a:extLst>
                    <a:ext uri="{9D8B030D-6E8A-4147-A177-3AD203B41FA5}">
                      <a16:colId xmlns:a16="http://schemas.microsoft.com/office/drawing/2014/main" val="2948078616"/>
                    </a:ext>
                  </a:extLst>
                </a:gridCol>
              </a:tblGrid>
              <a:tr h="344042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Variable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Input </a:t>
                      </a:r>
                      <a:r>
                        <a:rPr lang="fr-FR" dirty="0" err="1" smtClean="0"/>
                        <a:t>definition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Value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3019"/>
                  </a:ext>
                </a:extLst>
              </a:tr>
              <a:tr h="344042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Lvar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Aquitaine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Proba</a:t>
                      </a:r>
                      <a:r>
                        <a:rPr lang="fr-FR" baseline="0" dirty="0" smtClean="0"/>
                        <a:t> - </a:t>
                      </a:r>
                      <a:r>
                        <a:rPr lang="fr-FR" baseline="0" dirty="0" err="1" smtClean="0"/>
                        <a:t>gaussian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 m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29286"/>
                  </a:ext>
                </a:extLst>
              </a:tr>
              <a:tr h="34404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Castellon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Proba</a:t>
                      </a:r>
                      <a:r>
                        <a:rPr lang="fr-FR" baseline="0" dirty="0" smtClean="0"/>
                        <a:t> – </a:t>
                      </a:r>
                      <a:r>
                        <a:rPr lang="fr-FR" baseline="0" dirty="0" err="1" smtClean="0"/>
                        <a:t>gaussian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 m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834136"/>
                  </a:ext>
                </a:extLst>
              </a:tr>
              <a:tr h="344042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Tx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Aquitaine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Proba</a:t>
                      </a:r>
                      <a:r>
                        <a:rPr lang="fr-FR" baseline="0" dirty="0" smtClean="0"/>
                        <a:t> – </a:t>
                      </a:r>
                      <a:r>
                        <a:rPr lang="fr-FR" baseline="0" dirty="0" err="1" smtClean="0"/>
                        <a:t>gaussian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0.72 +/- 0.11 m/</a:t>
                      </a:r>
                      <a:r>
                        <a:rPr lang="en-GB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426491"/>
                  </a:ext>
                </a:extLst>
              </a:tr>
              <a:tr h="34404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Castellon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Proba</a:t>
                      </a:r>
                      <a:r>
                        <a:rPr lang="fr-FR" baseline="0" dirty="0" smtClean="0"/>
                        <a:t> – </a:t>
                      </a:r>
                      <a:r>
                        <a:rPr lang="fr-FR" baseline="0" dirty="0" err="1" smtClean="0"/>
                        <a:t>gaussian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 +/- 0.07 m/</a:t>
                      </a:r>
                      <a:r>
                        <a:rPr lang="en-GB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36527"/>
                  </a:ext>
                </a:extLst>
              </a:tr>
              <a:tr h="344042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Tan</a:t>
                      </a:r>
                      <a:r>
                        <a:rPr lang="fr-FR" baseline="0" dirty="0" smtClean="0"/>
                        <a:t> </a:t>
                      </a:r>
                      <a:r>
                        <a:rPr lang="el-GR" baseline="0" dirty="0" smtClean="0"/>
                        <a:t>β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Aquitaine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Possi</a:t>
                      </a:r>
                      <a:r>
                        <a:rPr lang="fr-FR" b="1" dirty="0" smtClean="0"/>
                        <a:t> - </a:t>
                      </a:r>
                      <a:r>
                        <a:rPr lang="fr-FR" b="1" dirty="0" err="1" smtClean="0"/>
                        <a:t>Trapeze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[1%,1.2%,1.5%,10%]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1923"/>
                  </a:ext>
                </a:extLst>
              </a:tr>
              <a:tr h="34404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Castellon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Possi</a:t>
                      </a:r>
                      <a:r>
                        <a:rPr lang="fr-FR" b="1" dirty="0" smtClean="0"/>
                        <a:t> – </a:t>
                      </a:r>
                      <a:r>
                        <a:rPr lang="fr-FR" b="1" dirty="0" err="1" smtClean="0"/>
                        <a:t>Trapeze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[1.5%,2%,3.5%,10%]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887915"/>
                  </a:ext>
                </a:extLst>
              </a:tr>
              <a:tr h="344042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Past</a:t>
                      </a:r>
                      <a:r>
                        <a:rPr lang="fr-FR" dirty="0" smtClean="0"/>
                        <a:t> SLR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Aquitaine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Proba</a:t>
                      </a:r>
                      <a:r>
                        <a:rPr lang="fr-FR" baseline="0" dirty="0" smtClean="0"/>
                        <a:t> – </a:t>
                      </a:r>
                      <a:r>
                        <a:rPr lang="fr-FR" baseline="0" dirty="0" err="1" smtClean="0"/>
                        <a:t>gaussian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 +/- 1 mm/year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288214"/>
                  </a:ext>
                </a:extLst>
              </a:tr>
              <a:tr h="344042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Castellon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Proba</a:t>
                      </a:r>
                      <a:r>
                        <a:rPr lang="fr-FR" baseline="0" dirty="0" smtClean="0"/>
                        <a:t> – </a:t>
                      </a:r>
                      <a:r>
                        <a:rPr lang="fr-FR" baseline="0" dirty="0" err="1" smtClean="0"/>
                        <a:t>gaussian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 +/- 1 mm/year</a:t>
                      </a:r>
                      <a:endParaRPr lang="fr-FR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42071"/>
                  </a:ext>
                </a:extLst>
              </a:tr>
              <a:tr h="344042">
                <a:tc rowSpan="2"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Proj</a:t>
                      </a:r>
                      <a:r>
                        <a:rPr lang="fr-FR" dirty="0" smtClean="0"/>
                        <a:t> SLR 2100 (RCP8.5)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Aquitaine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/>
                        <a:t>Possi</a:t>
                      </a:r>
                      <a:r>
                        <a:rPr lang="fr-FR" b="1" dirty="0" smtClean="0"/>
                        <a:t> – </a:t>
                      </a:r>
                      <a:r>
                        <a:rPr lang="fr-FR" b="1" dirty="0" err="1" smtClean="0"/>
                        <a:t>Trapeze</a:t>
                      </a:r>
                      <a:endParaRPr lang="fr-F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[0.37,0.39,0.98,1.82]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174093"/>
                  </a:ext>
                </a:extLst>
              </a:tr>
              <a:tr h="503575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Castellon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 smtClean="0"/>
                        <a:t>Possi</a:t>
                      </a:r>
                      <a:r>
                        <a:rPr lang="fr-FR" b="1" dirty="0" smtClean="0"/>
                        <a:t> – </a:t>
                      </a:r>
                      <a:r>
                        <a:rPr lang="fr-FR" b="1" dirty="0" err="1" smtClean="0"/>
                        <a:t>Trapeze</a:t>
                      </a:r>
                      <a:endParaRPr lang="fr-F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[0.44,0.47,1.03,1.83]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821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82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Validation over the </a:t>
            </a:r>
            <a:r>
              <a:rPr lang="fr-FR" dirty="0" err="1" smtClean="0"/>
              <a:t>historical</a:t>
            </a:r>
            <a:r>
              <a:rPr lang="fr-FR" dirty="0" smtClean="0"/>
              <a:t> records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86" y="1506536"/>
            <a:ext cx="7940536" cy="3972386"/>
          </a:xfrm>
          <a:prstGeom prst="rect">
            <a:avLst/>
          </a:prstGeom>
        </p:spPr>
      </p:pic>
      <p:sp>
        <p:nvSpPr>
          <p:cNvPr id="9" name="Espace réservé du texte 3"/>
          <p:cNvSpPr txBox="1">
            <a:spLocks/>
          </p:cNvSpPr>
          <p:nvPr/>
        </p:nvSpPr>
        <p:spPr>
          <a:xfrm>
            <a:off x="464010" y="1227878"/>
            <a:ext cx="8244496" cy="446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0" i="1" dirty="0" err="1" smtClean="0"/>
              <a:t>Past</a:t>
            </a:r>
            <a:r>
              <a:rPr lang="fr-FR" b="0" i="1" dirty="0" smtClean="0"/>
              <a:t> </a:t>
            </a:r>
            <a:r>
              <a:rPr lang="fr-FR" b="0" i="1" dirty="0" err="1" smtClean="0"/>
              <a:t>shoreline</a:t>
            </a:r>
            <a:r>
              <a:rPr lang="fr-FR" b="0" i="1" dirty="0" smtClean="0"/>
              <a:t> change p-box in Aquitaine and </a:t>
            </a:r>
            <a:r>
              <a:rPr lang="fr-FR" b="0" i="1" dirty="0" err="1" smtClean="0"/>
              <a:t>Castellon</a:t>
            </a:r>
            <a:endParaRPr lang="fr-FR" b="0" i="1" dirty="0"/>
          </a:p>
        </p:txBody>
      </p:sp>
      <p:cxnSp>
        <p:nvCxnSpPr>
          <p:cNvPr id="11" name="Connecteur droit avec flèche 10"/>
          <p:cNvCxnSpPr/>
          <p:nvPr/>
        </p:nvCxnSpPr>
        <p:spPr>
          <a:xfrm flipH="1" flipV="1">
            <a:off x="3247914" y="4655368"/>
            <a:ext cx="606552" cy="6065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854466" y="5077254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obs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464010" y="5492896"/>
            <a:ext cx="824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  <a:ea typeface="Times New Roman" panose="02020603050405020304" pitchFamily="18" charset="0"/>
              </a:rPr>
              <a:t>Site 1: 55</a:t>
            </a:r>
            <a:r>
              <a:rPr lang="en-GB" dirty="0">
                <a:latin typeface="+mj-lt"/>
                <a:ea typeface="Times New Roman" panose="02020603050405020304" pitchFamily="18" charset="0"/>
              </a:rPr>
              <a:t>% of the observations </a:t>
            </a:r>
            <a:r>
              <a:rPr lang="en-GB" dirty="0" smtClean="0">
                <a:latin typeface="+mj-lt"/>
                <a:ea typeface="Times New Roman" panose="02020603050405020304" pitchFamily="18" charset="0"/>
              </a:rPr>
              <a:t>within </a:t>
            </a:r>
            <a:r>
              <a:rPr lang="en-GB" dirty="0">
                <a:latin typeface="+mj-lt"/>
                <a:ea typeface="Times New Roman" panose="02020603050405020304" pitchFamily="18" charset="0"/>
              </a:rPr>
              <a:t>the 25%-75% probability bounds </a:t>
            </a:r>
            <a:endParaRPr lang="en-GB" dirty="0" smtClean="0">
              <a:latin typeface="+mj-lt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  <a:ea typeface="Times New Roman" panose="02020603050405020304" pitchFamily="18" charset="0"/>
              </a:rPr>
              <a:t>Site 2: 78% of the </a:t>
            </a:r>
            <a:r>
              <a:rPr lang="en-GB" dirty="0">
                <a:latin typeface="+mj-lt"/>
                <a:ea typeface="Times New Roman" panose="02020603050405020304" pitchFamily="18" charset="0"/>
              </a:rPr>
              <a:t>observations </a:t>
            </a:r>
            <a:r>
              <a:rPr lang="en-GB" dirty="0" smtClean="0">
                <a:latin typeface="+mj-lt"/>
                <a:ea typeface="Times New Roman" panose="02020603050405020304" pitchFamily="18" charset="0"/>
              </a:rPr>
              <a:t>within </a:t>
            </a:r>
            <a:r>
              <a:rPr lang="en-GB" dirty="0">
                <a:latin typeface="+mj-lt"/>
                <a:ea typeface="Times New Roman" panose="02020603050405020304" pitchFamily="18" charset="0"/>
              </a:rPr>
              <a:t>the 25-75% probability </a:t>
            </a:r>
            <a:r>
              <a:rPr lang="en-GB" dirty="0" smtClean="0">
                <a:latin typeface="+mj-lt"/>
                <a:ea typeface="Times New Roman" panose="02020603050405020304" pitchFamily="18" charset="0"/>
              </a:rPr>
              <a:t>bounds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8450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Projections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469" y="258618"/>
            <a:ext cx="3152167" cy="326119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082" y="3596802"/>
            <a:ext cx="3152167" cy="326119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18" y="2174557"/>
            <a:ext cx="4777740" cy="1845945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6656832" y="1816608"/>
            <a:ext cx="798576" cy="0"/>
          </a:xfrm>
          <a:prstGeom prst="line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580669" y="1508831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ambiguity</a:t>
            </a:r>
            <a:endParaRPr lang="fr-FR" sz="1400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7516339" y="1543050"/>
            <a:ext cx="4583" cy="1539239"/>
          </a:xfrm>
          <a:prstGeom prst="line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7516339" y="2124385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h</a:t>
            </a:r>
            <a:r>
              <a:rPr lang="fr-FR" sz="1400" dirty="0" smtClean="0"/>
              <a:t>igh-end</a:t>
            </a:r>
            <a:endParaRPr lang="fr-FR" sz="1400" dirty="0"/>
          </a:p>
        </p:txBody>
      </p:sp>
      <p:cxnSp>
        <p:nvCxnSpPr>
          <p:cNvPr id="20" name="Connecteur droit 19"/>
          <p:cNvCxnSpPr/>
          <p:nvPr/>
        </p:nvCxnSpPr>
        <p:spPr>
          <a:xfrm flipH="1">
            <a:off x="6580669" y="2031663"/>
            <a:ext cx="16234" cy="1018443"/>
          </a:xfrm>
          <a:prstGeom prst="line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785462" y="2032596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low</a:t>
            </a:r>
            <a:r>
              <a:rPr lang="fr-FR" sz="1400" dirty="0" smtClean="0"/>
              <a:t>-end</a:t>
            </a:r>
            <a:endParaRPr lang="fr-FR" sz="1400" dirty="0"/>
          </a:p>
        </p:txBody>
      </p:sp>
      <p:sp>
        <p:nvSpPr>
          <p:cNvPr id="24" name="Forme libre 23"/>
          <p:cNvSpPr/>
          <p:nvPr/>
        </p:nvSpPr>
        <p:spPr>
          <a:xfrm>
            <a:off x="2857602" y="1006997"/>
            <a:ext cx="2663522" cy="1122745"/>
          </a:xfrm>
          <a:custGeom>
            <a:avLst/>
            <a:gdLst>
              <a:gd name="connsiteX0" fmla="*/ 2663522 w 2663522"/>
              <a:gd name="connsiteY0" fmla="*/ 0 h 1122745"/>
              <a:gd name="connsiteX1" fmla="*/ 1587076 w 2663522"/>
              <a:gd name="connsiteY1" fmla="*/ 127322 h 1122745"/>
              <a:gd name="connsiteX2" fmla="*/ 174965 w 2663522"/>
              <a:gd name="connsiteY2" fmla="*/ 520861 h 1122745"/>
              <a:gd name="connsiteX3" fmla="*/ 70793 w 2663522"/>
              <a:gd name="connsiteY3" fmla="*/ 1122745 h 1122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3522" h="1122745">
                <a:moveTo>
                  <a:pt x="2663522" y="0"/>
                </a:moveTo>
                <a:cubicBezTo>
                  <a:pt x="2332678" y="20256"/>
                  <a:pt x="2001835" y="40512"/>
                  <a:pt x="1587076" y="127322"/>
                </a:cubicBezTo>
                <a:cubicBezTo>
                  <a:pt x="1172317" y="214132"/>
                  <a:pt x="427679" y="354957"/>
                  <a:pt x="174965" y="520861"/>
                </a:cubicBezTo>
                <a:cubicBezTo>
                  <a:pt x="-77749" y="686765"/>
                  <a:pt x="-3478" y="904755"/>
                  <a:pt x="70793" y="1122745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orme libre 24"/>
          <p:cNvSpPr/>
          <p:nvPr/>
        </p:nvSpPr>
        <p:spPr>
          <a:xfrm>
            <a:off x="4781752" y="4074289"/>
            <a:ext cx="588901" cy="678086"/>
          </a:xfrm>
          <a:custGeom>
            <a:avLst/>
            <a:gdLst>
              <a:gd name="connsiteX0" fmla="*/ 588901 w 588901"/>
              <a:gd name="connsiteY0" fmla="*/ 601883 h 678086"/>
              <a:gd name="connsiteX1" fmla="*/ 68040 w 588901"/>
              <a:gd name="connsiteY1" fmla="*/ 625033 h 678086"/>
              <a:gd name="connsiteX2" fmla="*/ 21742 w 588901"/>
              <a:gd name="connsiteY2" fmla="*/ 0 h 67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8901" h="678086">
                <a:moveTo>
                  <a:pt x="588901" y="601883"/>
                </a:moveTo>
                <a:cubicBezTo>
                  <a:pt x="375733" y="663615"/>
                  <a:pt x="162566" y="725347"/>
                  <a:pt x="68040" y="625033"/>
                </a:cubicBezTo>
                <a:cubicBezTo>
                  <a:pt x="-26486" y="524719"/>
                  <a:pt x="-2372" y="262359"/>
                  <a:pt x="21742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17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Results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93" y="1547558"/>
            <a:ext cx="8017614" cy="4011375"/>
          </a:xfrm>
          <a:prstGeom prst="rect">
            <a:avLst/>
          </a:prstGeom>
        </p:spPr>
      </p:pic>
      <p:sp>
        <p:nvSpPr>
          <p:cNvPr id="9" name="Espace réservé du texte 3"/>
          <p:cNvSpPr txBox="1">
            <a:spLocks/>
          </p:cNvSpPr>
          <p:nvPr/>
        </p:nvSpPr>
        <p:spPr>
          <a:xfrm>
            <a:off x="418290" y="701574"/>
            <a:ext cx="8244496" cy="4468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 smtClean="0"/>
              <a:t>Sensitivity</a:t>
            </a:r>
            <a:r>
              <a:rPr lang="fr-FR" dirty="0" smtClean="0"/>
              <a:t> of </a:t>
            </a:r>
            <a:r>
              <a:rPr lang="fr-FR" dirty="0" err="1" smtClean="0"/>
              <a:t>shoreline</a:t>
            </a:r>
            <a:r>
              <a:rPr lang="fr-FR" dirty="0" smtClean="0"/>
              <a:t> change projections to </a:t>
            </a:r>
            <a:r>
              <a:rPr lang="fr-FR" dirty="0" err="1" smtClean="0"/>
              <a:t>uncertainty</a:t>
            </a:r>
            <a:r>
              <a:rPr lang="fr-FR" dirty="0" smtClean="0"/>
              <a:t> sources</a:t>
            </a:r>
            <a:endParaRPr lang="fr-FR" dirty="0"/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325114" y="1136438"/>
            <a:ext cx="8494795" cy="446898"/>
          </a:xfrm>
        </p:spPr>
        <p:txBody>
          <a:bodyPr/>
          <a:lstStyle/>
          <a:p>
            <a:pPr algn="ctr"/>
            <a:r>
              <a:rPr lang="fr-FR" b="0" i="1" dirty="0" smtClean="0"/>
              <a:t>How </a:t>
            </a:r>
            <a:r>
              <a:rPr lang="fr-FR" b="0" i="1" dirty="0" err="1" smtClean="0"/>
              <a:t>ambiguity</a:t>
            </a:r>
            <a:r>
              <a:rPr lang="fr-FR" b="0" i="1" dirty="0" smtClean="0"/>
              <a:t> &amp; high-end changes if a source of </a:t>
            </a:r>
            <a:r>
              <a:rPr lang="fr-FR" b="0" i="1" dirty="0" err="1" smtClean="0"/>
              <a:t>uncertainty</a:t>
            </a:r>
            <a:r>
              <a:rPr lang="fr-FR" b="0" i="1" dirty="0" smtClean="0"/>
              <a:t> </a:t>
            </a:r>
            <a:r>
              <a:rPr lang="fr-FR" b="0" i="1" dirty="0" err="1" smtClean="0"/>
              <a:t>is</a:t>
            </a:r>
            <a:r>
              <a:rPr lang="fr-FR" b="0" i="1" dirty="0" smtClean="0"/>
              <a:t> </a:t>
            </a:r>
            <a:r>
              <a:rPr lang="fr-FR" b="0" i="1" dirty="0" err="1" smtClean="0"/>
              <a:t>known</a:t>
            </a:r>
            <a:r>
              <a:rPr lang="fr-FR" b="0" i="1" dirty="0" smtClean="0"/>
              <a:t> </a:t>
            </a:r>
            <a:r>
              <a:rPr lang="fr-FR" b="0" i="1" dirty="0" err="1" smtClean="0"/>
              <a:t>exactly</a:t>
            </a:r>
            <a:r>
              <a:rPr lang="fr-FR" b="0" i="1" dirty="0" smtClean="0"/>
              <a:t> ?</a:t>
            </a:r>
            <a:endParaRPr lang="fr-FR" b="0" i="1" dirty="0"/>
          </a:p>
        </p:txBody>
      </p:sp>
      <p:sp>
        <p:nvSpPr>
          <p:cNvPr id="11" name="Rectangle 10"/>
          <p:cNvSpPr/>
          <p:nvPr/>
        </p:nvSpPr>
        <p:spPr>
          <a:xfrm>
            <a:off x="983848" y="5462027"/>
            <a:ext cx="7199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+mj-lt"/>
                <a:ea typeface="Times New Roman" panose="02020603050405020304" pitchFamily="18" charset="0"/>
              </a:rPr>
              <a:t>If future </a:t>
            </a:r>
            <a:r>
              <a:rPr lang="en-GB" dirty="0">
                <a:latin typeface="+mj-lt"/>
                <a:ea typeface="Times New Roman" panose="02020603050405020304" pitchFamily="18" charset="0"/>
              </a:rPr>
              <a:t>SLR </a:t>
            </a:r>
            <a:r>
              <a:rPr lang="en-GB" dirty="0" smtClean="0">
                <a:latin typeface="+mj-lt"/>
                <a:ea typeface="Times New Roman" panose="02020603050405020304" pitchFamily="18" charset="0"/>
              </a:rPr>
              <a:t>does </a:t>
            </a:r>
            <a:r>
              <a:rPr lang="en-GB" dirty="0">
                <a:latin typeface="+mj-lt"/>
                <a:ea typeface="Times New Roman" panose="02020603050405020304" pitchFamily="18" charset="0"/>
              </a:rPr>
              <a:t>not exceed the likely range (i.e. ~1 m), the ambiguity would be lowered by more than 50 %.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5888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Rouge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922FBD8491854CB10CFE5DD11E201B" ma:contentTypeVersion="0" ma:contentTypeDescription="Crée un document." ma:contentTypeScope="" ma:versionID="61216afb7da1b279a2316098f2582ed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ab5d8becdbb399d1898b770c667765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95C36B-E20D-4AFA-9C34-F23BE5F2AC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31603A3-3AB3-40DD-B538-6E581811733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9BB21C5-AA48-4A1A-A75C-63D56EBD4A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16670</TotalTime>
  <Words>547</Words>
  <Application>Microsoft Office PowerPoint</Application>
  <PresentationFormat>Affichage à l'écran (4:3)</PresentationFormat>
  <Paragraphs>114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Courier New</vt:lpstr>
      <vt:lpstr>Times New Roman</vt:lpstr>
      <vt:lpstr>Wingdings</vt:lpstr>
      <vt:lpstr>Thème Office</vt:lpstr>
      <vt:lpstr>Présentation PowerPoint</vt:lpstr>
      <vt:lpstr>Introduction</vt:lpstr>
      <vt:lpstr>Introduction</vt:lpstr>
      <vt:lpstr>Introduction</vt:lpstr>
      <vt:lpstr>Motivation</vt:lpstr>
      <vt:lpstr>An extra-probabilistic framework for shoreline change projections</vt:lpstr>
      <vt:lpstr>An extra-probabilistic framework for shoreline change projections</vt:lpstr>
      <vt:lpstr>Case studies</vt:lpstr>
      <vt:lpstr>Case studies</vt:lpstr>
      <vt:lpstr>Case studies</vt:lpstr>
      <vt:lpstr>Results</vt:lpstr>
      <vt:lpstr>Results</vt:lpstr>
      <vt:lpstr>Results </vt:lpstr>
    </vt:vector>
  </TitlesOfParts>
  <Company>BRGM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Perrault Florence</dc:creator>
  <cp:lastModifiedBy>Thieblemont Rémi</cp:lastModifiedBy>
  <cp:revision>885</cp:revision>
  <dcterms:created xsi:type="dcterms:W3CDTF">2017-12-12T09:36:25Z</dcterms:created>
  <dcterms:modified xsi:type="dcterms:W3CDTF">2021-04-21T12:48:18Z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0x010100C8922FBD8491854CB10CFE5DD11E201B</vt:lpwstr>
  </property>
</Properties>
</file>