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58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2" r:id="rId15"/>
    <p:sldId id="274" r:id="rId16"/>
    <p:sldId id="275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000"/>
    <a:srgbClr val="E2F0D9"/>
    <a:srgbClr val="FFFFFF"/>
    <a:srgbClr val="00B0F0"/>
    <a:srgbClr val="0077C5"/>
    <a:srgbClr val="2E87C1"/>
    <a:srgbClr val="1761A0"/>
    <a:srgbClr val="FFDF7F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0" autoAdjust="0"/>
  </p:normalViewPr>
  <p:slideViewPr>
    <p:cSldViewPr snapToGrid="0">
      <p:cViewPr>
        <p:scale>
          <a:sx n="100" d="100"/>
          <a:sy n="100" d="100"/>
        </p:scale>
        <p:origin x="852" y="3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A43A0-07D4-4E02-8B81-86ECA5220D5F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B4BAD-E04A-46C4-B983-FE6AE40896DC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29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B4BAD-E04A-46C4-B983-FE6AE40896D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68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B4BAD-E04A-46C4-B983-FE6AE40896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25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B4BAD-E04A-46C4-B983-FE6AE40896D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180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B4BAD-E04A-46C4-B983-FE6AE40896D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461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B4BAD-E04A-46C4-B983-FE6AE40896D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41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9B4BAD-E04A-46C4-B983-FE6AE40896D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728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489A79-731F-4206-A25E-FAC95DD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28C32E4-D18C-4C80-8BA4-0C9AD337EF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94CD95-3782-41C3-90BE-8431E87F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D42896-6F57-4E97-AE83-C451234E3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0FEC64-7958-4367-A1BD-75C04339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35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C16D0D-F21F-48FA-9E47-36E2687ED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80A8EA-8C2E-479B-9C2F-BAF28D986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A66070-280F-4EEE-B174-3D7FAEC87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86C7A8-B0A7-47FE-9D2D-80550857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7550FF-1841-4181-9A88-76B1F827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14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9975F0-6F56-4727-B989-3D0A9868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D9EBA3-F3D2-4F93-BBB3-2D820570E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2B473A-6E80-42FF-8CCB-6431022C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EDB33C-E5E4-4250-9981-A3434905C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9BF232-949A-4541-B6D2-EC829173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74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0C6C50-F2ED-42F8-9D87-EC5899B9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B6102-FC6D-40BF-8762-29D4E9340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C1A7097-DFFC-4388-93A9-A2F79476F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128F4E4-0E85-4D11-A4B5-0EA007772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0364FB-7CBC-49A8-9678-35AF1CCC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448ABE2-5C37-413E-A374-735D31D3B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54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F0747F-43ED-4323-AE5C-04680B58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3BF3DDF-0782-4FA2-8F8A-44ABD5D45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6AFFF5C-D4A9-4C22-AC77-FDC2EAFCA7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DAB2728-4750-41A7-B22B-8B1BF372F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8266ED8-80C4-4272-BA1D-DABC4724D2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CC3B1F2-72CF-40B0-BD6C-721946F88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9A106AE-2C03-4AFE-A2AF-49F2AACF6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61B3E46-E28F-4B47-A42F-47C403E0F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203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697F2B-6B32-4404-8C0A-948433527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9CF3F5E-D051-48BD-A890-8A845EAA9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095EE32-4016-4606-A981-67A916805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2737887-F41C-44E3-89AA-B18E0D4E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947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6A9F86B-5690-4320-AA38-E72E8315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BADF33E-5C99-4B4D-ADD7-587185BA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8143900-E18F-4339-827E-057AFA7E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90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F1C7A8-3AD0-4555-AA94-05A5DF11F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F81B52-C793-454A-BFA5-2C37F8658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63A7CF1-52D7-4035-9786-B63FF74C6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001C791-62AC-412A-9714-F5FCE9205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94E2FAE-85A7-4E9C-B87D-EA77AC54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09A6F1-4B48-45D9-BF0B-073BBD6DE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23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4B1E98-D58C-423E-B94B-D7051FE9B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AE5E57F-4AD8-4816-9805-40BE19028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DC11E67-805D-445F-B0A8-800E11D4F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40F196-7103-45A9-9899-F27B8BE82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8EEDB26-9685-4F76-8767-8AFD6F31C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6E2CD78-AEF2-4C95-A195-E0B480CBD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42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950149-FDFB-468C-8058-34AAD0AAF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0E11F3B-6607-47BF-BDA6-439332A47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52E6D3-6FFB-4AB0-9C4C-82610B3A9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F13257-C272-411C-B757-59E375A9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DB8CDD-4FBF-4A50-9FBC-6FC8E404B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1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A23AFAD-DCCE-4167-B37A-2CD20FE28E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B15E3E1-F6D5-4893-BB84-2FE811B28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0CC7C0-F7AB-4B10-8CF5-00129FB7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F4043D-C3EB-4F47-98CE-561C04E1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4C8C26E-67D1-44CA-9993-5D50120B6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61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0BF0F6F-4C26-45F2-B1BA-C1426D767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8CE93E8-AC73-428D-AE40-8B64EC5E2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0E96F4B-D3F4-4285-9D3A-1F04F185C3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9FBBA-3BFF-4C2F-A55E-BF31CA6383BC}" type="datetimeFigureOut">
              <a:rPr lang="en-GB" smtClean="0"/>
              <a:t>16/04/2021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2D69A2-7596-48BF-A38A-7041E3428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9A2203-260E-4DBC-AF9F-7A5783BDA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A85B8-3C84-4953-81D7-6785585CFD1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31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.png"/><Relationship Id="rId18" Type="http://schemas.openxmlformats.org/officeDocument/2006/relationships/image" Target="../media/image60.png"/><Relationship Id="rId26" Type="http://schemas.openxmlformats.org/officeDocument/2006/relationships/image" Target="../media/image9.png"/><Relationship Id="rId39" Type="http://schemas.openxmlformats.org/officeDocument/2006/relationships/image" Target="../media/image12.png"/><Relationship Id="rId21" Type="http://schemas.openxmlformats.org/officeDocument/2006/relationships/image" Target="../media/image70.png"/><Relationship Id="rId34" Type="http://schemas.openxmlformats.org/officeDocument/2006/relationships/image" Target="../media/image10.png"/><Relationship Id="rId42" Type="http://schemas.openxmlformats.org/officeDocument/2006/relationships/image" Target="../media/image14.png"/><Relationship Id="rId47" Type="http://schemas.openxmlformats.org/officeDocument/2006/relationships/image" Target="../media/image17.png"/><Relationship Id="rId7" Type="http://schemas.openxmlformats.org/officeDocument/2006/relationships/slide" Target="slide5.xml"/><Relationship Id="rId2" Type="http://schemas.openxmlformats.org/officeDocument/2006/relationships/image" Target="../media/image1.jpeg"/><Relationship Id="rId16" Type="http://schemas.openxmlformats.org/officeDocument/2006/relationships/image" Target="../media/image6.png"/><Relationship Id="rId29" Type="http://schemas.openxmlformats.org/officeDocument/2006/relationships/hyperlink" Target="https://www.tesaf.unipd.it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11" Type="http://schemas.openxmlformats.org/officeDocument/2006/relationships/slide" Target="slide2.xml"/><Relationship Id="rId24" Type="http://schemas.openxmlformats.org/officeDocument/2006/relationships/image" Target="../media/image81.png"/><Relationship Id="rId32" Type="http://schemas.openxmlformats.org/officeDocument/2006/relationships/hyperlink" Target="https://biodiversityassociation.org/it/" TargetMode="External"/><Relationship Id="rId37" Type="http://schemas.openxmlformats.org/officeDocument/2006/relationships/hyperlink" Target="https://doi.org/10.5194/egusphere-egu21-2158" TargetMode="External"/><Relationship Id="rId40" Type="http://schemas.openxmlformats.org/officeDocument/2006/relationships/image" Target="../media/image13.png"/><Relationship Id="rId45" Type="http://schemas.openxmlformats.org/officeDocument/2006/relationships/image" Target="../media/image16.png"/><Relationship Id="rId5" Type="http://schemas.openxmlformats.org/officeDocument/2006/relationships/slide" Target="slide3.xml"/><Relationship Id="rId15" Type="http://schemas.openxmlformats.org/officeDocument/2006/relationships/image" Target="../media/image51.png"/><Relationship Id="rId23" Type="http://schemas.openxmlformats.org/officeDocument/2006/relationships/slide" Target="slide12.xml"/><Relationship Id="rId28" Type="http://schemas.openxmlformats.org/officeDocument/2006/relationships/image" Target="../media/image90.png"/><Relationship Id="rId36" Type="http://schemas.openxmlformats.org/officeDocument/2006/relationships/image" Target="../media/image11.png"/><Relationship Id="rId10" Type="http://schemas.openxmlformats.org/officeDocument/2006/relationships/image" Target="../media/image4.png"/><Relationship Id="rId19" Type="http://schemas.openxmlformats.org/officeDocument/2006/relationships/image" Target="../media/image7.png"/><Relationship Id="rId31" Type="http://schemas.openxmlformats.org/officeDocument/2006/relationships/hyperlink" Target="https://www.agrea.it/" TargetMode="External"/><Relationship Id="rId44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slide" Target="slide2.xml"/><Relationship Id="rId14" Type="http://schemas.openxmlformats.org/officeDocument/2006/relationships/slide" Target="slide3.xml"/><Relationship Id="rId22" Type="http://schemas.openxmlformats.org/officeDocument/2006/relationships/image" Target="../media/image8.png"/><Relationship Id="rId27" Type="http://schemas.openxmlformats.org/officeDocument/2006/relationships/slide" Target="slide16.xml"/><Relationship Id="rId30" Type="http://schemas.openxmlformats.org/officeDocument/2006/relationships/hyperlink" Target="http://www.ipsp.cnr.it/" TargetMode="External"/><Relationship Id="rId35" Type="http://schemas.openxmlformats.org/officeDocument/2006/relationships/hyperlink" Target="https://www.egu21.eu/" TargetMode="External"/><Relationship Id="rId43" Type="http://schemas.openxmlformats.org/officeDocument/2006/relationships/hyperlink" Target="https://www.instagram.com/earthsurfs/?hl=it" TargetMode="External"/><Relationship Id="rId8" Type="http://schemas.openxmlformats.org/officeDocument/2006/relationships/slide" Target="slide12.xml"/><Relationship Id="rId3" Type="http://schemas.openxmlformats.org/officeDocument/2006/relationships/image" Target="../media/image2.jpeg"/><Relationship Id="rId12" Type="http://schemas.openxmlformats.org/officeDocument/2006/relationships/image" Target="../media/image43.png"/><Relationship Id="rId17" Type="http://schemas.openxmlformats.org/officeDocument/2006/relationships/slide" Target="slide4.xml"/><Relationship Id="rId25" Type="http://schemas.openxmlformats.org/officeDocument/2006/relationships/slide" Target="slide16.xml"/><Relationship Id="rId33" Type="http://schemas.openxmlformats.org/officeDocument/2006/relationships/hyperlink" Target="https://www.unipd.it/en/" TargetMode="External"/><Relationship Id="rId38" Type="http://schemas.openxmlformats.org/officeDocument/2006/relationships/hyperlink" Target="https://www.linkedin.com/in/earthsurfs/" TargetMode="External"/><Relationship Id="rId46" Type="http://schemas.openxmlformats.org/officeDocument/2006/relationships/hyperlink" Target="https://twitter.com/earthsurfs" TargetMode="External"/><Relationship Id="rId20" Type="http://schemas.openxmlformats.org/officeDocument/2006/relationships/slide" Target="slide5.xml"/><Relationship Id="rId41" Type="http://schemas.openxmlformats.org/officeDocument/2006/relationships/hyperlink" Target="https://www.facebook.com/EarthSurfSociety/" TargetMode="Externa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12.xml"/><Relationship Id="rId26" Type="http://schemas.openxmlformats.org/officeDocument/2006/relationships/slide" Target="slide4.xml"/><Relationship Id="rId39" Type="http://schemas.openxmlformats.org/officeDocument/2006/relationships/image" Target="../media/image260.png"/><Relationship Id="rId34" Type="http://schemas.openxmlformats.org/officeDocument/2006/relationships/image" Target="../media/image25.png"/><Relationship Id="rId42" Type="http://schemas.openxmlformats.org/officeDocument/2006/relationships/hyperlink" Target="https://www.egu21.eu/" TargetMode="External"/><Relationship Id="rId47" Type="http://schemas.openxmlformats.org/officeDocument/2006/relationships/image" Target="../media/image13.png"/><Relationship Id="rId50" Type="http://schemas.openxmlformats.org/officeDocument/2006/relationships/hyperlink" Target="https://www.instagram.com/earthsurfs/?hl=it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220.png"/><Relationship Id="rId41" Type="http://schemas.openxmlformats.org/officeDocument/2006/relationships/image" Target="../media/image10.png"/><Relationship Id="rId5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slide" Target="slide4.xml"/><Relationship Id="rId32" Type="http://schemas.openxmlformats.org/officeDocument/2006/relationships/image" Target="../media/image24.png"/><Relationship Id="rId37" Type="http://schemas.openxmlformats.org/officeDocument/2006/relationships/image" Target="../media/image26.png"/><Relationship Id="rId40" Type="http://schemas.openxmlformats.org/officeDocument/2006/relationships/hyperlink" Target="https://www.unipd.it/en/" TargetMode="External"/><Relationship Id="rId45" Type="http://schemas.openxmlformats.org/officeDocument/2006/relationships/hyperlink" Target="https://www.linkedin.com/in/earthsurfs/" TargetMode="External"/><Relationship Id="rId53" Type="http://schemas.openxmlformats.org/officeDocument/2006/relationships/hyperlink" Target="https://twitter.com/earthsurfs" TargetMode="External"/><Relationship Id="rId5" Type="http://schemas.openxmlformats.org/officeDocument/2006/relationships/slide" Target="slide1.xml"/><Relationship Id="rId28" Type="http://schemas.openxmlformats.org/officeDocument/2006/relationships/slide" Target="slide12.xml"/><Relationship Id="rId36" Type="http://schemas.openxmlformats.org/officeDocument/2006/relationships/slide" Target="slide16.xml"/><Relationship Id="rId49" Type="http://schemas.openxmlformats.org/officeDocument/2006/relationships/image" Target="../media/image14.png"/><Relationship Id="rId10" Type="http://schemas.openxmlformats.org/officeDocument/2006/relationships/slide" Target="slide3.xml"/><Relationship Id="rId31" Type="http://schemas.openxmlformats.org/officeDocument/2006/relationships/image" Target="../media/image230.png"/><Relationship Id="rId44" Type="http://schemas.openxmlformats.org/officeDocument/2006/relationships/hyperlink" Target="https://doi.org/10.5194/egusphere-egu21-2158" TargetMode="External"/><Relationship Id="rId52" Type="http://schemas.openxmlformats.org/officeDocument/2006/relationships/image" Target="../media/image16.png"/><Relationship Id="rId4" Type="http://schemas.openxmlformats.org/officeDocument/2006/relationships/image" Target="../media/image18.png"/><Relationship Id="rId9" Type="http://schemas.openxmlformats.org/officeDocument/2006/relationships/image" Target="../media/image3.png"/><Relationship Id="rId14" Type="http://schemas.openxmlformats.org/officeDocument/2006/relationships/image" Target="../media/image22.png"/><Relationship Id="rId30" Type="http://schemas.openxmlformats.org/officeDocument/2006/relationships/image" Target="../media/image23.png"/><Relationship Id="rId27" Type="http://schemas.openxmlformats.org/officeDocument/2006/relationships/slide" Target="slide5.xml"/><Relationship Id="rId35" Type="http://schemas.openxmlformats.org/officeDocument/2006/relationships/image" Target="../media/image250.png"/><Relationship Id="rId43" Type="http://schemas.openxmlformats.org/officeDocument/2006/relationships/image" Target="../media/image11.png"/><Relationship Id="rId48" Type="http://schemas.openxmlformats.org/officeDocument/2006/relationships/hyperlink" Target="https://www.facebook.com/EarthSurfSociety/" TargetMode="External"/><Relationship Id="rId8" Type="http://schemas.openxmlformats.org/officeDocument/2006/relationships/image" Target="../media/image20.svg"/><Relationship Id="rId51" Type="http://schemas.openxmlformats.org/officeDocument/2006/relationships/image" Target="../media/image15.png"/><Relationship Id="rId3" Type="http://schemas.openxmlformats.org/officeDocument/2006/relationships/image" Target="../media/image1.jpeg"/><Relationship Id="rId12" Type="http://schemas.openxmlformats.org/officeDocument/2006/relationships/slide" Target="slide5.xml"/><Relationship Id="rId25" Type="http://schemas.openxmlformats.org/officeDocument/2006/relationships/slide" Target="slide3.xml"/><Relationship Id="rId33" Type="http://schemas.openxmlformats.org/officeDocument/2006/relationships/image" Target="../media/image240.png"/><Relationship Id="rId38" Type="http://schemas.openxmlformats.org/officeDocument/2006/relationships/slide" Target="slide16.xml"/><Relationship Id="rId46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hyperlink" Target="https://www.egu21.eu/" TargetMode="External"/><Relationship Id="rId18" Type="http://schemas.openxmlformats.org/officeDocument/2006/relationships/image" Target="../media/image13.png"/><Relationship Id="rId3" Type="http://schemas.openxmlformats.org/officeDocument/2006/relationships/image" Target="../media/image1.jpeg"/><Relationship Id="rId21" Type="http://schemas.openxmlformats.org/officeDocument/2006/relationships/hyperlink" Target="https://www.instagram.com/earthsurfs/?hl=it" TargetMode="External"/><Relationship Id="rId7" Type="http://schemas.openxmlformats.org/officeDocument/2006/relationships/image" Target="../media/image27.png"/><Relationship Id="rId12" Type="http://schemas.openxmlformats.org/officeDocument/2006/relationships/image" Target="../media/image10.png"/><Relationship Id="rId17" Type="http://schemas.openxmlformats.org/officeDocument/2006/relationships/image" Target="../media/image12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linkedin.com/in/earthsurfs/" TargetMode="External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hyperlink" Target="https://www.unipd.it/en/" TargetMode="External"/><Relationship Id="rId24" Type="http://schemas.openxmlformats.org/officeDocument/2006/relationships/hyperlink" Target="https://twitter.com/earthsurfs" TargetMode="External"/><Relationship Id="rId5" Type="http://schemas.openxmlformats.org/officeDocument/2006/relationships/slide" Target="slide1.xml"/><Relationship Id="rId15" Type="http://schemas.openxmlformats.org/officeDocument/2006/relationships/hyperlink" Target="https://doi.org/10.5194/egusphere-egu21-2158" TargetMode="External"/><Relationship Id="rId23" Type="http://schemas.openxmlformats.org/officeDocument/2006/relationships/image" Target="../media/image16.png"/><Relationship Id="rId10" Type="http://schemas.openxmlformats.org/officeDocument/2006/relationships/image" Target="../media/image3.png"/><Relationship Id="rId19" Type="http://schemas.openxmlformats.org/officeDocument/2006/relationships/hyperlink" Target="https://www.facebook.com/EarthSurfSociety/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9.png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3.jpeg"/><Relationship Id="rId18" Type="http://schemas.openxmlformats.org/officeDocument/2006/relationships/hyperlink" Target="https://www.egu21.eu/" TargetMode="External"/><Relationship Id="rId26" Type="http://schemas.openxmlformats.org/officeDocument/2006/relationships/hyperlink" Target="https://www.instagram.com/earthsurfs/?hl=it" TargetMode="External"/><Relationship Id="rId3" Type="http://schemas.openxmlformats.org/officeDocument/2006/relationships/image" Target="../media/image1.jpeg"/><Relationship Id="rId21" Type="http://schemas.openxmlformats.org/officeDocument/2006/relationships/hyperlink" Target="https://www.linkedin.com/in/earthsurfs/" TargetMode="External"/><Relationship Id="rId7" Type="http://schemas.openxmlformats.org/officeDocument/2006/relationships/hyperlink" Target="http://www.fao.org/giahs/giahsaroundtheworld/designated-sites/europe-and-central-asia/soave-traditional-vineyards/en/" TargetMode="External"/><Relationship Id="rId12" Type="http://schemas.openxmlformats.org/officeDocument/2006/relationships/image" Target="../media/image3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www.unipd.it/en/" TargetMode="External"/><Relationship Id="rId20" Type="http://schemas.openxmlformats.org/officeDocument/2006/relationships/hyperlink" Target="https://doi.org/10.5194/egusphere-egu21-2158" TargetMode="External"/><Relationship Id="rId29" Type="http://schemas.openxmlformats.org/officeDocument/2006/relationships/hyperlink" Target="https://twitter.com/earthsurfs" TargetMode="External"/><Relationship Id="rId1" Type="http://schemas.openxmlformats.org/officeDocument/2006/relationships/video" Target="https://www.youtube.com/embed/6LQ1OvSaVJY?feature=oembed" TargetMode="External"/><Relationship Id="rId6" Type="http://schemas.openxmlformats.org/officeDocument/2006/relationships/slide" Target="slide1.xml"/><Relationship Id="rId11" Type="http://schemas.openxmlformats.org/officeDocument/2006/relationships/image" Target="../media/image32.png"/><Relationship Id="rId24" Type="http://schemas.openxmlformats.org/officeDocument/2006/relationships/hyperlink" Target="https://www.facebook.com/EarthSurfSociety/" TargetMode="External"/><Relationship Id="rId5" Type="http://schemas.openxmlformats.org/officeDocument/2006/relationships/image" Target="../media/image21.png"/><Relationship Id="rId15" Type="http://schemas.openxmlformats.org/officeDocument/2006/relationships/image" Target="../media/image34.png"/><Relationship Id="rId23" Type="http://schemas.openxmlformats.org/officeDocument/2006/relationships/image" Target="../media/image13.png"/><Relationship Id="rId28" Type="http://schemas.openxmlformats.org/officeDocument/2006/relationships/image" Target="../media/image16.png"/><Relationship Id="rId10" Type="http://schemas.openxmlformats.org/officeDocument/2006/relationships/image" Target="../media/image31.jpg"/><Relationship Id="rId19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hyperlink" Target="https://www.ilsoave.com/" TargetMode="External"/><Relationship Id="rId14" Type="http://schemas.openxmlformats.org/officeDocument/2006/relationships/hyperlink" Target="https://www.soilutionsystem.com/" TargetMode="External"/><Relationship Id="rId22" Type="http://schemas.openxmlformats.org/officeDocument/2006/relationships/image" Target="../media/image12.png"/><Relationship Id="rId27" Type="http://schemas.openxmlformats.org/officeDocument/2006/relationships/image" Target="../media/image15.png"/><Relationship Id="rId30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slide" Target="slide6.xml"/><Relationship Id="rId18" Type="http://schemas.openxmlformats.org/officeDocument/2006/relationships/slide" Target="slide1.xml"/><Relationship Id="rId26" Type="http://schemas.openxmlformats.org/officeDocument/2006/relationships/hyperlink" Target="https://www.linkedin.com/in/earthsurfs/" TargetMode="External"/><Relationship Id="rId3" Type="http://schemas.openxmlformats.org/officeDocument/2006/relationships/image" Target="../media/image2.jpeg"/><Relationship Id="rId21" Type="http://schemas.openxmlformats.org/officeDocument/2006/relationships/hyperlink" Target="https://www.unipd.it/en/" TargetMode="External"/><Relationship Id="rId34" Type="http://schemas.openxmlformats.org/officeDocument/2006/relationships/hyperlink" Target="https://twitter.com/earthsurfs" TargetMode="External"/><Relationship Id="rId12" Type="http://schemas.openxmlformats.org/officeDocument/2006/relationships/image" Target="../media/image36.png"/><Relationship Id="rId17" Type="http://schemas.openxmlformats.org/officeDocument/2006/relationships/image" Target="../media/image18.png"/><Relationship Id="rId25" Type="http://schemas.openxmlformats.org/officeDocument/2006/relationships/hyperlink" Target="https://doi.org/10.5194/egusphere-egu21-2158" TargetMode="External"/><Relationship Id="rId33" Type="http://schemas.openxmlformats.org/officeDocument/2006/relationships/image" Target="../media/image16.png"/><Relationship Id="rId2" Type="http://schemas.openxmlformats.org/officeDocument/2006/relationships/image" Target="../media/image1.jpeg"/><Relationship Id="rId16" Type="http://schemas.openxmlformats.org/officeDocument/2006/relationships/image" Target="../media/image370.png"/><Relationship Id="rId20" Type="http://schemas.openxmlformats.org/officeDocument/2006/relationships/image" Target="../media/image3.png"/><Relationship Id="rId29" Type="http://schemas.openxmlformats.org/officeDocument/2006/relationships/hyperlink" Target="https://www.facebook.com/EarthSurfSociet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24" Type="http://schemas.openxmlformats.org/officeDocument/2006/relationships/image" Target="../media/image11.png"/><Relationship Id="rId32" Type="http://schemas.openxmlformats.org/officeDocument/2006/relationships/image" Target="../media/image15.png"/><Relationship Id="rId5" Type="http://schemas.openxmlformats.org/officeDocument/2006/relationships/slide" Target="slide7.xml"/><Relationship Id="rId15" Type="http://schemas.openxmlformats.org/officeDocument/2006/relationships/slide" Target="slide7.xml"/><Relationship Id="rId23" Type="http://schemas.openxmlformats.org/officeDocument/2006/relationships/hyperlink" Target="https://www.egu21.eu/" TargetMode="External"/><Relationship Id="rId28" Type="http://schemas.openxmlformats.org/officeDocument/2006/relationships/image" Target="../media/image13.png"/><Relationship Id="rId19" Type="http://schemas.openxmlformats.org/officeDocument/2006/relationships/image" Target="../media/image21.png"/><Relationship Id="rId31" Type="http://schemas.openxmlformats.org/officeDocument/2006/relationships/hyperlink" Target="https://www.instagram.com/earthsurfs/?hl=it" TargetMode="External"/><Relationship Id="rId4" Type="http://schemas.openxmlformats.org/officeDocument/2006/relationships/slide" Target="slide6.xml"/><Relationship Id="rId14" Type="http://schemas.openxmlformats.org/officeDocument/2006/relationships/image" Target="../media/image37.png"/><Relationship Id="rId22" Type="http://schemas.openxmlformats.org/officeDocument/2006/relationships/image" Target="../media/image10.png"/><Relationship Id="rId27" Type="http://schemas.openxmlformats.org/officeDocument/2006/relationships/image" Target="../media/image12.png"/><Relationship Id="rId30" Type="http://schemas.openxmlformats.org/officeDocument/2006/relationships/image" Target="../media/image14.png"/><Relationship Id="rId35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1.png"/><Relationship Id="rId26" Type="http://schemas.openxmlformats.org/officeDocument/2006/relationships/hyperlink" Target="https://doi.org/10.5194/egusphere-egu21-2158" TargetMode="External"/><Relationship Id="rId3" Type="http://schemas.openxmlformats.org/officeDocument/2006/relationships/image" Target="../media/image18.png"/><Relationship Id="rId21" Type="http://schemas.openxmlformats.org/officeDocument/2006/relationships/image" Target="../media/image3.png"/><Relationship Id="rId34" Type="http://schemas.openxmlformats.org/officeDocument/2006/relationships/image" Target="../media/image16.png"/><Relationship Id="rId12" Type="http://schemas.openxmlformats.org/officeDocument/2006/relationships/slide" Target="slide1.xml"/><Relationship Id="rId17" Type="http://schemas.openxmlformats.org/officeDocument/2006/relationships/image" Target="../media/image40.png"/><Relationship Id="rId25" Type="http://schemas.openxmlformats.org/officeDocument/2006/relationships/image" Target="../media/image11.png"/><Relationship Id="rId33" Type="http://schemas.openxmlformats.org/officeDocument/2006/relationships/image" Target="../media/image15.png"/><Relationship Id="rId2" Type="http://schemas.openxmlformats.org/officeDocument/2006/relationships/image" Target="../media/image1.jpeg"/><Relationship Id="rId16" Type="http://schemas.openxmlformats.org/officeDocument/2006/relationships/image" Target="../media/image39.png"/><Relationship Id="rId20" Type="http://schemas.openxmlformats.org/officeDocument/2006/relationships/image" Target="../media/image43.jpeg"/><Relationship Id="rId29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24" Type="http://schemas.openxmlformats.org/officeDocument/2006/relationships/hyperlink" Target="https://www.egu21.eu/" TargetMode="External"/><Relationship Id="rId32" Type="http://schemas.openxmlformats.org/officeDocument/2006/relationships/hyperlink" Target="https://www.instagram.com/earthsurfs/?hl=it" TargetMode="External"/><Relationship Id="rId15" Type="http://schemas.openxmlformats.org/officeDocument/2006/relationships/image" Target="../media/image380.png"/><Relationship Id="rId23" Type="http://schemas.openxmlformats.org/officeDocument/2006/relationships/image" Target="../media/image10.png"/><Relationship Id="rId28" Type="http://schemas.openxmlformats.org/officeDocument/2006/relationships/image" Target="../media/image12.png"/><Relationship Id="rId36" Type="http://schemas.openxmlformats.org/officeDocument/2006/relationships/image" Target="../media/image17.png"/><Relationship Id="rId19" Type="http://schemas.openxmlformats.org/officeDocument/2006/relationships/image" Target="../media/image42.png"/><Relationship Id="rId31" Type="http://schemas.openxmlformats.org/officeDocument/2006/relationships/image" Target="../media/image14.png"/><Relationship Id="rId14" Type="http://schemas.openxmlformats.org/officeDocument/2006/relationships/slide" Target="slide5.xml"/><Relationship Id="rId22" Type="http://schemas.openxmlformats.org/officeDocument/2006/relationships/hyperlink" Target="https://www.unipd.it/en/" TargetMode="External"/><Relationship Id="rId27" Type="http://schemas.openxmlformats.org/officeDocument/2006/relationships/hyperlink" Target="https://www.linkedin.com/in/earthsurfs/" TargetMode="External"/><Relationship Id="rId30" Type="http://schemas.openxmlformats.org/officeDocument/2006/relationships/hyperlink" Target="https://www.facebook.com/EarthSurfSociety/" TargetMode="External"/><Relationship Id="rId35" Type="http://schemas.openxmlformats.org/officeDocument/2006/relationships/hyperlink" Target="https://twitter.com/earthsurfs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18" Type="http://schemas.openxmlformats.org/officeDocument/2006/relationships/image" Target="../media/image440.png"/><Relationship Id="rId26" Type="http://schemas.openxmlformats.org/officeDocument/2006/relationships/image" Target="../media/image49.svg"/><Relationship Id="rId39" Type="http://schemas.openxmlformats.org/officeDocument/2006/relationships/image" Target="../media/image12.png"/><Relationship Id="rId21" Type="http://schemas.openxmlformats.org/officeDocument/2006/relationships/image" Target="../media/image450.png"/><Relationship Id="rId34" Type="http://schemas.openxmlformats.org/officeDocument/2006/relationships/image" Target="../media/image10.png"/><Relationship Id="rId42" Type="http://schemas.openxmlformats.org/officeDocument/2006/relationships/image" Target="../media/image14.png"/><Relationship Id="rId47" Type="http://schemas.openxmlformats.org/officeDocument/2006/relationships/image" Target="../media/image17.png"/><Relationship Id="rId12" Type="http://schemas.openxmlformats.org/officeDocument/2006/relationships/slide" Target="slide1.xml"/><Relationship Id="rId17" Type="http://schemas.openxmlformats.org/officeDocument/2006/relationships/slide" Target="slide8.xml"/><Relationship Id="rId25" Type="http://schemas.openxmlformats.org/officeDocument/2006/relationships/image" Target="../media/image48.png"/><Relationship Id="rId33" Type="http://schemas.openxmlformats.org/officeDocument/2006/relationships/hyperlink" Target="https://www.unipd.it/en/" TargetMode="External"/><Relationship Id="rId38" Type="http://schemas.openxmlformats.org/officeDocument/2006/relationships/hyperlink" Target="https://www.linkedin.com/in/earthsurfs/" TargetMode="External"/><Relationship Id="rId46" Type="http://schemas.openxmlformats.org/officeDocument/2006/relationships/hyperlink" Target="https://twitter.com/earthsurfs" TargetMode="External"/><Relationship Id="rId2" Type="http://schemas.openxmlformats.org/officeDocument/2006/relationships/image" Target="../media/image1.jpeg"/><Relationship Id="rId16" Type="http://schemas.openxmlformats.org/officeDocument/2006/relationships/image" Target="../media/image44.png"/><Relationship Id="rId20" Type="http://schemas.openxmlformats.org/officeDocument/2006/relationships/slide" Target="slide10.xml"/><Relationship Id="rId29" Type="http://schemas.openxmlformats.org/officeDocument/2006/relationships/image" Target="../media/image52.png"/><Relationship Id="rId41" Type="http://schemas.openxmlformats.org/officeDocument/2006/relationships/hyperlink" Target="https://www.facebook.com/EarthSurfSociety/" TargetMode="Externa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24" Type="http://schemas.openxmlformats.org/officeDocument/2006/relationships/image" Target="../media/image47.svg"/><Relationship Id="rId32" Type="http://schemas.openxmlformats.org/officeDocument/2006/relationships/image" Target="../media/image55.svg"/><Relationship Id="rId37" Type="http://schemas.openxmlformats.org/officeDocument/2006/relationships/hyperlink" Target="https://doi.org/10.5194/egusphere-egu21-2158" TargetMode="External"/><Relationship Id="rId40" Type="http://schemas.openxmlformats.org/officeDocument/2006/relationships/image" Target="../media/image13.png"/><Relationship Id="rId45" Type="http://schemas.openxmlformats.org/officeDocument/2006/relationships/image" Target="../media/image16.png"/><Relationship Id="rId15" Type="http://schemas.openxmlformats.org/officeDocument/2006/relationships/image" Target="../media/image380.png"/><Relationship Id="rId23" Type="http://schemas.openxmlformats.org/officeDocument/2006/relationships/image" Target="../media/image46.png"/><Relationship Id="rId28" Type="http://schemas.openxmlformats.org/officeDocument/2006/relationships/image" Target="../media/image51.svg"/><Relationship Id="rId36" Type="http://schemas.openxmlformats.org/officeDocument/2006/relationships/image" Target="../media/image11.png"/><Relationship Id="rId19" Type="http://schemas.openxmlformats.org/officeDocument/2006/relationships/image" Target="../media/image45.png"/><Relationship Id="rId31" Type="http://schemas.openxmlformats.org/officeDocument/2006/relationships/image" Target="../media/image54.png"/><Relationship Id="rId44" Type="http://schemas.openxmlformats.org/officeDocument/2006/relationships/image" Target="../media/image15.png"/><Relationship Id="rId14" Type="http://schemas.openxmlformats.org/officeDocument/2006/relationships/slide" Target="slide5.xml"/><Relationship Id="rId22" Type="http://schemas.openxmlformats.org/officeDocument/2006/relationships/image" Target="../media/image3.png"/><Relationship Id="rId27" Type="http://schemas.openxmlformats.org/officeDocument/2006/relationships/image" Target="../media/image50.png"/><Relationship Id="rId30" Type="http://schemas.openxmlformats.org/officeDocument/2006/relationships/image" Target="../media/image53.svg"/><Relationship Id="rId35" Type="http://schemas.openxmlformats.org/officeDocument/2006/relationships/hyperlink" Target="https://www.egu21.eu/" TargetMode="External"/><Relationship Id="rId43" Type="http://schemas.openxmlformats.org/officeDocument/2006/relationships/hyperlink" Target="https://www.instagram.com/earthsurfs/?hl=it" TargetMode="External"/><Relationship Id="rId3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48.png"/><Relationship Id="rId26" Type="http://schemas.openxmlformats.org/officeDocument/2006/relationships/image" Target="../media/image59.png"/><Relationship Id="rId39" Type="http://schemas.openxmlformats.org/officeDocument/2006/relationships/hyperlink" Target="https://www.instagram.com/earthsurfs/?hl=it" TargetMode="External"/><Relationship Id="rId3" Type="http://schemas.openxmlformats.org/officeDocument/2006/relationships/image" Target="../media/image18.png"/><Relationship Id="rId21" Type="http://schemas.openxmlformats.org/officeDocument/2006/relationships/image" Target="../media/image51.svg"/><Relationship Id="rId34" Type="http://schemas.openxmlformats.org/officeDocument/2006/relationships/hyperlink" Target="https://www.linkedin.com/in/earthsurfs/" TargetMode="External"/><Relationship Id="rId42" Type="http://schemas.openxmlformats.org/officeDocument/2006/relationships/hyperlink" Target="https://twitter.com/earthsurfs" TargetMode="External"/><Relationship Id="rId12" Type="http://schemas.openxmlformats.org/officeDocument/2006/relationships/slide" Target="slide1.xml"/><Relationship Id="rId17" Type="http://schemas.openxmlformats.org/officeDocument/2006/relationships/image" Target="../media/image47.svg"/><Relationship Id="rId25" Type="http://schemas.openxmlformats.org/officeDocument/2006/relationships/image" Target="../media/image580.png"/><Relationship Id="rId33" Type="http://schemas.openxmlformats.org/officeDocument/2006/relationships/hyperlink" Target="https://doi.org/10.5194/egusphere-egu21-2158" TargetMode="External"/><Relationship Id="rId38" Type="http://schemas.openxmlformats.org/officeDocument/2006/relationships/image" Target="../media/image14.png"/><Relationship Id="rId2" Type="http://schemas.openxmlformats.org/officeDocument/2006/relationships/image" Target="../media/image1.jpe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29" Type="http://schemas.openxmlformats.org/officeDocument/2006/relationships/hyperlink" Target="https://www.unipd.it/en/" TargetMode="External"/><Relationship Id="rId41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1.png"/><Relationship Id="rId24" Type="http://schemas.openxmlformats.org/officeDocument/2006/relationships/slide" Target="slide9.xml"/><Relationship Id="rId32" Type="http://schemas.openxmlformats.org/officeDocument/2006/relationships/image" Target="../media/image11.png"/><Relationship Id="rId37" Type="http://schemas.openxmlformats.org/officeDocument/2006/relationships/hyperlink" Target="https://www.facebook.com/EarthSurfSociety/" TargetMode="External"/><Relationship Id="rId40" Type="http://schemas.openxmlformats.org/officeDocument/2006/relationships/image" Target="../media/image15.png"/><Relationship Id="rId15" Type="http://schemas.openxmlformats.org/officeDocument/2006/relationships/image" Target="../media/image560.png"/><Relationship Id="rId23" Type="http://schemas.openxmlformats.org/officeDocument/2006/relationships/image" Target="../media/image58.png"/><Relationship Id="rId28" Type="http://schemas.openxmlformats.org/officeDocument/2006/relationships/image" Target="../media/image3.png"/><Relationship Id="rId36" Type="http://schemas.openxmlformats.org/officeDocument/2006/relationships/image" Target="../media/image13.png"/><Relationship Id="rId19" Type="http://schemas.openxmlformats.org/officeDocument/2006/relationships/image" Target="../media/image49.svg"/><Relationship Id="rId31" Type="http://schemas.openxmlformats.org/officeDocument/2006/relationships/hyperlink" Target="https://www.egu21.eu/" TargetMode="External"/><Relationship Id="rId14" Type="http://schemas.openxmlformats.org/officeDocument/2006/relationships/slide" Target="slide7.xml"/><Relationship Id="rId22" Type="http://schemas.openxmlformats.org/officeDocument/2006/relationships/image" Target="../media/image57.tif"/><Relationship Id="rId27" Type="http://schemas.openxmlformats.org/officeDocument/2006/relationships/image" Target="../media/image60.svg"/><Relationship Id="rId30" Type="http://schemas.openxmlformats.org/officeDocument/2006/relationships/image" Target="../media/image10.png"/><Relationship Id="rId35" Type="http://schemas.openxmlformats.org/officeDocument/2006/relationships/image" Target="../media/image12.png"/><Relationship Id="rId43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4.png"/><Relationship Id="rId18" Type="http://schemas.openxmlformats.org/officeDocument/2006/relationships/hyperlink" Target="https://www.egu21.eu/" TargetMode="External"/><Relationship Id="rId26" Type="http://schemas.openxmlformats.org/officeDocument/2006/relationships/hyperlink" Target="https://www.instagram.com/earthsurfs/?hl=it" TargetMode="External"/><Relationship Id="rId3" Type="http://schemas.openxmlformats.org/officeDocument/2006/relationships/image" Target="../media/image1.jpeg"/><Relationship Id="rId21" Type="http://schemas.openxmlformats.org/officeDocument/2006/relationships/hyperlink" Target="https://www.linkedin.com/in/earthsurfs/" TargetMode="External"/><Relationship Id="rId7" Type="http://schemas.openxmlformats.org/officeDocument/2006/relationships/image" Target="../media/image61.jpg"/><Relationship Id="rId12" Type="http://schemas.openxmlformats.org/officeDocument/2006/relationships/image" Target="../media/image63.tif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www.unipd.it/en/" TargetMode="External"/><Relationship Id="rId20" Type="http://schemas.openxmlformats.org/officeDocument/2006/relationships/hyperlink" Target="https://doi.org/10.5194/egusphere-egu21-2158" TargetMode="External"/><Relationship Id="rId29" Type="http://schemas.openxmlformats.org/officeDocument/2006/relationships/hyperlink" Target="https://twitter.com/earthsurf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11" Type="http://schemas.openxmlformats.org/officeDocument/2006/relationships/image" Target="../media/image57.tif"/><Relationship Id="rId24" Type="http://schemas.openxmlformats.org/officeDocument/2006/relationships/hyperlink" Target="https://www.facebook.com/EarthSurfSociety/" TargetMode="External"/><Relationship Id="rId5" Type="http://schemas.openxmlformats.org/officeDocument/2006/relationships/slide" Target="slide1.xml"/><Relationship Id="rId15" Type="http://schemas.openxmlformats.org/officeDocument/2006/relationships/image" Target="../media/image3.png"/><Relationship Id="rId23" Type="http://schemas.openxmlformats.org/officeDocument/2006/relationships/image" Target="../media/image13.png"/><Relationship Id="rId28" Type="http://schemas.openxmlformats.org/officeDocument/2006/relationships/image" Target="../media/image16.png"/><Relationship Id="rId10" Type="http://schemas.openxmlformats.org/officeDocument/2006/relationships/image" Target="../media/image620.png"/><Relationship Id="rId19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slide" Target="slide8.xml"/><Relationship Id="rId14" Type="http://schemas.openxmlformats.org/officeDocument/2006/relationships/image" Target="../media/image65.tif"/><Relationship Id="rId22" Type="http://schemas.openxmlformats.org/officeDocument/2006/relationships/image" Target="../media/image12.png"/><Relationship Id="rId27" Type="http://schemas.openxmlformats.org/officeDocument/2006/relationships/image" Target="../media/image15.png"/><Relationship Id="rId30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8.png"/><Relationship Id="rId26" Type="http://schemas.openxmlformats.org/officeDocument/2006/relationships/image" Target="../media/image10.png"/><Relationship Id="rId39" Type="http://schemas.openxmlformats.org/officeDocument/2006/relationships/image" Target="../media/image17.png"/><Relationship Id="rId3" Type="http://schemas.openxmlformats.org/officeDocument/2006/relationships/image" Target="../media/image1.jpeg"/><Relationship Id="rId21" Type="http://schemas.openxmlformats.org/officeDocument/2006/relationships/slide" Target="slide11.xml"/><Relationship Id="rId34" Type="http://schemas.openxmlformats.org/officeDocument/2006/relationships/image" Target="../media/image14.png"/><Relationship Id="rId12" Type="http://schemas.openxmlformats.org/officeDocument/2006/relationships/slide" Target="slide1.xml"/><Relationship Id="rId17" Type="http://schemas.openxmlformats.org/officeDocument/2006/relationships/image" Target="../media/image67.png"/><Relationship Id="rId25" Type="http://schemas.openxmlformats.org/officeDocument/2006/relationships/hyperlink" Target="https://www.unipd.it/en/" TargetMode="External"/><Relationship Id="rId33" Type="http://schemas.openxmlformats.org/officeDocument/2006/relationships/hyperlink" Target="https://www.facebook.com/EarthSurfSociety/" TargetMode="External"/><Relationship Id="rId38" Type="http://schemas.openxmlformats.org/officeDocument/2006/relationships/hyperlink" Target="https://twitter.com/earthsurfs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6.jpeg"/><Relationship Id="rId20" Type="http://schemas.openxmlformats.org/officeDocument/2006/relationships/image" Target="../media/image69.png"/><Relationship Id="rId29" Type="http://schemas.openxmlformats.org/officeDocument/2006/relationships/hyperlink" Target="https://doi.org/10.5194/egusphere-egu21-2158" TargetMode="External"/><Relationship Id="rId1" Type="http://schemas.openxmlformats.org/officeDocument/2006/relationships/video" Target="https://www.youtube.com/embed/8bHk8nDE9oY?feature=oembed" TargetMode="External"/><Relationship Id="rId11" Type="http://schemas.openxmlformats.org/officeDocument/2006/relationships/image" Target="../media/image21.png"/><Relationship Id="rId24" Type="http://schemas.openxmlformats.org/officeDocument/2006/relationships/image" Target="../media/image70.jpeg"/><Relationship Id="rId32" Type="http://schemas.openxmlformats.org/officeDocument/2006/relationships/image" Target="../media/image13.png"/><Relationship Id="rId37" Type="http://schemas.openxmlformats.org/officeDocument/2006/relationships/image" Target="../media/image16.png"/><Relationship Id="rId15" Type="http://schemas.openxmlformats.org/officeDocument/2006/relationships/image" Target="../media/image560.png"/><Relationship Id="rId23" Type="http://schemas.openxmlformats.org/officeDocument/2006/relationships/image" Target="../media/image3.png"/><Relationship Id="rId28" Type="http://schemas.openxmlformats.org/officeDocument/2006/relationships/image" Target="../media/image11.png"/><Relationship Id="rId36" Type="http://schemas.openxmlformats.org/officeDocument/2006/relationships/image" Target="../media/image15.png"/><Relationship Id="rId19" Type="http://schemas.openxmlformats.org/officeDocument/2006/relationships/slide" Target="slide11.xml"/><Relationship Id="rId31" Type="http://schemas.openxmlformats.org/officeDocument/2006/relationships/image" Target="../media/image12.png"/><Relationship Id="rId4" Type="http://schemas.openxmlformats.org/officeDocument/2006/relationships/image" Target="../media/image18.png"/><Relationship Id="rId14" Type="http://schemas.openxmlformats.org/officeDocument/2006/relationships/slide" Target="slide7.xml"/><Relationship Id="rId22" Type="http://schemas.openxmlformats.org/officeDocument/2006/relationships/image" Target="../media/image690.png"/><Relationship Id="rId27" Type="http://schemas.openxmlformats.org/officeDocument/2006/relationships/hyperlink" Target="https://www.egu21.eu/" TargetMode="External"/><Relationship Id="rId30" Type="http://schemas.openxmlformats.org/officeDocument/2006/relationships/hyperlink" Target="https://www.linkedin.com/in/earthsurfs/" TargetMode="External"/><Relationship Id="rId35" Type="http://schemas.openxmlformats.org/officeDocument/2006/relationships/hyperlink" Target="https://www.instagram.com/earthsurfs/?hl=it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13" Type="http://schemas.openxmlformats.org/officeDocument/2006/relationships/hyperlink" Target="https://www.egu21.eu/" TargetMode="External"/><Relationship Id="rId18" Type="http://schemas.openxmlformats.org/officeDocument/2006/relationships/image" Target="../media/image13.png"/><Relationship Id="rId3" Type="http://schemas.openxmlformats.org/officeDocument/2006/relationships/image" Target="../media/image18.png"/><Relationship Id="rId21" Type="http://schemas.openxmlformats.org/officeDocument/2006/relationships/hyperlink" Target="https://www.instagram.com/earthsurfs/?hl=it" TargetMode="External"/><Relationship Id="rId7" Type="http://schemas.openxmlformats.org/officeDocument/2006/relationships/slide" Target="slide10.xml"/><Relationship Id="rId12" Type="http://schemas.openxmlformats.org/officeDocument/2006/relationships/image" Target="../media/image10.png"/><Relationship Id="rId17" Type="http://schemas.openxmlformats.org/officeDocument/2006/relationships/image" Target="../media/image12.png"/><Relationship Id="rId25" Type="http://schemas.openxmlformats.org/officeDocument/2006/relationships/image" Target="../media/image17.png"/><Relationship Id="rId2" Type="http://schemas.openxmlformats.org/officeDocument/2006/relationships/image" Target="../media/image1.jpeg"/><Relationship Id="rId16" Type="http://schemas.openxmlformats.org/officeDocument/2006/relationships/hyperlink" Target="https://www.linkedin.com/in/earthsurfs/" TargetMode="External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hyperlink" Target="https://www.unipd.it/en/" TargetMode="External"/><Relationship Id="rId24" Type="http://schemas.openxmlformats.org/officeDocument/2006/relationships/hyperlink" Target="https://twitter.com/earthsurfs" TargetMode="External"/><Relationship Id="rId5" Type="http://schemas.openxmlformats.org/officeDocument/2006/relationships/image" Target="../media/image180.png"/><Relationship Id="rId15" Type="http://schemas.openxmlformats.org/officeDocument/2006/relationships/hyperlink" Target="https://doi.org/10.5194/egusphere-egu21-2158" TargetMode="External"/><Relationship Id="rId23" Type="http://schemas.openxmlformats.org/officeDocument/2006/relationships/image" Target="../media/image16.png"/><Relationship Id="rId10" Type="http://schemas.openxmlformats.org/officeDocument/2006/relationships/image" Target="../media/image72.png"/><Relationship Id="rId19" Type="http://schemas.openxmlformats.org/officeDocument/2006/relationships/hyperlink" Target="https://www.facebook.com/EarthSurfSociety/" TargetMode="External"/><Relationship Id="rId4" Type="http://schemas.openxmlformats.org/officeDocument/2006/relationships/slide" Target="slide1.xml"/><Relationship Id="rId9" Type="http://schemas.openxmlformats.org/officeDocument/2006/relationships/image" Target="../media/image3.png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svg"/><Relationship Id="rId18" Type="http://schemas.openxmlformats.org/officeDocument/2006/relationships/image" Target="../media/image730.png"/><Relationship Id="rId26" Type="http://schemas.openxmlformats.org/officeDocument/2006/relationships/image" Target="../media/image740.png"/><Relationship Id="rId39" Type="http://schemas.openxmlformats.org/officeDocument/2006/relationships/image" Target="../media/image16.png"/><Relationship Id="rId21" Type="http://schemas.openxmlformats.org/officeDocument/2006/relationships/slide" Target="slide5.xml"/><Relationship Id="rId34" Type="http://schemas.openxmlformats.org/officeDocument/2006/relationships/image" Target="../media/image13.png"/><Relationship Id="rId7" Type="http://schemas.openxmlformats.org/officeDocument/2006/relationships/image" Target="../media/image47.svg"/><Relationship Id="rId2" Type="http://schemas.openxmlformats.org/officeDocument/2006/relationships/image" Target="../media/image1.jpeg"/><Relationship Id="rId16" Type="http://schemas.openxmlformats.org/officeDocument/2006/relationships/image" Target="../media/image73.png"/><Relationship Id="rId20" Type="http://schemas.openxmlformats.org/officeDocument/2006/relationships/image" Target="../media/image38.png"/><Relationship Id="rId29" Type="http://schemas.openxmlformats.org/officeDocument/2006/relationships/hyperlink" Target="https://www.egu21.eu/" TargetMode="External"/><Relationship Id="rId41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24" Type="http://schemas.openxmlformats.org/officeDocument/2006/relationships/image" Target="../media/image74.png"/><Relationship Id="rId32" Type="http://schemas.openxmlformats.org/officeDocument/2006/relationships/hyperlink" Target="https://www.linkedin.com/in/earthsurfs/" TargetMode="External"/><Relationship Id="rId37" Type="http://schemas.openxmlformats.org/officeDocument/2006/relationships/hyperlink" Target="https://www.instagram.com/earthsurfs/?hl=it" TargetMode="External"/><Relationship Id="rId40" Type="http://schemas.openxmlformats.org/officeDocument/2006/relationships/hyperlink" Target="https://twitter.com/earthsurfs" TargetMode="External"/><Relationship Id="rId5" Type="http://schemas.openxmlformats.org/officeDocument/2006/relationships/image" Target="../media/image180.png"/><Relationship Id="rId15" Type="http://schemas.openxmlformats.org/officeDocument/2006/relationships/image" Target="../media/image55.svg"/><Relationship Id="rId23" Type="http://schemas.openxmlformats.org/officeDocument/2006/relationships/image" Target="../media/image3.png"/><Relationship Id="rId28" Type="http://schemas.openxmlformats.org/officeDocument/2006/relationships/image" Target="../media/image10.png"/><Relationship Id="rId36" Type="http://schemas.openxmlformats.org/officeDocument/2006/relationships/image" Target="../media/image14.png"/><Relationship Id="rId10" Type="http://schemas.openxmlformats.org/officeDocument/2006/relationships/image" Target="../media/image50.png"/><Relationship Id="rId19" Type="http://schemas.openxmlformats.org/officeDocument/2006/relationships/slide" Target="slide15.xml"/><Relationship Id="rId31" Type="http://schemas.openxmlformats.org/officeDocument/2006/relationships/hyperlink" Target="https://doi.org/10.5194/egusphere-egu21-2158" TargetMode="External"/><Relationship Id="rId4" Type="http://schemas.openxmlformats.org/officeDocument/2006/relationships/slide" Target="slide1.xml"/><Relationship Id="rId9" Type="http://schemas.openxmlformats.org/officeDocument/2006/relationships/image" Target="../media/image49.svg"/><Relationship Id="rId14" Type="http://schemas.openxmlformats.org/officeDocument/2006/relationships/image" Target="../media/image54.png"/><Relationship Id="rId22" Type="http://schemas.openxmlformats.org/officeDocument/2006/relationships/image" Target="../media/image381.png"/><Relationship Id="rId27" Type="http://schemas.openxmlformats.org/officeDocument/2006/relationships/hyperlink" Target="https://www.unipd.it/en/" TargetMode="External"/><Relationship Id="rId30" Type="http://schemas.openxmlformats.org/officeDocument/2006/relationships/image" Target="../media/image11.png"/><Relationship Id="rId35" Type="http://schemas.openxmlformats.org/officeDocument/2006/relationships/hyperlink" Target="https://www.facebook.com/EarthSurfSociety/" TargetMode="External"/><Relationship Id="rId8" Type="http://schemas.openxmlformats.org/officeDocument/2006/relationships/image" Target="../media/image48.png"/><Relationship Id="rId3" Type="http://schemas.openxmlformats.org/officeDocument/2006/relationships/image" Target="../media/image18.png"/><Relationship Id="rId12" Type="http://schemas.openxmlformats.org/officeDocument/2006/relationships/image" Target="../media/image52.png"/><Relationship Id="rId17" Type="http://schemas.openxmlformats.org/officeDocument/2006/relationships/slide" Target="slide13.xml"/><Relationship Id="rId25" Type="http://schemas.openxmlformats.org/officeDocument/2006/relationships/slide" Target="slide15.xml"/><Relationship Id="rId33" Type="http://schemas.openxmlformats.org/officeDocument/2006/relationships/image" Target="../media/image12.png"/><Relationship Id="rId38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760.png"/><Relationship Id="rId26" Type="http://schemas.openxmlformats.org/officeDocument/2006/relationships/hyperlink" Target="https://www.egu21.eu/" TargetMode="External"/><Relationship Id="rId21" Type="http://schemas.openxmlformats.org/officeDocument/2006/relationships/slide" Target="slide12.xml"/><Relationship Id="rId34" Type="http://schemas.openxmlformats.org/officeDocument/2006/relationships/hyperlink" Target="https://www.instagram.com/earthsurfs/?hl=it" TargetMode="External"/><Relationship Id="rId7" Type="http://schemas.openxmlformats.org/officeDocument/2006/relationships/slide" Target="slide1.xml"/><Relationship Id="rId12" Type="http://schemas.openxmlformats.org/officeDocument/2006/relationships/image" Target="../media/image49.svg"/><Relationship Id="rId17" Type="http://schemas.openxmlformats.org/officeDocument/2006/relationships/slide" Target="slide14.xml"/><Relationship Id="rId25" Type="http://schemas.openxmlformats.org/officeDocument/2006/relationships/image" Target="../media/image10.png"/><Relationship Id="rId33" Type="http://schemas.openxmlformats.org/officeDocument/2006/relationships/image" Target="../media/image14.png"/><Relationship Id="rId38" Type="http://schemas.openxmlformats.org/officeDocument/2006/relationships/image" Target="../media/image17.png"/><Relationship Id="rId2" Type="http://schemas.openxmlformats.org/officeDocument/2006/relationships/video" Target="https://www.youtube.com/embed/h-bZTMIDBhg?feature=oembed" TargetMode="External"/><Relationship Id="rId16" Type="http://schemas.openxmlformats.org/officeDocument/2006/relationships/image" Target="../media/image76.png"/><Relationship Id="rId20" Type="http://schemas.openxmlformats.org/officeDocument/2006/relationships/image" Target="../media/image77.png"/><Relationship Id="rId29" Type="http://schemas.openxmlformats.org/officeDocument/2006/relationships/hyperlink" Target="https://www.linkedin.com/in/earthsurfs/" TargetMode="Externa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8.png"/><Relationship Id="rId11" Type="http://schemas.openxmlformats.org/officeDocument/2006/relationships/image" Target="../media/image48.png"/><Relationship Id="rId24" Type="http://schemas.openxmlformats.org/officeDocument/2006/relationships/hyperlink" Target="https://www.unipd.it/en/" TargetMode="External"/><Relationship Id="rId32" Type="http://schemas.openxmlformats.org/officeDocument/2006/relationships/hyperlink" Target="https://www.facebook.com/EarthSurfSociety/" TargetMode="External"/><Relationship Id="rId37" Type="http://schemas.openxmlformats.org/officeDocument/2006/relationships/hyperlink" Target="https://twitter.com/earthsurfs" TargetMode="External"/><Relationship Id="rId5" Type="http://schemas.openxmlformats.org/officeDocument/2006/relationships/image" Target="../media/image1.jpeg"/><Relationship Id="rId15" Type="http://schemas.openxmlformats.org/officeDocument/2006/relationships/image" Target="../media/image75.png"/><Relationship Id="rId23" Type="http://schemas.openxmlformats.org/officeDocument/2006/relationships/image" Target="../media/image78.jpeg"/><Relationship Id="rId28" Type="http://schemas.openxmlformats.org/officeDocument/2006/relationships/hyperlink" Target="https://doi.org/10.5194/egusphere-egu21-2158" TargetMode="External"/><Relationship Id="rId36" Type="http://schemas.openxmlformats.org/officeDocument/2006/relationships/image" Target="../media/image16.png"/><Relationship Id="rId10" Type="http://schemas.openxmlformats.org/officeDocument/2006/relationships/image" Target="../media/image47.svg"/><Relationship Id="rId19" Type="http://schemas.openxmlformats.org/officeDocument/2006/relationships/image" Target="../media/image3.png"/><Relationship Id="rId31" Type="http://schemas.openxmlformats.org/officeDocument/2006/relationships/image" Target="../media/image1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6.png"/><Relationship Id="rId14" Type="http://schemas.openxmlformats.org/officeDocument/2006/relationships/image" Target="../media/image51.svg"/><Relationship Id="rId22" Type="http://schemas.openxmlformats.org/officeDocument/2006/relationships/image" Target="../media/image770.png"/><Relationship Id="rId27" Type="http://schemas.openxmlformats.org/officeDocument/2006/relationships/image" Target="../media/image11.png"/><Relationship Id="rId30" Type="http://schemas.openxmlformats.org/officeDocument/2006/relationships/image" Target="../media/image12.png"/><Relationship Id="rId35" Type="http://schemas.openxmlformats.org/officeDocument/2006/relationships/image" Target="../media/image15.png"/><Relationship Id="rId8" Type="http://schemas.openxmlformats.org/officeDocument/2006/relationships/image" Target="../media/image180.png"/><Relationship Id="rId3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image" Target="../media/image49.svg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image" Target="../media/image18.png"/><Relationship Id="rId21" Type="http://schemas.openxmlformats.org/officeDocument/2006/relationships/hyperlink" Target="https://doi.org/10.5194/egusphere-egu21-2158" TargetMode="External"/><Relationship Id="rId7" Type="http://schemas.openxmlformats.org/officeDocument/2006/relationships/image" Target="../media/image80.png"/><Relationship Id="rId12" Type="http://schemas.openxmlformats.org/officeDocument/2006/relationships/image" Target="../media/image48.png"/><Relationship Id="rId17" Type="http://schemas.openxmlformats.org/officeDocument/2006/relationships/hyperlink" Target="https://www.unipd.it/en/" TargetMode="External"/><Relationship Id="rId25" Type="http://schemas.openxmlformats.org/officeDocument/2006/relationships/hyperlink" Target="https://www.facebook.com/EarthSurfSociety/" TargetMode="External"/><Relationship Id="rId2" Type="http://schemas.openxmlformats.org/officeDocument/2006/relationships/image" Target="../media/image1.jpeg"/><Relationship Id="rId16" Type="http://schemas.openxmlformats.org/officeDocument/2006/relationships/image" Target="../media/image3.png"/><Relationship Id="rId20" Type="http://schemas.openxmlformats.org/officeDocument/2006/relationships/image" Target="../media/image11.pn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47.svg"/><Relationship Id="rId24" Type="http://schemas.openxmlformats.org/officeDocument/2006/relationships/image" Target="../media/image13.png"/><Relationship Id="rId5" Type="http://schemas.openxmlformats.org/officeDocument/2006/relationships/image" Target="../media/image180.png"/><Relationship Id="rId15" Type="http://schemas.openxmlformats.org/officeDocument/2006/relationships/image" Target="../media/image51.svg"/><Relationship Id="rId23" Type="http://schemas.openxmlformats.org/officeDocument/2006/relationships/image" Target="../media/image12.png"/><Relationship Id="rId28" Type="http://schemas.openxmlformats.org/officeDocument/2006/relationships/image" Target="../media/image15.png"/><Relationship Id="rId10" Type="http://schemas.openxmlformats.org/officeDocument/2006/relationships/image" Target="../media/image46.png"/><Relationship Id="rId19" Type="http://schemas.openxmlformats.org/officeDocument/2006/relationships/hyperlink" Target="https://www.egu21.eu/" TargetMode="External"/><Relationship Id="rId31" Type="http://schemas.openxmlformats.org/officeDocument/2006/relationships/image" Target="../media/image17.png"/><Relationship Id="rId4" Type="http://schemas.openxmlformats.org/officeDocument/2006/relationships/slide" Target="slide1.xml"/><Relationship Id="rId9" Type="http://schemas.openxmlformats.org/officeDocument/2006/relationships/image" Target="../media/image800.png"/><Relationship Id="rId14" Type="http://schemas.openxmlformats.org/officeDocument/2006/relationships/image" Target="../media/image50.png"/><Relationship Id="rId22" Type="http://schemas.openxmlformats.org/officeDocument/2006/relationships/hyperlink" Target="https://www.linkedin.com/in/earthsurfs/" TargetMode="External"/><Relationship Id="rId27" Type="http://schemas.openxmlformats.org/officeDocument/2006/relationships/hyperlink" Target="https://www.instagram.com/earthsurfs/?hl=it" TargetMode="External"/><Relationship Id="rId30" Type="http://schemas.openxmlformats.org/officeDocument/2006/relationships/hyperlink" Target="https://twitter.com/earthsurfs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3.png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" Type="http://schemas.openxmlformats.org/officeDocument/2006/relationships/image" Target="../media/image1.jpeg"/><Relationship Id="rId21" Type="http://schemas.openxmlformats.org/officeDocument/2006/relationships/hyperlink" Target="https://doi.org/10.5194/egusphere-egu21-2158" TargetMode="External"/><Relationship Id="rId7" Type="http://schemas.openxmlformats.org/officeDocument/2006/relationships/image" Target="../media/image52.png"/><Relationship Id="rId12" Type="http://schemas.openxmlformats.org/officeDocument/2006/relationships/image" Target="../media/image82.tiff"/><Relationship Id="rId17" Type="http://schemas.openxmlformats.org/officeDocument/2006/relationships/hyperlink" Target="https://www.unipd.it/en/" TargetMode="External"/><Relationship Id="rId25" Type="http://schemas.openxmlformats.org/officeDocument/2006/relationships/hyperlink" Target="https://www.facebook.com/EarthSurfSociety/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70.png"/><Relationship Id="rId20" Type="http://schemas.openxmlformats.org/officeDocument/2006/relationships/image" Target="../media/image11.png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11" Type="http://schemas.openxmlformats.org/officeDocument/2006/relationships/image" Target="../media/image81.tiff"/><Relationship Id="rId24" Type="http://schemas.openxmlformats.org/officeDocument/2006/relationships/image" Target="../media/image13.png"/><Relationship Id="rId5" Type="http://schemas.openxmlformats.org/officeDocument/2006/relationships/slide" Target="slide1.xml"/><Relationship Id="rId15" Type="http://schemas.openxmlformats.org/officeDocument/2006/relationships/slide" Target="slide12.xml"/><Relationship Id="rId23" Type="http://schemas.openxmlformats.org/officeDocument/2006/relationships/image" Target="../media/image12.png"/><Relationship Id="rId28" Type="http://schemas.openxmlformats.org/officeDocument/2006/relationships/image" Target="../media/image15.png"/><Relationship Id="rId10" Type="http://schemas.openxmlformats.org/officeDocument/2006/relationships/image" Target="../media/image55.svg"/><Relationship Id="rId19" Type="http://schemas.openxmlformats.org/officeDocument/2006/relationships/hyperlink" Target="https://www.egu21.eu/" TargetMode="External"/><Relationship Id="rId31" Type="http://schemas.openxmlformats.org/officeDocument/2006/relationships/image" Target="../media/image17.png"/><Relationship Id="rId4" Type="http://schemas.openxmlformats.org/officeDocument/2006/relationships/image" Target="../media/image18.png"/><Relationship Id="rId9" Type="http://schemas.openxmlformats.org/officeDocument/2006/relationships/image" Target="../media/image54.png"/><Relationship Id="rId14" Type="http://schemas.openxmlformats.org/officeDocument/2006/relationships/image" Target="../media/image77.png"/><Relationship Id="rId22" Type="http://schemas.openxmlformats.org/officeDocument/2006/relationships/hyperlink" Target="https://www.linkedin.com/in/earthsurfs/" TargetMode="External"/><Relationship Id="rId27" Type="http://schemas.openxmlformats.org/officeDocument/2006/relationships/hyperlink" Target="https://www.instagram.com/earthsurfs/?hl=it" TargetMode="External"/><Relationship Id="rId30" Type="http://schemas.openxmlformats.org/officeDocument/2006/relationships/hyperlink" Target="https://twitter.com/earthsurfs" TargetMode="Externa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openxmlformats.org/officeDocument/2006/relationships/image" Target="../media/image51.svg"/><Relationship Id="rId26" Type="http://schemas.openxmlformats.org/officeDocument/2006/relationships/image" Target="../media/image10.png"/><Relationship Id="rId39" Type="http://schemas.openxmlformats.org/officeDocument/2006/relationships/image" Target="../media/image17.png"/><Relationship Id="rId21" Type="http://schemas.openxmlformats.org/officeDocument/2006/relationships/image" Target="../media/image54.png"/><Relationship Id="rId34" Type="http://schemas.openxmlformats.org/officeDocument/2006/relationships/image" Target="../media/image14.png"/><Relationship Id="rId7" Type="http://schemas.openxmlformats.org/officeDocument/2006/relationships/image" Target="../media/image3.png"/><Relationship Id="rId12" Type="http://schemas.openxmlformats.org/officeDocument/2006/relationships/image" Target="../media/image63.tif"/><Relationship Id="rId17" Type="http://schemas.openxmlformats.org/officeDocument/2006/relationships/image" Target="../media/image50.png"/><Relationship Id="rId25" Type="http://schemas.openxmlformats.org/officeDocument/2006/relationships/hyperlink" Target="https://www.unipd.it/en/" TargetMode="External"/><Relationship Id="rId33" Type="http://schemas.openxmlformats.org/officeDocument/2006/relationships/hyperlink" Target="https://www.facebook.com/EarthSurfSociety/" TargetMode="External"/><Relationship Id="rId38" Type="http://schemas.openxmlformats.org/officeDocument/2006/relationships/hyperlink" Target="https://twitter.com/earthsurfs" TargetMode="Externa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9.svg"/><Relationship Id="rId20" Type="http://schemas.openxmlformats.org/officeDocument/2006/relationships/image" Target="../media/image53.svg"/><Relationship Id="rId29" Type="http://schemas.openxmlformats.org/officeDocument/2006/relationships/hyperlink" Target="https://doi.org/10.5194/egusphere-egu21-215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0.png"/><Relationship Id="rId11" Type="http://schemas.openxmlformats.org/officeDocument/2006/relationships/image" Target="../media/image75.png"/><Relationship Id="rId24" Type="http://schemas.openxmlformats.org/officeDocument/2006/relationships/image" Target="../media/image82.tiff"/><Relationship Id="rId32" Type="http://schemas.openxmlformats.org/officeDocument/2006/relationships/image" Target="../media/image13.png"/><Relationship Id="rId37" Type="http://schemas.openxmlformats.org/officeDocument/2006/relationships/image" Target="../media/image16.png"/><Relationship Id="rId5" Type="http://schemas.openxmlformats.org/officeDocument/2006/relationships/slide" Target="slide1.xml"/><Relationship Id="rId15" Type="http://schemas.openxmlformats.org/officeDocument/2006/relationships/image" Target="../media/image48.png"/><Relationship Id="rId23" Type="http://schemas.openxmlformats.org/officeDocument/2006/relationships/image" Target="../media/image83.tiff"/><Relationship Id="rId28" Type="http://schemas.openxmlformats.org/officeDocument/2006/relationships/image" Target="../media/image11.png"/><Relationship Id="rId36" Type="http://schemas.openxmlformats.org/officeDocument/2006/relationships/image" Target="../media/image15.png"/><Relationship Id="rId10" Type="http://schemas.openxmlformats.org/officeDocument/2006/relationships/image" Target="../media/image770.png"/><Relationship Id="rId19" Type="http://schemas.openxmlformats.org/officeDocument/2006/relationships/image" Target="../media/image52.png"/><Relationship Id="rId31" Type="http://schemas.openxmlformats.org/officeDocument/2006/relationships/image" Target="../media/image12.png"/><Relationship Id="rId4" Type="http://schemas.openxmlformats.org/officeDocument/2006/relationships/image" Target="../media/image18.png"/><Relationship Id="rId9" Type="http://schemas.openxmlformats.org/officeDocument/2006/relationships/slide" Target="slide12.xml"/><Relationship Id="rId14" Type="http://schemas.openxmlformats.org/officeDocument/2006/relationships/image" Target="../media/image47.svg"/><Relationship Id="rId22" Type="http://schemas.openxmlformats.org/officeDocument/2006/relationships/image" Target="../media/image55.svg"/><Relationship Id="rId27" Type="http://schemas.openxmlformats.org/officeDocument/2006/relationships/hyperlink" Target="https://www.egu21.eu/" TargetMode="External"/><Relationship Id="rId30" Type="http://schemas.openxmlformats.org/officeDocument/2006/relationships/hyperlink" Target="https://www.linkedin.com/in/earthsurfs/" TargetMode="External"/><Relationship Id="rId35" Type="http://schemas.openxmlformats.org/officeDocument/2006/relationships/hyperlink" Target="https://www.instagram.com/earthsurfs/?hl=it" TargetMode="External"/><Relationship Id="rId8" Type="http://schemas.openxmlformats.org/officeDocument/2006/relationships/image" Target="../media/image77.png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45D63709-3100-4494-829D-17428027D02D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Immagine 5" descr="Immagine che contiene erba, esterni&#10;&#10;Descrizione generata automaticamente">
              <a:extLst>
                <a:ext uri="{FF2B5EF4-FFF2-40B4-BE49-F238E27FC236}">
                  <a16:creationId xmlns:a16="http://schemas.microsoft.com/office/drawing/2014/main" id="{AEE26A7A-5449-431E-AC1A-051FBD25BB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0" b="125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0" name="Immagine 9" descr="Immagine che contiene testo, bigliettodavisita&#10;&#10;Descrizione generata automaticamente">
              <a:extLst>
                <a:ext uri="{FF2B5EF4-FFF2-40B4-BE49-F238E27FC236}">
                  <a16:creationId xmlns:a16="http://schemas.microsoft.com/office/drawing/2014/main" id="{32A67206-EF7A-4E54-81AB-08BC2D3589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24"/>
            <a:stretch/>
          </p:blipFill>
          <p:spPr>
            <a:xfrm>
              <a:off x="1670775" y="193675"/>
              <a:ext cx="7720149" cy="6664325"/>
            </a:xfrm>
            <a:prstGeom prst="rect">
              <a:avLst/>
            </a:prstGeom>
          </p:spPr>
        </p:pic>
      </p:grpSp>
      <p:sp>
        <p:nvSpPr>
          <p:cNvPr id="12" name="Figura a mano libera: forma 11">
            <a:extLst>
              <a:ext uri="{FF2B5EF4-FFF2-40B4-BE49-F238E27FC236}">
                <a16:creationId xmlns:a16="http://schemas.microsoft.com/office/drawing/2014/main" id="{CDBE9219-80BD-48AB-8BA4-A952E0C49FCE}"/>
              </a:ext>
            </a:extLst>
          </p:cNvPr>
          <p:cNvSpPr/>
          <p:nvPr/>
        </p:nvSpPr>
        <p:spPr>
          <a:xfrm>
            <a:off x="1847850" y="771525"/>
            <a:ext cx="5200650" cy="5905500"/>
          </a:xfrm>
          <a:custGeom>
            <a:avLst/>
            <a:gdLst>
              <a:gd name="connsiteX0" fmla="*/ 0 w 5200650"/>
              <a:gd name="connsiteY0" fmla="*/ 85725 h 5905500"/>
              <a:gd name="connsiteX1" fmla="*/ 0 w 5200650"/>
              <a:gd name="connsiteY1" fmla="*/ 171450 h 5905500"/>
              <a:gd name="connsiteX2" fmla="*/ 4905375 w 5200650"/>
              <a:gd name="connsiteY2" fmla="*/ 5905500 h 5905500"/>
              <a:gd name="connsiteX3" fmla="*/ 5200650 w 5200650"/>
              <a:gd name="connsiteY3" fmla="*/ 5514975 h 5905500"/>
              <a:gd name="connsiteX4" fmla="*/ 285750 w 5200650"/>
              <a:gd name="connsiteY4" fmla="*/ 0 h 5905500"/>
              <a:gd name="connsiteX5" fmla="*/ 0 w 5200650"/>
              <a:gd name="connsiteY5" fmla="*/ 85725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0650" h="5905500">
                <a:moveTo>
                  <a:pt x="0" y="85725"/>
                </a:moveTo>
                <a:lnTo>
                  <a:pt x="0" y="171450"/>
                </a:lnTo>
                <a:lnTo>
                  <a:pt x="4905375" y="5905500"/>
                </a:lnTo>
                <a:lnTo>
                  <a:pt x="5200650" y="5514975"/>
                </a:lnTo>
                <a:lnTo>
                  <a:pt x="285750" y="0"/>
                </a:lnTo>
                <a:lnTo>
                  <a:pt x="0" y="85725"/>
                </a:ln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EAFBFE91-3C25-4EB4-8F23-FCE4AC9C7014}"/>
              </a:ext>
            </a:extLst>
          </p:cNvPr>
          <p:cNvSpPr/>
          <p:nvPr/>
        </p:nvSpPr>
        <p:spPr>
          <a:xfrm>
            <a:off x="2514600" y="666750"/>
            <a:ext cx="5105400" cy="5048250"/>
          </a:xfrm>
          <a:custGeom>
            <a:avLst/>
            <a:gdLst>
              <a:gd name="connsiteX0" fmla="*/ 0 w 5105400"/>
              <a:gd name="connsiteY0" fmla="*/ 47625 h 5048250"/>
              <a:gd name="connsiteX1" fmla="*/ 2952750 w 5105400"/>
              <a:gd name="connsiteY1" fmla="*/ 3133725 h 5048250"/>
              <a:gd name="connsiteX2" fmla="*/ 4810125 w 5105400"/>
              <a:gd name="connsiteY2" fmla="*/ 5048250 h 5048250"/>
              <a:gd name="connsiteX3" fmla="*/ 5105400 w 5105400"/>
              <a:gd name="connsiteY3" fmla="*/ 4743450 h 5048250"/>
              <a:gd name="connsiteX4" fmla="*/ 2314575 w 5105400"/>
              <a:gd name="connsiteY4" fmla="*/ 2133600 h 5048250"/>
              <a:gd name="connsiteX5" fmla="*/ 247650 w 5105400"/>
              <a:gd name="connsiteY5" fmla="*/ 0 h 5048250"/>
              <a:gd name="connsiteX6" fmla="*/ 0 w 5105400"/>
              <a:gd name="connsiteY6" fmla="*/ 47625 h 504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5400" h="5048250">
                <a:moveTo>
                  <a:pt x="0" y="47625"/>
                </a:moveTo>
                <a:lnTo>
                  <a:pt x="2952750" y="3133725"/>
                </a:lnTo>
                <a:lnTo>
                  <a:pt x="4810125" y="5048250"/>
                </a:lnTo>
                <a:lnTo>
                  <a:pt x="5105400" y="4743450"/>
                </a:lnTo>
                <a:lnTo>
                  <a:pt x="2314575" y="2133600"/>
                </a:lnTo>
                <a:lnTo>
                  <a:pt x="247650" y="0"/>
                </a:lnTo>
                <a:lnTo>
                  <a:pt x="0" y="47625"/>
                </a:ln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Figura a mano libera: forma 13">
            <a:extLst>
              <a:ext uri="{FF2B5EF4-FFF2-40B4-BE49-F238E27FC236}">
                <a16:creationId xmlns:a16="http://schemas.microsoft.com/office/drawing/2014/main" id="{0797969F-0C97-4865-8E0D-94524838FDDF}"/>
              </a:ext>
            </a:extLst>
          </p:cNvPr>
          <p:cNvSpPr/>
          <p:nvPr/>
        </p:nvSpPr>
        <p:spPr>
          <a:xfrm>
            <a:off x="3070860" y="556260"/>
            <a:ext cx="5036820" cy="4427220"/>
          </a:xfrm>
          <a:custGeom>
            <a:avLst/>
            <a:gdLst>
              <a:gd name="connsiteX0" fmla="*/ 0 w 5036820"/>
              <a:gd name="connsiteY0" fmla="*/ 45720 h 4427220"/>
              <a:gd name="connsiteX1" fmla="*/ 2019300 w 5036820"/>
              <a:gd name="connsiteY1" fmla="*/ 1866900 h 4427220"/>
              <a:gd name="connsiteX2" fmla="*/ 3581400 w 5036820"/>
              <a:gd name="connsiteY2" fmla="*/ 3314700 h 4427220"/>
              <a:gd name="connsiteX3" fmla="*/ 4495800 w 5036820"/>
              <a:gd name="connsiteY3" fmla="*/ 4130040 h 4427220"/>
              <a:gd name="connsiteX4" fmla="*/ 4838700 w 5036820"/>
              <a:gd name="connsiteY4" fmla="*/ 4427220 h 4427220"/>
              <a:gd name="connsiteX5" fmla="*/ 5036820 w 5036820"/>
              <a:gd name="connsiteY5" fmla="*/ 4267200 h 4427220"/>
              <a:gd name="connsiteX6" fmla="*/ 3208020 w 5036820"/>
              <a:gd name="connsiteY6" fmla="*/ 2720340 h 4427220"/>
              <a:gd name="connsiteX7" fmla="*/ 1562100 w 5036820"/>
              <a:gd name="connsiteY7" fmla="*/ 1264920 h 4427220"/>
              <a:gd name="connsiteX8" fmla="*/ 762000 w 5036820"/>
              <a:gd name="connsiteY8" fmla="*/ 518160 h 4427220"/>
              <a:gd name="connsiteX9" fmla="*/ 160020 w 5036820"/>
              <a:gd name="connsiteY9" fmla="*/ 0 h 4427220"/>
              <a:gd name="connsiteX10" fmla="*/ 0 w 5036820"/>
              <a:gd name="connsiteY10" fmla="*/ 45720 h 442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36820" h="4427220">
                <a:moveTo>
                  <a:pt x="0" y="45720"/>
                </a:moveTo>
                <a:lnTo>
                  <a:pt x="2019300" y="1866900"/>
                </a:lnTo>
                <a:lnTo>
                  <a:pt x="3581400" y="3314700"/>
                </a:lnTo>
                <a:lnTo>
                  <a:pt x="4495800" y="4130040"/>
                </a:lnTo>
                <a:lnTo>
                  <a:pt x="4838700" y="4427220"/>
                </a:lnTo>
                <a:lnTo>
                  <a:pt x="5036820" y="4267200"/>
                </a:lnTo>
                <a:lnTo>
                  <a:pt x="3208020" y="2720340"/>
                </a:lnTo>
                <a:lnTo>
                  <a:pt x="1562100" y="1264920"/>
                </a:lnTo>
                <a:lnTo>
                  <a:pt x="762000" y="518160"/>
                </a:lnTo>
                <a:lnTo>
                  <a:pt x="160020" y="0"/>
                </a:lnTo>
                <a:lnTo>
                  <a:pt x="0" y="45720"/>
                </a:ln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7B6D4629-D7DF-45F7-A86B-58CDEF6BDB83}"/>
              </a:ext>
            </a:extLst>
          </p:cNvPr>
          <p:cNvSpPr/>
          <p:nvPr/>
        </p:nvSpPr>
        <p:spPr>
          <a:xfrm>
            <a:off x="3322320" y="518160"/>
            <a:ext cx="5013960" cy="4191000"/>
          </a:xfrm>
          <a:custGeom>
            <a:avLst/>
            <a:gdLst>
              <a:gd name="connsiteX0" fmla="*/ 0 w 5013960"/>
              <a:gd name="connsiteY0" fmla="*/ 22860 h 4191000"/>
              <a:gd name="connsiteX1" fmla="*/ 1234440 w 5013960"/>
              <a:gd name="connsiteY1" fmla="*/ 1089660 h 4191000"/>
              <a:gd name="connsiteX2" fmla="*/ 2788920 w 5013960"/>
              <a:gd name="connsiteY2" fmla="*/ 2446020 h 4191000"/>
              <a:gd name="connsiteX3" fmla="*/ 4625340 w 5013960"/>
              <a:gd name="connsiteY3" fmla="*/ 4015740 h 4191000"/>
              <a:gd name="connsiteX4" fmla="*/ 4823460 w 5013960"/>
              <a:gd name="connsiteY4" fmla="*/ 4191000 h 4191000"/>
              <a:gd name="connsiteX5" fmla="*/ 5013960 w 5013960"/>
              <a:gd name="connsiteY5" fmla="*/ 4008120 h 4191000"/>
              <a:gd name="connsiteX6" fmla="*/ 3520440 w 5013960"/>
              <a:gd name="connsiteY6" fmla="*/ 2796540 h 4191000"/>
              <a:gd name="connsiteX7" fmla="*/ 1653540 w 5013960"/>
              <a:gd name="connsiteY7" fmla="*/ 1234440 h 4191000"/>
              <a:gd name="connsiteX8" fmla="*/ 647700 w 5013960"/>
              <a:gd name="connsiteY8" fmla="*/ 365760 h 4191000"/>
              <a:gd name="connsiteX9" fmla="*/ 167640 w 5013960"/>
              <a:gd name="connsiteY9" fmla="*/ 0 h 4191000"/>
              <a:gd name="connsiteX10" fmla="*/ 0 w 5013960"/>
              <a:gd name="connsiteY10" fmla="*/ 22860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13960" h="4191000">
                <a:moveTo>
                  <a:pt x="0" y="22860"/>
                </a:moveTo>
                <a:lnTo>
                  <a:pt x="1234440" y="1089660"/>
                </a:lnTo>
                <a:lnTo>
                  <a:pt x="2788920" y="2446020"/>
                </a:lnTo>
                <a:lnTo>
                  <a:pt x="4625340" y="4015740"/>
                </a:lnTo>
                <a:lnTo>
                  <a:pt x="4823460" y="4191000"/>
                </a:lnTo>
                <a:lnTo>
                  <a:pt x="5013960" y="4008120"/>
                </a:lnTo>
                <a:lnTo>
                  <a:pt x="3520440" y="2796540"/>
                </a:lnTo>
                <a:lnTo>
                  <a:pt x="1653540" y="1234440"/>
                </a:lnTo>
                <a:lnTo>
                  <a:pt x="647700" y="365760"/>
                </a:lnTo>
                <a:lnTo>
                  <a:pt x="167640" y="0"/>
                </a:lnTo>
                <a:lnTo>
                  <a:pt x="0" y="22860"/>
                </a:ln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igura a mano libera: forma 15">
            <a:extLst>
              <a:ext uri="{FF2B5EF4-FFF2-40B4-BE49-F238E27FC236}">
                <a16:creationId xmlns:a16="http://schemas.microsoft.com/office/drawing/2014/main" id="{7F2F2391-411B-4FAE-A4D4-024A3471A492}"/>
              </a:ext>
            </a:extLst>
          </p:cNvPr>
          <p:cNvSpPr/>
          <p:nvPr/>
        </p:nvSpPr>
        <p:spPr>
          <a:xfrm>
            <a:off x="3832860" y="403860"/>
            <a:ext cx="4831080" cy="3741420"/>
          </a:xfrm>
          <a:custGeom>
            <a:avLst/>
            <a:gdLst>
              <a:gd name="connsiteX0" fmla="*/ 0 w 4831080"/>
              <a:gd name="connsiteY0" fmla="*/ 22860 h 3741420"/>
              <a:gd name="connsiteX1" fmla="*/ 1668780 w 4831080"/>
              <a:gd name="connsiteY1" fmla="*/ 1341120 h 3741420"/>
              <a:gd name="connsiteX2" fmla="*/ 3718560 w 4831080"/>
              <a:gd name="connsiteY2" fmla="*/ 2941320 h 3741420"/>
              <a:gd name="connsiteX3" fmla="*/ 4686300 w 4831080"/>
              <a:gd name="connsiteY3" fmla="*/ 3741420 h 3741420"/>
              <a:gd name="connsiteX4" fmla="*/ 4831080 w 4831080"/>
              <a:gd name="connsiteY4" fmla="*/ 3581400 h 3741420"/>
              <a:gd name="connsiteX5" fmla="*/ 2202180 w 4831080"/>
              <a:gd name="connsiteY5" fmla="*/ 1584960 h 3741420"/>
              <a:gd name="connsiteX6" fmla="*/ 1104900 w 4831080"/>
              <a:gd name="connsiteY6" fmla="*/ 739140 h 3741420"/>
              <a:gd name="connsiteX7" fmla="*/ 152400 w 4831080"/>
              <a:gd name="connsiteY7" fmla="*/ 0 h 3741420"/>
              <a:gd name="connsiteX8" fmla="*/ 0 w 4831080"/>
              <a:gd name="connsiteY8" fmla="*/ 22860 h 374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1080" h="3741420">
                <a:moveTo>
                  <a:pt x="0" y="22860"/>
                </a:moveTo>
                <a:lnTo>
                  <a:pt x="1668780" y="1341120"/>
                </a:lnTo>
                <a:lnTo>
                  <a:pt x="3718560" y="2941320"/>
                </a:lnTo>
                <a:lnTo>
                  <a:pt x="4686300" y="3741420"/>
                </a:lnTo>
                <a:lnTo>
                  <a:pt x="4831080" y="3581400"/>
                </a:lnTo>
                <a:lnTo>
                  <a:pt x="2202180" y="1584960"/>
                </a:lnTo>
                <a:lnTo>
                  <a:pt x="1104900" y="739140"/>
                </a:lnTo>
                <a:lnTo>
                  <a:pt x="152400" y="0"/>
                </a:lnTo>
                <a:lnTo>
                  <a:pt x="0" y="22860"/>
                </a:ln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A19C90A4-5E53-4197-BACA-2A1F05302FC5}"/>
              </a:ext>
            </a:extLst>
          </p:cNvPr>
          <p:cNvSpPr/>
          <p:nvPr/>
        </p:nvSpPr>
        <p:spPr>
          <a:xfrm>
            <a:off x="4244340" y="342900"/>
            <a:ext cx="4693920" cy="3337560"/>
          </a:xfrm>
          <a:custGeom>
            <a:avLst/>
            <a:gdLst>
              <a:gd name="connsiteX0" fmla="*/ 0 w 4693920"/>
              <a:gd name="connsiteY0" fmla="*/ 7620 h 3337560"/>
              <a:gd name="connsiteX1" fmla="*/ 1798320 w 4693920"/>
              <a:gd name="connsiteY1" fmla="*/ 1333500 h 3337560"/>
              <a:gd name="connsiteX2" fmla="*/ 3314700 w 4693920"/>
              <a:gd name="connsiteY2" fmla="*/ 2423160 h 3337560"/>
              <a:gd name="connsiteX3" fmla="*/ 4549140 w 4693920"/>
              <a:gd name="connsiteY3" fmla="*/ 3337560 h 3337560"/>
              <a:gd name="connsiteX4" fmla="*/ 4693920 w 4693920"/>
              <a:gd name="connsiteY4" fmla="*/ 3200400 h 3337560"/>
              <a:gd name="connsiteX5" fmla="*/ 2796540 w 4693920"/>
              <a:gd name="connsiteY5" fmla="*/ 1874520 h 3337560"/>
              <a:gd name="connsiteX6" fmla="*/ 1386840 w 4693920"/>
              <a:gd name="connsiteY6" fmla="*/ 845820 h 3337560"/>
              <a:gd name="connsiteX7" fmla="*/ 160020 w 4693920"/>
              <a:gd name="connsiteY7" fmla="*/ 0 h 3337560"/>
              <a:gd name="connsiteX8" fmla="*/ 0 w 4693920"/>
              <a:gd name="connsiteY8" fmla="*/ 7620 h 333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3920" h="3337560">
                <a:moveTo>
                  <a:pt x="0" y="7620"/>
                </a:moveTo>
                <a:lnTo>
                  <a:pt x="1798320" y="1333500"/>
                </a:lnTo>
                <a:lnTo>
                  <a:pt x="3314700" y="2423160"/>
                </a:lnTo>
                <a:lnTo>
                  <a:pt x="4549140" y="3337560"/>
                </a:lnTo>
                <a:lnTo>
                  <a:pt x="4693920" y="3200400"/>
                </a:lnTo>
                <a:lnTo>
                  <a:pt x="2796540" y="1874520"/>
                </a:lnTo>
                <a:lnTo>
                  <a:pt x="1386840" y="845820"/>
                </a:lnTo>
                <a:lnTo>
                  <a:pt x="160020" y="0"/>
                </a:lnTo>
                <a:lnTo>
                  <a:pt x="0" y="7620"/>
                </a:lnTo>
                <a:close/>
              </a:path>
            </a:pathLst>
          </a:cu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2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29A6FD43-9057-4ECA-8EBB-0EF4D9FDD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883" y="6555757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ttangolo 21">
            <a:hlinkClick r:id="rId5" action="ppaction://hlinksldjump"/>
            <a:extLst>
              <a:ext uri="{FF2B5EF4-FFF2-40B4-BE49-F238E27FC236}">
                <a16:creationId xmlns:a16="http://schemas.microsoft.com/office/drawing/2014/main" id="{D50A0D3C-FFFF-4100-A959-383CE1048BDB}"/>
              </a:ext>
            </a:extLst>
          </p:cNvPr>
          <p:cNvSpPr/>
          <p:nvPr/>
        </p:nvSpPr>
        <p:spPr>
          <a:xfrm>
            <a:off x="395426" y="3002011"/>
            <a:ext cx="1377064" cy="412703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(1)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introduction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DF37264-6FE2-4EC4-B98A-861B23B1B355}"/>
              </a:ext>
            </a:extLst>
          </p:cNvPr>
          <p:cNvSpPr/>
          <p:nvPr/>
        </p:nvSpPr>
        <p:spPr>
          <a:xfrm>
            <a:off x="10400081" y="893050"/>
            <a:ext cx="1341302" cy="412703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  <a:hlinkClick r:id="rId6" action="ppaction://hlinksldjump"/>
              </a:rPr>
              <a:t>(</a:t>
            </a: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2)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study area</a:t>
            </a:r>
          </a:p>
        </p:txBody>
      </p:sp>
      <p:sp>
        <p:nvSpPr>
          <p:cNvPr id="247" name="Rettangolo 246">
            <a:hlinkClick r:id="rId7" action="ppaction://hlinksldjump"/>
            <a:extLst>
              <a:ext uri="{FF2B5EF4-FFF2-40B4-BE49-F238E27FC236}">
                <a16:creationId xmlns:a16="http://schemas.microsoft.com/office/drawing/2014/main" id="{CD6F496E-0084-4A80-9316-D5FE02F99662}"/>
              </a:ext>
            </a:extLst>
          </p:cNvPr>
          <p:cNvSpPr/>
          <p:nvPr/>
        </p:nvSpPr>
        <p:spPr>
          <a:xfrm>
            <a:off x="10401600" y="2358949"/>
            <a:ext cx="1377064" cy="412703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p:sp>
        <p:nvSpPr>
          <p:cNvPr id="282" name="Rettangolo 281">
            <a:hlinkClick r:id="rId8" action="ppaction://hlinksldjump"/>
            <a:extLst>
              <a:ext uri="{FF2B5EF4-FFF2-40B4-BE49-F238E27FC236}">
                <a16:creationId xmlns:a16="http://schemas.microsoft.com/office/drawing/2014/main" id="{ACC7C182-6831-4511-88A5-A95D32CC615A}"/>
              </a:ext>
            </a:extLst>
          </p:cNvPr>
          <p:cNvSpPr/>
          <p:nvPr/>
        </p:nvSpPr>
        <p:spPr>
          <a:xfrm>
            <a:off x="10420292" y="3842530"/>
            <a:ext cx="1377064" cy="412703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(4)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</a:t>
            </a:r>
          </a:p>
        </p:txBody>
      </p:sp>
      <p:sp>
        <p:nvSpPr>
          <p:cNvPr id="283" name="Rettangolo 282">
            <a:hlinkClick r:id="rId9" action="ppaction://hlinksldjump"/>
            <a:extLst>
              <a:ext uri="{FF2B5EF4-FFF2-40B4-BE49-F238E27FC236}">
                <a16:creationId xmlns:a16="http://schemas.microsoft.com/office/drawing/2014/main" id="{97E93A03-E9CC-4AE7-9B53-0AE3B50A1639}"/>
              </a:ext>
            </a:extLst>
          </p:cNvPr>
          <p:cNvSpPr/>
          <p:nvPr/>
        </p:nvSpPr>
        <p:spPr>
          <a:xfrm>
            <a:off x="395426" y="1518992"/>
            <a:ext cx="1377064" cy="412703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1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AIM OF THE RESEARCH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93" name="Anteprima della diapositiva 292">
                <a:extLst>
                  <a:ext uri="{FF2B5EF4-FFF2-40B4-BE49-F238E27FC236}">
                    <a16:creationId xmlns:a16="http://schemas.microsoft.com/office/drawing/2014/main" id="{1D91D593-ADA4-409A-B1A0-B7ACE2D67C0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14959447"/>
                  </p:ext>
                </p:extLst>
              </p:nvPr>
            </p:nvGraphicFramePr>
            <p:xfrm>
              <a:off x="395426" y="1976986"/>
              <a:ext cx="1377064" cy="773819"/>
            </p:xfrm>
            <a:graphic>
              <a:graphicData uri="http://schemas.microsoft.com/office/powerpoint/2016/slidezoom">
                <pslz:sldZm>
                  <pslz:sldZmObj sldId="260" cId="704043313">
                    <pslz:zmPr id="{29C6B6AC-B2AB-44A0-A7F4-F2BB0A1D5FCD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7064" cy="77381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93" name="Anteprima della diapositiva 29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1D91D593-ADA4-409A-B1A0-B7ACE2D67C0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5426" y="1976986"/>
                <a:ext cx="1377064" cy="77381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05" name="Anteprima della diapositiva 304">
                <a:extLst>
                  <a:ext uri="{FF2B5EF4-FFF2-40B4-BE49-F238E27FC236}">
                    <a16:creationId xmlns:a16="http://schemas.microsoft.com/office/drawing/2014/main" id="{BD981903-9204-4D8A-BB43-B50BDA6AFC7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70269434"/>
                  </p:ext>
                </p:extLst>
              </p:nvPr>
            </p:nvGraphicFramePr>
            <p:xfrm>
              <a:off x="412814" y="3455620"/>
              <a:ext cx="1337243" cy="773819"/>
            </p:xfrm>
            <a:graphic>
              <a:graphicData uri="http://schemas.microsoft.com/office/powerpoint/2016/slidezoom">
                <pslz:sldZm>
                  <pslz:sldZmObj sldId="258" cId="3789171027">
                    <pslz:zmPr id="{3BBAF87B-1C01-4954-9F72-80338839A76A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37243" cy="77381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05" name="Anteprima della diapositiva 304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BD981903-9204-4D8A-BB43-B50BDA6AFC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2814" y="3455620"/>
                <a:ext cx="1337243" cy="77381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07" name="Anteprima della diapositiva 306">
                <a:extLst>
                  <a:ext uri="{FF2B5EF4-FFF2-40B4-BE49-F238E27FC236}">
                    <a16:creationId xmlns:a16="http://schemas.microsoft.com/office/drawing/2014/main" id="{3CC19490-AD94-46F3-9899-E336682F55D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0400103"/>
                  </p:ext>
                </p:extLst>
              </p:nvPr>
            </p:nvGraphicFramePr>
            <p:xfrm>
              <a:off x="10401600" y="1341977"/>
              <a:ext cx="1341302" cy="773819"/>
            </p:xfrm>
            <a:graphic>
              <a:graphicData uri="http://schemas.microsoft.com/office/powerpoint/2016/slidezoom">
                <pslz:sldZm>
                  <pslz:sldZmObj sldId="261" cId="3324952493">
                    <pslz:zmPr id="{BDF37137-40E3-4EDA-BDAB-E0A8F156FDF2}" returnToParent="0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41302" cy="77381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07" name="Anteprima della diapositiva 306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3CC19490-AD94-46F3-9899-E336682F55D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401600" y="1341977"/>
                <a:ext cx="1341302" cy="77381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09" name="Anteprima della diapositiva 308">
                <a:extLst>
                  <a:ext uri="{FF2B5EF4-FFF2-40B4-BE49-F238E27FC236}">
                    <a16:creationId xmlns:a16="http://schemas.microsoft.com/office/drawing/2014/main" id="{F3B8A28A-D053-4F66-BA9B-EB053910AEC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1767727"/>
                  </p:ext>
                </p:extLst>
              </p:nvPr>
            </p:nvGraphicFramePr>
            <p:xfrm>
              <a:off x="10403508" y="2812660"/>
              <a:ext cx="1375678" cy="773819"/>
            </p:xfrm>
            <a:graphic>
              <a:graphicData uri="http://schemas.microsoft.com/office/powerpoint/2016/slidezoom">
                <pslz:sldZm>
                  <pslz:sldZmObj sldId="262" cId="3348618464">
                    <pslz:zmPr id="{6F4AE0A7-76E9-4EBF-B750-486EAF4F11D5}" returnToParent="0" transitionDur="1000">
                      <p166:blipFill xmlns:p166="http://schemas.microsoft.com/office/powerpoint/2016/6/main">
                        <a:blip r:embed="rId1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5678" cy="77381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09" name="Anteprima della diapositiva 308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F3B8A28A-D053-4F66-BA9B-EB053910AE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403508" y="2812660"/>
                <a:ext cx="1375678" cy="77381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Anteprima della diapositiva 2">
                <a:extLst>
                  <a:ext uri="{FF2B5EF4-FFF2-40B4-BE49-F238E27FC236}">
                    <a16:creationId xmlns:a16="http://schemas.microsoft.com/office/drawing/2014/main" id="{06D0C565-50E9-45B5-A7BF-C119E20F610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97825194"/>
                  </p:ext>
                </p:extLst>
              </p:nvPr>
            </p:nvGraphicFramePr>
            <p:xfrm>
              <a:off x="10421677" y="4301297"/>
              <a:ext cx="1375678" cy="773819"/>
            </p:xfrm>
            <a:graphic>
              <a:graphicData uri="http://schemas.microsoft.com/office/powerpoint/2016/slidezoom">
                <pslz:sldZm>
                  <pslz:sldZmObj sldId="269" cId="759508239">
                    <pslz:zmPr id="{AB6E6FC2-BD26-4DE4-A38E-93C94CD6908A}" returnToParent="0" transitionDur="1000">
                      <p166:blipFill xmlns:p166="http://schemas.microsoft.com/office/powerpoint/2016/6/main">
                        <a:blip r:embed="rId2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75678" cy="77381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Anteprima della diapositiva 2">
                <a:hlinkClick r:id="rId23" action="ppaction://hlinksldjump"/>
                <a:extLst>
                  <a:ext uri="{FF2B5EF4-FFF2-40B4-BE49-F238E27FC236}">
                    <a16:creationId xmlns:a16="http://schemas.microsoft.com/office/drawing/2014/main" id="{06D0C565-50E9-45B5-A7BF-C119E20F610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421677" y="4301297"/>
                <a:ext cx="1375678" cy="77381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85" name="Rettangolo 84">
            <a:hlinkClick r:id="rId25" action="ppaction://hlinksldjump"/>
            <a:extLst>
              <a:ext uri="{FF2B5EF4-FFF2-40B4-BE49-F238E27FC236}">
                <a16:creationId xmlns:a16="http://schemas.microsoft.com/office/drawing/2014/main" id="{5764FB0E-D8C4-4E2C-BF77-7F944E22C0B9}"/>
              </a:ext>
            </a:extLst>
          </p:cNvPr>
          <p:cNvSpPr/>
          <p:nvPr/>
        </p:nvSpPr>
        <p:spPr>
          <a:xfrm>
            <a:off x="10426649" y="5322068"/>
            <a:ext cx="1377064" cy="412703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(5)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outcomes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Anteprima della diapositiva 17">
                <a:extLst>
                  <a:ext uri="{FF2B5EF4-FFF2-40B4-BE49-F238E27FC236}">
                    <a16:creationId xmlns:a16="http://schemas.microsoft.com/office/drawing/2014/main" id="{128701A9-9F48-48C9-9588-86D4D07670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8194433"/>
                  </p:ext>
                </p:extLst>
              </p:nvPr>
            </p:nvGraphicFramePr>
            <p:xfrm>
              <a:off x="10436095" y="5781938"/>
              <a:ext cx="1367618" cy="773819"/>
            </p:xfrm>
            <a:graphic>
              <a:graphicData uri="http://schemas.microsoft.com/office/powerpoint/2016/slidezoom">
                <pslz:sldZm>
                  <pslz:sldZmObj sldId="275" cId="1528202196">
                    <pslz:zmPr id="{14DAC378-4847-4791-8FDE-D5084136D68D}" returnToParent="0" transitionDur="1000">
                      <p166:blipFill xmlns:p166="http://schemas.microsoft.com/office/powerpoint/2016/6/main">
                        <a:blip r:embed="rId2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67618" cy="77381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Anteprima della diapositiva 17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128701A9-9F48-48C9-9588-86D4D07670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436095" y="5781938"/>
                <a:ext cx="1367618" cy="77381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CF2F2542-39C4-444F-A1E7-2C58E933230A}"/>
              </a:ext>
            </a:extLst>
          </p:cNvPr>
          <p:cNvSpPr txBox="1"/>
          <p:nvPr/>
        </p:nvSpPr>
        <p:spPr>
          <a:xfrm>
            <a:off x="111009" y="4707342"/>
            <a:ext cx="4802823" cy="1171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NimbusRomNo9L-Regu"/>
              </a:rPr>
              <a:t>The role of inter-row grass cover in steep viticulture: understanding soil erosion combining in-field observation and remote sensing</a:t>
            </a:r>
            <a:endParaRPr lang="it-IT" sz="1400" dirty="0">
              <a:effectLst/>
              <a:latin typeface="Yu Gothic" panose="020B0400000000000000" pitchFamily="34" charset="-128"/>
              <a:ea typeface="Yu Gothic" panose="020B0400000000000000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900" b="1" dirty="0"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NimbusRomNo9L-Regu"/>
              </a:rPr>
              <a:t>Eugenio Straffelini </a:t>
            </a:r>
            <a:r>
              <a:rPr lang="en-GB" sz="900" b="1" baseline="30000" dirty="0">
                <a:effectLst/>
                <a:latin typeface="Yu Gothic" panose="020B0400000000000000" pitchFamily="34" charset="-128"/>
                <a:ea typeface="Yu Gothic" panose="020B0400000000000000" pitchFamily="34" charset="-128"/>
                <a:cs typeface="NimbusRomNo9L-Regu"/>
              </a:rPr>
              <a:t>(1)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Stefan Otto 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(2)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Anton </a:t>
            </a:r>
            <a:r>
              <a:rPr lang="en-GB" sz="900" dirty="0" err="1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Pijl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 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(1)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Enrico Marchesini 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(3)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Simone </a:t>
            </a:r>
            <a:r>
              <a:rPr lang="en-GB" sz="900" dirty="0" err="1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Gottardi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 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(3)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Nicola </a:t>
            </a:r>
            <a:r>
              <a:rPr lang="en-GB" sz="900" dirty="0" err="1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Tormen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 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(4)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Andrea </a:t>
            </a:r>
            <a:r>
              <a:rPr lang="en-GB" sz="900" dirty="0" err="1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Pitacco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 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(1)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Luca Tezza 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(1)</a:t>
            </a:r>
            <a:r>
              <a:rPr lang="en-GB" sz="9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, Paolo </a:t>
            </a:r>
            <a:r>
              <a:rPr lang="en-GB" sz="900" dirty="0" err="1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Tarolli</a:t>
            </a:r>
            <a:r>
              <a:rPr lang="en-GB" sz="900" baseline="30000" dirty="0">
                <a:effectLst/>
                <a:latin typeface="Yu Gothic UI Light" panose="020B0300000000000000" pitchFamily="34" charset="-128"/>
                <a:ea typeface="Yu Gothic UI Light" panose="020B0300000000000000" pitchFamily="34" charset="-128"/>
                <a:cs typeface="NimbusRomNo9L-Regu"/>
              </a:rPr>
              <a:t>(1)</a:t>
            </a:r>
            <a:endParaRPr lang="it-IT" sz="900" baseline="30000" dirty="0">
              <a:effectLst/>
              <a:latin typeface="Yu Gothic UI Light" panose="020B0300000000000000" pitchFamily="34" charset="-128"/>
              <a:ea typeface="Yu Gothic UI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280B9BF9-4F00-4572-A931-195D0197BA0A}"/>
              </a:ext>
            </a:extLst>
          </p:cNvPr>
          <p:cNvSpPr txBox="1"/>
          <p:nvPr/>
        </p:nvSpPr>
        <p:spPr>
          <a:xfrm>
            <a:off x="111009" y="6134387"/>
            <a:ext cx="5794135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488" indent="-90488">
              <a:lnSpc>
                <a:spcPts val="900"/>
              </a:lnSpc>
            </a:pPr>
            <a:r>
              <a:rPr lang="en-GB" sz="800" b="1" baseline="30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(1)</a:t>
            </a:r>
            <a:r>
              <a:rPr lang="en-GB" sz="800" b="1" baseline="30000" dirty="0">
                <a:latin typeface="Yu Gothic Light" panose="020B0300000000000000" pitchFamily="34" charset="-128"/>
                <a:ea typeface="Yu Gothic Light" panose="020B0300000000000000" pitchFamily="34" charset="-128"/>
                <a:hlinkClick r:id="rId29"/>
              </a:rPr>
              <a:t> 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  <a:hlinkClick r:id="rId29"/>
              </a:rPr>
              <a:t>Department of Land, Environment, Agriculture and Forestry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, University of Padova, 35020 </a:t>
            </a:r>
            <a:r>
              <a:rPr lang="en-GB" sz="800" dirty="0" err="1">
                <a:latin typeface="Yu Gothic Light" panose="020B0300000000000000" pitchFamily="34" charset="-128"/>
                <a:ea typeface="Yu Gothic Light" panose="020B0300000000000000" pitchFamily="34" charset="-128"/>
              </a:rPr>
              <a:t>Legnaro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 (PD), Italy, eugenio.straffelini@unipd.it</a:t>
            </a:r>
          </a:p>
          <a:p>
            <a:pPr marL="90488" indent="-90488">
              <a:lnSpc>
                <a:spcPts val="900"/>
              </a:lnSpc>
            </a:pPr>
            <a:r>
              <a:rPr lang="en-GB" sz="800" b="1" baseline="30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(2) 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  <a:hlinkClick r:id="rId30"/>
              </a:rPr>
              <a:t>National Research Council, Institute for Sustainable Plant Protection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, </a:t>
            </a:r>
            <a:r>
              <a:rPr lang="en-GB" sz="800" dirty="0" err="1">
                <a:latin typeface="Yu Gothic Light" panose="020B0300000000000000" pitchFamily="34" charset="-128"/>
                <a:ea typeface="Yu Gothic Light" panose="020B0300000000000000" pitchFamily="34" charset="-128"/>
              </a:rPr>
              <a:t>Agripolis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, 35020 </a:t>
            </a:r>
            <a:r>
              <a:rPr lang="en-GB" sz="800" dirty="0" err="1">
                <a:latin typeface="Yu Gothic Light" panose="020B0300000000000000" pitchFamily="34" charset="-128"/>
                <a:ea typeface="Yu Gothic Light" panose="020B0300000000000000" pitchFamily="34" charset="-128"/>
              </a:rPr>
              <a:t>Legnaro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 (PD), Italy, stefan.otto@cnr.it</a:t>
            </a:r>
          </a:p>
          <a:p>
            <a:pPr marL="90488" indent="-90488">
              <a:lnSpc>
                <a:spcPts val="900"/>
              </a:lnSpc>
            </a:pPr>
            <a:r>
              <a:rPr lang="en-GB" sz="800" b="1" baseline="30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 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  <a:hlinkClick r:id="rId31"/>
              </a:rPr>
              <a:t>Agrea </a:t>
            </a:r>
            <a:r>
              <a:rPr lang="en-GB" sz="800" dirty="0" err="1">
                <a:latin typeface="Yu Gothic Light" panose="020B0300000000000000" pitchFamily="34" charset="-128"/>
                <a:ea typeface="Yu Gothic Light" panose="020B0300000000000000" pitchFamily="34" charset="-128"/>
                <a:hlinkClick r:id="rId31"/>
              </a:rPr>
              <a:t>s.r.l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, 37057 San Giovanni </a:t>
            </a:r>
            <a:r>
              <a:rPr lang="en-GB" sz="800" dirty="0" err="1">
                <a:latin typeface="Yu Gothic Light" panose="020B0300000000000000" pitchFamily="34" charset="-128"/>
                <a:ea typeface="Yu Gothic Light" panose="020B0300000000000000" pitchFamily="34" charset="-128"/>
              </a:rPr>
              <a:t>Lupatoto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 (VR), Italy, enrico.marchesini@agrea.it</a:t>
            </a:r>
          </a:p>
          <a:p>
            <a:pPr marL="90488" indent="-90488">
              <a:lnSpc>
                <a:spcPts val="900"/>
              </a:lnSpc>
            </a:pPr>
            <a:r>
              <a:rPr lang="en-GB" sz="800" b="1" baseline="300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(4) 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  <a:hlinkClick r:id="rId32"/>
              </a:rPr>
              <a:t>WBA Project </a:t>
            </a:r>
            <a:r>
              <a:rPr lang="en-GB" sz="800" dirty="0" err="1">
                <a:latin typeface="Yu Gothic Light" panose="020B0300000000000000" pitchFamily="34" charset="-128"/>
                <a:ea typeface="Yu Gothic Light" panose="020B0300000000000000" pitchFamily="34" charset="-128"/>
                <a:hlinkClick r:id="rId32"/>
              </a:rPr>
              <a:t>s.r.l</a:t>
            </a:r>
            <a:r>
              <a:rPr lang="en-GB" sz="8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, 37137 Verona (VR), Italy, nicola.tormen@gmail.com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B5431190-2CC7-4874-8B86-6C7C01D43DCF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285" name="Immagine 284">
              <a:hlinkClick r:id="rId33"/>
              <a:extLst>
                <a:ext uri="{FF2B5EF4-FFF2-40B4-BE49-F238E27FC236}">
                  <a16:creationId xmlns:a16="http://schemas.microsoft.com/office/drawing/2014/main" id="{725AC914-F835-49EC-97E2-C97CB2613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1026" name="Picture 2">
              <a:hlinkClick r:id="rId35"/>
              <a:extLst>
                <a:ext uri="{FF2B5EF4-FFF2-40B4-BE49-F238E27FC236}">
                  <a16:creationId xmlns:a16="http://schemas.microsoft.com/office/drawing/2014/main" id="{583B5D17-6B9E-4706-962D-35C903213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3" name="CasellaDiTesto 302">
              <a:hlinkClick r:id="rId37"/>
              <a:extLst>
                <a:ext uri="{FF2B5EF4-FFF2-40B4-BE49-F238E27FC236}">
                  <a16:creationId xmlns:a16="http://schemas.microsoft.com/office/drawing/2014/main" id="{7A2CDBAA-4099-41BC-90ED-185FC42526A2}"/>
                </a:ext>
              </a:extLst>
            </p:cNvPr>
            <p:cNvSpPr txBox="1"/>
            <p:nvPr/>
          </p:nvSpPr>
          <p:spPr>
            <a:xfrm>
              <a:off x="4914722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39" name="Immagine 38">
              <a:hlinkClick r:id="rId38"/>
              <a:extLst>
                <a:ext uri="{FF2B5EF4-FFF2-40B4-BE49-F238E27FC236}">
                  <a16:creationId xmlns:a16="http://schemas.microsoft.com/office/drawing/2014/main" id="{8C1F9C1B-2389-4295-8C0B-71BE5D8E6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40" name="CasellaDiTesto 39">
              <a:hlinkClick r:id="rId38"/>
              <a:extLst>
                <a:ext uri="{FF2B5EF4-FFF2-40B4-BE49-F238E27FC236}">
                  <a16:creationId xmlns:a16="http://schemas.microsoft.com/office/drawing/2014/main" id="{B34191E3-98F5-4111-9281-F2AAC410CB6C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41" name="Picture 2" descr="File:LinkedIn logo initials.png - Wikipedia">
              <a:hlinkClick r:id="rId38"/>
              <a:extLst>
                <a:ext uri="{FF2B5EF4-FFF2-40B4-BE49-F238E27FC236}">
                  <a16:creationId xmlns:a16="http://schemas.microsoft.com/office/drawing/2014/main" id="{A8763052-E3DF-4561-9034-D8F16396B9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" descr="Facebook Brand Resources">
              <a:hlinkClick r:id="rId41"/>
              <a:extLst>
                <a:ext uri="{FF2B5EF4-FFF2-40B4-BE49-F238E27FC236}">
                  <a16:creationId xmlns:a16="http://schemas.microsoft.com/office/drawing/2014/main" id="{3437B565-C385-4A34-A028-0ADA4EDB21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4" descr="File:Instagram logo 2016.svg - Wikipedia">
              <a:hlinkClick r:id="rId43"/>
              <a:extLst>
                <a:ext uri="{FF2B5EF4-FFF2-40B4-BE49-F238E27FC236}">
                  <a16:creationId xmlns:a16="http://schemas.microsoft.com/office/drawing/2014/main" id="{BB18C2D5-630A-42B9-BB7B-133F0BE61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6" descr="File:WeChat logo Android.png - Wikimedia Commons">
              <a:extLst>
                <a:ext uri="{FF2B5EF4-FFF2-40B4-BE49-F238E27FC236}">
                  <a16:creationId xmlns:a16="http://schemas.microsoft.com/office/drawing/2014/main" id="{BCE6A6D9-F77F-4E27-A576-9AB24B56E7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8" descr="Twitter - Wikipedia">
              <a:hlinkClick r:id="rId46"/>
              <a:extLst>
                <a:ext uri="{FF2B5EF4-FFF2-40B4-BE49-F238E27FC236}">
                  <a16:creationId xmlns:a16="http://schemas.microsoft.com/office/drawing/2014/main" id="{8856F393-4B2A-4C79-BFA9-3BED89251C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122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940661FD-32DB-4A9D-AFA6-5F746D3454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7" name="Rettangolo 56">
            <a:extLst>
              <a:ext uri="{FF2B5EF4-FFF2-40B4-BE49-F238E27FC236}">
                <a16:creationId xmlns:a16="http://schemas.microsoft.com/office/drawing/2014/main" id="{B82DEDA2-AAF3-46BD-815A-5F9FAFCC38FB}"/>
              </a:ext>
            </a:extLst>
          </p:cNvPr>
          <p:cNvSpPr/>
          <p:nvPr/>
        </p:nvSpPr>
        <p:spPr>
          <a:xfrm>
            <a:off x="2355001" y="909000"/>
            <a:ext cx="4350599" cy="5040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This work aims to evaluate the effectiveness of different types of grass cover in terms of erosion and runoff generation in steep slope viticulture.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We propose the combination of 2 different approach: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Field-based measurement of water &amp; sediment using special traps;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Modelling based on high-resolution UAV-</a:t>
            </a:r>
            <a:r>
              <a:rPr lang="en-GB" sz="1400" dirty="0" err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SfM</a:t>
            </a:r>
            <a:r>
              <a:rPr lang="en-GB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data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9" name="Anteprima della diapositiva 58">
                <a:extLst>
                  <a:ext uri="{FF2B5EF4-FFF2-40B4-BE49-F238E27FC236}">
                    <a16:creationId xmlns:a16="http://schemas.microsoft.com/office/drawing/2014/main" id="{C6D7D017-F183-4B06-ABEB-BB825B9E27C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23515568"/>
                  </p:ext>
                </p:extLst>
              </p:nvPr>
            </p:nvGraphicFramePr>
            <p:xfrm>
              <a:off x="10537084" y="586154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D0142B89-8DEA-4F6B-A892-F0221F80DF9C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9" name="Anteprima della diapositiva 58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C6D7D017-F183-4B06-ABEB-BB825B9E27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37084" y="586154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61" name="Rettangolo 60">
            <a:extLst>
              <a:ext uri="{FF2B5EF4-FFF2-40B4-BE49-F238E27FC236}">
                <a16:creationId xmlns:a16="http://schemas.microsoft.com/office/drawing/2014/main" id="{D8B607E3-CA68-4A7D-BD12-D6D416F4AD1A}"/>
              </a:ext>
            </a:extLst>
          </p:cNvPr>
          <p:cNvSpPr/>
          <p:nvPr/>
        </p:nvSpPr>
        <p:spPr>
          <a:xfrm>
            <a:off x="302591" y="1659231"/>
            <a:ext cx="1441450" cy="7493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AIM OF THE RESEARCH</a:t>
            </a:r>
          </a:p>
        </p:txBody>
      </p:sp>
      <p:sp>
        <p:nvSpPr>
          <p:cNvPr id="115" name="CasellaDiTesto 114">
            <a:extLst>
              <a:ext uri="{FF2B5EF4-FFF2-40B4-BE49-F238E27FC236}">
                <a16:creationId xmlns:a16="http://schemas.microsoft.com/office/drawing/2014/main" id="{799E14DF-EF50-432B-BB3F-5CEB17419EE1}"/>
              </a:ext>
            </a:extLst>
          </p:cNvPr>
          <p:cNvSpPr txBox="1"/>
          <p:nvPr/>
        </p:nvSpPr>
        <p:spPr>
          <a:xfrm>
            <a:off x="10456492" y="56446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pic>
        <p:nvPicPr>
          <p:cNvPr id="130" name="Elemento grafico 129" descr="Freccia: curva oraria contorno">
            <a:extLst>
              <a:ext uri="{FF2B5EF4-FFF2-40B4-BE49-F238E27FC236}">
                <a16:creationId xmlns:a16="http://schemas.microsoft.com/office/drawing/2014/main" id="{B15DBEA8-B864-4AD9-A253-242B64980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 flipV="1">
            <a:off x="6920350" y="2953893"/>
            <a:ext cx="914400" cy="914400"/>
          </a:xfrm>
          <a:prstGeom prst="rect">
            <a:avLst/>
          </a:prstGeom>
        </p:spPr>
      </p:pic>
      <p:pic>
        <p:nvPicPr>
          <p:cNvPr id="131" name="Elemento grafico 130" descr="Freccia: curva oraria contorno">
            <a:extLst>
              <a:ext uri="{FF2B5EF4-FFF2-40B4-BE49-F238E27FC236}">
                <a16:creationId xmlns:a16="http://schemas.microsoft.com/office/drawing/2014/main" id="{E9B55FA2-295F-439F-A1E7-89192FAA9B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 flipV="1">
            <a:off x="10624534" y="4251031"/>
            <a:ext cx="914400" cy="914400"/>
          </a:xfrm>
          <a:prstGeom prst="rect">
            <a:avLst/>
          </a:prstGeom>
        </p:spPr>
      </p:pic>
      <p:pic>
        <p:nvPicPr>
          <p:cNvPr id="27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2C0576A2-1E51-4A26-B4C3-FEED6EBDD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Rettangolo 118">
            <a:hlinkClick r:id="rId10" action="ppaction://hlinksldjump"/>
            <a:extLst>
              <a:ext uri="{FF2B5EF4-FFF2-40B4-BE49-F238E27FC236}">
                <a16:creationId xmlns:a16="http://schemas.microsoft.com/office/drawing/2014/main" id="{6D75B1B6-A14D-4B68-95BC-613F1A62DA24}"/>
              </a:ext>
            </a:extLst>
          </p:cNvPr>
          <p:cNvSpPr/>
          <p:nvPr/>
        </p:nvSpPr>
        <p:spPr>
          <a:xfrm>
            <a:off x="8105585" y="813750"/>
            <a:ext cx="1199924" cy="359615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05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(1)</a:t>
            </a:r>
          </a:p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introduction</a:t>
            </a:r>
          </a:p>
        </p:txBody>
      </p:sp>
      <p:sp>
        <p:nvSpPr>
          <p:cNvPr id="120" name="Rettangolo 119">
            <a:hlinkClick r:id="rId11" action="ppaction://hlinksldjump"/>
            <a:extLst>
              <a:ext uri="{FF2B5EF4-FFF2-40B4-BE49-F238E27FC236}">
                <a16:creationId xmlns:a16="http://schemas.microsoft.com/office/drawing/2014/main" id="{397F039A-CEF1-426E-B8E2-DE1FC0AFBCB7}"/>
              </a:ext>
            </a:extLst>
          </p:cNvPr>
          <p:cNvSpPr/>
          <p:nvPr/>
        </p:nvSpPr>
        <p:spPr>
          <a:xfrm>
            <a:off x="8108054" y="1965700"/>
            <a:ext cx="1199924" cy="359615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05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(2)</a:t>
            </a:r>
          </a:p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study area</a:t>
            </a:r>
          </a:p>
        </p:txBody>
      </p:sp>
      <p:sp>
        <p:nvSpPr>
          <p:cNvPr id="121" name="Rettangolo 120">
            <a:hlinkClick r:id="rId12" action="ppaction://hlinksldjump"/>
            <a:extLst>
              <a:ext uri="{FF2B5EF4-FFF2-40B4-BE49-F238E27FC236}">
                <a16:creationId xmlns:a16="http://schemas.microsoft.com/office/drawing/2014/main" id="{76FCF7AD-4E26-47E7-AE64-5DBA940C94F1}"/>
              </a:ext>
            </a:extLst>
          </p:cNvPr>
          <p:cNvSpPr/>
          <p:nvPr/>
        </p:nvSpPr>
        <p:spPr>
          <a:xfrm>
            <a:off x="8106391" y="3113570"/>
            <a:ext cx="1199924" cy="359615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05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p:sp>
        <p:nvSpPr>
          <p:cNvPr id="122" name="Rettangolo 121">
            <a:hlinkClick r:id="rId13" action="ppaction://hlinksldjump"/>
            <a:extLst>
              <a:ext uri="{FF2B5EF4-FFF2-40B4-BE49-F238E27FC236}">
                <a16:creationId xmlns:a16="http://schemas.microsoft.com/office/drawing/2014/main" id="{6E035C81-35DE-4E4B-B487-2A43047504D0}"/>
              </a:ext>
            </a:extLst>
          </p:cNvPr>
          <p:cNvSpPr/>
          <p:nvPr/>
        </p:nvSpPr>
        <p:spPr>
          <a:xfrm>
            <a:off x="8105585" y="4300030"/>
            <a:ext cx="1199924" cy="359615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05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(4)</a:t>
            </a:r>
          </a:p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3" name="Anteprima della diapositiva 122">
                <a:extLst>
                  <a:ext uri="{FF2B5EF4-FFF2-40B4-BE49-F238E27FC236}">
                    <a16:creationId xmlns:a16="http://schemas.microsoft.com/office/drawing/2014/main" id="{0BCFF9BA-3B2F-4C16-A4F7-579EC67CB5F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49818668"/>
                  </p:ext>
                </p:extLst>
              </p:nvPr>
            </p:nvGraphicFramePr>
            <p:xfrm>
              <a:off x="8109293" y="1209009"/>
              <a:ext cx="1198718" cy="674279"/>
            </p:xfrm>
            <a:graphic>
              <a:graphicData uri="http://schemas.microsoft.com/office/powerpoint/2016/slidezoom">
                <pslz:sldZm>
                  <pslz:sldZmObj sldId="258" cId="3789171027">
                    <pslz:zmPr id="{3BBAF87B-1C01-4954-9F72-80338839A76A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98718" cy="67427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3" name="Anteprima della diapositiva 122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0BCFF9BA-3B2F-4C16-A4F7-579EC67CB5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109293" y="1209009"/>
                <a:ext cx="1198718" cy="67427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4" name="Anteprima della diapositiva 123">
                <a:extLst>
                  <a:ext uri="{FF2B5EF4-FFF2-40B4-BE49-F238E27FC236}">
                    <a16:creationId xmlns:a16="http://schemas.microsoft.com/office/drawing/2014/main" id="{0FCFF2AA-2841-481F-BA9A-9F4988CDF13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90564080"/>
                  </p:ext>
                </p:extLst>
              </p:nvPr>
            </p:nvGraphicFramePr>
            <p:xfrm>
              <a:off x="8110586" y="2356879"/>
              <a:ext cx="1198718" cy="674279"/>
            </p:xfrm>
            <a:graphic>
              <a:graphicData uri="http://schemas.microsoft.com/office/powerpoint/2016/slidezoom">
                <pslz:sldZm>
                  <pslz:sldZmObj sldId="261" cId="3324952493">
                    <pslz:zmPr id="{BDF37137-40E3-4EDA-BDAB-E0A8F156FDF2}" returnToParent="0" transitionDur="1000">
                      <p166:blipFill xmlns:p166="http://schemas.microsoft.com/office/powerpoint/2016/6/main">
                        <a:blip r:embed="rId3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98718" cy="67427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4" name="Anteprima della diapositiva 123">
                <a:hlinkClick r:id="rId26" action="ppaction://hlinksldjump"/>
                <a:extLst>
                  <a:ext uri="{FF2B5EF4-FFF2-40B4-BE49-F238E27FC236}">
                    <a16:creationId xmlns:a16="http://schemas.microsoft.com/office/drawing/2014/main" id="{0FCFF2AA-2841-481F-BA9A-9F4988CDF1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110586" y="2356879"/>
                <a:ext cx="1198718" cy="67427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5" name="Anteprima della diapositiva 124">
                <a:extLst>
                  <a:ext uri="{FF2B5EF4-FFF2-40B4-BE49-F238E27FC236}">
                    <a16:creationId xmlns:a16="http://schemas.microsoft.com/office/drawing/2014/main" id="{B3329F65-5F88-4B14-8598-260B75244B0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3211068"/>
                  </p:ext>
                </p:extLst>
              </p:nvPr>
            </p:nvGraphicFramePr>
            <p:xfrm>
              <a:off x="8108054" y="3508918"/>
              <a:ext cx="1198718" cy="674279"/>
            </p:xfrm>
            <a:graphic>
              <a:graphicData uri="http://schemas.microsoft.com/office/powerpoint/2016/slidezoom">
                <pslz:sldZm>
                  <pslz:sldZmObj sldId="262" cId="3348618464">
                    <pslz:zmPr id="{6F4AE0A7-76E9-4EBF-B750-486EAF4F11D5}" returnToParent="0" transitionDur="1000">
                      <p166:blipFill xmlns:p166="http://schemas.microsoft.com/office/powerpoint/2016/6/main">
                        <a:blip r:embed="rId3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98718" cy="674279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5" name="Anteprima della diapositiva 124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B3329F65-5F88-4B14-8598-260B75244B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108054" y="3508918"/>
                <a:ext cx="1198718" cy="674279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Anteprima della diapositiva 2">
                <a:extLst>
                  <a:ext uri="{FF2B5EF4-FFF2-40B4-BE49-F238E27FC236}">
                    <a16:creationId xmlns:a16="http://schemas.microsoft.com/office/drawing/2014/main" id="{679D1F25-48CA-491D-9EAD-C5FAB18402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35557990"/>
                  </p:ext>
                </p:extLst>
              </p:nvPr>
            </p:nvGraphicFramePr>
            <p:xfrm>
              <a:off x="8134784" y="4699881"/>
              <a:ext cx="1170725" cy="658533"/>
            </p:xfrm>
            <a:graphic>
              <a:graphicData uri="http://schemas.microsoft.com/office/powerpoint/2016/slidezoom">
                <pslz:sldZm>
                  <pslz:sldZmObj sldId="269" cId="759508239">
                    <pslz:zmPr id="{E611072D-331D-4605-ADFF-792B5945F5EE}" returnToParent="0" transitionDur="1000">
                      <p166:blipFill xmlns:p166="http://schemas.microsoft.com/office/powerpoint/2016/6/main">
                        <a:blip r:embed="rId3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170725" cy="658533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Anteprima della diapositiva 2">
                <a:hlinkClick r:id="rId28" action="ppaction://hlinksldjump"/>
                <a:extLst>
                  <a:ext uri="{FF2B5EF4-FFF2-40B4-BE49-F238E27FC236}">
                    <a16:creationId xmlns:a16="http://schemas.microsoft.com/office/drawing/2014/main" id="{679D1F25-48CA-491D-9EAD-C5FAB18402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34784" y="4699881"/>
                <a:ext cx="1170725" cy="658533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41" name="Rettangolo 40">
            <a:hlinkClick r:id="rId36" action="ppaction://hlinksldjump"/>
            <a:extLst>
              <a:ext uri="{FF2B5EF4-FFF2-40B4-BE49-F238E27FC236}">
                <a16:creationId xmlns:a16="http://schemas.microsoft.com/office/drawing/2014/main" id="{0E37F2EE-2274-409E-836D-0A2884321B58}"/>
              </a:ext>
            </a:extLst>
          </p:cNvPr>
          <p:cNvSpPr/>
          <p:nvPr/>
        </p:nvSpPr>
        <p:spPr>
          <a:xfrm>
            <a:off x="8116145" y="5447899"/>
            <a:ext cx="1243682" cy="372729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05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(5)</a:t>
            </a:r>
          </a:p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outcomes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2" name="Anteprima della diapositiva 41">
                <a:extLst>
                  <a:ext uri="{FF2B5EF4-FFF2-40B4-BE49-F238E27FC236}">
                    <a16:creationId xmlns:a16="http://schemas.microsoft.com/office/drawing/2014/main" id="{BC607E8D-ADA5-4FCD-A61B-A559C4DDFD4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56383567"/>
                  </p:ext>
                </p:extLst>
              </p:nvPr>
            </p:nvGraphicFramePr>
            <p:xfrm>
              <a:off x="8124676" y="5863227"/>
              <a:ext cx="1230071" cy="691916"/>
            </p:xfrm>
            <a:graphic>
              <a:graphicData uri="http://schemas.microsoft.com/office/powerpoint/2016/slidezoom">
                <pslz:sldZm>
                  <pslz:sldZmObj sldId="275" cId="1528202196">
                    <pslz:zmPr id="{14DAC378-4847-4791-8FDE-D5084136D68D}" returnToParent="0" transitionDur="1000">
                      <p166:blipFill xmlns:p166="http://schemas.microsoft.com/office/powerpoint/2016/6/main">
                        <a:blip r:embed="rId3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230071" cy="691916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2" name="Anteprima della diapositiva 41">
                <a:hlinkClick r:id="rId38" action="ppaction://hlinksldjump"/>
                <a:extLst>
                  <a:ext uri="{FF2B5EF4-FFF2-40B4-BE49-F238E27FC236}">
                    <a16:creationId xmlns:a16="http://schemas.microsoft.com/office/drawing/2014/main" id="{BC607E8D-ADA5-4FCD-A61B-A559C4DDFD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124676" y="5863227"/>
                <a:ext cx="1230071" cy="691916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A991FDF3-D616-4984-9390-4CD6953FCD0C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40" name="Immagine 39">
              <a:hlinkClick r:id="rId40"/>
              <a:extLst>
                <a:ext uri="{FF2B5EF4-FFF2-40B4-BE49-F238E27FC236}">
                  <a16:creationId xmlns:a16="http://schemas.microsoft.com/office/drawing/2014/main" id="{1B221B55-7211-478E-A963-A1B7B8A5A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43" name="Picture 2">
              <a:hlinkClick r:id="rId42"/>
              <a:extLst>
                <a:ext uri="{FF2B5EF4-FFF2-40B4-BE49-F238E27FC236}">
                  <a16:creationId xmlns:a16="http://schemas.microsoft.com/office/drawing/2014/main" id="{0827D68A-2376-4EB0-83A2-1FB36D3C8E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CasellaDiTesto 43">
              <a:hlinkClick r:id="rId44"/>
              <a:extLst>
                <a:ext uri="{FF2B5EF4-FFF2-40B4-BE49-F238E27FC236}">
                  <a16:creationId xmlns:a16="http://schemas.microsoft.com/office/drawing/2014/main" id="{1547B630-7F5C-4FF3-8172-EB67A11550FC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45" name="Immagine 44">
              <a:hlinkClick r:id="rId45"/>
              <a:extLst>
                <a:ext uri="{FF2B5EF4-FFF2-40B4-BE49-F238E27FC236}">
                  <a16:creationId xmlns:a16="http://schemas.microsoft.com/office/drawing/2014/main" id="{2EE6C8C8-07F0-4AC5-BC1D-F61BBB8B6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46" name="CasellaDiTesto 45">
              <a:hlinkClick r:id="rId45"/>
              <a:extLst>
                <a:ext uri="{FF2B5EF4-FFF2-40B4-BE49-F238E27FC236}">
                  <a16:creationId xmlns:a16="http://schemas.microsoft.com/office/drawing/2014/main" id="{A57DD3AD-349B-47A1-81AB-E392FD38BB20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47" name="Picture 2" descr="File:LinkedIn logo initials.png - Wikipedia">
              <a:hlinkClick r:id="rId45"/>
              <a:extLst>
                <a:ext uri="{FF2B5EF4-FFF2-40B4-BE49-F238E27FC236}">
                  <a16:creationId xmlns:a16="http://schemas.microsoft.com/office/drawing/2014/main" id="{4DE52059-984F-4C2E-855C-C5F50640E1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acebook Brand Resources">
              <a:hlinkClick r:id="rId48"/>
              <a:extLst>
                <a:ext uri="{FF2B5EF4-FFF2-40B4-BE49-F238E27FC236}">
                  <a16:creationId xmlns:a16="http://schemas.microsoft.com/office/drawing/2014/main" id="{9D4CBDAC-C95A-4F8A-A6E8-278152C08B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" descr="File:Instagram logo 2016.svg - Wikipedia">
              <a:hlinkClick r:id="rId50"/>
              <a:extLst>
                <a:ext uri="{FF2B5EF4-FFF2-40B4-BE49-F238E27FC236}">
                  <a16:creationId xmlns:a16="http://schemas.microsoft.com/office/drawing/2014/main" id="{B59D8FF7-47EC-487D-9F5E-E80ACA7C8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6" descr="File:WeChat logo Android.png - Wikimedia Commons">
              <a:extLst>
                <a:ext uri="{FF2B5EF4-FFF2-40B4-BE49-F238E27FC236}">
                  <a16:creationId xmlns:a16="http://schemas.microsoft.com/office/drawing/2014/main" id="{640D7F8B-DEB1-4292-8D4F-7935495801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8" descr="Twitter - Wikipedia">
              <a:hlinkClick r:id="rId53"/>
              <a:extLst>
                <a:ext uri="{FF2B5EF4-FFF2-40B4-BE49-F238E27FC236}">
                  <a16:creationId xmlns:a16="http://schemas.microsoft.com/office/drawing/2014/main" id="{F5886B74-AF39-45B3-8D77-77589646BE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404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81CC9FD2-C2AF-448A-AEC1-3951CDB0C4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F7B8663D-B535-4FCE-9765-CA699E7A8F6A}"/>
              </a:ext>
            </a:extLst>
          </p:cNvPr>
          <p:cNvSpPr/>
          <p:nvPr/>
        </p:nvSpPr>
        <p:spPr>
          <a:xfrm>
            <a:off x="301353" y="3679612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(1)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introduction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3" name="Anteprima della diapositiva 12">
                <a:extLst>
                  <a:ext uri="{FF2B5EF4-FFF2-40B4-BE49-F238E27FC236}">
                    <a16:creationId xmlns:a16="http://schemas.microsoft.com/office/drawing/2014/main" id="{222220E4-5BB1-4884-983E-46B7F291090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4734387"/>
                  </p:ext>
                </p:extLst>
              </p:nvPr>
            </p:nvGraphicFramePr>
            <p:xfrm>
              <a:off x="10537084" y="586154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D0142B89-8DEA-4F6B-A892-F0221F80DF9C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3" name="Anteprima della diapositiva 12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222220E4-5BB1-4884-983E-46B7F29109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37084" y="586154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36" name="Rettangolo 35">
            <a:extLst>
              <a:ext uri="{FF2B5EF4-FFF2-40B4-BE49-F238E27FC236}">
                <a16:creationId xmlns:a16="http://schemas.microsoft.com/office/drawing/2014/main" id="{3D49EDBA-7584-4937-B57D-8D03CD931B98}"/>
              </a:ext>
            </a:extLst>
          </p:cNvPr>
          <p:cNvSpPr/>
          <p:nvPr/>
        </p:nvSpPr>
        <p:spPr>
          <a:xfrm>
            <a:off x="2411172" y="909000"/>
            <a:ext cx="5040000" cy="5040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Steep slope viticulture is a common practice in the Mediterranean basin offering landscapes of considerable environmental and socio-economic value. However, these complex agricultural systems are very fragile.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bg1"/>
              </a:solidFill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One of the main problems is soil erosion due to extreme rainfall, both in terms of drop splash and water accumulation. This may cause a progressive reduction in soil fertility and the occurrence of instabilities and land degradation phenomena.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bg1"/>
              </a:solidFill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Sustainable farming techniques may provide innovative solutions to reduce the risk of soil erosion. A virtuous approach involves the use of herbaceous coverings between the rows of vines, for many reasons. They provide active protection from the kinetic energy of water droplets; reduce the amount of water flowing on the surface positively affecting the infiltration capacity of the soil; improve ecosystem services in the </a:t>
            </a:r>
            <a:r>
              <a:rPr lang="en-US" sz="140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vineyard.</a:t>
            </a:r>
            <a:endParaRPr lang="en-US" sz="1400" dirty="0">
              <a:solidFill>
                <a:schemeClr val="bg1"/>
              </a:solidFill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55" name="Immagine 54">
            <a:extLst>
              <a:ext uri="{FF2B5EF4-FFF2-40B4-BE49-F238E27FC236}">
                <a16:creationId xmlns:a16="http://schemas.microsoft.com/office/drawing/2014/main" id="{E78D336B-5EE7-4907-BA7D-677D034BCF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828" y="2748880"/>
            <a:ext cx="1908000" cy="1414531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C90CA5F5-3676-4117-8E36-C0986F3178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0828" y="909000"/>
            <a:ext cx="1944000" cy="145800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Immagine 57">
            <a:extLst>
              <a:ext uri="{FF2B5EF4-FFF2-40B4-BE49-F238E27FC236}">
                <a16:creationId xmlns:a16="http://schemas.microsoft.com/office/drawing/2014/main" id="{47C23FCE-2B95-41DF-9300-04090327AF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0828" y="4547860"/>
            <a:ext cx="1908000" cy="1414531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8E2000D4-1DAF-407D-9506-B0EFD9E0B879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pic>
        <p:nvPicPr>
          <p:cNvPr id="20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319B6FF5-8D83-46BF-8687-81DC281B4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9DEEDAE5-BE00-47AA-89CC-66493A381208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45" name="Immagine 44">
              <a:hlinkClick r:id="rId11"/>
              <a:extLst>
                <a:ext uri="{FF2B5EF4-FFF2-40B4-BE49-F238E27FC236}">
                  <a16:creationId xmlns:a16="http://schemas.microsoft.com/office/drawing/2014/main" id="{1C393D62-742F-412C-BD06-33EE36C80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46" name="Picture 2">
              <a:hlinkClick r:id="rId13"/>
              <a:extLst>
                <a:ext uri="{FF2B5EF4-FFF2-40B4-BE49-F238E27FC236}">
                  <a16:creationId xmlns:a16="http://schemas.microsoft.com/office/drawing/2014/main" id="{ACC82C9B-8D05-4961-A87B-540F1419C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CasellaDiTesto 46">
              <a:hlinkClick r:id="rId15"/>
              <a:extLst>
                <a:ext uri="{FF2B5EF4-FFF2-40B4-BE49-F238E27FC236}">
                  <a16:creationId xmlns:a16="http://schemas.microsoft.com/office/drawing/2014/main" id="{6004836A-5811-483A-B52C-0E977CDA70CA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48" name="Immagine 47">
              <a:hlinkClick r:id="rId16"/>
              <a:extLst>
                <a:ext uri="{FF2B5EF4-FFF2-40B4-BE49-F238E27FC236}">
                  <a16:creationId xmlns:a16="http://schemas.microsoft.com/office/drawing/2014/main" id="{BD81FF6F-B25D-4DEC-B429-3521BFF34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49" name="CasellaDiTesto 48">
              <a:hlinkClick r:id="rId16"/>
              <a:extLst>
                <a:ext uri="{FF2B5EF4-FFF2-40B4-BE49-F238E27FC236}">
                  <a16:creationId xmlns:a16="http://schemas.microsoft.com/office/drawing/2014/main" id="{7641DEFE-8A4A-4F88-9BFD-68E05C7FC5A2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50" name="Picture 2" descr="File:LinkedIn logo initials.png - Wikipedia">
              <a:hlinkClick r:id="rId16"/>
              <a:extLst>
                <a:ext uri="{FF2B5EF4-FFF2-40B4-BE49-F238E27FC236}">
                  <a16:creationId xmlns:a16="http://schemas.microsoft.com/office/drawing/2014/main" id="{176D4CDB-5AB6-4D1F-86CC-2045718DC5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 descr="Facebook Brand Resources">
              <a:hlinkClick r:id="rId19"/>
              <a:extLst>
                <a:ext uri="{FF2B5EF4-FFF2-40B4-BE49-F238E27FC236}">
                  <a16:creationId xmlns:a16="http://schemas.microsoft.com/office/drawing/2014/main" id="{84C3DB35-A503-442A-8B87-AC1AF1AD46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 descr="File:Instagram logo 2016.svg - Wikipedia">
              <a:hlinkClick r:id="rId21"/>
              <a:extLst>
                <a:ext uri="{FF2B5EF4-FFF2-40B4-BE49-F238E27FC236}">
                  <a16:creationId xmlns:a16="http://schemas.microsoft.com/office/drawing/2014/main" id="{EC9242FB-2CD9-4A87-9FDD-A460263711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6" descr="File:WeChat logo Android.png - Wikimedia Commons">
              <a:extLst>
                <a:ext uri="{FF2B5EF4-FFF2-40B4-BE49-F238E27FC236}">
                  <a16:creationId xmlns:a16="http://schemas.microsoft.com/office/drawing/2014/main" id="{4D7F5D18-B861-4464-A4DB-3D10F4B1E9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8" descr="Twitter - Wikipedia">
              <a:hlinkClick r:id="rId24"/>
              <a:extLst>
                <a:ext uri="{FF2B5EF4-FFF2-40B4-BE49-F238E27FC236}">
                  <a16:creationId xmlns:a16="http://schemas.microsoft.com/office/drawing/2014/main" id="{D6DB3DBE-CEF0-4A5B-A9D0-172805B54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917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81CC9FD2-C2AF-448A-AEC1-3951CDB0C4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Anteprima della diapositiva 3">
                <a:extLst>
                  <a:ext uri="{FF2B5EF4-FFF2-40B4-BE49-F238E27FC236}">
                    <a16:creationId xmlns:a16="http://schemas.microsoft.com/office/drawing/2014/main" id="{6AC77E5A-375E-4323-8951-C786DE32D41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4734387"/>
                  </p:ext>
                </p:extLst>
              </p:nvPr>
            </p:nvGraphicFramePr>
            <p:xfrm>
              <a:off x="10537084" y="586154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D0142B89-8DEA-4F6B-A892-F0221F80DF9C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Anteprima della diapositiva 3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6AC77E5A-375E-4323-8951-C786DE32D41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084" y="586154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12" name="Rettangolo 11">
            <a:extLst>
              <a:ext uri="{FF2B5EF4-FFF2-40B4-BE49-F238E27FC236}">
                <a16:creationId xmlns:a16="http://schemas.microsoft.com/office/drawing/2014/main" id="{70F17923-9DC7-4DDB-8DD9-AD99C0ECAF09}"/>
              </a:ext>
            </a:extLst>
          </p:cNvPr>
          <p:cNvSpPr/>
          <p:nvPr/>
        </p:nvSpPr>
        <p:spPr>
          <a:xfrm>
            <a:off x="292101" y="5384685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(2)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study area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239BDD40-595E-44BC-89C9-D04A25BE518F}"/>
              </a:ext>
            </a:extLst>
          </p:cNvPr>
          <p:cNvSpPr/>
          <p:nvPr/>
        </p:nvSpPr>
        <p:spPr>
          <a:xfrm>
            <a:off x="2478092" y="5210255"/>
            <a:ext cx="2368992" cy="1017538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5" name="Immagine 34">
            <a:hlinkClick r:id="rId7"/>
            <a:extLst>
              <a:ext uri="{FF2B5EF4-FFF2-40B4-BE49-F238E27FC236}">
                <a16:creationId xmlns:a16="http://schemas.microsoft.com/office/drawing/2014/main" id="{50EC088C-F168-4EE4-A731-81B7DBDA51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850" y="5219879"/>
            <a:ext cx="2447475" cy="1066621"/>
          </a:xfrm>
          <a:prstGeom prst="rect">
            <a:avLst/>
          </a:prstGeom>
        </p:spPr>
      </p:pic>
      <p:grpSp>
        <p:nvGrpSpPr>
          <p:cNvPr id="42" name="Gruppo 41">
            <a:extLst>
              <a:ext uri="{FF2B5EF4-FFF2-40B4-BE49-F238E27FC236}">
                <a16:creationId xmlns:a16="http://schemas.microsoft.com/office/drawing/2014/main" id="{1540A117-E8E4-4DDD-918E-A82ADD330EF9}"/>
              </a:ext>
            </a:extLst>
          </p:cNvPr>
          <p:cNvGrpSpPr/>
          <p:nvPr/>
        </p:nvGrpSpPr>
        <p:grpSpPr>
          <a:xfrm>
            <a:off x="5067131" y="5193630"/>
            <a:ext cx="2368992" cy="1017538"/>
            <a:chOff x="4975926" y="5057855"/>
            <a:chExt cx="2368992" cy="1017538"/>
          </a:xfrm>
        </p:grpSpPr>
        <p:sp>
          <p:nvSpPr>
            <p:cNvPr id="38" name="Rettangolo 37">
              <a:extLst>
                <a:ext uri="{FF2B5EF4-FFF2-40B4-BE49-F238E27FC236}">
                  <a16:creationId xmlns:a16="http://schemas.microsoft.com/office/drawing/2014/main" id="{C8325A2E-0390-4C51-B3B2-383F6B4F32C4}"/>
                </a:ext>
              </a:extLst>
            </p:cNvPr>
            <p:cNvSpPr/>
            <p:nvPr/>
          </p:nvSpPr>
          <p:spPr>
            <a:xfrm>
              <a:off x="4975926" y="5057855"/>
              <a:ext cx="2368992" cy="1017538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1" name="Immagine 40">
              <a:hlinkClick r:id="rId9"/>
              <a:extLst>
                <a:ext uri="{FF2B5EF4-FFF2-40B4-BE49-F238E27FC236}">
                  <a16:creationId xmlns:a16="http://schemas.microsoft.com/office/drawing/2014/main" id="{6EC9DAAD-0163-4299-8805-DD4DEA327E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47" t="30894" r="17015" b="29106"/>
            <a:stretch/>
          </p:blipFill>
          <p:spPr>
            <a:xfrm>
              <a:off x="5155964" y="5247727"/>
              <a:ext cx="1958708" cy="710769"/>
            </a:xfrm>
            <a:prstGeom prst="rect">
              <a:avLst/>
            </a:prstGeom>
          </p:spPr>
        </p:pic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A5E87A24-384E-46D0-8167-C23FE145120F}"/>
              </a:ext>
            </a:extLst>
          </p:cNvPr>
          <p:cNvGrpSpPr/>
          <p:nvPr/>
        </p:nvGrpSpPr>
        <p:grpSpPr>
          <a:xfrm>
            <a:off x="541664" y="1190625"/>
            <a:ext cx="1405296" cy="1769928"/>
            <a:chOff x="505510" y="1178343"/>
            <a:chExt cx="1405296" cy="1769928"/>
          </a:xfrm>
        </p:grpSpPr>
        <p:pic>
          <p:nvPicPr>
            <p:cNvPr id="44" name="Immagine 43">
              <a:extLst>
                <a:ext uri="{FF2B5EF4-FFF2-40B4-BE49-F238E27FC236}">
                  <a16:creationId xmlns:a16="http://schemas.microsoft.com/office/drawing/2014/main" id="{CC10C800-7A66-4C9B-8111-1251B16BE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5510" y="1178343"/>
              <a:ext cx="1405296" cy="1769928"/>
            </a:xfrm>
            <a:prstGeom prst="rect">
              <a:avLst/>
            </a:prstGeom>
          </p:spPr>
        </p:pic>
        <p:sp>
          <p:nvSpPr>
            <p:cNvPr id="45" name="Ovale 44">
              <a:extLst>
                <a:ext uri="{FF2B5EF4-FFF2-40B4-BE49-F238E27FC236}">
                  <a16:creationId xmlns:a16="http://schemas.microsoft.com/office/drawing/2014/main" id="{A748E434-D14A-4D95-A29B-34198B67BD86}"/>
                </a:ext>
              </a:extLst>
            </p:cNvPr>
            <p:cNvSpPr/>
            <p:nvPr/>
          </p:nvSpPr>
          <p:spPr>
            <a:xfrm>
              <a:off x="1077981" y="1390651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2DA84E25-9D16-4C7A-A736-EC5F6659224E}"/>
              </a:ext>
            </a:extLst>
          </p:cNvPr>
          <p:cNvSpPr txBox="1"/>
          <p:nvPr/>
        </p:nvSpPr>
        <p:spPr>
          <a:xfrm>
            <a:off x="387350" y="796140"/>
            <a:ext cx="1670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Veneto </a:t>
            </a:r>
            <a:r>
              <a:rPr lang="it-IT" sz="1400" dirty="0" err="1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region</a:t>
            </a:r>
            <a:r>
              <a:rPr lang="it-IT" sz="1400" dirty="0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, IT</a:t>
            </a:r>
            <a:endParaRPr lang="en-GB" sz="1400" dirty="0">
              <a:solidFill>
                <a:srgbClr val="FF0000"/>
              </a:solidFill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0917D589-FC30-4E44-BB18-009BC62A22A2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pic>
        <p:nvPicPr>
          <p:cNvPr id="29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F2B8F6AF-3469-4CB8-BBDF-5CF9FD88F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lementi multimediali online 1" title="EGU21_ES_study area">
            <a:hlinkClick r:id="" action="ppaction://media"/>
            <a:extLst>
              <a:ext uri="{FF2B5EF4-FFF2-40B4-BE49-F238E27FC236}">
                <a16:creationId xmlns:a16="http://schemas.microsoft.com/office/drawing/2014/main" id="{3CBD3BB2-768E-4128-A5CF-3E8B1B7F55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3"/>
          <a:stretch>
            <a:fillRect/>
          </a:stretch>
        </p:blipFill>
        <p:spPr>
          <a:xfrm>
            <a:off x="2470831" y="808708"/>
            <a:ext cx="7579634" cy="4282493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CAF9DA57-A642-49DF-A897-E62DCEAA5F6D}"/>
              </a:ext>
            </a:extLst>
          </p:cNvPr>
          <p:cNvGrpSpPr/>
          <p:nvPr/>
        </p:nvGrpSpPr>
        <p:grpSpPr>
          <a:xfrm>
            <a:off x="7676226" y="5193630"/>
            <a:ext cx="2368992" cy="1017538"/>
            <a:chOff x="7500958" y="5056971"/>
            <a:chExt cx="2368992" cy="1017538"/>
          </a:xfrm>
        </p:grpSpPr>
        <p:sp>
          <p:nvSpPr>
            <p:cNvPr id="54" name="Rettangolo 53">
              <a:extLst>
                <a:ext uri="{FF2B5EF4-FFF2-40B4-BE49-F238E27FC236}">
                  <a16:creationId xmlns:a16="http://schemas.microsoft.com/office/drawing/2014/main" id="{E30FE89F-2345-4797-B41D-D9D557F785D4}"/>
                </a:ext>
              </a:extLst>
            </p:cNvPr>
            <p:cNvSpPr/>
            <p:nvPr/>
          </p:nvSpPr>
          <p:spPr>
            <a:xfrm>
              <a:off x="7500958" y="5056971"/>
              <a:ext cx="2368992" cy="1017538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0" name="Immagine 29">
              <a:hlinkClick r:id="rId14"/>
              <a:extLst>
                <a:ext uri="{FF2B5EF4-FFF2-40B4-BE49-F238E27FC236}">
                  <a16:creationId xmlns:a16="http://schemas.microsoft.com/office/drawing/2014/main" id="{3C5567BE-2CEA-4B0B-82DE-FABBC3E6E6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082" b="-2434"/>
            <a:stretch/>
          </p:blipFill>
          <p:spPr>
            <a:xfrm>
              <a:off x="7808624" y="5338324"/>
              <a:ext cx="1611958" cy="372146"/>
            </a:xfrm>
            <a:prstGeom prst="rect">
              <a:avLst/>
            </a:prstGeom>
          </p:spPr>
        </p:pic>
        <p:sp>
          <p:nvSpPr>
            <p:cNvPr id="3" name="CasellaDiTesto 2">
              <a:hlinkClick r:id="rId14"/>
              <a:extLst>
                <a:ext uri="{FF2B5EF4-FFF2-40B4-BE49-F238E27FC236}">
                  <a16:creationId xmlns:a16="http://schemas.microsoft.com/office/drawing/2014/main" id="{2141C948-AD5C-4337-9FF8-BF73D587F955}"/>
                </a:ext>
              </a:extLst>
            </p:cNvPr>
            <p:cNvSpPr txBox="1"/>
            <p:nvPr/>
          </p:nvSpPr>
          <p:spPr>
            <a:xfrm>
              <a:off x="7705222" y="5730213"/>
              <a:ext cx="1872660" cy="2616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www.soilutionsystem.com</a:t>
              </a:r>
            </a:p>
          </p:txBody>
        </p:sp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E0818D0F-2FFB-48BE-A3C8-C04BBF01B2E9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65" name="Immagine 64">
              <a:hlinkClick r:id="rId16"/>
              <a:extLst>
                <a:ext uri="{FF2B5EF4-FFF2-40B4-BE49-F238E27FC236}">
                  <a16:creationId xmlns:a16="http://schemas.microsoft.com/office/drawing/2014/main" id="{AF47889B-A329-4749-8375-0A5B3A8B1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66" name="Picture 2">
              <a:hlinkClick r:id="rId18"/>
              <a:extLst>
                <a:ext uri="{FF2B5EF4-FFF2-40B4-BE49-F238E27FC236}">
                  <a16:creationId xmlns:a16="http://schemas.microsoft.com/office/drawing/2014/main" id="{C6A67B53-CDC0-4B90-A010-E0C600E8D0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7" name="CasellaDiTesto 66">
              <a:hlinkClick r:id="rId20"/>
              <a:extLst>
                <a:ext uri="{FF2B5EF4-FFF2-40B4-BE49-F238E27FC236}">
                  <a16:creationId xmlns:a16="http://schemas.microsoft.com/office/drawing/2014/main" id="{CE8DD5A6-50B2-42E4-BAF7-60DF4A883238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68" name="Immagine 67">
              <a:hlinkClick r:id="rId21"/>
              <a:extLst>
                <a:ext uri="{FF2B5EF4-FFF2-40B4-BE49-F238E27FC236}">
                  <a16:creationId xmlns:a16="http://schemas.microsoft.com/office/drawing/2014/main" id="{AFB40AB0-2E02-48DA-B330-21F4E8E36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69" name="CasellaDiTesto 68">
              <a:hlinkClick r:id="rId21"/>
              <a:extLst>
                <a:ext uri="{FF2B5EF4-FFF2-40B4-BE49-F238E27FC236}">
                  <a16:creationId xmlns:a16="http://schemas.microsoft.com/office/drawing/2014/main" id="{F44A40C8-A1D2-465D-B86B-FE91484AFA05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70" name="Picture 2" descr="File:LinkedIn logo initials.png - Wikipedia">
              <a:hlinkClick r:id="rId21"/>
              <a:extLst>
                <a:ext uri="{FF2B5EF4-FFF2-40B4-BE49-F238E27FC236}">
                  <a16:creationId xmlns:a16="http://schemas.microsoft.com/office/drawing/2014/main" id="{7C50DC99-A17A-4E11-BDD8-9A2E53316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4" descr="Facebook Brand Resources">
              <a:hlinkClick r:id="rId24"/>
              <a:extLst>
                <a:ext uri="{FF2B5EF4-FFF2-40B4-BE49-F238E27FC236}">
                  <a16:creationId xmlns:a16="http://schemas.microsoft.com/office/drawing/2014/main" id="{F1AAC841-E957-4E65-A17B-E5616D946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4" descr="File:Instagram logo 2016.svg - Wikipedia">
              <a:hlinkClick r:id="rId26"/>
              <a:extLst>
                <a:ext uri="{FF2B5EF4-FFF2-40B4-BE49-F238E27FC236}">
                  <a16:creationId xmlns:a16="http://schemas.microsoft.com/office/drawing/2014/main" id="{78C5F934-93D3-46D5-9041-28B7C6A00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6" descr="File:WeChat logo Android.png - Wikimedia Commons">
              <a:extLst>
                <a:ext uri="{FF2B5EF4-FFF2-40B4-BE49-F238E27FC236}">
                  <a16:creationId xmlns:a16="http://schemas.microsoft.com/office/drawing/2014/main" id="{ACC19AAB-C18B-482C-A67E-D2C21F95FD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8" descr="Twitter - Wikipedia">
              <a:hlinkClick r:id="rId29"/>
              <a:extLst>
                <a:ext uri="{FF2B5EF4-FFF2-40B4-BE49-F238E27FC236}">
                  <a16:creationId xmlns:a16="http://schemas.microsoft.com/office/drawing/2014/main" id="{FC16BF6D-12FD-494D-AF42-94D5679B0F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495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FFFA5CBD-017C-4AC4-BB8C-F7C75BA92C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3213714F-4A9C-4E00-B448-5E97D7997465}"/>
              </a:ext>
            </a:extLst>
          </p:cNvPr>
          <p:cNvSpPr/>
          <p:nvPr/>
        </p:nvSpPr>
        <p:spPr>
          <a:xfrm>
            <a:off x="10310946" y="1251963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p:pic>
        <p:nvPicPr>
          <p:cNvPr id="17" name="Immagine 16" descr="Immagine che contiene testo, bigliettodavisita&#10;&#10;Descrizione generata automaticamente">
            <a:extLst>
              <a:ext uri="{FF2B5EF4-FFF2-40B4-BE49-F238E27FC236}">
                <a16:creationId xmlns:a16="http://schemas.microsoft.com/office/drawing/2014/main" id="{052D988B-F945-4619-8C25-846A40A6E5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24"/>
          <a:stretch/>
        </p:blipFill>
        <p:spPr>
          <a:xfrm>
            <a:off x="1670775" y="193675"/>
            <a:ext cx="7720149" cy="6664325"/>
          </a:xfrm>
          <a:prstGeom prst="rect">
            <a:avLst/>
          </a:prstGeom>
        </p:spPr>
      </p:pic>
      <p:sp>
        <p:nvSpPr>
          <p:cNvPr id="18" name="Figura a mano libera: forma 17">
            <a:extLst>
              <a:ext uri="{FF2B5EF4-FFF2-40B4-BE49-F238E27FC236}">
                <a16:creationId xmlns:a16="http://schemas.microsoft.com/office/drawing/2014/main" id="{FB1D2160-21D8-442A-A43B-BBA6E3C55DDD}"/>
              </a:ext>
            </a:extLst>
          </p:cNvPr>
          <p:cNvSpPr/>
          <p:nvPr/>
        </p:nvSpPr>
        <p:spPr>
          <a:xfrm>
            <a:off x="1847850" y="771525"/>
            <a:ext cx="5200650" cy="5905500"/>
          </a:xfrm>
          <a:custGeom>
            <a:avLst/>
            <a:gdLst>
              <a:gd name="connsiteX0" fmla="*/ 0 w 5200650"/>
              <a:gd name="connsiteY0" fmla="*/ 85725 h 5905500"/>
              <a:gd name="connsiteX1" fmla="*/ 0 w 5200650"/>
              <a:gd name="connsiteY1" fmla="*/ 171450 h 5905500"/>
              <a:gd name="connsiteX2" fmla="*/ 4905375 w 5200650"/>
              <a:gd name="connsiteY2" fmla="*/ 5905500 h 5905500"/>
              <a:gd name="connsiteX3" fmla="*/ 5200650 w 5200650"/>
              <a:gd name="connsiteY3" fmla="*/ 5514975 h 5905500"/>
              <a:gd name="connsiteX4" fmla="*/ 285750 w 5200650"/>
              <a:gd name="connsiteY4" fmla="*/ 0 h 5905500"/>
              <a:gd name="connsiteX5" fmla="*/ 0 w 5200650"/>
              <a:gd name="connsiteY5" fmla="*/ 85725 h 590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0650" h="5905500">
                <a:moveTo>
                  <a:pt x="0" y="85725"/>
                </a:moveTo>
                <a:lnTo>
                  <a:pt x="0" y="171450"/>
                </a:lnTo>
                <a:lnTo>
                  <a:pt x="4905375" y="5905500"/>
                </a:lnTo>
                <a:lnTo>
                  <a:pt x="5200650" y="5514975"/>
                </a:lnTo>
                <a:lnTo>
                  <a:pt x="285750" y="0"/>
                </a:lnTo>
                <a:lnTo>
                  <a:pt x="0" y="85725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 w="1270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262CC615-8270-4F01-BFE1-BE1ABC43CB89}"/>
              </a:ext>
            </a:extLst>
          </p:cNvPr>
          <p:cNvSpPr/>
          <p:nvPr/>
        </p:nvSpPr>
        <p:spPr>
          <a:xfrm>
            <a:off x="2514600" y="666750"/>
            <a:ext cx="5105400" cy="5048250"/>
          </a:xfrm>
          <a:custGeom>
            <a:avLst/>
            <a:gdLst>
              <a:gd name="connsiteX0" fmla="*/ 0 w 5105400"/>
              <a:gd name="connsiteY0" fmla="*/ 47625 h 5048250"/>
              <a:gd name="connsiteX1" fmla="*/ 2952750 w 5105400"/>
              <a:gd name="connsiteY1" fmla="*/ 3133725 h 5048250"/>
              <a:gd name="connsiteX2" fmla="*/ 4810125 w 5105400"/>
              <a:gd name="connsiteY2" fmla="*/ 5048250 h 5048250"/>
              <a:gd name="connsiteX3" fmla="*/ 5105400 w 5105400"/>
              <a:gd name="connsiteY3" fmla="*/ 4743450 h 5048250"/>
              <a:gd name="connsiteX4" fmla="*/ 2314575 w 5105400"/>
              <a:gd name="connsiteY4" fmla="*/ 2133600 h 5048250"/>
              <a:gd name="connsiteX5" fmla="*/ 247650 w 5105400"/>
              <a:gd name="connsiteY5" fmla="*/ 0 h 5048250"/>
              <a:gd name="connsiteX6" fmla="*/ 0 w 5105400"/>
              <a:gd name="connsiteY6" fmla="*/ 47625 h 504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05400" h="5048250">
                <a:moveTo>
                  <a:pt x="0" y="47625"/>
                </a:moveTo>
                <a:lnTo>
                  <a:pt x="2952750" y="3133725"/>
                </a:lnTo>
                <a:lnTo>
                  <a:pt x="4810125" y="5048250"/>
                </a:lnTo>
                <a:lnTo>
                  <a:pt x="5105400" y="4743450"/>
                </a:lnTo>
                <a:lnTo>
                  <a:pt x="2314575" y="2133600"/>
                </a:lnTo>
                <a:lnTo>
                  <a:pt x="247650" y="0"/>
                </a:lnTo>
                <a:lnTo>
                  <a:pt x="0" y="47625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 w="1270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Figura a mano libera: forma 19">
            <a:extLst>
              <a:ext uri="{FF2B5EF4-FFF2-40B4-BE49-F238E27FC236}">
                <a16:creationId xmlns:a16="http://schemas.microsoft.com/office/drawing/2014/main" id="{CDF5AE13-C233-4D67-9497-C9CECED6B256}"/>
              </a:ext>
            </a:extLst>
          </p:cNvPr>
          <p:cNvSpPr/>
          <p:nvPr/>
        </p:nvSpPr>
        <p:spPr>
          <a:xfrm>
            <a:off x="3070860" y="556260"/>
            <a:ext cx="5036820" cy="4427220"/>
          </a:xfrm>
          <a:custGeom>
            <a:avLst/>
            <a:gdLst>
              <a:gd name="connsiteX0" fmla="*/ 0 w 5036820"/>
              <a:gd name="connsiteY0" fmla="*/ 45720 h 4427220"/>
              <a:gd name="connsiteX1" fmla="*/ 2019300 w 5036820"/>
              <a:gd name="connsiteY1" fmla="*/ 1866900 h 4427220"/>
              <a:gd name="connsiteX2" fmla="*/ 3581400 w 5036820"/>
              <a:gd name="connsiteY2" fmla="*/ 3314700 h 4427220"/>
              <a:gd name="connsiteX3" fmla="*/ 4495800 w 5036820"/>
              <a:gd name="connsiteY3" fmla="*/ 4130040 h 4427220"/>
              <a:gd name="connsiteX4" fmla="*/ 4838700 w 5036820"/>
              <a:gd name="connsiteY4" fmla="*/ 4427220 h 4427220"/>
              <a:gd name="connsiteX5" fmla="*/ 5036820 w 5036820"/>
              <a:gd name="connsiteY5" fmla="*/ 4267200 h 4427220"/>
              <a:gd name="connsiteX6" fmla="*/ 3208020 w 5036820"/>
              <a:gd name="connsiteY6" fmla="*/ 2720340 h 4427220"/>
              <a:gd name="connsiteX7" fmla="*/ 1562100 w 5036820"/>
              <a:gd name="connsiteY7" fmla="*/ 1264920 h 4427220"/>
              <a:gd name="connsiteX8" fmla="*/ 762000 w 5036820"/>
              <a:gd name="connsiteY8" fmla="*/ 518160 h 4427220"/>
              <a:gd name="connsiteX9" fmla="*/ 160020 w 5036820"/>
              <a:gd name="connsiteY9" fmla="*/ 0 h 4427220"/>
              <a:gd name="connsiteX10" fmla="*/ 0 w 5036820"/>
              <a:gd name="connsiteY10" fmla="*/ 45720 h 442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36820" h="4427220">
                <a:moveTo>
                  <a:pt x="0" y="45720"/>
                </a:moveTo>
                <a:lnTo>
                  <a:pt x="2019300" y="1866900"/>
                </a:lnTo>
                <a:lnTo>
                  <a:pt x="3581400" y="3314700"/>
                </a:lnTo>
                <a:lnTo>
                  <a:pt x="4495800" y="4130040"/>
                </a:lnTo>
                <a:lnTo>
                  <a:pt x="4838700" y="4427220"/>
                </a:lnTo>
                <a:lnTo>
                  <a:pt x="5036820" y="4267200"/>
                </a:lnTo>
                <a:lnTo>
                  <a:pt x="3208020" y="2720340"/>
                </a:lnTo>
                <a:lnTo>
                  <a:pt x="1562100" y="1264920"/>
                </a:lnTo>
                <a:lnTo>
                  <a:pt x="762000" y="518160"/>
                </a:lnTo>
                <a:lnTo>
                  <a:pt x="16002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 w="1270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93264110-019B-47C5-8ED7-48ED04EC84FD}"/>
              </a:ext>
            </a:extLst>
          </p:cNvPr>
          <p:cNvSpPr/>
          <p:nvPr/>
        </p:nvSpPr>
        <p:spPr>
          <a:xfrm>
            <a:off x="3322320" y="518160"/>
            <a:ext cx="5013960" cy="4191000"/>
          </a:xfrm>
          <a:custGeom>
            <a:avLst/>
            <a:gdLst>
              <a:gd name="connsiteX0" fmla="*/ 0 w 5013960"/>
              <a:gd name="connsiteY0" fmla="*/ 22860 h 4191000"/>
              <a:gd name="connsiteX1" fmla="*/ 1234440 w 5013960"/>
              <a:gd name="connsiteY1" fmla="*/ 1089660 h 4191000"/>
              <a:gd name="connsiteX2" fmla="*/ 2788920 w 5013960"/>
              <a:gd name="connsiteY2" fmla="*/ 2446020 h 4191000"/>
              <a:gd name="connsiteX3" fmla="*/ 4625340 w 5013960"/>
              <a:gd name="connsiteY3" fmla="*/ 4015740 h 4191000"/>
              <a:gd name="connsiteX4" fmla="*/ 4823460 w 5013960"/>
              <a:gd name="connsiteY4" fmla="*/ 4191000 h 4191000"/>
              <a:gd name="connsiteX5" fmla="*/ 5013960 w 5013960"/>
              <a:gd name="connsiteY5" fmla="*/ 4008120 h 4191000"/>
              <a:gd name="connsiteX6" fmla="*/ 3520440 w 5013960"/>
              <a:gd name="connsiteY6" fmla="*/ 2796540 h 4191000"/>
              <a:gd name="connsiteX7" fmla="*/ 1653540 w 5013960"/>
              <a:gd name="connsiteY7" fmla="*/ 1234440 h 4191000"/>
              <a:gd name="connsiteX8" fmla="*/ 647700 w 5013960"/>
              <a:gd name="connsiteY8" fmla="*/ 365760 h 4191000"/>
              <a:gd name="connsiteX9" fmla="*/ 167640 w 5013960"/>
              <a:gd name="connsiteY9" fmla="*/ 0 h 4191000"/>
              <a:gd name="connsiteX10" fmla="*/ 0 w 5013960"/>
              <a:gd name="connsiteY10" fmla="*/ 22860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13960" h="4191000">
                <a:moveTo>
                  <a:pt x="0" y="22860"/>
                </a:moveTo>
                <a:lnTo>
                  <a:pt x="1234440" y="1089660"/>
                </a:lnTo>
                <a:lnTo>
                  <a:pt x="2788920" y="2446020"/>
                </a:lnTo>
                <a:lnTo>
                  <a:pt x="4625340" y="4015740"/>
                </a:lnTo>
                <a:lnTo>
                  <a:pt x="4823460" y="4191000"/>
                </a:lnTo>
                <a:lnTo>
                  <a:pt x="5013960" y="4008120"/>
                </a:lnTo>
                <a:lnTo>
                  <a:pt x="3520440" y="2796540"/>
                </a:lnTo>
                <a:lnTo>
                  <a:pt x="1653540" y="1234440"/>
                </a:lnTo>
                <a:lnTo>
                  <a:pt x="647700" y="365760"/>
                </a:lnTo>
                <a:lnTo>
                  <a:pt x="16764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 w="1270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232AF614-65A0-4CAF-A3EA-DFE4348ECFBF}"/>
              </a:ext>
            </a:extLst>
          </p:cNvPr>
          <p:cNvSpPr/>
          <p:nvPr/>
        </p:nvSpPr>
        <p:spPr>
          <a:xfrm>
            <a:off x="3832860" y="403860"/>
            <a:ext cx="4831080" cy="3741420"/>
          </a:xfrm>
          <a:custGeom>
            <a:avLst/>
            <a:gdLst>
              <a:gd name="connsiteX0" fmla="*/ 0 w 4831080"/>
              <a:gd name="connsiteY0" fmla="*/ 22860 h 3741420"/>
              <a:gd name="connsiteX1" fmla="*/ 1668780 w 4831080"/>
              <a:gd name="connsiteY1" fmla="*/ 1341120 h 3741420"/>
              <a:gd name="connsiteX2" fmla="*/ 3718560 w 4831080"/>
              <a:gd name="connsiteY2" fmla="*/ 2941320 h 3741420"/>
              <a:gd name="connsiteX3" fmla="*/ 4686300 w 4831080"/>
              <a:gd name="connsiteY3" fmla="*/ 3741420 h 3741420"/>
              <a:gd name="connsiteX4" fmla="*/ 4831080 w 4831080"/>
              <a:gd name="connsiteY4" fmla="*/ 3581400 h 3741420"/>
              <a:gd name="connsiteX5" fmla="*/ 2202180 w 4831080"/>
              <a:gd name="connsiteY5" fmla="*/ 1584960 h 3741420"/>
              <a:gd name="connsiteX6" fmla="*/ 1104900 w 4831080"/>
              <a:gd name="connsiteY6" fmla="*/ 739140 h 3741420"/>
              <a:gd name="connsiteX7" fmla="*/ 152400 w 4831080"/>
              <a:gd name="connsiteY7" fmla="*/ 0 h 3741420"/>
              <a:gd name="connsiteX8" fmla="*/ 0 w 4831080"/>
              <a:gd name="connsiteY8" fmla="*/ 22860 h 374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1080" h="3741420">
                <a:moveTo>
                  <a:pt x="0" y="22860"/>
                </a:moveTo>
                <a:lnTo>
                  <a:pt x="1668780" y="1341120"/>
                </a:lnTo>
                <a:lnTo>
                  <a:pt x="3718560" y="2941320"/>
                </a:lnTo>
                <a:lnTo>
                  <a:pt x="4686300" y="3741420"/>
                </a:lnTo>
                <a:lnTo>
                  <a:pt x="4831080" y="3581400"/>
                </a:lnTo>
                <a:lnTo>
                  <a:pt x="2202180" y="1584960"/>
                </a:lnTo>
                <a:lnTo>
                  <a:pt x="1104900" y="739140"/>
                </a:lnTo>
                <a:lnTo>
                  <a:pt x="15240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 w="1270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igura a mano libera: forma 22">
            <a:extLst>
              <a:ext uri="{FF2B5EF4-FFF2-40B4-BE49-F238E27FC236}">
                <a16:creationId xmlns:a16="http://schemas.microsoft.com/office/drawing/2014/main" id="{BFFDAB92-ED1D-48DC-90A0-DA276D9A63AF}"/>
              </a:ext>
            </a:extLst>
          </p:cNvPr>
          <p:cNvSpPr/>
          <p:nvPr/>
        </p:nvSpPr>
        <p:spPr>
          <a:xfrm>
            <a:off x="4244340" y="342900"/>
            <a:ext cx="4693920" cy="3337560"/>
          </a:xfrm>
          <a:custGeom>
            <a:avLst/>
            <a:gdLst>
              <a:gd name="connsiteX0" fmla="*/ 0 w 4693920"/>
              <a:gd name="connsiteY0" fmla="*/ 7620 h 3337560"/>
              <a:gd name="connsiteX1" fmla="*/ 1798320 w 4693920"/>
              <a:gd name="connsiteY1" fmla="*/ 1333500 h 3337560"/>
              <a:gd name="connsiteX2" fmla="*/ 3314700 w 4693920"/>
              <a:gd name="connsiteY2" fmla="*/ 2423160 h 3337560"/>
              <a:gd name="connsiteX3" fmla="*/ 4549140 w 4693920"/>
              <a:gd name="connsiteY3" fmla="*/ 3337560 h 3337560"/>
              <a:gd name="connsiteX4" fmla="*/ 4693920 w 4693920"/>
              <a:gd name="connsiteY4" fmla="*/ 3200400 h 3337560"/>
              <a:gd name="connsiteX5" fmla="*/ 2796540 w 4693920"/>
              <a:gd name="connsiteY5" fmla="*/ 1874520 h 3337560"/>
              <a:gd name="connsiteX6" fmla="*/ 1386840 w 4693920"/>
              <a:gd name="connsiteY6" fmla="*/ 845820 h 3337560"/>
              <a:gd name="connsiteX7" fmla="*/ 160020 w 4693920"/>
              <a:gd name="connsiteY7" fmla="*/ 0 h 3337560"/>
              <a:gd name="connsiteX8" fmla="*/ 0 w 4693920"/>
              <a:gd name="connsiteY8" fmla="*/ 7620 h 333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93920" h="3337560">
                <a:moveTo>
                  <a:pt x="0" y="7620"/>
                </a:moveTo>
                <a:lnTo>
                  <a:pt x="1798320" y="1333500"/>
                </a:lnTo>
                <a:lnTo>
                  <a:pt x="3314700" y="2423160"/>
                </a:lnTo>
                <a:lnTo>
                  <a:pt x="4549140" y="3337560"/>
                </a:lnTo>
                <a:lnTo>
                  <a:pt x="4693920" y="3200400"/>
                </a:lnTo>
                <a:lnTo>
                  <a:pt x="2796540" y="1874520"/>
                </a:lnTo>
                <a:lnTo>
                  <a:pt x="1386840" y="845820"/>
                </a:lnTo>
                <a:lnTo>
                  <a:pt x="16002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E2F0D9">
              <a:alpha val="50196"/>
            </a:srgbClr>
          </a:solidFill>
          <a:ln w="12700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C2CE0DF-E774-4067-8BC8-D9662CB41286}"/>
              </a:ext>
            </a:extLst>
          </p:cNvPr>
          <p:cNvSpPr/>
          <p:nvPr/>
        </p:nvSpPr>
        <p:spPr>
          <a:xfrm>
            <a:off x="233441" y="2073660"/>
            <a:ext cx="198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Continuous tillage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909C62BA-4FC6-4C31-8A35-7010BF44AC5B}"/>
              </a:ext>
            </a:extLst>
          </p:cNvPr>
          <p:cNvSpPr/>
          <p:nvPr/>
        </p:nvSpPr>
        <p:spPr>
          <a:xfrm>
            <a:off x="7587999" y="6204788"/>
            <a:ext cx="198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Reference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31D28B2-179A-40B1-A310-2020EFE203D4}"/>
              </a:ext>
            </a:extLst>
          </p:cNvPr>
          <p:cNvSpPr/>
          <p:nvPr/>
        </p:nvSpPr>
        <p:spPr>
          <a:xfrm>
            <a:off x="8305497" y="5519910"/>
            <a:ext cx="198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400" dirty="0" err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Nectariferous</a:t>
            </a:r>
            <a:endParaRPr lang="en-GB" sz="1400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(year 1 &amp; 2)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C19247D0-A860-4F0B-B775-FBF063A07039}"/>
              </a:ext>
            </a:extLst>
          </p:cNvPr>
          <p:cNvSpPr/>
          <p:nvPr/>
        </p:nvSpPr>
        <p:spPr>
          <a:xfrm>
            <a:off x="9490220" y="4254750"/>
            <a:ext cx="198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Single</a:t>
            </a:r>
            <a:r>
              <a:rPr lang="en-GB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GB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tillage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6E73C4EF-0376-43B7-ABD1-F5EA14582EE9}"/>
              </a:ext>
            </a:extLst>
          </p:cNvPr>
          <p:cNvSpPr/>
          <p:nvPr/>
        </p:nvSpPr>
        <p:spPr>
          <a:xfrm>
            <a:off x="9667721" y="3026697"/>
            <a:ext cx="1980000" cy="54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Native</a:t>
            </a:r>
          </a:p>
        </p:txBody>
      </p: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D635380B-8340-4CF2-A7C9-E8DC5C18C734}"/>
              </a:ext>
            </a:extLst>
          </p:cNvPr>
          <p:cNvCxnSpPr/>
          <p:nvPr/>
        </p:nvCxnSpPr>
        <p:spPr>
          <a:xfrm flipV="1">
            <a:off x="2213441" y="2011680"/>
            <a:ext cx="758123" cy="3319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4F755697-6545-497C-AC22-42370BF3851A}"/>
              </a:ext>
            </a:extLst>
          </p:cNvPr>
          <p:cNvCxnSpPr>
            <a:cxnSpLocks/>
          </p:cNvCxnSpPr>
          <p:nvPr/>
        </p:nvCxnSpPr>
        <p:spPr>
          <a:xfrm flipH="1" flipV="1">
            <a:off x="7892326" y="4893089"/>
            <a:ext cx="900851" cy="513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7ED0D55B-A4DA-4CF3-B315-84E29D2EEC2D}"/>
              </a:ext>
            </a:extLst>
          </p:cNvPr>
          <p:cNvCxnSpPr>
            <a:cxnSpLocks/>
          </p:cNvCxnSpPr>
          <p:nvPr/>
        </p:nvCxnSpPr>
        <p:spPr>
          <a:xfrm flipH="1" flipV="1">
            <a:off x="8473413" y="4004945"/>
            <a:ext cx="1235029" cy="5636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638737D7-367A-4E16-9EF9-4B91AD937121}"/>
              </a:ext>
            </a:extLst>
          </p:cNvPr>
          <p:cNvCxnSpPr>
            <a:cxnSpLocks/>
          </p:cNvCxnSpPr>
          <p:nvPr/>
        </p:nvCxnSpPr>
        <p:spPr>
          <a:xfrm flipH="1">
            <a:off x="8700045" y="3379090"/>
            <a:ext cx="1357629" cy="123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577DD519-A2E5-4D4D-BCBC-3462F1FCC0C1}"/>
              </a:ext>
            </a:extLst>
          </p:cNvPr>
          <p:cNvCxnSpPr>
            <a:cxnSpLocks/>
          </p:cNvCxnSpPr>
          <p:nvPr/>
        </p:nvCxnSpPr>
        <p:spPr>
          <a:xfrm flipH="1" flipV="1">
            <a:off x="8120541" y="4497675"/>
            <a:ext cx="672636" cy="9090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Rettangolo con angoli arrotondati 52">
            <a:hlinkClick r:id="rId4" action="ppaction://hlinksldjump"/>
            <a:extLst>
              <a:ext uri="{FF2B5EF4-FFF2-40B4-BE49-F238E27FC236}">
                <a16:creationId xmlns:a16="http://schemas.microsoft.com/office/drawing/2014/main" id="{B96D3C67-A564-4E0C-A1FF-2CFD6A97ACFE}"/>
              </a:ext>
            </a:extLst>
          </p:cNvPr>
          <p:cNvSpPr/>
          <p:nvPr/>
        </p:nvSpPr>
        <p:spPr>
          <a:xfrm>
            <a:off x="7794453" y="950893"/>
            <a:ext cx="1448620" cy="569643"/>
          </a:xfrm>
          <a:prstGeom prst="roundRect">
            <a:avLst>
              <a:gd name="adj" fmla="val 28263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1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grass cover comparison</a:t>
            </a:r>
          </a:p>
        </p:txBody>
      </p:sp>
      <p:sp>
        <p:nvSpPr>
          <p:cNvPr id="54" name="Rettangolo con angoli arrotondati 53">
            <a:hlinkClick r:id="rId5" action="ppaction://hlinksldjump"/>
            <a:extLst>
              <a:ext uri="{FF2B5EF4-FFF2-40B4-BE49-F238E27FC236}">
                <a16:creationId xmlns:a16="http://schemas.microsoft.com/office/drawing/2014/main" id="{9909DF37-E9E7-4015-805A-EF37BFD15D24}"/>
              </a:ext>
            </a:extLst>
          </p:cNvPr>
          <p:cNvSpPr/>
          <p:nvPr/>
        </p:nvSpPr>
        <p:spPr>
          <a:xfrm>
            <a:off x="1670775" y="3838402"/>
            <a:ext cx="1459095" cy="578918"/>
          </a:xfrm>
          <a:prstGeom prst="roundRect">
            <a:avLst>
              <a:gd name="adj" fmla="val 30257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1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erosion/deposition </a:t>
            </a:r>
            <a:r>
              <a:rPr lang="en-GB" sz="1100" b="1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analysis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6" name="Anteprima della diapositiva 55">
                <a:extLst>
                  <a:ext uri="{FF2B5EF4-FFF2-40B4-BE49-F238E27FC236}">
                    <a16:creationId xmlns:a16="http://schemas.microsoft.com/office/drawing/2014/main" id="{5831E92F-F2A7-469C-AFBB-45802777CE1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0773848"/>
                  </p:ext>
                </p:extLst>
              </p:nvPr>
            </p:nvGraphicFramePr>
            <p:xfrm>
              <a:off x="7794453" y="1571148"/>
              <a:ext cx="1440000" cy="810000"/>
            </p:xfrm>
            <a:graphic>
              <a:graphicData uri="http://schemas.microsoft.com/office/powerpoint/2016/slidezoom">
                <pslz:sldZm>
                  <pslz:sldZmObj sldId="263" cId="909120571">
                    <pslz:zmPr id="{AE473C15-EECE-4596-8BA8-D4F734769FBD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6" name="Anteprima della diapositiva 55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5831E92F-F2A7-469C-AFBB-45802777CE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794453" y="157114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8" name="Anteprima della diapositiva 57">
                <a:extLst>
                  <a:ext uri="{FF2B5EF4-FFF2-40B4-BE49-F238E27FC236}">
                    <a16:creationId xmlns:a16="http://schemas.microsoft.com/office/drawing/2014/main" id="{EF96BBAD-CBFC-4F4C-AA5E-00F5DA886B2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25611043"/>
                  </p:ext>
                </p:extLst>
              </p:nvPr>
            </p:nvGraphicFramePr>
            <p:xfrm>
              <a:off x="1684010" y="4466672"/>
              <a:ext cx="1440000" cy="810000"/>
            </p:xfrm>
            <a:graphic>
              <a:graphicData uri="http://schemas.microsoft.com/office/powerpoint/2016/slidezoom">
                <pslz:sldZm>
                  <pslz:sldZmObj sldId="264" cId="3367290622">
                    <pslz:zmPr id="{13C5D3E9-A37B-491B-B67E-56E07D0EF0CC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8" name="Anteprima della diapositiva 57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EF96BBAD-CBFC-4F4C-AA5E-00F5DA886B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684010" y="4466672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2" name="Anteprima della diapositiva 61">
                <a:extLst>
                  <a:ext uri="{FF2B5EF4-FFF2-40B4-BE49-F238E27FC236}">
                    <a16:creationId xmlns:a16="http://schemas.microsoft.com/office/drawing/2014/main" id="{F5E434A0-70A4-475D-81F8-E9DDACFA69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8308842"/>
                  </p:ext>
                </p:extLst>
              </p:nvPr>
            </p:nvGraphicFramePr>
            <p:xfrm>
              <a:off x="10537084" y="586154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D0142B89-8DEA-4F6B-A892-F0221F80DF9C}" returnToParent="0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2" name="Anteprima della diapositiva 61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F5E434A0-70A4-475D-81F8-E9DDACFA69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537084" y="586154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2E9F7C5E-CA2B-4E6F-B651-58177BFFEF1F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pic>
        <p:nvPicPr>
          <p:cNvPr id="37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8C7D346C-6F39-4ADA-A451-EC95C5F3A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uppo 51">
            <a:extLst>
              <a:ext uri="{FF2B5EF4-FFF2-40B4-BE49-F238E27FC236}">
                <a16:creationId xmlns:a16="http://schemas.microsoft.com/office/drawing/2014/main" id="{1A337937-EACA-4046-A91C-C9E5F91E81E8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55" name="Immagine 54">
              <a:hlinkClick r:id="rId21"/>
              <a:extLst>
                <a:ext uri="{FF2B5EF4-FFF2-40B4-BE49-F238E27FC236}">
                  <a16:creationId xmlns:a16="http://schemas.microsoft.com/office/drawing/2014/main" id="{9B97254C-6274-4103-83BD-B15AF9CFA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57" name="Picture 2">
              <a:hlinkClick r:id="rId23"/>
              <a:extLst>
                <a:ext uri="{FF2B5EF4-FFF2-40B4-BE49-F238E27FC236}">
                  <a16:creationId xmlns:a16="http://schemas.microsoft.com/office/drawing/2014/main" id="{5A1F021F-93F2-4DCA-9530-405A02393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CasellaDiTesto 58">
              <a:hlinkClick r:id="rId25"/>
              <a:extLst>
                <a:ext uri="{FF2B5EF4-FFF2-40B4-BE49-F238E27FC236}">
                  <a16:creationId xmlns:a16="http://schemas.microsoft.com/office/drawing/2014/main" id="{36F03446-5978-4871-A845-343963F824D3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60" name="Immagine 59">
              <a:hlinkClick r:id="rId26"/>
              <a:extLst>
                <a:ext uri="{FF2B5EF4-FFF2-40B4-BE49-F238E27FC236}">
                  <a16:creationId xmlns:a16="http://schemas.microsoft.com/office/drawing/2014/main" id="{117AAB78-54A5-45D8-8E92-47C976A42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61" name="CasellaDiTesto 60">
              <a:hlinkClick r:id="rId26"/>
              <a:extLst>
                <a:ext uri="{FF2B5EF4-FFF2-40B4-BE49-F238E27FC236}">
                  <a16:creationId xmlns:a16="http://schemas.microsoft.com/office/drawing/2014/main" id="{CFA54CA7-36AE-472F-A701-06A6C85D2805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64" name="Picture 2" descr="File:LinkedIn logo initials.png - Wikipedia">
              <a:hlinkClick r:id="rId26"/>
              <a:extLst>
                <a:ext uri="{FF2B5EF4-FFF2-40B4-BE49-F238E27FC236}">
                  <a16:creationId xmlns:a16="http://schemas.microsoft.com/office/drawing/2014/main" id="{9E27A6A3-9D8B-4C8D-A649-CF8E93D814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4" descr="Facebook Brand Resources">
              <a:hlinkClick r:id="rId29"/>
              <a:extLst>
                <a:ext uri="{FF2B5EF4-FFF2-40B4-BE49-F238E27FC236}">
                  <a16:creationId xmlns:a16="http://schemas.microsoft.com/office/drawing/2014/main" id="{A1C846A5-43B1-4DFF-B8DD-5FA9EC30D4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File:Instagram logo 2016.svg - Wikipedia">
              <a:hlinkClick r:id="rId31"/>
              <a:extLst>
                <a:ext uri="{FF2B5EF4-FFF2-40B4-BE49-F238E27FC236}">
                  <a16:creationId xmlns:a16="http://schemas.microsoft.com/office/drawing/2014/main" id="{AE32BFCB-7A91-4724-83B3-8E64721AD2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6" descr="File:WeChat logo Android.png - Wikimedia Commons">
              <a:extLst>
                <a:ext uri="{FF2B5EF4-FFF2-40B4-BE49-F238E27FC236}">
                  <a16:creationId xmlns:a16="http://schemas.microsoft.com/office/drawing/2014/main" id="{3559ECA7-7AED-4CA7-A3F9-55A9E63F5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8" descr="Twitter - Wikipedia">
              <a:hlinkClick r:id="rId34"/>
              <a:extLst>
                <a:ext uri="{FF2B5EF4-FFF2-40B4-BE49-F238E27FC236}">
                  <a16:creationId xmlns:a16="http://schemas.microsoft.com/office/drawing/2014/main" id="{66158D1D-1E91-4858-A519-12C96298E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861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0DD95E95-577B-4396-8590-4FF05FE5868E}"/>
              </a:ext>
            </a:extLst>
          </p:cNvPr>
          <p:cNvSpPr/>
          <p:nvPr/>
        </p:nvSpPr>
        <p:spPr>
          <a:xfrm>
            <a:off x="10310946" y="1251963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82359BD-D3BC-4B38-B08F-018546B3EC7E}"/>
              </a:ext>
            </a:extLst>
          </p:cNvPr>
          <p:cNvSpPr/>
          <p:nvPr/>
        </p:nvSpPr>
        <p:spPr>
          <a:xfrm>
            <a:off x="7243490" y="950893"/>
            <a:ext cx="1999583" cy="569643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4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grass cover comparison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Anteprima della diapositiva 18">
                <a:extLst>
                  <a:ext uri="{FF2B5EF4-FFF2-40B4-BE49-F238E27FC236}">
                    <a16:creationId xmlns:a16="http://schemas.microsoft.com/office/drawing/2014/main" id="{BF0806E8-573F-4498-950D-67164F43518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46943543"/>
                  </p:ext>
                </p:extLst>
              </p:nvPr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Anteprima della diapositiva 18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BF0806E8-573F-4498-950D-67164F4351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Anteprima della diapositiva 20">
                <a:extLst>
                  <a:ext uri="{FF2B5EF4-FFF2-40B4-BE49-F238E27FC236}">
                    <a16:creationId xmlns:a16="http://schemas.microsoft.com/office/drawing/2014/main" id="{6588C75D-2BEF-4236-B36D-BE77B3F9176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8590632"/>
                  </p:ext>
                </p:extLst>
              </p:nvPr>
            </p:nvGraphicFramePr>
            <p:xfrm>
              <a:off x="10535634" y="4805562"/>
              <a:ext cx="1440000" cy="810000"/>
            </p:xfrm>
            <a:graphic>
              <a:graphicData uri="http://schemas.microsoft.com/office/powerpoint/2016/slidezoom">
                <pslz:sldZm>
                  <pslz:sldZmObj sldId="262" cId="3348618464">
                    <pslz:zmPr id="{B872E820-89B8-4D49-8244-EB8A32F5DCF9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Anteprima della diapositiva 20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6588C75D-2BEF-4236-B36D-BE77B3F9176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35634" y="4805562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E4DDCA6-7EF2-4CC9-88FE-0ECD2A6C425A}"/>
              </a:ext>
            </a:extLst>
          </p:cNvPr>
          <p:cNvSpPr txBox="1"/>
          <p:nvPr/>
        </p:nvSpPr>
        <p:spPr>
          <a:xfrm>
            <a:off x="10452100" y="4541768"/>
            <a:ext cx="15489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methods:</a:t>
            </a:r>
            <a:endParaRPr lang="en-GB" sz="1400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589C4B5-C640-45EA-B075-657DC9B59C6D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B42CDFF3-E846-4FF9-A4F9-F8D4C997B78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2282" y="1825466"/>
            <a:ext cx="1890000" cy="252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18BAB8BC-2167-490F-87CE-B261AD8C21B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47849" y="1825466"/>
            <a:ext cx="1890000" cy="252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303F71B6-B0C6-426C-8EC2-CECF0869EA8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93955" y="1825466"/>
            <a:ext cx="1890000" cy="252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C42FD18A-DACB-49F1-8258-A4293B19EB8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85628" y="1820183"/>
            <a:ext cx="1890000" cy="252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magine 27" descr="Immagine che contiene albero, esterni, giardino, cespugli&#10;&#10;Descrizione generata automaticamente">
            <a:extLst>
              <a:ext uri="{FF2B5EF4-FFF2-40B4-BE49-F238E27FC236}">
                <a16:creationId xmlns:a16="http://schemas.microsoft.com/office/drawing/2014/main" id="{6E0A7F7C-B39A-42C5-B07E-7A4EB827928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32" y="1820183"/>
            <a:ext cx="1890000" cy="252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F738C48B-8B26-4A20-95DC-81A2CF782912}"/>
              </a:ext>
            </a:extLst>
          </p:cNvPr>
          <p:cNvSpPr/>
          <p:nvPr/>
        </p:nvSpPr>
        <p:spPr>
          <a:xfrm>
            <a:off x="267633" y="4484618"/>
            <a:ext cx="1890000" cy="40170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4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Continuous tillage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24079320-A0A0-4918-9455-32D3912CEC80}"/>
              </a:ext>
            </a:extLst>
          </p:cNvPr>
          <p:cNvSpPr/>
          <p:nvPr/>
        </p:nvSpPr>
        <p:spPr>
          <a:xfrm>
            <a:off x="267632" y="4929800"/>
            <a:ext cx="1890000" cy="155894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r>
              <a:rPr lang="en-US" sz="1100" dirty="0"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</a:t>
            </a:r>
            <a:r>
              <a:rPr lang="en-US" sz="11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ow ploughed continuously throughout the year to ensure bare soil removing grass and vegetation cover</a:t>
            </a:r>
            <a:endParaRPr lang="en-GB" sz="1100" dirty="0">
              <a:effectLst/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98E9FFC-395F-4078-A691-3A3703694EA2}"/>
              </a:ext>
            </a:extLst>
          </p:cNvPr>
          <p:cNvSpPr/>
          <p:nvPr/>
        </p:nvSpPr>
        <p:spPr>
          <a:xfrm>
            <a:off x="2285629" y="4484618"/>
            <a:ext cx="1890000" cy="40170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4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Reference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89DB5ADB-287F-4DC8-8742-EC5618D4DDD4}"/>
              </a:ext>
            </a:extLst>
          </p:cNvPr>
          <p:cNvSpPr/>
          <p:nvPr/>
        </p:nvSpPr>
        <p:spPr>
          <a:xfrm>
            <a:off x="2285628" y="4929800"/>
            <a:ext cx="1890000" cy="155894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r>
              <a:rPr lang="en-US" sz="11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Row managed in the same way as the vineyard is traditionally managed. Constant herbaceous cover throughout the year and use of machinery</a:t>
            </a:r>
            <a:endParaRPr lang="en-GB" sz="1100" dirty="0">
              <a:effectLst/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14734E17-CB21-42E0-99DA-551157CB7E43}"/>
              </a:ext>
            </a:extLst>
          </p:cNvPr>
          <p:cNvSpPr/>
          <p:nvPr/>
        </p:nvSpPr>
        <p:spPr>
          <a:xfrm>
            <a:off x="4284287" y="4484618"/>
            <a:ext cx="1890000" cy="40170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400" dirty="0" err="1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Nectariferous</a:t>
            </a:r>
            <a:endParaRPr lang="en-GB" sz="1400" dirty="0">
              <a:effectLst/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AF361D31-AC12-4A17-9D3E-C9C268B5B774}"/>
              </a:ext>
            </a:extLst>
          </p:cNvPr>
          <p:cNvSpPr/>
          <p:nvPr/>
        </p:nvSpPr>
        <p:spPr>
          <a:xfrm>
            <a:off x="4284286" y="4929800"/>
            <a:ext cx="1890000" cy="155894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r>
              <a:rPr lang="en-US" sz="11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Row managed by annual herbaceous cover designed to promote rapid growth and consisting of pollen and nectar seed mix. Use of machinery</a:t>
            </a:r>
            <a:endParaRPr lang="en-GB" sz="1100" dirty="0">
              <a:effectLst/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E5471B48-9E0B-4A30-83B8-BAC0036DEC0A}"/>
              </a:ext>
            </a:extLst>
          </p:cNvPr>
          <p:cNvSpPr/>
          <p:nvPr/>
        </p:nvSpPr>
        <p:spPr>
          <a:xfrm>
            <a:off x="6302283" y="4484618"/>
            <a:ext cx="1890000" cy="40170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4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Single tillage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660C16F1-F3FF-42B4-94AB-E86B9A4CA5CC}"/>
              </a:ext>
            </a:extLst>
          </p:cNvPr>
          <p:cNvSpPr/>
          <p:nvPr/>
        </p:nvSpPr>
        <p:spPr>
          <a:xfrm>
            <a:off x="6302282" y="4929800"/>
            <a:ext cx="1890000" cy="155894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r>
              <a:rPr lang="en-US" sz="11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Row ploughed and sown in autumn and not tilled again during the year. Use of machinery</a:t>
            </a:r>
            <a:endParaRPr lang="en-GB" sz="1100" dirty="0">
              <a:effectLst/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D8C645F9-8A0B-46AE-BF22-332F25A50B75}"/>
              </a:ext>
            </a:extLst>
          </p:cNvPr>
          <p:cNvSpPr/>
          <p:nvPr/>
        </p:nvSpPr>
        <p:spPr>
          <a:xfrm>
            <a:off x="8341819" y="4478328"/>
            <a:ext cx="1890000" cy="40170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4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Native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F916DEC8-4A0A-41C8-A0BA-9659136E808C}"/>
              </a:ext>
            </a:extLst>
          </p:cNvPr>
          <p:cNvSpPr/>
          <p:nvPr/>
        </p:nvSpPr>
        <p:spPr>
          <a:xfrm>
            <a:off x="8341818" y="4923510"/>
            <a:ext cx="1890000" cy="155894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r>
              <a:rPr lang="en-US" sz="1100" dirty="0"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</a:t>
            </a:r>
            <a:r>
              <a:rPr lang="en-US" sz="1100" dirty="0">
                <a:effectLst/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ow sown with native species of the place where the vineyard is located. Use of machinery</a:t>
            </a:r>
            <a:endParaRPr lang="en-GB" sz="1100" dirty="0">
              <a:effectLst/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39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2B8302FF-D96C-418F-ACA5-D50E5F8A7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uppo 50">
            <a:extLst>
              <a:ext uri="{FF2B5EF4-FFF2-40B4-BE49-F238E27FC236}">
                <a16:creationId xmlns:a16="http://schemas.microsoft.com/office/drawing/2014/main" id="{24160F4F-0706-43DA-891C-1066C4A3714C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52" name="Immagine 51">
              <a:hlinkClick r:id="rId22"/>
              <a:extLst>
                <a:ext uri="{FF2B5EF4-FFF2-40B4-BE49-F238E27FC236}">
                  <a16:creationId xmlns:a16="http://schemas.microsoft.com/office/drawing/2014/main" id="{C5B429E3-BD8A-4F23-86AF-E3A55699E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53" name="Picture 2">
              <a:hlinkClick r:id="rId24"/>
              <a:extLst>
                <a:ext uri="{FF2B5EF4-FFF2-40B4-BE49-F238E27FC236}">
                  <a16:creationId xmlns:a16="http://schemas.microsoft.com/office/drawing/2014/main" id="{86DE9E37-86B8-47F8-AB0D-E95D243297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CasellaDiTesto 53">
              <a:hlinkClick r:id="rId26"/>
              <a:extLst>
                <a:ext uri="{FF2B5EF4-FFF2-40B4-BE49-F238E27FC236}">
                  <a16:creationId xmlns:a16="http://schemas.microsoft.com/office/drawing/2014/main" id="{660C159F-271B-4393-93A3-CE4A1F6C35D5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55" name="Immagine 54">
              <a:hlinkClick r:id="rId27"/>
              <a:extLst>
                <a:ext uri="{FF2B5EF4-FFF2-40B4-BE49-F238E27FC236}">
                  <a16:creationId xmlns:a16="http://schemas.microsoft.com/office/drawing/2014/main" id="{4C919B15-3D42-4A19-89DD-A05347FF0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56" name="CasellaDiTesto 55">
              <a:hlinkClick r:id="rId27"/>
              <a:extLst>
                <a:ext uri="{FF2B5EF4-FFF2-40B4-BE49-F238E27FC236}">
                  <a16:creationId xmlns:a16="http://schemas.microsoft.com/office/drawing/2014/main" id="{EC209624-C5CB-4906-B78B-07A24D0DD240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57" name="Picture 2" descr="File:LinkedIn logo initials.png - Wikipedia">
              <a:hlinkClick r:id="rId27"/>
              <a:extLst>
                <a:ext uri="{FF2B5EF4-FFF2-40B4-BE49-F238E27FC236}">
                  <a16:creationId xmlns:a16="http://schemas.microsoft.com/office/drawing/2014/main" id="{D9443F95-70CC-4DFC-A3D1-12848874A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4" descr="Facebook Brand Resources">
              <a:hlinkClick r:id="rId30"/>
              <a:extLst>
                <a:ext uri="{FF2B5EF4-FFF2-40B4-BE49-F238E27FC236}">
                  <a16:creationId xmlns:a16="http://schemas.microsoft.com/office/drawing/2014/main" id="{2EA73B81-0F44-417E-80CD-FE5E35E3F9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File:Instagram logo 2016.svg - Wikipedia">
              <a:hlinkClick r:id="rId32"/>
              <a:extLst>
                <a:ext uri="{FF2B5EF4-FFF2-40B4-BE49-F238E27FC236}">
                  <a16:creationId xmlns:a16="http://schemas.microsoft.com/office/drawing/2014/main" id="{773CCC41-CA92-4FF6-88E5-41F17AB4C3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6" descr="File:WeChat logo Android.png - Wikimedia Commons">
              <a:extLst>
                <a:ext uri="{FF2B5EF4-FFF2-40B4-BE49-F238E27FC236}">
                  <a16:creationId xmlns:a16="http://schemas.microsoft.com/office/drawing/2014/main" id="{A8F96EA8-C65B-4E96-9A90-ACCABF969C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8" descr="Twitter - Wikipedia">
              <a:hlinkClick r:id="rId35"/>
              <a:extLst>
                <a:ext uri="{FF2B5EF4-FFF2-40B4-BE49-F238E27FC236}">
                  <a16:creationId xmlns:a16="http://schemas.microsoft.com/office/drawing/2014/main" id="{2EC6DB1A-B511-46AA-972A-D36838EF04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9120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0DD95E95-577B-4396-8590-4FF05FE5868E}"/>
              </a:ext>
            </a:extLst>
          </p:cNvPr>
          <p:cNvSpPr/>
          <p:nvPr/>
        </p:nvSpPr>
        <p:spPr>
          <a:xfrm>
            <a:off x="10310946" y="1251963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B15E469-0457-49C5-B064-BBD57200B185}"/>
              </a:ext>
            </a:extLst>
          </p:cNvPr>
          <p:cNvSpPr/>
          <p:nvPr/>
        </p:nvSpPr>
        <p:spPr>
          <a:xfrm>
            <a:off x="1155619" y="3838402"/>
            <a:ext cx="1974251" cy="578918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4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erosion/deposition </a:t>
            </a:r>
            <a:r>
              <a:rPr lang="en-GB" sz="1400" b="1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analysis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83723823"/>
                  </p:ext>
                </p:extLst>
              </p:nvPr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Anteprima della diapositiva 23">
                <a:extLst>
                  <a:ext uri="{FF2B5EF4-FFF2-40B4-BE49-F238E27FC236}">
                    <a16:creationId xmlns:a16="http://schemas.microsoft.com/office/drawing/2014/main" id="{27CD0EB3-AF5F-4CB6-A0CC-7E975C4F536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87175329"/>
                  </p:ext>
                </p:extLst>
              </p:nvPr>
            </p:nvGraphicFramePr>
            <p:xfrm>
              <a:off x="10535634" y="4805562"/>
              <a:ext cx="1440000" cy="810000"/>
            </p:xfrm>
            <a:graphic>
              <a:graphicData uri="http://schemas.microsoft.com/office/powerpoint/2016/slidezoom">
                <pslz:sldZm>
                  <pslz:sldZmObj sldId="262" cId="3348618464">
                    <pslz:zmPr id="{B872E820-89B8-4D49-8244-EB8A32F5DCF9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Anteprima della diapositiva 23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27CD0EB3-AF5F-4CB6-A0CC-7E975C4F536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35634" y="4805562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445F968-80E1-4168-A813-A45675EB2874}"/>
              </a:ext>
            </a:extLst>
          </p:cNvPr>
          <p:cNvSpPr txBox="1"/>
          <p:nvPr/>
        </p:nvSpPr>
        <p:spPr>
          <a:xfrm>
            <a:off x="10452100" y="4541768"/>
            <a:ext cx="15489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methods:</a:t>
            </a:r>
            <a:endParaRPr lang="en-GB" sz="1400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Anteprima della diapositiva 2">
                <a:extLst>
                  <a:ext uri="{FF2B5EF4-FFF2-40B4-BE49-F238E27FC236}">
                    <a16:creationId xmlns:a16="http://schemas.microsoft.com/office/drawing/2014/main" id="{03EDC9EB-CBA2-4AA3-9256-9FB3B472FA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97932019"/>
                  </p:ext>
                </p:extLst>
              </p:nvPr>
            </p:nvGraphicFramePr>
            <p:xfrm>
              <a:off x="3512738" y="1659555"/>
              <a:ext cx="2880000" cy="1620000"/>
            </p:xfrm>
            <a:graphic>
              <a:graphicData uri="http://schemas.microsoft.com/office/powerpoint/2016/slidezoom">
                <pslz:sldZm>
                  <pslz:sldZmObj sldId="265" cId="3079765566">
                    <pslz:zmPr id="{AE173A08-D8D8-4B9F-B6BB-C076FCBA6F26}" returnToParent="0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80000" cy="162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Anteprima della diapositiva 2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03EDC9EB-CBA2-4AA3-9256-9FB3B472FA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12738" y="1659555"/>
                <a:ext cx="2880000" cy="162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Anteprima della diapositiva 18">
                <a:extLst>
                  <a:ext uri="{FF2B5EF4-FFF2-40B4-BE49-F238E27FC236}">
                    <a16:creationId xmlns:a16="http://schemas.microsoft.com/office/drawing/2014/main" id="{F253199F-AE2B-43DF-82D5-2FED3C364C8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78971531"/>
                  </p:ext>
                </p:extLst>
              </p:nvPr>
            </p:nvGraphicFramePr>
            <p:xfrm>
              <a:off x="3486479" y="4403449"/>
              <a:ext cx="2880000" cy="1620000"/>
            </p:xfrm>
            <a:graphic>
              <a:graphicData uri="http://schemas.microsoft.com/office/powerpoint/2016/slidezoom">
                <pslz:sldZm>
                  <pslz:sldZmObj sldId="266" cId="2324158818">
                    <pslz:zmPr id="{6D7539DC-BF67-4FDC-A44D-07E808966BAE}" returnToParent="0" transitionDur="1000">
                      <p166:blipFill xmlns:p166="http://schemas.microsoft.com/office/powerpoint/2016/6/main">
                        <a:blip r:embed="rId1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80000" cy="162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Anteprima della diapositiva 18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F253199F-AE2B-43DF-82D5-2FED3C364C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486479" y="4403449"/>
                <a:ext cx="2880000" cy="162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50" name="Rettangolo 49">
            <a:hlinkClick r:id="rId17" action="ppaction://hlinksldjump"/>
            <a:extLst>
              <a:ext uri="{FF2B5EF4-FFF2-40B4-BE49-F238E27FC236}">
                <a16:creationId xmlns:a16="http://schemas.microsoft.com/office/drawing/2014/main" id="{87E5CD6F-BFDF-4867-898D-31804C2B1B48}"/>
              </a:ext>
            </a:extLst>
          </p:cNvPr>
          <p:cNvSpPr/>
          <p:nvPr/>
        </p:nvSpPr>
        <p:spPr>
          <a:xfrm>
            <a:off x="3512737" y="1157352"/>
            <a:ext cx="2879999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Field-based approach</a:t>
            </a:r>
            <a:endParaRPr lang="en-GB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51" name="Rettangolo 50">
            <a:hlinkClick r:id="rId20" action="ppaction://hlinksldjump"/>
            <a:extLst>
              <a:ext uri="{FF2B5EF4-FFF2-40B4-BE49-F238E27FC236}">
                <a16:creationId xmlns:a16="http://schemas.microsoft.com/office/drawing/2014/main" id="{2D53A52A-E49A-46DF-883C-49AEAE64DFBD}"/>
              </a:ext>
            </a:extLst>
          </p:cNvPr>
          <p:cNvSpPr/>
          <p:nvPr/>
        </p:nvSpPr>
        <p:spPr>
          <a:xfrm>
            <a:off x="3486479" y="3911861"/>
            <a:ext cx="2879999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Modelling approach</a:t>
            </a:r>
            <a:endParaRPr lang="en-GB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pic>
        <p:nvPicPr>
          <p:cNvPr id="52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4BF43D6B-D845-4C93-A6F8-BB832EAC9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Gruppo 52">
            <a:extLst>
              <a:ext uri="{FF2B5EF4-FFF2-40B4-BE49-F238E27FC236}">
                <a16:creationId xmlns:a16="http://schemas.microsoft.com/office/drawing/2014/main" id="{F8330286-452F-4F7C-B472-0908095970E5}"/>
              </a:ext>
            </a:extLst>
          </p:cNvPr>
          <p:cNvGrpSpPr>
            <a:grpSpLocks noChangeAspect="1"/>
          </p:cNvGrpSpPr>
          <p:nvPr/>
        </p:nvGrpSpPr>
        <p:grpSpPr>
          <a:xfrm>
            <a:off x="6628382" y="2710927"/>
            <a:ext cx="429643" cy="566702"/>
            <a:chOff x="7439064" y="958639"/>
            <a:chExt cx="766541" cy="10110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4" name="Elemento grafico 53" descr="Lente di ingrandimento con riempimento a tinta unita">
              <a:extLst>
                <a:ext uri="{FF2B5EF4-FFF2-40B4-BE49-F238E27FC236}">
                  <a16:creationId xmlns:a16="http://schemas.microsoft.com/office/drawing/2014/main" id="{EC0AD3DE-0ABB-4939-9175-65A8CD56B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 flipH="1">
              <a:off x="7827364" y="1444391"/>
              <a:ext cx="287907" cy="287907"/>
            </a:xfrm>
            <a:prstGeom prst="rect">
              <a:avLst/>
            </a:prstGeom>
          </p:spPr>
        </p:pic>
        <p:grpSp>
          <p:nvGrpSpPr>
            <p:cNvPr id="55" name="Gruppo 54">
              <a:extLst>
                <a:ext uri="{FF2B5EF4-FFF2-40B4-BE49-F238E27FC236}">
                  <a16:creationId xmlns:a16="http://schemas.microsoft.com/office/drawing/2014/main" id="{85F6A04E-E7CD-4389-8083-0FA73F7CF2BD}"/>
                </a:ext>
              </a:extLst>
            </p:cNvPr>
            <p:cNvGrpSpPr/>
            <p:nvPr/>
          </p:nvGrpSpPr>
          <p:grpSpPr>
            <a:xfrm>
              <a:off x="7750340" y="1664194"/>
              <a:ext cx="441957" cy="305517"/>
              <a:chOff x="8176259" y="2137646"/>
              <a:chExt cx="441957" cy="305517"/>
            </a:xfrm>
          </p:grpSpPr>
          <p:cxnSp>
            <p:nvCxnSpPr>
              <p:cNvPr id="69" name="Connettore diritto 68">
                <a:extLst>
                  <a:ext uri="{FF2B5EF4-FFF2-40B4-BE49-F238E27FC236}">
                    <a16:creationId xmlns:a16="http://schemas.microsoft.com/office/drawing/2014/main" id="{97894D7C-AA83-46A9-A29F-24DF7B4679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8169" y="2140744"/>
                <a:ext cx="0" cy="3024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nettore diritto 69">
                <a:extLst>
                  <a:ext uri="{FF2B5EF4-FFF2-40B4-BE49-F238E27FC236}">
                    <a16:creationId xmlns:a16="http://schemas.microsoft.com/office/drawing/2014/main" id="{9CE36633-7A3C-416A-85E3-073FAAEB7A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08169" y="2431258"/>
                <a:ext cx="37957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ttore diritto 70">
                <a:extLst>
                  <a:ext uri="{FF2B5EF4-FFF2-40B4-BE49-F238E27FC236}">
                    <a16:creationId xmlns:a16="http://schemas.microsoft.com/office/drawing/2014/main" id="{F8D75871-7163-479F-AF9D-6205DDE5FD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740" y="2137646"/>
                <a:ext cx="0" cy="30551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2" name="Elemento grafico 71" descr="Saluto con riempimento a tinta unita">
                <a:extLst>
                  <a:ext uri="{FF2B5EF4-FFF2-40B4-BE49-F238E27FC236}">
                    <a16:creationId xmlns:a16="http://schemas.microsoft.com/office/drawing/2014/main" id="{7FDE1B9A-36BD-43D9-B348-F676B46B9E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rcRect t="70416" b="11933"/>
              <a:stretch/>
            </p:blipFill>
            <p:spPr>
              <a:xfrm>
                <a:off x="8176259" y="2169238"/>
                <a:ext cx="441957" cy="102695"/>
              </a:xfrm>
              <a:prstGeom prst="rect">
                <a:avLst/>
              </a:prstGeom>
            </p:spPr>
          </p:pic>
        </p:grpSp>
        <p:pic>
          <p:nvPicPr>
            <p:cNvPr id="56" name="Elemento grafico 55" descr="Pioggia con riempimento a tinta unita">
              <a:extLst>
                <a:ext uri="{FF2B5EF4-FFF2-40B4-BE49-F238E27FC236}">
                  <a16:creationId xmlns:a16="http://schemas.microsoft.com/office/drawing/2014/main" id="{30A54E8A-B3D6-4009-A3A1-3A94E9C3B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7789260" y="958639"/>
              <a:ext cx="416345" cy="416345"/>
            </a:xfrm>
            <a:prstGeom prst="rect">
              <a:avLst/>
            </a:prstGeom>
          </p:spPr>
        </p:pic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35B1D877-59D3-4665-ABE1-FD8D2B40FC0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39064" y="1262832"/>
              <a:ext cx="455876" cy="696355"/>
              <a:chOff x="6547742" y="1131717"/>
              <a:chExt cx="455876" cy="696355"/>
            </a:xfrm>
          </p:grpSpPr>
          <p:sp>
            <p:nvSpPr>
              <p:cNvPr id="58" name="Ovale 57">
                <a:extLst>
                  <a:ext uri="{FF2B5EF4-FFF2-40B4-BE49-F238E27FC236}">
                    <a16:creationId xmlns:a16="http://schemas.microsoft.com/office/drawing/2014/main" id="{8851EF31-35A6-444D-AAD4-A27F81FACD36}"/>
                  </a:ext>
                </a:extLst>
              </p:cNvPr>
              <p:cNvSpPr/>
              <p:nvPr/>
            </p:nvSpPr>
            <p:spPr>
              <a:xfrm>
                <a:off x="6830544" y="113171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9" name="Gruppo 58">
                <a:extLst>
                  <a:ext uri="{FF2B5EF4-FFF2-40B4-BE49-F238E27FC236}">
                    <a16:creationId xmlns:a16="http://schemas.microsoft.com/office/drawing/2014/main" id="{BE15FCAF-CFB6-4864-B593-35CBE64E6081}"/>
                  </a:ext>
                </a:extLst>
              </p:cNvPr>
              <p:cNvGrpSpPr/>
              <p:nvPr/>
            </p:nvGrpSpPr>
            <p:grpSpPr>
              <a:xfrm>
                <a:off x="6547742" y="1216117"/>
                <a:ext cx="455876" cy="611955"/>
                <a:chOff x="5736962" y="3155446"/>
                <a:chExt cx="455876" cy="611955"/>
              </a:xfrm>
              <a:solidFill>
                <a:schemeClr val="tx1"/>
              </a:solidFill>
            </p:grpSpPr>
            <p:sp>
              <p:nvSpPr>
                <p:cNvPr id="60" name="Rettangolo con angoli arrotondati 59">
                  <a:extLst>
                    <a:ext uri="{FF2B5EF4-FFF2-40B4-BE49-F238E27FC236}">
                      <a16:creationId xmlns:a16="http://schemas.microsoft.com/office/drawing/2014/main" id="{ACFDD640-EC96-4CD4-8016-B148DB1131F4}"/>
                    </a:ext>
                  </a:extLst>
                </p:cNvPr>
                <p:cNvSpPr/>
                <p:nvPr/>
              </p:nvSpPr>
              <p:spPr>
                <a:xfrm rot="421397">
                  <a:off x="5764138" y="3519813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" name="Rettangolo con angoli arrotondati 60">
                  <a:extLst>
                    <a:ext uri="{FF2B5EF4-FFF2-40B4-BE49-F238E27FC236}">
                      <a16:creationId xmlns:a16="http://schemas.microsoft.com/office/drawing/2014/main" id="{1A8312BE-7D87-463C-9451-1F8C26E73585}"/>
                    </a:ext>
                  </a:extLst>
                </p:cNvPr>
                <p:cNvSpPr/>
                <p:nvPr/>
              </p:nvSpPr>
              <p:spPr>
                <a:xfrm rot="231781">
                  <a:off x="5885866" y="351981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" name="Rettangolo con angoli arrotondati 61">
                  <a:extLst>
                    <a:ext uri="{FF2B5EF4-FFF2-40B4-BE49-F238E27FC236}">
                      <a16:creationId xmlns:a16="http://schemas.microsoft.com/office/drawing/2014/main" id="{2ED26588-637A-4988-B671-F779A1B56A7A}"/>
                    </a:ext>
                  </a:extLst>
                </p:cNvPr>
                <p:cNvSpPr/>
                <p:nvPr/>
              </p:nvSpPr>
              <p:spPr>
                <a:xfrm rot="19823194">
                  <a:off x="5843364" y="334105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Rettangolo con angoli arrotondati 62">
                  <a:extLst>
                    <a:ext uri="{FF2B5EF4-FFF2-40B4-BE49-F238E27FC236}">
                      <a16:creationId xmlns:a16="http://schemas.microsoft.com/office/drawing/2014/main" id="{042C2144-A08D-4FF3-BC92-8F0BB0EABCDD}"/>
                    </a:ext>
                  </a:extLst>
                </p:cNvPr>
                <p:cNvSpPr/>
                <p:nvPr/>
              </p:nvSpPr>
              <p:spPr>
                <a:xfrm rot="21175590">
                  <a:off x="5762596" y="3320758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" name="Rettangolo con angoli arrotondati 63">
                  <a:extLst>
                    <a:ext uri="{FF2B5EF4-FFF2-40B4-BE49-F238E27FC236}">
                      <a16:creationId xmlns:a16="http://schemas.microsoft.com/office/drawing/2014/main" id="{A15C55F8-09A7-470E-9764-960913EB03F9}"/>
                    </a:ext>
                  </a:extLst>
                </p:cNvPr>
                <p:cNvSpPr/>
                <p:nvPr/>
              </p:nvSpPr>
              <p:spPr>
                <a:xfrm rot="13726919">
                  <a:off x="5842784" y="3132727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Rettangolo con angoli arrotondati 64">
                  <a:extLst>
                    <a:ext uri="{FF2B5EF4-FFF2-40B4-BE49-F238E27FC236}">
                      <a16:creationId xmlns:a16="http://schemas.microsoft.com/office/drawing/2014/main" id="{447C8E59-39D5-43C8-A749-AD4B24A66537}"/>
                    </a:ext>
                  </a:extLst>
                </p:cNvPr>
                <p:cNvSpPr/>
                <p:nvPr/>
              </p:nvSpPr>
              <p:spPr>
                <a:xfrm rot="13726919">
                  <a:off x="5865074" y="3151909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" name="Rettangolo con angoli arrotondati 65">
                  <a:extLst>
                    <a:ext uri="{FF2B5EF4-FFF2-40B4-BE49-F238E27FC236}">
                      <a16:creationId xmlns:a16="http://schemas.microsoft.com/office/drawing/2014/main" id="{68928F72-C99D-4A7D-A400-049D68573F8B}"/>
                    </a:ext>
                  </a:extLst>
                </p:cNvPr>
                <p:cNvSpPr/>
                <p:nvPr/>
              </p:nvSpPr>
              <p:spPr>
                <a:xfrm rot="13726919">
                  <a:off x="5885041" y="3175663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Rettangolo con angoli arrotondati 66">
                  <a:extLst>
                    <a:ext uri="{FF2B5EF4-FFF2-40B4-BE49-F238E27FC236}">
                      <a16:creationId xmlns:a16="http://schemas.microsoft.com/office/drawing/2014/main" id="{E21C96AB-71F3-4985-AA9E-E4091826CF83}"/>
                    </a:ext>
                  </a:extLst>
                </p:cNvPr>
                <p:cNvSpPr/>
                <p:nvPr/>
              </p:nvSpPr>
              <p:spPr>
                <a:xfrm rot="9172983">
                  <a:off x="5973400" y="3155446"/>
                  <a:ext cx="60347" cy="2167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Rettangolo con angoli arrotondati 67">
                  <a:extLst>
                    <a:ext uri="{FF2B5EF4-FFF2-40B4-BE49-F238E27FC236}">
                      <a16:creationId xmlns:a16="http://schemas.microsoft.com/office/drawing/2014/main" id="{FE0BDB21-2B37-4028-AA9B-BE5F0E8F4BD4}"/>
                    </a:ext>
                  </a:extLst>
                </p:cNvPr>
                <p:cNvSpPr/>
                <p:nvPr/>
              </p:nvSpPr>
              <p:spPr>
                <a:xfrm rot="6915762">
                  <a:off x="6075699" y="3276850"/>
                  <a:ext cx="57348" cy="1769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38009D49-38A7-4CA4-A6DA-F18A75236F4A}"/>
              </a:ext>
            </a:extLst>
          </p:cNvPr>
          <p:cNvGrpSpPr>
            <a:grpSpLocks noChangeAspect="1"/>
          </p:cNvGrpSpPr>
          <p:nvPr/>
        </p:nvGrpSpPr>
        <p:grpSpPr>
          <a:xfrm>
            <a:off x="6592085" y="5501141"/>
            <a:ext cx="484457" cy="607590"/>
            <a:chOff x="6385560" y="41910"/>
            <a:chExt cx="914400" cy="11468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4" name="Elemento grafico 73" descr="Quadrirotore con riempimento a tinta unita">
              <a:extLst>
                <a:ext uri="{FF2B5EF4-FFF2-40B4-BE49-F238E27FC236}">
                  <a16:creationId xmlns:a16="http://schemas.microsoft.com/office/drawing/2014/main" id="{CDEF4F5A-D382-4887-B1D7-C235C3CAB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6385560" y="41910"/>
              <a:ext cx="914400" cy="914400"/>
            </a:xfrm>
            <a:prstGeom prst="rect">
              <a:avLst/>
            </a:prstGeom>
          </p:spPr>
        </p:pic>
        <p:pic>
          <p:nvPicPr>
            <p:cNvPr id="75" name="Elemento grafico 74" descr="Wi-Fi contorno">
              <a:extLst>
                <a:ext uri="{FF2B5EF4-FFF2-40B4-BE49-F238E27FC236}">
                  <a16:creationId xmlns:a16="http://schemas.microsoft.com/office/drawing/2014/main" id="{17551D55-237E-4B26-991B-2F0E3F3FB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 rot="10800000">
              <a:off x="6574472" y="652145"/>
              <a:ext cx="536575" cy="536575"/>
            </a:xfrm>
            <a:prstGeom prst="rect">
              <a:avLst/>
            </a:prstGeom>
          </p:spPr>
        </p:pic>
      </p:grp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AD4BB8B9-771D-4C99-B704-C5A287F0A9D0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49" name="Immagine 48">
              <a:hlinkClick r:id="rId33"/>
              <a:extLst>
                <a:ext uri="{FF2B5EF4-FFF2-40B4-BE49-F238E27FC236}">
                  <a16:creationId xmlns:a16="http://schemas.microsoft.com/office/drawing/2014/main" id="{2B846726-EAD8-490A-A187-A6080FCFA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87" name="Picture 2">
              <a:hlinkClick r:id="rId35"/>
              <a:extLst>
                <a:ext uri="{FF2B5EF4-FFF2-40B4-BE49-F238E27FC236}">
                  <a16:creationId xmlns:a16="http://schemas.microsoft.com/office/drawing/2014/main" id="{EF05B1ED-9157-464C-A0F9-AA98FF48E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" name="CasellaDiTesto 87">
              <a:hlinkClick r:id="rId37"/>
              <a:extLst>
                <a:ext uri="{FF2B5EF4-FFF2-40B4-BE49-F238E27FC236}">
                  <a16:creationId xmlns:a16="http://schemas.microsoft.com/office/drawing/2014/main" id="{027D1EBA-C7B6-44A8-BF08-539B8D48B569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89" name="Immagine 88">
              <a:hlinkClick r:id="rId38"/>
              <a:extLst>
                <a:ext uri="{FF2B5EF4-FFF2-40B4-BE49-F238E27FC236}">
                  <a16:creationId xmlns:a16="http://schemas.microsoft.com/office/drawing/2014/main" id="{7BE3FD3B-F705-4C38-9970-5E756DC90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90" name="CasellaDiTesto 89">
              <a:hlinkClick r:id="rId38"/>
              <a:extLst>
                <a:ext uri="{FF2B5EF4-FFF2-40B4-BE49-F238E27FC236}">
                  <a16:creationId xmlns:a16="http://schemas.microsoft.com/office/drawing/2014/main" id="{AA913114-A29B-40C3-8BFB-99C7190E2C7F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91" name="Picture 2" descr="File:LinkedIn logo initials.png - Wikipedia">
              <a:hlinkClick r:id="rId38"/>
              <a:extLst>
                <a:ext uri="{FF2B5EF4-FFF2-40B4-BE49-F238E27FC236}">
                  <a16:creationId xmlns:a16="http://schemas.microsoft.com/office/drawing/2014/main" id="{8755D743-74BF-4563-B3BB-41A1269685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4" descr="Facebook Brand Resources">
              <a:hlinkClick r:id="rId41"/>
              <a:extLst>
                <a:ext uri="{FF2B5EF4-FFF2-40B4-BE49-F238E27FC236}">
                  <a16:creationId xmlns:a16="http://schemas.microsoft.com/office/drawing/2014/main" id="{D5FC5926-77FA-495C-BA94-D7700EFC1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4" descr="File:Instagram logo 2016.svg - Wikipedia">
              <a:hlinkClick r:id="rId43"/>
              <a:extLst>
                <a:ext uri="{FF2B5EF4-FFF2-40B4-BE49-F238E27FC236}">
                  <a16:creationId xmlns:a16="http://schemas.microsoft.com/office/drawing/2014/main" id="{B0A5759F-C498-499E-A509-32FA34B296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6" descr="File:WeChat logo Android.png - Wikimedia Commons">
              <a:extLst>
                <a:ext uri="{FF2B5EF4-FFF2-40B4-BE49-F238E27FC236}">
                  <a16:creationId xmlns:a16="http://schemas.microsoft.com/office/drawing/2014/main" id="{B484EC4C-249C-4C59-802B-F6401980DD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8" descr="Twitter - Wikipedia">
              <a:hlinkClick r:id="rId46"/>
              <a:extLst>
                <a:ext uri="{FF2B5EF4-FFF2-40B4-BE49-F238E27FC236}">
                  <a16:creationId xmlns:a16="http://schemas.microsoft.com/office/drawing/2014/main" id="{1A1E1F27-A4DB-445A-A760-30AD94208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7290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0DD95E95-577B-4396-8590-4FF05FE5868E}"/>
              </a:ext>
            </a:extLst>
          </p:cNvPr>
          <p:cNvSpPr/>
          <p:nvPr/>
        </p:nvSpPr>
        <p:spPr>
          <a:xfrm>
            <a:off x="10310946" y="1251963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445F968-80E1-4168-A813-A45675EB2874}"/>
              </a:ext>
            </a:extLst>
          </p:cNvPr>
          <p:cNvSpPr txBox="1"/>
          <p:nvPr/>
        </p:nvSpPr>
        <p:spPr>
          <a:xfrm>
            <a:off x="10452100" y="4579868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1200"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en-GB" dirty="0" err="1"/>
              <a:t>ero</a:t>
            </a:r>
            <a:r>
              <a:rPr lang="en-GB" dirty="0"/>
              <a:t>-dep analysis: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5" name="Anteprima della diapositiva 14">
                <a:extLst>
                  <a:ext uri="{FF2B5EF4-FFF2-40B4-BE49-F238E27FC236}">
                    <a16:creationId xmlns:a16="http://schemas.microsoft.com/office/drawing/2014/main" id="{36DC8F85-7BA0-423A-B5B5-2E5F9B47929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385989"/>
                  </p:ext>
                </p:extLst>
              </p:nvPr>
            </p:nvGraphicFramePr>
            <p:xfrm>
              <a:off x="10546376" y="4826537"/>
              <a:ext cx="1440000" cy="810000"/>
            </p:xfrm>
            <a:graphic>
              <a:graphicData uri="http://schemas.microsoft.com/office/powerpoint/2016/slidezoom">
                <pslz:sldZm>
                  <pslz:sldZmObj sldId="264" cId="3367290622">
                    <pslz:zmPr id="{16576337-30BD-4704-BA07-33BDB5AA31A9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5" name="Anteprima della diapositiva 14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36DC8F85-7BA0-423A-B5B5-2E5F9B47929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46376" y="4826537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grpSp>
        <p:nvGrpSpPr>
          <p:cNvPr id="22" name="Gruppo 21">
            <a:extLst>
              <a:ext uri="{FF2B5EF4-FFF2-40B4-BE49-F238E27FC236}">
                <a16:creationId xmlns:a16="http://schemas.microsoft.com/office/drawing/2014/main" id="{13585B14-72D8-4983-B012-9A811CD2A711}"/>
              </a:ext>
            </a:extLst>
          </p:cNvPr>
          <p:cNvGrpSpPr>
            <a:grpSpLocks noChangeAspect="1"/>
          </p:cNvGrpSpPr>
          <p:nvPr/>
        </p:nvGrpSpPr>
        <p:grpSpPr>
          <a:xfrm>
            <a:off x="6577546" y="916240"/>
            <a:ext cx="509054" cy="671446"/>
            <a:chOff x="7439064" y="958639"/>
            <a:chExt cx="766541" cy="10110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7" name="Elemento grafico 26" descr="Lente di ingrandimento con riempimento a tinta unita">
              <a:extLst>
                <a:ext uri="{FF2B5EF4-FFF2-40B4-BE49-F238E27FC236}">
                  <a16:creationId xmlns:a16="http://schemas.microsoft.com/office/drawing/2014/main" id="{BCB97174-1D07-48CE-97A4-707139F25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flipH="1">
              <a:off x="7827364" y="1444391"/>
              <a:ext cx="287907" cy="287907"/>
            </a:xfrm>
            <a:prstGeom prst="rect">
              <a:avLst/>
            </a:prstGeom>
          </p:spPr>
        </p:pic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21023903-04CA-401E-B0E7-DAA34CF3E0A3}"/>
                </a:ext>
              </a:extLst>
            </p:cNvPr>
            <p:cNvGrpSpPr/>
            <p:nvPr/>
          </p:nvGrpSpPr>
          <p:grpSpPr>
            <a:xfrm>
              <a:off x="7750340" y="1664194"/>
              <a:ext cx="441957" cy="305517"/>
              <a:chOff x="8176259" y="2137646"/>
              <a:chExt cx="441957" cy="305517"/>
            </a:xfrm>
          </p:grpSpPr>
          <p:cxnSp>
            <p:nvCxnSpPr>
              <p:cNvPr id="42" name="Connettore diritto 41">
                <a:extLst>
                  <a:ext uri="{FF2B5EF4-FFF2-40B4-BE49-F238E27FC236}">
                    <a16:creationId xmlns:a16="http://schemas.microsoft.com/office/drawing/2014/main" id="{83B423E2-9D3E-4C66-8334-2242207EBD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8169" y="2140744"/>
                <a:ext cx="0" cy="3024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ttore diritto 42">
                <a:extLst>
                  <a:ext uri="{FF2B5EF4-FFF2-40B4-BE49-F238E27FC236}">
                    <a16:creationId xmlns:a16="http://schemas.microsoft.com/office/drawing/2014/main" id="{EA4DBF97-6BCF-4BC7-9F45-188F658F03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08169" y="2431258"/>
                <a:ext cx="37957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ttore diritto 43">
                <a:extLst>
                  <a:ext uri="{FF2B5EF4-FFF2-40B4-BE49-F238E27FC236}">
                    <a16:creationId xmlns:a16="http://schemas.microsoft.com/office/drawing/2014/main" id="{3C0D92FA-327B-48D7-8E2D-E2E552008E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740" y="2137646"/>
                <a:ext cx="0" cy="30551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5" name="Elemento grafico 44" descr="Saluto con riempimento a tinta unita">
                <a:extLst>
                  <a:ext uri="{FF2B5EF4-FFF2-40B4-BE49-F238E27FC236}">
                    <a16:creationId xmlns:a16="http://schemas.microsoft.com/office/drawing/2014/main" id="{2B339975-5C7C-4A61-A810-3384FECCDD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rcRect t="70416" b="11933"/>
              <a:stretch/>
            </p:blipFill>
            <p:spPr>
              <a:xfrm>
                <a:off x="8176259" y="2169238"/>
                <a:ext cx="441957" cy="102695"/>
              </a:xfrm>
              <a:prstGeom prst="rect">
                <a:avLst/>
              </a:prstGeom>
            </p:spPr>
          </p:pic>
        </p:grpSp>
        <p:pic>
          <p:nvPicPr>
            <p:cNvPr id="29" name="Elemento grafico 28" descr="Pioggia con riempimento a tinta unita">
              <a:extLst>
                <a:ext uri="{FF2B5EF4-FFF2-40B4-BE49-F238E27FC236}">
                  <a16:creationId xmlns:a16="http://schemas.microsoft.com/office/drawing/2014/main" id="{8F843568-5348-4989-9B75-E6EA86DEA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789260" y="958639"/>
              <a:ext cx="416345" cy="416345"/>
            </a:xfrm>
            <a:prstGeom prst="rect">
              <a:avLst/>
            </a:prstGeom>
          </p:spPr>
        </p:pic>
        <p:grpSp>
          <p:nvGrpSpPr>
            <p:cNvPr id="30" name="Gruppo 29">
              <a:extLst>
                <a:ext uri="{FF2B5EF4-FFF2-40B4-BE49-F238E27FC236}">
                  <a16:creationId xmlns:a16="http://schemas.microsoft.com/office/drawing/2014/main" id="{85756E0C-DA77-47DB-81E8-6BA945E2F2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39064" y="1262832"/>
              <a:ext cx="455876" cy="696355"/>
              <a:chOff x="6547742" y="1131717"/>
              <a:chExt cx="455876" cy="696355"/>
            </a:xfrm>
          </p:grpSpPr>
          <p:sp>
            <p:nvSpPr>
              <p:cNvPr id="31" name="Ovale 30">
                <a:extLst>
                  <a:ext uri="{FF2B5EF4-FFF2-40B4-BE49-F238E27FC236}">
                    <a16:creationId xmlns:a16="http://schemas.microsoft.com/office/drawing/2014/main" id="{7B709D0C-510F-4862-82E3-0DCC05E087DF}"/>
                  </a:ext>
                </a:extLst>
              </p:cNvPr>
              <p:cNvSpPr/>
              <p:nvPr/>
            </p:nvSpPr>
            <p:spPr>
              <a:xfrm>
                <a:off x="6830544" y="113171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32" name="Gruppo 31">
                <a:extLst>
                  <a:ext uri="{FF2B5EF4-FFF2-40B4-BE49-F238E27FC236}">
                    <a16:creationId xmlns:a16="http://schemas.microsoft.com/office/drawing/2014/main" id="{CA741D63-51A3-477E-BD26-AA54ACB21E53}"/>
                  </a:ext>
                </a:extLst>
              </p:cNvPr>
              <p:cNvGrpSpPr/>
              <p:nvPr/>
            </p:nvGrpSpPr>
            <p:grpSpPr>
              <a:xfrm>
                <a:off x="6547742" y="1216117"/>
                <a:ext cx="455876" cy="611955"/>
                <a:chOff x="5736962" y="3155446"/>
                <a:chExt cx="455876" cy="611955"/>
              </a:xfrm>
              <a:solidFill>
                <a:schemeClr val="tx1"/>
              </a:solidFill>
            </p:grpSpPr>
            <p:sp>
              <p:nvSpPr>
                <p:cNvPr id="33" name="Rettangolo con angoli arrotondati 32">
                  <a:extLst>
                    <a:ext uri="{FF2B5EF4-FFF2-40B4-BE49-F238E27FC236}">
                      <a16:creationId xmlns:a16="http://schemas.microsoft.com/office/drawing/2014/main" id="{9BAFB1E7-CB87-4CB6-BE18-DF9B6EF1E48D}"/>
                    </a:ext>
                  </a:extLst>
                </p:cNvPr>
                <p:cNvSpPr/>
                <p:nvPr/>
              </p:nvSpPr>
              <p:spPr>
                <a:xfrm rot="421397">
                  <a:off x="5764138" y="3519813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ttangolo con angoli arrotondati 33">
                  <a:extLst>
                    <a:ext uri="{FF2B5EF4-FFF2-40B4-BE49-F238E27FC236}">
                      <a16:creationId xmlns:a16="http://schemas.microsoft.com/office/drawing/2014/main" id="{0A434685-9136-45DE-A10B-D1E29F86B43C}"/>
                    </a:ext>
                  </a:extLst>
                </p:cNvPr>
                <p:cNvSpPr/>
                <p:nvPr/>
              </p:nvSpPr>
              <p:spPr>
                <a:xfrm rot="231781">
                  <a:off x="5885866" y="351981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Rettangolo con angoli arrotondati 34">
                  <a:extLst>
                    <a:ext uri="{FF2B5EF4-FFF2-40B4-BE49-F238E27FC236}">
                      <a16:creationId xmlns:a16="http://schemas.microsoft.com/office/drawing/2014/main" id="{D827F059-E07E-4E76-BCC3-89DFC10C3CC6}"/>
                    </a:ext>
                  </a:extLst>
                </p:cNvPr>
                <p:cNvSpPr/>
                <p:nvPr/>
              </p:nvSpPr>
              <p:spPr>
                <a:xfrm rot="19823194">
                  <a:off x="5843364" y="334105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6" name="Rettangolo con angoli arrotondati 35">
                  <a:extLst>
                    <a:ext uri="{FF2B5EF4-FFF2-40B4-BE49-F238E27FC236}">
                      <a16:creationId xmlns:a16="http://schemas.microsoft.com/office/drawing/2014/main" id="{65A1B2FF-8ABC-4E65-B2D1-07C88EE25BC8}"/>
                    </a:ext>
                  </a:extLst>
                </p:cNvPr>
                <p:cNvSpPr/>
                <p:nvPr/>
              </p:nvSpPr>
              <p:spPr>
                <a:xfrm rot="21175590">
                  <a:off x="5762596" y="3320758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7" name="Rettangolo con angoli arrotondati 36">
                  <a:extLst>
                    <a:ext uri="{FF2B5EF4-FFF2-40B4-BE49-F238E27FC236}">
                      <a16:creationId xmlns:a16="http://schemas.microsoft.com/office/drawing/2014/main" id="{29B3D5B7-8F2E-4054-9016-848BAFAC5BE1}"/>
                    </a:ext>
                  </a:extLst>
                </p:cNvPr>
                <p:cNvSpPr/>
                <p:nvPr/>
              </p:nvSpPr>
              <p:spPr>
                <a:xfrm rot="13726919">
                  <a:off x="5842784" y="3132727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Rettangolo con angoli arrotondati 37">
                  <a:extLst>
                    <a:ext uri="{FF2B5EF4-FFF2-40B4-BE49-F238E27FC236}">
                      <a16:creationId xmlns:a16="http://schemas.microsoft.com/office/drawing/2014/main" id="{17B01B9B-6D9C-4100-AF0D-5B5B737B5B71}"/>
                    </a:ext>
                  </a:extLst>
                </p:cNvPr>
                <p:cNvSpPr/>
                <p:nvPr/>
              </p:nvSpPr>
              <p:spPr>
                <a:xfrm rot="13726919">
                  <a:off x="5865074" y="3151909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9" name="Rettangolo con angoli arrotondati 38">
                  <a:extLst>
                    <a:ext uri="{FF2B5EF4-FFF2-40B4-BE49-F238E27FC236}">
                      <a16:creationId xmlns:a16="http://schemas.microsoft.com/office/drawing/2014/main" id="{F462D2D5-79D7-4431-8406-51BE6C352820}"/>
                    </a:ext>
                  </a:extLst>
                </p:cNvPr>
                <p:cNvSpPr/>
                <p:nvPr/>
              </p:nvSpPr>
              <p:spPr>
                <a:xfrm rot="13726919">
                  <a:off x="5885041" y="3175663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0" name="Rettangolo con angoli arrotondati 39">
                  <a:extLst>
                    <a:ext uri="{FF2B5EF4-FFF2-40B4-BE49-F238E27FC236}">
                      <a16:creationId xmlns:a16="http://schemas.microsoft.com/office/drawing/2014/main" id="{F25F5B6F-AB43-49A5-8B44-F78E00B01B6D}"/>
                    </a:ext>
                  </a:extLst>
                </p:cNvPr>
                <p:cNvSpPr/>
                <p:nvPr/>
              </p:nvSpPr>
              <p:spPr>
                <a:xfrm rot="9172983">
                  <a:off x="5973400" y="3155446"/>
                  <a:ext cx="60347" cy="2167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" name="Rettangolo con angoli arrotondati 40">
                  <a:extLst>
                    <a:ext uri="{FF2B5EF4-FFF2-40B4-BE49-F238E27FC236}">
                      <a16:creationId xmlns:a16="http://schemas.microsoft.com/office/drawing/2014/main" id="{FFFE2546-8573-4DF7-89C6-355712744395}"/>
                    </a:ext>
                  </a:extLst>
                </p:cNvPr>
                <p:cNvSpPr/>
                <p:nvPr/>
              </p:nvSpPr>
              <p:spPr>
                <a:xfrm rot="6915762">
                  <a:off x="6075699" y="3276850"/>
                  <a:ext cx="57348" cy="1769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46" name="Rettangolo 45">
            <a:extLst>
              <a:ext uri="{FF2B5EF4-FFF2-40B4-BE49-F238E27FC236}">
                <a16:creationId xmlns:a16="http://schemas.microsoft.com/office/drawing/2014/main" id="{A9F6E009-F881-4E76-A6BA-BE69EE0BB13E}"/>
              </a:ext>
            </a:extLst>
          </p:cNvPr>
          <p:cNvSpPr/>
          <p:nvPr/>
        </p:nvSpPr>
        <p:spPr>
          <a:xfrm>
            <a:off x="3512737" y="1157352"/>
            <a:ext cx="2879999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Field-based approach</a:t>
            </a:r>
            <a:endParaRPr lang="en-GB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DBC59C36-9CDA-4F4F-825F-D5B4B64CA432}"/>
              </a:ext>
            </a:extLst>
          </p:cNvPr>
          <p:cNvGrpSpPr>
            <a:grpSpLocks noChangeAspect="1"/>
          </p:cNvGrpSpPr>
          <p:nvPr/>
        </p:nvGrpSpPr>
        <p:grpSpPr>
          <a:xfrm>
            <a:off x="-37448" y="993421"/>
            <a:ext cx="9387187" cy="5644347"/>
            <a:chOff x="566626" y="1477284"/>
            <a:chExt cx="8778150" cy="5278144"/>
          </a:xfrm>
        </p:grpSpPr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52562FAF-D1DF-48C5-A06A-3BCD0B128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626" y="1477284"/>
              <a:ext cx="8778150" cy="52781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6" name="Gruppo 55">
              <a:extLst>
                <a:ext uri="{FF2B5EF4-FFF2-40B4-BE49-F238E27FC236}">
                  <a16:creationId xmlns:a16="http://schemas.microsoft.com/office/drawing/2014/main" id="{935D57C6-7C1E-4777-B107-A834AC66FD1E}"/>
                </a:ext>
              </a:extLst>
            </p:cNvPr>
            <p:cNvGrpSpPr/>
            <p:nvPr/>
          </p:nvGrpSpPr>
          <p:grpSpPr>
            <a:xfrm>
              <a:off x="2107006" y="3479753"/>
              <a:ext cx="4449208" cy="344535"/>
              <a:chOff x="2107006" y="3479753"/>
              <a:chExt cx="4449208" cy="344535"/>
            </a:xfrm>
          </p:grpSpPr>
          <p:sp>
            <p:nvSpPr>
              <p:cNvPr id="54" name="Figura a mano libera: forma 53">
                <a:extLst>
                  <a:ext uri="{FF2B5EF4-FFF2-40B4-BE49-F238E27FC236}">
                    <a16:creationId xmlns:a16="http://schemas.microsoft.com/office/drawing/2014/main" id="{F4991FC0-BC32-48E9-A50A-345CE85EB6DD}"/>
                  </a:ext>
                </a:extLst>
              </p:cNvPr>
              <p:cNvSpPr/>
              <p:nvPr/>
            </p:nvSpPr>
            <p:spPr>
              <a:xfrm rot="1735365">
                <a:off x="2312630" y="3479753"/>
                <a:ext cx="4243584" cy="188990"/>
              </a:xfrm>
              <a:custGeom>
                <a:avLst/>
                <a:gdLst>
                  <a:gd name="connsiteX0" fmla="*/ 0 w 8356600"/>
                  <a:gd name="connsiteY0" fmla="*/ 775320 h 775320"/>
                  <a:gd name="connsiteX1" fmla="*/ 1879600 w 8356600"/>
                  <a:gd name="connsiteY1" fmla="*/ 13320 h 775320"/>
                  <a:gd name="connsiteX2" fmla="*/ 4064000 w 8356600"/>
                  <a:gd name="connsiteY2" fmla="*/ 749920 h 775320"/>
                  <a:gd name="connsiteX3" fmla="*/ 6286500 w 8356600"/>
                  <a:gd name="connsiteY3" fmla="*/ 620 h 775320"/>
                  <a:gd name="connsiteX4" fmla="*/ 8356600 w 8356600"/>
                  <a:gd name="connsiteY4" fmla="*/ 648320 h 775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56600" h="775320">
                    <a:moveTo>
                      <a:pt x="0" y="775320"/>
                    </a:moveTo>
                    <a:cubicBezTo>
                      <a:pt x="601133" y="396436"/>
                      <a:pt x="1202267" y="17553"/>
                      <a:pt x="1879600" y="13320"/>
                    </a:cubicBezTo>
                    <a:cubicBezTo>
                      <a:pt x="2556933" y="9087"/>
                      <a:pt x="3329517" y="752037"/>
                      <a:pt x="4064000" y="749920"/>
                    </a:cubicBezTo>
                    <a:cubicBezTo>
                      <a:pt x="4798483" y="747803"/>
                      <a:pt x="5571067" y="17553"/>
                      <a:pt x="6286500" y="620"/>
                    </a:cubicBezTo>
                    <a:cubicBezTo>
                      <a:pt x="7001933" y="-16313"/>
                      <a:pt x="7679266" y="316003"/>
                      <a:pt x="8356600" y="648320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  <a:tailEnd type="triangle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Figura a mano libera: forma 54">
                <a:extLst>
                  <a:ext uri="{FF2B5EF4-FFF2-40B4-BE49-F238E27FC236}">
                    <a16:creationId xmlns:a16="http://schemas.microsoft.com/office/drawing/2014/main" id="{A17E5F5A-7A1B-4842-BA9E-39BF26BF1719}"/>
                  </a:ext>
                </a:extLst>
              </p:cNvPr>
              <p:cNvSpPr/>
              <p:nvPr/>
            </p:nvSpPr>
            <p:spPr>
              <a:xfrm rot="1735365">
                <a:off x="2107006" y="3635298"/>
                <a:ext cx="4243584" cy="188990"/>
              </a:xfrm>
              <a:custGeom>
                <a:avLst/>
                <a:gdLst>
                  <a:gd name="connsiteX0" fmla="*/ 0 w 8356600"/>
                  <a:gd name="connsiteY0" fmla="*/ 775320 h 775320"/>
                  <a:gd name="connsiteX1" fmla="*/ 1879600 w 8356600"/>
                  <a:gd name="connsiteY1" fmla="*/ 13320 h 775320"/>
                  <a:gd name="connsiteX2" fmla="*/ 4064000 w 8356600"/>
                  <a:gd name="connsiteY2" fmla="*/ 749920 h 775320"/>
                  <a:gd name="connsiteX3" fmla="*/ 6286500 w 8356600"/>
                  <a:gd name="connsiteY3" fmla="*/ 620 h 775320"/>
                  <a:gd name="connsiteX4" fmla="*/ 8356600 w 8356600"/>
                  <a:gd name="connsiteY4" fmla="*/ 648320 h 775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56600" h="775320">
                    <a:moveTo>
                      <a:pt x="0" y="775320"/>
                    </a:moveTo>
                    <a:cubicBezTo>
                      <a:pt x="601133" y="396436"/>
                      <a:pt x="1202267" y="17553"/>
                      <a:pt x="1879600" y="13320"/>
                    </a:cubicBezTo>
                    <a:cubicBezTo>
                      <a:pt x="2556933" y="9087"/>
                      <a:pt x="3329517" y="752037"/>
                      <a:pt x="4064000" y="749920"/>
                    </a:cubicBezTo>
                    <a:cubicBezTo>
                      <a:pt x="4798483" y="747803"/>
                      <a:pt x="5571067" y="17553"/>
                      <a:pt x="6286500" y="620"/>
                    </a:cubicBezTo>
                    <a:cubicBezTo>
                      <a:pt x="7001933" y="-16313"/>
                      <a:pt x="7679266" y="316003"/>
                      <a:pt x="8356600" y="648320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  <a:tailEnd type="triangle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B15E469-0457-49C5-B064-BBD57200B185}"/>
              </a:ext>
            </a:extLst>
          </p:cNvPr>
          <p:cNvSpPr/>
          <p:nvPr/>
        </p:nvSpPr>
        <p:spPr>
          <a:xfrm>
            <a:off x="1155619" y="3838402"/>
            <a:ext cx="1974251" cy="578918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4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erosion/deposition </a:t>
            </a:r>
            <a:r>
              <a:rPr lang="en-GB" sz="1400" b="1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analysis</a:t>
            </a:r>
          </a:p>
        </p:txBody>
      </p:sp>
      <p:sp>
        <p:nvSpPr>
          <p:cNvPr id="58" name="Ovale 57">
            <a:extLst>
              <a:ext uri="{FF2B5EF4-FFF2-40B4-BE49-F238E27FC236}">
                <a16:creationId xmlns:a16="http://schemas.microsoft.com/office/drawing/2014/main" id="{696302A2-E75A-4536-8F17-4E1B9F76BC9E}"/>
              </a:ext>
            </a:extLst>
          </p:cNvPr>
          <p:cNvSpPr>
            <a:spLocks noChangeAspect="1"/>
          </p:cNvSpPr>
          <p:nvPr/>
        </p:nvSpPr>
        <p:spPr>
          <a:xfrm>
            <a:off x="6699338" y="4603805"/>
            <a:ext cx="1035081" cy="103508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Connettore diritto 59">
            <a:extLst>
              <a:ext uri="{FF2B5EF4-FFF2-40B4-BE49-F238E27FC236}">
                <a16:creationId xmlns:a16="http://schemas.microsoft.com/office/drawing/2014/main" id="{2F31F455-AC6F-41CA-B816-4CF7F13B165E}"/>
              </a:ext>
            </a:extLst>
          </p:cNvPr>
          <p:cNvCxnSpPr>
            <a:cxnSpLocks/>
            <a:stCxn id="58" idx="4"/>
            <a:endCxn id="62" idx="1"/>
          </p:cNvCxnSpPr>
          <p:nvPr/>
        </p:nvCxnSpPr>
        <p:spPr>
          <a:xfrm>
            <a:off x="7216879" y="5638886"/>
            <a:ext cx="877587" cy="597211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2" name="Anteprima della diapositiva 61">
                <a:extLst>
                  <a:ext uri="{FF2B5EF4-FFF2-40B4-BE49-F238E27FC236}">
                    <a16:creationId xmlns:a16="http://schemas.microsoft.com/office/drawing/2014/main" id="{4127206B-91FA-45C0-9608-F66E6E2811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6214310"/>
                  </p:ext>
                </p:extLst>
              </p:nvPr>
            </p:nvGraphicFramePr>
            <p:xfrm>
              <a:off x="8094466" y="5831097"/>
              <a:ext cx="1440000" cy="810000"/>
            </p:xfrm>
            <a:graphic>
              <a:graphicData uri="http://schemas.microsoft.com/office/powerpoint/2016/slidezoom">
                <pslz:sldZm>
                  <pslz:sldZmObj sldId="267" cId="3321090806">
                    <pslz:zmPr id="{77191EEE-AAD4-46F7-AF2A-6F56E6D73511}" returnToParent="0" transitionDur="1000">
                      <p166:blipFill xmlns:p166="http://schemas.microsoft.com/office/powerpoint/2016/6/main">
                        <a:blip r:embed="rId2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2" name="Anteprima della diapositiva 61">
                <a:hlinkClick r:id="rId24" action="ppaction://hlinksldjump"/>
                <a:extLst>
                  <a:ext uri="{FF2B5EF4-FFF2-40B4-BE49-F238E27FC236}">
                    <a16:creationId xmlns:a16="http://schemas.microsoft.com/office/drawing/2014/main" id="{4127206B-91FA-45C0-9608-F66E6E2811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094466" y="5831097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pic>
        <p:nvPicPr>
          <p:cNvPr id="66" name="Elemento grafico 65" descr="Pioggia con riempimento a tinta unita">
            <a:extLst>
              <a:ext uri="{FF2B5EF4-FFF2-40B4-BE49-F238E27FC236}">
                <a16:creationId xmlns:a16="http://schemas.microsoft.com/office/drawing/2014/main" id="{EE3B58F7-6AF9-49F5-8E50-2DEEA1BAD42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412646" y="647700"/>
            <a:ext cx="651184" cy="651184"/>
          </a:xfrm>
          <a:prstGeom prst="rect">
            <a:avLst/>
          </a:prstGeom>
        </p:spPr>
      </p:pic>
      <p:sp>
        <p:nvSpPr>
          <p:cNvPr id="69" name="Rettangolo 68">
            <a:hlinkClick r:id="rId24" action="ppaction://hlinksldjump"/>
            <a:extLst>
              <a:ext uri="{FF2B5EF4-FFF2-40B4-BE49-F238E27FC236}">
                <a16:creationId xmlns:a16="http://schemas.microsoft.com/office/drawing/2014/main" id="{7D644077-5201-46E8-9C8A-2D6CCF682D8A}"/>
              </a:ext>
            </a:extLst>
          </p:cNvPr>
          <p:cNvSpPr/>
          <p:nvPr/>
        </p:nvSpPr>
        <p:spPr>
          <a:xfrm>
            <a:off x="8093016" y="5338472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runoff &amp; sediment trap</a:t>
            </a:r>
            <a:endParaRPr lang="en-GB" sz="16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pic>
        <p:nvPicPr>
          <p:cNvPr id="70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B9E9845A-C8B1-4794-9C8A-1439FDB83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uppo 51">
            <a:extLst>
              <a:ext uri="{FF2B5EF4-FFF2-40B4-BE49-F238E27FC236}">
                <a16:creationId xmlns:a16="http://schemas.microsoft.com/office/drawing/2014/main" id="{C58BE210-06DE-45D1-8721-581445FA1B53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53" name="Immagine 52">
              <a:hlinkClick r:id="rId29"/>
              <a:extLst>
                <a:ext uri="{FF2B5EF4-FFF2-40B4-BE49-F238E27FC236}">
                  <a16:creationId xmlns:a16="http://schemas.microsoft.com/office/drawing/2014/main" id="{C2422AEA-4B36-4719-8305-2DE15C049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59" name="Picture 2">
              <a:hlinkClick r:id="rId31"/>
              <a:extLst>
                <a:ext uri="{FF2B5EF4-FFF2-40B4-BE49-F238E27FC236}">
                  <a16:creationId xmlns:a16="http://schemas.microsoft.com/office/drawing/2014/main" id="{B28D4525-CFA1-483D-BAA9-A952801B0C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CasellaDiTesto 60">
              <a:hlinkClick r:id="rId33"/>
              <a:extLst>
                <a:ext uri="{FF2B5EF4-FFF2-40B4-BE49-F238E27FC236}">
                  <a16:creationId xmlns:a16="http://schemas.microsoft.com/office/drawing/2014/main" id="{B6707547-4299-4641-9963-E06592321E7C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63" name="Immagine 62">
              <a:hlinkClick r:id="rId34"/>
              <a:extLst>
                <a:ext uri="{FF2B5EF4-FFF2-40B4-BE49-F238E27FC236}">
                  <a16:creationId xmlns:a16="http://schemas.microsoft.com/office/drawing/2014/main" id="{4E5E2503-04DF-45A1-8134-063BF690B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64" name="CasellaDiTesto 63">
              <a:hlinkClick r:id="rId34"/>
              <a:extLst>
                <a:ext uri="{FF2B5EF4-FFF2-40B4-BE49-F238E27FC236}">
                  <a16:creationId xmlns:a16="http://schemas.microsoft.com/office/drawing/2014/main" id="{DE9030A1-438E-45B9-B25F-E6251BE2504C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65" name="Picture 2" descr="File:LinkedIn logo initials.png - Wikipedia">
              <a:hlinkClick r:id="rId34"/>
              <a:extLst>
                <a:ext uri="{FF2B5EF4-FFF2-40B4-BE49-F238E27FC236}">
                  <a16:creationId xmlns:a16="http://schemas.microsoft.com/office/drawing/2014/main" id="{FFCD2D5A-13B1-46C4-AFBB-EFD0624E0D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4" descr="Facebook Brand Resources">
              <a:hlinkClick r:id="rId37"/>
              <a:extLst>
                <a:ext uri="{FF2B5EF4-FFF2-40B4-BE49-F238E27FC236}">
                  <a16:creationId xmlns:a16="http://schemas.microsoft.com/office/drawing/2014/main" id="{9E8A5766-53B2-48A2-AF46-C3C9C8D9F9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4" descr="File:Instagram logo 2016.svg - Wikipedia">
              <a:hlinkClick r:id="rId39"/>
              <a:extLst>
                <a:ext uri="{FF2B5EF4-FFF2-40B4-BE49-F238E27FC236}">
                  <a16:creationId xmlns:a16="http://schemas.microsoft.com/office/drawing/2014/main" id="{C7C711FA-6308-4E41-B631-31065D3905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6" descr="File:WeChat logo Android.png - Wikimedia Commons">
              <a:extLst>
                <a:ext uri="{FF2B5EF4-FFF2-40B4-BE49-F238E27FC236}">
                  <a16:creationId xmlns:a16="http://schemas.microsoft.com/office/drawing/2014/main" id="{F32E5AF6-33BE-40A0-BD20-24B521D20E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8" descr="Twitter - Wikipedia">
              <a:hlinkClick r:id="rId42"/>
              <a:extLst>
                <a:ext uri="{FF2B5EF4-FFF2-40B4-BE49-F238E27FC236}">
                  <a16:creationId xmlns:a16="http://schemas.microsoft.com/office/drawing/2014/main" id="{7398B895-FF2F-4924-B7D3-0C63F06BD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976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F4549093-9E02-4847-9865-8F53B0C187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4" name="Anteprima della diapositiva 23">
                <a:extLst>
                  <a:ext uri="{FF2B5EF4-FFF2-40B4-BE49-F238E27FC236}">
                    <a16:creationId xmlns:a16="http://schemas.microsoft.com/office/drawing/2014/main" id="{56D8A646-FF57-433F-A4B0-EC3FF4FE7C7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4" name="Anteprima della diapositiva 2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56D8A646-FF57-433F-A4B0-EC3FF4FE7C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D58ABF1-A979-42B3-A5F7-DF4AE28AC05C}"/>
              </a:ext>
            </a:extLst>
          </p:cNvPr>
          <p:cNvSpPr txBox="1"/>
          <p:nvPr/>
        </p:nvSpPr>
        <p:spPr>
          <a:xfrm>
            <a:off x="10452100" y="4579868"/>
            <a:ext cx="154893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1200"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en-GB" sz="1100" dirty="0"/>
              <a:t>Field-based approach: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3D751F49-4D34-4F76-8B4B-BACDB0903CBA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D5A9F4BB-7691-4B15-BC1C-7EDBD877B7F3}"/>
              </a:ext>
            </a:extLst>
          </p:cNvPr>
          <p:cNvGrpSpPr/>
          <p:nvPr/>
        </p:nvGrpSpPr>
        <p:grpSpPr>
          <a:xfrm>
            <a:off x="537487" y="3346967"/>
            <a:ext cx="2160000" cy="2160000"/>
            <a:chOff x="904467" y="3363309"/>
            <a:chExt cx="2160000" cy="2160000"/>
          </a:xfrm>
        </p:grpSpPr>
        <p:pic>
          <p:nvPicPr>
            <p:cNvPr id="34" name="Immagine 33" descr="Immagine che contiene testo, erba, esterni&#10;&#10;Descrizione generata automaticamente">
              <a:extLst>
                <a:ext uri="{FF2B5EF4-FFF2-40B4-BE49-F238E27FC236}">
                  <a16:creationId xmlns:a16="http://schemas.microsoft.com/office/drawing/2014/main" id="{8D6D25B3-431A-4C31-AC08-4C91018820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2" t="-201" r="47308" b="201"/>
            <a:stretch/>
          </p:blipFill>
          <p:spPr>
            <a:xfrm>
              <a:off x="904467" y="3363309"/>
              <a:ext cx="2160000" cy="2160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9DA166C3-8AB2-4903-BE05-4CFB2BF8AA98}"/>
                </a:ext>
              </a:extLst>
            </p:cNvPr>
            <p:cNvSpPr/>
            <p:nvPr/>
          </p:nvSpPr>
          <p:spPr>
            <a:xfrm rot="5249202">
              <a:off x="2114387" y="4096534"/>
              <a:ext cx="1067202" cy="96102"/>
            </a:xfrm>
            <a:custGeom>
              <a:avLst/>
              <a:gdLst>
                <a:gd name="connsiteX0" fmla="*/ 0 w 8356600"/>
                <a:gd name="connsiteY0" fmla="*/ 775320 h 775320"/>
                <a:gd name="connsiteX1" fmla="*/ 1879600 w 8356600"/>
                <a:gd name="connsiteY1" fmla="*/ 13320 h 775320"/>
                <a:gd name="connsiteX2" fmla="*/ 4064000 w 8356600"/>
                <a:gd name="connsiteY2" fmla="*/ 749920 h 775320"/>
                <a:gd name="connsiteX3" fmla="*/ 6286500 w 8356600"/>
                <a:gd name="connsiteY3" fmla="*/ 620 h 775320"/>
                <a:gd name="connsiteX4" fmla="*/ 8356600 w 8356600"/>
                <a:gd name="connsiteY4" fmla="*/ 648320 h 77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56600" h="775320">
                  <a:moveTo>
                    <a:pt x="0" y="775320"/>
                  </a:moveTo>
                  <a:cubicBezTo>
                    <a:pt x="601133" y="396436"/>
                    <a:pt x="1202267" y="17553"/>
                    <a:pt x="1879600" y="13320"/>
                  </a:cubicBezTo>
                  <a:cubicBezTo>
                    <a:pt x="2556933" y="9087"/>
                    <a:pt x="3329517" y="752037"/>
                    <a:pt x="4064000" y="749920"/>
                  </a:cubicBezTo>
                  <a:cubicBezTo>
                    <a:pt x="4798483" y="747803"/>
                    <a:pt x="5571067" y="17553"/>
                    <a:pt x="6286500" y="620"/>
                  </a:cubicBezTo>
                  <a:cubicBezTo>
                    <a:pt x="7001933" y="-16313"/>
                    <a:pt x="7679266" y="316003"/>
                    <a:pt x="8356600" y="648320"/>
                  </a:cubicBezTo>
                </a:path>
              </a:pathLst>
            </a:custGeom>
            <a:noFill/>
            <a:ln w="28575">
              <a:solidFill>
                <a:srgbClr val="00B0F0"/>
              </a:solidFill>
              <a:tailEnd type="arrow" w="lg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9BAAF533-8435-4185-96EA-119B3393C619}"/>
                </a:ext>
              </a:extLst>
            </p:cNvPr>
            <p:cNvSpPr/>
            <p:nvPr/>
          </p:nvSpPr>
          <p:spPr>
            <a:xfrm rot="5249202">
              <a:off x="644948" y="4197903"/>
              <a:ext cx="1067202" cy="96102"/>
            </a:xfrm>
            <a:custGeom>
              <a:avLst/>
              <a:gdLst>
                <a:gd name="connsiteX0" fmla="*/ 0 w 8356600"/>
                <a:gd name="connsiteY0" fmla="*/ 775320 h 775320"/>
                <a:gd name="connsiteX1" fmla="*/ 1879600 w 8356600"/>
                <a:gd name="connsiteY1" fmla="*/ 13320 h 775320"/>
                <a:gd name="connsiteX2" fmla="*/ 4064000 w 8356600"/>
                <a:gd name="connsiteY2" fmla="*/ 749920 h 775320"/>
                <a:gd name="connsiteX3" fmla="*/ 6286500 w 8356600"/>
                <a:gd name="connsiteY3" fmla="*/ 620 h 775320"/>
                <a:gd name="connsiteX4" fmla="*/ 8356600 w 8356600"/>
                <a:gd name="connsiteY4" fmla="*/ 648320 h 77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56600" h="775320">
                  <a:moveTo>
                    <a:pt x="0" y="775320"/>
                  </a:moveTo>
                  <a:cubicBezTo>
                    <a:pt x="601133" y="396436"/>
                    <a:pt x="1202267" y="17553"/>
                    <a:pt x="1879600" y="13320"/>
                  </a:cubicBezTo>
                  <a:cubicBezTo>
                    <a:pt x="2556933" y="9087"/>
                    <a:pt x="3329517" y="752037"/>
                    <a:pt x="4064000" y="749920"/>
                  </a:cubicBezTo>
                  <a:cubicBezTo>
                    <a:pt x="4798483" y="747803"/>
                    <a:pt x="5571067" y="17553"/>
                    <a:pt x="6286500" y="620"/>
                  </a:cubicBezTo>
                  <a:cubicBezTo>
                    <a:pt x="7001933" y="-16313"/>
                    <a:pt x="7679266" y="316003"/>
                    <a:pt x="8356600" y="648320"/>
                  </a:cubicBezTo>
                </a:path>
              </a:pathLst>
            </a:custGeom>
            <a:noFill/>
            <a:ln w="28575">
              <a:solidFill>
                <a:srgbClr val="00B0F0"/>
              </a:solidFill>
              <a:tailEnd type="arrow" w="lg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1" name="Rettangolo 40">
            <a:extLst>
              <a:ext uri="{FF2B5EF4-FFF2-40B4-BE49-F238E27FC236}">
                <a16:creationId xmlns:a16="http://schemas.microsoft.com/office/drawing/2014/main" id="{5F8C1B2E-243F-4B4E-99DD-A8345E3E6A71}"/>
              </a:ext>
            </a:extLst>
          </p:cNvPr>
          <p:cNvSpPr/>
          <p:nvPr/>
        </p:nvSpPr>
        <p:spPr>
          <a:xfrm>
            <a:off x="5735589" y="3377883"/>
            <a:ext cx="3972854" cy="3282315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Setting up of a system (cost-effective and easy-to-install) that collect runoff/sediment transported to the bottom of the experimental rows;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The system consists of a box and aluminum channels that transport the runoff/sediment inside;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Rainfall is constantly monitored using weather station data and from field measurements of total precipitation;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Following the intense precipitation that generated the runoff, the amount of water in the box is measured and a sample is collected. By sediment concentration analysis, the amount of soil and water caused by the precipitation is estimated;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This provides an assessment of the runoff and sediment generating capacity of each type of management studied.</a:t>
            </a:r>
            <a:endParaRPr lang="en-GB" sz="1100" dirty="0">
              <a:solidFill>
                <a:schemeClr val="bg1"/>
              </a:solidFill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Anteprima della diapositiva 43">
                <a:extLst>
                  <a:ext uri="{FF2B5EF4-FFF2-40B4-BE49-F238E27FC236}">
                    <a16:creationId xmlns:a16="http://schemas.microsoft.com/office/drawing/2014/main" id="{B05DC3DE-22AD-409C-95CE-FBB2ABC05A5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85686782"/>
                  </p:ext>
                </p:extLst>
              </p:nvPr>
            </p:nvGraphicFramePr>
            <p:xfrm>
              <a:off x="10532459" y="4798265"/>
              <a:ext cx="1440000" cy="810000"/>
            </p:xfrm>
            <a:graphic>
              <a:graphicData uri="http://schemas.microsoft.com/office/powerpoint/2016/slidezoom">
                <pslz:sldZm>
                  <pslz:sldZmObj sldId="265" cId="3079765566">
                    <pslz:zmPr id="{87606DD4-3051-4496-8100-ED9272374263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Anteprima della diapositiva 43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B05DC3DE-22AD-409C-95CE-FBB2ABC05A5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32459" y="4798265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grpSp>
        <p:nvGrpSpPr>
          <p:cNvPr id="73" name="Gruppo 72">
            <a:extLst>
              <a:ext uri="{FF2B5EF4-FFF2-40B4-BE49-F238E27FC236}">
                <a16:creationId xmlns:a16="http://schemas.microsoft.com/office/drawing/2014/main" id="{6AC1567B-ED7D-462E-9320-9EAAE4BBC6BD}"/>
              </a:ext>
            </a:extLst>
          </p:cNvPr>
          <p:cNvGrpSpPr/>
          <p:nvPr/>
        </p:nvGrpSpPr>
        <p:grpSpPr>
          <a:xfrm>
            <a:off x="801740" y="799040"/>
            <a:ext cx="2916000" cy="1957474"/>
            <a:chOff x="589732" y="838602"/>
            <a:chExt cx="3052651" cy="1957474"/>
          </a:xfrm>
        </p:grpSpPr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CB046B66-7E57-44D9-8E9E-3AFCD90942C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9732" y="960572"/>
              <a:ext cx="3052651" cy="1835504"/>
              <a:chOff x="566626" y="1477284"/>
              <a:chExt cx="8778150" cy="5278144"/>
            </a:xfrm>
          </p:grpSpPr>
          <p:pic>
            <p:nvPicPr>
              <p:cNvPr id="19" name="Immagine 18">
                <a:extLst>
                  <a:ext uri="{FF2B5EF4-FFF2-40B4-BE49-F238E27FC236}">
                    <a16:creationId xmlns:a16="http://schemas.microsoft.com/office/drawing/2014/main" id="{21D00F08-B76C-467B-AC85-2C275EB692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6626" y="1477284"/>
                <a:ext cx="8778150" cy="527814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20" name="Gruppo 19">
                <a:extLst>
                  <a:ext uri="{FF2B5EF4-FFF2-40B4-BE49-F238E27FC236}">
                    <a16:creationId xmlns:a16="http://schemas.microsoft.com/office/drawing/2014/main" id="{E0918412-945A-486D-BDAE-4F7018E81B9E}"/>
                  </a:ext>
                </a:extLst>
              </p:cNvPr>
              <p:cNvGrpSpPr/>
              <p:nvPr/>
            </p:nvGrpSpPr>
            <p:grpSpPr>
              <a:xfrm>
                <a:off x="2107006" y="3479753"/>
                <a:ext cx="4449208" cy="344535"/>
                <a:chOff x="2107006" y="3479753"/>
                <a:chExt cx="4449208" cy="344535"/>
              </a:xfrm>
            </p:grpSpPr>
            <p:sp>
              <p:nvSpPr>
                <p:cNvPr id="21" name="Figura a mano libera: forma 20">
                  <a:extLst>
                    <a:ext uri="{FF2B5EF4-FFF2-40B4-BE49-F238E27FC236}">
                      <a16:creationId xmlns:a16="http://schemas.microsoft.com/office/drawing/2014/main" id="{47119FCE-E051-40C3-9CC4-143972346703}"/>
                    </a:ext>
                  </a:extLst>
                </p:cNvPr>
                <p:cNvSpPr/>
                <p:nvPr/>
              </p:nvSpPr>
              <p:spPr>
                <a:xfrm rot="1735365">
                  <a:off x="2312630" y="3479753"/>
                  <a:ext cx="4243584" cy="188990"/>
                </a:xfrm>
                <a:custGeom>
                  <a:avLst/>
                  <a:gdLst>
                    <a:gd name="connsiteX0" fmla="*/ 0 w 8356600"/>
                    <a:gd name="connsiteY0" fmla="*/ 775320 h 775320"/>
                    <a:gd name="connsiteX1" fmla="*/ 1879600 w 8356600"/>
                    <a:gd name="connsiteY1" fmla="*/ 13320 h 775320"/>
                    <a:gd name="connsiteX2" fmla="*/ 4064000 w 8356600"/>
                    <a:gd name="connsiteY2" fmla="*/ 749920 h 775320"/>
                    <a:gd name="connsiteX3" fmla="*/ 6286500 w 8356600"/>
                    <a:gd name="connsiteY3" fmla="*/ 620 h 775320"/>
                    <a:gd name="connsiteX4" fmla="*/ 8356600 w 8356600"/>
                    <a:gd name="connsiteY4" fmla="*/ 648320 h 775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6600" h="775320">
                      <a:moveTo>
                        <a:pt x="0" y="775320"/>
                      </a:moveTo>
                      <a:cubicBezTo>
                        <a:pt x="601133" y="396436"/>
                        <a:pt x="1202267" y="17553"/>
                        <a:pt x="1879600" y="13320"/>
                      </a:cubicBezTo>
                      <a:cubicBezTo>
                        <a:pt x="2556933" y="9087"/>
                        <a:pt x="3329517" y="752037"/>
                        <a:pt x="4064000" y="749920"/>
                      </a:cubicBezTo>
                      <a:cubicBezTo>
                        <a:pt x="4798483" y="747803"/>
                        <a:pt x="5571067" y="17553"/>
                        <a:pt x="6286500" y="620"/>
                      </a:cubicBezTo>
                      <a:cubicBezTo>
                        <a:pt x="7001933" y="-16313"/>
                        <a:pt x="7679266" y="316003"/>
                        <a:pt x="8356600" y="648320"/>
                      </a:cubicBezTo>
                    </a:path>
                  </a:pathLst>
                </a:custGeom>
                <a:noFill/>
                <a:ln w="19050">
                  <a:solidFill>
                    <a:srgbClr val="00B0F0"/>
                  </a:solidFill>
                  <a:tailEnd type="triangle" w="sm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2" name="Figura a mano libera: forma 21">
                  <a:extLst>
                    <a:ext uri="{FF2B5EF4-FFF2-40B4-BE49-F238E27FC236}">
                      <a16:creationId xmlns:a16="http://schemas.microsoft.com/office/drawing/2014/main" id="{50B771AE-AC40-4317-B04B-1E52A01488E8}"/>
                    </a:ext>
                  </a:extLst>
                </p:cNvPr>
                <p:cNvSpPr/>
                <p:nvPr/>
              </p:nvSpPr>
              <p:spPr>
                <a:xfrm rot="1735365">
                  <a:off x="2107006" y="3635298"/>
                  <a:ext cx="4243584" cy="188990"/>
                </a:xfrm>
                <a:custGeom>
                  <a:avLst/>
                  <a:gdLst>
                    <a:gd name="connsiteX0" fmla="*/ 0 w 8356600"/>
                    <a:gd name="connsiteY0" fmla="*/ 775320 h 775320"/>
                    <a:gd name="connsiteX1" fmla="*/ 1879600 w 8356600"/>
                    <a:gd name="connsiteY1" fmla="*/ 13320 h 775320"/>
                    <a:gd name="connsiteX2" fmla="*/ 4064000 w 8356600"/>
                    <a:gd name="connsiteY2" fmla="*/ 749920 h 775320"/>
                    <a:gd name="connsiteX3" fmla="*/ 6286500 w 8356600"/>
                    <a:gd name="connsiteY3" fmla="*/ 620 h 775320"/>
                    <a:gd name="connsiteX4" fmla="*/ 8356600 w 8356600"/>
                    <a:gd name="connsiteY4" fmla="*/ 648320 h 775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56600" h="775320">
                      <a:moveTo>
                        <a:pt x="0" y="775320"/>
                      </a:moveTo>
                      <a:cubicBezTo>
                        <a:pt x="601133" y="396436"/>
                        <a:pt x="1202267" y="17553"/>
                        <a:pt x="1879600" y="13320"/>
                      </a:cubicBezTo>
                      <a:cubicBezTo>
                        <a:pt x="2556933" y="9087"/>
                        <a:pt x="3329517" y="752037"/>
                        <a:pt x="4064000" y="749920"/>
                      </a:cubicBezTo>
                      <a:cubicBezTo>
                        <a:pt x="4798483" y="747803"/>
                        <a:pt x="5571067" y="17553"/>
                        <a:pt x="6286500" y="620"/>
                      </a:cubicBezTo>
                      <a:cubicBezTo>
                        <a:pt x="7001933" y="-16313"/>
                        <a:pt x="7679266" y="316003"/>
                        <a:pt x="8356600" y="648320"/>
                      </a:cubicBezTo>
                    </a:path>
                  </a:pathLst>
                </a:custGeom>
                <a:noFill/>
                <a:ln w="19050">
                  <a:solidFill>
                    <a:srgbClr val="00B0F0"/>
                  </a:solidFill>
                  <a:tailEnd type="triangle" w="sm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46" name="Connettore diritto 45">
              <a:extLst>
                <a:ext uri="{FF2B5EF4-FFF2-40B4-BE49-F238E27FC236}">
                  <a16:creationId xmlns:a16="http://schemas.microsoft.com/office/drawing/2014/main" id="{98715196-2605-4078-A1C7-65FF7C309F5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4856" y="1688306"/>
              <a:ext cx="1790144" cy="1003309"/>
            </a:xfrm>
            <a:prstGeom prst="line">
              <a:avLst/>
            </a:prstGeom>
            <a:ln w="9525">
              <a:solidFill>
                <a:srgbClr val="000000">
                  <a:alpha val="69804"/>
                </a:srgbClr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Connettore diritto 46">
              <a:extLst>
                <a:ext uri="{FF2B5EF4-FFF2-40B4-BE49-F238E27FC236}">
                  <a16:creationId xmlns:a16="http://schemas.microsoft.com/office/drawing/2014/main" id="{8B231442-235C-49E5-B0A4-2B20CDC637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4855" y="1422093"/>
              <a:ext cx="1790145" cy="1270308"/>
            </a:xfrm>
            <a:prstGeom prst="line">
              <a:avLst/>
            </a:prstGeom>
            <a:ln w="9525">
              <a:solidFill>
                <a:srgbClr val="000000">
                  <a:alpha val="69804"/>
                </a:srgbClr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C6312591-DBBF-469D-9C76-4AEC087E449C}"/>
                </a:ext>
              </a:extLst>
            </p:cNvPr>
            <p:cNvSpPr txBox="1"/>
            <p:nvPr/>
          </p:nvSpPr>
          <p:spPr>
            <a:xfrm>
              <a:off x="734854" y="1589431"/>
              <a:ext cx="60483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25 %</a:t>
              </a:r>
            </a:p>
          </p:txBody>
        </p:sp>
        <p:sp>
          <p:nvSpPr>
            <p:cNvPr id="58" name="CasellaDiTesto 57">
              <a:extLst>
                <a:ext uri="{FF2B5EF4-FFF2-40B4-BE49-F238E27FC236}">
                  <a16:creationId xmlns:a16="http://schemas.microsoft.com/office/drawing/2014/main" id="{9C0C4F5F-1C7E-4A49-9785-205EB729492E}"/>
                </a:ext>
              </a:extLst>
            </p:cNvPr>
            <p:cNvSpPr txBox="1"/>
            <p:nvPr/>
          </p:nvSpPr>
          <p:spPr>
            <a:xfrm>
              <a:off x="1403835" y="838602"/>
              <a:ext cx="604837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80 m</a:t>
              </a:r>
              <a:r>
                <a:rPr lang="en-GB" sz="500" baseline="300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</a:t>
              </a:r>
              <a:endParaRPr lang="en-GB" sz="500" dirty="0">
                <a:latin typeface="Yu Gothic" panose="020B0400000000000000" pitchFamily="34" charset="-128"/>
                <a:ea typeface="Yu Gothic" panose="020B0400000000000000" pitchFamily="34" charset="-128"/>
              </a:endParaRPr>
            </a:p>
          </p:txBody>
        </p:sp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27846A15-74F3-44FF-A1D8-04ABDD7A4E51}"/>
              </a:ext>
            </a:extLst>
          </p:cNvPr>
          <p:cNvGrpSpPr>
            <a:grpSpLocks noChangeAspect="1"/>
          </p:cNvGrpSpPr>
          <p:nvPr/>
        </p:nvGrpSpPr>
        <p:grpSpPr>
          <a:xfrm>
            <a:off x="4656000" y="967448"/>
            <a:ext cx="2880000" cy="1685538"/>
            <a:chOff x="4726580" y="936905"/>
            <a:chExt cx="3190611" cy="1867325"/>
          </a:xfrm>
        </p:grpSpPr>
        <p:pic>
          <p:nvPicPr>
            <p:cNvPr id="60" name="Immagine 59">
              <a:extLst>
                <a:ext uri="{FF2B5EF4-FFF2-40B4-BE49-F238E27FC236}">
                  <a16:creationId xmlns:a16="http://schemas.microsoft.com/office/drawing/2014/main" id="{90003C5B-3898-4821-B081-913F46DA8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26580" y="936905"/>
              <a:ext cx="3190611" cy="18673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63" name="Connettore 2 62">
              <a:extLst>
                <a:ext uri="{FF2B5EF4-FFF2-40B4-BE49-F238E27FC236}">
                  <a16:creationId xmlns:a16="http://schemas.microsoft.com/office/drawing/2014/main" id="{683609C0-8896-46F6-8768-AC44D89BD52E}"/>
                </a:ext>
              </a:extLst>
            </p:cNvPr>
            <p:cNvCxnSpPr/>
            <p:nvPr/>
          </p:nvCxnSpPr>
          <p:spPr>
            <a:xfrm flipH="1">
              <a:off x="6029325" y="1422093"/>
              <a:ext cx="221401" cy="456231"/>
            </a:xfrm>
            <a:prstGeom prst="straightConnector1">
              <a:avLst/>
            </a:prstGeom>
            <a:noFill/>
            <a:ln w="38100">
              <a:solidFill>
                <a:srgbClr val="00B0F0"/>
              </a:solidFill>
              <a:tailEnd type="arrow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Connettore 2 63">
              <a:extLst>
                <a:ext uri="{FF2B5EF4-FFF2-40B4-BE49-F238E27FC236}">
                  <a16:creationId xmlns:a16="http://schemas.microsoft.com/office/drawing/2014/main" id="{E55802AF-13E7-4288-B53A-B15FFF97F7A8}"/>
                </a:ext>
              </a:extLst>
            </p:cNvPr>
            <p:cNvCxnSpPr>
              <a:cxnSpLocks/>
            </p:cNvCxnSpPr>
            <p:nvPr/>
          </p:nvCxnSpPr>
          <p:spPr>
            <a:xfrm>
              <a:off x="6321885" y="1422092"/>
              <a:ext cx="221401" cy="456231"/>
            </a:xfrm>
            <a:prstGeom prst="straightConnector1">
              <a:avLst/>
            </a:prstGeom>
            <a:noFill/>
            <a:ln w="38100">
              <a:solidFill>
                <a:srgbClr val="00B0F0"/>
              </a:solidFill>
              <a:tailEnd type="arrow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B460444A-8B27-4072-BD9A-0AE19D2CC9A2}"/>
              </a:ext>
            </a:extLst>
          </p:cNvPr>
          <p:cNvGrpSpPr>
            <a:grpSpLocks noChangeAspect="1"/>
          </p:cNvGrpSpPr>
          <p:nvPr/>
        </p:nvGrpSpPr>
        <p:grpSpPr>
          <a:xfrm>
            <a:off x="2867686" y="3346967"/>
            <a:ext cx="2160000" cy="2160000"/>
            <a:chOff x="9032904" y="880020"/>
            <a:chExt cx="1867327" cy="1867326"/>
          </a:xfrm>
        </p:grpSpPr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F317FDB0-4C1E-4868-82C2-6C8C5F82EF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2950" r="12950"/>
            <a:stretch/>
          </p:blipFill>
          <p:spPr>
            <a:xfrm>
              <a:off x="9032904" y="880020"/>
              <a:ext cx="1867327" cy="18673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65" name="Connettore 2 64">
              <a:extLst>
                <a:ext uri="{FF2B5EF4-FFF2-40B4-BE49-F238E27FC236}">
                  <a16:creationId xmlns:a16="http://schemas.microsoft.com/office/drawing/2014/main" id="{20EA87D1-CD52-41B7-ABB8-2C975487FF2A}"/>
                </a:ext>
              </a:extLst>
            </p:cNvPr>
            <p:cNvCxnSpPr/>
            <p:nvPr/>
          </p:nvCxnSpPr>
          <p:spPr>
            <a:xfrm flipH="1">
              <a:off x="9771536" y="1400150"/>
              <a:ext cx="221401" cy="456231"/>
            </a:xfrm>
            <a:prstGeom prst="straightConnector1">
              <a:avLst/>
            </a:prstGeom>
            <a:noFill/>
            <a:ln w="28575">
              <a:solidFill>
                <a:srgbClr val="00B0F0"/>
              </a:solidFill>
              <a:tailEnd type="arrow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Connettore 2 65">
              <a:extLst>
                <a:ext uri="{FF2B5EF4-FFF2-40B4-BE49-F238E27FC236}">
                  <a16:creationId xmlns:a16="http://schemas.microsoft.com/office/drawing/2014/main" id="{66CA9AAD-F3A0-4AA5-A478-E5D96D47D83D}"/>
                </a:ext>
              </a:extLst>
            </p:cNvPr>
            <p:cNvCxnSpPr>
              <a:cxnSpLocks/>
            </p:cNvCxnSpPr>
            <p:nvPr/>
          </p:nvCxnSpPr>
          <p:spPr>
            <a:xfrm>
              <a:off x="10064096" y="1400149"/>
              <a:ext cx="221401" cy="456231"/>
            </a:xfrm>
            <a:prstGeom prst="straightConnector1">
              <a:avLst/>
            </a:prstGeom>
            <a:noFill/>
            <a:ln w="28575">
              <a:solidFill>
                <a:srgbClr val="00B0F0"/>
              </a:solidFill>
              <a:tailEnd type="arrow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71" name="Immagine 70">
            <a:extLst>
              <a:ext uri="{FF2B5EF4-FFF2-40B4-BE49-F238E27FC236}">
                <a16:creationId xmlns:a16="http://schemas.microsoft.com/office/drawing/2014/main" id="{AEA4B107-7903-42FA-88CD-DA8A8F75EE2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27521" y="803406"/>
            <a:ext cx="3738587" cy="2188032"/>
          </a:xfrm>
          <a:prstGeom prst="rect">
            <a:avLst/>
          </a:prstGeom>
        </p:spPr>
      </p:pic>
      <p:sp>
        <p:nvSpPr>
          <p:cNvPr id="42" name="Ovale 41">
            <a:extLst>
              <a:ext uri="{FF2B5EF4-FFF2-40B4-BE49-F238E27FC236}">
                <a16:creationId xmlns:a16="http://schemas.microsoft.com/office/drawing/2014/main" id="{C73C9B1E-B379-4014-B839-FC388330E47C}"/>
              </a:ext>
            </a:extLst>
          </p:cNvPr>
          <p:cNvSpPr>
            <a:spLocks noChangeAspect="1"/>
          </p:cNvSpPr>
          <p:nvPr/>
        </p:nvSpPr>
        <p:spPr>
          <a:xfrm>
            <a:off x="2830875" y="2056257"/>
            <a:ext cx="504474" cy="504474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6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562E7F7E-108A-434A-93EA-2E59C6105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uppo 50">
            <a:extLst>
              <a:ext uri="{FF2B5EF4-FFF2-40B4-BE49-F238E27FC236}">
                <a16:creationId xmlns:a16="http://schemas.microsoft.com/office/drawing/2014/main" id="{A8DDDFD2-1F43-4776-9F55-D0F8D1557ADD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52" name="Immagine 51">
              <a:hlinkClick r:id="rId16"/>
              <a:extLst>
                <a:ext uri="{FF2B5EF4-FFF2-40B4-BE49-F238E27FC236}">
                  <a16:creationId xmlns:a16="http://schemas.microsoft.com/office/drawing/2014/main" id="{A042D65A-DBF1-4310-8EA8-1870714B7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53" name="Picture 2">
              <a:hlinkClick r:id="rId18"/>
              <a:extLst>
                <a:ext uri="{FF2B5EF4-FFF2-40B4-BE49-F238E27FC236}">
                  <a16:creationId xmlns:a16="http://schemas.microsoft.com/office/drawing/2014/main" id="{0E0EF73E-824A-437E-BB33-CB8400759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CasellaDiTesto 53">
              <a:hlinkClick r:id="rId20"/>
              <a:extLst>
                <a:ext uri="{FF2B5EF4-FFF2-40B4-BE49-F238E27FC236}">
                  <a16:creationId xmlns:a16="http://schemas.microsoft.com/office/drawing/2014/main" id="{6E429553-1FC4-4F05-AFD0-EC300A68D7B9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55" name="Immagine 54">
              <a:hlinkClick r:id="rId21"/>
              <a:extLst>
                <a:ext uri="{FF2B5EF4-FFF2-40B4-BE49-F238E27FC236}">
                  <a16:creationId xmlns:a16="http://schemas.microsoft.com/office/drawing/2014/main" id="{811D627A-D4A2-4F92-BFD1-CF71A5770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56" name="CasellaDiTesto 55">
              <a:hlinkClick r:id="rId21"/>
              <a:extLst>
                <a:ext uri="{FF2B5EF4-FFF2-40B4-BE49-F238E27FC236}">
                  <a16:creationId xmlns:a16="http://schemas.microsoft.com/office/drawing/2014/main" id="{9436560C-4650-4150-B348-58805B8FEC48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59" name="Picture 2" descr="File:LinkedIn logo initials.png - Wikipedia">
              <a:hlinkClick r:id="rId21"/>
              <a:extLst>
                <a:ext uri="{FF2B5EF4-FFF2-40B4-BE49-F238E27FC236}">
                  <a16:creationId xmlns:a16="http://schemas.microsoft.com/office/drawing/2014/main" id="{615C0A77-44E9-4C2E-9814-C11DB075A6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4" descr="Facebook Brand Resources">
              <a:hlinkClick r:id="rId24"/>
              <a:extLst>
                <a:ext uri="{FF2B5EF4-FFF2-40B4-BE49-F238E27FC236}">
                  <a16:creationId xmlns:a16="http://schemas.microsoft.com/office/drawing/2014/main" id="{BB9D668F-6192-4BA7-943C-1F581DDEB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4" descr="File:Instagram logo 2016.svg - Wikipedia">
              <a:hlinkClick r:id="rId26"/>
              <a:extLst>
                <a:ext uri="{FF2B5EF4-FFF2-40B4-BE49-F238E27FC236}">
                  <a16:creationId xmlns:a16="http://schemas.microsoft.com/office/drawing/2014/main" id="{17E4A8D0-F957-49D5-8A16-37B262637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6" descr="File:WeChat logo Android.png - Wikimedia Commons">
              <a:extLst>
                <a:ext uri="{FF2B5EF4-FFF2-40B4-BE49-F238E27FC236}">
                  <a16:creationId xmlns:a16="http://schemas.microsoft.com/office/drawing/2014/main" id="{1F71B969-F74F-462C-989F-48A1969436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8" descr="Twitter - Wikipedia">
              <a:hlinkClick r:id="rId29"/>
              <a:extLst>
                <a:ext uri="{FF2B5EF4-FFF2-40B4-BE49-F238E27FC236}">
                  <a16:creationId xmlns:a16="http://schemas.microsoft.com/office/drawing/2014/main" id="{22666057-9A78-4A52-A814-C0489646D8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2109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0DD95E95-577B-4396-8590-4FF05FE5868E}"/>
              </a:ext>
            </a:extLst>
          </p:cNvPr>
          <p:cNvSpPr/>
          <p:nvPr/>
        </p:nvSpPr>
        <p:spPr>
          <a:xfrm>
            <a:off x="10310946" y="1251963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B15E469-0457-49C5-B064-BBD57200B185}"/>
              </a:ext>
            </a:extLst>
          </p:cNvPr>
          <p:cNvSpPr/>
          <p:nvPr/>
        </p:nvSpPr>
        <p:spPr>
          <a:xfrm>
            <a:off x="1155619" y="3838402"/>
            <a:ext cx="1974251" cy="578918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4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erosion/deposition </a:t>
            </a:r>
            <a:r>
              <a:rPr lang="en-GB" sz="1400" b="1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analysis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F37AEBD-7660-453B-B653-E355F689D928}"/>
              </a:ext>
            </a:extLst>
          </p:cNvPr>
          <p:cNvSpPr txBox="1"/>
          <p:nvPr/>
        </p:nvSpPr>
        <p:spPr>
          <a:xfrm>
            <a:off x="10452100" y="4579868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1200"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en-GB" dirty="0" err="1"/>
              <a:t>ero</a:t>
            </a:r>
            <a:r>
              <a:rPr lang="en-GB" dirty="0"/>
              <a:t>-dep analysis: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Anteprima della diapositiva 20">
                <a:extLst>
                  <a:ext uri="{FF2B5EF4-FFF2-40B4-BE49-F238E27FC236}">
                    <a16:creationId xmlns:a16="http://schemas.microsoft.com/office/drawing/2014/main" id="{6B393BDC-6937-45E5-8E18-809BF84A2FA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1146884"/>
                  </p:ext>
                </p:extLst>
              </p:nvPr>
            </p:nvGraphicFramePr>
            <p:xfrm>
              <a:off x="10546376" y="4826537"/>
              <a:ext cx="1440000" cy="810000"/>
            </p:xfrm>
            <a:graphic>
              <a:graphicData uri="http://schemas.microsoft.com/office/powerpoint/2016/slidezoom">
                <pslz:sldZm>
                  <pslz:sldZmObj sldId="264" cId="3367290622">
                    <pslz:zmPr id="{16576337-30BD-4704-BA07-33BDB5AA31A9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Anteprima della diapositiva 20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6B393BDC-6937-45E5-8E18-809BF84A2F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46376" y="4826537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pic>
        <p:nvPicPr>
          <p:cNvPr id="27" name="Immagine 26">
            <a:extLst>
              <a:ext uri="{FF2B5EF4-FFF2-40B4-BE49-F238E27FC236}">
                <a16:creationId xmlns:a16="http://schemas.microsoft.com/office/drawing/2014/main" id="{3066391E-844F-4485-93FA-F4FD8DAD176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3" r="21891" b="24069"/>
          <a:stretch/>
        </p:blipFill>
        <p:spPr>
          <a:xfrm>
            <a:off x="1037186" y="1209499"/>
            <a:ext cx="693202" cy="520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9E0B0F2-7C2A-4B9A-BB96-A9D5EAD0AD35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8036" y="753589"/>
            <a:ext cx="1176439" cy="7384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B7F8770A-4E6C-47E8-A2D4-9B40594B1A23}"/>
              </a:ext>
            </a:extLst>
          </p:cNvPr>
          <p:cNvGrpSpPr>
            <a:grpSpLocks noChangeAspect="1"/>
          </p:cNvGrpSpPr>
          <p:nvPr/>
        </p:nvGrpSpPr>
        <p:grpSpPr>
          <a:xfrm>
            <a:off x="3861275" y="3694170"/>
            <a:ext cx="6035356" cy="2264734"/>
            <a:chOff x="0" y="1703195"/>
            <a:chExt cx="9144000" cy="3451609"/>
          </a:xfrm>
        </p:grpSpPr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2054FDBC-8577-413A-9E5A-3348DE374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1703195"/>
              <a:ext cx="9144000" cy="34516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86B7459F-2A48-4AEE-923C-E32149A8208C}"/>
                </a:ext>
              </a:extLst>
            </p:cNvPr>
            <p:cNvSpPr/>
            <p:nvPr/>
          </p:nvSpPr>
          <p:spPr>
            <a:xfrm>
              <a:off x="2200275" y="1824038"/>
              <a:ext cx="2786063" cy="1943100"/>
            </a:xfrm>
            <a:custGeom>
              <a:avLst/>
              <a:gdLst>
                <a:gd name="connsiteX0" fmla="*/ 0 w 2786063"/>
                <a:gd name="connsiteY0" fmla="*/ 0 h 1943100"/>
                <a:gd name="connsiteX1" fmla="*/ 695325 w 2786063"/>
                <a:gd name="connsiteY1" fmla="*/ 514350 h 1943100"/>
                <a:gd name="connsiteX2" fmla="*/ 1566863 w 2786063"/>
                <a:gd name="connsiteY2" fmla="*/ 1181100 h 1943100"/>
                <a:gd name="connsiteX3" fmla="*/ 2633663 w 2786063"/>
                <a:gd name="connsiteY3" fmla="*/ 1943100 h 1943100"/>
                <a:gd name="connsiteX4" fmla="*/ 2786063 w 2786063"/>
                <a:gd name="connsiteY4" fmla="*/ 1881187 h 1943100"/>
                <a:gd name="connsiteX5" fmla="*/ 1938338 w 2786063"/>
                <a:gd name="connsiteY5" fmla="*/ 1319212 h 1943100"/>
                <a:gd name="connsiteX6" fmla="*/ 909638 w 2786063"/>
                <a:gd name="connsiteY6" fmla="*/ 561975 h 1943100"/>
                <a:gd name="connsiteX7" fmla="*/ 214313 w 2786063"/>
                <a:gd name="connsiteY7" fmla="*/ 42862 h 1943100"/>
                <a:gd name="connsiteX8" fmla="*/ 138113 w 2786063"/>
                <a:gd name="connsiteY8" fmla="*/ 4762 h 1943100"/>
                <a:gd name="connsiteX9" fmla="*/ 0 w 2786063"/>
                <a:gd name="connsiteY9" fmla="*/ 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6063" h="1943100">
                  <a:moveTo>
                    <a:pt x="0" y="0"/>
                  </a:moveTo>
                  <a:lnTo>
                    <a:pt x="695325" y="514350"/>
                  </a:lnTo>
                  <a:lnTo>
                    <a:pt x="1566863" y="1181100"/>
                  </a:lnTo>
                  <a:lnTo>
                    <a:pt x="2633663" y="1943100"/>
                  </a:lnTo>
                  <a:lnTo>
                    <a:pt x="2786063" y="1881187"/>
                  </a:lnTo>
                  <a:lnTo>
                    <a:pt x="1938338" y="1319212"/>
                  </a:lnTo>
                  <a:lnTo>
                    <a:pt x="909638" y="561975"/>
                  </a:lnTo>
                  <a:lnTo>
                    <a:pt x="214313" y="42862"/>
                  </a:lnTo>
                  <a:lnTo>
                    <a:pt x="138113" y="47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831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1DCEA0A6-A56B-4C09-9F63-CC9E8CAF20D3}"/>
                </a:ext>
              </a:extLst>
            </p:cNvPr>
            <p:cNvSpPr/>
            <p:nvPr/>
          </p:nvSpPr>
          <p:spPr>
            <a:xfrm>
              <a:off x="2624138" y="1819275"/>
              <a:ext cx="2743200" cy="1757363"/>
            </a:xfrm>
            <a:custGeom>
              <a:avLst/>
              <a:gdLst>
                <a:gd name="connsiteX0" fmla="*/ 0 w 2743200"/>
                <a:gd name="connsiteY0" fmla="*/ 0 h 1757363"/>
                <a:gd name="connsiteX1" fmla="*/ 795337 w 2743200"/>
                <a:gd name="connsiteY1" fmla="*/ 542925 h 1757363"/>
                <a:gd name="connsiteX2" fmla="*/ 1566862 w 2743200"/>
                <a:gd name="connsiteY2" fmla="*/ 1066800 h 1757363"/>
                <a:gd name="connsiteX3" fmla="*/ 2414587 w 2743200"/>
                <a:gd name="connsiteY3" fmla="*/ 1628775 h 1757363"/>
                <a:gd name="connsiteX4" fmla="*/ 2647950 w 2743200"/>
                <a:gd name="connsiteY4" fmla="*/ 1757363 h 1757363"/>
                <a:gd name="connsiteX5" fmla="*/ 2743200 w 2743200"/>
                <a:gd name="connsiteY5" fmla="*/ 1724025 h 1757363"/>
                <a:gd name="connsiteX6" fmla="*/ 1552575 w 2743200"/>
                <a:gd name="connsiteY6" fmla="*/ 962025 h 1757363"/>
                <a:gd name="connsiteX7" fmla="*/ 700087 w 2743200"/>
                <a:gd name="connsiteY7" fmla="*/ 395288 h 1757363"/>
                <a:gd name="connsiteX8" fmla="*/ 233362 w 2743200"/>
                <a:gd name="connsiteY8" fmla="*/ 66675 h 1757363"/>
                <a:gd name="connsiteX9" fmla="*/ 119062 w 2743200"/>
                <a:gd name="connsiteY9" fmla="*/ 0 h 1757363"/>
                <a:gd name="connsiteX10" fmla="*/ 0 w 2743200"/>
                <a:gd name="connsiteY10" fmla="*/ 0 h 1757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3200" h="1757363">
                  <a:moveTo>
                    <a:pt x="0" y="0"/>
                  </a:moveTo>
                  <a:lnTo>
                    <a:pt x="795337" y="542925"/>
                  </a:lnTo>
                  <a:lnTo>
                    <a:pt x="1566862" y="1066800"/>
                  </a:lnTo>
                  <a:lnTo>
                    <a:pt x="2414587" y="1628775"/>
                  </a:lnTo>
                  <a:lnTo>
                    <a:pt x="2647950" y="1757363"/>
                  </a:lnTo>
                  <a:lnTo>
                    <a:pt x="2743200" y="1724025"/>
                  </a:lnTo>
                  <a:lnTo>
                    <a:pt x="1552575" y="962025"/>
                  </a:lnTo>
                  <a:lnTo>
                    <a:pt x="700087" y="395288"/>
                  </a:lnTo>
                  <a:lnTo>
                    <a:pt x="233362" y="66675"/>
                  </a:lnTo>
                  <a:lnTo>
                    <a:pt x="1190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831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Figura a mano libera: forma 33">
              <a:extLst>
                <a:ext uri="{FF2B5EF4-FFF2-40B4-BE49-F238E27FC236}">
                  <a16:creationId xmlns:a16="http://schemas.microsoft.com/office/drawing/2014/main" id="{8082B8C1-25B8-4528-AF83-DEAA8B676080}"/>
                </a:ext>
              </a:extLst>
            </p:cNvPr>
            <p:cNvSpPr/>
            <p:nvPr/>
          </p:nvSpPr>
          <p:spPr>
            <a:xfrm>
              <a:off x="2838450" y="1819275"/>
              <a:ext cx="2757488" cy="1671638"/>
            </a:xfrm>
            <a:custGeom>
              <a:avLst/>
              <a:gdLst>
                <a:gd name="connsiteX0" fmla="*/ 0 w 2757488"/>
                <a:gd name="connsiteY0" fmla="*/ 4763 h 1671638"/>
                <a:gd name="connsiteX1" fmla="*/ 1309688 w 2757488"/>
                <a:gd name="connsiteY1" fmla="*/ 852488 h 1671638"/>
                <a:gd name="connsiteX2" fmla="*/ 2605088 w 2757488"/>
                <a:gd name="connsiteY2" fmla="*/ 1671638 h 1671638"/>
                <a:gd name="connsiteX3" fmla="*/ 2757488 w 2757488"/>
                <a:gd name="connsiteY3" fmla="*/ 1638300 h 1671638"/>
                <a:gd name="connsiteX4" fmla="*/ 1347788 w 2757488"/>
                <a:gd name="connsiteY4" fmla="*/ 781050 h 1671638"/>
                <a:gd name="connsiteX5" fmla="*/ 342900 w 2757488"/>
                <a:gd name="connsiteY5" fmla="*/ 147638 h 1671638"/>
                <a:gd name="connsiteX6" fmla="*/ 109538 w 2757488"/>
                <a:gd name="connsiteY6" fmla="*/ 0 h 1671638"/>
                <a:gd name="connsiteX7" fmla="*/ 0 w 2757488"/>
                <a:gd name="connsiteY7" fmla="*/ 4763 h 167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57488" h="1671638">
                  <a:moveTo>
                    <a:pt x="0" y="4763"/>
                  </a:moveTo>
                  <a:lnTo>
                    <a:pt x="1309688" y="852488"/>
                  </a:lnTo>
                  <a:lnTo>
                    <a:pt x="2605088" y="1671638"/>
                  </a:lnTo>
                  <a:lnTo>
                    <a:pt x="2757488" y="1638300"/>
                  </a:lnTo>
                  <a:lnTo>
                    <a:pt x="1347788" y="781050"/>
                  </a:lnTo>
                  <a:lnTo>
                    <a:pt x="342900" y="147638"/>
                  </a:lnTo>
                  <a:lnTo>
                    <a:pt x="109538" y="0"/>
                  </a:lnTo>
                  <a:lnTo>
                    <a:pt x="0" y="4763"/>
                  </a:lnTo>
                  <a:close/>
                </a:path>
              </a:pathLst>
            </a:custGeom>
            <a:solidFill>
              <a:srgbClr val="E4831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8FE7A8E0-625E-4EF8-A08A-F71341882B9B}"/>
                </a:ext>
              </a:extLst>
            </p:cNvPr>
            <p:cNvSpPr/>
            <p:nvPr/>
          </p:nvSpPr>
          <p:spPr>
            <a:xfrm>
              <a:off x="3233738" y="1819275"/>
              <a:ext cx="2819400" cy="1600200"/>
            </a:xfrm>
            <a:custGeom>
              <a:avLst/>
              <a:gdLst>
                <a:gd name="connsiteX0" fmla="*/ 0 w 2819400"/>
                <a:gd name="connsiteY0" fmla="*/ 0 h 1600200"/>
                <a:gd name="connsiteX1" fmla="*/ 1595437 w 2819400"/>
                <a:gd name="connsiteY1" fmla="*/ 966788 h 1600200"/>
                <a:gd name="connsiteX2" fmla="*/ 2676525 w 2819400"/>
                <a:gd name="connsiteY2" fmla="*/ 1600200 h 1600200"/>
                <a:gd name="connsiteX3" fmla="*/ 2819400 w 2819400"/>
                <a:gd name="connsiteY3" fmla="*/ 1562100 h 1600200"/>
                <a:gd name="connsiteX4" fmla="*/ 1900237 w 2819400"/>
                <a:gd name="connsiteY4" fmla="*/ 1033463 h 1600200"/>
                <a:gd name="connsiteX5" fmla="*/ 738187 w 2819400"/>
                <a:gd name="connsiteY5" fmla="*/ 357188 h 1600200"/>
                <a:gd name="connsiteX6" fmla="*/ 123825 w 2819400"/>
                <a:gd name="connsiteY6" fmla="*/ 0 h 1600200"/>
                <a:gd name="connsiteX7" fmla="*/ 0 w 2819400"/>
                <a:gd name="connsiteY7" fmla="*/ 0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19400" h="1600200">
                  <a:moveTo>
                    <a:pt x="0" y="0"/>
                  </a:moveTo>
                  <a:lnTo>
                    <a:pt x="1595437" y="966788"/>
                  </a:lnTo>
                  <a:lnTo>
                    <a:pt x="2676525" y="1600200"/>
                  </a:lnTo>
                  <a:lnTo>
                    <a:pt x="2819400" y="1562100"/>
                  </a:lnTo>
                  <a:lnTo>
                    <a:pt x="1900237" y="1033463"/>
                  </a:lnTo>
                  <a:lnTo>
                    <a:pt x="738187" y="357188"/>
                  </a:lnTo>
                  <a:lnTo>
                    <a:pt x="1238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831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DF5F928E-8C3F-4ADC-9280-2293D3AC5DE0}"/>
                </a:ext>
              </a:extLst>
            </p:cNvPr>
            <p:cNvSpPr/>
            <p:nvPr/>
          </p:nvSpPr>
          <p:spPr>
            <a:xfrm>
              <a:off x="3629025" y="1814513"/>
              <a:ext cx="2690813" cy="1452562"/>
            </a:xfrm>
            <a:custGeom>
              <a:avLst/>
              <a:gdLst>
                <a:gd name="connsiteX0" fmla="*/ 0 w 2690813"/>
                <a:gd name="connsiteY0" fmla="*/ 0 h 1452562"/>
                <a:gd name="connsiteX1" fmla="*/ 1204913 w 2690813"/>
                <a:gd name="connsiteY1" fmla="*/ 700087 h 1452562"/>
                <a:gd name="connsiteX2" fmla="*/ 2557463 w 2690813"/>
                <a:gd name="connsiteY2" fmla="*/ 1452562 h 1452562"/>
                <a:gd name="connsiteX3" fmla="*/ 2690813 w 2690813"/>
                <a:gd name="connsiteY3" fmla="*/ 1414462 h 1452562"/>
                <a:gd name="connsiteX4" fmla="*/ 1957388 w 2690813"/>
                <a:gd name="connsiteY4" fmla="*/ 1014412 h 1452562"/>
                <a:gd name="connsiteX5" fmla="*/ 1071563 w 2690813"/>
                <a:gd name="connsiteY5" fmla="*/ 552450 h 1452562"/>
                <a:gd name="connsiteX6" fmla="*/ 452438 w 2690813"/>
                <a:gd name="connsiteY6" fmla="*/ 180975 h 1452562"/>
                <a:gd name="connsiteX7" fmla="*/ 157163 w 2690813"/>
                <a:gd name="connsiteY7" fmla="*/ 9525 h 1452562"/>
                <a:gd name="connsiteX8" fmla="*/ 0 w 2690813"/>
                <a:gd name="connsiteY8" fmla="*/ 0 h 145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90813" h="1452562">
                  <a:moveTo>
                    <a:pt x="0" y="0"/>
                  </a:moveTo>
                  <a:lnTo>
                    <a:pt x="1204913" y="700087"/>
                  </a:lnTo>
                  <a:lnTo>
                    <a:pt x="2557463" y="1452562"/>
                  </a:lnTo>
                  <a:lnTo>
                    <a:pt x="2690813" y="1414462"/>
                  </a:lnTo>
                  <a:lnTo>
                    <a:pt x="1957388" y="1014412"/>
                  </a:lnTo>
                  <a:lnTo>
                    <a:pt x="1071563" y="552450"/>
                  </a:lnTo>
                  <a:lnTo>
                    <a:pt x="452438" y="180975"/>
                  </a:lnTo>
                  <a:lnTo>
                    <a:pt x="157163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831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C6FC26D6-3B8A-4FFD-8AE1-7AB2CB5104CD}"/>
                </a:ext>
              </a:extLst>
            </p:cNvPr>
            <p:cNvSpPr/>
            <p:nvPr/>
          </p:nvSpPr>
          <p:spPr>
            <a:xfrm>
              <a:off x="1704975" y="1809750"/>
              <a:ext cx="2686050" cy="2062163"/>
            </a:xfrm>
            <a:custGeom>
              <a:avLst/>
              <a:gdLst>
                <a:gd name="connsiteX0" fmla="*/ 0 w 2686050"/>
                <a:gd name="connsiteY0" fmla="*/ 0 h 2062163"/>
                <a:gd name="connsiteX1" fmla="*/ 776288 w 2686050"/>
                <a:gd name="connsiteY1" fmla="*/ 647700 h 2062163"/>
                <a:gd name="connsiteX2" fmla="*/ 2000250 w 2686050"/>
                <a:gd name="connsiteY2" fmla="*/ 1695450 h 2062163"/>
                <a:gd name="connsiteX3" fmla="*/ 2509838 w 2686050"/>
                <a:gd name="connsiteY3" fmla="*/ 2062163 h 2062163"/>
                <a:gd name="connsiteX4" fmla="*/ 2686050 w 2686050"/>
                <a:gd name="connsiteY4" fmla="*/ 2005013 h 2062163"/>
                <a:gd name="connsiteX5" fmla="*/ 1671638 w 2686050"/>
                <a:gd name="connsiteY5" fmla="*/ 1214438 h 2062163"/>
                <a:gd name="connsiteX6" fmla="*/ 628650 w 2686050"/>
                <a:gd name="connsiteY6" fmla="*/ 347663 h 2062163"/>
                <a:gd name="connsiteX7" fmla="*/ 233363 w 2686050"/>
                <a:gd name="connsiteY7" fmla="*/ 14288 h 2062163"/>
                <a:gd name="connsiteX8" fmla="*/ 0 w 2686050"/>
                <a:gd name="connsiteY8" fmla="*/ 0 h 206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86050" h="2062163">
                  <a:moveTo>
                    <a:pt x="0" y="0"/>
                  </a:moveTo>
                  <a:lnTo>
                    <a:pt x="776288" y="647700"/>
                  </a:lnTo>
                  <a:lnTo>
                    <a:pt x="2000250" y="1695450"/>
                  </a:lnTo>
                  <a:lnTo>
                    <a:pt x="2509838" y="2062163"/>
                  </a:lnTo>
                  <a:lnTo>
                    <a:pt x="2686050" y="2005013"/>
                  </a:lnTo>
                  <a:lnTo>
                    <a:pt x="1671638" y="1214438"/>
                  </a:lnTo>
                  <a:lnTo>
                    <a:pt x="628650" y="347663"/>
                  </a:lnTo>
                  <a:lnTo>
                    <a:pt x="233363" y="14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8312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Freccia a destra 37">
              <a:extLst>
                <a:ext uri="{FF2B5EF4-FFF2-40B4-BE49-F238E27FC236}">
                  <a16:creationId xmlns:a16="http://schemas.microsoft.com/office/drawing/2014/main" id="{61F7954B-A7FC-4E48-BAEF-F004ADC80C20}"/>
                </a:ext>
              </a:extLst>
            </p:cNvPr>
            <p:cNvSpPr/>
            <p:nvPr/>
          </p:nvSpPr>
          <p:spPr>
            <a:xfrm rot="5400000">
              <a:off x="4209746" y="3663847"/>
              <a:ext cx="217293" cy="192872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Freccia a destra 38">
              <a:extLst>
                <a:ext uri="{FF2B5EF4-FFF2-40B4-BE49-F238E27FC236}">
                  <a16:creationId xmlns:a16="http://schemas.microsoft.com/office/drawing/2014/main" id="{04AA2A23-2998-4CC8-A630-FE4BD617F60E}"/>
                </a:ext>
              </a:extLst>
            </p:cNvPr>
            <p:cNvSpPr/>
            <p:nvPr/>
          </p:nvSpPr>
          <p:spPr>
            <a:xfrm rot="5400000">
              <a:off x="4777678" y="3522460"/>
              <a:ext cx="217293" cy="192872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0" name="Freccia a destra 39">
              <a:extLst>
                <a:ext uri="{FF2B5EF4-FFF2-40B4-BE49-F238E27FC236}">
                  <a16:creationId xmlns:a16="http://schemas.microsoft.com/office/drawing/2014/main" id="{19C98757-3A1E-4B57-8A1C-4909218DF187}"/>
                </a:ext>
              </a:extLst>
            </p:cNvPr>
            <p:cNvSpPr/>
            <p:nvPr/>
          </p:nvSpPr>
          <p:spPr>
            <a:xfrm rot="5400000">
              <a:off x="5487291" y="3342090"/>
              <a:ext cx="217293" cy="192872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5" name="Rettangolo 44">
            <a:extLst>
              <a:ext uri="{FF2B5EF4-FFF2-40B4-BE49-F238E27FC236}">
                <a16:creationId xmlns:a16="http://schemas.microsoft.com/office/drawing/2014/main" id="{9BDCDCDB-9F82-4E09-A69E-FC7422A129A3}"/>
              </a:ext>
            </a:extLst>
          </p:cNvPr>
          <p:cNvSpPr/>
          <p:nvPr/>
        </p:nvSpPr>
        <p:spPr>
          <a:xfrm>
            <a:off x="434894" y="1866792"/>
            <a:ext cx="1441450" cy="57891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Data collection</a:t>
            </a:r>
          </a:p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DJI </a:t>
            </a:r>
            <a:r>
              <a:rPr lang="en-GB" sz="1200" dirty="0" err="1">
                <a:latin typeface="Yu Gothic Light" panose="020B0300000000000000" pitchFamily="34" charset="-128"/>
                <a:ea typeface="Yu Gothic Light" panose="020B0300000000000000" pitchFamily="34" charset="-128"/>
              </a:rPr>
              <a:t>Matrice</a:t>
            </a: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 210v2 &amp; GNSS</a:t>
            </a:r>
            <a:endParaRPr lang="en-GB" sz="16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85B30BD8-C7A0-46B3-8F48-32A4254DC93F}"/>
              </a:ext>
            </a:extLst>
          </p:cNvPr>
          <p:cNvSpPr/>
          <p:nvPr/>
        </p:nvSpPr>
        <p:spPr>
          <a:xfrm>
            <a:off x="7189814" y="890715"/>
            <a:ext cx="1441450" cy="57891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Point cloud generation (</a:t>
            </a:r>
            <a:r>
              <a:rPr lang="en-GB" sz="1200" dirty="0" err="1">
                <a:latin typeface="Yu Gothic Light" panose="020B0300000000000000" pitchFamily="34" charset="-128"/>
                <a:ea typeface="Yu Gothic Light" panose="020B0300000000000000" pitchFamily="34" charset="-128"/>
              </a:rPr>
              <a:t>SfM</a:t>
            </a: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) &amp; filtering</a:t>
            </a:r>
            <a:endParaRPr lang="en-GB" sz="16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D241D503-7AD4-4FFA-85EE-DA7C1931B722}"/>
              </a:ext>
            </a:extLst>
          </p:cNvPr>
          <p:cNvSpPr/>
          <p:nvPr/>
        </p:nvSpPr>
        <p:spPr>
          <a:xfrm>
            <a:off x="3343039" y="5314569"/>
            <a:ext cx="1441450" cy="57891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Digital Terrain Model (DTM)</a:t>
            </a:r>
            <a:endParaRPr lang="en-GB" sz="16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6D4C4E1-043F-4D3C-BFE4-C75948DD8ED4}"/>
              </a:ext>
            </a:extLst>
          </p:cNvPr>
          <p:cNvSpPr txBox="1"/>
          <p:nvPr/>
        </p:nvSpPr>
        <p:spPr>
          <a:xfrm>
            <a:off x="354919" y="1534821"/>
            <a:ext cx="41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7BE42BE3-091D-4B11-81D2-EB00BBF292CC}"/>
              </a:ext>
            </a:extLst>
          </p:cNvPr>
          <p:cNvSpPr txBox="1"/>
          <p:nvPr/>
        </p:nvSpPr>
        <p:spPr>
          <a:xfrm>
            <a:off x="7151130" y="583926"/>
            <a:ext cx="41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2</a:t>
            </a:r>
          </a:p>
        </p:txBody>
      </p:sp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0CCD86D4-A1C3-4357-AAA5-C38E4CDC1514}"/>
              </a:ext>
            </a:extLst>
          </p:cNvPr>
          <p:cNvSpPr txBox="1"/>
          <p:nvPr/>
        </p:nvSpPr>
        <p:spPr>
          <a:xfrm>
            <a:off x="3285499" y="5018532"/>
            <a:ext cx="41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3</a:t>
            </a:r>
          </a:p>
        </p:txBody>
      </p: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FAACA0EB-AE0C-4964-96D2-E32D12E3709B}"/>
              </a:ext>
            </a:extLst>
          </p:cNvPr>
          <p:cNvCxnSpPr>
            <a:cxnSpLocks/>
            <a:stCxn id="55" idx="7"/>
          </p:cNvCxnSpPr>
          <p:nvPr/>
        </p:nvCxnSpPr>
        <p:spPr>
          <a:xfrm flipV="1">
            <a:off x="7485812" y="3855367"/>
            <a:ext cx="1388233" cy="10323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5" name="Ovale 54">
            <a:extLst>
              <a:ext uri="{FF2B5EF4-FFF2-40B4-BE49-F238E27FC236}">
                <a16:creationId xmlns:a16="http://schemas.microsoft.com/office/drawing/2014/main" id="{BC8E912A-48E8-48FF-B7D6-7C596377CDA9}"/>
              </a:ext>
            </a:extLst>
          </p:cNvPr>
          <p:cNvSpPr>
            <a:spLocks noChangeAspect="1"/>
          </p:cNvSpPr>
          <p:nvPr/>
        </p:nvSpPr>
        <p:spPr>
          <a:xfrm>
            <a:off x="7155418" y="3809003"/>
            <a:ext cx="387081" cy="38708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ttangolo 57">
            <a:hlinkClick r:id="rId19" action="ppaction://hlinksldjump"/>
            <a:extLst>
              <a:ext uri="{FF2B5EF4-FFF2-40B4-BE49-F238E27FC236}">
                <a16:creationId xmlns:a16="http://schemas.microsoft.com/office/drawing/2014/main" id="{113B16F5-53EA-4724-BC3C-F9271CBBA79B}"/>
              </a:ext>
            </a:extLst>
          </p:cNvPr>
          <p:cNvSpPr/>
          <p:nvPr/>
        </p:nvSpPr>
        <p:spPr>
          <a:xfrm>
            <a:off x="8862649" y="2839568"/>
            <a:ext cx="1441450" cy="578917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600" dirty="0" err="1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SIM</a:t>
            </a:r>
            <a:r>
              <a:rPr lang="en-GB" sz="1600" dirty="0" err="1">
                <a:latin typeface="Yu Gothic Light" panose="020B0300000000000000" pitchFamily="34" charset="-128"/>
                <a:ea typeface="Yu Gothic Light" panose="020B0300000000000000" pitchFamily="34" charset="-128"/>
              </a:rPr>
              <a:t>ulation</a:t>
            </a: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 </a:t>
            </a:r>
            <a:r>
              <a:rPr lang="en-GB" sz="1600" dirty="0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W</a:t>
            </a: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ater </a:t>
            </a:r>
            <a:r>
              <a:rPr lang="en-GB" sz="1600" dirty="0">
                <a:solidFill>
                  <a:srgbClr val="FF000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</a:t>
            </a: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rosion</a:t>
            </a:r>
            <a:endParaRPr lang="en-GB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0" name="Anteprima della diapositiva 59">
                <a:extLst>
                  <a:ext uri="{FF2B5EF4-FFF2-40B4-BE49-F238E27FC236}">
                    <a16:creationId xmlns:a16="http://schemas.microsoft.com/office/drawing/2014/main" id="{F739A161-6A9D-4F24-8B93-09B8B8EC16B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68432495"/>
                  </p:ext>
                </p:extLst>
              </p:nvPr>
            </p:nvGraphicFramePr>
            <p:xfrm>
              <a:off x="8845497" y="3465655"/>
              <a:ext cx="1440000" cy="810000"/>
            </p:xfrm>
            <a:graphic>
              <a:graphicData uri="http://schemas.microsoft.com/office/powerpoint/2016/slidezoom">
                <pslz:sldZm>
                  <pslz:sldZmObj sldId="268" cId="2720724235">
                    <pslz:zmPr id="{3D2FA1C6-5867-426A-9F33-C72557412612}" returnToParent="0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0" name="Anteprima della diapositiva 59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F739A161-6A9D-4F24-8B93-09B8B8EC16B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845497" y="3465655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963EB39B-E118-4D21-AF19-06DA61684E84}"/>
              </a:ext>
            </a:extLst>
          </p:cNvPr>
          <p:cNvSpPr txBox="1"/>
          <p:nvPr/>
        </p:nvSpPr>
        <p:spPr>
          <a:xfrm>
            <a:off x="8789742" y="2509174"/>
            <a:ext cx="411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4</a:t>
            </a:r>
          </a:p>
        </p:txBody>
      </p:sp>
      <p:pic>
        <p:nvPicPr>
          <p:cNvPr id="62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59DC6E26-6204-4122-AE0F-ED99FFB5E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Elementi multimediali online 73" title="EGU21 - Straffelini et al. - Point cloud">
            <a:hlinkClick r:id="" action="ppaction://media"/>
            <a:extLst>
              <a:ext uri="{FF2B5EF4-FFF2-40B4-BE49-F238E27FC236}">
                <a16:creationId xmlns:a16="http://schemas.microsoft.com/office/drawing/2014/main" id="{8E6391D4-DB0F-4EB9-B022-48C9C366D76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24"/>
          <a:stretch>
            <a:fillRect/>
          </a:stretch>
        </p:blipFill>
        <p:spPr>
          <a:xfrm>
            <a:off x="3285499" y="570461"/>
            <a:ext cx="3819697" cy="2158129"/>
          </a:xfrm>
          <a:prstGeom prst="rect">
            <a:avLst/>
          </a:prstGeom>
        </p:spPr>
      </p:pic>
      <p:grpSp>
        <p:nvGrpSpPr>
          <p:cNvPr id="50" name="Gruppo 49">
            <a:extLst>
              <a:ext uri="{FF2B5EF4-FFF2-40B4-BE49-F238E27FC236}">
                <a16:creationId xmlns:a16="http://schemas.microsoft.com/office/drawing/2014/main" id="{3B0F492A-564C-49DC-B393-FA8046F9601C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52" name="Immagine 51">
              <a:hlinkClick r:id="rId25"/>
              <a:extLst>
                <a:ext uri="{FF2B5EF4-FFF2-40B4-BE49-F238E27FC236}">
                  <a16:creationId xmlns:a16="http://schemas.microsoft.com/office/drawing/2014/main" id="{D918D3C2-E738-4AC5-AF10-E6B79F48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53" name="Picture 2">
              <a:hlinkClick r:id="rId27"/>
              <a:extLst>
                <a:ext uri="{FF2B5EF4-FFF2-40B4-BE49-F238E27FC236}">
                  <a16:creationId xmlns:a16="http://schemas.microsoft.com/office/drawing/2014/main" id="{BE9F0906-735B-4E7E-81BF-432BB3784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CasellaDiTesto 53">
              <a:hlinkClick r:id="rId29"/>
              <a:extLst>
                <a:ext uri="{FF2B5EF4-FFF2-40B4-BE49-F238E27FC236}">
                  <a16:creationId xmlns:a16="http://schemas.microsoft.com/office/drawing/2014/main" id="{5E9E6ABB-42FD-4948-91C5-69376D594182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56" name="Immagine 55">
              <a:hlinkClick r:id="rId30"/>
              <a:extLst>
                <a:ext uri="{FF2B5EF4-FFF2-40B4-BE49-F238E27FC236}">
                  <a16:creationId xmlns:a16="http://schemas.microsoft.com/office/drawing/2014/main" id="{64B9AA4D-2ECD-483F-90C5-B2B86D05A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57" name="CasellaDiTesto 56">
              <a:hlinkClick r:id="rId30"/>
              <a:extLst>
                <a:ext uri="{FF2B5EF4-FFF2-40B4-BE49-F238E27FC236}">
                  <a16:creationId xmlns:a16="http://schemas.microsoft.com/office/drawing/2014/main" id="{D985F058-6533-45C2-A5CE-91719E62D691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59" name="Picture 2" descr="File:LinkedIn logo initials.png - Wikipedia">
              <a:hlinkClick r:id="rId30"/>
              <a:extLst>
                <a:ext uri="{FF2B5EF4-FFF2-40B4-BE49-F238E27FC236}">
                  <a16:creationId xmlns:a16="http://schemas.microsoft.com/office/drawing/2014/main" id="{47822F2D-C92F-42D3-92E0-D3005F9C0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4" descr="Facebook Brand Resources">
              <a:hlinkClick r:id="rId33"/>
              <a:extLst>
                <a:ext uri="{FF2B5EF4-FFF2-40B4-BE49-F238E27FC236}">
                  <a16:creationId xmlns:a16="http://schemas.microsoft.com/office/drawing/2014/main" id="{545B139D-63D0-4DAF-B3ED-6FCC680482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4" descr="File:Instagram logo 2016.svg - Wikipedia">
              <a:hlinkClick r:id="rId35"/>
              <a:extLst>
                <a:ext uri="{FF2B5EF4-FFF2-40B4-BE49-F238E27FC236}">
                  <a16:creationId xmlns:a16="http://schemas.microsoft.com/office/drawing/2014/main" id="{5EA3694D-6709-436B-B0C0-A716522AC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6" descr="File:WeChat logo Android.png - Wikimedia Commons">
              <a:extLst>
                <a:ext uri="{FF2B5EF4-FFF2-40B4-BE49-F238E27FC236}">
                  <a16:creationId xmlns:a16="http://schemas.microsoft.com/office/drawing/2014/main" id="{588E7315-736F-48ED-8A28-F2582C774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8" descr="Twitter - Wikipedia">
              <a:hlinkClick r:id="rId38"/>
              <a:extLst>
                <a:ext uri="{FF2B5EF4-FFF2-40B4-BE49-F238E27FC236}">
                  <a16:creationId xmlns:a16="http://schemas.microsoft.com/office/drawing/2014/main" id="{3B951018-97E7-44E2-8D31-AC5F956912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415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0DD95E95-577B-4396-8590-4FF05FE5868E}"/>
              </a:ext>
            </a:extLst>
          </p:cNvPr>
          <p:cNvSpPr/>
          <p:nvPr/>
        </p:nvSpPr>
        <p:spPr>
          <a:xfrm>
            <a:off x="10310946" y="1251963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(3)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B15E469-0457-49C5-B064-BBD57200B185}"/>
              </a:ext>
            </a:extLst>
          </p:cNvPr>
          <p:cNvSpPr/>
          <p:nvPr/>
        </p:nvSpPr>
        <p:spPr>
          <a:xfrm>
            <a:off x="423754" y="835714"/>
            <a:ext cx="1974251" cy="578918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4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erosion/deposition </a:t>
            </a:r>
            <a:r>
              <a:rPr lang="en-GB" sz="1400" b="1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analysis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F37AEBD-7660-453B-B653-E355F689D928}"/>
              </a:ext>
            </a:extLst>
          </p:cNvPr>
          <p:cNvSpPr txBox="1"/>
          <p:nvPr/>
        </p:nvSpPr>
        <p:spPr>
          <a:xfrm>
            <a:off x="10452100" y="4579868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1200">
                <a:latin typeface="Yu Gothic Light" panose="020B0300000000000000" pitchFamily="34" charset="-128"/>
                <a:ea typeface="Yu Gothic Light" panose="020B0300000000000000" pitchFamily="34" charset="-128"/>
              </a:defRPr>
            </a:lvl1pPr>
          </a:lstStyle>
          <a:p>
            <a:r>
              <a:rPr lang="en-GB" dirty="0"/>
              <a:t>modelling approach:</a:t>
            </a:r>
          </a:p>
        </p:txBody>
      </p: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CDC23E04-6300-442B-ABCC-5D4D7A93310D}"/>
              </a:ext>
            </a:extLst>
          </p:cNvPr>
          <p:cNvGrpSpPr/>
          <p:nvPr/>
        </p:nvGrpSpPr>
        <p:grpSpPr>
          <a:xfrm>
            <a:off x="1604408" y="2044884"/>
            <a:ext cx="6638004" cy="3450507"/>
            <a:chOff x="499508" y="1708396"/>
            <a:chExt cx="6638004" cy="3450507"/>
          </a:xfrm>
        </p:grpSpPr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CCB43282-EDE9-4A09-A89C-493C96AA9B03}"/>
                </a:ext>
              </a:extLst>
            </p:cNvPr>
            <p:cNvSpPr txBox="1"/>
            <p:nvPr/>
          </p:nvSpPr>
          <p:spPr>
            <a:xfrm>
              <a:off x="3174829" y="1708396"/>
              <a:ext cx="950636" cy="365800"/>
            </a:xfrm>
            <a:prstGeom prst="rect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bIns="0" rtlCol="0" anchor="ctr"/>
            <a:lstStyle>
              <a:defPPr>
                <a:defRPr lang="it-IT"/>
              </a:defPPr>
              <a:lvl1pPr algn="ctr">
                <a:lnSpc>
                  <a:spcPts val="1300"/>
                </a:lnSpc>
                <a:defRPr sz="1200" b="1">
                  <a:solidFill>
                    <a:schemeClr val="lt1"/>
                  </a:solidFill>
                  <a:latin typeface="Yu Gothic Light" panose="020B0300000000000000" pitchFamily="34" charset="-128"/>
                  <a:ea typeface="Yu Gothic Light" panose="020B0300000000000000" pitchFamily="34" charset="-12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b="0" dirty="0"/>
                <a:t>SIMWE</a:t>
              </a:r>
            </a:p>
          </p:txBody>
        </p:sp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8119D10F-5925-41CA-97A9-53F3A3644F9D}"/>
                </a:ext>
              </a:extLst>
            </p:cNvPr>
            <p:cNvSpPr txBox="1"/>
            <p:nvPr/>
          </p:nvSpPr>
          <p:spPr>
            <a:xfrm>
              <a:off x="1211014" y="2198918"/>
              <a:ext cx="1152000" cy="246221"/>
            </a:xfrm>
            <a:prstGeom prst="rect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bIns="0" rtlCol="0" anchor="ctr"/>
            <a:lstStyle>
              <a:defPPr>
                <a:defRPr lang="it-IT"/>
              </a:defPPr>
              <a:lvl1pPr algn="ctr">
                <a:lnSpc>
                  <a:spcPts val="1300"/>
                </a:lnSpc>
                <a:defRPr sz="1200" b="1">
                  <a:solidFill>
                    <a:schemeClr val="lt1"/>
                  </a:solidFill>
                  <a:latin typeface="Yu Gothic Light" panose="020B0300000000000000" pitchFamily="34" charset="-128"/>
                  <a:ea typeface="Yu Gothic Light" panose="020B0300000000000000" pitchFamily="34" charset="-12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b="0" dirty="0" err="1"/>
                <a:t>r.sim.water</a:t>
              </a:r>
              <a:endParaRPr lang="en-GB" b="0" dirty="0"/>
            </a:p>
          </p:txBody>
        </p:sp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B8B181C0-BD5F-4D5B-A175-CDCB7C94A0E6}"/>
                </a:ext>
              </a:extLst>
            </p:cNvPr>
            <p:cNvSpPr txBox="1"/>
            <p:nvPr/>
          </p:nvSpPr>
          <p:spPr>
            <a:xfrm>
              <a:off x="610412" y="2554629"/>
              <a:ext cx="2700885" cy="365800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wrap="square" rtlCol="0">
              <a:noAutofit/>
            </a:bodyPr>
            <a:lstStyle>
              <a:defPPr>
                <a:defRPr lang="it-IT"/>
              </a:defPPr>
              <a:lvl1pPr marL="180975" indent="-180975">
                <a:buFont typeface="Wingdings" panose="05000000000000000000" pitchFamily="2" charset="2"/>
                <a:buChar char="§"/>
                <a:defRPr sz="900">
                  <a:latin typeface="Yu Gothic" panose="020B0400000000000000" pitchFamily="34" charset="-128"/>
                  <a:ea typeface="Yu Gothic" panose="020B0400000000000000" pitchFamily="34" charset="-128"/>
                </a:defRPr>
              </a:lvl1pPr>
            </a:lstStyle>
            <a:p>
              <a:pPr marL="0" indent="0" algn="ctr">
                <a:buNone/>
              </a:pPr>
              <a:r>
                <a:rPr lang="en-GB" dirty="0"/>
                <a:t>simulation of surface runoff</a:t>
              </a:r>
            </a:p>
          </p:txBody>
        </p:sp>
        <p:sp>
          <p:nvSpPr>
            <p:cNvPr id="64" name="CasellaDiTesto 63">
              <a:extLst>
                <a:ext uri="{FF2B5EF4-FFF2-40B4-BE49-F238E27FC236}">
                  <a16:creationId xmlns:a16="http://schemas.microsoft.com/office/drawing/2014/main" id="{4D0FC5C9-E35E-487A-A84B-6D65455C6FE1}"/>
                </a:ext>
              </a:extLst>
            </p:cNvPr>
            <p:cNvSpPr txBox="1"/>
            <p:nvPr/>
          </p:nvSpPr>
          <p:spPr>
            <a:xfrm>
              <a:off x="708476" y="3174861"/>
              <a:ext cx="950636" cy="365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bIns="0" rtlCol="0" anchor="ctr"/>
            <a:lstStyle>
              <a:defPPr>
                <a:defRPr lang="it-IT"/>
              </a:defPPr>
              <a:lvl1pPr algn="ctr">
                <a:lnSpc>
                  <a:spcPts val="1300"/>
                </a:lnSpc>
                <a:defRPr sz="1200" b="1">
                  <a:solidFill>
                    <a:schemeClr val="lt1"/>
                  </a:solidFill>
                  <a:latin typeface="Yu Gothic Light" panose="020B0300000000000000" pitchFamily="34" charset="-128"/>
                  <a:ea typeface="Yu Gothic Light" panose="020B0300000000000000" pitchFamily="34" charset="-12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b="0" dirty="0"/>
                <a:t>input</a:t>
              </a:r>
            </a:p>
          </p:txBody>
        </p:sp>
        <p:sp>
          <p:nvSpPr>
            <p:cNvPr id="65" name="CasellaDiTesto 64">
              <a:extLst>
                <a:ext uri="{FF2B5EF4-FFF2-40B4-BE49-F238E27FC236}">
                  <a16:creationId xmlns:a16="http://schemas.microsoft.com/office/drawing/2014/main" id="{4816A8CF-43A7-42A0-A0E7-560D9DD13A16}"/>
                </a:ext>
              </a:extLst>
            </p:cNvPr>
            <p:cNvSpPr txBox="1"/>
            <p:nvPr/>
          </p:nvSpPr>
          <p:spPr>
            <a:xfrm>
              <a:off x="2360661" y="3174861"/>
              <a:ext cx="950636" cy="365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bIns="0" rtlCol="0" anchor="ctr"/>
            <a:lstStyle>
              <a:defPPr>
                <a:defRPr lang="it-IT"/>
              </a:defPPr>
              <a:lvl1pPr algn="ctr">
                <a:lnSpc>
                  <a:spcPts val="1300"/>
                </a:lnSpc>
                <a:defRPr sz="1200" b="1">
                  <a:solidFill>
                    <a:schemeClr val="lt1"/>
                  </a:solidFill>
                  <a:latin typeface="Yu Gothic Light" panose="020B0300000000000000" pitchFamily="34" charset="-128"/>
                  <a:ea typeface="Yu Gothic Light" panose="020B0300000000000000" pitchFamily="34" charset="-12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b="0" dirty="0"/>
                <a:t>output</a:t>
              </a:r>
            </a:p>
          </p:txBody>
        </p:sp>
        <p:sp>
          <p:nvSpPr>
            <p:cNvPr id="73" name="CasellaDiTesto 72">
              <a:extLst>
                <a:ext uri="{FF2B5EF4-FFF2-40B4-BE49-F238E27FC236}">
                  <a16:creationId xmlns:a16="http://schemas.microsoft.com/office/drawing/2014/main" id="{AB8C50CB-623F-4812-AB3B-C5EE8039D77A}"/>
                </a:ext>
              </a:extLst>
            </p:cNvPr>
            <p:cNvSpPr txBox="1"/>
            <p:nvPr/>
          </p:nvSpPr>
          <p:spPr>
            <a:xfrm>
              <a:off x="499508" y="3661569"/>
              <a:ext cx="1354291" cy="1464785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DTM</a:t>
              </a:r>
            </a:p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Soil infiltration rate</a:t>
              </a:r>
            </a:p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Rainfall value</a:t>
              </a:r>
            </a:p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Manning value</a:t>
              </a:r>
            </a:p>
          </p:txBody>
        </p:sp>
        <p:sp>
          <p:nvSpPr>
            <p:cNvPr id="74" name="CasellaDiTesto 73">
              <a:extLst>
                <a:ext uri="{FF2B5EF4-FFF2-40B4-BE49-F238E27FC236}">
                  <a16:creationId xmlns:a16="http://schemas.microsoft.com/office/drawing/2014/main" id="{4D640B3D-9161-4686-A373-6BBD889746A6}"/>
                </a:ext>
              </a:extLst>
            </p:cNvPr>
            <p:cNvSpPr txBox="1"/>
            <p:nvPr/>
          </p:nvSpPr>
          <p:spPr>
            <a:xfrm>
              <a:off x="2100468" y="3661570"/>
              <a:ext cx="1471023" cy="1464784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wrap="square" rtlCol="0">
              <a:noAutofit/>
            </a:bodyPr>
            <a:lstStyle>
              <a:defPPr>
                <a:defRPr lang="it-IT"/>
              </a:defPPr>
              <a:lvl1pPr marL="180975" indent="-180975">
                <a:buFont typeface="Wingdings" panose="05000000000000000000" pitchFamily="2" charset="2"/>
                <a:buChar char="§"/>
                <a:defRPr sz="900">
                  <a:latin typeface="Yu Gothic" panose="020B0400000000000000" pitchFamily="34" charset="-128"/>
                  <a:ea typeface="Yu Gothic" panose="020B0400000000000000" pitchFamily="34" charset="-128"/>
                </a:defRPr>
              </a:lvl1pPr>
            </a:lstStyle>
            <a:p>
              <a:r>
                <a:rPr lang="en-GB" dirty="0"/>
                <a:t>Runoff depth (mm)</a:t>
              </a:r>
            </a:p>
            <a:p>
              <a:r>
                <a:rPr lang="en-GB" dirty="0"/>
                <a:t>Runoff discharge(m</a:t>
              </a:r>
              <a:r>
                <a:rPr lang="en-GB" baseline="30000" dirty="0"/>
                <a:t>3</a:t>
              </a:r>
              <a:r>
                <a:rPr lang="en-GB" dirty="0"/>
                <a:t>/s)</a:t>
              </a:r>
            </a:p>
          </p:txBody>
        </p:sp>
        <p:cxnSp>
          <p:nvCxnSpPr>
            <p:cNvPr id="75" name="Connettore a gomito 74">
              <a:extLst>
                <a:ext uri="{FF2B5EF4-FFF2-40B4-BE49-F238E27FC236}">
                  <a16:creationId xmlns:a16="http://schemas.microsoft.com/office/drawing/2014/main" id="{3EECC306-FCD1-4331-992F-944EED5C0D87}"/>
                </a:ext>
              </a:extLst>
            </p:cNvPr>
            <p:cNvCxnSpPr>
              <a:cxnSpLocks/>
              <a:stCxn id="60" idx="1"/>
              <a:endCxn id="61" idx="0"/>
            </p:cNvCxnSpPr>
            <p:nvPr/>
          </p:nvCxnSpPr>
          <p:spPr>
            <a:xfrm rot="10800000" flipV="1">
              <a:off x="1787015" y="1891296"/>
              <a:ext cx="1387815" cy="307622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CasellaDiTesto 75">
              <a:extLst>
                <a:ext uri="{FF2B5EF4-FFF2-40B4-BE49-F238E27FC236}">
                  <a16:creationId xmlns:a16="http://schemas.microsoft.com/office/drawing/2014/main" id="{00D7255B-CF57-41E0-A492-158B075BF47B}"/>
                </a:ext>
              </a:extLst>
            </p:cNvPr>
            <p:cNvSpPr txBox="1"/>
            <p:nvPr/>
          </p:nvSpPr>
          <p:spPr>
            <a:xfrm flipH="1">
              <a:off x="5016661" y="2198918"/>
              <a:ext cx="1188000" cy="253916"/>
            </a:xfrm>
            <a:prstGeom prst="rect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bIns="0" rtlCol="0" anchor="ctr"/>
            <a:lstStyle>
              <a:defPPr>
                <a:defRPr lang="it-IT"/>
              </a:defPPr>
              <a:lvl1pPr algn="ctr">
                <a:lnSpc>
                  <a:spcPts val="1300"/>
                </a:lnSpc>
                <a:defRPr sz="1200" b="1">
                  <a:solidFill>
                    <a:schemeClr val="lt1"/>
                  </a:solidFill>
                  <a:latin typeface="Yu Gothic Light" panose="020B0300000000000000" pitchFamily="34" charset="-128"/>
                  <a:ea typeface="Yu Gothic Light" panose="020B0300000000000000" pitchFamily="34" charset="-12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b="0" dirty="0" err="1"/>
                <a:t>r.sim.sediment</a:t>
              </a:r>
              <a:endParaRPr lang="en-GB" b="0" dirty="0"/>
            </a:p>
          </p:txBody>
        </p:sp>
        <p:cxnSp>
          <p:nvCxnSpPr>
            <p:cNvPr id="77" name="Connettore a gomito 76">
              <a:extLst>
                <a:ext uri="{FF2B5EF4-FFF2-40B4-BE49-F238E27FC236}">
                  <a16:creationId xmlns:a16="http://schemas.microsoft.com/office/drawing/2014/main" id="{4FE80F00-C304-4339-A940-62ACC09D9BC8}"/>
                </a:ext>
              </a:extLst>
            </p:cNvPr>
            <p:cNvCxnSpPr>
              <a:cxnSpLocks/>
              <a:endCxn id="76" idx="0"/>
            </p:cNvCxnSpPr>
            <p:nvPr/>
          </p:nvCxnSpPr>
          <p:spPr>
            <a:xfrm>
              <a:off x="4125466" y="1944263"/>
              <a:ext cx="1485195" cy="254655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CasellaDiTesto 78">
              <a:extLst>
                <a:ext uri="{FF2B5EF4-FFF2-40B4-BE49-F238E27FC236}">
                  <a16:creationId xmlns:a16="http://schemas.microsoft.com/office/drawing/2014/main" id="{67126631-3282-4E96-8039-97C66B65B8AC}"/>
                </a:ext>
              </a:extLst>
            </p:cNvPr>
            <p:cNvSpPr txBox="1"/>
            <p:nvPr/>
          </p:nvSpPr>
          <p:spPr>
            <a:xfrm>
              <a:off x="4400962" y="2554630"/>
              <a:ext cx="2269853" cy="36579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wrap="square" rtlCol="0">
              <a:noAutofit/>
            </a:bodyPr>
            <a:lstStyle>
              <a:defPPr>
                <a:defRPr lang="it-IT"/>
              </a:defPPr>
              <a:lvl1pPr indent="0" algn="ctr">
                <a:buFont typeface="Wingdings" panose="05000000000000000000" pitchFamily="2" charset="2"/>
                <a:buNone/>
                <a:defRPr sz="900">
                  <a:latin typeface="Yu Gothic" panose="020B0400000000000000" pitchFamily="34" charset="-128"/>
                  <a:ea typeface="Yu Gothic" panose="020B0400000000000000" pitchFamily="34" charset="-128"/>
                </a:defRPr>
              </a:lvl1pPr>
            </a:lstStyle>
            <a:p>
              <a:r>
                <a:rPr lang="en-GB" dirty="0"/>
                <a:t>simulation of soil erosion/transportation/deposition</a:t>
              </a:r>
            </a:p>
          </p:txBody>
        </p:sp>
        <p:sp>
          <p:nvSpPr>
            <p:cNvPr id="81" name="CasellaDiTesto 80">
              <a:extLst>
                <a:ext uri="{FF2B5EF4-FFF2-40B4-BE49-F238E27FC236}">
                  <a16:creationId xmlns:a16="http://schemas.microsoft.com/office/drawing/2014/main" id="{67AF9299-E240-43B8-83E0-A850271F4788}"/>
                </a:ext>
              </a:extLst>
            </p:cNvPr>
            <p:cNvSpPr txBox="1"/>
            <p:nvPr/>
          </p:nvSpPr>
          <p:spPr>
            <a:xfrm>
              <a:off x="4323931" y="3174011"/>
              <a:ext cx="950636" cy="365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bIns="0" rtlCol="0" anchor="ctr"/>
            <a:lstStyle>
              <a:defPPr>
                <a:defRPr lang="it-IT"/>
              </a:defPPr>
              <a:lvl1pPr algn="ctr">
                <a:lnSpc>
                  <a:spcPts val="1300"/>
                </a:lnSpc>
                <a:defRPr sz="1200" b="1">
                  <a:solidFill>
                    <a:schemeClr val="lt1"/>
                  </a:solidFill>
                  <a:latin typeface="Yu Gothic Light" panose="020B0300000000000000" pitchFamily="34" charset="-128"/>
                  <a:ea typeface="Yu Gothic Light" panose="020B0300000000000000" pitchFamily="34" charset="-12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b="0" dirty="0"/>
                <a:t>input</a:t>
              </a:r>
            </a:p>
          </p:txBody>
        </p:sp>
        <p:sp>
          <p:nvSpPr>
            <p:cNvPr id="82" name="CasellaDiTesto 81">
              <a:extLst>
                <a:ext uri="{FF2B5EF4-FFF2-40B4-BE49-F238E27FC236}">
                  <a16:creationId xmlns:a16="http://schemas.microsoft.com/office/drawing/2014/main" id="{95E78B79-98DD-459F-8415-A9F214F230EE}"/>
                </a:ext>
              </a:extLst>
            </p:cNvPr>
            <p:cNvSpPr txBox="1"/>
            <p:nvPr/>
          </p:nvSpPr>
          <p:spPr>
            <a:xfrm>
              <a:off x="5976116" y="3174010"/>
              <a:ext cx="950636" cy="365800"/>
            </a:xfrm>
            <a:prstGeom prst="ellipse">
              <a:avLst/>
            </a:prstGeom>
            <a:solidFill>
              <a:srgbClr val="000000">
                <a:alpha val="50196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bIns="0" rtlCol="0" anchor="ctr"/>
            <a:lstStyle>
              <a:defPPr>
                <a:defRPr lang="it-IT"/>
              </a:defPPr>
              <a:lvl1pPr algn="ctr">
                <a:lnSpc>
                  <a:spcPts val="1300"/>
                </a:lnSpc>
                <a:defRPr sz="1200" b="1">
                  <a:solidFill>
                    <a:schemeClr val="lt1"/>
                  </a:solidFill>
                  <a:latin typeface="Yu Gothic Light" panose="020B0300000000000000" pitchFamily="34" charset="-128"/>
                  <a:ea typeface="Yu Gothic Light" panose="020B0300000000000000" pitchFamily="34" charset="-128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b="0" dirty="0"/>
                <a:t>output</a:t>
              </a:r>
            </a:p>
          </p:txBody>
        </p:sp>
        <p:cxnSp>
          <p:nvCxnSpPr>
            <p:cNvPr id="85" name="Connettore a gomito 84">
              <a:extLst>
                <a:ext uri="{FF2B5EF4-FFF2-40B4-BE49-F238E27FC236}">
                  <a16:creationId xmlns:a16="http://schemas.microsoft.com/office/drawing/2014/main" id="{1EC0AFAF-3704-4D18-8805-F8BD3E0AB810}"/>
                </a:ext>
              </a:extLst>
            </p:cNvPr>
            <p:cNvCxnSpPr>
              <a:stCxn id="61" idx="1"/>
              <a:endCxn id="64" idx="2"/>
            </p:cNvCxnSpPr>
            <p:nvPr/>
          </p:nvCxnSpPr>
          <p:spPr>
            <a:xfrm rot="10800000" flipV="1">
              <a:off x="708476" y="2322029"/>
              <a:ext cx="502538" cy="1035732"/>
            </a:xfrm>
            <a:prstGeom prst="bentConnector3">
              <a:avLst>
                <a:gd name="adj1" fmla="val 145489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a gomito 85">
              <a:extLst>
                <a:ext uri="{FF2B5EF4-FFF2-40B4-BE49-F238E27FC236}">
                  <a16:creationId xmlns:a16="http://schemas.microsoft.com/office/drawing/2014/main" id="{8ADB6EDE-8D12-44F6-8D70-8FA1A655B60E}"/>
                </a:ext>
              </a:extLst>
            </p:cNvPr>
            <p:cNvCxnSpPr>
              <a:stCxn id="61" idx="3"/>
              <a:endCxn id="65" idx="6"/>
            </p:cNvCxnSpPr>
            <p:nvPr/>
          </p:nvCxnSpPr>
          <p:spPr>
            <a:xfrm>
              <a:off x="2363014" y="2322029"/>
              <a:ext cx="948283" cy="1035732"/>
            </a:xfrm>
            <a:prstGeom prst="bentConnector3">
              <a:avLst>
                <a:gd name="adj1" fmla="val 124107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a gomito 86">
              <a:extLst>
                <a:ext uri="{FF2B5EF4-FFF2-40B4-BE49-F238E27FC236}">
                  <a16:creationId xmlns:a16="http://schemas.microsoft.com/office/drawing/2014/main" id="{9C69A9C9-561E-4103-B5F7-B2BFD7F7D3CA}"/>
                </a:ext>
              </a:extLst>
            </p:cNvPr>
            <p:cNvCxnSpPr>
              <a:cxnSpLocks/>
              <a:stCxn id="76" idx="3"/>
              <a:endCxn id="81" idx="2"/>
            </p:cNvCxnSpPr>
            <p:nvPr/>
          </p:nvCxnSpPr>
          <p:spPr>
            <a:xfrm rot="10800000" flipV="1">
              <a:off x="4323931" y="2325875"/>
              <a:ext cx="692730" cy="1031035"/>
            </a:xfrm>
            <a:prstGeom prst="bentConnector3">
              <a:avLst>
                <a:gd name="adj1" fmla="val 133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a gomito 87">
              <a:extLst>
                <a:ext uri="{FF2B5EF4-FFF2-40B4-BE49-F238E27FC236}">
                  <a16:creationId xmlns:a16="http://schemas.microsoft.com/office/drawing/2014/main" id="{E2C0F0BF-3780-4F37-9DEC-7CA3E5B374C4}"/>
                </a:ext>
              </a:extLst>
            </p:cNvPr>
            <p:cNvCxnSpPr>
              <a:cxnSpLocks/>
              <a:stCxn id="76" idx="1"/>
              <a:endCxn id="82" idx="6"/>
            </p:cNvCxnSpPr>
            <p:nvPr/>
          </p:nvCxnSpPr>
          <p:spPr>
            <a:xfrm>
              <a:off x="6204661" y="2325876"/>
              <a:ext cx="722091" cy="1031034"/>
            </a:xfrm>
            <a:prstGeom prst="bentConnector3">
              <a:avLst>
                <a:gd name="adj1" fmla="val 131658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CasellaDiTesto 113">
              <a:extLst>
                <a:ext uri="{FF2B5EF4-FFF2-40B4-BE49-F238E27FC236}">
                  <a16:creationId xmlns:a16="http://schemas.microsoft.com/office/drawing/2014/main" id="{D79A1470-26C5-457F-A98B-A35BC5D46FAB}"/>
                </a:ext>
              </a:extLst>
            </p:cNvPr>
            <p:cNvSpPr txBox="1"/>
            <p:nvPr/>
          </p:nvSpPr>
          <p:spPr>
            <a:xfrm>
              <a:off x="4122103" y="3694118"/>
              <a:ext cx="1354291" cy="1464785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wrap="square" rtlCol="0">
              <a:noAutofit/>
            </a:bodyPr>
            <a:lstStyle>
              <a:defPPr>
                <a:defRPr lang="it-IT"/>
              </a:defPPr>
              <a:lvl1pPr marL="180975" indent="-180975">
                <a:buFont typeface="Wingdings" panose="05000000000000000000" pitchFamily="2" charset="2"/>
                <a:buChar char="§"/>
                <a:defRPr sz="900">
                  <a:latin typeface="Yu Gothic" panose="020B0400000000000000" pitchFamily="34" charset="-128"/>
                  <a:ea typeface="Yu Gothic" panose="020B0400000000000000" pitchFamily="34" charset="-128"/>
                </a:defRPr>
              </a:lvl1pPr>
            </a:lstStyle>
            <a:p>
              <a:r>
                <a:rPr lang="en-GB" dirty="0"/>
                <a:t>DTM </a:t>
              </a:r>
            </a:p>
            <a:p>
              <a:r>
                <a:rPr lang="en-GB" dirty="0"/>
                <a:t>Runoff depth (mm)</a:t>
              </a:r>
            </a:p>
            <a:p>
              <a:r>
                <a:rPr lang="en-GB" dirty="0"/>
                <a:t>Soil characteristics</a:t>
              </a:r>
            </a:p>
            <a:p>
              <a:r>
                <a:rPr lang="en-GB" dirty="0"/>
                <a:t>Manning value</a:t>
              </a:r>
            </a:p>
            <a:p>
              <a:endParaRPr lang="en-GB" dirty="0"/>
            </a:p>
          </p:txBody>
        </p:sp>
        <p:sp>
          <p:nvSpPr>
            <p:cNvPr id="118" name="CasellaDiTesto 117">
              <a:extLst>
                <a:ext uri="{FF2B5EF4-FFF2-40B4-BE49-F238E27FC236}">
                  <a16:creationId xmlns:a16="http://schemas.microsoft.com/office/drawing/2014/main" id="{10297779-7640-4130-84B2-39A626AF458D}"/>
                </a:ext>
              </a:extLst>
            </p:cNvPr>
            <p:cNvSpPr txBox="1"/>
            <p:nvPr/>
          </p:nvSpPr>
          <p:spPr>
            <a:xfrm>
              <a:off x="5783221" y="3666897"/>
              <a:ext cx="1354291" cy="1464785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Transport capacity [kg/</a:t>
              </a:r>
              <a:r>
                <a:rPr lang="en-GB" sz="900" dirty="0" err="1">
                  <a:latin typeface="Yu Gothic" panose="020B0400000000000000" pitchFamily="34" charset="-128"/>
                  <a:ea typeface="Yu Gothic" panose="020B0400000000000000" pitchFamily="34" charset="-128"/>
                </a:rPr>
                <a:t>ms</a:t>
              </a: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]</a:t>
              </a:r>
            </a:p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Sediment concentration [particle/m</a:t>
              </a:r>
              <a:r>
                <a:rPr lang="en-GB" sz="900" baseline="300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3</a:t>
              </a: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]</a:t>
              </a:r>
            </a:p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Sediment flux [kg/</a:t>
              </a:r>
              <a:r>
                <a:rPr lang="en-GB" sz="900" dirty="0" err="1">
                  <a:latin typeface="Yu Gothic" panose="020B0400000000000000" pitchFamily="34" charset="-128"/>
                  <a:ea typeface="Yu Gothic" panose="020B0400000000000000" pitchFamily="34" charset="-128"/>
                </a:rPr>
                <a:t>ms</a:t>
              </a: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]</a:t>
              </a:r>
            </a:p>
            <a:p>
              <a:pPr marL="180975" indent="-180975">
                <a:buFont typeface="Wingdings" panose="05000000000000000000" pitchFamily="2" charset="2"/>
                <a:buChar char="§"/>
              </a:pP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Erosion/deposition [kg/m</a:t>
              </a:r>
              <a:r>
                <a:rPr lang="en-GB" sz="900" baseline="300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2</a:t>
              </a:r>
              <a:r>
                <a:rPr lang="en-GB" sz="900" dirty="0">
                  <a:latin typeface="Yu Gothic" panose="020B0400000000000000" pitchFamily="34" charset="-128"/>
                  <a:ea typeface="Yu Gothic" panose="020B0400000000000000" pitchFamily="34" charset="-128"/>
                </a:rPr>
                <a:t>s]</a:t>
              </a:r>
            </a:p>
          </p:txBody>
        </p:sp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1" name="Anteprima della diapositiva 120">
                <a:extLst>
                  <a:ext uri="{FF2B5EF4-FFF2-40B4-BE49-F238E27FC236}">
                    <a16:creationId xmlns:a16="http://schemas.microsoft.com/office/drawing/2014/main" id="{C69501CC-F04D-4B51-8E1A-4A495A95DDC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570334"/>
                  </p:ext>
                </p:extLst>
              </p:nvPr>
            </p:nvGraphicFramePr>
            <p:xfrm>
              <a:off x="10535634" y="4848226"/>
              <a:ext cx="1440000" cy="810000"/>
            </p:xfrm>
            <a:graphic>
              <a:graphicData uri="http://schemas.microsoft.com/office/powerpoint/2016/slidezoom">
                <pslz:sldZm>
                  <pslz:sldZmObj sldId="266" cId="2324158818">
                    <pslz:zmPr id="{AD42F76D-3285-4C04-8E83-08CA1FA532B4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1" name="Anteprima della diapositiva 12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C69501CC-F04D-4B51-8E1A-4A495A95DDC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35634" y="4848226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124" name="CasellaDiTesto 123">
            <a:extLst>
              <a:ext uri="{FF2B5EF4-FFF2-40B4-BE49-F238E27FC236}">
                <a16:creationId xmlns:a16="http://schemas.microsoft.com/office/drawing/2014/main" id="{79DC79B1-D4CD-4A04-94A9-0739B7EF3A36}"/>
              </a:ext>
            </a:extLst>
          </p:cNvPr>
          <p:cNvSpPr txBox="1"/>
          <p:nvPr/>
        </p:nvSpPr>
        <p:spPr>
          <a:xfrm>
            <a:off x="1485093" y="5518194"/>
            <a:ext cx="244062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i="1" dirty="0">
                <a:latin typeface="Yu Gothic" panose="020B0400000000000000" pitchFamily="34" charset="-128"/>
                <a:ea typeface="Yu Gothic" panose="020B0400000000000000" pitchFamily="34" charset="-128"/>
              </a:rPr>
              <a:t>Model developed by </a:t>
            </a:r>
            <a:r>
              <a:rPr lang="en-GB" sz="800" i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Mitas</a:t>
            </a:r>
            <a:r>
              <a:rPr lang="en-GB" sz="800" i="1" dirty="0">
                <a:latin typeface="Yu Gothic" panose="020B0400000000000000" pitchFamily="34" charset="-128"/>
                <a:ea typeface="Yu Gothic" panose="020B0400000000000000" pitchFamily="34" charset="-128"/>
              </a:rPr>
              <a:t> and </a:t>
            </a:r>
            <a:r>
              <a:rPr lang="en-GB" sz="800" i="1" dirty="0" err="1">
                <a:latin typeface="Yu Gothic" panose="020B0400000000000000" pitchFamily="34" charset="-128"/>
                <a:ea typeface="Yu Gothic" panose="020B0400000000000000" pitchFamily="34" charset="-128"/>
              </a:rPr>
              <a:t>Mitasova</a:t>
            </a:r>
            <a:r>
              <a:rPr lang="en-GB" sz="800" i="1" dirty="0">
                <a:latin typeface="Yu Gothic" panose="020B0400000000000000" pitchFamily="34" charset="-128"/>
                <a:ea typeface="Yu Gothic" panose="020B0400000000000000" pitchFamily="34" charset="-128"/>
              </a:rPr>
              <a:t> (1998) </a:t>
            </a:r>
          </a:p>
        </p:txBody>
      </p:sp>
      <p:pic>
        <p:nvPicPr>
          <p:cNvPr id="125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FDF7802A-2CFB-427D-B87B-236938869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Immagine 125">
            <a:extLst>
              <a:ext uri="{FF2B5EF4-FFF2-40B4-BE49-F238E27FC236}">
                <a16:creationId xmlns:a16="http://schemas.microsoft.com/office/drawing/2014/main" id="{62323216-BBFF-48F9-B8B0-3763F3AB796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8633" y="1502945"/>
            <a:ext cx="561249" cy="721185"/>
          </a:xfrm>
          <a:prstGeom prst="rect">
            <a:avLst/>
          </a:prstGeom>
        </p:spPr>
      </p:pic>
      <p:grpSp>
        <p:nvGrpSpPr>
          <p:cNvPr id="43" name="Gruppo 42">
            <a:extLst>
              <a:ext uri="{FF2B5EF4-FFF2-40B4-BE49-F238E27FC236}">
                <a16:creationId xmlns:a16="http://schemas.microsoft.com/office/drawing/2014/main" id="{03FE9F89-ADA0-48B1-A312-185B6C61A952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44" name="Immagine 43">
              <a:hlinkClick r:id="rId11"/>
              <a:extLst>
                <a:ext uri="{FF2B5EF4-FFF2-40B4-BE49-F238E27FC236}">
                  <a16:creationId xmlns:a16="http://schemas.microsoft.com/office/drawing/2014/main" id="{B54637BC-FA86-400A-961D-93B977160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45" name="Picture 2">
              <a:hlinkClick r:id="rId13"/>
              <a:extLst>
                <a:ext uri="{FF2B5EF4-FFF2-40B4-BE49-F238E27FC236}">
                  <a16:creationId xmlns:a16="http://schemas.microsoft.com/office/drawing/2014/main" id="{0A4F73F1-3740-4075-9160-B2F82B4E8A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CasellaDiTesto 45">
              <a:hlinkClick r:id="rId15"/>
              <a:extLst>
                <a:ext uri="{FF2B5EF4-FFF2-40B4-BE49-F238E27FC236}">
                  <a16:creationId xmlns:a16="http://schemas.microsoft.com/office/drawing/2014/main" id="{F3458BC4-B71A-47EC-AA15-9DF937BDE80B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47" name="Immagine 46">
              <a:hlinkClick r:id="rId16"/>
              <a:extLst>
                <a:ext uri="{FF2B5EF4-FFF2-40B4-BE49-F238E27FC236}">
                  <a16:creationId xmlns:a16="http://schemas.microsoft.com/office/drawing/2014/main" id="{BC15ECD2-ED39-487E-B178-7AEB7F88D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48" name="CasellaDiTesto 47">
              <a:hlinkClick r:id="rId16"/>
              <a:extLst>
                <a:ext uri="{FF2B5EF4-FFF2-40B4-BE49-F238E27FC236}">
                  <a16:creationId xmlns:a16="http://schemas.microsoft.com/office/drawing/2014/main" id="{C453D089-456F-44C1-A6A9-1F570A3451FB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49" name="Picture 2" descr="File:LinkedIn logo initials.png - Wikipedia">
              <a:hlinkClick r:id="rId16"/>
              <a:extLst>
                <a:ext uri="{FF2B5EF4-FFF2-40B4-BE49-F238E27FC236}">
                  <a16:creationId xmlns:a16="http://schemas.microsoft.com/office/drawing/2014/main" id="{83D5EFDE-4D30-4E0E-9CFE-039AA2BCC5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" descr="Facebook Brand Resources">
              <a:hlinkClick r:id="rId19"/>
              <a:extLst>
                <a:ext uri="{FF2B5EF4-FFF2-40B4-BE49-F238E27FC236}">
                  <a16:creationId xmlns:a16="http://schemas.microsoft.com/office/drawing/2014/main" id="{A96AB2E7-F4E6-4213-9802-CF6C8ABA42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4" descr="File:Instagram logo 2016.svg - Wikipedia">
              <a:hlinkClick r:id="rId21"/>
              <a:extLst>
                <a:ext uri="{FF2B5EF4-FFF2-40B4-BE49-F238E27FC236}">
                  <a16:creationId xmlns:a16="http://schemas.microsoft.com/office/drawing/2014/main" id="{1EDC88C2-BE69-4DBD-9FAE-BFE0CA69E5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6" descr="File:WeChat logo Android.png - Wikimedia Commons">
              <a:extLst>
                <a:ext uri="{FF2B5EF4-FFF2-40B4-BE49-F238E27FC236}">
                  <a16:creationId xmlns:a16="http://schemas.microsoft.com/office/drawing/2014/main" id="{15232965-3960-4682-BCCD-FFDD5A3154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8" descr="Twitter - Wikipedia">
              <a:hlinkClick r:id="rId24"/>
              <a:extLst>
                <a:ext uri="{FF2B5EF4-FFF2-40B4-BE49-F238E27FC236}">
                  <a16:creationId xmlns:a16="http://schemas.microsoft.com/office/drawing/2014/main" id="{107834BA-FA22-4337-BFEE-8D84CAB6CB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0724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71DE05B-733F-4383-8590-3F21FD4A12E7}"/>
              </a:ext>
            </a:extLst>
          </p:cNvPr>
          <p:cNvSpPr/>
          <p:nvPr/>
        </p:nvSpPr>
        <p:spPr>
          <a:xfrm>
            <a:off x="10340974" y="3556492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(4)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</a:t>
            </a:r>
          </a:p>
        </p:txBody>
      </p:sp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52A0E388-0D27-4A4D-A030-E11A8DD73CD6}"/>
              </a:ext>
            </a:extLst>
          </p:cNvPr>
          <p:cNvSpPr/>
          <p:nvPr/>
        </p:nvSpPr>
        <p:spPr>
          <a:xfrm>
            <a:off x="1155619" y="3838402"/>
            <a:ext cx="1974251" cy="578918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4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erosion/deposition </a:t>
            </a:r>
            <a:r>
              <a:rPr lang="en-GB" sz="1400" b="1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estimation</a:t>
            </a:r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668D6041-BB16-4131-8B8E-F426EA24344E}"/>
              </a:ext>
            </a:extLst>
          </p:cNvPr>
          <p:cNvGrpSpPr>
            <a:grpSpLocks noChangeAspect="1"/>
          </p:cNvGrpSpPr>
          <p:nvPr/>
        </p:nvGrpSpPr>
        <p:grpSpPr>
          <a:xfrm>
            <a:off x="6628382" y="2710927"/>
            <a:ext cx="429643" cy="566702"/>
            <a:chOff x="7439064" y="958639"/>
            <a:chExt cx="766541" cy="10110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6" name="Elemento grafico 45" descr="Lente di ingrandimento con riempimento a tinta unita">
              <a:extLst>
                <a:ext uri="{FF2B5EF4-FFF2-40B4-BE49-F238E27FC236}">
                  <a16:creationId xmlns:a16="http://schemas.microsoft.com/office/drawing/2014/main" id="{78AA3AFE-C70C-4344-8E62-9A6DCC524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7827364" y="1444391"/>
              <a:ext cx="287907" cy="287907"/>
            </a:xfrm>
            <a:prstGeom prst="rect">
              <a:avLst/>
            </a:prstGeom>
          </p:spPr>
        </p:pic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3912213A-24A6-437E-9F2A-930C562E15F2}"/>
                </a:ext>
              </a:extLst>
            </p:cNvPr>
            <p:cNvGrpSpPr/>
            <p:nvPr/>
          </p:nvGrpSpPr>
          <p:grpSpPr>
            <a:xfrm>
              <a:off x="7750340" y="1664194"/>
              <a:ext cx="441957" cy="305517"/>
              <a:chOff x="8176259" y="2137646"/>
              <a:chExt cx="441957" cy="305517"/>
            </a:xfrm>
          </p:grpSpPr>
          <p:cxnSp>
            <p:nvCxnSpPr>
              <p:cNvPr id="66" name="Connettore diritto 65">
                <a:extLst>
                  <a:ext uri="{FF2B5EF4-FFF2-40B4-BE49-F238E27FC236}">
                    <a16:creationId xmlns:a16="http://schemas.microsoft.com/office/drawing/2014/main" id="{86CAAC37-52EE-4FBE-855B-80C0DC16E1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8169" y="2140744"/>
                <a:ext cx="0" cy="3024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ttore diritto 66">
                <a:extLst>
                  <a:ext uri="{FF2B5EF4-FFF2-40B4-BE49-F238E27FC236}">
                    <a16:creationId xmlns:a16="http://schemas.microsoft.com/office/drawing/2014/main" id="{85705D39-780C-4D24-9967-260AAF7E4D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08169" y="2431258"/>
                <a:ext cx="37957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ttore diritto 67">
                <a:extLst>
                  <a:ext uri="{FF2B5EF4-FFF2-40B4-BE49-F238E27FC236}">
                    <a16:creationId xmlns:a16="http://schemas.microsoft.com/office/drawing/2014/main" id="{20CCCB46-1740-48F2-A59B-F81D048F3F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740" y="2137646"/>
                <a:ext cx="0" cy="30551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9" name="Elemento grafico 68" descr="Saluto con riempimento a tinta unita">
                <a:extLst>
                  <a:ext uri="{FF2B5EF4-FFF2-40B4-BE49-F238E27FC236}">
                    <a16:creationId xmlns:a16="http://schemas.microsoft.com/office/drawing/2014/main" id="{467E1EF3-72DC-4FFA-8945-319F07AD07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t="70416" b="11933"/>
              <a:stretch/>
            </p:blipFill>
            <p:spPr>
              <a:xfrm>
                <a:off x="8176259" y="2169238"/>
                <a:ext cx="441957" cy="102695"/>
              </a:xfrm>
              <a:prstGeom prst="rect">
                <a:avLst/>
              </a:prstGeom>
            </p:spPr>
          </p:pic>
        </p:grpSp>
        <p:pic>
          <p:nvPicPr>
            <p:cNvPr id="48" name="Elemento grafico 47" descr="Pioggia con riempimento a tinta unita">
              <a:extLst>
                <a:ext uri="{FF2B5EF4-FFF2-40B4-BE49-F238E27FC236}">
                  <a16:creationId xmlns:a16="http://schemas.microsoft.com/office/drawing/2014/main" id="{2CACD299-3BCF-43BE-9D3D-C17BBC112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89260" y="958639"/>
              <a:ext cx="416345" cy="416345"/>
            </a:xfrm>
            <a:prstGeom prst="rect">
              <a:avLst/>
            </a:prstGeom>
          </p:spPr>
        </p:pic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442B3367-8903-4D37-8848-AEE7581121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39064" y="1262832"/>
              <a:ext cx="455876" cy="696355"/>
              <a:chOff x="6547742" y="1131717"/>
              <a:chExt cx="455876" cy="696355"/>
            </a:xfrm>
          </p:grpSpPr>
          <p:sp>
            <p:nvSpPr>
              <p:cNvPr id="50" name="Ovale 49">
                <a:extLst>
                  <a:ext uri="{FF2B5EF4-FFF2-40B4-BE49-F238E27FC236}">
                    <a16:creationId xmlns:a16="http://schemas.microsoft.com/office/drawing/2014/main" id="{975CDB83-6000-45E7-9D6C-91413B09F089}"/>
                  </a:ext>
                </a:extLst>
              </p:cNvPr>
              <p:cNvSpPr/>
              <p:nvPr/>
            </p:nvSpPr>
            <p:spPr>
              <a:xfrm>
                <a:off x="6830544" y="113171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1" name="Gruppo 50">
                <a:extLst>
                  <a:ext uri="{FF2B5EF4-FFF2-40B4-BE49-F238E27FC236}">
                    <a16:creationId xmlns:a16="http://schemas.microsoft.com/office/drawing/2014/main" id="{FD517B9C-2246-43C2-A992-5BC197EA5B26}"/>
                  </a:ext>
                </a:extLst>
              </p:cNvPr>
              <p:cNvGrpSpPr/>
              <p:nvPr/>
            </p:nvGrpSpPr>
            <p:grpSpPr>
              <a:xfrm>
                <a:off x="6547742" y="1216117"/>
                <a:ext cx="455876" cy="611955"/>
                <a:chOff x="5736962" y="3155446"/>
                <a:chExt cx="455876" cy="611955"/>
              </a:xfrm>
              <a:solidFill>
                <a:schemeClr val="tx1"/>
              </a:solidFill>
            </p:grpSpPr>
            <p:sp>
              <p:nvSpPr>
                <p:cNvPr id="52" name="Rettangolo con angoli arrotondati 51">
                  <a:extLst>
                    <a:ext uri="{FF2B5EF4-FFF2-40B4-BE49-F238E27FC236}">
                      <a16:creationId xmlns:a16="http://schemas.microsoft.com/office/drawing/2014/main" id="{8C04790A-1772-43FC-9FB5-C75883178938}"/>
                    </a:ext>
                  </a:extLst>
                </p:cNvPr>
                <p:cNvSpPr/>
                <p:nvPr/>
              </p:nvSpPr>
              <p:spPr>
                <a:xfrm rot="421397">
                  <a:off x="5764138" y="3519813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3" name="Rettangolo con angoli arrotondati 52">
                  <a:extLst>
                    <a:ext uri="{FF2B5EF4-FFF2-40B4-BE49-F238E27FC236}">
                      <a16:creationId xmlns:a16="http://schemas.microsoft.com/office/drawing/2014/main" id="{A34170BA-1D46-4399-80F6-DBF0E1B7C75A}"/>
                    </a:ext>
                  </a:extLst>
                </p:cNvPr>
                <p:cNvSpPr/>
                <p:nvPr/>
              </p:nvSpPr>
              <p:spPr>
                <a:xfrm rot="231781">
                  <a:off x="5885866" y="351981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Rettangolo con angoli arrotondati 53">
                  <a:extLst>
                    <a:ext uri="{FF2B5EF4-FFF2-40B4-BE49-F238E27FC236}">
                      <a16:creationId xmlns:a16="http://schemas.microsoft.com/office/drawing/2014/main" id="{657C6DA3-5B57-4C1F-98F9-37FE226B16E1}"/>
                    </a:ext>
                  </a:extLst>
                </p:cNvPr>
                <p:cNvSpPr/>
                <p:nvPr/>
              </p:nvSpPr>
              <p:spPr>
                <a:xfrm rot="19823194">
                  <a:off x="5843364" y="334105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5" name="Rettangolo con angoli arrotondati 54">
                  <a:extLst>
                    <a:ext uri="{FF2B5EF4-FFF2-40B4-BE49-F238E27FC236}">
                      <a16:creationId xmlns:a16="http://schemas.microsoft.com/office/drawing/2014/main" id="{563E4663-4B21-4643-B82E-A6ECCD0E69BE}"/>
                    </a:ext>
                  </a:extLst>
                </p:cNvPr>
                <p:cNvSpPr/>
                <p:nvPr/>
              </p:nvSpPr>
              <p:spPr>
                <a:xfrm rot="21175590">
                  <a:off x="5762596" y="3320758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6" name="Rettangolo con angoli arrotondati 55">
                  <a:extLst>
                    <a:ext uri="{FF2B5EF4-FFF2-40B4-BE49-F238E27FC236}">
                      <a16:creationId xmlns:a16="http://schemas.microsoft.com/office/drawing/2014/main" id="{81862633-C436-4D5B-82AF-1877AF6D52D4}"/>
                    </a:ext>
                  </a:extLst>
                </p:cNvPr>
                <p:cNvSpPr/>
                <p:nvPr/>
              </p:nvSpPr>
              <p:spPr>
                <a:xfrm rot="13726919">
                  <a:off x="5842784" y="3132727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" name="Rettangolo con angoli arrotondati 56">
                  <a:extLst>
                    <a:ext uri="{FF2B5EF4-FFF2-40B4-BE49-F238E27FC236}">
                      <a16:creationId xmlns:a16="http://schemas.microsoft.com/office/drawing/2014/main" id="{8E90EE9B-F721-44F7-A506-1F834D1C6944}"/>
                    </a:ext>
                  </a:extLst>
                </p:cNvPr>
                <p:cNvSpPr/>
                <p:nvPr/>
              </p:nvSpPr>
              <p:spPr>
                <a:xfrm rot="13726919">
                  <a:off x="5865074" y="3151909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Rettangolo con angoli arrotondati 57">
                  <a:extLst>
                    <a:ext uri="{FF2B5EF4-FFF2-40B4-BE49-F238E27FC236}">
                      <a16:creationId xmlns:a16="http://schemas.microsoft.com/office/drawing/2014/main" id="{E4FC3F0E-CECA-4713-A7F3-47339AD49C85}"/>
                    </a:ext>
                  </a:extLst>
                </p:cNvPr>
                <p:cNvSpPr/>
                <p:nvPr/>
              </p:nvSpPr>
              <p:spPr>
                <a:xfrm rot="13726919">
                  <a:off x="5885041" y="3175663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" name="Rettangolo con angoli arrotondati 58">
                  <a:extLst>
                    <a:ext uri="{FF2B5EF4-FFF2-40B4-BE49-F238E27FC236}">
                      <a16:creationId xmlns:a16="http://schemas.microsoft.com/office/drawing/2014/main" id="{F3861728-3013-40F3-B02F-E62AF9315A84}"/>
                    </a:ext>
                  </a:extLst>
                </p:cNvPr>
                <p:cNvSpPr/>
                <p:nvPr/>
              </p:nvSpPr>
              <p:spPr>
                <a:xfrm rot="9172983">
                  <a:off x="5973400" y="3155446"/>
                  <a:ext cx="60347" cy="2167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Rettangolo con angoli arrotondati 62">
                  <a:extLst>
                    <a:ext uri="{FF2B5EF4-FFF2-40B4-BE49-F238E27FC236}">
                      <a16:creationId xmlns:a16="http://schemas.microsoft.com/office/drawing/2014/main" id="{09EE19AC-8627-4E01-8A58-772FE74331A5}"/>
                    </a:ext>
                  </a:extLst>
                </p:cNvPr>
                <p:cNvSpPr/>
                <p:nvPr/>
              </p:nvSpPr>
              <p:spPr>
                <a:xfrm rot="6915762">
                  <a:off x="6075699" y="3276850"/>
                  <a:ext cx="57348" cy="1769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F31C7DA9-B92F-4A2F-BA50-1AD4853F52A4}"/>
              </a:ext>
            </a:extLst>
          </p:cNvPr>
          <p:cNvGrpSpPr>
            <a:grpSpLocks noChangeAspect="1"/>
          </p:cNvGrpSpPr>
          <p:nvPr/>
        </p:nvGrpSpPr>
        <p:grpSpPr>
          <a:xfrm>
            <a:off x="6592085" y="5501141"/>
            <a:ext cx="484457" cy="607590"/>
            <a:chOff x="6385560" y="41910"/>
            <a:chExt cx="914400" cy="11468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1" name="Elemento grafico 70" descr="Quadrirotore con riempimento a tinta unita">
              <a:extLst>
                <a:ext uri="{FF2B5EF4-FFF2-40B4-BE49-F238E27FC236}">
                  <a16:creationId xmlns:a16="http://schemas.microsoft.com/office/drawing/2014/main" id="{7BE1C4FF-B131-4608-BE56-C8BD537D7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385560" y="41910"/>
              <a:ext cx="914400" cy="914400"/>
            </a:xfrm>
            <a:prstGeom prst="rect">
              <a:avLst/>
            </a:prstGeom>
          </p:spPr>
        </p:pic>
        <p:pic>
          <p:nvPicPr>
            <p:cNvPr id="72" name="Elemento grafico 71" descr="Wi-Fi contorno">
              <a:extLst>
                <a:ext uri="{FF2B5EF4-FFF2-40B4-BE49-F238E27FC236}">
                  <a16:creationId xmlns:a16="http://schemas.microsoft.com/office/drawing/2014/main" id="{4C8D0DF5-A359-4D91-A33E-69EBD77E6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0800000">
              <a:off x="6574472" y="652145"/>
              <a:ext cx="536575" cy="536575"/>
            </a:xfrm>
            <a:prstGeom prst="rect">
              <a:avLst/>
            </a:prstGeom>
          </p:spPr>
        </p:pic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Anteprima della diapositiva 2">
                <a:extLst>
                  <a:ext uri="{FF2B5EF4-FFF2-40B4-BE49-F238E27FC236}">
                    <a16:creationId xmlns:a16="http://schemas.microsoft.com/office/drawing/2014/main" id="{0B932A8D-3245-4CFE-B52F-93BFC4A27B5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49689326"/>
                  </p:ext>
                </p:extLst>
              </p:nvPr>
            </p:nvGraphicFramePr>
            <p:xfrm>
              <a:off x="3530527" y="1657629"/>
              <a:ext cx="2880000" cy="1620000"/>
            </p:xfrm>
            <a:graphic>
              <a:graphicData uri="http://schemas.microsoft.com/office/powerpoint/2016/slidezoom">
                <pslz:sldZm>
                  <pslz:sldZmObj sldId="270" cId="3856211940">
                    <pslz:zmPr id="{D1721A88-4F3B-4607-AB2B-E9CBA7AD5111}" returnToParent="0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80000" cy="162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Anteprima della diapositiva 2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0B932A8D-3245-4CFE-B52F-93BFC4A27B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30527" y="1657629"/>
                <a:ext cx="2880000" cy="162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78" name="Rettangolo 77">
            <a:hlinkClick r:id="rId17" action="ppaction://hlinksldjump"/>
            <a:extLst>
              <a:ext uri="{FF2B5EF4-FFF2-40B4-BE49-F238E27FC236}">
                <a16:creationId xmlns:a16="http://schemas.microsoft.com/office/drawing/2014/main" id="{76333998-6D67-4F5F-99BF-426210AAB6B9}"/>
              </a:ext>
            </a:extLst>
          </p:cNvPr>
          <p:cNvSpPr/>
          <p:nvPr/>
        </p:nvSpPr>
        <p:spPr>
          <a:xfrm>
            <a:off x="3512737" y="1157352"/>
            <a:ext cx="2879999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Field-based approach</a:t>
            </a:r>
            <a:endParaRPr lang="en-GB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80" name="Rettangolo 79">
            <a:hlinkClick r:id="rId19" action="ppaction://hlinksldjump"/>
            <a:extLst>
              <a:ext uri="{FF2B5EF4-FFF2-40B4-BE49-F238E27FC236}">
                <a16:creationId xmlns:a16="http://schemas.microsoft.com/office/drawing/2014/main" id="{A1871136-8AC8-4158-8128-7EAE13E86585}"/>
              </a:ext>
            </a:extLst>
          </p:cNvPr>
          <p:cNvSpPr/>
          <p:nvPr/>
        </p:nvSpPr>
        <p:spPr>
          <a:xfrm>
            <a:off x="3486479" y="3911861"/>
            <a:ext cx="2879999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Modelling approach</a:t>
            </a:r>
            <a:endParaRPr lang="en-GB" sz="20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3" name="Anteprima della diapositiva 92">
                <a:extLst>
                  <a:ext uri="{FF2B5EF4-FFF2-40B4-BE49-F238E27FC236}">
                    <a16:creationId xmlns:a16="http://schemas.microsoft.com/office/drawing/2014/main" id="{104B6E2D-2BB0-4F11-BABB-181FBAEBE83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46421924"/>
                  </p:ext>
                </p:extLst>
              </p:nvPr>
            </p:nvGraphicFramePr>
            <p:xfrm>
              <a:off x="10535634" y="4805562"/>
              <a:ext cx="1440000" cy="810000"/>
            </p:xfrm>
            <a:graphic>
              <a:graphicData uri="http://schemas.microsoft.com/office/powerpoint/2016/slidezoom">
                <pslz:sldZm>
                  <pslz:sldZmObj sldId="262" cId="3348618464">
                    <pslz:zmPr id="{B872E820-89B8-4D49-8244-EB8A32F5DCF9}" returnToParent="0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3" name="Anteprima della diapositiva 92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104B6E2D-2BB0-4F11-BABB-181FBAEBE8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535634" y="4805562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089ADEFC-BA52-4C91-8DCD-370445E5085C}"/>
              </a:ext>
            </a:extLst>
          </p:cNvPr>
          <p:cNvSpPr txBox="1"/>
          <p:nvPr/>
        </p:nvSpPr>
        <p:spPr>
          <a:xfrm>
            <a:off x="10452100" y="4541768"/>
            <a:ext cx="15489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methods:</a:t>
            </a:r>
            <a:endParaRPr lang="en-GB" sz="1400" dirty="0"/>
          </a:p>
        </p:txBody>
      </p:sp>
      <p:pic>
        <p:nvPicPr>
          <p:cNvPr id="95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80F2CE0F-E92D-45FB-919D-C607EB5A3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Anteprima della diapositiva 18">
                <a:extLst>
                  <a:ext uri="{FF2B5EF4-FFF2-40B4-BE49-F238E27FC236}">
                    <a16:creationId xmlns:a16="http://schemas.microsoft.com/office/drawing/2014/main" id="{CF96DD62-EE9A-4F4F-8A81-02C221E30A4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26327364"/>
                  </p:ext>
                </p:extLst>
              </p:nvPr>
            </p:nvGraphicFramePr>
            <p:xfrm>
              <a:off x="3486478" y="4400562"/>
              <a:ext cx="2880000" cy="1620000"/>
            </p:xfrm>
            <a:graphic>
              <a:graphicData uri="http://schemas.microsoft.com/office/powerpoint/2016/slidezoom">
                <pslz:sldZm>
                  <pslz:sldZmObj sldId="274" cId="427049036">
                    <pslz:zmPr id="{E77BBF02-D5A1-4DCF-8CBE-7059E25F189C}" returnToParent="0" transitionDur="1000">
                      <p166:blipFill xmlns:p166="http://schemas.microsoft.com/office/powerpoint/2016/6/main">
                        <a:blip r:embed="rId2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80000" cy="162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Anteprima della diapositiva 18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CF96DD62-EE9A-4F4F-8A81-02C221E30A4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486478" y="4400562"/>
                <a:ext cx="2880000" cy="162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grpSp>
        <p:nvGrpSpPr>
          <p:cNvPr id="60" name="Gruppo 59">
            <a:extLst>
              <a:ext uri="{FF2B5EF4-FFF2-40B4-BE49-F238E27FC236}">
                <a16:creationId xmlns:a16="http://schemas.microsoft.com/office/drawing/2014/main" id="{596FE89D-5B2A-4BF6-9824-CF392F8F10C7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61" name="Immagine 60">
              <a:hlinkClick r:id="rId27"/>
              <a:extLst>
                <a:ext uri="{FF2B5EF4-FFF2-40B4-BE49-F238E27FC236}">
                  <a16:creationId xmlns:a16="http://schemas.microsoft.com/office/drawing/2014/main" id="{93D6E3C4-6BBD-4C69-957C-BA574B220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62" name="Picture 2">
              <a:hlinkClick r:id="rId29"/>
              <a:extLst>
                <a:ext uri="{FF2B5EF4-FFF2-40B4-BE49-F238E27FC236}">
                  <a16:creationId xmlns:a16="http://schemas.microsoft.com/office/drawing/2014/main" id="{6F6CBBE1-1049-4370-A33C-8BB699046E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CasellaDiTesto 63">
              <a:hlinkClick r:id="rId31"/>
              <a:extLst>
                <a:ext uri="{FF2B5EF4-FFF2-40B4-BE49-F238E27FC236}">
                  <a16:creationId xmlns:a16="http://schemas.microsoft.com/office/drawing/2014/main" id="{275E5A2F-8ACC-459D-B305-76D496CACA63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65" name="Immagine 64">
              <a:hlinkClick r:id="rId32"/>
              <a:extLst>
                <a:ext uri="{FF2B5EF4-FFF2-40B4-BE49-F238E27FC236}">
                  <a16:creationId xmlns:a16="http://schemas.microsoft.com/office/drawing/2014/main" id="{BA242087-3C17-42F1-8A1E-3948D4304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73" name="CasellaDiTesto 72">
              <a:hlinkClick r:id="rId32"/>
              <a:extLst>
                <a:ext uri="{FF2B5EF4-FFF2-40B4-BE49-F238E27FC236}">
                  <a16:creationId xmlns:a16="http://schemas.microsoft.com/office/drawing/2014/main" id="{7DE4C055-D774-459D-AE58-9AE1DB3C5913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74" name="Picture 2" descr="File:LinkedIn logo initials.png - Wikipedia">
              <a:hlinkClick r:id="rId32"/>
              <a:extLst>
                <a:ext uri="{FF2B5EF4-FFF2-40B4-BE49-F238E27FC236}">
                  <a16:creationId xmlns:a16="http://schemas.microsoft.com/office/drawing/2014/main" id="{32BAF092-309D-435F-9300-95B7F23C6B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4" descr="Facebook Brand Resources">
              <a:hlinkClick r:id="rId35"/>
              <a:extLst>
                <a:ext uri="{FF2B5EF4-FFF2-40B4-BE49-F238E27FC236}">
                  <a16:creationId xmlns:a16="http://schemas.microsoft.com/office/drawing/2014/main" id="{FB0372E3-5D6D-41D4-9E70-75CB5C57D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4" descr="File:Instagram logo 2016.svg - Wikipedia">
              <a:hlinkClick r:id="rId37"/>
              <a:extLst>
                <a:ext uri="{FF2B5EF4-FFF2-40B4-BE49-F238E27FC236}">
                  <a16:creationId xmlns:a16="http://schemas.microsoft.com/office/drawing/2014/main" id="{F6C1D855-692C-4BC6-BE6C-D5630F76A1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6" descr="File:WeChat logo Android.png - Wikimedia Commons">
              <a:extLst>
                <a:ext uri="{FF2B5EF4-FFF2-40B4-BE49-F238E27FC236}">
                  <a16:creationId xmlns:a16="http://schemas.microsoft.com/office/drawing/2014/main" id="{655C2C5A-5C06-4695-9414-BF799D508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8" descr="Twitter - Wikipedia">
              <a:hlinkClick r:id="rId40"/>
              <a:extLst>
                <a:ext uri="{FF2B5EF4-FFF2-40B4-BE49-F238E27FC236}">
                  <a16:creationId xmlns:a16="http://schemas.microsoft.com/office/drawing/2014/main" id="{5471EA86-AE90-4264-B031-202D64F5C9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950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71DE05B-733F-4383-8590-3F21FD4A12E7}"/>
              </a:ext>
            </a:extLst>
          </p:cNvPr>
          <p:cNvSpPr/>
          <p:nvPr/>
        </p:nvSpPr>
        <p:spPr>
          <a:xfrm>
            <a:off x="10560049" y="3261217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(4)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</a:t>
            </a:r>
          </a:p>
        </p:txBody>
      </p: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F67CBDD0-1B98-440C-9BE5-B4B7EB73FBF2}"/>
              </a:ext>
            </a:extLst>
          </p:cNvPr>
          <p:cNvGrpSpPr>
            <a:grpSpLocks noChangeAspect="1"/>
          </p:cNvGrpSpPr>
          <p:nvPr/>
        </p:nvGrpSpPr>
        <p:grpSpPr>
          <a:xfrm>
            <a:off x="10158433" y="3219475"/>
            <a:ext cx="355907" cy="469444"/>
            <a:chOff x="7439064" y="958639"/>
            <a:chExt cx="766541" cy="10110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0" name="Elemento grafico 39" descr="Lente di ingrandimento con riempimento a tinta unita">
              <a:extLst>
                <a:ext uri="{FF2B5EF4-FFF2-40B4-BE49-F238E27FC236}">
                  <a16:creationId xmlns:a16="http://schemas.microsoft.com/office/drawing/2014/main" id="{850C4957-205C-449C-B3C7-4440C1966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flipH="1">
              <a:off x="7827364" y="1444391"/>
              <a:ext cx="287907" cy="287907"/>
            </a:xfrm>
            <a:prstGeom prst="rect">
              <a:avLst/>
            </a:prstGeom>
          </p:spPr>
        </p:pic>
        <p:grpSp>
          <p:nvGrpSpPr>
            <p:cNvPr id="41" name="Gruppo 40">
              <a:extLst>
                <a:ext uri="{FF2B5EF4-FFF2-40B4-BE49-F238E27FC236}">
                  <a16:creationId xmlns:a16="http://schemas.microsoft.com/office/drawing/2014/main" id="{9CED129C-CC4C-4428-A4F5-21E2A1FFE469}"/>
                </a:ext>
              </a:extLst>
            </p:cNvPr>
            <p:cNvGrpSpPr/>
            <p:nvPr/>
          </p:nvGrpSpPr>
          <p:grpSpPr>
            <a:xfrm>
              <a:off x="7750340" y="1664194"/>
              <a:ext cx="441957" cy="305517"/>
              <a:chOff x="8176259" y="2137646"/>
              <a:chExt cx="441957" cy="305517"/>
            </a:xfrm>
          </p:grpSpPr>
          <p:cxnSp>
            <p:nvCxnSpPr>
              <p:cNvPr id="80" name="Connettore diritto 79">
                <a:extLst>
                  <a:ext uri="{FF2B5EF4-FFF2-40B4-BE49-F238E27FC236}">
                    <a16:creationId xmlns:a16="http://schemas.microsoft.com/office/drawing/2014/main" id="{063777EF-0F97-407F-A396-991B03C6A6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8169" y="2140744"/>
                <a:ext cx="0" cy="3024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ttore diritto 80">
                <a:extLst>
                  <a:ext uri="{FF2B5EF4-FFF2-40B4-BE49-F238E27FC236}">
                    <a16:creationId xmlns:a16="http://schemas.microsoft.com/office/drawing/2014/main" id="{8AB2D886-5E35-4EF4-BB80-56BD54FBA7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08169" y="2431258"/>
                <a:ext cx="37957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Connettore diritto 81">
                <a:extLst>
                  <a:ext uri="{FF2B5EF4-FFF2-40B4-BE49-F238E27FC236}">
                    <a16:creationId xmlns:a16="http://schemas.microsoft.com/office/drawing/2014/main" id="{31ADA06D-3E8C-4D94-AC1D-BAD30ED204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740" y="2137646"/>
                <a:ext cx="0" cy="30551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3" name="Elemento grafico 82" descr="Saluto con riempimento a tinta unita">
                <a:extLst>
                  <a:ext uri="{FF2B5EF4-FFF2-40B4-BE49-F238E27FC236}">
                    <a16:creationId xmlns:a16="http://schemas.microsoft.com/office/drawing/2014/main" id="{40979524-BD3A-4C43-B7B3-BCC7F43AC2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 t="70416" b="11933"/>
              <a:stretch/>
            </p:blipFill>
            <p:spPr>
              <a:xfrm>
                <a:off x="8176259" y="2169238"/>
                <a:ext cx="441957" cy="102695"/>
              </a:xfrm>
              <a:prstGeom prst="rect">
                <a:avLst/>
              </a:prstGeom>
            </p:spPr>
          </p:pic>
        </p:grpSp>
        <p:pic>
          <p:nvPicPr>
            <p:cNvPr id="42" name="Elemento grafico 41" descr="Pioggia con riempimento a tinta unita">
              <a:extLst>
                <a:ext uri="{FF2B5EF4-FFF2-40B4-BE49-F238E27FC236}">
                  <a16:creationId xmlns:a16="http://schemas.microsoft.com/office/drawing/2014/main" id="{E5D71839-8283-4475-9943-ADF4A0DBD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789260" y="958639"/>
              <a:ext cx="416345" cy="416345"/>
            </a:xfrm>
            <a:prstGeom prst="rect">
              <a:avLst/>
            </a:prstGeom>
          </p:spPr>
        </p:pic>
        <p:grpSp>
          <p:nvGrpSpPr>
            <p:cNvPr id="60" name="Gruppo 59">
              <a:extLst>
                <a:ext uri="{FF2B5EF4-FFF2-40B4-BE49-F238E27FC236}">
                  <a16:creationId xmlns:a16="http://schemas.microsoft.com/office/drawing/2014/main" id="{8CE43B57-98F5-4C8E-97A4-D9B189C7D4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39064" y="1262832"/>
              <a:ext cx="455876" cy="696355"/>
              <a:chOff x="6547742" y="1131717"/>
              <a:chExt cx="455876" cy="696355"/>
            </a:xfrm>
          </p:grpSpPr>
          <p:sp>
            <p:nvSpPr>
              <p:cNvPr id="61" name="Ovale 60">
                <a:extLst>
                  <a:ext uri="{FF2B5EF4-FFF2-40B4-BE49-F238E27FC236}">
                    <a16:creationId xmlns:a16="http://schemas.microsoft.com/office/drawing/2014/main" id="{94EF5DE5-81C8-42C2-8EBD-1CA3313EA397}"/>
                  </a:ext>
                </a:extLst>
              </p:cNvPr>
              <p:cNvSpPr/>
              <p:nvPr/>
            </p:nvSpPr>
            <p:spPr>
              <a:xfrm>
                <a:off x="6830544" y="113171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62" name="Gruppo 61">
                <a:extLst>
                  <a:ext uri="{FF2B5EF4-FFF2-40B4-BE49-F238E27FC236}">
                    <a16:creationId xmlns:a16="http://schemas.microsoft.com/office/drawing/2014/main" id="{D62B15EE-164A-40A5-8FEE-92A8888B44FE}"/>
                  </a:ext>
                </a:extLst>
              </p:cNvPr>
              <p:cNvGrpSpPr/>
              <p:nvPr/>
            </p:nvGrpSpPr>
            <p:grpSpPr>
              <a:xfrm>
                <a:off x="6547742" y="1216117"/>
                <a:ext cx="455876" cy="611955"/>
                <a:chOff x="5736962" y="3155446"/>
                <a:chExt cx="455876" cy="611955"/>
              </a:xfrm>
              <a:solidFill>
                <a:schemeClr val="tx1"/>
              </a:solidFill>
            </p:grpSpPr>
            <p:sp>
              <p:nvSpPr>
                <p:cNvPr id="64" name="Rettangolo con angoli arrotondati 63">
                  <a:extLst>
                    <a:ext uri="{FF2B5EF4-FFF2-40B4-BE49-F238E27FC236}">
                      <a16:creationId xmlns:a16="http://schemas.microsoft.com/office/drawing/2014/main" id="{222D19C7-4155-4EBF-BE31-9E0D9B36AF60}"/>
                    </a:ext>
                  </a:extLst>
                </p:cNvPr>
                <p:cNvSpPr/>
                <p:nvPr/>
              </p:nvSpPr>
              <p:spPr>
                <a:xfrm rot="421397">
                  <a:off x="5764138" y="3519813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Rettangolo con angoli arrotondati 64">
                  <a:extLst>
                    <a:ext uri="{FF2B5EF4-FFF2-40B4-BE49-F238E27FC236}">
                      <a16:creationId xmlns:a16="http://schemas.microsoft.com/office/drawing/2014/main" id="{3FBB395D-8037-4306-BC9E-61ED355EF546}"/>
                    </a:ext>
                  </a:extLst>
                </p:cNvPr>
                <p:cNvSpPr/>
                <p:nvPr/>
              </p:nvSpPr>
              <p:spPr>
                <a:xfrm rot="231781">
                  <a:off x="5885866" y="351981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3" name="Rettangolo con angoli arrotondati 72">
                  <a:extLst>
                    <a:ext uri="{FF2B5EF4-FFF2-40B4-BE49-F238E27FC236}">
                      <a16:creationId xmlns:a16="http://schemas.microsoft.com/office/drawing/2014/main" id="{59CF56B4-173E-430B-9251-5C6660E313D6}"/>
                    </a:ext>
                  </a:extLst>
                </p:cNvPr>
                <p:cNvSpPr/>
                <p:nvPr/>
              </p:nvSpPr>
              <p:spPr>
                <a:xfrm rot="19823194">
                  <a:off x="5843364" y="334105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4" name="Rettangolo con angoli arrotondati 73">
                  <a:extLst>
                    <a:ext uri="{FF2B5EF4-FFF2-40B4-BE49-F238E27FC236}">
                      <a16:creationId xmlns:a16="http://schemas.microsoft.com/office/drawing/2014/main" id="{CF8AC26B-069E-4850-BEF2-69C545005DF9}"/>
                    </a:ext>
                  </a:extLst>
                </p:cNvPr>
                <p:cNvSpPr/>
                <p:nvPr/>
              </p:nvSpPr>
              <p:spPr>
                <a:xfrm rot="21175590">
                  <a:off x="5762596" y="3320758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5" name="Rettangolo con angoli arrotondati 74">
                  <a:extLst>
                    <a:ext uri="{FF2B5EF4-FFF2-40B4-BE49-F238E27FC236}">
                      <a16:creationId xmlns:a16="http://schemas.microsoft.com/office/drawing/2014/main" id="{D4F0D5C8-1E18-4970-8B5B-868583A97056}"/>
                    </a:ext>
                  </a:extLst>
                </p:cNvPr>
                <p:cNvSpPr/>
                <p:nvPr/>
              </p:nvSpPr>
              <p:spPr>
                <a:xfrm rot="13726919">
                  <a:off x="5842784" y="3132727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6" name="Rettangolo con angoli arrotondati 75">
                  <a:extLst>
                    <a:ext uri="{FF2B5EF4-FFF2-40B4-BE49-F238E27FC236}">
                      <a16:creationId xmlns:a16="http://schemas.microsoft.com/office/drawing/2014/main" id="{C6A8AB60-4402-4AA4-BEE1-74CD3CAB43B9}"/>
                    </a:ext>
                  </a:extLst>
                </p:cNvPr>
                <p:cNvSpPr/>
                <p:nvPr/>
              </p:nvSpPr>
              <p:spPr>
                <a:xfrm rot="13726919">
                  <a:off x="5865074" y="3151909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7" name="Rettangolo con angoli arrotondati 76">
                  <a:extLst>
                    <a:ext uri="{FF2B5EF4-FFF2-40B4-BE49-F238E27FC236}">
                      <a16:creationId xmlns:a16="http://schemas.microsoft.com/office/drawing/2014/main" id="{D7CF30C8-B725-4416-A20B-DCDD1E44E063}"/>
                    </a:ext>
                  </a:extLst>
                </p:cNvPr>
                <p:cNvSpPr/>
                <p:nvPr/>
              </p:nvSpPr>
              <p:spPr>
                <a:xfrm rot="13726919">
                  <a:off x="5885041" y="3175663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8" name="Rettangolo con angoli arrotondati 77">
                  <a:extLst>
                    <a:ext uri="{FF2B5EF4-FFF2-40B4-BE49-F238E27FC236}">
                      <a16:creationId xmlns:a16="http://schemas.microsoft.com/office/drawing/2014/main" id="{D0F117E7-A277-4A38-B8F5-519776C37941}"/>
                    </a:ext>
                  </a:extLst>
                </p:cNvPr>
                <p:cNvSpPr/>
                <p:nvPr/>
              </p:nvSpPr>
              <p:spPr>
                <a:xfrm rot="9172983">
                  <a:off x="5973400" y="3155446"/>
                  <a:ext cx="60347" cy="2167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9" name="Rettangolo con angoli arrotondati 78">
                  <a:extLst>
                    <a:ext uri="{FF2B5EF4-FFF2-40B4-BE49-F238E27FC236}">
                      <a16:creationId xmlns:a16="http://schemas.microsoft.com/office/drawing/2014/main" id="{328E93FA-7037-4021-A532-515446181710}"/>
                    </a:ext>
                  </a:extLst>
                </p:cNvPr>
                <p:cNvSpPr/>
                <p:nvPr/>
              </p:nvSpPr>
              <p:spPr>
                <a:xfrm rot="6915762">
                  <a:off x="6075699" y="3276850"/>
                  <a:ext cx="57348" cy="1769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80556DF8-E11E-4965-B9C8-4C294ECF400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-1744"/>
          <a:stretch/>
        </p:blipFill>
        <p:spPr>
          <a:xfrm>
            <a:off x="4922223" y="769693"/>
            <a:ext cx="3039216" cy="22408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3C2289F3-9672-41A3-BDC5-0D9A814D6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339919"/>
              </p:ext>
            </p:extLst>
          </p:nvPr>
        </p:nvGraphicFramePr>
        <p:xfrm>
          <a:off x="812133" y="3221793"/>
          <a:ext cx="3240000" cy="162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391747418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074394907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280211979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Management</a:t>
                      </a: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Runoff (m</a:t>
                      </a:r>
                      <a:r>
                        <a:rPr lang="en-GB" sz="1000" b="0" i="0" u="none" strike="noStrike" baseline="30000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3</a:t>
                      </a:r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)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Sed. (mg/L)</a:t>
                      </a: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8807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Reference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0.021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132.5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22048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Cont. tillage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0.020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147.5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0115357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 err="1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Nect</a:t>
                      </a:r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. (</a:t>
                      </a:r>
                      <a:r>
                        <a:rPr lang="en-GB" sz="1000" b="0" i="0" u="none" strike="noStrike" noProof="0" dirty="0" err="1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yr</a:t>
                      </a:r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1)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0.012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88.7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1868025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Nect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. (</a:t>
                      </a:r>
                      <a:r>
                        <a:rPr lang="en-GB" sz="10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yr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2)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127485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Sing. tillage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96905471"/>
                  </a:ext>
                </a:extLst>
              </a:tr>
            </a:tbl>
          </a:graphicData>
        </a:graphic>
      </p:graphicFrame>
      <p:sp>
        <p:nvSpPr>
          <p:cNvPr id="17" name="Parentesi graffa chiusa 16">
            <a:extLst>
              <a:ext uri="{FF2B5EF4-FFF2-40B4-BE49-F238E27FC236}">
                <a16:creationId xmlns:a16="http://schemas.microsoft.com/office/drawing/2014/main" id="{7D3CB8C5-7665-4477-90B6-2E10D4740DCA}"/>
              </a:ext>
            </a:extLst>
          </p:cNvPr>
          <p:cNvSpPr/>
          <p:nvPr/>
        </p:nvSpPr>
        <p:spPr>
          <a:xfrm>
            <a:off x="4204743" y="3526255"/>
            <a:ext cx="71438" cy="803549"/>
          </a:xfrm>
          <a:prstGeom prst="rightBrace">
            <a:avLst>
              <a:gd name="adj1" fmla="val 37621"/>
              <a:gd name="adj2" fmla="val 52473"/>
            </a:avLst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ttangolo 85">
            <a:extLst>
              <a:ext uri="{FF2B5EF4-FFF2-40B4-BE49-F238E27FC236}">
                <a16:creationId xmlns:a16="http://schemas.microsoft.com/office/drawing/2014/main" id="{E570201F-F344-43FB-A335-CBE666D6C49A}"/>
              </a:ext>
            </a:extLst>
          </p:cNvPr>
          <p:cNvSpPr/>
          <p:nvPr/>
        </p:nvSpPr>
        <p:spPr>
          <a:xfrm>
            <a:off x="4811344" y="3170168"/>
            <a:ext cx="4989880" cy="1551749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In Reference, on average more runoff was observed than in Continuous Tillage and </a:t>
            </a:r>
            <a:r>
              <a:rPr lang="en-US" sz="1100" dirty="0" err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Nectariferous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Less runoff was observed in Continuous Tillage than in Reference (mainly thanks to a higher infiltration rate of the soil), but a higher concentration of sediment;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In </a:t>
            </a:r>
            <a:r>
              <a:rPr lang="en-US" sz="1100" dirty="0" err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Nectariferous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less runoff and less sediment was observed, which proved to be a good management for soil erosion mitigation promoting biodiversity.</a:t>
            </a:r>
            <a:endParaRPr lang="en-GB" sz="1100" dirty="0">
              <a:solidFill>
                <a:schemeClr val="bg1"/>
              </a:solidFill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88" name="Rettangolo 87">
            <a:extLst>
              <a:ext uri="{FF2B5EF4-FFF2-40B4-BE49-F238E27FC236}">
                <a16:creationId xmlns:a16="http://schemas.microsoft.com/office/drawing/2014/main" id="{DAB6461D-90D5-408B-8C87-3DBF32A20171}"/>
              </a:ext>
            </a:extLst>
          </p:cNvPr>
          <p:cNvSpPr/>
          <p:nvPr/>
        </p:nvSpPr>
        <p:spPr>
          <a:xfrm>
            <a:off x="6371431" y="4850337"/>
            <a:ext cx="3429794" cy="175878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Runoff was a quite common event. The runoff/rainfall ratio was low, showing good infiltration capacity of the soil. Soil loss was also low, showing the low erodibility of soil.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Soil loss variability agrees with the loss measured by </a:t>
            </a:r>
            <a:r>
              <a:rPr lang="en-US" sz="1100" dirty="0" err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Bagagiolo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et al. (2008) using more complex runoff measuring systems, as well as the number of events were similar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Anteprima della diapositiva 18">
                <a:extLst>
                  <a:ext uri="{FF2B5EF4-FFF2-40B4-BE49-F238E27FC236}">
                    <a16:creationId xmlns:a16="http://schemas.microsoft.com/office/drawing/2014/main" id="{52B5D5A3-FE89-4296-9FB0-1E8BD8B3A9A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4520252"/>
                  </p:ext>
                </p:extLst>
              </p:nvPr>
            </p:nvGraphicFramePr>
            <p:xfrm>
              <a:off x="4827998" y="5786010"/>
              <a:ext cx="1440000" cy="810000"/>
            </p:xfrm>
            <a:graphic>
              <a:graphicData uri="http://schemas.microsoft.com/office/powerpoint/2016/slidezoom">
                <pslz:sldZm>
                  <pslz:sldZmObj sldId="272" cId="3107087256">
                    <pslz:zmPr id="{4E39D461-4D91-4197-88C5-37C04E0F4EBB}" returnToParent="0" transitionDur="1000">
                      <p166:blipFill xmlns:p166="http://schemas.microsoft.com/office/powerpoint/2016/6/main">
                        <a:blip r:embed="rId1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0000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Anteprima della diapositiva 18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52B5D5A3-FE89-4296-9FB0-1E8BD8B3A9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827998" y="5786010"/>
                <a:ext cx="1440000" cy="810000"/>
              </a:xfrm>
              <a:prstGeom prst="rect">
                <a:avLst/>
              </a:prstGeom>
              <a:ln w="3175">
                <a:solidFill>
                  <a:srgbClr val="0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89" name="Parentesi graffa chiusa 88">
            <a:extLst>
              <a:ext uri="{FF2B5EF4-FFF2-40B4-BE49-F238E27FC236}">
                <a16:creationId xmlns:a16="http://schemas.microsoft.com/office/drawing/2014/main" id="{B26AA0CA-62EC-412F-A62B-A42AE59E6F3F}"/>
              </a:ext>
            </a:extLst>
          </p:cNvPr>
          <p:cNvSpPr/>
          <p:nvPr/>
        </p:nvSpPr>
        <p:spPr>
          <a:xfrm>
            <a:off x="4179323" y="4913299"/>
            <a:ext cx="71438" cy="1356638"/>
          </a:xfrm>
          <a:prstGeom prst="rightBrace">
            <a:avLst>
              <a:gd name="adj1" fmla="val 37621"/>
              <a:gd name="adj2" fmla="val 52473"/>
            </a:avLst>
          </a:prstGeom>
          <a:ln w="127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7" name="Tabella 86">
            <a:extLst>
              <a:ext uri="{FF2B5EF4-FFF2-40B4-BE49-F238E27FC236}">
                <a16:creationId xmlns:a16="http://schemas.microsoft.com/office/drawing/2014/main" id="{DDF6BFB6-FABA-434A-8C17-F743799C49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869006"/>
              </p:ext>
            </p:extLst>
          </p:nvPr>
        </p:nvGraphicFramePr>
        <p:xfrm>
          <a:off x="840484" y="4850337"/>
          <a:ext cx="3240000" cy="1419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60000">
                  <a:extLst>
                    <a:ext uri="{9D8B030D-6E8A-4147-A177-3AD203B41FA5}">
                      <a16:colId xmlns:a16="http://schemas.microsoft.com/office/drawing/2014/main" val="391747418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280211979"/>
                    </a:ext>
                  </a:extLst>
                </a:gridCol>
              </a:tblGrid>
              <a:tr h="27000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Yu Gothic" panose="020B0400000000000000" pitchFamily="34" charset="-128"/>
                          <a:cs typeface="Courier New" panose="02070309020205020404" pitchFamily="49" charset="0"/>
                        </a:rPr>
                        <a:t>↓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2020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Yu Gothic" panose="020B0400000000000000" pitchFamily="34" charset="-128"/>
                          <a:cs typeface="Courier New" panose="02070309020205020404" pitchFamily="49" charset="0"/>
                        </a:rPr>
                        <a:t>↓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8807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Total rainfall (mm)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1271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022048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Rainfall/runoff events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583832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Runoff/rainfall ratio (%), average | 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0.2 | 0.8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074586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Sediment transported by runoff (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kg/ha), </a:t>
                      </a:r>
                      <a:r>
                        <a:rPr lang="en-GB" sz="10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average | 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11 | 176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7829889"/>
                  </a:ext>
                </a:extLst>
              </a:tr>
            </a:tbl>
          </a:graphicData>
        </a:graphic>
      </p:graphicFrame>
      <p:sp>
        <p:nvSpPr>
          <p:cNvPr id="91" name="Rettangolo 90">
            <a:hlinkClick r:id="rId17" action="ppaction://hlinksldjump"/>
            <a:extLst>
              <a:ext uri="{FF2B5EF4-FFF2-40B4-BE49-F238E27FC236}">
                <a16:creationId xmlns:a16="http://schemas.microsoft.com/office/drawing/2014/main" id="{952A53EF-F585-4CE5-9C59-86C9FE6877BF}"/>
              </a:ext>
            </a:extLst>
          </p:cNvPr>
          <p:cNvSpPr/>
          <p:nvPr/>
        </p:nvSpPr>
        <p:spPr>
          <a:xfrm>
            <a:off x="4827998" y="5483505"/>
            <a:ext cx="1440000" cy="246221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Rainfall analysis</a:t>
            </a:r>
            <a:endParaRPr lang="en-GB" sz="16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pic>
        <p:nvPicPr>
          <p:cNvPr id="92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85349F3B-0EAE-43E9-A2EA-B8D2844A6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C2200A6-D543-40F1-A0AE-718250B1CCC5}"/>
              </a:ext>
            </a:extLst>
          </p:cNvPr>
          <p:cNvSpPr/>
          <p:nvPr/>
        </p:nvSpPr>
        <p:spPr>
          <a:xfrm>
            <a:off x="2210676" y="3526255"/>
            <a:ext cx="442913" cy="17897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ttangolo con angoli arrotondati 92">
            <a:extLst>
              <a:ext uri="{FF2B5EF4-FFF2-40B4-BE49-F238E27FC236}">
                <a16:creationId xmlns:a16="http://schemas.microsoft.com/office/drawing/2014/main" id="{8A1E9FA0-944C-4974-8F99-B3DAF991CE84}"/>
              </a:ext>
            </a:extLst>
          </p:cNvPr>
          <p:cNvSpPr/>
          <p:nvPr/>
        </p:nvSpPr>
        <p:spPr>
          <a:xfrm>
            <a:off x="3279057" y="3790643"/>
            <a:ext cx="442913" cy="17897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2" name="Anteprima della diapositiva 21">
                <a:extLst>
                  <a:ext uri="{FF2B5EF4-FFF2-40B4-BE49-F238E27FC236}">
                    <a16:creationId xmlns:a16="http://schemas.microsoft.com/office/drawing/2014/main" id="{EBB6E0BD-5748-4C28-97FC-FCAF951CBA7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5784735"/>
                  </p:ext>
                </p:extLst>
              </p:nvPr>
            </p:nvGraphicFramePr>
            <p:xfrm>
              <a:off x="10535634" y="4798117"/>
              <a:ext cx="1440000" cy="810000"/>
            </p:xfrm>
            <a:graphic>
              <a:graphicData uri="http://schemas.microsoft.com/office/powerpoint/2016/slidezoom">
                <pslz:sldZm>
                  <pslz:sldZmObj sldId="269" cId="759508239">
                    <pslz:zmPr id="{4128861E-B013-44BD-B8BE-6347200A2961}" returnToParent="0" transitionDur="1000">
                      <p166:blipFill xmlns:p166="http://schemas.microsoft.com/office/powerpoint/2016/6/main">
                        <a:blip r:embed="rId2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2" name="Anteprima della diapositiva 21">
                <a:hlinkClick r:id="rId21" action="ppaction://hlinksldjump"/>
                <a:extLst>
                  <a:ext uri="{FF2B5EF4-FFF2-40B4-BE49-F238E27FC236}">
                    <a16:creationId xmlns:a16="http://schemas.microsoft.com/office/drawing/2014/main" id="{EBB6E0BD-5748-4C28-97FC-FCAF951CBA7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535634" y="4798117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94" name="CasellaDiTesto 93">
            <a:extLst>
              <a:ext uri="{FF2B5EF4-FFF2-40B4-BE49-F238E27FC236}">
                <a16:creationId xmlns:a16="http://schemas.microsoft.com/office/drawing/2014/main" id="{13B4B5D4-011E-41F7-8F7F-43500531B543}"/>
              </a:ext>
            </a:extLst>
          </p:cNvPr>
          <p:cNvSpPr txBox="1"/>
          <p:nvPr/>
        </p:nvSpPr>
        <p:spPr>
          <a:xfrm>
            <a:off x="10447292" y="4553668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results:</a:t>
            </a:r>
            <a:endParaRPr lang="en-GB" sz="1200" dirty="0"/>
          </a:p>
        </p:txBody>
      </p:sp>
      <p:sp>
        <p:nvSpPr>
          <p:cNvPr id="84" name="Rettangolo con angoli arrotondati 83">
            <a:extLst>
              <a:ext uri="{FF2B5EF4-FFF2-40B4-BE49-F238E27FC236}">
                <a16:creationId xmlns:a16="http://schemas.microsoft.com/office/drawing/2014/main" id="{2232A073-4AFD-40F3-9D9C-CC76589E416B}"/>
              </a:ext>
            </a:extLst>
          </p:cNvPr>
          <p:cNvSpPr/>
          <p:nvPr/>
        </p:nvSpPr>
        <p:spPr>
          <a:xfrm>
            <a:off x="9503832" y="805544"/>
            <a:ext cx="2471802" cy="330697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0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runoff &amp; erosion/deposition </a:t>
            </a:r>
            <a:r>
              <a:rPr lang="en-GB" sz="1000" b="1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estimation</a:t>
            </a:r>
          </a:p>
        </p:txBody>
      </p:sp>
      <p:pic>
        <p:nvPicPr>
          <p:cNvPr id="24" name="Elementi multimediali online 23" title="EGU21 - Straffelini et al - Results">
            <a:hlinkClick r:id="" action="ppaction://media"/>
            <a:extLst>
              <a:ext uri="{FF2B5EF4-FFF2-40B4-BE49-F238E27FC236}">
                <a16:creationId xmlns:a16="http://schemas.microsoft.com/office/drawing/2014/main" id="{511AA13F-407D-4735-8933-BA5C69F29AA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23"/>
          <a:stretch>
            <a:fillRect/>
          </a:stretch>
        </p:blipFill>
        <p:spPr>
          <a:xfrm>
            <a:off x="840484" y="762593"/>
            <a:ext cx="3987514" cy="2252945"/>
          </a:xfrm>
          <a:prstGeom prst="rect">
            <a:avLst/>
          </a:prstGeom>
        </p:spPr>
      </p:pic>
      <p:grpSp>
        <p:nvGrpSpPr>
          <p:cNvPr id="53" name="Gruppo 52">
            <a:extLst>
              <a:ext uri="{FF2B5EF4-FFF2-40B4-BE49-F238E27FC236}">
                <a16:creationId xmlns:a16="http://schemas.microsoft.com/office/drawing/2014/main" id="{108AA972-F499-4896-9FB1-E89D6A16BF43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54" name="Immagine 53">
              <a:hlinkClick r:id="rId24"/>
              <a:extLst>
                <a:ext uri="{FF2B5EF4-FFF2-40B4-BE49-F238E27FC236}">
                  <a16:creationId xmlns:a16="http://schemas.microsoft.com/office/drawing/2014/main" id="{638CC028-9F7F-46E3-9560-D073515D9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55" name="Picture 2">
              <a:hlinkClick r:id="rId26"/>
              <a:extLst>
                <a:ext uri="{FF2B5EF4-FFF2-40B4-BE49-F238E27FC236}">
                  <a16:creationId xmlns:a16="http://schemas.microsoft.com/office/drawing/2014/main" id="{CE765D48-75A6-4E2F-8B8A-34F577754F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CasellaDiTesto 55">
              <a:hlinkClick r:id="rId28"/>
              <a:extLst>
                <a:ext uri="{FF2B5EF4-FFF2-40B4-BE49-F238E27FC236}">
                  <a16:creationId xmlns:a16="http://schemas.microsoft.com/office/drawing/2014/main" id="{4BC2FDB8-2CC9-45AC-8B1A-E4AD9B9C0440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57" name="Immagine 56">
              <a:hlinkClick r:id="rId29"/>
              <a:extLst>
                <a:ext uri="{FF2B5EF4-FFF2-40B4-BE49-F238E27FC236}">
                  <a16:creationId xmlns:a16="http://schemas.microsoft.com/office/drawing/2014/main" id="{11F75B07-CC27-44FF-BE9E-F5D1FF04F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58" name="CasellaDiTesto 57">
              <a:hlinkClick r:id="rId29"/>
              <a:extLst>
                <a:ext uri="{FF2B5EF4-FFF2-40B4-BE49-F238E27FC236}">
                  <a16:creationId xmlns:a16="http://schemas.microsoft.com/office/drawing/2014/main" id="{0048C7A0-E635-443C-86DF-AA08E51BCB2F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59" name="Picture 2" descr="File:LinkedIn logo initials.png - Wikipedia">
              <a:hlinkClick r:id="rId29"/>
              <a:extLst>
                <a:ext uri="{FF2B5EF4-FFF2-40B4-BE49-F238E27FC236}">
                  <a16:creationId xmlns:a16="http://schemas.microsoft.com/office/drawing/2014/main" id="{B2DF6F5C-3744-40B8-9B50-244277FF58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4" descr="Facebook Brand Resources">
              <a:hlinkClick r:id="rId32"/>
              <a:extLst>
                <a:ext uri="{FF2B5EF4-FFF2-40B4-BE49-F238E27FC236}">
                  <a16:creationId xmlns:a16="http://schemas.microsoft.com/office/drawing/2014/main" id="{7160B7EB-7E6D-4516-87FB-050A1A0468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4" descr="File:Instagram logo 2016.svg - Wikipedia">
              <a:hlinkClick r:id="rId34"/>
              <a:extLst>
                <a:ext uri="{FF2B5EF4-FFF2-40B4-BE49-F238E27FC236}">
                  <a16:creationId xmlns:a16="http://schemas.microsoft.com/office/drawing/2014/main" id="{A10B1135-8DA1-4717-B4AE-44882AF9F9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6" descr="File:WeChat logo Android.png - Wikimedia Commons">
              <a:extLst>
                <a:ext uri="{FF2B5EF4-FFF2-40B4-BE49-F238E27FC236}">
                  <a16:creationId xmlns:a16="http://schemas.microsoft.com/office/drawing/2014/main" id="{A142B3EA-1B16-4757-BE39-A696580AEE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8" descr="Twitter - Wikipedia">
              <a:hlinkClick r:id="rId37"/>
              <a:extLst>
                <a:ext uri="{FF2B5EF4-FFF2-40B4-BE49-F238E27FC236}">
                  <a16:creationId xmlns:a16="http://schemas.microsoft.com/office/drawing/2014/main" id="{8BE293F6-0CFF-4823-A864-71A3729067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56211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sp>
        <p:nvSpPr>
          <p:cNvPr id="84" name="Rettangolo con angoli arrotondati 83">
            <a:extLst>
              <a:ext uri="{FF2B5EF4-FFF2-40B4-BE49-F238E27FC236}">
                <a16:creationId xmlns:a16="http://schemas.microsoft.com/office/drawing/2014/main" id="{2232A073-4AFD-40F3-9D9C-CC76589E416B}"/>
              </a:ext>
            </a:extLst>
          </p:cNvPr>
          <p:cNvSpPr/>
          <p:nvPr/>
        </p:nvSpPr>
        <p:spPr>
          <a:xfrm>
            <a:off x="8613316" y="1656329"/>
            <a:ext cx="1974251" cy="578918"/>
          </a:xfrm>
          <a:prstGeom prst="roundRect">
            <a:avLst>
              <a:gd name="adj" fmla="val 50000"/>
            </a:avLst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algn="ctr">
              <a:lnSpc>
                <a:spcPts val="1400"/>
              </a:lnSpc>
            </a:pPr>
            <a:r>
              <a:rPr lang="en-GB" sz="1400" dirty="0">
                <a:solidFill>
                  <a:srgbClr val="FFDF7F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Rainfall Analysis</a:t>
            </a:r>
            <a:endParaRPr lang="en-GB" sz="1400" b="1" dirty="0">
              <a:solidFill>
                <a:srgbClr val="FFDF7F"/>
              </a:solidFill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5F0FD2A4-74BE-4C3F-A9DD-4C2E6635BB1B}"/>
              </a:ext>
            </a:extLst>
          </p:cNvPr>
          <p:cNvSpPr/>
          <p:nvPr/>
        </p:nvSpPr>
        <p:spPr>
          <a:xfrm>
            <a:off x="473155" y="1656329"/>
            <a:ext cx="7872751" cy="323960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endParaRPr lang="en-GB" sz="16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0449AEE3-BF4E-4235-B1F2-90D5E7F8C5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3" t="2239" r="549" b="573"/>
          <a:stretch/>
        </p:blipFill>
        <p:spPr>
          <a:xfrm>
            <a:off x="646086" y="1914525"/>
            <a:ext cx="7421588" cy="2876550"/>
          </a:xfrm>
          <a:prstGeom prst="rect">
            <a:avLst/>
          </a:prstGeom>
          <a:effectLst/>
        </p:spPr>
      </p:pic>
      <p:sp>
        <p:nvSpPr>
          <p:cNvPr id="46" name="Rettangolo 45">
            <a:extLst>
              <a:ext uri="{FF2B5EF4-FFF2-40B4-BE49-F238E27FC236}">
                <a16:creationId xmlns:a16="http://schemas.microsoft.com/office/drawing/2014/main" id="{438295E0-5F14-4C24-B5A9-6C719C8E112A}"/>
              </a:ext>
            </a:extLst>
          </p:cNvPr>
          <p:cNvSpPr/>
          <p:nvPr/>
        </p:nvSpPr>
        <p:spPr>
          <a:xfrm>
            <a:off x="473155" y="4938125"/>
            <a:ext cx="3127295" cy="26161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>
              <a:lnSpc>
                <a:spcPts val="1300"/>
              </a:lnSpc>
            </a:pPr>
            <a:r>
              <a:rPr lang="en-GB" sz="105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RE1 &gt;&gt; RE8 are the 8 rainfall that generated runoff</a:t>
            </a:r>
            <a:endParaRPr lang="en-GB" sz="1200" dirty="0">
              <a:latin typeface="Yu Gothic Light" panose="020B0300000000000000" pitchFamily="34" charset="-128"/>
              <a:ea typeface="Yu Gothic Light" panose="020B0300000000000000" pitchFamily="34" charset="-128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8" name="Anteprima della diapositiva 17">
                <a:extLst>
                  <a:ext uri="{FF2B5EF4-FFF2-40B4-BE49-F238E27FC236}">
                    <a16:creationId xmlns:a16="http://schemas.microsoft.com/office/drawing/2014/main" id="{1445E596-A7EF-4D3F-97D7-7D2B0CBD2A7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7700987"/>
                  </p:ext>
                </p:extLst>
              </p:nvPr>
            </p:nvGraphicFramePr>
            <p:xfrm>
              <a:off x="10535634" y="4845225"/>
              <a:ext cx="1440000" cy="810000"/>
            </p:xfrm>
            <a:graphic>
              <a:graphicData uri="http://schemas.microsoft.com/office/powerpoint/2016/slidezoom">
                <pslz:sldZm>
                  <pslz:sldZmObj sldId="270" cId="3856211940">
                    <pslz:zmPr id="{939F9855-E36E-4812-823C-278BF331D2E2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0000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8" name="Anteprima della diapositiva 17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1445E596-A7EF-4D3F-97D7-7D2B0CBD2A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35634" y="4845225"/>
                <a:ext cx="1440000" cy="810000"/>
              </a:xfrm>
              <a:prstGeom prst="rect">
                <a:avLst/>
              </a:prstGeom>
              <a:ln w="3175">
                <a:solidFill>
                  <a:srgbClr val="00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17EBCB59-35F7-42E6-93C2-6B807E944797}"/>
              </a:ext>
            </a:extLst>
          </p:cNvPr>
          <p:cNvSpPr txBox="1"/>
          <p:nvPr/>
        </p:nvSpPr>
        <p:spPr>
          <a:xfrm>
            <a:off x="10451477" y="4501559"/>
            <a:ext cx="1548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runoff &amp; erosion/deposition estimation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3C1FC816-536F-4C6B-BAB5-2DD812182A67}"/>
              </a:ext>
            </a:extLst>
          </p:cNvPr>
          <p:cNvSpPr/>
          <p:nvPr/>
        </p:nvSpPr>
        <p:spPr>
          <a:xfrm>
            <a:off x="10560049" y="3261217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(4)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</a:t>
            </a:r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09025925-B09F-40A8-8BC1-2A26A7FBF13B}"/>
              </a:ext>
            </a:extLst>
          </p:cNvPr>
          <p:cNvGrpSpPr>
            <a:grpSpLocks noChangeAspect="1"/>
          </p:cNvGrpSpPr>
          <p:nvPr/>
        </p:nvGrpSpPr>
        <p:grpSpPr>
          <a:xfrm>
            <a:off x="10089531" y="3166353"/>
            <a:ext cx="384571" cy="507252"/>
            <a:chOff x="7439064" y="958639"/>
            <a:chExt cx="766541" cy="10110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2" name="Elemento grafico 51" descr="Lente di ingrandimento con riempimento a tinta unita">
              <a:extLst>
                <a:ext uri="{FF2B5EF4-FFF2-40B4-BE49-F238E27FC236}">
                  <a16:creationId xmlns:a16="http://schemas.microsoft.com/office/drawing/2014/main" id="{9A30BBE8-FE49-4DDF-B12F-AFF858469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7827364" y="1444391"/>
              <a:ext cx="287907" cy="287907"/>
            </a:xfrm>
            <a:prstGeom prst="rect">
              <a:avLst/>
            </a:prstGeom>
          </p:spPr>
        </p:pic>
        <p:grpSp>
          <p:nvGrpSpPr>
            <p:cNvPr id="53" name="Gruppo 52">
              <a:extLst>
                <a:ext uri="{FF2B5EF4-FFF2-40B4-BE49-F238E27FC236}">
                  <a16:creationId xmlns:a16="http://schemas.microsoft.com/office/drawing/2014/main" id="{B23BA589-A7BD-41E7-8A89-92881A60643F}"/>
                </a:ext>
              </a:extLst>
            </p:cNvPr>
            <p:cNvGrpSpPr/>
            <p:nvPr/>
          </p:nvGrpSpPr>
          <p:grpSpPr>
            <a:xfrm>
              <a:off x="7750340" y="1664194"/>
              <a:ext cx="441957" cy="305517"/>
              <a:chOff x="8176259" y="2137646"/>
              <a:chExt cx="441957" cy="305517"/>
            </a:xfrm>
          </p:grpSpPr>
          <p:cxnSp>
            <p:nvCxnSpPr>
              <p:cNvPr id="72" name="Connettore diritto 71">
                <a:extLst>
                  <a:ext uri="{FF2B5EF4-FFF2-40B4-BE49-F238E27FC236}">
                    <a16:creationId xmlns:a16="http://schemas.microsoft.com/office/drawing/2014/main" id="{C2FB95AE-76C9-48E4-A3EE-9E21B8E308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8169" y="2140744"/>
                <a:ext cx="0" cy="3024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ttore diritto 84">
                <a:extLst>
                  <a:ext uri="{FF2B5EF4-FFF2-40B4-BE49-F238E27FC236}">
                    <a16:creationId xmlns:a16="http://schemas.microsoft.com/office/drawing/2014/main" id="{1D6636AB-A44A-4865-85E1-847D5099018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08169" y="2431258"/>
                <a:ext cx="37957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Connettore diritto 89">
                <a:extLst>
                  <a:ext uri="{FF2B5EF4-FFF2-40B4-BE49-F238E27FC236}">
                    <a16:creationId xmlns:a16="http://schemas.microsoft.com/office/drawing/2014/main" id="{BA1DD0C0-3DCD-4CE2-813B-55DB4BB399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740" y="2137646"/>
                <a:ext cx="0" cy="30551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1" name="Elemento grafico 90" descr="Saluto con riempimento a tinta unita">
                <a:extLst>
                  <a:ext uri="{FF2B5EF4-FFF2-40B4-BE49-F238E27FC236}">
                    <a16:creationId xmlns:a16="http://schemas.microsoft.com/office/drawing/2014/main" id="{8F9D405D-D863-4F92-B85D-45499EFBA0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 t="70416" b="11933"/>
              <a:stretch/>
            </p:blipFill>
            <p:spPr>
              <a:xfrm>
                <a:off x="8176259" y="2169238"/>
                <a:ext cx="441957" cy="102695"/>
              </a:xfrm>
              <a:prstGeom prst="rect">
                <a:avLst/>
              </a:prstGeom>
            </p:spPr>
          </p:pic>
        </p:grpSp>
        <p:pic>
          <p:nvPicPr>
            <p:cNvPr id="54" name="Elemento grafico 53" descr="Pioggia con riempimento a tinta unita">
              <a:extLst>
                <a:ext uri="{FF2B5EF4-FFF2-40B4-BE49-F238E27FC236}">
                  <a16:creationId xmlns:a16="http://schemas.microsoft.com/office/drawing/2014/main" id="{ADA3ACE2-EFC1-44BB-B7FD-3A082661C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789260" y="958639"/>
              <a:ext cx="416345" cy="416345"/>
            </a:xfrm>
            <a:prstGeom prst="rect">
              <a:avLst/>
            </a:prstGeom>
          </p:spPr>
        </p:pic>
        <p:grpSp>
          <p:nvGrpSpPr>
            <p:cNvPr id="55" name="Gruppo 54">
              <a:extLst>
                <a:ext uri="{FF2B5EF4-FFF2-40B4-BE49-F238E27FC236}">
                  <a16:creationId xmlns:a16="http://schemas.microsoft.com/office/drawing/2014/main" id="{16A72A22-6289-4846-B7D2-517DF5AF84D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39064" y="1262832"/>
              <a:ext cx="455876" cy="696355"/>
              <a:chOff x="6547742" y="1131717"/>
              <a:chExt cx="455876" cy="696355"/>
            </a:xfrm>
          </p:grpSpPr>
          <p:sp>
            <p:nvSpPr>
              <p:cNvPr id="56" name="Ovale 55">
                <a:extLst>
                  <a:ext uri="{FF2B5EF4-FFF2-40B4-BE49-F238E27FC236}">
                    <a16:creationId xmlns:a16="http://schemas.microsoft.com/office/drawing/2014/main" id="{3162A56F-AE74-46CD-9363-4E1DE8D2C000}"/>
                  </a:ext>
                </a:extLst>
              </p:cNvPr>
              <p:cNvSpPr/>
              <p:nvPr/>
            </p:nvSpPr>
            <p:spPr>
              <a:xfrm>
                <a:off x="6830544" y="113171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7" name="Gruppo 56">
                <a:extLst>
                  <a:ext uri="{FF2B5EF4-FFF2-40B4-BE49-F238E27FC236}">
                    <a16:creationId xmlns:a16="http://schemas.microsoft.com/office/drawing/2014/main" id="{A5F3C7DC-85D3-453B-8E2C-AE217CF3377D}"/>
                  </a:ext>
                </a:extLst>
              </p:cNvPr>
              <p:cNvGrpSpPr/>
              <p:nvPr/>
            </p:nvGrpSpPr>
            <p:grpSpPr>
              <a:xfrm>
                <a:off x="6547742" y="1216117"/>
                <a:ext cx="455876" cy="611955"/>
                <a:chOff x="5736962" y="3155446"/>
                <a:chExt cx="455876" cy="611955"/>
              </a:xfrm>
              <a:solidFill>
                <a:schemeClr val="tx1"/>
              </a:solidFill>
            </p:grpSpPr>
            <p:sp>
              <p:nvSpPr>
                <p:cNvPr id="58" name="Rettangolo con angoli arrotondati 57">
                  <a:extLst>
                    <a:ext uri="{FF2B5EF4-FFF2-40B4-BE49-F238E27FC236}">
                      <a16:creationId xmlns:a16="http://schemas.microsoft.com/office/drawing/2014/main" id="{07748655-A2B3-4C9C-8704-8A8E5BB668D2}"/>
                    </a:ext>
                  </a:extLst>
                </p:cNvPr>
                <p:cNvSpPr/>
                <p:nvPr/>
              </p:nvSpPr>
              <p:spPr>
                <a:xfrm rot="421397">
                  <a:off x="5764138" y="3519813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" name="Rettangolo con angoli arrotondati 58">
                  <a:extLst>
                    <a:ext uri="{FF2B5EF4-FFF2-40B4-BE49-F238E27FC236}">
                      <a16:creationId xmlns:a16="http://schemas.microsoft.com/office/drawing/2014/main" id="{5E97393B-023B-41BC-A023-D1DD4A380BC5}"/>
                    </a:ext>
                  </a:extLst>
                </p:cNvPr>
                <p:cNvSpPr/>
                <p:nvPr/>
              </p:nvSpPr>
              <p:spPr>
                <a:xfrm rot="231781">
                  <a:off x="5885866" y="351981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Rettangolo con angoli arrotondati 62">
                  <a:extLst>
                    <a:ext uri="{FF2B5EF4-FFF2-40B4-BE49-F238E27FC236}">
                      <a16:creationId xmlns:a16="http://schemas.microsoft.com/office/drawing/2014/main" id="{38E26B6D-3311-4366-9AB4-CBC27BAFFDFC}"/>
                    </a:ext>
                  </a:extLst>
                </p:cNvPr>
                <p:cNvSpPr/>
                <p:nvPr/>
              </p:nvSpPr>
              <p:spPr>
                <a:xfrm rot="19823194">
                  <a:off x="5843364" y="334105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" name="Rettangolo con angoli arrotondati 65">
                  <a:extLst>
                    <a:ext uri="{FF2B5EF4-FFF2-40B4-BE49-F238E27FC236}">
                      <a16:creationId xmlns:a16="http://schemas.microsoft.com/office/drawing/2014/main" id="{BF8602E0-9D21-4CB2-81AA-4D67A072B151}"/>
                    </a:ext>
                  </a:extLst>
                </p:cNvPr>
                <p:cNvSpPr/>
                <p:nvPr/>
              </p:nvSpPr>
              <p:spPr>
                <a:xfrm rot="21175590">
                  <a:off x="5762596" y="3320758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7" name="Rettangolo con angoli arrotondati 66">
                  <a:extLst>
                    <a:ext uri="{FF2B5EF4-FFF2-40B4-BE49-F238E27FC236}">
                      <a16:creationId xmlns:a16="http://schemas.microsoft.com/office/drawing/2014/main" id="{C0E8B1DF-3593-49CE-AFD7-88135AAB701A}"/>
                    </a:ext>
                  </a:extLst>
                </p:cNvPr>
                <p:cNvSpPr/>
                <p:nvPr/>
              </p:nvSpPr>
              <p:spPr>
                <a:xfrm rot="13726919">
                  <a:off x="5842784" y="3132727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8" name="Rettangolo con angoli arrotondati 67">
                  <a:extLst>
                    <a:ext uri="{FF2B5EF4-FFF2-40B4-BE49-F238E27FC236}">
                      <a16:creationId xmlns:a16="http://schemas.microsoft.com/office/drawing/2014/main" id="{28FFAA70-814B-4DFB-BDDE-9B79598ADC70}"/>
                    </a:ext>
                  </a:extLst>
                </p:cNvPr>
                <p:cNvSpPr/>
                <p:nvPr/>
              </p:nvSpPr>
              <p:spPr>
                <a:xfrm rot="13726919">
                  <a:off x="5865074" y="3151909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Rettangolo con angoli arrotondati 68">
                  <a:extLst>
                    <a:ext uri="{FF2B5EF4-FFF2-40B4-BE49-F238E27FC236}">
                      <a16:creationId xmlns:a16="http://schemas.microsoft.com/office/drawing/2014/main" id="{7D1C5A27-567A-4743-8CE1-D234709EB1C1}"/>
                    </a:ext>
                  </a:extLst>
                </p:cNvPr>
                <p:cNvSpPr/>
                <p:nvPr/>
              </p:nvSpPr>
              <p:spPr>
                <a:xfrm rot="13726919">
                  <a:off x="5885041" y="3175663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Rettangolo con angoli arrotondati 69">
                  <a:extLst>
                    <a:ext uri="{FF2B5EF4-FFF2-40B4-BE49-F238E27FC236}">
                      <a16:creationId xmlns:a16="http://schemas.microsoft.com/office/drawing/2014/main" id="{A9618D2D-EC7D-4ABF-8DFA-BA664E750CBB}"/>
                    </a:ext>
                  </a:extLst>
                </p:cNvPr>
                <p:cNvSpPr/>
                <p:nvPr/>
              </p:nvSpPr>
              <p:spPr>
                <a:xfrm rot="9172983">
                  <a:off x="5973400" y="3155446"/>
                  <a:ext cx="60347" cy="2167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Rettangolo con angoli arrotondati 70">
                  <a:extLst>
                    <a:ext uri="{FF2B5EF4-FFF2-40B4-BE49-F238E27FC236}">
                      <a16:creationId xmlns:a16="http://schemas.microsoft.com/office/drawing/2014/main" id="{BCB17CB3-EC23-4199-BBD8-8719252E6D93}"/>
                    </a:ext>
                  </a:extLst>
                </p:cNvPr>
                <p:cNvSpPr/>
                <p:nvPr/>
              </p:nvSpPr>
              <p:spPr>
                <a:xfrm rot="6915762">
                  <a:off x="6075699" y="3276850"/>
                  <a:ext cx="57348" cy="1769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pic>
        <p:nvPicPr>
          <p:cNvPr id="92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36156046-8E13-46CE-96B1-D6752AF0C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13173907-654D-431B-8439-A5662AFF697A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47" name="Immagine 46">
              <a:hlinkClick r:id="rId17"/>
              <a:extLst>
                <a:ext uri="{FF2B5EF4-FFF2-40B4-BE49-F238E27FC236}">
                  <a16:creationId xmlns:a16="http://schemas.microsoft.com/office/drawing/2014/main" id="{124DE8B3-2B8B-40AC-9570-D5B93A6B8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48" name="Picture 2">
              <a:hlinkClick r:id="rId19"/>
              <a:extLst>
                <a:ext uri="{FF2B5EF4-FFF2-40B4-BE49-F238E27FC236}">
                  <a16:creationId xmlns:a16="http://schemas.microsoft.com/office/drawing/2014/main" id="{8CE23AE3-3D88-458A-9FA8-19A12018F5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0" name="CasellaDiTesto 59">
              <a:hlinkClick r:id="rId21"/>
              <a:extLst>
                <a:ext uri="{FF2B5EF4-FFF2-40B4-BE49-F238E27FC236}">
                  <a16:creationId xmlns:a16="http://schemas.microsoft.com/office/drawing/2014/main" id="{E72D7A62-71DC-4E65-A7CC-C3EF755345D6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61" name="Immagine 60">
              <a:hlinkClick r:id="rId22"/>
              <a:extLst>
                <a:ext uri="{FF2B5EF4-FFF2-40B4-BE49-F238E27FC236}">
                  <a16:creationId xmlns:a16="http://schemas.microsoft.com/office/drawing/2014/main" id="{1DB63224-58CA-4D92-9532-0316CE3AD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62" name="CasellaDiTesto 61">
              <a:hlinkClick r:id="rId22"/>
              <a:extLst>
                <a:ext uri="{FF2B5EF4-FFF2-40B4-BE49-F238E27FC236}">
                  <a16:creationId xmlns:a16="http://schemas.microsoft.com/office/drawing/2014/main" id="{1D9DE47C-4357-4233-8665-B20FD514B8F8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64" name="Picture 2" descr="File:LinkedIn logo initials.png - Wikipedia">
              <a:hlinkClick r:id="rId22"/>
              <a:extLst>
                <a:ext uri="{FF2B5EF4-FFF2-40B4-BE49-F238E27FC236}">
                  <a16:creationId xmlns:a16="http://schemas.microsoft.com/office/drawing/2014/main" id="{BFF0CDAA-FA9C-4D9C-BB16-E5A2A2D24C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4" descr="Facebook Brand Resources">
              <a:hlinkClick r:id="rId25"/>
              <a:extLst>
                <a:ext uri="{FF2B5EF4-FFF2-40B4-BE49-F238E27FC236}">
                  <a16:creationId xmlns:a16="http://schemas.microsoft.com/office/drawing/2014/main" id="{BCA2D1E5-470E-4289-9E3C-AC92405ADA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4" descr="File:Instagram logo 2016.svg - Wikipedia">
              <a:hlinkClick r:id="rId27"/>
              <a:extLst>
                <a:ext uri="{FF2B5EF4-FFF2-40B4-BE49-F238E27FC236}">
                  <a16:creationId xmlns:a16="http://schemas.microsoft.com/office/drawing/2014/main" id="{254F9D5E-5F55-437A-8444-8ED7D45D7D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6" descr="File:WeChat logo Android.png - Wikimedia Commons">
              <a:extLst>
                <a:ext uri="{FF2B5EF4-FFF2-40B4-BE49-F238E27FC236}">
                  <a16:creationId xmlns:a16="http://schemas.microsoft.com/office/drawing/2014/main" id="{1D33C09C-66BA-4D45-A31A-96F71C8F04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8" descr="Twitter - Wikipedia">
              <a:hlinkClick r:id="rId30"/>
              <a:extLst>
                <a:ext uri="{FF2B5EF4-FFF2-40B4-BE49-F238E27FC236}">
                  <a16:creationId xmlns:a16="http://schemas.microsoft.com/office/drawing/2014/main" id="{EAD13E65-EDB5-4BFF-9076-63F36E9B80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7087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71DE05B-733F-4383-8590-3F21FD4A12E7}"/>
              </a:ext>
            </a:extLst>
          </p:cNvPr>
          <p:cNvSpPr/>
          <p:nvPr/>
        </p:nvSpPr>
        <p:spPr>
          <a:xfrm>
            <a:off x="10577161" y="3755539"/>
            <a:ext cx="144145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(4)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</a:t>
            </a:r>
          </a:p>
        </p:txBody>
      </p: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F31C7DA9-B92F-4A2F-BA50-1AD4853F52A4}"/>
              </a:ext>
            </a:extLst>
          </p:cNvPr>
          <p:cNvGrpSpPr>
            <a:grpSpLocks noChangeAspect="1"/>
          </p:cNvGrpSpPr>
          <p:nvPr/>
        </p:nvGrpSpPr>
        <p:grpSpPr>
          <a:xfrm>
            <a:off x="10199917" y="3762576"/>
            <a:ext cx="344452" cy="432000"/>
            <a:chOff x="6385560" y="41910"/>
            <a:chExt cx="914400" cy="11468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1" name="Elemento grafico 70" descr="Quadrirotore con riempimento a tinta unita">
              <a:extLst>
                <a:ext uri="{FF2B5EF4-FFF2-40B4-BE49-F238E27FC236}">
                  <a16:creationId xmlns:a16="http://schemas.microsoft.com/office/drawing/2014/main" id="{7BE1C4FF-B131-4608-BE56-C8BD537D7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85560" y="41910"/>
              <a:ext cx="914400" cy="914400"/>
            </a:xfrm>
            <a:prstGeom prst="rect">
              <a:avLst/>
            </a:prstGeom>
          </p:spPr>
        </p:pic>
        <p:pic>
          <p:nvPicPr>
            <p:cNvPr id="72" name="Elemento grafico 71" descr="Wi-Fi contorno">
              <a:extLst>
                <a:ext uri="{FF2B5EF4-FFF2-40B4-BE49-F238E27FC236}">
                  <a16:creationId xmlns:a16="http://schemas.microsoft.com/office/drawing/2014/main" id="{4C8D0DF5-A359-4D91-A33E-69EBD77E6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10800000">
              <a:off x="6574472" y="652145"/>
              <a:ext cx="536575" cy="536575"/>
            </a:xfrm>
            <a:prstGeom prst="rect">
              <a:avLst/>
            </a:prstGeom>
          </p:spPr>
        </p:pic>
      </p:grpSp>
      <p:sp>
        <p:nvSpPr>
          <p:cNvPr id="27" name="Rettangolo 26">
            <a:extLst>
              <a:ext uri="{FF2B5EF4-FFF2-40B4-BE49-F238E27FC236}">
                <a16:creationId xmlns:a16="http://schemas.microsoft.com/office/drawing/2014/main" id="{E7ADACE1-1C98-424D-A6FE-E3BE0C450006}"/>
              </a:ext>
            </a:extLst>
          </p:cNvPr>
          <p:cNvSpPr/>
          <p:nvPr/>
        </p:nvSpPr>
        <p:spPr>
          <a:xfrm>
            <a:off x="445617" y="656181"/>
            <a:ext cx="4223500" cy="476022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F6E2D33-5F63-4453-BD89-DEF92DBCEAE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329" y="668487"/>
            <a:ext cx="4141479" cy="46588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Rettangolo 29">
            <a:extLst>
              <a:ext uri="{FF2B5EF4-FFF2-40B4-BE49-F238E27FC236}">
                <a16:creationId xmlns:a16="http://schemas.microsoft.com/office/drawing/2014/main" id="{C8B3EB06-0AC2-4314-8D25-18C11B57E2EC}"/>
              </a:ext>
            </a:extLst>
          </p:cNvPr>
          <p:cNvSpPr/>
          <p:nvPr/>
        </p:nvSpPr>
        <p:spPr>
          <a:xfrm>
            <a:off x="4952999" y="5512869"/>
            <a:ext cx="4223500" cy="1200808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particle/m</a:t>
            </a:r>
            <a:r>
              <a:rPr lang="en-US" sz="1100" baseline="300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3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 is a measure of sediment concentration in the runoff (log-scale);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In </a:t>
            </a:r>
            <a:r>
              <a:rPr lang="en-US" sz="1100" b="1" dirty="0" err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cont.till</a:t>
            </a:r>
            <a:r>
              <a:rPr lang="en-US" sz="1100" b="1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the highest sediment concentration is observed for each rainfall simulation. This is followed by </a:t>
            </a:r>
            <a:r>
              <a:rPr lang="en-US" sz="1100" b="1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ref.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under lower intensity conditions. At higher intensities, the situation is similar also for </a:t>
            </a:r>
            <a:r>
              <a:rPr lang="en-US" sz="1100" b="1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net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and </a:t>
            </a:r>
            <a:r>
              <a:rPr lang="en-US" sz="1100" b="1" dirty="0" err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sing.till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2664CF9E-C9C2-43AF-85E5-C73865F08AC6}"/>
              </a:ext>
            </a:extLst>
          </p:cNvPr>
          <p:cNvGrpSpPr/>
          <p:nvPr/>
        </p:nvGrpSpPr>
        <p:grpSpPr>
          <a:xfrm>
            <a:off x="4954047" y="656181"/>
            <a:ext cx="4223500" cy="4760220"/>
            <a:chOff x="4773072" y="656181"/>
            <a:chExt cx="4223500" cy="4760220"/>
          </a:xfrm>
        </p:grpSpPr>
        <p:sp>
          <p:nvSpPr>
            <p:cNvPr id="31" name="Rettangolo 30">
              <a:extLst>
                <a:ext uri="{FF2B5EF4-FFF2-40B4-BE49-F238E27FC236}">
                  <a16:creationId xmlns:a16="http://schemas.microsoft.com/office/drawing/2014/main" id="{745103BD-14DA-4A3A-BF34-715BE3DB94A0}"/>
                </a:ext>
              </a:extLst>
            </p:cNvPr>
            <p:cNvSpPr/>
            <p:nvPr/>
          </p:nvSpPr>
          <p:spPr>
            <a:xfrm>
              <a:off x="4773072" y="656181"/>
              <a:ext cx="4223500" cy="4760220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0D16FD09-324B-4299-9B01-24C352464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73072" y="668487"/>
              <a:ext cx="4141478" cy="46588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4" name="Rettangolo 33">
            <a:extLst>
              <a:ext uri="{FF2B5EF4-FFF2-40B4-BE49-F238E27FC236}">
                <a16:creationId xmlns:a16="http://schemas.microsoft.com/office/drawing/2014/main" id="{07D17ED4-05E9-4D1A-A9A7-482046FF3D8B}"/>
              </a:ext>
            </a:extLst>
          </p:cNvPr>
          <p:cNvSpPr/>
          <p:nvPr/>
        </p:nvSpPr>
        <p:spPr>
          <a:xfrm>
            <a:off x="445617" y="5493819"/>
            <a:ext cx="4223500" cy="1200808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Q measures the water discharge of the runoff (log-scale);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In </a:t>
            </a:r>
            <a:r>
              <a:rPr lang="en-US" sz="1100" b="1" dirty="0" err="1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cont.till</a:t>
            </a:r>
            <a:r>
              <a:rPr lang="en-US" sz="1100" b="1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the smallest discharge is observed under lower intensity rainfall thanks to soil infiltration rate. In </a:t>
            </a:r>
            <a:r>
              <a:rPr lang="en-US" sz="1100" b="1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ref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., the higher Q values are observed. At higher intensities, the situation tends to become homogeneous.</a:t>
            </a:r>
          </a:p>
        </p:txBody>
      </p:sp>
      <p:pic>
        <p:nvPicPr>
          <p:cNvPr id="35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AA13491A-2C10-48EF-9AA0-D2040772A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2" name="Anteprima della diapositiva 21">
                <a:extLst>
                  <a:ext uri="{FF2B5EF4-FFF2-40B4-BE49-F238E27FC236}">
                    <a16:creationId xmlns:a16="http://schemas.microsoft.com/office/drawing/2014/main" id="{AD9852DE-C005-454B-9EEA-EFEAF0C5ED9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9639360"/>
                  </p:ext>
                </p:extLst>
              </p:nvPr>
            </p:nvGraphicFramePr>
            <p:xfrm>
              <a:off x="10519958" y="4842396"/>
              <a:ext cx="1440000" cy="810000"/>
            </p:xfrm>
            <a:graphic>
              <a:graphicData uri="http://schemas.microsoft.com/office/powerpoint/2016/slidezoom">
                <pslz:sldZm>
                  <pslz:sldZmObj sldId="269" cId="759508239">
                    <pslz:zmPr id="{76A7DF63-C19F-4FE2-B744-09E1F490CEAE}" returnToParent="0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2" name="Anteprima della diapositiva 21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AD9852DE-C005-454B-9EEA-EFEAF0C5ED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519958" y="4842396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FA0508D8-699B-4C40-A559-D7FF0FFDEF9F}"/>
              </a:ext>
            </a:extLst>
          </p:cNvPr>
          <p:cNvSpPr txBox="1"/>
          <p:nvPr/>
        </p:nvSpPr>
        <p:spPr>
          <a:xfrm>
            <a:off x="10426700" y="4572434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results:</a:t>
            </a:r>
            <a:endParaRPr lang="en-GB" sz="1200" dirty="0"/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8835A72D-FB3C-4CD9-8531-B665E75FDE79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33" name="Immagine 32">
              <a:hlinkClick r:id="rId17"/>
              <a:extLst>
                <a:ext uri="{FF2B5EF4-FFF2-40B4-BE49-F238E27FC236}">
                  <a16:creationId xmlns:a16="http://schemas.microsoft.com/office/drawing/2014/main" id="{EE5650F3-48B1-43A0-89F5-DE7F09244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36" name="Picture 2">
              <a:hlinkClick r:id="rId19"/>
              <a:extLst>
                <a:ext uri="{FF2B5EF4-FFF2-40B4-BE49-F238E27FC236}">
                  <a16:creationId xmlns:a16="http://schemas.microsoft.com/office/drawing/2014/main" id="{96EB3970-3656-4259-923B-FE53475A2A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CasellaDiTesto 36">
              <a:hlinkClick r:id="rId21"/>
              <a:extLst>
                <a:ext uri="{FF2B5EF4-FFF2-40B4-BE49-F238E27FC236}">
                  <a16:creationId xmlns:a16="http://schemas.microsoft.com/office/drawing/2014/main" id="{A9D5D025-F96A-45D3-A206-95FB448A78D2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39" name="Immagine 38">
              <a:hlinkClick r:id="rId22"/>
              <a:extLst>
                <a:ext uri="{FF2B5EF4-FFF2-40B4-BE49-F238E27FC236}">
                  <a16:creationId xmlns:a16="http://schemas.microsoft.com/office/drawing/2014/main" id="{19D8FCDB-507C-4D52-A443-F66B0D01F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40" name="CasellaDiTesto 39">
              <a:hlinkClick r:id="rId22"/>
              <a:extLst>
                <a:ext uri="{FF2B5EF4-FFF2-40B4-BE49-F238E27FC236}">
                  <a16:creationId xmlns:a16="http://schemas.microsoft.com/office/drawing/2014/main" id="{178BA36D-FF58-48F3-8FC3-0B081E5E0E5A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41" name="Picture 2" descr="File:LinkedIn logo initials.png - Wikipedia">
              <a:hlinkClick r:id="rId22"/>
              <a:extLst>
                <a:ext uri="{FF2B5EF4-FFF2-40B4-BE49-F238E27FC236}">
                  <a16:creationId xmlns:a16="http://schemas.microsoft.com/office/drawing/2014/main" id="{693BFFA9-A743-4C20-9251-B399A1D18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" descr="Facebook Brand Resources">
              <a:hlinkClick r:id="rId25"/>
              <a:extLst>
                <a:ext uri="{FF2B5EF4-FFF2-40B4-BE49-F238E27FC236}">
                  <a16:creationId xmlns:a16="http://schemas.microsoft.com/office/drawing/2014/main" id="{F5F807D2-E877-4EE8-BF95-4ABA209847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File:Instagram logo 2016.svg - Wikipedia">
              <a:hlinkClick r:id="rId27"/>
              <a:extLst>
                <a:ext uri="{FF2B5EF4-FFF2-40B4-BE49-F238E27FC236}">
                  <a16:creationId xmlns:a16="http://schemas.microsoft.com/office/drawing/2014/main" id="{4628CAE8-E37A-4E54-840B-906BBAA9E3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6" descr="File:WeChat logo Android.png - Wikimedia Commons">
              <a:extLst>
                <a:ext uri="{FF2B5EF4-FFF2-40B4-BE49-F238E27FC236}">
                  <a16:creationId xmlns:a16="http://schemas.microsoft.com/office/drawing/2014/main" id="{263771C7-BF92-4F98-9C43-B8669BB5D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8" descr="Twitter - Wikipedia">
              <a:hlinkClick r:id="rId30"/>
              <a:extLst>
                <a:ext uri="{FF2B5EF4-FFF2-40B4-BE49-F238E27FC236}">
                  <a16:creationId xmlns:a16="http://schemas.microsoft.com/office/drawing/2014/main" id="{4E2EC22B-63C0-4D52-8637-2E9DEC1FB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049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rba, esterni&#10;&#10;Descrizione generata automaticamente">
            <a:extLst>
              <a:ext uri="{FF2B5EF4-FFF2-40B4-BE49-F238E27FC236}">
                <a16:creationId xmlns:a16="http://schemas.microsoft.com/office/drawing/2014/main" id="{E020B2F2-AEBB-48A3-985F-4A0F05CB5E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Anteprima della diapositiva 22"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35634" y="5850198"/>
              <a:ext cx="1440000" cy="810000"/>
            </p:xfrm>
            <a:graphic>
              <a:graphicData uri="http://schemas.microsoft.com/office/powerpoint/2016/slidezoom">
                <pslz:sldZm>
                  <pslz:sldZmObj sldId="256" cId="861224102">
                    <pslz:zmPr id="{1BC8C280-0989-4DD9-BDF0-DD1D725E3EEB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Anteprima della diapositiva 22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C41AB23-8ADA-494D-851A-CCAC4818083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35634" y="5850198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81011345-BD4D-4F29-AF30-F66680B9DA5B}"/>
              </a:ext>
            </a:extLst>
          </p:cNvPr>
          <p:cNvSpPr txBox="1"/>
          <p:nvPr/>
        </p:nvSpPr>
        <p:spPr>
          <a:xfrm>
            <a:off x="10437442" y="5619216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home:</a:t>
            </a:r>
            <a:endParaRPr lang="en-GB" sz="1200" dirty="0"/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C71DE05B-733F-4383-8590-3F21FD4A12E7}"/>
              </a:ext>
            </a:extLst>
          </p:cNvPr>
          <p:cNvSpPr/>
          <p:nvPr/>
        </p:nvSpPr>
        <p:spPr>
          <a:xfrm>
            <a:off x="10519959" y="3755539"/>
            <a:ext cx="1427490" cy="432000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>
              <a:lnSpc>
                <a:spcPts val="1300"/>
              </a:lnSpc>
            </a:pPr>
            <a:r>
              <a:rPr lang="en-GB" sz="1200" b="1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(5)</a:t>
            </a:r>
          </a:p>
          <a:p>
            <a:pPr algn="ctr">
              <a:lnSpc>
                <a:spcPts val="1300"/>
              </a:lnSpc>
            </a:pPr>
            <a:r>
              <a:rPr lang="en-GB" sz="16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outcomes</a:t>
            </a:r>
          </a:p>
        </p:txBody>
      </p:sp>
      <p:pic>
        <p:nvPicPr>
          <p:cNvPr id="35" name="Picture 10" descr="https://www.aho.nsw.gov.au/__data/assets/image/0004/567679/CC-License-1.png">
            <a:extLst>
              <a:ext uri="{FF2B5EF4-FFF2-40B4-BE49-F238E27FC236}">
                <a16:creationId xmlns:a16="http://schemas.microsoft.com/office/drawing/2014/main" id="{AA13491A-2C10-48EF-9AA0-D2040772A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8" y="6555143"/>
            <a:ext cx="728393" cy="25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2" name="Anteprima della diapositiva 21">
                <a:extLst>
                  <a:ext uri="{FF2B5EF4-FFF2-40B4-BE49-F238E27FC236}">
                    <a16:creationId xmlns:a16="http://schemas.microsoft.com/office/drawing/2014/main" id="{AD9852DE-C005-454B-9EEA-EFEAF0C5ED9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19958" y="4842396"/>
              <a:ext cx="1440000" cy="810000"/>
            </p:xfrm>
            <a:graphic>
              <a:graphicData uri="http://schemas.microsoft.com/office/powerpoint/2016/slidezoom">
                <pslz:sldZm>
                  <pslz:sldZmObj sldId="269" cId="759508239">
                    <pslz:zmPr id="{76A7DF63-C19F-4FE2-B744-09E1F490CEAE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40000" cy="810000"/>
                        </a:xfrm>
                        <a:prstGeom prst="rect">
                          <a:avLst/>
                        </a:prstGeom>
                        <a:ln w="3175">
                          <a:solidFill>
                            <a:schemeClr val="tx1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2" name="Anteprima della diapositiva 2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AD9852DE-C005-454B-9EEA-EFEAF0C5ED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19958" y="4842396"/>
                <a:ext cx="1440000" cy="810000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</p:pic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FA0508D8-699B-4C40-A559-D7FF0FFDEF9F}"/>
              </a:ext>
            </a:extLst>
          </p:cNvPr>
          <p:cNvSpPr txBox="1"/>
          <p:nvPr/>
        </p:nvSpPr>
        <p:spPr>
          <a:xfrm>
            <a:off x="10426700" y="4572434"/>
            <a:ext cx="15489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Yu Gothic Light" panose="020B0300000000000000" pitchFamily="34" charset="-128"/>
                <a:ea typeface="Yu Gothic Light" panose="020B0300000000000000" pitchFamily="34" charset="-128"/>
              </a:rPr>
              <a:t>results:</a:t>
            </a:r>
            <a:endParaRPr lang="en-GB" sz="1200" dirty="0"/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2143682A-1B3D-4AB8-9596-91A2A32647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4969" y="1947617"/>
            <a:ext cx="1715030" cy="1286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33" name="Tabella 32">
            <a:extLst>
              <a:ext uri="{FF2B5EF4-FFF2-40B4-BE49-F238E27FC236}">
                <a16:creationId xmlns:a16="http://schemas.microsoft.com/office/drawing/2014/main" id="{4ECBDDEB-F95B-455D-94AD-08AF12162F1F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28252686"/>
              </p:ext>
            </p:extLst>
          </p:nvPr>
        </p:nvGraphicFramePr>
        <p:xfrm>
          <a:off x="542064" y="894905"/>
          <a:ext cx="2860197" cy="110275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53399">
                  <a:extLst>
                    <a:ext uri="{9D8B030D-6E8A-4147-A177-3AD203B41FA5}">
                      <a16:colId xmlns:a16="http://schemas.microsoft.com/office/drawing/2014/main" val="3917474183"/>
                    </a:ext>
                  </a:extLst>
                </a:gridCol>
                <a:gridCol w="953399">
                  <a:extLst>
                    <a:ext uri="{9D8B030D-6E8A-4147-A177-3AD203B41FA5}">
                      <a16:colId xmlns:a16="http://schemas.microsoft.com/office/drawing/2014/main" val="3074394907"/>
                    </a:ext>
                  </a:extLst>
                </a:gridCol>
                <a:gridCol w="953399">
                  <a:extLst>
                    <a:ext uri="{9D8B030D-6E8A-4147-A177-3AD203B41FA5}">
                      <a16:colId xmlns:a16="http://schemas.microsoft.com/office/drawing/2014/main" val="3280211979"/>
                    </a:ext>
                  </a:extLst>
                </a:gridCol>
              </a:tblGrid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Management</a:t>
                      </a: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Runoff (m</a:t>
                      </a:r>
                      <a:r>
                        <a:rPr lang="en-GB" sz="900" b="0" i="0" u="none" strike="noStrike" baseline="30000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3</a:t>
                      </a:r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)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Sed. (mg/L)</a:t>
                      </a: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88074"/>
                  </a:ext>
                </a:extLst>
              </a:tr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Reference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0.021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132.5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40220480"/>
                  </a:ext>
                </a:extLst>
              </a:tr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Cont. tillage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0.020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147.5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01153579"/>
                  </a:ext>
                </a:extLst>
              </a:tr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 err="1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Nect</a:t>
                      </a:r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. (</a:t>
                      </a:r>
                      <a:r>
                        <a:rPr lang="en-GB" sz="900" b="0" i="0" u="none" strike="noStrike" noProof="0" dirty="0" err="1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yr</a:t>
                      </a:r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1)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0.012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88.7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18680254"/>
                  </a:ext>
                </a:extLst>
              </a:tr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Nect</a:t>
                      </a: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. (</a:t>
                      </a:r>
                      <a:r>
                        <a:rPr lang="en-GB" sz="9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yr</a:t>
                      </a: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 2)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1274854"/>
                  </a:ext>
                </a:extLst>
              </a:tr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Sing. tillage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Under study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96905471"/>
                  </a:ext>
                </a:extLst>
              </a:tr>
            </a:tbl>
          </a:graphicData>
        </a:graphic>
      </p:graphicFrame>
      <p:graphicFrame>
        <p:nvGraphicFramePr>
          <p:cNvPr id="36" name="Tabella 35">
            <a:extLst>
              <a:ext uri="{FF2B5EF4-FFF2-40B4-BE49-F238E27FC236}">
                <a16:creationId xmlns:a16="http://schemas.microsoft.com/office/drawing/2014/main" id="{D2B7CBC1-95AD-460D-A560-EDC44B4247FA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15205240"/>
              </p:ext>
            </p:extLst>
          </p:nvPr>
        </p:nvGraphicFramePr>
        <p:xfrm>
          <a:off x="535012" y="2004767"/>
          <a:ext cx="2860197" cy="128655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6798">
                  <a:extLst>
                    <a:ext uri="{9D8B030D-6E8A-4147-A177-3AD203B41FA5}">
                      <a16:colId xmlns:a16="http://schemas.microsoft.com/office/drawing/2014/main" val="3917474183"/>
                    </a:ext>
                  </a:extLst>
                </a:gridCol>
                <a:gridCol w="953399">
                  <a:extLst>
                    <a:ext uri="{9D8B030D-6E8A-4147-A177-3AD203B41FA5}">
                      <a16:colId xmlns:a16="http://schemas.microsoft.com/office/drawing/2014/main" val="3280211979"/>
                    </a:ext>
                  </a:extLst>
                </a:gridCol>
              </a:tblGrid>
              <a:tr h="18379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Yu Gothic" panose="020B0400000000000000" pitchFamily="34" charset="-128"/>
                          <a:cs typeface="Courier New" panose="02070309020205020404" pitchFamily="49" charset="0"/>
                        </a:rPr>
                        <a:t>↓</a:t>
                      </a: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2020</a:t>
                      </a: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Yu Gothic" panose="020B0400000000000000" pitchFamily="34" charset="-128"/>
                          <a:cs typeface="Courier New" panose="02070309020205020404" pitchFamily="49" charset="0"/>
                        </a:rPr>
                        <a:t>↓</a:t>
                      </a:r>
                      <a:endParaRPr lang="en-GB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Yu Gothic" panose="020B0400000000000000" pitchFamily="34" charset="-128"/>
                        <a:ea typeface="Yu Gothic" panose="020B0400000000000000" pitchFamily="34" charset="-128"/>
                      </a:endParaRPr>
                    </a:p>
                  </a:txBody>
                  <a:tcPr marL="0" marR="0" marT="0" marB="0" anchor="ctr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888074"/>
                  </a:ext>
                </a:extLst>
              </a:tr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Total rainfall (mm)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1271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0220480"/>
                  </a:ext>
                </a:extLst>
              </a:tr>
              <a:tr h="183793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Rainfall/runoff events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95838326"/>
                  </a:ext>
                </a:extLst>
              </a:tr>
              <a:tr h="367586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Runoff/rainfall ratio (%), average | 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0.2 | 0.8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70745869"/>
                  </a:ext>
                </a:extLst>
              </a:tr>
              <a:tr h="367586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Sediment transported by runoff (</a:t>
                      </a:r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kg/ha), </a:t>
                      </a:r>
                      <a:r>
                        <a:rPr lang="en-GB" sz="900" b="0" i="0" u="none" strike="noStrike" noProof="0" dirty="0"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average | max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Yu Gothic" panose="020B0400000000000000" pitchFamily="34" charset="-128"/>
                          <a:ea typeface="Yu Gothic" panose="020B0400000000000000" pitchFamily="34" charset="-128"/>
                        </a:rPr>
                        <a:t>11 | 176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7829889"/>
                  </a:ext>
                </a:extLst>
              </a:tr>
            </a:tbl>
          </a:graphicData>
        </a:graphic>
      </p:graphicFrame>
      <p:grpSp>
        <p:nvGrpSpPr>
          <p:cNvPr id="17" name="Gruppo 16">
            <a:extLst>
              <a:ext uri="{FF2B5EF4-FFF2-40B4-BE49-F238E27FC236}">
                <a16:creationId xmlns:a16="http://schemas.microsoft.com/office/drawing/2014/main" id="{89003C52-1192-4308-9334-16E371E22E58}"/>
              </a:ext>
            </a:extLst>
          </p:cNvPr>
          <p:cNvGrpSpPr/>
          <p:nvPr/>
        </p:nvGrpSpPr>
        <p:grpSpPr>
          <a:xfrm>
            <a:off x="3659308" y="796841"/>
            <a:ext cx="1846352" cy="1080589"/>
            <a:chOff x="3659308" y="701591"/>
            <a:chExt cx="1846352" cy="1080589"/>
          </a:xfrm>
        </p:grpSpPr>
        <p:pic>
          <p:nvPicPr>
            <p:cNvPr id="39" name="Immagine 38">
              <a:extLst>
                <a:ext uri="{FF2B5EF4-FFF2-40B4-BE49-F238E27FC236}">
                  <a16:creationId xmlns:a16="http://schemas.microsoft.com/office/drawing/2014/main" id="{EB5DE501-D253-4FA5-84E3-908201A74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59308" y="701591"/>
              <a:ext cx="1846352" cy="10805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40" name="Connettore 2 39">
              <a:extLst>
                <a:ext uri="{FF2B5EF4-FFF2-40B4-BE49-F238E27FC236}">
                  <a16:creationId xmlns:a16="http://schemas.microsoft.com/office/drawing/2014/main" id="{20BC60F9-0B9C-4BC5-8E7C-D2C1F0A73812}"/>
                </a:ext>
              </a:extLst>
            </p:cNvPr>
            <p:cNvCxnSpPr/>
            <p:nvPr/>
          </p:nvCxnSpPr>
          <p:spPr>
            <a:xfrm flipH="1">
              <a:off x="4413184" y="982361"/>
              <a:ext cx="128121" cy="264013"/>
            </a:xfrm>
            <a:prstGeom prst="straightConnector1">
              <a:avLst/>
            </a:prstGeom>
            <a:noFill/>
            <a:ln w="28575">
              <a:solidFill>
                <a:srgbClr val="00B0F0"/>
              </a:solidFill>
              <a:tailEnd type="arrow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Connettore 2 40">
              <a:extLst>
                <a:ext uri="{FF2B5EF4-FFF2-40B4-BE49-F238E27FC236}">
                  <a16:creationId xmlns:a16="http://schemas.microsoft.com/office/drawing/2014/main" id="{6E60689A-2C3A-4990-8BA4-396D2F03E213}"/>
                </a:ext>
              </a:extLst>
            </p:cNvPr>
            <p:cNvCxnSpPr>
              <a:cxnSpLocks/>
            </p:cNvCxnSpPr>
            <p:nvPr/>
          </p:nvCxnSpPr>
          <p:spPr>
            <a:xfrm>
              <a:off x="4582484" y="982360"/>
              <a:ext cx="128121" cy="264013"/>
            </a:xfrm>
            <a:prstGeom prst="straightConnector1">
              <a:avLst/>
            </a:prstGeom>
            <a:noFill/>
            <a:ln w="28575">
              <a:solidFill>
                <a:srgbClr val="00B0F0"/>
              </a:solidFill>
              <a:tailEnd type="arrow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2" name="Rettangolo con angoli arrotondati 41">
            <a:extLst>
              <a:ext uri="{FF2B5EF4-FFF2-40B4-BE49-F238E27FC236}">
                <a16:creationId xmlns:a16="http://schemas.microsoft.com/office/drawing/2014/main" id="{15A76FE6-0F47-4CF8-8217-E8815E49ED75}"/>
              </a:ext>
            </a:extLst>
          </p:cNvPr>
          <p:cNvSpPr/>
          <p:nvPr/>
        </p:nvSpPr>
        <p:spPr>
          <a:xfrm>
            <a:off x="1776853" y="1105809"/>
            <a:ext cx="380562" cy="12291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FD5C8769-AEF0-47D5-A405-1144623C57BE}"/>
              </a:ext>
            </a:extLst>
          </p:cNvPr>
          <p:cNvSpPr/>
          <p:nvPr/>
        </p:nvSpPr>
        <p:spPr>
          <a:xfrm>
            <a:off x="2749980" y="1284469"/>
            <a:ext cx="380562" cy="122915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ttangolo con angoli arrotondati 44">
            <a:extLst>
              <a:ext uri="{FF2B5EF4-FFF2-40B4-BE49-F238E27FC236}">
                <a16:creationId xmlns:a16="http://schemas.microsoft.com/office/drawing/2014/main" id="{4474A113-8D1C-4DD7-A3E2-67DCA596DF45}"/>
              </a:ext>
            </a:extLst>
          </p:cNvPr>
          <p:cNvSpPr/>
          <p:nvPr/>
        </p:nvSpPr>
        <p:spPr>
          <a:xfrm>
            <a:off x="1776853" y="1288744"/>
            <a:ext cx="380562" cy="12291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ttangolo con angoli arrotondati 45">
            <a:extLst>
              <a:ext uri="{FF2B5EF4-FFF2-40B4-BE49-F238E27FC236}">
                <a16:creationId xmlns:a16="http://schemas.microsoft.com/office/drawing/2014/main" id="{448A8F87-FEB0-43D0-ABB0-364D43D30E8B}"/>
              </a:ext>
            </a:extLst>
          </p:cNvPr>
          <p:cNvSpPr/>
          <p:nvPr/>
        </p:nvSpPr>
        <p:spPr>
          <a:xfrm>
            <a:off x="1774829" y="1468083"/>
            <a:ext cx="380562" cy="122915"/>
          </a:xfrm>
          <a:prstGeom prst="roundRect">
            <a:avLst/>
          </a:prstGeom>
          <a:noFill/>
          <a:ln w="127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ttangolo con angoli arrotondati 46">
            <a:extLst>
              <a:ext uri="{FF2B5EF4-FFF2-40B4-BE49-F238E27FC236}">
                <a16:creationId xmlns:a16="http://schemas.microsoft.com/office/drawing/2014/main" id="{3C52A9E7-C2DA-43BE-9679-5DBE6E833A88}"/>
              </a:ext>
            </a:extLst>
          </p:cNvPr>
          <p:cNvSpPr/>
          <p:nvPr/>
        </p:nvSpPr>
        <p:spPr>
          <a:xfrm>
            <a:off x="2749980" y="1113628"/>
            <a:ext cx="380562" cy="122915"/>
          </a:xfrm>
          <a:prstGeom prst="roundRect">
            <a:avLst/>
          </a:prstGeom>
          <a:noFill/>
          <a:ln w="12700"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ttangolo con angoli arrotondati 47">
            <a:extLst>
              <a:ext uri="{FF2B5EF4-FFF2-40B4-BE49-F238E27FC236}">
                <a16:creationId xmlns:a16="http://schemas.microsoft.com/office/drawing/2014/main" id="{8C0EF8FE-A79F-4B30-B6C0-27602F70F3D3}"/>
              </a:ext>
            </a:extLst>
          </p:cNvPr>
          <p:cNvSpPr/>
          <p:nvPr/>
        </p:nvSpPr>
        <p:spPr>
          <a:xfrm>
            <a:off x="2745166" y="1462751"/>
            <a:ext cx="380562" cy="122915"/>
          </a:xfrm>
          <a:prstGeom prst="roundRect">
            <a:avLst/>
          </a:prstGeom>
          <a:noFill/>
          <a:ln w="1270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A0B725E6-482F-4932-AB8C-E580FE2F0F56}"/>
              </a:ext>
            </a:extLst>
          </p:cNvPr>
          <p:cNvGrpSpPr>
            <a:grpSpLocks noChangeAspect="1"/>
          </p:cNvGrpSpPr>
          <p:nvPr/>
        </p:nvGrpSpPr>
        <p:grpSpPr>
          <a:xfrm>
            <a:off x="11252788" y="3323128"/>
            <a:ext cx="261145" cy="344452"/>
            <a:chOff x="7439064" y="958639"/>
            <a:chExt cx="766541" cy="10110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1" name="Elemento grafico 50" descr="Lente di ingrandimento con riempimento a tinta unita">
              <a:extLst>
                <a:ext uri="{FF2B5EF4-FFF2-40B4-BE49-F238E27FC236}">
                  <a16:creationId xmlns:a16="http://schemas.microsoft.com/office/drawing/2014/main" id="{ECD59BB4-332B-4B3E-B261-ED885ABED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flipH="1">
              <a:off x="7827364" y="1444391"/>
              <a:ext cx="287907" cy="287907"/>
            </a:xfrm>
            <a:prstGeom prst="rect">
              <a:avLst/>
            </a:prstGeom>
          </p:spPr>
        </p:pic>
        <p:grpSp>
          <p:nvGrpSpPr>
            <p:cNvPr id="52" name="Gruppo 51">
              <a:extLst>
                <a:ext uri="{FF2B5EF4-FFF2-40B4-BE49-F238E27FC236}">
                  <a16:creationId xmlns:a16="http://schemas.microsoft.com/office/drawing/2014/main" id="{4296D44C-AE1A-41B7-BF64-FE636BB942F6}"/>
                </a:ext>
              </a:extLst>
            </p:cNvPr>
            <p:cNvGrpSpPr/>
            <p:nvPr/>
          </p:nvGrpSpPr>
          <p:grpSpPr>
            <a:xfrm>
              <a:off x="7750340" y="1664194"/>
              <a:ext cx="441957" cy="305517"/>
              <a:chOff x="8176259" y="2137646"/>
              <a:chExt cx="441957" cy="305517"/>
            </a:xfrm>
          </p:grpSpPr>
          <p:cxnSp>
            <p:nvCxnSpPr>
              <p:cNvPr id="66" name="Connettore diritto 65">
                <a:extLst>
                  <a:ext uri="{FF2B5EF4-FFF2-40B4-BE49-F238E27FC236}">
                    <a16:creationId xmlns:a16="http://schemas.microsoft.com/office/drawing/2014/main" id="{F816C44C-96A3-4B0F-B314-58C4C4C8C0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8169" y="2140744"/>
                <a:ext cx="0" cy="3024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ttore diritto 66">
                <a:extLst>
                  <a:ext uri="{FF2B5EF4-FFF2-40B4-BE49-F238E27FC236}">
                    <a16:creationId xmlns:a16="http://schemas.microsoft.com/office/drawing/2014/main" id="{B92E17FD-4FA3-4FB0-92B1-785DE154AD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08169" y="2431258"/>
                <a:ext cx="37957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ttore diritto 67">
                <a:extLst>
                  <a:ext uri="{FF2B5EF4-FFF2-40B4-BE49-F238E27FC236}">
                    <a16:creationId xmlns:a16="http://schemas.microsoft.com/office/drawing/2014/main" id="{EF61A041-DD99-4132-89BA-DD90D06D10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740" y="2137646"/>
                <a:ext cx="0" cy="30551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9" name="Elemento grafico 68" descr="Saluto con riempimento a tinta unita">
                <a:extLst>
                  <a:ext uri="{FF2B5EF4-FFF2-40B4-BE49-F238E27FC236}">
                    <a16:creationId xmlns:a16="http://schemas.microsoft.com/office/drawing/2014/main" id="{8BDF0ED0-A410-4770-8D68-D991F654CD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 t="70416" b="11933"/>
              <a:stretch/>
            </p:blipFill>
            <p:spPr>
              <a:xfrm>
                <a:off x="8176259" y="2169238"/>
                <a:ext cx="441957" cy="102695"/>
              </a:xfrm>
              <a:prstGeom prst="rect">
                <a:avLst/>
              </a:prstGeom>
            </p:spPr>
          </p:pic>
        </p:grpSp>
        <p:pic>
          <p:nvPicPr>
            <p:cNvPr id="53" name="Elemento grafico 52" descr="Pioggia con riempimento a tinta unita">
              <a:extLst>
                <a:ext uri="{FF2B5EF4-FFF2-40B4-BE49-F238E27FC236}">
                  <a16:creationId xmlns:a16="http://schemas.microsoft.com/office/drawing/2014/main" id="{8FBDDC05-B96D-4B23-8ED5-C7A26DB11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789260" y="958639"/>
              <a:ext cx="416345" cy="416345"/>
            </a:xfrm>
            <a:prstGeom prst="rect">
              <a:avLst/>
            </a:prstGeom>
          </p:spPr>
        </p:pic>
        <p:grpSp>
          <p:nvGrpSpPr>
            <p:cNvPr id="54" name="Gruppo 53">
              <a:extLst>
                <a:ext uri="{FF2B5EF4-FFF2-40B4-BE49-F238E27FC236}">
                  <a16:creationId xmlns:a16="http://schemas.microsoft.com/office/drawing/2014/main" id="{9091671E-BC0A-4AB7-8B40-8866B0FEFD6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39064" y="1262832"/>
              <a:ext cx="455876" cy="696355"/>
              <a:chOff x="6547742" y="1131717"/>
              <a:chExt cx="455876" cy="696355"/>
            </a:xfrm>
          </p:grpSpPr>
          <p:sp>
            <p:nvSpPr>
              <p:cNvPr id="55" name="Ovale 54">
                <a:extLst>
                  <a:ext uri="{FF2B5EF4-FFF2-40B4-BE49-F238E27FC236}">
                    <a16:creationId xmlns:a16="http://schemas.microsoft.com/office/drawing/2014/main" id="{FBF65E77-40FC-4D04-B352-314972D37E0F}"/>
                  </a:ext>
                </a:extLst>
              </p:cNvPr>
              <p:cNvSpPr/>
              <p:nvPr/>
            </p:nvSpPr>
            <p:spPr>
              <a:xfrm>
                <a:off x="6830544" y="113171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6" name="Gruppo 55">
                <a:extLst>
                  <a:ext uri="{FF2B5EF4-FFF2-40B4-BE49-F238E27FC236}">
                    <a16:creationId xmlns:a16="http://schemas.microsoft.com/office/drawing/2014/main" id="{34A8304B-F71D-44AC-8278-FC0D1DE208C4}"/>
                  </a:ext>
                </a:extLst>
              </p:cNvPr>
              <p:cNvGrpSpPr/>
              <p:nvPr/>
            </p:nvGrpSpPr>
            <p:grpSpPr>
              <a:xfrm>
                <a:off x="6547742" y="1216117"/>
                <a:ext cx="455876" cy="611955"/>
                <a:chOff x="5736962" y="3155446"/>
                <a:chExt cx="455876" cy="611955"/>
              </a:xfrm>
              <a:solidFill>
                <a:schemeClr val="tx1"/>
              </a:solidFill>
            </p:grpSpPr>
            <p:sp>
              <p:nvSpPr>
                <p:cNvPr id="57" name="Rettangolo con angoli arrotondati 56">
                  <a:extLst>
                    <a:ext uri="{FF2B5EF4-FFF2-40B4-BE49-F238E27FC236}">
                      <a16:creationId xmlns:a16="http://schemas.microsoft.com/office/drawing/2014/main" id="{064E2E13-6C47-4E22-9235-10AEE42B9E47}"/>
                    </a:ext>
                  </a:extLst>
                </p:cNvPr>
                <p:cNvSpPr/>
                <p:nvPr/>
              </p:nvSpPr>
              <p:spPr>
                <a:xfrm rot="421397">
                  <a:off x="5764138" y="3519813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8" name="Rettangolo con angoli arrotondati 57">
                  <a:extLst>
                    <a:ext uri="{FF2B5EF4-FFF2-40B4-BE49-F238E27FC236}">
                      <a16:creationId xmlns:a16="http://schemas.microsoft.com/office/drawing/2014/main" id="{51565D1E-9915-4C47-89DB-D88D53925CF1}"/>
                    </a:ext>
                  </a:extLst>
                </p:cNvPr>
                <p:cNvSpPr/>
                <p:nvPr/>
              </p:nvSpPr>
              <p:spPr>
                <a:xfrm rot="231781">
                  <a:off x="5885866" y="351981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9" name="Rettangolo con angoli arrotondati 58">
                  <a:extLst>
                    <a:ext uri="{FF2B5EF4-FFF2-40B4-BE49-F238E27FC236}">
                      <a16:creationId xmlns:a16="http://schemas.microsoft.com/office/drawing/2014/main" id="{CDA1111D-2422-41AD-9536-C74216D4E68E}"/>
                    </a:ext>
                  </a:extLst>
                </p:cNvPr>
                <p:cNvSpPr/>
                <p:nvPr/>
              </p:nvSpPr>
              <p:spPr>
                <a:xfrm rot="19823194">
                  <a:off x="5843364" y="334105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Rettangolo con angoli arrotondati 59">
                  <a:extLst>
                    <a:ext uri="{FF2B5EF4-FFF2-40B4-BE49-F238E27FC236}">
                      <a16:creationId xmlns:a16="http://schemas.microsoft.com/office/drawing/2014/main" id="{E40BB753-E357-425E-8165-092CCA4227B4}"/>
                    </a:ext>
                  </a:extLst>
                </p:cNvPr>
                <p:cNvSpPr/>
                <p:nvPr/>
              </p:nvSpPr>
              <p:spPr>
                <a:xfrm rot="21175590">
                  <a:off x="5762596" y="3320758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1" name="Rettangolo con angoli arrotondati 60">
                  <a:extLst>
                    <a:ext uri="{FF2B5EF4-FFF2-40B4-BE49-F238E27FC236}">
                      <a16:creationId xmlns:a16="http://schemas.microsoft.com/office/drawing/2014/main" id="{B5ABFB41-9035-44BA-8A36-08B109009329}"/>
                    </a:ext>
                  </a:extLst>
                </p:cNvPr>
                <p:cNvSpPr/>
                <p:nvPr/>
              </p:nvSpPr>
              <p:spPr>
                <a:xfrm rot="13726919">
                  <a:off x="5842784" y="3132727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2" name="Rettangolo con angoli arrotondati 61">
                  <a:extLst>
                    <a:ext uri="{FF2B5EF4-FFF2-40B4-BE49-F238E27FC236}">
                      <a16:creationId xmlns:a16="http://schemas.microsoft.com/office/drawing/2014/main" id="{3E426834-E25D-4714-A9C3-3DBB46245240}"/>
                    </a:ext>
                  </a:extLst>
                </p:cNvPr>
                <p:cNvSpPr/>
                <p:nvPr/>
              </p:nvSpPr>
              <p:spPr>
                <a:xfrm rot="13726919">
                  <a:off x="5865074" y="3151909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Rettangolo con angoli arrotondati 62">
                  <a:extLst>
                    <a:ext uri="{FF2B5EF4-FFF2-40B4-BE49-F238E27FC236}">
                      <a16:creationId xmlns:a16="http://schemas.microsoft.com/office/drawing/2014/main" id="{E3A82CB0-9BB0-4725-B1DD-3AAE97992E9C}"/>
                    </a:ext>
                  </a:extLst>
                </p:cNvPr>
                <p:cNvSpPr/>
                <p:nvPr/>
              </p:nvSpPr>
              <p:spPr>
                <a:xfrm rot="13726919">
                  <a:off x="5885041" y="3175663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4" name="Rettangolo con angoli arrotondati 63">
                  <a:extLst>
                    <a:ext uri="{FF2B5EF4-FFF2-40B4-BE49-F238E27FC236}">
                      <a16:creationId xmlns:a16="http://schemas.microsoft.com/office/drawing/2014/main" id="{D4BCE9D9-6C8F-4990-918E-F697E4B4DB91}"/>
                    </a:ext>
                  </a:extLst>
                </p:cNvPr>
                <p:cNvSpPr/>
                <p:nvPr/>
              </p:nvSpPr>
              <p:spPr>
                <a:xfrm rot="9172983">
                  <a:off x="5973400" y="3155446"/>
                  <a:ext cx="60347" cy="2167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5" name="Rettangolo con angoli arrotondati 64">
                  <a:extLst>
                    <a:ext uri="{FF2B5EF4-FFF2-40B4-BE49-F238E27FC236}">
                      <a16:creationId xmlns:a16="http://schemas.microsoft.com/office/drawing/2014/main" id="{AFEC3BF9-ED5F-4F0B-9D27-FB47B21C502D}"/>
                    </a:ext>
                  </a:extLst>
                </p:cNvPr>
                <p:cNvSpPr/>
                <p:nvPr/>
              </p:nvSpPr>
              <p:spPr>
                <a:xfrm rot="6915762">
                  <a:off x="6075699" y="3276850"/>
                  <a:ext cx="57348" cy="1769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65B5A898-E868-4C38-8A36-E420CCF3537E}"/>
              </a:ext>
            </a:extLst>
          </p:cNvPr>
          <p:cNvSpPr/>
          <p:nvPr/>
        </p:nvSpPr>
        <p:spPr>
          <a:xfrm>
            <a:off x="424794" y="631377"/>
            <a:ext cx="5233057" cy="2845429"/>
          </a:xfrm>
          <a:prstGeom prst="roundRect">
            <a:avLst>
              <a:gd name="adj" fmla="val 7294"/>
            </a:avLst>
          </a:prstGeom>
          <a:noFill/>
          <a:ln w="19050">
            <a:solidFill>
              <a:schemeClr val="tx1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CD69C089-2762-4A46-B3DE-2D0B5DBC87FC}"/>
              </a:ext>
            </a:extLst>
          </p:cNvPr>
          <p:cNvGrpSpPr/>
          <p:nvPr/>
        </p:nvGrpSpPr>
        <p:grpSpPr>
          <a:xfrm>
            <a:off x="431198" y="3514669"/>
            <a:ext cx="5624078" cy="2889334"/>
            <a:chOff x="431198" y="3467044"/>
            <a:chExt cx="5624078" cy="2889334"/>
          </a:xfrm>
        </p:grpSpPr>
        <p:grpSp>
          <p:nvGrpSpPr>
            <p:cNvPr id="70" name="Gruppo 69">
              <a:extLst>
                <a:ext uri="{FF2B5EF4-FFF2-40B4-BE49-F238E27FC236}">
                  <a16:creationId xmlns:a16="http://schemas.microsoft.com/office/drawing/2014/main" id="{F31C7DA9-B92F-4A2F-BA50-1AD4853F52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10824" y="3467044"/>
              <a:ext cx="344452" cy="432000"/>
              <a:chOff x="6385560" y="41910"/>
              <a:chExt cx="914400" cy="114681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1" name="Elemento grafico 70" descr="Quadrirotore con riempimento a tinta unita">
                <a:extLst>
                  <a:ext uri="{FF2B5EF4-FFF2-40B4-BE49-F238E27FC236}">
                    <a16:creationId xmlns:a16="http://schemas.microsoft.com/office/drawing/2014/main" id="{7BE1C4FF-B131-4608-BE56-C8BD537D7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385560" y="41910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72" name="Elemento grafico 71" descr="Wi-Fi contorno">
                <a:extLst>
                  <a:ext uri="{FF2B5EF4-FFF2-40B4-BE49-F238E27FC236}">
                    <a16:creationId xmlns:a16="http://schemas.microsoft.com/office/drawing/2014/main" id="{4C8D0DF5-A359-4D91-A33E-69EBD77E6C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 rot="10800000">
                <a:off x="6574472" y="652145"/>
                <a:ext cx="536575" cy="536575"/>
              </a:xfrm>
              <a:prstGeom prst="rect">
                <a:avLst/>
              </a:prstGeom>
            </p:spPr>
          </p:pic>
        </p:grpSp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B0BA2DA7-D65B-4591-8B5E-5A13818D22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8144" y="3554835"/>
              <a:ext cx="5040783" cy="2747988"/>
              <a:chOff x="445617" y="656181"/>
              <a:chExt cx="8731930" cy="4760220"/>
            </a:xfrm>
          </p:grpSpPr>
          <p:grpSp>
            <p:nvGrpSpPr>
              <p:cNvPr id="20" name="Gruppo 19">
                <a:extLst>
                  <a:ext uri="{FF2B5EF4-FFF2-40B4-BE49-F238E27FC236}">
                    <a16:creationId xmlns:a16="http://schemas.microsoft.com/office/drawing/2014/main" id="{99A4F3FC-7C86-44B9-BDF6-87423B856B7F}"/>
                  </a:ext>
                </a:extLst>
              </p:cNvPr>
              <p:cNvGrpSpPr/>
              <p:nvPr/>
            </p:nvGrpSpPr>
            <p:grpSpPr>
              <a:xfrm>
                <a:off x="445617" y="656181"/>
                <a:ext cx="4223500" cy="4760220"/>
                <a:chOff x="445617" y="656181"/>
                <a:chExt cx="4223500" cy="4760220"/>
              </a:xfrm>
            </p:grpSpPr>
            <p:sp>
              <p:nvSpPr>
                <p:cNvPr id="27" name="Rettangolo 26">
                  <a:extLst>
                    <a:ext uri="{FF2B5EF4-FFF2-40B4-BE49-F238E27FC236}">
                      <a16:creationId xmlns:a16="http://schemas.microsoft.com/office/drawing/2014/main" id="{E7ADACE1-1C98-424D-A6FE-E3BE0C450006}"/>
                    </a:ext>
                  </a:extLst>
                </p:cNvPr>
                <p:cNvSpPr/>
                <p:nvPr/>
              </p:nvSpPr>
              <p:spPr>
                <a:xfrm>
                  <a:off x="445617" y="656181"/>
                  <a:ext cx="4223500" cy="4760220"/>
                </a:xfrm>
                <a:prstGeom prst="rect">
                  <a:avLst/>
                </a:prstGeom>
                <a:solidFill>
                  <a:srgbClr val="FFFFFF">
                    <a:alpha val="3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pic>
              <p:nvPicPr>
                <p:cNvPr id="14" name="Immagine 13">
                  <a:extLst>
                    <a:ext uri="{FF2B5EF4-FFF2-40B4-BE49-F238E27FC236}">
                      <a16:creationId xmlns:a16="http://schemas.microsoft.com/office/drawing/2014/main" id="{4F6E2D33-5F63-4453-BD89-DEF92DBCEA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45617" y="662595"/>
                  <a:ext cx="4141253" cy="4658637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grpSp>
            <p:nvGrpSpPr>
              <p:cNvPr id="19" name="Gruppo 18">
                <a:extLst>
                  <a:ext uri="{FF2B5EF4-FFF2-40B4-BE49-F238E27FC236}">
                    <a16:creationId xmlns:a16="http://schemas.microsoft.com/office/drawing/2014/main" id="{2664CF9E-C9C2-43AF-85E5-C73865F08AC6}"/>
                  </a:ext>
                </a:extLst>
              </p:cNvPr>
              <p:cNvGrpSpPr/>
              <p:nvPr/>
            </p:nvGrpSpPr>
            <p:grpSpPr>
              <a:xfrm>
                <a:off x="4954047" y="656181"/>
                <a:ext cx="4223500" cy="4760220"/>
                <a:chOff x="4773072" y="656181"/>
                <a:chExt cx="4223500" cy="4760220"/>
              </a:xfrm>
            </p:grpSpPr>
            <p:sp>
              <p:nvSpPr>
                <p:cNvPr id="31" name="Rettangolo 30">
                  <a:extLst>
                    <a:ext uri="{FF2B5EF4-FFF2-40B4-BE49-F238E27FC236}">
                      <a16:creationId xmlns:a16="http://schemas.microsoft.com/office/drawing/2014/main" id="{745103BD-14DA-4A3A-BF34-715BE3DB94A0}"/>
                    </a:ext>
                  </a:extLst>
                </p:cNvPr>
                <p:cNvSpPr/>
                <p:nvPr/>
              </p:nvSpPr>
              <p:spPr>
                <a:xfrm>
                  <a:off x="4773072" y="656181"/>
                  <a:ext cx="4223500" cy="4760220"/>
                </a:xfrm>
                <a:prstGeom prst="rect">
                  <a:avLst/>
                </a:prstGeom>
                <a:solidFill>
                  <a:srgbClr val="FFFFFF">
                    <a:alpha val="30196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pic>
              <p:nvPicPr>
                <p:cNvPr id="3" name="Immagine 2">
                  <a:extLst>
                    <a:ext uri="{FF2B5EF4-FFF2-40B4-BE49-F238E27FC236}">
                      <a16:creationId xmlns:a16="http://schemas.microsoft.com/office/drawing/2014/main" id="{0D16FD09-324B-4299-9B01-24C352464E1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773072" y="668487"/>
                  <a:ext cx="4141478" cy="4658889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sp>
          <p:nvSpPr>
            <p:cNvPr id="73" name="Rettangolo con angoli arrotondati 72">
              <a:extLst>
                <a:ext uri="{FF2B5EF4-FFF2-40B4-BE49-F238E27FC236}">
                  <a16:creationId xmlns:a16="http://schemas.microsoft.com/office/drawing/2014/main" id="{2D94317C-ED80-4293-8397-16EB28466219}"/>
                </a:ext>
              </a:extLst>
            </p:cNvPr>
            <p:cNvSpPr/>
            <p:nvPr/>
          </p:nvSpPr>
          <p:spPr>
            <a:xfrm>
              <a:off x="431198" y="3510949"/>
              <a:ext cx="5233057" cy="2845429"/>
            </a:xfrm>
            <a:prstGeom prst="roundRect">
              <a:avLst>
                <a:gd name="adj" fmla="val 7294"/>
              </a:avLst>
            </a:prstGeom>
            <a:noFill/>
            <a:ln w="19050">
              <a:solidFill>
                <a:schemeClr val="tx1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F763BC0C-CA64-4218-BF5B-2E2C0566FBB6}"/>
              </a:ext>
            </a:extLst>
          </p:cNvPr>
          <p:cNvGrpSpPr/>
          <p:nvPr/>
        </p:nvGrpSpPr>
        <p:grpSpPr>
          <a:xfrm>
            <a:off x="5788366" y="634140"/>
            <a:ext cx="261145" cy="344452"/>
            <a:chOff x="5788366" y="529365"/>
            <a:chExt cx="261145" cy="344452"/>
          </a:xfrm>
        </p:grpSpPr>
        <p:pic>
          <p:nvPicPr>
            <p:cNvPr id="75" name="Elemento grafico 74" descr="Lente di ingrandimento con riempimento a tinta unita">
              <a:extLst>
                <a:ext uri="{FF2B5EF4-FFF2-40B4-BE49-F238E27FC236}">
                  <a16:creationId xmlns:a16="http://schemas.microsoft.com/office/drawing/2014/main" id="{2EB45F66-6110-40E6-89BE-39E4F5F9E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flipH="1">
              <a:off x="5920652" y="694851"/>
              <a:ext cx="98084" cy="98084"/>
            </a:xfrm>
            <a:prstGeom prst="rect">
              <a:avLst/>
            </a:prstGeom>
          </p:spPr>
        </p:pic>
        <p:grpSp>
          <p:nvGrpSpPr>
            <p:cNvPr id="76" name="Gruppo 75">
              <a:extLst>
                <a:ext uri="{FF2B5EF4-FFF2-40B4-BE49-F238E27FC236}">
                  <a16:creationId xmlns:a16="http://schemas.microsoft.com/office/drawing/2014/main" id="{2522378F-F0D3-4339-AB04-5050AB4E0F18}"/>
                </a:ext>
              </a:extLst>
            </p:cNvPr>
            <p:cNvGrpSpPr/>
            <p:nvPr/>
          </p:nvGrpSpPr>
          <p:grpSpPr>
            <a:xfrm>
              <a:off x="5894411" y="769733"/>
              <a:ext cx="150566" cy="104084"/>
              <a:chOff x="8176259" y="2137646"/>
              <a:chExt cx="441957" cy="305517"/>
            </a:xfrm>
          </p:grpSpPr>
          <p:cxnSp>
            <p:nvCxnSpPr>
              <p:cNvPr id="90" name="Connettore diritto 89">
                <a:extLst>
                  <a:ext uri="{FF2B5EF4-FFF2-40B4-BE49-F238E27FC236}">
                    <a16:creationId xmlns:a16="http://schemas.microsoft.com/office/drawing/2014/main" id="{5B31EAFF-5DE3-4127-A524-305D11CF2A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8169" y="2140744"/>
                <a:ext cx="0" cy="302419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Connettore diritto 90">
                <a:extLst>
                  <a:ext uri="{FF2B5EF4-FFF2-40B4-BE49-F238E27FC236}">
                    <a16:creationId xmlns:a16="http://schemas.microsoft.com/office/drawing/2014/main" id="{E8328933-D5D7-451D-AB2F-A64DD14341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08169" y="2431258"/>
                <a:ext cx="379571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Connettore diritto 91">
                <a:extLst>
                  <a:ext uri="{FF2B5EF4-FFF2-40B4-BE49-F238E27FC236}">
                    <a16:creationId xmlns:a16="http://schemas.microsoft.com/office/drawing/2014/main" id="{699F5D50-73E7-4AE1-9A28-D56561EC74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87740" y="2137646"/>
                <a:ext cx="0" cy="305517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93" name="Elemento grafico 92" descr="Saluto con riempimento a tinta unita">
                <a:extLst>
                  <a:ext uri="{FF2B5EF4-FFF2-40B4-BE49-F238E27FC236}">
                    <a16:creationId xmlns:a16="http://schemas.microsoft.com/office/drawing/2014/main" id="{01054643-0E73-4AC5-A588-3F5467621D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 t="70416" b="11933"/>
              <a:stretch/>
            </p:blipFill>
            <p:spPr>
              <a:xfrm>
                <a:off x="8176259" y="2169238"/>
                <a:ext cx="441957" cy="102695"/>
              </a:xfrm>
              <a:prstGeom prst="rect">
                <a:avLst/>
              </a:prstGeom>
            </p:spPr>
          </p:pic>
        </p:grpSp>
        <p:pic>
          <p:nvPicPr>
            <p:cNvPr id="77" name="Elemento grafico 76" descr="Pioggia con riempimento a tinta unita">
              <a:extLst>
                <a:ext uri="{FF2B5EF4-FFF2-40B4-BE49-F238E27FC236}">
                  <a16:creationId xmlns:a16="http://schemas.microsoft.com/office/drawing/2014/main" id="{CA0047BF-AF13-4585-94A9-B2830152E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907671" y="529365"/>
              <a:ext cx="141840" cy="141840"/>
            </a:xfrm>
            <a:prstGeom prst="rect">
              <a:avLst/>
            </a:prstGeom>
          </p:spPr>
        </p:pic>
        <p:grpSp>
          <p:nvGrpSpPr>
            <p:cNvPr id="78" name="Gruppo 77">
              <a:extLst>
                <a:ext uri="{FF2B5EF4-FFF2-40B4-BE49-F238E27FC236}">
                  <a16:creationId xmlns:a16="http://schemas.microsoft.com/office/drawing/2014/main" id="{F7317CBB-41EB-400F-94C9-1D799F4ED3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88366" y="632997"/>
              <a:ext cx="155308" cy="237234"/>
              <a:chOff x="6547742" y="1131717"/>
              <a:chExt cx="455876" cy="696355"/>
            </a:xfrm>
          </p:grpSpPr>
          <p:sp>
            <p:nvSpPr>
              <p:cNvPr id="79" name="Ovale 78">
                <a:extLst>
                  <a:ext uri="{FF2B5EF4-FFF2-40B4-BE49-F238E27FC236}">
                    <a16:creationId xmlns:a16="http://schemas.microsoft.com/office/drawing/2014/main" id="{924D0F66-0324-47AF-9E20-A7F63EC47197}"/>
                  </a:ext>
                </a:extLst>
              </p:cNvPr>
              <p:cNvSpPr/>
              <p:nvPr/>
            </p:nvSpPr>
            <p:spPr>
              <a:xfrm>
                <a:off x="6830544" y="1131717"/>
                <a:ext cx="144000" cy="144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80" name="Gruppo 79">
                <a:extLst>
                  <a:ext uri="{FF2B5EF4-FFF2-40B4-BE49-F238E27FC236}">
                    <a16:creationId xmlns:a16="http://schemas.microsoft.com/office/drawing/2014/main" id="{33F4662B-A572-4494-83D8-6F324D62DADB}"/>
                  </a:ext>
                </a:extLst>
              </p:cNvPr>
              <p:cNvGrpSpPr/>
              <p:nvPr/>
            </p:nvGrpSpPr>
            <p:grpSpPr>
              <a:xfrm>
                <a:off x="6547742" y="1216117"/>
                <a:ext cx="455876" cy="611955"/>
                <a:chOff x="5736962" y="3155446"/>
                <a:chExt cx="455876" cy="611955"/>
              </a:xfrm>
              <a:solidFill>
                <a:schemeClr val="tx1"/>
              </a:solidFill>
            </p:grpSpPr>
            <p:sp>
              <p:nvSpPr>
                <p:cNvPr id="81" name="Rettangolo con angoli arrotondati 80">
                  <a:extLst>
                    <a:ext uri="{FF2B5EF4-FFF2-40B4-BE49-F238E27FC236}">
                      <a16:creationId xmlns:a16="http://schemas.microsoft.com/office/drawing/2014/main" id="{28A23D59-DF58-4504-BB55-9184704E6E2F}"/>
                    </a:ext>
                  </a:extLst>
                </p:cNvPr>
                <p:cNvSpPr/>
                <p:nvPr/>
              </p:nvSpPr>
              <p:spPr>
                <a:xfrm rot="421397">
                  <a:off x="5764138" y="3519813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2" name="Rettangolo con angoli arrotondati 81">
                  <a:extLst>
                    <a:ext uri="{FF2B5EF4-FFF2-40B4-BE49-F238E27FC236}">
                      <a16:creationId xmlns:a16="http://schemas.microsoft.com/office/drawing/2014/main" id="{54DFC4D8-9756-4B7E-AABC-03D109615A38}"/>
                    </a:ext>
                  </a:extLst>
                </p:cNvPr>
                <p:cNvSpPr/>
                <p:nvPr/>
              </p:nvSpPr>
              <p:spPr>
                <a:xfrm rot="231781">
                  <a:off x="5885866" y="351981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3" name="Rettangolo con angoli arrotondati 82">
                  <a:extLst>
                    <a:ext uri="{FF2B5EF4-FFF2-40B4-BE49-F238E27FC236}">
                      <a16:creationId xmlns:a16="http://schemas.microsoft.com/office/drawing/2014/main" id="{69E68A29-DFE3-4DAD-891F-F1A9C2AF0D6B}"/>
                    </a:ext>
                  </a:extLst>
                </p:cNvPr>
                <p:cNvSpPr/>
                <p:nvPr/>
              </p:nvSpPr>
              <p:spPr>
                <a:xfrm rot="19823194">
                  <a:off x="5843364" y="3341052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4" name="Rettangolo con angoli arrotondati 83">
                  <a:extLst>
                    <a:ext uri="{FF2B5EF4-FFF2-40B4-BE49-F238E27FC236}">
                      <a16:creationId xmlns:a16="http://schemas.microsoft.com/office/drawing/2014/main" id="{BEA30B4E-8A05-4D8B-A914-19F8D1AD5808}"/>
                    </a:ext>
                  </a:extLst>
                </p:cNvPr>
                <p:cNvSpPr/>
                <p:nvPr/>
              </p:nvSpPr>
              <p:spPr>
                <a:xfrm rot="21175590">
                  <a:off x="5762596" y="3320758"/>
                  <a:ext cx="57385" cy="24758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5" name="Rettangolo con angoli arrotondati 84">
                  <a:extLst>
                    <a:ext uri="{FF2B5EF4-FFF2-40B4-BE49-F238E27FC236}">
                      <a16:creationId xmlns:a16="http://schemas.microsoft.com/office/drawing/2014/main" id="{1C7BBB6A-5D00-45D8-8547-4889DF3CDCA1}"/>
                    </a:ext>
                  </a:extLst>
                </p:cNvPr>
                <p:cNvSpPr/>
                <p:nvPr/>
              </p:nvSpPr>
              <p:spPr>
                <a:xfrm rot="13726919">
                  <a:off x="5842784" y="3132727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Rettangolo con angoli arrotondati 85">
                  <a:extLst>
                    <a:ext uri="{FF2B5EF4-FFF2-40B4-BE49-F238E27FC236}">
                      <a16:creationId xmlns:a16="http://schemas.microsoft.com/office/drawing/2014/main" id="{47187A9B-EECD-40B8-B74C-C9C07C4FAEA5}"/>
                    </a:ext>
                  </a:extLst>
                </p:cNvPr>
                <p:cNvSpPr/>
                <p:nvPr/>
              </p:nvSpPr>
              <p:spPr>
                <a:xfrm rot="13726919">
                  <a:off x="5865074" y="3151909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7" name="Rettangolo con angoli arrotondati 86">
                  <a:extLst>
                    <a:ext uri="{FF2B5EF4-FFF2-40B4-BE49-F238E27FC236}">
                      <a16:creationId xmlns:a16="http://schemas.microsoft.com/office/drawing/2014/main" id="{03D818F7-7711-4925-B83F-0576B5ED6B1C}"/>
                    </a:ext>
                  </a:extLst>
                </p:cNvPr>
                <p:cNvSpPr/>
                <p:nvPr/>
              </p:nvSpPr>
              <p:spPr>
                <a:xfrm rot="13726919">
                  <a:off x="5885041" y="3175663"/>
                  <a:ext cx="57385" cy="2690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Rettangolo con angoli arrotondati 87">
                  <a:extLst>
                    <a:ext uri="{FF2B5EF4-FFF2-40B4-BE49-F238E27FC236}">
                      <a16:creationId xmlns:a16="http://schemas.microsoft.com/office/drawing/2014/main" id="{694F18CF-5629-4055-B154-BE09BB588228}"/>
                    </a:ext>
                  </a:extLst>
                </p:cNvPr>
                <p:cNvSpPr/>
                <p:nvPr/>
              </p:nvSpPr>
              <p:spPr>
                <a:xfrm rot="9172983">
                  <a:off x="5973400" y="3155446"/>
                  <a:ext cx="60347" cy="216758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9" name="Rettangolo con angoli arrotondati 88">
                  <a:extLst>
                    <a:ext uri="{FF2B5EF4-FFF2-40B4-BE49-F238E27FC236}">
                      <a16:creationId xmlns:a16="http://schemas.microsoft.com/office/drawing/2014/main" id="{FBE50198-D9F9-4BF7-9569-6E53BEDDEC3F}"/>
                    </a:ext>
                  </a:extLst>
                </p:cNvPr>
                <p:cNvSpPr/>
                <p:nvPr/>
              </p:nvSpPr>
              <p:spPr>
                <a:xfrm rot="6915762">
                  <a:off x="6075699" y="3276850"/>
                  <a:ext cx="57348" cy="17693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</p:grpSp>
      <p:sp>
        <p:nvSpPr>
          <p:cNvPr id="94" name="Rettangolo 93">
            <a:extLst>
              <a:ext uri="{FF2B5EF4-FFF2-40B4-BE49-F238E27FC236}">
                <a16:creationId xmlns:a16="http://schemas.microsoft.com/office/drawing/2014/main" id="{582E12DD-B79C-49B2-BDE6-E211974CC573}"/>
              </a:ext>
            </a:extLst>
          </p:cNvPr>
          <p:cNvSpPr/>
          <p:nvPr/>
        </p:nvSpPr>
        <p:spPr>
          <a:xfrm>
            <a:off x="6637713" y="1407384"/>
            <a:ext cx="2967504" cy="3938559"/>
          </a:xfrm>
          <a:prstGeom prst="rect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80000" tIns="180000" rIns="180000" bIns="180000" rtlCol="0" anchor="ctr" anchorCtr="0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Both approaches show the importance of inter-row grass cover to protect the soil surface for mitigating soil loss;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1100" dirty="0">
              <a:solidFill>
                <a:schemeClr val="bg1"/>
              </a:solidFill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A single tillage during autumn in combination </a:t>
            </a:r>
            <a:r>
              <a:rPr lang="en-US" sz="110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with nectariferous</a:t>
            </a:r>
            <a:r>
              <a:rPr lang="en-US" sz="1100" dirty="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 grass cover may provide a balance between the effect of the tillage (&gt; infiltration rate), soil protection and sustainability in </a:t>
            </a:r>
            <a:r>
              <a:rPr lang="en-US" sz="1100">
                <a:solidFill>
                  <a:schemeClr val="bg1"/>
                </a:solidFill>
                <a:latin typeface="Yu Gothic Light" panose="020B0300000000000000" pitchFamily="34" charset="-128"/>
                <a:ea typeface="Yu Gothic Light" panose="020B0300000000000000" pitchFamily="34" charset="-128"/>
                <a:cs typeface="Times New Roman" panose="02020603050405020304" pitchFamily="18" charset="0"/>
              </a:rPr>
              <a:t>the management</a:t>
            </a:r>
            <a:endParaRPr lang="en-GB" sz="1100" dirty="0">
              <a:solidFill>
                <a:schemeClr val="bg1"/>
              </a:solidFill>
              <a:latin typeface="Yu Gothic Light" panose="020B0300000000000000" pitchFamily="34" charset="-128"/>
              <a:ea typeface="Yu Gothic Light" panose="020B03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18" name="Freccia in giù 17">
            <a:extLst>
              <a:ext uri="{FF2B5EF4-FFF2-40B4-BE49-F238E27FC236}">
                <a16:creationId xmlns:a16="http://schemas.microsoft.com/office/drawing/2014/main" id="{3137167A-BDA0-4F5D-B31A-A4CDA15666B6}"/>
              </a:ext>
            </a:extLst>
          </p:cNvPr>
          <p:cNvSpPr/>
          <p:nvPr/>
        </p:nvSpPr>
        <p:spPr>
          <a:xfrm>
            <a:off x="5218467" y="5171541"/>
            <a:ext cx="133350" cy="15171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ccia in giù 94">
            <a:extLst>
              <a:ext uri="{FF2B5EF4-FFF2-40B4-BE49-F238E27FC236}">
                <a16:creationId xmlns:a16="http://schemas.microsoft.com/office/drawing/2014/main" id="{6E0AD97E-7781-4A52-AD25-3E596B3D7A5A}"/>
              </a:ext>
            </a:extLst>
          </p:cNvPr>
          <p:cNvSpPr/>
          <p:nvPr/>
        </p:nvSpPr>
        <p:spPr>
          <a:xfrm>
            <a:off x="1284642" y="3877364"/>
            <a:ext cx="133350" cy="151710"/>
          </a:xfrm>
          <a:prstGeom prst="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5350C957-CC3F-499A-AA41-7B866D1F9A5D}"/>
              </a:ext>
            </a:extLst>
          </p:cNvPr>
          <p:cNvGrpSpPr/>
          <p:nvPr/>
        </p:nvGrpSpPr>
        <p:grpSpPr>
          <a:xfrm>
            <a:off x="111009" y="28575"/>
            <a:ext cx="11864845" cy="625817"/>
            <a:chOff x="111009" y="28575"/>
            <a:chExt cx="11864845" cy="625817"/>
          </a:xfrm>
        </p:grpSpPr>
        <p:pic>
          <p:nvPicPr>
            <p:cNvPr id="108" name="Immagine 107">
              <a:hlinkClick r:id="rId25"/>
              <a:extLst>
                <a:ext uri="{FF2B5EF4-FFF2-40B4-BE49-F238E27FC236}">
                  <a16:creationId xmlns:a16="http://schemas.microsoft.com/office/drawing/2014/main" id="{1815EE3F-1EEF-4A3D-A09C-4A72134A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404" y="131581"/>
              <a:ext cx="1441450" cy="402593"/>
            </a:xfrm>
            <a:prstGeom prst="rect">
              <a:avLst/>
            </a:prstGeom>
          </p:spPr>
        </p:pic>
        <p:pic>
          <p:nvPicPr>
            <p:cNvPr id="109" name="Picture 2">
              <a:hlinkClick r:id="rId27"/>
              <a:extLst>
                <a:ext uri="{FF2B5EF4-FFF2-40B4-BE49-F238E27FC236}">
                  <a16:creationId xmlns:a16="http://schemas.microsoft.com/office/drawing/2014/main" id="{DA18C798-EDC8-4818-8AE7-13FB66063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09" y="119220"/>
              <a:ext cx="957447" cy="418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" name="CasellaDiTesto 109">
              <a:hlinkClick r:id="rId29"/>
              <a:extLst>
                <a:ext uri="{FF2B5EF4-FFF2-40B4-BE49-F238E27FC236}">
                  <a16:creationId xmlns:a16="http://schemas.microsoft.com/office/drawing/2014/main" id="{6B5251B7-5B87-4A29-A850-7515625286F6}"/>
                </a:ext>
              </a:extLst>
            </p:cNvPr>
            <p:cNvSpPr txBox="1"/>
            <p:nvPr/>
          </p:nvSpPr>
          <p:spPr>
            <a:xfrm>
              <a:off x="4385288" y="219090"/>
              <a:ext cx="34214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100" b="1" i="0" dirty="0">
                  <a:solidFill>
                    <a:srgbClr val="2E87C1"/>
                  </a:solidFill>
                  <a:effectLst/>
                  <a:latin typeface="Yu Gothic Light" panose="020B0300000000000000" pitchFamily="34" charset="-128"/>
                  <a:ea typeface="Yu Gothic Light" panose="020B0300000000000000" pitchFamily="34" charset="-128"/>
                </a:rPr>
                <a:t>https://doi.org/10.5194/egusphere-egu21-2158</a:t>
              </a:r>
              <a:endParaRPr lang="en-GB" sz="1100" b="1" dirty="0">
                <a:solidFill>
                  <a:srgbClr val="2E87C1"/>
                </a:solidFill>
              </a:endParaRPr>
            </a:p>
          </p:txBody>
        </p:sp>
        <p:pic>
          <p:nvPicPr>
            <p:cNvPr id="111" name="Immagine 110">
              <a:hlinkClick r:id="rId30"/>
              <a:extLst>
                <a:ext uri="{FF2B5EF4-FFF2-40B4-BE49-F238E27FC236}">
                  <a16:creationId xmlns:a16="http://schemas.microsoft.com/office/drawing/2014/main" id="{F7F7120F-A2AF-4D0A-8A28-16362701E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7604" y="28575"/>
              <a:ext cx="625817" cy="625817"/>
            </a:xfrm>
            <a:prstGeom prst="rect">
              <a:avLst/>
            </a:prstGeom>
          </p:spPr>
        </p:pic>
        <p:sp>
          <p:nvSpPr>
            <p:cNvPr id="112" name="CasellaDiTesto 111">
              <a:hlinkClick r:id="rId30"/>
              <a:extLst>
                <a:ext uri="{FF2B5EF4-FFF2-40B4-BE49-F238E27FC236}">
                  <a16:creationId xmlns:a16="http://schemas.microsoft.com/office/drawing/2014/main" id="{449BFFEB-CE64-4F62-AEDF-1609FE0AC29A}"/>
                </a:ext>
              </a:extLst>
            </p:cNvPr>
            <p:cNvSpPr txBox="1"/>
            <p:nvPr/>
          </p:nvSpPr>
          <p:spPr>
            <a:xfrm>
              <a:off x="8889768" y="348409"/>
              <a:ext cx="1267363" cy="27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Earth Surface Processes </a:t>
              </a:r>
            </a:p>
            <a:p>
              <a:pPr>
                <a:lnSpc>
                  <a:spcPts val="700"/>
                </a:lnSpc>
              </a:pPr>
              <a:r>
                <a:rPr lang="en-US" sz="800" dirty="0">
                  <a:solidFill>
                    <a:srgbClr val="1761A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rial"/>
                </a:rPr>
                <a:t>and Society</a:t>
              </a:r>
              <a:endParaRPr lang="it-IT" sz="800" dirty="0">
                <a:solidFill>
                  <a:srgbClr val="1761A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rial"/>
              </a:endParaRPr>
            </a:p>
          </p:txBody>
        </p:sp>
        <p:pic>
          <p:nvPicPr>
            <p:cNvPr id="113" name="Picture 2" descr="File:LinkedIn logo initials.png - Wikipedia">
              <a:hlinkClick r:id="rId30"/>
              <a:extLst>
                <a:ext uri="{FF2B5EF4-FFF2-40B4-BE49-F238E27FC236}">
                  <a16:creationId xmlns:a16="http://schemas.microsoft.com/office/drawing/2014/main" id="{5B40272D-703F-4F0F-8783-E404DA56FA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6797" y="126531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4" descr="Facebook Brand Resources">
              <a:hlinkClick r:id="rId33"/>
              <a:extLst>
                <a:ext uri="{FF2B5EF4-FFF2-40B4-BE49-F238E27FC236}">
                  <a16:creationId xmlns:a16="http://schemas.microsoft.com/office/drawing/2014/main" id="{0FF25BF6-06B4-4611-B9F0-D109EA70C6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8742" y="121862"/>
              <a:ext cx="216000" cy="216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4" descr="File:Instagram logo 2016.svg - Wikipedia">
              <a:hlinkClick r:id="rId35"/>
              <a:extLst>
                <a:ext uri="{FF2B5EF4-FFF2-40B4-BE49-F238E27FC236}">
                  <a16:creationId xmlns:a16="http://schemas.microsoft.com/office/drawing/2014/main" id="{A30C4089-A358-4CC4-9FE2-FDAC237044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6972" y="12186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6" descr="File:WeChat logo Android.png - Wikimedia Commons">
              <a:extLst>
                <a:ext uri="{FF2B5EF4-FFF2-40B4-BE49-F238E27FC236}">
                  <a16:creationId xmlns:a16="http://schemas.microsoft.com/office/drawing/2014/main" id="{555AE2CB-EDAA-45DA-9473-787EBF48A7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4061" y="116878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8" descr="Twitter - Wikipedia">
              <a:hlinkClick r:id="rId38"/>
              <a:extLst>
                <a:ext uri="{FF2B5EF4-FFF2-40B4-BE49-F238E27FC236}">
                  <a16:creationId xmlns:a16="http://schemas.microsoft.com/office/drawing/2014/main" id="{B7C875DA-F216-4941-80FA-F206D1EF45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8450" y="13007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282021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6282</TotalTime>
  <Words>1659</Words>
  <Application>Microsoft Office PowerPoint</Application>
  <PresentationFormat>Widescreen</PresentationFormat>
  <Paragraphs>285</Paragraphs>
  <Slides>16</Slides>
  <Notes>6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6" baseType="lpstr">
      <vt:lpstr>Yu Gothic</vt:lpstr>
      <vt:lpstr>Yu Gothic Light</vt:lpstr>
      <vt:lpstr>Yu Gothic UI</vt:lpstr>
      <vt:lpstr>Yu Gothic UI Light</vt:lpstr>
      <vt:lpstr>Arial</vt:lpstr>
      <vt:lpstr>Calibri</vt:lpstr>
      <vt:lpstr>Calibri Light</vt:lpstr>
      <vt:lpstr>Courier New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Eugenio Straffelini</dc:creator>
  <cp:lastModifiedBy>Eugenio Straffelini</cp:lastModifiedBy>
  <cp:revision>117</cp:revision>
  <dcterms:created xsi:type="dcterms:W3CDTF">2021-04-09T14:51:12Z</dcterms:created>
  <dcterms:modified xsi:type="dcterms:W3CDTF">2021-04-16T12:41:37Z</dcterms:modified>
  <cp:contentStatus>Finale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