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418" r:id="rId2"/>
    <p:sldId id="486" r:id="rId3"/>
    <p:sldId id="423" r:id="rId4"/>
    <p:sldId id="428" r:id="rId5"/>
    <p:sldId id="429" r:id="rId6"/>
    <p:sldId id="488" r:id="rId7"/>
    <p:sldId id="425" r:id="rId8"/>
    <p:sldId id="492" r:id="rId9"/>
    <p:sldId id="484" r:id="rId10"/>
    <p:sldId id="490" r:id="rId11"/>
    <p:sldId id="432" r:id="rId12"/>
    <p:sldId id="489" r:id="rId13"/>
    <p:sldId id="503" r:id="rId14"/>
    <p:sldId id="504" r:id="rId15"/>
    <p:sldId id="505" r:id="rId16"/>
    <p:sldId id="506" r:id="rId17"/>
    <p:sldId id="507" r:id="rId18"/>
    <p:sldId id="508" r:id="rId19"/>
    <p:sldId id="422" r:id="rId20"/>
    <p:sldId id="433" r:id="rId21"/>
    <p:sldId id="412" r:id="rId2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th Cranks" initials="RC" lastIdx="1" clrIdx="0">
    <p:extLst>
      <p:ext uri="{19B8F6BF-5375-455C-9EA6-DF929625EA0E}">
        <p15:presenceInfo xmlns:p15="http://schemas.microsoft.com/office/powerpoint/2012/main" userId="Ruth Cranks" providerId="None"/>
      </p:ext>
    </p:extLst>
  </p:cmAuthor>
  <p:cmAuthor id="2" name="Fergus Mc Auliffe" initials="FMA" lastIdx="4" clrIdx="1">
    <p:extLst>
      <p:ext uri="{19B8F6BF-5375-455C-9EA6-DF929625EA0E}">
        <p15:presenceInfo xmlns:p15="http://schemas.microsoft.com/office/powerpoint/2012/main" userId="Fergus Mc Auliff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BB4D"/>
    <a:srgbClr val="00B0E1"/>
    <a:srgbClr val="16396F"/>
    <a:srgbClr val="005D90"/>
    <a:srgbClr val="00A150"/>
    <a:srgbClr val="7C119A"/>
    <a:srgbClr val="C21532"/>
    <a:srgbClr val="008AC9"/>
    <a:srgbClr val="00B9E3"/>
    <a:srgbClr val="BECB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3" autoAdjust="0"/>
    <p:restoredTop sz="94660"/>
  </p:normalViewPr>
  <p:slideViewPr>
    <p:cSldViewPr>
      <p:cViewPr varScale="1">
        <p:scale>
          <a:sx n="73" d="100"/>
          <a:sy n="73" d="100"/>
        </p:scale>
        <p:origin x="378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47" d="100"/>
        <a:sy n="4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6A41F-4E3D-42CD-9183-1D06ACF48509}" type="datetimeFigureOut">
              <a:rPr lang="en-GB" smtClean="0"/>
              <a:t>08/04/2021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B43F1-657D-421E-8AA2-D5C421FFAD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278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E41ED-D2D7-AA4B-8B96-F0E71570FC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25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E41ED-D2D7-AA4B-8B96-F0E71570FC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798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E41ED-D2D7-AA4B-8B96-F0E71570FC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5274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E41ED-D2D7-AA4B-8B96-F0E71570FC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31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E41ED-D2D7-AA4B-8B96-F0E71570FC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320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E41ED-D2D7-AA4B-8B96-F0E71570FC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543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E41ED-D2D7-AA4B-8B96-F0E71570FC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5436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E41ED-D2D7-AA4B-8B96-F0E71570FC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188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E41ED-D2D7-AA4B-8B96-F0E71570FC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188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E41ED-D2D7-AA4B-8B96-F0E71570FC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9709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E41ED-D2D7-AA4B-8B96-F0E71570FC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9709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E41ED-D2D7-AA4B-8B96-F0E71570FC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7211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E41ED-D2D7-AA4B-8B96-F0E71570FC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7211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E41ED-D2D7-AA4B-8B96-F0E71570FC9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7211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E41ED-D2D7-AA4B-8B96-F0E71570FC9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7211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E41ED-D2D7-AA4B-8B96-F0E71570FC9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7211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E41ED-D2D7-AA4B-8B96-F0E71570FC9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7211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E41ED-D2D7-AA4B-8B96-F0E71570FC9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7211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E41ED-D2D7-AA4B-8B96-F0E71570FC9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340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E5D6-2B3A-475E-A15C-E0D86D54F48D}" type="datetimeFigureOut">
              <a:rPr lang="en-IE" smtClean="0"/>
              <a:t>08/04/2021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643D-49BF-4D39-A81A-E60E848615E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17257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E5D6-2B3A-475E-A15C-E0D86D54F48D}" type="datetimeFigureOut">
              <a:rPr lang="en-IE" smtClean="0"/>
              <a:t>08/04/2021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643D-49BF-4D39-A81A-E60E848615E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09330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E5D6-2B3A-475E-A15C-E0D86D54F48D}" type="datetimeFigureOut">
              <a:rPr lang="en-IE" smtClean="0"/>
              <a:t>08/04/2021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643D-49BF-4D39-A81A-E60E848615E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97068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E5D6-2B3A-475E-A15C-E0D86D54F48D}" type="datetimeFigureOut">
              <a:rPr lang="en-IE" smtClean="0"/>
              <a:t>08/04/2021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643D-49BF-4D39-A81A-E60E848615E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75203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E5D6-2B3A-475E-A15C-E0D86D54F48D}" type="datetimeFigureOut">
              <a:rPr lang="en-IE" smtClean="0"/>
              <a:t>08/04/2021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643D-49BF-4D39-A81A-E60E848615E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39353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E5D6-2B3A-475E-A15C-E0D86D54F48D}" type="datetimeFigureOut">
              <a:rPr lang="en-IE" smtClean="0"/>
              <a:t>08/04/2021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643D-49BF-4D39-A81A-E60E848615E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5063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E5D6-2B3A-475E-A15C-E0D86D54F48D}" type="datetimeFigureOut">
              <a:rPr lang="en-IE" smtClean="0"/>
              <a:t>08/04/2021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643D-49BF-4D39-A81A-E60E848615E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02824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E5D6-2B3A-475E-A15C-E0D86D54F48D}" type="datetimeFigureOut">
              <a:rPr lang="en-IE" smtClean="0"/>
              <a:t>08/04/2021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643D-49BF-4D39-A81A-E60E848615E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3645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E5D6-2B3A-475E-A15C-E0D86D54F48D}" type="datetimeFigureOut">
              <a:rPr lang="en-IE" smtClean="0"/>
              <a:t>08/04/2021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643D-49BF-4D39-A81A-E60E848615E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49395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E5D6-2B3A-475E-A15C-E0D86D54F48D}" type="datetimeFigureOut">
              <a:rPr lang="en-IE" smtClean="0"/>
              <a:t>08/04/2021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643D-49BF-4D39-A81A-E60E848615E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498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E5D6-2B3A-475E-A15C-E0D86D54F48D}" type="datetimeFigureOut">
              <a:rPr lang="en-IE" smtClean="0"/>
              <a:t>08/04/2021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643D-49BF-4D39-A81A-E60E848615E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50851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CE5D6-2B3A-475E-A15C-E0D86D54F48D}" type="datetimeFigureOut">
              <a:rPr lang="en-IE" smtClean="0"/>
              <a:t>08/04/2021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8643D-49BF-4D39-A81A-E60E848615E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03420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10" Type="http://schemas.openxmlformats.org/officeDocument/2006/relationships/image" Target="../media/image9.jpeg"/><Relationship Id="rId4" Type="http://schemas.openxmlformats.org/officeDocument/2006/relationships/image" Target="../media/image4.pn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0.gif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1.gif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5.gif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2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4.jpeg"/><Relationship Id="rId5" Type="http://schemas.openxmlformats.org/officeDocument/2006/relationships/image" Target="../media/image9.jpe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6.png"/><Relationship Id="rId5" Type="http://schemas.openxmlformats.org/officeDocument/2006/relationships/image" Target="../media/image8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17.png"/><Relationship Id="rId5" Type="http://schemas.openxmlformats.org/officeDocument/2006/relationships/image" Target="../media/image8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9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1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20.gif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22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23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24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../media/image25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26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27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hyperlink" Target="http://www.geomage.com/software/multifocusing-processing-2d-3d/diffraction-imaging/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6518500"/>
            <a:ext cx="9146720" cy="339503"/>
          </a:xfrm>
          <a:prstGeom prst="rect">
            <a:avLst/>
          </a:prstGeom>
          <a:solidFill>
            <a:srgbClr val="00B9E3"/>
          </a:solidFill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4282391"/>
            <a:ext cx="6588224" cy="504056"/>
          </a:xfrm>
          <a:prstGeom prst="rect">
            <a:avLst/>
          </a:prstGeom>
          <a:solidFill>
            <a:srgbClr val="00B9E3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Brydon Lowney, Lewis Whiting, Ivan </a:t>
            </a:r>
            <a:r>
              <a:rPr lang="en-GB" sz="20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Lokmer</a:t>
            </a:r>
            <a:r>
              <a:rPr lang="en-GB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&amp; Gareth O’Brien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066" y="381000"/>
            <a:ext cx="3853081" cy="157653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5994970"/>
            <a:ext cx="5221783" cy="51361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5271" y="3073870"/>
            <a:ext cx="5083152" cy="1008113"/>
          </a:xfrm>
          <a:prstGeom prst="rect">
            <a:avLst/>
          </a:prstGeom>
          <a:solidFill>
            <a:srgbClr val="005D9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Diffraction Imaging of Sedimentary Basins: An example from the Porcupine Basin</a:t>
            </a:r>
          </a:p>
          <a:p>
            <a:endParaRPr lang="en-GB" sz="20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005D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4797154"/>
            <a:ext cx="1062576" cy="156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44499"/>
      </p:ext>
    </p:extLst>
  </p:cSld>
  <p:clrMapOvr>
    <a:masterClrMapping/>
  </p:clrMapOvr>
  <p:transition spd="slow"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>
            <a:extLst>
              <a:ext uri="{FF2B5EF4-FFF2-40B4-BE49-F238E27FC236}">
                <a16:creationId xmlns:a16="http://schemas.microsoft.com/office/drawing/2014/main" id="{05744448-9B37-4649-833F-98566AB819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87" t="8202" r="15914" b="27310"/>
          <a:stretch/>
        </p:blipFill>
        <p:spPr bwMode="auto">
          <a:xfrm>
            <a:off x="2425969" y="1503139"/>
            <a:ext cx="2016223" cy="3366022"/>
          </a:xfrm>
          <a:prstGeom prst="rect">
            <a:avLst/>
          </a:prstGeom>
          <a:noFill/>
          <a:ln w="19050" cap="flat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475E5C5-2787-4FDD-BF83-C264BA83B313}"/>
              </a:ext>
            </a:extLst>
          </p:cNvPr>
          <p:cNvSpPr/>
          <p:nvPr/>
        </p:nvSpPr>
        <p:spPr>
          <a:xfrm>
            <a:off x="2428047" y="1491464"/>
            <a:ext cx="2016224" cy="3384376"/>
          </a:xfrm>
          <a:prstGeom prst="rect">
            <a:avLst/>
          </a:prstGeom>
          <a:solidFill>
            <a:srgbClr val="005D9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1" name="Picture 30">
            <a:hlinkHover r:id="" action="ppaction://hlinkshowjump?jump=previousslide"/>
            <a:extLst>
              <a:ext uri="{FF2B5EF4-FFF2-40B4-BE49-F238E27FC236}">
                <a16:creationId xmlns:a16="http://schemas.microsoft.com/office/drawing/2014/main" id="{931D4367-998F-4870-8ABE-EF56ABF63D8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75" t="31220" r="37262" b="732"/>
          <a:stretch/>
        </p:blipFill>
        <p:spPr>
          <a:xfrm>
            <a:off x="169826" y="1484786"/>
            <a:ext cx="2016224" cy="33843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5AF40064-66E0-4198-AB98-65B64F587A50}"/>
              </a:ext>
            </a:extLst>
          </p:cNvPr>
          <p:cNvSpPr/>
          <p:nvPr/>
        </p:nvSpPr>
        <p:spPr>
          <a:xfrm>
            <a:off x="171906" y="1484785"/>
            <a:ext cx="2016224" cy="3384376"/>
          </a:xfrm>
          <a:prstGeom prst="rect">
            <a:avLst/>
          </a:prstGeom>
          <a:solidFill>
            <a:srgbClr val="005D9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Picture 21" descr="A screenshot of a cell phone&#10;&#10;Description automatically generated">
            <a:extLst>
              <a:ext uri="{FF2B5EF4-FFF2-40B4-BE49-F238E27FC236}">
                <a16:creationId xmlns:a16="http://schemas.microsoft.com/office/drawing/2014/main" id="{B4B025AC-B15E-47A9-A749-A1DCC2FF899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444" t="36758" r="9710" b="39278"/>
          <a:stretch/>
        </p:blipFill>
        <p:spPr>
          <a:xfrm>
            <a:off x="4682108" y="1484786"/>
            <a:ext cx="2016226" cy="33843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Picture 22" descr="A screenshot of a cell phone&#10;&#10;Description automatically generated">
            <a:extLst>
              <a:ext uri="{FF2B5EF4-FFF2-40B4-BE49-F238E27FC236}">
                <a16:creationId xmlns:a16="http://schemas.microsoft.com/office/drawing/2014/main" id="{CAADBEB6-C705-4211-A5E9-D1CF85C7BB4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7" t="68045" r="59124" b="7991"/>
          <a:stretch/>
        </p:blipFill>
        <p:spPr>
          <a:xfrm>
            <a:off x="6925831" y="1494802"/>
            <a:ext cx="2012779" cy="337769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3" name="Rectangle 62"/>
          <p:cNvSpPr/>
          <p:nvPr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005D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0" y="6518500"/>
            <a:ext cx="9146720" cy="339503"/>
          </a:xfrm>
          <a:prstGeom prst="rect">
            <a:avLst/>
          </a:prstGeom>
          <a:solidFill>
            <a:srgbClr val="00B9E3"/>
          </a:solidFill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21" y="6485673"/>
            <a:ext cx="2425004" cy="339501"/>
          </a:xfrm>
          <a:prstGeom prst="rect">
            <a:avLst/>
          </a:prstGeom>
          <a:ln w="3175">
            <a:solidFill>
              <a:srgbClr val="00B0F0"/>
            </a:solidFill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864096" cy="86409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15616" y="484751"/>
            <a:ext cx="8229600" cy="871558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rgbClr val="005D90"/>
                </a:solidFill>
              </a:rPr>
              <a:t>Contents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735BB15-232A-4C56-A391-E51EEADD514A}"/>
              </a:ext>
            </a:extLst>
          </p:cNvPr>
          <p:cNvSpPr txBox="1"/>
          <p:nvPr/>
        </p:nvSpPr>
        <p:spPr>
          <a:xfrm>
            <a:off x="0" y="116632"/>
            <a:ext cx="914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GB" sz="1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47AA15-7B15-4DEC-90FC-CDD144303197}"/>
              </a:ext>
            </a:extLst>
          </p:cNvPr>
          <p:cNvSpPr/>
          <p:nvPr/>
        </p:nvSpPr>
        <p:spPr>
          <a:xfrm>
            <a:off x="6929279" y="1491464"/>
            <a:ext cx="2016225" cy="3384376"/>
          </a:xfrm>
          <a:prstGeom prst="rect">
            <a:avLst/>
          </a:prstGeom>
          <a:solidFill>
            <a:srgbClr val="005D9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55ABEE-6792-4B96-A3B7-EACC6720CD43}"/>
              </a:ext>
            </a:extLst>
          </p:cNvPr>
          <p:cNvSpPr/>
          <p:nvPr/>
        </p:nvSpPr>
        <p:spPr>
          <a:xfrm>
            <a:off x="4678662" y="1484786"/>
            <a:ext cx="2016224" cy="3384376"/>
          </a:xfrm>
          <a:prstGeom prst="rect">
            <a:avLst/>
          </a:prstGeom>
          <a:solidFill>
            <a:srgbClr val="005D9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11366A-6EEB-4B44-9BC2-A5FFB3B8BD36}"/>
              </a:ext>
            </a:extLst>
          </p:cNvPr>
          <p:cNvSpPr/>
          <p:nvPr/>
        </p:nvSpPr>
        <p:spPr>
          <a:xfrm>
            <a:off x="395536" y="2276874"/>
            <a:ext cx="1584176" cy="1656184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B3DB93-5FF5-4684-A801-F8095870B961}"/>
              </a:ext>
            </a:extLst>
          </p:cNvPr>
          <p:cNvSpPr/>
          <p:nvPr/>
        </p:nvSpPr>
        <p:spPr>
          <a:xfrm>
            <a:off x="681488" y="2595899"/>
            <a:ext cx="1008112" cy="100811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latin typeface="Bodoni MT" panose="02070603080606020203" pitchFamily="18" charset="0"/>
              </a:rPr>
              <a:t>1</a:t>
            </a:r>
            <a:endParaRPr lang="en-GB" b="1" dirty="0">
              <a:latin typeface="Bodoni MT" panose="02070603080606020203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4DCAEE-9F11-4D47-BC1B-569E62F51BA6}"/>
              </a:ext>
            </a:extLst>
          </p:cNvPr>
          <p:cNvSpPr/>
          <p:nvPr/>
        </p:nvSpPr>
        <p:spPr>
          <a:xfrm>
            <a:off x="2669756" y="2271863"/>
            <a:ext cx="1584176" cy="1656184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119F515-FBFE-411D-B8C1-A67FF0009B98}"/>
              </a:ext>
            </a:extLst>
          </p:cNvPr>
          <p:cNvSpPr/>
          <p:nvPr/>
        </p:nvSpPr>
        <p:spPr>
          <a:xfrm>
            <a:off x="4898133" y="2271863"/>
            <a:ext cx="1584176" cy="1656184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234C224-3F8C-4B18-9536-8FF09378D72B}"/>
              </a:ext>
            </a:extLst>
          </p:cNvPr>
          <p:cNvSpPr/>
          <p:nvPr/>
        </p:nvSpPr>
        <p:spPr>
          <a:xfrm>
            <a:off x="7140130" y="2271863"/>
            <a:ext cx="1584176" cy="1656184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D646B9F-C3C4-4887-8E8F-255D4E1F5A11}"/>
              </a:ext>
            </a:extLst>
          </p:cNvPr>
          <p:cNvSpPr/>
          <p:nvPr/>
        </p:nvSpPr>
        <p:spPr>
          <a:xfrm>
            <a:off x="2937273" y="2597827"/>
            <a:ext cx="1008112" cy="100811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latin typeface="Bodoni MT" panose="02070603080606020203" pitchFamily="18" charset="0"/>
              </a:rPr>
              <a:t>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31017D5-8457-4BA7-9867-BC25A1A9D893}"/>
              </a:ext>
            </a:extLst>
          </p:cNvPr>
          <p:cNvSpPr/>
          <p:nvPr/>
        </p:nvSpPr>
        <p:spPr>
          <a:xfrm>
            <a:off x="5178914" y="2595899"/>
            <a:ext cx="1008112" cy="100811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latin typeface="Bodoni MT" panose="02070603080606020203" pitchFamily="18" charset="0"/>
              </a:rPr>
              <a:t>3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F31CC0-712D-492D-B1DA-117890C6D1FD}"/>
              </a:ext>
            </a:extLst>
          </p:cNvPr>
          <p:cNvSpPr/>
          <p:nvPr/>
        </p:nvSpPr>
        <p:spPr>
          <a:xfrm>
            <a:off x="7429887" y="2595899"/>
            <a:ext cx="1008112" cy="100811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latin typeface="Bodoni MT" panose="02070603080606020203" pitchFamily="18" charset="0"/>
              </a:rPr>
              <a:t>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B5EC03B-8103-4F21-884F-A6979BBC147C}"/>
              </a:ext>
            </a:extLst>
          </p:cNvPr>
          <p:cNvSpPr txBox="1"/>
          <p:nvPr/>
        </p:nvSpPr>
        <p:spPr>
          <a:xfrm>
            <a:off x="141428" y="4899360"/>
            <a:ext cx="20522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Introduction</a:t>
            </a:r>
          </a:p>
          <a:p>
            <a:pPr algn="ctr"/>
            <a:r>
              <a:rPr lang="en-GB" sz="1600" dirty="0"/>
              <a:t>What are diffractions | Why diffraction imaging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5078EB5-E9F4-4865-8234-467DBD6E1F90}"/>
              </a:ext>
            </a:extLst>
          </p:cNvPr>
          <p:cNvSpPr txBox="1"/>
          <p:nvPr/>
        </p:nvSpPr>
        <p:spPr>
          <a:xfrm>
            <a:off x="2425967" y="4908667"/>
            <a:ext cx="201622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Method</a:t>
            </a:r>
          </a:p>
          <a:p>
            <a:pPr algn="ctr"/>
            <a:r>
              <a:rPr lang="en-GB" sz="1600" dirty="0"/>
              <a:t>Direct GAN Separation | Interpreting diffraction images</a:t>
            </a:r>
            <a:endParaRPr lang="en-GB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4B45BE9-8DB1-4C93-883B-FEEC51C77C81}"/>
              </a:ext>
            </a:extLst>
          </p:cNvPr>
          <p:cNvSpPr txBox="1"/>
          <p:nvPr/>
        </p:nvSpPr>
        <p:spPr>
          <a:xfrm>
            <a:off x="4682108" y="4902703"/>
            <a:ext cx="2025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Results</a:t>
            </a:r>
          </a:p>
          <a:p>
            <a:pPr algn="ctr"/>
            <a:r>
              <a:rPr lang="en-GB" sz="1600" dirty="0"/>
              <a:t>Porcupine Basin | 3D examples | 2D interpreted slices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1E168EA-0A5F-43F8-BF0C-649F4D01D959}"/>
              </a:ext>
            </a:extLst>
          </p:cNvPr>
          <p:cNvSpPr txBox="1"/>
          <p:nvPr/>
        </p:nvSpPr>
        <p:spPr>
          <a:xfrm>
            <a:off x="6707308" y="4885015"/>
            <a:ext cx="2238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Conclusions and Future Work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3819857"/>
      </p:ext>
    </p:extLst>
  </p:cSld>
  <p:clrMapOvr>
    <a:masterClrMapping/>
  </p:clrMapOvr>
  <p:transition spd="slow"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64889AE-B11B-48EB-ABB6-94D182A1E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993" y="1349449"/>
            <a:ext cx="8922013" cy="4817660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Diffractions originally referred to the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bending of a wave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into the geometrical shadow of an obstacle.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Diffractions later incorporated any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non-geometrical scattering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caused by objects or discontinuities (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structurally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stratigraphically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important). </a:t>
            </a:r>
          </a:p>
        </p:txBody>
      </p:sp>
      <p:sp>
        <p:nvSpPr>
          <p:cNvPr id="63" name="Rectangle 62"/>
          <p:cNvSpPr/>
          <p:nvPr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005D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0" y="6518500"/>
            <a:ext cx="9146720" cy="339503"/>
          </a:xfrm>
          <a:prstGeom prst="rect">
            <a:avLst/>
          </a:prstGeom>
          <a:solidFill>
            <a:srgbClr val="00B9E3"/>
          </a:solidFill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21" y="6485673"/>
            <a:ext cx="2425004" cy="339501"/>
          </a:xfrm>
          <a:prstGeom prst="rect">
            <a:avLst/>
          </a:prstGeom>
          <a:ln w="3175">
            <a:solidFill>
              <a:srgbClr val="00B0F0"/>
            </a:solidFill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864096" cy="86409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15616" y="484751"/>
            <a:ext cx="8229600" cy="871558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rgbClr val="005D90"/>
                </a:solidFill>
              </a:rPr>
              <a:t>What are diffractions?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A72E24-C95E-4B7C-BA69-A8132B6BA48B}"/>
              </a:ext>
            </a:extLst>
          </p:cNvPr>
          <p:cNvSpPr txBox="1"/>
          <p:nvPr/>
        </p:nvSpPr>
        <p:spPr>
          <a:xfrm>
            <a:off x="0" y="116632"/>
            <a:ext cx="914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Introduction</a:t>
            </a:r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 | Method | Results | Conclusions and Future Work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BF98E3-9A70-45B8-93CA-407B0FB3BB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1494" y="2662556"/>
            <a:ext cx="6701009" cy="377490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AFAF8F9-5FF7-4AB2-A85B-F50DFE8FE25C}"/>
              </a:ext>
            </a:extLst>
          </p:cNvPr>
          <p:cNvSpPr txBox="1"/>
          <p:nvPr/>
        </p:nvSpPr>
        <p:spPr>
          <a:xfrm>
            <a:off x="6424575" y="6142021"/>
            <a:ext cx="2764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/>
              <a:t>(Thorne, 2015)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875229"/>
      </p:ext>
    </p:extLst>
  </p:cSld>
  <p:clrMapOvr>
    <a:masterClrMapping/>
  </p:clrMapOvr>
  <p:transition spd="slow"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005D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0" y="6518500"/>
            <a:ext cx="9146720" cy="339503"/>
          </a:xfrm>
          <a:prstGeom prst="rect">
            <a:avLst/>
          </a:prstGeom>
          <a:solidFill>
            <a:srgbClr val="00B9E3"/>
          </a:solidFill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21" y="6485673"/>
            <a:ext cx="2425004" cy="339501"/>
          </a:xfrm>
          <a:prstGeom prst="rect">
            <a:avLst/>
          </a:prstGeom>
          <a:ln w="3175">
            <a:solidFill>
              <a:srgbClr val="00B0F0"/>
            </a:solidFill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864096" cy="86409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15616" y="484751"/>
            <a:ext cx="8229600" cy="871558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rgbClr val="005D90"/>
                </a:solidFill>
              </a:rPr>
              <a:t>What are diffractions? </a:t>
            </a:r>
          </a:p>
        </p:txBody>
      </p:sp>
      <p:pic>
        <p:nvPicPr>
          <p:cNvPr id="12" name="Picture 11">
            <a:hlinkHover r:id="" action="ppaction://hlinkshowjump?jump=nextslide"/>
            <a:extLst>
              <a:ext uri="{FF2B5EF4-FFF2-40B4-BE49-F238E27FC236}">
                <a16:creationId xmlns:a16="http://schemas.microsoft.com/office/drawing/2014/main" id="{882258CD-7EC1-4408-A25D-B100E66098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340768"/>
            <a:ext cx="7356560" cy="49656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FD8555E-DACB-4446-BBFB-2FDF21BEC615}"/>
              </a:ext>
            </a:extLst>
          </p:cNvPr>
          <p:cNvSpPr txBox="1"/>
          <p:nvPr/>
        </p:nvSpPr>
        <p:spPr>
          <a:xfrm>
            <a:off x="6100962" y="990458"/>
            <a:ext cx="3043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Reflection Image (</a:t>
            </a:r>
            <a:r>
              <a:rPr lang="en-GB" sz="1200" dirty="0" err="1"/>
              <a:t>Geomage</a:t>
            </a:r>
            <a:r>
              <a:rPr lang="en-GB" sz="1200" dirty="0"/>
              <a:t>, 2017)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DC8441-9D42-487A-8103-B995002601F7}"/>
              </a:ext>
            </a:extLst>
          </p:cNvPr>
          <p:cNvSpPr txBox="1"/>
          <p:nvPr/>
        </p:nvSpPr>
        <p:spPr>
          <a:xfrm>
            <a:off x="0" y="116632"/>
            <a:ext cx="914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Introduction</a:t>
            </a:r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 | Method | Results | Conclusions and Future Work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5545742"/>
      </p:ext>
    </p:extLst>
  </p:cSld>
  <p:clrMapOvr>
    <a:masterClrMapping/>
  </p:clrMapOvr>
  <p:transition spd="slow"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005D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0" y="6518500"/>
            <a:ext cx="9146720" cy="339503"/>
          </a:xfrm>
          <a:prstGeom prst="rect">
            <a:avLst/>
          </a:prstGeom>
          <a:solidFill>
            <a:srgbClr val="00B9E3"/>
          </a:solidFill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21" y="6485673"/>
            <a:ext cx="2425004" cy="339501"/>
          </a:xfrm>
          <a:prstGeom prst="rect">
            <a:avLst/>
          </a:prstGeom>
          <a:ln w="3175">
            <a:solidFill>
              <a:srgbClr val="00B0F0"/>
            </a:solidFill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864096" cy="86409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15616" y="484751"/>
            <a:ext cx="8229600" cy="871558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rgbClr val="005D90"/>
                </a:solidFill>
              </a:rPr>
              <a:t>What are diffractions? </a:t>
            </a:r>
          </a:p>
        </p:txBody>
      </p:sp>
      <p:pic>
        <p:nvPicPr>
          <p:cNvPr id="10" name="Picture 9">
            <a:hlinkHover r:id="" action="ppaction://hlinkshowjump?jump=previousslide"/>
            <a:extLst>
              <a:ext uri="{FF2B5EF4-FFF2-40B4-BE49-F238E27FC236}">
                <a16:creationId xmlns:a16="http://schemas.microsoft.com/office/drawing/2014/main" id="{2AFD21C3-1424-43A4-AE05-2B8A0508CB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49" y="1340768"/>
            <a:ext cx="7368305" cy="49736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41E75A-25A9-4F87-A4DF-33CFAAF90E80}"/>
              </a:ext>
            </a:extLst>
          </p:cNvPr>
          <p:cNvSpPr txBox="1"/>
          <p:nvPr/>
        </p:nvSpPr>
        <p:spPr>
          <a:xfrm>
            <a:off x="6100962" y="990458"/>
            <a:ext cx="3043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Diffraction Image (</a:t>
            </a:r>
            <a:r>
              <a:rPr lang="en-GB" sz="1200" dirty="0" err="1"/>
              <a:t>Geomage</a:t>
            </a:r>
            <a:r>
              <a:rPr lang="en-GB" sz="1200" dirty="0"/>
              <a:t>, 2017)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EB40A7-834D-40F5-90C6-2E2E274C0789}"/>
              </a:ext>
            </a:extLst>
          </p:cNvPr>
          <p:cNvSpPr txBox="1"/>
          <p:nvPr/>
        </p:nvSpPr>
        <p:spPr>
          <a:xfrm>
            <a:off x="0" y="116632"/>
            <a:ext cx="914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Introduction</a:t>
            </a:r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 | Method | Results | Conclusions and Future Work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6576451"/>
      </p:ext>
    </p:extLst>
  </p:cSld>
  <p:clrMapOvr>
    <a:masterClrMapping/>
  </p:clrMapOvr>
  <p:transition spd="slow"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005D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0" y="6518500"/>
            <a:ext cx="9146720" cy="339503"/>
          </a:xfrm>
          <a:prstGeom prst="rect">
            <a:avLst/>
          </a:prstGeom>
          <a:solidFill>
            <a:srgbClr val="00B9E3"/>
          </a:solidFill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21" y="6485673"/>
            <a:ext cx="2425004" cy="339501"/>
          </a:xfrm>
          <a:prstGeom prst="rect">
            <a:avLst/>
          </a:prstGeom>
          <a:ln w="3175">
            <a:solidFill>
              <a:srgbClr val="00B0F0"/>
            </a:solidFill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864096" cy="86409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15616" y="484751"/>
            <a:ext cx="8229600" cy="871558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rgbClr val="005D90"/>
                </a:solidFill>
              </a:rPr>
              <a:t>Why diffraction imaging?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20FFD05-BAB9-4D8F-AE2D-BC1BCCB50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993" y="1349449"/>
            <a:ext cx="8922013" cy="4817660"/>
          </a:xfrm>
        </p:spPr>
        <p:txBody>
          <a:bodyPr>
            <a:normAutofit/>
          </a:bodyPr>
          <a:lstStyle/>
          <a:p>
            <a:pPr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As diffractions form from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objects and discontinuities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 by imaging the diffractions the objects which formed them can be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directly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imaged. </a:t>
            </a:r>
          </a:p>
          <a:p>
            <a:pPr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These are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geologically significant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both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structurally and stratigraphically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(i.e., faults, pinchouts, vugs, fractures etc.). </a:t>
            </a:r>
          </a:p>
        </p:txBody>
      </p:sp>
      <p:pic>
        <p:nvPicPr>
          <p:cNvPr id="15" name="Picture 14" descr="A picture containing wall, monitor, building&#10;&#10;Description automatically generated">
            <a:extLst>
              <a:ext uri="{FF2B5EF4-FFF2-40B4-BE49-F238E27FC236}">
                <a16:creationId xmlns:a16="http://schemas.microsoft.com/office/drawing/2014/main" id="{27DC754D-53AC-41D0-B8BB-6DDC79A54D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457" y="2493748"/>
            <a:ext cx="6296654" cy="4090952"/>
          </a:xfrm>
          <a:prstGeom prst="rect">
            <a:avLst/>
          </a:prstGeom>
        </p:spPr>
      </p:pic>
      <p:pic>
        <p:nvPicPr>
          <p:cNvPr id="16" name="Picture 15" descr="A picture containing window&#10;&#10;Description automatically generated">
            <a:extLst>
              <a:ext uri="{FF2B5EF4-FFF2-40B4-BE49-F238E27FC236}">
                <a16:creationId xmlns:a16="http://schemas.microsoft.com/office/drawing/2014/main" id="{8D9056A7-459D-4886-8ADF-EDB6B6A101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456" y="2492896"/>
            <a:ext cx="6297880" cy="40917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BC55736-A930-4D1E-8CEC-754157E8FB0F}"/>
              </a:ext>
            </a:extLst>
          </p:cNvPr>
          <p:cNvSpPr txBox="1"/>
          <p:nvPr/>
        </p:nvSpPr>
        <p:spPr>
          <a:xfrm>
            <a:off x="0" y="116632"/>
            <a:ext cx="914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Introduction</a:t>
            </a:r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 | Method | Results | Conclusions and Future Work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5AF0BD-986D-4102-8746-2748A87097D4}"/>
              </a:ext>
            </a:extLst>
          </p:cNvPr>
          <p:cNvSpPr txBox="1"/>
          <p:nvPr/>
        </p:nvSpPr>
        <p:spPr>
          <a:xfrm>
            <a:off x="6336989" y="6145067"/>
            <a:ext cx="2764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/>
              <a:t>(Lowney et al., 2020a)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4096202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005D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0" y="6518500"/>
            <a:ext cx="9146720" cy="339503"/>
          </a:xfrm>
          <a:prstGeom prst="rect">
            <a:avLst/>
          </a:prstGeom>
          <a:solidFill>
            <a:srgbClr val="00B9E3"/>
          </a:solidFill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864096" cy="86409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15616" y="484751"/>
            <a:ext cx="8229600" cy="871558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rgbClr val="005D90"/>
                </a:solidFill>
              </a:rPr>
              <a:t>Why diffraction imaging?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843" y="6531509"/>
            <a:ext cx="2097605" cy="293665"/>
          </a:xfrm>
          <a:prstGeom prst="rect">
            <a:avLst/>
          </a:prstGeom>
          <a:ln w="3175">
            <a:solidFill>
              <a:srgbClr val="00B0F0"/>
            </a:solidFill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52356C6-71F4-442C-A6ED-AA739E3219B9}"/>
              </a:ext>
            </a:extLst>
          </p:cNvPr>
          <p:cNvSpPr txBox="1"/>
          <p:nvPr/>
        </p:nvSpPr>
        <p:spPr>
          <a:xfrm>
            <a:off x="0" y="116632"/>
            <a:ext cx="914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Introduction</a:t>
            </a:r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 | Method | Results | Conclusions and Future Work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E786E9-3EC4-4972-A85C-DF45773E575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47" b="66448"/>
          <a:stretch/>
        </p:blipFill>
        <p:spPr>
          <a:xfrm>
            <a:off x="179512" y="2156855"/>
            <a:ext cx="4432448" cy="39364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AB21A71-B2EE-4D5C-8231-8DDC649A008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54" r="68747"/>
          <a:stretch/>
        </p:blipFill>
        <p:spPr>
          <a:xfrm>
            <a:off x="4644008" y="2084847"/>
            <a:ext cx="4473225" cy="3936441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781C646-94F8-4A5B-859A-DEA84BFDD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993" y="1349449"/>
            <a:ext cx="8922013" cy="4817660"/>
          </a:xfrm>
        </p:spPr>
        <p:txBody>
          <a:bodyPr>
            <a:normAutofit/>
          </a:bodyPr>
          <a:lstStyle/>
          <a:p>
            <a:pPr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Diffractions can also be used to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complement existing structural analysis tools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such as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coherency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E39C90-CEBC-4B04-80F7-A4743345CF8C}"/>
              </a:ext>
            </a:extLst>
          </p:cNvPr>
          <p:cNvSpPr txBox="1"/>
          <p:nvPr/>
        </p:nvSpPr>
        <p:spPr>
          <a:xfrm>
            <a:off x="6374552" y="1822079"/>
            <a:ext cx="2764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/>
              <a:t>(Lowney et al., 2020b)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F0BFA87-9ABF-4648-B898-CBE6B2E857A9}"/>
              </a:ext>
            </a:extLst>
          </p:cNvPr>
          <p:cNvSpPr txBox="1">
            <a:spLocks/>
          </p:cNvSpPr>
          <p:nvPr/>
        </p:nvSpPr>
        <p:spPr>
          <a:xfrm>
            <a:off x="157657" y="6041825"/>
            <a:ext cx="4380269" cy="33950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Conventional Image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9A931F6-5228-45DF-9A33-C582ADB596D6}"/>
              </a:ext>
            </a:extLst>
          </p:cNvPr>
          <p:cNvSpPr txBox="1">
            <a:spLocks/>
          </p:cNvSpPr>
          <p:nvPr/>
        </p:nvSpPr>
        <p:spPr>
          <a:xfrm>
            <a:off x="4684477" y="6041824"/>
            <a:ext cx="4380269" cy="33950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Coherency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7324328"/>
      </p:ext>
    </p:extLst>
  </p:cSld>
  <p:clrMapOvr>
    <a:masterClrMapping/>
  </p:clrMapOvr>
  <p:transition spd="slow"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30C38BF-3F4D-437D-9A8B-78D8578B4E3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51" r="68579" b="33203"/>
          <a:stretch/>
        </p:blipFill>
        <p:spPr>
          <a:xfrm>
            <a:off x="4694660" y="2123851"/>
            <a:ext cx="4473224" cy="3938938"/>
          </a:xfrm>
          <a:prstGeom prst="rect">
            <a:avLst/>
          </a:prstGeom>
        </p:spPr>
      </p:pic>
      <p:sp>
        <p:nvSpPr>
          <p:cNvPr id="63" name="Rectangle 62"/>
          <p:cNvSpPr/>
          <p:nvPr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005D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0" y="6518500"/>
            <a:ext cx="9146720" cy="339503"/>
          </a:xfrm>
          <a:prstGeom prst="rect">
            <a:avLst/>
          </a:prstGeom>
          <a:solidFill>
            <a:srgbClr val="00B9E3"/>
          </a:solidFill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864096" cy="86409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15616" y="484751"/>
            <a:ext cx="8229600" cy="871558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rgbClr val="005D90"/>
                </a:solidFill>
              </a:rPr>
              <a:t>Why diffraction imaging?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843" y="6531509"/>
            <a:ext cx="2097605" cy="293665"/>
          </a:xfrm>
          <a:prstGeom prst="rect">
            <a:avLst/>
          </a:prstGeom>
          <a:ln w="3175">
            <a:solidFill>
              <a:srgbClr val="00B0F0"/>
            </a:solidFill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52356C6-71F4-442C-A6ED-AA739E3219B9}"/>
              </a:ext>
            </a:extLst>
          </p:cNvPr>
          <p:cNvSpPr txBox="1"/>
          <p:nvPr/>
        </p:nvSpPr>
        <p:spPr>
          <a:xfrm>
            <a:off x="0" y="116632"/>
            <a:ext cx="914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Introduction</a:t>
            </a:r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 | Method | Results | Conclusions and Future Work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773F9B-A9B5-44C7-B399-9FFF2820E7C6}"/>
              </a:ext>
            </a:extLst>
          </p:cNvPr>
          <p:cNvSpPr txBox="1"/>
          <p:nvPr/>
        </p:nvSpPr>
        <p:spPr>
          <a:xfrm>
            <a:off x="6374552" y="1822079"/>
            <a:ext cx="2764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/>
              <a:t>(Lowney et al., 2020b)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E786E9-3EC4-4972-A85C-DF45773E57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47" b="66448"/>
          <a:stretch/>
        </p:blipFill>
        <p:spPr>
          <a:xfrm>
            <a:off x="179512" y="2156855"/>
            <a:ext cx="4432448" cy="3936441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B382B67-5593-4784-825D-A95866431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993" y="1349449"/>
            <a:ext cx="8922013" cy="4817660"/>
          </a:xfrm>
        </p:spPr>
        <p:txBody>
          <a:bodyPr>
            <a:normAutofit/>
          </a:bodyPr>
          <a:lstStyle/>
          <a:p>
            <a:pPr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Diffractions can also be used to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complement existing structural analysis tools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such as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coherency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6A9904C-1643-4395-88B7-EFCD8D8566BB}"/>
              </a:ext>
            </a:extLst>
          </p:cNvPr>
          <p:cNvSpPr txBox="1">
            <a:spLocks/>
          </p:cNvSpPr>
          <p:nvPr/>
        </p:nvSpPr>
        <p:spPr>
          <a:xfrm>
            <a:off x="157657" y="6041825"/>
            <a:ext cx="4380269" cy="33950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Conventional Image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1D84FE2-DC6B-4474-818E-EBAD18CB634E}"/>
              </a:ext>
            </a:extLst>
          </p:cNvPr>
          <p:cNvSpPr txBox="1">
            <a:spLocks/>
          </p:cNvSpPr>
          <p:nvPr/>
        </p:nvSpPr>
        <p:spPr>
          <a:xfrm>
            <a:off x="4684477" y="6041824"/>
            <a:ext cx="4380269" cy="33950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Diffraction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009649"/>
      </p:ext>
    </p:extLst>
  </p:cSld>
  <p:clrMapOvr>
    <a:masterClrMapping/>
  </p:clrMapOvr>
  <p:transition spd="slow"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005D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0" y="6518500"/>
            <a:ext cx="9146720" cy="339503"/>
          </a:xfrm>
          <a:prstGeom prst="rect">
            <a:avLst/>
          </a:prstGeom>
          <a:solidFill>
            <a:srgbClr val="00B9E3"/>
          </a:solidFill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864096" cy="86409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15616" y="484751"/>
            <a:ext cx="8229600" cy="871558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rgbClr val="005D90"/>
                </a:solidFill>
              </a:rPr>
              <a:t>Direct GAN Separation</a:t>
            </a:r>
          </a:p>
        </p:txBody>
      </p:sp>
      <p:pic>
        <p:nvPicPr>
          <p:cNvPr id="15" name="Picture 14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C15EFCFE-D229-4B0B-ABED-94682DB79F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21" y="6485673"/>
            <a:ext cx="2425004" cy="339501"/>
          </a:xfrm>
          <a:prstGeom prst="rect">
            <a:avLst/>
          </a:prstGeom>
          <a:ln w="3175">
            <a:solidFill>
              <a:srgbClr val="00B0F0"/>
            </a:solidFill>
          </a:ln>
          <a:effectLst/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470C623-4548-4147-93E5-80824C639F6B}"/>
              </a:ext>
            </a:extLst>
          </p:cNvPr>
          <p:cNvSpPr txBox="1"/>
          <p:nvPr/>
        </p:nvSpPr>
        <p:spPr>
          <a:xfrm>
            <a:off x="0" y="116632"/>
            <a:ext cx="914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Introduction | </a:t>
            </a:r>
            <a:r>
              <a:rPr lang="en-GB" sz="1600" dirty="0"/>
              <a:t>Method</a:t>
            </a:r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 | Results | Conclusions and Future Work</a:t>
            </a:r>
          </a:p>
        </p:txBody>
      </p:sp>
      <p:pic>
        <p:nvPicPr>
          <p:cNvPr id="17" name="Picture 16" descr="A picture containing chart&#10;&#10;Description automatically generated">
            <a:extLst>
              <a:ext uri="{FF2B5EF4-FFF2-40B4-BE49-F238E27FC236}">
                <a16:creationId xmlns:a16="http://schemas.microsoft.com/office/drawing/2014/main" id="{9AE6761F-27ED-4BEF-8BE4-CC0BA7FB59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26" y="1268760"/>
            <a:ext cx="9088918" cy="4081018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94D2231-02BF-4269-AE97-50BD4EA0F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993" y="5463636"/>
            <a:ext cx="8922013" cy="1061708"/>
          </a:xfrm>
        </p:spPr>
        <p:txBody>
          <a:bodyPr>
            <a:normAutofit/>
          </a:bodyPr>
          <a:lstStyle/>
          <a:p>
            <a:pPr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Generative Adversarial Network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(GAN) is trained using screened, conventionally created diffraction images, to automatically separate diffractions from reflections.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AF4FF6-19B1-4FA8-8BA2-268408246DF0}"/>
              </a:ext>
            </a:extLst>
          </p:cNvPr>
          <p:cNvSpPr txBox="1"/>
          <p:nvPr/>
        </p:nvSpPr>
        <p:spPr>
          <a:xfrm>
            <a:off x="6268470" y="1352336"/>
            <a:ext cx="2764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/>
              <a:t>(Lowney et al., 2021)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647326"/>
      </p:ext>
    </p:extLst>
  </p:cSld>
  <p:clrMapOvr>
    <a:masterClrMapping/>
  </p:clrMapOvr>
  <p:transition spd="slow"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005D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0" y="6518500"/>
            <a:ext cx="9146720" cy="339503"/>
          </a:xfrm>
          <a:prstGeom prst="rect">
            <a:avLst/>
          </a:prstGeom>
          <a:solidFill>
            <a:srgbClr val="00B9E3"/>
          </a:solidFill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864096" cy="86409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15616" y="484751"/>
            <a:ext cx="8229600" cy="871558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rgbClr val="005D90"/>
                </a:solidFill>
              </a:rPr>
              <a:t>Interpretation</a:t>
            </a:r>
          </a:p>
        </p:txBody>
      </p:sp>
      <p:pic>
        <p:nvPicPr>
          <p:cNvPr id="15" name="Picture 14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C15EFCFE-D229-4B0B-ABED-94682DB79F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21" y="6485673"/>
            <a:ext cx="2425004" cy="339501"/>
          </a:xfrm>
          <a:prstGeom prst="rect">
            <a:avLst/>
          </a:prstGeom>
          <a:ln w="3175">
            <a:solidFill>
              <a:srgbClr val="00B0F0"/>
            </a:solidFill>
          </a:ln>
          <a:effectLst/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470C623-4548-4147-93E5-80824C639F6B}"/>
              </a:ext>
            </a:extLst>
          </p:cNvPr>
          <p:cNvSpPr txBox="1"/>
          <p:nvPr/>
        </p:nvSpPr>
        <p:spPr>
          <a:xfrm>
            <a:off x="0" y="116632"/>
            <a:ext cx="914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Introduction | </a:t>
            </a:r>
            <a:r>
              <a:rPr lang="en-GB" sz="1600" dirty="0"/>
              <a:t>Method</a:t>
            </a:r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 | Results | Conclusions and Future Work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94D2231-02BF-4269-AE97-50BD4EA0F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993" y="5463636"/>
            <a:ext cx="8922013" cy="1061708"/>
          </a:xfrm>
        </p:spPr>
        <p:txBody>
          <a:bodyPr>
            <a:normAutofit/>
          </a:bodyPr>
          <a:lstStyle/>
          <a:p>
            <a:pPr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Interpretation was completed using a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combination of diffraction and reflection images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Diffractions are picked as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bright amplitude points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 the diffraction image.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B9C8FE9-8980-426F-B66E-5653BAF2F259}"/>
              </a:ext>
            </a:extLst>
          </p:cNvPr>
          <p:cNvGrpSpPr/>
          <p:nvPr/>
        </p:nvGrpSpPr>
        <p:grpSpPr>
          <a:xfrm>
            <a:off x="1043608" y="1085015"/>
            <a:ext cx="6910446" cy="4499535"/>
            <a:chOff x="3298266" y="1293805"/>
            <a:chExt cx="6910446" cy="449953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D05F1EE-085B-44B3-8BAB-4E3D3B326F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4315" t="23551" r="17809" b="24553"/>
            <a:stretch/>
          </p:blipFill>
          <p:spPr>
            <a:xfrm>
              <a:off x="4183693" y="1615857"/>
              <a:ext cx="5837130" cy="3557392"/>
            </a:xfrm>
            <a:prstGeom prst="rect">
              <a:avLst/>
            </a:prstGeom>
          </p:spPr>
        </p:pic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1BADA02-A5B3-4B3F-9589-B275691BE17A}"/>
                </a:ext>
              </a:extLst>
            </p:cNvPr>
            <p:cNvGrpSpPr/>
            <p:nvPr/>
          </p:nvGrpSpPr>
          <p:grpSpPr>
            <a:xfrm>
              <a:off x="3298266" y="1293805"/>
              <a:ext cx="6910446" cy="4499535"/>
              <a:chOff x="3298266" y="1293805"/>
              <a:chExt cx="6910446" cy="4499535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8F692E0-3628-4B2F-9715-6764174424CC}"/>
                  </a:ext>
                </a:extLst>
              </p:cNvPr>
              <p:cNvGrpSpPr/>
              <p:nvPr/>
            </p:nvGrpSpPr>
            <p:grpSpPr>
              <a:xfrm>
                <a:off x="3298266" y="1293805"/>
                <a:ext cx="6910446" cy="4499535"/>
                <a:chOff x="-466202" y="1519274"/>
                <a:chExt cx="5699460" cy="2714450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B1C5F062-A0BD-41A0-B18E-6391665D5D3D}"/>
                    </a:ext>
                  </a:extLst>
                </p:cNvPr>
                <p:cNvSpPr txBox="1"/>
                <p:nvPr/>
              </p:nvSpPr>
              <p:spPr>
                <a:xfrm>
                  <a:off x="4666315" y="3860469"/>
                  <a:ext cx="566943" cy="204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dirty="0"/>
                    <a:t>3100</a:t>
                  </a: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8CF26E8-DE7B-4055-B126-3610DF3F233D}"/>
                    </a:ext>
                  </a:extLst>
                </p:cNvPr>
                <p:cNvSpPr txBox="1"/>
                <p:nvPr/>
              </p:nvSpPr>
              <p:spPr>
                <a:xfrm>
                  <a:off x="60615" y="3860469"/>
                  <a:ext cx="545562" cy="204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dirty="0"/>
                    <a:t>2500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FFCB734-268A-437B-BAA2-AF005444B32F}"/>
                    </a:ext>
                  </a:extLst>
                </p:cNvPr>
                <p:cNvSpPr txBox="1"/>
                <p:nvPr/>
              </p:nvSpPr>
              <p:spPr>
                <a:xfrm>
                  <a:off x="2350316" y="3860469"/>
                  <a:ext cx="500196" cy="204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dirty="0"/>
                    <a:t>2800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2707896-2A93-4984-BCE5-AAFCA549DD57}"/>
                    </a:ext>
                  </a:extLst>
                </p:cNvPr>
                <p:cNvSpPr txBox="1"/>
                <p:nvPr/>
              </p:nvSpPr>
              <p:spPr>
                <a:xfrm>
                  <a:off x="1141319" y="3863539"/>
                  <a:ext cx="566942" cy="204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dirty="0"/>
                    <a:t>2650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9F7231A6-C6FC-4E75-8C3E-5FAB23ABBD5E}"/>
                    </a:ext>
                  </a:extLst>
                </p:cNvPr>
                <p:cNvSpPr txBox="1"/>
                <p:nvPr/>
              </p:nvSpPr>
              <p:spPr>
                <a:xfrm>
                  <a:off x="3524064" y="3863270"/>
                  <a:ext cx="566943" cy="204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dirty="0"/>
                    <a:t>2950</a:t>
                  </a: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4D190FFF-FDD2-40A7-874E-73CA6B0FA391}"/>
                    </a:ext>
                  </a:extLst>
                </p:cNvPr>
                <p:cNvSpPr txBox="1"/>
                <p:nvPr/>
              </p:nvSpPr>
              <p:spPr>
                <a:xfrm>
                  <a:off x="295183" y="4029483"/>
                  <a:ext cx="4765491" cy="204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b="1" dirty="0" err="1"/>
                    <a:t>Xline</a:t>
                  </a:r>
                  <a:endParaRPr lang="en-GB" sz="1600" b="1" dirty="0"/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715B2DD5-408F-4A34-9E6E-33843CCC73A3}"/>
                    </a:ext>
                  </a:extLst>
                </p:cNvPr>
                <p:cNvSpPr txBox="1"/>
                <p:nvPr/>
              </p:nvSpPr>
              <p:spPr>
                <a:xfrm>
                  <a:off x="-276268" y="1849021"/>
                  <a:ext cx="607587" cy="204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dirty="0"/>
                    <a:t>2100</a:t>
                  </a: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3345AB14-2931-495E-939C-06BB9CD8A642}"/>
                    </a:ext>
                  </a:extLst>
                </p:cNvPr>
                <p:cNvSpPr txBox="1"/>
                <p:nvPr/>
              </p:nvSpPr>
              <p:spPr>
                <a:xfrm>
                  <a:off x="-276268" y="2471848"/>
                  <a:ext cx="607587" cy="204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dirty="0"/>
                    <a:t>2300</a:t>
                  </a: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F7B3ABF2-FBB7-4F17-99C4-D9C8F5070FE3}"/>
                    </a:ext>
                  </a:extLst>
                </p:cNvPr>
                <p:cNvSpPr txBox="1"/>
                <p:nvPr/>
              </p:nvSpPr>
              <p:spPr>
                <a:xfrm>
                  <a:off x="220648" y="1519274"/>
                  <a:ext cx="4780167" cy="204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b="1" dirty="0"/>
                    <a:t>Conventional Image at Inline 4100</a:t>
                  </a: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D4C4C6C9-C08B-4D6B-BF67-5BF374DDE664}"/>
                    </a:ext>
                  </a:extLst>
                </p:cNvPr>
                <p:cNvSpPr txBox="1"/>
                <p:nvPr/>
              </p:nvSpPr>
              <p:spPr>
                <a:xfrm>
                  <a:off x="-270929" y="2160349"/>
                  <a:ext cx="607587" cy="204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dirty="0"/>
                    <a:t>2200</a:t>
                  </a: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A2E42FC7-54BC-44E3-92DC-AC7AA090AD9D}"/>
                    </a:ext>
                  </a:extLst>
                </p:cNvPr>
                <p:cNvSpPr txBox="1"/>
                <p:nvPr/>
              </p:nvSpPr>
              <p:spPr>
                <a:xfrm>
                  <a:off x="-276268" y="2802201"/>
                  <a:ext cx="607587" cy="204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dirty="0"/>
                    <a:t>2400</a:t>
                  </a: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EA836DB7-6316-4460-8241-F3B6361C0344}"/>
                    </a:ext>
                  </a:extLst>
                </p:cNvPr>
                <p:cNvSpPr txBox="1"/>
                <p:nvPr/>
              </p:nvSpPr>
              <p:spPr>
                <a:xfrm rot="16200000">
                  <a:off x="-1399629" y="2646986"/>
                  <a:ext cx="2146080" cy="2792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b="1" dirty="0"/>
                    <a:t>Time (</a:t>
                  </a:r>
                  <a:r>
                    <a:rPr lang="en-GB" sz="1600" b="1" dirty="0" err="1"/>
                    <a:t>ms</a:t>
                  </a:r>
                  <a:r>
                    <a:rPr lang="en-GB" sz="1600" b="1" dirty="0"/>
                    <a:t>) </a:t>
                  </a:r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584FAE5-C3CE-40FD-8E72-34AC5AFC31E0}"/>
                  </a:ext>
                </a:extLst>
              </p:cNvPr>
              <p:cNvSpPr txBox="1"/>
              <p:nvPr/>
            </p:nvSpPr>
            <p:spPr>
              <a:xfrm>
                <a:off x="3528555" y="3936763"/>
                <a:ext cx="7366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/>
                  <a:t>2500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7097432-3FAE-4552-9AEA-8912424D8393}"/>
                  </a:ext>
                </a:extLst>
              </p:cNvPr>
              <p:cNvSpPr txBox="1"/>
              <p:nvPr/>
            </p:nvSpPr>
            <p:spPr>
              <a:xfrm>
                <a:off x="3528554" y="4463551"/>
                <a:ext cx="7366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/>
                  <a:t>2600</a:t>
                </a: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5C963F0-27AE-48E6-85F0-A1AD29A9DB00}"/>
              </a:ext>
            </a:extLst>
          </p:cNvPr>
          <p:cNvGrpSpPr/>
          <p:nvPr/>
        </p:nvGrpSpPr>
        <p:grpSpPr>
          <a:xfrm>
            <a:off x="1043607" y="1088597"/>
            <a:ext cx="6910446" cy="4499535"/>
            <a:chOff x="3298266" y="1293805"/>
            <a:chExt cx="6910446" cy="4499535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DEC0DBE-640A-4EE7-9AE5-2EC5A96A26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0000"/>
                      </a14:imgEffect>
                      <a14:imgEffect>
                        <a14:brightnessContrast bright="-20000" contrast="20000"/>
                      </a14:imgEffect>
                    </a14:imgLayer>
                  </a14:imgProps>
                </a:ext>
              </a:extLst>
            </a:blip>
            <a:srcRect l="34315" t="23549" r="17808" b="24554"/>
            <a:stretch/>
          </p:blipFill>
          <p:spPr>
            <a:xfrm>
              <a:off x="4183693" y="1615858"/>
              <a:ext cx="5837130" cy="3557391"/>
            </a:xfrm>
            <a:prstGeom prst="rect">
              <a:avLst/>
            </a:prstGeom>
          </p:spPr>
        </p:pic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5D09AEA-52D8-4979-84A9-AE3F865EAF6B}"/>
                </a:ext>
              </a:extLst>
            </p:cNvPr>
            <p:cNvGrpSpPr/>
            <p:nvPr/>
          </p:nvGrpSpPr>
          <p:grpSpPr>
            <a:xfrm>
              <a:off x="3298266" y="1293805"/>
              <a:ext cx="6910446" cy="4499535"/>
              <a:chOff x="3298266" y="1293805"/>
              <a:chExt cx="6910446" cy="4499535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86B71BF3-672A-46D2-8A11-52CEC9A6BEC3}"/>
                  </a:ext>
                </a:extLst>
              </p:cNvPr>
              <p:cNvGrpSpPr/>
              <p:nvPr/>
            </p:nvGrpSpPr>
            <p:grpSpPr>
              <a:xfrm>
                <a:off x="3298266" y="1293805"/>
                <a:ext cx="6910446" cy="4499535"/>
                <a:chOff x="-466202" y="1519274"/>
                <a:chExt cx="5699460" cy="2714450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E7A4C641-155B-4824-8296-90EB9A4F1AFD}"/>
                    </a:ext>
                  </a:extLst>
                </p:cNvPr>
                <p:cNvSpPr txBox="1"/>
                <p:nvPr/>
              </p:nvSpPr>
              <p:spPr>
                <a:xfrm>
                  <a:off x="4666315" y="3860469"/>
                  <a:ext cx="566943" cy="204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dirty="0"/>
                    <a:t>3100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38CEFFC0-CE91-48D3-850D-565B4B4C2456}"/>
                    </a:ext>
                  </a:extLst>
                </p:cNvPr>
                <p:cNvSpPr txBox="1"/>
                <p:nvPr/>
              </p:nvSpPr>
              <p:spPr>
                <a:xfrm>
                  <a:off x="60615" y="3860469"/>
                  <a:ext cx="545562" cy="204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dirty="0"/>
                    <a:t>2500</a:t>
                  </a: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EE4988A4-7BD4-4380-BB07-C55EE226DE04}"/>
                    </a:ext>
                  </a:extLst>
                </p:cNvPr>
                <p:cNvSpPr txBox="1"/>
                <p:nvPr/>
              </p:nvSpPr>
              <p:spPr>
                <a:xfrm>
                  <a:off x="2350316" y="3860469"/>
                  <a:ext cx="500196" cy="204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dirty="0"/>
                    <a:t>2800</a:t>
                  </a: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694E4B87-68DA-45BF-A003-06E2568BCCC4}"/>
                    </a:ext>
                  </a:extLst>
                </p:cNvPr>
                <p:cNvSpPr txBox="1"/>
                <p:nvPr/>
              </p:nvSpPr>
              <p:spPr>
                <a:xfrm>
                  <a:off x="1141319" y="3863539"/>
                  <a:ext cx="566942" cy="204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dirty="0"/>
                    <a:t>2650</a:t>
                  </a: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100A820A-94C1-4701-83C1-E8F587BBF91F}"/>
                    </a:ext>
                  </a:extLst>
                </p:cNvPr>
                <p:cNvSpPr txBox="1"/>
                <p:nvPr/>
              </p:nvSpPr>
              <p:spPr>
                <a:xfrm>
                  <a:off x="3524064" y="3863270"/>
                  <a:ext cx="566943" cy="204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dirty="0"/>
                    <a:t>2950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E5AFA811-42D3-41E7-B777-C8955D6DBEED}"/>
                    </a:ext>
                  </a:extLst>
                </p:cNvPr>
                <p:cNvSpPr txBox="1"/>
                <p:nvPr/>
              </p:nvSpPr>
              <p:spPr>
                <a:xfrm>
                  <a:off x="295183" y="4029483"/>
                  <a:ext cx="4765491" cy="204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b="1" dirty="0" err="1"/>
                    <a:t>Xline</a:t>
                  </a:r>
                  <a:endParaRPr lang="en-GB" sz="1600" b="1" dirty="0"/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8EA89353-82D8-4D08-AA26-7DE4562EF394}"/>
                    </a:ext>
                  </a:extLst>
                </p:cNvPr>
                <p:cNvSpPr txBox="1"/>
                <p:nvPr/>
              </p:nvSpPr>
              <p:spPr>
                <a:xfrm>
                  <a:off x="-276268" y="1849021"/>
                  <a:ext cx="607587" cy="204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dirty="0"/>
                    <a:t>2100</a:t>
                  </a: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4AEACF98-7418-488C-A1A3-4E21CD380DBF}"/>
                    </a:ext>
                  </a:extLst>
                </p:cNvPr>
                <p:cNvSpPr txBox="1"/>
                <p:nvPr/>
              </p:nvSpPr>
              <p:spPr>
                <a:xfrm>
                  <a:off x="-276268" y="2471848"/>
                  <a:ext cx="607587" cy="204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dirty="0"/>
                    <a:t>2300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3CB6AE76-329B-4817-834C-E84763201071}"/>
                    </a:ext>
                  </a:extLst>
                </p:cNvPr>
                <p:cNvSpPr txBox="1"/>
                <p:nvPr/>
              </p:nvSpPr>
              <p:spPr>
                <a:xfrm>
                  <a:off x="220648" y="1519274"/>
                  <a:ext cx="4780167" cy="204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b="1" dirty="0"/>
                    <a:t>GAN Image at Inline 4100</a:t>
                  </a: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B03B5A4C-8013-4F39-9797-70765234AEBD}"/>
                    </a:ext>
                  </a:extLst>
                </p:cNvPr>
                <p:cNvSpPr txBox="1"/>
                <p:nvPr/>
              </p:nvSpPr>
              <p:spPr>
                <a:xfrm>
                  <a:off x="-270929" y="2160349"/>
                  <a:ext cx="607587" cy="204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dirty="0"/>
                    <a:t>2200</a:t>
                  </a: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80E70C40-823D-41CF-A987-F60C003E69C3}"/>
                    </a:ext>
                  </a:extLst>
                </p:cNvPr>
                <p:cNvSpPr txBox="1"/>
                <p:nvPr/>
              </p:nvSpPr>
              <p:spPr>
                <a:xfrm>
                  <a:off x="-276268" y="2802201"/>
                  <a:ext cx="607587" cy="2042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dirty="0"/>
                    <a:t>2400</a:t>
                  </a: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DD06AE46-586E-4479-A64D-3D4621A268AF}"/>
                    </a:ext>
                  </a:extLst>
                </p:cNvPr>
                <p:cNvSpPr txBox="1"/>
                <p:nvPr/>
              </p:nvSpPr>
              <p:spPr>
                <a:xfrm rot="16200000">
                  <a:off x="-1399629" y="2646986"/>
                  <a:ext cx="2146080" cy="2792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b="1" dirty="0"/>
                    <a:t>Time (</a:t>
                  </a:r>
                  <a:r>
                    <a:rPr lang="en-GB" sz="1600" b="1" dirty="0" err="1"/>
                    <a:t>ms</a:t>
                  </a:r>
                  <a:r>
                    <a:rPr lang="en-GB" sz="1600" b="1" dirty="0"/>
                    <a:t>) </a:t>
                  </a:r>
                </a:p>
              </p:txBody>
            </p:sp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98B6B37-59AB-4570-8208-718804AA7BB1}"/>
                  </a:ext>
                </a:extLst>
              </p:cNvPr>
              <p:cNvSpPr txBox="1"/>
              <p:nvPr/>
            </p:nvSpPr>
            <p:spPr>
              <a:xfrm>
                <a:off x="3528555" y="3936763"/>
                <a:ext cx="7366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/>
                  <a:t>2500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6167BAC-7E9F-4EE0-8175-ABCA8113CBED}"/>
                  </a:ext>
                </a:extLst>
              </p:cNvPr>
              <p:cNvSpPr txBox="1"/>
              <p:nvPr/>
            </p:nvSpPr>
            <p:spPr>
              <a:xfrm>
                <a:off x="3528554" y="4463551"/>
                <a:ext cx="7366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/>
                  <a:t>2600</a:t>
                </a:r>
              </a:p>
            </p:txBody>
          </p:sp>
        </p:grpSp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3FB637A-DDB7-489B-B98A-122A66EADB4D}"/>
              </a:ext>
            </a:extLst>
          </p:cNvPr>
          <p:cNvCxnSpPr/>
          <p:nvPr/>
        </p:nvCxnSpPr>
        <p:spPr>
          <a:xfrm flipH="1">
            <a:off x="4855782" y="2316953"/>
            <a:ext cx="652322" cy="5163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D8947FE-B785-4BC7-A156-BDDEFAFB66D9}"/>
              </a:ext>
            </a:extLst>
          </p:cNvPr>
          <p:cNvGrpSpPr/>
          <p:nvPr/>
        </p:nvGrpSpPr>
        <p:grpSpPr>
          <a:xfrm>
            <a:off x="2263727" y="2092420"/>
            <a:ext cx="4629094" cy="1459265"/>
            <a:chOff x="2263727" y="2092420"/>
            <a:chExt cx="4629094" cy="1459265"/>
          </a:xfrm>
        </p:grpSpPr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A69F6916-199B-4FCC-815F-3F0FA79FC0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07630" y="2588592"/>
              <a:ext cx="313726" cy="96309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F6313121-5291-485B-A416-E547162216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63727" y="2092420"/>
              <a:ext cx="681279" cy="64935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9196A815-B891-464B-869A-FFEB6DC758A9}"/>
                </a:ext>
              </a:extLst>
            </p:cNvPr>
            <p:cNvCxnSpPr>
              <a:cxnSpLocks/>
            </p:cNvCxnSpPr>
            <p:nvPr/>
          </p:nvCxnSpPr>
          <p:spPr>
            <a:xfrm>
              <a:off x="6460221" y="2510290"/>
              <a:ext cx="432600" cy="870784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799DE416-1EB7-4E2A-9070-B023105C1B87}"/>
              </a:ext>
            </a:extLst>
          </p:cNvPr>
          <p:cNvSpPr txBox="1"/>
          <p:nvPr/>
        </p:nvSpPr>
        <p:spPr>
          <a:xfrm>
            <a:off x="6383896" y="1052186"/>
            <a:ext cx="2764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/>
              <a:t>(Lowney et al., 2021)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8684332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005D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0" y="6518500"/>
            <a:ext cx="9146720" cy="339503"/>
          </a:xfrm>
          <a:prstGeom prst="rect">
            <a:avLst/>
          </a:prstGeom>
          <a:solidFill>
            <a:srgbClr val="00B9E3"/>
          </a:solidFill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21" y="6485673"/>
            <a:ext cx="2425004" cy="339501"/>
          </a:xfrm>
          <a:prstGeom prst="rect">
            <a:avLst/>
          </a:prstGeom>
          <a:ln w="3175">
            <a:solidFill>
              <a:srgbClr val="00B0F0"/>
            </a:solidFill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864096" cy="86409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15616" y="484751"/>
            <a:ext cx="8229600" cy="871558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rgbClr val="005D90"/>
                </a:solidFill>
              </a:rPr>
              <a:t>Porcupine Basin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ADEDEC-C486-402B-B6B3-D3C31EB845C9}"/>
              </a:ext>
            </a:extLst>
          </p:cNvPr>
          <p:cNvSpPr txBox="1"/>
          <p:nvPr/>
        </p:nvSpPr>
        <p:spPr>
          <a:xfrm>
            <a:off x="0" y="116632"/>
            <a:ext cx="914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Introduction | Method | </a:t>
            </a:r>
            <a:r>
              <a:rPr lang="en-GB" sz="1600" dirty="0"/>
              <a:t>Results</a:t>
            </a:r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 | Conclusions and Future Work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7ED38C-6F0F-4862-9CEE-AB12A28394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Porcupine Basin is a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sedimentary basin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located 200km to the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South-West of Ireland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1800" dirty="0"/>
          </a:p>
        </p:txBody>
      </p:sp>
      <p:pic>
        <p:nvPicPr>
          <p:cNvPr id="7" name="Picture 6" descr="Chart&#10;&#10;Description automatically generated with medium confidence">
            <a:extLst>
              <a:ext uri="{FF2B5EF4-FFF2-40B4-BE49-F238E27FC236}">
                <a16:creationId xmlns:a16="http://schemas.microsoft.com/office/drawing/2014/main" id="{4EA2016B-0B19-4E7F-B8EB-834EB19A9B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187" y="2378800"/>
            <a:ext cx="7481613" cy="42659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33991510"/>
      </p:ext>
    </p:extLst>
  </p:cSld>
  <p:clrMapOvr>
    <a:masterClrMapping/>
  </p:clrMapOvr>
  <p:transition spd="slow"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005D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0" y="6518500"/>
            <a:ext cx="9146720" cy="339503"/>
          </a:xfrm>
          <a:prstGeom prst="rect">
            <a:avLst/>
          </a:prstGeom>
          <a:solidFill>
            <a:srgbClr val="00B9E3"/>
          </a:solidFill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21" y="6485673"/>
            <a:ext cx="2425004" cy="339501"/>
          </a:xfrm>
          <a:prstGeom prst="rect">
            <a:avLst/>
          </a:prstGeom>
          <a:ln w="3175">
            <a:solidFill>
              <a:srgbClr val="00B0F0"/>
            </a:solidFill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864096" cy="86409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15616" y="484751"/>
            <a:ext cx="8229600" cy="871558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rgbClr val="005D90"/>
                </a:solidFill>
              </a:rPr>
              <a:t>3D Images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ADEDEC-C486-402B-B6B3-D3C31EB845C9}"/>
              </a:ext>
            </a:extLst>
          </p:cNvPr>
          <p:cNvSpPr txBox="1"/>
          <p:nvPr/>
        </p:nvSpPr>
        <p:spPr>
          <a:xfrm>
            <a:off x="0" y="116632"/>
            <a:ext cx="914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Introduction | Method | </a:t>
            </a:r>
            <a:r>
              <a:rPr lang="en-GB" sz="1600" dirty="0"/>
              <a:t>Results</a:t>
            </a:r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 | Conclusions and Future Work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B1347E-981F-4C20-A803-2B065AC22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993" y="5661248"/>
            <a:ext cx="8922013" cy="864096"/>
          </a:xfrm>
        </p:spPr>
        <p:txBody>
          <a:bodyPr>
            <a:normAutofit/>
          </a:bodyPr>
          <a:lstStyle/>
          <a:p>
            <a:pPr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Diffractions images are incredibly useful in 3D,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highlighting faults and fractures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as well as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other points of interest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3B049DD-6602-488B-B418-1FEA25A64B78}"/>
              </a:ext>
            </a:extLst>
          </p:cNvPr>
          <p:cNvGrpSpPr/>
          <p:nvPr/>
        </p:nvGrpSpPr>
        <p:grpSpPr>
          <a:xfrm>
            <a:off x="179512" y="1635757"/>
            <a:ext cx="8786259" cy="3586486"/>
            <a:chOff x="246747" y="1642714"/>
            <a:chExt cx="7642276" cy="239452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80E9333-0C8A-455C-8CAD-8C8E09389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747" y="1646460"/>
              <a:ext cx="3810000" cy="2390775"/>
            </a:xfrm>
            <a:prstGeom prst="rect">
              <a:avLst/>
            </a:prstGeom>
          </p:spPr>
        </p:pic>
        <p:pic>
          <p:nvPicPr>
            <p:cNvPr id="8" name="Picture 7" descr="Background pattern&#10;&#10;Description automatically generated">
              <a:extLst>
                <a:ext uri="{FF2B5EF4-FFF2-40B4-BE49-F238E27FC236}">
                  <a16:creationId xmlns:a16="http://schemas.microsoft.com/office/drawing/2014/main" id="{8F27D54B-B505-46B0-A51B-E70AECA8F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9023" y="1642714"/>
              <a:ext cx="3810000" cy="2390775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295279251"/>
      </p:ext>
    </p:extLst>
  </p:cSld>
  <p:clrMapOvr>
    <a:masterClrMapping/>
  </p:clrMapOvr>
  <p:transition spd="slow"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005D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0" y="6518500"/>
            <a:ext cx="9146720" cy="339503"/>
          </a:xfrm>
          <a:prstGeom prst="rect">
            <a:avLst/>
          </a:prstGeom>
          <a:solidFill>
            <a:srgbClr val="00B9E3"/>
          </a:solidFill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21" y="6485673"/>
            <a:ext cx="2425004" cy="339501"/>
          </a:xfrm>
          <a:prstGeom prst="rect">
            <a:avLst/>
          </a:prstGeom>
          <a:ln w="3175">
            <a:solidFill>
              <a:srgbClr val="00B0F0"/>
            </a:solidFill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864096" cy="8640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B45174-E4C8-4787-83DB-764471C9ECE5}"/>
              </a:ext>
            </a:extLst>
          </p:cNvPr>
          <p:cNvSpPr txBox="1"/>
          <p:nvPr/>
        </p:nvSpPr>
        <p:spPr>
          <a:xfrm>
            <a:off x="467544" y="1412776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1C1B44-F507-45D0-A27F-B5F360EA6AB7}"/>
              </a:ext>
            </a:extLst>
          </p:cNvPr>
          <p:cNvSpPr txBox="1"/>
          <p:nvPr/>
        </p:nvSpPr>
        <p:spPr>
          <a:xfrm>
            <a:off x="467544" y="1412778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data was interpreted using a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reflection image only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then using both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reflections and diffractions to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identify additional information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3" name="Picture 12" descr="A close up of a brick wall&#10;&#10;Description automatically generated">
            <a:extLst>
              <a:ext uri="{FF2B5EF4-FFF2-40B4-BE49-F238E27FC236}">
                <a16:creationId xmlns:a16="http://schemas.microsoft.com/office/drawing/2014/main" id="{A14C360A-CBB1-457E-B809-A53C36EACC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29" y="1953860"/>
            <a:ext cx="8004742" cy="4572396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BA7872F6-2306-4D0D-8A95-29B2DA97C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484751"/>
            <a:ext cx="8229600" cy="871558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rgbClr val="005D90"/>
                </a:solidFill>
              </a:rPr>
              <a:t>2D Interpreted Slices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C77DDE-2D65-420C-8ACC-8BBAE196E893}"/>
              </a:ext>
            </a:extLst>
          </p:cNvPr>
          <p:cNvSpPr txBox="1"/>
          <p:nvPr/>
        </p:nvSpPr>
        <p:spPr>
          <a:xfrm>
            <a:off x="0" y="116632"/>
            <a:ext cx="914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Introduction | Method | </a:t>
            </a:r>
            <a:r>
              <a:rPr lang="en-GB" sz="1600" dirty="0"/>
              <a:t>Results</a:t>
            </a:r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 | Conclusions and Future Work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1802667"/>
      </p:ext>
    </p:extLst>
  </p:cSld>
  <p:clrMapOvr>
    <a:masterClrMapping/>
  </p:clrMapOvr>
  <p:transition spd="slow"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005D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0" y="6518500"/>
            <a:ext cx="9146720" cy="339503"/>
          </a:xfrm>
          <a:prstGeom prst="rect">
            <a:avLst/>
          </a:prstGeom>
          <a:solidFill>
            <a:srgbClr val="00B9E3"/>
          </a:solidFill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21" y="6485673"/>
            <a:ext cx="2425004" cy="339501"/>
          </a:xfrm>
          <a:prstGeom prst="rect">
            <a:avLst/>
          </a:prstGeom>
          <a:ln w="3175">
            <a:solidFill>
              <a:srgbClr val="00B0F0"/>
            </a:solidFill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864096" cy="8640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B45174-E4C8-4787-83DB-764471C9ECE5}"/>
              </a:ext>
            </a:extLst>
          </p:cNvPr>
          <p:cNvSpPr txBox="1"/>
          <p:nvPr/>
        </p:nvSpPr>
        <p:spPr>
          <a:xfrm>
            <a:off x="467544" y="1412776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1C1B44-F507-45D0-A27F-B5F360EA6AB7}"/>
              </a:ext>
            </a:extLst>
          </p:cNvPr>
          <p:cNvSpPr txBox="1"/>
          <p:nvPr/>
        </p:nvSpPr>
        <p:spPr>
          <a:xfrm>
            <a:off x="467544" y="1412778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data was interpreted using a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reflection image only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then using both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reflections and diffractions to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identify additional information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CDF129EF-19D5-408B-9B5F-BD2D78BF380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69"/>
          <a:stretch/>
        </p:blipFill>
        <p:spPr>
          <a:xfrm>
            <a:off x="568800" y="1954800"/>
            <a:ext cx="8004742" cy="4418449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FDD66D5E-B924-4EAA-8AAB-B030FECC4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484751"/>
            <a:ext cx="8229600" cy="871558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rgbClr val="005D90"/>
                </a:solidFill>
              </a:rPr>
              <a:t>2D Interpreted Slices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6A6BA9-0DD1-4460-8DFD-CEBFD6D3F726}"/>
              </a:ext>
            </a:extLst>
          </p:cNvPr>
          <p:cNvSpPr txBox="1"/>
          <p:nvPr/>
        </p:nvSpPr>
        <p:spPr>
          <a:xfrm>
            <a:off x="0" y="116632"/>
            <a:ext cx="914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Introduction | Method | </a:t>
            </a:r>
            <a:r>
              <a:rPr lang="en-GB" sz="1600" dirty="0"/>
              <a:t>Results</a:t>
            </a:r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 | Conclusions and Future Work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7195396"/>
      </p:ext>
    </p:extLst>
  </p:cSld>
  <p:clrMapOvr>
    <a:masterClrMapping/>
  </p:clrMapOvr>
  <p:transition spd="slow"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005D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0" y="6518500"/>
            <a:ext cx="9146720" cy="339503"/>
          </a:xfrm>
          <a:prstGeom prst="rect">
            <a:avLst/>
          </a:prstGeom>
          <a:solidFill>
            <a:srgbClr val="00B9E3"/>
          </a:solidFill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21" y="6485673"/>
            <a:ext cx="2425004" cy="339501"/>
          </a:xfrm>
          <a:prstGeom prst="rect">
            <a:avLst/>
          </a:prstGeom>
          <a:ln w="3175">
            <a:solidFill>
              <a:srgbClr val="00B0F0"/>
            </a:solidFill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864096" cy="8640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B45174-E4C8-4787-83DB-764471C9ECE5}"/>
              </a:ext>
            </a:extLst>
          </p:cNvPr>
          <p:cNvSpPr txBox="1"/>
          <p:nvPr/>
        </p:nvSpPr>
        <p:spPr>
          <a:xfrm>
            <a:off x="467544" y="1412776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1C1B44-F507-45D0-A27F-B5F360EA6AB7}"/>
              </a:ext>
            </a:extLst>
          </p:cNvPr>
          <p:cNvSpPr txBox="1"/>
          <p:nvPr/>
        </p:nvSpPr>
        <p:spPr>
          <a:xfrm>
            <a:off x="467544" y="1412778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data was interpreted using a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reflection image only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then using both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reflections and diffractions to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identify additional information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B31EF034-676E-40C9-AD89-C0E90DB9B6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00" y="1954800"/>
            <a:ext cx="8004742" cy="4572396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184E623A-CF65-4D1B-88C8-807EBD267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484751"/>
            <a:ext cx="8229600" cy="871558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rgbClr val="005D90"/>
                </a:solidFill>
              </a:rPr>
              <a:t>2D Interpreted Slices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5DD5D6-6140-408D-B9A3-C0BC407B0EFE}"/>
              </a:ext>
            </a:extLst>
          </p:cNvPr>
          <p:cNvSpPr txBox="1"/>
          <p:nvPr/>
        </p:nvSpPr>
        <p:spPr>
          <a:xfrm>
            <a:off x="0" y="116632"/>
            <a:ext cx="914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Introduction | Method | </a:t>
            </a:r>
            <a:r>
              <a:rPr lang="en-GB" sz="1600" dirty="0"/>
              <a:t>Results</a:t>
            </a:r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 | Conclusions and Future Work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9889527"/>
      </p:ext>
    </p:extLst>
  </p:cSld>
  <p:clrMapOvr>
    <a:masterClrMapping/>
  </p:clrMapOvr>
  <p:transition spd="slow"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005D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0" y="6518500"/>
            <a:ext cx="9146720" cy="339503"/>
          </a:xfrm>
          <a:prstGeom prst="rect">
            <a:avLst/>
          </a:prstGeom>
          <a:solidFill>
            <a:srgbClr val="00B9E3"/>
          </a:solidFill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21" y="6485673"/>
            <a:ext cx="2425004" cy="339501"/>
          </a:xfrm>
          <a:prstGeom prst="rect">
            <a:avLst/>
          </a:prstGeom>
          <a:ln w="3175">
            <a:solidFill>
              <a:srgbClr val="00B0F0"/>
            </a:solidFill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864096" cy="8640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B45174-E4C8-4787-83DB-764471C9ECE5}"/>
              </a:ext>
            </a:extLst>
          </p:cNvPr>
          <p:cNvSpPr txBox="1"/>
          <p:nvPr/>
        </p:nvSpPr>
        <p:spPr>
          <a:xfrm>
            <a:off x="467544" y="1412776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1C1B44-F507-45D0-A27F-B5F360EA6AB7}"/>
              </a:ext>
            </a:extLst>
          </p:cNvPr>
          <p:cNvSpPr txBox="1"/>
          <p:nvPr/>
        </p:nvSpPr>
        <p:spPr>
          <a:xfrm>
            <a:off x="467544" y="1412778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data was interpreted using a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reflection image only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then using both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reflections and diffractions to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identify additional information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069F434E-0828-4CBA-86E6-7E4EFB1C90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00" y="1954800"/>
            <a:ext cx="8004742" cy="4572396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8A71EA97-A4EF-4DC1-9BD7-746E24B06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484751"/>
            <a:ext cx="8229600" cy="871558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rgbClr val="005D90"/>
                </a:solidFill>
              </a:rPr>
              <a:t>2D Interpreted Slices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53B5F9-A34E-40E2-8FBB-D2A86DDD7882}"/>
              </a:ext>
            </a:extLst>
          </p:cNvPr>
          <p:cNvSpPr txBox="1"/>
          <p:nvPr/>
        </p:nvSpPr>
        <p:spPr>
          <a:xfrm>
            <a:off x="0" y="116632"/>
            <a:ext cx="914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Introduction | Method | </a:t>
            </a:r>
            <a:r>
              <a:rPr lang="en-GB" sz="1600" dirty="0"/>
              <a:t>Results</a:t>
            </a:r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 | Conclusions and Future Work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4620849"/>
      </p:ext>
    </p:extLst>
  </p:cSld>
  <p:clrMapOvr>
    <a:masterClrMapping/>
  </p:clrMapOvr>
  <p:transition spd="slow"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005D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0" y="6518500"/>
            <a:ext cx="9146720" cy="339503"/>
          </a:xfrm>
          <a:prstGeom prst="rect">
            <a:avLst/>
          </a:prstGeom>
          <a:solidFill>
            <a:srgbClr val="00B9E3"/>
          </a:solidFill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21" y="6485673"/>
            <a:ext cx="2425004" cy="339501"/>
          </a:xfrm>
          <a:prstGeom prst="rect">
            <a:avLst/>
          </a:prstGeom>
          <a:ln w="3175">
            <a:solidFill>
              <a:srgbClr val="00B0F0"/>
            </a:solidFill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864096" cy="8640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B45174-E4C8-4787-83DB-764471C9ECE5}"/>
              </a:ext>
            </a:extLst>
          </p:cNvPr>
          <p:cNvSpPr txBox="1"/>
          <p:nvPr/>
        </p:nvSpPr>
        <p:spPr>
          <a:xfrm>
            <a:off x="467544" y="1412776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1C1B44-F507-45D0-A27F-B5F360EA6AB7}"/>
              </a:ext>
            </a:extLst>
          </p:cNvPr>
          <p:cNvSpPr txBox="1"/>
          <p:nvPr/>
        </p:nvSpPr>
        <p:spPr>
          <a:xfrm>
            <a:off x="467544" y="1412778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data was interpreted using a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reflection image only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then using both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reflections and diffractions to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identify additional information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3" name="Picture 12" descr="A screen shot of a computer&#10;&#10;Description automatically generated">
            <a:extLst>
              <a:ext uri="{FF2B5EF4-FFF2-40B4-BE49-F238E27FC236}">
                <a16:creationId xmlns:a16="http://schemas.microsoft.com/office/drawing/2014/main" id="{AD70123A-557D-4113-AE9F-EB37C87C8A9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80"/>
          <a:stretch/>
        </p:blipFill>
        <p:spPr>
          <a:xfrm>
            <a:off x="568800" y="1954800"/>
            <a:ext cx="8004742" cy="4418449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77F81A5-EC39-410C-9701-ACFB0A5E6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484751"/>
            <a:ext cx="8229600" cy="871558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rgbClr val="005D90"/>
                </a:solidFill>
              </a:rPr>
              <a:t>2D Interpreted Slices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2CD5E4-C6A5-4BE0-8945-F5A41A403C50}"/>
              </a:ext>
            </a:extLst>
          </p:cNvPr>
          <p:cNvSpPr txBox="1"/>
          <p:nvPr/>
        </p:nvSpPr>
        <p:spPr>
          <a:xfrm>
            <a:off x="0" y="116632"/>
            <a:ext cx="914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Introduction | Method | </a:t>
            </a:r>
            <a:r>
              <a:rPr lang="en-GB" sz="1600" dirty="0"/>
              <a:t>Results</a:t>
            </a:r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 | Conclusions and Future Work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0906503"/>
      </p:ext>
    </p:extLst>
  </p:cSld>
  <p:clrMapOvr>
    <a:masterClrMapping/>
  </p:clrMapOvr>
  <p:transition spd="slow"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005D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0" y="6518500"/>
            <a:ext cx="9146720" cy="339503"/>
          </a:xfrm>
          <a:prstGeom prst="rect">
            <a:avLst/>
          </a:prstGeom>
          <a:solidFill>
            <a:srgbClr val="00B9E3"/>
          </a:solidFill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21" y="6485673"/>
            <a:ext cx="2425004" cy="339501"/>
          </a:xfrm>
          <a:prstGeom prst="rect">
            <a:avLst/>
          </a:prstGeom>
          <a:ln w="3175">
            <a:solidFill>
              <a:srgbClr val="00B0F0"/>
            </a:solidFill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864096" cy="8640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B45174-E4C8-4787-83DB-764471C9ECE5}"/>
              </a:ext>
            </a:extLst>
          </p:cNvPr>
          <p:cNvSpPr txBox="1"/>
          <p:nvPr/>
        </p:nvSpPr>
        <p:spPr>
          <a:xfrm>
            <a:off x="467544" y="1412776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1C1B44-F507-45D0-A27F-B5F360EA6AB7}"/>
              </a:ext>
            </a:extLst>
          </p:cNvPr>
          <p:cNvSpPr txBox="1"/>
          <p:nvPr/>
        </p:nvSpPr>
        <p:spPr>
          <a:xfrm>
            <a:off x="467544" y="1412778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data was interpreted using a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reflection image only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then using both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reflections and diffractions to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identify additional information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2" name="Picture 11" descr="A map with text&#10;&#10;Description automatically generated">
            <a:extLst>
              <a:ext uri="{FF2B5EF4-FFF2-40B4-BE49-F238E27FC236}">
                <a16:creationId xmlns:a16="http://schemas.microsoft.com/office/drawing/2014/main" id="{92F8F690-5EFB-4FF9-85F4-CD1CE295CBF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80"/>
          <a:stretch/>
        </p:blipFill>
        <p:spPr>
          <a:xfrm>
            <a:off x="568800" y="1954800"/>
            <a:ext cx="8004742" cy="4418449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2A3131B-48C8-439C-B372-FB56F995E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484751"/>
            <a:ext cx="8229600" cy="871558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rgbClr val="005D90"/>
                </a:solidFill>
              </a:rPr>
              <a:t>2D Interpreted Slices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DADD51-B9E9-46CF-A11C-2B28B0B5524E}"/>
              </a:ext>
            </a:extLst>
          </p:cNvPr>
          <p:cNvSpPr txBox="1"/>
          <p:nvPr/>
        </p:nvSpPr>
        <p:spPr>
          <a:xfrm>
            <a:off x="0" y="116632"/>
            <a:ext cx="914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Introduction | Method | </a:t>
            </a:r>
            <a:r>
              <a:rPr lang="en-GB" sz="1600" dirty="0"/>
              <a:t>Results</a:t>
            </a:r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 | Conclusions and Future Work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0829009"/>
      </p:ext>
    </p:extLst>
  </p:cSld>
  <p:clrMapOvr>
    <a:masterClrMapping/>
  </p:clrMapOvr>
  <p:transition spd="slow"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005D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0" y="6518500"/>
            <a:ext cx="9146720" cy="339503"/>
          </a:xfrm>
          <a:prstGeom prst="rect">
            <a:avLst/>
          </a:prstGeom>
          <a:solidFill>
            <a:srgbClr val="00B9E3"/>
          </a:solidFill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21" y="6485673"/>
            <a:ext cx="2425004" cy="339501"/>
          </a:xfrm>
          <a:prstGeom prst="rect">
            <a:avLst/>
          </a:prstGeom>
          <a:ln w="3175">
            <a:solidFill>
              <a:srgbClr val="00B0F0"/>
            </a:solidFill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864096" cy="86409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15616" y="484751"/>
            <a:ext cx="8229600" cy="871558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rgbClr val="005D90"/>
                </a:solidFill>
              </a:rPr>
              <a:t>Conclusions and Future Work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B45174-E4C8-4787-83DB-764471C9ECE5}"/>
              </a:ext>
            </a:extLst>
          </p:cNvPr>
          <p:cNvSpPr txBox="1"/>
          <p:nvPr/>
        </p:nvSpPr>
        <p:spPr>
          <a:xfrm>
            <a:off x="467544" y="1412776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1C1B44-F507-45D0-A27F-B5F360EA6AB7}"/>
              </a:ext>
            </a:extLst>
          </p:cNvPr>
          <p:cNvSpPr txBox="1"/>
          <p:nvPr/>
        </p:nvSpPr>
        <p:spPr>
          <a:xfrm>
            <a:off x="467544" y="1412778"/>
            <a:ext cx="8229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Diffraction imaging is a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powerful tool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 a geophysicist’s arsenal, allowing structures to be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imaged directly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Diffractions can be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directly separated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pre-migration data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using deep learning methods in order to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remove the need for additional parameters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such as dip.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combining reflection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diffraction images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additional information can be ascertained about the subsurface.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Fracture networks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 the Porcupine Basin can be detailed using diffraction imaging,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identifying potential reservoirs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migration information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46F493-8C17-4498-9E48-E0B410F67696}"/>
              </a:ext>
            </a:extLst>
          </p:cNvPr>
          <p:cNvSpPr txBox="1"/>
          <p:nvPr/>
        </p:nvSpPr>
        <p:spPr>
          <a:xfrm>
            <a:off x="0" y="116632"/>
            <a:ext cx="914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bg1">
                    <a:lumMod val="75000"/>
                  </a:schemeClr>
                </a:solidFill>
              </a:rPr>
              <a:t>Introduction | Method | Results | </a:t>
            </a:r>
            <a:r>
              <a:rPr lang="en-GB" sz="1600" dirty="0"/>
              <a:t>Conclusions and Future Work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043736"/>
      </p:ext>
    </p:extLst>
  </p:cSld>
  <p:clrMapOvr>
    <a:masterClrMapping/>
  </p:clrMapOvr>
  <p:transition spd="slow"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005D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0" y="6518500"/>
            <a:ext cx="9146720" cy="339503"/>
          </a:xfrm>
          <a:prstGeom prst="rect">
            <a:avLst/>
          </a:prstGeom>
          <a:solidFill>
            <a:srgbClr val="00B9E3"/>
          </a:solidFill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21" y="6485673"/>
            <a:ext cx="2425004" cy="339501"/>
          </a:xfrm>
          <a:prstGeom prst="rect">
            <a:avLst/>
          </a:prstGeom>
          <a:ln w="3175">
            <a:solidFill>
              <a:srgbClr val="00B0F0"/>
            </a:solidFill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864096" cy="86409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15616" y="484751"/>
            <a:ext cx="8229600" cy="871558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rgbClr val="005D90"/>
                </a:solidFill>
              </a:rPr>
              <a:t>References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A72E24-C95E-4B7C-BA69-A8132B6BA48B}"/>
              </a:ext>
            </a:extLst>
          </p:cNvPr>
          <p:cNvSpPr txBox="1"/>
          <p:nvPr/>
        </p:nvSpPr>
        <p:spPr>
          <a:xfrm>
            <a:off x="0" y="116632"/>
            <a:ext cx="914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GB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B45174-E4C8-4787-83DB-764471C9ECE5}"/>
              </a:ext>
            </a:extLst>
          </p:cNvPr>
          <p:cNvSpPr txBox="1"/>
          <p:nvPr/>
        </p:nvSpPr>
        <p:spPr>
          <a:xfrm>
            <a:off x="467544" y="1412776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1C1B44-F507-45D0-A27F-B5F360EA6AB7}"/>
              </a:ext>
            </a:extLst>
          </p:cNvPr>
          <p:cNvSpPr txBox="1"/>
          <p:nvPr/>
        </p:nvSpPr>
        <p:spPr>
          <a:xfrm>
            <a:off x="467544" y="1412778"/>
            <a:ext cx="8229600" cy="5057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>
                <a:latin typeface="+mj-lt"/>
              </a:rPr>
              <a:t>Claerbout</a:t>
            </a:r>
            <a:r>
              <a:rPr lang="en-GB" sz="1200" dirty="0">
                <a:latin typeface="+mj-lt"/>
              </a:rPr>
              <a:t>, J.F. [1992]. </a:t>
            </a:r>
            <a:r>
              <a:rPr lang="en-GB" sz="1200" i="1" dirty="0">
                <a:latin typeface="+mj-lt"/>
              </a:rPr>
              <a:t>Earth soundings analysis: Processing versus inversion</a:t>
            </a:r>
            <a:r>
              <a:rPr lang="en-GB" sz="1200" dirty="0">
                <a:latin typeface="+mj-lt"/>
              </a:rPr>
              <a:t>. Blackwell Scientific Publications, London.</a:t>
            </a:r>
          </a:p>
          <a:p>
            <a:endParaRPr lang="en-GB" sz="1200" b="1" dirty="0">
              <a:latin typeface="+mj-lt"/>
            </a:endParaRPr>
          </a:p>
          <a:p>
            <a:r>
              <a:rPr lang="en-GB" sz="12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Fomel</a:t>
            </a:r>
            <a:r>
              <a:rPr lang="en-GB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S. [2002]. Applications of plane-wave destruction filters. </a:t>
            </a:r>
            <a:r>
              <a:rPr lang="en-GB" sz="1200" i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Geophysics, </a:t>
            </a:r>
            <a:r>
              <a:rPr lang="en-GB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Volume 67, pp. 1946-1960. </a:t>
            </a:r>
            <a:endParaRPr lang="en-GB" sz="1200" b="1" dirty="0">
              <a:latin typeface="+mj-lt"/>
            </a:endParaRPr>
          </a:p>
          <a:p>
            <a:endParaRPr lang="en-GB" sz="1200" dirty="0">
              <a:latin typeface="+mj-lt"/>
            </a:endParaRPr>
          </a:p>
          <a:p>
            <a:r>
              <a:rPr lang="en-GB" sz="1200" dirty="0" err="1">
                <a:latin typeface="+mj-lt"/>
              </a:rPr>
              <a:t>Klokov</a:t>
            </a:r>
            <a:r>
              <a:rPr lang="en-GB" sz="1200" dirty="0">
                <a:latin typeface="+mj-lt"/>
              </a:rPr>
              <a:t>, A. &amp; </a:t>
            </a:r>
            <a:r>
              <a:rPr lang="en-GB" sz="1200" dirty="0" err="1">
                <a:latin typeface="+mj-lt"/>
              </a:rPr>
              <a:t>Fomel</a:t>
            </a:r>
            <a:r>
              <a:rPr lang="en-GB" sz="1200" dirty="0">
                <a:latin typeface="+mj-lt"/>
              </a:rPr>
              <a:t>, S. [2012]. Separation and imaging of seismic diffractions using migrated dip-angle gathers. </a:t>
            </a:r>
            <a:r>
              <a:rPr lang="en-GB" sz="1200" i="1" dirty="0">
                <a:latin typeface="+mj-lt"/>
              </a:rPr>
              <a:t>Geophysics,</a:t>
            </a:r>
            <a:r>
              <a:rPr lang="en-GB" sz="1200" dirty="0">
                <a:latin typeface="+mj-lt"/>
              </a:rPr>
              <a:t> </a:t>
            </a:r>
            <a:r>
              <a:rPr lang="en-GB" sz="1200" b="1" dirty="0">
                <a:latin typeface="+mj-lt"/>
              </a:rPr>
              <a:t>77</a:t>
            </a:r>
            <a:r>
              <a:rPr lang="en-GB" sz="1200" dirty="0">
                <a:latin typeface="+mj-lt"/>
              </a:rPr>
              <a:t>, 131–143.</a:t>
            </a:r>
          </a:p>
          <a:p>
            <a:endParaRPr lang="en-GB" sz="1200" b="1" dirty="0">
              <a:latin typeface="+mj-lt"/>
            </a:endParaRPr>
          </a:p>
          <a:p>
            <a:r>
              <a:rPr lang="en-GB" sz="1200" dirty="0" err="1">
                <a:latin typeface="+mj-lt"/>
              </a:rPr>
              <a:t>Landa</a:t>
            </a:r>
            <a:r>
              <a:rPr lang="en-GB" sz="1200" dirty="0">
                <a:latin typeface="+mj-lt"/>
              </a:rPr>
              <a:t>, E. &amp; </a:t>
            </a:r>
            <a:r>
              <a:rPr lang="en-GB" sz="1200" dirty="0" err="1">
                <a:latin typeface="+mj-lt"/>
              </a:rPr>
              <a:t>Keydar</a:t>
            </a:r>
            <a:r>
              <a:rPr lang="en-GB" sz="1200" dirty="0">
                <a:latin typeface="+mj-lt"/>
              </a:rPr>
              <a:t>, S. [1998]. Seismic monitoring of diffraction images for detection of local heterogeneities. </a:t>
            </a:r>
            <a:r>
              <a:rPr lang="en-GB" sz="1200" i="1" dirty="0">
                <a:latin typeface="+mj-lt"/>
              </a:rPr>
              <a:t>Geophysics,</a:t>
            </a:r>
            <a:r>
              <a:rPr lang="en-GB" sz="1200" dirty="0">
                <a:latin typeface="+mj-lt"/>
              </a:rPr>
              <a:t> </a:t>
            </a:r>
            <a:r>
              <a:rPr lang="en-GB" sz="1200" b="1" dirty="0">
                <a:latin typeface="+mj-lt"/>
              </a:rPr>
              <a:t>63</a:t>
            </a:r>
            <a:r>
              <a:rPr lang="en-GB" sz="1200" dirty="0">
                <a:latin typeface="+mj-lt"/>
              </a:rPr>
              <a:t>, 1093–1100. </a:t>
            </a:r>
            <a:endParaRPr lang="en-GB" sz="1200" b="1" dirty="0">
              <a:latin typeface="+mj-lt"/>
            </a:endParaRPr>
          </a:p>
          <a:p>
            <a:pPr>
              <a:spcBef>
                <a:spcPts val="600"/>
              </a:spcBef>
              <a:spcAft>
                <a:spcPts val="800"/>
              </a:spcAft>
            </a:pPr>
            <a:r>
              <a:rPr lang="en-GB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Lowney, B., </a:t>
            </a:r>
            <a:r>
              <a:rPr lang="en-GB" sz="12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Hoeber</a:t>
            </a:r>
            <a:r>
              <a:rPr lang="en-GB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H., </a:t>
            </a:r>
            <a:r>
              <a:rPr lang="en-GB" sz="12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Kaszycka</a:t>
            </a:r>
            <a:r>
              <a:rPr lang="en-GB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E. &amp; Hou, S. [2020b]. </a:t>
            </a:r>
            <a:r>
              <a:rPr lang="en-GB" sz="1200" i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Combined pre- and post-migration diffraction separation. </a:t>
            </a:r>
            <a:r>
              <a:rPr lang="en-GB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Amsterdam, European Association of Geoscientists and Engineers. </a:t>
            </a:r>
          </a:p>
          <a:p>
            <a:pPr>
              <a:spcBef>
                <a:spcPts val="600"/>
              </a:spcBef>
              <a:spcAft>
                <a:spcPts val="800"/>
              </a:spcAft>
            </a:pPr>
            <a:r>
              <a:rPr lang="en-GB" sz="1200" dirty="0">
                <a:solidFill>
                  <a:srgbClr val="222222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Lowney, B., </a:t>
            </a:r>
            <a:r>
              <a:rPr lang="en-GB" sz="1200" dirty="0" err="1">
                <a:solidFill>
                  <a:srgbClr val="222222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Lokmer</a:t>
            </a:r>
            <a:r>
              <a:rPr lang="en-GB" sz="1200" dirty="0">
                <a:solidFill>
                  <a:srgbClr val="222222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I., O’Brien, G.S., Amy, L., Bean, C.J. &amp; </a:t>
            </a:r>
            <a:r>
              <a:rPr lang="en-GB" sz="1200" dirty="0" err="1">
                <a:solidFill>
                  <a:srgbClr val="222222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Igoe</a:t>
            </a:r>
            <a:r>
              <a:rPr lang="en-GB" sz="1200" dirty="0">
                <a:solidFill>
                  <a:srgbClr val="222222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M. [</a:t>
            </a:r>
            <a:r>
              <a:rPr lang="en-GB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2020a]. Enhancing interpretability with diffraction imaging using plane-wave destruction aided by frequency-wavenumber f-k filtering. </a:t>
            </a:r>
            <a:r>
              <a:rPr lang="en-GB" sz="1200" i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Interpretation, </a:t>
            </a:r>
            <a:r>
              <a:rPr lang="en-GB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Volume 8, pp. 1-52. </a:t>
            </a:r>
          </a:p>
          <a:p>
            <a:pPr>
              <a:spcBef>
                <a:spcPts val="600"/>
              </a:spcBef>
              <a:spcAft>
                <a:spcPts val="800"/>
              </a:spcAft>
            </a:pPr>
            <a:r>
              <a:rPr lang="en-GB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Lowney, B., </a:t>
            </a:r>
            <a:r>
              <a:rPr lang="en-GB" sz="12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Lokmer</a:t>
            </a:r>
            <a:r>
              <a:rPr lang="en-GB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I., O’Brien, G.S. &amp; Bean, C.J. [2021]. Pre-migration diffraction separation using Generative Adversarial Networks. </a:t>
            </a:r>
            <a:r>
              <a:rPr lang="en-GB" sz="1200" i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Geophysical Prospecting, </a:t>
            </a:r>
            <a:r>
              <a:rPr lang="en-GB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Volume 69, pp. TBC. </a:t>
            </a:r>
          </a:p>
          <a:p>
            <a:pPr>
              <a:spcBef>
                <a:spcPts val="600"/>
              </a:spcBef>
              <a:spcAft>
                <a:spcPts val="800"/>
              </a:spcAft>
            </a:pPr>
            <a:r>
              <a:rPr lang="en-GB" sz="1200" dirty="0">
                <a:latin typeface="+mj-lt"/>
              </a:rPr>
              <a:t>Moser, T.J. &amp; Howard, C.B. [2008]. Diffraction imaging in depth. </a:t>
            </a:r>
            <a:r>
              <a:rPr lang="en-GB" sz="1200" i="1" dirty="0">
                <a:latin typeface="+mj-lt"/>
              </a:rPr>
              <a:t>Geophysical Prospecting,</a:t>
            </a:r>
            <a:r>
              <a:rPr lang="en-GB" sz="1200" dirty="0">
                <a:latin typeface="+mj-lt"/>
              </a:rPr>
              <a:t> </a:t>
            </a:r>
            <a:r>
              <a:rPr lang="en-GB" sz="1200" b="1" dirty="0">
                <a:latin typeface="+mj-lt"/>
              </a:rPr>
              <a:t>56</a:t>
            </a:r>
            <a:r>
              <a:rPr lang="en-GB" sz="1200" dirty="0">
                <a:latin typeface="+mj-lt"/>
              </a:rPr>
              <a:t>, 627–641. </a:t>
            </a:r>
          </a:p>
          <a:p>
            <a:endParaRPr lang="en-GB" sz="1200" b="1" dirty="0">
              <a:latin typeface="+mj-lt"/>
            </a:endParaRPr>
          </a:p>
          <a:p>
            <a:r>
              <a:rPr lang="en-GB" sz="1200" dirty="0">
                <a:latin typeface="+mj-lt"/>
              </a:rPr>
              <a:t>Image references: </a:t>
            </a:r>
          </a:p>
          <a:p>
            <a:r>
              <a:rPr lang="en-GB" sz="1200" dirty="0">
                <a:solidFill>
                  <a:srgbClr val="005D90"/>
                </a:solidFill>
                <a:latin typeface="+mj-lt"/>
                <a:hlinkClick r:id="" action="ppaction://noaction"/>
              </a:rPr>
              <a:t>http://home.chpc.utah.edu/~thorne/animations.html </a:t>
            </a:r>
            <a:endParaRPr lang="en-GB" sz="1200" dirty="0">
              <a:solidFill>
                <a:srgbClr val="005D90"/>
              </a:solidFill>
              <a:latin typeface="+mj-lt"/>
            </a:endParaRPr>
          </a:p>
          <a:p>
            <a:r>
              <a:rPr lang="en-GB" sz="1200" dirty="0">
                <a:latin typeface="+mj-lt"/>
                <a:hlinkClick r:id="rId6"/>
              </a:rPr>
              <a:t>http://www.geomage.com/software/multifocusing-processing-2d-3d/diffraction-imaging/</a:t>
            </a:r>
            <a:endParaRPr lang="en-GB" sz="1200" dirty="0">
              <a:solidFill>
                <a:srgbClr val="005D90"/>
              </a:solidFill>
              <a:latin typeface="+mj-lt"/>
            </a:endParaRPr>
          </a:p>
          <a:p>
            <a:endParaRPr lang="en-GB" sz="1200" dirty="0">
              <a:latin typeface="+mj-lt"/>
            </a:endParaRPr>
          </a:p>
          <a:p>
            <a:endParaRPr lang="en-GB" sz="1200" b="1" dirty="0">
              <a:latin typeface="+mj-lt"/>
            </a:endParaRPr>
          </a:p>
          <a:p>
            <a:endParaRPr lang="en-GB" sz="1200" dirty="0">
              <a:latin typeface="+mj-lt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0681418"/>
      </p:ext>
    </p:extLst>
  </p:cSld>
  <p:clrMapOvr>
    <a:masterClrMapping/>
  </p:clrMapOvr>
  <p:transition spd="slow" advClick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6518500"/>
            <a:ext cx="9146720" cy="339503"/>
          </a:xfrm>
          <a:prstGeom prst="rect">
            <a:avLst/>
          </a:prstGeom>
          <a:solidFill>
            <a:srgbClr val="00B9E3"/>
          </a:solidFill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066" y="381000"/>
            <a:ext cx="3853081" cy="157653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437" y="5229200"/>
            <a:ext cx="1213091" cy="117029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005D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7504" y="5568819"/>
            <a:ext cx="7496466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presentation has emanated from research supported in part by a research grant from Science Foundation Ireland (SFI) under Grant Number 13/RC/2092 and is co-funded under the European Regional Development Fund and by PIPCO RSG and its </a:t>
            </a:r>
            <a:r>
              <a:rPr lang="en-GB" sz="1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 companies.</a:t>
            </a:r>
            <a:endParaRPr lang="en-GB" sz="1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505" y="1957532"/>
            <a:ext cx="8923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Acknowledgements / Thank You / Questions?</a:t>
            </a:r>
          </a:p>
        </p:txBody>
      </p:sp>
      <p:pic>
        <p:nvPicPr>
          <p:cNvPr id="11" name="Picture 2" descr="Image result for dias">
            <a:extLst>
              <a:ext uri="{FF2B5EF4-FFF2-40B4-BE49-F238E27FC236}">
                <a16:creationId xmlns:a16="http://schemas.microsoft.com/office/drawing/2014/main" id="{DEBF140A-228F-442B-8C4C-3E102B4EDF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50085" y="4191685"/>
            <a:ext cx="1176433" cy="95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Image result for tullow oil">
            <a:extLst>
              <a:ext uri="{FF2B5EF4-FFF2-40B4-BE49-F238E27FC236}">
                <a16:creationId xmlns:a16="http://schemas.microsoft.com/office/drawing/2014/main" id="{FA5FDAC4-8543-49BE-9761-85B30FF29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2596" y="4224785"/>
            <a:ext cx="1207710" cy="91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B7602E9-1AF6-4EA4-B8FF-F09C0AF37F3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316" y="4077897"/>
            <a:ext cx="735097" cy="1079295"/>
          </a:xfrm>
          <a:prstGeom prst="rect">
            <a:avLst/>
          </a:prstGeom>
        </p:spPr>
      </p:pic>
      <p:pic>
        <p:nvPicPr>
          <p:cNvPr id="2" name="Picture 2" descr="Image result for cgg logo&quot;">
            <a:extLst>
              <a:ext uri="{FF2B5EF4-FFF2-40B4-BE49-F238E27FC236}">
                <a16:creationId xmlns:a16="http://schemas.microsoft.com/office/drawing/2014/main" id="{D6D2011B-F4D6-4C78-9D08-F7844B448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328" y="4200952"/>
            <a:ext cx="22860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GU logo">
            <a:extLst>
              <a:ext uri="{FF2B5EF4-FFF2-40B4-BE49-F238E27FC236}">
                <a16:creationId xmlns:a16="http://schemas.microsoft.com/office/drawing/2014/main" id="{B0EAA541-9E6A-48FF-AFCA-5CBB58F2E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892" y="2608883"/>
            <a:ext cx="3414865" cy="1494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112433"/>
      </p:ext>
    </p:extLst>
  </p:cSld>
  <p:clrMapOvr>
    <a:masterClrMapping/>
  </p:clrMapOvr>
  <p:transition spd="slow" advClick="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8.4|14.9|5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8.4|14.9|5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8.4|14.9|5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8.4|14.9|5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8.4|14.9|5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8.4|14.9|5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8.4|14.9|5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8.4|14.9|5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8.4|14.9|5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8.4|14.9|5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8.4|14.9|5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8.4|14.9|5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8.4|14.9|5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8.4|14.9|5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8.4|14.9|5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8.4|14.9|5.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8.4|14.9|5.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8.4|14.9|5.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8.4|14.9|5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2718</TotalTime>
  <Words>1149</Words>
  <Application>Microsoft Office PowerPoint</Application>
  <PresentationFormat>On-screen Show (4:3)</PresentationFormat>
  <Paragraphs>158</Paragraphs>
  <Slides>21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Bodoni MT</vt:lpstr>
      <vt:lpstr>Calibri</vt:lpstr>
      <vt:lpstr>Office Theme</vt:lpstr>
      <vt:lpstr>PowerPoint Presentation</vt:lpstr>
      <vt:lpstr>Contents</vt:lpstr>
      <vt:lpstr>What are diffractions? </vt:lpstr>
      <vt:lpstr>What are diffractions? </vt:lpstr>
      <vt:lpstr>What are diffractions? </vt:lpstr>
      <vt:lpstr>Why diffraction imaging? </vt:lpstr>
      <vt:lpstr>Why diffraction imaging?</vt:lpstr>
      <vt:lpstr>Why diffraction imaging?</vt:lpstr>
      <vt:lpstr>Direct GAN Separation</vt:lpstr>
      <vt:lpstr>Interpretation</vt:lpstr>
      <vt:lpstr>Porcupine Basin</vt:lpstr>
      <vt:lpstr>3D Images</vt:lpstr>
      <vt:lpstr>2D Interpreted Slices</vt:lpstr>
      <vt:lpstr>2D Interpreted Slices</vt:lpstr>
      <vt:lpstr>2D Interpreted Slices</vt:lpstr>
      <vt:lpstr>2D Interpreted Slices</vt:lpstr>
      <vt:lpstr>2D Interpreted Slices</vt:lpstr>
      <vt:lpstr>2D Interpreted Slices</vt:lpstr>
      <vt:lpstr>Conclusions and Future Work </vt:lpstr>
      <vt:lpstr>References </vt:lpstr>
      <vt:lpstr>PowerPoint Presentation</vt:lpstr>
    </vt:vector>
  </TitlesOfParts>
  <Company>UCD Staff ONLY!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petro14</dc:creator>
  <cp:lastModifiedBy>Brydon Lowney</cp:lastModifiedBy>
  <cp:revision>295</cp:revision>
  <cp:lastPrinted>2015-06-25T11:13:42Z</cp:lastPrinted>
  <dcterms:created xsi:type="dcterms:W3CDTF">2015-06-22T16:07:22Z</dcterms:created>
  <dcterms:modified xsi:type="dcterms:W3CDTF">2021-04-08T14:06:17Z</dcterms:modified>
</cp:coreProperties>
</file>