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468" r:id="rId5"/>
    <p:sldId id="566" r:id="rId6"/>
    <p:sldId id="548" r:id="rId7"/>
    <p:sldId id="562" r:id="rId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ola Tanasic" initials="NT" lastIdx="3" clrIdx="0">
    <p:extLst>
      <p:ext uri="{19B8F6BF-5375-455C-9EA6-DF929625EA0E}">
        <p15:presenceInfo xmlns:p15="http://schemas.microsoft.com/office/powerpoint/2012/main" userId="c51869c992c9a19f" providerId="Windows Live"/>
      </p:ext>
    </p:extLst>
  </p:cmAuthor>
  <p:cmAuthor id="2" name="Unni Eidsvig" initials="UE" lastIdx="3" clrIdx="1">
    <p:extLst>
      <p:ext uri="{19B8F6BF-5375-455C-9EA6-DF929625EA0E}">
        <p15:presenceInfo xmlns:p15="http://schemas.microsoft.com/office/powerpoint/2012/main" userId="S-1-5-21-1447112471-643777587-1620198925-18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ED1"/>
    <a:srgbClr val="0C0E88"/>
    <a:srgbClr val="2E2184"/>
    <a:srgbClr val="941100"/>
    <a:srgbClr val="00693C"/>
    <a:srgbClr val="7BA569"/>
    <a:srgbClr val="8683C4"/>
    <a:srgbClr val="C3776D"/>
    <a:srgbClr val="521B93"/>
    <a:srgbClr val="0090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713" autoAdjust="0"/>
    <p:restoredTop sz="66199" autoAdjust="0"/>
  </p:normalViewPr>
  <p:slideViewPr>
    <p:cSldViewPr snapToGrid="0" snapToObjects="1">
      <p:cViewPr varScale="1">
        <p:scale>
          <a:sx n="62" d="100"/>
          <a:sy n="62" d="100"/>
        </p:scale>
        <p:origin x="44" y="176"/>
      </p:cViewPr>
      <p:guideLst>
        <p:guide orient="horz" pos="2160"/>
        <p:guide pos="3840"/>
      </p:guideLst>
    </p:cSldViewPr>
  </p:slideViewPr>
  <p:notesTextViewPr>
    <p:cViewPr>
      <p:scale>
        <a:sx n="3" d="2"/>
        <a:sy n="3" d="2"/>
      </p:scale>
      <p:origin x="0" y="0"/>
    </p:cViewPr>
  </p:notesTextViewPr>
  <p:notesViewPr>
    <p:cSldViewPr snapToGrid="0" snapToObjects="1">
      <p:cViewPr varScale="1">
        <p:scale>
          <a:sx n="47" d="100"/>
          <a:sy n="47" d="100"/>
        </p:scale>
        <p:origin x="2784"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4-27T12:56:19.033" idx="3">
    <p:pos x="10" y="10"/>
    <p:text>This slide shows different scenarios leading to interruption of the transportation service – as well as tools for assessment.</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1E7961-DFF1-4776-89BC-A92AB9BA19D6}"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nb-NO"/>
        </a:p>
      </dgm:t>
    </dgm:pt>
    <dgm:pt modelId="{1CA03923-17AE-4D45-8C6C-D463DBE3A356}">
      <dgm:prSet phldrT="[Text]" custT="1"/>
      <dgm:spPr/>
      <dgm:t>
        <a:bodyPr/>
        <a:lstStyle/>
        <a:p>
          <a:r>
            <a:rPr lang="nb-NO" sz="1600" b="1" dirty="0" err="1"/>
            <a:t>Interruption</a:t>
          </a:r>
          <a:r>
            <a:rPr lang="nb-NO" sz="1600" b="1" dirty="0"/>
            <a:t> </a:t>
          </a:r>
          <a:r>
            <a:rPr lang="nb-NO" sz="1600" b="1" dirty="0" err="1"/>
            <a:t>of</a:t>
          </a:r>
          <a:r>
            <a:rPr lang="nb-NO" sz="1600" b="1" dirty="0"/>
            <a:t> </a:t>
          </a:r>
          <a:r>
            <a:rPr lang="nb-NO" sz="1600" b="1" dirty="0" err="1"/>
            <a:t>transportation</a:t>
          </a:r>
          <a:r>
            <a:rPr lang="nb-NO" sz="1600" b="1" dirty="0"/>
            <a:t> service</a:t>
          </a:r>
        </a:p>
      </dgm:t>
    </dgm:pt>
    <dgm:pt modelId="{5B25751F-F4FB-4183-9556-8398E1FFE399}" type="parTrans" cxnId="{59A3AAAE-2A55-489C-840F-3CAB85D12508}">
      <dgm:prSet/>
      <dgm:spPr/>
      <dgm:t>
        <a:bodyPr/>
        <a:lstStyle/>
        <a:p>
          <a:endParaRPr lang="nb-NO"/>
        </a:p>
      </dgm:t>
    </dgm:pt>
    <dgm:pt modelId="{1411574C-8EE9-4444-8908-19DC4217C1A5}" type="sibTrans" cxnId="{59A3AAAE-2A55-489C-840F-3CAB85D12508}">
      <dgm:prSet/>
      <dgm:spPr/>
      <dgm:t>
        <a:bodyPr/>
        <a:lstStyle/>
        <a:p>
          <a:endParaRPr lang="nb-NO"/>
        </a:p>
      </dgm:t>
    </dgm:pt>
    <dgm:pt modelId="{71CF9F8D-E7A2-4686-99AE-15EA0543F596}">
      <dgm:prSet phldrT="[Text]"/>
      <dgm:spPr/>
      <dgm:t>
        <a:bodyPr/>
        <a:lstStyle/>
        <a:p>
          <a:r>
            <a:rPr lang="nb-NO" b="1" dirty="0"/>
            <a:t>Natural </a:t>
          </a:r>
          <a:r>
            <a:rPr lang="nb-NO" b="1" dirty="0" err="1"/>
            <a:t>events</a:t>
          </a:r>
          <a:r>
            <a:rPr lang="nb-NO" b="1" dirty="0"/>
            <a:t> </a:t>
          </a:r>
          <a:r>
            <a:rPr lang="nb-NO" b="1" dirty="0" err="1"/>
            <a:t>leading</a:t>
          </a:r>
          <a:r>
            <a:rPr lang="nb-NO" b="1" dirty="0"/>
            <a:t> to service </a:t>
          </a:r>
          <a:r>
            <a:rPr lang="nb-NO" b="1" dirty="0" err="1"/>
            <a:t>interruption</a:t>
          </a:r>
          <a:r>
            <a:rPr lang="nb-NO" b="1" dirty="0"/>
            <a:t> </a:t>
          </a:r>
          <a:r>
            <a:rPr lang="nb-NO" b="1" dirty="0" err="1"/>
            <a:t>with</a:t>
          </a:r>
          <a:r>
            <a:rPr lang="nb-NO" b="1" dirty="0"/>
            <a:t> </a:t>
          </a:r>
          <a:r>
            <a:rPr lang="nb-NO" b="1" dirty="0" err="1"/>
            <a:t>damage</a:t>
          </a:r>
          <a:r>
            <a:rPr lang="nb-NO" b="1" dirty="0"/>
            <a:t> to </a:t>
          </a:r>
          <a:r>
            <a:rPr lang="nb-NO" b="1" dirty="0" err="1"/>
            <a:t>assets</a:t>
          </a:r>
          <a:endParaRPr lang="nb-NO" b="1" dirty="0"/>
        </a:p>
      </dgm:t>
    </dgm:pt>
    <dgm:pt modelId="{F42BD3BC-9518-4931-ABEB-087FF69C62AB}" type="parTrans" cxnId="{A5655542-6F7F-4F7B-828A-1F7FD0A23505}">
      <dgm:prSet/>
      <dgm:spPr/>
      <dgm:t>
        <a:bodyPr/>
        <a:lstStyle/>
        <a:p>
          <a:endParaRPr lang="nb-NO"/>
        </a:p>
      </dgm:t>
    </dgm:pt>
    <dgm:pt modelId="{E25B8A98-162C-470D-80FF-B80BCDADC06D}" type="sibTrans" cxnId="{A5655542-6F7F-4F7B-828A-1F7FD0A23505}">
      <dgm:prSet/>
      <dgm:spPr/>
      <dgm:t>
        <a:bodyPr/>
        <a:lstStyle/>
        <a:p>
          <a:endParaRPr lang="nb-NO"/>
        </a:p>
      </dgm:t>
    </dgm:pt>
    <dgm:pt modelId="{719E256C-9303-4852-BAB6-A01BC8C5A385}">
      <dgm:prSet phldrT="[Text]"/>
      <dgm:spPr/>
      <dgm:t>
        <a:bodyPr/>
        <a:lstStyle/>
        <a:p>
          <a:r>
            <a:rPr lang="nb-NO" b="1" dirty="0" err="1"/>
            <a:t>Malfunctioning</a:t>
          </a:r>
          <a:r>
            <a:rPr lang="nb-NO" b="1" dirty="0"/>
            <a:t> </a:t>
          </a:r>
          <a:r>
            <a:rPr lang="nb-NO" b="1" dirty="0" err="1"/>
            <a:t>of</a:t>
          </a:r>
          <a:r>
            <a:rPr lang="nb-NO" b="1" dirty="0"/>
            <a:t> </a:t>
          </a:r>
          <a:r>
            <a:rPr lang="nb-NO" b="1" dirty="0" err="1"/>
            <a:t>asset</a:t>
          </a:r>
          <a:r>
            <a:rPr lang="nb-NO" b="1" dirty="0"/>
            <a:t> due to </a:t>
          </a:r>
          <a:r>
            <a:rPr lang="nb-NO" b="1" dirty="0" err="1"/>
            <a:t>damage</a:t>
          </a:r>
          <a:endParaRPr lang="nb-NO" b="1" dirty="0"/>
        </a:p>
      </dgm:t>
    </dgm:pt>
    <dgm:pt modelId="{59AE7560-7BDF-429E-9EE9-A229E4BE9DB0}" type="parTrans" cxnId="{5F0DB0A4-35F0-4431-B055-8469B44B1534}">
      <dgm:prSet/>
      <dgm:spPr/>
      <dgm:t>
        <a:bodyPr/>
        <a:lstStyle/>
        <a:p>
          <a:endParaRPr lang="nb-NO"/>
        </a:p>
      </dgm:t>
    </dgm:pt>
    <dgm:pt modelId="{B56F6A90-B262-47FE-93C6-EF2D1882A5DC}" type="sibTrans" cxnId="{5F0DB0A4-35F0-4431-B055-8469B44B1534}">
      <dgm:prSet/>
      <dgm:spPr/>
      <dgm:t>
        <a:bodyPr/>
        <a:lstStyle/>
        <a:p>
          <a:endParaRPr lang="nb-NO"/>
        </a:p>
      </dgm:t>
    </dgm:pt>
    <dgm:pt modelId="{C88DAAD8-9169-4E2B-A9FC-AE5C3D77743F}">
      <dgm:prSet phldrT="[Text]"/>
      <dgm:spPr/>
      <dgm:t>
        <a:bodyPr/>
        <a:lstStyle/>
        <a:p>
          <a:r>
            <a:rPr lang="nb-NO" b="1" dirty="0" err="1"/>
            <a:t>Criticality</a:t>
          </a:r>
          <a:r>
            <a:rPr lang="nb-NO" b="1" dirty="0"/>
            <a:t> </a:t>
          </a:r>
          <a:r>
            <a:rPr lang="nb-NO" b="1" dirty="0" err="1"/>
            <a:t>of</a:t>
          </a:r>
          <a:r>
            <a:rPr lang="nb-NO" b="1" dirty="0"/>
            <a:t> </a:t>
          </a:r>
          <a:r>
            <a:rPr lang="nb-NO" b="1" dirty="0" err="1"/>
            <a:t>asset</a:t>
          </a:r>
          <a:r>
            <a:rPr lang="nb-NO" b="1" dirty="0"/>
            <a:t> for </a:t>
          </a:r>
          <a:r>
            <a:rPr lang="nb-NO" b="1" dirty="0" err="1"/>
            <a:t>transportation</a:t>
          </a:r>
          <a:r>
            <a:rPr lang="nb-NO" b="1" dirty="0"/>
            <a:t> service </a:t>
          </a:r>
        </a:p>
      </dgm:t>
    </dgm:pt>
    <dgm:pt modelId="{012911AB-EAB0-454D-A657-243B3ED4E8B0}" type="parTrans" cxnId="{B06DABEC-E641-4AB1-B53E-E99785FE3645}">
      <dgm:prSet/>
      <dgm:spPr/>
      <dgm:t>
        <a:bodyPr/>
        <a:lstStyle/>
        <a:p>
          <a:endParaRPr lang="nb-NO"/>
        </a:p>
      </dgm:t>
    </dgm:pt>
    <dgm:pt modelId="{0CB472E5-EC61-49AB-BFF6-7BB1A4E33537}" type="sibTrans" cxnId="{B06DABEC-E641-4AB1-B53E-E99785FE3645}">
      <dgm:prSet/>
      <dgm:spPr/>
      <dgm:t>
        <a:bodyPr/>
        <a:lstStyle/>
        <a:p>
          <a:endParaRPr lang="nb-NO"/>
        </a:p>
      </dgm:t>
    </dgm:pt>
    <dgm:pt modelId="{ED6136B6-91B9-4918-BE05-2B0244CD140F}">
      <dgm:prSet phldrT="[Text]"/>
      <dgm:spPr/>
      <dgm:t>
        <a:bodyPr/>
        <a:lstStyle/>
        <a:p>
          <a:r>
            <a:rPr lang="nb-NO" b="1" dirty="0"/>
            <a:t>Natural </a:t>
          </a:r>
          <a:r>
            <a:rPr lang="nb-NO" b="1" dirty="0" err="1"/>
            <a:t>events</a:t>
          </a:r>
          <a:r>
            <a:rPr lang="nb-NO" b="1" dirty="0"/>
            <a:t> </a:t>
          </a:r>
          <a:r>
            <a:rPr lang="nb-NO" b="1" dirty="0" err="1"/>
            <a:t>leading</a:t>
          </a:r>
          <a:r>
            <a:rPr lang="nb-NO" b="1" dirty="0"/>
            <a:t> </a:t>
          </a:r>
          <a:r>
            <a:rPr lang="nb-NO" b="1" dirty="0" err="1"/>
            <a:t>directly</a:t>
          </a:r>
          <a:r>
            <a:rPr lang="nb-NO" b="1" dirty="0"/>
            <a:t> to service </a:t>
          </a:r>
          <a:r>
            <a:rPr lang="nb-NO" b="1" dirty="0" err="1"/>
            <a:t>interruption</a:t>
          </a:r>
          <a:r>
            <a:rPr lang="nb-NO" b="1" dirty="0"/>
            <a:t> </a:t>
          </a:r>
          <a:r>
            <a:rPr lang="nb-NO" b="1" dirty="0" err="1"/>
            <a:t>without</a:t>
          </a:r>
          <a:r>
            <a:rPr lang="nb-NO" b="1" dirty="0"/>
            <a:t> material </a:t>
          </a:r>
          <a:r>
            <a:rPr lang="nb-NO" b="1" dirty="0" err="1"/>
            <a:t>damage</a:t>
          </a:r>
          <a:r>
            <a:rPr lang="nb-NO" b="1" dirty="0"/>
            <a:t> to </a:t>
          </a:r>
          <a:r>
            <a:rPr lang="nb-NO" b="1" dirty="0" err="1"/>
            <a:t>assets</a:t>
          </a:r>
          <a:endParaRPr lang="nb-NO" b="1" dirty="0"/>
        </a:p>
      </dgm:t>
    </dgm:pt>
    <dgm:pt modelId="{F9306D42-3B92-4323-A689-B736B53358E3}" type="parTrans" cxnId="{ACD25B0A-BF95-4245-AFD8-1F92E11097EC}">
      <dgm:prSet/>
      <dgm:spPr/>
      <dgm:t>
        <a:bodyPr/>
        <a:lstStyle/>
        <a:p>
          <a:endParaRPr lang="nb-NO"/>
        </a:p>
      </dgm:t>
    </dgm:pt>
    <dgm:pt modelId="{2FDEAE6B-98CD-4B6A-B1C7-2BDD0F88E93E}" type="sibTrans" cxnId="{ACD25B0A-BF95-4245-AFD8-1F92E11097EC}">
      <dgm:prSet/>
      <dgm:spPr/>
      <dgm:t>
        <a:bodyPr/>
        <a:lstStyle/>
        <a:p>
          <a:endParaRPr lang="nb-NO"/>
        </a:p>
      </dgm:t>
    </dgm:pt>
    <dgm:pt modelId="{52818B27-9E0B-4BC3-B088-DF782157976E}" type="pres">
      <dgm:prSet presAssocID="{BB1E7961-DFF1-4776-89BC-A92AB9BA19D6}" presName="hierChild1" presStyleCnt="0">
        <dgm:presLayoutVars>
          <dgm:chPref val="1"/>
          <dgm:dir/>
          <dgm:animOne val="branch"/>
          <dgm:animLvl val="lvl"/>
          <dgm:resizeHandles/>
        </dgm:presLayoutVars>
      </dgm:prSet>
      <dgm:spPr/>
    </dgm:pt>
    <dgm:pt modelId="{B38066DE-E926-449C-8393-3AB998FE5C15}" type="pres">
      <dgm:prSet presAssocID="{1CA03923-17AE-4D45-8C6C-D463DBE3A356}" presName="hierRoot1" presStyleCnt="0"/>
      <dgm:spPr/>
    </dgm:pt>
    <dgm:pt modelId="{7D49253F-FD59-40A9-A2F7-F6D0EAAEC0E7}" type="pres">
      <dgm:prSet presAssocID="{1CA03923-17AE-4D45-8C6C-D463DBE3A356}" presName="composite" presStyleCnt="0"/>
      <dgm:spPr/>
    </dgm:pt>
    <dgm:pt modelId="{D1CB5A73-F8D8-4A54-B013-17F88BE36F76}" type="pres">
      <dgm:prSet presAssocID="{1CA03923-17AE-4D45-8C6C-D463DBE3A356}" presName="background" presStyleLbl="node0" presStyleIdx="0" presStyleCnt="1"/>
      <dgm:spPr/>
    </dgm:pt>
    <dgm:pt modelId="{9CA1301E-63B4-4A04-BB22-1A6B074E7B26}" type="pres">
      <dgm:prSet presAssocID="{1CA03923-17AE-4D45-8C6C-D463DBE3A356}" presName="text" presStyleLbl="fgAcc0" presStyleIdx="0" presStyleCnt="1">
        <dgm:presLayoutVars>
          <dgm:chPref val="3"/>
        </dgm:presLayoutVars>
      </dgm:prSet>
      <dgm:spPr/>
    </dgm:pt>
    <dgm:pt modelId="{58D98244-835A-40DE-95A2-E16823245190}" type="pres">
      <dgm:prSet presAssocID="{1CA03923-17AE-4D45-8C6C-D463DBE3A356}" presName="hierChild2" presStyleCnt="0"/>
      <dgm:spPr/>
    </dgm:pt>
    <dgm:pt modelId="{D086EB49-0EDE-492A-BAFF-FDB3610A4093}" type="pres">
      <dgm:prSet presAssocID="{F42BD3BC-9518-4931-ABEB-087FF69C62AB}" presName="Name10" presStyleLbl="parChTrans1D2" presStyleIdx="0" presStyleCnt="2"/>
      <dgm:spPr/>
    </dgm:pt>
    <dgm:pt modelId="{DCA0A1F3-6FD6-42BD-BDDD-E51675BC0A00}" type="pres">
      <dgm:prSet presAssocID="{71CF9F8D-E7A2-4686-99AE-15EA0543F596}" presName="hierRoot2" presStyleCnt="0"/>
      <dgm:spPr/>
    </dgm:pt>
    <dgm:pt modelId="{C49545D4-952A-4627-88B3-94BE64F97CD0}" type="pres">
      <dgm:prSet presAssocID="{71CF9F8D-E7A2-4686-99AE-15EA0543F596}" presName="composite2" presStyleCnt="0"/>
      <dgm:spPr/>
    </dgm:pt>
    <dgm:pt modelId="{CEB2C584-F112-4F47-8E10-5B2D11FCCEE6}" type="pres">
      <dgm:prSet presAssocID="{71CF9F8D-E7A2-4686-99AE-15EA0543F596}" presName="background2" presStyleLbl="node2" presStyleIdx="0" presStyleCnt="2"/>
      <dgm:spPr/>
    </dgm:pt>
    <dgm:pt modelId="{1275F496-1082-4D36-B8EB-040F4CAE3A32}" type="pres">
      <dgm:prSet presAssocID="{71CF9F8D-E7A2-4686-99AE-15EA0543F596}" presName="text2" presStyleLbl="fgAcc2" presStyleIdx="0" presStyleCnt="2">
        <dgm:presLayoutVars>
          <dgm:chPref val="3"/>
        </dgm:presLayoutVars>
      </dgm:prSet>
      <dgm:spPr/>
    </dgm:pt>
    <dgm:pt modelId="{BB6F9545-4D36-4EC6-92A3-A4D5BD9D2604}" type="pres">
      <dgm:prSet presAssocID="{71CF9F8D-E7A2-4686-99AE-15EA0543F596}" presName="hierChild3" presStyleCnt="0"/>
      <dgm:spPr/>
    </dgm:pt>
    <dgm:pt modelId="{174D4FFA-5F55-4523-8E07-0820175756A6}" type="pres">
      <dgm:prSet presAssocID="{59AE7560-7BDF-429E-9EE9-A229E4BE9DB0}" presName="Name17" presStyleLbl="parChTrans1D3" presStyleIdx="0" presStyleCnt="2"/>
      <dgm:spPr/>
    </dgm:pt>
    <dgm:pt modelId="{9BAD0731-9865-459F-B43A-24345EDD06BB}" type="pres">
      <dgm:prSet presAssocID="{719E256C-9303-4852-BAB6-A01BC8C5A385}" presName="hierRoot3" presStyleCnt="0"/>
      <dgm:spPr/>
    </dgm:pt>
    <dgm:pt modelId="{58628AEA-1EE1-4E3C-A1EC-872232EEE628}" type="pres">
      <dgm:prSet presAssocID="{719E256C-9303-4852-BAB6-A01BC8C5A385}" presName="composite3" presStyleCnt="0"/>
      <dgm:spPr/>
    </dgm:pt>
    <dgm:pt modelId="{EAB3208F-7460-4EED-AFDA-02FEDCC07110}" type="pres">
      <dgm:prSet presAssocID="{719E256C-9303-4852-BAB6-A01BC8C5A385}" presName="background3" presStyleLbl="node3" presStyleIdx="0" presStyleCnt="2"/>
      <dgm:spPr/>
    </dgm:pt>
    <dgm:pt modelId="{F95E1002-CA21-432A-BDAA-6CC19C989F1D}" type="pres">
      <dgm:prSet presAssocID="{719E256C-9303-4852-BAB6-A01BC8C5A385}" presName="text3" presStyleLbl="fgAcc3" presStyleIdx="0" presStyleCnt="2">
        <dgm:presLayoutVars>
          <dgm:chPref val="3"/>
        </dgm:presLayoutVars>
      </dgm:prSet>
      <dgm:spPr/>
    </dgm:pt>
    <dgm:pt modelId="{6BCA214E-35D3-4ADC-B534-84556A30DC5D}" type="pres">
      <dgm:prSet presAssocID="{719E256C-9303-4852-BAB6-A01BC8C5A385}" presName="hierChild4" presStyleCnt="0"/>
      <dgm:spPr/>
    </dgm:pt>
    <dgm:pt modelId="{D009F997-0D5B-4C2F-BC2F-921FD1C755C4}" type="pres">
      <dgm:prSet presAssocID="{012911AB-EAB0-454D-A657-243B3ED4E8B0}" presName="Name17" presStyleLbl="parChTrans1D3" presStyleIdx="1" presStyleCnt="2"/>
      <dgm:spPr/>
    </dgm:pt>
    <dgm:pt modelId="{59BBE72A-E8E6-4EFE-B132-BF1DFC1E486C}" type="pres">
      <dgm:prSet presAssocID="{C88DAAD8-9169-4E2B-A9FC-AE5C3D77743F}" presName="hierRoot3" presStyleCnt="0"/>
      <dgm:spPr/>
    </dgm:pt>
    <dgm:pt modelId="{DBB00411-3079-4297-AB6A-3215E911F76B}" type="pres">
      <dgm:prSet presAssocID="{C88DAAD8-9169-4E2B-A9FC-AE5C3D77743F}" presName="composite3" presStyleCnt="0"/>
      <dgm:spPr/>
    </dgm:pt>
    <dgm:pt modelId="{5CB99D37-5605-4944-87DF-3C0AA4AE0327}" type="pres">
      <dgm:prSet presAssocID="{C88DAAD8-9169-4E2B-A9FC-AE5C3D77743F}" presName="background3" presStyleLbl="node3" presStyleIdx="1" presStyleCnt="2"/>
      <dgm:spPr/>
    </dgm:pt>
    <dgm:pt modelId="{A0BE98FA-505E-464F-8766-161C28A2A56D}" type="pres">
      <dgm:prSet presAssocID="{C88DAAD8-9169-4E2B-A9FC-AE5C3D77743F}" presName="text3" presStyleLbl="fgAcc3" presStyleIdx="1" presStyleCnt="2">
        <dgm:presLayoutVars>
          <dgm:chPref val="3"/>
        </dgm:presLayoutVars>
      </dgm:prSet>
      <dgm:spPr/>
    </dgm:pt>
    <dgm:pt modelId="{109924D7-3AB9-4897-A078-BFA00BD2BB37}" type="pres">
      <dgm:prSet presAssocID="{C88DAAD8-9169-4E2B-A9FC-AE5C3D77743F}" presName="hierChild4" presStyleCnt="0"/>
      <dgm:spPr/>
    </dgm:pt>
    <dgm:pt modelId="{FAF9AA02-5684-47A4-8830-EBA06F8E8FCF}" type="pres">
      <dgm:prSet presAssocID="{F9306D42-3B92-4323-A689-B736B53358E3}" presName="Name10" presStyleLbl="parChTrans1D2" presStyleIdx="1" presStyleCnt="2"/>
      <dgm:spPr/>
    </dgm:pt>
    <dgm:pt modelId="{2E726AE1-3A87-4A69-8862-6BD5B2BFEF1E}" type="pres">
      <dgm:prSet presAssocID="{ED6136B6-91B9-4918-BE05-2B0244CD140F}" presName="hierRoot2" presStyleCnt="0"/>
      <dgm:spPr/>
    </dgm:pt>
    <dgm:pt modelId="{58D878DE-8ED0-4635-BA24-3E24C945F6A3}" type="pres">
      <dgm:prSet presAssocID="{ED6136B6-91B9-4918-BE05-2B0244CD140F}" presName="composite2" presStyleCnt="0"/>
      <dgm:spPr/>
    </dgm:pt>
    <dgm:pt modelId="{6797DD68-A4C4-4769-B070-2CF03F8D6B5F}" type="pres">
      <dgm:prSet presAssocID="{ED6136B6-91B9-4918-BE05-2B0244CD140F}" presName="background2" presStyleLbl="node2" presStyleIdx="1" presStyleCnt="2"/>
      <dgm:spPr/>
    </dgm:pt>
    <dgm:pt modelId="{30CFEE1F-371F-41AD-B647-596EB545890A}" type="pres">
      <dgm:prSet presAssocID="{ED6136B6-91B9-4918-BE05-2B0244CD140F}" presName="text2" presStyleLbl="fgAcc2" presStyleIdx="1" presStyleCnt="2">
        <dgm:presLayoutVars>
          <dgm:chPref val="3"/>
        </dgm:presLayoutVars>
      </dgm:prSet>
      <dgm:spPr/>
    </dgm:pt>
    <dgm:pt modelId="{7021C350-B2D1-4090-A179-F0FF18D704AC}" type="pres">
      <dgm:prSet presAssocID="{ED6136B6-91B9-4918-BE05-2B0244CD140F}" presName="hierChild3" presStyleCnt="0"/>
      <dgm:spPr/>
    </dgm:pt>
  </dgm:ptLst>
  <dgm:cxnLst>
    <dgm:cxn modelId="{ACD25B0A-BF95-4245-AFD8-1F92E11097EC}" srcId="{1CA03923-17AE-4D45-8C6C-D463DBE3A356}" destId="{ED6136B6-91B9-4918-BE05-2B0244CD140F}" srcOrd="1" destOrd="0" parTransId="{F9306D42-3B92-4323-A689-B736B53358E3}" sibTransId="{2FDEAE6B-98CD-4B6A-B1C7-2BDD0F88E93E}"/>
    <dgm:cxn modelId="{124AC31C-70AE-4C57-939B-2C28823F4976}" type="presOf" srcId="{F9306D42-3B92-4323-A689-B736B53358E3}" destId="{FAF9AA02-5684-47A4-8830-EBA06F8E8FCF}" srcOrd="0" destOrd="0" presId="urn:microsoft.com/office/officeart/2005/8/layout/hierarchy1"/>
    <dgm:cxn modelId="{F28AD01F-BF9B-427F-AE3E-8B702CC4E7FC}" type="presOf" srcId="{1CA03923-17AE-4D45-8C6C-D463DBE3A356}" destId="{9CA1301E-63B4-4A04-BB22-1A6B074E7B26}" srcOrd="0" destOrd="0" presId="urn:microsoft.com/office/officeart/2005/8/layout/hierarchy1"/>
    <dgm:cxn modelId="{5730C036-9DAB-4F2D-8B27-CCA76E3C7961}" type="presOf" srcId="{59AE7560-7BDF-429E-9EE9-A229E4BE9DB0}" destId="{174D4FFA-5F55-4523-8E07-0820175756A6}" srcOrd="0" destOrd="0" presId="urn:microsoft.com/office/officeart/2005/8/layout/hierarchy1"/>
    <dgm:cxn modelId="{18C4E65B-2999-4E58-AC76-FF0D1BF264A5}" type="presOf" srcId="{BB1E7961-DFF1-4776-89BC-A92AB9BA19D6}" destId="{52818B27-9E0B-4BC3-B088-DF782157976E}" srcOrd="0" destOrd="0" presId="urn:microsoft.com/office/officeart/2005/8/layout/hierarchy1"/>
    <dgm:cxn modelId="{A5655542-6F7F-4F7B-828A-1F7FD0A23505}" srcId="{1CA03923-17AE-4D45-8C6C-D463DBE3A356}" destId="{71CF9F8D-E7A2-4686-99AE-15EA0543F596}" srcOrd="0" destOrd="0" parTransId="{F42BD3BC-9518-4931-ABEB-087FF69C62AB}" sibTransId="{E25B8A98-162C-470D-80FF-B80BCDADC06D}"/>
    <dgm:cxn modelId="{2A6B056B-E159-42B4-9BB4-F1146751C725}" type="presOf" srcId="{C88DAAD8-9169-4E2B-A9FC-AE5C3D77743F}" destId="{A0BE98FA-505E-464F-8766-161C28A2A56D}" srcOrd="0" destOrd="0" presId="urn:microsoft.com/office/officeart/2005/8/layout/hierarchy1"/>
    <dgm:cxn modelId="{FA6147A0-D640-47E1-92DE-DC6B4ECEE113}" type="presOf" srcId="{71CF9F8D-E7A2-4686-99AE-15EA0543F596}" destId="{1275F496-1082-4D36-B8EB-040F4CAE3A32}" srcOrd="0" destOrd="0" presId="urn:microsoft.com/office/officeart/2005/8/layout/hierarchy1"/>
    <dgm:cxn modelId="{5F0DB0A4-35F0-4431-B055-8469B44B1534}" srcId="{71CF9F8D-E7A2-4686-99AE-15EA0543F596}" destId="{719E256C-9303-4852-BAB6-A01BC8C5A385}" srcOrd="0" destOrd="0" parTransId="{59AE7560-7BDF-429E-9EE9-A229E4BE9DB0}" sibTransId="{B56F6A90-B262-47FE-93C6-EF2D1882A5DC}"/>
    <dgm:cxn modelId="{59A3AAAE-2A55-489C-840F-3CAB85D12508}" srcId="{BB1E7961-DFF1-4776-89BC-A92AB9BA19D6}" destId="{1CA03923-17AE-4D45-8C6C-D463DBE3A356}" srcOrd="0" destOrd="0" parTransId="{5B25751F-F4FB-4183-9556-8398E1FFE399}" sibTransId="{1411574C-8EE9-4444-8908-19DC4217C1A5}"/>
    <dgm:cxn modelId="{F1C824B9-3FD3-4442-97DA-03C2A1255BEC}" type="presOf" srcId="{012911AB-EAB0-454D-A657-243B3ED4E8B0}" destId="{D009F997-0D5B-4C2F-BC2F-921FD1C755C4}" srcOrd="0" destOrd="0" presId="urn:microsoft.com/office/officeart/2005/8/layout/hierarchy1"/>
    <dgm:cxn modelId="{BA3434D2-0C3C-4BEC-8E67-EA7AAD2A04D0}" type="presOf" srcId="{ED6136B6-91B9-4918-BE05-2B0244CD140F}" destId="{30CFEE1F-371F-41AD-B647-596EB545890A}" srcOrd="0" destOrd="0" presId="urn:microsoft.com/office/officeart/2005/8/layout/hierarchy1"/>
    <dgm:cxn modelId="{532A6FE1-CE8D-45DD-B24B-519C318606F9}" type="presOf" srcId="{F42BD3BC-9518-4931-ABEB-087FF69C62AB}" destId="{D086EB49-0EDE-492A-BAFF-FDB3610A4093}" srcOrd="0" destOrd="0" presId="urn:microsoft.com/office/officeart/2005/8/layout/hierarchy1"/>
    <dgm:cxn modelId="{B06DABEC-E641-4AB1-B53E-E99785FE3645}" srcId="{71CF9F8D-E7A2-4686-99AE-15EA0543F596}" destId="{C88DAAD8-9169-4E2B-A9FC-AE5C3D77743F}" srcOrd="1" destOrd="0" parTransId="{012911AB-EAB0-454D-A657-243B3ED4E8B0}" sibTransId="{0CB472E5-EC61-49AB-BFF6-7BB1A4E33537}"/>
    <dgm:cxn modelId="{398208FD-CE35-4F4D-9F47-047FC5713615}" type="presOf" srcId="{719E256C-9303-4852-BAB6-A01BC8C5A385}" destId="{F95E1002-CA21-432A-BDAA-6CC19C989F1D}" srcOrd="0" destOrd="0" presId="urn:microsoft.com/office/officeart/2005/8/layout/hierarchy1"/>
    <dgm:cxn modelId="{1C3F9AD7-DE0F-499B-A726-BD1D38AE827A}" type="presParOf" srcId="{52818B27-9E0B-4BC3-B088-DF782157976E}" destId="{B38066DE-E926-449C-8393-3AB998FE5C15}" srcOrd="0" destOrd="0" presId="urn:microsoft.com/office/officeart/2005/8/layout/hierarchy1"/>
    <dgm:cxn modelId="{13334A4B-B70A-443F-8944-66F92257269F}" type="presParOf" srcId="{B38066DE-E926-449C-8393-3AB998FE5C15}" destId="{7D49253F-FD59-40A9-A2F7-F6D0EAAEC0E7}" srcOrd="0" destOrd="0" presId="urn:microsoft.com/office/officeart/2005/8/layout/hierarchy1"/>
    <dgm:cxn modelId="{DAB9F9C3-8018-4DE0-BDC7-0D23978AAF3E}" type="presParOf" srcId="{7D49253F-FD59-40A9-A2F7-F6D0EAAEC0E7}" destId="{D1CB5A73-F8D8-4A54-B013-17F88BE36F76}" srcOrd="0" destOrd="0" presId="urn:microsoft.com/office/officeart/2005/8/layout/hierarchy1"/>
    <dgm:cxn modelId="{2ADAF8CF-9617-4448-93A0-BF675667F69F}" type="presParOf" srcId="{7D49253F-FD59-40A9-A2F7-F6D0EAAEC0E7}" destId="{9CA1301E-63B4-4A04-BB22-1A6B074E7B26}" srcOrd="1" destOrd="0" presId="urn:microsoft.com/office/officeart/2005/8/layout/hierarchy1"/>
    <dgm:cxn modelId="{A9B15561-441B-4F03-82D4-6D8C8B9B56D9}" type="presParOf" srcId="{B38066DE-E926-449C-8393-3AB998FE5C15}" destId="{58D98244-835A-40DE-95A2-E16823245190}" srcOrd="1" destOrd="0" presId="urn:microsoft.com/office/officeart/2005/8/layout/hierarchy1"/>
    <dgm:cxn modelId="{B76A1A9C-614D-4E62-B848-245E383AF7B8}" type="presParOf" srcId="{58D98244-835A-40DE-95A2-E16823245190}" destId="{D086EB49-0EDE-492A-BAFF-FDB3610A4093}" srcOrd="0" destOrd="0" presId="urn:microsoft.com/office/officeart/2005/8/layout/hierarchy1"/>
    <dgm:cxn modelId="{E9FAF199-4F81-4BC6-88AB-36E16FE13975}" type="presParOf" srcId="{58D98244-835A-40DE-95A2-E16823245190}" destId="{DCA0A1F3-6FD6-42BD-BDDD-E51675BC0A00}" srcOrd="1" destOrd="0" presId="urn:microsoft.com/office/officeart/2005/8/layout/hierarchy1"/>
    <dgm:cxn modelId="{C285393A-C3E8-4786-AB41-9140316F005A}" type="presParOf" srcId="{DCA0A1F3-6FD6-42BD-BDDD-E51675BC0A00}" destId="{C49545D4-952A-4627-88B3-94BE64F97CD0}" srcOrd="0" destOrd="0" presId="urn:microsoft.com/office/officeart/2005/8/layout/hierarchy1"/>
    <dgm:cxn modelId="{CD00FA41-B8F7-4FFD-91A0-B28FCDD95255}" type="presParOf" srcId="{C49545D4-952A-4627-88B3-94BE64F97CD0}" destId="{CEB2C584-F112-4F47-8E10-5B2D11FCCEE6}" srcOrd="0" destOrd="0" presId="urn:microsoft.com/office/officeart/2005/8/layout/hierarchy1"/>
    <dgm:cxn modelId="{0EBCCF71-9E2B-4DE2-A182-129860821ED4}" type="presParOf" srcId="{C49545D4-952A-4627-88B3-94BE64F97CD0}" destId="{1275F496-1082-4D36-B8EB-040F4CAE3A32}" srcOrd="1" destOrd="0" presId="urn:microsoft.com/office/officeart/2005/8/layout/hierarchy1"/>
    <dgm:cxn modelId="{11A1E048-F0C6-40F8-A2CB-45AC23629686}" type="presParOf" srcId="{DCA0A1F3-6FD6-42BD-BDDD-E51675BC0A00}" destId="{BB6F9545-4D36-4EC6-92A3-A4D5BD9D2604}" srcOrd="1" destOrd="0" presId="urn:microsoft.com/office/officeart/2005/8/layout/hierarchy1"/>
    <dgm:cxn modelId="{DA64DD3E-2C04-406C-8099-104EFC98E115}" type="presParOf" srcId="{BB6F9545-4D36-4EC6-92A3-A4D5BD9D2604}" destId="{174D4FFA-5F55-4523-8E07-0820175756A6}" srcOrd="0" destOrd="0" presId="urn:microsoft.com/office/officeart/2005/8/layout/hierarchy1"/>
    <dgm:cxn modelId="{E50CE559-4B5A-4212-B70A-B2D99F21AD3D}" type="presParOf" srcId="{BB6F9545-4D36-4EC6-92A3-A4D5BD9D2604}" destId="{9BAD0731-9865-459F-B43A-24345EDD06BB}" srcOrd="1" destOrd="0" presId="urn:microsoft.com/office/officeart/2005/8/layout/hierarchy1"/>
    <dgm:cxn modelId="{12897C71-0696-4B94-B8E2-71D48956DF60}" type="presParOf" srcId="{9BAD0731-9865-459F-B43A-24345EDD06BB}" destId="{58628AEA-1EE1-4E3C-A1EC-872232EEE628}" srcOrd="0" destOrd="0" presId="urn:microsoft.com/office/officeart/2005/8/layout/hierarchy1"/>
    <dgm:cxn modelId="{CA0FFA1C-82C0-474E-99F3-56655ECE63C5}" type="presParOf" srcId="{58628AEA-1EE1-4E3C-A1EC-872232EEE628}" destId="{EAB3208F-7460-4EED-AFDA-02FEDCC07110}" srcOrd="0" destOrd="0" presId="urn:microsoft.com/office/officeart/2005/8/layout/hierarchy1"/>
    <dgm:cxn modelId="{F2524553-68F8-4F80-B779-2D9539FC861D}" type="presParOf" srcId="{58628AEA-1EE1-4E3C-A1EC-872232EEE628}" destId="{F95E1002-CA21-432A-BDAA-6CC19C989F1D}" srcOrd="1" destOrd="0" presId="urn:microsoft.com/office/officeart/2005/8/layout/hierarchy1"/>
    <dgm:cxn modelId="{1E276889-2B2E-4881-BF3E-134AC04A444E}" type="presParOf" srcId="{9BAD0731-9865-459F-B43A-24345EDD06BB}" destId="{6BCA214E-35D3-4ADC-B534-84556A30DC5D}" srcOrd="1" destOrd="0" presId="urn:microsoft.com/office/officeart/2005/8/layout/hierarchy1"/>
    <dgm:cxn modelId="{E33455A1-3055-4196-AED7-FC83EAA19C6D}" type="presParOf" srcId="{BB6F9545-4D36-4EC6-92A3-A4D5BD9D2604}" destId="{D009F997-0D5B-4C2F-BC2F-921FD1C755C4}" srcOrd="2" destOrd="0" presId="urn:microsoft.com/office/officeart/2005/8/layout/hierarchy1"/>
    <dgm:cxn modelId="{0829688A-500E-47E7-A214-0E7FC24CAC7C}" type="presParOf" srcId="{BB6F9545-4D36-4EC6-92A3-A4D5BD9D2604}" destId="{59BBE72A-E8E6-4EFE-B132-BF1DFC1E486C}" srcOrd="3" destOrd="0" presId="urn:microsoft.com/office/officeart/2005/8/layout/hierarchy1"/>
    <dgm:cxn modelId="{02A269FD-85B8-43B2-B152-A804CA37C2D6}" type="presParOf" srcId="{59BBE72A-E8E6-4EFE-B132-BF1DFC1E486C}" destId="{DBB00411-3079-4297-AB6A-3215E911F76B}" srcOrd="0" destOrd="0" presId="urn:microsoft.com/office/officeart/2005/8/layout/hierarchy1"/>
    <dgm:cxn modelId="{6873934F-F124-4D73-8A73-CD33F4543C6C}" type="presParOf" srcId="{DBB00411-3079-4297-AB6A-3215E911F76B}" destId="{5CB99D37-5605-4944-87DF-3C0AA4AE0327}" srcOrd="0" destOrd="0" presId="urn:microsoft.com/office/officeart/2005/8/layout/hierarchy1"/>
    <dgm:cxn modelId="{607E9C7B-B69D-45C0-B7E5-B0AC4BD4DFE3}" type="presParOf" srcId="{DBB00411-3079-4297-AB6A-3215E911F76B}" destId="{A0BE98FA-505E-464F-8766-161C28A2A56D}" srcOrd="1" destOrd="0" presId="urn:microsoft.com/office/officeart/2005/8/layout/hierarchy1"/>
    <dgm:cxn modelId="{0F83C2BB-382A-4EDE-98C4-E5E86818B969}" type="presParOf" srcId="{59BBE72A-E8E6-4EFE-B132-BF1DFC1E486C}" destId="{109924D7-3AB9-4897-A078-BFA00BD2BB37}" srcOrd="1" destOrd="0" presId="urn:microsoft.com/office/officeart/2005/8/layout/hierarchy1"/>
    <dgm:cxn modelId="{DF1B5145-BB49-47B6-A2A7-91F87CDC1597}" type="presParOf" srcId="{58D98244-835A-40DE-95A2-E16823245190}" destId="{FAF9AA02-5684-47A4-8830-EBA06F8E8FCF}" srcOrd="2" destOrd="0" presId="urn:microsoft.com/office/officeart/2005/8/layout/hierarchy1"/>
    <dgm:cxn modelId="{654D32C6-4590-4B4A-A4D2-B382AEAEAE43}" type="presParOf" srcId="{58D98244-835A-40DE-95A2-E16823245190}" destId="{2E726AE1-3A87-4A69-8862-6BD5B2BFEF1E}" srcOrd="3" destOrd="0" presId="urn:microsoft.com/office/officeart/2005/8/layout/hierarchy1"/>
    <dgm:cxn modelId="{4471871A-C523-4C2C-B95C-A97CB9533C46}" type="presParOf" srcId="{2E726AE1-3A87-4A69-8862-6BD5B2BFEF1E}" destId="{58D878DE-8ED0-4635-BA24-3E24C945F6A3}" srcOrd="0" destOrd="0" presId="urn:microsoft.com/office/officeart/2005/8/layout/hierarchy1"/>
    <dgm:cxn modelId="{9EA04E69-4459-427A-ADF4-BB2011B192BD}" type="presParOf" srcId="{58D878DE-8ED0-4635-BA24-3E24C945F6A3}" destId="{6797DD68-A4C4-4769-B070-2CF03F8D6B5F}" srcOrd="0" destOrd="0" presId="urn:microsoft.com/office/officeart/2005/8/layout/hierarchy1"/>
    <dgm:cxn modelId="{2F390FE8-7646-4683-9846-74005A3A16E6}" type="presParOf" srcId="{58D878DE-8ED0-4635-BA24-3E24C945F6A3}" destId="{30CFEE1F-371F-41AD-B647-596EB545890A}" srcOrd="1" destOrd="0" presId="urn:microsoft.com/office/officeart/2005/8/layout/hierarchy1"/>
    <dgm:cxn modelId="{199BCD9D-9B32-4E3B-B858-BB20DBAE3CB8}" type="presParOf" srcId="{2E726AE1-3A87-4A69-8862-6BD5B2BFEF1E}" destId="{7021C350-B2D1-4090-A179-F0FF18D704A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9AA02-5684-47A4-8830-EBA06F8E8FCF}">
      <dsp:nvSpPr>
        <dsp:cNvPr id="0" name=""/>
        <dsp:cNvSpPr/>
      </dsp:nvSpPr>
      <dsp:spPr>
        <a:xfrm>
          <a:off x="6299457" y="1276234"/>
          <a:ext cx="1226883" cy="583885"/>
        </a:xfrm>
        <a:custGeom>
          <a:avLst/>
          <a:gdLst/>
          <a:ahLst/>
          <a:cxnLst/>
          <a:rect l="0" t="0" r="0" b="0"/>
          <a:pathLst>
            <a:path>
              <a:moveTo>
                <a:pt x="0" y="0"/>
              </a:moveTo>
              <a:lnTo>
                <a:pt x="0" y="397900"/>
              </a:lnTo>
              <a:lnTo>
                <a:pt x="1226883" y="397900"/>
              </a:lnTo>
              <a:lnTo>
                <a:pt x="1226883" y="58388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09F997-0D5B-4C2F-BC2F-921FD1C755C4}">
      <dsp:nvSpPr>
        <dsp:cNvPr id="0" name=""/>
        <dsp:cNvSpPr/>
      </dsp:nvSpPr>
      <dsp:spPr>
        <a:xfrm>
          <a:off x="5072573" y="3134963"/>
          <a:ext cx="1226883" cy="583885"/>
        </a:xfrm>
        <a:custGeom>
          <a:avLst/>
          <a:gdLst/>
          <a:ahLst/>
          <a:cxnLst/>
          <a:rect l="0" t="0" r="0" b="0"/>
          <a:pathLst>
            <a:path>
              <a:moveTo>
                <a:pt x="0" y="0"/>
              </a:moveTo>
              <a:lnTo>
                <a:pt x="0" y="397900"/>
              </a:lnTo>
              <a:lnTo>
                <a:pt x="1226883" y="397900"/>
              </a:lnTo>
              <a:lnTo>
                <a:pt x="1226883" y="583885"/>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74D4FFA-5F55-4523-8E07-0820175756A6}">
      <dsp:nvSpPr>
        <dsp:cNvPr id="0" name=""/>
        <dsp:cNvSpPr/>
      </dsp:nvSpPr>
      <dsp:spPr>
        <a:xfrm>
          <a:off x="3845689" y="3134963"/>
          <a:ext cx="1226883" cy="583885"/>
        </a:xfrm>
        <a:custGeom>
          <a:avLst/>
          <a:gdLst/>
          <a:ahLst/>
          <a:cxnLst/>
          <a:rect l="0" t="0" r="0" b="0"/>
          <a:pathLst>
            <a:path>
              <a:moveTo>
                <a:pt x="1226883" y="0"/>
              </a:moveTo>
              <a:lnTo>
                <a:pt x="1226883" y="397900"/>
              </a:lnTo>
              <a:lnTo>
                <a:pt x="0" y="397900"/>
              </a:lnTo>
              <a:lnTo>
                <a:pt x="0" y="583885"/>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86EB49-0EDE-492A-BAFF-FDB3610A4093}">
      <dsp:nvSpPr>
        <dsp:cNvPr id="0" name=""/>
        <dsp:cNvSpPr/>
      </dsp:nvSpPr>
      <dsp:spPr>
        <a:xfrm>
          <a:off x="5072573" y="1276234"/>
          <a:ext cx="1226883" cy="583885"/>
        </a:xfrm>
        <a:custGeom>
          <a:avLst/>
          <a:gdLst/>
          <a:ahLst/>
          <a:cxnLst/>
          <a:rect l="0" t="0" r="0" b="0"/>
          <a:pathLst>
            <a:path>
              <a:moveTo>
                <a:pt x="1226883" y="0"/>
              </a:moveTo>
              <a:lnTo>
                <a:pt x="1226883" y="397900"/>
              </a:lnTo>
              <a:lnTo>
                <a:pt x="0" y="397900"/>
              </a:lnTo>
              <a:lnTo>
                <a:pt x="0" y="583885"/>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1CB5A73-F8D8-4A54-B013-17F88BE36F76}">
      <dsp:nvSpPr>
        <dsp:cNvPr id="0" name=""/>
        <dsp:cNvSpPr/>
      </dsp:nvSpPr>
      <dsp:spPr>
        <a:xfrm>
          <a:off x="5295642" y="1390"/>
          <a:ext cx="2007628" cy="127484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CA1301E-63B4-4A04-BB22-1A6B074E7B26}">
      <dsp:nvSpPr>
        <dsp:cNvPr id="0" name=""/>
        <dsp:cNvSpPr/>
      </dsp:nvSpPr>
      <dsp:spPr>
        <a:xfrm>
          <a:off x="5518712" y="213307"/>
          <a:ext cx="2007628" cy="12748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b-NO" sz="1600" b="1" kern="1200" dirty="0" err="1"/>
            <a:t>Interruption</a:t>
          </a:r>
          <a:r>
            <a:rPr lang="nb-NO" sz="1600" b="1" kern="1200" dirty="0"/>
            <a:t> </a:t>
          </a:r>
          <a:r>
            <a:rPr lang="nb-NO" sz="1600" b="1" kern="1200" dirty="0" err="1"/>
            <a:t>of</a:t>
          </a:r>
          <a:r>
            <a:rPr lang="nb-NO" sz="1600" b="1" kern="1200" dirty="0"/>
            <a:t> </a:t>
          </a:r>
          <a:r>
            <a:rPr lang="nb-NO" sz="1600" b="1" kern="1200" dirty="0" err="1"/>
            <a:t>transportation</a:t>
          </a:r>
          <a:r>
            <a:rPr lang="nb-NO" sz="1600" b="1" kern="1200" dirty="0"/>
            <a:t> service</a:t>
          </a:r>
        </a:p>
      </dsp:txBody>
      <dsp:txXfrm>
        <a:off x="5556051" y="250646"/>
        <a:ext cx="1932950" cy="1200165"/>
      </dsp:txXfrm>
    </dsp:sp>
    <dsp:sp modelId="{CEB2C584-F112-4F47-8E10-5B2D11FCCEE6}">
      <dsp:nvSpPr>
        <dsp:cNvPr id="0" name=""/>
        <dsp:cNvSpPr/>
      </dsp:nvSpPr>
      <dsp:spPr>
        <a:xfrm>
          <a:off x="4068759" y="1860119"/>
          <a:ext cx="2007628" cy="127484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275F496-1082-4D36-B8EB-040F4CAE3A32}">
      <dsp:nvSpPr>
        <dsp:cNvPr id="0" name=""/>
        <dsp:cNvSpPr/>
      </dsp:nvSpPr>
      <dsp:spPr>
        <a:xfrm>
          <a:off x="4291828" y="2072036"/>
          <a:ext cx="2007628" cy="12748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b="1" kern="1200" dirty="0"/>
            <a:t>Natural </a:t>
          </a:r>
          <a:r>
            <a:rPr lang="nb-NO" sz="1500" b="1" kern="1200" dirty="0" err="1"/>
            <a:t>events</a:t>
          </a:r>
          <a:r>
            <a:rPr lang="nb-NO" sz="1500" b="1" kern="1200" dirty="0"/>
            <a:t> </a:t>
          </a:r>
          <a:r>
            <a:rPr lang="nb-NO" sz="1500" b="1" kern="1200" dirty="0" err="1"/>
            <a:t>leading</a:t>
          </a:r>
          <a:r>
            <a:rPr lang="nb-NO" sz="1500" b="1" kern="1200" dirty="0"/>
            <a:t> to service </a:t>
          </a:r>
          <a:r>
            <a:rPr lang="nb-NO" sz="1500" b="1" kern="1200" dirty="0" err="1"/>
            <a:t>interruption</a:t>
          </a:r>
          <a:r>
            <a:rPr lang="nb-NO" sz="1500" b="1" kern="1200" dirty="0"/>
            <a:t> </a:t>
          </a:r>
          <a:r>
            <a:rPr lang="nb-NO" sz="1500" b="1" kern="1200" dirty="0" err="1"/>
            <a:t>with</a:t>
          </a:r>
          <a:r>
            <a:rPr lang="nb-NO" sz="1500" b="1" kern="1200" dirty="0"/>
            <a:t> </a:t>
          </a:r>
          <a:r>
            <a:rPr lang="nb-NO" sz="1500" b="1" kern="1200" dirty="0" err="1"/>
            <a:t>damage</a:t>
          </a:r>
          <a:r>
            <a:rPr lang="nb-NO" sz="1500" b="1" kern="1200" dirty="0"/>
            <a:t> to </a:t>
          </a:r>
          <a:r>
            <a:rPr lang="nb-NO" sz="1500" b="1" kern="1200" dirty="0" err="1"/>
            <a:t>assets</a:t>
          </a:r>
          <a:endParaRPr lang="nb-NO" sz="1500" b="1" kern="1200" dirty="0"/>
        </a:p>
      </dsp:txBody>
      <dsp:txXfrm>
        <a:off x="4329167" y="2109375"/>
        <a:ext cx="1932950" cy="1200165"/>
      </dsp:txXfrm>
    </dsp:sp>
    <dsp:sp modelId="{EAB3208F-7460-4EED-AFDA-02FEDCC07110}">
      <dsp:nvSpPr>
        <dsp:cNvPr id="0" name=""/>
        <dsp:cNvSpPr/>
      </dsp:nvSpPr>
      <dsp:spPr>
        <a:xfrm>
          <a:off x="2841875" y="3718848"/>
          <a:ext cx="2007628" cy="127484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95E1002-CA21-432A-BDAA-6CC19C989F1D}">
      <dsp:nvSpPr>
        <dsp:cNvPr id="0" name=""/>
        <dsp:cNvSpPr/>
      </dsp:nvSpPr>
      <dsp:spPr>
        <a:xfrm>
          <a:off x="3064945" y="3930765"/>
          <a:ext cx="2007628" cy="12748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b="1" kern="1200" dirty="0" err="1"/>
            <a:t>Malfunctioning</a:t>
          </a:r>
          <a:r>
            <a:rPr lang="nb-NO" sz="1500" b="1" kern="1200" dirty="0"/>
            <a:t> </a:t>
          </a:r>
          <a:r>
            <a:rPr lang="nb-NO" sz="1500" b="1" kern="1200" dirty="0" err="1"/>
            <a:t>of</a:t>
          </a:r>
          <a:r>
            <a:rPr lang="nb-NO" sz="1500" b="1" kern="1200" dirty="0"/>
            <a:t> </a:t>
          </a:r>
          <a:r>
            <a:rPr lang="nb-NO" sz="1500" b="1" kern="1200" dirty="0" err="1"/>
            <a:t>asset</a:t>
          </a:r>
          <a:r>
            <a:rPr lang="nb-NO" sz="1500" b="1" kern="1200" dirty="0"/>
            <a:t> due to </a:t>
          </a:r>
          <a:r>
            <a:rPr lang="nb-NO" sz="1500" b="1" kern="1200" dirty="0" err="1"/>
            <a:t>damage</a:t>
          </a:r>
          <a:endParaRPr lang="nb-NO" sz="1500" b="1" kern="1200" dirty="0"/>
        </a:p>
      </dsp:txBody>
      <dsp:txXfrm>
        <a:off x="3102284" y="3968104"/>
        <a:ext cx="1932950" cy="1200165"/>
      </dsp:txXfrm>
    </dsp:sp>
    <dsp:sp modelId="{5CB99D37-5605-4944-87DF-3C0AA4AE0327}">
      <dsp:nvSpPr>
        <dsp:cNvPr id="0" name=""/>
        <dsp:cNvSpPr/>
      </dsp:nvSpPr>
      <dsp:spPr>
        <a:xfrm>
          <a:off x="5295642" y="3718848"/>
          <a:ext cx="2007628" cy="127484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0BE98FA-505E-464F-8766-161C28A2A56D}">
      <dsp:nvSpPr>
        <dsp:cNvPr id="0" name=""/>
        <dsp:cNvSpPr/>
      </dsp:nvSpPr>
      <dsp:spPr>
        <a:xfrm>
          <a:off x="5518712" y="3930765"/>
          <a:ext cx="2007628" cy="12748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b="1" kern="1200" dirty="0" err="1"/>
            <a:t>Criticality</a:t>
          </a:r>
          <a:r>
            <a:rPr lang="nb-NO" sz="1500" b="1" kern="1200" dirty="0"/>
            <a:t> </a:t>
          </a:r>
          <a:r>
            <a:rPr lang="nb-NO" sz="1500" b="1" kern="1200" dirty="0" err="1"/>
            <a:t>of</a:t>
          </a:r>
          <a:r>
            <a:rPr lang="nb-NO" sz="1500" b="1" kern="1200" dirty="0"/>
            <a:t> </a:t>
          </a:r>
          <a:r>
            <a:rPr lang="nb-NO" sz="1500" b="1" kern="1200" dirty="0" err="1"/>
            <a:t>asset</a:t>
          </a:r>
          <a:r>
            <a:rPr lang="nb-NO" sz="1500" b="1" kern="1200" dirty="0"/>
            <a:t> for </a:t>
          </a:r>
          <a:r>
            <a:rPr lang="nb-NO" sz="1500" b="1" kern="1200" dirty="0" err="1"/>
            <a:t>transportation</a:t>
          </a:r>
          <a:r>
            <a:rPr lang="nb-NO" sz="1500" b="1" kern="1200" dirty="0"/>
            <a:t> service </a:t>
          </a:r>
        </a:p>
      </dsp:txBody>
      <dsp:txXfrm>
        <a:off x="5556051" y="3968104"/>
        <a:ext cx="1932950" cy="1200165"/>
      </dsp:txXfrm>
    </dsp:sp>
    <dsp:sp modelId="{6797DD68-A4C4-4769-B070-2CF03F8D6B5F}">
      <dsp:nvSpPr>
        <dsp:cNvPr id="0" name=""/>
        <dsp:cNvSpPr/>
      </dsp:nvSpPr>
      <dsp:spPr>
        <a:xfrm>
          <a:off x="6522526" y="1860119"/>
          <a:ext cx="2007628" cy="127484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0CFEE1F-371F-41AD-B647-596EB545890A}">
      <dsp:nvSpPr>
        <dsp:cNvPr id="0" name=""/>
        <dsp:cNvSpPr/>
      </dsp:nvSpPr>
      <dsp:spPr>
        <a:xfrm>
          <a:off x="6745596" y="2072036"/>
          <a:ext cx="2007628" cy="127484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b="1" kern="1200" dirty="0"/>
            <a:t>Natural </a:t>
          </a:r>
          <a:r>
            <a:rPr lang="nb-NO" sz="1500" b="1" kern="1200" dirty="0" err="1"/>
            <a:t>events</a:t>
          </a:r>
          <a:r>
            <a:rPr lang="nb-NO" sz="1500" b="1" kern="1200" dirty="0"/>
            <a:t> </a:t>
          </a:r>
          <a:r>
            <a:rPr lang="nb-NO" sz="1500" b="1" kern="1200" dirty="0" err="1"/>
            <a:t>leading</a:t>
          </a:r>
          <a:r>
            <a:rPr lang="nb-NO" sz="1500" b="1" kern="1200" dirty="0"/>
            <a:t> </a:t>
          </a:r>
          <a:r>
            <a:rPr lang="nb-NO" sz="1500" b="1" kern="1200" dirty="0" err="1"/>
            <a:t>directly</a:t>
          </a:r>
          <a:r>
            <a:rPr lang="nb-NO" sz="1500" b="1" kern="1200" dirty="0"/>
            <a:t> to service </a:t>
          </a:r>
          <a:r>
            <a:rPr lang="nb-NO" sz="1500" b="1" kern="1200" dirty="0" err="1"/>
            <a:t>interruption</a:t>
          </a:r>
          <a:r>
            <a:rPr lang="nb-NO" sz="1500" b="1" kern="1200" dirty="0"/>
            <a:t> </a:t>
          </a:r>
          <a:r>
            <a:rPr lang="nb-NO" sz="1500" b="1" kern="1200" dirty="0" err="1"/>
            <a:t>without</a:t>
          </a:r>
          <a:r>
            <a:rPr lang="nb-NO" sz="1500" b="1" kern="1200" dirty="0"/>
            <a:t> material </a:t>
          </a:r>
          <a:r>
            <a:rPr lang="nb-NO" sz="1500" b="1" kern="1200" dirty="0" err="1"/>
            <a:t>damage</a:t>
          </a:r>
          <a:r>
            <a:rPr lang="nb-NO" sz="1500" b="1" kern="1200" dirty="0"/>
            <a:t> to </a:t>
          </a:r>
          <a:r>
            <a:rPr lang="nb-NO" sz="1500" b="1" kern="1200" dirty="0" err="1"/>
            <a:t>assets</a:t>
          </a:r>
          <a:endParaRPr lang="nb-NO" sz="1500" b="1" kern="1200" dirty="0"/>
        </a:p>
      </dsp:txBody>
      <dsp:txXfrm>
        <a:off x="6782935" y="2109375"/>
        <a:ext cx="1932950" cy="1200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A19C76-AC87-4BF2-A2D2-F0C918A0B871}" type="datetimeFigureOut">
              <a:rPr lang="en-GB" smtClean="0"/>
              <a:t>23/04/2021</a:t>
            </a:fld>
            <a:endParaRPr lang="en-GB"/>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3DCEF3-32C6-48CB-9AC3-6949798E0C43}" type="slidenum">
              <a:rPr lang="en-GB" smtClean="0"/>
              <a:t>‹#›</a:t>
            </a:fld>
            <a:endParaRPr lang="en-GB"/>
          </a:p>
        </p:txBody>
      </p:sp>
      <p:pic>
        <p:nvPicPr>
          <p:cNvPr id="6" name="Imagen 5">
            <a:extLst>
              <a:ext uri="{FF2B5EF4-FFF2-40B4-BE49-F238E27FC236}">
                <a16:creationId xmlns:a16="http://schemas.microsoft.com/office/drawing/2014/main" id="{229A5C5C-5BA6-D142-B64C-BBAC55BDEE7B}"/>
              </a:ext>
            </a:extLst>
          </p:cNvPr>
          <p:cNvPicPr>
            <a:picLocks noChangeAspect="1"/>
          </p:cNvPicPr>
          <p:nvPr/>
        </p:nvPicPr>
        <p:blipFill>
          <a:blip r:embed="rId2"/>
          <a:stretch>
            <a:fillRect/>
          </a:stretch>
        </p:blipFill>
        <p:spPr>
          <a:xfrm>
            <a:off x="1395287" y="85854"/>
            <a:ext cx="1685828" cy="497641"/>
          </a:xfrm>
          <a:prstGeom prst="rect">
            <a:avLst/>
          </a:prstGeom>
        </p:spPr>
      </p:pic>
      <p:pic>
        <p:nvPicPr>
          <p:cNvPr id="7" name="Imagen 6">
            <a:extLst>
              <a:ext uri="{FF2B5EF4-FFF2-40B4-BE49-F238E27FC236}">
                <a16:creationId xmlns:a16="http://schemas.microsoft.com/office/drawing/2014/main" id="{5C7DADBA-1558-C04D-9CF4-09EA1B59275D}"/>
              </a:ext>
            </a:extLst>
          </p:cNvPr>
          <p:cNvPicPr>
            <a:picLocks noChangeAspect="1"/>
          </p:cNvPicPr>
          <p:nvPr/>
        </p:nvPicPr>
        <p:blipFill>
          <a:blip r:embed="rId3"/>
          <a:stretch>
            <a:fillRect/>
          </a:stretch>
        </p:blipFill>
        <p:spPr>
          <a:xfrm>
            <a:off x="0" y="-9327"/>
            <a:ext cx="960099" cy="653470"/>
          </a:xfrm>
          <a:prstGeom prst="rect">
            <a:avLst/>
          </a:prstGeom>
        </p:spPr>
      </p:pic>
    </p:spTree>
    <p:extLst>
      <p:ext uri="{BB962C8B-B14F-4D97-AF65-F5344CB8AC3E}">
        <p14:creationId xmlns:p14="http://schemas.microsoft.com/office/powerpoint/2010/main" val="2077194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374831-7CE0-8444-B280-42AA4F52D745}" type="datetimeFigureOut">
              <a:rPr lang="es-ES" smtClean="0"/>
              <a:t>23/04/2021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A5775-3D8F-AF4F-B4A3-F00A296C6642}" type="slidenum">
              <a:rPr lang="es-ES" smtClean="0"/>
              <a:t>‹#›</a:t>
            </a:fld>
            <a:endParaRPr lang="es-ES"/>
          </a:p>
        </p:txBody>
      </p:sp>
      <p:pic>
        <p:nvPicPr>
          <p:cNvPr id="9" name="Imagen 8">
            <a:extLst>
              <a:ext uri="{FF2B5EF4-FFF2-40B4-BE49-F238E27FC236}">
                <a16:creationId xmlns:a16="http://schemas.microsoft.com/office/drawing/2014/main" id="{229A5C5C-5BA6-D142-B64C-BBAC55BDEE7B}"/>
              </a:ext>
            </a:extLst>
          </p:cNvPr>
          <p:cNvPicPr>
            <a:picLocks noChangeAspect="1"/>
          </p:cNvPicPr>
          <p:nvPr/>
        </p:nvPicPr>
        <p:blipFill>
          <a:blip r:embed="rId2"/>
          <a:stretch>
            <a:fillRect/>
          </a:stretch>
        </p:blipFill>
        <p:spPr>
          <a:xfrm>
            <a:off x="1395287" y="85854"/>
            <a:ext cx="1685828" cy="497641"/>
          </a:xfrm>
          <a:prstGeom prst="rect">
            <a:avLst/>
          </a:prstGeom>
        </p:spPr>
      </p:pic>
      <p:pic>
        <p:nvPicPr>
          <p:cNvPr id="10" name="Imagen 9">
            <a:extLst>
              <a:ext uri="{FF2B5EF4-FFF2-40B4-BE49-F238E27FC236}">
                <a16:creationId xmlns:a16="http://schemas.microsoft.com/office/drawing/2014/main" id="{5C7DADBA-1558-C04D-9CF4-09EA1B59275D}"/>
              </a:ext>
            </a:extLst>
          </p:cNvPr>
          <p:cNvPicPr>
            <a:picLocks noChangeAspect="1"/>
          </p:cNvPicPr>
          <p:nvPr/>
        </p:nvPicPr>
        <p:blipFill>
          <a:blip r:embed="rId3"/>
          <a:stretch>
            <a:fillRect/>
          </a:stretch>
        </p:blipFill>
        <p:spPr>
          <a:xfrm>
            <a:off x="0" y="-9327"/>
            <a:ext cx="960099" cy="653470"/>
          </a:xfrm>
          <a:prstGeom prst="rect">
            <a:avLst/>
          </a:prstGeom>
        </p:spPr>
      </p:pic>
    </p:spTree>
    <p:extLst>
      <p:ext uri="{BB962C8B-B14F-4D97-AF65-F5344CB8AC3E}">
        <p14:creationId xmlns:p14="http://schemas.microsoft.com/office/powerpoint/2010/main" val="926948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This bow-tie diagram illustrates the scope of the work. The top event as shown in the </a:t>
            </a:r>
            <a:r>
              <a:rPr lang="en-GB" noProof="0" dirty="0" err="1"/>
              <a:t>middel</a:t>
            </a:r>
            <a:r>
              <a:rPr lang="en-GB" noProof="0" dirty="0"/>
              <a:t> of the figure …</a:t>
            </a:r>
          </a:p>
          <a:p>
            <a:r>
              <a:rPr lang="en-GB" noProof="0" dirty="0"/>
              <a:t>In the left of the diagram causes of the top event are shown. In this work the considered triggers are natural events encompassing extreme </a:t>
            </a:r>
            <a:r>
              <a:rPr lang="en-GB" noProof="0" dirty="0" err="1"/>
              <a:t>weater</a:t>
            </a:r>
            <a:r>
              <a:rPr lang="en-GB" noProof="0" dirty="0"/>
              <a:t> events or related hazards. </a:t>
            </a:r>
          </a:p>
          <a:p>
            <a:r>
              <a:rPr lang="en-GB" noProof="0" dirty="0"/>
              <a:t>The probability of the top event also encompass the physical </a:t>
            </a:r>
            <a:r>
              <a:rPr lang="en-GB" noProof="0" dirty="0" err="1"/>
              <a:t>vulnerabilty</a:t>
            </a:r>
            <a:r>
              <a:rPr lang="en-GB" noProof="0" dirty="0"/>
              <a:t> of the infrastructure related to e.g. robustness; condition and degree of protection</a:t>
            </a:r>
          </a:p>
          <a:p>
            <a:r>
              <a:rPr lang="en-GB" noProof="0" dirty="0"/>
              <a:t>On the right side of the top event, the consequences of the top event are shown; here indirect consequences of the loss of mobility.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A5775-3D8F-AF4F-B4A3-F00A296C6642}"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490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A5775-3D8F-AF4F-B4A3-F00A296C6642}" type="slidenum">
              <a:rPr kumimoji="0" lang="es-E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636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This slide shows different scenarios </a:t>
            </a:r>
            <a:r>
              <a:rPr lang="nb-NO" dirty="0" err="1"/>
              <a:t>leading</a:t>
            </a:r>
            <a:r>
              <a:rPr lang="nb-NO" dirty="0"/>
              <a:t> to </a:t>
            </a:r>
            <a:r>
              <a:rPr lang="nb-NO" dirty="0" err="1"/>
              <a:t>interruption</a:t>
            </a:r>
            <a:r>
              <a:rPr lang="nb-NO" dirty="0"/>
              <a:t> </a:t>
            </a:r>
            <a:r>
              <a:rPr lang="nb-NO" dirty="0" err="1"/>
              <a:t>of</a:t>
            </a:r>
            <a:r>
              <a:rPr lang="nb-NO" dirty="0"/>
              <a:t> </a:t>
            </a:r>
            <a:r>
              <a:rPr lang="nb-NO" dirty="0" err="1"/>
              <a:t>the</a:t>
            </a:r>
            <a:r>
              <a:rPr lang="nb-NO" dirty="0"/>
              <a:t> </a:t>
            </a:r>
            <a:r>
              <a:rPr lang="nb-NO" dirty="0" err="1"/>
              <a:t>transportation</a:t>
            </a:r>
            <a:r>
              <a:rPr lang="nb-NO" dirty="0"/>
              <a:t> service – as </a:t>
            </a:r>
            <a:r>
              <a:rPr lang="nb-NO" dirty="0" err="1"/>
              <a:t>well</a:t>
            </a:r>
            <a:r>
              <a:rPr lang="nb-NO" dirty="0"/>
              <a:t> as </a:t>
            </a:r>
            <a:r>
              <a:rPr lang="nb-NO" dirty="0" err="1"/>
              <a:t>tools</a:t>
            </a:r>
            <a:r>
              <a:rPr lang="nb-NO" dirty="0"/>
              <a:t> for </a:t>
            </a:r>
            <a:r>
              <a:rPr lang="nb-NO" dirty="0" err="1"/>
              <a:t>assessment</a:t>
            </a:r>
            <a:r>
              <a:rPr lang="nb-NO" dirty="0"/>
              <a:t>.</a:t>
            </a:r>
          </a:p>
        </p:txBody>
      </p:sp>
      <p:sp>
        <p:nvSpPr>
          <p:cNvPr id="4" name="Slide Number Placeholder 3"/>
          <p:cNvSpPr>
            <a:spLocks noGrp="1"/>
          </p:cNvSpPr>
          <p:nvPr>
            <p:ph type="sldNum" sz="quarter" idx="10"/>
          </p:nvPr>
        </p:nvSpPr>
        <p:spPr/>
        <p:txBody>
          <a:bodyPr/>
          <a:lstStyle/>
          <a:p>
            <a:fld id="{DE5A5775-3D8F-AF4F-B4A3-F00A296C6642}" type="slidenum">
              <a:rPr lang="es-ES" smtClean="0"/>
              <a:t>4</a:t>
            </a:fld>
            <a:endParaRPr lang="es-ES"/>
          </a:p>
        </p:txBody>
      </p:sp>
    </p:spTree>
    <p:extLst>
      <p:ext uri="{BB962C8B-B14F-4D97-AF65-F5344CB8AC3E}">
        <p14:creationId xmlns:p14="http://schemas.microsoft.com/office/powerpoint/2010/main" val="1000970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2" name="Manual Input 3"/>
          <p:cNvSpPr/>
          <p:nvPr userDrawn="1"/>
        </p:nvSpPr>
        <p:spPr>
          <a:xfrm>
            <a:off x="-39308" y="997894"/>
            <a:ext cx="12270618" cy="4649871"/>
          </a:xfrm>
          <a:prstGeom prst="flowChartManualInput">
            <a:avLst/>
          </a:prstGeom>
          <a:solidFill>
            <a:srgbClr val="0C0E8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Imagen 14">
            <a:extLst>
              <a:ext uri="{FF2B5EF4-FFF2-40B4-BE49-F238E27FC236}">
                <a16:creationId xmlns:a16="http://schemas.microsoft.com/office/drawing/2014/main" id="{AF24AF92-BD09-574C-BC9A-583BF2795009}"/>
              </a:ext>
            </a:extLst>
          </p:cNvPr>
          <p:cNvPicPr>
            <a:picLocks noChangeAspect="1"/>
          </p:cNvPicPr>
          <p:nvPr userDrawn="1"/>
        </p:nvPicPr>
        <p:blipFill>
          <a:blip r:embed="rId2"/>
          <a:stretch>
            <a:fillRect/>
          </a:stretch>
        </p:blipFill>
        <p:spPr>
          <a:xfrm>
            <a:off x="345017" y="385232"/>
            <a:ext cx="3729293" cy="1100853"/>
          </a:xfrm>
          <a:prstGeom prst="rect">
            <a:avLst/>
          </a:prstGeom>
        </p:spPr>
      </p:pic>
      <p:pic>
        <p:nvPicPr>
          <p:cNvPr id="16" name="Imagen 15">
            <a:extLst>
              <a:ext uri="{FF2B5EF4-FFF2-40B4-BE49-F238E27FC236}">
                <a16:creationId xmlns:a16="http://schemas.microsoft.com/office/drawing/2014/main" id="{03F531D5-2213-7B48-8B5F-243E7335494D}"/>
              </a:ext>
            </a:extLst>
          </p:cNvPr>
          <p:cNvPicPr>
            <a:picLocks noChangeAspect="1"/>
          </p:cNvPicPr>
          <p:nvPr userDrawn="1"/>
        </p:nvPicPr>
        <p:blipFill>
          <a:blip r:embed="rId3"/>
          <a:stretch>
            <a:fillRect/>
          </a:stretch>
        </p:blipFill>
        <p:spPr>
          <a:xfrm>
            <a:off x="10685275" y="5803347"/>
            <a:ext cx="1364166" cy="928490"/>
          </a:xfrm>
          <a:prstGeom prst="rect">
            <a:avLst/>
          </a:prstGeom>
        </p:spPr>
      </p:pic>
      <p:sp>
        <p:nvSpPr>
          <p:cNvPr id="3" name="Subtítulo 2">
            <a:extLst>
              <a:ext uri="{FF2B5EF4-FFF2-40B4-BE49-F238E27FC236}">
                <a16:creationId xmlns:a16="http://schemas.microsoft.com/office/drawing/2014/main" id="{3C0508B3-60F6-A84C-8035-29AA459A22FC}"/>
              </a:ext>
            </a:extLst>
          </p:cNvPr>
          <p:cNvSpPr>
            <a:spLocks noGrp="1"/>
          </p:cNvSpPr>
          <p:nvPr>
            <p:ph type="subTitle" idx="1" hasCustomPrompt="1"/>
          </p:nvPr>
        </p:nvSpPr>
        <p:spPr>
          <a:xfrm>
            <a:off x="2480132" y="2689702"/>
            <a:ext cx="9143999" cy="721874"/>
          </a:xfrm>
        </p:spPr>
        <p:txBody>
          <a:bodyPr>
            <a:normAutofit/>
          </a:bodyPr>
          <a:lstStyle>
            <a:lvl1pPr marL="0" indent="0" algn="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r">
              <a:lnSpc>
                <a:spcPct val="140000"/>
              </a:lnSpc>
            </a:pPr>
            <a:r>
              <a:rPr lang="en-US" sz="2800" b="1" dirty="0">
                <a:solidFill>
                  <a:srgbClr val="0C0E88"/>
                </a:solidFill>
                <a:latin typeface="Roboto Light"/>
                <a:cs typeface="Roboto Light"/>
              </a:rPr>
              <a:t> </a:t>
            </a:r>
            <a:r>
              <a:rPr lang="en-US" sz="2400" dirty="0">
                <a:solidFill>
                  <a:schemeClr val="bg1"/>
                </a:solidFill>
                <a:cs typeface="Roboto Light"/>
              </a:rPr>
              <a:t>KICK-OFF MEETING: Session </a:t>
            </a:r>
            <a:r>
              <a:rPr lang="en-US" sz="2400" dirty="0" err="1">
                <a:solidFill>
                  <a:schemeClr val="bg1"/>
                </a:solidFill>
                <a:cs typeface="Roboto Light"/>
              </a:rPr>
              <a:t>xxxx</a:t>
            </a:r>
            <a:endParaRPr lang="en-US" sz="2400" dirty="0">
              <a:solidFill>
                <a:schemeClr val="bg1"/>
              </a:solidFill>
              <a:cs typeface="Roboto Light"/>
            </a:endParaRPr>
          </a:p>
        </p:txBody>
      </p:sp>
      <p:sp>
        <p:nvSpPr>
          <p:cNvPr id="2" name="Título 1">
            <a:extLst>
              <a:ext uri="{FF2B5EF4-FFF2-40B4-BE49-F238E27FC236}">
                <a16:creationId xmlns:a16="http://schemas.microsoft.com/office/drawing/2014/main" id="{828D778E-E7F4-1E47-9509-DDCFFFCC9A6C}"/>
              </a:ext>
            </a:extLst>
          </p:cNvPr>
          <p:cNvSpPr>
            <a:spLocks noGrp="1"/>
          </p:cNvSpPr>
          <p:nvPr>
            <p:ph type="ctrTitle" hasCustomPrompt="1"/>
          </p:nvPr>
        </p:nvSpPr>
        <p:spPr>
          <a:xfrm>
            <a:off x="2480132" y="3516584"/>
            <a:ext cx="9144000" cy="714627"/>
          </a:xfrm>
        </p:spPr>
        <p:txBody>
          <a:bodyPr anchor="b">
            <a:normAutofit/>
          </a:bodyPr>
          <a:lstStyle>
            <a:lvl1pPr algn="r">
              <a:defRPr sz="3600">
                <a:solidFill>
                  <a:schemeClr val="bg1"/>
                </a:solidFill>
              </a:defRPr>
            </a:lvl1pPr>
          </a:lstStyle>
          <a:p>
            <a:pPr algn="r">
              <a:lnSpc>
                <a:spcPct val="140000"/>
              </a:lnSpc>
            </a:pPr>
            <a:r>
              <a:rPr lang="en-US" sz="3600" dirty="0">
                <a:solidFill>
                  <a:schemeClr val="bg1"/>
                </a:solidFill>
                <a:latin typeface="New Baskerville"/>
                <a:cs typeface="New Baskerville"/>
              </a:rPr>
              <a:t>TITLE MEETING </a:t>
            </a:r>
            <a:r>
              <a:rPr lang="en-US" sz="3200" dirty="0">
                <a:solidFill>
                  <a:schemeClr val="bg1"/>
                </a:solidFill>
                <a:latin typeface="New Baskerville"/>
                <a:cs typeface="New Baskerville"/>
              </a:rPr>
              <a:t> </a:t>
            </a:r>
          </a:p>
        </p:txBody>
      </p:sp>
      <p:sp>
        <p:nvSpPr>
          <p:cNvPr id="5" name="Rectángulo 4"/>
          <p:cNvSpPr/>
          <p:nvPr userDrawn="1"/>
        </p:nvSpPr>
        <p:spPr>
          <a:xfrm>
            <a:off x="137020" y="5852094"/>
            <a:ext cx="10440000" cy="830997"/>
          </a:xfrm>
          <a:prstGeom prst="rect">
            <a:avLst/>
          </a:prstGeom>
          <a:ln w="12700">
            <a:solidFill>
              <a:schemeClr val="tx1"/>
            </a:solidFill>
          </a:ln>
        </p:spPr>
        <p:txBody>
          <a:bodyPr wrap="square">
            <a:spAutoFit/>
          </a:bodyPr>
          <a:lstStyle/>
          <a:p>
            <a:pPr algn="ctr">
              <a:spcBef>
                <a:spcPts val="1200"/>
              </a:spcBef>
              <a:spcAft>
                <a:spcPts val="600"/>
              </a:spcAft>
            </a:pPr>
            <a:r>
              <a:rPr lang="en-GB" sz="1200" dirty="0">
                <a:latin typeface="Verdana" panose="020B0604030504040204" pitchFamily="34" charset="0"/>
                <a:ea typeface="Times New Roman" panose="02020603050405020304" pitchFamily="18" charset="0"/>
                <a:cs typeface="Arial" panose="020B0604020202020204" pitchFamily="34" charset="0"/>
              </a:rPr>
              <a:t>This project has received funding from the European Union’s Horizon 2020 research and innovation programme under grant agreement No 769255. The sole responsibility for the content of this presentation lies with the author. It does not necessarily reflect the opinion of the European Union. Neither the Innovation and Networks Executive Agency (INEA) nor the European Commission are responsible for any use that may be made of the information contained therein.</a:t>
            </a: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1287C8A-EAA6-4C77-A63F-6EA51612E28A}"/>
              </a:ext>
            </a:extLst>
          </p:cNvPr>
          <p:cNvPicPr>
            <a:picLocks noChangeAspect="1"/>
          </p:cNvPicPr>
          <p:nvPr userDrawn="1"/>
        </p:nvPicPr>
        <p:blipFill>
          <a:blip r:embed="rId4"/>
          <a:stretch>
            <a:fillRect/>
          </a:stretch>
        </p:blipFill>
        <p:spPr>
          <a:xfrm>
            <a:off x="10379805" y="0"/>
            <a:ext cx="1812195" cy="634043"/>
          </a:xfrm>
          <a:prstGeom prst="rect">
            <a:avLst/>
          </a:prstGeom>
        </p:spPr>
      </p:pic>
    </p:spTree>
    <p:extLst>
      <p:ext uri="{BB962C8B-B14F-4D97-AF65-F5344CB8AC3E}">
        <p14:creationId xmlns:p14="http://schemas.microsoft.com/office/powerpoint/2010/main" val="752659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E70922-E03D-3549-9191-CFE7437FCA82}"/>
              </a:ext>
            </a:extLst>
          </p:cNvPr>
          <p:cNvSpPr>
            <a:spLocks noGrp="1"/>
          </p:cNvSpPr>
          <p:nvPr>
            <p:ph type="title"/>
          </p:nvPr>
        </p:nvSpPr>
        <p:spPr>
          <a:xfrm>
            <a:off x="838200" y="1228885"/>
            <a:ext cx="10515600" cy="757043"/>
          </a:xfrm>
        </p:spPr>
        <p:txBody>
          <a:bodyPr>
            <a:normAutofit/>
          </a:bodyPr>
          <a:lstStyle>
            <a:lvl1pPr>
              <a:defRPr sz="3600"/>
            </a:lvl1pPr>
          </a:lstStyle>
          <a:p>
            <a:r>
              <a:rPr lang="es-ES" dirty="0"/>
              <a:t>Haga clic para modificar el estilo de título del patrón</a:t>
            </a:r>
          </a:p>
        </p:txBody>
      </p:sp>
      <p:sp>
        <p:nvSpPr>
          <p:cNvPr id="3" name="Marcador de contenido 2">
            <a:extLst>
              <a:ext uri="{FF2B5EF4-FFF2-40B4-BE49-F238E27FC236}">
                <a16:creationId xmlns:a16="http://schemas.microsoft.com/office/drawing/2014/main" id="{6C92C6E6-0B6D-DB49-80AF-6575380638C0}"/>
              </a:ext>
            </a:extLst>
          </p:cNvPr>
          <p:cNvSpPr>
            <a:spLocks noGrp="1"/>
          </p:cNvSpPr>
          <p:nvPr>
            <p:ph idx="1"/>
          </p:nvPr>
        </p:nvSpPr>
        <p:spPr>
          <a:xfrm>
            <a:off x="838200" y="2181137"/>
            <a:ext cx="10515600" cy="3995825"/>
          </a:xfrm>
        </p:spPr>
        <p:txBody>
          <a:bodyPr/>
          <a:lstStyle/>
          <a:p>
            <a:r>
              <a:rPr lang="es-ES" dirty="0"/>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A16B3C1C-676B-144B-994A-78A92010C508}"/>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5" name="Marcador de pie de página 4">
            <a:extLst>
              <a:ext uri="{FF2B5EF4-FFF2-40B4-BE49-F238E27FC236}">
                <a16:creationId xmlns:a16="http://schemas.microsoft.com/office/drawing/2014/main" id="{A5018794-3663-814A-93CD-726A5F7EA9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6BFB028-81FB-3D40-973C-967000D272B0}"/>
              </a:ext>
            </a:extLst>
          </p:cNvPr>
          <p:cNvSpPr>
            <a:spLocks noGrp="1"/>
          </p:cNvSpPr>
          <p:nvPr>
            <p:ph type="sldNum" sz="quarter" idx="12"/>
          </p:nvPr>
        </p:nvSpPr>
        <p:spPr/>
        <p:txBody>
          <a:bodyPr/>
          <a:lstStyle/>
          <a:p>
            <a:fld id="{DA94D520-7547-8242-A108-93D1A6554F3E}" type="slidenum">
              <a:rPr lang="es-ES" smtClean="0"/>
              <a:t>‹#›</a:t>
            </a:fld>
            <a:endParaRPr lang="es-ES"/>
          </a:p>
        </p:txBody>
      </p:sp>
      <p:sp>
        <p:nvSpPr>
          <p:cNvPr id="10" name="CuadroTexto 9">
            <a:extLst>
              <a:ext uri="{FF2B5EF4-FFF2-40B4-BE49-F238E27FC236}">
                <a16:creationId xmlns:a16="http://schemas.microsoft.com/office/drawing/2014/main" id="{01554338-1448-3E4F-91A8-2125C0EC4671}"/>
              </a:ext>
            </a:extLst>
          </p:cNvPr>
          <p:cNvSpPr txBox="1"/>
          <p:nvPr userDrawn="1"/>
        </p:nvSpPr>
        <p:spPr>
          <a:xfrm>
            <a:off x="3524568" y="-265815"/>
            <a:ext cx="8220708" cy="1158779"/>
          </a:xfrm>
          <a:prstGeom prst="rect">
            <a:avLst/>
          </a:prstGeom>
          <a:noFill/>
        </p:spPr>
        <p:txBody>
          <a:bodyPr wrap="square" rtlCol="0">
            <a:spAutoFit/>
          </a:bodyPr>
          <a:lstStyle/>
          <a:p>
            <a:pPr algn="r">
              <a:lnSpc>
                <a:spcPct val="130000"/>
              </a:lnSpc>
            </a:pPr>
            <a:br>
              <a:rPr lang="en-US" b="1" dirty="0">
                <a:solidFill>
                  <a:srgbClr val="0C0E88"/>
                </a:solidFill>
                <a:latin typeface="Eurostile" panose="020B0504020202050204" pitchFamily="34" charset="77"/>
              </a:rPr>
            </a:br>
            <a:r>
              <a:rPr lang="en-US" dirty="0">
                <a:solidFill>
                  <a:srgbClr val="0C0E88"/>
                </a:solidFill>
                <a:cs typeface="Roboto Light"/>
              </a:rPr>
              <a:t>GIS-based Infrastructure Management System for </a:t>
            </a:r>
          </a:p>
          <a:p>
            <a:pPr algn="r">
              <a:lnSpc>
                <a:spcPct val="130000"/>
              </a:lnSpc>
            </a:pPr>
            <a:r>
              <a:rPr lang="en-US" dirty="0">
                <a:solidFill>
                  <a:srgbClr val="0C0E88"/>
                </a:solidFill>
                <a:cs typeface="Roboto Light"/>
              </a:rPr>
              <a:t>Optimized Response to Extreme Events on Terrestrial Transport Networks</a:t>
            </a:r>
            <a:r>
              <a:rPr lang="en-US" dirty="0">
                <a:solidFill>
                  <a:srgbClr val="0C0E88"/>
                </a:solidFill>
                <a:cs typeface="Roboto Medium"/>
              </a:rPr>
              <a:t> </a:t>
            </a:r>
          </a:p>
        </p:txBody>
      </p:sp>
      <p:cxnSp>
        <p:nvCxnSpPr>
          <p:cNvPr id="11" name="Straight Connector 4"/>
          <p:cNvCxnSpPr/>
          <p:nvPr userDrawn="1"/>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2" name="Imagen 11">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13" name="Imagen 12">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pic>
        <p:nvPicPr>
          <p:cNvPr id="7" name="Picture 6">
            <a:extLst>
              <a:ext uri="{FF2B5EF4-FFF2-40B4-BE49-F238E27FC236}">
                <a16:creationId xmlns:a16="http://schemas.microsoft.com/office/drawing/2014/main" id="{B0ACF0DF-560F-421C-BA60-95BF97CF601B}"/>
              </a:ext>
            </a:extLst>
          </p:cNvPr>
          <p:cNvPicPr>
            <a:picLocks noChangeAspect="1"/>
          </p:cNvPicPr>
          <p:nvPr userDrawn="1"/>
        </p:nvPicPr>
        <p:blipFill>
          <a:blip r:embed="rId4"/>
          <a:stretch>
            <a:fillRect/>
          </a:stretch>
        </p:blipFill>
        <p:spPr>
          <a:xfrm>
            <a:off x="1" y="6199974"/>
            <a:ext cx="1853514" cy="648500"/>
          </a:xfrm>
          <a:prstGeom prst="rect">
            <a:avLst/>
          </a:prstGeom>
        </p:spPr>
      </p:pic>
    </p:spTree>
    <p:extLst>
      <p:ext uri="{BB962C8B-B14F-4D97-AF65-F5344CB8AC3E}">
        <p14:creationId xmlns:p14="http://schemas.microsoft.com/office/powerpoint/2010/main" val="88046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9E805C-3535-D64C-8457-C2909703506B}"/>
              </a:ext>
            </a:extLst>
          </p:cNvPr>
          <p:cNvSpPr>
            <a:spLocks noGrp="1"/>
          </p:cNvSpPr>
          <p:nvPr>
            <p:ph type="title"/>
          </p:nvPr>
        </p:nvSpPr>
        <p:spPr>
          <a:xfrm>
            <a:off x="831850" y="1218881"/>
            <a:ext cx="10515600" cy="1805249"/>
          </a:xfrm>
        </p:spPr>
        <p:txBody>
          <a:bodyPr anchor="b"/>
          <a:lstStyle>
            <a:lvl1pPr>
              <a:defRPr sz="6000"/>
            </a:lvl1p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72F3073C-1886-4142-82A6-F8CC7530836F}"/>
              </a:ext>
            </a:extLst>
          </p:cNvPr>
          <p:cNvSpPr>
            <a:spLocks noGrp="1"/>
          </p:cNvSpPr>
          <p:nvPr>
            <p:ph type="body" idx="1"/>
          </p:nvPr>
        </p:nvSpPr>
        <p:spPr>
          <a:xfrm>
            <a:off x="831850" y="3209333"/>
            <a:ext cx="10515600" cy="288031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dirty="0"/>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C94D66FB-1139-4842-A2A6-6E0CB63825CA}"/>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5" name="Marcador de pie de página 4">
            <a:extLst>
              <a:ext uri="{FF2B5EF4-FFF2-40B4-BE49-F238E27FC236}">
                <a16:creationId xmlns:a16="http://schemas.microsoft.com/office/drawing/2014/main" id="{7D104C71-1317-EE41-B9F4-F1DC5D4E022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51CB2E-401D-3140-A277-370FF18B6297}"/>
              </a:ext>
            </a:extLst>
          </p:cNvPr>
          <p:cNvSpPr>
            <a:spLocks noGrp="1"/>
          </p:cNvSpPr>
          <p:nvPr>
            <p:ph type="sldNum" sz="quarter" idx="12"/>
          </p:nvPr>
        </p:nvSpPr>
        <p:spPr/>
        <p:txBody>
          <a:bodyPr/>
          <a:lstStyle/>
          <a:p>
            <a:fld id="{DA94D520-7547-8242-A108-93D1A6554F3E}" type="slidenum">
              <a:rPr lang="es-ES" smtClean="0"/>
              <a:t>‹#›</a:t>
            </a:fld>
            <a:endParaRPr lang="es-ES"/>
          </a:p>
        </p:txBody>
      </p:sp>
      <p:sp>
        <p:nvSpPr>
          <p:cNvPr id="7" name="CuadroTexto 6">
            <a:extLst>
              <a:ext uri="{FF2B5EF4-FFF2-40B4-BE49-F238E27FC236}">
                <a16:creationId xmlns:a16="http://schemas.microsoft.com/office/drawing/2014/main" id="{01554338-1448-3E4F-91A8-2125C0EC4671}"/>
              </a:ext>
            </a:extLst>
          </p:cNvPr>
          <p:cNvSpPr txBox="1"/>
          <p:nvPr userDrawn="1"/>
        </p:nvSpPr>
        <p:spPr>
          <a:xfrm>
            <a:off x="3524568" y="-265815"/>
            <a:ext cx="8220708" cy="1158779"/>
          </a:xfrm>
          <a:prstGeom prst="rect">
            <a:avLst/>
          </a:prstGeom>
          <a:noFill/>
        </p:spPr>
        <p:txBody>
          <a:bodyPr wrap="square" rtlCol="0">
            <a:spAutoFit/>
          </a:bodyPr>
          <a:lstStyle/>
          <a:p>
            <a:pPr algn="r">
              <a:lnSpc>
                <a:spcPct val="130000"/>
              </a:lnSpc>
            </a:pPr>
            <a:br>
              <a:rPr lang="en-US" b="1" dirty="0">
                <a:solidFill>
                  <a:srgbClr val="0C0E88"/>
                </a:solidFill>
                <a:latin typeface="Eurostile" panose="020B0504020202050204" pitchFamily="34" charset="77"/>
              </a:rPr>
            </a:br>
            <a:r>
              <a:rPr lang="en-US" dirty="0">
                <a:solidFill>
                  <a:srgbClr val="0C0E88"/>
                </a:solidFill>
                <a:cs typeface="Roboto Light"/>
              </a:rPr>
              <a:t>GIS-based Infrastructure Management System for </a:t>
            </a:r>
          </a:p>
          <a:p>
            <a:pPr algn="r">
              <a:lnSpc>
                <a:spcPct val="130000"/>
              </a:lnSpc>
            </a:pPr>
            <a:r>
              <a:rPr lang="en-US" dirty="0">
                <a:solidFill>
                  <a:srgbClr val="0C0E88"/>
                </a:solidFill>
                <a:cs typeface="Roboto Light"/>
              </a:rPr>
              <a:t>Optimized Response to Extreme Events on Terrestrial Transport Networks</a:t>
            </a:r>
            <a:r>
              <a:rPr lang="en-US" dirty="0">
                <a:solidFill>
                  <a:srgbClr val="0C0E88"/>
                </a:solidFill>
                <a:cs typeface="Roboto Medium"/>
              </a:rPr>
              <a:t> </a:t>
            </a:r>
          </a:p>
        </p:txBody>
      </p:sp>
      <p:cxnSp>
        <p:nvCxnSpPr>
          <p:cNvPr id="8" name="Straight Connector 4"/>
          <p:cNvCxnSpPr/>
          <p:nvPr userDrawn="1"/>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9" name="Imagen 8">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10" name="Imagen 9">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pic>
        <p:nvPicPr>
          <p:cNvPr id="11" name="Picture 10">
            <a:extLst>
              <a:ext uri="{FF2B5EF4-FFF2-40B4-BE49-F238E27FC236}">
                <a16:creationId xmlns:a16="http://schemas.microsoft.com/office/drawing/2014/main" id="{280674C4-385D-4402-BA3B-DC6DA14FCF51}"/>
              </a:ext>
            </a:extLst>
          </p:cNvPr>
          <p:cNvPicPr>
            <a:picLocks noChangeAspect="1"/>
          </p:cNvPicPr>
          <p:nvPr userDrawn="1"/>
        </p:nvPicPr>
        <p:blipFill>
          <a:blip r:embed="rId4"/>
          <a:stretch>
            <a:fillRect/>
          </a:stretch>
        </p:blipFill>
        <p:spPr>
          <a:xfrm>
            <a:off x="1" y="6274854"/>
            <a:ext cx="1652220" cy="578072"/>
          </a:xfrm>
          <a:prstGeom prst="rect">
            <a:avLst/>
          </a:prstGeom>
        </p:spPr>
      </p:pic>
    </p:spTree>
    <p:extLst>
      <p:ext uri="{BB962C8B-B14F-4D97-AF65-F5344CB8AC3E}">
        <p14:creationId xmlns:p14="http://schemas.microsoft.com/office/powerpoint/2010/main" val="342919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6B5A890-22B4-3249-92AD-D83504EAB7F5}"/>
              </a:ext>
            </a:extLst>
          </p:cNvPr>
          <p:cNvSpPr>
            <a:spLocks noGrp="1"/>
          </p:cNvSpPr>
          <p:nvPr>
            <p:ph sz="half" idx="1"/>
          </p:nvPr>
        </p:nvSpPr>
        <p:spPr>
          <a:xfrm>
            <a:off x="838200" y="1317072"/>
            <a:ext cx="5181600" cy="4859891"/>
          </a:xfrm>
        </p:spPr>
        <p:txBody>
          <a:body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id="{4FDC04B9-0CCA-7440-9C16-581FBAC1CCE4}"/>
              </a:ext>
            </a:extLst>
          </p:cNvPr>
          <p:cNvSpPr>
            <a:spLocks noGrp="1"/>
          </p:cNvSpPr>
          <p:nvPr>
            <p:ph sz="half" idx="2"/>
          </p:nvPr>
        </p:nvSpPr>
        <p:spPr>
          <a:xfrm>
            <a:off x="6172200" y="1317072"/>
            <a:ext cx="5181600" cy="4859891"/>
          </a:xfrm>
        </p:spPr>
        <p:txBody>
          <a:bodyPr/>
          <a:lstStyle/>
          <a:p>
            <a:r>
              <a:rPr lang="es-ES" dirty="0"/>
              <a:t>Editar los estilos de texto del patrón
Segundo nivel
Tercer nivel
Cuarto nivel
Quinto nivel</a:t>
            </a:r>
          </a:p>
        </p:txBody>
      </p:sp>
      <p:sp>
        <p:nvSpPr>
          <p:cNvPr id="5" name="Marcador de fecha 4">
            <a:extLst>
              <a:ext uri="{FF2B5EF4-FFF2-40B4-BE49-F238E27FC236}">
                <a16:creationId xmlns:a16="http://schemas.microsoft.com/office/drawing/2014/main" id="{634BD99C-7842-044D-A2F3-89E61B24726C}"/>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6" name="Marcador de pie de página 5">
            <a:extLst>
              <a:ext uri="{FF2B5EF4-FFF2-40B4-BE49-F238E27FC236}">
                <a16:creationId xmlns:a16="http://schemas.microsoft.com/office/drawing/2014/main" id="{8A44167B-7273-BE4B-93F5-B0192099BD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B3EB33F-8FE5-E84B-8132-BF0EFE8F5A52}"/>
              </a:ext>
            </a:extLst>
          </p:cNvPr>
          <p:cNvSpPr>
            <a:spLocks noGrp="1"/>
          </p:cNvSpPr>
          <p:nvPr>
            <p:ph type="sldNum" sz="quarter" idx="12"/>
          </p:nvPr>
        </p:nvSpPr>
        <p:spPr/>
        <p:txBody>
          <a:bodyPr/>
          <a:lstStyle/>
          <a:p>
            <a:fld id="{DA94D520-7547-8242-A108-93D1A6554F3E}" type="slidenum">
              <a:rPr lang="es-ES" smtClean="0"/>
              <a:t>‹#›</a:t>
            </a:fld>
            <a:endParaRPr lang="es-ES"/>
          </a:p>
        </p:txBody>
      </p:sp>
      <p:sp>
        <p:nvSpPr>
          <p:cNvPr id="8" name="CuadroTexto 7">
            <a:extLst>
              <a:ext uri="{FF2B5EF4-FFF2-40B4-BE49-F238E27FC236}">
                <a16:creationId xmlns:a16="http://schemas.microsoft.com/office/drawing/2014/main" id="{01554338-1448-3E4F-91A8-2125C0EC4671}"/>
              </a:ext>
            </a:extLst>
          </p:cNvPr>
          <p:cNvSpPr txBox="1"/>
          <p:nvPr userDrawn="1"/>
        </p:nvSpPr>
        <p:spPr>
          <a:xfrm>
            <a:off x="3524568" y="-265815"/>
            <a:ext cx="8220708" cy="1158779"/>
          </a:xfrm>
          <a:prstGeom prst="rect">
            <a:avLst/>
          </a:prstGeom>
          <a:noFill/>
        </p:spPr>
        <p:txBody>
          <a:bodyPr wrap="square" rtlCol="0">
            <a:spAutoFit/>
          </a:bodyPr>
          <a:lstStyle/>
          <a:p>
            <a:pPr algn="r">
              <a:lnSpc>
                <a:spcPct val="130000"/>
              </a:lnSpc>
            </a:pPr>
            <a:br>
              <a:rPr lang="en-US" b="1" dirty="0">
                <a:solidFill>
                  <a:srgbClr val="0C0E88"/>
                </a:solidFill>
                <a:latin typeface="Eurostile" panose="020B0504020202050204" pitchFamily="34" charset="77"/>
              </a:rPr>
            </a:br>
            <a:r>
              <a:rPr lang="en-US" dirty="0">
                <a:solidFill>
                  <a:srgbClr val="0C0E88"/>
                </a:solidFill>
                <a:cs typeface="Roboto Light"/>
              </a:rPr>
              <a:t>GIS-based Infrastructure Management System for </a:t>
            </a:r>
          </a:p>
          <a:p>
            <a:pPr algn="r">
              <a:lnSpc>
                <a:spcPct val="130000"/>
              </a:lnSpc>
            </a:pPr>
            <a:r>
              <a:rPr lang="en-US" dirty="0">
                <a:solidFill>
                  <a:srgbClr val="0C0E88"/>
                </a:solidFill>
                <a:cs typeface="Roboto Light"/>
              </a:rPr>
              <a:t>Optimized Response to Extreme Events on Terrestrial Transport Networks</a:t>
            </a:r>
            <a:r>
              <a:rPr lang="en-US" dirty="0">
                <a:solidFill>
                  <a:srgbClr val="0C0E88"/>
                </a:solidFill>
                <a:cs typeface="Roboto Medium"/>
              </a:rPr>
              <a:t> </a:t>
            </a:r>
          </a:p>
        </p:txBody>
      </p:sp>
      <p:cxnSp>
        <p:nvCxnSpPr>
          <p:cNvPr id="9" name="Straight Connector 4"/>
          <p:cNvCxnSpPr/>
          <p:nvPr userDrawn="1"/>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0" name="Imagen 9">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11" name="Imagen 10">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pic>
        <p:nvPicPr>
          <p:cNvPr id="2" name="Picture 1">
            <a:extLst>
              <a:ext uri="{FF2B5EF4-FFF2-40B4-BE49-F238E27FC236}">
                <a16:creationId xmlns:a16="http://schemas.microsoft.com/office/drawing/2014/main" id="{9002166A-2DBB-4252-8B3A-4C5EA584656B}"/>
              </a:ext>
            </a:extLst>
          </p:cNvPr>
          <p:cNvPicPr>
            <a:picLocks noChangeAspect="1"/>
          </p:cNvPicPr>
          <p:nvPr userDrawn="1"/>
        </p:nvPicPr>
        <p:blipFill>
          <a:blip r:embed="rId4"/>
          <a:stretch>
            <a:fillRect/>
          </a:stretch>
        </p:blipFill>
        <p:spPr>
          <a:xfrm>
            <a:off x="0" y="6280165"/>
            <a:ext cx="1624319" cy="568310"/>
          </a:xfrm>
          <a:prstGeom prst="rect">
            <a:avLst/>
          </a:prstGeom>
        </p:spPr>
      </p:pic>
    </p:spTree>
    <p:extLst>
      <p:ext uri="{BB962C8B-B14F-4D97-AF65-F5344CB8AC3E}">
        <p14:creationId xmlns:p14="http://schemas.microsoft.com/office/powerpoint/2010/main" val="881478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35486B88-6A49-874C-8EAB-3EC3140E68E2}"/>
              </a:ext>
            </a:extLst>
          </p:cNvPr>
          <p:cNvSpPr>
            <a:spLocks noGrp="1"/>
          </p:cNvSpPr>
          <p:nvPr>
            <p:ph sz="half" idx="2"/>
          </p:nvPr>
        </p:nvSpPr>
        <p:spPr>
          <a:xfrm>
            <a:off x="839788" y="2505075"/>
            <a:ext cx="5157787" cy="3684588"/>
          </a:xfrm>
        </p:spPr>
        <p:txBody>
          <a:bodyPr/>
          <a:lstStyle/>
          <a:p>
            <a:r>
              <a:rPr lang="es-ES" dirty="0"/>
              <a:t>Editar los estilos de texto del patrón
Segundo nivel
Tercer nivel
Cuarto nivel
Quinto nivel</a:t>
            </a:r>
          </a:p>
        </p:txBody>
      </p:sp>
      <p:sp>
        <p:nvSpPr>
          <p:cNvPr id="6" name="Marcador de contenido 5">
            <a:extLst>
              <a:ext uri="{FF2B5EF4-FFF2-40B4-BE49-F238E27FC236}">
                <a16:creationId xmlns:a16="http://schemas.microsoft.com/office/drawing/2014/main" id="{B235039C-AC2C-704C-81F6-B97CB44C0CD2}"/>
              </a:ext>
            </a:extLst>
          </p:cNvPr>
          <p:cNvSpPr>
            <a:spLocks noGrp="1"/>
          </p:cNvSpPr>
          <p:nvPr>
            <p:ph sz="quarter" idx="4"/>
          </p:nvPr>
        </p:nvSpPr>
        <p:spPr>
          <a:xfrm>
            <a:off x="6172200" y="2505075"/>
            <a:ext cx="5183188" cy="3684588"/>
          </a:xfrm>
        </p:spPr>
        <p:txBody>
          <a:bodyPr/>
          <a:lstStyle/>
          <a:p>
            <a:r>
              <a:rPr lang="es-ES" dirty="0"/>
              <a:t>Editar los estilos de texto del patrón
Segundo nivel
Tercer nivel
Cuarto nivel
Quinto nivel</a:t>
            </a:r>
          </a:p>
        </p:txBody>
      </p:sp>
      <p:sp>
        <p:nvSpPr>
          <p:cNvPr id="7" name="Marcador de fecha 6">
            <a:extLst>
              <a:ext uri="{FF2B5EF4-FFF2-40B4-BE49-F238E27FC236}">
                <a16:creationId xmlns:a16="http://schemas.microsoft.com/office/drawing/2014/main" id="{E7A4FA4E-B368-A14C-9496-D4B0EE953DF8}"/>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8" name="Marcador de pie de página 7">
            <a:extLst>
              <a:ext uri="{FF2B5EF4-FFF2-40B4-BE49-F238E27FC236}">
                <a16:creationId xmlns:a16="http://schemas.microsoft.com/office/drawing/2014/main" id="{9A38218F-FD7E-5E40-AEC3-85471207666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DE41552-DC74-994E-BE5B-F144FDC0DBE8}"/>
              </a:ext>
            </a:extLst>
          </p:cNvPr>
          <p:cNvSpPr>
            <a:spLocks noGrp="1"/>
          </p:cNvSpPr>
          <p:nvPr>
            <p:ph type="sldNum" sz="quarter" idx="12"/>
          </p:nvPr>
        </p:nvSpPr>
        <p:spPr/>
        <p:txBody>
          <a:bodyPr/>
          <a:lstStyle/>
          <a:p>
            <a:fld id="{DA94D520-7547-8242-A108-93D1A6554F3E}" type="slidenum">
              <a:rPr lang="es-ES" smtClean="0"/>
              <a:t>‹#›</a:t>
            </a:fld>
            <a:endParaRPr lang="es-ES"/>
          </a:p>
        </p:txBody>
      </p:sp>
      <p:sp>
        <p:nvSpPr>
          <p:cNvPr id="10" name="CuadroTexto 9">
            <a:extLst>
              <a:ext uri="{FF2B5EF4-FFF2-40B4-BE49-F238E27FC236}">
                <a16:creationId xmlns:a16="http://schemas.microsoft.com/office/drawing/2014/main" id="{01554338-1448-3E4F-91A8-2125C0EC4671}"/>
              </a:ext>
            </a:extLst>
          </p:cNvPr>
          <p:cNvSpPr txBox="1"/>
          <p:nvPr userDrawn="1"/>
        </p:nvSpPr>
        <p:spPr>
          <a:xfrm>
            <a:off x="3524568" y="-265815"/>
            <a:ext cx="8220708" cy="1158779"/>
          </a:xfrm>
          <a:prstGeom prst="rect">
            <a:avLst/>
          </a:prstGeom>
          <a:noFill/>
        </p:spPr>
        <p:txBody>
          <a:bodyPr wrap="square" rtlCol="0">
            <a:spAutoFit/>
          </a:bodyPr>
          <a:lstStyle/>
          <a:p>
            <a:pPr algn="r">
              <a:lnSpc>
                <a:spcPct val="130000"/>
              </a:lnSpc>
            </a:pPr>
            <a:br>
              <a:rPr lang="en-US" b="1" dirty="0">
                <a:solidFill>
                  <a:srgbClr val="0C0E88"/>
                </a:solidFill>
                <a:latin typeface="Eurostile" panose="020B0504020202050204" pitchFamily="34" charset="77"/>
              </a:rPr>
            </a:br>
            <a:r>
              <a:rPr lang="en-US" dirty="0">
                <a:solidFill>
                  <a:srgbClr val="0C0E88"/>
                </a:solidFill>
                <a:cs typeface="Roboto Light"/>
              </a:rPr>
              <a:t>GIS-based Infrastructure Management System for </a:t>
            </a:r>
          </a:p>
          <a:p>
            <a:pPr algn="r">
              <a:lnSpc>
                <a:spcPct val="130000"/>
              </a:lnSpc>
            </a:pPr>
            <a:r>
              <a:rPr lang="en-US" dirty="0">
                <a:solidFill>
                  <a:srgbClr val="0C0E88"/>
                </a:solidFill>
                <a:cs typeface="Roboto Light"/>
              </a:rPr>
              <a:t>Optimized Response to Extreme Events on Terrestrial Transport Networks</a:t>
            </a:r>
            <a:r>
              <a:rPr lang="en-US" dirty="0">
                <a:solidFill>
                  <a:srgbClr val="0C0E88"/>
                </a:solidFill>
                <a:cs typeface="Roboto Medium"/>
              </a:rPr>
              <a:t> </a:t>
            </a:r>
          </a:p>
        </p:txBody>
      </p:sp>
      <p:cxnSp>
        <p:nvCxnSpPr>
          <p:cNvPr id="11" name="Straight Connector 4"/>
          <p:cNvCxnSpPr/>
          <p:nvPr userDrawn="1"/>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2" name="Imagen 11">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13" name="Imagen 12">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sp>
        <p:nvSpPr>
          <p:cNvPr id="15" name="Manual Input 10">
            <a:extLst>
              <a:ext uri="{FF2B5EF4-FFF2-40B4-BE49-F238E27FC236}">
                <a16:creationId xmlns:a16="http://schemas.microsoft.com/office/drawing/2014/main" id="{8768F72A-CE58-3845-9390-AEED6547329E}"/>
              </a:ext>
            </a:extLst>
          </p:cNvPr>
          <p:cNvSpPr/>
          <p:nvPr userDrawn="1"/>
        </p:nvSpPr>
        <p:spPr>
          <a:xfrm flipV="1">
            <a:off x="449801" y="1125957"/>
            <a:ext cx="3024546" cy="790754"/>
          </a:xfrm>
          <a:prstGeom prst="flowChartManualInput">
            <a:avLst/>
          </a:prstGeom>
          <a:solidFill>
            <a:srgbClr val="0C0E8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Marcador de contenido 3">
            <a:extLst>
              <a:ext uri="{FF2B5EF4-FFF2-40B4-BE49-F238E27FC236}">
                <a16:creationId xmlns:a16="http://schemas.microsoft.com/office/drawing/2014/main" id="{35486B88-6A49-874C-8EAB-3EC3140E68E2}"/>
              </a:ext>
            </a:extLst>
          </p:cNvPr>
          <p:cNvSpPr>
            <a:spLocks noGrp="1"/>
          </p:cNvSpPr>
          <p:nvPr>
            <p:ph sz="half" idx="13" hasCustomPrompt="1"/>
          </p:nvPr>
        </p:nvSpPr>
        <p:spPr>
          <a:xfrm>
            <a:off x="589517" y="1211723"/>
            <a:ext cx="2720630" cy="447650"/>
          </a:xfrm>
        </p:spPr>
        <p:txBody>
          <a:bodyPr/>
          <a:lstStyle>
            <a:lvl1pPr marL="0" indent="0">
              <a:buNone/>
              <a:defRPr>
                <a:solidFill>
                  <a:schemeClr val="bg1"/>
                </a:solidFill>
              </a:defRPr>
            </a:lvl1pPr>
          </a:lstStyle>
          <a:p>
            <a:r>
              <a:rPr lang="en-GB" noProof="0" dirty="0"/>
              <a:t>Insert title</a:t>
            </a:r>
          </a:p>
        </p:txBody>
      </p:sp>
      <p:grpSp>
        <p:nvGrpSpPr>
          <p:cNvPr id="19" name="Grupo 18"/>
          <p:cNvGrpSpPr/>
          <p:nvPr userDrawn="1"/>
        </p:nvGrpSpPr>
        <p:grpSpPr>
          <a:xfrm>
            <a:off x="3581400" y="1125958"/>
            <a:ext cx="8256901" cy="790754"/>
            <a:chOff x="0" y="0"/>
            <a:chExt cx="8256901" cy="902707"/>
          </a:xfrm>
        </p:grpSpPr>
        <p:sp>
          <p:nvSpPr>
            <p:cNvPr id="20" name="Rectángulo redondeado 19"/>
            <p:cNvSpPr/>
            <p:nvPr userDrawn="1"/>
          </p:nvSpPr>
          <p:spPr>
            <a:xfrm>
              <a:off x="0" y="0"/>
              <a:ext cx="8256901" cy="90270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CuadroTexto 20"/>
            <p:cNvSpPr txBox="1"/>
            <p:nvPr userDrawn="1"/>
          </p:nvSpPr>
          <p:spPr>
            <a:xfrm>
              <a:off x="44067" y="44067"/>
              <a:ext cx="8168767" cy="8145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GB" sz="2400" kern="1200" noProof="0" dirty="0"/>
            </a:p>
          </p:txBody>
        </p:sp>
      </p:grpSp>
      <p:sp>
        <p:nvSpPr>
          <p:cNvPr id="22" name="Marcador de contenido 5">
            <a:extLst>
              <a:ext uri="{FF2B5EF4-FFF2-40B4-BE49-F238E27FC236}">
                <a16:creationId xmlns:a16="http://schemas.microsoft.com/office/drawing/2014/main" id="{B235039C-AC2C-704C-81F6-B97CB44C0CD2}"/>
              </a:ext>
            </a:extLst>
          </p:cNvPr>
          <p:cNvSpPr>
            <a:spLocks noGrp="1"/>
          </p:cNvSpPr>
          <p:nvPr>
            <p:ph sz="quarter" idx="14" hasCustomPrompt="1"/>
          </p:nvPr>
        </p:nvSpPr>
        <p:spPr>
          <a:xfrm>
            <a:off x="3705252" y="1324984"/>
            <a:ext cx="8009195" cy="392700"/>
          </a:xfrm>
        </p:spPr>
        <p:txBody>
          <a:bodyPr>
            <a:normAutofit/>
          </a:bodyPr>
          <a:lstStyle>
            <a:lvl1pPr marL="0" indent="0">
              <a:buNone/>
              <a:defRPr sz="2400">
                <a:solidFill>
                  <a:schemeClr val="bg1"/>
                </a:solidFill>
              </a:defRPr>
            </a:lvl1pPr>
          </a:lstStyle>
          <a:p>
            <a:r>
              <a:rPr lang="es-ES" dirty="0"/>
              <a:t>Editar los estilos de texto del patrón</a:t>
            </a:r>
          </a:p>
        </p:txBody>
      </p:sp>
      <p:pic>
        <p:nvPicPr>
          <p:cNvPr id="2" name="Picture 1">
            <a:extLst>
              <a:ext uri="{FF2B5EF4-FFF2-40B4-BE49-F238E27FC236}">
                <a16:creationId xmlns:a16="http://schemas.microsoft.com/office/drawing/2014/main" id="{4163170F-EF95-413D-B535-C7F61E0A42A0}"/>
              </a:ext>
            </a:extLst>
          </p:cNvPr>
          <p:cNvPicPr>
            <a:picLocks noChangeAspect="1"/>
          </p:cNvPicPr>
          <p:nvPr userDrawn="1"/>
        </p:nvPicPr>
        <p:blipFill>
          <a:blip r:embed="rId4"/>
          <a:stretch>
            <a:fillRect/>
          </a:stretch>
        </p:blipFill>
        <p:spPr>
          <a:xfrm>
            <a:off x="0" y="6289690"/>
            <a:ext cx="1624319" cy="568310"/>
          </a:xfrm>
          <a:prstGeom prst="rect">
            <a:avLst/>
          </a:prstGeom>
        </p:spPr>
      </p:pic>
    </p:spTree>
    <p:extLst>
      <p:ext uri="{BB962C8B-B14F-4D97-AF65-F5344CB8AC3E}">
        <p14:creationId xmlns:p14="http://schemas.microsoft.com/office/powerpoint/2010/main" val="310930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B235039C-AC2C-704C-81F6-B97CB44C0CD2}"/>
              </a:ext>
            </a:extLst>
          </p:cNvPr>
          <p:cNvSpPr>
            <a:spLocks noGrp="1"/>
          </p:cNvSpPr>
          <p:nvPr>
            <p:ph sz="quarter" idx="4"/>
          </p:nvPr>
        </p:nvSpPr>
        <p:spPr>
          <a:xfrm>
            <a:off x="3625467" y="2008990"/>
            <a:ext cx="8088980" cy="4148331"/>
          </a:xfrm>
        </p:spPr>
        <p:txBody>
          <a:bodyPr>
            <a:normAutofit/>
          </a:bodyPr>
          <a:lstStyle>
            <a:lvl1pPr>
              <a:defRPr sz="2000">
                <a:solidFill>
                  <a:srgbClr val="2E2184"/>
                </a:solidFill>
              </a:defRPr>
            </a:lvl1pPr>
          </a:lstStyle>
          <a:p>
            <a:r>
              <a:rPr lang="es-ES" dirty="0"/>
              <a:t>Editar los estilos de texto del patrón
Segundo nivel
Tercer nivel
Cuarto nivel
Quinto nivel</a:t>
            </a:r>
          </a:p>
        </p:txBody>
      </p:sp>
      <p:sp>
        <p:nvSpPr>
          <p:cNvPr id="7" name="Marcador de fecha 6">
            <a:extLst>
              <a:ext uri="{FF2B5EF4-FFF2-40B4-BE49-F238E27FC236}">
                <a16:creationId xmlns:a16="http://schemas.microsoft.com/office/drawing/2014/main" id="{E7A4FA4E-B368-A14C-9496-D4B0EE953DF8}"/>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8" name="Marcador de pie de página 7">
            <a:extLst>
              <a:ext uri="{FF2B5EF4-FFF2-40B4-BE49-F238E27FC236}">
                <a16:creationId xmlns:a16="http://schemas.microsoft.com/office/drawing/2014/main" id="{9A38218F-FD7E-5E40-AEC3-85471207666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DE41552-DC74-994E-BE5B-F144FDC0DBE8}"/>
              </a:ext>
            </a:extLst>
          </p:cNvPr>
          <p:cNvSpPr>
            <a:spLocks noGrp="1"/>
          </p:cNvSpPr>
          <p:nvPr>
            <p:ph type="sldNum" sz="quarter" idx="12"/>
          </p:nvPr>
        </p:nvSpPr>
        <p:spPr/>
        <p:txBody>
          <a:bodyPr/>
          <a:lstStyle/>
          <a:p>
            <a:fld id="{DA94D520-7547-8242-A108-93D1A6554F3E}" type="slidenum">
              <a:rPr lang="es-ES" smtClean="0"/>
              <a:t>‹#›</a:t>
            </a:fld>
            <a:endParaRPr lang="es-ES"/>
          </a:p>
        </p:txBody>
      </p:sp>
      <p:sp>
        <p:nvSpPr>
          <p:cNvPr id="10" name="CuadroTexto 9">
            <a:extLst>
              <a:ext uri="{FF2B5EF4-FFF2-40B4-BE49-F238E27FC236}">
                <a16:creationId xmlns:a16="http://schemas.microsoft.com/office/drawing/2014/main" id="{01554338-1448-3E4F-91A8-2125C0EC4671}"/>
              </a:ext>
            </a:extLst>
          </p:cNvPr>
          <p:cNvSpPr txBox="1"/>
          <p:nvPr userDrawn="1"/>
        </p:nvSpPr>
        <p:spPr>
          <a:xfrm>
            <a:off x="3524568" y="-265815"/>
            <a:ext cx="8220708" cy="1158779"/>
          </a:xfrm>
          <a:prstGeom prst="rect">
            <a:avLst/>
          </a:prstGeom>
          <a:noFill/>
        </p:spPr>
        <p:txBody>
          <a:bodyPr wrap="square" rtlCol="0">
            <a:spAutoFit/>
          </a:bodyPr>
          <a:lstStyle/>
          <a:p>
            <a:pPr algn="r">
              <a:lnSpc>
                <a:spcPct val="130000"/>
              </a:lnSpc>
            </a:pPr>
            <a:br>
              <a:rPr lang="en-US" b="1" dirty="0">
                <a:solidFill>
                  <a:srgbClr val="0C0E88"/>
                </a:solidFill>
                <a:latin typeface="Eurostile" panose="020B0504020202050204" pitchFamily="34" charset="77"/>
              </a:rPr>
            </a:br>
            <a:r>
              <a:rPr lang="en-US" dirty="0">
                <a:solidFill>
                  <a:srgbClr val="0C0E88"/>
                </a:solidFill>
                <a:cs typeface="Roboto Light"/>
              </a:rPr>
              <a:t>GIS-based Infrastructure Management System for </a:t>
            </a:r>
          </a:p>
          <a:p>
            <a:pPr algn="r">
              <a:lnSpc>
                <a:spcPct val="130000"/>
              </a:lnSpc>
            </a:pPr>
            <a:r>
              <a:rPr lang="en-US" dirty="0">
                <a:solidFill>
                  <a:srgbClr val="0C0E88"/>
                </a:solidFill>
                <a:cs typeface="Roboto Light"/>
              </a:rPr>
              <a:t>Optimized Response to Extreme Events on Terrestrial Transport Networks</a:t>
            </a:r>
            <a:r>
              <a:rPr lang="en-US" dirty="0">
                <a:solidFill>
                  <a:srgbClr val="0C0E88"/>
                </a:solidFill>
                <a:cs typeface="Roboto Medium"/>
              </a:rPr>
              <a:t> </a:t>
            </a:r>
          </a:p>
        </p:txBody>
      </p:sp>
      <p:cxnSp>
        <p:nvCxnSpPr>
          <p:cNvPr id="11" name="Straight Connector 4"/>
          <p:cNvCxnSpPr/>
          <p:nvPr userDrawn="1"/>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2" name="Imagen 11">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13" name="Imagen 12">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sp>
        <p:nvSpPr>
          <p:cNvPr id="15" name="Manual Input 10">
            <a:extLst>
              <a:ext uri="{FF2B5EF4-FFF2-40B4-BE49-F238E27FC236}">
                <a16:creationId xmlns:a16="http://schemas.microsoft.com/office/drawing/2014/main" id="{8768F72A-CE58-3845-9390-AEED6547329E}"/>
              </a:ext>
            </a:extLst>
          </p:cNvPr>
          <p:cNvSpPr/>
          <p:nvPr userDrawn="1"/>
        </p:nvSpPr>
        <p:spPr>
          <a:xfrm flipV="1">
            <a:off x="449801" y="1125957"/>
            <a:ext cx="3024546" cy="790754"/>
          </a:xfrm>
          <a:prstGeom prst="flowChartManualInput">
            <a:avLst/>
          </a:prstGeom>
          <a:solidFill>
            <a:srgbClr val="0C0E8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Marcador de contenido 3">
            <a:extLst>
              <a:ext uri="{FF2B5EF4-FFF2-40B4-BE49-F238E27FC236}">
                <a16:creationId xmlns:a16="http://schemas.microsoft.com/office/drawing/2014/main" id="{35486B88-6A49-874C-8EAB-3EC3140E68E2}"/>
              </a:ext>
            </a:extLst>
          </p:cNvPr>
          <p:cNvSpPr>
            <a:spLocks noGrp="1"/>
          </p:cNvSpPr>
          <p:nvPr>
            <p:ph sz="half" idx="13" hasCustomPrompt="1"/>
          </p:nvPr>
        </p:nvSpPr>
        <p:spPr>
          <a:xfrm>
            <a:off x="589517" y="1211723"/>
            <a:ext cx="2720630" cy="447650"/>
          </a:xfrm>
        </p:spPr>
        <p:txBody>
          <a:bodyPr/>
          <a:lstStyle>
            <a:lvl1pPr marL="0" indent="0">
              <a:buNone/>
              <a:defRPr>
                <a:solidFill>
                  <a:schemeClr val="bg1"/>
                </a:solidFill>
              </a:defRPr>
            </a:lvl1pPr>
          </a:lstStyle>
          <a:p>
            <a:r>
              <a:rPr lang="en-GB" noProof="0" dirty="0"/>
              <a:t>Insert title</a:t>
            </a:r>
          </a:p>
        </p:txBody>
      </p:sp>
      <p:grpSp>
        <p:nvGrpSpPr>
          <p:cNvPr id="19" name="Grupo 18"/>
          <p:cNvGrpSpPr/>
          <p:nvPr userDrawn="1"/>
        </p:nvGrpSpPr>
        <p:grpSpPr>
          <a:xfrm>
            <a:off x="3581400" y="1125958"/>
            <a:ext cx="8256901" cy="790754"/>
            <a:chOff x="0" y="0"/>
            <a:chExt cx="8256901" cy="902707"/>
          </a:xfrm>
        </p:grpSpPr>
        <p:sp>
          <p:nvSpPr>
            <p:cNvPr id="20" name="Rectángulo redondeado 19"/>
            <p:cNvSpPr/>
            <p:nvPr userDrawn="1"/>
          </p:nvSpPr>
          <p:spPr>
            <a:xfrm>
              <a:off x="0" y="0"/>
              <a:ext cx="8256901" cy="90270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CuadroTexto 20"/>
            <p:cNvSpPr txBox="1"/>
            <p:nvPr userDrawn="1"/>
          </p:nvSpPr>
          <p:spPr>
            <a:xfrm>
              <a:off x="44067" y="44067"/>
              <a:ext cx="8168767" cy="8145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GB" sz="2400" kern="1200" noProof="0" dirty="0"/>
            </a:p>
          </p:txBody>
        </p:sp>
      </p:grpSp>
      <p:sp>
        <p:nvSpPr>
          <p:cNvPr id="22" name="Marcador de contenido 5">
            <a:extLst>
              <a:ext uri="{FF2B5EF4-FFF2-40B4-BE49-F238E27FC236}">
                <a16:creationId xmlns:a16="http://schemas.microsoft.com/office/drawing/2014/main" id="{B235039C-AC2C-704C-81F6-B97CB44C0CD2}"/>
              </a:ext>
            </a:extLst>
          </p:cNvPr>
          <p:cNvSpPr>
            <a:spLocks noGrp="1"/>
          </p:cNvSpPr>
          <p:nvPr>
            <p:ph sz="quarter" idx="14" hasCustomPrompt="1"/>
          </p:nvPr>
        </p:nvSpPr>
        <p:spPr>
          <a:xfrm>
            <a:off x="3705252" y="1324984"/>
            <a:ext cx="8009195" cy="392700"/>
          </a:xfrm>
        </p:spPr>
        <p:txBody>
          <a:bodyPr>
            <a:normAutofit/>
          </a:bodyPr>
          <a:lstStyle>
            <a:lvl1pPr marL="0" indent="0">
              <a:buNone/>
              <a:defRPr sz="2400">
                <a:solidFill>
                  <a:schemeClr val="bg1"/>
                </a:solidFill>
              </a:defRPr>
            </a:lvl1pPr>
          </a:lstStyle>
          <a:p>
            <a:r>
              <a:rPr lang="es-ES" dirty="0"/>
              <a:t>Editar los estilos de texto del patrón</a:t>
            </a:r>
          </a:p>
        </p:txBody>
      </p:sp>
      <p:pic>
        <p:nvPicPr>
          <p:cNvPr id="2" name="Picture 1">
            <a:extLst>
              <a:ext uri="{FF2B5EF4-FFF2-40B4-BE49-F238E27FC236}">
                <a16:creationId xmlns:a16="http://schemas.microsoft.com/office/drawing/2014/main" id="{3226AC5F-D61B-470A-8D8B-5BA442DD6BCF}"/>
              </a:ext>
            </a:extLst>
          </p:cNvPr>
          <p:cNvPicPr>
            <a:picLocks noChangeAspect="1"/>
          </p:cNvPicPr>
          <p:nvPr userDrawn="1"/>
        </p:nvPicPr>
        <p:blipFill>
          <a:blip r:embed="rId4"/>
          <a:stretch>
            <a:fillRect/>
          </a:stretch>
        </p:blipFill>
        <p:spPr>
          <a:xfrm>
            <a:off x="0" y="6289690"/>
            <a:ext cx="1624319" cy="568310"/>
          </a:xfrm>
          <a:prstGeom prst="rect">
            <a:avLst/>
          </a:prstGeom>
        </p:spPr>
      </p:pic>
    </p:spTree>
    <p:extLst>
      <p:ext uri="{BB962C8B-B14F-4D97-AF65-F5344CB8AC3E}">
        <p14:creationId xmlns:p14="http://schemas.microsoft.com/office/powerpoint/2010/main" val="1706939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B235039C-AC2C-704C-81F6-B97CB44C0CD2}"/>
              </a:ext>
            </a:extLst>
          </p:cNvPr>
          <p:cNvSpPr>
            <a:spLocks noGrp="1"/>
          </p:cNvSpPr>
          <p:nvPr>
            <p:ph sz="quarter" idx="4" hasCustomPrompt="1"/>
          </p:nvPr>
        </p:nvSpPr>
        <p:spPr>
          <a:xfrm>
            <a:off x="3625467" y="2008991"/>
            <a:ext cx="8088980" cy="1547942"/>
          </a:xfrm>
        </p:spPr>
        <p:txBody>
          <a:bodyPr>
            <a:normAutofit/>
          </a:bodyPr>
          <a:lstStyle>
            <a:lvl1pPr>
              <a:defRPr sz="2000">
                <a:solidFill>
                  <a:srgbClr val="2E2184"/>
                </a:solidFill>
              </a:defRPr>
            </a:lvl1pPr>
          </a:lstStyle>
          <a:p>
            <a:r>
              <a:rPr lang="es-ES" dirty="0"/>
              <a:t>Editar los estilos de texto del patrón
Segundo nivel
Tercer nivel
Cuarto nivel</a:t>
            </a:r>
          </a:p>
        </p:txBody>
      </p:sp>
      <p:sp>
        <p:nvSpPr>
          <p:cNvPr id="7" name="Marcador de fecha 6">
            <a:extLst>
              <a:ext uri="{FF2B5EF4-FFF2-40B4-BE49-F238E27FC236}">
                <a16:creationId xmlns:a16="http://schemas.microsoft.com/office/drawing/2014/main" id="{E7A4FA4E-B368-A14C-9496-D4B0EE953DF8}"/>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8" name="Marcador de pie de página 7">
            <a:extLst>
              <a:ext uri="{FF2B5EF4-FFF2-40B4-BE49-F238E27FC236}">
                <a16:creationId xmlns:a16="http://schemas.microsoft.com/office/drawing/2014/main" id="{9A38218F-FD7E-5E40-AEC3-85471207666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DE41552-DC74-994E-BE5B-F144FDC0DBE8}"/>
              </a:ext>
            </a:extLst>
          </p:cNvPr>
          <p:cNvSpPr>
            <a:spLocks noGrp="1"/>
          </p:cNvSpPr>
          <p:nvPr>
            <p:ph type="sldNum" sz="quarter" idx="12"/>
          </p:nvPr>
        </p:nvSpPr>
        <p:spPr/>
        <p:txBody>
          <a:bodyPr/>
          <a:lstStyle/>
          <a:p>
            <a:fld id="{DA94D520-7547-8242-A108-93D1A6554F3E}" type="slidenum">
              <a:rPr lang="es-ES" smtClean="0"/>
              <a:t>‹#›</a:t>
            </a:fld>
            <a:endParaRPr lang="es-ES"/>
          </a:p>
        </p:txBody>
      </p:sp>
      <p:sp>
        <p:nvSpPr>
          <p:cNvPr id="10" name="CuadroTexto 9">
            <a:extLst>
              <a:ext uri="{FF2B5EF4-FFF2-40B4-BE49-F238E27FC236}">
                <a16:creationId xmlns:a16="http://schemas.microsoft.com/office/drawing/2014/main" id="{01554338-1448-3E4F-91A8-2125C0EC4671}"/>
              </a:ext>
            </a:extLst>
          </p:cNvPr>
          <p:cNvSpPr txBox="1"/>
          <p:nvPr userDrawn="1"/>
        </p:nvSpPr>
        <p:spPr>
          <a:xfrm>
            <a:off x="3524568" y="-265815"/>
            <a:ext cx="8220708" cy="1158779"/>
          </a:xfrm>
          <a:prstGeom prst="rect">
            <a:avLst/>
          </a:prstGeom>
          <a:noFill/>
        </p:spPr>
        <p:txBody>
          <a:bodyPr wrap="square" rtlCol="0">
            <a:spAutoFit/>
          </a:bodyPr>
          <a:lstStyle/>
          <a:p>
            <a:pPr algn="r">
              <a:lnSpc>
                <a:spcPct val="130000"/>
              </a:lnSpc>
            </a:pPr>
            <a:br>
              <a:rPr lang="en-US" b="1" dirty="0">
                <a:solidFill>
                  <a:srgbClr val="0C0E88"/>
                </a:solidFill>
                <a:latin typeface="Eurostile" panose="020B0504020202050204" pitchFamily="34" charset="77"/>
              </a:rPr>
            </a:br>
            <a:r>
              <a:rPr lang="en-US" dirty="0">
                <a:solidFill>
                  <a:srgbClr val="0C0E88"/>
                </a:solidFill>
                <a:cs typeface="Roboto Light"/>
              </a:rPr>
              <a:t>GIS-based Infrastructure Management System for </a:t>
            </a:r>
          </a:p>
          <a:p>
            <a:pPr algn="r">
              <a:lnSpc>
                <a:spcPct val="130000"/>
              </a:lnSpc>
            </a:pPr>
            <a:r>
              <a:rPr lang="en-US" dirty="0">
                <a:solidFill>
                  <a:srgbClr val="0C0E88"/>
                </a:solidFill>
                <a:cs typeface="Roboto Light"/>
              </a:rPr>
              <a:t>Optimized Response to Extreme Events on Terrestrial Transport Networks</a:t>
            </a:r>
            <a:r>
              <a:rPr lang="en-US" dirty="0">
                <a:solidFill>
                  <a:srgbClr val="0C0E88"/>
                </a:solidFill>
                <a:cs typeface="Roboto Medium"/>
              </a:rPr>
              <a:t> </a:t>
            </a:r>
          </a:p>
        </p:txBody>
      </p:sp>
      <p:cxnSp>
        <p:nvCxnSpPr>
          <p:cNvPr id="11" name="Straight Connector 4"/>
          <p:cNvCxnSpPr/>
          <p:nvPr userDrawn="1"/>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2" name="Imagen 11">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13" name="Imagen 12">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sp>
        <p:nvSpPr>
          <p:cNvPr id="15" name="Manual Input 10">
            <a:extLst>
              <a:ext uri="{FF2B5EF4-FFF2-40B4-BE49-F238E27FC236}">
                <a16:creationId xmlns:a16="http://schemas.microsoft.com/office/drawing/2014/main" id="{8768F72A-CE58-3845-9390-AEED6547329E}"/>
              </a:ext>
            </a:extLst>
          </p:cNvPr>
          <p:cNvSpPr/>
          <p:nvPr userDrawn="1"/>
        </p:nvSpPr>
        <p:spPr>
          <a:xfrm flipV="1">
            <a:off x="449801" y="1125957"/>
            <a:ext cx="3024546" cy="790754"/>
          </a:xfrm>
          <a:prstGeom prst="flowChartManualInput">
            <a:avLst/>
          </a:prstGeom>
          <a:solidFill>
            <a:srgbClr val="0C0E8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Marcador de contenido 3">
            <a:extLst>
              <a:ext uri="{FF2B5EF4-FFF2-40B4-BE49-F238E27FC236}">
                <a16:creationId xmlns:a16="http://schemas.microsoft.com/office/drawing/2014/main" id="{35486B88-6A49-874C-8EAB-3EC3140E68E2}"/>
              </a:ext>
            </a:extLst>
          </p:cNvPr>
          <p:cNvSpPr>
            <a:spLocks noGrp="1"/>
          </p:cNvSpPr>
          <p:nvPr>
            <p:ph sz="half" idx="13" hasCustomPrompt="1"/>
          </p:nvPr>
        </p:nvSpPr>
        <p:spPr>
          <a:xfrm>
            <a:off x="589517" y="1211723"/>
            <a:ext cx="2720630" cy="447650"/>
          </a:xfrm>
        </p:spPr>
        <p:txBody>
          <a:bodyPr/>
          <a:lstStyle>
            <a:lvl1pPr marL="0" indent="0">
              <a:buNone/>
              <a:defRPr>
                <a:solidFill>
                  <a:schemeClr val="bg1"/>
                </a:solidFill>
              </a:defRPr>
            </a:lvl1pPr>
          </a:lstStyle>
          <a:p>
            <a:r>
              <a:rPr lang="en-GB" noProof="0" dirty="0"/>
              <a:t>Insert title</a:t>
            </a:r>
          </a:p>
        </p:txBody>
      </p:sp>
      <p:grpSp>
        <p:nvGrpSpPr>
          <p:cNvPr id="19" name="Grupo 18"/>
          <p:cNvGrpSpPr/>
          <p:nvPr userDrawn="1"/>
        </p:nvGrpSpPr>
        <p:grpSpPr>
          <a:xfrm>
            <a:off x="3581400" y="1125958"/>
            <a:ext cx="8256901" cy="790754"/>
            <a:chOff x="0" y="0"/>
            <a:chExt cx="8256901" cy="902707"/>
          </a:xfrm>
        </p:grpSpPr>
        <p:sp>
          <p:nvSpPr>
            <p:cNvPr id="20" name="Rectángulo redondeado 19"/>
            <p:cNvSpPr/>
            <p:nvPr userDrawn="1"/>
          </p:nvSpPr>
          <p:spPr>
            <a:xfrm>
              <a:off x="0" y="0"/>
              <a:ext cx="8256901" cy="90270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CuadroTexto 20"/>
            <p:cNvSpPr txBox="1"/>
            <p:nvPr userDrawn="1"/>
          </p:nvSpPr>
          <p:spPr>
            <a:xfrm>
              <a:off x="44067" y="44067"/>
              <a:ext cx="8168767" cy="8145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GB" sz="2400" kern="1200" noProof="0" dirty="0"/>
            </a:p>
          </p:txBody>
        </p:sp>
      </p:grpSp>
      <p:sp>
        <p:nvSpPr>
          <p:cNvPr id="22" name="Marcador de contenido 5">
            <a:extLst>
              <a:ext uri="{FF2B5EF4-FFF2-40B4-BE49-F238E27FC236}">
                <a16:creationId xmlns:a16="http://schemas.microsoft.com/office/drawing/2014/main" id="{B235039C-AC2C-704C-81F6-B97CB44C0CD2}"/>
              </a:ext>
            </a:extLst>
          </p:cNvPr>
          <p:cNvSpPr>
            <a:spLocks noGrp="1"/>
          </p:cNvSpPr>
          <p:nvPr>
            <p:ph sz="quarter" idx="14" hasCustomPrompt="1"/>
          </p:nvPr>
        </p:nvSpPr>
        <p:spPr>
          <a:xfrm>
            <a:off x="3705252" y="1324984"/>
            <a:ext cx="8009195" cy="392700"/>
          </a:xfrm>
        </p:spPr>
        <p:txBody>
          <a:bodyPr>
            <a:normAutofit/>
          </a:bodyPr>
          <a:lstStyle>
            <a:lvl1pPr marL="0" indent="0">
              <a:buNone/>
              <a:defRPr sz="2400">
                <a:solidFill>
                  <a:schemeClr val="bg1"/>
                </a:solidFill>
              </a:defRPr>
            </a:lvl1pPr>
          </a:lstStyle>
          <a:p>
            <a:r>
              <a:rPr lang="es-ES" dirty="0"/>
              <a:t>Editar los estilos de texto del patrón</a:t>
            </a:r>
          </a:p>
        </p:txBody>
      </p:sp>
      <p:sp>
        <p:nvSpPr>
          <p:cNvPr id="24" name="Marcador de contenido 5">
            <a:extLst>
              <a:ext uri="{FF2B5EF4-FFF2-40B4-BE49-F238E27FC236}">
                <a16:creationId xmlns:a16="http://schemas.microsoft.com/office/drawing/2014/main" id="{B235039C-AC2C-704C-81F6-B97CB44C0CD2}"/>
              </a:ext>
            </a:extLst>
          </p:cNvPr>
          <p:cNvSpPr>
            <a:spLocks noGrp="1"/>
          </p:cNvSpPr>
          <p:nvPr>
            <p:ph sz="quarter" idx="15" hasCustomPrompt="1"/>
          </p:nvPr>
        </p:nvSpPr>
        <p:spPr>
          <a:xfrm>
            <a:off x="3625467" y="4532245"/>
            <a:ext cx="8088980" cy="1640222"/>
          </a:xfrm>
        </p:spPr>
        <p:txBody>
          <a:bodyPr>
            <a:normAutofit/>
          </a:bodyPr>
          <a:lstStyle>
            <a:lvl1pPr>
              <a:defRPr sz="2000">
                <a:solidFill>
                  <a:srgbClr val="2E2184"/>
                </a:solidFill>
              </a:defRPr>
            </a:lvl1pPr>
          </a:lstStyle>
          <a:p>
            <a:r>
              <a:rPr lang="es-ES" dirty="0"/>
              <a:t>Editar los estilos de texto del patrón
Segundo nivel
Tercer nivel
Cuarto nivel</a:t>
            </a:r>
          </a:p>
        </p:txBody>
      </p:sp>
      <p:grpSp>
        <p:nvGrpSpPr>
          <p:cNvPr id="25" name="Grupo 24"/>
          <p:cNvGrpSpPr/>
          <p:nvPr userDrawn="1"/>
        </p:nvGrpSpPr>
        <p:grpSpPr>
          <a:xfrm>
            <a:off x="3581400" y="3649212"/>
            <a:ext cx="8256901" cy="790754"/>
            <a:chOff x="0" y="0"/>
            <a:chExt cx="8256901" cy="902707"/>
          </a:xfrm>
        </p:grpSpPr>
        <p:sp>
          <p:nvSpPr>
            <p:cNvPr id="26" name="Rectángulo redondeado 25"/>
            <p:cNvSpPr/>
            <p:nvPr userDrawn="1"/>
          </p:nvSpPr>
          <p:spPr>
            <a:xfrm>
              <a:off x="0" y="0"/>
              <a:ext cx="8256901" cy="90270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CuadroTexto 26"/>
            <p:cNvSpPr txBox="1"/>
            <p:nvPr userDrawn="1"/>
          </p:nvSpPr>
          <p:spPr>
            <a:xfrm>
              <a:off x="44067" y="44067"/>
              <a:ext cx="8168767" cy="8145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endParaRPr lang="en-GB" sz="2400" kern="1200" noProof="0" dirty="0"/>
            </a:p>
          </p:txBody>
        </p:sp>
      </p:grpSp>
      <p:sp>
        <p:nvSpPr>
          <p:cNvPr id="28" name="Marcador de contenido 5">
            <a:extLst>
              <a:ext uri="{FF2B5EF4-FFF2-40B4-BE49-F238E27FC236}">
                <a16:creationId xmlns:a16="http://schemas.microsoft.com/office/drawing/2014/main" id="{B235039C-AC2C-704C-81F6-B97CB44C0CD2}"/>
              </a:ext>
            </a:extLst>
          </p:cNvPr>
          <p:cNvSpPr>
            <a:spLocks noGrp="1"/>
          </p:cNvSpPr>
          <p:nvPr>
            <p:ph sz="quarter" idx="16" hasCustomPrompt="1"/>
          </p:nvPr>
        </p:nvSpPr>
        <p:spPr>
          <a:xfrm>
            <a:off x="3705252" y="3848238"/>
            <a:ext cx="8009195" cy="392700"/>
          </a:xfrm>
        </p:spPr>
        <p:txBody>
          <a:bodyPr>
            <a:normAutofit/>
          </a:bodyPr>
          <a:lstStyle>
            <a:lvl1pPr marL="0" indent="0">
              <a:buNone/>
              <a:defRPr sz="2400">
                <a:solidFill>
                  <a:schemeClr val="bg1"/>
                </a:solidFill>
              </a:defRPr>
            </a:lvl1pPr>
          </a:lstStyle>
          <a:p>
            <a:r>
              <a:rPr lang="es-ES" dirty="0"/>
              <a:t>Editar los estilos de texto del patrón</a:t>
            </a:r>
          </a:p>
        </p:txBody>
      </p:sp>
    </p:spTree>
    <p:extLst>
      <p:ext uri="{BB962C8B-B14F-4D97-AF65-F5344CB8AC3E}">
        <p14:creationId xmlns:p14="http://schemas.microsoft.com/office/powerpoint/2010/main" val="110575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2ABE08B-27FA-9C48-B100-9741ED9EDFDF}"/>
              </a:ext>
            </a:extLst>
          </p:cNvPr>
          <p:cNvSpPr>
            <a:spLocks noGrp="1"/>
          </p:cNvSpPr>
          <p:nvPr>
            <p:ph type="dt" sz="half" idx="10"/>
          </p:nvPr>
        </p:nvSpPr>
        <p:spPr/>
        <p:txBody>
          <a:bodyPr/>
          <a:lstStyle/>
          <a:p>
            <a:fld id="{4FDD70E7-676D-0247-BF57-C475834D2C89}" type="datetimeFigureOut">
              <a:rPr lang="es-ES" smtClean="0"/>
              <a:t>23/04/2021</a:t>
            </a:fld>
            <a:endParaRPr lang="es-ES"/>
          </a:p>
        </p:txBody>
      </p:sp>
      <p:sp>
        <p:nvSpPr>
          <p:cNvPr id="3" name="Marcador de pie de página 2">
            <a:extLst>
              <a:ext uri="{FF2B5EF4-FFF2-40B4-BE49-F238E27FC236}">
                <a16:creationId xmlns:a16="http://schemas.microsoft.com/office/drawing/2014/main" id="{DD83BA85-F2DE-E140-8F35-2C86E50AFE1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6373572-23E3-EE4E-87F8-615E021105F9}"/>
              </a:ext>
            </a:extLst>
          </p:cNvPr>
          <p:cNvSpPr>
            <a:spLocks noGrp="1"/>
          </p:cNvSpPr>
          <p:nvPr>
            <p:ph type="sldNum" sz="quarter" idx="12"/>
          </p:nvPr>
        </p:nvSpPr>
        <p:spPr/>
        <p:txBody>
          <a:bodyPr/>
          <a:lstStyle/>
          <a:p>
            <a:fld id="{DA94D520-7547-8242-A108-93D1A6554F3E}" type="slidenum">
              <a:rPr lang="es-ES" smtClean="0"/>
              <a:t>‹#›</a:t>
            </a:fld>
            <a:endParaRPr lang="es-ES"/>
          </a:p>
        </p:txBody>
      </p:sp>
      <p:pic>
        <p:nvPicPr>
          <p:cNvPr id="5" name="Imagen 4">
            <a:extLst>
              <a:ext uri="{FF2B5EF4-FFF2-40B4-BE49-F238E27FC236}">
                <a16:creationId xmlns:a16="http://schemas.microsoft.com/office/drawing/2014/main" id="{229A5C5C-5BA6-D142-B64C-BBAC55BDEE7B}"/>
              </a:ext>
            </a:extLst>
          </p:cNvPr>
          <p:cNvPicPr>
            <a:picLocks noChangeAspect="1"/>
          </p:cNvPicPr>
          <p:nvPr userDrawn="1"/>
        </p:nvPicPr>
        <p:blipFill>
          <a:blip r:embed="rId2"/>
          <a:stretch>
            <a:fillRect/>
          </a:stretch>
        </p:blipFill>
        <p:spPr>
          <a:xfrm>
            <a:off x="1624319" y="340830"/>
            <a:ext cx="1685828" cy="497641"/>
          </a:xfrm>
          <a:prstGeom prst="rect">
            <a:avLst/>
          </a:prstGeom>
        </p:spPr>
      </p:pic>
      <p:pic>
        <p:nvPicPr>
          <p:cNvPr id="6" name="Imagen 5">
            <a:extLst>
              <a:ext uri="{FF2B5EF4-FFF2-40B4-BE49-F238E27FC236}">
                <a16:creationId xmlns:a16="http://schemas.microsoft.com/office/drawing/2014/main" id="{5C7DADBA-1558-C04D-9CF4-09EA1B59275D}"/>
              </a:ext>
            </a:extLst>
          </p:cNvPr>
          <p:cNvPicPr>
            <a:picLocks noChangeAspect="1"/>
          </p:cNvPicPr>
          <p:nvPr userDrawn="1"/>
        </p:nvPicPr>
        <p:blipFill>
          <a:blip r:embed="rId3"/>
          <a:stretch>
            <a:fillRect/>
          </a:stretch>
        </p:blipFill>
        <p:spPr>
          <a:xfrm>
            <a:off x="449800" y="256760"/>
            <a:ext cx="960099" cy="653470"/>
          </a:xfrm>
          <a:prstGeom prst="rect">
            <a:avLst/>
          </a:prstGeom>
        </p:spPr>
      </p:pic>
    </p:spTree>
    <p:extLst>
      <p:ext uri="{BB962C8B-B14F-4D97-AF65-F5344CB8AC3E}">
        <p14:creationId xmlns:p14="http://schemas.microsoft.com/office/powerpoint/2010/main" val="187388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sp>
        <p:nvSpPr>
          <p:cNvPr id="7" name="Manual Input 3"/>
          <p:cNvSpPr/>
          <p:nvPr userDrawn="1"/>
        </p:nvSpPr>
        <p:spPr>
          <a:xfrm>
            <a:off x="-39308" y="997894"/>
            <a:ext cx="12270618" cy="4735029"/>
          </a:xfrm>
          <a:prstGeom prst="flowChartManualInput">
            <a:avLst/>
          </a:prstGeom>
          <a:solidFill>
            <a:srgbClr val="0C0E8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2"/>
          <p:cNvSpPr/>
          <p:nvPr userDrawn="1"/>
        </p:nvSpPr>
        <p:spPr>
          <a:xfrm>
            <a:off x="-39309" y="2201511"/>
            <a:ext cx="12270618" cy="3312104"/>
          </a:xfrm>
          <a:prstGeom prst="rect">
            <a:avLst/>
          </a:prstGeom>
          <a:solidFill>
            <a:srgbClr val="0C0E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427C"/>
              </a:solidFill>
            </a:endParaRPr>
          </a:p>
        </p:txBody>
      </p:sp>
      <p:pic>
        <p:nvPicPr>
          <p:cNvPr id="9" name="Imagen 8">
            <a:extLst>
              <a:ext uri="{FF2B5EF4-FFF2-40B4-BE49-F238E27FC236}">
                <a16:creationId xmlns:a16="http://schemas.microsoft.com/office/drawing/2014/main" id="{AF24AF92-BD09-574C-BC9A-583BF2795009}"/>
              </a:ext>
            </a:extLst>
          </p:cNvPr>
          <p:cNvPicPr>
            <a:picLocks noChangeAspect="1"/>
          </p:cNvPicPr>
          <p:nvPr userDrawn="1"/>
        </p:nvPicPr>
        <p:blipFill>
          <a:blip r:embed="rId2"/>
          <a:stretch>
            <a:fillRect/>
          </a:stretch>
        </p:blipFill>
        <p:spPr>
          <a:xfrm>
            <a:off x="345017" y="385232"/>
            <a:ext cx="3729293" cy="1100853"/>
          </a:xfrm>
          <a:prstGeom prst="rect">
            <a:avLst/>
          </a:prstGeom>
        </p:spPr>
      </p:pic>
      <p:sp>
        <p:nvSpPr>
          <p:cNvPr id="11" name="Subtítulo 2">
            <a:extLst>
              <a:ext uri="{FF2B5EF4-FFF2-40B4-BE49-F238E27FC236}">
                <a16:creationId xmlns:a16="http://schemas.microsoft.com/office/drawing/2014/main" id="{3C0508B3-60F6-A84C-8035-29AA459A22FC}"/>
              </a:ext>
            </a:extLst>
          </p:cNvPr>
          <p:cNvSpPr>
            <a:spLocks noGrp="1"/>
          </p:cNvSpPr>
          <p:nvPr>
            <p:ph type="subTitle" idx="1" hasCustomPrompt="1"/>
          </p:nvPr>
        </p:nvSpPr>
        <p:spPr>
          <a:xfrm>
            <a:off x="2480132" y="2689702"/>
            <a:ext cx="9143999" cy="721874"/>
          </a:xfrm>
        </p:spPr>
        <p:txBody>
          <a:bodyPr>
            <a:normAutofit/>
          </a:bodyPr>
          <a:lstStyle>
            <a:lvl1pPr marL="0" indent="0" algn="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r">
              <a:lnSpc>
                <a:spcPct val="140000"/>
              </a:lnSpc>
            </a:pPr>
            <a:r>
              <a:rPr lang="en-US" sz="2800" b="1" dirty="0">
                <a:solidFill>
                  <a:srgbClr val="0C0E88"/>
                </a:solidFill>
                <a:latin typeface="Roboto Light"/>
                <a:cs typeface="Roboto Light"/>
              </a:rPr>
              <a:t> </a:t>
            </a:r>
            <a:r>
              <a:rPr lang="en-US" sz="2400" dirty="0">
                <a:solidFill>
                  <a:schemeClr val="bg1"/>
                </a:solidFill>
                <a:cs typeface="Roboto Light"/>
              </a:rPr>
              <a:t>KICK-OFF MEETING: Session </a:t>
            </a:r>
            <a:r>
              <a:rPr lang="en-US" sz="2400" dirty="0" err="1">
                <a:solidFill>
                  <a:schemeClr val="bg1"/>
                </a:solidFill>
                <a:cs typeface="Roboto Light"/>
              </a:rPr>
              <a:t>xxxx</a:t>
            </a:r>
            <a:endParaRPr lang="en-US" sz="2400" dirty="0">
              <a:solidFill>
                <a:schemeClr val="bg1"/>
              </a:solidFill>
              <a:cs typeface="Roboto Light"/>
            </a:endParaRPr>
          </a:p>
        </p:txBody>
      </p:sp>
      <p:sp>
        <p:nvSpPr>
          <p:cNvPr id="12" name="Título 1">
            <a:extLst>
              <a:ext uri="{FF2B5EF4-FFF2-40B4-BE49-F238E27FC236}">
                <a16:creationId xmlns:a16="http://schemas.microsoft.com/office/drawing/2014/main" id="{828D778E-E7F4-1E47-9509-DDCFFFCC9A6C}"/>
              </a:ext>
            </a:extLst>
          </p:cNvPr>
          <p:cNvSpPr>
            <a:spLocks noGrp="1"/>
          </p:cNvSpPr>
          <p:nvPr>
            <p:ph type="ctrTitle" hasCustomPrompt="1"/>
          </p:nvPr>
        </p:nvSpPr>
        <p:spPr>
          <a:xfrm>
            <a:off x="2480132" y="3516584"/>
            <a:ext cx="9144000" cy="714627"/>
          </a:xfrm>
        </p:spPr>
        <p:txBody>
          <a:bodyPr anchor="b">
            <a:normAutofit/>
          </a:bodyPr>
          <a:lstStyle>
            <a:lvl1pPr algn="r">
              <a:defRPr sz="3600">
                <a:solidFill>
                  <a:schemeClr val="bg1"/>
                </a:solidFill>
              </a:defRPr>
            </a:lvl1pPr>
          </a:lstStyle>
          <a:p>
            <a:pPr algn="r">
              <a:lnSpc>
                <a:spcPct val="140000"/>
              </a:lnSpc>
            </a:pPr>
            <a:r>
              <a:rPr lang="en-US" sz="3600" dirty="0">
                <a:solidFill>
                  <a:schemeClr val="bg1"/>
                </a:solidFill>
                <a:latin typeface="New Baskerville"/>
                <a:cs typeface="New Baskerville"/>
              </a:rPr>
              <a:t>TITLE MEETING </a:t>
            </a:r>
            <a:r>
              <a:rPr lang="en-US" sz="3200" dirty="0">
                <a:solidFill>
                  <a:schemeClr val="bg1"/>
                </a:solidFill>
                <a:latin typeface="New Baskerville"/>
                <a:cs typeface="New Baskerville"/>
              </a:rPr>
              <a:t> </a:t>
            </a:r>
          </a:p>
        </p:txBody>
      </p:sp>
      <p:pic>
        <p:nvPicPr>
          <p:cNvPr id="13" name="Imagen 12">
            <a:extLst>
              <a:ext uri="{FF2B5EF4-FFF2-40B4-BE49-F238E27FC236}">
                <a16:creationId xmlns:a16="http://schemas.microsoft.com/office/drawing/2014/main" id="{03F531D5-2213-7B48-8B5F-243E7335494D}"/>
              </a:ext>
            </a:extLst>
          </p:cNvPr>
          <p:cNvPicPr>
            <a:picLocks noChangeAspect="1"/>
          </p:cNvPicPr>
          <p:nvPr userDrawn="1"/>
        </p:nvPicPr>
        <p:blipFill>
          <a:blip r:embed="rId3"/>
          <a:stretch>
            <a:fillRect/>
          </a:stretch>
        </p:blipFill>
        <p:spPr>
          <a:xfrm>
            <a:off x="10649415" y="5837932"/>
            <a:ext cx="1364166" cy="928490"/>
          </a:xfrm>
          <a:prstGeom prst="rect">
            <a:avLst/>
          </a:prstGeom>
        </p:spPr>
      </p:pic>
    </p:spTree>
    <p:extLst>
      <p:ext uri="{BB962C8B-B14F-4D97-AF65-F5344CB8AC3E}">
        <p14:creationId xmlns:p14="http://schemas.microsoft.com/office/powerpoint/2010/main" val="568305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E12485A-61A2-B946-A0FE-55E74DE3DC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18FA3C8D-7CDA-8143-A542-31DAD2003F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dirty="0"/>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A1F3ED3F-8200-B749-B750-AA3327BEE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D70E7-676D-0247-BF57-C475834D2C89}" type="datetimeFigureOut">
              <a:rPr lang="es-ES" smtClean="0"/>
              <a:t>23/04/2021</a:t>
            </a:fld>
            <a:endParaRPr lang="es-ES"/>
          </a:p>
        </p:txBody>
      </p:sp>
      <p:sp>
        <p:nvSpPr>
          <p:cNvPr id="5" name="Marcador de pie de página 4">
            <a:extLst>
              <a:ext uri="{FF2B5EF4-FFF2-40B4-BE49-F238E27FC236}">
                <a16:creationId xmlns:a16="http://schemas.microsoft.com/office/drawing/2014/main" id="{117FCF70-0856-0D46-B193-013CD7768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789B40B-8EC9-4F41-A3C7-7131683920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4D520-7547-8242-A108-93D1A6554F3E}" type="slidenum">
              <a:rPr lang="es-ES" smtClean="0"/>
              <a:t>‹#›</a:t>
            </a:fld>
            <a:endParaRPr lang="es-ES"/>
          </a:p>
        </p:txBody>
      </p:sp>
    </p:spTree>
    <p:extLst>
      <p:ext uri="{BB962C8B-B14F-4D97-AF65-F5344CB8AC3E}">
        <p14:creationId xmlns:p14="http://schemas.microsoft.com/office/powerpoint/2010/main" val="3130734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61" r:id="rId7"/>
    <p:sldLayoutId id="2147483655" r:id="rId8"/>
    <p:sldLayoutId id="214748365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1.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8.xml"/><Relationship Id="rId6" Type="http://schemas.microsoft.com/office/2007/relationships/hdphoto" Target="../media/hdphoto1.wdp"/><Relationship Id="rId11" Type="http://schemas.openxmlformats.org/officeDocument/2006/relationships/image" Target="../media/image11.png"/><Relationship Id="rId24" Type="http://schemas.openxmlformats.org/officeDocument/2006/relationships/image" Target="../media/image24.png"/><Relationship Id="rId5" Type="http://schemas.openxmlformats.org/officeDocument/2006/relationships/image" Target="../media/image6.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5.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comments" Target="../comments/comment1.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11" Type="http://schemas.openxmlformats.org/officeDocument/2006/relationships/image" Target="../media/image28.png"/><Relationship Id="rId5" Type="http://schemas.openxmlformats.org/officeDocument/2006/relationships/diagramQuickStyle" Target="../diagrams/quickStyle1.xml"/><Relationship Id="rId10" Type="http://schemas.openxmlformats.org/officeDocument/2006/relationships/image" Target="../media/image27.png"/><Relationship Id="rId4" Type="http://schemas.openxmlformats.org/officeDocument/2006/relationships/diagramLayout" Target="../diagrams/layout1.xml"/><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35878" y="4581630"/>
            <a:ext cx="10506531" cy="714627"/>
          </a:xfrm>
        </p:spPr>
        <p:txBody>
          <a:bodyPr>
            <a:normAutofit fontScale="90000"/>
          </a:bodyPr>
          <a:lstStyle/>
          <a:p>
            <a:br>
              <a:rPr lang="es-ES" sz="3200" dirty="0">
                <a:latin typeface="New Baskerville"/>
              </a:rPr>
            </a:br>
            <a:br>
              <a:rPr lang="es-ES" sz="3200" dirty="0">
                <a:latin typeface="New Baskerville"/>
              </a:rPr>
            </a:br>
            <a:br>
              <a:rPr lang="es-ES" sz="3200" dirty="0">
                <a:latin typeface="New Baskerville"/>
              </a:rPr>
            </a:br>
            <a:r>
              <a:rPr lang="es-ES" sz="3200" dirty="0">
                <a:latin typeface="New Baskerville"/>
              </a:rPr>
              <a:t>v</a:t>
            </a:r>
            <a:r>
              <a:rPr lang="en-US" sz="3000" dirty="0">
                <a:latin typeface="New Baskerville"/>
              </a:rPr>
              <a:t>EGU 2021, Gather Online</a:t>
            </a:r>
            <a:br>
              <a:rPr lang="en-US" sz="3000" dirty="0">
                <a:latin typeface="New Baskerville"/>
              </a:rPr>
            </a:br>
            <a:r>
              <a:rPr lang="en-US" sz="3000" dirty="0">
                <a:latin typeface="New Baskerville"/>
              </a:rPr>
              <a:t>NH9.6 - 'Costs of Natural Hazards and vulnerability modelling of the built environment'</a:t>
            </a:r>
            <a:br>
              <a:rPr lang="en-US" sz="3000" dirty="0">
                <a:latin typeface="New Baskerville"/>
              </a:rPr>
            </a:br>
            <a:r>
              <a:rPr lang="es-ES" sz="3000" dirty="0">
                <a:latin typeface="New Baskerville"/>
              </a:rPr>
              <a:t>Friday, 30 April 2021</a:t>
            </a:r>
            <a:endParaRPr lang="en-GB" sz="3000" dirty="0">
              <a:latin typeface="New Baskerville"/>
            </a:endParaRPr>
          </a:p>
        </p:txBody>
      </p:sp>
      <p:sp>
        <p:nvSpPr>
          <p:cNvPr id="6" name="Subtítulo 5"/>
          <p:cNvSpPr>
            <a:spLocks noGrp="1"/>
          </p:cNvSpPr>
          <p:nvPr>
            <p:ph type="subTitle" idx="1"/>
          </p:nvPr>
        </p:nvSpPr>
        <p:spPr>
          <a:xfrm>
            <a:off x="2098410" y="1787275"/>
            <a:ext cx="9143999" cy="721874"/>
          </a:xfrm>
        </p:spPr>
        <p:txBody>
          <a:bodyPr>
            <a:noAutofit/>
          </a:bodyPr>
          <a:lstStyle/>
          <a:p>
            <a:r>
              <a:rPr lang="en-US" b="1" dirty="0"/>
              <a:t>Consequence assessment of linear infrastructure exposed to </a:t>
            </a:r>
            <a:r>
              <a:rPr lang="nb-NO" b="1" dirty="0" err="1"/>
              <a:t>hazardous</a:t>
            </a:r>
            <a:r>
              <a:rPr lang="nb-NO" b="1" dirty="0"/>
              <a:t> </a:t>
            </a:r>
            <a:r>
              <a:rPr lang="nb-NO" b="1" dirty="0" err="1"/>
              <a:t>weather-related</a:t>
            </a:r>
            <a:r>
              <a:rPr lang="nb-NO" b="1" dirty="0"/>
              <a:t> </a:t>
            </a:r>
            <a:r>
              <a:rPr lang="nb-NO" b="1" dirty="0" err="1"/>
              <a:t>events</a:t>
            </a:r>
            <a:endParaRPr lang="nb-NO" b="1" dirty="0"/>
          </a:p>
          <a:p>
            <a:r>
              <a:rPr lang="es-ES" sz="2800" dirty="0">
                <a:solidFill>
                  <a:prstClr val="white"/>
                </a:solidFill>
                <a:latin typeface="New Baskerville"/>
                <a:ea typeface="+mj-ea"/>
                <a:cs typeface="+mj-cs"/>
              </a:rPr>
              <a:t>U. Eidsvig</a:t>
            </a:r>
            <a:r>
              <a:rPr lang="es-ES" sz="2800" baseline="30000" dirty="0">
                <a:solidFill>
                  <a:prstClr val="white"/>
                </a:solidFill>
                <a:latin typeface="New Baskerville"/>
                <a:ea typeface="+mj-ea"/>
                <a:cs typeface="+mj-cs"/>
              </a:rPr>
              <a:t> </a:t>
            </a:r>
            <a:r>
              <a:rPr lang="es-ES" sz="2800" dirty="0">
                <a:solidFill>
                  <a:prstClr val="white"/>
                </a:solidFill>
                <a:latin typeface="New Baskerville"/>
                <a:ea typeface="+mj-ea"/>
                <a:cs typeface="+mj-cs"/>
              </a:rPr>
              <a:t>and L. Piciullo</a:t>
            </a:r>
            <a:br>
              <a:rPr lang="es-ES" sz="2900" dirty="0">
                <a:solidFill>
                  <a:prstClr val="white"/>
                </a:solidFill>
                <a:latin typeface="New Baskerville"/>
                <a:ea typeface="+mj-ea"/>
                <a:cs typeface="+mj-cs"/>
              </a:rPr>
            </a:br>
            <a:r>
              <a:rPr lang="es-ES" sz="2000" dirty="0">
                <a:solidFill>
                  <a:prstClr val="white"/>
                </a:solidFill>
                <a:latin typeface="New Baskerville"/>
                <a:ea typeface="+mj-ea"/>
                <a:cs typeface="+mj-cs"/>
              </a:rPr>
              <a:t>NGI (</a:t>
            </a:r>
            <a:r>
              <a:rPr lang="es-ES" sz="2000" dirty="0" err="1">
                <a:solidFill>
                  <a:prstClr val="white"/>
                </a:solidFill>
                <a:latin typeface="New Baskerville"/>
                <a:ea typeface="+mj-ea"/>
                <a:cs typeface="+mj-cs"/>
              </a:rPr>
              <a:t>Norwegian</a:t>
            </a:r>
            <a:r>
              <a:rPr lang="es-ES" sz="2000" dirty="0">
                <a:solidFill>
                  <a:prstClr val="white"/>
                </a:solidFill>
                <a:latin typeface="New Baskerville"/>
                <a:ea typeface="+mj-ea"/>
                <a:cs typeface="+mj-cs"/>
              </a:rPr>
              <a:t> </a:t>
            </a:r>
            <a:r>
              <a:rPr lang="es-ES" sz="2000" dirty="0" err="1">
                <a:solidFill>
                  <a:prstClr val="white"/>
                </a:solidFill>
                <a:latin typeface="New Baskerville"/>
                <a:ea typeface="+mj-ea"/>
                <a:cs typeface="+mj-cs"/>
              </a:rPr>
              <a:t>Geotechnical</a:t>
            </a:r>
            <a:r>
              <a:rPr lang="es-ES" sz="2000" dirty="0">
                <a:solidFill>
                  <a:prstClr val="white"/>
                </a:solidFill>
                <a:latin typeface="New Baskerville"/>
                <a:ea typeface="+mj-ea"/>
                <a:cs typeface="+mj-cs"/>
              </a:rPr>
              <a:t> </a:t>
            </a:r>
            <a:r>
              <a:rPr lang="es-ES" sz="2000" dirty="0" err="1">
                <a:solidFill>
                  <a:prstClr val="white"/>
                </a:solidFill>
                <a:latin typeface="New Baskerville"/>
                <a:ea typeface="+mj-ea"/>
                <a:cs typeface="+mj-cs"/>
              </a:rPr>
              <a:t>Institute</a:t>
            </a:r>
            <a:r>
              <a:rPr lang="es-ES" sz="2000" dirty="0">
                <a:solidFill>
                  <a:prstClr val="white"/>
                </a:solidFill>
                <a:latin typeface="New Baskerville"/>
                <a:ea typeface="+mj-ea"/>
                <a:cs typeface="+mj-cs"/>
              </a:rPr>
              <a:t>), </a:t>
            </a:r>
            <a:r>
              <a:rPr lang="es-ES" sz="2000" dirty="0" err="1">
                <a:solidFill>
                  <a:prstClr val="white"/>
                </a:solidFill>
                <a:latin typeface="New Baskerville"/>
                <a:ea typeface="+mj-ea"/>
                <a:cs typeface="+mj-cs"/>
              </a:rPr>
              <a:t>Norway</a:t>
            </a:r>
            <a:r>
              <a:rPr lang="es-ES" sz="2000" dirty="0">
                <a:solidFill>
                  <a:prstClr val="white"/>
                </a:solidFill>
                <a:latin typeface="New Baskerville"/>
                <a:ea typeface="+mj-ea"/>
                <a:cs typeface="+mj-cs"/>
              </a:rPr>
              <a:t>.</a:t>
            </a:r>
            <a:br>
              <a:rPr lang="es-ES" sz="2000" dirty="0">
                <a:solidFill>
                  <a:prstClr val="white"/>
                </a:solidFill>
                <a:latin typeface="New Baskerville"/>
                <a:ea typeface="+mj-ea"/>
                <a:cs typeface="+mj-cs"/>
              </a:rPr>
            </a:br>
            <a:endParaRPr lang="en-GB" sz="2000" dirty="0"/>
          </a:p>
        </p:txBody>
      </p:sp>
      <p:pic>
        <p:nvPicPr>
          <p:cNvPr id="4" name="Picture 3">
            <a:extLst>
              <a:ext uri="{FF2B5EF4-FFF2-40B4-BE49-F238E27FC236}">
                <a16:creationId xmlns:a16="http://schemas.microsoft.com/office/drawing/2014/main" id="{3CD47FD9-BDCC-4657-9529-18422BA566C1}"/>
              </a:ext>
            </a:extLst>
          </p:cNvPr>
          <p:cNvPicPr>
            <a:picLocks noChangeAspect="1"/>
          </p:cNvPicPr>
          <p:nvPr/>
        </p:nvPicPr>
        <p:blipFill>
          <a:blip r:embed="rId2"/>
          <a:stretch>
            <a:fillRect/>
          </a:stretch>
        </p:blipFill>
        <p:spPr>
          <a:xfrm>
            <a:off x="5311293" y="600493"/>
            <a:ext cx="4223333" cy="725219"/>
          </a:xfrm>
          <a:prstGeom prst="rect">
            <a:avLst/>
          </a:prstGeom>
        </p:spPr>
      </p:pic>
    </p:spTree>
    <p:extLst>
      <p:ext uri="{BB962C8B-B14F-4D97-AF65-F5344CB8AC3E}">
        <p14:creationId xmlns:p14="http://schemas.microsoft.com/office/powerpoint/2010/main" val="1641481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449801" y="1033679"/>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247C40D0-C3D9-47EE-AD7B-E5CC2E6423BB}"/>
              </a:ext>
            </a:extLst>
          </p:cNvPr>
          <p:cNvPicPr>
            <a:picLocks noChangeAspect="1"/>
          </p:cNvPicPr>
          <p:nvPr/>
        </p:nvPicPr>
        <p:blipFill>
          <a:blip r:embed="rId3"/>
          <a:stretch>
            <a:fillRect/>
          </a:stretch>
        </p:blipFill>
        <p:spPr>
          <a:xfrm>
            <a:off x="8190687" y="279564"/>
            <a:ext cx="3218967" cy="552752"/>
          </a:xfrm>
          <a:prstGeom prst="rect">
            <a:avLst/>
          </a:prstGeom>
        </p:spPr>
      </p:pic>
      <p:sp>
        <p:nvSpPr>
          <p:cNvPr id="8" name="Ellipse 3">
            <a:extLst>
              <a:ext uri="{FF2B5EF4-FFF2-40B4-BE49-F238E27FC236}">
                <a16:creationId xmlns:a16="http://schemas.microsoft.com/office/drawing/2014/main" id="{2B028AED-1181-4BA9-B9C6-10B702A1494F}"/>
              </a:ext>
            </a:extLst>
          </p:cNvPr>
          <p:cNvSpPr/>
          <p:nvPr/>
        </p:nvSpPr>
        <p:spPr bwMode="auto">
          <a:xfrm>
            <a:off x="4519895" y="3292852"/>
            <a:ext cx="2283801" cy="1479533"/>
          </a:xfrm>
          <a:prstGeom prst="ellipse">
            <a:avLst/>
          </a:prstGeom>
          <a:solidFill>
            <a:srgbClr val="FFFF00"/>
          </a:solidFill>
          <a:ln w="127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br>
              <a:rPr lang="en-GB" sz="533" dirty="0">
                <a:solidFill>
                  <a:schemeClr val="tx2"/>
                </a:solidFill>
                <a:cs typeface="Times New Roman" panose="02020603050405020304" pitchFamily="18" charset="0"/>
              </a:rPr>
            </a:br>
            <a:r>
              <a:rPr lang="en-GB" sz="1733" dirty="0">
                <a:solidFill>
                  <a:schemeClr val="tx2"/>
                </a:solidFill>
                <a:cs typeface="Times New Roman" panose="02020603050405020304" pitchFamily="18" charset="0"/>
              </a:rPr>
              <a:t>Adverse event:</a:t>
            </a:r>
          </a:p>
          <a:p>
            <a:pPr algn="ctr" fontAlgn="base">
              <a:spcBef>
                <a:spcPct val="0"/>
              </a:spcBef>
              <a:spcAft>
                <a:spcPct val="0"/>
              </a:spcAft>
            </a:pPr>
            <a:r>
              <a:rPr lang="en-GB" sz="1733" dirty="0">
                <a:solidFill>
                  <a:schemeClr val="tx2"/>
                </a:solidFill>
                <a:cs typeface="Times New Roman" panose="02020603050405020304" pitchFamily="18" charset="0"/>
              </a:rPr>
              <a:t>Loss of infrastructure service </a:t>
            </a:r>
          </a:p>
          <a:p>
            <a:pPr algn="ctr" fontAlgn="base">
              <a:spcBef>
                <a:spcPct val="0"/>
              </a:spcBef>
              <a:spcAft>
                <a:spcPct val="0"/>
              </a:spcAft>
            </a:pPr>
            <a:endParaRPr lang="en-GB" sz="1733" dirty="0">
              <a:solidFill>
                <a:schemeClr val="tx2"/>
              </a:solidFill>
              <a:cs typeface="Times New Roman" panose="02020603050405020304" pitchFamily="18" charset="0"/>
            </a:endParaRPr>
          </a:p>
          <a:p>
            <a:pPr algn="ctr" fontAlgn="base">
              <a:spcBef>
                <a:spcPct val="0"/>
              </a:spcBef>
              <a:spcAft>
                <a:spcPct val="0"/>
              </a:spcAft>
            </a:pPr>
            <a:endParaRPr lang="en-GB" sz="1733" dirty="0">
              <a:solidFill>
                <a:schemeClr val="tx2"/>
              </a:solidFill>
              <a:cs typeface="Times New Roman" panose="02020603050405020304" pitchFamily="18" charset="0"/>
            </a:endParaRPr>
          </a:p>
          <a:p>
            <a:pPr algn="ctr" fontAlgn="base">
              <a:spcBef>
                <a:spcPct val="0"/>
              </a:spcBef>
              <a:spcAft>
                <a:spcPct val="0"/>
              </a:spcAft>
            </a:pPr>
            <a:endParaRPr lang="en-GB" sz="1867" dirty="0">
              <a:solidFill>
                <a:schemeClr val="tx2"/>
              </a:solidFill>
              <a:cs typeface="Times New Roman" panose="02020603050405020304" pitchFamily="18" charset="0"/>
            </a:endParaRPr>
          </a:p>
          <a:p>
            <a:pPr algn="ctr" fontAlgn="base">
              <a:spcBef>
                <a:spcPct val="0"/>
              </a:spcBef>
              <a:spcAft>
                <a:spcPct val="0"/>
              </a:spcAft>
            </a:pPr>
            <a:endParaRPr lang="en-GB" sz="1867" dirty="0">
              <a:solidFill>
                <a:schemeClr val="tx2"/>
              </a:solidFill>
              <a:cs typeface="Times New Roman" panose="02020603050405020304" pitchFamily="18" charset="0"/>
            </a:endParaRPr>
          </a:p>
        </p:txBody>
      </p:sp>
      <p:cxnSp>
        <p:nvCxnSpPr>
          <p:cNvPr id="9" name="Rett pil 16">
            <a:extLst>
              <a:ext uri="{FF2B5EF4-FFF2-40B4-BE49-F238E27FC236}">
                <a16:creationId xmlns:a16="http://schemas.microsoft.com/office/drawing/2014/main" id="{F30FDB4C-95A5-4980-B3A5-25361FE52C24}"/>
              </a:ext>
            </a:extLst>
          </p:cNvPr>
          <p:cNvCxnSpPr>
            <a:cxnSpLocks/>
          </p:cNvCxnSpPr>
          <p:nvPr/>
        </p:nvCxnSpPr>
        <p:spPr bwMode="auto">
          <a:xfrm flipV="1">
            <a:off x="3120030" y="4395282"/>
            <a:ext cx="1552511" cy="385817"/>
          </a:xfrm>
          <a:prstGeom prst="straightConnector1">
            <a:avLst/>
          </a:prstGeom>
          <a:solidFill>
            <a:schemeClr val="accent1"/>
          </a:solidFill>
          <a:ln w="12700" cap="flat" cmpd="sng" algn="ctr">
            <a:solidFill>
              <a:schemeClr val="tx2"/>
            </a:solidFill>
            <a:prstDash val="solid"/>
            <a:round/>
            <a:headEnd type="none" w="med" len="med"/>
            <a:tailEnd type="triangle"/>
          </a:ln>
          <a:effectLst/>
        </p:spPr>
      </p:cxnSp>
      <p:cxnSp>
        <p:nvCxnSpPr>
          <p:cNvPr id="10" name="Rett pil 23">
            <a:extLst>
              <a:ext uri="{FF2B5EF4-FFF2-40B4-BE49-F238E27FC236}">
                <a16:creationId xmlns:a16="http://schemas.microsoft.com/office/drawing/2014/main" id="{01E4F1FC-BF20-4480-B260-78269F2135F4}"/>
              </a:ext>
            </a:extLst>
          </p:cNvPr>
          <p:cNvCxnSpPr>
            <a:cxnSpLocks/>
          </p:cNvCxnSpPr>
          <p:nvPr/>
        </p:nvCxnSpPr>
        <p:spPr bwMode="auto">
          <a:xfrm>
            <a:off x="3188179" y="3163805"/>
            <a:ext cx="1394272" cy="591852"/>
          </a:xfrm>
          <a:prstGeom prst="straightConnector1">
            <a:avLst/>
          </a:prstGeom>
          <a:solidFill>
            <a:schemeClr val="accent1"/>
          </a:solidFill>
          <a:ln w="12700" cap="flat" cmpd="sng" algn="ctr">
            <a:solidFill>
              <a:schemeClr val="tx2"/>
            </a:solidFill>
            <a:prstDash val="solid"/>
            <a:round/>
            <a:headEnd type="none" w="med" len="med"/>
            <a:tailEnd type="triangle"/>
          </a:ln>
          <a:effectLst/>
        </p:spPr>
      </p:cxnSp>
      <p:cxnSp>
        <p:nvCxnSpPr>
          <p:cNvPr id="11" name="Rett pil 24">
            <a:extLst>
              <a:ext uri="{FF2B5EF4-FFF2-40B4-BE49-F238E27FC236}">
                <a16:creationId xmlns:a16="http://schemas.microsoft.com/office/drawing/2014/main" id="{050D2DD6-06EE-4BD7-8467-E5BA05EF1B43}"/>
              </a:ext>
            </a:extLst>
          </p:cNvPr>
          <p:cNvCxnSpPr>
            <a:cxnSpLocks/>
            <a:stCxn id="8" idx="6"/>
            <a:endCxn id="20" idx="1"/>
          </p:cNvCxnSpPr>
          <p:nvPr/>
        </p:nvCxnSpPr>
        <p:spPr bwMode="auto">
          <a:xfrm flipV="1">
            <a:off x="6803696" y="3406110"/>
            <a:ext cx="1116784" cy="626509"/>
          </a:xfrm>
          <a:prstGeom prst="straightConnector1">
            <a:avLst/>
          </a:prstGeom>
          <a:solidFill>
            <a:schemeClr val="accent1"/>
          </a:solidFill>
          <a:ln w="12700" cap="flat" cmpd="sng" algn="ctr">
            <a:solidFill>
              <a:schemeClr val="tx2"/>
            </a:solidFill>
            <a:prstDash val="solid"/>
            <a:round/>
            <a:headEnd type="none" w="med" len="med"/>
            <a:tailEnd type="triangle"/>
          </a:ln>
          <a:effectLst/>
        </p:spPr>
      </p:cxnSp>
      <p:cxnSp>
        <p:nvCxnSpPr>
          <p:cNvPr id="12" name="Rett pil 25">
            <a:extLst>
              <a:ext uri="{FF2B5EF4-FFF2-40B4-BE49-F238E27FC236}">
                <a16:creationId xmlns:a16="http://schemas.microsoft.com/office/drawing/2014/main" id="{7BCFA53B-BBE8-4A34-9EBC-B376646A6B0A}"/>
              </a:ext>
            </a:extLst>
          </p:cNvPr>
          <p:cNvCxnSpPr>
            <a:cxnSpLocks/>
            <a:stCxn id="8" idx="5"/>
            <a:endCxn id="21" idx="1"/>
          </p:cNvCxnSpPr>
          <p:nvPr/>
        </p:nvCxnSpPr>
        <p:spPr bwMode="auto">
          <a:xfrm>
            <a:off x="6469241" y="4555712"/>
            <a:ext cx="1401295" cy="564330"/>
          </a:xfrm>
          <a:prstGeom prst="straightConnector1">
            <a:avLst/>
          </a:prstGeom>
          <a:solidFill>
            <a:schemeClr val="accent1"/>
          </a:solidFill>
          <a:ln w="12700" cap="flat" cmpd="sng" algn="ctr">
            <a:solidFill>
              <a:schemeClr val="tx2"/>
            </a:solidFill>
            <a:prstDash val="solid"/>
            <a:round/>
            <a:headEnd type="none" w="med" len="med"/>
            <a:tailEnd type="triangle"/>
          </a:ln>
          <a:effectLst/>
        </p:spPr>
      </p:cxnSp>
      <p:sp>
        <p:nvSpPr>
          <p:cNvPr id="13" name="Rektangel 26">
            <a:extLst>
              <a:ext uri="{FF2B5EF4-FFF2-40B4-BE49-F238E27FC236}">
                <a16:creationId xmlns:a16="http://schemas.microsoft.com/office/drawing/2014/main" id="{A98DB07D-F0C7-4917-8850-1F7642A3ECF4}"/>
              </a:ext>
            </a:extLst>
          </p:cNvPr>
          <p:cNvSpPr/>
          <p:nvPr/>
        </p:nvSpPr>
        <p:spPr bwMode="auto">
          <a:xfrm>
            <a:off x="1452607" y="2996036"/>
            <a:ext cx="1789972" cy="428797"/>
          </a:xfrm>
          <a:prstGeom prst="rect">
            <a:avLst/>
          </a:prstGeom>
          <a:solidFill>
            <a:srgbClr val="92D050"/>
          </a:solidFill>
          <a:ln w="127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en-GB" sz="1867" dirty="0">
                <a:solidFill>
                  <a:schemeClr val="tx2"/>
                </a:solidFill>
                <a:cs typeface="Times New Roman" panose="02020603050405020304" pitchFamily="18" charset="0"/>
              </a:rPr>
              <a:t>Natural event</a:t>
            </a:r>
          </a:p>
        </p:txBody>
      </p:sp>
      <p:sp>
        <p:nvSpPr>
          <p:cNvPr id="15" name="Rektangel 29">
            <a:extLst>
              <a:ext uri="{FF2B5EF4-FFF2-40B4-BE49-F238E27FC236}">
                <a16:creationId xmlns:a16="http://schemas.microsoft.com/office/drawing/2014/main" id="{1AE0284D-3A99-4163-B58F-F2CA56F4F3B4}"/>
              </a:ext>
            </a:extLst>
          </p:cNvPr>
          <p:cNvSpPr/>
          <p:nvPr/>
        </p:nvSpPr>
        <p:spPr bwMode="auto">
          <a:xfrm>
            <a:off x="1384090" y="4650624"/>
            <a:ext cx="1739860" cy="428797"/>
          </a:xfrm>
          <a:prstGeom prst="rect">
            <a:avLst/>
          </a:prstGeom>
          <a:solidFill>
            <a:srgbClr val="92D050"/>
          </a:solidFill>
          <a:ln w="127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867" dirty="0">
                <a:solidFill>
                  <a:schemeClr val="tx2"/>
                </a:solidFill>
                <a:cs typeface="Times New Roman" panose="02020603050405020304" pitchFamily="18" charset="0"/>
              </a:rPr>
              <a:t>Natural event</a:t>
            </a:r>
          </a:p>
        </p:txBody>
      </p:sp>
      <p:sp>
        <p:nvSpPr>
          <p:cNvPr id="16" name="Rektangel 30">
            <a:extLst>
              <a:ext uri="{FF2B5EF4-FFF2-40B4-BE49-F238E27FC236}">
                <a16:creationId xmlns:a16="http://schemas.microsoft.com/office/drawing/2014/main" id="{868FC1B4-4F70-433C-87CB-6368D6629CF1}"/>
              </a:ext>
            </a:extLst>
          </p:cNvPr>
          <p:cNvSpPr/>
          <p:nvPr/>
        </p:nvSpPr>
        <p:spPr bwMode="auto">
          <a:xfrm>
            <a:off x="3951850" y="3216299"/>
            <a:ext cx="45719" cy="660400"/>
          </a:xfrm>
          <a:prstGeom prst="rect">
            <a:avLst/>
          </a:prstGeom>
          <a:solidFill>
            <a:schemeClr val="accent1"/>
          </a:soli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a:latin typeface="Verdana" pitchFamily="34" charset="0"/>
            </a:endParaRPr>
          </a:p>
        </p:txBody>
      </p:sp>
      <p:sp>
        <p:nvSpPr>
          <p:cNvPr id="17" name="Rektangel 32">
            <a:extLst>
              <a:ext uri="{FF2B5EF4-FFF2-40B4-BE49-F238E27FC236}">
                <a16:creationId xmlns:a16="http://schemas.microsoft.com/office/drawing/2014/main" id="{EA21E125-5572-4357-9C57-820C273F8D8E}"/>
              </a:ext>
            </a:extLst>
          </p:cNvPr>
          <p:cNvSpPr/>
          <p:nvPr/>
        </p:nvSpPr>
        <p:spPr bwMode="auto">
          <a:xfrm>
            <a:off x="3886270" y="4330323"/>
            <a:ext cx="45719" cy="660400"/>
          </a:xfrm>
          <a:prstGeom prst="rect">
            <a:avLst/>
          </a:prstGeom>
          <a:solidFill>
            <a:schemeClr val="accent1"/>
          </a:soli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a:latin typeface="Verdana" pitchFamily="34" charset="0"/>
            </a:endParaRPr>
          </a:p>
        </p:txBody>
      </p:sp>
      <p:sp>
        <p:nvSpPr>
          <p:cNvPr id="18" name="Rektangel 33">
            <a:extLst>
              <a:ext uri="{FF2B5EF4-FFF2-40B4-BE49-F238E27FC236}">
                <a16:creationId xmlns:a16="http://schemas.microsoft.com/office/drawing/2014/main" id="{0F80A88F-C202-4254-8C3D-1B0CBB4DE82B}"/>
              </a:ext>
            </a:extLst>
          </p:cNvPr>
          <p:cNvSpPr/>
          <p:nvPr/>
        </p:nvSpPr>
        <p:spPr bwMode="auto">
          <a:xfrm>
            <a:off x="7037010" y="4450899"/>
            <a:ext cx="45719" cy="660400"/>
          </a:xfrm>
          <a:prstGeom prst="rect">
            <a:avLst/>
          </a:prstGeom>
          <a:solidFill>
            <a:schemeClr val="accent1"/>
          </a:solidFill>
          <a:ln w="12700" cap="flat" cmpd="sng" algn="ctr">
            <a:solidFill>
              <a:srgbClr val="AD2D2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a:latin typeface="Verdana" pitchFamily="34" charset="0"/>
            </a:endParaRPr>
          </a:p>
        </p:txBody>
      </p:sp>
      <p:sp>
        <p:nvSpPr>
          <p:cNvPr id="19" name="Rektangel 34">
            <a:extLst>
              <a:ext uri="{FF2B5EF4-FFF2-40B4-BE49-F238E27FC236}">
                <a16:creationId xmlns:a16="http://schemas.microsoft.com/office/drawing/2014/main" id="{0FE80352-23D4-4B56-B50C-CF24C8F3B83A}"/>
              </a:ext>
            </a:extLst>
          </p:cNvPr>
          <p:cNvSpPr/>
          <p:nvPr/>
        </p:nvSpPr>
        <p:spPr bwMode="auto">
          <a:xfrm>
            <a:off x="7083111" y="3390455"/>
            <a:ext cx="45719" cy="660400"/>
          </a:xfrm>
          <a:prstGeom prst="rect">
            <a:avLst/>
          </a:prstGeom>
          <a:solidFill>
            <a:schemeClr val="accent1"/>
          </a:soli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a:latin typeface="Verdana" pitchFamily="34" charset="0"/>
            </a:endParaRPr>
          </a:p>
        </p:txBody>
      </p:sp>
      <p:sp>
        <p:nvSpPr>
          <p:cNvPr id="20" name="Rektangel 35">
            <a:extLst>
              <a:ext uri="{FF2B5EF4-FFF2-40B4-BE49-F238E27FC236}">
                <a16:creationId xmlns:a16="http://schemas.microsoft.com/office/drawing/2014/main" id="{95C91F8C-F358-4080-B461-2BFA85302466}"/>
              </a:ext>
            </a:extLst>
          </p:cNvPr>
          <p:cNvSpPr/>
          <p:nvPr/>
        </p:nvSpPr>
        <p:spPr bwMode="auto">
          <a:xfrm>
            <a:off x="7920480" y="3181222"/>
            <a:ext cx="1631904" cy="449775"/>
          </a:xfrm>
          <a:prstGeom prst="rect">
            <a:avLst/>
          </a:prstGeom>
          <a:solidFill>
            <a:srgbClr val="FFC000"/>
          </a:solidFill>
          <a:ln w="127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867" dirty="0">
                <a:solidFill>
                  <a:schemeClr val="tx2"/>
                </a:solidFill>
                <a:cs typeface="Times New Roman" panose="02020603050405020304" pitchFamily="18" charset="0"/>
              </a:rPr>
              <a:t>Consequence</a:t>
            </a:r>
          </a:p>
        </p:txBody>
      </p:sp>
      <p:sp>
        <p:nvSpPr>
          <p:cNvPr id="21" name="Rektangel 37">
            <a:extLst>
              <a:ext uri="{FF2B5EF4-FFF2-40B4-BE49-F238E27FC236}">
                <a16:creationId xmlns:a16="http://schemas.microsoft.com/office/drawing/2014/main" id="{63C34011-FB10-4C64-B997-6F3D27E41CA8}"/>
              </a:ext>
            </a:extLst>
          </p:cNvPr>
          <p:cNvSpPr/>
          <p:nvPr/>
        </p:nvSpPr>
        <p:spPr bwMode="auto">
          <a:xfrm>
            <a:off x="7870536" y="4914857"/>
            <a:ext cx="1576661" cy="410369"/>
          </a:xfrm>
          <a:prstGeom prst="rect">
            <a:avLst/>
          </a:prstGeom>
          <a:solidFill>
            <a:srgbClr val="FFC000"/>
          </a:solidFill>
          <a:ln w="127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GB" sz="1867">
                <a:solidFill>
                  <a:schemeClr val="tx2"/>
                </a:solidFill>
                <a:cs typeface="Times New Roman" panose="02020603050405020304" pitchFamily="18" charset="0"/>
              </a:rPr>
              <a:t>Consequence</a:t>
            </a:r>
          </a:p>
        </p:txBody>
      </p:sp>
      <p:sp>
        <p:nvSpPr>
          <p:cNvPr id="22" name="TekstSylinder 40">
            <a:extLst>
              <a:ext uri="{FF2B5EF4-FFF2-40B4-BE49-F238E27FC236}">
                <a16:creationId xmlns:a16="http://schemas.microsoft.com/office/drawing/2014/main" id="{DB9AB2CA-7523-4C27-9378-12AEEF30FCC5}"/>
              </a:ext>
            </a:extLst>
          </p:cNvPr>
          <p:cNvSpPr txBox="1"/>
          <p:nvPr/>
        </p:nvSpPr>
        <p:spPr>
          <a:xfrm>
            <a:off x="2819096" y="5113041"/>
            <a:ext cx="2535227" cy="954300"/>
          </a:xfrm>
          <a:prstGeom prst="rect">
            <a:avLst/>
          </a:prstGeom>
          <a:noFill/>
        </p:spPr>
        <p:txBody>
          <a:bodyPr wrap="square" rtlCol="0">
            <a:spAutoFit/>
          </a:bodyPr>
          <a:lstStyle/>
          <a:p>
            <a:pPr algn="ctr"/>
            <a:r>
              <a:rPr lang="en-GB" sz="1867" dirty="0">
                <a:solidFill>
                  <a:schemeClr val="tx2"/>
                </a:solidFill>
                <a:cs typeface="Times New Roman" panose="02020603050405020304" pitchFamily="18" charset="0"/>
              </a:rPr>
              <a:t>Factors affecting the probability of loss of infrastructure service</a:t>
            </a:r>
          </a:p>
        </p:txBody>
      </p:sp>
      <p:sp>
        <p:nvSpPr>
          <p:cNvPr id="23" name="TekstSylinder 42">
            <a:extLst>
              <a:ext uri="{FF2B5EF4-FFF2-40B4-BE49-F238E27FC236}">
                <a16:creationId xmlns:a16="http://schemas.microsoft.com/office/drawing/2014/main" id="{0A5D9686-9177-4050-B6FB-B39F820D5EAC}"/>
              </a:ext>
            </a:extLst>
          </p:cNvPr>
          <p:cNvSpPr txBox="1"/>
          <p:nvPr/>
        </p:nvSpPr>
        <p:spPr>
          <a:xfrm>
            <a:off x="5686912" y="5174207"/>
            <a:ext cx="2233569" cy="954300"/>
          </a:xfrm>
          <a:prstGeom prst="rect">
            <a:avLst/>
          </a:prstGeom>
          <a:noFill/>
        </p:spPr>
        <p:txBody>
          <a:bodyPr wrap="square" rtlCol="0">
            <a:spAutoFit/>
          </a:bodyPr>
          <a:lstStyle/>
          <a:p>
            <a:pPr algn="ctr"/>
            <a:r>
              <a:rPr lang="en-GB" sz="1867" dirty="0">
                <a:solidFill>
                  <a:schemeClr val="tx2"/>
                </a:solidFill>
                <a:cs typeface="Times New Roman" panose="02020603050405020304" pitchFamily="18" charset="0"/>
              </a:rPr>
              <a:t>Factors affecting the severity of the consequences</a:t>
            </a:r>
          </a:p>
        </p:txBody>
      </p:sp>
      <p:sp>
        <p:nvSpPr>
          <p:cNvPr id="24" name="TekstSylinder 44">
            <a:extLst>
              <a:ext uri="{FF2B5EF4-FFF2-40B4-BE49-F238E27FC236}">
                <a16:creationId xmlns:a16="http://schemas.microsoft.com/office/drawing/2014/main" id="{A75A64AB-54EA-44BA-A728-6FE379FB570A}"/>
              </a:ext>
            </a:extLst>
          </p:cNvPr>
          <p:cNvSpPr txBox="1"/>
          <p:nvPr/>
        </p:nvSpPr>
        <p:spPr>
          <a:xfrm>
            <a:off x="1760860" y="1608347"/>
            <a:ext cx="4462312" cy="1241622"/>
          </a:xfrm>
          <a:prstGeom prst="rect">
            <a:avLst/>
          </a:prstGeom>
          <a:noFill/>
        </p:spPr>
        <p:txBody>
          <a:bodyPr wrap="none" rtlCol="0">
            <a:spAutoFit/>
          </a:bodyPr>
          <a:lstStyle/>
          <a:p>
            <a:r>
              <a:rPr lang="en-GB" sz="1867" dirty="0">
                <a:solidFill>
                  <a:schemeClr val="tx2"/>
                </a:solidFill>
                <a:cs typeface="Times New Roman" panose="02020603050405020304" pitchFamily="18" charset="0"/>
              </a:rPr>
              <a:t>Barriers reducing the probability of </a:t>
            </a:r>
          </a:p>
          <a:p>
            <a:r>
              <a:rPr lang="en-GB" sz="1867" dirty="0">
                <a:solidFill>
                  <a:schemeClr val="tx2"/>
                </a:solidFill>
                <a:cs typeface="Times New Roman" panose="02020603050405020304" pitchFamily="18" charset="0"/>
              </a:rPr>
              <a:t>loss of infrastructure service, caused either</a:t>
            </a:r>
          </a:p>
          <a:p>
            <a:pPr marL="380990" indent="-380990">
              <a:buFontTx/>
              <a:buChar char="-"/>
            </a:pPr>
            <a:r>
              <a:rPr lang="en-GB" sz="1867" dirty="0">
                <a:solidFill>
                  <a:schemeClr val="tx2"/>
                </a:solidFill>
                <a:cs typeface="Times New Roman" panose="02020603050405020304" pitchFamily="18" charset="0"/>
              </a:rPr>
              <a:t>by the natural event directly or</a:t>
            </a:r>
          </a:p>
          <a:p>
            <a:pPr marL="380990" indent="-380990">
              <a:buFontTx/>
              <a:buChar char="-"/>
            </a:pPr>
            <a:r>
              <a:rPr lang="en-GB" sz="1867" dirty="0">
                <a:solidFill>
                  <a:schemeClr val="tx2"/>
                </a:solidFill>
                <a:cs typeface="Times New Roman" panose="02020603050405020304" pitchFamily="18" charset="0"/>
              </a:rPr>
              <a:t>through damage to infrastructure assets</a:t>
            </a:r>
          </a:p>
        </p:txBody>
      </p:sp>
      <p:sp>
        <p:nvSpPr>
          <p:cNvPr id="25" name="TekstSylinder 45">
            <a:extLst>
              <a:ext uri="{FF2B5EF4-FFF2-40B4-BE49-F238E27FC236}">
                <a16:creationId xmlns:a16="http://schemas.microsoft.com/office/drawing/2014/main" id="{308D8866-998D-4B18-A1C8-C79E3B9BBFBA}"/>
              </a:ext>
            </a:extLst>
          </p:cNvPr>
          <p:cNvSpPr txBox="1"/>
          <p:nvPr/>
        </p:nvSpPr>
        <p:spPr>
          <a:xfrm>
            <a:off x="6573382" y="1613078"/>
            <a:ext cx="4227141" cy="1241622"/>
          </a:xfrm>
          <a:prstGeom prst="rect">
            <a:avLst/>
          </a:prstGeom>
          <a:noFill/>
        </p:spPr>
        <p:txBody>
          <a:bodyPr wrap="square" rtlCol="0">
            <a:spAutoFit/>
          </a:bodyPr>
          <a:lstStyle/>
          <a:p>
            <a:r>
              <a:rPr lang="en-GB" sz="1867" dirty="0">
                <a:solidFill>
                  <a:schemeClr val="tx2"/>
                </a:solidFill>
                <a:cs typeface="Times New Roman" panose="02020603050405020304" pitchFamily="18" charset="0"/>
              </a:rPr>
              <a:t>Barriers reducing the consequences of the loss of the infrastructure service, e.g. back-up solutions to provide electricity, alternative modes of transportation</a:t>
            </a:r>
          </a:p>
        </p:txBody>
      </p:sp>
    </p:spTree>
    <p:extLst>
      <p:ext uri="{BB962C8B-B14F-4D97-AF65-F5344CB8AC3E}">
        <p14:creationId xmlns:p14="http://schemas.microsoft.com/office/powerpoint/2010/main" val="1014688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D92A1609-F460-D743-86FA-0F9D4A6225D3}"/>
              </a:ext>
            </a:extLst>
          </p:cNvPr>
          <p:cNvSpPr/>
          <p:nvPr/>
        </p:nvSpPr>
        <p:spPr>
          <a:xfrm>
            <a:off x="617238" y="1180405"/>
            <a:ext cx="273011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FFFFFF"/>
                </a:solidFill>
                <a:effectLst/>
                <a:uLnTx/>
                <a:uFillTx/>
                <a:latin typeface="Calibri"/>
                <a:ea typeface="+mn-ea"/>
                <a:cs typeface="Roboto Regular"/>
              </a:rPr>
              <a:t>WORK UP-TO-DATE</a:t>
            </a:r>
          </a:p>
        </p:txBody>
      </p:sp>
      <p:cxnSp>
        <p:nvCxnSpPr>
          <p:cNvPr id="5" name="Straight Connector 4"/>
          <p:cNvCxnSpPr/>
          <p:nvPr/>
        </p:nvCxnSpPr>
        <p:spPr>
          <a:xfrm>
            <a:off x="449800" y="1033678"/>
            <a:ext cx="11292401"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20" name="Imagen 19">
            <a:extLst>
              <a:ext uri="{FF2B5EF4-FFF2-40B4-BE49-F238E27FC236}">
                <a16:creationId xmlns:a16="http://schemas.microsoft.com/office/drawing/2014/main" id="{C1A5A196-F611-1148-8828-4F84F4C57FB6}"/>
              </a:ext>
            </a:extLst>
          </p:cNvPr>
          <p:cNvPicPr>
            <a:picLocks noChangeAspect="1"/>
          </p:cNvPicPr>
          <p:nvPr/>
        </p:nvPicPr>
        <p:blipFill>
          <a:blip r:embed="rId3"/>
          <a:stretch>
            <a:fillRect/>
          </a:stretch>
        </p:blipFill>
        <p:spPr>
          <a:xfrm>
            <a:off x="1617216" y="334675"/>
            <a:ext cx="1685828" cy="497641"/>
          </a:xfrm>
          <a:prstGeom prst="rect">
            <a:avLst/>
          </a:prstGeom>
        </p:spPr>
      </p:pic>
      <p:sp>
        <p:nvSpPr>
          <p:cNvPr id="72" name="Rectangle 71">
            <a:extLst>
              <a:ext uri="{FF2B5EF4-FFF2-40B4-BE49-F238E27FC236}">
                <a16:creationId xmlns:a16="http://schemas.microsoft.com/office/drawing/2014/main" id="{4ED605D0-D518-43C4-A52C-C4D02B580E11}"/>
              </a:ext>
            </a:extLst>
          </p:cNvPr>
          <p:cNvSpPr/>
          <p:nvPr/>
        </p:nvSpPr>
        <p:spPr>
          <a:xfrm>
            <a:off x="343802" y="3375183"/>
            <a:ext cx="2042527" cy="130846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a:ea typeface="+mn-ea"/>
                <a:cs typeface="+mn-cs"/>
              </a:rPr>
              <a:t>Risk identification</a:t>
            </a:r>
          </a:p>
        </p:txBody>
      </p:sp>
      <p:sp>
        <p:nvSpPr>
          <p:cNvPr id="73" name="Rectangle 72">
            <a:extLst>
              <a:ext uri="{FF2B5EF4-FFF2-40B4-BE49-F238E27FC236}">
                <a16:creationId xmlns:a16="http://schemas.microsoft.com/office/drawing/2014/main" id="{EC64E509-62FA-4EBB-850D-C5FBA061912C}"/>
              </a:ext>
            </a:extLst>
          </p:cNvPr>
          <p:cNvSpPr/>
          <p:nvPr/>
        </p:nvSpPr>
        <p:spPr>
          <a:xfrm>
            <a:off x="2950985" y="3370238"/>
            <a:ext cx="1705653" cy="1308463"/>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Hazard</a:t>
            </a:r>
          </a:p>
        </p:txBody>
      </p:sp>
      <p:sp>
        <p:nvSpPr>
          <p:cNvPr id="74" name="Rectangle 73">
            <a:extLst>
              <a:ext uri="{FF2B5EF4-FFF2-40B4-BE49-F238E27FC236}">
                <a16:creationId xmlns:a16="http://schemas.microsoft.com/office/drawing/2014/main" id="{0B81F34F-54E6-460F-837B-E7CB36F92E29}"/>
              </a:ext>
            </a:extLst>
          </p:cNvPr>
          <p:cNvSpPr/>
          <p:nvPr/>
        </p:nvSpPr>
        <p:spPr>
          <a:xfrm>
            <a:off x="5238840" y="3377202"/>
            <a:ext cx="1920213" cy="1308464"/>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Exposure</a:t>
            </a:r>
          </a:p>
        </p:txBody>
      </p:sp>
      <p:sp>
        <p:nvSpPr>
          <p:cNvPr id="75" name="Rectangle 74">
            <a:extLst>
              <a:ext uri="{FF2B5EF4-FFF2-40B4-BE49-F238E27FC236}">
                <a16:creationId xmlns:a16="http://schemas.microsoft.com/office/drawing/2014/main" id="{DE4FD551-DCF3-4F4E-83CD-CDEBD3C05CE3}"/>
              </a:ext>
            </a:extLst>
          </p:cNvPr>
          <p:cNvSpPr/>
          <p:nvPr/>
        </p:nvSpPr>
        <p:spPr>
          <a:xfrm>
            <a:off x="7732130" y="3377202"/>
            <a:ext cx="1912763" cy="132239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(structural, functional)</a:t>
            </a:r>
          </a:p>
        </p:txBody>
      </p:sp>
      <p:sp>
        <p:nvSpPr>
          <p:cNvPr id="76" name="Rectangle 75">
            <a:extLst>
              <a:ext uri="{FF2B5EF4-FFF2-40B4-BE49-F238E27FC236}">
                <a16:creationId xmlns:a16="http://schemas.microsoft.com/office/drawing/2014/main" id="{D31E4671-1631-4250-9F27-F0BC35D9961E}"/>
              </a:ext>
            </a:extLst>
          </p:cNvPr>
          <p:cNvSpPr/>
          <p:nvPr/>
        </p:nvSpPr>
        <p:spPr>
          <a:xfrm>
            <a:off x="10165754" y="3370238"/>
            <a:ext cx="1705655" cy="132239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a:ea typeface="+mn-ea"/>
                <a:cs typeface="+mn-cs"/>
              </a:rPr>
              <a:t>Impacts</a:t>
            </a:r>
          </a:p>
        </p:txBody>
      </p:sp>
      <p:sp>
        <p:nvSpPr>
          <p:cNvPr id="77" name="TextBox 76">
            <a:extLst>
              <a:ext uri="{FF2B5EF4-FFF2-40B4-BE49-F238E27FC236}">
                <a16:creationId xmlns:a16="http://schemas.microsoft.com/office/drawing/2014/main" id="{2848D201-663E-448B-9D09-C694FF02CDDB}"/>
              </a:ext>
            </a:extLst>
          </p:cNvPr>
          <p:cNvSpPr txBox="1"/>
          <p:nvPr/>
        </p:nvSpPr>
        <p:spPr>
          <a:xfrm>
            <a:off x="541850" y="1094253"/>
            <a:ext cx="9589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Triggers</a:t>
            </a:r>
          </a:p>
        </p:txBody>
      </p:sp>
      <p:sp>
        <p:nvSpPr>
          <p:cNvPr id="78" name="Arrow: Right 77">
            <a:extLst>
              <a:ext uri="{FF2B5EF4-FFF2-40B4-BE49-F238E27FC236}">
                <a16:creationId xmlns:a16="http://schemas.microsoft.com/office/drawing/2014/main" id="{76EFA5E3-DBCF-45F5-A36A-F09B49C95C24}"/>
              </a:ext>
            </a:extLst>
          </p:cNvPr>
          <p:cNvSpPr/>
          <p:nvPr/>
        </p:nvSpPr>
        <p:spPr>
          <a:xfrm>
            <a:off x="2415324" y="4001145"/>
            <a:ext cx="477672" cy="192021"/>
          </a:xfrm>
          <a:prstGeom prst="right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44546A"/>
              </a:solidFill>
              <a:effectLst/>
              <a:uLnTx/>
              <a:uFillTx/>
              <a:latin typeface="Calibri"/>
              <a:ea typeface="+mn-ea"/>
              <a:cs typeface="+mn-cs"/>
            </a:endParaRPr>
          </a:p>
        </p:txBody>
      </p:sp>
      <p:sp>
        <p:nvSpPr>
          <p:cNvPr id="79" name="Arrow: Right 78">
            <a:extLst>
              <a:ext uri="{FF2B5EF4-FFF2-40B4-BE49-F238E27FC236}">
                <a16:creationId xmlns:a16="http://schemas.microsoft.com/office/drawing/2014/main" id="{0DC11446-0315-4FB5-97CF-B293FA656C36}"/>
              </a:ext>
            </a:extLst>
          </p:cNvPr>
          <p:cNvSpPr/>
          <p:nvPr/>
        </p:nvSpPr>
        <p:spPr>
          <a:xfrm>
            <a:off x="7199940" y="3995631"/>
            <a:ext cx="477672" cy="192021"/>
          </a:xfrm>
          <a:prstGeom prst="right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80" name="Arrow: Right 79">
            <a:extLst>
              <a:ext uri="{FF2B5EF4-FFF2-40B4-BE49-F238E27FC236}">
                <a16:creationId xmlns:a16="http://schemas.microsoft.com/office/drawing/2014/main" id="{03A814C8-1B19-4DD8-912A-01C087E844BB}"/>
              </a:ext>
            </a:extLst>
          </p:cNvPr>
          <p:cNvSpPr/>
          <p:nvPr/>
        </p:nvSpPr>
        <p:spPr>
          <a:xfrm>
            <a:off x="9653576" y="4038399"/>
            <a:ext cx="477672" cy="192021"/>
          </a:xfrm>
          <a:prstGeom prst="right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81" name="TextBox 80">
            <a:extLst>
              <a:ext uri="{FF2B5EF4-FFF2-40B4-BE49-F238E27FC236}">
                <a16:creationId xmlns:a16="http://schemas.microsoft.com/office/drawing/2014/main" id="{2442E9C8-DECD-4E21-9EFD-8496047C8636}"/>
              </a:ext>
            </a:extLst>
          </p:cNvPr>
          <p:cNvSpPr txBox="1"/>
          <p:nvPr/>
        </p:nvSpPr>
        <p:spPr>
          <a:xfrm>
            <a:off x="2821922" y="1082386"/>
            <a:ext cx="1932698" cy="9745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Frequency of occurrence</a:t>
            </a:r>
          </a:p>
          <a:p>
            <a:pPr marL="380990" marR="0" lvl="0" indent="-38099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133" b="0" i="1" u="none" strike="noStrike" kern="1200" cap="none" spc="0" normalizeH="0" baseline="0" noProof="0" dirty="0">
              <a:ln>
                <a:noFill/>
              </a:ln>
              <a:solidFill>
                <a:srgbClr val="44546A"/>
              </a:solidFill>
              <a:effectLst/>
              <a:uLnTx/>
              <a:uFillTx/>
              <a:latin typeface="Calibri"/>
              <a:ea typeface="+mn-ea"/>
              <a:cs typeface="+mn-cs"/>
            </a:endParaRPr>
          </a:p>
        </p:txBody>
      </p:sp>
      <p:sp>
        <p:nvSpPr>
          <p:cNvPr id="83" name="TextBox 82">
            <a:extLst>
              <a:ext uri="{FF2B5EF4-FFF2-40B4-BE49-F238E27FC236}">
                <a16:creationId xmlns:a16="http://schemas.microsoft.com/office/drawing/2014/main" id="{59DE288B-34C9-4003-8336-3A9C3F660790}"/>
              </a:ext>
            </a:extLst>
          </p:cNvPr>
          <p:cNvSpPr txBox="1"/>
          <p:nvPr/>
        </p:nvSpPr>
        <p:spPr>
          <a:xfrm>
            <a:off x="5294481" y="4952355"/>
            <a:ext cx="203377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Infrastructure assets</a:t>
            </a:r>
          </a:p>
        </p:txBody>
      </p:sp>
      <p:sp>
        <p:nvSpPr>
          <p:cNvPr id="84" name="Arrow: Right 83">
            <a:extLst>
              <a:ext uri="{FF2B5EF4-FFF2-40B4-BE49-F238E27FC236}">
                <a16:creationId xmlns:a16="http://schemas.microsoft.com/office/drawing/2014/main" id="{B4AB779E-39F9-40FE-B480-8B85580C345F}"/>
              </a:ext>
            </a:extLst>
          </p:cNvPr>
          <p:cNvSpPr/>
          <p:nvPr/>
        </p:nvSpPr>
        <p:spPr>
          <a:xfrm>
            <a:off x="4739574" y="3989084"/>
            <a:ext cx="477672" cy="192021"/>
          </a:xfrm>
          <a:prstGeom prst="rightArrow">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85" name="Rectangle 84">
            <a:extLst>
              <a:ext uri="{FF2B5EF4-FFF2-40B4-BE49-F238E27FC236}">
                <a16:creationId xmlns:a16="http://schemas.microsoft.com/office/drawing/2014/main" id="{D83123B0-B21B-41E9-9E2A-11861A87FBAA}"/>
              </a:ext>
            </a:extLst>
          </p:cNvPr>
          <p:cNvSpPr/>
          <p:nvPr/>
        </p:nvSpPr>
        <p:spPr>
          <a:xfrm>
            <a:off x="437834" y="4886889"/>
            <a:ext cx="15223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1" u="none" strike="noStrike" kern="1200" cap="none" spc="0" normalizeH="0" baseline="0" noProof="0" dirty="0" err="1">
                <a:ln>
                  <a:noFill/>
                </a:ln>
                <a:solidFill>
                  <a:prstClr val="black"/>
                </a:solidFill>
                <a:effectLst/>
                <a:uLnTx/>
                <a:uFillTx/>
                <a:latin typeface="Calibri"/>
                <a:ea typeface="+mn-ea"/>
                <a:cs typeface="+mn-cs"/>
              </a:rPr>
              <a:t>Failure</a:t>
            </a:r>
            <a:r>
              <a:rPr kumimoji="0" lang="nb-NO" sz="1800" b="1" i="1" u="none" strike="noStrike" kern="1200" cap="none" spc="0" normalizeH="0" baseline="0" noProof="0" dirty="0">
                <a:ln>
                  <a:noFill/>
                </a:ln>
                <a:solidFill>
                  <a:prstClr val="black"/>
                </a:solidFill>
                <a:effectLst/>
                <a:uLnTx/>
                <a:uFillTx/>
                <a:latin typeface="Calibri"/>
                <a:ea typeface="+mn-ea"/>
                <a:cs typeface="+mn-cs"/>
              </a:rPr>
              <a:t> modes</a:t>
            </a:r>
          </a:p>
        </p:txBody>
      </p:sp>
      <p:sp>
        <p:nvSpPr>
          <p:cNvPr id="86" name="Rectangle 85">
            <a:extLst>
              <a:ext uri="{FF2B5EF4-FFF2-40B4-BE49-F238E27FC236}">
                <a16:creationId xmlns:a16="http://schemas.microsoft.com/office/drawing/2014/main" id="{6F11482B-13D2-4F61-8EDB-A63F44F384D2}"/>
              </a:ext>
            </a:extLst>
          </p:cNvPr>
          <p:cNvSpPr/>
          <p:nvPr/>
        </p:nvSpPr>
        <p:spPr>
          <a:xfrm>
            <a:off x="352824" y="1097978"/>
            <a:ext cx="2012823" cy="20309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Rectangle 86">
            <a:extLst>
              <a:ext uri="{FF2B5EF4-FFF2-40B4-BE49-F238E27FC236}">
                <a16:creationId xmlns:a16="http://schemas.microsoft.com/office/drawing/2014/main" id="{88F0093D-BADA-44AD-93B7-8565420E86FA}"/>
              </a:ext>
            </a:extLst>
          </p:cNvPr>
          <p:cNvSpPr/>
          <p:nvPr/>
        </p:nvSpPr>
        <p:spPr>
          <a:xfrm>
            <a:off x="378377" y="4850138"/>
            <a:ext cx="2012823" cy="19573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88" name="Straight Arrow Connector 87">
            <a:extLst>
              <a:ext uri="{FF2B5EF4-FFF2-40B4-BE49-F238E27FC236}">
                <a16:creationId xmlns:a16="http://schemas.microsoft.com/office/drawing/2014/main" id="{DB420309-FDB7-4996-AE4F-7499CFA49CAC}"/>
              </a:ext>
            </a:extLst>
          </p:cNvPr>
          <p:cNvCxnSpPr>
            <a:cxnSpLocks/>
            <a:stCxn id="86" idx="2"/>
            <a:endCxn id="72" idx="0"/>
          </p:cNvCxnSpPr>
          <p:nvPr/>
        </p:nvCxnSpPr>
        <p:spPr>
          <a:xfrm>
            <a:off x="1359236" y="3128967"/>
            <a:ext cx="5830" cy="246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639981B6-6639-4BA8-B425-1082A2B59624}"/>
              </a:ext>
            </a:extLst>
          </p:cNvPr>
          <p:cNvCxnSpPr>
            <a:cxnSpLocks/>
          </p:cNvCxnSpPr>
          <p:nvPr/>
        </p:nvCxnSpPr>
        <p:spPr>
          <a:xfrm flipV="1">
            <a:off x="1359236" y="4666181"/>
            <a:ext cx="5830" cy="231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C7140934-0A98-488C-9699-43DE6A8E8DC0}"/>
              </a:ext>
            </a:extLst>
          </p:cNvPr>
          <p:cNvSpPr/>
          <p:nvPr/>
        </p:nvSpPr>
        <p:spPr>
          <a:xfrm>
            <a:off x="2871825" y="4863376"/>
            <a:ext cx="147779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Intensity</a:t>
            </a:r>
          </a:p>
        </p:txBody>
      </p:sp>
      <p:pic>
        <p:nvPicPr>
          <p:cNvPr id="91" name="Picture 90">
            <a:extLst>
              <a:ext uri="{FF2B5EF4-FFF2-40B4-BE49-F238E27FC236}">
                <a16:creationId xmlns:a16="http://schemas.microsoft.com/office/drawing/2014/main" id="{CD0574CA-ABDD-4B9D-996D-507587AC6E98}"/>
              </a:ext>
            </a:extLst>
          </p:cNvPr>
          <p:cNvPicPr>
            <a:picLocks noChangeAspect="1"/>
          </p:cNvPicPr>
          <p:nvPr/>
        </p:nvPicPr>
        <p:blipFill rotWithShape="1">
          <a:blip r:embed="rId4"/>
          <a:srcRect r="11975"/>
          <a:stretch/>
        </p:blipFill>
        <p:spPr>
          <a:xfrm>
            <a:off x="2854182" y="1858946"/>
            <a:ext cx="1802455" cy="1130999"/>
          </a:xfrm>
          <a:prstGeom prst="rect">
            <a:avLst/>
          </a:prstGeom>
        </p:spPr>
      </p:pic>
      <p:sp>
        <p:nvSpPr>
          <p:cNvPr id="92" name="Rectangle 91">
            <a:extLst>
              <a:ext uri="{FF2B5EF4-FFF2-40B4-BE49-F238E27FC236}">
                <a16:creationId xmlns:a16="http://schemas.microsoft.com/office/drawing/2014/main" id="{D3F17391-F6DF-4E75-A095-16D4E8BA3D66}"/>
              </a:ext>
            </a:extLst>
          </p:cNvPr>
          <p:cNvSpPr/>
          <p:nvPr/>
        </p:nvSpPr>
        <p:spPr>
          <a:xfrm>
            <a:off x="2781036" y="1097978"/>
            <a:ext cx="2012822" cy="205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pic>
        <p:nvPicPr>
          <p:cNvPr id="93" name="Picture 4" descr="Image result for natural hazards cartoon">
            <a:extLst>
              <a:ext uri="{FF2B5EF4-FFF2-40B4-BE49-F238E27FC236}">
                <a16:creationId xmlns:a16="http://schemas.microsoft.com/office/drawing/2014/main" id="{81663F8A-91F5-4B1C-8B47-EC440A83EE5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50000" t="21747" r="24140" b="55637"/>
          <a:stretch/>
        </p:blipFill>
        <p:spPr bwMode="auto">
          <a:xfrm>
            <a:off x="379133" y="1484633"/>
            <a:ext cx="611828" cy="535096"/>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93">
            <a:extLst>
              <a:ext uri="{FF2B5EF4-FFF2-40B4-BE49-F238E27FC236}">
                <a16:creationId xmlns:a16="http://schemas.microsoft.com/office/drawing/2014/main" id="{694A528C-DF05-4045-91E9-6F41B72A06C5}"/>
              </a:ext>
            </a:extLst>
          </p:cNvPr>
          <p:cNvPicPr>
            <a:picLocks noChangeAspect="1"/>
          </p:cNvPicPr>
          <p:nvPr/>
        </p:nvPicPr>
        <p:blipFill>
          <a:blip r:embed="rId7"/>
          <a:stretch>
            <a:fillRect/>
          </a:stretch>
        </p:blipFill>
        <p:spPr>
          <a:xfrm>
            <a:off x="1383259" y="1437325"/>
            <a:ext cx="663376" cy="502882"/>
          </a:xfrm>
          <a:prstGeom prst="rect">
            <a:avLst/>
          </a:prstGeom>
        </p:spPr>
      </p:pic>
      <p:pic>
        <p:nvPicPr>
          <p:cNvPr id="95" name="Picture 94">
            <a:extLst>
              <a:ext uri="{FF2B5EF4-FFF2-40B4-BE49-F238E27FC236}">
                <a16:creationId xmlns:a16="http://schemas.microsoft.com/office/drawing/2014/main" id="{BF9B9236-2037-4E0B-A619-47BF41BB96FE}"/>
              </a:ext>
            </a:extLst>
          </p:cNvPr>
          <p:cNvPicPr>
            <a:picLocks noChangeAspect="1"/>
          </p:cNvPicPr>
          <p:nvPr/>
        </p:nvPicPr>
        <p:blipFill>
          <a:blip r:embed="rId8"/>
          <a:stretch>
            <a:fillRect/>
          </a:stretch>
        </p:blipFill>
        <p:spPr>
          <a:xfrm>
            <a:off x="418772" y="2303345"/>
            <a:ext cx="611828" cy="430656"/>
          </a:xfrm>
          <a:prstGeom prst="rect">
            <a:avLst/>
          </a:prstGeom>
        </p:spPr>
      </p:pic>
      <p:pic>
        <p:nvPicPr>
          <p:cNvPr id="96" name="Picture 95">
            <a:extLst>
              <a:ext uri="{FF2B5EF4-FFF2-40B4-BE49-F238E27FC236}">
                <a16:creationId xmlns:a16="http://schemas.microsoft.com/office/drawing/2014/main" id="{E9402CA4-16C8-47C2-A1A8-726B78D4CC60}"/>
              </a:ext>
            </a:extLst>
          </p:cNvPr>
          <p:cNvPicPr>
            <a:picLocks noChangeAspect="1"/>
          </p:cNvPicPr>
          <p:nvPr/>
        </p:nvPicPr>
        <p:blipFill>
          <a:blip r:embed="rId9"/>
          <a:stretch>
            <a:fillRect/>
          </a:stretch>
        </p:blipFill>
        <p:spPr>
          <a:xfrm>
            <a:off x="1332844" y="2289817"/>
            <a:ext cx="704128" cy="559782"/>
          </a:xfrm>
          <a:prstGeom prst="rect">
            <a:avLst/>
          </a:prstGeom>
        </p:spPr>
      </p:pic>
      <p:sp>
        <p:nvSpPr>
          <p:cNvPr id="97" name="Rectangle 96">
            <a:extLst>
              <a:ext uri="{FF2B5EF4-FFF2-40B4-BE49-F238E27FC236}">
                <a16:creationId xmlns:a16="http://schemas.microsoft.com/office/drawing/2014/main" id="{4CCDAA0E-7C0B-44EB-89E1-5DE9DC5B8E3E}"/>
              </a:ext>
            </a:extLst>
          </p:cNvPr>
          <p:cNvSpPr/>
          <p:nvPr/>
        </p:nvSpPr>
        <p:spPr>
          <a:xfrm>
            <a:off x="9986903" y="4860474"/>
            <a:ext cx="2205097"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Consequences of loss of infrastructure  service</a:t>
            </a:r>
          </a:p>
        </p:txBody>
      </p:sp>
      <p:pic>
        <p:nvPicPr>
          <p:cNvPr id="99" name="Picture 98">
            <a:extLst>
              <a:ext uri="{FF2B5EF4-FFF2-40B4-BE49-F238E27FC236}">
                <a16:creationId xmlns:a16="http://schemas.microsoft.com/office/drawing/2014/main" id="{49886A6F-189F-45DA-A081-2D791DC9A589}"/>
              </a:ext>
            </a:extLst>
          </p:cNvPr>
          <p:cNvPicPr>
            <a:picLocks noChangeAspect="1"/>
          </p:cNvPicPr>
          <p:nvPr/>
        </p:nvPicPr>
        <p:blipFill rotWithShape="1">
          <a:blip r:embed="rId10"/>
          <a:srcRect b="6442"/>
          <a:stretch/>
        </p:blipFill>
        <p:spPr>
          <a:xfrm>
            <a:off x="2892996" y="5460851"/>
            <a:ext cx="1751848" cy="1249144"/>
          </a:xfrm>
          <a:prstGeom prst="rect">
            <a:avLst/>
          </a:prstGeom>
        </p:spPr>
      </p:pic>
      <p:sp>
        <p:nvSpPr>
          <p:cNvPr id="100" name="Rectangle 99">
            <a:extLst>
              <a:ext uri="{FF2B5EF4-FFF2-40B4-BE49-F238E27FC236}">
                <a16:creationId xmlns:a16="http://schemas.microsoft.com/office/drawing/2014/main" id="{6CFF310E-E6FF-4281-9845-99C57D76F8CD}"/>
              </a:ext>
            </a:extLst>
          </p:cNvPr>
          <p:cNvSpPr/>
          <p:nvPr/>
        </p:nvSpPr>
        <p:spPr>
          <a:xfrm>
            <a:off x="2781035" y="4897373"/>
            <a:ext cx="2012823" cy="18986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1" name="Picture 100">
            <a:extLst>
              <a:ext uri="{FF2B5EF4-FFF2-40B4-BE49-F238E27FC236}">
                <a16:creationId xmlns:a16="http://schemas.microsoft.com/office/drawing/2014/main" id="{DB8742B4-9EA0-419C-ABD6-DB17729EEBE6}"/>
              </a:ext>
            </a:extLst>
          </p:cNvPr>
          <p:cNvPicPr>
            <a:picLocks noChangeAspect="1"/>
          </p:cNvPicPr>
          <p:nvPr/>
        </p:nvPicPr>
        <p:blipFill>
          <a:blip r:embed="rId11"/>
          <a:stretch>
            <a:fillRect/>
          </a:stretch>
        </p:blipFill>
        <p:spPr>
          <a:xfrm>
            <a:off x="416406" y="5256221"/>
            <a:ext cx="982550" cy="1473825"/>
          </a:xfrm>
          <a:prstGeom prst="rect">
            <a:avLst/>
          </a:prstGeom>
        </p:spPr>
      </p:pic>
      <p:pic>
        <p:nvPicPr>
          <p:cNvPr id="102" name="Picture 101">
            <a:extLst>
              <a:ext uri="{FF2B5EF4-FFF2-40B4-BE49-F238E27FC236}">
                <a16:creationId xmlns:a16="http://schemas.microsoft.com/office/drawing/2014/main" id="{45FEF1BB-2354-4E08-99F4-EF94FA6F5C8E}"/>
              </a:ext>
            </a:extLst>
          </p:cNvPr>
          <p:cNvPicPr>
            <a:picLocks noChangeAspect="1"/>
          </p:cNvPicPr>
          <p:nvPr/>
        </p:nvPicPr>
        <p:blipFill>
          <a:blip r:embed="rId12"/>
          <a:stretch>
            <a:fillRect/>
          </a:stretch>
        </p:blipFill>
        <p:spPr>
          <a:xfrm>
            <a:off x="5490259" y="5566984"/>
            <a:ext cx="535839" cy="450924"/>
          </a:xfrm>
          <a:prstGeom prst="rect">
            <a:avLst/>
          </a:prstGeom>
        </p:spPr>
      </p:pic>
      <p:pic>
        <p:nvPicPr>
          <p:cNvPr id="103" name="Picture 102">
            <a:extLst>
              <a:ext uri="{FF2B5EF4-FFF2-40B4-BE49-F238E27FC236}">
                <a16:creationId xmlns:a16="http://schemas.microsoft.com/office/drawing/2014/main" id="{73EC97AB-4A9E-4208-B775-FBCBE2AF2CB6}"/>
              </a:ext>
            </a:extLst>
          </p:cNvPr>
          <p:cNvPicPr>
            <a:picLocks noChangeAspect="1"/>
          </p:cNvPicPr>
          <p:nvPr/>
        </p:nvPicPr>
        <p:blipFill>
          <a:blip r:embed="rId13"/>
          <a:stretch>
            <a:fillRect/>
          </a:stretch>
        </p:blipFill>
        <p:spPr>
          <a:xfrm>
            <a:off x="6131774" y="5498214"/>
            <a:ext cx="713777" cy="395587"/>
          </a:xfrm>
          <a:prstGeom prst="rect">
            <a:avLst/>
          </a:prstGeom>
        </p:spPr>
      </p:pic>
      <p:pic>
        <p:nvPicPr>
          <p:cNvPr id="104" name="Picture 103">
            <a:extLst>
              <a:ext uri="{FF2B5EF4-FFF2-40B4-BE49-F238E27FC236}">
                <a16:creationId xmlns:a16="http://schemas.microsoft.com/office/drawing/2014/main" id="{6F7B87A0-E4CF-4090-8957-3DB33531411C}"/>
              </a:ext>
            </a:extLst>
          </p:cNvPr>
          <p:cNvPicPr>
            <a:picLocks noChangeAspect="1"/>
          </p:cNvPicPr>
          <p:nvPr/>
        </p:nvPicPr>
        <p:blipFill>
          <a:blip r:embed="rId14"/>
          <a:stretch>
            <a:fillRect/>
          </a:stretch>
        </p:blipFill>
        <p:spPr>
          <a:xfrm>
            <a:off x="5235916" y="6149488"/>
            <a:ext cx="737158" cy="514946"/>
          </a:xfrm>
          <a:prstGeom prst="rect">
            <a:avLst/>
          </a:prstGeom>
        </p:spPr>
      </p:pic>
      <p:sp>
        <p:nvSpPr>
          <p:cNvPr id="105" name="Rectangle 104">
            <a:extLst>
              <a:ext uri="{FF2B5EF4-FFF2-40B4-BE49-F238E27FC236}">
                <a16:creationId xmlns:a16="http://schemas.microsoft.com/office/drawing/2014/main" id="{DE2F72A3-4DBE-479D-AFFA-A01DDB015139}"/>
              </a:ext>
            </a:extLst>
          </p:cNvPr>
          <p:cNvSpPr/>
          <p:nvPr/>
        </p:nvSpPr>
        <p:spPr>
          <a:xfrm>
            <a:off x="5213266" y="4920614"/>
            <a:ext cx="2012823" cy="187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07" name="Rectangle 106">
            <a:extLst>
              <a:ext uri="{FF2B5EF4-FFF2-40B4-BE49-F238E27FC236}">
                <a16:creationId xmlns:a16="http://schemas.microsoft.com/office/drawing/2014/main" id="{1251712E-DC0C-4855-B1AB-5CD442055082}"/>
              </a:ext>
            </a:extLst>
          </p:cNvPr>
          <p:cNvSpPr/>
          <p:nvPr/>
        </p:nvSpPr>
        <p:spPr>
          <a:xfrm>
            <a:off x="7840250" y="4855738"/>
            <a:ext cx="141141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a:ea typeface="+mn-ea"/>
                <a:cs typeface="+mn-cs"/>
              </a:rPr>
              <a:t>Vulnerability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black"/>
              </a:solidFill>
              <a:effectLst/>
              <a:uLnTx/>
              <a:uFillTx/>
              <a:latin typeface="Calibri"/>
              <a:ea typeface="+mn-ea"/>
              <a:cs typeface="+mn-cs"/>
            </a:endParaRPr>
          </a:p>
        </p:txBody>
      </p:sp>
      <p:cxnSp>
        <p:nvCxnSpPr>
          <p:cNvPr id="110" name="Straight Arrow Connector 109">
            <a:extLst>
              <a:ext uri="{FF2B5EF4-FFF2-40B4-BE49-F238E27FC236}">
                <a16:creationId xmlns:a16="http://schemas.microsoft.com/office/drawing/2014/main" id="{DECB82BB-F661-4ADE-99D6-743EE876EFC7}"/>
              </a:ext>
            </a:extLst>
          </p:cNvPr>
          <p:cNvCxnSpPr/>
          <p:nvPr/>
        </p:nvCxnSpPr>
        <p:spPr>
          <a:xfrm flipV="1">
            <a:off x="3781090" y="4678701"/>
            <a:ext cx="5830" cy="231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1" name="Picture 110">
            <a:extLst>
              <a:ext uri="{FF2B5EF4-FFF2-40B4-BE49-F238E27FC236}">
                <a16:creationId xmlns:a16="http://schemas.microsoft.com/office/drawing/2014/main" id="{E7256B6D-5259-4D6A-9EE1-C15DBCCF31EC}"/>
              </a:ext>
            </a:extLst>
          </p:cNvPr>
          <p:cNvPicPr>
            <a:picLocks noChangeAspect="1"/>
          </p:cNvPicPr>
          <p:nvPr/>
        </p:nvPicPr>
        <p:blipFill>
          <a:blip r:embed="rId15"/>
          <a:stretch>
            <a:fillRect/>
          </a:stretch>
        </p:blipFill>
        <p:spPr>
          <a:xfrm>
            <a:off x="9883870" y="1101748"/>
            <a:ext cx="2095153" cy="2027218"/>
          </a:xfrm>
          <a:prstGeom prst="rect">
            <a:avLst/>
          </a:prstGeom>
          <a:ln>
            <a:solidFill>
              <a:schemeClr val="tx1"/>
            </a:solidFill>
          </a:ln>
        </p:spPr>
      </p:pic>
      <p:pic>
        <p:nvPicPr>
          <p:cNvPr id="112" name="Picture 111">
            <a:extLst>
              <a:ext uri="{FF2B5EF4-FFF2-40B4-BE49-F238E27FC236}">
                <a16:creationId xmlns:a16="http://schemas.microsoft.com/office/drawing/2014/main" id="{15D54658-6D53-42E8-808D-C2887752A51B}"/>
              </a:ext>
            </a:extLst>
          </p:cNvPr>
          <p:cNvPicPr>
            <a:picLocks noChangeAspect="1"/>
          </p:cNvPicPr>
          <p:nvPr/>
        </p:nvPicPr>
        <p:blipFill>
          <a:blip r:embed="rId16"/>
          <a:stretch>
            <a:fillRect/>
          </a:stretch>
        </p:blipFill>
        <p:spPr>
          <a:xfrm>
            <a:off x="10671080" y="6149488"/>
            <a:ext cx="825016" cy="565907"/>
          </a:xfrm>
          <a:prstGeom prst="rect">
            <a:avLst/>
          </a:prstGeom>
        </p:spPr>
      </p:pic>
      <p:cxnSp>
        <p:nvCxnSpPr>
          <p:cNvPr id="114" name="Straight Arrow Connector 113">
            <a:extLst>
              <a:ext uri="{FF2B5EF4-FFF2-40B4-BE49-F238E27FC236}">
                <a16:creationId xmlns:a16="http://schemas.microsoft.com/office/drawing/2014/main" id="{68B7CB9D-86B0-4C10-9E49-A3AD849D5DF5}"/>
              </a:ext>
            </a:extLst>
          </p:cNvPr>
          <p:cNvCxnSpPr/>
          <p:nvPr/>
        </p:nvCxnSpPr>
        <p:spPr>
          <a:xfrm flipV="1">
            <a:off x="6149247" y="4678701"/>
            <a:ext cx="5830" cy="231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39DBDC2D-09D5-4A04-85A6-9811B6ED65DF}"/>
              </a:ext>
            </a:extLst>
          </p:cNvPr>
          <p:cNvCxnSpPr/>
          <p:nvPr/>
        </p:nvCxnSpPr>
        <p:spPr>
          <a:xfrm flipV="1">
            <a:off x="8739899" y="4692631"/>
            <a:ext cx="5830" cy="231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15E1A528-B78B-4834-8B3C-5762BD405A12}"/>
              </a:ext>
            </a:extLst>
          </p:cNvPr>
          <p:cNvCxnSpPr>
            <a:cxnSpLocks/>
            <a:stCxn id="122" idx="2"/>
            <a:endCxn id="75" idx="0"/>
          </p:cNvCxnSpPr>
          <p:nvPr/>
        </p:nvCxnSpPr>
        <p:spPr>
          <a:xfrm flipH="1">
            <a:off x="8688512" y="3159168"/>
            <a:ext cx="801" cy="2180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B4404C39-6BF1-4426-B070-AC005F5CA1FD}"/>
              </a:ext>
            </a:extLst>
          </p:cNvPr>
          <p:cNvCxnSpPr/>
          <p:nvPr/>
        </p:nvCxnSpPr>
        <p:spPr>
          <a:xfrm flipV="1">
            <a:off x="10949904" y="4699594"/>
            <a:ext cx="5830" cy="231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3141EA5B-8E82-4819-A040-9A46720DD225}"/>
              </a:ext>
            </a:extLst>
          </p:cNvPr>
          <p:cNvCxnSpPr>
            <a:cxnSpLocks/>
            <a:stCxn id="111" idx="2"/>
          </p:cNvCxnSpPr>
          <p:nvPr/>
        </p:nvCxnSpPr>
        <p:spPr>
          <a:xfrm flipH="1">
            <a:off x="10930611" y="3128966"/>
            <a:ext cx="836" cy="2702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D830946C-1CCA-45C8-AFFA-FBE299A2F4A5}"/>
              </a:ext>
            </a:extLst>
          </p:cNvPr>
          <p:cNvSpPr/>
          <p:nvPr/>
        </p:nvSpPr>
        <p:spPr>
          <a:xfrm>
            <a:off x="7690966" y="4903622"/>
            <a:ext cx="2012823" cy="18923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Rectangle 119">
            <a:extLst>
              <a:ext uri="{FF2B5EF4-FFF2-40B4-BE49-F238E27FC236}">
                <a16:creationId xmlns:a16="http://schemas.microsoft.com/office/drawing/2014/main" id="{F59972FB-40B0-44E5-B28B-430BEF9938F0}"/>
              </a:ext>
            </a:extLst>
          </p:cNvPr>
          <p:cNvSpPr/>
          <p:nvPr/>
        </p:nvSpPr>
        <p:spPr>
          <a:xfrm>
            <a:off x="10077313" y="4902361"/>
            <a:ext cx="2012823" cy="18923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21" name="Straight Arrow Connector 120">
            <a:extLst>
              <a:ext uri="{FF2B5EF4-FFF2-40B4-BE49-F238E27FC236}">
                <a16:creationId xmlns:a16="http://schemas.microsoft.com/office/drawing/2014/main" id="{2CFCC0E6-02EF-441A-85A7-740435FA1A25}"/>
              </a:ext>
            </a:extLst>
          </p:cNvPr>
          <p:cNvCxnSpPr>
            <a:cxnSpLocks/>
          </p:cNvCxnSpPr>
          <p:nvPr/>
        </p:nvCxnSpPr>
        <p:spPr>
          <a:xfrm>
            <a:off x="3772607" y="3137794"/>
            <a:ext cx="5830" cy="2462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Rectangle 121">
            <a:extLst>
              <a:ext uri="{FF2B5EF4-FFF2-40B4-BE49-F238E27FC236}">
                <a16:creationId xmlns:a16="http://schemas.microsoft.com/office/drawing/2014/main" id="{293C21C2-C14E-4981-AC56-27BC5576BF37}"/>
              </a:ext>
            </a:extLst>
          </p:cNvPr>
          <p:cNvSpPr/>
          <p:nvPr/>
        </p:nvSpPr>
        <p:spPr>
          <a:xfrm>
            <a:off x="7682902" y="1105580"/>
            <a:ext cx="2012822" cy="205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a:extLst>
              <a:ext uri="{FF2B5EF4-FFF2-40B4-BE49-F238E27FC236}">
                <a16:creationId xmlns:a16="http://schemas.microsoft.com/office/drawing/2014/main" id="{D95B1046-FB72-40CE-A6B5-1E3665EE7533}"/>
              </a:ext>
            </a:extLst>
          </p:cNvPr>
          <p:cNvPicPr>
            <a:picLocks noChangeAspect="1"/>
          </p:cNvPicPr>
          <p:nvPr/>
        </p:nvPicPr>
        <p:blipFill rotWithShape="1">
          <a:blip r:embed="rId17"/>
          <a:srcRect l="14040" t="11721" r="14343" b="-11721"/>
          <a:stretch/>
        </p:blipFill>
        <p:spPr>
          <a:xfrm>
            <a:off x="1172705" y="5266705"/>
            <a:ext cx="1206416" cy="1644786"/>
          </a:xfrm>
          <a:prstGeom prst="rect">
            <a:avLst/>
          </a:prstGeom>
        </p:spPr>
      </p:pic>
      <p:pic>
        <p:nvPicPr>
          <p:cNvPr id="3" name="Picture 2">
            <a:extLst>
              <a:ext uri="{FF2B5EF4-FFF2-40B4-BE49-F238E27FC236}">
                <a16:creationId xmlns:a16="http://schemas.microsoft.com/office/drawing/2014/main" id="{E366B13A-AA6A-4EBC-9B43-F4BB56950D7C}"/>
              </a:ext>
            </a:extLst>
          </p:cNvPr>
          <p:cNvPicPr>
            <a:picLocks noChangeAspect="1"/>
          </p:cNvPicPr>
          <p:nvPr/>
        </p:nvPicPr>
        <p:blipFill>
          <a:blip r:embed="rId18"/>
          <a:stretch>
            <a:fillRect/>
          </a:stretch>
        </p:blipFill>
        <p:spPr>
          <a:xfrm>
            <a:off x="6008906" y="6130465"/>
            <a:ext cx="473164" cy="465847"/>
          </a:xfrm>
          <a:prstGeom prst="rect">
            <a:avLst/>
          </a:prstGeom>
        </p:spPr>
      </p:pic>
      <p:pic>
        <p:nvPicPr>
          <p:cNvPr id="4" name="Picture 3">
            <a:extLst>
              <a:ext uri="{FF2B5EF4-FFF2-40B4-BE49-F238E27FC236}">
                <a16:creationId xmlns:a16="http://schemas.microsoft.com/office/drawing/2014/main" id="{3339146E-0DA4-48B8-882C-EFBD29B7CFC0}"/>
              </a:ext>
            </a:extLst>
          </p:cNvPr>
          <p:cNvPicPr>
            <a:picLocks noChangeAspect="1"/>
          </p:cNvPicPr>
          <p:nvPr/>
        </p:nvPicPr>
        <p:blipFill>
          <a:blip r:embed="rId19"/>
          <a:stretch>
            <a:fillRect/>
          </a:stretch>
        </p:blipFill>
        <p:spPr>
          <a:xfrm>
            <a:off x="6610681" y="6069679"/>
            <a:ext cx="548372" cy="550457"/>
          </a:xfrm>
          <a:prstGeom prst="rect">
            <a:avLst/>
          </a:prstGeom>
        </p:spPr>
      </p:pic>
      <p:sp>
        <p:nvSpPr>
          <p:cNvPr id="67" name="TextBox 66">
            <a:extLst>
              <a:ext uri="{FF2B5EF4-FFF2-40B4-BE49-F238E27FC236}">
                <a16:creationId xmlns:a16="http://schemas.microsoft.com/office/drawing/2014/main" id="{D839ECB3-88DD-485C-9F47-4A183657F57A}"/>
              </a:ext>
            </a:extLst>
          </p:cNvPr>
          <p:cNvSpPr txBox="1"/>
          <p:nvPr/>
        </p:nvSpPr>
        <p:spPr>
          <a:xfrm>
            <a:off x="9828844" y="1074196"/>
            <a:ext cx="2241530" cy="21748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Tools (network level):</a:t>
            </a:r>
          </a:p>
          <a:p>
            <a:pPr lvl="0">
              <a:defRPr/>
            </a:pPr>
            <a:r>
              <a:rPr lang="en-US" sz="1600" i="1" dirty="0"/>
              <a:t>Approaches based on:</a:t>
            </a:r>
          </a:p>
          <a:p>
            <a:pPr lvl="0">
              <a:defRPr/>
            </a:pPr>
            <a:r>
              <a:rPr lang="en-US" sz="1600" i="1" dirty="0"/>
              <a:t>- Simulations (agent-based)</a:t>
            </a:r>
          </a:p>
          <a:p>
            <a:pPr lvl="0">
              <a:defRPr/>
            </a:pPr>
            <a:r>
              <a:rPr lang="en-US" sz="1600" i="1" dirty="0"/>
              <a:t>- Economic theory</a:t>
            </a:r>
          </a:p>
          <a:p>
            <a:pPr lvl="0">
              <a:defRPr/>
            </a:pPr>
            <a:r>
              <a:rPr lang="en-US" sz="1600" i="1" dirty="0"/>
              <a:t>- Graph and network theory</a:t>
            </a:r>
          </a:p>
          <a:p>
            <a:pPr marR="0" lvl="0" algn="l" defTabSz="914400" rtl="0" eaLnBrk="1" fontAlgn="auto" latinLnBrk="0" hangingPunct="1">
              <a:lnSpc>
                <a:spcPct val="100000"/>
              </a:lnSpc>
              <a:spcBef>
                <a:spcPts val="0"/>
              </a:spcBef>
              <a:spcAft>
                <a:spcPts val="0"/>
              </a:spcAft>
              <a:buClrTx/>
              <a:buSzTx/>
              <a:tabLst/>
              <a:defRPr/>
            </a:pPr>
            <a:endParaRPr kumimoji="0" lang="en-GB" sz="2133" b="0" i="1" u="none" strike="noStrike" kern="1200" cap="none" spc="0" normalizeH="0" baseline="0" noProof="0" dirty="0">
              <a:ln>
                <a:noFill/>
              </a:ln>
              <a:solidFill>
                <a:srgbClr val="44546A"/>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37DE1025-7EE4-4CA2-8A03-CFFC8B015E7D}"/>
              </a:ext>
            </a:extLst>
          </p:cNvPr>
          <p:cNvPicPr>
            <a:picLocks noChangeAspect="1"/>
          </p:cNvPicPr>
          <p:nvPr/>
        </p:nvPicPr>
        <p:blipFill>
          <a:blip r:embed="rId20"/>
          <a:stretch>
            <a:fillRect/>
          </a:stretch>
        </p:blipFill>
        <p:spPr>
          <a:xfrm>
            <a:off x="10146525" y="6149488"/>
            <a:ext cx="595132" cy="565907"/>
          </a:xfrm>
          <a:prstGeom prst="rect">
            <a:avLst/>
          </a:prstGeom>
        </p:spPr>
      </p:pic>
      <p:pic>
        <p:nvPicPr>
          <p:cNvPr id="13" name="Picture 12">
            <a:extLst>
              <a:ext uri="{FF2B5EF4-FFF2-40B4-BE49-F238E27FC236}">
                <a16:creationId xmlns:a16="http://schemas.microsoft.com/office/drawing/2014/main" id="{E0825DD1-DCA6-420D-A9BA-F26FCDED3DDA}"/>
              </a:ext>
            </a:extLst>
          </p:cNvPr>
          <p:cNvPicPr>
            <a:picLocks noChangeAspect="1"/>
          </p:cNvPicPr>
          <p:nvPr/>
        </p:nvPicPr>
        <p:blipFill>
          <a:blip r:embed="rId21"/>
          <a:stretch>
            <a:fillRect/>
          </a:stretch>
        </p:blipFill>
        <p:spPr>
          <a:xfrm>
            <a:off x="11381274" y="6144087"/>
            <a:ext cx="639377" cy="565908"/>
          </a:xfrm>
          <a:prstGeom prst="rect">
            <a:avLst/>
          </a:prstGeom>
        </p:spPr>
      </p:pic>
      <p:sp>
        <p:nvSpPr>
          <p:cNvPr id="70" name="TextBox 69">
            <a:extLst>
              <a:ext uri="{FF2B5EF4-FFF2-40B4-BE49-F238E27FC236}">
                <a16:creationId xmlns:a16="http://schemas.microsoft.com/office/drawing/2014/main" id="{8383BC84-3BC7-4041-9CB9-DD21BF7F7F3D}"/>
              </a:ext>
            </a:extLst>
          </p:cNvPr>
          <p:cNvSpPr txBox="1"/>
          <p:nvPr/>
        </p:nvSpPr>
        <p:spPr>
          <a:xfrm>
            <a:off x="7608877" y="1081209"/>
            <a:ext cx="2077981" cy="6975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black"/>
                </a:solidFill>
                <a:effectLst/>
                <a:uLnTx/>
                <a:uFillTx/>
                <a:latin typeface="Calibri"/>
                <a:ea typeface="+mn-ea"/>
                <a:cs typeface="+mn-cs"/>
              </a:rPr>
              <a:t>Tools (asset level):</a:t>
            </a:r>
          </a:p>
          <a:p>
            <a:pPr marL="380990" marR="0" lvl="0" indent="-38099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133" b="0" i="1" u="none" strike="noStrike" kern="1200" cap="none" spc="0" normalizeH="0" baseline="0" noProof="0" dirty="0">
              <a:ln>
                <a:noFill/>
              </a:ln>
              <a:solidFill>
                <a:srgbClr val="44546A"/>
              </a:solidFill>
              <a:effectLst/>
              <a:uLnTx/>
              <a:uFillTx/>
              <a:latin typeface="Calibri"/>
              <a:ea typeface="+mn-ea"/>
              <a:cs typeface="+mn-cs"/>
            </a:endParaRPr>
          </a:p>
        </p:txBody>
      </p:sp>
      <p:pic>
        <p:nvPicPr>
          <p:cNvPr id="15" name="Picture 14">
            <a:extLst>
              <a:ext uri="{FF2B5EF4-FFF2-40B4-BE49-F238E27FC236}">
                <a16:creationId xmlns:a16="http://schemas.microsoft.com/office/drawing/2014/main" id="{4BBAAD22-4A10-412A-8C63-7D99279F3095}"/>
              </a:ext>
            </a:extLst>
          </p:cNvPr>
          <p:cNvPicPr>
            <a:picLocks noChangeAspect="1"/>
          </p:cNvPicPr>
          <p:nvPr/>
        </p:nvPicPr>
        <p:blipFill>
          <a:blip r:embed="rId22"/>
          <a:stretch>
            <a:fillRect/>
          </a:stretch>
        </p:blipFill>
        <p:spPr>
          <a:xfrm>
            <a:off x="7691955" y="5179504"/>
            <a:ext cx="931549" cy="964583"/>
          </a:xfrm>
          <a:prstGeom prst="rect">
            <a:avLst/>
          </a:prstGeom>
        </p:spPr>
      </p:pic>
      <p:pic>
        <p:nvPicPr>
          <p:cNvPr id="14" name="Picture 13">
            <a:extLst>
              <a:ext uri="{FF2B5EF4-FFF2-40B4-BE49-F238E27FC236}">
                <a16:creationId xmlns:a16="http://schemas.microsoft.com/office/drawing/2014/main" id="{12135D5D-200C-4E3C-9FEA-9B22FB91FF6F}"/>
              </a:ext>
            </a:extLst>
          </p:cNvPr>
          <p:cNvPicPr>
            <a:picLocks noChangeAspect="1"/>
          </p:cNvPicPr>
          <p:nvPr/>
        </p:nvPicPr>
        <p:blipFill>
          <a:blip r:embed="rId23"/>
          <a:stretch>
            <a:fillRect/>
          </a:stretch>
        </p:blipFill>
        <p:spPr>
          <a:xfrm>
            <a:off x="8229427" y="5949848"/>
            <a:ext cx="1272705" cy="844905"/>
          </a:xfrm>
          <a:prstGeom prst="rect">
            <a:avLst/>
          </a:prstGeom>
        </p:spPr>
      </p:pic>
      <p:pic>
        <p:nvPicPr>
          <p:cNvPr id="125" name="Picture 124">
            <a:extLst>
              <a:ext uri="{FF2B5EF4-FFF2-40B4-BE49-F238E27FC236}">
                <a16:creationId xmlns:a16="http://schemas.microsoft.com/office/drawing/2014/main" id="{9FCE1506-52DE-4DD0-8C8C-50C43A5B6603}"/>
              </a:ext>
            </a:extLst>
          </p:cNvPr>
          <p:cNvPicPr>
            <a:picLocks noChangeAspect="1"/>
          </p:cNvPicPr>
          <p:nvPr/>
        </p:nvPicPr>
        <p:blipFill>
          <a:blip r:embed="rId24"/>
          <a:stretch>
            <a:fillRect/>
          </a:stretch>
        </p:blipFill>
        <p:spPr>
          <a:xfrm>
            <a:off x="8678387" y="5218430"/>
            <a:ext cx="934992" cy="704024"/>
          </a:xfrm>
          <a:prstGeom prst="rect">
            <a:avLst/>
          </a:prstGeom>
        </p:spPr>
      </p:pic>
      <p:pic>
        <p:nvPicPr>
          <p:cNvPr id="62" name="Picture 61">
            <a:extLst>
              <a:ext uri="{FF2B5EF4-FFF2-40B4-BE49-F238E27FC236}">
                <a16:creationId xmlns:a16="http://schemas.microsoft.com/office/drawing/2014/main" id="{CD73DB56-7BFC-4FB6-BCB3-43086EE5FDA8}"/>
              </a:ext>
            </a:extLst>
          </p:cNvPr>
          <p:cNvPicPr>
            <a:picLocks noChangeAspect="1"/>
          </p:cNvPicPr>
          <p:nvPr/>
        </p:nvPicPr>
        <p:blipFill>
          <a:blip r:embed="rId25"/>
          <a:stretch>
            <a:fillRect/>
          </a:stretch>
        </p:blipFill>
        <p:spPr>
          <a:xfrm>
            <a:off x="7836784" y="1463585"/>
            <a:ext cx="1059683" cy="772172"/>
          </a:xfrm>
          <a:prstGeom prst="rect">
            <a:avLst/>
          </a:prstGeom>
        </p:spPr>
      </p:pic>
      <p:pic>
        <p:nvPicPr>
          <p:cNvPr id="63" name="Picture 62">
            <a:extLst>
              <a:ext uri="{FF2B5EF4-FFF2-40B4-BE49-F238E27FC236}">
                <a16:creationId xmlns:a16="http://schemas.microsoft.com/office/drawing/2014/main" id="{B546C413-2037-4CAA-A60C-75B2FD3572F4}"/>
              </a:ext>
            </a:extLst>
          </p:cNvPr>
          <p:cNvPicPr>
            <a:picLocks noChangeAspect="1"/>
          </p:cNvPicPr>
          <p:nvPr/>
        </p:nvPicPr>
        <p:blipFill>
          <a:blip r:embed="rId26"/>
          <a:stretch>
            <a:fillRect/>
          </a:stretch>
        </p:blipFill>
        <p:spPr>
          <a:xfrm>
            <a:off x="8451290" y="2246495"/>
            <a:ext cx="1252499" cy="912673"/>
          </a:xfrm>
          <a:prstGeom prst="rect">
            <a:avLst/>
          </a:prstGeom>
        </p:spPr>
      </p:pic>
      <p:pic>
        <p:nvPicPr>
          <p:cNvPr id="65" name="Picture 64">
            <a:extLst>
              <a:ext uri="{FF2B5EF4-FFF2-40B4-BE49-F238E27FC236}">
                <a16:creationId xmlns:a16="http://schemas.microsoft.com/office/drawing/2014/main" id="{05219FB4-C784-49F5-B67D-B91B949330E7}"/>
              </a:ext>
            </a:extLst>
          </p:cNvPr>
          <p:cNvPicPr>
            <a:picLocks noChangeAspect="1"/>
          </p:cNvPicPr>
          <p:nvPr/>
        </p:nvPicPr>
        <p:blipFill>
          <a:blip r:embed="rId27"/>
          <a:stretch>
            <a:fillRect/>
          </a:stretch>
        </p:blipFill>
        <p:spPr>
          <a:xfrm>
            <a:off x="8564710" y="250722"/>
            <a:ext cx="3218967" cy="552752"/>
          </a:xfrm>
          <a:prstGeom prst="rect">
            <a:avLst/>
          </a:prstGeom>
        </p:spPr>
      </p:pic>
      <p:sp>
        <p:nvSpPr>
          <p:cNvPr id="8" name="TextBox 7">
            <a:extLst>
              <a:ext uri="{FF2B5EF4-FFF2-40B4-BE49-F238E27FC236}">
                <a16:creationId xmlns:a16="http://schemas.microsoft.com/office/drawing/2014/main" id="{D1113948-D3FF-46EA-8F23-668AE7719156}"/>
              </a:ext>
            </a:extLst>
          </p:cNvPr>
          <p:cNvSpPr txBox="1"/>
          <p:nvPr/>
        </p:nvSpPr>
        <p:spPr>
          <a:xfrm>
            <a:off x="8780639" y="1510755"/>
            <a:ext cx="960519" cy="584775"/>
          </a:xfrm>
          <a:prstGeom prst="rect">
            <a:avLst/>
          </a:prstGeom>
          <a:noFill/>
        </p:spPr>
        <p:txBody>
          <a:bodyPr wrap="none" rtlCol="0">
            <a:spAutoFit/>
          </a:bodyPr>
          <a:lstStyle/>
          <a:p>
            <a:r>
              <a:rPr lang="nb-NO" sz="1600" dirty="0" err="1"/>
              <a:t>Damage</a:t>
            </a:r>
            <a:r>
              <a:rPr lang="nb-NO" sz="1600" dirty="0"/>
              <a:t> </a:t>
            </a:r>
          </a:p>
          <a:p>
            <a:r>
              <a:rPr lang="nb-NO" sz="1600" dirty="0" err="1"/>
              <a:t>functions</a:t>
            </a:r>
            <a:endParaRPr lang="nb-NO" sz="1600" dirty="0"/>
          </a:p>
        </p:txBody>
      </p:sp>
      <p:sp>
        <p:nvSpPr>
          <p:cNvPr id="68" name="TextBox 67">
            <a:extLst>
              <a:ext uri="{FF2B5EF4-FFF2-40B4-BE49-F238E27FC236}">
                <a16:creationId xmlns:a16="http://schemas.microsoft.com/office/drawing/2014/main" id="{F6415477-8C8F-4F54-94DB-7865898FE4F3}"/>
              </a:ext>
            </a:extLst>
          </p:cNvPr>
          <p:cNvSpPr txBox="1"/>
          <p:nvPr/>
        </p:nvSpPr>
        <p:spPr>
          <a:xfrm>
            <a:off x="7604191" y="2382985"/>
            <a:ext cx="960519" cy="584775"/>
          </a:xfrm>
          <a:prstGeom prst="rect">
            <a:avLst/>
          </a:prstGeom>
          <a:noFill/>
        </p:spPr>
        <p:txBody>
          <a:bodyPr wrap="none" rtlCol="0">
            <a:spAutoFit/>
          </a:bodyPr>
          <a:lstStyle/>
          <a:p>
            <a:r>
              <a:rPr lang="nb-NO" sz="1600" dirty="0" err="1"/>
              <a:t>Fragility</a:t>
            </a:r>
            <a:r>
              <a:rPr lang="nb-NO" sz="1600" dirty="0"/>
              <a:t> </a:t>
            </a:r>
          </a:p>
          <a:p>
            <a:r>
              <a:rPr lang="nb-NO" sz="1600" dirty="0" err="1"/>
              <a:t>functions</a:t>
            </a:r>
            <a:endParaRPr lang="nb-NO" sz="1600" dirty="0"/>
          </a:p>
        </p:txBody>
      </p:sp>
      <p:sp>
        <p:nvSpPr>
          <p:cNvPr id="66" name="Rectangle 65">
            <a:extLst>
              <a:ext uri="{FF2B5EF4-FFF2-40B4-BE49-F238E27FC236}">
                <a16:creationId xmlns:a16="http://schemas.microsoft.com/office/drawing/2014/main" id="{FF52B393-526C-4B22-8564-68D7E75C3FB4}"/>
              </a:ext>
            </a:extLst>
          </p:cNvPr>
          <p:cNvSpPr/>
          <p:nvPr/>
        </p:nvSpPr>
        <p:spPr>
          <a:xfrm>
            <a:off x="10741657" y="-5845"/>
            <a:ext cx="1360181" cy="369332"/>
          </a:xfrm>
          <a:prstGeom prst="rect">
            <a:avLst/>
          </a:prstGeom>
        </p:spPr>
        <p:txBody>
          <a:bodyPr wrap="none">
            <a:spAutoFit/>
          </a:bodyPr>
          <a:lstStyle/>
          <a:p>
            <a:pPr>
              <a:spcAft>
                <a:spcPts val="0"/>
              </a:spcAft>
            </a:pPr>
            <a:r>
              <a:rPr lang="nb-NO" dirty="0">
                <a:latin typeface="Calibri" panose="020F0502020204030204" pitchFamily="34" charset="0"/>
                <a:ea typeface="Calibri" panose="020F0502020204030204" pitchFamily="34" charset="0"/>
                <a:cs typeface="Times New Roman" panose="02020603050405020304" pitchFamily="18" charset="0"/>
              </a:rPr>
              <a:t>EGU21-2253</a:t>
            </a:r>
          </a:p>
        </p:txBody>
      </p:sp>
    </p:spTree>
    <p:extLst>
      <p:ext uri="{BB962C8B-B14F-4D97-AF65-F5344CB8AC3E}">
        <p14:creationId xmlns:p14="http://schemas.microsoft.com/office/powerpoint/2010/main" val="392946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0AE645F5-E5A0-4CAF-86D5-BCBE02125099}"/>
              </a:ext>
            </a:extLst>
          </p:cNvPr>
          <p:cNvGraphicFramePr>
            <a:graphicFrameLocks noGrp="1"/>
          </p:cNvGraphicFramePr>
          <p:nvPr>
            <p:ph idx="4294967295"/>
            <p:extLst>
              <p:ext uri="{D42A27DB-BD31-4B8C-83A1-F6EECF244321}">
                <p14:modId xmlns:p14="http://schemas.microsoft.com/office/powerpoint/2010/main" val="3419991536"/>
              </p:ext>
            </p:extLst>
          </p:nvPr>
        </p:nvGraphicFramePr>
        <p:xfrm>
          <a:off x="596900" y="1130300"/>
          <a:ext cx="11595100" cy="520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B105471F-4A57-4A96-99E5-86E93498AF4A}"/>
              </a:ext>
            </a:extLst>
          </p:cNvPr>
          <p:cNvSpPr txBox="1"/>
          <p:nvPr/>
        </p:nvSpPr>
        <p:spPr>
          <a:xfrm>
            <a:off x="172487" y="1010070"/>
            <a:ext cx="2451100" cy="923330"/>
          </a:xfrm>
          <a:prstGeom prst="rect">
            <a:avLst/>
          </a:prstGeom>
          <a:noFill/>
        </p:spPr>
        <p:txBody>
          <a:bodyPr wrap="square" rtlCol="0">
            <a:spAutoFit/>
          </a:bodyPr>
          <a:lstStyle/>
          <a:p>
            <a:r>
              <a:rPr lang="nb-NO" dirty="0" err="1"/>
              <a:t>Structural</a:t>
            </a:r>
            <a:r>
              <a:rPr lang="nb-NO" dirty="0"/>
              <a:t> </a:t>
            </a:r>
            <a:r>
              <a:rPr lang="nb-NO" dirty="0" err="1"/>
              <a:t>asset</a:t>
            </a:r>
            <a:r>
              <a:rPr lang="nb-NO" dirty="0"/>
              <a:t> </a:t>
            </a:r>
            <a:r>
              <a:rPr lang="nb-NO" dirty="0" err="1"/>
              <a:t>vulnerability</a:t>
            </a:r>
            <a:r>
              <a:rPr lang="nb-NO" dirty="0"/>
              <a:t> </a:t>
            </a:r>
            <a:r>
              <a:rPr lang="nb-NO" dirty="0" err="1"/>
              <a:t>function</a:t>
            </a:r>
            <a:r>
              <a:rPr lang="nb-NO" dirty="0"/>
              <a:t> - </a:t>
            </a:r>
            <a:r>
              <a:rPr lang="nb-NO" dirty="0" err="1"/>
              <a:t>deterministic</a:t>
            </a:r>
            <a:endParaRPr lang="nb-NO" dirty="0"/>
          </a:p>
        </p:txBody>
      </p:sp>
      <p:sp>
        <p:nvSpPr>
          <p:cNvPr id="8" name="TextBox 7">
            <a:extLst>
              <a:ext uri="{FF2B5EF4-FFF2-40B4-BE49-F238E27FC236}">
                <a16:creationId xmlns:a16="http://schemas.microsoft.com/office/drawing/2014/main" id="{A4BC58E6-C1F4-4AC2-929A-BE1B2B4A4F42}"/>
              </a:ext>
            </a:extLst>
          </p:cNvPr>
          <p:cNvSpPr txBox="1"/>
          <p:nvPr/>
        </p:nvSpPr>
        <p:spPr>
          <a:xfrm>
            <a:off x="120650" y="4031571"/>
            <a:ext cx="2482850" cy="646331"/>
          </a:xfrm>
          <a:prstGeom prst="rect">
            <a:avLst/>
          </a:prstGeom>
          <a:noFill/>
        </p:spPr>
        <p:txBody>
          <a:bodyPr wrap="square" rtlCol="0">
            <a:spAutoFit/>
          </a:bodyPr>
          <a:lstStyle/>
          <a:p>
            <a:r>
              <a:rPr lang="nb-NO" dirty="0"/>
              <a:t>Asset </a:t>
            </a:r>
            <a:r>
              <a:rPr lang="nb-NO" dirty="0" err="1"/>
              <a:t>fragility</a:t>
            </a:r>
            <a:r>
              <a:rPr lang="nb-NO" dirty="0"/>
              <a:t>  </a:t>
            </a:r>
            <a:r>
              <a:rPr lang="nb-NO" dirty="0" err="1"/>
              <a:t>function</a:t>
            </a:r>
            <a:r>
              <a:rPr lang="nb-NO" dirty="0"/>
              <a:t> -</a:t>
            </a:r>
            <a:r>
              <a:rPr lang="nb-NO" dirty="0" err="1"/>
              <a:t>probabilistic</a:t>
            </a:r>
            <a:endParaRPr lang="nb-NO" dirty="0"/>
          </a:p>
        </p:txBody>
      </p:sp>
      <p:cxnSp>
        <p:nvCxnSpPr>
          <p:cNvPr id="12" name="Straight Arrow Connector 11">
            <a:extLst>
              <a:ext uri="{FF2B5EF4-FFF2-40B4-BE49-F238E27FC236}">
                <a16:creationId xmlns:a16="http://schemas.microsoft.com/office/drawing/2014/main" id="{DB36CCBD-B7B2-4B1F-A67F-E463F953E3B2}"/>
              </a:ext>
            </a:extLst>
          </p:cNvPr>
          <p:cNvCxnSpPr>
            <a:cxnSpLocks/>
          </p:cNvCxnSpPr>
          <p:nvPr/>
        </p:nvCxnSpPr>
        <p:spPr>
          <a:xfrm>
            <a:off x="2425908" y="2689318"/>
            <a:ext cx="1450437" cy="24795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322A5A6-1EB3-4625-85EE-ABFB355BE859}"/>
              </a:ext>
            </a:extLst>
          </p:cNvPr>
          <p:cNvCxnSpPr>
            <a:cxnSpLocks/>
          </p:cNvCxnSpPr>
          <p:nvPr/>
        </p:nvCxnSpPr>
        <p:spPr>
          <a:xfrm flipV="1">
            <a:off x="2850055" y="6235700"/>
            <a:ext cx="528145" cy="221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8ABE1EA-7CF0-4F77-81DD-E163B98CBF25}"/>
              </a:ext>
            </a:extLst>
          </p:cNvPr>
          <p:cNvPicPr>
            <a:picLocks noChangeAspect="1"/>
          </p:cNvPicPr>
          <p:nvPr/>
        </p:nvPicPr>
        <p:blipFill>
          <a:blip r:embed="rId8"/>
          <a:stretch>
            <a:fillRect/>
          </a:stretch>
        </p:blipFill>
        <p:spPr>
          <a:xfrm>
            <a:off x="53407" y="4677902"/>
            <a:ext cx="2776087" cy="2022885"/>
          </a:xfrm>
          <a:prstGeom prst="rect">
            <a:avLst/>
          </a:prstGeom>
        </p:spPr>
      </p:pic>
      <p:pic>
        <p:nvPicPr>
          <p:cNvPr id="19" name="Picture 18">
            <a:extLst>
              <a:ext uri="{FF2B5EF4-FFF2-40B4-BE49-F238E27FC236}">
                <a16:creationId xmlns:a16="http://schemas.microsoft.com/office/drawing/2014/main" id="{B8636CC9-13C4-442C-8C80-5A71B93240CE}"/>
              </a:ext>
            </a:extLst>
          </p:cNvPr>
          <p:cNvPicPr>
            <a:picLocks noChangeAspect="1"/>
          </p:cNvPicPr>
          <p:nvPr/>
        </p:nvPicPr>
        <p:blipFill>
          <a:blip r:embed="rId9"/>
          <a:stretch>
            <a:fillRect/>
          </a:stretch>
        </p:blipFill>
        <p:spPr>
          <a:xfrm>
            <a:off x="120650" y="1872181"/>
            <a:ext cx="2554775" cy="1861619"/>
          </a:xfrm>
          <a:prstGeom prst="rect">
            <a:avLst/>
          </a:prstGeom>
        </p:spPr>
      </p:pic>
      <p:pic>
        <p:nvPicPr>
          <p:cNvPr id="2" name="Picture 1">
            <a:extLst>
              <a:ext uri="{FF2B5EF4-FFF2-40B4-BE49-F238E27FC236}">
                <a16:creationId xmlns:a16="http://schemas.microsoft.com/office/drawing/2014/main" id="{DD6FD73D-E83B-4F0C-98DD-22FC798CDDFE}"/>
              </a:ext>
            </a:extLst>
          </p:cNvPr>
          <p:cNvPicPr>
            <a:picLocks noChangeAspect="1"/>
          </p:cNvPicPr>
          <p:nvPr/>
        </p:nvPicPr>
        <p:blipFill>
          <a:blip r:embed="rId10"/>
          <a:stretch>
            <a:fillRect/>
          </a:stretch>
        </p:blipFill>
        <p:spPr>
          <a:xfrm>
            <a:off x="9247773" y="1814986"/>
            <a:ext cx="2633266" cy="1918814"/>
          </a:xfrm>
          <a:prstGeom prst="rect">
            <a:avLst/>
          </a:prstGeom>
        </p:spPr>
      </p:pic>
      <p:sp>
        <p:nvSpPr>
          <p:cNvPr id="11" name="TextBox 10">
            <a:extLst>
              <a:ext uri="{FF2B5EF4-FFF2-40B4-BE49-F238E27FC236}">
                <a16:creationId xmlns:a16="http://schemas.microsoft.com/office/drawing/2014/main" id="{64A2EA24-D099-4F81-8ACC-7A1D83D4031E}"/>
              </a:ext>
            </a:extLst>
          </p:cNvPr>
          <p:cNvSpPr txBox="1"/>
          <p:nvPr/>
        </p:nvSpPr>
        <p:spPr>
          <a:xfrm>
            <a:off x="9228912" y="1168654"/>
            <a:ext cx="2451100" cy="646331"/>
          </a:xfrm>
          <a:prstGeom prst="rect">
            <a:avLst/>
          </a:prstGeom>
          <a:noFill/>
        </p:spPr>
        <p:txBody>
          <a:bodyPr wrap="square" rtlCol="0">
            <a:spAutoFit/>
          </a:bodyPr>
          <a:lstStyle/>
          <a:p>
            <a:r>
              <a:rPr lang="nb-NO" dirty="0" err="1"/>
              <a:t>Functional</a:t>
            </a:r>
            <a:r>
              <a:rPr lang="nb-NO" dirty="0"/>
              <a:t> </a:t>
            </a:r>
            <a:r>
              <a:rPr lang="nb-NO" dirty="0" err="1"/>
              <a:t>vulnerability</a:t>
            </a:r>
            <a:r>
              <a:rPr lang="nb-NO" dirty="0"/>
              <a:t> </a:t>
            </a:r>
            <a:r>
              <a:rPr lang="nb-NO" dirty="0" err="1"/>
              <a:t>function</a:t>
            </a:r>
            <a:endParaRPr lang="nb-NO" dirty="0"/>
          </a:p>
        </p:txBody>
      </p:sp>
      <p:cxnSp>
        <p:nvCxnSpPr>
          <p:cNvPr id="13" name="Straight Arrow Connector 12">
            <a:extLst>
              <a:ext uri="{FF2B5EF4-FFF2-40B4-BE49-F238E27FC236}">
                <a16:creationId xmlns:a16="http://schemas.microsoft.com/office/drawing/2014/main" id="{B866C8B8-6A48-49CB-9087-B1A17EB1C297}"/>
              </a:ext>
            </a:extLst>
          </p:cNvPr>
          <p:cNvCxnSpPr>
            <a:cxnSpLocks/>
          </p:cNvCxnSpPr>
          <p:nvPr/>
        </p:nvCxnSpPr>
        <p:spPr>
          <a:xfrm flipH="1">
            <a:off x="8957327" y="3751736"/>
            <a:ext cx="580892" cy="169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AD3D3B5-BF8D-405A-949F-5B3BA254DEB9}"/>
              </a:ext>
            </a:extLst>
          </p:cNvPr>
          <p:cNvPicPr>
            <a:picLocks noChangeAspect="1"/>
          </p:cNvPicPr>
          <p:nvPr/>
        </p:nvPicPr>
        <p:blipFill>
          <a:blip r:embed="rId11"/>
          <a:stretch>
            <a:fillRect/>
          </a:stretch>
        </p:blipFill>
        <p:spPr>
          <a:xfrm>
            <a:off x="8359924" y="4965162"/>
            <a:ext cx="3625701" cy="1713244"/>
          </a:xfrm>
          <a:prstGeom prst="rect">
            <a:avLst/>
          </a:prstGeom>
          <a:ln w="12700">
            <a:solidFill>
              <a:schemeClr val="tx1"/>
            </a:solidFill>
          </a:ln>
        </p:spPr>
      </p:pic>
      <p:sp>
        <p:nvSpPr>
          <p:cNvPr id="17" name="TextBox 16">
            <a:extLst>
              <a:ext uri="{FF2B5EF4-FFF2-40B4-BE49-F238E27FC236}">
                <a16:creationId xmlns:a16="http://schemas.microsoft.com/office/drawing/2014/main" id="{76843A67-EDE0-434D-A69F-82F1EE9372BD}"/>
              </a:ext>
            </a:extLst>
          </p:cNvPr>
          <p:cNvSpPr txBox="1"/>
          <p:nvPr/>
        </p:nvSpPr>
        <p:spPr>
          <a:xfrm>
            <a:off x="8284143" y="4415254"/>
            <a:ext cx="3854450" cy="646331"/>
          </a:xfrm>
          <a:prstGeom prst="rect">
            <a:avLst/>
          </a:prstGeom>
          <a:noFill/>
        </p:spPr>
        <p:txBody>
          <a:bodyPr wrap="square" rtlCol="0">
            <a:spAutoFit/>
          </a:bodyPr>
          <a:lstStyle/>
          <a:p>
            <a:r>
              <a:rPr lang="nb-NO" dirty="0" err="1"/>
              <a:t>Assessment</a:t>
            </a:r>
            <a:r>
              <a:rPr lang="nb-NO" dirty="0"/>
              <a:t> </a:t>
            </a:r>
            <a:r>
              <a:rPr lang="nb-NO" dirty="0" err="1"/>
              <a:t>of</a:t>
            </a:r>
            <a:r>
              <a:rPr lang="nb-NO" dirty="0"/>
              <a:t> </a:t>
            </a:r>
            <a:r>
              <a:rPr lang="nb-NO" dirty="0" err="1"/>
              <a:t>relation</a:t>
            </a:r>
            <a:r>
              <a:rPr lang="nb-NO" dirty="0"/>
              <a:t> </a:t>
            </a:r>
            <a:r>
              <a:rPr lang="nb-NO" dirty="0" err="1"/>
              <a:t>between</a:t>
            </a:r>
            <a:r>
              <a:rPr lang="nb-NO" dirty="0"/>
              <a:t> </a:t>
            </a:r>
            <a:r>
              <a:rPr lang="nb-NO" dirty="0" err="1"/>
              <a:t>asset</a:t>
            </a:r>
            <a:r>
              <a:rPr lang="nb-NO" dirty="0"/>
              <a:t> </a:t>
            </a:r>
            <a:r>
              <a:rPr lang="nb-NO" dirty="0" err="1"/>
              <a:t>damage</a:t>
            </a:r>
            <a:r>
              <a:rPr lang="nb-NO" dirty="0"/>
              <a:t> and service </a:t>
            </a:r>
            <a:r>
              <a:rPr lang="nb-NO" dirty="0" err="1"/>
              <a:t>disruption</a:t>
            </a:r>
            <a:r>
              <a:rPr lang="nb-NO" dirty="0"/>
              <a:t> </a:t>
            </a:r>
          </a:p>
        </p:txBody>
      </p:sp>
      <p:cxnSp>
        <p:nvCxnSpPr>
          <p:cNvPr id="21" name="Straight Arrow Connector 20">
            <a:extLst>
              <a:ext uri="{FF2B5EF4-FFF2-40B4-BE49-F238E27FC236}">
                <a16:creationId xmlns:a16="http://schemas.microsoft.com/office/drawing/2014/main" id="{B6BCA0BC-3F77-44E3-9697-DEAE691BBDA2}"/>
              </a:ext>
            </a:extLst>
          </p:cNvPr>
          <p:cNvCxnSpPr>
            <a:cxnSpLocks/>
          </p:cNvCxnSpPr>
          <p:nvPr/>
        </p:nvCxnSpPr>
        <p:spPr>
          <a:xfrm flipH="1">
            <a:off x="7811218" y="5785314"/>
            <a:ext cx="580892" cy="169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46DB3E2-96D1-4518-86D5-B93A2FF67AD6}"/>
              </a:ext>
            </a:extLst>
          </p:cNvPr>
          <p:cNvPicPr>
            <a:picLocks noChangeAspect="1"/>
          </p:cNvPicPr>
          <p:nvPr/>
        </p:nvPicPr>
        <p:blipFill>
          <a:blip r:embed="rId12"/>
          <a:stretch>
            <a:fillRect/>
          </a:stretch>
        </p:blipFill>
        <p:spPr>
          <a:xfrm>
            <a:off x="8844978" y="119714"/>
            <a:ext cx="3218967" cy="554784"/>
          </a:xfrm>
          <a:prstGeom prst="rect">
            <a:avLst/>
          </a:prstGeom>
        </p:spPr>
      </p:pic>
    </p:spTree>
    <p:extLst>
      <p:ext uri="{BB962C8B-B14F-4D97-AF65-F5344CB8AC3E}">
        <p14:creationId xmlns:p14="http://schemas.microsoft.com/office/powerpoint/2010/main" val="17288940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6EF43B6CAE754BAB3E76A8CB74F9AE" ma:contentTypeVersion="0" ma:contentTypeDescription="Create a new document." ma:contentTypeScope="" ma:versionID="b9eae264a148f2640f3b305c55cfcad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F14EF4-460F-4945-A111-79F482B99F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DB3AF8D-772C-406D-B5B5-0DA3874A827F}">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AE346FF-90F9-408A-BBA0-09E707CACA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340</Words>
  <Application>Microsoft Office PowerPoint</Application>
  <PresentationFormat>Widescreen</PresentationFormat>
  <Paragraphs>60</Paragraphs>
  <Slides>4</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vt:i4>
      </vt:variant>
    </vt:vector>
  </HeadingPairs>
  <TitlesOfParts>
    <vt:vector size="15" baseType="lpstr">
      <vt:lpstr>Arial</vt:lpstr>
      <vt:lpstr>Calibri</vt:lpstr>
      <vt:lpstr>Calibri Light</vt:lpstr>
      <vt:lpstr>Eurostile</vt:lpstr>
      <vt:lpstr>New Baskerville</vt:lpstr>
      <vt:lpstr>Roboto Light</vt:lpstr>
      <vt:lpstr>Roboto Medium</vt:lpstr>
      <vt:lpstr>Roboto Regular</vt:lpstr>
      <vt:lpstr>Times New Roman</vt:lpstr>
      <vt:lpstr>Verdana</vt:lpstr>
      <vt:lpstr>Tema de Office</vt:lpstr>
      <vt:lpstr>   vEGU 2021, Gather Online NH9.6 - 'Costs of Natural Hazards and vulnerability modelling of the built environment' Friday, 30 April 2021</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Belen Riveiro</dc:creator>
  <cp:lastModifiedBy>Unni Eidsvig</cp:lastModifiedBy>
  <cp:revision>344</cp:revision>
  <dcterms:created xsi:type="dcterms:W3CDTF">2018-07-16T16:49:20Z</dcterms:created>
  <dcterms:modified xsi:type="dcterms:W3CDTF">2021-04-23T14:53:50Z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0x010100336EF43B6CAE754BAB3E76A8CB74F9AE</vt:lpwstr>
  </property>
</Properties>
</file>