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9" r:id="rId4"/>
    <p:sldId id="258" r:id="rId5"/>
    <p:sldId id="262" r:id="rId6"/>
    <p:sldId id="260" r:id="rId7"/>
    <p:sldId id="270" r:id="rId8"/>
    <p:sldId id="264" r:id="rId9"/>
    <p:sldId id="266" r:id="rId10"/>
    <p:sldId id="267"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ME" id="{239F85B6-35F2-4F7B-AEC8-6E3DE323BB21}">
          <p14:sldIdLst>
            <p14:sldId id="269"/>
          </p14:sldIdLst>
        </p14:section>
        <p14:section name="INTRODUCTION" id="{8324908A-0532-487E-8AB3-E1980C9DFCA4}">
          <p14:sldIdLst>
            <p14:sldId id="257"/>
            <p14:sldId id="259"/>
            <p14:sldId id="258"/>
          </p14:sldIdLst>
        </p14:section>
        <p14:section name="METHODS" id="{3C840542-F0C4-4CF2-AF88-75CC0CC76894}">
          <p14:sldIdLst>
            <p14:sldId id="262"/>
            <p14:sldId id="260"/>
          </p14:sldIdLst>
        </p14:section>
        <p14:section name="RESULTS" id="{C044BF1C-D768-4999-8AA9-A5B830F8FE12}">
          <p14:sldIdLst>
            <p14:sldId id="270"/>
            <p14:sldId id="264"/>
            <p14:sldId id="266"/>
            <p14:sldId id="267"/>
          </p14:sldIdLst>
        </p14:section>
        <p14:section name="END" id="{5B4D6D86-3932-47F2-836D-D90F130828EE}">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FFFFFF"/>
    <a:srgbClr val="EAEFF7"/>
    <a:srgbClr val="000000"/>
    <a:srgbClr val="BCBBBB"/>
    <a:srgbClr val="7CBE7F"/>
    <a:srgbClr val="BFDEAC"/>
    <a:srgbClr val="E9F2D8"/>
    <a:srgbClr val="38BA3E"/>
    <a:srgbClr val="00D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456" autoAdjust="0"/>
    <p:restoredTop sz="94660"/>
  </p:normalViewPr>
  <p:slideViewPr>
    <p:cSldViewPr snapToGrid="0">
      <p:cViewPr varScale="1">
        <p:scale>
          <a:sx n="101" d="100"/>
          <a:sy n="101" d="100"/>
        </p:scale>
        <p:origin x="138" y="34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hyperlink" Target="https://www.facebook.com/EarthSurfSociety/" TargetMode="External"/><Relationship Id="rId3" Type="http://schemas.openxmlformats.org/officeDocument/2006/relationships/hyperlink" Target="https://www.linkedin.com/in/earthsurfs/" TargetMode="Externa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unipd.it/en/" TargetMode="External"/><Relationship Id="rId10" Type="http://schemas.openxmlformats.org/officeDocument/2006/relationships/hyperlink" Target="https://twitter.com/earthsurfs" TargetMode="External"/><Relationship Id="rId4" Type="http://schemas.openxmlformats.org/officeDocument/2006/relationships/image" Target="../media/image4.pn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linkedin.com/in/earthsurf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A57A1B-1075-42BB-AACB-3C7FDFF67D08}" type="datetimeFigureOut">
              <a:rPr lang="en-GB" smtClean="0"/>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6A22DA-DCF2-4521-A2B9-15159BD5CC48}" type="slidenum">
              <a:rPr lang="en-GB" smtClean="0"/>
              <a:t>‹#›</a:t>
            </a:fld>
            <a:endParaRPr lang="en-GB"/>
          </a:p>
        </p:txBody>
      </p:sp>
      <p:pic>
        <p:nvPicPr>
          <p:cNvPr id="7" name="Picture 4" descr="25.04. - 30.04.2021 EGU 2021, Vienna"/>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84" y="13999"/>
            <a:ext cx="1304267" cy="4586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96868" y="39429"/>
            <a:ext cx="416226" cy="412161"/>
          </a:xfrm>
          <a:prstGeom prst="rect">
            <a:avLst/>
          </a:prstGeom>
        </p:spPr>
      </p:pic>
      <p:pic>
        <p:nvPicPr>
          <p:cNvPr id="9" name="Immagine 26">
            <a:hlinkClick r:id="rId5"/>
            <a:extLst>
              <a:ext uri="{FF2B5EF4-FFF2-40B4-BE49-F238E27FC236}">
                <a16:creationId xmlns:a16="http://schemas.microsoft.com/office/drawing/2014/main" id="{6169A138-D2D8-4496-9D10-B8B8E81857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35606" y="73097"/>
            <a:ext cx="1309189" cy="365653"/>
          </a:xfrm>
          <a:prstGeom prst="rect">
            <a:avLst/>
          </a:prstGeom>
        </p:spPr>
      </p:pic>
      <p:sp>
        <p:nvSpPr>
          <p:cNvPr id="10" name="CasellaDiTesto 29">
            <a:hlinkClick r:id="rId3"/>
            <a:extLst>
              <a:ext uri="{FF2B5EF4-FFF2-40B4-BE49-F238E27FC236}">
                <a16:creationId xmlns:a16="http://schemas.microsoft.com/office/drawing/2014/main" id="{D7CFBCAD-4572-4BD6-BF29-98A11831C5F4}"/>
              </a:ext>
            </a:extLst>
          </p:cNvPr>
          <p:cNvSpPr txBox="1"/>
          <p:nvPr userDrawn="1"/>
        </p:nvSpPr>
        <p:spPr>
          <a:xfrm>
            <a:off x="1891535" y="240171"/>
            <a:ext cx="1315791" cy="271869"/>
          </a:xfrm>
          <a:prstGeom prst="rect">
            <a:avLst/>
          </a:prstGeom>
          <a:noFill/>
        </p:spPr>
        <p:txBody>
          <a:bodyPr wrap="square" rtlCol="0">
            <a:spAutoFit/>
          </a:bodyPr>
          <a:lstStyle/>
          <a:p>
            <a:pPr>
              <a:lnSpc>
                <a:spcPts val="700"/>
              </a:lnSpc>
            </a:pPr>
            <a:r>
              <a:rPr lang="en-US" sz="700" dirty="0">
                <a:solidFill>
                  <a:schemeClr val="accent1">
                    <a:lumMod val="50000"/>
                  </a:schemeClr>
                </a:solidFill>
                <a:latin typeface="Yu Gothic UI" panose="020B0500000000000000" pitchFamily="34" charset="-128"/>
                <a:ea typeface="Yu Gothic UI" panose="020B0500000000000000" pitchFamily="34" charset="-128"/>
                <a:cs typeface="Arial"/>
              </a:rPr>
              <a:t>Earth Surface Processes </a:t>
            </a:r>
          </a:p>
          <a:p>
            <a:pPr>
              <a:lnSpc>
                <a:spcPts val="700"/>
              </a:lnSpc>
            </a:pPr>
            <a:r>
              <a:rPr lang="en-US" sz="700" smtClean="0">
                <a:solidFill>
                  <a:schemeClr val="accent1">
                    <a:lumMod val="50000"/>
                  </a:schemeClr>
                </a:solidFill>
                <a:latin typeface="Yu Gothic UI" panose="020B0500000000000000" pitchFamily="34" charset="-128"/>
                <a:ea typeface="Yu Gothic UI" panose="020B0500000000000000" pitchFamily="34" charset="-128"/>
                <a:cs typeface="Arial"/>
              </a:rPr>
              <a:t>&amp; </a:t>
            </a:r>
            <a:r>
              <a:rPr lang="en-US" sz="700" dirty="0">
                <a:solidFill>
                  <a:schemeClr val="accent1">
                    <a:lumMod val="50000"/>
                  </a:schemeClr>
                </a:solidFill>
                <a:latin typeface="Yu Gothic UI" panose="020B0500000000000000" pitchFamily="34" charset="-128"/>
                <a:ea typeface="Yu Gothic UI" panose="020B0500000000000000" pitchFamily="34" charset="-128"/>
                <a:cs typeface="Arial"/>
              </a:rPr>
              <a:t>Society</a:t>
            </a:r>
            <a:endParaRPr lang="it-IT" sz="700" dirty="0">
              <a:solidFill>
                <a:schemeClr val="accent1">
                  <a:lumMod val="50000"/>
                </a:schemeClr>
              </a:solidFill>
              <a:latin typeface="Yu Gothic UI" panose="020B0500000000000000" pitchFamily="34" charset="-128"/>
              <a:ea typeface="Yu Gothic UI" panose="020B0500000000000000" pitchFamily="34" charset="-128"/>
              <a:cs typeface="Arial"/>
            </a:endParaRPr>
          </a:p>
        </p:txBody>
      </p:sp>
      <p:pic>
        <p:nvPicPr>
          <p:cNvPr id="11" name="Picture 2" descr="File:LinkedIn logo initials.png - Wikipedia">
            <a:hlinkClick r:id="rId3"/>
            <a:extLst>
              <a:ext uri="{FF2B5EF4-FFF2-40B4-BE49-F238E27FC236}">
                <a16:creationId xmlns:a16="http://schemas.microsoft.com/office/drawing/2014/main" id="{2150BCFD-1355-45B4-8AFF-FD7B815B69A9}"/>
              </a:ext>
            </a:extLst>
          </p:cNvPr>
          <p:cNvPicPr>
            <a:picLocks noChangeAspect="1" noChangeArrowheads="1"/>
          </p:cNvPicPr>
          <p:nvPr userDrawn="1"/>
        </p:nvPicPr>
        <p:blipFill>
          <a:blip r:embed="rId7"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92870" y="41779"/>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acebook Brand Resources">
            <a:hlinkClick r:id="rId8"/>
            <a:extLst>
              <a:ext uri="{FF2B5EF4-FFF2-40B4-BE49-F238E27FC236}">
                <a16:creationId xmlns:a16="http://schemas.microsoft.com/office/drawing/2014/main" id="{0D1F1942-ED8B-445A-B2CC-99AFE358E4B8}"/>
              </a:ext>
            </a:extLst>
          </p:cNvPr>
          <p:cNvPicPr>
            <a:picLocks noChangeAspect="1" noChangeArrowheads="1"/>
          </p:cNvPicPr>
          <p:nvPr userDrawn="1"/>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3431" y="39115"/>
            <a:ext cx="216000" cy="216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witter - Wikipedia">
            <a:hlinkClick r:id="rId10"/>
            <a:extLst>
              <a:ext uri="{FF2B5EF4-FFF2-40B4-BE49-F238E27FC236}">
                <a16:creationId xmlns:a16="http://schemas.microsoft.com/office/drawing/2014/main" id="{81F0958C-8849-47A8-B585-45A3A0961789}"/>
              </a:ext>
            </a:extLst>
          </p:cNvPr>
          <p:cNvPicPr>
            <a:picLocks noChangeAspect="1" noChangeArrowheads="1"/>
          </p:cNvPicPr>
          <p:nvPr userDrawn="1"/>
        </p:nvPicPr>
        <p:blipFill>
          <a:blip r:embed="rId11"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1599" y="45978"/>
            <a:ext cx="216000"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798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A57A1B-1075-42BB-AACB-3C7FDFF67D08}" type="datetimeFigureOut">
              <a:rPr lang="en-GB" smtClean="0"/>
              <a:t>19/04/2021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6A22DA-DCF2-4521-A2B9-15159BD5CC48}" type="slidenum">
              <a:rPr lang="en-GB" smtClean="0"/>
              <a:t>‹#›</a:t>
            </a:fld>
            <a:endParaRPr lang="en-GB"/>
          </a:p>
        </p:txBody>
      </p:sp>
      <p:sp>
        <p:nvSpPr>
          <p:cNvPr id="6" name="Right Arrow 5">
            <a:hlinkClick r:id="rId2" action="ppaction://hlinksldjump"/>
          </p:cNvPr>
          <p:cNvSpPr/>
          <p:nvPr userDrawn="1"/>
        </p:nvSpPr>
        <p:spPr>
          <a:xfrm rot="16200000">
            <a:off x="11583374" y="-2232"/>
            <a:ext cx="474297" cy="590547"/>
          </a:xfrm>
          <a:prstGeom prst="rightArrow">
            <a:avLst>
              <a:gd name="adj1" fmla="val 71739"/>
              <a:gd name="adj2" fmla="val 50000"/>
            </a:avLst>
          </a:prstGeom>
          <a:solidFill>
            <a:schemeClr val="tx1">
              <a:lumMod val="75000"/>
              <a:lumOff val="2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t"/>
          <a:lstStyle/>
          <a:p>
            <a:pPr algn="ctr"/>
            <a:r>
              <a:rPr lang="it-IT" sz="1050" b="1" smtClean="0">
                <a:solidFill>
                  <a:schemeClr val="accent4"/>
                </a:solidFill>
                <a:effectLst>
                  <a:outerShdw blurRad="38100" dist="38100" dir="2700000" algn="tl">
                    <a:srgbClr val="000000">
                      <a:alpha val="43137"/>
                    </a:srgbClr>
                  </a:outerShdw>
                </a:effectLst>
                <a:latin typeface="Bahnschrift" panose="020B0502040204020203" pitchFamily="34" charset="0"/>
              </a:rPr>
              <a:t>home</a:t>
            </a:r>
            <a:endParaRPr lang="en-GB" sz="1050" b="1">
              <a:solidFill>
                <a:schemeClr val="accent4"/>
              </a:solidFill>
              <a:effectLst>
                <a:outerShdw blurRad="38100" dist="38100" dir="2700000" algn="tl">
                  <a:srgbClr val="000000">
                    <a:alpha val="43137"/>
                  </a:srgbClr>
                </a:outerShdw>
              </a:effectLst>
              <a:latin typeface="Bahnschrift" panose="020B0502040204020203" pitchFamily="34" charset="0"/>
            </a:endParaRPr>
          </a:p>
        </p:txBody>
      </p:sp>
      <p:pic>
        <p:nvPicPr>
          <p:cNvPr id="7" name="Picture 4" descr="25.04. - 30.04.2021 EGU 2021, Vienna"/>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84" y="13999"/>
            <a:ext cx="1304267" cy="4586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96868" y="39429"/>
            <a:ext cx="416226" cy="412161"/>
          </a:xfrm>
          <a:prstGeom prst="rect">
            <a:avLst/>
          </a:prstGeom>
        </p:spPr>
      </p:pic>
    </p:spTree>
    <p:extLst>
      <p:ext uri="{BB962C8B-B14F-4D97-AF65-F5344CB8AC3E}">
        <p14:creationId xmlns:p14="http://schemas.microsoft.com/office/powerpoint/2010/main" val="2420234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doi.org/10.5194/egusphere-egu21-2272" TargetMode="External"/><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JI_0910.MOV - VLC media player"/>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artisticBlur radius="4"/>
                    </a14:imgEffect>
                    <a14:imgEffect>
                      <a14:saturation sat="0"/>
                    </a14:imgEffect>
                  </a14:imgLayer>
                </a14:imgProps>
              </a:ext>
              <a:ext uri="{28A0092B-C50C-407E-A947-70E740481C1C}">
                <a14:useLocalDpi xmlns:a14="http://schemas.microsoft.com/office/drawing/2010/main" val="0"/>
              </a:ext>
            </a:extLst>
          </a:blip>
          <a:srcRect l="6797" t="10593" r="12506" b="6314"/>
          <a:stretch/>
        </p:blipFill>
        <p:spPr>
          <a:xfrm flipH="1">
            <a:off x="-9527" y="9236"/>
            <a:ext cx="12211051" cy="6857999"/>
          </a:xfrm>
          <a:prstGeom prst="rect">
            <a:avLst/>
          </a:prstGeom>
        </p:spPr>
      </p:pic>
      <p:grpSp>
        <p:nvGrpSpPr>
          <p:cNvPr id="3" name="Group 2"/>
          <p:cNvGrpSpPr/>
          <p:nvPr userDrawn="1"/>
        </p:nvGrpSpPr>
        <p:grpSpPr>
          <a:xfrm>
            <a:off x="4473385" y="6566915"/>
            <a:ext cx="3245225" cy="353837"/>
            <a:chOff x="4473385" y="6602775"/>
            <a:chExt cx="3245225" cy="353837"/>
          </a:xfrm>
        </p:grpSpPr>
        <p:sp>
          <p:nvSpPr>
            <p:cNvPr id="2" name="Rounded Rectangle 1"/>
            <p:cNvSpPr/>
            <p:nvPr userDrawn="1"/>
          </p:nvSpPr>
          <p:spPr>
            <a:xfrm>
              <a:off x="4473385" y="6602775"/>
              <a:ext cx="3245225" cy="353837"/>
            </a:xfrm>
            <a:prstGeom prst="roundRect">
              <a:avLst>
                <a:gd name="adj" fmla="val 26712"/>
              </a:avLst>
            </a:prstGeom>
            <a:solidFill>
              <a:schemeClr val="bg1">
                <a:alpha val="8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r"/>
              <a:r>
                <a:rPr lang="en-GB" sz="1100" b="0" i="0" kern="1200" smtClean="0">
                  <a:solidFill>
                    <a:schemeClr val="accent5"/>
                  </a:solidFill>
                  <a:effectLst/>
                  <a:latin typeface="Bahnschrift Light" panose="020B0502040204020203" pitchFamily="34" charset="0"/>
                  <a:ea typeface="+mn-ea"/>
                  <a:cs typeface="+mn-cs"/>
                  <a:hlinkClick r:id="rId6" action="ppaction://hlinkfile"/>
                </a:rPr>
                <a:t>doi.org/10.5194/egusphere-egu21-2272</a:t>
              </a:r>
              <a:endParaRPr lang="en-GB" sz="1100">
                <a:solidFill>
                  <a:schemeClr val="accent5"/>
                </a:solidFill>
                <a:effectLst/>
                <a:latin typeface="Bahnschrift Light" panose="020B0502040204020203" pitchFamily="34" charset="0"/>
              </a:endParaRPr>
            </a:p>
          </p:txBody>
        </p:sp>
        <p:pic>
          <p:nvPicPr>
            <p:cNvPr id="13" name="Picture 10" descr="https://www.aho.nsw.gov.au/__data/assets/image/0004/567679/CC-License-1.png">
              <a:extLst>
                <a:ext uri="{FF2B5EF4-FFF2-40B4-BE49-F238E27FC236}">
                  <a16:creationId xmlns:a16="http://schemas.microsoft.com/office/drawing/2014/main" id="{CDD836F0-43EA-46A7-9BE5-8585DC4E2C3E}"/>
                </a:ext>
              </a:extLst>
            </p:cNvPr>
            <p:cNvPicPr>
              <a:picLocks noChangeAspect="1" noChangeArrowheads="1"/>
            </p:cNvPicPr>
            <p:nvPr userDrawn="1"/>
          </p:nvPicPr>
          <p:blipFill>
            <a:blip r:embed="rId7" cstate="print">
              <a:alphaModFix amt="85000"/>
              <a:extLst>
                <a:ext uri="{28A0092B-C50C-407E-A947-70E740481C1C}">
                  <a14:useLocalDpi xmlns:a14="http://schemas.microsoft.com/office/drawing/2010/main" val="0"/>
                </a:ext>
              </a:extLst>
            </a:blip>
            <a:srcRect/>
            <a:stretch>
              <a:fillRect/>
            </a:stretch>
          </p:blipFill>
          <p:spPr bwMode="auto">
            <a:xfrm>
              <a:off x="4570422" y="6655178"/>
              <a:ext cx="575319" cy="2028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4004267"/>
      </p:ext>
    </p:extLst>
  </p:cSld>
  <p:clrMap bg1="lt1" tx1="dk1" bg2="lt2" tx2="dk2" accent1="accent1" accent2="accent2" accent3="accent3" accent4="accent4" accent5="accent5" accent6="accent6" hlink="hlink" folHlink="folHlink"/>
  <p:sldLayoutIdLst>
    <p:sldLayoutId id="2147483649" r:id="rId1"/>
    <p:sldLayoutId id="214748365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2.png"/><Relationship Id="rId10" Type="http://schemas.openxmlformats.org/officeDocument/2006/relationships/slide" Target="slide4.xml"/><Relationship Id="rId4" Type="http://schemas.openxmlformats.org/officeDocument/2006/relationships/hyperlink" Target="https://doi.org/10.5194/egusphere-egu21-2272" TargetMode="External"/><Relationship Id="rId9" Type="http://schemas.openxmlformats.org/officeDocument/2006/relationships/slide" Target="slide1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slide" Target="slide5.xml"/><Relationship Id="rId7" Type="http://schemas.openxmlformats.org/officeDocument/2006/relationships/image" Target="../media/image38.png"/><Relationship Id="rId12"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tmp"/><Relationship Id="rId5" Type="http://schemas.openxmlformats.org/officeDocument/2006/relationships/slide" Target="slide7.xml"/><Relationship Id="rId15" Type="http://schemas.openxmlformats.org/officeDocument/2006/relationships/image" Target="../media/image44.png"/><Relationship Id="rId10" Type="http://schemas.openxmlformats.org/officeDocument/2006/relationships/image" Target="../media/image41.tmp"/><Relationship Id="rId4" Type="http://schemas.openxmlformats.org/officeDocument/2006/relationships/slide" Target="slide11.xml"/><Relationship Id="rId9" Type="http://schemas.openxmlformats.org/officeDocument/2006/relationships/image" Target="../media/image40.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7.xml"/><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7.xml"/><Relationship Id="rId7" Type="http://schemas.microsoft.com/office/2007/relationships/hdphoto" Target="../media/hdphoto2.wdp"/><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https://doi.org/10.1016/j.catena.2020.104604" TargetMode="External"/><Relationship Id="rId5" Type="http://schemas.openxmlformats.org/officeDocument/2006/relationships/image" Target="../media/image10.jpg"/><Relationship Id="rId10" Type="http://schemas.microsoft.com/office/2007/relationships/hdphoto" Target="../media/hdphoto3.wdp"/><Relationship Id="rId4" Type="http://schemas.openxmlformats.org/officeDocument/2006/relationships/slide" Target="slide5.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hyperlink" Target="https://doi.org/10.5194/egusphere-egu21-2272" TargetMode="External"/><Relationship Id="rId3" Type="http://schemas.openxmlformats.org/officeDocument/2006/relationships/slide" Target="slide5.xml"/><Relationship Id="rId7"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s://doi.org/10.1016/j.catena.2020.104604" TargetMode="External"/><Relationship Id="rId5" Type="http://schemas.openxmlformats.org/officeDocument/2006/relationships/hyperlink" Target="fao.org/giahs/en/" TargetMode="External"/><Relationship Id="rId4" Type="http://schemas.openxmlformats.org/officeDocument/2006/relationships/image" Target="../media/image14.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7.xml"/><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8.wdp"/><Relationship Id="rId5" Type="http://schemas.microsoft.com/office/2007/relationships/hdphoto" Target="../media/hdphoto5.wdp"/><Relationship Id="rId1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7.wdp"/><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hyperlink" Target="doi.org/10.1029/97WR03347" TargetMode="External"/><Relationship Id="rId1" Type="http://schemas.openxmlformats.org/officeDocument/2006/relationships/slideLayout" Target="../slideLayouts/slideLayout2.xml"/><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24.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slide" Target="slide10.xml"/><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1.xml"/><Relationship Id="rId11" Type="http://schemas.microsoft.com/office/2007/relationships/hdphoto" Target="../media/hdphoto9.wdp"/><Relationship Id="rId5" Type="http://schemas.openxmlformats.org/officeDocument/2006/relationships/slide" Target="slide5.xml"/><Relationship Id="rId10" Type="http://schemas.openxmlformats.org/officeDocument/2006/relationships/image" Target="../media/image27.png"/><Relationship Id="rId4" Type="http://schemas.openxmlformats.org/officeDocument/2006/relationships/slide" Target="slide4.xml"/><Relationship Id="rId9" Type="http://schemas.openxmlformats.org/officeDocument/2006/relationships/slide" Target="slide8.xml"/><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3.tiff"/><Relationship Id="rId3" Type="http://schemas.microsoft.com/office/2007/relationships/hdphoto" Target="../media/hdphoto9.wdp"/><Relationship Id="rId7" Type="http://schemas.openxmlformats.org/officeDocument/2006/relationships/image" Target="../media/image32.tm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slide" Target="slide11.xml"/><Relationship Id="rId7" Type="http://schemas.openxmlformats.org/officeDocument/2006/relationships/image" Target="../media/image34.tiff"/><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1.png"/><Relationship Id="rId10" Type="http://schemas.openxmlformats.org/officeDocument/2006/relationships/slide" Target="slide5.xml"/><Relationship Id="rId4" Type="http://schemas.openxmlformats.org/officeDocument/2006/relationships/slide" Target="slide7.xml"/><Relationship Id="rId9" Type="http://schemas.openxmlformats.org/officeDocument/2006/relationships/image" Target="../media/image3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JI_0910.MOV - VLC media player"/>
          <p:cNvPicPr>
            <a:picLocks noChangeAspect="1"/>
          </p:cNvPicPr>
          <p:nvPr/>
        </p:nvPicPr>
        <p:blipFill rotWithShape="1">
          <a:blip r:embed="rId2">
            <a:extLst>
              <a:ext uri="{BEBA8EAE-BF5A-486C-A8C5-ECC9F3942E4B}">
                <a14:imgProps xmlns:a14="http://schemas.microsoft.com/office/drawing/2010/main">
                  <a14:imgLayer r:embed="rId3">
                    <a14:imgEffect>
                      <a14:backgroundRemoval t="16572" b="93277" l="7180" r="94628">
                        <a14:foregroundMark x1="49948" y1="73769" x2="89256" y2="44981"/>
                        <a14:foregroundMark x1="89928" y1="76515" x2="84814" y2="64489"/>
                        <a14:foregroundMark x1="33471" y1="48201" x2="44421" y2="34470"/>
                        <a14:foregroundMark x1="46591" y1="36174" x2="51498" y2="31439"/>
                        <a14:foregroundMark x1="59556" y1="28977" x2="68647" y2="25095"/>
                        <a14:foregroundMark x1="70971" y1="25758" x2="77066" y2="25568"/>
                        <a14:foregroundMark x1="78306" y1="27273" x2="81921" y2="28220"/>
                        <a14:foregroundMark x1="76601" y1="25189" x2="80062" y2="26136"/>
                        <a14:foregroundMark x1="80114" y1="26610" x2="85021" y2="29735"/>
                        <a14:foregroundMark x1="85331" y1="29924" x2="93285" y2="35038"/>
                        <a14:foregroundMark x1="45248" y1="33996" x2="49897" y2="31061"/>
                        <a14:foregroundMark x1="32696" y1="45739" x2="25620" y2="51326"/>
                        <a14:foregroundMark x1="11002" y1="51799" x2="25465" y2="47822"/>
                        <a14:foregroundMark x1="94628" y1="35322" x2="83781" y2="27367"/>
                        <a14:foregroundMark x1="83213" y1="27273" x2="75930" y2="24337"/>
                        <a14:foregroundMark x1="67200" y1="25947" x2="74070" y2="24053"/>
                        <a14:foregroundMark x1="90031" y1="92235" x2="9452" y2="92992"/>
                        <a14:backgroundMark x1="11415" y1="26799" x2="36777" y2="19318"/>
                        <a14:backgroundMark x1="11622" y1="36837" x2="20351" y2="28220"/>
                        <a14:backgroundMark x1="30837" y1="22443" x2="46849" y2="15246"/>
                        <a14:backgroundMark x1="38171" y1="19697" x2="58574" y2="15341"/>
                        <a14:backgroundMark x1="82490" y1="16951" x2="96023" y2="21875"/>
                        <a14:backgroundMark x1="82748" y1="17992" x2="69990" y2="15341"/>
                        <a14:backgroundMark x1="10847" y1="42898" x2="33419" y2="39867"/>
                        <a14:backgroundMark x1="42924" y1="33239" x2="57180" y2="19697"/>
                        <a14:backgroundMark x1="48295" y1="27273" x2="65961" y2="19223"/>
                        <a14:backgroundMark x1="58833" y1="23295" x2="75052" y2="17614"/>
                        <a14:backgroundMark x1="72314" y1="21780" x2="83213" y2="22443"/>
                        <a14:backgroundMark x1="85021" y1="23674" x2="95506" y2="28693"/>
                        <a14:backgroundMark x1="83884" y1="26420" x2="96126" y2="33617"/>
                        <a14:backgroundMark x1="94215" y1="33617" x2="91064" y2="31155"/>
                        <a14:backgroundMark x1="56095" y1="25947" x2="46952" y2="30398"/>
                        <a14:backgroundMark x1="46643" y1="30682" x2="58161" y2="26799"/>
                        <a14:backgroundMark x1="40031" y1="39015" x2="48502" y2="28220"/>
                        <a14:backgroundMark x1="34762" y1="44129" x2="39773" y2="38258"/>
                        <a14:backgroundMark x1="24948" y1="44223" x2="6973" y2="48769"/>
                        <a14:backgroundMark x1="26756" y1="46307" x2="6870" y2="50947"/>
                        <a14:backgroundMark x1="26033" y1="46496" x2="33471" y2="44981"/>
                        <a14:backgroundMark x1="66064" y1="23864" x2="81921" y2="23011"/>
                        <a14:backgroundMark x1="77479" y1="23485" x2="80424" y2="25284"/>
                        <a14:backgroundMark x1="80785" y1="24905" x2="84091" y2="26515"/>
                      </a14:backgroundRemoval>
                    </a14:imgEffect>
                    <a14:imgEffect>
                      <a14:colorTemperature colorTemp="7000"/>
                    </a14:imgEffect>
                    <a14:imgEffect>
                      <a14:saturation sat="150000"/>
                    </a14:imgEffect>
                    <a14:imgEffect>
                      <a14:brightnessContrast contrast="15000"/>
                    </a14:imgEffect>
                  </a14:imgLayer>
                </a14:imgProps>
              </a:ext>
              <a:ext uri="{28A0092B-C50C-407E-A947-70E740481C1C}">
                <a14:useLocalDpi xmlns:a14="http://schemas.microsoft.com/office/drawing/2010/main" val="0"/>
              </a:ext>
            </a:extLst>
          </a:blip>
          <a:srcRect l="6797" t="10593" r="12506" b="6314"/>
          <a:stretch/>
        </p:blipFill>
        <p:spPr>
          <a:xfrm flipH="1">
            <a:off x="-19050" y="0"/>
            <a:ext cx="12211050" cy="6858000"/>
          </a:xfrm>
          <a:prstGeom prst="rect">
            <a:avLst/>
          </a:prstGeom>
        </p:spPr>
      </p:pic>
      <p:sp>
        <p:nvSpPr>
          <p:cNvPr id="4" name="Rectangle 3"/>
          <p:cNvSpPr/>
          <p:nvPr/>
        </p:nvSpPr>
        <p:spPr>
          <a:xfrm>
            <a:off x="7035757" y="518922"/>
            <a:ext cx="4965869" cy="1366528"/>
          </a:xfrm>
          <a:prstGeom prst="rect">
            <a:avLst/>
          </a:prstGeom>
        </p:spPr>
        <p:txBody>
          <a:bodyPr wrap="square">
            <a:spAutoFit/>
          </a:bodyPr>
          <a:lstStyle/>
          <a:p>
            <a:pPr algn="r">
              <a:lnSpc>
                <a:spcPct val="115000"/>
              </a:lnSpc>
              <a:spcAft>
                <a:spcPts val="0"/>
              </a:spcAft>
            </a:pPr>
            <a:r>
              <a:rPr lang="en-GB" sz="2400" b="1" kern="1400" spc="-50">
                <a:latin typeface="Bahnschrift" panose="020B0502040204020203" pitchFamily="34" charset="0"/>
                <a:ea typeface="Times New Roman" panose="02020603050405020304" pitchFamily="18" charset="0"/>
                <a:cs typeface="Times New Roman" panose="02020603050405020304" pitchFamily="18" charset="0"/>
              </a:rPr>
              <a:t>A grand </a:t>
            </a:r>
            <a:r>
              <a:rPr lang="en-GB" sz="2400" b="1" kern="1400" spc="-50" smtClean="0">
                <a:latin typeface="Bahnschrift" panose="020B0502040204020203" pitchFamily="34" charset="0"/>
                <a:ea typeface="Times New Roman" panose="02020603050405020304" pitchFamily="18" charset="0"/>
                <a:cs typeface="Times New Roman" panose="02020603050405020304" pitchFamily="18" charset="0"/>
              </a:rPr>
              <a:t>comparison of soil &amp; water conservation in </a:t>
            </a:r>
            <a:r>
              <a:rPr lang="en-GB" sz="2400" b="1" kern="1400" spc="-50">
                <a:latin typeface="Bahnschrift" panose="020B0502040204020203" pitchFamily="34" charset="0"/>
                <a:ea typeface="Times New Roman" panose="02020603050405020304" pitchFamily="18" charset="0"/>
                <a:cs typeface="Times New Roman" panose="02020603050405020304" pitchFamily="18" charset="0"/>
              </a:rPr>
              <a:t>50 </a:t>
            </a:r>
            <a:r>
              <a:rPr lang="en-GB" sz="2400" b="1" kern="1400" spc="-50" smtClean="0">
                <a:latin typeface="Bahnschrift" panose="020B0502040204020203" pitchFamily="34" charset="0"/>
                <a:ea typeface="Times New Roman" panose="02020603050405020304" pitchFamily="18" charset="0"/>
                <a:cs typeface="Times New Roman" panose="02020603050405020304" pitchFamily="18" charset="0"/>
              </a:rPr>
              <a:t>vineyards under 5 different terracing systems</a:t>
            </a:r>
            <a:endParaRPr lang="en-GB" sz="2000" b="1" kern="1400" spc="-50">
              <a:effectLst/>
              <a:latin typeface="Bahnschrift" panose="020B0502040204020203" pitchFamily="34" charset="0"/>
              <a:ea typeface="Times New Roman" panose="02020603050405020304" pitchFamily="18" charset="0"/>
              <a:cs typeface="Times New Roman" panose="02020603050405020304" pitchFamily="18" charset="0"/>
            </a:endParaRPr>
          </a:p>
        </p:txBody>
      </p:sp>
      <p:sp>
        <p:nvSpPr>
          <p:cNvPr id="16" name="Freeform 15"/>
          <p:cNvSpPr/>
          <p:nvPr/>
        </p:nvSpPr>
        <p:spPr>
          <a:xfrm>
            <a:off x="-11906" y="1069797"/>
            <a:ext cx="12203907" cy="2322690"/>
          </a:xfrm>
          <a:custGeom>
            <a:avLst/>
            <a:gdLst>
              <a:gd name="connsiteX0" fmla="*/ 0 w 12344400"/>
              <a:gd name="connsiteY0" fmla="*/ 489128 h 2321847"/>
              <a:gd name="connsiteX1" fmla="*/ 466725 w 12344400"/>
              <a:gd name="connsiteY1" fmla="*/ 308153 h 2321847"/>
              <a:gd name="connsiteX2" fmla="*/ 1000125 w 12344400"/>
              <a:gd name="connsiteY2" fmla="*/ 184328 h 2321847"/>
              <a:gd name="connsiteX3" fmla="*/ 1657350 w 12344400"/>
              <a:gd name="connsiteY3" fmla="*/ 22403 h 2321847"/>
              <a:gd name="connsiteX4" fmla="*/ 1933575 w 12344400"/>
              <a:gd name="connsiteY4" fmla="*/ 3353 h 2321847"/>
              <a:gd name="connsiteX5" fmla="*/ 2447925 w 12344400"/>
              <a:gd name="connsiteY5" fmla="*/ 41453 h 2321847"/>
              <a:gd name="connsiteX6" fmla="*/ 3105150 w 12344400"/>
              <a:gd name="connsiteY6" fmla="*/ 98603 h 2321847"/>
              <a:gd name="connsiteX7" fmla="*/ 3543300 w 12344400"/>
              <a:gd name="connsiteY7" fmla="*/ 127178 h 2321847"/>
              <a:gd name="connsiteX8" fmla="*/ 4105275 w 12344400"/>
              <a:gd name="connsiteY8" fmla="*/ 289103 h 2321847"/>
              <a:gd name="connsiteX9" fmla="*/ 4343400 w 12344400"/>
              <a:gd name="connsiteY9" fmla="*/ 355778 h 2321847"/>
              <a:gd name="connsiteX10" fmla="*/ 4438650 w 12344400"/>
              <a:gd name="connsiteY10" fmla="*/ 355778 h 2321847"/>
              <a:gd name="connsiteX11" fmla="*/ 4972050 w 12344400"/>
              <a:gd name="connsiteY11" fmla="*/ 479603 h 2321847"/>
              <a:gd name="connsiteX12" fmla="*/ 5753100 w 12344400"/>
              <a:gd name="connsiteY12" fmla="*/ 546278 h 2321847"/>
              <a:gd name="connsiteX13" fmla="*/ 6134100 w 12344400"/>
              <a:gd name="connsiteY13" fmla="*/ 641528 h 2321847"/>
              <a:gd name="connsiteX14" fmla="*/ 6543675 w 12344400"/>
              <a:gd name="connsiteY14" fmla="*/ 803453 h 2321847"/>
              <a:gd name="connsiteX15" fmla="*/ 6943725 w 12344400"/>
              <a:gd name="connsiteY15" fmla="*/ 1108253 h 2321847"/>
              <a:gd name="connsiteX16" fmla="*/ 7219950 w 12344400"/>
              <a:gd name="connsiteY16" fmla="*/ 1289228 h 2321847"/>
              <a:gd name="connsiteX17" fmla="*/ 7496175 w 12344400"/>
              <a:gd name="connsiteY17" fmla="*/ 1460678 h 2321847"/>
              <a:gd name="connsiteX18" fmla="*/ 7867650 w 12344400"/>
              <a:gd name="connsiteY18" fmla="*/ 1641653 h 2321847"/>
              <a:gd name="connsiteX19" fmla="*/ 8201025 w 12344400"/>
              <a:gd name="connsiteY19" fmla="*/ 1775003 h 2321847"/>
              <a:gd name="connsiteX20" fmla="*/ 9020175 w 12344400"/>
              <a:gd name="connsiteY20" fmla="*/ 1879778 h 2321847"/>
              <a:gd name="connsiteX21" fmla="*/ 10048875 w 12344400"/>
              <a:gd name="connsiteY21" fmla="*/ 1984553 h 2321847"/>
              <a:gd name="connsiteX22" fmla="*/ 10687050 w 12344400"/>
              <a:gd name="connsiteY22" fmla="*/ 2136953 h 2321847"/>
              <a:gd name="connsiteX23" fmla="*/ 11325225 w 12344400"/>
              <a:gd name="connsiteY23" fmla="*/ 2232203 h 2321847"/>
              <a:gd name="connsiteX24" fmla="*/ 11763375 w 12344400"/>
              <a:gd name="connsiteY24" fmla="*/ 2317928 h 2321847"/>
              <a:gd name="connsiteX25" fmla="*/ 12087225 w 12344400"/>
              <a:gd name="connsiteY25" fmla="*/ 2308403 h 2321847"/>
              <a:gd name="connsiteX26" fmla="*/ 12325350 w 12344400"/>
              <a:gd name="connsiteY26" fmla="*/ 2298878 h 2321847"/>
              <a:gd name="connsiteX27" fmla="*/ 12325350 w 12344400"/>
              <a:gd name="connsiteY27" fmla="*/ 2298878 h 2321847"/>
              <a:gd name="connsiteX28" fmla="*/ 12344400 w 12344400"/>
              <a:gd name="connsiteY28" fmla="*/ 2298878 h 2321847"/>
              <a:gd name="connsiteX0" fmla="*/ 0 w 12182475"/>
              <a:gd name="connsiteY0" fmla="*/ 470078 h 2321847"/>
              <a:gd name="connsiteX1" fmla="*/ 304800 w 12182475"/>
              <a:gd name="connsiteY1" fmla="*/ 308153 h 2321847"/>
              <a:gd name="connsiteX2" fmla="*/ 838200 w 12182475"/>
              <a:gd name="connsiteY2" fmla="*/ 184328 h 2321847"/>
              <a:gd name="connsiteX3" fmla="*/ 1495425 w 12182475"/>
              <a:gd name="connsiteY3" fmla="*/ 22403 h 2321847"/>
              <a:gd name="connsiteX4" fmla="*/ 1771650 w 12182475"/>
              <a:gd name="connsiteY4" fmla="*/ 3353 h 2321847"/>
              <a:gd name="connsiteX5" fmla="*/ 2286000 w 12182475"/>
              <a:gd name="connsiteY5" fmla="*/ 41453 h 2321847"/>
              <a:gd name="connsiteX6" fmla="*/ 2943225 w 12182475"/>
              <a:gd name="connsiteY6" fmla="*/ 98603 h 2321847"/>
              <a:gd name="connsiteX7" fmla="*/ 3381375 w 12182475"/>
              <a:gd name="connsiteY7" fmla="*/ 127178 h 2321847"/>
              <a:gd name="connsiteX8" fmla="*/ 3943350 w 12182475"/>
              <a:gd name="connsiteY8" fmla="*/ 289103 h 2321847"/>
              <a:gd name="connsiteX9" fmla="*/ 4181475 w 12182475"/>
              <a:gd name="connsiteY9" fmla="*/ 355778 h 2321847"/>
              <a:gd name="connsiteX10" fmla="*/ 4276725 w 12182475"/>
              <a:gd name="connsiteY10" fmla="*/ 355778 h 2321847"/>
              <a:gd name="connsiteX11" fmla="*/ 4810125 w 12182475"/>
              <a:gd name="connsiteY11" fmla="*/ 479603 h 2321847"/>
              <a:gd name="connsiteX12" fmla="*/ 5591175 w 12182475"/>
              <a:gd name="connsiteY12" fmla="*/ 546278 h 2321847"/>
              <a:gd name="connsiteX13" fmla="*/ 5972175 w 12182475"/>
              <a:gd name="connsiteY13" fmla="*/ 641528 h 2321847"/>
              <a:gd name="connsiteX14" fmla="*/ 6381750 w 12182475"/>
              <a:gd name="connsiteY14" fmla="*/ 803453 h 2321847"/>
              <a:gd name="connsiteX15" fmla="*/ 6781800 w 12182475"/>
              <a:gd name="connsiteY15" fmla="*/ 1108253 h 2321847"/>
              <a:gd name="connsiteX16" fmla="*/ 7058025 w 12182475"/>
              <a:gd name="connsiteY16" fmla="*/ 1289228 h 2321847"/>
              <a:gd name="connsiteX17" fmla="*/ 7334250 w 12182475"/>
              <a:gd name="connsiteY17" fmla="*/ 1460678 h 2321847"/>
              <a:gd name="connsiteX18" fmla="*/ 7705725 w 12182475"/>
              <a:gd name="connsiteY18" fmla="*/ 1641653 h 2321847"/>
              <a:gd name="connsiteX19" fmla="*/ 8039100 w 12182475"/>
              <a:gd name="connsiteY19" fmla="*/ 1775003 h 2321847"/>
              <a:gd name="connsiteX20" fmla="*/ 8858250 w 12182475"/>
              <a:gd name="connsiteY20" fmla="*/ 1879778 h 2321847"/>
              <a:gd name="connsiteX21" fmla="*/ 9886950 w 12182475"/>
              <a:gd name="connsiteY21" fmla="*/ 1984553 h 2321847"/>
              <a:gd name="connsiteX22" fmla="*/ 10525125 w 12182475"/>
              <a:gd name="connsiteY22" fmla="*/ 2136953 h 2321847"/>
              <a:gd name="connsiteX23" fmla="*/ 11163300 w 12182475"/>
              <a:gd name="connsiteY23" fmla="*/ 2232203 h 2321847"/>
              <a:gd name="connsiteX24" fmla="*/ 11601450 w 12182475"/>
              <a:gd name="connsiteY24" fmla="*/ 2317928 h 2321847"/>
              <a:gd name="connsiteX25" fmla="*/ 11925300 w 12182475"/>
              <a:gd name="connsiteY25" fmla="*/ 2308403 h 2321847"/>
              <a:gd name="connsiteX26" fmla="*/ 12163425 w 12182475"/>
              <a:gd name="connsiteY26" fmla="*/ 2298878 h 2321847"/>
              <a:gd name="connsiteX27" fmla="*/ 12163425 w 12182475"/>
              <a:gd name="connsiteY27" fmla="*/ 2298878 h 2321847"/>
              <a:gd name="connsiteX28" fmla="*/ 12182475 w 12182475"/>
              <a:gd name="connsiteY28" fmla="*/ 2298878 h 2321847"/>
              <a:gd name="connsiteX0" fmla="*/ 0 w 12239625"/>
              <a:gd name="connsiteY0" fmla="*/ 527228 h 2321847"/>
              <a:gd name="connsiteX1" fmla="*/ 361950 w 12239625"/>
              <a:gd name="connsiteY1" fmla="*/ 308153 h 2321847"/>
              <a:gd name="connsiteX2" fmla="*/ 895350 w 12239625"/>
              <a:gd name="connsiteY2" fmla="*/ 184328 h 2321847"/>
              <a:gd name="connsiteX3" fmla="*/ 1552575 w 12239625"/>
              <a:gd name="connsiteY3" fmla="*/ 22403 h 2321847"/>
              <a:gd name="connsiteX4" fmla="*/ 1828800 w 12239625"/>
              <a:gd name="connsiteY4" fmla="*/ 3353 h 2321847"/>
              <a:gd name="connsiteX5" fmla="*/ 2343150 w 12239625"/>
              <a:gd name="connsiteY5" fmla="*/ 41453 h 2321847"/>
              <a:gd name="connsiteX6" fmla="*/ 3000375 w 12239625"/>
              <a:gd name="connsiteY6" fmla="*/ 98603 h 2321847"/>
              <a:gd name="connsiteX7" fmla="*/ 3438525 w 12239625"/>
              <a:gd name="connsiteY7" fmla="*/ 127178 h 2321847"/>
              <a:gd name="connsiteX8" fmla="*/ 4000500 w 12239625"/>
              <a:gd name="connsiteY8" fmla="*/ 289103 h 2321847"/>
              <a:gd name="connsiteX9" fmla="*/ 4238625 w 12239625"/>
              <a:gd name="connsiteY9" fmla="*/ 355778 h 2321847"/>
              <a:gd name="connsiteX10" fmla="*/ 4333875 w 12239625"/>
              <a:gd name="connsiteY10" fmla="*/ 355778 h 2321847"/>
              <a:gd name="connsiteX11" fmla="*/ 4867275 w 12239625"/>
              <a:gd name="connsiteY11" fmla="*/ 479603 h 2321847"/>
              <a:gd name="connsiteX12" fmla="*/ 5648325 w 12239625"/>
              <a:gd name="connsiteY12" fmla="*/ 546278 h 2321847"/>
              <a:gd name="connsiteX13" fmla="*/ 6029325 w 12239625"/>
              <a:gd name="connsiteY13" fmla="*/ 641528 h 2321847"/>
              <a:gd name="connsiteX14" fmla="*/ 6438900 w 12239625"/>
              <a:gd name="connsiteY14" fmla="*/ 803453 h 2321847"/>
              <a:gd name="connsiteX15" fmla="*/ 6838950 w 12239625"/>
              <a:gd name="connsiteY15" fmla="*/ 1108253 h 2321847"/>
              <a:gd name="connsiteX16" fmla="*/ 7115175 w 12239625"/>
              <a:gd name="connsiteY16" fmla="*/ 1289228 h 2321847"/>
              <a:gd name="connsiteX17" fmla="*/ 7391400 w 12239625"/>
              <a:gd name="connsiteY17" fmla="*/ 1460678 h 2321847"/>
              <a:gd name="connsiteX18" fmla="*/ 7762875 w 12239625"/>
              <a:gd name="connsiteY18" fmla="*/ 1641653 h 2321847"/>
              <a:gd name="connsiteX19" fmla="*/ 8096250 w 12239625"/>
              <a:gd name="connsiteY19" fmla="*/ 1775003 h 2321847"/>
              <a:gd name="connsiteX20" fmla="*/ 8915400 w 12239625"/>
              <a:gd name="connsiteY20" fmla="*/ 1879778 h 2321847"/>
              <a:gd name="connsiteX21" fmla="*/ 9944100 w 12239625"/>
              <a:gd name="connsiteY21" fmla="*/ 1984553 h 2321847"/>
              <a:gd name="connsiteX22" fmla="*/ 10582275 w 12239625"/>
              <a:gd name="connsiteY22" fmla="*/ 2136953 h 2321847"/>
              <a:gd name="connsiteX23" fmla="*/ 11220450 w 12239625"/>
              <a:gd name="connsiteY23" fmla="*/ 2232203 h 2321847"/>
              <a:gd name="connsiteX24" fmla="*/ 11658600 w 12239625"/>
              <a:gd name="connsiteY24" fmla="*/ 2317928 h 2321847"/>
              <a:gd name="connsiteX25" fmla="*/ 11982450 w 12239625"/>
              <a:gd name="connsiteY25" fmla="*/ 2308403 h 2321847"/>
              <a:gd name="connsiteX26" fmla="*/ 12220575 w 12239625"/>
              <a:gd name="connsiteY26" fmla="*/ 2298878 h 2321847"/>
              <a:gd name="connsiteX27" fmla="*/ 12220575 w 12239625"/>
              <a:gd name="connsiteY27" fmla="*/ 2298878 h 2321847"/>
              <a:gd name="connsiteX28" fmla="*/ 12239625 w 12239625"/>
              <a:gd name="connsiteY28" fmla="*/ 2298878 h 2321847"/>
              <a:gd name="connsiteX0" fmla="*/ 0 w 12220575"/>
              <a:gd name="connsiteY0" fmla="*/ 527228 h 2321847"/>
              <a:gd name="connsiteX1" fmla="*/ 361950 w 12220575"/>
              <a:gd name="connsiteY1" fmla="*/ 308153 h 2321847"/>
              <a:gd name="connsiteX2" fmla="*/ 895350 w 12220575"/>
              <a:gd name="connsiteY2" fmla="*/ 184328 h 2321847"/>
              <a:gd name="connsiteX3" fmla="*/ 1552575 w 12220575"/>
              <a:gd name="connsiteY3" fmla="*/ 22403 h 2321847"/>
              <a:gd name="connsiteX4" fmla="*/ 1828800 w 12220575"/>
              <a:gd name="connsiteY4" fmla="*/ 3353 h 2321847"/>
              <a:gd name="connsiteX5" fmla="*/ 2343150 w 12220575"/>
              <a:gd name="connsiteY5" fmla="*/ 41453 h 2321847"/>
              <a:gd name="connsiteX6" fmla="*/ 3000375 w 12220575"/>
              <a:gd name="connsiteY6" fmla="*/ 98603 h 2321847"/>
              <a:gd name="connsiteX7" fmla="*/ 3438525 w 12220575"/>
              <a:gd name="connsiteY7" fmla="*/ 127178 h 2321847"/>
              <a:gd name="connsiteX8" fmla="*/ 4000500 w 12220575"/>
              <a:gd name="connsiteY8" fmla="*/ 289103 h 2321847"/>
              <a:gd name="connsiteX9" fmla="*/ 4238625 w 12220575"/>
              <a:gd name="connsiteY9" fmla="*/ 355778 h 2321847"/>
              <a:gd name="connsiteX10" fmla="*/ 4333875 w 12220575"/>
              <a:gd name="connsiteY10" fmla="*/ 355778 h 2321847"/>
              <a:gd name="connsiteX11" fmla="*/ 4867275 w 12220575"/>
              <a:gd name="connsiteY11" fmla="*/ 479603 h 2321847"/>
              <a:gd name="connsiteX12" fmla="*/ 5648325 w 12220575"/>
              <a:gd name="connsiteY12" fmla="*/ 546278 h 2321847"/>
              <a:gd name="connsiteX13" fmla="*/ 6029325 w 12220575"/>
              <a:gd name="connsiteY13" fmla="*/ 641528 h 2321847"/>
              <a:gd name="connsiteX14" fmla="*/ 6438900 w 12220575"/>
              <a:gd name="connsiteY14" fmla="*/ 803453 h 2321847"/>
              <a:gd name="connsiteX15" fmla="*/ 6838950 w 12220575"/>
              <a:gd name="connsiteY15" fmla="*/ 1108253 h 2321847"/>
              <a:gd name="connsiteX16" fmla="*/ 7115175 w 12220575"/>
              <a:gd name="connsiteY16" fmla="*/ 1289228 h 2321847"/>
              <a:gd name="connsiteX17" fmla="*/ 7391400 w 12220575"/>
              <a:gd name="connsiteY17" fmla="*/ 1460678 h 2321847"/>
              <a:gd name="connsiteX18" fmla="*/ 7762875 w 12220575"/>
              <a:gd name="connsiteY18" fmla="*/ 1641653 h 2321847"/>
              <a:gd name="connsiteX19" fmla="*/ 8096250 w 12220575"/>
              <a:gd name="connsiteY19" fmla="*/ 1775003 h 2321847"/>
              <a:gd name="connsiteX20" fmla="*/ 8915400 w 12220575"/>
              <a:gd name="connsiteY20" fmla="*/ 1879778 h 2321847"/>
              <a:gd name="connsiteX21" fmla="*/ 9944100 w 12220575"/>
              <a:gd name="connsiteY21" fmla="*/ 1984553 h 2321847"/>
              <a:gd name="connsiteX22" fmla="*/ 10582275 w 12220575"/>
              <a:gd name="connsiteY22" fmla="*/ 2136953 h 2321847"/>
              <a:gd name="connsiteX23" fmla="*/ 11220450 w 12220575"/>
              <a:gd name="connsiteY23" fmla="*/ 2232203 h 2321847"/>
              <a:gd name="connsiteX24" fmla="*/ 11658600 w 12220575"/>
              <a:gd name="connsiteY24" fmla="*/ 2317928 h 2321847"/>
              <a:gd name="connsiteX25" fmla="*/ 11982450 w 12220575"/>
              <a:gd name="connsiteY25" fmla="*/ 2308403 h 2321847"/>
              <a:gd name="connsiteX26" fmla="*/ 12220575 w 12220575"/>
              <a:gd name="connsiteY26" fmla="*/ 2298878 h 2321847"/>
              <a:gd name="connsiteX27" fmla="*/ 12220575 w 12220575"/>
              <a:gd name="connsiteY27" fmla="*/ 2298878 h 2321847"/>
              <a:gd name="connsiteX28" fmla="*/ 12144375 w 12220575"/>
              <a:gd name="connsiteY28" fmla="*/ 2298878 h 2321847"/>
              <a:gd name="connsiteX0" fmla="*/ 0 w 12220575"/>
              <a:gd name="connsiteY0" fmla="*/ 527228 h 2321847"/>
              <a:gd name="connsiteX1" fmla="*/ 361950 w 12220575"/>
              <a:gd name="connsiteY1" fmla="*/ 308153 h 2321847"/>
              <a:gd name="connsiteX2" fmla="*/ 895350 w 12220575"/>
              <a:gd name="connsiteY2" fmla="*/ 184328 h 2321847"/>
              <a:gd name="connsiteX3" fmla="*/ 1552575 w 12220575"/>
              <a:gd name="connsiteY3" fmla="*/ 22403 h 2321847"/>
              <a:gd name="connsiteX4" fmla="*/ 1828800 w 12220575"/>
              <a:gd name="connsiteY4" fmla="*/ 3353 h 2321847"/>
              <a:gd name="connsiteX5" fmla="*/ 2343150 w 12220575"/>
              <a:gd name="connsiteY5" fmla="*/ 41453 h 2321847"/>
              <a:gd name="connsiteX6" fmla="*/ 3000375 w 12220575"/>
              <a:gd name="connsiteY6" fmla="*/ 98603 h 2321847"/>
              <a:gd name="connsiteX7" fmla="*/ 3438525 w 12220575"/>
              <a:gd name="connsiteY7" fmla="*/ 127178 h 2321847"/>
              <a:gd name="connsiteX8" fmla="*/ 4000500 w 12220575"/>
              <a:gd name="connsiteY8" fmla="*/ 289103 h 2321847"/>
              <a:gd name="connsiteX9" fmla="*/ 4238625 w 12220575"/>
              <a:gd name="connsiteY9" fmla="*/ 355778 h 2321847"/>
              <a:gd name="connsiteX10" fmla="*/ 4333875 w 12220575"/>
              <a:gd name="connsiteY10" fmla="*/ 355778 h 2321847"/>
              <a:gd name="connsiteX11" fmla="*/ 4867275 w 12220575"/>
              <a:gd name="connsiteY11" fmla="*/ 479603 h 2321847"/>
              <a:gd name="connsiteX12" fmla="*/ 5648325 w 12220575"/>
              <a:gd name="connsiteY12" fmla="*/ 546278 h 2321847"/>
              <a:gd name="connsiteX13" fmla="*/ 6029325 w 12220575"/>
              <a:gd name="connsiteY13" fmla="*/ 641528 h 2321847"/>
              <a:gd name="connsiteX14" fmla="*/ 6438900 w 12220575"/>
              <a:gd name="connsiteY14" fmla="*/ 803453 h 2321847"/>
              <a:gd name="connsiteX15" fmla="*/ 6838950 w 12220575"/>
              <a:gd name="connsiteY15" fmla="*/ 1108253 h 2321847"/>
              <a:gd name="connsiteX16" fmla="*/ 7115175 w 12220575"/>
              <a:gd name="connsiteY16" fmla="*/ 1289228 h 2321847"/>
              <a:gd name="connsiteX17" fmla="*/ 7391400 w 12220575"/>
              <a:gd name="connsiteY17" fmla="*/ 1460678 h 2321847"/>
              <a:gd name="connsiteX18" fmla="*/ 7762875 w 12220575"/>
              <a:gd name="connsiteY18" fmla="*/ 1641653 h 2321847"/>
              <a:gd name="connsiteX19" fmla="*/ 8096250 w 12220575"/>
              <a:gd name="connsiteY19" fmla="*/ 1775003 h 2321847"/>
              <a:gd name="connsiteX20" fmla="*/ 8915400 w 12220575"/>
              <a:gd name="connsiteY20" fmla="*/ 1879778 h 2321847"/>
              <a:gd name="connsiteX21" fmla="*/ 9944100 w 12220575"/>
              <a:gd name="connsiteY21" fmla="*/ 1984553 h 2321847"/>
              <a:gd name="connsiteX22" fmla="*/ 10582275 w 12220575"/>
              <a:gd name="connsiteY22" fmla="*/ 2136953 h 2321847"/>
              <a:gd name="connsiteX23" fmla="*/ 11220450 w 12220575"/>
              <a:gd name="connsiteY23" fmla="*/ 2232203 h 2321847"/>
              <a:gd name="connsiteX24" fmla="*/ 11658600 w 12220575"/>
              <a:gd name="connsiteY24" fmla="*/ 2317928 h 2321847"/>
              <a:gd name="connsiteX25" fmla="*/ 11982450 w 12220575"/>
              <a:gd name="connsiteY25" fmla="*/ 2308403 h 2321847"/>
              <a:gd name="connsiteX26" fmla="*/ 12220575 w 12220575"/>
              <a:gd name="connsiteY26" fmla="*/ 2298878 h 2321847"/>
              <a:gd name="connsiteX27" fmla="*/ 12144375 w 12220575"/>
              <a:gd name="connsiteY27" fmla="*/ 2298878 h 2321847"/>
              <a:gd name="connsiteX0" fmla="*/ 0 w 12220575"/>
              <a:gd name="connsiteY0" fmla="*/ 527228 h 2321847"/>
              <a:gd name="connsiteX1" fmla="*/ 361950 w 12220575"/>
              <a:gd name="connsiteY1" fmla="*/ 308153 h 2321847"/>
              <a:gd name="connsiteX2" fmla="*/ 895350 w 12220575"/>
              <a:gd name="connsiteY2" fmla="*/ 184328 h 2321847"/>
              <a:gd name="connsiteX3" fmla="*/ 1552575 w 12220575"/>
              <a:gd name="connsiteY3" fmla="*/ 22403 h 2321847"/>
              <a:gd name="connsiteX4" fmla="*/ 1828800 w 12220575"/>
              <a:gd name="connsiteY4" fmla="*/ 3353 h 2321847"/>
              <a:gd name="connsiteX5" fmla="*/ 2343150 w 12220575"/>
              <a:gd name="connsiteY5" fmla="*/ 41453 h 2321847"/>
              <a:gd name="connsiteX6" fmla="*/ 3000375 w 12220575"/>
              <a:gd name="connsiteY6" fmla="*/ 98603 h 2321847"/>
              <a:gd name="connsiteX7" fmla="*/ 3438525 w 12220575"/>
              <a:gd name="connsiteY7" fmla="*/ 127178 h 2321847"/>
              <a:gd name="connsiteX8" fmla="*/ 4000500 w 12220575"/>
              <a:gd name="connsiteY8" fmla="*/ 289103 h 2321847"/>
              <a:gd name="connsiteX9" fmla="*/ 4238625 w 12220575"/>
              <a:gd name="connsiteY9" fmla="*/ 355778 h 2321847"/>
              <a:gd name="connsiteX10" fmla="*/ 4333875 w 12220575"/>
              <a:gd name="connsiteY10" fmla="*/ 355778 h 2321847"/>
              <a:gd name="connsiteX11" fmla="*/ 4867275 w 12220575"/>
              <a:gd name="connsiteY11" fmla="*/ 479603 h 2321847"/>
              <a:gd name="connsiteX12" fmla="*/ 5648325 w 12220575"/>
              <a:gd name="connsiteY12" fmla="*/ 546278 h 2321847"/>
              <a:gd name="connsiteX13" fmla="*/ 6029325 w 12220575"/>
              <a:gd name="connsiteY13" fmla="*/ 641528 h 2321847"/>
              <a:gd name="connsiteX14" fmla="*/ 6438900 w 12220575"/>
              <a:gd name="connsiteY14" fmla="*/ 803453 h 2321847"/>
              <a:gd name="connsiteX15" fmla="*/ 6838950 w 12220575"/>
              <a:gd name="connsiteY15" fmla="*/ 1108253 h 2321847"/>
              <a:gd name="connsiteX16" fmla="*/ 7115175 w 12220575"/>
              <a:gd name="connsiteY16" fmla="*/ 1289228 h 2321847"/>
              <a:gd name="connsiteX17" fmla="*/ 7391400 w 12220575"/>
              <a:gd name="connsiteY17" fmla="*/ 1460678 h 2321847"/>
              <a:gd name="connsiteX18" fmla="*/ 7762875 w 12220575"/>
              <a:gd name="connsiteY18" fmla="*/ 1641653 h 2321847"/>
              <a:gd name="connsiteX19" fmla="*/ 8096250 w 12220575"/>
              <a:gd name="connsiteY19" fmla="*/ 1775003 h 2321847"/>
              <a:gd name="connsiteX20" fmla="*/ 8915400 w 12220575"/>
              <a:gd name="connsiteY20" fmla="*/ 1879778 h 2321847"/>
              <a:gd name="connsiteX21" fmla="*/ 9944100 w 12220575"/>
              <a:gd name="connsiteY21" fmla="*/ 1984553 h 2321847"/>
              <a:gd name="connsiteX22" fmla="*/ 10582275 w 12220575"/>
              <a:gd name="connsiteY22" fmla="*/ 2136953 h 2321847"/>
              <a:gd name="connsiteX23" fmla="*/ 11220450 w 12220575"/>
              <a:gd name="connsiteY23" fmla="*/ 2232203 h 2321847"/>
              <a:gd name="connsiteX24" fmla="*/ 11658600 w 12220575"/>
              <a:gd name="connsiteY24" fmla="*/ 2317928 h 2321847"/>
              <a:gd name="connsiteX25" fmla="*/ 11982450 w 12220575"/>
              <a:gd name="connsiteY25" fmla="*/ 2308403 h 2321847"/>
              <a:gd name="connsiteX26" fmla="*/ 12220575 w 12220575"/>
              <a:gd name="connsiteY26" fmla="*/ 2298878 h 2321847"/>
              <a:gd name="connsiteX0" fmla="*/ 0 w 12153900"/>
              <a:gd name="connsiteY0" fmla="*/ 527228 h 2322245"/>
              <a:gd name="connsiteX1" fmla="*/ 361950 w 12153900"/>
              <a:gd name="connsiteY1" fmla="*/ 308153 h 2322245"/>
              <a:gd name="connsiteX2" fmla="*/ 895350 w 12153900"/>
              <a:gd name="connsiteY2" fmla="*/ 184328 h 2322245"/>
              <a:gd name="connsiteX3" fmla="*/ 1552575 w 12153900"/>
              <a:gd name="connsiteY3" fmla="*/ 22403 h 2322245"/>
              <a:gd name="connsiteX4" fmla="*/ 1828800 w 12153900"/>
              <a:gd name="connsiteY4" fmla="*/ 3353 h 2322245"/>
              <a:gd name="connsiteX5" fmla="*/ 2343150 w 12153900"/>
              <a:gd name="connsiteY5" fmla="*/ 41453 h 2322245"/>
              <a:gd name="connsiteX6" fmla="*/ 3000375 w 12153900"/>
              <a:gd name="connsiteY6" fmla="*/ 98603 h 2322245"/>
              <a:gd name="connsiteX7" fmla="*/ 3438525 w 12153900"/>
              <a:gd name="connsiteY7" fmla="*/ 127178 h 2322245"/>
              <a:gd name="connsiteX8" fmla="*/ 4000500 w 12153900"/>
              <a:gd name="connsiteY8" fmla="*/ 289103 h 2322245"/>
              <a:gd name="connsiteX9" fmla="*/ 4238625 w 12153900"/>
              <a:gd name="connsiteY9" fmla="*/ 355778 h 2322245"/>
              <a:gd name="connsiteX10" fmla="*/ 4333875 w 12153900"/>
              <a:gd name="connsiteY10" fmla="*/ 355778 h 2322245"/>
              <a:gd name="connsiteX11" fmla="*/ 4867275 w 12153900"/>
              <a:gd name="connsiteY11" fmla="*/ 479603 h 2322245"/>
              <a:gd name="connsiteX12" fmla="*/ 5648325 w 12153900"/>
              <a:gd name="connsiteY12" fmla="*/ 546278 h 2322245"/>
              <a:gd name="connsiteX13" fmla="*/ 6029325 w 12153900"/>
              <a:gd name="connsiteY13" fmla="*/ 641528 h 2322245"/>
              <a:gd name="connsiteX14" fmla="*/ 6438900 w 12153900"/>
              <a:gd name="connsiteY14" fmla="*/ 803453 h 2322245"/>
              <a:gd name="connsiteX15" fmla="*/ 6838950 w 12153900"/>
              <a:gd name="connsiteY15" fmla="*/ 1108253 h 2322245"/>
              <a:gd name="connsiteX16" fmla="*/ 7115175 w 12153900"/>
              <a:gd name="connsiteY16" fmla="*/ 1289228 h 2322245"/>
              <a:gd name="connsiteX17" fmla="*/ 7391400 w 12153900"/>
              <a:gd name="connsiteY17" fmla="*/ 1460678 h 2322245"/>
              <a:gd name="connsiteX18" fmla="*/ 7762875 w 12153900"/>
              <a:gd name="connsiteY18" fmla="*/ 1641653 h 2322245"/>
              <a:gd name="connsiteX19" fmla="*/ 8096250 w 12153900"/>
              <a:gd name="connsiteY19" fmla="*/ 1775003 h 2322245"/>
              <a:gd name="connsiteX20" fmla="*/ 8915400 w 12153900"/>
              <a:gd name="connsiteY20" fmla="*/ 1879778 h 2322245"/>
              <a:gd name="connsiteX21" fmla="*/ 9944100 w 12153900"/>
              <a:gd name="connsiteY21" fmla="*/ 1984553 h 2322245"/>
              <a:gd name="connsiteX22" fmla="*/ 10582275 w 12153900"/>
              <a:gd name="connsiteY22" fmla="*/ 2136953 h 2322245"/>
              <a:gd name="connsiteX23" fmla="*/ 11220450 w 12153900"/>
              <a:gd name="connsiteY23" fmla="*/ 2232203 h 2322245"/>
              <a:gd name="connsiteX24" fmla="*/ 11658600 w 12153900"/>
              <a:gd name="connsiteY24" fmla="*/ 2317928 h 2322245"/>
              <a:gd name="connsiteX25" fmla="*/ 11982450 w 12153900"/>
              <a:gd name="connsiteY25" fmla="*/ 2308403 h 2322245"/>
              <a:gd name="connsiteX26" fmla="*/ 12153900 w 12153900"/>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48325 w 12220575"/>
              <a:gd name="connsiteY12" fmla="*/ 546278 h 2322245"/>
              <a:gd name="connsiteX13" fmla="*/ 6029325 w 12220575"/>
              <a:gd name="connsiteY13" fmla="*/ 641528 h 2322245"/>
              <a:gd name="connsiteX14" fmla="*/ 6438900 w 12220575"/>
              <a:gd name="connsiteY14" fmla="*/ 803453 h 2322245"/>
              <a:gd name="connsiteX15" fmla="*/ 6838950 w 12220575"/>
              <a:gd name="connsiteY15" fmla="*/ 1108253 h 2322245"/>
              <a:gd name="connsiteX16" fmla="*/ 7115175 w 12220575"/>
              <a:gd name="connsiteY16" fmla="*/ 1289228 h 2322245"/>
              <a:gd name="connsiteX17" fmla="*/ 7391400 w 12220575"/>
              <a:gd name="connsiteY17" fmla="*/ 1460678 h 2322245"/>
              <a:gd name="connsiteX18" fmla="*/ 7762875 w 12220575"/>
              <a:gd name="connsiteY18" fmla="*/ 16416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48325 w 12220575"/>
              <a:gd name="connsiteY12" fmla="*/ 546278 h 2322245"/>
              <a:gd name="connsiteX13" fmla="*/ 6029325 w 12220575"/>
              <a:gd name="connsiteY13" fmla="*/ 641528 h 2322245"/>
              <a:gd name="connsiteX14" fmla="*/ 6438900 w 12220575"/>
              <a:gd name="connsiteY14" fmla="*/ 803453 h 2322245"/>
              <a:gd name="connsiteX15" fmla="*/ 6838950 w 12220575"/>
              <a:gd name="connsiteY15" fmla="*/ 1108253 h 2322245"/>
              <a:gd name="connsiteX16" fmla="*/ 7115175 w 12220575"/>
              <a:gd name="connsiteY16" fmla="*/ 1289228 h 2322245"/>
              <a:gd name="connsiteX17" fmla="*/ 7391400 w 12220575"/>
              <a:gd name="connsiteY17" fmla="*/ 14606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48325 w 12220575"/>
              <a:gd name="connsiteY12" fmla="*/ 546278 h 2322245"/>
              <a:gd name="connsiteX13" fmla="*/ 6029325 w 12220575"/>
              <a:gd name="connsiteY13" fmla="*/ 641528 h 2322245"/>
              <a:gd name="connsiteX14" fmla="*/ 6438900 w 12220575"/>
              <a:gd name="connsiteY14" fmla="*/ 803453 h 2322245"/>
              <a:gd name="connsiteX15" fmla="*/ 6838950 w 12220575"/>
              <a:gd name="connsiteY15" fmla="*/ 1108253 h 2322245"/>
              <a:gd name="connsiteX16" fmla="*/ 7115175 w 12220575"/>
              <a:gd name="connsiteY16" fmla="*/ 1289228 h 2322245"/>
              <a:gd name="connsiteX17" fmla="*/ 7518400 w 12220575"/>
              <a:gd name="connsiteY17" fmla="*/ 14352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48325 w 12220575"/>
              <a:gd name="connsiteY12" fmla="*/ 546278 h 2322245"/>
              <a:gd name="connsiteX13" fmla="*/ 6029325 w 12220575"/>
              <a:gd name="connsiteY13" fmla="*/ 641528 h 2322245"/>
              <a:gd name="connsiteX14" fmla="*/ 6438900 w 12220575"/>
              <a:gd name="connsiteY14" fmla="*/ 803453 h 2322245"/>
              <a:gd name="connsiteX15" fmla="*/ 6800850 w 12220575"/>
              <a:gd name="connsiteY15" fmla="*/ 1082853 h 2322245"/>
              <a:gd name="connsiteX16" fmla="*/ 7115175 w 12220575"/>
              <a:gd name="connsiteY16" fmla="*/ 1289228 h 2322245"/>
              <a:gd name="connsiteX17" fmla="*/ 7518400 w 12220575"/>
              <a:gd name="connsiteY17" fmla="*/ 14352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48325 w 12220575"/>
              <a:gd name="connsiteY12" fmla="*/ 546278 h 2322245"/>
              <a:gd name="connsiteX13" fmla="*/ 6029325 w 12220575"/>
              <a:gd name="connsiteY13" fmla="*/ 641528 h 2322245"/>
              <a:gd name="connsiteX14" fmla="*/ 6438900 w 12220575"/>
              <a:gd name="connsiteY14" fmla="*/ 803453 h 2322245"/>
              <a:gd name="connsiteX15" fmla="*/ 6864350 w 12220575"/>
              <a:gd name="connsiteY15" fmla="*/ 1082853 h 2322245"/>
              <a:gd name="connsiteX16" fmla="*/ 7115175 w 12220575"/>
              <a:gd name="connsiteY16" fmla="*/ 1289228 h 2322245"/>
              <a:gd name="connsiteX17" fmla="*/ 7518400 w 12220575"/>
              <a:gd name="connsiteY17" fmla="*/ 14352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62612 w 12220575"/>
              <a:gd name="connsiteY12" fmla="*/ 527228 h 2322245"/>
              <a:gd name="connsiteX13" fmla="*/ 6029325 w 12220575"/>
              <a:gd name="connsiteY13" fmla="*/ 641528 h 2322245"/>
              <a:gd name="connsiteX14" fmla="*/ 6438900 w 12220575"/>
              <a:gd name="connsiteY14" fmla="*/ 803453 h 2322245"/>
              <a:gd name="connsiteX15" fmla="*/ 6864350 w 12220575"/>
              <a:gd name="connsiteY15" fmla="*/ 1082853 h 2322245"/>
              <a:gd name="connsiteX16" fmla="*/ 7115175 w 12220575"/>
              <a:gd name="connsiteY16" fmla="*/ 1289228 h 2322245"/>
              <a:gd name="connsiteX17" fmla="*/ 7518400 w 12220575"/>
              <a:gd name="connsiteY17" fmla="*/ 14352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62612 w 12220575"/>
              <a:gd name="connsiteY12" fmla="*/ 527228 h 2322245"/>
              <a:gd name="connsiteX13" fmla="*/ 6119812 w 12220575"/>
              <a:gd name="connsiteY13" fmla="*/ 634384 h 2322245"/>
              <a:gd name="connsiteX14" fmla="*/ 6438900 w 12220575"/>
              <a:gd name="connsiteY14" fmla="*/ 803453 h 2322245"/>
              <a:gd name="connsiteX15" fmla="*/ 6864350 w 12220575"/>
              <a:gd name="connsiteY15" fmla="*/ 1082853 h 2322245"/>
              <a:gd name="connsiteX16" fmla="*/ 7115175 w 12220575"/>
              <a:gd name="connsiteY16" fmla="*/ 1289228 h 2322245"/>
              <a:gd name="connsiteX17" fmla="*/ 7518400 w 12220575"/>
              <a:gd name="connsiteY17" fmla="*/ 14352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62612 w 12220575"/>
              <a:gd name="connsiteY12" fmla="*/ 527228 h 2322245"/>
              <a:gd name="connsiteX13" fmla="*/ 6119812 w 12220575"/>
              <a:gd name="connsiteY13" fmla="*/ 634384 h 2322245"/>
              <a:gd name="connsiteX14" fmla="*/ 6438900 w 12220575"/>
              <a:gd name="connsiteY14" fmla="*/ 803453 h 2322245"/>
              <a:gd name="connsiteX15" fmla="*/ 6864350 w 12220575"/>
              <a:gd name="connsiteY15" fmla="*/ 1082853 h 2322245"/>
              <a:gd name="connsiteX16" fmla="*/ 7193756 w 12220575"/>
              <a:gd name="connsiteY16" fmla="*/ 1272559 h 2322245"/>
              <a:gd name="connsiteX17" fmla="*/ 7518400 w 12220575"/>
              <a:gd name="connsiteY17" fmla="*/ 1435278 h 2322245"/>
              <a:gd name="connsiteX18" fmla="*/ 7724775 w 12220575"/>
              <a:gd name="connsiteY18" fmla="*/ 1616253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62612 w 12220575"/>
              <a:gd name="connsiteY12" fmla="*/ 527228 h 2322245"/>
              <a:gd name="connsiteX13" fmla="*/ 6119812 w 12220575"/>
              <a:gd name="connsiteY13" fmla="*/ 634384 h 2322245"/>
              <a:gd name="connsiteX14" fmla="*/ 6438900 w 12220575"/>
              <a:gd name="connsiteY14" fmla="*/ 803453 h 2322245"/>
              <a:gd name="connsiteX15" fmla="*/ 6864350 w 12220575"/>
              <a:gd name="connsiteY15" fmla="*/ 1082853 h 2322245"/>
              <a:gd name="connsiteX16" fmla="*/ 7193756 w 12220575"/>
              <a:gd name="connsiteY16" fmla="*/ 1272559 h 2322245"/>
              <a:gd name="connsiteX17" fmla="*/ 7518400 w 12220575"/>
              <a:gd name="connsiteY17" fmla="*/ 1435278 h 2322245"/>
              <a:gd name="connsiteX18" fmla="*/ 7831931 w 12220575"/>
              <a:gd name="connsiteY18" fmla="*/ 1630541 h 2322245"/>
              <a:gd name="connsiteX19" fmla="*/ 8096250 w 12220575"/>
              <a:gd name="connsiteY19" fmla="*/ 1775003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62612 w 12220575"/>
              <a:gd name="connsiteY12" fmla="*/ 527228 h 2322245"/>
              <a:gd name="connsiteX13" fmla="*/ 6119812 w 12220575"/>
              <a:gd name="connsiteY13" fmla="*/ 634384 h 2322245"/>
              <a:gd name="connsiteX14" fmla="*/ 6438900 w 12220575"/>
              <a:gd name="connsiteY14" fmla="*/ 803453 h 2322245"/>
              <a:gd name="connsiteX15" fmla="*/ 6864350 w 12220575"/>
              <a:gd name="connsiteY15" fmla="*/ 1082853 h 2322245"/>
              <a:gd name="connsiteX16" fmla="*/ 7193756 w 12220575"/>
              <a:gd name="connsiteY16" fmla="*/ 1272559 h 2322245"/>
              <a:gd name="connsiteX17" fmla="*/ 7518400 w 12220575"/>
              <a:gd name="connsiteY17" fmla="*/ 1435278 h 2322245"/>
              <a:gd name="connsiteX18" fmla="*/ 7831931 w 12220575"/>
              <a:gd name="connsiteY18" fmla="*/ 1630541 h 2322245"/>
              <a:gd name="connsiteX19" fmla="*/ 8222456 w 12220575"/>
              <a:gd name="connsiteY19" fmla="*/ 1782146 h 2322245"/>
              <a:gd name="connsiteX20" fmla="*/ 8915400 w 12220575"/>
              <a:gd name="connsiteY20" fmla="*/ 1879778 h 2322245"/>
              <a:gd name="connsiteX21" fmla="*/ 9944100 w 12220575"/>
              <a:gd name="connsiteY21" fmla="*/ 1984553 h 2322245"/>
              <a:gd name="connsiteX22" fmla="*/ 10582275 w 12220575"/>
              <a:gd name="connsiteY22" fmla="*/ 2136953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22245"/>
              <a:gd name="connsiteX1" fmla="*/ 361950 w 12220575"/>
              <a:gd name="connsiteY1" fmla="*/ 308153 h 2322245"/>
              <a:gd name="connsiteX2" fmla="*/ 895350 w 12220575"/>
              <a:gd name="connsiteY2" fmla="*/ 184328 h 2322245"/>
              <a:gd name="connsiteX3" fmla="*/ 1552575 w 12220575"/>
              <a:gd name="connsiteY3" fmla="*/ 22403 h 2322245"/>
              <a:gd name="connsiteX4" fmla="*/ 1828800 w 12220575"/>
              <a:gd name="connsiteY4" fmla="*/ 3353 h 2322245"/>
              <a:gd name="connsiteX5" fmla="*/ 2343150 w 12220575"/>
              <a:gd name="connsiteY5" fmla="*/ 41453 h 2322245"/>
              <a:gd name="connsiteX6" fmla="*/ 3000375 w 12220575"/>
              <a:gd name="connsiteY6" fmla="*/ 98603 h 2322245"/>
              <a:gd name="connsiteX7" fmla="*/ 3438525 w 12220575"/>
              <a:gd name="connsiteY7" fmla="*/ 127178 h 2322245"/>
              <a:gd name="connsiteX8" fmla="*/ 4000500 w 12220575"/>
              <a:gd name="connsiteY8" fmla="*/ 289103 h 2322245"/>
              <a:gd name="connsiteX9" fmla="*/ 4238625 w 12220575"/>
              <a:gd name="connsiteY9" fmla="*/ 355778 h 2322245"/>
              <a:gd name="connsiteX10" fmla="*/ 4333875 w 12220575"/>
              <a:gd name="connsiteY10" fmla="*/ 355778 h 2322245"/>
              <a:gd name="connsiteX11" fmla="*/ 4867275 w 12220575"/>
              <a:gd name="connsiteY11" fmla="*/ 479603 h 2322245"/>
              <a:gd name="connsiteX12" fmla="*/ 5662612 w 12220575"/>
              <a:gd name="connsiteY12" fmla="*/ 527228 h 2322245"/>
              <a:gd name="connsiteX13" fmla="*/ 6119812 w 12220575"/>
              <a:gd name="connsiteY13" fmla="*/ 634384 h 2322245"/>
              <a:gd name="connsiteX14" fmla="*/ 6438900 w 12220575"/>
              <a:gd name="connsiteY14" fmla="*/ 803453 h 2322245"/>
              <a:gd name="connsiteX15" fmla="*/ 6864350 w 12220575"/>
              <a:gd name="connsiteY15" fmla="*/ 1082853 h 2322245"/>
              <a:gd name="connsiteX16" fmla="*/ 7193756 w 12220575"/>
              <a:gd name="connsiteY16" fmla="*/ 1272559 h 2322245"/>
              <a:gd name="connsiteX17" fmla="*/ 7518400 w 12220575"/>
              <a:gd name="connsiteY17" fmla="*/ 1435278 h 2322245"/>
              <a:gd name="connsiteX18" fmla="*/ 7831931 w 12220575"/>
              <a:gd name="connsiteY18" fmla="*/ 1630541 h 2322245"/>
              <a:gd name="connsiteX19" fmla="*/ 8222456 w 12220575"/>
              <a:gd name="connsiteY19" fmla="*/ 1782146 h 2322245"/>
              <a:gd name="connsiteX20" fmla="*/ 8915400 w 12220575"/>
              <a:gd name="connsiteY20" fmla="*/ 1879778 h 2322245"/>
              <a:gd name="connsiteX21" fmla="*/ 9944100 w 12220575"/>
              <a:gd name="connsiteY21" fmla="*/ 1984553 h 2322245"/>
              <a:gd name="connsiteX22" fmla="*/ 10725150 w 12220575"/>
              <a:gd name="connsiteY22" fmla="*/ 2146478 h 2322245"/>
              <a:gd name="connsiteX23" fmla="*/ 11220450 w 12220575"/>
              <a:gd name="connsiteY23" fmla="*/ 2232203 h 2322245"/>
              <a:gd name="connsiteX24" fmla="*/ 11658600 w 12220575"/>
              <a:gd name="connsiteY24" fmla="*/ 2317928 h 2322245"/>
              <a:gd name="connsiteX25" fmla="*/ 11982450 w 12220575"/>
              <a:gd name="connsiteY25" fmla="*/ 2308403 h 2322245"/>
              <a:gd name="connsiteX26" fmla="*/ 12220575 w 12220575"/>
              <a:gd name="connsiteY26" fmla="*/ 2298878 h 2322245"/>
              <a:gd name="connsiteX0" fmla="*/ 0 w 12220575"/>
              <a:gd name="connsiteY0" fmla="*/ 527228 h 2317928"/>
              <a:gd name="connsiteX1" fmla="*/ 361950 w 12220575"/>
              <a:gd name="connsiteY1" fmla="*/ 308153 h 2317928"/>
              <a:gd name="connsiteX2" fmla="*/ 895350 w 12220575"/>
              <a:gd name="connsiteY2" fmla="*/ 184328 h 2317928"/>
              <a:gd name="connsiteX3" fmla="*/ 1552575 w 12220575"/>
              <a:gd name="connsiteY3" fmla="*/ 22403 h 2317928"/>
              <a:gd name="connsiteX4" fmla="*/ 1828800 w 12220575"/>
              <a:gd name="connsiteY4" fmla="*/ 3353 h 2317928"/>
              <a:gd name="connsiteX5" fmla="*/ 2343150 w 12220575"/>
              <a:gd name="connsiteY5" fmla="*/ 41453 h 2317928"/>
              <a:gd name="connsiteX6" fmla="*/ 3000375 w 12220575"/>
              <a:gd name="connsiteY6" fmla="*/ 98603 h 2317928"/>
              <a:gd name="connsiteX7" fmla="*/ 3438525 w 12220575"/>
              <a:gd name="connsiteY7" fmla="*/ 127178 h 2317928"/>
              <a:gd name="connsiteX8" fmla="*/ 4000500 w 12220575"/>
              <a:gd name="connsiteY8" fmla="*/ 289103 h 2317928"/>
              <a:gd name="connsiteX9" fmla="*/ 4238625 w 12220575"/>
              <a:gd name="connsiteY9" fmla="*/ 355778 h 2317928"/>
              <a:gd name="connsiteX10" fmla="*/ 4333875 w 12220575"/>
              <a:gd name="connsiteY10" fmla="*/ 355778 h 2317928"/>
              <a:gd name="connsiteX11" fmla="*/ 4867275 w 12220575"/>
              <a:gd name="connsiteY11" fmla="*/ 479603 h 2317928"/>
              <a:gd name="connsiteX12" fmla="*/ 5662612 w 12220575"/>
              <a:gd name="connsiteY12" fmla="*/ 527228 h 2317928"/>
              <a:gd name="connsiteX13" fmla="*/ 6119812 w 12220575"/>
              <a:gd name="connsiteY13" fmla="*/ 634384 h 2317928"/>
              <a:gd name="connsiteX14" fmla="*/ 6438900 w 12220575"/>
              <a:gd name="connsiteY14" fmla="*/ 803453 h 2317928"/>
              <a:gd name="connsiteX15" fmla="*/ 6864350 w 12220575"/>
              <a:gd name="connsiteY15" fmla="*/ 1082853 h 2317928"/>
              <a:gd name="connsiteX16" fmla="*/ 7193756 w 12220575"/>
              <a:gd name="connsiteY16" fmla="*/ 1272559 h 2317928"/>
              <a:gd name="connsiteX17" fmla="*/ 7518400 w 12220575"/>
              <a:gd name="connsiteY17" fmla="*/ 1435278 h 2317928"/>
              <a:gd name="connsiteX18" fmla="*/ 7831931 w 12220575"/>
              <a:gd name="connsiteY18" fmla="*/ 1630541 h 2317928"/>
              <a:gd name="connsiteX19" fmla="*/ 8222456 w 12220575"/>
              <a:gd name="connsiteY19" fmla="*/ 1782146 h 2317928"/>
              <a:gd name="connsiteX20" fmla="*/ 8915400 w 12220575"/>
              <a:gd name="connsiteY20" fmla="*/ 1879778 h 2317928"/>
              <a:gd name="connsiteX21" fmla="*/ 9944100 w 12220575"/>
              <a:gd name="connsiteY21" fmla="*/ 1984553 h 2317928"/>
              <a:gd name="connsiteX22" fmla="*/ 10725150 w 12220575"/>
              <a:gd name="connsiteY22" fmla="*/ 2146478 h 2317928"/>
              <a:gd name="connsiteX23" fmla="*/ 11220450 w 12220575"/>
              <a:gd name="connsiteY23" fmla="*/ 2232203 h 2317928"/>
              <a:gd name="connsiteX24" fmla="*/ 11568113 w 12220575"/>
              <a:gd name="connsiteY24" fmla="*/ 2292528 h 2317928"/>
              <a:gd name="connsiteX25" fmla="*/ 11658600 w 12220575"/>
              <a:gd name="connsiteY25" fmla="*/ 2317928 h 2317928"/>
              <a:gd name="connsiteX26" fmla="*/ 11982450 w 12220575"/>
              <a:gd name="connsiteY26" fmla="*/ 2308403 h 2317928"/>
              <a:gd name="connsiteX27" fmla="*/ 12220575 w 12220575"/>
              <a:gd name="connsiteY27" fmla="*/ 2298878 h 2317928"/>
              <a:gd name="connsiteX0" fmla="*/ 0 w 12220575"/>
              <a:gd name="connsiteY0" fmla="*/ 527228 h 2317928"/>
              <a:gd name="connsiteX1" fmla="*/ 361950 w 12220575"/>
              <a:gd name="connsiteY1" fmla="*/ 308153 h 2317928"/>
              <a:gd name="connsiteX2" fmla="*/ 895350 w 12220575"/>
              <a:gd name="connsiteY2" fmla="*/ 184328 h 2317928"/>
              <a:gd name="connsiteX3" fmla="*/ 1552575 w 12220575"/>
              <a:gd name="connsiteY3" fmla="*/ 22403 h 2317928"/>
              <a:gd name="connsiteX4" fmla="*/ 1828800 w 12220575"/>
              <a:gd name="connsiteY4" fmla="*/ 3353 h 2317928"/>
              <a:gd name="connsiteX5" fmla="*/ 2343150 w 12220575"/>
              <a:gd name="connsiteY5" fmla="*/ 41453 h 2317928"/>
              <a:gd name="connsiteX6" fmla="*/ 3000375 w 12220575"/>
              <a:gd name="connsiteY6" fmla="*/ 98603 h 2317928"/>
              <a:gd name="connsiteX7" fmla="*/ 3438525 w 12220575"/>
              <a:gd name="connsiteY7" fmla="*/ 127178 h 2317928"/>
              <a:gd name="connsiteX8" fmla="*/ 4000500 w 12220575"/>
              <a:gd name="connsiteY8" fmla="*/ 289103 h 2317928"/>
              <a:gd name="connsiteX9" fmla="*/ 4238625 w 12220575"/>
              <a:gd name="connsiteY9" fmla="*/ 355778 h 2317928"/>
              <a:gd name="connsiteX10" fmla="*/ 4333875 w 12220575"/>
              <a:gd name="connsiteY10" fmla="*/ 355778 h 2317928"/>
              <a:gd name="connsiteX11" fmla="*/ 4867275 w 12220575"/>
              <a:gd name="connsiteY11" fmla="*/ 479603 h 2317928"/>
              <a:gd name="connsiteX12" fmla="*/ 5662612 w 12220575"/>
              <a:gd name="connsiteY12" fmla="*/ 527228 h 2317928"/>
              <a:gd name="connsiteX13" fmla="*/ 6119812 w 12220575"/>
              <a:gd name="connsiteY13" fmla="*/ 634384 h 2317928"/>
              <a:gd name="connsiteX14" fmla="*/ 6438900 w 12220575"/>
              <a:gd name="connsiteY14" fmla="*/ 803453 h 2317928"/>
              <a:gd name="connsiteX15" fmla="*/ 6864350 w 12220575"/>
              <a:gd name="connsiteY15" fmla="*/ 1082853 h 2317928"/>
              <a:gd name="connsiteX16" fmla="*/ 7193756 w 12220575"/>
              <a:gd name="connsiteY16" fmla="*/ 1272559 h 2317928"/>
              <a:gd name="connsiteX17" fmla="*/ 7518400 w 12220575"/>
              <a:gd name="connsiteY17" fmla="*/ 1435278 h 2317928"/>
              <a:gd name="connsiteX18" fmla="*/ 7831931 w 12220575"/>
              <a:gd name="connsiteY18" fmla="*/ 1630541 h 2317928"/>
              <a:gd name="connsiteX19" fmla="*/ 8222456 w 12220575"/>
              <a:gd name="connsiteY19" fmla="*/ 1782146 h 2317928"/>
              <a:gd name="connsiteX20" fmla="*/ 8915400 w 12220575"/>
              <a:gd name="connsiteY20" fmla="*/ 1879778 h 2317928"/>
              <a:gd name="connsiteX21" fmla="*/ 9944100 w 12220575"/>
              <a:gd name="connsiteY21" fmla="*/ 1984553 h 2317928"/>
              <a:gd name="connsiteX22" fmla="*/ 10725150 w 12220575"/>
              <a:gd name="connsiteY22" fmla="*/ 2146478 h 2317928"/>
              <a:gd name="connsiteX23" fmla="*/ 11175207 w 12220575"/>
              <a:gd name="connsiteY23" fmla="*/ 2215534 h 2317928"/>
              <a:gd name="connsiteX24" fmla="*/ 11568113 w 12220575"/>
              <a:gd name="connsiteY24" fmla="*/ 2292528 h 2317928"/>
              <a:gd name="connsiteX25" fmla="*/ 11658600 w 12220575"/>
              <a:gd name="connsiteY25" fmla="*/ 2317928 h 2317928"/>
              <a:gd name="connsiteX26" fmla="*/ 11982450 w 12220575"/>
              <a:gd name="connsiteY26" fmla="*/ 2308403 h 2317928"/>
              <a:gd name="connsiteX27" fmla="*/ 12220575 w 12220575"/>
              <a:gd name="connsiteY27" fmla="*/ 2298878 h 2317928"/>
              <a:gd name="connsiteX0" fmla="*/ 0 w 12220575"/>
              <a:gd name="connsiteY0" fmla="*/ 527228 h 2322690"/>
              <a:gd name="connsiteX1" fmla="*/ 361950 w 12220575"/>
              <a:gd name="connsiteY1" fmla="*/ 308153 h 2322690"/>
              <a:gd name="connsiteX2" fmla="*/ 895350 w 12220575"/>
              <a:gd name="connsiteY2" fmla="*/ 184328 h 2322690"/>
              <a:gd name="connsiteX3" fmla="*/ 1552575 w 12220575"/>
              <a:gd name="connsiteY3" fmla="*/ 22403 h 2322690"/>
              <a:gd name="connsiteX4" fmla="*/ 1828800 w 12220575"/>
              <a:gd name="connsiteY4" fmla="*/ 3353 h 2322690"/>
              <a:gd name="connsiteX5" fmla="*/ 2343150 w 12220575"/>
              <a:gd name="connsiteY5" fmla="*/ 41453 h 2322690"/>
              <a:gd name="connsiteX6" fmla="*/ 3000375 w 12220575"/>
              <a:gd name="connsiteY6" fmla="*/ 98603 h 2322690"/>
              <a:gd name="connsiteX7" fmla="*/ 3438525 w 12220575"/>
              <a:gd name="connsiteY7" fmla="*/ 127178 h 2322690"/>
              <a:gd name="connsiteX8" fmla="*/ 4000500 w 12220575"/>
              <a:gd name="connsiteY8" fmla="*/ 289103 h 2322690"/>
              <a:gd name="connsiteX9" fmla="*/ 4238625 w 12220575"/>
              <a:gd name="connsiteY9" fmla="*/ 355778 h 2322690"/>
              <a:gd name="connsiteX10" fmla="*/ 4333875 w 12220575"/>
              <a:gd name="connsiteY10" fmla="*/ 355778 h 2322690"/>
              <a:gd name="connsiteX11" fmla="*/ 4867275 w 12220575"/>
              <a:gd name="connsiteY11" fmla="*/ 479603 h 2322690"/>
              <a:gd name="connsiteX12" fmla="*/ 5662612 w 12220575"/>
              <a:gd name="connsiteY12" fmla="*/ 527228 h 2322690"/>
              <a:gd name="connsiteX13" fmla="*/ 6119812 w 12220575"/>
              <a:gd name="connsiteY13" fmla="*/ 634384 h 2322690"/>
              <a:gd name="connsiteX14" fmla="*/ 6438900 w 12220575"/>
              <a:gd name="connsiteY14" fmla="*/ 803453 h 2322690"/>
              <a:gd name="connsiteX15" fmla="*/ 6864350 w 12220575"/>
              <a:gd name="connsiteY15" fmla="*/ 1082853 h 2322690"/>
              <a:gd name="connsiteX16" fmla="*/ 7193756 w 12220575"/>
              <a:gd name="connsiteY16" fmla="*/ 1272559 h 2322690"/>
              <a:gd name="connsiteX17" fmla="*/ 7518400 w 12220575"/>
              <a:gd name="connsiteY17" fmla="*/ 1435278 h 2322690"/>
              <a:gd name="connsiteX18" fmla="*/ 7831931 w 12220575"/>
              <a:gd name="connsiteY18" fmla="*/ 1630541 h 2322690"/>
              <a:gd name="connsiteX19" fmla="*/ 8222456 w 12220575"/>
              <a:gd name="connsiteY19" fmla="*/ 1782146 h 2322690"/>
              <a:gd name="connsiteX20" fmla="*/ 8915400 w 12220575"/>
              <a:gd name="connsiteY20" fmla="*/ 1879778 h 2322690"/>
              <a:gd name="connsiteX21" fmla="*/ 9944100 w 12220575"/>
              <a:gd name="connsiteY21" fmla="*/ 1984553 h 2322690"/>
              <a:gd name="connsiteX22" fmla="*/ 10725150 w 12220575"/>
              <a:gd name="connsiteY22" fmla="*/ 2146478 h 2322690"/>
              <a:gd name="connsiteX23" fmla="*/ 11175207 w 12220575"/>
              <a:gd name="connsiteY23" fmla="*/ 2215534 h 2322690"/>
              <a:gd name="connsiteX24" fmla="*/ 11568113 w 12220575"/>
              <a:gd name="connsiteY24" fmla="*/ 2292528 h 2322690"/>
              <a:gd name="connsiteX25" fmla="*/ 11784806 w 12220575"/>
              <a:gd name="connsiteY25" fmla="*/ 2322690 h 2322690"/>
              <a:gd name="connsiteX26" fmla="*/ 11982450 w 12220575"/>
              <a:gd name="connsiteY26" fmla="*/ 2308403 h 2322690"/>
              <a:gd name="connsiteX27" fmla="*/ 12220575 w 12220575"/>
              <a:gd name="connsiteY27" fmla="*/ 2298878 h 2322690"/>
              <a:gd name="connsiteX0" fmla="*/ 0 w 12220575"/>
              <a:gd name="connsiteY0" fmla="*/ 527228 h 2322690"/>
              <a:gd name="connsiteX1" fmla="*/ 361950 w 12220575"/>
              <a:gd name="connsiteY1" fmla="*/ 308153 h 2322690"/>
              <a:gd name="connsiteX2" fmla="*/ 895350 w 12220575"/>
              <a:gd name="connsiteY2" fmla="*/ 184328 h 2322690"/>
              <a:gd name="connsiteX3" fmla="*/ 1552575 w 12220575"/>
              <a:gd name="connsiteY3" fmla="*/ 22403 h 2322690"/>
              <a:gd name="connsiteX4" fmla="*/ 1828800 w 12220575"/>
              <a:gd name="connsiteY4" fmla="*/ 3353 h 2322690"/>
              <a:gd name="connsiteX5" fmla="*/ 2343150 w 12220575"/>
              <a:gd name="connsiteY5" fmla="*/ 41453 h 2322690"/>
              <a:gd name="connsiteX6" fmla="*/ 3000375 w 12220575"/>
              <a:gd name="connsiteY6" fmla="*/ 98603 h 2322690"/>
              <a:gd name="connsiteX7" fmla="*/ 3438525 w 12220575"/>
              <a:gd name="connsiteY7" fmla="*/ 127178 h 2322690"/>
              <a:gd name="connsiteX8" fmla="*/ 4000500 w 12220575"/>
              <a:gd name="connsiteY8" fmla="*/ 289103 h 2322690"/>
              <a:gd name="connsiteX9" fmla="*/ 4238625 w 12220575"/>
              <a:gd name="connsiteY9" fmla="*/ 355778 h 2322690"/>
              <a:gd name="connsiteX10" fmla="*/ 4333875 w 12220575"/>
              <a:gd name="connsiteY10" fmla="*/ 355778 h 2322690"/>
              <a:gd name="connsiteX11" fmla="*/ 4869656 w 12220575"/>
              <a:gd name="connsiteY11" fmla="*/ 441503 h 2322690"/>
              <a:gd name="connsiteX12" fmla="*/ 5662612 w 12220575"/>
              <a:gd name="connsiteY12" fmla="*/ 527228 h 2322690"/>
              <a:gd name="connsiteX13" fmla="*/ 6119812 w 12220575"/>
              <a:gd name="connsiteY13" fmla="*/ 634384 h 2322690"/>
              <a:gd name="connsiteX14" fmla="*/ 6438900 w 12220575"/>
              <a:gd name="connsiteY14" fmla="*/ 803453 h 2322690"/>
              <a:gd name="connsiteX15" fmla="*/ 6864350 w 12220575"/>
              <a:gd name="connsiteY15" fmla="*/ 1082853 h 2322690"/>
              <a:gd name="connsiteX16" fmla="*/ 7193756 w 12220575"/>
              <a:gd name="connsiteY16" fmla="*/ 1272559 h 2322690"/>
              <a:gd name="connsiteX17" fmla="*/ 7518400 w 12220575"/>
              <a:gd name="connsiteY17" fmla="*/ 1435278 h 2322690"/>
              <a:gd name="connsiteX18" fmla="*/ 7831931 w 12220575"/>
              <a:gd name="connsiteY18" fmla="*/ 1630541 h 2322690"/>
              <a:gd name="connsiteX19" fmla="*/ 8222456 w 12220575"/>
              <a:gd name="connsiteY19" fmla="*/ 1782146 h 2322690"/>
              <a:gd name="connsiteX20" fmla="*/ 8915400 w 12220575"/>
              <a:gd name="connsiteY20" fmla="*/ 1879778 h 2322690"/>
              <a:gd name="connsiteX21" fmla="*/ 9944100 w 12220575"/>
              <a:gd name="connsiteY21" fmla="*/ 1984553 h 2322690"/>
              <a:gd name="connsiteX22" fmla="*/ 10725150 w 12220575"/>
              <a:gd name="connsiteY22" fmla="*/ 2146478 h 2322690"/>
              <a:gd name="connsiteX23" fmla="*/ 11175207 w 12220575"/>
              <a:gd name="connsiteY23" fmla="*/ 2215534 h 2322690"/>
              <a:gd name="connsiteX24" fmla="*/ 11568113 w 12220575"/>
              <a:gd name="connsiteY24" fmla="*/ 2292528 h 2322690"/>
              <a:gd name="connsiteX25" fmla="*/ 11784806 w 12220575"/>
              <a:gd name="connsiteY25" fmla="*/ 2322690 h 2322690"/>
              <a:gd name="connsiteX26" fmla="*/ 11982450 w 12220575"/>
              <a:gd name="connsiteY26" fmla="*/ 2308403 h 2322690"/>
              <a:gd name="connsiteX27" fmla="*/ 12220575 w 12220575"/>
              <a:gd name="connsiteY27" fmla="*/ 2298878 h 2322690"/>
              <a:gd name="connsiteX0" fmla="*/ 0 w 12220575"/>
              <a:gd name="connsiteY0" fmla="*/ 527228 h 2322690"/>
              <a:gd name="connsiteX1" fmla="*/ 361950 w 12220575"/>
              <a:gd name="connsiteY1" fmla="*/ 308153 h 2322690"/>
              <a:gd name="connsiteX2" fmla="*/ 895350 w 12220575"/>
              <a:gd name="connsiteY2" fmla="*/ 184328 h 2322690"/>
              <a:gd name="connsiteX3" fmla="*/ 1552575 w 12220575"/>
              <a:gd name="connsiteY3" fmla="*/ 22403 h 2322690"/>
              <a:gd name="connsiteX4" fmla="*/ 1828800 w 12220575"/>
              <a:gd name="connsiteY4" fmla="*/ 3353 h 2322690"/>
              <a:gd name="connsiteX5" fmla="*/ 2343150 w 12220575"/>
              <a:gd name="connsiteY5" fmla="*/ 41453 h 2322690"/>
              <a:gd name="connsiteX6" fmla="*/ 3000375 w 12220575"/>
              <a:gd name="connsiteY6" fmla="*/ 98603 h 2322690"/>
              <a:gd name="connsiteX7" fmla="*/ 3438525 w 12220575"/>
              <a:gd name="connsiteY7" fmla="*/ 127178 h 2322690"/>
              <a:gd name="connsiteX8" fmla="*/ 4000500 w 12220575"/>
              <a:gd name="connsiteY8" fmla="*/ 289103 h 2322690"/>
              <a:gd name="connsiteX9" fmla="*/ 4169569 w 12220575"/>
              <a:gd name="connsiteY9" fmla="*/ 317678 h 2322690"/>
              <a:gd name="connsiteX10" fmla="*/ 4333875 w 12220575"/>
              <a:gd name="connsiteY10" fmla="*/ 355778 h 2322690"/>
              <a:gd name="connsiteX11" fmla="*/ 4869656 w 12220575"/>
              <a:gd name="connsiteY11" fmla="*/ 441503 h 2322690"/>
              <a:gd name="connsiteX12" fmla="*/ 5662612 w 12220575"/>
              <a:gd name="connsiteY12" fmla="*/ 527228 h 2322690"/>
              <a:gd name="connsiteX13" fmla="*/ 6119812 w 12220575"/>
              <a:gd name="connsiteY13" fmla="*/ 634384 h 2322690"/>
              <a:gd name="connsiteX14" fmla="*/ 6438900 w 12220575"/>
              <a:gd name="connsiteY14" fmla="*/ 803453 h 2322690"/>
              <a:gd name="connsiteX15" fmla="*/ 6864350 w 12220575"/>
              <a:gd name="connsiteY15" fmla="*/ 1082853 h 2322690"/>
              <a:gd name="connsiteX16" fmla="*/ 7193756 w 12220575"/>
              <a:gd name="connsiteY16" fmla="*/ 1272559 h 2322690"/>
              <a:gd name="connsiteX17" fmla="*/ 7518400 w 12220575"/>
              <a:gd name="connsiteY17" fmla="*/ 1435278 h 2322690"/>
              <a:gd name="connsiteX18" fmla="*/ 7831931 w 12220575"/>
              <a:gd name="connsiteY18" fmla="*/ 1630541 h 2322690"/>
              <a:gd name="connsiteX19" fmla="*/ 8222456 w 12220575"/>
              <a:gd name="connsiteY19" fmla="*/ 1782146 h 2322690"/>
              <a:gd name="connsiteX20" fmla="*/ 8915400 w 12220575"/>
              <a:gd name="connsiteY20" fmla="*/ 1879778 h 2322690"/>
              <a:gd name="connsiteX21" fmla="*/ 9944100 w 12220575"/>
              <a:gd name="connsiteY21" fmla="*/ 1984553 h 2322690"/>
              <a:gd name="connsiteX22" fmla="*/ 10725150 w 12220575"/>
              <a:gd name="connsiteY22" fmla="*/ 2146478 h 2322690"/>
              <a:gd name="connsiteX23" fmla="*/ 11175207 w 12220575"/>
              <a:gd name="connsiteY23" fmla="*/ 2215534 h 2322690"/>
              <a:gd name="connsiteX24" fmla="*/ 11568113 w 12220575"/>
              <a:gd name="connsiteY24" fmla="*/ 2292528 h 2322690"/>
              <a:gd name="connsiteX25" fmla="*/ 11784806 w 12220575"/>
              <a:gd name="connsiteY25" fmla="*/ 2322690 h 2322690"/>
              <a:gd name="connsiteX26" fmla="*/ 11982450 w 12220575"/>
              <a:gd name="connsiteY26" fmla="*/ 2308403 h 2322690"/>
              <a:gd name="connsiteX27" fmla="*/ 12220575 w 12220575"/>
              <a:gd name="connsiteY27" fmla="*/ 2298878 h 2322690"/>
              <a:gd name="connsiteX0" fmla="*/ 0 w 12220575"/>
              <a:gd name="connsiteY0" fmla="*/ 527228 h 2322690"/>
              <a:gd name="connsiteX1" fmla="*/ 361950 w 12220575"/>
              <a:gd name="connsiteY1" fmla="*/ 308153 h 2322690"/>
              <a:gd name="connsiteX2" fmla="*/ 895350 w 12220575"/>
              <a:gd name="connsiteY2" fmla="*/ 184328 h 2322690"/>
              <a:gd name="connsiteX3" fmla="*/ 1552575 w 12220575"/>
              <a:gd name="connsiteY3" fmla="*/ 22403 h 2322690"/>
              <a:gd name="connsiteX4" fmla="*/ 1828800 w 12220575"/>
              <a:gd name="connsiteY4" fmla="*/ 3353 h 2322690"/>
              <a:gd name="connsiteX5" fmla="*/ 2343150 w 12220575"/>
              <a:gd name="connsiteY5" fmla="*/ 41453 h 2322690"/>
              <a:gd name="connsiteX6" fmla="*/ 3000375 w 12220575"/>
              <a:gd name="connsiteY6" fmla="*/ 98603 h 2322690"/>
              <a:gd name="connsiteX7" fmla="*/ 3438525 w 12220575"/>
              <a:gd name="connsiteY7" fmla="*/ 127178 h 2322690"/>
              <a:gd name="connsiteX8" fmla="*/ 3843337 w 12220575"/>
              <a:gd name="connsiteY8" fmla="*/ 234334 h 2322690"/>
              <a:gd name="connsiteX9" fmla="*/ 4169569 w 12220575"/>
              <a:gd name="connsiteY9" fmla="*/ 317678 h 2322690"/>
              <a:gd name="connsiteX10" fmla="*/ 4333875 w 12220575"/>
              <a:gd name="connsiteY10" fmla="*/ 355778 h 2322690"/>
              <a:gd name="connsiteX11" fmla="*/ 4869656 w 12220575"/>
              <a:gd name="connsiteY11" fmla="*/ 441503 h 2322690"/>
              <a:gd name="connsiteX12" fmla="*/ 5662612 w 12220575"/>
              <a:gd name="connsiteY12" fmla="*/ 527228 h 2322690"/>
              <a:gd name="connsiteX13" fmla="*/ 6119812 w 12220575"/>
              <a:gd name="connsiteY13" fmla="*/ 634384 h 2322690"/>
              <a:gd name="connsiteX14" fmla="*/ 6438900 w 12220575"/>
              <a:gd name="connsiteY14" fmla="*/ 803453 h 2322690"/>
              <a:gd name="connsiteX15" fmla="*/ 6864350 w 12220575"/>
              <a:gd name="connsiteY15" fmla="*/ 1082853 h 2322690"/>
              <a:gd name="connsiteX16" fmla="*/ 7193756 w 12220575"/>
              <a:gd name="connsiteY16" fmla="*/ 1272559 h 2322690"/>
              <a:gd name="connsiteX17" fmla="*/ 7518400 w 12220575"/>
              <a:gd name="connsiteY17" fmla="*/ 1435278 h 2322690"/>
              <a:gd name="connsiteX18" fmla="*/ 7831931 w 12220575"/>
              <a:gd name="connsiteY18" fmla="*/ 1630541 h 2322690"/>
              <a:gd name="connsiteX19" fmla="*/ 8222456 w 12220575"/>
              <a:gd name="connsiteY19" fmla="*/ 1782146 h 2322690"/>
              <a:gd name="connsiteX20" fmla="*/ 8915400 w 12220575"/>
              <a:gd name="connsiteY20" fmla="*/ 1879778 h 2322690"/>
              <a:gd name="connsiteX21" fmla="*/ 9944100 w 12220575"/>
              <a:gd name="connsiteY21" fmla="*/ 1984553 h 2322690"/>
              <a:gd name="connsiteX22" fmla="*/ 10725150 w 12220575"/>
              <a:gd name="connsiteY22" fmla="*/ 2146478 h 2322690"/>
              <a:gd name="connsiteX23" fmla="*/ 11175207 w 12220575"/>
              <a:gd name="connsiteY23" fmla="*/ 2215534 h 2322690"/>
              <a:gd name="connsiteX24" fmla="*/ 11568113 w 12220575"/>
              <a:gd name="connsiteY24" fmla="*/ 2292528 h 2322690"/>
              <a:gd name="connsiteX25" fmla="*/ 11784806 w 12220575"/>
              <a:gd name="connsiteY25" fmla="*/ 2322690 h 2322690"/>
              <a:gd name="connsiteX26" fmla="*/ 11982450 w 12220575"/>
              <a:gd name="connsiteY26" fmla="*/ 2308403 h 2322690"/>
              <a:gd name="connsiteX27" fmla="*/ 12220575 w 12220575"/>
              <a:gd name="connsiteY27" fmla="*/ 2298878 h 2322690"/>
              <a:gd name="connsiteX0" fmla="*/ 0 w 12220575"/>
              <a:gd name="connsiteY0" fmla="*/ 527228 h 2322690"/>
              <a:gd name="connsiteX1" fmla="*/ 361950 w 12220575"/>
              <a:gd name="connsiteY1" fmla="*/ 308153 h 2322690"/>
              <a:gd name="connsiteX2" fmla="*/ 895350 w 12220575"/>
              <a:gd name="connsiteY2" fmla="*/ 184328 h 2322690"/>
              <a:gd name="connsiteX3" fmla="*/ 1552575 w 12220575"/>
              <a:gd name="connsiteY3" fmla="*/ 22403 h 2322690"/>
              <a:gd name="connsiteX4" fmla="*/ 1828800 w 12220575"/>
              <a:gd name="connsiteY4" fmla="*/ 3353 h 2322690"/>
              <a:gd name="connsiteX5" fmla="*/ 2343150 w 12220575"/>
              <a:gd name="connsiteY5" fmla="*/ 41453 h 2322690"/>
              <a:gd name="connsiteX6" fmla="*/ 3000375 w 12220575"/>
              <a:gd name="connsiteY6" fmla="*/ 98603 h 2322690"/>
              <a:gd name="connsiteX7" fmla="*/ 3438525 w 12220575"/>
              <a:gd name="connsiteY7" fmla="*/ 127178 h 2322690"/>
              <a:gd name="connsiteX8" fmla="*/ 3843337 w 12220575"/>
              <a:gd name="connsiteY8" fmla="*/ 234334 h 2322690"/>
              <a:gd name="connsiteX9" fmla="*/ 4169569 w 12220575"/>
              <a:gd name="connsiteY9" fmla="*/ 317678 h 2322690"/>
              <a:gd name="connsiteX10" fmla="*/ 4379119 w 12220575"/>
              <a:gd name="connsiteY10" fmla="*/ 334346 h 2322690"/>
              <a:gd name="connsiteX11" fmla="*/ 4869656 w 12220575"/>
              <a:gd name="connsiteY11" fmla="*/ 441503 h 2322690"/>
              <a:gd name="connsiteX12" fmla="*/ 5662612 w 12220575"/>
              <a:gd name="connsiteY12" fmla="*/ 527228 h 2322690"/>
              <a:gd name="connsiteX13" fmla="*/ 6119812 w 12220575"/>
              <a:gd name="connsiteY13" fmla="*/ 634384 h 2322690"/>
              <a:gd name="connsiteX14" fmla="*/ 6438900 w 12220575"/>
              <a:gd name="connsiteY14" fmla="*/ 803453 h 2322690"/>
              <a:gd name="connsiteX15" fmla="*/ 6864350 w 12220575"/>
              <a:gd name="connsiteY15" fmla="*/ 1082853 h 2322690"/>
              <a:gd name="connsiteX16" fmla="*/ 7193756 w 12220575"/>
              <a:gd name="connsiteY16" fmla="*/ 1272559 h 2322690"/>
              <a:gd name="connsiteX17" fmla="*/ 7518400 w 12220575"/>
              <a:gd name="connsiteY17" fmla="*/ 1435278 h 2322690"/>
              <a:gd name="connsiteX18" fmla="*/ 7831931 w 12220575"/>
              <a:gd name="connsiteY18" fmla="*/ 1630541 h 2322690"/>
              <a:gd name="connsiteX19" fmla="*/ 8222456 w 12220575"/>
              <a:gd name="connsiteY19" fmla="*/ 1782146 h 2322690"/>
              <a:gd name="connsiteX20" fmla="*/ 8915400 w 12220575"/>
              <a:gd name="connsiteY20" fmla="*/ 1879778 h 2322690"/>
              <a:gd name="connsiteX21" fmla="*/ 9944100 w 12220575"/>
              <a:gd name="connsiteY21" fmla="*/ 1984553 h 2322690"/>
              <a:gd name="connsiteX22" fmla="*/ 10725150 w 12220575"/>
              <a:gd name="connsiteY22" fmla="*/ 2146478 h 2322690"/>
              <a:gd name="connsiteX23" fmla="*/ 11175207 w 12220575"/>
              <a:gd name="connsiteY23" fmla="*/ 2215534 h 2322690"/>
              <a:gd name="connsiteX24" fmla="*/ 11568113 w 12220575"/>
              <a:gd name="connsiteY24" fmla="*/ 2292528 h 2322690"/>
              <a:gd name="connsiteX25" fmla="*/ 11784806 w 12220575"/>
              <a:gd name="connsiteY25" fmla="*/ 2322690 h 2322690"/>
              <a:gd name="connsiteX26" fmla="*/ 11982450 w 12220575"/>
              <a:gd name="connsiteY26" fmla="*/ 2308403 h 2322690"/>
              <a:gd name="connsiteX27" fmla="*/ 12220575 w 12220575"/>
              <a:gd name="connsiteY27" fmla="*/ 2298878 h 2322690"/>
              <a:gd name="connsiteX0" fmla="*/ 0 w 12192000"/>
              <a:gd name="connsiteY0" fmla="*/ 508178 h 2322690"/>
              <a:gd name="connsiteX1" fmla="*/ 333375 w 12192000"/>
              <a:gd name="connsiteY1" fmla="*/ 308153 h 2322690"/>
              <a:gd name="connsiteX2" fmla="*/ 866775 w 12192000"/>
              <a:gd name="connsiteY2" fmla="*/ 184328 h 2322690"/>
              <a:gd name="connsiteX3" fmla="*/ 1524000 w 12192000"/>
              <a:gd name="connsiteY3" fmla="*/ 22403 h 2322690"/>
              <a:gd name="connsiteX4" fmla="*/ 1800225 w 12192000"/>
              <a:gd name="connsiteY4" fmla="*/ 3353 h 2322690"/>
              <a:gd name="connsiteX5" fmla="*/ 2314575 w 12192000"/>
              <a:gd name="connsiteY5" fmla="*/ 41453 h 2322690"/>
              <a:gd name="connsiteX6" fmla="*/ 2971800 w 12192000"/>
              <a:gd name="connsiteY6" fmla="*/ 98603 h 2322690"/>
              <a:gd name="connsiteX7" fmla="*/ 3409950 w 12192000"/>
              <a:gd name="connsiteY7" fmla="*/ 127178 h 2322690"/>
              <a:gd name="connsiteX8" fmla="*/ 3814762 w 12192000"/>
              <a:gd name="connsiteY8" fmla="*/ 234334 h 2322690"/>
              <a:gd name="connsiteX9" fmla="*/ 4140994 w 12192000"/>
              <a:gd name="connsiteY9" fmla="*/ 317678 h 2322690"/>
              <a:gd name="connsiteX10" fmla="*/ 4350544 w 12192000"/>
              <a:gd name="connsiteY10" fmla="*/ 334346 h 2322690"/>
              <a:gd name="connsiteX11" fmla="*/ 4841081 w 12192000"/>
              <a:gd name="connsiteY11" fmla="*/ 441503 h 2322690"/>
              <a:gd name="connsiteX12" fmla="*/ 5634037 w 12192000"/>
              <a:gd name="connsiteY12" fmla="*/ 527228 h 2322690"/>
              <a:gd name="connsiteX13" fmla="*/ 6091237 w 12192000"/>
              <a:gd name="connsiteY13" fmla="*/ 634384 h 2322690"/>
              <a:gd name="connsiteX14" fmla="*/ 6410325 w 12192000"/>
              <a:gd name="connsiteY14" fmla="*/ 803453 h 2322690"/>
              <a:gd name="connsiteX15" fmla="*/ 6835775 w 12192000"/>
              <a:gd name="connsiteY15" fmla="*/ 1082853 h 2322690"/>
              <a:gd name="connsiteX16" fmla="*/ 7165181 w 12192000"/>
              <a:gd name="connsiteY16" fmla="*/ 1272559 h 2322690"/>
              <a:gd name="connsiteX17" fmla="*/ 7489825 w 12192000"/>
              <a:gd name="connsiteY17" fmla="*/ 1435278 h 2322690"/>
              <a:gd name="connsiteX18" fmla="*/ 7803356 w 12192000"/>
              <a:gd name="connsiteY18" fmla="*/ 1630541 h 2322690"/>
              <a:gd name="connsiteX19" fmla="*/ 8193881 w 12192000"/>
              <a:gd name="connsiteY19" fmla="*/ 1782146 h 2322690"/>
              <a:gd name="connsiteX20" fmla="*/ 8886825 w 12192000"/>
              <a:gd name="connsiteY20" fmla="*/ 1879778 h 2322690"/>
              <a:gd name="connsiteX21" fmla="*/ 9915525 w 12192000"/>
              <a:gd name="connsiteY21" fmla="*/ 1984553 h 2322690"/>
              <a:gd name="connsiteX22" fmla="*/ 10696575 w 12192000"/>
              <a:gd name="connsiteY22" fmla="*/ 2146478 h 2322690"/>
              <a:gd name="connsiteX23" fmla="*/ 11146632 w 12192000"/>
              <a:gd name="connsiteY23" fmla="*/ 2215534 h 2322690"/>
              <a:gd name="connsiteX24" fmla="*/ 11539538 w 12192000"/>
              <a:gd name="connsiteY24" fmla="*/ 2292528 h 2322690"/>
              <a:gd name="connsiteX25" fmla="*/ 11756231 w 12192000"/>
              <a:gd name="connsiteY25" fmla="*/ 2322690 h 2322690"/>
              <a:gd name="connsiteX26" fmla="*/ 11953875 w 12192000"/>
              <a:gd name="connsiteY26" fmla="*/ 2308403 h 2322690"/>
              <a:gd name="connsiteX27" fmla="*/ 12192000 w 12192000"/>
              <a:gd name="connsiteY27" fmla="*/ 2298878 h 2322690"/>
              <a:gd name="connsiteX0" fmla="*/ 0 w 12206288"/>
              <a:gd name="connsiteY0" fmla="*/ 481984 h 2322690"/>
              <a:gd name="connsiteX1" fmla="*/ 347663 w 12206288"/>
              <a:gd name="connsiteY1" fmla="*/ 308153 h 2322690"/>
              <a:gd name="connsiteX2" fmla="*/ 881063 w 12206288"/>
              <a:gd name="connsiteY2" fmla="*/ 184328 h 2322690"/>
              <a:gd name="connsiteX3" fmla="*/ 1538288 w 12206288"/>
              <a:gd name="connsiteY3" fmla="*/ 22403 h 2322690"/>
              <a:gd name="connsiteX4" fmla="*/ 1814513 w 12206288"/>
              <a:gd name="connsiteY4" fmla="*/ 3353 h 2322690"/>
              <a:gd name="connsiteX5" fmla="*/ 2328863 w 12206288"/>
              <a:gd name="connsiteY5" fmla="*/ 41453 h 2322690"/>
              <a:gd name="connsiteX6" fmla="*/ 2986088 w 12206288"/>
              <a:gd name="connsiteY6" fmla="*/ 98603 h 2322690"/>
              <a:gd name="connsiteX7" fmla="*/ 3424238 w 12206288"/>
              <a:gd name="connsiteY7" fmla="*/ 127178 h 2322690"/>
              <a:gd name="connsiteX8" fmla="*/ 3829050 w 12206288"/>
              <a:gd name="connsiteY8" fmla="*/ 234334 h 2322690"/>
              <a:gd name="connsiteX9" fmla="*/ 4155282 w 12206288"/>
              <a:gd name="connsiteY9" fmla="*/ 317678 h 2322690"/>
              <a:gd name="connsiteX10" fmla="*/ 4364832 w 12206288"/>
              <a:gd name="connsiteY10" fmla="*/ 334346 h 2322690"/>
              <a:gd name="connsiteX11" fmla="*/ 4855369 w 12206288"/>
              <a:gd name="connsiteY11" fmla="*/ 441503 h 2322690"/>
              <a:gd name="connsiteX12" fmla="*/ 5648325 w 12206288"/>
              <a:gd name="connsiteY12" fmla="*/ 527228 h 2322690"/>
              <a:gd name="connsiteX13" fmla="*/ 6105525 w 12206288"/>
              <a:gd name="connsiteY13" fmla="*/ 634384 h 2322690"/>
              <a:gd name="connsiteX14" fmla="*/ 6424613 w 12206288"/>
              <a:gd name="connsiteY14" fmla="*/ 803453 h 2322690"/>
              <a:gd name="connsiteX15" fmla="*/ 6850063 w 12206288"/>
              <a:gd name="connsiteY15" fmla="*/ 1082853 h 2322690"/>
              <a:gd name="connsiteX16" fmla="*/ 7179469 w 12206288"/>
              <a:gd name="connsiteY16" fmla="*/ 1272559 h 2322690"/>
              <a:gd name="connsiteX17" fmla="*/ 7504113 w 12206288"/>
              <a:gd name="connsiteY17" fmla="*/ 1435278 h 2322690"/>
              <a:gd name="connsiteX18" fmla="*/ 7817644 w 12206288"/>
              <a:gd name="connsiteY18" fmla="*/ 1630541 h 2322690"/>
              <a:gd name="connsiteX19" fmla="*/ 8208169 w 12206288"/>
              <a:gd name="connsiteY19" fmla="*/ 1782146 h 2322690"/>
              <a:gd name="connsiteX20" fmla="*/ 8901113 w 12206288"/>
              <a:gd name="connsiteY20" fmla="*/ 1879778 h 2322690"/>
              <a:gd name="connsiteX21" fmla="*/ 9929813 w 12206288"/>
              <a:gd name="connsiteY21" fmla="*/ 1984553 h 2322690"/>
              <a:gd name="connsiteX22" fmla="*/ 10710863 w 12206288"/>
              <a:gd name="connsiteY22" fmla="*/ 2146478 h 2322690"/>
              <a:gd name="connsiteX23" fmla="*/ 11160920 w 12206288"/>
              <a:gd name="connsiteY23" fmla="*/ 2215534 h 2322690"/>
              <a:gd name="connsiteX24" fmla="*/ 11553826 w 12206288"/>
              <a:gd name="connsiteY24" fmla="*/ 2292528 h 2322690"/>
              <a:gd name="connsiteX25" fmla="*/ 11770519 w 12206288"/>
              <a:gd name="connsiteY25" fmla="*/ 2322690 h 2322690"/>
              <a:gd name="connsiteX26" fmla="*/ 11968163 w 12206288"/>
              <a:gd name="connsiteY26" fmla="*/ 2308403 h 2322690"/>
              <a:gd name="connsiteX27" fmla="*/ 12206288 w 12206288"/>
              <a:gd name="connsiteY27" fmla="*/ 2298878 h 2322690"/>
              <a:gd name="connsiteX0" fmla="*/ 0 w 12206288"/>
              <a:gd name="connsiteY0" fmla="*/ 481984 h 2322690"/>
              <a:gd name="connsiteX1" fmla="*/ 347663 w 12206288"/>
              <a:gd name="connsiteY1" fmla="*/ 308153 h 2322690"/>
              <a:gd name="connsiteX2" fmla="*/ 881063 w 12206288"/>
              <a:gd name="connsiteY2" fmla="*/ 184328 h 2322690"/>
              <a:gd name="connsiteX3" fmla="*/ 1538288 w 12206288"/>
              <a:gd name="connsiteY3" fmla="*/ 22403 h 2322690"/>
              <a:gd name="connsiteX4" fmla="*/ 1814513 w 12206288"/>
              <a:gd name="connsiteY4" fmla="*/ 3353 h 2322690"/>
              <a:gd name="connsiteX5" fmla="*/ 2328863 w 12206288"/>
              <a:gd name="connsiteY5" fmla="*/ 41453 h 2322690"/>
              <a:gd name="connsiteX6" fmla="*/ 2986088 w 12206288"/>
              <a:gd name="connsiteY6" fmla="*/ 98603 h 2322690"/>
              <a:gd name="connsiteX7" fmla="*/ 3424238 w 12206288"/>
              <a:gd name="connsiteY7" fmla="*/ 127178 h 2322690"/>
              <a:gd name="connsiteX8" fmla="*/ 3829050 w 12206288"/>
              <a:gd name="connsiteY8" fmla="*/ 234334 h 2322690"/>
              <a:gd name="connsiteX9" fmla="*/ 4155282 w 12206288"/>
              <a:gd name="connsiteY9" fmla="*/ 317678 h 2322690"/>
              <a:gd name="connsiteX10" fmla="*/ 4364832 w 12206288"/>
              <a:gd name="connsiteY10" fmla="*/ 334346 h 2322690"/>
              <a:gd name="connsiteX11" fmla="*/ 4855369 w 12206288"/>
              <a:gd name="connsiteY11" fmla="*/ 441503 h 2322690"/>
              <a:gd name="connsiteX12" fmla="*/ 5648325 w 12206288"/>
              <a:gd name="connsiteY12" fmla="*/ 527228 h 2322690"/>
              <a:gd name="connsiteX13" fmla="*/ 6105525 w 12206288"/>
              <a:gd name="connsiteY13" fmla="*/ 634384 h 2322690"/>
              <a:gd name="connsiteX14" fmla="*/ 6424613 w 12206288"/>
              <a:gd name="connsiteY14" fmla="*/ 803453 h 2322690"/>
              <a:gd name="connsiteX15" fmla="*/ 6850063 w 12206288"/>
              <a:gd name="connsiteY15" fmla="*/ 1082853 h 2322690"/>
              <a:gd name="connsiteX16" fmla="*/ 7179469 w 12206288"/>
              <a:gd name="connsiteY16" fmla="*/ 1272559 h 2322690"/>
              <a:gd name="connsiteX17" fmla="*/ 7504113 w 12206288"/>
              <a:gd name="connsiteY17" fmla="*/ 1435278 h 2322690"/>
              <a:gd name="connsiteX18" fmla="*/ 7817644 w 12206288"/>
              <a:gd name="connsiteY18" fmla="*/ 1630541 h 2322690"/>
              <a:gd name="connsiteX19" fmla="*/ 8208169 w 12206288"/>
              <a:gd name="connsiteY19" fmla="*/ 1782146 h 2322690"/>
              <a:gd name="connsiteX20" fmla="*/ 8901113 w 12206288"/>
              <a:gd name="connsiteY20" fmla="*/ 1879778 h 2322690"/>
              <a:gd name="connsiteX21" fmla="*/ 9929813 w 12206288"/>
              <a:gd name="connsiteY21" fmla="*/ 1984553 h 2322690"/>
              <a:gd name="connsiteX22" fmla="*/ 10710863 w 12206288"/>
              <a:gd name="connsiteY22" fmla="*/ 2146478 h 2322690"/>
              <a:gd name="connsiteX23" fmla="*/ 11160920 w 12206288"/>
              <a:gd name="connsiteY23" fmla="*/ 2215534 h 2322690"/>
              <a:gd name="connsiteX24" fmla="*/ 11553826 w 12206288"/>
              <a:gd name="connsiteY24" fmla="*/ 2292528 h 2322690"/>
              <a:gd name="connsiteX25" fmla="*/ 11770519 w 12206288"/>
              <a:gd name="connsiteY25" fmla="*/ 2322690 h 2322690"/>
              <a:gd name="connsiteX26" fmla="*/ 11968163 w 12206288"/>
              <a:gd name="connsiteY26" fmla="*/ 2308403 h 2322690"/>
              <a:gd name="connsiteX27" fmla="*/ 12206288 w 12206288"/>
              <a:gd name="connsiteY27" fmla="*/ 2298878 h 2322690"/>
              <a:gd name="connsiteX0" fmla="*/ 0 w 12206288"/>
              <a:gd name="connsiteY0" fmla="*/ 481984 h 2322690"/>
              <a:gd name="connsiteX1" fmla="*/ 347663 w 12206288"/>
              <a:gd name="connsiteY1" fmla="*/ 308153 h 2322690"/>
              <a:gd name="connsiteX2" fmla="*/ 881063 w 12206288"/>
              <a:gd name="connsiteY2" fmla="*/ 184328 h 2322690"/>
              <a:gd name="connsiteX3" fmla="*/ 1538288 w 12206288"/>
              <a:gd name="connsiteY3" fmla="*/ 22403 h 2322690"/>
              <a:gd name="connsiteX4" fmla="*/ 1814513 w 12206288"/>
              <a:gd name="connsiteY4" fmla="*/ 3353 h 2322690"/>
              <a:gd name="connsiteX5" fmla="*/ 2328863 w 12206288"/>
              <a:gd name="connsiteY5" fmla="*/ 41453 h 2322690"/>
              <a:gd name="connsiteX6" fmla="*/ 2986088 w 12206288"/>
              <a:gd name="connsiteY6" fmla="*/ 98603 h 2322690"/>
              <a:gd name="connsiteX7" fmla="*/ 3424238 w 12206288"/>
              <a:gd name="connsiteY7" fmla="*/ 127178 h 2322690"/>
              <a:gd name="connsiteX8" fmla="*/ 3829050 w 12206288"/>
              <a:gd name="connsiteY8" fmla="*/ 234334 h 2322690"/>
              <a:gd name="connsiteX9" fmla="*/ 4155282 w 12206288"/>
              <a:gd name="connsiteY9" fmla="*/ 317678 h 2322690"/>
              <a:gd name="connsiteX10" fmla="*/ 4364832 w 12206288"/>
              <a:gd name="connsiteY10" fmla="*/ 334346 h 2322690"/>
              <a:gd name="connsiteX11" fmla="*/ 4855369 w 12206288"/>
              <a:gd name="connsiteY11" fmla="*/ 441503 h 2322690"/>
              <a:gd name="connsiteX12" fmla="*/ 5648325 w 12206288"/>
              <a:gd name="connsiteY12" fmla="*/ 527228 h 2322690"/>
              <a:gd name="connsiteX13" fmla="*/ 6105525 w 12206288"/>
              <a:gd name="connsiteY13" fmla="*/ 634384 h 2322690"/>
              <a:gd name="connsiteX14" fmla="*/ 6424613 w 12206288"/>
              <a:gd name="connsiteY14" fmla="*/ 803453 h 2322690"/>
              <a:gd name="connsiteX15" fmla="*/ 6850063 w 12206288"/>
              <a:gd name="connsiteY15" fmla="*/ 1082853 h 2322690"/>
              <a:gd name="connsiteX16" fmla="*/ 7179469 w 12206288"/>
              <a:gd name="connsiteY16" fmla="*/ 1272559 h 2322690"/>
              <a:gd name="connsiteX17" fmla="*/ 7504113 w 12206288"/>
              <a:gd name="connsiteY17" fmla="*/ 1435278 h 2322690"/>
              <a:gd name="connsiteX18" fmla="*/ 7817644 w 12206288"/>
              <a:gd name="connsiteY18" fmla="*/ 1630541 h 2322690"/>
              <a:gd name="connsiteX19" fmla="*/ 8208169 w 12206288"/>
              <a:gd name="connsiteY19" fmla="*/ 1782146 h 2322690"/>
              <a:gd name="connsiteX20" fmla="*/ 8901113 w 12206288"/>
              <a:gd name="connsiteY20" fmla="*/ 1879778 h 2322690"/>
              <a:gd name="connsiteX21" fmla="*/ 9929813 w 12206288"/>
              <a:gd name="connsiteY21" fmla="*/ 1984553 h 2322690"/>
              <a:gd name="connsiteX22" fmla="*/ 10710863 w 12206288"/>
              <a:gd name="connsiteY22" fmla="*/ 2146478 h 2322690"/>
              <a:gd name="connsiteX23" fmla="*/ 11160920 w 12206288"/>
              <a:gd name="connsiteY23" fmla="*/ 2215534 h 2322690"/>
              <a:gd name="connsiteX24" fmla="*/ 11553826 w 12206288"/>
              <a:gd name="connsiteY24" fmla="*/ 2292528 h 2322690"/>
              <a:gd name="connsiteX25" fmla="*/ 11770519 w 12206288"/>
              <a:gd name="connsiteY25" fmla="*/ 2322690 h 2322690"/>
              <a:gd name="connsiteX26" fmla="*/ 11968163 w 12206288"/>
              <a:gd name="connsiteY26" fmla="*/ 2308403 h 2322690"/>
              <a:gd name="connsiteX27" fmla="*/ 12206288 w 12206288"/>
              <a:gd name="connsiteY27" fmla="*/ 2298878 h 2322690"/>
              <a:gd name="connsiteX0" fmla="*/ 0 w 12206288"/>
              <a:gd name="connsiteY0" fmla="*/ 481984 h 2322690"/>
              <a:gd name="connsiteX1" fmla="*/ 347663 w 12206288"/>
              <a:gd name="connsiteY1" fmla="*/ 308153 h 2322690"/>
              <a:gd name="connsiteX2" fmla="*/ 881063 w 12206288"/>
              <a:gd name="connsiteY2" fmla="*/ 184328 h 2322690"/>
              <a:gd name="connsiteX3" fmla="*/ 1538288 w 12206288"/>
              <a:gd name="connsiteY3" fmla="*/ 22403 h 2322690"/>
              <a:gd name="connsiteX4" fmla="*/ 1814513 w 12206288"/>
              <a:gd name="connsiteY4" fmla="*/ 3353 h 2322690"/>
              <a:gd name="connsiteX5" fmla="*/ 2328863 w 12206288"/>
              <a:gd name="connsiteY5" fmla="*/ 41453 h 2322690"/>
              <a:gd name="connsiteX6" fmla="*/ 2986088 w 12206288"/>
              <a:gd name="connsiteY6" fmla="*/ 98603 h 2322690"/>
              <a:gd name="connsiteX7" fmla="*/ 3424238 w 12206288"/>
              <a:gd name="connsiteY7" fmla="*/ 127178 h 2322690"/>
              <a:gd name="connsiteX8" fmla="*/ 3829050 w 12206288"/>
              <a:gd name="connsiteY8" fmla="*/ 234334 h 2322690"/>
              <a:gd name="connsiteX9" fmla="*/ 4155282 w 12206288"/>
              <a:gd name="connsiteY9" fmla="*/ 317678 h 2322690"/>
              <a:gd name="connsiteX10" fmla="*/ 4364832 w 12206288"/>
              <a:gd name="connsiteY10" fmla="*/ 334346 h 2322690"/>
              <a:gd name="connsiteX11" fmla="*/ 4855369 w 12206288"/>
              <a:gd name="connsiteY11" fmla="*/ 441503 h 2322690"/>
              <a:gd name="connsiteX12" fmla="*/ 5648325 w 12206288"/>
              <a:gd name="connsiteY12" fmla="*/ 527228 h 2322690"/>
              <a:gd name="connsiteX13" fmla="*/ 6105525 w 12206288"/>
              <a:gd name="connsiteY13" fmla="*/ 634384 h 2322690"/>
              <a:gd name="connsiteX14" fmla="*/ 6424613 w 12206288"/>
              <a:gd name="connsiteY14" fmla="*/ 803453 h 2322690"/>
              <a:gd name="connsiteX15" fmla="*/ 6850063 w 12206288"/>
              <a:gd name="connsiteY15" fmla="*/ 1082853 h 2322690"/>
              <a:gd name="connsiteX16" fmla="*/ 7179469 w 12206288"/>
              <a:gd name="connsiteY16" fmla="*/ 1272559 h 2322690"/>
              <a:gd name="connsiteX17" fmla="*/ 7504113 w 12206288"/>
              <a:gd name="connsiteY17" fmla="*/ 1435278 h 2322690"/>
              <a:gd name="connsiteX18" fmla="*/ 7817644 w 12206288"/>
              <a:gd name="connsiteY18" fmla="*/ 1630541 h 2322690"/>
              <a:gd name="connsiteX19" fmla="*/ 8208169 w 12206288"/>
              <a:gd name="connsiteY19" fmla="*/ 1782146 h 2322690"/>
              <a:gd name="connsiteX20" fmla="*/ 8901113 w 12206288"/>
              <a:gd name="connsiteY20" fmla="*/ 1879778 h 2322690"/>
              <a:gd name="connsiteX21" fmla="*/ 9929813 w 12206288"/>
              <a:gd name="connsiteY21" fmla="*/ 1984553 h 2322690"/>
              <a:gd name="connsiteX22" fmla="*/ 10710863 w 12206288"/>
              <a:gd name="connsiteY22" fmla="*/ 2146478 h 2322690"/>
              <a:gd name="connsiteX23" fmla="*/ 11160920 w 12206288"/>
              <a:gd name="connsiteY23" fmla="*/ 2215534 h 2322690"/>
              <a:gd name="connsiteX24" fmla="*/ 11553826 w 12206288"/>
              <a:gd name="connsiteY24" fmla="*/ 2292528 h 2322690"/>
              <a:gd name="connsiteX25" fmla="*/ 11770519 w 12206288"/>
              <a:gd name="connsiteY25" fmla="*/ 2322690 h 2322690"/>
              <a:gd name="connsiteX26" fmla="*/ 11968163 w 12206288"/>
              <a:gd name="connsiteY26" fmla="*/ 2308403 h 2322690"/>
              <a:gd name="connsiteX27" fmla="*/ 12206288 w 12206288"/>
              <a:gd name="connsiteY27" fmla="*/ 2298878 h 2322690"/>
              <a:gd name="connsiteX0" fmla="*/ 0 w 12206288"/>
              <a:gd name="connsiteY0" fmla="*/ 481984 h 2322690"/>
              <a:gd name="connsiteX1" fmla="*/ 347663 w 12206288"/>
              <a:gd name="connsiteY1" fmla="*/ 308153 h 2322690"/>
              <a:gd name="connsiteX2" fmla="*/ 881063 w 12206288"/>
              <a:gd name="connsiteY2" fmla="*/ 184328 h 2322690"/>
              <a:gd name="connsiteX3" fmla="*/ 1538288 w 12206288"/>
              <a:gd name="connsiteY3" fmla="*/ 22403 h 2322690"/>
              <a:gd name="connsiteX4" fmla="*/ 1814513 w 12206288"/>
              <a:gd name="connsiteY4" fmla="*/ 3353 h 2322690"/>
              <a:gd name="connsiteX5" fmla="*/ 2328863 w 12206288"/>
              <a:gd name="connsiteY5" fmla="*/ 41453 h 2322690"/>
              <a:gd name="connsiteX6" fmla="*/ 2986088 w 12206288"/>
              <a:gd name="connsiteY6" fmla="*/ 98603 h 2322690"/>
              <a:gd name="connsiteX7" fmla="*/ 3424238 w 12206288"/>
              <a:gd name="connsiteY7" fmla="*/ 127178 h 2322690"/>
              <a:gd name="connsiteX8" fmla="*/ 3829050 w 12206288"/>
              <a:gd name="connsiteY8" fmla="*/ 234334 h 2322690"/>
              <a:gd name="connsiteX9" fmla="*/ 4155282 w 12206288"/>
              <a:gd name="connsiteY9" fmla="*/ 317678 h 2322690"/>
              <a:gd name="connsiteX10" fmla="*/ 4364832 w 12206288"/>
              <a:gd name="connsiteY10" fmla="*/ 334346 h 2322690"/>
              <a:gd name="connsiteX11" fmla="*/ 4855369 w 12206288"/>
              <a:gd name="connsiteY11" fmla="*/ 441503 h 2322690"/>
              <a:gd name="connsiteX12" fmla="*/ 5648325 w 12206288"/>
              <a:gd name="connsiteY12" fmla="*/ 527228 h 2322690"/>
              <a:gd name="connsiteX13" fmla="*/ 6105525 w 12206288"/>
              <a:gd name="connsiteY13" fmla="*/ 634384 h 2322690"/>
              <a:gd name="connsiteX14" fmla="*/ 6424613 w 12206288"/>
              <a:gd name="connsiteY14" fmla="*/ 803453 h 2322690"/>
              <a:gd name="connsiteX15" fmla="*/ 6850063 w 12206288"/>
              <a:gd name="connsiteY15" fmla="*/ 1082853 h 2322690"/>
              <a:gd name="connsiteX16" fmla="*/ 7179469 w 12206288"/>
              <a:gd name="connsiteY16" fmla="*/ 1272559 h 2322690"/>
              <a:gd name="connsiteX17" fmla="*/ 7504113 w 12206288"/>
              <a:gd name="connsiteY17" fmla="*/ 1435278 h 2322690"/>
              <a:gd name="connsiteX18" fmla="*/ 7817644 w 12206288"/>
              <a:gd name="connsiteY18" fmla="*/ 1630541 h 2322690"/>
              <a:gd name="connsiteX19" fmla="*/ 8208169 w 12206288"/>
              <a:gd name="connsiteY19" fmla="*/ 1782146 h 2322690"/>
              <a:gd name="connsiteX20" fmla="*/ 8901113 w 12206288"/>
              <a:gd name="connsiteY20" fmla="*/ 1879778 h 2322690"/>
              <a:gd name="connsiteX21" fmla="*/ 9929813 w 12206288"/>
              <a:gd name="connsiteY21" fmla="*/ 1984553 h 2322690"/>
              <a:gd name="connsiteX22" fmla="*/ 10710863 w 12206288"/>
              <a:gd name="connsiteY22" fmla="*/ 2146478 h 2322690"/>
              <a:gd name="connsiteX23" fmla="*/ 11160920 w 12206288"/>
              <a:gd name="connsiteY23" fmla="*/ 2215534 h 2322690"/>
              <a:gd name="connsiteX24" fmla="*/ 11553826 w 12206288"/>
              <a:gd name="connsiteY24" fmla="*/ 2292528 h 2322690"/>
              <a:gd name="connsiteX25" fmla="*/ 11770519 w 12206288"/>
              <a:gd name="connsiteY25" fmla="*/ 2322690 h 2322690"/>
              <a:gd name="connsiteX26" fmla="*/ 11968163 w 12206288"/>
              <a:gd name="connsiteY26" fmla="*/ 2308403 h 2322690"/>
              <a:gd name="connsiteX27" fmla="*/ 12206288 w 12206288"/>
              <a:gd name="connsiteY27" fmla="*/ 2298878 h 2322690"/>
              <a:gd name="connsiteX0" fmla="*/ 0 w 12194381"/>
              <a:gd name="connsiteY0" fmla="*/ 477221 h 2322690"/>
              <a:gd name="connsiteX1" fmla="*/ 335756 w 12194381"/>
              <a:gd name="connsiteY1" fmla="*/ 308153 h 2322690"/>
              <a:gd name="connsiteX2" fmla="*/ 869156 w 12194381"/>
              <a:gd name="connsiteY2" fmla="*/ 184328 h 2322690"/>
              <a:gd name="connsiteX3" fmla="*/ 1526381 w 12194381"/>
              <a:gd name="connsiteY3" fmla="*/ 22403 h 2322690"/>
              <a:gd name="connsiteX4" fmla="*/ 1802606 w 12194381"/>
              <a:gd name="connsiteY4" fmla="*/ 3353 h 2322690"/>
              <a:gd name="connsiteX5" fmla="*/ 2316956 w 12194381"/>
              <a:gd name="connsiteY5" fmla="*/ 41453 h 2322690"/>
              <a:gd name="connsiteX6" fmla="*/ 2974181 w 12194381"/>
              <a:gd name="connsiteY6" fmla="*/ 98603 h 2322690"/>
              <a:gd name="connsiteX7" fmla="*/ 3412331 w 12194381"/>
              <a:gd name="connsiteY7" fmla="*/ 127178 h 2322690"/>
              <a:gd name="connsiteX8" fmla="*/ 3817143 w 12194381"/>
              <a:gd name="connsiteY8" fmla="*/ 234334 h 2322690"/>
              <a:gd name="connsiteX9" fmla="*/ 4143375 w 12194381"/>
              <a:gd name="connsiteY9" fmla="*/ 317678 h 2322690"/>
              <a:gd name="connsiteX10" fmla="*/ 4352925 w 12194381"/>
              <a:gd name="connsiteY10" fmla="*/ 334346 h 2322690"/>
              <a:gd name="connsiteX11" fmla="*/ 4843462 w 12194381"/>
              <a:gd name="connsiteY11" fmla="*/ 441503 h 2322690"/>
              <a:gd name="connsiteX12" fmla="*/ 5636418 w 12194381"/>
              <a:gd name="connsiteY12" fmla="*/ 527228 h 2322690"/>
              <a:gd name="connsiteX13" fmla="*/ 6093618 w 12194381"/>
              <a:gd name="connsiteY13" fmla="*/ 634384 h 2322690"/>
              <a:gd name="connsiteX14" fmla="*/ 6412706 w 12194381"/>
              <a:gd name="connsiteY14" fmla="*/ 803453 h 2322690"/>
              <a:gd name="connsiteX15" fmla="*/ 6838156 w 12194381"/>
              <a:gd name="connsiteY15" fmla="*/ 1082853 h 2322690"/>
              <a:gd name="connsiteX16" fmla="*/ 7167562 w 12194381"/>
              <a:gd name="connsiteY16" fmla="*/ 1272559 h 2322690"/>
              <a:gd name="connsiteX17" fmla="*/ 7492206 w 12194381"/>
              <a:gd name="connsiteY17" fmla="*/ 1435278 h 2322690"/>
              <a:gd name="connsiteX18" fmla="*/ 7805737 w 12194381"/>
              <a:gd name="connsiteY18" fmla="*/ 1630541 h 2322690"/>
              <a:gd name="connsiteX19" fmla="*/ 8196262 w 12194381"/>
              <a:gd name="connsiteY19" fmla="*/ 1782146 h 2322690"/>
              <a:gd name="connsiteX20" fmla="*/ 8889206 w 12194381"/>
              <a:gd name="connsiteY20" fmla="*/ 1879778 h 2322690"/>
              <a:gd name="connsiteX21" fmla="*/ 9917906 w 12194381"/>
              <a:gd name="connsiteY21" fmla="*/ 1984553 h 2322690"/>
              <a:gd name="connsiteX22" fmla="*/ 10698956 w 12194381"/>
              <a:gd name="connsiteY22" fmla="*/ 2146478 h 2322690"/>
              <a:gd name="connsiteX23" fmla="*/ 11149013 w 12194381"/>
              <a:gd name="connsiteY23" fmla="*/ 2215534 h 2322690"/>
              <a:gd name="connsiteX24" fmla="*/ 11541919 w 12194381"/>
              <a:gd name="connsiteY24" fmla="*/ 2292528 h 2322690"/>
              <a:gd name="connsiteX25" fmla="*/ 11758612 w 12194381"/>
              <a:gd name="connsiteY25" fmla="*/ 2322690 h 2322690"/>
              <a:gd name="connsiteX26" fmla="*/ 11956256 w 12194381"/>
              <a:gd name="connsiteY26" fmla="*/ 2308403 h 2322690"/>
              <a:gd name="connsiteX27" fmla="*/ 12194381 w 12194381"/>
              <a:gd name="connsiteY27" fmla="*/ 2298878 h 2322690"/>
              <a:gd name="connsiteX0" fmla="*/ 0 w 12211050"/>
              <a:gd name="connsiteY0" fmla="*/ 472458 h 2322690"/>
              <a:gd name="connsiteX1" fmla="*/ 352425 w 12211050"/>
              <a:gd name="connsiteY1" fmla="*/ 308153 h 2322690"/>
              <a:gd name="connsiteX2" fmla="*/ 885825 w 12211050"/>
              <a:gd name="connsiteY2" fmla="*/ 184328 h 2322690"/>
              <a:gd name="connsiteX3" fmla="*/ 1543050 w 12211050"/>
              <a:gd name="connsiteY3" fmla="*/ 22403 h 2322690"/>
              <a:gd name="connsiteX4" fmla="*/ 1819275 w 12211050"/>
              <a:gd name="connsiteY4" fmla="*/ 3353 h 2322690"/>
              <a:gd name="connsiteX5" fmla="*/ 2333625 w 12211050"/>
              <a:gd name="connsiteY5" fmla="*/ 41453 h 2322690"/>
              <a:gd name="connsiteX6" fmla="*/ 2990850 w 12211050"/>
              <a:gd name="connsiteY6" fmla="*/ 98603 h 2322690"/>
              <a:gd name="connsiteX7" fmla="*/ 3429000 w 12211050"/>
              <a:gd name="connsiteY7" fmla="*/ 127178 h 2322690"/>
              <a:gd name="connsiteX8" fmla="*/ 3833812 w 12211050"/>
              <a:gd name="connsiteY8" fmla="*/ 234334 h 2322690"/>
              <a:gd name="connsiteX9" fmla="*/ 4160044 w 12211050"/>
              <a:gd name="connsiteY9" fmla="*/ 317678 h 2322690"/>
              <a:gd name="connsiteX10" fmla="*/ 4369594 w 12211050"/>
              <a:gd name="connsiteY10" fmla="*/ 334346 h 2322690"/>
              <a:gd name="connsiteX11" fmla="*/ 4860131 w 12211050"/>
              <a:gd name="connsiteY11" fmla="*/ 441503 h 2322690"/>
              <a:gd name="connsiteX12" fmla="*/ 5653087 w 12211050"/>
              <a:gd name="connsiteY12" fmla="*/ 527228 h 2322690"/>
              <a:gd name="connsiteX13" fmla="*/ 6110287 w 12211050"/>
              <a:gd name="connsiteY13" fmla="*/ 634384 h 2322690"/>
              <a:gd name="connsiteX14" fmla="*/ 6429375 w 12211050"/>
              <a:gd name="connsiteY14" fmla="*/ 803453 h 2322690"/>
              <a:gd name="connsiteX15" fmla="*/ 6854825 w 12211050"/>
              <a:gd name="connsiteY15" fmla="*/ 1082853 h 2322690"/>
              <a:gd name="connsiteX16" fmla="*/ 7184231 w 12211050"/>
              <a:gd name="connsiteY16" fmla="*/ 1272559 h 2322690"/>
              <a:gd name="connsiteX17" fmla="*/ 7508875 w 12211050"/>
              <a:gd name="connsiteY17" fmla="*/ 1435278 h 2322690"/>
              <a:gd name="connsiteX18" fmla="*/ 7822406 w 12211050"/>
              <a:gd name="connsiteY18" fmla="*/ 1630541 h 2322690"/>
              <a:gd name="connsiteX19" fmla="*/ 8212931 w 12211050"/>
              <a:gd name="connsiteY19" fmla="*/ 1782146 h 2322690"/>
              <a:gd name="connsiteX20" fmla="*/ 8905875 w 12211050"/>
              <a:gd name="connsiteY20" fmla="*/ 1879778 h 2322690"/>
              <a:gd name="connsiteX21" fmla="*/ 9934575 w 12211050"/>
              <a:gd name="connsiteY21" fmla="*/ 1984553 h 2322690"/>
              <a:gd name="connsiteX22" fmla="*/ 10715625 w 12211050"/>
              <a:gd name="connsiteY22" fmla="*/ 2146478 h 2322690"/>
              <a:gd name="connsiteX23" fmla="*/ 11165682 w 12211050"/>
              <a:gd name="connsiteY23" fmla="*/ 2215534 h 2322690"/>
              <a:gd name="connsiteX24" fmla="*/ 11558588 w 12211050"/>
              <a:gd name="connsiteY24" fmla="*/ 2292528 h 2322690"/>
              <a:gd name="connsiteX25" fmla="*/ 11775281 w 12211050"/>
              <a:gd name="connsiteY25" fmla="*/ 2322690 h 2322690"/>
              <a:gd name="connsiteX26" fmla="*/ 11972925 w 12211050"/>
              <a:gd name="connsiteY26" fmla="*/ 2308403 h 2322690"/>
              <a:gd name="connsiteX27" fmla="*/ 12211050 w 12211050"/>
              <a:gd name="connsiteY27" fmla="*/ 2298878 h 2322690"/>
              <a:gd name="connsiteX0" fmla="*/ 0 w 12203907"/>
              <a:gd name="connsiteY0" fmla="*/ 470077 h 2322690"/>
              <a:gd name="connsiteX1" fmla="*/ 345282 w 12203907"/>
              <a:gd name="connsiteY1" fmla="*/ 308153 h 2322690"/>
              <a:gd name="connsiteX2" fmla="*/ 878682 w 12203907"/>
              <a:gd name="connsiteY2" fmla="*/ 184328 h 2322690"/>
              <a:gd name="connsiteX3" fmla="*/ 1535907 w 12203907"/>
              <a:gd name="connsiteY3" fmla="*/ 22403 h 2322690"/>
              <a:gd name="connsiteX4" fmla="*/ 1812132 w 12203907"/>
              <a:gd name="connsiteY4" fmla="*/ 3353 h 2322690"/>
              <a:gd name="connsiteX5" fmla="*/ 2326482 w 12203907"/>
              <a:gd name="connsiteY5" fmla="*/ 41453 h 2322690"/>
              <a:gd name="connsiteX6" fmla="*/ 2983707 w 12203907"/>
              <a:gd name="connsiteY6" fmla="*/ 98603 h 2322690"/>
              <a:gd name="connsiteX7" fmla="*/ 3421857 w 12203907"/>
              <a:gd name="connsiteY7" fmla="*/ 127178 h 2322690"/>
              <a:gd name="connsiteX8" fmla="*/ 3826669 w 12203907"/>
              <a:gd name="connsiteY8" fmla="*/ 234334 h 2322690"/>
              <a:gd name="connsiteX9" fmla="*/ 4152901 w 12203907"/>
              <a:gd name="connsiteY9" fmla="*/ 317678 h 2322690"/>
              <a:gd name="connsiteX10" fmla="*/ 4362451 w 12203907"/>
              <a:gd name="connsiteY10" fmla="*/ 334346 h 2322690"/>
              <a:gd name="connsiteX11" fmla="*/ 4852988 w 12203907"/>
              <a:gd name="connsiteY11" fmla="*/ 441503 h 2322690"/>
              <a:gd name="connsiteX12" fmla="*/ 5645944 w 12203907"/>
              <a:gd name="connsiteY12" fmla="*/ 527228 h 2322690"/>
              <a:gd name="connsiteX13" fmla="*/ 6103144 w 12203907"/>
              <a:gd name="connsiteY13" fmla="*/ 634384 h 2322690"/>
              <a:gd name="connsiteX14" fmla="*/ 6422232 w 12203907"/>
              <a:gd name="connsiteY14" fmla="*/ 803453 h 2322690"/>
              <a:gd name="connsiteX15" fmla="*/ 6847682 w 12203907"/>
              <a:gd name="connsiteY15" fmla="*/ 1082853 h 2322690"/>
              <a:gd name="connsiteX16" fmla="*/ 7177088 w 12203907"/>
              <a:gd name="connsiteY16" fmla="*/ 1272559 h 2322690"/>
              <a:gd name="connsiteX17" fmla="*/ 7501732 w 12203907"/>
              <a:gd name="connsiteY17" fmla="*/ 1435278 h 2322690"/>
              <a:gd name="connsiteX18" fmla="*/ 7815263 w 12203907"/>
              <a:gd name="connsiteY18" fmla="*/ 1630541 h 2322690"/>
              <a:gd name="connsiteX19" fmla="*/ 8205788 w 12203907"/>
              <a:gd name="connsiteY19" fmla="*/ 1782146 h 2322690"/>
              <a:gd name="connsiteX20" fmla="*/ 8898732 w 12203907"/>
              <a:gd name="connsiteY20" fmla="*/ 1879778 h 2322690"/>
              <a:gd name="connsiteX21" fmla="*/ 9927432 w 12203907"/>
              <a:gd name="connsiteY21" fmla="*/ 1984553 h 2322690"/>
              <a:gd name="connsiteX22" fmla="*/ 10708482 w 12203907"/>
              <a:gd name="connsiteY22" fmla="*/ 2146478 h 2322690"/>
              <a:gd name="connsiteX23" fmla="*/ 11158539 w 12203907"/>
              <a:gd name="connsiteY23" fmla="*/ 2215534 h 2322690"/>
              <a:gd name="connsiteX24" fmla="*/ 11551445 w 12203907"/>
              <a:gd name="connsiteY24" fmla="*/ 2292528 h 2322690"/>
              <a:gd name="connsiteX25" fmla="*/ 11768138 w 12203907"/>
              <a:gd name="connsiteY25" fmla="*/ 2322690 h 2322690"/>
              <a:gd name="connsiteX26" fmla="*/ 11965782 w 12203907"/>
              <a:gd name="connsiteY26" fmla="*/ 2308403 h 2322690"/>
              <a:gd name="connsiteX27" fmla="*/ 12203907 w 12203907"/>
              <a:gd name="connsiteY27" fmla="*/ 2298878 h 2322690"/>
              <a:gd name="connsiteX0" fmla="*/ 0 w 12203907"/>
              <a:gd name="connsiteY0" fmla="*/ 470077 h 2322690"/>
              <a:gd name="connsiteX1" fmla="*/ 345282 w 12203907"/>
              <a:gd name="connsiteY1" fmla="*/ 308153 h 2322690"/>
              <a:gd name="connsiteX2" fmla="*/ 878682 w 12203907"/>
              <a:gd name="connsiteY2" fmla="*/ 184328 h 2322690"/>
              <a:gd name="connsiteX3" fmla="*/ 1535907 w 12203907"/>
              <a:gd name="connsiteY3" fmla="*/ 22403 h 2322690"/>
              <a:gd name="connsiteX4" fmla="*/ 1812132 w 12203907"/>
              <a:gd name="connsiteY4" fmla="*/ 3353 h 2322690"/>
              <a:gd name="connsiteX5" fmla="*/ 2326482 w 12203907"/>
              <a:gd name="connsiteY5" fmla="*/ 41453 h 2322690"/>
              <a:gd name="connsiteX6" fmla="*/ 2983707 w 12203907"/>
              <a:gd name="connsiteY6" fmla="*/ 98603 h 2322690"/>
              <a:gd name="connsiteX7" fmla="*/ 3421857 w 12203907"/>
              <a:gd name="connsiteY7" fmla="*/ 127178 h 2322690"/>
              <a:gd name="connsiteX8" fmla="*/ 3826669 w 12203907"/>
              <a:gd name="connsiteY8" fmla="*/ 234334 h 2322690"/>
              <a:gd name="connsiteX9" fmla="*/ 4152901 w 12203907"/>
              <a:gd name="connsiteY9" fmla="*/ 317678 h 2322690"/>
              <a:gd name="connsiteX10" fmla="*/ 4362451 w 12203907"/>
              <a:gd name="connsiteY10" fmla="*/ 334346 h 2322690"/>
              <a:gd name="connsiteX11" fmla="*/ 4852988 w 12203907"/>
              <a:gd name="connsiteY11" fmla="*/ 441503 h 2322690"/>
              <a:gd name="connsiteX12" fmla="*/ 5645944 w 12203907"/>
              <a:gd name="connsiteY12" fmla="*/ 527228 h 2322690"/>
              <a:gd name="connsiteX13" fmla="*/ 6103144 w 12203907"/>
              <a:gd name="connsiteY13" fmla="*/ 634384 h 2322690"/>
              <a:gd name="connsiteX14" fmla="*/ 6229351 w 12203907"/>
              <a:gd name="connsiteY14" fmla="*/ 765353 h 2322690"/>
              <a:gd name="connsiteX15" fmla="*/ 6847682 w 12203907"/>
              <a:gd name="connsiteY15" fmla="*/ 1082853 h 2322690"/>
              <a:gd name="connsiteX16" fmla="*/ 7177088 w 12203907"/>
              <a:gd name="connsiteY16" fmla="*/ 1272559 h 2322690"/>
              <a:gd name="connsiteX17" fmla="*/ 7501732 w 12203907"/>
              <a:gd name="connsiteY17" fmla="*/ 1435278 h 2322690"/>
              <a:gd name="connsiteX18" fmla="*/ 7815263 w 12203907"/>
              <a:gd name="connsiteY18" fmla="*/ 1630541 h 2322690"/>
              <a:gd name="connsiteX19" fmla="*/ 8205788 w 12203907"/>
              <a:gd name="connsiteY19" fmla="*/ 1782146 h 2322690"/>
              <a:gd name="connsiteX20" fmla="*/ 8898732 w 12203907"/>
              <a:gd name="connsiteY20" fmla="*/ 1879778 h 2322690"/>
              <a:gd name="connsiteX21" fmla="*/ 9927432 w 12203907"/>
              <a:gd name="connsiteY21" fmla="*/ 1984553 h 2322690"/>
              <a:gd name="connsiteX22" fmla="*/ 10708482 w 12203907"/>
              <a:gd name="connsiteY22" fmla="*/ 2146478 h 2322690"/>
              <a:gd name="connsiteX23" fmla="*/ 11158539 w 12203907"/>
              <a:gd name="connsiteY23" fmla="*/ 2215534 h 2322690"/>
              <a:gd name="connsiteX24" fmla="*/ 11551445 w 12203907"/>
              <a:gd name="connsiteY24" fmla="*/ 2292528 h 2322690"/>
              <a:gd name="connsiteX25" fmla="*/ 11768138 w 12203907"/>
              <a:gd name="connsiteY25" fmla="*/ 2322690 h 2322690"/>
              <a:gd name="connsiteX26" fmla="*/ 11965782 w 12203907"/>
              <a:gd name="connsiteY26" fmla="*/ 2308403 h 2322690"/>
              <a:gd name="connsiteX27" fmla="*/ 12203907 w 12203907"/>
              <a:gd name="connsiteY27" fmla="*/ 2298878 h 2322690"/>
              <a:gd name="connsiteX0" fmla="*/ 0 w 12203907"/>
              <a:gd name="connsiteY0" fmla="*/ 470077 h 2322690"/>
              <a:gd name="connsiteX1" fmla="*/ 345282 w 12203907"/>
              <a:gd name="connsiteY1" fmla="*/ 308153 h 2322690"/>
              <a:gd name="connsiteX2" fmla="*/ 878682 w 12203907"/>
              <a:gd name="connsiteY2" fmla="*/ 184328 h 2322690"/>
              <a:gd name="connsiteX3" fmla="*/ 1535907 w 12203907"/>
              <a:gd name="connsiteY3" fmla="*/ 22403 h 2322690"/>
              <a:gd name="connsiteX4" fmla="*/ 1812132 w 12203907"/>
              <a:gd name="connsiteY4" fmla="*/ 3353 h 2322690"/>
              <a:gd name="connsiteX5" fmla="*/ 2326482 w 12203907"/>
              <a:gd name="connsiteY5" fmla="*/ 41453 h 2322690"/>
              <a:gd name="connsiteX6" fmla="*/ 2983707 w 12203907"/>
              <a:gd name="connsiteY6" fmla="*/ 98603 h 2322690"/>
              <a:gd name="connsiteX7" fmla="*/ 3421857 w 12203907"/>
              <a:gd name="connsiteY7" fmla="*/ 127178 h 2322690"/>
              <a:gd name="connsiteX8" fmla="*/ 3826669 w 12203907"/>
              <a:gd name="connsiteY8" fmla="*/ 234334 h 2322690"/>
              <a:gd name="connsiteX9" fmla="*/ 4152901 w 12203907"/>
              <a:gd name="connsiteY9" fmla="*/ 317678 h 2322690"/>
              <a:gd name="connsiteX10" fmla="*/ 4362451 w 12203907"/>
              <a:gd name="connsiteY10" fmla="*/ 334346 h 2322690"/>
              <a:gd name="connsiteX11" fmla="*/ 4852988 w 12203907"/>
              <a:gd name="connsiteY11" fmla="*/ 441503 h 2322690"/>
              <a:gd name="connsiteX12" fmla="*/ 5645944 w 12203907"/>
              <a:gd name="connsiteY12" fmla="*/ 527228 h 2322690"/>
              <a:gd name="connsiteX13" fmla="*/ 6103144 w 12203907"/>
              <a:gd name="connsiteY13" fmla="*/ 634384 h 2322690"/>
              <a:gd name="connsiteX14" fmla="*/ 6229351 w 12203907"/>
              <a:gd name="connsiteY14" fmla="*/ 765353 h 2322690"/>
              <a:gd name="connsiteX15" fmla="*/ 6847682 w 12203907"/>
              <a:gd name="connsiteY15" fmla="*/ 1082853 h 2322690"/>
              <a:gd name="connsiteX16" fmla="*/ 7177088 w 12203907"/>
              <a:gd name="connsiteY16" fmla="*/ 1272559 h 2322690"/>
              <a:gd name="connsiteX17" fmla="*/ 7501732 w 12203907"/>
              <a:gd name="connsiteY17" fmla="*/ 1435278 h 2322690"/>
              <a:gd name="connsiteX18" fmla="*/ 7815263 w 12203907"/>
              <a:gd name="connsiteY18" fmla="*/ 1630541 h 2322690"/>
              <a:gd name="connsiteX19" fmla="*/ 8205788 w 12203907"/>
              <a:gd name="connsiteY19" fmla="*/ 1782146 h 2322690"/>
              <a:gd name="connsiteX20" fmla="*/ 8898732 w 12203907"/>
              <a:gd name="connsiteY20" fmla="*/ 1879778 h 2322690"/>
              <a:gd name="connsiteX21" fmla="*/ 9927432 w 12203907"/>
              <a:gd name="connsiteY21" fmla="*/ 1984553 h 2322690"/>
              <a:gd name="connsiteX22" fmla="*/ 10708482 w 12203907"/>
              <a:gd name="connsiteY22" fmla="*/ 2146478 h 2322690"/>
              <a:gd name="connsiteX23" fmla="*/ 11158539 w 12203907"/>
              <a:gd name="connsiteY23" fmla="*/ 2215534 h 2322690"/>
              <a:gd name="connsiteX24" fmla="*/ 11551445 w 12203907"/>
              <a:gd name="connsiteY24" fmla="*/ 2292528 h 2322690"/>
              <a:gd name="connsiteX25" fmla="*/ 11768138 w 12203907"/>
              <a:gd name="connsiteY25" fmla="*/ 2322690 h 2322690"/>
              <a:gd name="connsiteX26" fmla="*/ 11965782 w 12203907"/>
              <a:gd name="connsiteY26" fmla="*/ 2308403 h 2322690"/>
              <a:gd name="connsiteX27" fmla="*/ 12203907 w 12203907"/>
              <a:gd name="connsiteY27" fmla="*/ 2298878 h 2322690"/>
              <a:gd name="connsiteX0" fmla="*/ 0 w 12203907"/>
              <a:gd name="connsiteY0" fmla="*/ 470077 h 2322690"/>
              <a:gd name="connsiteX1" fmla="*/ 345282 w 12203907"/>
              <a:gd name="connsiteY1" fmla="*/ 308153 h 2322690"/>
              <a:gd name="connsiteX2" fmla="*/ 878682 w 12203907"/>
              <a:gd name="connsiteY2" fmla="*/ 184328 h 2322690"/>
              <a:gd name="connsiteX3" fmla="*/ 1535907 w 12203907"/>
              <a:gd name="connsiteY3" fmla="*/ 22403 h 2322690"/>
              <a:gd name="connsiteX4" fmla="*/ 1812132 w 12203907"/>
              <a:gd name="connsiteY4" fmla="*/ 3353 h 2322690"/>
              <a:gd name="connsiteX5" fmla="*/ 2326482 w 12203907"/>
              <a:gd name="connsiteY5" fmla="*/ 41453 h 2322690"/>
              <a:gd name="connsiteX6" fmla="*/ 2983707 w 12203907"/>
              <a:gd name="connsiteY6" fmla="*/ 98603 h 2322690"/>
              <a:gd name="connsiteX7" fmla="*/ 3421857 w 12203907"/>
              <a:gd name="connsiteY7" fmla="*/ 127178 h 2322690"/>
              <a:gd name="connsiteX8" fmla="*/ 3826669 w 12203907"/>
              <a:gd name="connsiteY8" fmla="*/ 234334 h 2322690"/>
              <a:gd name="connsiteX9" fmla="*/ 4152901 w 12203907"/>
              <a:gd name="connsiteY9" fmla="*/ 317678 h 2322690"/>
              <a:gd name="connsiteX10" fmla="*/ 4362451 w 12203907"/>
              <a:gd name="connsiteY10" fmla="*/ 334346 h 2322690"/>
              <a:gd name="connsiteX11" fmla="*/ 4852988 w 12203907"/>
              <a:gd name="connsiteY11" fmla="*/ 441503 h 2322690"/>
              <a:gd name="connsiteX12" fmla="*/ 5645944 w 12203907"/>
              <a:gd name="connsiteY12" fmla="*/ 527228 h 2322690"/>
              <a:gd name="connsiteX13" fmla="*/ 6103144 w 12203907"/>
              <a:gd name="connsiteY13" fmla="*/ 634384 h 2322690"/>
              <a:gd name="connsiteX14" fmla="*/ 6272213 w 12203907"/>
              <a:gd name="connsiteY14" fmla="*/ 770116 h 2322690"/>
              <a:gd name="connsiteX15" fmla="*/ 6847682 w 12203907"/>
              <a:gd name="connsiteY15" fmla="*/ 1082853 h 2322690"/>
              <a:gd name="connsiteX16" fmla="*/ 7177088 w 12203907"/>
              <a:gd name="connsiteY16" fmla="*/ 1272559 h 2322690"/>
              <a:gd name="connsiteX17" fmla="*/ 7501732 w 12203907"/>
              <a:gd name="connsiteY17" fmla="*/ 1435278 h 2322690"/>
              <a:gd name="connsiteX18" fmla="*/ 7815263 w 12203907"/>
              <a:gd name="connsiteY18" fmla="*/ 1630541 h 2322690"/>
              <a:gd name="connsiteX19" fmla="*/ 8205788 w 12203907"/>
              <a:gd name="connsiteY19" fmla="*/ 1782146 h 2322690"/>
              <a:gd name="connsiteX20" fmla="*/ 8898732 w 12203907"/>
              <a:gd name="connsiteY20" fmla="*/ 1879778 h 2322690"/>
              <a:gd name="connsiteX21" fmla="*/ 9927432 w 12203907"/>
              <a:gd name="connsiteY21" fmla="*/ 1984553 h 2322690"/>
              <a:gd name="connsiteX22" fmla="*/ 10708482 w 12203907"/>
              <a:gd name="connsiteY22" fmla="*/ 2146478 h 2322690"/>
              <a:gd name="connsiteX23" fmla="*/ 11158539 w 12203907"/>
              <a:gd name="connsiteY23" fmla="*/ 2215534 h 2322690"/>
              <a:gd name="connsiteX24" fmla="*/ 11551445 w 12203907"/>
              <a:gd name="connsiteY24" fmla="*/ 2292528 h 2322690"/>
              <a:gd name="connsiteX25" fmla="*/ 11768138 w 12203907"/>
              <a:gd name="connsiteY25" fmla="*/ 2322690 h 2322690"/>
              <a:gd name="connsiteX26" fmla="*/ 11965782 w 12203907"/>
              <a:gd name="connsiteY26" fmla="*/ 2308403 h 2322690"/>
              <a:gd name="connsiteX27" fmla="*/ 12203907 w 12203907"/>
              <a:gd name="connsiteY27" fmla="*/ 2298878 h 2322690"/>
              <a:gd name="connsiteX0" fmla="*/ 0 w 12203907"/>
              <a:gd name="connsiteY0" fmla="*/ 470077 h 2322690"/>
              <a:gd name="connsiteX1" fmla="*/ 345282 w 12203907"/>
              <a:gd name="connsiteY1" fmla="*/ 308153 h 2322690"/>
              <a:gd name="connsiteX2" fmla="*/ 878682 w 12203907"/>
              <a:gd name="connsiteY2" fmla="*/ 184328 h 2322690"/>
              <a:gd name="connsiteX3" fmla="*/ 1535907 w 12203907"/>
              <a:gd name="connsiteY3" fmla="*/ 22403 h 2322690"/>
              <a:gd name="connsiteX4" fmla="*/ 1812132 w 12203907"/>
              <a:gd name="connsiteY4" fmla="*/ 3353 h 2322690"/>
              <a:gd name="connsiteX5" fmla="*/ 2326482 w 12203907"/>
              <a:gd name="connsiteY5" fmla="*/ 41453 h 2322690"/>
              <a:gd name="connsiteX6" fmla="*/ 2983707 w 12203907"/>
              <a:gd name="connsiteY6" fmla="*/ 98603 h 2322690"/>
              <a:gd name="connsiteX7" fmla="*/ 3421857 w 12203907"/>
              <a:gd name="connsiteY7" fmla="*/ 127178 h 2322690"/>
              <a:gd name="connsiteX8" fmla="*/ 3826669 w 12203907"/>
              <a:gd name="connsiteY8" fmla="*/ 234334 h 2322690"/>
              <a:gd name="connsiteX9" fmla="*/ 4152901 w 12203907"/>
              <a:gd name="connsiteY9" fmla="*/ 317678 h 2322690"/>
              <a:gd name="connsiteX10" fmla="*/ 4362451 w 12203907"/>
              <a:gd name="connsiteY10" fmla="*/ 334346 h 2322690"/>
              <a:gd name="connsiteX11" fmla="*/ 4852988 w 12203907"/>
              <a:gd name="connsiteY11" fmla="*/ 441503 h 2322690"/>
              <a:gd name="connsiteX12" fmla="*/ 5645944 w 12203907"/>
              <a:gd name="connsiteY12" fmla="*/ 527228 h 2322690"/>
              <a:gd name="connsiteX13" fmla="*/ 6103144 w 12203907"/>
              <a:gd name="connsiteY13" fmla="*/ 634384 h 2322690"/>
              <a:gd name="connsiteX14" fmla="*/ 6272213 w 12203907"/>
              <a:gd name="connsiteY14" fmla="*/ 770116 h 2322690"/>
              <a:gd name="connsiteX15" fmla="*/ 6847682 w 12203907"/>
              <a:gd name="connsiteY15" fmla="*/ 1082853 h 2322690"/>
              <a:gd name="connsiteX16" fmla="*/ 7177088 w 12203907"/>
              <a:gd name="connsiteY16" fmla="*/ 1272559 h 2322690"/>
              <a:gd name="connsiteX17" fmla="*/ 7501732 w 12203907"/>
              <a:gd name="connsiteY17" fmla="*/ 1435278 h 2322690"/>
              <a:gd name="connsiteX18" fmla="*/ 7815263 w 12203907"/>
              <a:gd name="connsiteY18" fmla="*/ 1630541 h 2322690"/>
              <a:gd name="connsiteX19" fmla="*/ 8205788 w 12203907"/>
              <a:gd name="connsiteY19" fmla="*/ 1782146 h 2322690"/>
              <a:gd name="connsiteX20" fmla="*/ 8898732 w 12203907"/>
              <a:gd name="connsiteY20" fmla="*/ 1879778 h 2322690"/>
              <a:gd name="connsiteX21" fmla="*/ 9927432 w 12203907"/>
              <a:gd name="connsiteY21" fmla="*/ 1984553 h 2322690"/>
              <a:gd name="connsiteX22" fmla="*/ 10708482 w 12203907"/>
              <a:gd name="connsiteY22" fmla="*/ 2146478 h 2322690"/>
              <a:gd name="connsiteX23" fmla="*/ 11158539 w 12203907"/>
              <a:gd name="connsiteY23" fmla="*/ 2215534 h 2322690"/>
              <a:gd name="connsiteX24" fmla="*/ 11551445 w 12203907"/>
              <a:gd name="connsiteY24" fmla="*/ 2292528 h 2322690"/>
              <a:gd name="connsiteX25" fmla="*/ 11768138 w 12203907"/>
              <a:gd name="connsiteY25" fmla="*/ 2322690 h 2322690"/>
              <a:gd name="connsiteX26" fmla="*/ 11965782 w 12203907"/>
              <a:gd name="connsiteY26" fmla="*/ 2308403 h 2322690"/>
              <a:gd name="connsiteX27" fmla="*/ 12203907 w 12203907"/>
              <a:gd name="connsiteY27" fmla="*/ 2298878 h 23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03907" h="2322690">
                <a:moveTo>
                  <a:pt x="0" y="470077"/>
                </a:moveTo>
                <a:cubicBezTo>
                  <a:pt x="154781" y="459758"/>
                  <a:pt x="198835" y="355778"/>
                  <a:pt x="345282" y="308153"/>
                </a:cubicBezTo>
                <a:cubicBezTo>
                  <a:pt x="491729" y="260528"/>
                  <a:pt x="878682" y="184328"/>
                  <a:pt x="878682" y="184328"/>
                </a:cubicBezTo>
                <a:cubicBezTo>
                  <a:pt x="1077120" y="136703"/>
                  <a:pt x="1380332" y="52565"/>
                  <a:pt x="1535907" y="22403"/>
                </a:cubicBezTo>
                <a:cubicBezTo>
                  <a:pt x="1691482" y="-7760"/>
                  <a:pt x="1680370" y="178"/>
                  <a:pt x="1812132" y="3353"/>
                </a:cubicBezTo>
                <a:cubicBezTo>
                  <a:pt x="1943894" y="6528"/>
                  <a:pt x="2326482" y="41453"/>
                  <a:pt x="2326482" y="41453"/>
                </a:cubicBezTo>
                <a:lnTo>
                  <a:pt x="2983707" y="98603"/>
                </a:lnTo>
                <a:cubicBezTo>
                  <a:pt x="3166270" y="112891"/>
                  <a:pt x="3281363" y="104556"/>
                  <a:pt x="3421857" y="127178"/>
                </a:cubicBezTo>
                <a:cubicBezTo>
                  <a:pt x="3562351" y="149800"/>
                  <a:pt x="3704828" y="202584"/>
                  <a:pt x="3826669" y="234334"/>
                </a:cubicBezTo>
                <a:cubicBezTo>
                  <a:pt x="3935413" y="262115"/>
                  <a:pt x="4063604" y="301009"/>
                  <a:pt x="4152901" y="317678"/>
                </a:cubicBezTo>
                <a:cubicBezTo>
                  <a:pt x="4242198" y="334347"/>
                  <a:pt x="4245770" y="313708"/>
                  <a:pt x="4362451" y="334346"/>
                </a:cubicBezTo>
                <a:cubicBezTo>
                  <a:pt x="4479132" y="354984"/>
                  <a:pt x="4639073" y="409356"/>
                  <a:pt x="4852988" y="441503"/>
                </a:cubicBezTo>
                <a:cubicBezTo>
                  <a:pt x="5066903" y="473650"/>
                  <a:pt x="5437585" y="495081"/>
                  <a:pt x="5645944" y="527228"/>
                </a:cubicBezTo>
                <a:cubicBezTo>
                  <a:pt x="5854303" y="559375"/>
                  <a:pt x="5998766" y="593903"/>
                  <a:pt x="6103144" y="634384"/>
                </a:cubicBezTo>
                <a:cubicBezTo>
                  <a:pt x="6207522" y="674865"/>
                  <a:pt x="6117166" y="716803"/>
                  <a:pt x="6272213" y="770116"/>
                </a:cubicBezTo>
                <a:cubicBezTo>
                  <a:pt x="6427260" y="823429"/>
                  <a:pt x="6696869" y="999112"/>
                  <a:pt x="6847682" y="1082853"/>
                </a:cubicBezTo>
                <a:cubicBezTo>
                  <a:pt x="6998495" y="1166594"/>
                  <a:pt x="7068080" y="1213822"/>
                  <a:pt x="7177088" y="1272559"/>
                </a:cubicBezTo>
                <a:cubicBezTo>
                  <a:pt x="7286096" y="1331296"/>
                  <a:pt x="7395370" y="1375614"/>
                  <a:pt x="7501732" y="1435278"/>
                </a:cubicBezTo>
                <a:cubicBezTo>
                  <a:pt x="7608094" y="1494942"/>
                  <a:pt x="7697920" y="1572730"/>
                  <a:pt x="7815263" y="1630541"/>
                </a:cubicBezTo>
                <a:cubicBezTo>
                  <a:pt x="7932606" y="1688352"/>
                  <a:pt x="8025210" y="1740606"/>
                  <a:pt x="8205788" y="1782146"/>
                </a:cubicBezTo>
                <a:cubicBezTo>
                  <a:pt x="8386366" y="1823686"/>
                  <a:pt x="8611791" y="1846044"/>
                  <a:pt x="8898732" y="1879778"/>
                </a:cubicBezTo>
                <a:cubicBezTo>
                  <a:pt x="9185673" y="1913513"/>
                  <a:pt x="9625807" y="1940103"/>
                  <a:pt x="9927432" y="1984553"/>
                </a:cubicBezTo>
                <a:cubicBezTo>
                  <a:pt x="10229057" y="2029003"/>
                  <a:pt x="10503298" y="2107981"/>
                  <a:pt x="10708482" y="2146478"/>
                </a:cubicBezTo>
                <a:cubicBezTo>
                  <a:pt x="10913666" y="2184975"/>
                  <a:pt x="11018045" y="2191192"/>
                  <a:pt x="11158539" y="2215534"/>
                </a:cubicBezTo>
                <a:lnTo>
                  <a:pt x="11551445" y="2292528"/>
                </a:lnTo>
                <a:cubicBezTo>
                  <a:pt x="11624470" y="2306815"/>
                  <a:pt x="11699082" y="2320044"/>
                  <a:pt x="11768138" y="2322690"/>
                </a:cubicBezTo>
                <a:cubicBezTo>
                  <a:pt x="11834019" y="2317928"/>
                  <a:pt x="11893154" y="2312372"/>
                  <a:pt x="11965782" y="2308403"/>
                </a:cubicBezTo>
                <a:cubicBezTo>
                  <a:pt x="12038410" y="2304434"/>
                  <a:pt x="12124532" y="2302053"/>
                  <a:pt x="12203907" y="2298878"/>
                </a:cubicBezTo>
              </a:path>
            </a:pathLst>
          </a:custGeom>
          <a:noFill/>
          <a:ln w="73025">
            <a:solidFill>
              <a:srgbClr val="BCBBBB">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035757" y="1993118"/>
            <a:ext cx="5010403" cy="1012585"/>
          </a:xfrm>
          <a:prstGeom prst="rect">
            <a:avLst/>
          </a:prstGeom>
        </p:spPr>
        <p:txBody>
          <a:bodyPr wrap="square">
            <a:spAutoFit/>
          </a:bodyPr>
          <a:lstStyle/>
          <a:p>
            <a:pPr algn="r">
              <a:lnSpc>
                <a:spcPct val="115000"/>
              </a:lnSpc>
              <a:spcAft>
                <a:spcPts val="0"/>
              </a:spcAft>
            </a:pPr>
            <a:r>
              <a:rPr lang="it-IT" sz="1200">
                <a:solidFill>
                  <a:srgbClr val="000000"/>
                </a:solidFill>
                <a:latin typeface="Bahnschrift" panose="020B0502040204020203" pitchFamily="34" charset="0"/>
                <a:ea typeface="Calibri" panose="020F0502020204030204" pitchFamily="34" charset="0"/>
                <a:cs typeface="Times New Roman" panose="02020603050405020304" pitchFamily="18" charset="0"/>
              </a:rPr>
              <a:t>Anton </a:t>
            </a:r>
            <a:r>
              <a:rPr lang="it-IT" sz="12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Pijl, </a:t>
            </a:r>
            <a:r>
              <a:rPr lang="it-IT" sz="1200">
                <a:solidFill>
                  <a:srgbClr val="000000"/>
                </a:solidFill>
                <a:latin typeface="Bahnschrift" panose="020B0502040204020203" pitchFamily="34" charset="0"/>
                <a:ea typeface="Calibri" panose="020F0502020204030204" pitchFamily="34" charset="0"/>
                <a:cs typeface="Times New Roman" panose="02020603050405020304" pitchFamily="18" charset="0"/>
              </a:rPr>
              <a:t>Eugenio </a:t>
            </a:r>
            <a:r>
              <a:rPr lang="it-IT" sz="1200" err="1"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Straffelini</a:t>
            </a:r>
            <a:r>
              <a:rPr lang="it-IT" sz="12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 </a:t>
            </a:r>
            <a:r>
              <a:rPr lang="it-IT" sz="1200" err="1">
                <a:solidFill>
                  <a:srgbClr val="000000"/>
                </a:solidFill>
                <a:latin typeface="Bahnschrift" panose="020B0502040204020203" pitchFamily="34" charset="0"/>
                <a:ea typeface="Calibri" panose="020F0502020204030204" pitchFamily="34" charset="0"/>
                <a:cs typeface="Times New Roman" panose="02020603050405020304" pitchFamily="18" charset="0"/>
              </a:rPr>
              <a:t>Wendi</a:t>
            </a:r>
            <a:r>
              <a:rPr lang="it-IT" sz="1200">
                <a:solidFill>
                  <a:srgbClr val="000000"/>
                </a:solidFill>
                <a:latin typeface="Bahnschrift" panose="020B0502040204020203" pitchFamily="34" charset="0"/>
                <a:ea typeface="Calibri" panose="020F0502020204030204" pitchFamily="34" charset="0"/>
                <a:cs typeface="Times New Roman" panose="02020603050405020304" pitchFamily="18" charset="0"/>
              </a:rPr>
              <a:t> </a:t>
            </a:r>
            <a:r>
              <a:rPr lang="it-IT" sz="1200" err="1"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Wang</a:t>
            </a:r>
            <a:r>
              <a:rPr lang="it-IT" sz="12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 and </a:t>
            </a:r>
            <a:r>
              <a:rPr lang="it-IT" sz="1200">
                <a:solidFill>
                  <a:srgbClr val="000000"/>
                </a:solidFill>
                <a:latin typeface="Bahnschrift" panose="020B0502040204020203" pitchFamily="34" charset="0"/>
                <a:ea typeface="Calibri" panose="020F0502020204030204" pitchFamily="34" charset="0"/>
                <a:cs typeface="Times New Roman" panose="02020603050405020304" pitchFamily="18" charset="0"/>
              </a:rPr>
              <a:t>Paolo </a:t>
            </a:r>
            <a:r>
              <a:rPr lang="it-IT" sz="12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Tarolli</a:t>
            </a:r>
            <a:r>
              <a:rPr lang="it-IT" sz="14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
            </a:r>
            <a:br>
              <a:rPr lang="it-IT" sz="14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br>
            <a:r>
              <a:rPr lang="it-IT" sz="10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t/>
            </a:r>
            <a:br>
              <a:rPr lang="it-IT" sz="1000" smtClean="0">
                <a:solidFill>
                  <a:srgbClr val="000000"/>
                </a:solidFill>
                <a:latin typeface="Bahnschrift" panose="020B0502040204020203" pitchFamily="34" charset="0"/>
                <a:ea typeface="Calibri" panose="020F0502020204030204" pitchFamily="34" charset="0"/>
                <a:cs typeface="Times New Roman" panose="02020603050405020304" pitchFamily="18" charset="0"/>
              </a:rPr>
            </a:b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Department of Land, Environment, Agriculture and Forestry, University of </a:t>
            </a:r>
            <a:r>
              <a:rPr lang="en-US" sz="1000" err="1"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Padova</a:t>
            </a: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
            </a:r>
            <a:b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br>
            <a:r>
              <a:rPr lang="en-US" sz="1000" err="1"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Agripolis</a:t>
            </a: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 </a:t>
            </a:r>
            <a:r>
              <a:rPr lang="en-US" sz="1000" err="1"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Viale</a:t>
            </a: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 </a:t>
            </a:r>
            <a:r>
              <a:rPr lang="en-US" sz="1000" err="1"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dell’Università</a:t>
            </a: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 16, 35020 </a:t>
            </a:r>
            <a:r>
              <a:rPr lang="en-US" sz="1000" err="1"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Legnaro</a:t>
            </a: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 (PD), Italy</a:t>
            </a:r>
            <a:b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br>
            <a:r>
              <a:rPr lang="en-US" sz="1000" smtClean="0">
                <a:solidFill>
                  <a:srgbClr val="000000"/>
                </a:solidFill>
                <a:latin typeface="Bahnschrift Light SemiCondensed" panose="020B0502040204020203" pitchFamily="34" charset="0"/>
                <a:ea typeface="Calibri" panose="020F0502020204030204" pitchFamily="34" charset="0"/>
                <a:cs typeface="Times New Roman" panose="02020603050405020304" pitchFamily="18" charset="0"/>
              </a:rPr>
              <a:t>(anton.pijl@unipd.it) </a:t>
            </a:r>
            <a:endParaRPr lang="en-GB" sz="1050">
              <a:latin typeface="Bahnschrift Light SemiCondensed" panose="020B0502040204020203" pitchFamily="34" charset="0"/>
              <a:ea typeface="Calibri" panose="020F0502020204030204" pitchFamily="34" charset="0"/>
              <a:cs typeface="Times New Roman" panose="02020603050405020304" pitchFamily="18" charset="0"/>
            </a:endParaRPr>
          </a:p>
        </p:txBody>
      </p:sp>
      <p:grpSp>
        <p:nvGrpSpPr>
          <p:cNvPr id="13" name="Group 12"/>
          <p:cNvGrpSpPr/>
          <p:nvPr/>
        </p:nvGrpSpPr>
        <p:grpSpPr>
          <a:xfrm>
            <a:off x="4473385" y="6566915"/>
            <a:ext cx="3245225" cy="353837"/>
            <a:chOff x="4473385" y="6602775"/>
            <a:chExt cx="3245225" cy="353837"/>
          </a:xfrm>
        </p:grpSpPr>
        <p:sp>
          <p:nvSpPr>
            <p:cNvPr id="14" name="Rounded Rectangle 13"/>
            <p:cNvSpPr/>
            <p:nvPr userDrawn="1"/>
          </p:nvSpPr>
          <p:spPr>
            <a:xfrm>
              <a:off x="4473385" y="6602775"/>
              <a:ext cx="3245225" cy="353837"/>
            </a:xfrm>
            <a:prstGeom prst="roundRect">
              <a:avLst>
                <a:gd name="adj" fmla="val 26712"/>
              </a:avLst>
            </a:prstGeom>
            <a:solidFill>
              <a:schemeClr val="bg1">
                <a:alpha val="8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r"/>
              <a:r>
                <a:rPr lang="en-GB" sz="1100" b="0" i="0" kern="1200" smtClean="0">
                  <a:solidFill>
                    <a:schemeClr val="accent5"/>
                  </a:solidFill>
                  <a:effectLst/>
                  <a:latin typeface="Bahnschrift Light" panose="020B0502040204020203" pitchFamily="34" charset="0"/>
                  <a:hlinkClick r:id="rId4"/>
                </a:rPr>
                <a:t>doi.org/10.5194/egusphere-egu21-2272</a:t>
              </a:r>
              <a:endParaRPr lang="en-GB" sz="1100">
                <a:solidFill>
                  <a:schemeClr val="accent5"/>
                </a:solidFill>
                <a:effectLst/>
                <a:latin typeface="Bahnschrift Light" panose="020B0502040204020203" pitchFamily="34" charset="0"/>
              </a:endParaRPr>
            </a:p>
          </p:txBody>
        </p:sp>
        <p:pic>
          <p:nvPicPr>
            <p:cNvPr id="15" name="Picture 10" descr="https://www.aho.nsw.gov.au/__data/assets/image/0004/567679/CC-License-1.png">
              <a:extLst>
                <a:ext uri="{FF2B5EF4-FFF2-40B4-BE49-F238E27FC236}">
                  <a16:creationId xmlns:a16="http://schemas.microsoft.com/office/drawing/2014/main" id="{CDD836F0-43EA-46A7-9BE5-8585DC4E2C3E}"/>
                </a:ext>
              </a:extLst>
            </p:cNvPr>
            <p:cNvPicPr>
              <a:picLocks noChangeAspect="1" noChangeArrowheads="1"/>
            </p:cNvPicPr>
            <p:nvPr userDrawn="1"/>
          </p:nvPicPr>
          <p:blipFill>
            <a:blip r:embed="rId5" cstate="print">
              <a:alphaModFix amt="85000"/>
              <a:extLst>
                <a:ext uri="{28A0092B-C50C-407E-A947-70E740481C1C}">
                  <a14:useLocalDpi xmlns:a14="http://schemas.microsoft.com/office/drawing/2010/main" val="0"/>
                </a:ext>
              </a:extLst>
            </a:blip>
            <a:srcRect/>
            <a:stretch>
              <a:fillRect/>
            </a:stretch>
          </p:blipFill>
          <p:spPr bwMode="auto">
            <a:xfrm>
              <a:off x="4570422" y="6655178"/>
              <a:ext cx="575319" cy="20282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Oval 19">
            <a:hlinkClick r:id="rId6" action="ppaction://hlinksldjump"/>
          </p:cNvPr>
          <p:cNvSpPr/>
          <p:nvPr/>
        </p:nvSpPr>
        <p:spPr>
          <a:xfrm>
            <a:off x="227442" y="1885450"/>
            <a:ext cx="1019826" cy="1019826"/>
          </a:xfrm>
          <a:prstGeom prst="ellipse">
            <a:avLst/>
          </a:prstGeom>
          <a:solidFill>
            <a:schemeClr val="tx1">
              <a:lumMod val="85000"/>
              <a:lumOff val="15000"/>
              <a:alpha val="65000"/>
            </a:schemeClr>
          </a:solidFill>
          <a:ln>
            <a:solidFill>
              <a:schemeClr val="accent4"/>
            </a:solid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jump to </a:t>
            </a:r>
            <a:r>
              <a:rPr lang="en-GB" sz="120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introduction</a:t>
            </a:r>
            <a:endParaRPr lang="en-GB" sz="1200" b="1">
              <a:effectLst>
                <a:outerShdw blurRad="38100" dist="38100" dir="2700000" algn="tl">
                  <a:srgbClr val="000000">
                    <a:alpha val="43137"/>
                  </a:srgbClr>
                </a:outerShdw>
              </a:effectLst>
              <a:latin typeface="Bahnschrift SemiCondensed" panose="020B0502040204020203" pitchFamily="34" charset="0"/>
            </a:endParaRPr>
          </a:p>
        </p:txBody>
      </p:sp>
      <p:sp>
        <p:nvSpPr>
          <p:cNvPr id="21" name="Oval 20">
            <a:hlinkClick r:id="rId7" action="ppaction://hlinksldjump"/>
          </p:cNvPr>
          <p:cNvSpPr/>
          <p:nvPr/>
        </p:nvSpPr>
        <p:spPr>
          <a:xfrm>
            <a:off x="1757181" y="4432259"/>
            <a:ext cx="1019826" cy="1019826"/>
          </a:xfrm>
          <a:prstGeom prst="ellipse">
            <a:avLst/>
          </a:prstGeom>
          <a:solidFill>
            <a:schemeClr val="tx1">
              <a:lumMod val="85000"/>
              <a:lumOff val="15000"/>
              <a:alpha val="65000"/>
            </a:schemeClr>
          </a:solidFill>
          <a:ln>
            <a:solidFill>
              <a:schemeClr val="accent4"/>
            </a:solid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jump to </a:t>
            </a:r>
            <a:r>
              <a:rPr lang="en-GB" sz="120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200" b="1">
              <a:effectLst>
                <a:outerShdw blurRad="38100" dist="38100" dir="2700000" algn="tl">
                  <a:srgbClr val="000000">
                    <a:alpha val="43137"/>
                  </a:srgbClr>
                </a:outerShdw>
              </a:effectLst>
              <a:latin typeface="Bahnschrift SemiCondensed" panose="020B0502040204020203" pitchFamily="34" charset="0"/>
            </a:endParaRPr>
          </a:p>
        </p:txBody>
      </p:sp>
      <p:sp>
        <p:nvSpPr>
          <p:cNvPr id="22" name="Oval 21">
            <a:hlinkClick r:id="rId8" action="ppaction://hlinksldjump"/>
          </p:cNvPr>
          <p:cNvSpPr/>
          <p:nvPr/>
        </p:nvSpPr>
        <p:spPr>
          <a:xfrm>
            <a:off x="3244144" y="5065394"/>
            <a:ext cx="1019826" cy="1019826"/>
          </a:xfrm>
          <a:prstGeom prst="ellipse">
            <a:avLst/>
          </a:prstGeom>
          <a:solidFill>
            <a:schemeClr val="tx1">
              <a:lumMod val="85000"/>
              <a:lumOff val="15000"/>
              <a:alpha val="65000"/>
            </a:schemeClr>
          </a:solidFill>
          <a:ln>
            <a:solidFill>
              <a:schemeClr val="accent4"/>
            </a:solid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jump to </a:t>
            </a:r>
            <a:r>
              <a:rPr lang="en-GB" sz="120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200" b="1">
              <a:effectLst>
                <a:outerShdw blurRad="38100" dist="38100" dir="2700000" algn="tl">
                  <a:srgbClr val="000000">
                    <a:alpha val="43137"/>
                  </a:srgbClr>
                </a:outerShdw>
              </a:effectLst>
              <a:latin typeface="Bahnschrift SemiCondensed" panose="020B0502040204020203" pitchFamily="34" charset="0"/>
            </a:endParaRPr>
          </a:p>
        </p:txBody>
      </p:sp>
      <p:sp>
        <p:nvSpPr>
          <p:cNvPr id="23" name="Oval 22">
            <a:hlinkClick r:id="rId9" action="ppaction://hlinksldjump"/>
          </p:cNvPr>
          <p:cNvSpPr/>
          <p:nvPr/>
        </p:nvSpPr>
        <p:spPr>
          <a:xfrm>
            <a:off x="4785646" y="5408943"/>
            <a:ext cx="1019826" cy="1019826"/>
          </a:xfrm>
          <a:prstGeom prst="ellipse">
            <a:avLst/>
          </a:prstGeom>
          <a:solidFill>
            <a:schemeClr val="tx1">
              <a:lumMod val="85000"/>
              <a:lumOff val="15000"/>
              <a:alpha val="65000"/>
            </a:schemeClr>
          </a:solidFill>
          <a:ln>
            <a:solidFill>
              <a:schemeClr val="accent4"/>
            </a:solid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jump to </a:t>
            </a:r>
            <a:r>
              <a:rPr lang="en-GB" sz="120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conclusions</a:t>
            </a:r>
            <a:endParaRPr lang="en-GB" sz="1200" b="1">
              <a:effectLst>
                <a:outerShdw blurRad="38100" dist="38100" dir="2700000" algn="tl">
                  <a:srgbClr val="000000">
                    <a:alpha val="43137"/>
                  </a:srgbClr>
                </a:outerShdw>
              </a:effectLst>
              <a:latin typeface="Bahnschrift SemiCondensed" panose="020B0502040204020203" pitchFamily="34" charset="0"/>
            </a:endParaRPr>
          </a:p>
        </p:txBody>
      </p:sp>
      <p:sp>
        <p:nvSpPr>
          <p:cNvPr id="25" name="Oval 24">
            <a:hlinkClick r:id="rId10" action="ppaction://hlinksldjump"/>
          </p:cNvPr>
          <p:cNvSpPr/>
          <p:nvPr/>
        </p:nvSpPr>
        <p:spPr>
          <a:xfrm>
            <a:off x="737355" y="3236905"/>
            <a:ext cx="1019826" cy="1019826"/>
          </a:xfrm>
          <a:prstGeom prst="ellipse">
            <a:avLst/>
          </a:prstGeom>
          <a:solidFill>
            <a:schemeClr val="tx1">
              <a:lumMod val="85000"/>
              <a:lumOff val="15000"/>
              <a:alpha val="65000"/>
            </a:schemeClr>
          </a:solidFill>
          <a:ln>
            <a:solidFill>
              <a:schemeClr val="accent4"/>
            </a:solid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jump to </a:t>
            </a:r>
            <a:r>
              <a:rPr lang="en-GB" sz="120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vineyard types</a:t>
            </a:r>
            <a:endParaRPr lang="en-GB" sz="1200" b="1">
              <a:effectLst>
                <a:outerShdw blurRad="38100" dist="38100" dir="2700000" algn="tl">
                  <a:srgbClr val="000000">
                    <a:alpha val="43137"/>
                  </a:srgbClr>
                </a:outerShdw>
              </a:effectLst>
              <a:latin typeface="Bahnschrift SemiCondensed" panose="020B0502040204020203" pitchFamily="34" charset="0"/>
            </a:endParaRPr>
          </a:p>
        </p:txBody>
      </p:sp>
    </p:spTree>
    <p:extLst>
      <p:ext uri="{BB962C8B-B14F-4D97-AF65-F5344CB8AC3E}">
        <p14:creationId xmlns:p14="http://schemas.microsoft.com/office/powerpoint/2010/main" val="3647856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nip Single Corner Rectangle 73"/>
          <p:cNvSpPr/>
          <p:nvPr/>
        </p:nvSpPr>
        <p:spPr>
          <a:xfrm>
            <a:off x="-6132" y="1069793"/>
            <a:ext cx="12198132" cy="4964071"/>
          </a:xfrm>
          <a:prstGeom prst="snip1Rect">
            <a:avLst>
              <a:gd name="adj" fmla="val 6897"/>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64444" y="1210623"/>
            <a:ext cx="5290588" cy="479747"/>
          </a:xfrm>
          <a:prstGeom prst="rect">
            <a:avLst/>
          </a:prstGeom>
        </p:spPr>
        <p:txBody>
          <a:bodyPr wrap="square">
            <a:spAutoFit/>
          </a:bodyPr>
          <a:lstStyle/>
          <a:p>
            <a:pPr algn="ctr">
              <a:lnSpc>
                <a:spcPct val="115000"/>
              </a:lnSpc>
            </a:pPr>
            <a:r>
              <a:rPr lang="it-IT" sz="12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ACTUAL SCENARIO		NATURAL SCENARIO</a:t>
            </a:r>
            <a:br>
              <a:rPr lang="it-IT" sz="12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100" kern="1400" spc="-50" smtClean="0">
                <a:solidFill>
                  <a:schemeClr val="bg1"/>
                </a:solidFill>
                <a:effectLst>
                  <a:outerShdw blurRad="38100" dist="38100" dir="2700000" algn="tl">
                    <a:srgbClr val="000000">
                      <a:alpha val="43137"/>
                    </a:srgbClr>
                  </a:outerShdw>
                </a:effectLst>
                <a:latin typeface="Bahnschrift Light SemiCondensed" panose="020B0502040204020203" pitchFamily="34" charset="0"/>
                <a:ea typeface="Times New Roman" panose="02020603050405020304" pitchFamily="18" charset="0"/>
                <a:cs typeface="Times New Roman" panose="02020603050405020304" pitchFamily="18" charset="0"/>
              </a:rPr>
              <a:t>(terraced vineyard)	</a:t>
            </a:r>
            <a:r>
              <a:rPr lang="it-IT" sz="1100" b="1" kern="1400" spc="-50" smtClean="0">
                <a:solidFill>
                  <a:schemeClr val="bg1"/>
                </a:solidFill>
                <a:effectLst>
                  <a:outerShdw blurRad="38100" dist="38100" dir="2700000" algn="tl">
                    <a:srgbClr val="000000">
                      <a:alpha val="43137"/>
                    </a:srgbClr>
                  </a:outerShdw>
                </a:effectLst>
                <a:latin typeface="Bahnschrift Light SemiCondensed" panose="020B0502040204020203" pitchFamily="34" charset="0"/>
                <a:ea typeface="Times New Roman" panose="02020603050405020304" pitchFamily="18" charset="0"/>
                <a:cs typeface="Times New Roman" panose="02020603050405020304" pitchFamily="18" charset="0"/>
              </a:rPr>
              <a:t>	</a:t>
            </a:r>
            <a:r>
              <a:rPr lang="it-IT" sz="1100" kern="1400" spc="-50" smtClean="0">
                <a:solidFill>
                  <a:schemeClr val="bg1"/>
                </a:solidFill>
                <a:effectLst>
                  <a:outerShdw blurRad="38100" dist="38100" dir="2700000" algn="tl">
                    <a:srgbClr val="000000">
                      <a:alpha val="43137"/>
                    </a:srgbClr>
                  </a:outerShdw>
                </a:effectLst>
                <a:latin typeface="Bahnschrift Light SemiCondensed" panose="020B0502040204020203" pitchFamily="34" charset="0"/>
                <a:ea typeface="Times New Roman" panose="02020603050405020304" pitchFamily="18" charset="0"/>
                <a:cs typeface="Times New Roman" panose="02020603050405020304" pitchFamily="18" charset="0"/>
              </a:rPr>
              <a:t>(smooth forest hillslope)</a:t>
            </a:r>
          </a:p>
        </p:txBody>
      </p:sp>
      <p:sp>
        <p:nvSpPr>
          <p:cNvPr id="4" name="Rectangle 3"/>
          <p:cNvSpPr/>
          <p:nvPr/>
        </p:nvSpPr>
        <p:spPr>
          <a:xfrm>
            <a:off x="0" y="275969"/>
            <a:ext cx="12192000" cy="517065"/>
          </a:xfrm>
          <a:prstGeom prst="rect">
            <a:avLst/>
          </a:prstGeom>
        </p:spPr>
        <p:txBody>
          <a:bodyPr wrap="square">
            <a:spAutoFit/>
          </a:bodyPr>
          <a:lstStyle/>
          <a:p>
            <a:pPr algn="ctr">
              <a:lnSpc>
                <a:spcPct val="115000"/>
              </a:lnSpc>
              <a:spcAft>
                <a:spcPts val="0"/>
              </a:spcAft>
            </a:pP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Comparison with «Natural Scenario»</a:t>
            </a:r>
            <a:endParaRPr lang="it-IT" sz="2400" b="1" kern="1400" spc="-50">
              <a:latin typeface="Bahnschrift" panose="020B0502040204020203" pitchFamily="34" charset="0"/>
              <a:ea typeface="Times New Roman" panose="02020603050405020304" pitchFamily="18" charset="0"/>
              <a:cs typeface="Times New Roman" panose="02020603050405020304" pitchFamily="18" charset="0"/>
            </a:endParaRPr>
          </a:p>
        </p:txBody>
      </p:sp>
      <p:sp>
        <p:nvSpPr>
          <p:cNvPr id="5" name="Oval 4">
            <a:hlinkClick r:id="rId2" action="ppaction://hlinksldjump"/>
          </p:cNvPr>
          <p:cNvSpPr/>
          <p:nvPr/>
        </p:nvSpPr>
        <p:spPr>
          <a:xfrm>
            <a:off x="577596" y="6088863"/>
            <a:ext cx="707874"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vineyard types</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6" name="Right Arrow 5"/>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hlinkClick r:id="rId3" action="ppaction://hlinksldjump"/>
          </p:cNvPr>
          <p:cNvSpPr/>
          <p:nvPr/>
        </p:nvSpPr>
        <p:spPr>
          <a:xfrm>
            <a:off x="1388695"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1" name="Oval 10">
            <a:hlinkClick r:id="rId4" action="ppaction://hlinksldjump"/>
          </p:cNvPr>
          <p:cNvSpPr/>
          <p:nvPr/>
        </p:nvSpPr>
        <p:spPr>
          <a:xfrm>
            <a:off x="10905380" y="608886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the end</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2" name="Oval 11">
            <a:hlinkClick r:id="rId5" action="ppaction://hlinksldjump"/>
          </p:cNvPr>
          <p:cNvSpPr/>
          <p:nvPr/>
        </p:nvSpPr>
        <p:spPr>
          <a:xfrm>
            <a:off x="10094281" y="609063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all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4" name="Rectangle 13"/>
          <p:cNvSpPr/>
          <p:nvPr/>
        </p:nvSpPr>
        <p:spPr>
          <a:xfrm>
            <a:off x="6371260" y="1247639"/>
            <a:ext cx="5616509" cy="1569660"/>
          </a:xfrm>
          <a:prstGeom prst="rect">
            <a:avLst/>
          </a:prstGeom>
          <a:noFill/>
        </p:spPr>
        <p:txBody>
          <a:bodyPr wrap="square">
            <a:spAutoFit/>
          </a:bodyPr>
          <a:lstStyle/>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A hypothetical «natural scenario» was reconstructed for all 50 study sites by:</a:t>
            </a:r>
          </a:p>
          <a:p>
            <a:pPr marL="171450" indent="-171450" algn="just">
              <a:buFont typeface="Arial" panose="020B0604020202020204" pitchFamily="34" charset="0"/>
              <a:buChar char="•"/>
            </a:pPr>
            <a:endPar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a:p>
            <a:pPr marL="228600" indent="-228600" algn="just">
              <a:buFont typeface="+mj-lt"/>
              <a:buAutoNum type="alphaLcPeriod"/>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removing terrace geomorphology by smoothing (kernel size 41 m)</a:t>
            </a:r>
          </a:p>
          <a:p>
            <a:pPr marL="228600" indent="-228600" algn="just">
              <a:buFont typeface="+mj-lt"/>
              <a:buAutoNum type="alphaLcPeriod"/>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replacing Vineyard land use with Forest land use (affecting infiltration, roughness)</a:t>
            </a:r>
          </a:p>
          <a:p>
            <a:pPr marL="685800" lvl="1" indent="-228600" algn="just">
              <a:buFont typeface="+mj-lt"/>
              <a:buAutoNum type="alphaLcPeriod"/>
            </a:pP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a:p>
            <a:pPr marL="228600" indent="-22860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Uphill erosion and downhill deposition and runoff were re-computed for the «natural» study sites, and summarised per original practice in the table below</a:t>
            </a:r>
          </a:p>
          <a:p>
            <a:pPr algn="just"/>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t="8976"/>
          <a:stretch/>
        </p:blipFill>
        <p:spPr>
          <a:xfrm>
            <a:off x="600952" y="-4745242"/>
            <a:ext cx="3499065" cy="2258148"/>
          </a:xfrm>
          <a:prstGeom prst="rect">
            <a:avLst/>
          </a:prstGeom>
        </p:spPr>
      </p:pic>
      <p:pic>
        <p:nvPicPr>
          <p:cNvPr id="15" name="Picture 14"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t="10593"/>
          <a:stretch/>
        </p:blipFill>
        <p:spPr>
          <a:xfrm>
            <a:off x="4192356" y="-4716668"/>
            <a:ext cx="3495675" cy="2229574"/>
          </a:xfrm>
          <a:prstGeom prst="rect">
            <a:avLst/>
          </a:prstGeom>
        </p:spPr>
      </p:pic>
      <p:pic>
        <p:nvPicPr>
          <p:cNvPr id="16" name="Picture 15" descr="Screen Clipping"/>
          <p:cNvPicPr>
            <a:picLocks noChangeAspect="1"/>
          </p:cNvPicPr>
          <p:nvPr/>
        </p:nvPicPr>
        <p:blipFill rotWithShape="1">
          <a:blip r:embed="rId8" cstate="print">
            <a:extLst>
              <a:ext uri="{28A0092B-C50C-407E-A947-70E740481C1C}">
                <a14:useLocalDpi xmlns:a14="http://schemas.microsoft.com/office/drawing/2010/main" val="0"/>
              </a:ext>
            </a:extLst>
          </a:blip>
          <a:srcRect t="10055" r="5118"/>
          <a:stretch/>
        </p:blipFill>
        <p:spPr>
          <a:xfrm>
            <a:off x="4278888" y="-2402094"/>
            <a:ext cx="3399501" cy="2201871"/>
          </a:xfrm>
          <a:prstGeom prst="rect">
            <a:avLst/>
          </a:prstGeom>
        </p:spPr>
      </p:pic>
      <p:pic>
        <p:nvPicPr>
          <p:cNvPr id="17" name="Picture 16" descr="Screen Clipping"/>
          <p:cNvPicPr>
            <a:picLocks noChangeAspect="1"/>
          </p:cNvPicPr>
          <p:nvPr/>
        </p:nvPicPr>
        <p:blipFill rotWithShape="1">
          <a:blip r:embed="rId9" cstate="print">
            <a:extLst>
              <a:ext uri="{28A0092B-C50C-407E-A947-70E740481C1C}">
                <a14:useLocalDpi xmlns:a14="http://schemas.microsoft.com/office/drawing/2010/main" val="0"/>
              </a:ext>
            </a:extLst>
          </a:blip>
          <a:srcRect t="8949" r="9079"/>
          <a:stretch/>
        </p:blipFill>
        <p:spPr>
          <a:xfrm>
            <a:off x="588360" y="-2383043"/>
            <a:ext cx="3489579" cy="2185762"/>
          </a:xfrm>
          <a:prstGeom prst="rect">
            <a:avLst/>
          </a:prstGeom>
        </p:spPr>
      </p:pic>
      <p:sp>
        <p:nvSpPr>
          <p:cNvPr id="18" name="Freeform 17"/>
          <p:cNvSpPr/>
          <p:nvPr/>
        </p:nvSpPr>
        <p:spPr>
          <a:xfrm>
            <a:off x="591789" y="-4764293"/>
            <a:ext cx="3505200" cy="942975"/>
          </a:xfrm>
          <a:custGeom>
            <a:avLst/>
            <a:gdLst>
              <a:gd name="connsiteX0" fmla="*/ 9525 w 3505200"/>
              <a:gd name="connsiteY0" fmla="*/ 942975 h 942975"/>
              <a:gd name="connsiteX1" fmla="*/ 419100 w 3505200"/>
              <a:gd name="connsiteY1" fmla="*/ 876300 h 942975"/>
              <a:gd name="connsiteX2" fmla="*/ 647700 w 3505200"/>
              <a:gd name="connsiteY2" fmla="*/ 628650 h 942975"/>
              <a:gd name="connsiteX3" fmla="*/ 933450 w 3505200"/>
              <a:gd name="connsiteY3" fmla="*/ 600075 h 942975"/>
              <a:gd name="connsiteX4" fmla="*/ 990600 w 3505200"/>
              <a:gd name="connsiteY4" fmla="*/ 571500 h 942975"/>
              <a:gd name="connsiteX5" fmla="*/ 1190625 w 3505200"/>
              <a:gd name="connsiteY5" fmla="*/ 361950 h 942975"/>
              <a:gd name="connsiteX6" fmla="*/ 1314450 w 3505200"/>
              <a:gd name="connsiteY6" fmla="*/ 352425 h 942975"/>
              <a:gd name="connsiteX7" fmla="*/ 1457325 w 3505200"/>
              <a:gd name="connsiteY7" fmla="*/ 333375 h 942975"/>
              <a:gd name="connsiteX8" fmla="*/ 1571625 w 3505200"/>
              <a:gd name="connsiteY8" fmla="*/ 314325 h 942975"/>
              <a:gd name="connsiteX9" fmla="*/ 1809750 w 3505200"/>
              <a:gd name="connsiteY9" fmla="*/ 85725 h 942975"/>
              <a:gd name="connsiteX10" fmla="*/ 2057400 w 3505200"/>
              <a:gd name="connsiteY10" fmla="*/ 76200 h 942975"/>
              <a:gd name="connsiteX11" fmla="*/ 2800350 w 3505200"/>
              <a:gd name="connsiteY11" fmla="*/ 219075 h 942975"/>
              <a:gd name="connsiteX12" fmla="*/ 3505200 w 3505200"/>
              <a:gd name="connsiteY12" fmla="*/ 400050 h 942975"/>
              <a:gd name="connsiteX13" fmla="*/ 3505200 w 3505200"/>
              <a:gd name="connsiteY13" fmla="*/ 0 h 942975"/>
              <a:gd name="connsiteX14" fmla="*/ 0 w 3505200"/>
              <a:gd name="connsiteY14" fmla="*/ 0 h 942975"/>
              <a:gd name="connsiteX15" fmla="*/ 9525 w 3505200"/>
              <a:gd name="connsiteY15"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5200" h="942975">
                <a:moveTo>
                  <a:pt x="9525" y="942975"/>
                </a:moveTo>
                <a:lnTo>
                  <a:pt x="419100" y="876300"/>
                </a:lnTo>
                <a:lnTo>
                  <a:pt x="647700" y="628650"/>
                </a:lnTo>
                <a:lnTo>
                  <a:pt x="933450" y="600075"/>
                </a:lnTo>
                <a:lnTo>
                  <a:pt x="990600" y="571500"/>
                </a:lnTo>
                <a:lnTo>
                  <a:pt x="1190625" y="361950"/>
                </a:lnTo>
                <a:lnTo>
                  <a:pt x="1314450" y="352425"/>
                </a:lnTo>
                <a:lnTo>
                  <a:pt x="1457325" y="333375"/>
                </a:lnTo>
                <a:lnTo>
                  <a:pt x="1571625" y="314325"/>
                </a:lnTo>
                <a:lnTo>
                  <a:pt x="1809750" y="85725"/>
                </a:lnTo>
                <a:lnTo>
                  <a:pt x="2057400" y="76200"/>
                </a:lnTo>
                <a:lnTo>
                  <a:pt x="2800350" y="219075"/>
                </a:lnTo>
                <a:lnTo>
                  <a:pt x="3505200" y="400050"/>
                </a:lnTo>
                <a:lnTo>
                  <a:pt x="3505200" y="0"/>
                </a:lnTo>
                <a:lnTo>
                  <a:pt x="0" y="0"/>
                </a:lnTo>
                <a:lnTo>
                  <a:pt x="9525" y="9429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601314" y="-3830843"/>
            <a:ext cx="1333500" cy="1343025"/>
          </a:xfrm>
          <a:custGeom>
            <a:avLst/>
            <a:gdLst>
              <a:gd name="connsiteX0" fmla="*/ 0 w 1333500"/>
              <a:gd name="connsiteY0" fmla="*/ 1343025 h 1343025"/>
              <a:gd name="connsiteX1" fmla="*/ 1333500 w 1333500"/>
              <a:gd name="connsiteY1" fmla="*/ 1343025 h 1343025"/>
              <a:gd name="connsiteX2" fmla="*/ 76200 w 1333500"/>
              <a:gd name="connsiteY2" fmla="*/ 0 h 1343025"/>
              <a:gd name="connsiteX3" fmla="*/ 0 w 1333500"/>
              <a:gd name="connsiteY3" fmla="*/ 0 h 1343025"/>
              <a:gd name="connsiteX4" fmla="*/ 0 w 1333500"/>
              <a:gd name="connsiteY4" fmla="*/ 1343025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43025">
                <a:moveTo>
                  <a:pt x="0" y="1343025"/>
                </a:moveTo>
                <a:lnTo>
                  <a:pt x="1333500" y="1343025"/>
                </a:lnTo>
                <a:lnTo>
                  <a:pt x="76200" y="0"/>
                </a:lnTo>
                <a:lnTo>
                  <a:pt x="0" y="0"/>
                </a:lnTo>
                <a:lnTo>
                  <a:pt x="0" y="1343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4182831" y="-4754768"/>
            <a:ext cx="3505200" cy="942975"/>
          </a:xfrm>
          <a:custGeom>
            <a:avLst/>
            <a:gdLst>
              <a:gd name="connsiteX0" fmla="*/ 9525 w 3505200"/>
              <a:gd name="connsiteY0" fmla="*/ 942975 h 942975"/>
              <a:gd name="connsiteX1" fmla="*/ 419100 w 3505200"/>
              <a:gd name="connsiteY1" fmla="*/ 876300 h 942975"/>
              <a:gd name="connsiteX2" fmla="*/ 647700 w 3505200"/>
              <a:gd name="connsiteY2" fmla="*/ 628650 h 942975"/>
              <a:gd name="connsiteX3" fmla="*/ 933450 w 3505200"/>
              <a:gd name="connsiteY3" fmla="*/ 600075 h 942975"/>
              <a:gd name="connsiteX4" fmla="*/ 990600 w 3505200"/>
              <a:gd name="connsiteY4" fmla="*/ 571500 h 942975"/>
              <a:gd name="connsiteX5" fmla="*/ 1190625 w 3505200"/>
              <a:gd name="connsiteY5" fmla="*/ 361950 h 942975"/>
              <a:gd name="connsiteX6" fmla="*/ 1314450 w 3505200"/>
              <a:gd name="connsiteY6" fmla="*/ 352425 h 942975"/>
              <a:gd name="connsiteX7" fmla="*/ 1457325 w 3505200"/>
              <a:gd name="connsiteY7" fmla="*/ 333375 h 942975"/>
              <a:gd name="connsiteX8" fmla="*/ 1571625 w 3505200"/>
              <a:gd name="connsiteY8" fmla="*/ 314325 h 942975"/>
              <a:gd name="connsiteX9" fmla="*/ 1809750 w 3505200"/>
              <a:gd name="connsiteY9" fmla="*/ 85725 h 942975"/>
              <a:gd name="connsiteX10" fmla="*/ 2057400 w 3505200"/>
              <a:gd name="connsiteY10" fmla="*/ 76200 h 942975"/>
              <a:gd name="connsiteX11" fmla="*/ 2800350 w 3505200"/>
              <a:gd name="connsiteY11" fmla="*/ 219075 h 942975"/>
              <a:gd name="connsiteX12" fmla="*/ 3505200 w 3505200"/>
              <a:gd name="connsiteY12" fmla="*/ 400050 h 942975"/>
              <a:gd name="connsiteX13" fmla="*/ 3505200 w 3505200"/>
              <a:gd name="connsiteY13" fmla="*/ 0 h 942975"/>
              <a:gd name="connsiteX14" fmla="*/ 0 w 3505200"/>
              <a:gd name="connsiteY14" fmla="*/ 0 h 942975"/>
              <a:gd name="connsiteX15" fmla="*/ 9525 w 3505200"/>
              <a:gd name="connsiteY15"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5200" h="942975">
                <a:moveTo>
                  <a:pt x="9525" y="942975"/>
                </a:moveTo>
                <a:lnTo>
                  <a:pt x="419100" y="876300"/>
                </a:lnTo>
                <a:lnTo>
                  <a:pt x="647700" y="628650"/>
                </a:lnTo>
                <a:lnTo>
                  <a:pt x="933450" y="600075"/>
                </a:lnTo>
                <a:lnTo>
                  <a:pt x="990600" y="571500"/>
                </a:lnTo>
                <a:lnTo>
                  <a:pt x="1190625" y="361950"/>
                </a:lnTo>
                <a:lnTo>
                  <a:pt x="1314450" y="352425"/>
                </a:lnTo>
                <a:lnTo>
                  <a:pt x="1457325" y="333375"/>
                </a:lnTo>
                <a:lnTo>
                  <a:pt x="1571625" y="314325"/>
                </a:lnTo>
                <a:lnTo>
                  <a:pt x="1809750" y="85725"/>
                </a:lnTo>
                <a:lnTo>
                  <a:pt x="2057400" y="76200"/>
                </a:lnTo>
                <a:lnTo>
                  <a:pt x="2800350" y="219075"/>
                </a:lnTo>
                <a:lnTo>
                  <a:pt x="3505200" y="400050"/>
                </a:lnTo>
                <a:lnTo>
                  <a:pt x="3505200" y="0"/>
                </a:lnTo>
                <a:lnTo>
                  <a:pt x="0" y="0"/>
                </a:lnTo>
                <a:lnTo>
                  <a:pt x="9525" y="9429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4192356" y="-3821318"/>
            <a:ext cx="1333500" cy="1343025"/>
          </a:xfrm>
          <a:custGeom>
            <a:avLst/>
            <a:gdLst>
              <a:gd name="connsiteX0" fmla="*/ 0 w 1333500"/>
              <a:gd name="connsiteY0" fmla="*/ 1343025 h 1343025"/>
              <a:gd name="connsiteX1" fmla="*/ 1333500 w 1333500"/>
              <a:gd name="connsiteY1" fmla="*/ 1343025 h 1343025"/>
              <a:gd name="connsiteX2" fmla="*/ 76200 w 1333500"/>
              <a:gd name="connsiteY2" fmla="*/ 0 h 1343025"/>
              <a:gd name="connsiteX3" fmla="*/ 0 w 1333500"/>
              <a:gd name="connsiteY3" fmla="*/ 0 h 1343025"/>
              <a:gd name="connsiteX4" fmla="*/ 0 w 1333500"/>
              <a:gd name="connsiteY4" fmla="*/ 1343025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43025">
                <a:moveTo>
                  <a:pt x="0" y="1343025"/>
                </a:moveTo>
                <a:lnTo>
                  <a:pt x="1333500" y="1343025"/>
                </a:lnTo>
                <a:lnTo>
                  <a:pt x="76200" y="0"/>
                </a:lnTo>
                <a:lnTo>
                  <a:pt x="0" y="0"/>
                </a:lnTo>
                <a:lnTo>
                  <a:pt x="0" y="1343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4182831" y="-1552217"/>
            <a:ext cx="1333500" cy="1343025"/>
          </a:xfrm>
          <a:custGeom>
            <a:avLst/>
            <a:gdLst>
              <a:gd name="connsiteX0" fmla="*/ 0 w 1333500"/>
              <a:gd name="connsiteY0" fmla="*/ 1343025 h 1343025"/>
              <a:gd name="connsiteX1" fmla="*/ 1333500 w 1333500"/>
              <a:gd name="connsiteY1" fmla="*/ 1343025 h 1343025"/>
              <a:gd name="connsiteX2" fmla="*/ 76200 w 1333500"/>
              <a:gd name="connsiteY2" fmla="*/ 0 h 1343025"/>
              <a:gd name="connsiteX3" fmla="*/ 0 w 1333500"/>
              <a:gd name="connsiteY3" fmla="*/ 0 h 1343025"/>
              <a:gd name="connsiteX4" fmla="*/ 0 w 1333500"/>
              <a:gd name="connsiteY4" fmla="*/ 1343025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43025">
                <a:moveTo>
                  <a:pt x="0" y="1343025"/>
                </a:moveTo>
                <a:lnTo>
                  <a:pt x="1333500" y="1343025"/>
                </a:lnTo>
                <a:lnTo>
                  <a:pt x="76200" y="0"/>
                </a:lnTo>
                <a:lnTo>
                  <a:pt x="0" y="0"/>
                </a:lnTo>
                <a:lnTo>
                  <a:pt x="0" y="1343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588360" y="-1531856"/>
            <a:ext cx="1333500" cy="1343025"/>
          </a:xfrm>
          <a:custGeom>
            <a:avLst/>
            <a:gdLst>
              <a:gd name="connsiteX0" fmla="*/ 0 w 1333500"/>
              <a:gd name="connsiteY0" fmla="*/ 1343025 h 1343025"/>
              <a:gd name="connsiteX1" fmla="*/ 1333500 w 1333500"/>
              <a:gd name="connsiteY1" fmla="*/ 1343025 h 1343025"/>
              <a:gd name="connsiteX2" fmla="*/ 76200 w 1333500"/>
              <a:gd name="connsiteY2" fmla="*/ 0 h 1343025"/>
              <a:gd name="connsiteX3" fmla="*/ 0 w 1333500"/>
              <a:gd name="connsiteY3" fmla="*/ 0 h 1343025"/>
              <a:gd name="connsiteX4" fmla="*/ 0 w 1333500"/>
              <a:gd name="connsiteY4" fmla="*/ 1343025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43025">
                <a:moveTo>
                  <a:pt x="0" y="1343025"/>
                </a:moveTo>
                <a:lnTo>
                  <a:pt x="1333500" y="1343025"/>
                </a:lnTo>
                <a:lnTo>
                  <a:pt x="76200" y="0"/>
                </a:lnTo>
                <a:lnTo>
                  <a:pt x="0" y="0"/>
                </a:lnTo>
                <a:lnTo>
                  <a:pt x="0" y="1343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p:nvPr/>
        </p:nvSpPr>
        <p:spPr>
          <a:xfrm>
            <a:off x="577596" y="-2394434"/>
            <a:ext cx="3505200" cy="1038225"/>
          </a:xfrm>
          <a:custGeom>
            <a:avLst/>
            <a:gdLst>
              <a:gd name="connsiteX0" fmla="*/ 9525 w 3505200"/>
              <a:gd name="connsiteY0" fmla="*/ 942975 h 942975"/>
              <a:gd name="connsiteX1" fmla="*/ 419100 w 3505200"/>
              <a:gd name="connsiteY1" fmla="*/ 876300 h 942975"/>
              <a:gd name="connsiteX2" fmla="*/ 647700 w 3505200"/>
              <a:gd name="connsiteY2" fmla="*/ 628650 h 942975"/>
              <a:gd name="connsiteX3" fmla="*/ 933450 w 3505200"/>
              <a:gd name="connsiteY3" fmla="*/ 600075 h 942975"/>
              <a:gd name="connsiteX4" fmla="*/ 990600 w 3505200"/>
              <a:gd name="connsiteY4" fmla="*/ 571500 h 942975"/>
              <a:gd name="connsiteX5" fmla="*/ 1190625 w 3505200"/>
              <a:gd name="connsiteY5" fmla="*/ 361950 h 942975"/>
              <a:gd name="connsiteX6" fmla="*/ 1314450 w 3505200"/>
              <a:gd name="connsiteY6" fmla="*/ 352425 h 942975"/>
              <a:gd name="connsiteX7" fmla="*/ 1457325 w 3505200"/>
              <a:gd name="connsiteY7" fmla="*/ 333375 h 942975"/>
              <a:gd name="connsiteX8" fmla="*/ 1571625 w 3505200"/>
              <a:gd name="connsiteY8" fmla="*/ 314325 h 942975"/>
              <a:gd name="connsiteX9" fmla="*/ 1809750 w 3505200"/>
              <a:gd name="connsiteY9" fmla="*/ 85725 h 942975"/>
              <a:gd name="connsiteX10" fmla="*/ 2057400 w 3505200"/>
              <a:gd name="connsiteY10" fmla="*/ 76200 h 942975"/>
              <a:gd name="connsiteX11" fmla="*/ 2800350 w 3505200"/>
              <a:gd name="connsiteY11" fmla="*/ 219075 h 942975"/>
              <a:gd name="connsiteX12" fmla="*/ 3505200 w 3505200"/>
              <a:gd name="connsiteY12" fmla="*/ 400050 h 942975"/>
              <a:gd name="connsiteX13" fmla="*/ 3505200 w 3505200"/>
              <a:gd name="connsiteY13" fmla="*/ 0 h 942975"/>
              <a:gd name="connsiteX14" fmla="*/ 0 w 3505200"/>
              <a:gd name="connsiteY14" fmla="*/ 0 h 942975"/>
              <a:gd name="connsiteX15" fmla="*/ 9525 w 3505200"/>
              <a:gd name="connsiteY15"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990600 w 3505200"/>
              <a:gd name="connsiteY3" fmla="*/ 571500 h 942975"/>
              <a:gd name="connsiteX4" fmla="*/ 1190625 w 3505200"/>
              <a:gd name="connsiteY4" fmla="*/ 361950 h 942975"/>
              <a:gd name="connsiteX5" fmla="*/ 1314450 w 3505200"/>
              <a:gd name="connsiteY5" fmla="*/ 352425 h 942975"/>
              <a:gd name="connsiteX6" fmla="*/ 1457325 w 3505200"/>
              <a:gd name="connsiteY6" fmla="*/ 333375 h 942975"/>
              <a:gd name="connsiteX7" fmla="*/ 1571625 w 3505200"/>
              <a:gd name="connsiteY7" fmla="*/ 314325 h 942975"/>
              <a:gd name="connsiteX8" fmla="*/ 1809750 w 3505200"/>
              <a:gd name="connsiteY8" fmla="*/ 85725 h 942975"/>
              <a:gd name="connsiteX9" fmla="*/ 2057400 w 3505200"/>
              <a:gd name="connsiteY9" fmla="*/ 76200 h 942975"/>
              <a:gd name="connsiteX10" fmla="*/ 2800350 w 3505200"/>
              <a:gd name="connsiteY10" fmla="*/ 219075 h 942975"/>
              <a:gd name="connsiteX11" fmla="*/ 3505200 w 3505200"/>
              <a:gd name="connsiteY11" fmla="*/ 400050 h 942975"/>
              <a:gd name="connsiteX12" fmla="*/ 3505200 w 3505200"/>
              <a:gd name="connsiteY12" fmla="*/ 0 h 942975"/>
              <a:gd name="connsiteX13" fmla="*/ 0 w 3505200"/>
              <a:gd name="connsiteY13" fmla="*/ 0 h 942975"/>
              <a:gd name="connsiteX14" fmla="*/ 9525 w 3505200"/>
              <a:gd name="connsiteY14"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190625 w 3505200"/>
              <a:gd name="connsiteY3" fmla="*/ 361950 h 942975"/>
              <a:gd name="connsiteX4" fmla="*/ 1314450 w 3505200"/>
              <a:gd name="connsiteY4" fmla="*/ 352425 h 942975"/>
              <a:gd name="connsiteX5" fmla="*/ 1457325 w 3505200"/>
              <a:gd name="connsiteY5" fmla="*/ 333375 h 942975"/>
              <a:gd name="connsiteX6" fmla="*/ 1571625 w 3505200"/>
              <a:gd name="connsiteY6" fmla="*/ 314325 h 942975"/>
              <a:gd name="connsiteX7" fmla="*/ 1809750 w 3505200"/>
              <a:gd name="connsiteY7" fmla="*/ 85725 h 942975"/>
              <a:gd name="connsiteX8" fmla="*/ 2057400 w 3505200"/>
              <a:gd name="connsiteY8" fmla="*/ 76200 h 942975"/>
              <a:gd name="connsiteX9" fmla="*/ 2800350 w 3505200"/>
              <a:gd name="connsiteY9" fmla="*/ 219075 h 942975"/>
              <a:gd name="connsiteX10" fmla="*/ 3505200 w 3505200"/>
              <a:gd name="connsiteY10" fmla="*/ 400050 h 942975"/>
              <a:gd name="connsiteX11" fmla="*/ 3505200 w 3505200"/>
              <a:gd name="connsiteY11" fmla="*/ 0 h 942975"/>
              <a:gd name="connsiteX12" fmla="*/ 0 w 3505200"/>
              <a:gd name="connsiteY12" fmla="*/ 0 h 942975"/>
              <a:gd name="connsiteX13" fmla="*/ 9525 w 3505200"/>
              <a:gd name="connsiteY13"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314450 w 3505200"/>
              <a:gd name="connsiteY3" fmla="*/ 352425 h 942975"/>
              <a:gd name="connsiteX4" fmla="*/ 1457325 w 3505200"/>
              <a:gd name="connsiteY4" fmla="*/ 333375 h 942975"/>
              <a:gd name="connsiteX5" fmla="*/ 1571625 w 3505200"/>
              <a:gd name="connsiteY5" fmla="*/ 314325 h 942975"/>
              <a:gd name="connsiteX6" fmla="*/ 1809750 w 3505200"/>
              <a:gd name="connsiteY6" fmla="*/ 85725 h 942975"/>
              <a:gd name="connsiteX7" fmla="*/ 2057400 w 3505200"/>
              <a:gd name="connsiteY7" fmla="*/ 76200 h 942975"/>
              <a:gd name="connsiteX8" fmla="*/ 2800350 w 3505200"/>
              <a:gd name="connsiteY8" fmla="*/ 219075 h 942975"/>
              <a:gd name="connsiteX9" fmla="*/ 3505200 w 3505200"/>
              <a:gd name="connsiteY9" fmla="*/ 400050 h 942975"/>
              <a:gd name="connsiteX10" fmla="*/ 3505200 w 3505200"/>
              <a:gd name="connsiteY10" fmla="*/ 0 h 942975"/>
              <a:gd name="connsiteX11" fmla="*/ 0 w 3505200"/>
              <a:gd name="connsiteY11" fmla="*/ 0 h 942975"/>
              <a:gd name="connsiteX12" fmla="*/ 9525 w 3505200"/>
              <a:gd name="connsiteY12"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457325 w 3505200"/>
              <a:gd name="connsiteY3" fmla="*/ 333375 h 942975"/>
              <a:gd name="connsiteX4" fmla="*/ 1571625 w 3505200"/>
              <a:gd name="connsiteY4" fmla="*/ 314325 h 942975"/>
              <a:gd name="connsiteX5" fmla="*/ 1809750 w 3505200"/>
              <a:gd name="connsiteY5" fmla="*/ 85725 h 942975"/>
              <a:gd name="connsiteX6" fmla="*/ 2057400 w 3505200"/>
              <a:gd name="connsiteY6" fmla="*/ 76200 h 942975"/>
              <a:gd name="connsiteX7" fmla="*/ 2800350 w 3505200"/>
              <a:gd name="connsiteY7" fmla="*/ 219075 h 942975"/>
              <a:gd name="connsiteX8" fmla="*/ 3505200 w 3505200"/>
              <a:gd name="connsiteY8" fmla="*/ 400050 h 942975"/>
              <a:gd name="connsiteX9" fmla="*/ 3505200 w 3505200"/>
              <a:gd name="connsiteY9" fmla="*/ 0 h 942975"/>
              <a:gd name="connsiteX10" fmla="*/ 0 w 3505200"/>
              <a:gd name="connsiteY10" fmla="*/ 0 h 942975"/>
              <a:gd name="connsiteX11" fmla="*/ 9525 w 3505200"/>
              <a:gd name="connsiteY11"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571625 w 3505200"/>
              <a:gd name="connsiteY3" fmla="*/ 314325 h 942975"/>
              <a:gd name="connsiteX4" fmla="*/ 1809750 w 3505200"/>
              <a:gd name="connsiteY4" fmla="*/ 85725 h 942975"/>
              <a:gd name="connsiteX5" fmla="*/ 2057400 w 3505200"/>
              <a:gd name="connsiteY5" fmla="*/ 76200 h 942975"/>
              <a:gd name="connsiteX6" fmla="*/ 2800350 w 3505200"/>
              <a:gd name="connsiteY6" fmla="*/ 219075 h 942975"/>
              <a:gd name="connsiteX7" fmla="*/ 3505200 w 3505200"/>
              <a:gd name="connsiteY7" fmla="*/ 400050 h 942975"/>
              <a:gd name="connsiteX8" fmla="*/ 3505200 w 3505200"/>
              <a:gd name="connsiteY8" fmla="*/ 0 h 942975"/>
              <a:gd name="connsiteX9" fmla="*/ 0 w 3505200"/>
              <a:gd name="connsiteY9" fmla="*/ 0 h 942975"/>
              <a:gd name="connsiteX10" fmla="*/ 9525 w 3505200"/>
              <a:gd name="connsiteY10"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809750 w 3505200"/>
              <a:gd name="connsiteY3" fmla="*/ 85725 h 942975"/>
              <a:gd name="connsiteX4" fmla="*/ 2057400 w 3505200"/>
              <a:gd name="connsiteY4" fmla="*/ 76200 h 942975"/>
              <a:gd name="connsiteX5" fmla="*/ 2800350 w 3505200"/>
              <a:gd name="connsiteY5" fmla="*/ 219075 h 942975"/>
              <a:gd name="connsiteX6" fmla="*/ 3505200 w 3505200"/>
              <a:gd name="connsiteY6" fmla="*/ 400050 h 942975"/>
              <a:gd name="connsiteX7" fmla="*/ 3505200 w 3505200"/>
              <a:gd name="connsiteY7" fmla="*/ 0 h 942975"/>
              <a:gd name="connsiteX8" fmla="*/ 0 w 3505200"/>
              <a:gd name="connsiteY8" fmla="*/ 0 h 942975"/>
              <a:gd name="connsiteX9" fmla="*/ 9525 w 3505200"/>
              <a:gd name="connsiteY9"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2057400 w 3505200"/>
              <a:gd name="connsiteY3" fmla="*/ 76200 h 942975"/>
              <a:gd name="connsiteX4" fmla="*/ 2800350 w 3505200"/>
              <a:gd name="connsiteY4" fmla="*/ 219075 h 942975"/>
              <a:gd name="connsiteX5" fmla="*/ 3505200 w 3505200"/>
              <a:gd name="connsiteY5" fmla="*/ 400050 h 942975"/>
              <a:gd name="connsiteX6" fmla="*/ 3505200 w 3505200"/>
              <a:gd name="connsiteY6" fmla="*/ 0 h 942975"/>
              <a:gd name="connsiteX7" fmla="*/ 0 w 3505200"/>
              <a:gd name="connsiteY7" fmla="*/ 0 h 942975"/>
              <a:gd name="connsiteX8" fmla="*/ 9525 w 3505200"/>
              <a:gd name="connsiteY8" fmla="*/ 942975 h 942975"/>
              <a:gd name="connsiteX0" fmla="*/ 9525 w 3505200"/>
              <a:gd name="connsiteY0" fmla="*/ 942975 h 942975"/>
              <a:gd name="connsiteX1" fmla="*/ 419100 w 3505200"/>
              <a:gd name="connsiteY1" fmla="*/ 876300 h 942975"/>
              <a:gd name="connsiteX2" fmla="*/ 2057400 w 3505200"/>
              <a:gd name="connsiteY2" fmla="*/ 76200 h 942975"/>
              <a:gd name="connsiteX3" fmla="*/ 2800350 w 3505200"/>
              <a:gd name="connsiteY3" fmla="*/ 219075 h 942975"/>
              <a:gd name="connsiteX4" fmla="*/ 3505200 w 3505200"/>
              <a:gd name="connsiteY4" fmla="*/ 400050 h 942975"/>
              <a:gd name="connsiteX5" fmla="*/ 3505200 w 3505200"/>
              <a:gd name="connsiteY5" fmla="*/ 0 h 942975"/>
              <a:gd name="connsiteX6" fmla="*/ 0 w 3505200"/>
              <a:gd name="connsiteY6" fmla="*/ 0 h 942975"/>
              <a:gd name="connsiteX7" fmla="*/ 9525 w 3505200"/>
              <a:gd name="connsiteY7" fmla="*/ 942975 h 942975"/>
              <a:gd name="connsiteX0" fmla="*/ 9525 w 3505200"/>
              <a:gd name="connsiteY0" fmla="*/ 1038225 h 1038225"/>
              <a:gd name="connsiteX1" fmla="*/ 419100 w 3505200"/>
              <a:gd name="connsiteY1" fmla="*/ 876300 h 1038225"/>
              <a:gd name="connsiteX2" fmla="*/ 2057400 w 3505200"/>
              <a:gd name="connsiteY2" fmla="*/ 76200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419100 w 3505200"/>
              <a:gd name="connsiteY1" fmla="*/ 876300 h 1038225"/>
              <a:gd name="connsiteX2" fmla="*/ 1962150 w 3505200"/>
              <a:gd name="connsiteY2" fmla="*/ 76200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419100 w 3505200"/>
              <a:gd name="connsiteY1" fmla="*/ 876300 h 1038225"/>
              <a:gd name="connsiteX2" fmla="*/ 1962150 w 3505200"/>
              <a:gd name="connsiteY2" fmla="*/ 76200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1962150 w 3505200"/>
              <a:gd name="connsiteY1" fmla="*/ 76200 h 1038225"/>
              <a:gd name="connsiteX2" fmla="*/ 2800350 w 3505200"/>
              <a:gd name="connsiteY2" fmla="*/ 219075 h 1038225"/>
              <a:gd name="connsiteX3" fmla="*/ 3505200 w 3505200"/>
              <a:gd name="connsiteY3" fmla="*/ 400050 h 1038225"/>
              <a:gd name="connsiteX4" fmla="*/ 3505200 w 3505200"/>
              <a:gd name="connsiteY4" fmla="*/ 0 h 1038225"/>
              <a:gd name="connsiteX5" fmla="*/ 0 w 3505200"/>
              <a:gd name="connsiteY5" fmla="*/ 0 h 1038225"/>
              <a:gd name="connsiteX6" fmla="*/ 9525 w 3505200"/>
              <a:gd name="connsiteY6" fmla="*/ 1038225 h 1038225"/>
              <a:gd name="connsiteX0" fmla="*/ 9525 w 3505200"/>
              <a:gd name="connsiteY0" fmla="*/ 1038225 h 1038225"/>
              <a:gd name="connsiteX1" fmla="*/ 1685925 w 3505200"/>
              <a:gd name="connsiteY1" fmla="*/ 85725 h 1038225"/>
              <a:gd name="connsiteX2" fmla="*/ 2800350 w 3505200"/>
              <a:gd name="connsiteY2" fmla="*/ 219075 h 1038225"/>
              <a:gd name="connsiteX3" fmla="*/ 3505200 w 3505200"/>
              <a:gd name="connsiteY3" fmla="*/ 400050 h 1038225"/>
              <a:gd name="connsiteX4" fmla="*/ 3505200 w 3505200"/>
              <a:gd name="connsiteY4" fmla="*/ 0 h 1038225"/>
              <a:gd name="connsiteX5" fmla="*/ 0 w 3505200"/>
              <a:gd name="connsiteY5" fmla="*/ 0 h 1038225"/>
              <a:gd name="connsiteX6" fmla="*/ 9525 w 3505200"/>
              <a:gd name="connsiteY6" fmla="*/ 1038225 h 1038225"/>
              <a:gd name="connsiteX0" fmla="*/ 9525 w 3505200"/>
              <a:gd name="connsiteY0" fmla="*/ 1038225 h 1038225"/>
              <a:gd name="connsiteX1" fmla="*/ 1828800 w 3505200"/>
              <a:gd name="connsiteY1" fmla="*/ 104775 h 1038225"/>
              <a:gd name="connsiteX2" fmla="*/ 2800350 w 3505200"/>
              <a:gd name="connsiteY2" fmla="*/ 219075 h 1038225"/>
              <a:gd name="connsiteX3" fmla="*/ 3505200 w 3505200"/>
              <a:gd name="connsiteY3" fmla="*/ 400050 h 1038225"/>
              <a:gd name="connsiteX4" fmla="*/ 3505200 w 3505200"/>
              <a:gd name="connsiteY4" fmla="*/ 0 h 1038225"/>
              <a:gd name="connsiteX5" fmla="*/ 0 w 3505200"/>
              <a:gd name="connsiteY5" fmla="*/ 0 h 1038225"/>
              <a:gd name="connsiteX6" fmla="*/ 9525 w 3505200"/>
              <a:gd name="connsiteY6" fmla="*/ 1038225 h 1038225"/>
              <a:gd name="connsiteX0" fmla="*/ 9525 w 3505200"/>
              <a:gd name="connsiteY0" fmla="*/ 1038225 h 1038225"/>
              <a:gd name="connsiteX1" fmla="*/ 214218 w 3505200"/>
              <a:gd name="connsiteY1" fmla="*/ 906741 h 1038225"/>
              <a:gd name="connsiteX2" fmla="*/ 1828800 w 3505200"/>
              <a:gd name="connsiteY2" fmla="*/ 104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214218 w 3505200"/>
              <a:gd name="connsiteY1" fmla="*/ 659091 h 1038225"/>
              <a:gd name="connsiteX2" fmla="*/ 1828800 w 3505200"/>
              <a:gd name="connsiteY2" fmla="*/ 104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185643 w 3505200"/>
              <a:gd name="connsiteY1" fmla="*/ 887691 h 1038225"/>
              <a:gd name="connsiteX2" fmla="*/ 1828800 w 3505200"/>
              <a:gd name="connsiteY2" fmla="*/ 104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66800 h 1066800"/>
              <a:gd name="connsiteX1" fmla="*/ 185643 w 3505200"/>
              <a:gd name="connsiteY1" fmla="*/ 916266 h 1066800"/>
              <a:gd name="connsiteX2" fmla="*/ 1257300 w 3505200"/>
              <a:gd name="connsiteY2" fmla="*/ 0 h 1066800"/>
              <a:gd name="connsiteX3" fmla="*/ 2800350 w 3505200"/>
              <a:gd name="connsiteY3" fmla="*/ 247650 h 1066800"/>
              <a:gd name="connsiteX4" fmla="*/ 3505200 w 3505200"/>
              <a:gd name="connsiteY4" fmla="*/ 428625 h 1066800"/>
              <a:gd name="connsiteX5" fmla="*/ 3505200 w 3505200"/>
              <a:gd name="connsiteY5" fmla="*/ 28575 h 1066800"/>
              <a:gd name="connsiteX6" fmla="*/ 0 w 3505200"/>
              <a:gd name="connsiteY6" fmla="*/ 28575 h 1066800"/>
              <a:gd name="connsiteX7" fmla="*/ 9525 w 3505200"/>
              <a:gd name="connsiteY7" fmla="*/ 1066800 h 1066800"/>
              <a:gd name="connsiteX0" fmla="*/ 9525 w 3505200"/>
              <a:gd name="connsiteY0" fmla="*/ 1038225 h 1038225"/>
              <a:gd name="connsiteX1" fmla="*/ 185643 w 3505200"/>
              <a:gd name="connsiteY1" fmla="*/ 887691 h 1038225"/>
              <a:gd name="connsiteX2" fmla="*/ 1000125 w 3505200"/>
              <a:gd name="connsiteY2" fmla="*/ 485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185643 w 3505200"/>
              <a:gd name="connsiteY1" fmla="*/ 887691 h 1038225"/>
              <a:gd name="connsiteX2" fmla="*/ 1000125 w 3505200"/>
              <a:gd name="connsiteY2" fmla="*/ 485775 h 1038225"/>
              <a:gd name="connsiteX3" fmla="*/ 1766793 w 3505200"/>
              <a:gd name="connsiteY3" fmla="*/ 373341 h 1038225"/>
              <a:gd name="connsiteX4" fmla="*/ 2800350 w 3505200"/>
              <a:gd name="connsiteY4" fmla="*/ 219075 h 1038225"/>
              <a:gd name="connsiteX5" fmla="*/ 3505200 w 3505200"/>
              <a:gd name="connsiteY5" fmla="*/ 400050 h 1038225"/>
              <a:gd name="connsiteX6" fmla="*/ 3505200 w 3505200"/>
              <a:gd name="connsiteY6" fmla="*/ 0 h 1038225"/>
              <a:gd name="connsiteX7" fmla="*/ 0 w 3505200"/>
              <a:gd name="connsiteY7" fmla="*/ 0 h 1038225"/>
              <a:gd name="connsiteX8" fmla="*/ 9525 w 3505200"/>
              <a:gd name="connsiteY8" fmla="*/ 1038225 h 1038225"/>
              <a:gd name="connsiteX0" fmla="*/ 9525 w 3505200"/>
              <a:gd name="connsiteY0" fmla="*/ 1038225 h 1038225"/>
              <a:gd name="connsiteX1" fmla="*/ 185643 w 3505200"/>
              <a:gd name="connsiteY1" fmla="*/ 887691 h 1038225"/>
              <a:gd name="connsiteX2" fmla="*/ 1000125 w 3505200"/>
              <a:gd name="connsiteY2" fmla="*/ 485775 h 1038225"/>
              <a:gd name="connsiteX3" fmla="*/ 2052543 w 3505200"/>
              <a:gd name="connsiteY3" fmla="*/ 49491 h 1038225"/>
              <a:gd name="connsiteX4" fmla="*/ 2800350 w 3505200"/>
              <a:gd name="connsiteY4" fmla="*/ 219075 h 1038225"/>
              <a:gd name="connsiteX5" fmla="*/ 3505200 w 3505200"/>
              <a:gd name="connsiteY5" fmla="*/ 400050 h 1038225"/>
              <a:gd name="connsiteX6" fmla="*/ 3505200 w 3505200"/>
              <a:gd name="connsiteY6" fmla="*/ 0 h 1038225"/>
              <a:gd name="connsiteX7" fmla="*/ 0 w 3505200"/>
              <a:gd name="connsiteY7" fmla="*/ 0 h 1038225"/>
              <a:gd name="connsiteX8" fmla="*/ 9525 w 3505200"/>
              <a:gd name="connsiteY8" fmla="*/ 1038225 h 1038225"/>
              <a:gd name="connsiteX0" fmla="*/ 9525 w 3505200"/>
              <a:gd name="connsiteY0" fmla="*/ 1360209 h 1360209"/>
              <a:gd name="connsiteX1" fmla="*/ 185643 w 3505200"/>
              <a:gd name="connsiteY1" fmla="*/ 1209675 h 1360209"/>
              <a:gd name="connsiteX2" fmla="*/ 1000125 w 3505200"/>
              <a:gd name="connsiteY2" fmla="*/ 807759 h 1360209"/>
              <a:gd name="connsiteX3" fmla="*/ 1919193 w 3505200"/>
              <a:gd name="connsiteY3" fmla="*/ 0 h 1360209"/>
              <a:gd name="connsiteX4" fmla="*/ 2800350 w 3505200"/>
              <a:gd name="connsiteY4" fmla="*/ 541059 h 1360209"/>
              <a:gd name="connsiteX5" fmla="*/ 3505200 w 3505200"/>
              <a:gd name="connsiteY5" fmla="*/ 722034 h 1360209"/>
              <a:gd name="connsiteX6" fmla="*/ 3505200 w 3505200"/>
              <a:gd name="connsiteY6" fmla="*/ 321984 h 1360209"/>
              <a:gd name="connsiteX7" fmla="*/ 0 w 3505200"/>
              <a:gd name="connsiteY7" fmla="*/ 321984 h 1360209"/>
              <a:gd name="connsiteX8" fmla="*/ 9525 w 3505200"/>
              <a:gd name="connsiteY8" fmla="*/ 1360209 h 1360209"/>
              <a:gd name="connsiteX0" fmla="*/ 9525 w 3505200"/>
              <a:gd name="connsiteY0" fmla="*/ 1038225 h 1038225"/>
              <a:gd name="connsiteX1" fmla="*/ 185643 w 3505200"/>
              <a:gd name="connsiteY1" fmla="*/ 887691 h 1038225"/>
              <a:gd name="connsiteX2" fmla="*/ 1000125 w 3505200"/>
              <a:gd name="connsiteY2" fmla="*/ 485775 h 1038225"/>
              <a:gd name="connsiteX3" fmla="*/ 1938243 w 3505200"/>
              <a:gd name="connsiteY3" fmla="*/ 49491 h 1038225"/>
              <a:gd name="connsiteX4" fmla="*/ 2800350 w 3505200"/>
              <a:gd name="connsiteY4" fmla="*/ 219075 h 1038225"/>
              <a:gd name="connsiteX5" fmla="*/ 3505200 w 3505200"/>
              <a:gd name="connsiteY5" fmla="*/ 400050 h 1038225"/>
              <a:gd name="connsiteX6" fmla="*/ 3505200 w 3505200"/>
              <a:gd name="connsiteY6" fmla="*/ 0 h 1038225"/>
              <a:gd name="connsiteX7" fmla="*/ 0 w 3505200"/>
              <a:gd name="connsiteY7" fmla="*/ 0 h 1038225"/>
              <a:gd name="connsiteX8" fmla="*/ 9525 w 3505200"/>
              <a:gd name="connsiteY8"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0" h="1038225">
                <a:moveTo>
                  <a:pt x="9525" y="1038225"/>
                </a:moveTo>
                <a:cubicBezTo>
                  <a:pt x="290481" y="886447"/>
                  <a:pt x="-95313" y="1039469"/>
                  <a:pt x="185643" y="887691"/>
                </a:cubicBezTo>
                <a:lnTo>
                  <a:pt x="1000125" y="485775"/>
                </a:lnTo>
                <a:lnTo>
                  <a:pt x="1938243" y="49491"/>
                </a:lnTo>
                <a:lnTo>
                  <a:pt x="2800350" y="219075"/>
                </a:lnTo>
                <a:lnTo>
                  <a:pt x="3505200" y="400050"/>
                </a:lnTo>
                <a:lnTo>
                  <a:pt x="3505200" y="0"/>
                </a:lnTo>
                <a:lnTo>
                  <a:pt x="0" y="0"/>
                </a:lnTo>
                <a:lnTo>
                  <a:pt x="9525" y="10382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4182831" y="-1540306"/>
            <a:ext cx="1333500" cy="1343025"/>
          </a:xfrm>
          <a:custGeom>
            <a:avLst/>
            <a:gdLst>
              <a:gd name="connsiteX0" fmla="*/ 0 w 1333500"/>
              <a:gd name="connsiteY0" fmla="*/ 1343025 h 1343025"/>
              <a:gd name="connsiteX1" fmla="*/ 1333500 w 1333500"/>
              <a:gd name="connsiteY1" fmla="*/ 1343025 h 1343025"/>
              <a:gd name="connsiteX2" fmla="*/ 76200 w 1333500"/>
              <a:gd name="connsiteY2" fmla="*/ 0 h 1343025"/>
              <a:gd name="connsiteX3" fmla="*/ 0 w 1333500"/>
              <a:gd name="connsiteY3" fmla="*/ 0 h 1343025"/>
              <a:gd name="connsiteX4" fmla="*/ 0 w 1333500"/>
              <a:gd name="connsiteY4" fmla="*/ 1343025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43025">
                <a:moveTo>
                  <a:pt x="0" y="1343025"/>
                </a:moveTo>
                <a:lnTo>
                  <a:pt x="1333500" y="1343025"/>
                </a:lnTo>
                <a:lnTo>
                  <a:pt x="76200" y="0"/>
                </a:lnTo>
                <a:lnTo>
                  <a:pt x="0" y="0"/>
                </a:lnTo>
                <a:lnTo>
                  <a:pt x="0" y="1343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4172067" y="-2402884"/>
            <a:ext cx="3505200" cy="1038225"/>
          </a:xfrm>
          <a:custGeom>
            <a:avLst/>
            <a:gdLst>
              <a:gd name="connsiteX0" fmla="*/ 9525 w 3505200"/>
              <a:gd name="connsiteY0" fmla="*/ 942975 h 942975"/>
              <a:gd name="connsiteX1" fmla="*/ 419100 w 3505200"/>
              <a:gd name="connsiteY1" fmla="*/ 876300 h 942975"/>
              <a:gd name="connsiteX2" fmla="*/ 647700 w 3505200"/>
              <a:gd name="connsiteY2" fmla="*/ 628650 h 942975"/>
              <a:gd name="connsiteX3" fmla="*/ 933450 w 3505200"/>
              <a:gd name="connsiteY3" fmla="*/ 600075 h 942975"/>
              <a:gd name="connsiteX4" fmla="*/ 990600 w 3505200"/>
              <a:gd name="connsiteY4" fmla="*/ 571500 h 942975"/>
              <a:gd name="connsiteX5" fmla="*/ 1190625 w 3505200"/>
              <a:gd name="connsiteY5" fmla="*/ 361950 h 942975"/>
              <a:gd name="connsiteX6" fmla="*/ 1314450 w 3505200"/>
              <a:gd name="connsiteY6" fmla="*/ 352425 h 942975"/>
              <a:gd name="connsiteX7" fmla="*/ 1457325 w 3505200"/>
              <a:gd name="connsiteY7" fmla="*/ 333375 h 942975"/>
              <a:gd name="connsiteX8" fmla="*/ 1571625 w 3505200"/>
              <a:gd name="connsiteY8" fmla="*/ 314325 h 942975"/>
              <a:gd name="connsiteX9" fmla="*/ 1809750 w 3505200"/>
              <a:gd name="connsiteY9" fmla="*/ 85725 h 942975"/>
              <a:gd name="connsiteX10" fmla="*/ 2057400 w 3505200"/>
              <a:gd name="connsiteY10" fmla="*/ 76200 h 942975"/>
              <a:gd name="connsiteX11" fmla="*/ 2800350 w 3505200"/>
              <a:gd name="connsiteY11" fmla="*/ 219075 h 942975"/>
              <a:gd name="connsiteX12" fmla="*/ 3505200 w 3505200"/>
              <a:gd name="connsiteY12" fmla="*/ 400050 h 942975"/>
              <a:gd name="connsiteX13" fmla="*/ 3505200 w 3505200"/>
              <a:gd name="connsiteY13" fmla="*/ 0 h 942975"/>
              <a:gd name="connsiteX14" fmla="*/ 0 w 3505200"/>
              <a:gd name="connsiteY14" fmla="*/ 0 h 942975"/>
              <a:gd name="connsiteX15" fmla="*/ 9525 w 3505200"/>
              <a:gd name="connsiteY15"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990600 w 3505200"/>
              <a:gd name="connsiteY3" fmla="*/ 571500 h 942975"/>
              <a:gd name="connsiteX4" fmla="*/ 1190625 w 3505200"/>
              <a:gd name="connsiteY4" fmla="*/ 361950 h 942975"/>
              <a:gd name="connsiteX5" fmla="*/ 1314450 w 3505200"/>
              <a:gd name="connsiteY5" fmla="*/ 352425 h 942975"/>
              <a:gd name="connsiteX6" fmla="*/ 1457325 w 3505200"/>
              <a:gd name="connsiteY6" fmla="*/ 333375 h 942975"/>
              <a:gd name="connsiteX7" fmla="*/ 1571625 w 3505200"/>
              <a:gd name="connsiteY7" fmla="*/ 314325 h 942975"/>
              <a:gd name="connsiteX8" fmla="*/ 1809750 w 3505200"/>
              <a:gd name="connsiteY8" fmla="*/ 85725 h 942975"/>
              <a:gd name="connsiteX9" fmla="*/ 2057400 w 3505200"/>
              <a:gd name="connsiteY9" fmla="*/ 76200 h 942975"/>
              <a:gd name="connsiteX10" fmla="*/ 2800350 w 3505200"/>
              <a:gd name="connsiteY10" fmla="*/ 219075 h 942975"/>
              <a:gd name="connsiteX11" fmla="*/ 3505200 w 3505200"/>
              <a:gd name="connsiteY11" fmla="*/ 400050 h 942975"/>
              <a:gd name="connsiteX12" fmla="*/ 3505200 w 3505200"/>
              <a:gd name="connsiteY12" fmla="*/ 0 h 942975"/>
              <a:gd name="connsiteX13" fmla="*/ 0 w 3505200"/>
              <a:gd name="connsiteY13" fmla="*/ 0 h 942975"/>
              <a:gd name="connsiteX14" fmla="*/ 9525 w 3505200"/>
              <a:gd name="connsiteY14"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190625 w 3505200"/>
              <a:gd name="connsiteY3" fmla="*/ 361950 h 942975"/>
              <a:gd name="connsiteX4" fmla="*/ 1314450 w 3505200"/>
              <a:gd name="connsiteY4" fmla="*/ 352425 h 942975"/>
              <a:gd name="connsiteX5" fmla="*/ 1457325 w 3505200"/>
              <a:gd name="connsiteY5" fmla="*/ 333375 h 942975"/>
              <a:gd name="connsiteX6" fmla="*/ 1571625 w 3505200"/>
              <a:gd name="connsiteY6" fmla="*/ 314325 h 942975"/>
              <a:gd name="connsiteX7" fmla="*/ 1809750 w 3505200"/>
              <a:gd name="connsiteY7" fmla="*/ 85725 h 942975"/>
              <a:gd name="connsiteX8" fmla="*/ 2057400 w 3505200"/>
              <a:gd name="connsiteY8" fmla="*/ 76200 h 942975"/>
              <a:gd name="connsiteX9" fmla="*/ 2800350 w 3505200"/>
              <a:gd name="connsiteY9" fmla="*/ 219075 h 942975"/>
              <a:gd name="connsiteX10" fmla="*/ 3505200 w 3505200"/>
              <a:gd name="connsiteY10" fmla="*/ 400050 h 942975"/>
              <a:gd name="connsiteX11" fmla="*/ 3505200 w 3505200"/>
              <a:gd name="connsiteY11" fmla="*/ 0 h 942975"/>
              <a:gd name="connsiteX12" fmla="*/ 0 w 3505200"/>
              <a:gd name="connsiteY12" fmla="*/ 0 h 942975"/>
              <a:gd name="connsiteX13" fmla="*/ 9525 w 3505200"/>
              <a:gd name="connsiteY13"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314450 w 3505200"/>
              <a:gd name="connsiteY3" fmla="*/ 352425 h 942975"/>
              <a:gd name="connsiteX4" fmla="*/ 1457325 w 3505200"/>
              <a:gd name="connsiteY4" fmla="*/ 333375 h 942975"/>
              <a:gd name="connsiteX5" fmla="*/ 1571625 w 3505200"/>
              <a:gd name="connsiteY5" fmla="*/ 314325 h 942975"/>
              <a:gd name="connsiteX6" fmla="*/ 1809750 w 3505200"/>
              <a:gd name="connsiteY6" fmla="*/ 85725 h 942975"/>
              <a:gd name="connsiteX7" fmla="*/ 2057400 w 3505200"/>
              <a:gd name="connsiteY7" fmla="*/ 76200 h 942975"/>
              <a:gd name="connsiteX8" fmla="*/ 2800350 w 3505200"/>
              <a:gd name="connsiteY8" fmla="*/ 219075 h 942975"/>
              <a:gd name="connsiteX9" fmla="*/ 3505200 w 3505200"/>
              <a:gd name="connsiteY9" fmla="*/ 400050 h 942975"/>
              <a:gd name="connsiteX10" fmla="*/ 3505200 w 3505200"/>
              <a:gd name="connsiteY10" fmla="*/ 0 h 942975"/>
              <a:gd name="connsiteX11" fmla="*/ 0 w 3505200"/>
              <a:gd name="connsiteY11" fmla="*/ 0 h 942975"/>
              <a:gd name="connsiteX12" fmla="*/ 9525 w 3505200"/>
              <a:gd name="connsiteY12"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457325 w 3505200"/>
              <a:gd name="connsiteY3" fmla="*/ 333375 h 942975"/>
              <a:gd name="connsiteX4" fmla="*/ 1571625 w 3505200"/>
              <a:gd name="connsiteY4" fmla="*/ 314325 h 942975"/>
              <a:gd name="connsiteX5" fmla="*/ 1809750 w 3505200"/>
              <a:gd name="connsiteY5" fmla="*/ 85725 h 942975"/>
              <a:gd name="connsiteX6" fmla="*/ 2057400 w 3505200"/>
              <a:gd name="connsiteY6" fmla="*/ 76200 h 942975"/>
              <a:gd name="connsiteX7" fmla="*/ 2800350 w 3505200"/>
              <a:gd name="connsiteY7" fmla="*/ 219075 h 942975"/>
              <a:gd name="connsiteX8" fmla="*/ 3505200 w 3505200"/>
              <a:gd name="connsiteY8" fmla="*/ 400050 h 942975"/>
              <a:gd name="connsiteX9" fmla="*/ 3505200 w 3505200"/>
              <a:gd name="connsiteY9" fmla="*/ 0 h 942975"/>
              <a:gd name="connsiteX10" fmla="*/ 0 w 3505200"/>
              <a:gd name="connsiteY10" fmla="*/ 0 h 942975"/>
              <a:gd name="connsiteX11" fmla="*/ 9525 w 3505200"/>
              <a:gd name="connsiteY11"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571625 w 3505200"/>
              <a:gd name="connsiteY3" fmla="*/ 314325 h 942975"/>
              <a:gd name="connsiteX4" fmla="*/ 1809750 w 3505200"/>
              <a:gd name="connsiteY4" fmla="*/ 85725 h 942975"/>
              <a:gd name="connsiteX5" fmla="*/ 2057400 w 3505200"/>
              <a:gd name="connsiteY5" fmla="*/ 76200 h 942975"/>
              <a:gd name="connsiteX6" fmla="*/ 2800350 w 3505200"/>
              <a:gd name="connsiteY6" fmla="*/ 219075 h 942975"/>
              <a:gd name="connsiteX7" fmla="*/ 3505200 w 3505200"/>
              <a:gd name="connsiteY7" fmla="*/ 400050 h 942975"/>
              <a:gd name="connsiteX8" fmla="*/ 3505200 w 3505200"/>
              <a:gd name="connsiteY8" fmla="*/ 0 h 942975"/>
              <a:gd name="connsiteX9" fmla="*/ 0 w 3505200"/>
              <a:gd name="connsiteY9" fmla="*/ 0 h 942975"/>
              <a:gd name="connsiteX10" fmla="*/ 9525 w 3505200"/>
              <a:gd name="connsiteY10"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1809750 w 3505200"/>
              <a:gd name="connsiteY3" fmla="*/ 85725 h 942975"/>
              <a:gd name="connsiteX4" fmla="*/ 2057400 w 3505200"/>
              <a:gd name="connsiteY4" fmla="*/ 76200 h 942975"/>
              <a:gd name="connsiteX5" fmla="*/ 2800350 w 3505200"/>
              <a:gd name="connsiteY5" fmla="*/ 219075 h 942975"/>
              <a:gd name="connsiteX6" fmla="*/ 3505200 w 3505200"/>
              <a:gd name="connsiteY6" fmla="*/ 400050 h 942975"/>
              <a:gd name="connsiteX7" fmla="*/ 3505200 w 3505200"/>
              <a:gd name="connsiteY7" fmla="*/ 0 h 942975"/>
              <a:gd name="connsiteX8" fmla="*/ 0 w 3505200"/>
              <a:gd name="connsiteY8" fmla="*/ 0 h 942975"/>
              <a:gd name="connsiteX9" fmla="*/ 9525 w 3505200"/>
              <a:gd name="connsiteY9" fmla="*/ 942975 h 942975"/>
              <a:gd name="connsiteX0" fmla="*/ 9525 w 3505200"/>
              <a:gd name="connsiteY0" fmla="*/ 942975 h 942975"/>
              <a:gd name="connsiteX1" fmla="*/ 419100 w 3505200"/>
              <a:gd name="connsiteY1" fmla="*/ 876300 h 942975"/>
              <a:gd name="connsiteX2" fmla="*/ 933450 w 3505200"/>
              <a:gd name="connsiteY2" fmla="*/ 600075 h 942975"/>
              <a:gd name="connsiteX3" fmla="*/ 2057400 w 3505200"/>
              <a:gd name="connsiteY3" fmla="*/ 76200 h 942975"/>
              <a:gd name="connsiteX4" fmla="*/ 2800350 w 3505200"/>
              <a:gd name="connsiteY4" fmla="*/ 219075 h 942975"/>
              <a:gd name="connsiteX5" fmla="*/ 3505200 w 3505200"/>
              <a:gd name="connsiteY5" fmla="*/ 400050 h 942975"/>
              <a:gd name="connsiteX6" fmla="*/ 3505200 w 3505200"/>
              <a:gd name="connsiteY6" fmla="*/ 0 h 942975"/>
              <a:gd name="connsiteX7" fmla="*/ 0 w 3505200"/>
              <a:gd name="connsiteY7" fmla="*/ 0 h 942975"/>
              <a:gd name="connsiteX8" fmla="*/ 9525 w 3505200"/>
              <a:gd name="connsiteY8" fmla="*/ 942975 h 942975"/>
              <a:gd name="connsiteX0" fmla="*/ 9525 w 3505200"/>
              <a:gd name="connsiteY0" fmla="*/ 942975 h 942975"/>
              <a:gd name="connsiteX1" fmla="*/ 419100 w 3505200"/>
              <a:gd name="connsiteY1" fmla="*/ 876300 h 942975"/>
              <a:gd name="connsiteX2" fmla="*/ 2057400 w 3505200"/>
              <a:gd name="connsiteY2" fmla="*/ 76200 h 942975"/>
              <a:gd name="connsiteX3" fmla="*/ 2800350 w 3505200"/>
              <a:gd name="connsiteY3" fmla="*/ 219075 h 942975"/>
              <a:gd name="connsiteX4" fmla="*/ 3505200 w 3505200"/>
              <a:gd name="connsiteY4" fmla="*/ 400050 h 942975"/>
              <a:gd name="connsiteX5" fmla="*/ 3505200 w 3505200"/>
              <a:gd name="connsiteY5" fmla="*/ 0 h 942975"/>
              <a:gd name="connsiteX6" fmla="*/ 0 w 3505200"/>
              <a:gd name="connsiteY6" fmla="*/ 0 h 942975"/>
              <a:gd name="connsiteX7" fmla="*/ 9525 w 3505200"/>
              <a:gd name="connsiteY7" fmla="*/ 942975 h 942975"/>
              <a:gd name="connsiteX0" fmla="*/ 9525 w 3505200"/>
              <a:gd name="connsiteY0" fmla="*/ 1038225 h 1038225"/>
              <a:gd name="connsiteX1" fmla="*/ 419100 w 3505200"/>
              <a:gd name="connsiteY1" fmla="*/ 876300 h 1038225"/>
              <a:gd name="connsiteX2" fmla="*/ 2057400 w 3505200"/>
              <a:gd name="connsiteY2" fmla="*/ 76200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419100 w 3505200"/>
              <a:gd name="connsiteY1" fmla="*/ 876300 h 1038225"/>
              <a:gd name="connsiteX2" fmla="*/ 1962150 w 3505200"/>
              <a:gd name="connsiteY2" fmla="*/ 76200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419100 w 3505200"/>
              <a:gd name="connsiteY1" fmla="*/ 876300 h 1038225"/>
              <a:gd name="connsiteX2" fmla="*/ 1962150 w 3505200"/>
              <a:gd name="connsiteY2" fmla="*/ 76200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1962150 w 3505200"/>
              <a:gd name="connsiteY1" fmla="*/ 76200 h 1038225"/>
              <a:gd name="connsiteX2" fmla="*/ 2800350 w 3505200"/>
              <a:gd name="connsiteY2" fmla="*/ 219075 h 1038225"/>
              <a:gd name="connsiteX3" fmla="*/ 3505200 w 3505200"/>
              <a:gd name="connsiteY3" fmla="*/ 400050 h 1038225"/>
              <a:gd name="connsiteX4" fmla="*/ 3505200 w 3505200"/>
              <a:gd name="connsiteY4" fmla="*/ 0 h 1038225"/>
              <a:gd name="connsiteX5" fmla="*/ 0 w 3505200"/>
              <a:gd name="connsiteY5" fmla="*/ 0 h 1038225"/>
              <a:gd name="connsiteX6" fmla="*/ 9525 w 3505200"/>
              <a:gd name="connsiteY6" fmla="*/ 1038225 h 1038225"/>
              <a:gd name="connsiteX0" fmla="*/ 9525 w 3505200"/>
              <a:gd name="connsiteY0" fmla="*/ 1038225 h 1038225"/>
              <a:gd name="connsiteX1" fmla="*/ 1685925 w 3505200"/>
              <a:gd name="connsiteY1" fmla="*/ 85725 h 1038225"/>
              <a:gd name="connsiteX2" fmla="*/ 2800350 w 3505200"/>
              <a:gd name="connsiteY2" fmla="*/ 219075 h 1038225"/>
              <a:gd name="connsiteX3" fmla="*/ 3505200 w 3505200"/>
              <a:gd name="connsiteY3" fmla="*/ 400050 h 1038225"/>
              <a:gd name="connsiteX4" fmla="*/ 3505200 w 3505200"/>
              <a:gd name="connsiteY4" fmla="*/ 0 h 1038225"/>
              <a:gd name="connsiteX5" fmla="*/ 0 w 3505200"/>
              <a:gd name="connsiteY5" fmla="*/ 0 h 1038225"/>
              <a:gd name="connsiteX6" fmla="*/ 9525 w 3505200"/>
              <a:gd name="connsiteY6" fmla="*/ 1038225 h 1038225"/>
              <a:gd name="connsiteX0" fmla="*/ 9525 w 3505200"/>
              <a:gd name="connsiteY0" fmla="*/ 1038225 h 1038225"/>
              <a:gd name="connsiteX1" fmla="*/ 1828800 w 3505200"/>
              <a:gd name="connsiteY1" fmla="*/ 104775 h 1038225"/>
              <a:gd name="connsiteX2" fmla="*/ 2800350 w 3505200"/>
              <a:gd name="connsiteY2" fmla="*/ 219075 h 1038225"/>
              <a:gd name="connsiteX3" fmla="*/ 3505200 w 3505200"/>
              <a:gd name="connsiteY3" fmla="*/ 400050 h 1038225"/>
              <a:gd name="connsiteX4" fmla="*/ 3505200 w 3505200"/>
              <a:gd name="connsiteY4" fmla="*/ 0 h 1038225"/>
              <a:gd name="connsiteX5" fmla="*/ 0 w 3505200"/>
              <a:gd name="connsiteY5" fmla="*/ 0 h 1038225"/>
              <a:gd name="connsiteX6" fmla="*/ 9525 w 3505200"/>
              <a:gd name="connsiteY6" fmla="*/ 1038225 h 1038225"/>
              <a:gd name="connsiteX0" fmla="*/ 9525 w 3505200"/>
              <a:gd name="connsiteY0" fmla="*/ 1038225 h 1038225"/>
              <a:gd name="connsiteX1" fmla="*/ 214218 w 3505200"/>
              <a:gd name="connsiteY1" fmla="*/ 906741 h 1038225"/>
              <a:gd name="connsiteX2" fmla="*/ 1828800 w 3505200"/>
              <a:gd name="connsiteY2" fmla="*/ 104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214218 w 3505200"/>
              <a:gd name="connsiteY1" fmla="*/ 659091 h 1038225"/>
              <a:gd name="connsiteX2" fmla="*/ 1828800 w 3505200"/>
              <a:gd name="connsiteY2" fmla="*/ 104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185643 w 3505200"/>
              <a:gd name="connsiteY1" fmla="*/ 887691 h 1038225"/>
              <a:gd name="connsiteX2" fmla="*/ 1828800 w 3505200"/>
              <a:gd name="connsiteY2" fmla="*/ 104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66800 h 1066800"/>
              <a:gd name="connsiteX1" fmla="*/ 185643 w 3505200"/>
              <a:gd name="connsiteY1" fmla="*/ 916266 h 1066800"/>
              <a:gd name="connsiteX2" fmla="*/ 1257300 w 3505200"/>
              <a:gd name="connsiteY2" fmla="*/ 0 h 1066800"/>
              <a:gd name="connsiteX3" fmla="*/ 2800350 w 3505200"/>
              <a:gd name="connsiteY3" fmla="*/ 247650 h 1066800"/>
              <a:gd name="connsiteX4" fmla="*/ 3505200 w 3505200"/>
              <a:gd name="connsiteY4" fmla="*/ 428625 h 1066800"/>
              <a:gd name="connsiteX5" fmla="*/ 3505200 w 3505200"/>
              <a:gd name="connsiteY5" fmla="*/ 28575 h 1066800"/>
              <a:gd name="connsiteX6" fmla="*/ 0 w 3505200"/>
              <a:gd name="connsiteY6" fmla="*/ 28575 h 1066800"/>
              <a:gd name="connsiteX7" fmla="*/ 9525 w 3505200"/>
              <a:gd name="connsiteY7" fmla="*/ 1066800 h 1066800"/>
              <a:gd name="connsiteX0" fmla="*/ 9525 w 3505200"/>
              <a:gd name="connsiteY0" fmla="*/ 1038225 h 1038225"/>
              <a:gd name="connsiteX1" fmla="*/ 185643 w 3505200"/>
              <a:gd name="connsiteY1" fmla="*/ 887691 h 1038225"/>
              <a:gd name="connsiteX2" fmla="*/ 1000125 w 3505200"/>
              <a:gd name="connsiteY2" fmla="*/ 485775 h 1038225"/>
              <a:gd name="connsiteX3" fmla="*/ 2800350 w 3505200"/>
              <a:gd name="connsiteY3" fmla="*/ 219075 h 1038225"/>
              <a:gd name="connsiteX4" fmla="*/ 3505200 w 3505200"/>
              <a:gd name="connsiteY4" fmla="*/ 400050 h 1038225"/>
              <a:gd name="connsiteX5" fmla="*/ 3505200 w 3505200"/>
              <a:gd name="connsiteY5" fmla="*/ 0 h 1038225"/>
              <a:gd name="connsiteX6" fmla="*/ 0 w 3505200"/>
              <a:gd name="connsiteY6" fmla="*/ 0 h 1038225"/>
              <a:gd name="connsiteX7" fmla="*/ 9525 w 3505200"/>
              <a:gd name="connsiteY7" fmla="*/ 1038225 h 1038225"/>
              <a:gd name="connsiteX0" fmla="*/ 9525 w 3505200"/>
              <a:gd name="connsiteY0" fmla="*/ 1038225 h 1038225"/>
              <a:gd name="connsiteX1" fmla="*/ 185643 w 3505200"/>
              <a:gd name="connsiteY1" fmla="*/ 887691 h 1038225"/>
              <a:gd name="connsiteX2" fmla="*/ 1000125 w 3505200"/>
              <a:gd name="connsiteY2" fmla="*/ 485775 h 1038225"/>
              <a:gd name="connsiteX3" fmla="*/ 1766793 w 3505200"/>
              <a:gd name="connsiteY3" fmla="*/ 373341 h 1038225"/>
              <a:gd name="connsiteX4" fmla="*/ 2800350 w 3505200"/>
              <a:gd name="connsiteY4" fmla="*/ 219075 h 1038225"/>
              <a:gd name="connsiteX5" fmla="*/ 3505200 w 3505200"/>
              <a:gd name="connsiteY5" fmla="*/ 400050 h 1038225"/>
              <a:gd name="connsiteX6" fmla="*/ 3505200 w 3505200"/>
              <a:gd name="connsiteY6" fmla="*/ 0 h 1038225"/>
              <a:gd name="connsiteX7" fmla="*/ 0 w 3505200"/>
              <a:gd name="connsiteY7" fmla="*/ 0 h 1038225"/>
              <a:gd name="connsiteX8" fmla="*/ 9525 w 3505200"/>
              <a:gd name="connsiteY8" fmla="*/ 1038225 h 1038225"/>
              <a:gd name="connsiteX0" fmla="*/ 9525 w 3505200"/>
              <a:gd name="connsiteY0" fmla="*/ 1038225 h 1038225"/>
              <a:gd name="connsiteX1" fmla="*/ 185643 w 3505200"/>
              <a:gd name="connsiteY1" fmla="*/ 887691 h 1038225"/>
              <a:gd name="connsiteX2" fmla="*/ 1000125 w 3505200"/>
              <a:gd name="connsiteY2" fmla="*/ 485775 h 1038225"/>
              <a:gd name="connsiteX3" fmla="*/ 2052543 w 3505200"/>
              <a:gd name="connsiteY3" fmla="*/ 49491 h 1038225"/>
              <a:gd name="connsiteX4" fmla="*/ 2800350 w 3505200"/>
              <a:gd name="connsiteY4" fmla="*/ 219075 h 1038225"/>
              <a:gd name="connsiteX5" fmla="*/ 3505200 w 3505200"/>
              <a:gd name="connsiteY5" fmla="*/ 400050 h 1038225"/>
              <a:gd name="connsiteX6" fmla="*/ 3505200 w 3505200"/>
              <a:gd name="connsiteY6" fmla="*/ 0 h 1038225"/>
              <a:gd name="connsiteX7" fmla="*/ 0 w 3505200"/>
              <a:gd name="connsiteY7" fmla="*/ 0 h 1038225"/>
              <a:gd name="connsiteX8" fmla="*/ 9525 w 3505200"/>
              <a:gd name="connsiteY8" fmla="*/ 1038225 h 1038225"/>
              <a:gd name="connsiteX0" fmla="*/ 9525 w 3505200"/>
              <a:gd name="connsiteY0" fmla="*/ 1360209 h 1360209"/>
              <a:gd name="connsiteX1" fmla="*/ 185643 w 3505200"/>
              <a:gd name="connsiteY1" fmla="*/ 1209675 h 1360209"/>
              <a:gd name="connsiteX2" fmla="*/ 1000125 w 3505200"/>
              <a:gd name="connsiteY2" fmla="*/ 807759 h 1360209"/>
              <a:gd name="connsiteX3" fmla="*/ 1919193 w 3505200"/>
              <a:gd name="connsiteY3" fmla="*/ 0 h 1360209"/>
              <a:gd name="connsiteX4" fmla="*/ 2800350 w 3505200"/>
              <a:gd name="connsiteY4" fmla="*/ 541059 h 1360209"/>
              <a:gd name="connsiteX5" fmla="*/ 3505200 w 3505200"/>
              <a:gd name="connsiteY5" fmla="*/ 722034 h 1360209"/>
              <a:gd name="connsiteX6" fmla="*/ 3505200 w 3505200"/>
              <a:gd name="connsiteY6" fmla="*/ 321984 h 1360209"/>
              <a:gd name="connsiteX7" fmla="*/ 0 w 3505200"/>
              <a:gd name="connsiteY7" fmla="*/ 321984 h 1360209"/>
              <a:gd name="connsiteX8" fmla="*/ 9525 w 3505200"/>
              <a:gd name="connsiteY8" fmla="*/ 1360209 h 1360209"/>
              <a:gd name="connsiteX0" fmla="*/ 9525 w 3505200"/>
              <a:gd name="connsiteY0" fmla="*/ 1038225 h 1038225"/>
              <a:gd name="connsiteX1" fmla="*/ 185643 w 3505200"/>
              <a:gd name="connsiteY1" fmla="*/ 887691 h 1038225"/>
              <a:gd name="connsiteX2" fmla="*/ 1000125 w 3505200"/>
              <a:gd name="connsiteY2" fmla="*/ 485775 h 1038225"/>
              <a:gd name="connsiteX3" fmla="*/ 1938243 w 3505200"/>
              <a:gd name="connsiteY3" fmla="*/ 49491 h 1038225"/>
              <a:gd name="connsiteX4" fmla="*/ 2800350 w 3505200"/>
              <a:gd name="connsiteY4" fmla="*/ 219075 h 1038225"/>
              <a:gd name="connsiteX5" fmla="*/ 3505200 w 3505200"/>
              <a:gd name="connsiteY5" fmla="*/ 400050 h 1038225"/>
              <a:gd name="connsiteX6" fmla="*/ 3505200 w 3505200"/>
              <a:gd name="connsiteY6" fmla="*/ 0 h 1038225"/>
              <a:gd name="connsiteX7" fmla="*/ 0 w 3505200"/>
              <a:gd name="connsiteY7" fmla="*/ 0 h 1038225"/>
              <a:gd name="connsiteX8" fmla="*/ 9525 w 3505200"/>
              <a:gd name="connsiteY8"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0" h="1038225">
                <a:moveTo>
                  <a:pt x="9525" y="1038225"/>
                </a:moveTo>
                <a:cubicBezTo>
                  <a:pt x="290481" y="886447"/>
                  <a:pt x="-95313" y="1039469"/>
                  <a:pt x="185643" y="887691"/>
                </a:cubicBezTo>
                <a:lnTo>
                  <a:pt x="1000125" y="485775"/>
                </a:lnTo>
                <a:lnTo>
                  <a:pt x="1938243" y="49491"/>
                </a:lnTo>
                <a:lnTo>
                  <a:pt x="2800350" y="219075"/>
                </a:lnTo>
                <a:lnTo>
                  <a:pt x="3505200" y="400050"/>
                </a:lnTo>
                <a:lnTo>
                  <a:pt x="3505200" y="0"/>
                </a:lnTo>
                <a:lnTo>
                  <a:pt x="0" y="0"/>
                </a:lnTo>
                <a:lnTo>
                  <a:pt x="9525" y="10382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p:cNvGrpSpPr/>
          <p:nvPr/>
        </p:nvGrpSpPr>
        <p:grpSpPr>
          <a:xfrm>
            <a:off x="105434" y="2061349"/>
            <a:ext cx="954158" cy="1280797"/>
            <a:chOff x="-1277080" y="1270977"/>
            <a:chExt cx="954158" cy="1280797"/>
          </a:xfrm>
          <a:effectLst>
            <a:outerShdw blurRad="50800" dist="38100" dir="5400000" algn="t" rotWithShape="0">
              <a:prstClr val="black">
                <a:alpha val="40000"/>
              </a:prstClr>
            </a:outerShdw>
          </a:effectLst>
        </p:grpSpPr>
        <p:grpSp>
          <p:nvGrpSpPr>
            <p:cNvPr id="67" name="Group 66"/>
            <p:cNvGrpSpPr/>
            <p:nvPr/>
          </p:nvGrpSpPr>
          <p:grpSpPr>
            <a:xfrm>
              <a:off x="-1277080" y="1270977"/>
              <a:ext cx="954158" cy="1280797"/>
              <a:chOff x="215952" y="3685341"/>
              <a:chExt cx="954158" cy="1280797"/>
            </a:xfrm>
          </p:grpSpPr>
          <p:sp>
            <p:nvSpPr>
              <p:cNvPr id="70" name="Rectangle 69"/>
              <p:cNvSpPr/>
              <p:nvPr/>
            </p:nvSpPr>
            <p:spPr>
              <a:xfrm>
                <a:off x="529955" y="4130525"/>
                <a:ext cx="345007" cy="835613"/>
              </a:xfrm>
              <a:prstGeom prst="rect">
                <a:avLst/>
              </a:prstGeom>
              <a:noFill/>
            </p:spPr>
            <p:txBody>
              <a:bodyPr wrap="square">
                <a:spAutoFit/>
              </a:bodyPr>
              <a:lstStyle/>
              <a:p>
                <a:pPr>
                  <a:lnSpc>
                    <a:spcPct val="115000"/>
                  </a:lnSpc>
                </a:pP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10</a:t>
                </a:r>
              </a:p>
              <a:p>
                <a:pPr>
                  <a:lnSpc>
                    <a:spcPct val="115000"/>
                  </a:lnSpc>
                </a:pP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r>
                <a:b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endParaRPr lang="it-IT" sz="1050" kern="1400" spc="-5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endParaRPr>
              </a:p>
              <a:p>
                <a:pPr>
                  <a:lnSpc>
                    <a:spcPct val="115000"/>
                  </a:lnSpc>
                </a:pP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0</a:t>
                </a:r>
              </a:p>
            </p:txBody>
          </p:sp>
          <p:sp>
            <p:nvSpPr>
              <p:cNvPr id="69" name="Rectangle 68"/>
              <p:cNvSpPr/>
              <p:nvPr/>
            </p:nvSpPr>
            <p:spPr>
              <a:xfrm>
                <a:off x="215952" y="3685341"/>
                <a:ext cx="954158" cy="454163"/>
              </a:xfrm>
              <a:prstGeom prst="rect">
                <a:avLst/>
              </a:prstGeom>
              <a:noFill/>
            </p:spPr>
            <p:txBody>
              <a:bodyPr wrap="square">
                <a:spAutoFit/>
              </a:bodyPr>
              <a:lstStyle/>
              <a:p>
                <a:pPr>
                  <a:lnSpc>
                    <a:spcPct val="115000"/>
                  </a:lnSpc>
                </a:pPr>
                <a:r>
                  <a:rPr lang="it-IT" sz="11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runoff depth </a:t>
                </a: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[mm]</a:t>
                </a:r>
              </a:p>
            </p:txBody>
          </p:sp>
        </p:grpSp>
        <p:pic>
          <p:nvPicPr>
            <p:cNvPr id="72" name="Picture 7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6067" y="1821742"/>
              <a:ext cx="284914" cy="644359"/>
            </a:xfrm>
            <a:prstGeom prst="rect">
              <a:avLst/>
            </a:prstGeom>
          </p:spPr>
        </p:pic>
      </p:grpSp>
      <p:grpSp>
        <p:nvGrpSpPr>
          <p:cNvPr id="82" name="Group 81"/>
          <p:cNvGrpSpPr/>
          <p:nvPr/>
        </p:nvGrpSpPr>
        <p:grpSpPr>
          <a:xfrm>
            <a:off x="104164" y="3813697"/>
            <a:ext cx="1019175" cy="1574538"/>
            <a:chOff x="12408" y="4168638"/>
            <a:chExt cx="1019175" cy="1574538"/>
          </a:xfrm>
          <a:effectLst>
            <a:outerShdw blurRad="50800" dist="38100" dir="5400000" algn="t" rotWithShape="0">
              <a:prstClr val="black">
                <a:alpha val="40000"/>
              </a:prstClr>
            </a:outerShdw>
          </a:effectLst>
        </p:grpSpPr>
        <p:grpSp>
          <p:nvGrpSpPr>
            <p:cNvPr id="77" name="Group 76"/>
            <p:cNvGrpSpPr/>
            <p:nvPr/>
          </p:nvGrpSpPr>
          <p:grpSpPr>
            <a:xfrm>
              <a:off x="12408" y="4168638"/>
              <a:ext cx="1019175" cy="1574538"/>
              <a:chOff x="209896" y="3475283"/>
              <a:chExt cx="1019175" cy="1574538"/>
            </a:xfrm>
          </p:grpSpPr>
          <p:sp>
            <p:nvSpPr>
              <p:cNvPr id="79" name="Rectangle 78"/>
              <p:cNvSpPr/>
              <p:nvPr/>
            </p:nvSpPr>
            <p:spPr>
              <a:xfrm>
                <a:off x="463281" y="4149575"/>
                <a:ext cx="381356" cy="900246"/>
              </a:xfrm>
              <a:prstGeom prst="rect">
                <a:avLst/>
              </a:prstGeom>
              <a:noFill/>
            </p:spPr>
            <p:txBody>
              <a:bodyPr wrap="square">
                <a:spAutoFit/>
              </a:bodyPr>
              <a:lstStyle/>
              <a:p>
                <a:pPr algn="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1</a:t>
                </a:r>
                <a:b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r>
                <a:b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0</a:t>
                </a:r>
                <a:b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r>
                <a:b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-1</a:t>
                </a:r>
              </a:p>
            </p:txBody>
          </p:sp>
          <p:sp>
            <p:nvSpPr>
              <p:cNvPr id="80" name="Rectangle 79"/>
              <p:cNvSpPr/>
              <p:nvPr/>
            </p:nvSpPr>
            <p:spPr>
              <a:xfrm>
                <a:off x="209896" y="3475283"/>
                <a:ext cx="1019175" cy="648832"/>
              </a:xfrm>
              <a:prstGeom prst="rect">
                <a:avLst/>
              </a:prstGeom>
              <a:noFill/>
            </p:spPr>
            <p:txBody>
              <a:bodyPr wrap="square">
                <a:spAutoFit/>
              </a:bodyPr>
              <a:lstStyle/>
              <a:p>
                <a:pPr>
                  <a:lnSpc>
                    <a:spcPct val="115000"/>
                  </a:lnSpc>
                </a:pPr>
                <a:r>
                  <a:rPr lang="it-IT" sz="11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erosion &amp; </a:t>
                </a:r>
                <a:br>
                  <a:rPr lang="it-IT" sz="11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1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deposition</a:t>
                </a:r>
                <a:br>
                  <a:rPr lang="it-IT" sz="11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[g/m</a:t>
                </a:r>
                <a:r>
                  <a:rPr lang="it-IT" sz="1050" kern="1400" spc="-50" baseline="3000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2</a:t>
                </a: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/s]</a:t>
                </a:r>
              </a:p>
            </p:txBody>
          </p:sp>
        </p:grpSp>
        <p:pic>
          <p:nvPicPr>
            <p:cNvPr id="81" name="Picture 80"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845" y="4930077"/>
              <a:ext cx="278722" cy="727773"/>
            </a:xfrm>
            <a:prstGeom prst="rect">
              <a:avLst/>
            </a:prstGeom>
          </p:spPr>
        </p:pic>
      </p:grpSp>
      <p:sp>
        <p:nvSpPr>
          <p:cNvPr id="84" name="Freeform 83"/>
          <p:cNvSpPr/>
          <p:nvPr/>
        </p:nvSpPr>
        <p:spPr>
          <a:xfrm>
            <a:off x="1912620" y="-1981200"/>
            <a:ext cx="2171700" cy="1790700"/>
          </a:xfrm>
          <a:custGeom>
            <a:avLst/>
            <a:gdLst>
              <a:gd name="connsiteX0" fmla="*/ 0 w 2171700"/>
              <a:gd name="connsiteY0" fmla="*/ 1790700 h 1790700"/>
              <a:gd name="connsiteX1" fmla="*/ 2171700 w 2171700"/>
              <a:gd name="connsiteY1" fmla="*/ 0 h 1790700"/>
              <a:gd name="connsiteX2" fmla="*/ 2171700 w 2171700"/>
              <a:gd name="connsiteY2" fmla="*/ 1783080 h 1790700"/>
              <a:gd name="connsiteX3" fmla="*/ 0 w 2171700"/>
              <a:gd name="connsiteY3" fmla="*/ 1790700 h 1790700"/>
            </a:gdLst>
            <a:ahLst/>
            <a:cxnLst>
              <a:cxn ang="0">
                <a:pos x="connsiteX0" y="connsiteY0"/>
              </a:cxn>
              <a:cxn ang="0">
                <a:pos x="connsiteX1" y="connsiteY1"/>
              </a:cxn>
              <a:cxn ang="0">
                <a:pos x="connsiteX2" y="connsiteY2"/>
              </a:cxn>
              <a:cxn ang="0">
                <a:pos x="connsiteX3" y="connsiteY3"/>
              </a:cxn>
            </a:cxnLst>
            <a:rect l="l" t="t" r="r" b="b"/>
            <a:pathLst>
              <a:path w="2171700" h="1790700">
                <a:moveTo>
                  <a:pt x="0" y="1790700"/>
                </a:moveTo>
                <a:lnTo>
                  <a:pt x="2171700" y="0"/>
                </a:lnTo>
                <a:lnTo>
                  <a:pt x="2171700" y="1783080"/>
                </a:lnTo>
                <a:lnTo>
                  <a:pt x="0" y="1790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84"/>
          <p:cNvSpPr/>
          <p:nvPr/>
        </p:nvSpPr>
        <p:spPr>
          <a:xfrm>
            <a:off x="5510616" y="-1988820"/>
            <a:ext cx="2171700" cy="1790700"/>
          </a:xfrm>
          <a:custGeom>
            <a:avLst/>
            <a:gdLst>
              <a:gd name="connsiteX0" fmla="*/ 0 w 2171700"/>
              <a:gd name="connsiteY0" fmla="*/ 1790700 h 1790700"/>
              <a:gd name="connsiteX1" fmla="*/ 2171700 w 2171700"/>
              <a:gd name="connsiteY1" fmla="*/ 0 h 1790700"/>
              <a:gd name="connsiteX2" fmla="*/ 2171700 w 2171700"/>
              <a:gd name="connsiteY2" fmla="*/ 1783080 h 1790700"/>
              <a:gd name="connsiteX3" fmla="*/ 0 w 2171700"/>
              <a:gd name="connsiteY3" fmla="*/ 1790700 h 1790700"/>
            </a:gdLst>
            <a:ahLst/>
            <a:cxnLst>
              <a:cxn ang="0">
                <a:pos x="connsiteX0" y="connsiteY0"/>
              </a:cxn>
              <a:cxn ang="0">
                <a:pos x="connsiteX1" y="connsiteY1"/>
              </a:cxn>
              <a:cxn ang="0">
                <a:pos x="connsiteX2" y="connsiteY2"/>
              </a:cxn>
              <a:cxn ang="0">
                <a:pos x="connsiteX3" y="connsiteY3"/>
              </a:cxn>
            </a:cxnLst>
            <a:rect l="l" t="t" r="r" b="b"/>
            <a:pathLst>
              <a:path w="2171700" h="1790700">
                <a:moveTo>
                  <a:pt x="0" y="1790700"/>
                </a:moveTo>
                <a:lnTo>
                  <a:pt x="2171700" y="0"/>
                </a:lnTo>
                <a:lnTo>
                  <a:pt x="2171700" y="1783080"/>
                </a:lnTo>
                <a:lnTo>
                  <a:pt x="0" y="1790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85"/>
          <p:cNvSpPr/>
          <p:nvPr/>
        </p:nvSpPr>
        <p:spPr>
          <a:xfrm>
            <a:off x="1931480" y="-4275421"/>
            <a:ext cx="2176463" cy="1790700"/>
          </a:xfrm>
          <a:custGeom>
            <a:avLst/>
            <a:gdLst>
              <a:gd name="connsiteX0" fmla="*/ 0 w 2171700"/>
              <a:gd name="connsiteY0" fmla="*/ 1790700 h 1790700"/>
              <a:gd name="connsiteX1" fmla="*/ 2171700 w 2171700"/>
              <a:gd name="connsiteY1" fmla="*/ 0 h 1790700"/>
              <a:gd name="connsiteX2" fmla="*/ 2171700 w 2171700"/>
              <a:gd name="connsiteY2" fmla="*/ 1783080 h 1790700"/>
              <a:gd name="connsiteX3" fmla="*/ 0 w 2171700"/>
              <a:gd name="connsiteY3" fmla="*/ 1790700 h 1790700"/>
              <a:gd name="connsiteX0" fmla="*/ 0 w 2176463"/>
              <a:gd name="connsiteY0" fmla="*/ 1790700 h 1790700"/>
              <a:gd name="connsiteX1" fmla="*/ 2171700 w 2176463"/>
              <a:gd name="connsiteY1" fmla="*/ 0 h 1790700"/>
              <a:gd name="connsiteX2" fmla="*/ 2176463 w 2176463"/>
              <a:gd name="connsiteY2" fmla="*/ 1787843 h 1790700"/>
              <a:gd name="connsiteX3" fmla="*/ 0 w 2176463"/>
              <a:gd name="connsiteY3" fmla="*/ 1790700 h 1790700"/>
              <a:gd name="connsiteX0" fmla="*/ 0 w 2176463"/>
              <a:gd name="connsiteY0" fmla="*/ 1790700 h 1790700"/>
              <a:gd name="connsiteX1" fmla="*/ 349758 w 2176463"/>
              <a:gd name="connsiteY1" fmla="*/ 1508408 h 1790700"/>
              <a:gd name="connsiteX2" fmla="*/ 2171700 w 2176463"/>
              <a:gd name="connsiteY2" fmla="*/ 0 h 1790700"/>
              <a:gd name="connsiteX3" fmla="*/ 2176463 w 2176463"/>
              <a:gd name="connsiteY3" fmla="*/ 1787843 h 1790700"/>
              <a:gd name="connsiteX4" fmla="*/ 0 w 2176463"/>
              <a:gd name="connsiteY4" fmla="*/ 1790700 h 1790700"/>
              <a:gd name="connsiteX0" fmla="*/ 0 w 2176463"/>
              <a:gd name="connsiteY0" fmla="*/ 1790700 h 1790700"/>
              <a:gd name="connsiteX1" fmla="*/ 344996 w 2176463"/>
              <a:gd name="connsiteY1" fmla="*/ 1689383 h 1790700"/>
              <a:gd name="connsiteX2" fmla="*/ 2171700 w 2176463"/>
              <a:gd name="connsiteY2" fmla="*/ 0 h 1790700"/>
              <a:gd name="connsiteX3" fmla="*/ 2176463 w 2176463"/>
              <a:gd name="connsiteY3" fmla="*/ 1787843 h 1790700"/>
              <a:gd name="connsiteX4" fmla="*/ 0 w 2176463"/>
              <a:gd name="connsiteY4"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2171700 w 2176463"/>
              <a:gd name="connsiteY3" fmla="*/ 0 h 1790700"/>
              <a:gd name="connsiteX4" fmla="*/ 2176463 w 2176463"/>
              <a:gd name="connsiteY4" fmla="*/ 1787843 h 1790700"/>
              <a:gd name="connsiteX5" fmla="*/ 0 w 2176463"/>
              <a:gd name="connsiteY5"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087945 w 2176463"/>
              <a:gd name="connsiteY3" fmla="*/ 1103596 h 1790700"/>
              <a:gd name="connsiteX4" fmla="*/ 2171700 w 2176463"/>
              <a:gd name="connsiteY4" fmla="*/ 0 h 1790700"/>
              <a:gd name="connsiteX5" fmla="*/ 2176463 w 2176463"/>
              <a:gd name="connsiteY5" fmla="*/ 1787843 h 1790700"/>
              <a:gd name="connsiteX6" fmla="*/ 0 w 2176463"/>
              <a:gd name="connsiteY6"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2171700 w 2176463"/>
              <a:gd name="connsiteY4" fmla="*/ 0 h 1790700"/>
              <a:gd name="connsiteX5" fmla="*/ 2176463 w 2176463"/>
              <a:gd name="connsiteY5" fmla="*/ 1787843 h 1790700"/>
              <a:gd name="connsiteX6" fmla="*/ 0 w 2176463"/>
              <a:gd name="connsiteY6"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59420 w 2176463"/>
              <a:gd name="connsiteY4" fmla="*/ 751171 h 1790700"/>
              <a:gd name="connsiteX5" fmla="*/ 2171700 w 2176463"/>
              <a:gd name="connsiteY5" fmla="*/ 0 h 1790700"/>
              <a:gd name="connsiteX6" fmla="*/ 2176463 w 2176463"/>
              <a:gd name="connsiteY6" fmla="*/ 1787843 h 1790700"/>
              <a:gd name="connsiteX7" fmla="*/ 0 w 2176463"/>
              <a:gd name="connsiteY7"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2171700 w 2176463"/>
              <a:gd name="connsiteY5" fmla="*/ 0 h 1790700"/>
              <a:gd name="connsiteX6" fmla="*/ 2176463 w 2176463"/>
              <a:gd name="connsiteY6" fmla="*/ 1787843 h 1790700"/>
              <a:gd name="connsiteX7" fmla="*/ 0 w 2176463"/>
              <a:gd name="connsiteY7"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1764220 w 2176463"/>
              <a:gd name="connsiteY5" fmla="*/ 603533 h 1790700"/>
              <a:gd name="connsiteX6" fmla="*/ 2171700 w 2176463"/>
              <a:gd name="connsiteY6" fmla="*/ 0 h 1790700"/>
              <a:gd name="connsiteX7" fmla="*/ 2176463 w 2176463"/>
              <a:gd name="connsiteY7" fmla="*/ 1787843 h 1790700"/>
              <a:gd name="connsiteX8" fmla="*/ 0 w 2176463"/>
              <a:gd name="connsiteY8"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1764220 w 2176463"/>
              <a:gd name="connsiteY5" fmla="*/ 603533 h 1790700"/>
              <a:gd name="connsiteX6" fmla="*/ 1845183 w 2176463"/>
              <a:gd name="connsiteY6" fmla="*/ 436846 h 1790700"/>
              <a:gd name="connsiteX7" fmla="*/ 2171700 w 2176463"/>
              <a:gd name="connsiteY7" fmla="*/ 0 h 1790700"/>
              <a:gd name="connsiteX8" fmla="*/ 2176463 w 2176463"/>
              <a:gd name="connsiteY8" fmla="*/ 1787843 h 1790700"/>
              <a:gd name="connsiteX9" fmla="*/ 0 w 2176463"/>
              <a:gd name="connsiteY9"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1764220 w 2176463"/>
              <a:gd name="connsiteY5" fmla="*/ 603533 h 1790700"/>
              <a:gd name="connsiteX6" fmla="*/ 1845183 w 2176463"/>
              <a:gd name="connsiteY6" fmla="*/ 436846 h 1790700"/>
              <a:gd name="connsiteX7" fmla="*/ 1926145 w 2176463"/>
              <a:gd name="connsiteY7" fmla="*/ 403508 h 1790700"/>
              <a:gd name="connsiteX8" fmla="*/ 2171700 w 2176463"/>
              <a:gd name="connsiteY8" fmla="*/ 0 h 1790700"/>
              <a:gd name="connsiteX9" fmla="*/ 2176463 w 2176463"/>
              <a:gd name="connsiteY9" fmla="*/ 1787843 h 1790700"/>
              <a:gd name="connsiteX10" fmla="*/ 0 w 2176463"/>
              <a:gd name="connsiteY10"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49858 w 2176463"/>
              <a:gd name="connsiteY3" fmla="*/ 1141696 h 1790700"/>
              <a:gd name="connsiteX4" fmla="*/ 1411795 w 2176463"/>
              <a:gd name="connsiteY4" fmla="*/ 784509 h 1790700"/>
              <a:gd name="connsiteX5" fmla="*/ 1764220 w 2176463"/>
              <a:gd name="connsiteY5" fmla="*/ 603533 h 1790700"/>
              <a:gd name="connsiteX6" fmla="*/ 1845183 w 2176463"/>
              <a:gd name="connsiteY6" fmla="*/ 436846 h 1790700"/>
              <a:gd name="connsiteX7" fmla="*/ 1926145 w 2176463"/>
              <a:gd name="connsiteY7" fmla="*/ 403508 h 1790700"/>
              <a:gd name="connsiteX8" fmla="*/ 2171700 w 2176463"/>
              <a:gd name="connsiteY8" fmla="*/ 0 h 1790700"/>
              <a:gd name="connsiteX9" fmla="*/ 2176463 w 2176463"/>
              <a:gd name="connsiteY9" fmla="*/ 1787843 h 1790700"/>
              <a:gd name="connsiteX10" fmla="*/ 0 w 2176463"/>
              <a:gd name="connsiteY10"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6463" h="1790700">
                <a:moveTo>
                  <a:pt x="0" y="1790700"/>
                </a:moveTo>
                <a:lnTo>
                  <a:pt x="344996" y="1689383"/>
                </a:lnTo>
                <a:cubicBezTo>
                  <a:pt x="456121" y="1589371"/>
                  <a:pt x="614870" y="1394108"/>
                  <a:pt x="725995" y="1294096"/>
                </a:cubicBezTo>
                <a:cubicBezTo>
                  <a:pt x="803783" y="1224246"/>
                  <a:pt x="1072070" y="1211546"/>
                  <a:pt x="1149858" y="1141696"/>
                </a:cubicBezTo>
                <a:cubicBezTo>
                  <a:pt x="1214945" y="1071846"/>
                  <a:pt x="1346708" y="854359"/>
                  <a:pt x="1411795" y="784509"/>
                </a:cubicBezTo>
                <a:cubicBezTo>
                  <a:pt x="1476883" y="716246"/>
                  <a:pt x="1699132" y="671796"/>
                  <a:pt x="1764220" y="603533"/>
                </a:cubicBezTo>
                <a:cubicBezTo>
                  <a:pt x="1789620" y="568608"/>
                  <a:pt x="1819783" y="471771"/>
                  <a:pt x="1845183" y="436846"/>
                </a:cubicBezTo>
                <a:cubicBezTo>
                  <a:pt x="1857883" y="422558"/>
                  <a:pt x="1913445" y="417796"/>
                  <a:pt x="1926145" y="403508"/>
                </a:cubicBezTo>
                <a:lnTo>
                  <a:pt x="2171700" y="0"/>
                </a:lnTo>
                <a:cubicBezTo>
                  <a:pt x="2173288" y="595948"/>
                  <a:pt x="2174875" y="1191895"/>
                  <a:pt x="2176463" y="1787843"/>
                </a:cubicBezTo>
                <a:lnTo>
                  <a:pt x="0" y="1790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86"/>
          <p:cNvSpPr/>
          <p:nvPr/>
        </p:nvSpPr>
        <p:spPr>
          <a:xfrm>
            <a:off x="5516330" y="-4267780"/>
            <a:ext cx="2176463" cy="1790700"/>
          </a:xfrm>
          <a:custGeom>
            <a:avLst/>
            <a:gdLst>
              <a:gd name="connsiteX0" fmla="*/ 0 w 2171700"/>
              <a:gd name="connsiteY0" fmla="*/ 1790700 h 1790700"/>
              <a:gd name="connsiteX1" fmla="*/ 2171700 w 2171700"/>
              <a:gd name="connsiteY1" fmla="*/ 0 h 1790700"/>
              <a:gd name="connsiteX2" fmla="*/ 2171700 w 2171700"/>
              <a:gd name="connsiteY2" fmla="*/ 1783080 h 1790700"/>
              <a:gd name="connsiteX3" fmla="*/ 0 w 2171700"/>
              <a:gd name="connsiteY3" fmla="*/ 1790700 h 1790700"/>
              <a:gd name="connsiteX0" fmla="*/ 0 w 2176463"/>
              <a:gd name="connsiteY0" fmla="*/ 1790700 h 1790700"/>
              <a:gd name="connsiteX1" fmla="*/ 2171700 w 2176463"/>
              <a:gd name="connsiteY1" fmla="*/ 0 h 1790700"/>
              <a:gd name="connsiteX2" fmla="*/ 2176463 w 2176463"/>
              <a:gd name="connsiteY2" fmla="*/ 1787843 h 1790700"/>
              <a:gd name="connsiteX3" fmla="*/ 0 w 2176463"/>
              <a:gd name="connsiteY3" fmla="*/ 1790700 h 1790700"/>
              <a:gd name="connsiteX0" fmla="*/ 0 w 2176463"/>
              <a:gd name="connsiteY0" fmla="*/ 1790700 h 1790700"/>
              <a:gd name="connsiteX1" fmla="*/ 349758 w 2176463"/>
              <a:gd name="connsiteY1" fmla="*/ 1508408 h 1790700"/>
              <a:gd name="connsiteX2" fmla="*/ 2171700 w 2176463"/>
              <a:gd name="connsiteY2" fmla="*/ 0 h 1790700"/>
              <a:gd name="connsiteX3" fmla="*/ 2176463 w 2176463"/>
              <a:gd name="connsiteY3" fmla="*/ 1787843 h 1790700"/>
              <a:gd name="connsiteX4" fmla="*/ 0 w 2176463"/>
              <a:gd name="connsiteY4" fmla="*/ 1790700 h 1790700"/>
              <a:gd name="connsiteX0" fmla="*/ 0 w 2176463"/>
              <a:gd name="connsiteY0" fmla="*/ 1790700 h 1790700"/>
              <a:gd name="connsiteX1" fmla="*/ 344996 w 2176463"/>
              <a:gd name="connsiteY1" fmla="*/ 1689383 h 1790700"/>
              <a:gd name="connsiteX2" fmla="*/ 2171700 w 2176463"/>
              <a:gd name="connsiteY2" fmla="*/ 0 h 1790700"/>
              <a:gd name="connsiteX3" fmla="*/ 2176463 w 2176463"/>
              <a:gd name="connsiteY3" fmla="*/ 1787843 h 1790700"/>
              <a:gd name="connsiteX4" fmla="*/ 0 w 2176463"/>
              <a:gd name="connsiteY4"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2171700 w 2176463"/>
              <a:gd name="connsiteY3" fmla="*/ 0 h 1790700"/>
              <a:gd name="connsiteX4" fmla="*/ 2176463 w 2176463"/>
              <a:gd name="connsiteY4" fmla="*/ 1787843 h 1790700"/>
              <a:gd name="connsiteX5" fmla="*/ 0 w 2176463"/>
              <a:gd name="connsiteY5"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087945 w 2176463"/>
              <a:gd name="connsiteY3" fmla="*/ 1103596 h 1790700"/>
              <a:gd name="connsiteX4" fmla="*/ 2171700 w 2176463"/>
              <a:gd name="connsiteY4" fmla="*/ 0 h 1790700"/>
              <a:gd name="connsiteX5" fmla="*/ 2176463 w 2176463"/>
              <a:gd name="connsiteY5" fmla="*/ 1787843 h 1790700"/>
              <a:gd name="connsiteX6" fmla="*/ 0 w 2176463"/>
              <a:gd name="connsiteY6"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2171700 w 2176463"/>
              <a:gd name="connsiteY4" fmla="*/ 0 h 1790700"/>
              <a:gd name="connsiteX5" fmla="*/ 2176463 w 2176463"/>
              <a:gd name="connsiteY5" fmla="*/ 1787843 h 1790700"/>
              <a:gd name="connsiteX6" fmla="*/ 0 w 2176463"/>
              <a:gd name="connsiteY6"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59420 w 2176463"/>
              <a:gd name="connsiteY4" fmla="*/ 751171 h 1790700"/>
              <a:gd name="connsiteX5" fmla="*/ 2171700 w 2176463"/>
              <a:gd name="connsiteY5" fmla="*/ 0 h 1790700"/>
              <a:gd name="connsiteX6" fmla="*/ 2176463 w 2176463"/>
              <a:gd name="connsiteY6" fmla="*/ 1787843 h 1790700"/>
              <a:gd name="connsiteX7" fmla="*/ 0 w 2176463"/>
              <a:gd name="connsiteY7"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2171700 w 2176463"/>
              <a:gd name="connsiteY5" fmla="*/ 0 h 1790700"/>
              <a:gd name="connsiteX6" fmla="*/ 2176463 w 2176463"/>
              <a:gd name="connsiteY6" fmla="*/ 1787843 h 1790700"/>
              <a:gd name="connsiteX7" fmla="*/ 0 w 2176463"/>
              <a:gd name="connsiteY7"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1764220 w 2176463"/>
              <a:gd name="connsiteY5" fmla="*/ 603533 h 1790700"/>
              <a:gd name="connsiteX6" fmla="*/ 2171700 w 2176463"/>
              <a:gd name="connsiteY6" fmla="*/ 0 h 1790700"/>
              <a:gd name="connsiteX7" fmla="*/ 2176463 w 2176463"/>
              <a:gd name="connsiteY7" fmla="*/ 1787843 h 1790700"/>
              <a:gd name="connsiteX8" fmla="*/ 0 w 2176463"/>
              <a:gd name="connsiteY8"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1764220 w 2176463"/>
              <a:gd name="connsiteY5" fmla="*/ 603533 h 1790700"/>
              <a:gd name="connsiteX6" fmla="*/ 1845183 w 2176463"/>
              <a:gd name="connsiteY6" fmla="*/ 436846 h 1790700"/>
              <a:gd name="connsiteX7" fmla="*/ 2171700 w 2176463"/>
              <a:gd name="connsiteY7" fmla="*/ 0 h 1790700"/>
              <a:gd name="connsiteX8" fmla="*/ 2176463 w 2176463"/>
              <a:gd name="connsiteY8" fmla="*/ 1787843 h 1790700"/>
              <a:gd name="connsiteX9" fmla="*/ 0 w 2176463"/>
              <a:gd name="connsiteY9"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02233 w 2176463"/>
              <a:gd name="connsiteY3" fmla="*/ 1160746 h 1790700"/>
              <a:gd name="connsiteX4" fmla="*/ 1411795 w 2176463"/>
              <a:gd name="connsiteY4" fmla="*/ 784509 h 1790700"/>
              <a:gd name="connsiteX5" fmla="*/ 1764220 w 2176463"/>
              <a:gd name="connsiteY5" fmla="*/ 603533 h 1790700"/>
              <a:gd name="connsiteX6" fmla="*/ 1845183 w 2176463"/>
              <a:gd name="connsiteY6" fmla="*/ 436846 h 1790700"/>
              <a:gd name="connsiteX7" fmla="*/ 1926145 w 2176463"/>
              <a:gd name="connsiteY7" fmla="*/ 403508 h 1790700"/>
              <a:gd name="connsiteX8" fmla="*/ 2171700 w 2176463"/>
              <a:gd name="connsiteY8" fmla="*/ 0 h 1790700"/>
              <a:gd name="connsiteX9" fmla="*/ 2176463 w 2176463"/>
              <a:gd name="connsiteY9" fmla="*/ 1787843 h 1790700"/>
              <a:gd name="connsiteX10" fmla="*/ 0 w 2176463"/>
              <a:gd name="connsiteY10" fmla="*/ 1790700 h 1790700"/>
              <a:gd name="connsiteX0" fmla="*/ 0 w 2176463"/>
              <a:gd name="connsiteY0" fmla="*/ 1790700 h 1790700"/>
              <a:gd name="connsiteX1" fmla="*/ 344996 w 2176463"/>
              <a:gd name="connsiteY1" fmla="*/ 1689383 h 1790700"/>
              <a:gd name="connsiteX2" fmla="*/ 725995 w 2176463"/>
              <a:gd name="connsiteY2" fmla="*/ 1294096 h 1790700"/>
              <a:gd name="connsiteX3" fmla="*/ 1149858 w 2176463"/>
              <a:gd name="connsiteY3" fmla="*/ 1141696 h 1790700"/>
              <a:gd name="connsiteX4" fmla="*/ 1411795 w 2176463"/>
              <a:gd name="connsiteY4" fmla="*/ 784509 h 1790700"/>
              <a:gd name="connsiteX5" fmla="*/ 1764220 w 2176463"/>
              <a:gd name="connsiteY5" fmla="*/ 603533 h 1790700"/>
              <a:gd name="connsiteX6" fmla="*/ 1845183 w 2176463"/>
              <a:gd name="connsiteY6" fmla="*/ 436846 h 1790700"/>
              <a:gd name="connsiteX7" fmla="*/ 1926145 w 2176463"/>
              <a:gd name="connsiteY7" fmla="*/ 403508 h 1790700"/>
              <a:gd name="connsiteX8" fmla="*/ 2171700 w 2176463"/>
              <a:gd name="connsiteY8" fmla="*/ 0 h 1790700"/>
              <a:gd name="connsiteX9" fmla="*/ 2176463 w 2176463"/>
              <a:gd name="connsiteY9" fmla="*/ 1787843 h 1790700"/>
              <a:gd name="connsiteX10" fmla="*/ 0 w 2176463"/>
              <a:gd name="connsiteY10"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6463" h="1790700">
                <a:moveTo>
                  <a:pt x="0" y="1790700"/>
                </a:moveTo>
                <a:lnTo>
                  <a:pt x="344996" y="1689383"/>
                </a:lnTo>
                <a:cubicBezTo>
                  <a:pt x="456121" y="1589371"/>
                  <a:pt x="614870" y="1394108"/>
                  <a:pt x="725995" y="1294096"/>
                </a:cubicBezTo>
                <a:cubicBezTo>
                  <a:pt x="803783" y="1224246"/>
                  <a:pt x="1072070" y="1211546"/>
                  <a:pt x="1149858" y="1141696"/>
                </a:cubicBezTo>
                <a:cubicBezTo>
                  <a:pt x="1214945" y="1071846"/>
                  <a:pt x="1346708" y="854359"/>
                  <a:pt x="1411795" y="784509"/>
                </a:cubicBezTo>
                <a:cubicBezTo>
                  <a:pt x="1476883" y="716246"/>
                  <a:pt x="1699132" y="671796"/>
                  <a:pt x="1764220" y="603533"/>
                </a:cubicBezTo>
                <a:cubicBezTo>
                  <a:pt x="1789620" y="568608"/>
                  <a:pt x="1819783" y="471771"/>
                  <a:pt x="1845183" y="436846"/>
                </a:cubicBezTo>
                <a:cubicBezTo>
                  <a:pt x="1857883" y="422558"/>
                  <a:pt x="1913445" y="417796"/>
                  <a:pt x="1926145" y="403508"/>
                </a:cubicBezTo>
                <a:lnTo>
                  <a:pt x="2171700" y="0"/>
                </a:lnTo>
                <a:cubicBezTo>
                  <a:pt x="2173288" y="595948"/>
                  <a:pt x="2174875" y="1191895"/>
                  <a:pt x="2176463" y="1787843"/>
                </a:cubicBezTo>
                <a:lnTo>
                  <a:pt x="0" y="1790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7" name="Picture 96"/>
          <p:cNvPicPr>
            <a:picLocks noChangeAspect="1"/>
          </p:cNvPicPr>
          <p:nvPr/>
        </p:nvPicPr>
        <p:blipFill rotWithShape="1">
          <a:blip r:embed="rId12">
            <a:clrChange>
              <a:clrFrom>
                <a:srgbClr val="FFFFFF"/>
              </a:clrFrom>
              <a:clrTo>
                <a:srgbClr val="FFFFFF">
                  <a:alpha val="0"/>
                </a:srgbClr>
              </a:clrTo>
            </a:clrChange>
          </a:blip>
          <a:srcRect l="1634" r="1091" b="1230"/>
          <a:stretch/>
        </p:blipFill>
        <p:spPr>
          <a:xfrm flipH="1">
            <a:off x="3550858" y="1844472"/>
            <a:ext cx="2773287" cy="1772813"/>
          </a:xfrm>
          <a:prstGeom prst="rect">
            <a:avLst/>
          </a:prstGeom>
          <a:effectLst>
            <a:outerShdw blurRad="50800" dist="38100" dir="5400000" algn="t" rotWithShape="0">
              <a:prstClr val="black">
                <a:alpha val="40000"/>
              </a:prstClr>
            </a:outerShdw>
          </a:effectLst>
        </p:spPr>
      </p:pic>
      <p:pic>
        <p:nvPicPr>
          <p:cNvPr id="103" name="Picture 102"/>
          <p:cNvPicPr>
            <a:picLocks noChangeAspect="1"/>
          </p:cNvPicPr>
          <p:nvPr/>
        </p:nvPicPr>
        <p:blipFill rotWithShape="1">
          <a:blip r:embed="rId13">
            <a:clrChange>
              <a:clrFrom>
                <a:srgbClr val="FFFFFF"/>
              </a:clrFrom>
              <a:clrTo>
                <a:srgbClr val="FFFFFF">
                  <a:alpha val="0"/>
                </a:srgbClr>
              </a:clrTo>
            </a:clrChange>
          </a:blip>
          <a:srcRect l="1627" t="1726" r="1327" b="1658"/>
          <a:stretch/>
        </p:blipFill>
        <p:spPr>
          <a:xfrm flipH="1">
            <a:off x="3561231" y="3916975"/>
            <a:ext cx="2771592" cy="1734152"/>
          </a:xfrm>
          <a:prstGeom prst="rect">
            <a:avLst/>
          </a:prstGeom>
          <a:effectLst>
            <a:outerShdw blurRad="50800" dist="38100" dir="5400000" algn="t" rotWithShape="0">
              <a:prstClr val="black">
                <a:alpha val="40000"/>
              </a:prstClr>
            </a:outerShdw>
          </a:effectLst>
        </p:spPr>
      </p:pic>
      <p:sp>
        <p:nvSpPr>
          <p:cNvPr id="109" name="Right Arrow 108"/>
          <p:cNvSpPr/>
          <p:nvPr/>
        </p:nvSpPr>
        <p:spPr>
          <a:xfrm rot="10800000" flipH="1">
            <a:off x="3260125" y="2786951"/>
            <a:ext cx="868314" cy="398501"/>
          </a:xfrm>
          <a:prstGeom prst="rightArrow">
            <a:avLst>
              <a:gd name="adj1" fmla="val 63169"/>
              <a:gd name="adj2" fmla="val 59843"/>
            </a:avLst>
          </a:prstGeom>
          <a:noFill/>
          <a:ln w="28575">
            <a:solidFill>
              <a:schemeClr val="bg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3" name="Table 112"/>
          <p:cNvGraphicFramePr>
            <a:graphicFrameLocks noGrp="1"/>
          </p:cNvGraphicFramePr>
          <p:nvPr>
            <p:extLst>
              <p:ext uri="{D42A27DB-BD31-4B8C-83A1-F6EECF244321}">
                <p14:modId xmlns:p14="http://schemas.microsoft.com/office/powerpoint/2010/main" val="3759413551"/>
              </p:ext>
            </p:extLst>
          </p:nvPr>
        </p:nvGraphicFramePr>
        <p:xfrm>
          <a:off x="6537206" y="4105453"/>
          <a:ext cx="5450563" cy="1706651"/>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398224">
                  <a:extLst>
                    <a:ext uri="{9D8B030D-6E8A-4147-A177-3AD203B41FA5}">
                      <a16:colId xmlns:a16="http://schemas.microsoft.com/office/drawing/2014/main" val="2848438998"/>
                    </a:ext>
                  </a:extLst>
                </a:gridCol>
                <a:gridCol w="561371">
                  <a:extLst>
                    <a:ext uri="{9D8B030D-6E8A-4147-A177-3AD203B41FA5}">
                      <a16:colId xmlns:a16="http://schemas.microsoft.com/office/drawing/2014/main" val="526427524"/>
                    </a:ext>
                  </a:extLst>
                </a:gridCol>
                <a:gridCol w="561371">
                  <a:extLst>
                    <a:ext uri="{9D8B030D-6E8A-4147-A177-3AD203B41FA5}">
                      <a16:colId xmlns:a16="http://schemas.microsoft.com/office/drawing/2014/main" val="3042111580"/>
                    </a:ext>
                  </a:extLst>
                </a:gridCol>
                <a:gridCol w="561371">
                  <a:extLst>
                    <a:ext uri="{9D8B030D-6E8A-4147-A177-3AD203B41FA5}">
                      <a16:colId xmlns:a16="http://schemas.microsoft.com/office/drawing/2014/main" val="1237850434"/>
                    </a:ext>
                  </a:extLst>
                </a:gridCol>
                <a:gridCol w="561371">
                  <a:extLst>
                    <a:ext uri="{9D8B030D-6E8A-4147-A177-3AD203B41FA5}">
                      <a16:colId xmlns:a16="http://schemas.microsoft.com/office/drawing/2014/main" val="3578617892"/>
                    </a:ext>
                  </a:extLst>
                </a:gridCol>
                <a:gridCol w="561371">
                  <a:extLst>
                    <a:ext uri="{9D8B030D-6E8A-4147-A177-3AD203B41FA5}">
                      <a16:colId xmlns:a16="http://schemas.microsoft.com/office/drawing/2014/main" val="3817875342"/>
                    </a:ext>
                  </a:extLst>
                </a:gridCol>
                <a:gridCol w="561371">
                  <a:extLst>
                    <a:ext uri="{9D8B030D-6E8A-4147-A177-3AD203B41FA5}">
                      <a16:colId xmlns:a16="http://schemas.microsoft.com/office/drawing/2014/main" val="2835777883"/>
                    </a:ext>
                  </a:extLst>
                </a:gridCol>
                <a:gridCol w="561371">
                  <a:extLst>
                    <a:ext uri="{9D8B030D-6E8A-4147-A177-3AD203B41FA5}">
                      <a16:colId xmlns:a16="http://schemas.microsoft.com/office/drawing/2014/main" val="786541762"/>
                    </a:ext>
                  </a:extLst>
                </a:gridCol>
                <a:gridCol w="561371">
                  <a:extLst>
                    <a:ext uri="{9D8B030D-6E8A-4147-A177-3AD203B41FA5}">
                      <a16:colId xmlns:a16="http://schemas.microsoft.com/office/drawing/2014/main" val="3460170449"/>
                    </a:ext>
                  </a:extLst>
                </a:gridCol>
                <a:gridCol w="561371">
                  <a:extLst>
                    <a:ext uri="{9D8B030D-6E8A-4147-A177-3AD203B41FA5}">
                      <a16:colId xmlns:a16="http://schemas.microsoft.com/office/drawing/2014/main" val="3094557214"/>
                    </a:ext>
                  </a:extLst>
                </a:gridCol>
              </a:tblGrid>
              <a:tr h="194158">
                <a:tc rowSpan="2">
                  <a:txBody>
                    <a:bodyPr/>
                    <a:lstStyle/>
                    <a:p>
                      <a:pPr algn="l" rtl="0" fontAlgn="t"/>
                      <a:r>
                        <a:rPr lang="en-GB" sz="1400" u="none" strike="noStrike">
                          <a:effectLst>
                            <a:outerShdw blurRad="38100" dist="38100" dir="2700000" algn="tl">
                              <a:srgbClr val="000000">
                                <a:alpha val="43137"/>
                              </a:srgbClr>
                            </a:outerShdw>
                          </a:effectLst>
                          <a:latin typeface="Bahnschrift SemiLight" panose="020B0502040204020203" pitchFamily="34" charset="0"/>
                        </a:rPr>
                        <a:t> </a:t>
                      </a:r>
                      <a:endParaRPr lang="en-GB" sz="1400" b="0" i="0" u="none" strike="noStrike">
                        <a:solidFill>
                          <a:srgbClr val="000000"/>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fontAlgn="ctr"/>
                      <a:r>
                        <a:rPr lang="en-GB" sz="1000" u="none" strike="noStrike">
                          <a:effectLst/>
                          <a:latin typeface="Bahnschrift SemiLight" panose="020B0502040204020203" pitchFamily="34" charset="0"/>
                        </a:rPr>
                        <a:t>Median downhill </a:t>
                      </a:r>
                      <a:endParaRPr lang="en-GB" sz="1000" b="1" i="0" u="none" strike="noStrike">
                        <a:solidFill>
                          <a:srgbClr val="FFFFFF"/>
                        </a:solidFill>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61176"/>
                      </a:srgbClr>
                    </a:solidFill>
                  </a:tcPr>
                </a:tc>
                <a:tc hMerge="1">
                  <a:txBody>
                    <a:bodyPr/>
                    <a:lstStyle/>
                    <a:p>
                      <a:endParaRPr lang="en-GB"/>
                    </a:p>
                  </a:txBody>
                  <a:tcPr/>
                </a:tc>
                <a:tc hMerge="1">
                  <a:txBody>
                    <a:bodyPr/>
                    <a:lstStyle/>
                    <a:p>
                      <a:endParaRPr lang="en-GB"/>
                    </a:p>
                  </a:txBody>
                  <a:tcPr/>
                </a:tc>
                <a:tc gridSpan="3">
                  <a:txBody>
                    <a:bodyPr/>
                    <a:lstStyle/>
                    <a:p>
                      <a:pPr algn="ctr" fontAlgn="ctr"/>
                      <a:r>
                        <a:rPr lang="en-GB" sz="1000" u="none" strike="noStrike">
                          <a:effectLst/>
                          <a:latin typeface="Bahnschrift SemiLight" panose="020B0502040204020203" pitchFamily="34" charset="0"/>
                        </a:rPr>
                        <a:t>Median uphill erosion</a:t>
                      </a:r>
                      <a:endParaRPr lang="en-GB" sz="1000" b="1" i="0" u="none" strike="noStrike">
                        <a:solidFill>
                          <a:srgbClr val="FFFFFF"/>
                        </a:solidFill>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61176"/>
                      </a:srgbClr>
                    </a:solidFill>
                  </a:tcPr>
                </a:tc>
                <a:tc hMerge="1">
                  <a:txBody>
                    <a:bodyPr/>
                    <a:lstStyle/>
                    <a:p>
                      <a:endParaRPr lang="en-GB"/>
                    </a:p>
                  </a:txBody>
                  <a:tcPr/>
                </a:tc>
                <a:tc hMerge="1">
                  <a:txBody>
                    <a:bodyPr/>
                    <a:lstStyle/>
                    <a:p>
                      <a:endParaRPr lang="en-GB"/>
                    </a:p>
                  </a:txBody>
                  <a:tcPr/>
                </a:tc>
                <a:tc gridSpan="3">
                  <a:txBody>
                    <a:bodyPr/>
                    <a:lstStyle/>
                    <a:p>
                      <a:pPr algn="ctr" fontAlgn="ctr"/>
                      <a:r>
                        <a:rPr lang="en-GB" sz="1000" u="none" strike="noStrike">
                          <a:effectLst/>
                          <a:latin typeface="Bahnschrift SemiLight" panose="020B0502040204020203" pitchFamily="34" charset="0"/>
                        </a:rPr>
                        <a:t>Median downhill deposition</a:t>
                      </a:r>
                      <a:endParaRPr lang="en-GB" sz="1000" b="1" i="0" u="none" strike="noStrike">
                        <a:solidFill>
                          <a:srgbClr val="FFFFFF"/>
                        </a:solidFill>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61176"/>
                      </a:srgb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89619749"/>
                  </a:ext>
                </a:extLst>
              </a:tr>
              <a:tr h="203866">
                <a:tc vMerge="1">
                  <a:txBody>
                    <a:bodyPr/>
                    <a:lstStyle/>
                    <a:p>
                      <a:endParaRPr lang="en-GB"/>
                    </a:p>
                  </a:txBody>
                  <a:tcPr/>
                </a:tc>
                <a:tc gridSpan="3">
                  <a:txBody>
                    <a:bodyPr/>
                    <a:lstStyle/>
                    <a:p>
                      <a:pPr algn="ctr" fontAlgn="ctr"/>
                      <a:r>
                        <a:rPr lang="en-GB" sz="1000" u="none" strike="noStrike" smtClean="0">
                          <a:effectLst/>
                          <a:latin typeface="Bahnschrift SemiLight" panose="020B0502040204020203" pitchFamily="34" charset="0"/>
                        </a:rPr>
                        <a:t>runoff </a:t>
                      </a:r>
                      <a:r>
                        <a:rPr lang="en-GB" sz="1000" u="none" strike="noStrike">
                          <a:effectLst/>
                          <a:latin typeface="Bahnschrift SemiLight" panose="020B0502040204020203" pitchFamily="34" charset="0"/>
                        </a:rPr>
                        <a:t>depth (mm) </a:t>
                      </a:r>
                      <a:endParaRPr lang="en-GB" sz="1000" b="1" i="0" u="none" strike="noStrike">
                        <a:solidFill>
                          <a:srgbClr val="FFFFFF"/>
                        </a:solidFill>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hMerge="1">
                  <a:txBody>
                    <a:bodyPr/>
                    <a:lstStyle/>
                    <a:p>
                      <a:endParaRPr lang="en-GB"/>
                    </a:p>
                  </a:txBody>
                  <a:tcPr/>
                </a:tc>
                <a:tc hMerge="1">
                  <a:txBody>
                    <a:bodyPr/>
                    <a:lstStyle/>
                    <a:p>
                      <a:endParaRPr lang="en-GB"/>
                    </a:p>
                  </a:txBody>
                  <a:tcPr/>
                </a:tc>
                <a:tc gridSpan="3">
                  <a:txBody>
                    <a:bodyPr/>
                    <a:lstStyle/>
                    <a:p>
                      <a:pPr algn="ctr" fontAlgn="ctr"/>
                      <a:r>
                        <a:rPr lang="en-GB" sz="1000" u="none" strike="noStrike">
                          <a:effectLst/>
                          <a:latin typeface="Bahnschrift SemiLight" panose="020B0502040204020203" pitchFamily="34" charset="0"/>
                        </a:rPr>
                        <a:t>(g/m</a:t>
                      </a:r>
                      <a:r>
                        <a:rPr lang="en-GB" sz="1000" u="none" strike="noStrike" baseline="30000">
                          <a:effectLst/>
                          <a:latin typeface="Bahnschrift SemiLight" panose="020B0502040204020203" pitchFamily="34" charset="0"/>
                        </a:rPr>
                        <a:t>2</a:t>
                      </a:r>
                      <a:r>
                        <a:rPr lang="en-GB" sz="1000" u="none" strike="noStrike">
                          <a:effectLst/>
                          <a:latin typeface="Bahnschrift SemiLight" panose="020B0502040204020203" pitchFamily="34" charset="0"/>
                        </a:rPr>
                        <a:t>/s) </a:t>
                      </a:r>
                      <a:endParaRPr lang="en-GB" sz="1000" b="1" i="0" u="none" strike="noStrike">
                        <a:solidFill>
                          <a:srgbClr val="FFFFFF"/>
                        </a:solidFill>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61176"/>
                      </a:srgbClr>
                    </a:solidFill>
                  </a:tcPr>
                </a:tc>
                <a:tc hMerge="1">
                  <a:txBody>
                    <a:bodyPr/>
                    <a:lstStyle/>
                    <a:p>
                      <a:endParaRPr lang="en-GB"/>
                    </a:p>
                  </a:txBody>
                  <a:tcPr/>
                </a:tc>
                <a:tc hMerge="1">
                  <a:txBody>
                    <a:bodyPr/>
                    <a:lstStyle/>
                    <a:p>
                      <a:endParaRPr lang="en-GB"/>
                    </a:p>
                  </a:txBody>
                  <a:tcPr/>
                </a:tc>
                <a:tc gridSpan="3">
                  <a:txBody>
                    <a:bodyPr/>
                    <a:lstStyle/>
                    <a:p>
                      <a:pPr algn="ctr" fontAlgn="ctr"/>
                      <a:r>
                        <a:rPr lang="en-GB" sz="1000" u="none" strike="noStrike">
                          <a:effectLst/>
                          <a:latin typeface="Bahnschrift SemiLight" panose="020B0502040204020203" pitchFamily="34" charset="0"/>
                        </a:rPr>
                        <a:t>(g/m</a:t>
                      </a:r>
                      <a:r>
                        <a:rPr lang="en-GB" sz="1000" u="none" strike="noStrike" baseline="30000">
                          <a:effectLst/>
                          <a:latin typeface="Bahnschrift SemiLight" panose="020B0502040204020203" pitchFamily="34" charset="0"/>
                        </a:rPr>
                        <a:t>2</a:t>
                      </a:r>
                      <a:r>
                        <a:rPr lang="en-GB" sz="1000" u="none" strike="noStrike">
                          <a:effectLst/>
                          <a:latin typeface="Bahnschrift SemiLight" panose="020B0502040204020203" pitchFamily="34" charset="0"/>
                        </a:rPr>
                        <a:t>/s) </a:t>
                      </a:r>
                      <a:endParaRPr lang="en-GB" sz="1000" b="1" i="0" u="none" strike="noStrike">
                        <a:solidFill>
                          <a:srgbClr val="FFFFFF"/>
                        </a:solidFill>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61176"/>
                      </a:srgb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1311152"/>
                  </a:ext>
                </a:extLst>
              </a:tr>
              <a:tr h="289297">
                <a:tc>
                  <a:txBody>
                    <a:bodyPr/>
                    <a:lstStyle/>
                    <a:p>
                      <a:pPr algn="r" fontAlgn="ctr"/>
                      <a:endParaRPr lang="en-GB" sz="900" b="0" i="1"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natural</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actual</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 change</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natural</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actual</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 change</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natural</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actual</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 change</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EFF7">
                        <a:alpha val="9020"/>
                      </a:srgbClr>
                    </a:solidFill>
                  </a:tcPr>
                </a:tc>
                <a:extLst>
                  <a:ext uri="{0D108BD9-81ED-4DB2-BD59-A6C34878D82A}">
                    <a16:rowId xmlns:a16="http://schemas.microsoft.com/office/drawing/2014/main" val="2598276598"/>
                  </a:ext>
                </a:extLst>
              </a:tr>
              <a:tr h="203866">
                <a:tc>
                  <a:txBody>
                    <a:bodyPr/>
                    <a:lstStyle/>
                    <a:p>
                      <a:pPr algn="ctr" fontAlgn="ctr"/>
                      <a:r>
                        <a:rPr lang="en-GB" sz="10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SC</a:t>
                      </a:r>
                      <a:endParaRPr lang="en-GB" sz="1000" b="1"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3.05</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1.22</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-60%</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0.13</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55%</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0.1</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0.43</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331%</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extLst>
                  <a:ext uri="{0D108BD9-81ED-4DB2-BD59-A6C34878D82A}">
                    <a16:rowId xmlns:a16="http://schemas.microsoft.com/office/drawing/2014/main" val="1107910824"/>
                  </a:ext>
                </a:extLst>
              </a:tr>
              <a:tr h="203866">
                <a:tc>
                  <a:txBody>
                    <a:bodyPr/>
                    <a:lstStyle/>
                    <a:p>
                      <a:pPr algn="ctr" fontAlgn="ctr"/>
                      <a:r>
                        <a:rPr lang="en-GB" sz="10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CC</a:t>
                      </a:r>
                      <a:endParaRPr lang="en-GB" sz="1000" b="1"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4.07</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1.31</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-68%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0.15</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89%</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0.11</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0.6</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455%</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extLst>
                  <a:ext uri="{0D108BD9-81ED-4DB2-BD59-A6C34878D82A}">
                    <a16:rowId xmlns:a16="http://schemas.microsoft.com/office/drawing/2014/main" val="1674617333"/>
                  </a:ext>
                </a:extLst>
              </a:tr>
              <a:tr h="203866">
                <a:tc>
                  <a:txBody>
                    <a:bodyPr/>
                    <a:lstStyle/>
                    <a:p>
                      <a:pPr algn="ctr" fontAlgn="ctr"/>
                      <a:r>
                        <a:rPr lang="en-GB" sz="10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CT</a:t>
                      </a:r>
                      <a:endParaRPr lang="en-GB" sz="1000" b="1"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2.49</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0.6</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-76%</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0.09</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0.12</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33%</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0.22</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183%</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extLst>
                  <a:ext uri="{0D108BD9-81ED-4DB2-BD59-A6C34878D82A}">
                    <a16:rowId xmlns:a16="http://schemas.microsoft.com/office/drawing/2014/main" val="4041777149"/>
                  </a:ext>
                </a:extLst>
              </a:tr>
              <a:tr h="203866">
                <a:tc>
                  <a:txBody>
                    <a:bodyPr/>
                    <a:lstStyle/>
                    <a:p>
                      <a:pPr algn="ctr" fontAlgn="ctr"/>
                      <a:r>
                        <a:rPr lang="en-GB" sz="10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BT</a:t>
                      </a:r>
                      <a:endParaRPr lang="en-GB" sz="1000" b="1"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2.36</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1.09</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-54%</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0.07</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0.17</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149%</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0.51</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566%</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extLst>
                  <a:ext uri="{0D108BD9-81ED-4DB2-BD59-A6C34878D82A}">
                    <a16:rowId xmlns:a16="http://schemas.microsoft.com/office/drawing/2014/main" val="766706706"/>
                  </a:ext>
                </a:extLst>
              </a:tr>
              <a:tr h="203866">
                <a:tc>
                  <a:txBody>
                    <a:bodyPr/>
                    <a:lstStyle/>
                    <a:p>
                      <a:pPr algn="ctr" fontAlgn="ctr"/>
                      <a:r>
                        <a:rPr lang="en-GB" sz="10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DT</a:t>
                      </a:r>
                      <a:endParaRPr lang="en-GB" sz="1000" b="1"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2.13</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0.86</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-60%</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0.24</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187%</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0.05</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0.28</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tc>
                  <a:txBody>
                    <a:bodyPr/>
                    <a:lstStyle/>
                    <a:p>
                      <a:pPr algn="ctr" fontAlgn="ctr"/>
                      <a:r>
                        <a:rPr lang="en-GB" sz="90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rPr>
                        <a:t>485% </a:t>
                      </a:r>
                      <a:endParaRPr lang="en-GB" sz="900" b="0" i="0" u="none" strike="noStrike">
                        <a:solidFill>
                          <a:schemeClr val="bg1"/>
                        </a:solidFill>
                        <a:effectLst>
                          <a:outerShdw blurRad="38100" dist="38100" dir="2700000" algn="tl">
                            <a:srgbClr val="000000">
                              <a:alpha val="43137"/>
                            </a:srgbClr>
                          </a:outerShdw>
                        </a:effectLst>
                        <a:latin typeface="Bahnschrift Semi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FF7">
                        <a:alpha val="9020"/>
                      </a:srgbClr>
                    </a:solidFill>
                  </a:tcPr>
                </a:tc>
                <a:extLst>
                  <a:ext uri="{0D108BD9-81ED-4DB2-BD59-A6C34878D82A}">
                    <a16:rowId xmlns:a16="http://schemas.microsoft.com/office/drawing/2014/main" val="3834772417"/>
                  </a:ext>
                </a:extLst>
              </a:tr>
            </a:tbl>
          </a:graphicData>
        </a:graphic>
      </p:graphicFrame>
      <p:sp>
        <p:nvSpPr>
          <p:cNvPr id="115" name="Rectangle 114"/>
          <p:cNvSpPr/>
          <p:nvPr/>
        </p:nvSpPr>
        <p:spPr>
          <a:xfrm>
            <a:off x="6371260" y="2797632"/>
            <a:ext cx="2333125" cy="1015663"/>
          </a:xfrm>
          <a:prstGeom prst="rect">
            <a:avLst/>
          </a:prstGeom>
        </p:spPr>
        <p:txBody>
          <a:bodyPr wrap="square">
            <a:spAutoFit/>
          </a:bodyPr>
          <a:lstStyle/>
          <a:p>
            <a:pPr marL="228600" indent="-22860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Each of the 5 vineyard practices has a positive impact on runoff reduction compared to the «natural» scenario (i.e. lower downhill runoff depth)</a:t>
            </a: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p:txBody>
      </p:sp>
      <p:sp>
        <p:nvSpPr>
          <p:cNvPr id="116" name="Rectangle 115"/>
          <p:cNvSpPr/>
          <p:nvPr/>
        </p:nvSpPr>
        <p:spPr>
          <a:xfrm>
            <a:off x="8727509" y="2797632"/>
            <a:ext cx="3304829" cy="1015663"/>
          </a:xfrm>
          <a:prstGeom prst="rect">
            <a:avLst/>
          </a:prstGeom>
        </p:spPr>
        <p:txBody>
          <a:bodyPr wrap="square">
            <a:spAutoFit/>
          </a:bodyPr>
          <a:lstStyle/>
          <a:p>
            <a:pPr marL="228600" indent="-22860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However, erosion and deposition are much higher for each vineyard practice, despite runoff reduction. «Diagonal Terracing» (DT) showed the highest negative impact on soil loss, and «Contour Terracing» (CT) the lowest</a:t>
            </a: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p:txBody>
      </p:sp>
      <p:sp>
        <p:nvSpPr>
          <p:cNvPr id="117" name="Arc 116"/>
          <p:cNvSpPr/>
          <p:nvPr/>
        </p:nvSpPr>
        <p:spPr>
          <a:xfrm rot="1680446">
            <a:off x="6925083" y="3398750"/>
            <a:ext cx="1518269" cy="1646437"/>
          </a:xfrm>
          <a:prstGeom prst="arc">
            <a:avLst>
              <a:gd name="adj1" fmla="val 18276012"/>
              <a:gd name="adj2" fmla="val 21418882"/>
            </a:avLst>
          </a:prstGeom>
          <a:ln w="12700">
            <a:solidFill>
              <a:schemeClr val="accent4"/>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8" name="Arc 117"/>
          <p:cNvSpPr/>
          <p:nvPr/>
        </p:nvSpPr>
        <p:spPr>
          <a:xfrm rot="1680446">
            <a:off x="10398348" y="3398749"/>
            <a:ext cx="1518269" cy="1646437"/>
          </a:xfrm>
          <a:prstGeom prst="arc">
            <a:avLst>
              <a:gd name="adj1" fmla="val 18245142"/>
              <a:gd name="adj2" fmla="val 21418882"/>
            </a:avLst>
          </a:prstGeom>
          <a:ln w="12700">
            <a:solidFill>
              <a:schemeClr val="accent4"/>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9" name="Arc 118"/>
          <p:cNvSpPr/>
          <p:nvPr/>
        </p:nvSpPr>
        <p:spPr>
          <a:xfrm rot="12805383">
            <a:off x="9858848" y="3311456"/>
            <a:ext cx="1518269" cy="1646437"/>
          </a:xfrm>
          <a:prstGeom prst="arc">
            <a:avLst>
              <a:gd name="adj1" fmla="val 17738890"/>
              <a:gd name="adj2" fmla="val 20861990"/>
            </a:avLst>
          </a:prstGeom>
          <a:ln w="12700">
            <a:solidFill>
              <a:schemeClr val="accent4"/>
            </a:solidFill>
            <a:headEnd type="arrow" w="med" len="med"/>
            <a:tailEnd type="non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20" name="Straight Connector 119"/>
          <p:cNvCxnSpPr/>
          <p:nvPr/>
        </p:nvCxnSpPr>
        <p:spPr>
          <a:xfrm flipH="1">
            <a:off x="4478045" y="5113195"/>
            <a:ext cx="371027" cy="275040"/>
          </a:xfrm>
          <a:prstGeom prst="line">
            <a:avLst/>
          </a:prstGeom>
          <a:ln w="19050">
            <a:solidFill>
              <a:schemeClr val="bg1"/>
            </a:solidFill>
            <a:head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3460835" y="5285457"/>
            <a:ext cx="1262036" cy="676339"/>
          </a:xfrm>
          <a:prstGeom prst="rect">
            <a:avLst/>
          </a:prstGeom>
          <a:noFill/>
        </p:spPr>
        <p:txBody>
          <a:bodyPr wrap="square">
            <a:spAutoFit/>
          </a:bodyPr>
          <a:lstStyle/>
          <a:p>
            <a:pPr algn="ctr">
              <a:lnSpc>
                <a:spcPct val="115000"/>
              </a:lnSpc>
            </a:pPr>
            <a:r>
              <a:rPr lang="it-IT" sz="1100" i="1" kern="1400" spc="-50" smtClean="0">
                <a:solidFill>
                  <a:schemeClr val="bg1"/>
                </a:solidFill>
                <a:effectLst>
                  <a:outerShdw blurRad="38100" dist="38100" dir="2700000" algn="tl">
                    <a:srgbClr val="000000">
                      <a:alpha val="43137"/>
                    </a:srgbClr>
                  </a:outerShdw>
                </a:effectLst>
                <a:latin typeface="Bahnschrift SemiLight" panose="020B0502040204020203" pitchFamily="34" charset="0"/>
                <a:ea typeface="Times New Roman" panose="02020603050405020304" pitchFamily="18" charset="0"/>
                <a:cs typeface="Times New Roman" panose="02020603050405020304" pitchFamily="18" charset="0"/>
              </a:rPr>
              <a:t>example </a:t>
            </a:r>
            <a:br>
              <a:rPr lang="it-IT" sz="1100" i="1" kern="1400" spc="-50" smtClean="0">
                <a:solidFill>
                  <a:schemeClr val="bg1"/>
                </a:solidFill>
                <a:effectLst>
                  <a:outerShdw blurRad="38100" dist="38100" dir="2700000" algn="tl">
                    <a:srgbClr val="000000">
                      <a:alpha val="43137"/>
                    </a:srgbClr>
                  </a:outerShdw>
                </a:effectLst>
                <a:latin typeface="Bahnschrift SemiLight" panose="020B0502040204020203" pitchFamily="34" charset="0"/>
                <a:ea typeface="Times New Roman" panose="02020603050405020304" pitchFamily="18" charset="0"/>
                <a:cs typeface="Times New Roman" panose="02020603050405020304" pitchFamily="18" charset="0"/>
              </a:rPr>
            </a:br>
            <a:r>
              <a:rPr lang="it-IT" sz="1100" i="1" kern="1400" spc="-50" smtClean="0">
                <a:solidFill>
                  <a:schemeClr val="bg1"/>
                </a:solidFill>
                <a:effectLst>
                  <a:outerShdw blurRad="38100" dist="38100" dir="2700000" algn="tl">
                    <a:srgbClr val="000000">
                      <a:alpha val="43137"/>
                    </a:srgbClr>
                  </a:outerShdw>
                </a:effectLst>
                <a:latin typeface="Bahnschrift SemiLight" panose="020B0502040204020203" pitchFamily="34" charset="0"/>
                <a:ea typeface="Times New Roman" panose="02020603050405020304" pitchFamily="18" charset="0"/>
                <a:cs typeface="Times New Roman" panose="02020603050405020304" pitchFamily="18" charset="0"/>
              </a:rPr>
              <a:t>«natural scenario» for study site CT6</a:t>
            </a:r>
          </a:p>
        </p:txBody>
      </p:sp>
      <p:pic>
        <p:nvPicPr>
          <p:cNvPr id="92" name="Picture 91"/>
          <p:cNvPicPr>
            <a:picLocks noChangeAspect="1"/>
          </p:cNvPicPr>
          <p:nvPr/>
        </p:nvPicPr>
        <p:blipFill rotWithShape="1">
          <a:blip r:embed="rId14">
            <a:clrChange>
              <a:clrFrom>
                <a:srgbClr val="FFFFFF"/>
              </a:clrFrom>
              <a:clrTo>
                <a:srgbClr val="FFFFFF">
                  <a:alpha val="0"/>
                </a:srgbClr>
              </a:clrTo>
            </a:clrChange>
          </a:blip>
          <a:srcRect l="1035" r="1487" b="1100"/>
          <a:stretch/>
        </p:blipFill>
        <p:spPr>
          <a:xfrm flipH="1">
            <a:off x="1019454" y="1890336"/>
            <a:ext cx="2788780" cy="1833989"/>
          </a:xfrm>
          <a:prstGeom prst="rect">
            <a:avLst/>
          </a:prstGeom>
          <a:effectLst>
            <a:outerShdw blurRad="50800" dist="38100" dir="5400000" algn="t" rotWithShape="0">
              <a:prstClr val="black">
                <a:alpha val="40000"/>
              </a:prstClr>
            </a:outerShdw>
          </a:effectLst>
        </p:spPr>
      </p:pic>
      <p:sp>
        <p:nvSpPr>
          <p:cNvPr id="53" name="Right Arrow 52"/>
          <p:cNvSpPr/>
          <p:nvPr/>
        </p:nvSpPr>
        <p:spPr>
          <a:xfrm rot="10800000" flipH="1">
            <a:off x="3010805" y="4720139"/>
            <a:ext cx="1053682" cy="398501"/>
          </a:xfrm>
          <a:prstGeom prst="rightArrow">
            <a:avLst>
              <a:gd name="adj1" fmla="val 63169"/>
              <a:gd name="adj2" fmla="val 59843"/>
            </a:avLst>
          </a:prstGeom>
          <a:noFill/>
          <a:ln w="28575">
            <a:solidFill>
              <a:schemeClr val="bg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 name="Picture 107"/>
          <p:cNvPicPr>
            <a:picLocks noChangeAspect="1"/>
          </p:cNvPicPr>
          <p:nvPr/>
        </p:nvPicPr>
        <p:blipFill rotWithShape="1">
          <a:blip r:embed="rId15">
            <a:clrChange>
              <a:clrFrom>
                <a:srgbClr val="FFFFFF"/>
              </a:clrFrom>
              <a:clrTo>
                <a:srgbClr val="FFFFFF">
                  <a:alpha val="0"/>
                </a:srgbClr>
              </a:clrTo>
            </a:clrChange>
          </a:blip>
          <a:srcRect l="937" t="-1" r="603" b="1837"/>
          <a:stretch/>
        </p:blipFill>
        <p:spPr>
          <a:xfrm flipH="1">
            <a:off x="956707" y="3830193"/>
            <a:ext cx="2812020" cy="182032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03938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5969"/>
            <a:ext cx="12192000" cy="517065"/>
          </a:xfrm>
          <a:prstGeom prst="rect">
            <a:avLst/>
          </a:prstGeom>
        </p:spPr>
        <p:txBody>
          <a:bodyPr wrap="square">
            <a:spAutoFit/>
          </a:bodyPr>
          <a:lstStyle/>
          <a:p>
            <a:pPr algn="ctr">
              <a:lnSpc>
                <a:spcPct val="115000"/>
              </a:lnSpc>
              <a:spcAft>
                <a:spcPts val="0"/>
              </a:spcAft>
            </a:pP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Conclusions &amp; Recommendations</a:t>
            </a:r>
            <a:endParaRPr lang="it-IT" sz="2400" b="1" kern="1400" spc="-50">
              <a:latin typeface="Bahnschrift" panose="020B0502040204020203" pitchFamily="34" charset="0"/>
              <a:ea typeface="Times New Roman" panose="02020603050405020304" pitchFamily="18" charset="0"/>
              <a:cs typeface="Times New Roman" panose="02020603050405020304" pitchFamily="18" charset="0"/>
            </a:endParaRPr>
          </a:p>
        </p:txBody>
      </p:sp>
      <p:grpSp>
        <p:nvGrpSpPr>
          <p:cNvPr id="2" name="Group 1"/>
          <p:cNvGrpSpPr/>
          <p:nvPr/>
        </p:nvGrpSpPr>
        <p:grpSpPr>
          <a:xfrm>
            <a:off x="123825" y="3505361"/>
            <a:ext cx="11911388" cy="2511642"/>
            <a:chOff x="140612" y="3409949"/>
            <a:chExt cx="11911388" cy="2511642"/>
          </a:xfrm>
        </p:grpSpPr>
        <p:sp>
          <p:nvSpPr>
            <p:cNvPr id="22" name="Rectangle 21"/>
            <p:cNvSpPr/>
            <p:nvPr/>
          </p:nvSpPr>
          <p:spPr>
            <a:xfrm>
              <a:off x="9468632" y="3409949"/>
              <a:ext cx="2583368" cy="251164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851601" y="3419475"/>
              <a:ext cx="2525320" cy="250211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553741" y="3419475"/>
              <a:ext cx="2206149" cy="250211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316252" y="3409949"/>
              <a:ext cx="2155293" cy="251164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 name="Rectangle 25"/>
            <p:cNvSpPr/>
            <p:nvPr/>
          </p:nvSpPr>
          <p:spPr>
            <a:xfrm>
              <a:off x="169186" y="3409949"/>
              <a:ext cx="2055859" cy="251164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p:cNvGrpSpPr/>
            <p:nvPr/>
          </p:nvGrpSpPr>
          <p:grpSpPr>
            <a:xfrm>
              <a:off x="140612" y="5579311"/>
              <a:ext cx="11911388" cy="328722"/>
              <a:chOff x="164868" y="1743071"/>
              <a:chExt cx="11911388" cy="328722"/>
            </a:xfrm>
          </p:grpSpPr>
          <p:sp>
            <p:nvSpPr>
              <p:cNvPr id="28" name="Rectangle 27"/>
              <p:cNvSpPr/>
              <p:nvPr/>
            </p:nvSpPr>
            <p:spPr>
              <a:xfrm>
                <a:off x="164868" y="1748563"/>
                <a:ext cx="2179684" cy="323230"/>
              </a:xfrm>
              <a:prstGeom prst="rect">
                <a:avLst/>
              </a:prstGeom>
            </p:spPr>
            <p:txBody>
              <a:bodyPr wrap="square">
                <a:spAutoFit/>
              </a:bodyPr>
              <a:lstStyle/>
              <a:p>
                <a:pPr algn="ctr" fontAlgn="base">
                  <a:lnSpc>
                    <a:spcPct val="120000"/>
                  </a:lnSpc>
                </a:pPr>
                <a:r>
                  <a:rPr lang="en-GB" sz="1400">
                    <a:solidFill>
                      <a:schemeClr val="bg1">
                        <a:lumMod val="75000"/>
                      </a:schemeClr>
                    </a:solidFill>
                    <a:effectLst>
                      <a:outerShdw blurRad="38100" dist="38100" dir="2700000" algn="tl">
                        <a:srgbClr val="000000">
                          <a:alpha val="43137"/>
                        </a:srgbClr>
                      </a:outerShdw>
                    </a:effectLst>
                    <a:latin typeface="Bahnschrift SemiBold SemiConden" panose="020B0502040204020203" pitchFamily="34" charset="0"/>
                  </a:rPr>
                  <a:t>Slope-wise </a:t>
                </a:r>
                <a:r>
                  <a:rPr lang="en-GB" sz="1400" smtClean="0">
                    <a:solidFill>
                      <a:schemeClr val="bg1">
                        <a:lumMod val="75000"/>
                      </a:schemeClr>
                    </a:solidFill>
                    <a:effectLst>
                      <a:outerShdw blurRad="38100" dist="38100" dir="2700000" algn="tl">
                        <a:srgbClr val="000000">
                          <a:alpha val="43137"/>
                        </a:srgbClr>
                      </a:outerShdw>
                    </a:effectLst>
                    <a:latin typeface="Bahnschrift SemiBold SemiConden" panose="020B0502040204020203" pitchFamily="34" charset="0"/>
                  </a:rPr>
                  <a:t>Cultivation (SC)</a:t>
                </a:r>
              </a:p>
            </p:txBody>
          </p:sp>
          <p:sp>
            <p:nvSpPr>
              <p:cNvPr id="29" name="Rectangle 28"/>
              <p:cNvSpPr/>
              <p:nvPr/>
            </p:nvSpPr>
            <p:spPr>
              <a:xfrm>
                <a:off x="2359558" y="1748563"/>
                <a:ext cx="2155292" cy="323230"/>
              </a:xfrm>
              <a:prstGeom prst="rect">
                <a:avLst/>
              </a:prstGeom>
            </p:spPr>
            <p:txBody>
              <a:bodyPr wrap="square">
                <a:spAutoFit/>
              </a:bodyPr>
              <a:lstStyle/>
              <a:p>
                <a:pPr algn="ctr" fontAlgn="base">
                  <a:lnSpc>
                    <a:spcPct val="120000"/>
                  </a:lnSpc>
                </a:pPr>
                <a:r>
                  <a:rPr lang="en-GB" sz="1400" smtClean="0">
                    <a:solidFill>
                      <a:schemeClr val="bg1">
                        <a:lumMod val="75000"/>
                      </a:schemeClr>
                    </a:solidFill>
                    <a:effectLst>
                      <a:outerShdw blurRad="38100" dist="38100" dir="2700000" algn="tl">
                        <a:srgbClr val="000000">
                          <a:alpha val="43137"/>
                        </a:srgbClr>
                      </a:outerShdw>
                    </a:effectLst>
                    <a:latin typeface="Bahnschrift SemiBold SemiConden" panose="020B0502040204020203" pitchFamily="34" charset="0"/>
                  </a:rPr>
                  <a:t>Contour Cultivation (CC)</a:t>
                </a:r>
              </a:p>
            </p:txBody>
          </p:sp>
          <p:sp>
            <p:nvSpPr>
              <p:cNvPr id="30" name="Rectangle 29"/>
              <p:cNvSpPr/>
              <p:nvPr/>
            </p:nvSpPr>
            <p:spPr>
              <a:xfrm>
                <a:off x="4644794" y="1743071"/>
                <a:ext cx="2118160" cy="323230"/>
              </a:xfrm>
              <a:prstGeom prst="rect">
                <a:avLst/>
              </a:prstGeom>
            </p:spPr>
            <p:txBody>
              <a:bodyPr wrap="square">
                <a:spAutoFit/>
              </a:bodyPr>
              <a:lstStyle/>
              <a:p>
                <a:pPr algn="ctr" fontAlgn="base">
                  <a:lnSpc>
                    <a:spcPct val="120000"/>
                  </a:lnSpc>
                </a:pPr>
                <a:r>
                  <a:rPr lang="en-GB" sz="1400" smtClean="0">
                    <a:solidFill>
                      <a:schemeClr val="bg1">
                        <a:lumMod val="75000"/>
                      </a:schemeClr>
                    </a:solidFill>
                    <a:effectLst>
                      <a:outerShdw blurRad="38100" dist="38100" dir="2700000" algn="tl">
                        <a:srgbClr val="000000">
                          <a:alpha val="43137"/>
                        </a:srgbClr>
                      </a:outerShdw>
                    </a:effectLst>
                    <a:latin typeface="Bahnschrift SemiBold SemiConden" panose="020B0502040204020203" pitchFamily="34" charset="0"/>
                  </a:rPr>
                  <a:t>Contour Terracing (CT)</a:t>
                </a:r>
              </a:p>
            </p:txBody>
          </p:sp>
          <p:sp>
            <p:nvSpPr>
              <p:cNvPr id="31" name="Rectangle 30"/>
              <p:cNvSpPr/>
              <p:nvPr/>
            </p:nvSpPr>
            <p:spPr>
              <a:xfrm>
                <a:off x="6990346" y="1743071"/>
                <a:ext cx="2301032" cy="323230"/>
              </a:xfrm>
              <a:prstGeom prst="rect">
                <a:avLst/>
              </a:prstGeom>
            </p:spPr>
            <p:txBody>
              <a:bodyPr wrap="square">
                <a:spAutoFit/>
              </a:bodyPr>
              <a:lstStyle/>
              <a:p>
                <a:pPr algn="ctr" fontAlgn="base">
                  <a:lnSpc>
                    <a:spcPct val="120000"/>
                  </a:lnSpc>
                </a:pPr>
                <a:r>
                  <a:rPr lang="en-GB" sz="1400" smtClean="0">
                    <a:solidFill>
                      <a:schemeClr val="bg1">
                        <a:lumMod val="75000"/>
                      </a:schemeClr>
                    </a:solidFill>
                    <a:effectLst>
                      <a:outerShdw blurRad="38100" dist="38100" dir="2700000" algn="tl">
                        <a:srgbClr val="000000">
                          <a:alpha val="43137"/>
                        </a:srgbClr>
                      </a:outerShdw>
                    </a:effectLst>
                    <a:latin typeface="Bahnschrift SemiBold SemiConden" panose="020B0502040204020203" pitchFamily="34" charset="0"/>
                  </a:rPr>
                  <a:t>Broad-base Terracing (BT)</a:t>
                </a:r>
              </a:p>
            </p:txBody>
          </p:sp>
          <p:sp>
            <p:nvSpPr>
              <p:cNvPr id="32" name="Rectangle 31"/>
              <p:cNvSpPr/>
              <p:nvPr/>
            </p:nvSpPr>
            <p:spPr>
              <a:xfrm>
                <a:off x="9544642" y="1745198"/>
                <a:ext cx="2531614" cy="323230"/>
              </a:xfrm>
              <a:prstGeom prst="rect">
                <a:avLst/>
              </a:prstGeom>
            </p:spPr>
            <p:txBody>
              <a:bodyPr wrap="square">
                <a:spAutoFit/>
              </a:bodyPr>
              <a:lstStyle/>
              <a:p>
                <a:pPr algn="ctr" fontAlgn="base">
                  <a:lnSpc>
                    <a:spcPct val="120000"/>
                  </a:lnSpc>
                </a:pPr>
                <a:r>
                  <a:rPr lang="en-GB" sz="1400" smtClean="0">
                    <a:solidFill>
                      <a:schemeClr val="bg1">
                        <a:lumMod val="75000"/>
                      </a:schemeClr>
                    </a:solidFill>
                    <a:effectLst>
                      <a:outerShdw blurRad="38100" dist="38100" dir="2700000" algn="tl">
                        <a:srgbClr val="000000">
                          <a:alpha val="43137"/>
                        </a:srgbClr>
                      </a:outerShdw>
                    </a:effectLst>
                    <a:latin typeface="Bahnschrift SemiBold SemiConden" panose="020B0502040204020203" pitchFamily="34" charset="0"/>
                  </a:rPr>
                  <a:t>Diagonal Terracing (DT)</a:t>
                </a:r>
              </a:p>
            </p:txBody>
          </p:sp>
        </p:grpSp>
        <p:grpSp>
          <p:nvGrpSpPr>
            <p:cNvPr id="5" name="Group 4"/>
            <p:cNvGrpSpPr/>
            <p:nvPr/>
          </p:nvGrpSpPr>
          <p:grpSpPr>
            <a:xfrm>
              <a:off x="169186" y="3409949"/>
              <a:ext cx="11882814" cy="2152651"/>
              <a:chOff x="0" y="3153296"/>
              <a:chExt cx="11882814" cy="2152651"/>
            </a:xfrm>
          </p:grpSpPr>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aturation sat="120000"/>
                        </a14:imgEffect>
                        <a14:imgEffect>
                          <a14:brightnessContrast bright="10000" contrast="15000"/>
                        </a14:imgEffect>
                      </a14:imgLayer>
                    </a14:imgProps>
                  </a:ext>
                  <a:ext uri="{28A0092B-C50C-407E-A947-70E740481C1C}">
                    <a14:useLocalDpi xmlns:a14="http://schemas.microsoft.com/office/drawing/2010/main" val="0"/>
                  </a:ext>
                </a:extLst>
              </a:blip>
              <a:srcRect l="25714" t="19314" r="19873" b="6010"/>
              <a:stretch/>
            </p:blipFill>
            <p:spPr>
              <a:xfrm>
                <a:off x="0" y="3172348"/>
                <a:ext cx="2055859" cy="2124074"/>
              </a:xfrm>
              <a:prstGeom prst="rect">
                <a:avLst/>
              </a:prstGeom>
              <a:ln>
                <a:solidFill>
                  <a:schemeClr val="tx1"/>
                </a:solidFill>
              </a:ln>
              <a:effectLst>
                <a:outerShdw blurRad="50800" dist="38100" dir="5400000" algn="t" rotWithShape="0">
                  <a:prstClr val="black">
                    <a:alpha val="40000"/>
                  </a:prstClr>
                </a:outerShdw>
              </a:effectLst>
            </p:spPr>
          </p:pic>
          <p:pic>
            <p:nvPicPr>
              <p:cNvPr id="7" name="Picture 6" descr="Screen Clipping"/>
              <p:cNvPicPr>
                <a:picLocks noChangeAspect="1"/>
              </p:cNvPicPr>
              <p:nvPr/>
            </p:nvPicPr>
            <p:blipFill rotWithShape="1">
              <a:blip r:embed="rId4">
                <a:extLst>
                  <a:ext uri="{BEBA8EAE-BF5A-486C-A8C5-ECC9F3942E4B}">
                    <a14:imgProps xmlns:a14="http://schemas.microsoft.com/office/drawing/2010/main">
                      <a14:imgLayer r:embed="rId5">
                        <a14:imgEffect>
                          <a14:saturation sat="120000"/>
                        </a14:imgEffect>
                        <a14:imgEffect>
                          <a14:brightnessContrast bright="10000" contrast="30000"/>
                        </a14:imgEffect>
                      </a14:imgLayer>
                    </a14:imgProps>
                  </a:ext>
                  <a:ext uri="{28A0092B-C50C-407E-A947-70E740481C1C}">
                    <a14:useLocalDpi xmlns:a14="http://schemas.microsoft.com/office/drawing/2010/main" val="0"/>
                  </a:ext>
                </a:extLst>
              </a:blip>
              <a:srcRect t="31167" r="4682" b="4554"/>
              <a:stretch/>
            </p:blipFill>
            <p:spPr>
              <a:xfrm>
                <a:off x="6687105" y="3162822"/>
                <a:ext cx="2520630" cy="2143125"/>
              </a:xfrm>
              <a:prstGeom prst="rect">
                <a:avLst/>
              </a:prstGeom>
              <a:ln>
                <a:solidFill>
                  <a:schemeClr val="tx1"/>
                </a:solidFill>
              </a:ln>
              <a:effectLst>
                <a:outerShdw blurRad="50800" dist="38100" dir="5400000" algn="t" rotWithShape="0">
                  <a:prstClr val="black">
                    <a:alpha val="40000"/>
                  </a:prstClr>
                </a:outerShdw>
              </a:effectLst>
            </p:spPr>
          </p:pic>
          <p:pic>
            <p:nvPicPr>
              <p:cNvPr id="8" name="Picture 7" descr="Screen Clipping"/>
              <p:cNvPicPr>
                <a:picLocks noChangeAspect="1"/>
              </p:cNvPicPr>
              <p:nvPr/>
            </p:nvPicPr>
            <p:blipFill rotWithShape="1">
              <a:blip r:embed="rId6">
                <a:extLst>
                  <a:ext uri="{BEBA8EAE-BF5A-486C-A8C5-ECC9F3942E4B}">
                    <a14:imgProps xmlns:a14="http://schemas.microsoft.com/office/drawing/2010/main">
                      <a14:imgLayer r:embed="rId7">
                        <a14:imgEffect>
                          <a14:saturation sat="120000"/>
                        </a14:imgEffect>
                        <a14:imgEffect>
                          <a14:brightnessContrast bright="15000" contrast="20000"/>
                        </a14:imgEffect>
                      </a14:imgLayer>
                    </a14:imgProps>
                  </a:ext>
                  <a:ext uri="{28A0092B-C50C-407E-A947-70E740481C1C}">
                    <a14:useLocalDpi xmlns:a14="http://schemas.microsoft.com/office/drawing/2010/main" val="0"/>
                  </a:ext>
                </a:extLst>
              </a:blip>
              <a:srcRect t="30438" b="4872"/>
              <a:stretch/>
            </p:blipFill>
            <p:spPr>
              <a:xfrm>
                <a:off x="2147067" y="3162822"/>
                <a:ext cx="2155292" cy="2143125"/>
              </a:xfrm>
              <a:prstGeom prst="rect">
                <a:avLst/>
              </a:prstGeom>
              <a:ln>
                <a:solidFill>
                  <a:schemeClr val="tx1"/>
                </a:solidFill>
              </a:ln>
              <a:effectLst>
                <a:outerShdw blurRad="50800" dist="38100" dir="5400000" algn="t" rotWithShape="0">
                  <a:prstClr val="black">
                    <a:alpha val="40000"/>
                  </a:prstClr>
                </a:outerShdw>
              </a:effectLst>
            </p:spPr>
          </p:pic>
          <p:pic>
            <p:nvPicPr>
              <p:cNvPr id="9" name="Picture 8" descr="Screen Clipping"/>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120000"/>
                        </a14:imgEffect>
                        <a14:imgEffect>
                          <a14:brightnessContrast bright="15000" contrast="30000"/>
                        </a14:imgEffect>
                      </a14:imgLayer>
                    </a14:imgProps>
                  </a:ext>
                  <a:ext uri="{28A0092B-C50C-407E-A947-70E740481C1C}">
                    <a14:useLocalDpi xmlns:a14="http://schemas.microsoft.com/office/drawing/2010/main" val="0"/>
                  </a:ext>
                </a:extLst>
              </a:blip>
              <a:srcRect l="4406" t="21891" r="6076" b="5792"/>
              <a:stretch/>
            </p:blipFill>
            <p:spPr>
              <a:xfrm flipH="1">
                <a:off x="4405305" y="3172346"/>
                <a:ext cx="2185393" cy="2133601"/>
              </a:xfrm>
              <a:prstGeom prst="rect">
                <a:avLst/>
              </a:prstGeom>
              <a:ln>
                <a:solidFill>
                  <a:schemeClr val="tx1"/>
                </a:solidFill>
              </a:ln>
              <a:effectLst>
                <a:outerShdw blurRad="50800" dist="38100" dir="5400000" algn="t" rotWithShape="0">
                  <a:prstClr val="black">
                    <a:alpha val="40000"/>
                  </a:prstClr>
                </a:outerShdw>
              </a:effectLst>
            </p:spPr>
          </p:pic>
          <p:pic>
            <p:nvPicPr>
              <p:cNvPr id="10" name="Picture 9" descr="Screen Clipping"/>
              <p:cNvPicPr>
                <a:picLocks noChangeAspect="1"/>
              </p:cNvPicPr>
              <p:nvPr/>
            </p:nvPicPr>
            <p:blipFill rotWithShape="1">
              <a:blip r:embed="rId10">
                <a:extLst>
                  <a:ext uri="{BEBA8EAE-BF5A-486C-A8C5-ECC9F3942E4B}">
                    <a14:imgProps xmlns:a14="http://schemas.microsoft.com/office/drawing/2010/main">
                      <a14:imgLayer r:embed="rId11">
                        <a14:imgEffect>
                          <a14:saturation sat="120000"/>
                        </a14:imgEffect>
                        <a14:imgEffect>
                          <a14:brightnessContrast bright="20000"/>
                        </a14:imgEffect>
                      </a14:imgLayer>
                    </a14:imgProps>
                  </a:ext>
                  <a:ext uri="{28A0092B-C50C-407E-A947-70E740481C1C}">
                    <a14:useLocalDpi xmlns:a14="http://schemas.microsoft.com/office/drawing/2010/main" val="0"/>
                  </a:ext>
                </a:extLst>
              </a:blip>
              <a:srcRect l="4140" t="16587" b="18012"/>
              <a:stretch/>
            </p:blipFill>
            <p:spPr>
              <a:xfrm flipH="1">
                <a:off x="9299446" y="3153296"/>
                <a:ext cx="2583368" cy="2152651"/>
              </a:xfrm>
              <a:prstGeom prst="rect">
                <a:avLst/>
              </a:prstGeom>
              <a:ln>
                <a:solidFill>
                  <a:schemeClr val="tx1"/>
                </a:solidFill>
              </a:ln>
              <a:effectLst>
                <a:outerShdw blurRad="50800" dist="38100" dir="5400000" algn="t" rotWithShape="0">
                  <a:prstClr val="black">
                    <a:alpha val="40000"/>
                  </a:prstClr>
                </a:outerShdw>
              </a:effectLst>
            </p:spPr>
          </p:pic>
        </p:grpSp>
      </p:grpSp>
      <p:sp>
        <p:nvSpPr>
          <p:cNvPr id="33" name="Right Arrow 32"/>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hlinkClick r:id="rId12" action="ppaction://hlinksldjump"/>
          </p:cNvPr>
          <p:cNvSpPr/>
          <p:nvPr/>
        </p:nvSpPr>
        <p:spPr>
          <a:xfrm>
            <a:off x="579070" y="609063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35" name="Oval 34">
            <a:hlinkClick r:id="rId13" action="ppaction://hlinksldjump"/>
          </p:cNvPr>
          <p:cNvSpPr/>
          <p:nvPr/>
        </p:nvSpPr>
        <p:spPr>
          <a:xfrm>
            <a:off x="1388003" y="6097127"/>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all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36" name="Rectangle 35"/>
          <p:cNvSpPr/>
          <p:nvPr/>
        </p:nvSpPr>
        <p:spPr>
          <a:xfrm>
            <a:off x="299098" y="1076075"/>
            <a:ext cx="3308736" cy="2308324"/>
          </a:xfrm>
          <a:prstGeom prst="rect">
            <a:avLst/>
          </a:prstGeom>
        </p:spPr>
        <p:txBody>
          <a:bodyPr wrap="square">
            <a:spAutoFit/>
          </a:bodyPr>
          <a:lstStyle/>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This study provides a novel </a:t>
            </a:r>
            <a:r>
              <a:rPr lang="it-IT" sz="1200" b="1" smtClean="0">
                <a:solidFill>
                  <a:prstClr val="black"/>
                </a:solidFill>
                <a:latin typeface="Bahnschrift" panose="020B0502040204020203" pitchFamily="34" charset="0"/>
              </a:rPr>
              <a:t>massive evaluation</a:t>
            </a:r>
            <a:r>
              <a:rPr lang="it-IT" sz="1200" smtClean="0">
                <a:solidFill>
                  <a:prstClr val="black"/>
                </a:solidFill>
                <a:latin typeface="Bahnschrift Light" panose="020B0502040204020203" pitchFamily="34" charset="0"/>
              </a:rPr>
              <a:t> of soil and water conservation in </a:t>
            </a:r>
            <a:r>
              <a:rPr lang="it-IT" sz="1200" b="1" smtClean="0">
                <a:solidFill>
                  <a:prstClr val="black"/>
                </a:solidFill>
                <a:latin typeface="Bahnschrift" panose="020B0502040204020203" pitchFamily="34" charset="0"/>
              </a:rPr>
              <a:t>5 different hillslope configurations </a:t>
            </a:r>
            <a:r>
              <a:rPr lang="it-IT" sz="1200" smtClean="0">
                <a:solidFill>
                  <a:prstClr val="black"/>
                </a:solidFill>
                <a:latin typeface="Bahnschrift Light" panose="020B0502040204020203" pitchFamily="34" charset="0"/>
              </a:rPr>
              <a:t>commonly found in steep-slope viticulture in northern Italy (as illustrated below)</a:t>
            </a:r>
          </a:p>
          <a:p>
            <a:pPr marL="171450" lvl="0" indent="-171450" algn="just">
              <a:buFont typeface="Arial" panose="020B0604020202020204" pitchFamily="34" charset="0"/>
              <a:buChar char="•"/>
            </a:pPr>
            <a:endParaRPr lang="it-IT" sz="1200" smtClean="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A big-data approach of physical erosion modelling based on high-resolution topography was used for offering a robust and systematic analysis of erosion, deposition, sediment flux and runoff</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p:txBody>
      </p:sp>
      <p:sp>
        <p:nvSpPr>
          <p:cNvPr id="37" name="Rectangle 36"/>
          <p:cNvSpPr/>
          <p:nvPr/>
        </p:nvSpPr>
        <p:spPr>
          <a:xfrm>
            <a:off x="3944470" y="1076075"/>
            <a:ext cx="4329953" cy="2308324"/>
          </a:xfrm>
          <a:prstGeom prst="rect">
            <a:avLst/>
          </a:prstGeom>
        </p:spPr>
        <p:txBody>
          <a:bodyPr wrap="square">
            <a:spAutoFit/>
          </a:bodyPr>
          <a:lstStyle/>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Simulations revealed how Contour Terracing (CT) resulted in the lowest amounts of </a:t>
            </a:r>
            <a:r>
              <a:rPr lang="it-IT" sz="1200" b="1" smtClean="0">
                <a:solidFill>
                  <a:prstClr val="black"/>
                </a:solidFill>
                <a:latin typeface="Bahnschrift" panose="020B0502040204020203" pitchFamily="34" charset="0"/>
              </a:rPr>
              <a:t>sediment flux throughout the vineyard</a:t>
            </a:r>
            <a:r>
              <a:rPr lang="it-IT" sz="1200" smtClean="0">
                <a:solidFill>
                  <a:prstClr val="black"/>
                </a:solidFill>
                <a:latin typeface="Bahnschrift Light" panose="020B0502040204020203" pitchFamily="34" charset="0"/>
              </a:rPr>
              <a:t>, opposed by Diagonal Terracing (DT), reflecting statistically significant differences</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Zonal analysis showed that </a:t>
            </a:r>
            <a:r>
              <a:rPr lang="it-IT" sz="1200" b="1" smtClean="0">
                <a:solidFill>
                  <a:prstClr val="black"/>
                </a:solidFill>
                <a:latin typeface="Bahnschrift" panose="020B0502040204020203" pitchFamily="34" charset="0"/>
              </a:rPr>
              <a:t>upslope erosion </a:t>
            </a:r>
            <a:r>
              <a:rPr lang="it-IT" sz="1200" smtClean="0">
                <a:solidFill>
                  <a:prstClr val="black"/>
                </a:solidFill>
                <a:latin typeface="Bahnschrift Light" panose="020B0502040204020203" pitchFamily="34" charset="0"/>
              </a:rPr>
              <a:t>was similarly lowest for the CT practice and highest for the DT practice</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However, </a:t>
            </a:r>
            <a:r>
              <a:rPr lang="it-IT" sz="1200" b="1" smtClean="0">
                <a:solidFill>
                  <a:prstClr val="black"/>
                </a:solidFill>
                <a:latin typeface="Bahnschrift" panose="020B0502040204020203" pitchFamily="34" charset="0"/>
              </a:rPr>
              <a:t>downslope deposition and runoff depth </a:t>
            </a:r>
            <a:r>
              <a:rPr lang="it-IT" sz="1200" smtClean="0">
                <a:solidFill>
                  <a:prstClr val="black"/>
                </a:solidFill>
                <a:latin typeface="Bahnschrift Light" panose="020B0502040204020203" pitchFamily="34" charset="0"/>
              </a:rPr>
              <a:t>was lower in all terraced practices (CT, BT, DT) as compared to non-terraced practices (SC, CC)</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p:txBody>
      </p:sp>
      <p:sp>
        <p:nvSpPr>
          <p:cNvPr id="38" name="Rectangle 37"/>
          <p:cNvSpPr/>
          <p:nvPr/>
        </p:nvSpPr>
        <p:spPr>
          <a:xfrm>
            <a:off x="8604921" y="1094822"/>
            <a:ext cx="3300208" cy="2308324"/>
          </a:xfrm>
          <a:prstGeom prst="rect">
            <a:avLst/>
          </a:prstGeom>
        </p:spPr>
        <p:txBody>
          <a:bodyPr wrap="square">
            <a:spAutoFit/>
          </a:bodyPr>
          <a:lstStyle/>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Our findings indicate that </a:t>
            </a:r>
            <a:r>
              <a:rPr lang="it-IT" sz="1200" b="1" smtClean="0">
                <a:solidFill>
                  <a:prstClr val="black"/>
                </a:solidFill>
                <a:latin typeface="Bahnschrift" panose="020B0502040204020203" pitchFamily="34" charset="0"/>
              </a:rPr>
              <a:t>terracing practices are generally favourable </a:t>
            </a:r>
            <a:r>
              <a:rPr lang="it-IT" sz="1200" smtClean="0">
                <a:solidFill>
                  <a:prstClr val="black"/>
                </a:solidFill>
                <a:latin typeface="Bahnschrift Light" panose="020B0502040204020203" pitchFamily="34" charset="0"/>
              </a:rPr>
              <a:t>for retaining soil and water on the hillslopes</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However, oblique terracing (DT) can cause high sediment flux and erosion due to connected flow paths</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An optimal vineyard configuration aims at </a:t>
            </a:r>
            <a:r>
              <a:rPr lang="it-IT" sz="1200" b="1" smtClean="0">
                <a:solidFill>
                  <a:prstClr val="black"/>
                </a:solidFill>
                <a:latin typeface="Bahnschrift" panose="020B0502040204020203" pitchFamily="34" charset="0"/>
              </a:rPr>
              <a:t>minimising flow concentration and velocity</a:t>
            </a:r>
            <a:r>
              <a:rPr lang="it-IT" sz="1200" smtClean="0">
                <a:solidFill>
                  <a:prstClr val="black"/>
                </a:solidFill>
                <a:latin typeface="Bahnschrift Light" panose="020B0502040204020203" pitchFamily="34" charset="0"/>
              </a:rPr>
              <a:t> along the hillslope</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p:txBody>
      </p:sp>
    </p:spTree>
    <p:extLst>
      <p:ext uri="{BB962C8B-B14F-4D97-AF65-F5344CB8AC3E}">
        <p14:creationId xmlns:p14="http://schemas.microsoft.com/office/powerpoint/2010/main" val="1210527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5969"/>
            <a:ext cx="12192000" cy="474297"/>
          </a:xfrm>
          <a:prstGeom prst="rect">
            <a:avLst/>
          </a:prstGeom>
        </p:spPr>
        <p:txBody>
          <a:bodyPr wrap="square">
            <a:spAutoFit/>
          </a:bodyPr>
          <a:lstStyle/>
          <a:p>
            <a:pPr algn="ctr">
              <a:lnSpc>
                <a:spcPct val="115000"/>
              </a:lnSpc>
              <a:spcAft>
                <a:spcPts val="0"/>
              </a:spcAft>
            </a:pPr>
            <a:r>
              <a:rPr lang="en-GB" sz="2400" b="1" kern="1400" spc="-50">
                <a:latin typeface="Bahnschrift" panose="020B0502040204020203" pitchFamily="34" charset="0"/>
                <a:ea typeface="Times New Roman" panose="02020603050405020304" pitchFamily="18" charset="0"/>
                <a:cs typeface="Times New Roman" panose="02020603050405020304" pitchFamily="18" charset="0"/>
              </a:rPr>
              <a:t>Background of study</a:t>
            </a:r>
          </a:p>
        </p:txBody>
      </p:sp>
      <p:sp>
        <p:nvSpPr>
          <p:cNvPr id="6" name="Oval 5">
            <a:hlinkClick r:id="rId2" action="ppaction://hlinksldjump"/>
          </p:cNvPr>
          <p:cNvSpPr/>
          <p:nvPr/>
        </p:nvSpPr>
        <p:spPr>
          <a:xfrm>
            <a:off x="9167816" y="6081726"/>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the zone</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8" name="Right Arrow 7"/>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hlinkClick r:id="rId3" action="ppaction://hlinksldjump"/>
          </p:cNvPr>
          <p:cNvSpPr/>
          <p:nvPr/>
        </p:nvSpPr>
        <p:spPr>
          <a:xfrm>
            <a:off x="10905380" y="609250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go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0" name="Oval 9">
            <a:hlinkClick r:id="rId4" action="ppaction://hlinksldjump"/>
          </p:cNvPr>
          <p:cNvSpPr/>
          <p:nvPr/>
        </p:nvSpPr>
        <p:spPr>
          <a:xfrm>
            <a:off x="10036598"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go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558" t="23216" r="23464" b="1290"/>
          <a:stretch/>
        </p:blipFill>
        <p:spPr>
          <a:xfrm>
            <a:off x="6270587" y="3079624"/>
            <a:ext cx="2466237" cy="293444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6000"/>
                    </a14:imgEffect>
                    <a14:imgEffect>
                      <a14:brightnessContrast bright="22000" contrast="42000"/>
                    </a14:imgEffect>
                  </a14:imgLayer>
                </a14:imgProps>
              </a:ext>
              <a:ext uri="{28A0092B-C50C-407E-A947-70E740481C1C}">
                <a14:useLocalDpi xmlns:a14="http://schemas.microsoft.com/office/drawing/2010/main" val="0"/>
              </a:ext>
            </a:extLst>
          </a:blip>
          <a:srcRect l="23641" t="20454" r="28328" b="8263"/>
          <a:stretch/>
        </p:blipFill>
        <p:spPr>
          <a:xfrm>
            <a:off x="9028862" y="3072725"/>
            <a:ext cx="2580752" cy="2941996"/>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171" t="1800" r="10050" b="1771"/>
          <a:stretch/>
        </p:blipFill>
        <p:spPr>
          <a:xfrm>
            <a:off x="3492295" y="3081021"/>
            <a:ext cx="2486255" cy="2933050"/>
          </a:xfrm>
          <a:prstGeom prst="rect">
            <a:avLst/>
          </a:prstGeom>
          <a:ln w="12700">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rcRect l="4845" t="6970" r="10709"/>
          <a:stretch/>
        </p:blipFill>
        <p:spPr>
          <a:xfrm>
            <a:off x="601174" y="3072725"/>
            <a:ext cx="2599083" cy="2932412"/>
          </a:xfrm>
          <a:prstGeom prst="rect">
            <a:avLst/>
          </a:prstGeom>
          <a:ln w="12700">
            <a:solidFill>
              <a:schemeClr val="tx1"/>
            </a:solidFill>
          </a:ln>
          <a:effectLst>
            <a:outerShdw blurRad="50800" dist="38100" dir="2700000" algn="tl" rotWithShape="0">
              <a:prstClr val="black">
                <a:alpha val="40000"/>
              </a:prstClr>
            </a:outerShdw>
          </a:effectLst>
        </p:spPr>
      </p:pic>
      <p:sp>
        <p:nvSpPr>
          <p:cNvPr id="5" name="Rectangle 4"/>
          <p:cNvSpPr/>
          <p:nvPr/>
        </p:nvSpPr>
        <p:spPr>
          <a:xfrm>
            <a:off x="590550" y="991013"/>
            <a:ext cx="5388000" cy="1754326"/>
          </a:xfrm>
          <a:prstGeom prst="rect">
            <a:avLst/>
          </a:prstGeom>
        </p:spPr>
        <p:txBody>
          <a:bodyPr wrap="square">
            <a:spAutoFit/>
          </a:bodyPr>
          <a:lstStyle/>
          <a:p>
            <a:pPr marL="171450" lvl="0" indent="-171450" algn="just">
              <a:buFont typeface="Arial" panose="020B0604020202020204" pitchFamily="34" charset="0"/>
              <a:buChar char="•"/>
            </a:pPr>
            <a:r>
              <a:rPr lang="it-IT" sz="1200" b="1" smtClean="0">
                <a:solidFill>
                  <a:prstClr val="black"/>
                </a:solidFill>
                <a:latin typeface="Bahnschrift" panose="020B0502040204020203" pitchFamily="34" charset="0"/>
              </a:rPr>
              <a:t>Land degradation </a:t>
            </a:r>
            <a:r>
              <a:rPr lang="it-IT" sz="1200" smtClean="0">
                <a:solidFill>
                  <a:prstClr val="black"/>
                </a:solidFill>
                <a:latin typeface="Bahnschrift Light" panose="020B0502040204020203" pitchFamily="34" charset="0"/>
              </a:rPr>
              <a:t>is a common challenge in steep cultivated systems, such as vineyard  landscapes</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Several approaches to soil and water conservation exist for mitigating soil loss and runoff at hillslopes, such as </a:t>
            </a:r>
            <a:r>
              <a:rPr lang="it-IT" sz="1200" b="1" smtClean="0">
                <a:solidFill>
                  <a:prstClr val="black"/>
                </a:solidFill>
                <a:latin typeface="Bahnschrift" panose="020B0502040204020203" pitchFamily="34" charset="0"/>
              </a:rPr>
              <a:t>different types of terracing</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A </a:t>
            </a:r>
            <a:r>
              <a:rPr lang="it-IT" sz="1200" smtClean="0">
                <a:solidFill>
                  <a:prstClr val="black"/>
                </a:solidFill>
                <a:latin typeface="Bahnschrift Light" panose="020B0502040204020203" pitchFamily="34" charset="0"/>
                <a:hlinkClick r:id="rId11"/>
              </a:rPr>
              <a:t>previous nearby study</a:t>
            </a:r>
            <a:r>
              <a:rPr lang="it-IT" sz="1200" smtClean="0">
                <a:solidFill>
                  <a:prstClr val="black"/>
                </a:solidFill>
                <a:latin typeface="Bahnschrift Light" panose="020B0502040204020203" pitchFamily="34" charset="0"/>
              </a:rPr>
              <a:t>* revealed how different terracing and non-terracing practices are associated with different manifestations of land degradation, such as </a:t>
            </a:r>
            <a:r>
              <a:rPr lang="it-IT" sz="1200" b="1" smtClean="0">
                <a:solidFill>
                  <a:prstClr val="black"/>
                </a:solidFill>
                <a:latin typeface="Bahnschrift" panose="020B0502040204020203" pitchFamily="34" charset="0"/>
              </a:rPr>
              <a:t>soil erosion, terrace failure and landslides</a:t>
            </a:r>
            <a:endParaRPr lang="it-IT" sz="1200">
              <a:solidFill>
                <a:prstClr val="black"/>
              </a:solidFill>
              <a:latin typeface="Bahnschrift Light" panose="020B0502040204020203" pitchFamily="34" charset="0"/>
            </a:endParaRPr>
          </a:p>
        </p:txBody>
      </p:sp>
      <p:sp>
        <p:nvSpPr>
          <p:cNvPr id="15" name="Rectangle 14"/>
          <p:cNvSpPr/>
          <p:nvPr/>
        </p:nvSpPr>
        <p:spPr>
          <a:xfrm>
            <a:off x="6270586" y="991013"/>
            <a:ext cx="5339028" cy="1754326"/>
          </a:xfrm>
          <a:prstGeom prst="rect">
            <a:avLst/>
          </a:prstGeom>
        </p:spPr>
        <p:txBody>
          <a:bodyPr wrap="square">
            <a:spAutoFit/>
          </a:bodyPr>
          <a:lstStyle/>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In order to develop sustainable future management plans for steep-slope vineyard landscapes, a </a:t>
            </a:r>
            <a:r>
              <a:rPr lang="it-IT" sz="1200" b="1" smtClean="0">
                <a:solidFill>
                  <a:prstClr val="black"/>
                </a:solidFill>
                <a:latin typeface="Bahnschrift" panose="020B0502040204020203" pitchFamily="34" charset="0"/>
              </a:rPr>
              <a:t>systematic comparison of practices </a:t>
            </a:r>
            <a:r>
              <a:rPr lang="it-IT" sz="1200" smtClean="0">
                <a:solidFill>
                  <a:prstClr val="black"/>
                </a:solidFill>
                <a:latin typeface="Bahnschrift Light" panose="020B0502040204020203" pitchFamily="34" charset="0"/>
              </a:rPr>
              <a:t>is essential to derive robust conclusions</a:t>
            </a:r>
          </a:p>
          <a:p>
            <a:pPr marL="171450" lvl="0" indent="-171450" algn="just">
              <a:buFont typeface="Arial" panose="020B0604020202020204" pitchFamily="34" charset="0"/>
              <a:buChar char="•"/>
            </a:pPr>
            <a:endParaRPr lang="it-IT" sz="1200">
              <a:solidFill>
                <a:prstClr val="black"/>
              </a:solidFill>
              <a:latin typeface="Bahnschrift Light" panose="020B0502040204020203" pitchFamily="34" charset="0"/>
            </a:endParaRPr>
          </a:p>
          <a:p>
            <a:pPr marL="171450" lvl="0" indent="-171450" algn="just">
              <a:buFont typeface="Arial" panose="020B0604020202020204" pitchFamily="34" charset="0"/>
              <a:buChar char="•"/>
            </a:pPr>
            <a:r>
              <a:rPr lang="it-IT" sz="1200" smtClean="0">
                <a:solidFill>
                  <a:prstClr val="black"/>
                </a:solidFill>
                <a:latin typeface="Bahnschrift Light" panose="020B0502040204020203" pitchFamily="34" charset="0"/>
              </a:rPr>
              <a:t>A </a:t>
            </a:r>
            <a:r>
              <a:rPr lang="it-IT" sz="1200" b="1" smtClean="0">
                <a:solidFill>
                  <a:prstClr val="black"/>
                </a:solidFill>
                <a:latin typeface="Bahnschrift" panose="020B0502040204020203" pitchFamily="34" charset="0"/>
              </a:rPr>
              <a:t>large-scale analysis of 50 vineyards</a:t>
            </a:r>
            <a:r>
              <a:rPr lang="it-IT" sz="1200" smtClean="0">
                <a:solidFill>
                  <a:prstClr val="black"/>
                </a:solidFill>
                <a:latin typeface="Bahnschrift Light" panose="020B0502040204020203" pitchFamily="34" charset="0"/>
              </a:rPr>
              <a:t> with 5 different hillslope configurations is presented here, based on a big data approach of physical erosion modelling at high spatial resolution for quantifying the processes of </a:t>
            </a:r>
            <a:r>
              <a:rPr lang="it-IT" sz="1200">
                <a:solidFill>
                  <a:prstClr val="black"/>
                </a:solidFill>
                <a:latin typeface="Bahnschrift Light" panose="020B0502040204020203" pitchFamily="34" charset="0"/>
              </a:rPr>
              <a:t>erosion, </a:t>
            </a:r>
            <a:r>
              <a:rPr lang="it-IT" sz="1200" smtClean="0">
                <a:solidFill>
                  <a:prstClr val="black"/>
                </a:solidFill>
                <a:latin typeface="Bahnschrift Light" panose="020B0502040204020203" pitchFamily="34" charset="0"/>
              </a:rPr>
              <a:t>deposition, sediment flux and runoff for all vineyards study sites</a:t>
            </a:r>
            <a:endParaRPr lang="it-IT" sz="1200">
              <a:solidFill>
                <a:prstClr val="black"/>
              </a:solidFill>
              <a:latin typeface="Bahnschrift Light" panose="020B0502040204020203" pitchFamily="34" charset="0"/>
            </a:endParaRPr>
          </a:p>
        </p:txBody>
      </p:sp>
    </p:spTree>
    <p:extLst>
      <p:ext uri="{BB962C8B-B14F-4D97-AF65-F5344CB8AC3E}">
        <p14:creationId xmlns:p14="http://schemas.microsoft.com/office/powerpoint/2010/main" val="2288774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5969"/>
            <a:ext cx="12192000" cy="474297"/>
          </a:xfrm>
          <a:prstGeom prst="rect">
            <a:avLst/>
          </a:prstGeom>
        </p:spPr>
        <p:txBody>
          <a:bodyPr wrap="square">
            <a:spAutoFit/>
          </a:bodyPr>
          <a:lstStyle/>
          <a:p>
            <a:pPr algn="ctr">
              <a:lnSpc>
                <a:spcPct val="115000"/>
              </a:lnSpc>
              <a:spcAft>
                <a:spcPts val="0"/>
              </a:spcAft>
            </a:pPr>
            <a:r>
              <a:rPr lang="it-IT" sz="2400" b="1" kern="1400" spc="-50">
                <a:latin typeface="Bahnschrift" panose="020B0502040204020203" pitchFamily="34" charset="0"/>
                <a:ea typeface="Times New Roman" panose="02020603050405020304" pitchFamily="18" charset="0"/>
                <a:cs typeface="Times New Roman" panose="02020603050405020304" pitchFamily="18" charset="0"/>
              </a:rPr>
              <a:t>Geographical </a:t>
            </a: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location: Soave wine production zone</a:t>
            </a:r>
            <a:endParaRPr lang="en-GB" sz="2400" b="1" kern="1400" spc="-50">
              <a:latin typeface="Bahnschrift" panose="020B0502040204020203" pitchFamily="34" charset="0"/>
              <a:ea typeface="Times New Roman" panose="02020603050405020304" pitchFamily="18" charset="0"/>
              <a:cs typeface="Times New Roman" panose="02020603050405020304" pitchFamily="18" charset="0"/>
            </a:endParaRPr>
          </a:p>
        </p:txBody>
      </p:sp>
      <p:sp>
        <p:nvSpPr>
          <p:cNvPr id="10" name="Oval 9">
            <a:hlinkClick r:id="rId2" action="ppaction://hlinksldjump"/>
          </p:cNvPr>
          <p:cNvSpPr/>
          <p:nvPr/>
        </p:nvSpPr>
        <p:spPr>
          <a:xfrm>
            <a:off x="10417908" y="4096541"/>
            <a:ext cx="707874"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vineyard types</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11" name="Oval 10">
            <a:hlinkClick r:id="rId3" action="ppaction://hlinksldjump"/>
          </p:cNvPr>
          <p:cNvSpPr/>
          <p:nvPr/>
        </p:nvSpPr>
        <p:spPr>
          <a:xfrm>
            <a:off x="10421548" y="5376788"/>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go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pic>
        <p:nvPicPr>
          <p:cNvPr id="1028" name="Picture 4" descr="https://www.egnews.it/wp-content/uploads/2017/07/Colline-vitate-Soave.jpg"/>
          <p:cNvPicPr>
            <a:picLocks noChangeAspect="1" noChangeArrowheads="1"/>
          </p:cNvPicPr>
          <p:nvPr/>
        </p:nvPicPr>
        <p:blipFill rotWithShape="1">
          <a:blip r:embed="rId4">
            <a:extLst>
              <a:ext uri="{28A0092B-C50C-407E-A947-70E740481C1C}">
                <a14:useLocalDpi xmlns:a14="http://schemas.microsoft.com/office/drawing/2010/main" val="0"/>
              </a:ext>
            </a:extLst>
          </a:blip>
          <a:srcRect r="25764"/>
          <a:stretch/>
        </p:blipFill>
        <p:spPr bwMode="auto">
          <a:xfrm>
            <a:off x="-12700" y="1193829"/>
            <a:ext cx="6057740" cy="5766519"/>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93764" y="1193830"/>
            <a:ext cx="3987441" cy="5262979"/>
          </a:xfrm>
          <a:prstGeom prst="rect">
            <a:avLst/>
          </a:prstGeom>
          <a:noFill/>
        </p:spPr>
        <p:txBody>
          <a:bodyPr wrap="square" rtlCol="0">
            <a:spAutoFit/>
          </a:bodyPr>
          <a:lstStyle/>
          <a:p>
            <a:pPr marL="171450" indent="-171450" algn="just">
              <a:buFont typeface="Arial" panose="020B0604020202020204" pitchFamily="34" charset="0"/>
              <a:buChar char="•"/>
            </a:pPr>
            <a:r>
              <a:rPr lang="it-IT" sz="1200" smtClean="0">
                <a:latin typeface="Bahnschrift Light" panose="020B0502040204020203" pitchFamily="34" charset="0"/>
              </a:rPr>
              <a:t>In this study, 50 vineyards </a:t>
            </a:r>
            <a:r>
              <a:rPr lang="it-IT" sz="1200">
                <a:latin typeface="Bahnschrift Light" panose="020B0502040204020203" pitchFamily="34" charset="0"/>
              </a:rPr>
              <a:t>in the </a:t>
            </a:r>
            <a:r>
              <a:rPr lang="it-IT" sz="1200" b="1">
                <a:latin typeface="Bahnschrift" panose="020B0502040204020203" pitchFamily="34" charset="0"/>
              </a:rPr>
              <a:t>wine production zone of Soave</a:t>
            </a:r>
            <a:r>
              <a:rPr lang="it-IT" sz="1200">
                <a:latin typeface="Bahnschrift Light" panose="020B0502040204020203" pitchFamily="34" charset="0"/>
              </a:rPr>
              <a:t>, Veneto region (IT</a:t>
            </a:r>
            <a:r>
              <a:rPr lang="it-IT" sz="1200" smtClean="0">
                <a:latin typeface="Bahnschrift Light" panose="020B0502040204020203" pitchFamily="34" charset="0"/>
              </a:rPr>
              <a:t>) were analysed</a:t>
            </a:r>
          </a:p>
          <a:p>
            <a:pPr marL="171450" indent="-171450" algn="just">
              <a:buFont typeface="Arial" panose="020B0604020202020204" pitchFamily="34" charset="0"/>
              <a:buChar char="•"/>
            </a:pPr>
            <a:endParaRPr lang="it-IT" sz="1200">
              <a:latin typeface="Bahnschrift Light" panose="020B0502040204020203" pitchFamily="34" charset="0"/>
            </a:endParaRPr>
          </a:p>
          <a:p>
            <a:pPr marL="171450" indent="-171450" algn="just">
              <a:buFont typeface="Arial" panose="020B0604020202020204" pitchFamily="34" charset="0"/>
              <a:buChar char="•"/>
            </a:pPr>
            <a:endParaRPr lang="it-IT" sz="1200" smtClean="0">
              <a:latin typeface="Bahnschrift Light" panose="020B0502040204020203" pitchFamily="34" charset="0"/>
            </a:endParaRPr>
          </a:p>
          <a:p>
            <a:pPr marL="171450" indent="-171450" algn="just">
              <a:buFont typeface="Arial" panose="020B0604020202020204" pitchFamily="34" charset="0"/>
              <a:buChar char="•"/>
            </a:pPr>
            <a:r>
              <a:rPr lang="it-IT" sz="1200" smtClean="0">
                <a:latin typeface="Bahnschrift Light" panose="020B0502040204020203" pitchFamily="34" charset="0"/>
              </a:rPr>
              <a:t>Recognised as a FAO </a:t>
            </a:r>
            <a:r>
              <a:rPr lang="it-IT" sz="1200">
                <a:latin typeface="Bahnschrift Light" panose="020B0502040204020203" pitchFamily="34" charset="0"/>
              </a:rPr>
              <a:t>Globally Important Agricultural Heritage System (</a:t>
            </a:r>
            <a:r>
              <a:rPr lang="it-IT" sz="1200">
                <a:latin typeface="Bahnschrift Light" panose="020B0502040204020203" pitchFamily="34" charset="0"/>
                <a:hlinkClick r:id="rId5" action="ppaction://hlinkfile"/>
              </a:rPr>
              <a:t>GIAHS</a:t>
            </a:r>
            <a:r>
              <a:rPr lang="it-IT" sz="1200" smtClean="0">
                <a:latin typeface="Bahnschrift Light" panose="020B0502040204020203" pitchFamily="34" charset="0"/>
              </a:rPr>
              <a:t>*), the vineyard landscape of Soave represents important </a:t>
            </a:r>
            <a:r>
              <a:rPr lang="it-IT" sz="1200" b="1" smtClean="0">
                <a:latin typeface="Bahnschrift" panose="020B0502040204020203" pitchFamily="34" charset="0"/>
              </a:rPr>
              <a:t>historical and cultural </a:t>
            </a:r>
            <a:r>
              <a:rPr lang="it-IT" sz="1200" smtClean="0">
                <a:latin typeface="Bahnschrift Light" panose="020B0502040204020203" pitchFamily="34" charset="0"/>
              </a:rPr>
              <a:t>values, as well as valuable </a:t>
            </a:r>
            <a:r>
              <a:rPr lang="it-IT" sz="1200" b="1" smtClean="0">
                <a:latin typeface="Bahnschrift" panose="020B0502040204020203" pitchFamily="34" charset="0"/>
              </a:rPr>
              <a:t>agro-ecological</a:t>
            </a:r>
            <a:r>
              <a:rPr lang="it-IT" sz="1200" smtClean="0">
                <a:latin typeface="Bahnschrift Light" panose="020B0502040204020203" pitchFamily="34" charset="0"/>
              </a:rPr>
              <a:t> functions</a:t>
            </a:r>
          </a:p>
          <a:p>
            <a:pPr marL="171450" indent="-171450" algn="just">
              <a:buFont typeface="Arial" panose="020B0604020202020204" pitchFamily="34" charset="0"/>
              <a:buChar char="•"/>
            </a:pPr>
            <a:endParaRPr lang="it-IT" sz="1200">
              <a:latin typeface="Bahnschrift Light" panose="020B0502040204020203" pitchFamily="34" charset="0"/>
            </a:endParaRPr>
          </a:p>
          <a:p>
            <a:pPr marL="171450" indent="-171450" algn="just">
              <a:buFont typeface="Arial" panose="020B0604020202020204" pitchFamily="34" charset="0"/>
              <a:buChar char="•"/>
            </a:pPr>
            <a:endParaRPr lang="it-IT" sz="1200" smtClean="0">
              <a:latin typeface="Bahnschrift Light" panose="020B0502040204020203" pitchFamily="34" charset="0"/>
            </a:endParaRPr>
          </a:p>
          <a:p>
            <a:pPr marL="171450" indent="-171450" algn="just">
              <a:buFont typeface="Arial" panose="020B0604020202020204" pitchFamily="34" charset="0"/>
              <a:buChar char="•"/>
            </a:pPr>
            <a:r>
              <a:rPr lang="it-IT" sz="1200" smtClean="0">
                <a:latin typeface="Bahnschrift Light" panose="020B0502040204020203" pitchFamily="34" charset="0"/>
              </a:rPr>
              <a:t>Traditionally, </a:t>
            </a:r>
            <a:r>
              <a:rPr lang="it-IT" sz="1200" b="1">
                <a:latin typeface="Bahnschrift" panose="020B0502040204020203" pitchFamily="34" charset="0"/>
              </a:rPr>
              <a:t>several types of hillslope cultivation systems</a:t>
            </a:r>
            <a:r>
              <a:rPr lang="it-IT" sz="1200">
                <a:latin typeface="Bahnschrift Light" panose="020B0502040204020203" pitchFamily="34" charset="0"/>
              </a:rPr>
              <a:t> </a:t>
            </a:r>
            <a:r>
              <a:rPr lang="it-IT" sz="1200" smtClean="0">
                <a:latin typeface="Bahnschrift Light" panose="020B0502040204020203" pitchFamily="34" charset="0"/>
              </a:rPr>
              <a:t>have </a:t>
            </a:r>
            <a:r>
              <a:rPr lang="it-IT" sz="1200">
                <a:latin typeface="Bahnschrift Light" panose="020B0502040204020203" pitchFamily="34" charset="0"/>
              </a:rPr>
              <a:t>evolved in this zone, further shaped by modern mechanisation of </a:t>
            </a:r>
            <a:r>
              <a:rPr lang="it-IT" sz="1200" smtClean="0">
                <a:latin typeface="Bahnschrift Light" panose="020B0502040204020203" pitchFamily="34" charset="0"/>
              </a:rPr>
              <a:t>vineyards. The 5 practices identified and analysed in this study are:</a:t>
            </a:r>
            <a:endParaRPr lang="it-IT" sz="1200">
              <a:latin typeface="Bahnschrift Light" panose="020B0502040204020203" pitchFamily="34" charset="0"/>
            </a:endParaRPr>
          </a:p>
          <a:p>
            <a:pPr marL="171450" indent="-171450" algn="just">
              <a:buFont typeface="Arial" panose="020B0604020202020204" pitchFamily="34" charset="0"/>
              <a:buChar char="•"/>
            </a:pPr>
            <a:endParaRPr lang="it-IT" sz="1200">
              <a:latin typeface="Bahnschrift Light" panose="020B0502040204020203" pitchFamily="34" charset="0"/>
            </a:endParaRPr>
          </a:p>
          <a:p>
            <a:pPr marL="715963" lvl="1" indent="-354013" algn="just">
              <a:buFont typeface="Wingdings" panose="05000000000000000000" pitchFamily="2" charset="2"/>
              <a:buChar char="v"/>
            </a:pPr>
            <a:r>
              <a:rPr lang="it-IT" sz="1200">
                <a:latin typeface="Bahnschrift Light" panose="020B0502040204020203" pitchFamily="34" charset="0"/>
              </a:rPr>
              <a:t>Slope-wise cultivation without terraces</a:t>
            </a:r>
          </a:p>
          <a:p>
            <a:pPr marL="715963" lvl="1" indent="-354013" algn="just">
              <a:buFont typeface="Wingdings" panose="05000000000000000000" pitchFamily="2" charset="2"/>
              <a:buChar char="v"/>
            </a:pPr>
            <a:r>
              <a:rPr lang="it-IT" sz="1200">
                <a:latin typeface="Bahnschrift Light" panose="020B0502040204020203" pitchFamily="34" charset="0"/>
              </a:rPr>
              <a:t>Contour cultivation without terraces</a:t>
            </a:r>
          </a:p>
          <a:p>
            <a:pPr marL="715963" lvl="1" indent="-354013" algn="just">
              <a:buFont typeface="Wingdings" panose="05000000000000000000" pitchFamily="2" charset="2"/>
              <a:buChar char="v"/>
            </a:pPr>
            <a:r>
              <a:rPr lang="it-IT" sz="1200">
                <a:latin typeface="Bahnschrift Light" panose="020B0502040204020203" pitchFamily="34" charset="0"/>
              </a:rPr>
              <a:t>Contour terracing</a:t>
            </a:r>
          </a:p>
          <a:p>
            <a:pPr marL="715963" lvl="1" indent="-354013" algn="just">
              <a:buFont typeface="Wingdings" panose="05000000000000000000" pitchFamily="2" charset="2"/>
              <a:buChar char="v"/>
            </a:pPr>
            <a:r>
              <a:rPr lang="it-IT" sz="1200">
                <a:latin typeface="Bahnschrift Light" panose="020B0502040204020203" pitchFamily="34" charset="0"/>
              </a:rPr>
              <a:t>Broad-base terracing</a:t>
            </a:r>
          </a:p>
          <a:p>
            <a:pPr marL="715963" lvl="1" indent="-354013" algn="just" defTabSz="896938">
              <a:buFont typeface="Wingdings" panose="05000000000000000000" pitchFamily="2" charset="2"/>
              <a:buChar char="v"/>
            </a:pPr>
            <a:r>
              <a:rPr lang="it-IT" sz="1200">
                <a:latin typeface="Bahnschrift Light" panose="020B0502040204020203" pitchFamily="34" charset="0"/>
              </a:rPr>
              <a:t>Diagonal (oblique) terracing</a:t>
            </a:r>
          </a:p>
          <a:p>
            <a:pPr marL="628650" lvl="1" indent="-171450" algn="just">
              <a:buFont typeface="Wingdings" panose="05000000000000000000" pitchFamily="2" charset="2"/>
              <a:buChar char="v"/>
            </a:pPr>
            <a:endParaRPr lang="it-IT" sz="1200">
              <a:latin typeface="Bahnschrift Light" panose="020B0502040204020203" pitchFamily="34" charset="0"/>
            </a:endParaRPr>
          </a:p>
          <a:p>
            <a:pPr marL="628650" lvl="1" indent="-171450" algn="just">
              <a:buFont typeface="Wingdings" panose="05000000000000000000" pitchFamily="2" charset="2"/>
              <a:buChar char="v"/>
            </a:pPr>
            <a:endParaRPr lang="it-IT" sz="1200">
              <a:latin typeface="Bahnschrift Light" panose="020B0502040204020203" pitchFamily="34" charset="0"/>
            </a:endParaRPr>
          </a:p>
          <a:p>
            <a:pPr marL="171450" indent="-171450" algn="just">
              <a:buFont typeface="Arial" panose="020B0604020202020204" pitchFamily="34" charset="0"/>
              <a:buChar char="•"/>
            </a:pPr>
            <a:r>
              <a:rPr lang="it-IT" sz="1200">
                <a:latin typeface="Bahnschrift Light" panose="020B0502040204020203" pitchFamily="34" charset="0"/>
              </a:rPr>
              <a:t>A </a:t>
            </a:r>
            <a:r>
              <a:rPr lang="it-IT" sz="1200">
                <a:latin typeface="Bahnschrift Light" panose="020B0502040204020203" pitchFamily="34" charset="0"/>
                <a:hlinkClick r:id="rId6"/>
              </a:rPr>
              <a:t>recent nearby </a:t>
            </a:r>
            <a:r>
              <a:rPr lang="it-IT" sz="1200" smtClean="0">
                <a:latin typeface="Bahnschrift Light" panose="020B0502040204020203" pitchFamily="34" charset="0"/>
                <a:hlinkClick r:id="rId6"/>
              </a:rPr>
              <a:t>study</a:t>
            </a:r>
            <a:r>
              <a:rPr lang="it-IT" sz="1200" smtClean="0">
                <a:latin typeface="Bahnschrift Light" panose="020B0502040204020203" pitchFamily="34" charset="0"/>
              </a:rPr>
              <a:t> </a:t>
            </a:r>
            <a:r>
              <a:rPr lang="it-IT" sz="1200">
                <a:latin typeface="Bahnschrift Light" panose="020B0502040204020203" pitchFamily="34" charset="0"/>
              </a:rPr>
              <a:t>revealed that different terracing and non-terracing practices have strong </a:t>
            </a:r>
            <a:r>
              <a:rPr lang="it-IT" sz="1200" b="1">
                <a:latin typeface="Bahnschrift" panose="020B0502040204020203" pitchFamily="34" charset="0"/>
              </a:rPr>
              <a:t>impacts on hydro-erosive </a:t>
            </a:r>
            <a:r>
              <a:rPr lang="it-IT" sz="1200" b="1" smtClean="0">
                <a:latin typeface="Bahnschrift" panose="020B0502040204020203" pitchFamily="34" charset="0"/>
              </a:rPr>
              <a:t>risk </a:t>
            </a:r>
            <a:r>
              <a:rPr lang="it-IT" sz="1200">
                <a:latin typeface="Bahnschrift Light" panose="020B0502040204020203" pitchFamily="34" charset="0"/>
              </a:rPr>
              <a:t>– and this </a:t>
            </a:r>
            <a:r>
              <a:rPr lang="it-IT" sz="1200" smtClean="0">
                <a:latin typeface="Bahnschrift Light" panose="020B0502040204020203" pitchFamily="34" charset="0"/>
              </a:rPr>
              <a:t>study tests the robustness of these findings by a systematic large-scale comparison of 5 practices in 50 sites</a:t>
            </a:r>
            <a:endParaRPr lang="en-GB" sz="1200">
              <a:latin typeface="Bahnschrift Light" panose="020B0502040204020203" pitchFamily="34" charset="0"/>
            </a:endParaRPr>
          </a:p>
          <a:p>
            <a:pPr algn="just"/>
            <a:endParaRPr lang="it-IT" sz="1200">
              <a:latin typeface="Bahnschrift Light" panose="020B0502040204020203" pitchFamily="34" charset="0"/>
            </a:endParaRPr>
          </a:p>
        </p:txBody>
      </p:sp>
      <p:grpSp>
        <p:nvGrpSpPr>
          <p:cNvPr id="8" name="Group 7"/>
          <p:cNvGrpSpPr/>
          <p:nvPr/>
        </p:nvGrpSpPr>
        <p:grpSpPr>
          <a:xfrm>
            <a:off x="10337991" y="1177177"/>
            <a:ext cx="1678121" cy="1934579"/>
            <a:chOff x="10337991" y="1001268"/>
            <a:chExt cx="1678121" cy="1934579"/>
          </a:xfrm>
        </p:grpSpPr>
        <p:pic>
          <p:nvPicPr>
            <p:cNvPr id="5" name="Picture 4"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7991" y="1001268"/>
              <a:ext cx="1678121" cy="1934579"/>
            </a:xfrm>
            <a:prstGeom prst="rect">
              <a:avLst/>
            </a:prstGeom>
            <a:effectLst>
              <a:outerShdw blurRad="50800" dist="38100" dir="2700000" algn="tl" rotWithShape="0">
                <a:prstClr val="black">
                  <a:alpha val="40000"/>
                </a:prstClr>
              </a:outerShdw>
            </a:effectLst>
          </p:spPr>
        </p:pic>
        <p:sp>
          <p:nvSpPr>
            <p:cNvPr id="6" name="Oval 5"/>
            <p:cNvSpPr/>
            <p:nvPr/>
          </p:nvSpPr>
          <p:spPr>
            <a:xfrm>
              <a:off x="11003755" y="1329509"/>
              <a:ext cx="73819" cy="738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Arc 13"/>
          <p:cNvSpPr/>
          <p:nvPr/>
        </p:nvSpPr>
        <p:spPr>
          <a:xfrm rot="7069654">
            <a:off x="9457600" y="-350073"/>
            <a:ext cx="1760781" cy="2192498"/>
          </a:xfrm>
          <a:prstGeom prst="arc">
            <a:avLst>
              <a:gd name="adj1" fmla="val 17738890"/>
              <a:gd name="adj2" fmla="val 80218"/>
            </a:avLst>
          </a:prstGeom>
          <a:ln w="12700">
            <a:solidFill>
              <a:schemeClr val="accent4"/>
            </a:solidFill>
            <a:headEnd type="arrow" w="med" len="med"/>
            <a:tailEnd type="non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7" name="Group 16"/>
          <p:cNvGrpSpPr/>
          <p:nvPr/>
        </p:nvGrpSpPr>
        <p:grpSpPr>
          <a:xfrm>
            <a:off x="4473385" y="6566915"/>
            <a:ext cx="3245225" cy="353837"/>
            <a:chOff x="4473385" y="6602775"/>
            <a:chExt cx="3245225" cy="353837"/>
          </a:xfrm>
        </p:grpSpPr>
        <p:sp>
          <p:nvSpPr>
            <p:cNvPr id="18" name="Rounded Rectangle 17"/>
            <p:cNvSpPr/>
            <p:nvPr userDrawn="1"/>
          </p:nvSpPr>
          <p:spPr>
            <a:xfrm>
              <a:off x="4473385" y="6602775"/>
              <a:ext cx="3245225" cy="353837"/>
            </a:xfrm>
            <a:prstGeom prst="roundRect">
              <a:avLst>
                <a:gd name="adj" fmla="val 26712"/>
              </a:avLst>
            </a:prstGeom>
            <a:solidFill>
              <a:schemeClr val="bg1">
                <a:alpha val="8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r"/>
              <a:r>
                <a:rPr lang="en-GB" sz="1100" b="0" i="0" kern="1200" smtClean="0">
                  <a:solidFill>
                    <a:schemeClr val="accent5"/>
                  </a:solidFill>
                  <a:effectLst/>
                  <a:latin typeface="Bahnschrift Light" panose="020B0502040204020203" pitchFamily="34" charset="0"/>
                  <a:hlinkClick r:id="rId8"/>
                </a:rPr>
                <a:t>doi.org/10.5194/egusphere-egu21-2272</a:t>
              </a:r>
              <a:endParaRPr lang="en-GB" sz="1100">
                <a:solidFill>
                  <a:schemeClr val="accent5"/>
                </a:solidFill>
                <a:effectLst/>
                <a:latin typeface="Bahnschrift Light" panose="020B0502040204020203" pitchFamily="34" charset="0"/>
              </a:endParaRPr>
            </a:p>
          </p:txBody>
        </p:sp>
        <p:pic>
          <p:nvPicPr>
            <p:cNvPr id="19" name="Picture 10" descr="https://www.aho.nsw.gov.au/__data/assets/image/0004/567679/CC-License-1.png">
              <a:extLst>
                <a:ext uri="{FF2B5EF4-FFF2-40B4-BE49-F238E27FC236}">
                  <a16:creationId xmlns:a16="http://schemas.microsoft.com/office/drawing/2014/main" id="{CDD836F0-43EA-46A7-9BE5-8585DC4E2C3E}"/>
                </a:ext>
              </a:extLst>
            </p:cNvPr>
            <p:cNvPicPr>
              <a:picLocks noChangeAspect="1" noChangeArrowheads="1"/>
            </p:cNvPicPr>
            <p:nvPr userDrawn="1"/>
          </p:nvPicPr>
          <p:blipFill>
            <a:blip r:embed="rId9" cstate="print">
              <a:alphaModFix amt="85000"/>
              <a:extLst>
                <a:ext uri="{28A0092B-C50C-407E-A947-70E740481C1C}">
                  <a14:useLocalDpi xmlns:a14="http://schemas.microsoft.com/office/drawing/2010/main" val="0"/>
                </a:ext>
              </a:extLst>
            </a:blip>
            <a:srcRect/>
            <a:stretch>
              <a:fillRect/>
            </a:stretch>
          </p:blipFill>
          <p:spPr bwMode="auto">
            <a:xfrm>
              <a:off x="4570422" y="6655178"/>
              <a:ext cx="575319" cy="2028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185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9450497" y="1838325"/>
            <a:ext cx="2583368" cy="418553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6833466" y="1838325"/>
            <a:ext cx="2525320" cy="418553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4535606" y="1847849"/>
            <a:ext cx="2206149" cy="417600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298117" y="1876425"/>
            <a:ext cx="2155293" cy="414743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Rectangle 3"/>
          <p:cNvSpPr/>
          <p:nvPr/>
        </p:nvSpPr>
        <p:spPr>
          <a:xfrm>
            <a:off x="151051" y="1876425"/>
            <a:ext cx="2055859" cy="414743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0" y="275969"/>
            <a:ext cx="12192000" cy="517065"/>
          </a:xfrm>
          <a:prstGeom prst="rect">
            <a:avLst/>
          </a:prstGeom>
        </p:spPr>
        <p:txBody>
          <a:bodyPr wrap="square">
            <a:spAutoFit/>
          </a:bodyPr>
          <a:lstStyle/>
          <a:p>
            <a:pPr algn="ctr">
              <a:lnSpc>
                <a:spcPct val="115000"/>
              </a:lnSpc>
              <a:spcAft>
                <a:spcPts val="0"/>
              </a:spcAft>
            </a:pPr>
            <a:r>
              <a:rPr lang="it-IT" sz="2400" b="1" kern="1400" spc="-50" smtClean="0">
                <a:effectLst/>
                <a:latin typeface="Bahnschrift" panose="020B0502040204020203" pitchFamily="34" charset="0"/>
                <a:ea typeface="Times New Roman" panose="02020603050405020304" pitchFamily="18" charset="0"/>
                <a:cs typeface="Times New Roman" panose="02020603050405020304" pitchFamily="18" charset="0"/>
              </a:rPr>
              <a:t>The 5 types of steep cultivation practices</a:t>
            </a:r>
          </a:p>
        </p:txBody>
      </p:sp>
      <p:grpSp>
        <p:nvGrpSpPr>
          <p:cNvPr id="22" name="Group 21"/>
          <p:cNvGrpSpPr/>
          <p:nvPr/>
        </p:nvGrpSpPr>
        <p:grpSpPr>
          <a:xfrm>
            <a:off x="122477" y="4356078"/>
            <a:ext cx="11911388" cy="1629677"/>
            <a:chOff x="164868" y="1739038"/>
            <a:chExt cx="11911388" cy="1629677"/>
          </a:xfrm>
        </p:grpSpPr>
        <p:sp>
          <p:nvSpPr>
            <p:cNvPr id="11" name="Rectangle 10"/>
            <p:cNvSpPr/>
            <p:nvPr/>
          </p:nvSpPr>
          <p:spPr>
            <a:xfrm>
              <a:off x="164868" y="1739038"/>
              <a:ext cx="2179684" cy="1606594"/>
            </a:xfrm>
            <a:prstGeom prst="rect">
              <a:avLst/>
            </a:prstGeom>
          </p:spPr>
          <p:txBody>
            <a:bodyPr wrap="square">
              <a:spAutoFit/>
            </a:bodyPr>
            <a:lstStyle/>
            <a:p>
              <a:pPr algn="ctr" fontAlgn="base">
                <a:lnSpc>
                  <a:spcPct val="120000"/>
                </a:lnSpc>
              </a:pPr>
              <a:r>
                <a:rPr lang="en-GB" sz="1400">
                  <a:solidFill>
                    <a:schemeClr val="bg1"/>
                  </a:solidFill>
                  <a:effectLst>
                    <a:outerShdw blurRad="38100" dist="38100" dir="2700000" algn="tl">
                      <a:srgbClr val="000000">
                        <a:alpha val="43137"/>
                      </a:srgbClr>
                    </a:outerShdw>
                  </a:effectLst>
                  <a:latin typeface="Bahnschrift SemiBold SemiConden" panose="020B0502040204020203" pitchFamily="34" charset="0"/>
                </a:rPr>
                <a:t>Slope-wise </a:t>
              </a:r>
              <a:r>
                <a:rPr lang="en-GB" sz="1400" smtClean="0">
                  <a:solidFill>
                    <a:schemeClr val="bg1"/>
                  </a:solidFill>
                  <a:effectLst>
                    <a:outerShdw blurRad="38100" dist="38100" dir="2700000" algn="tl">
                      <a:srgbClr val="000000">
                        <a:alpha val="43137"/>
                      </a:srgbClr>
                    </a:outerShdw>
                  </a:effectLst>
                  <a:latin typeface="Bahnschrift SemiBold SemiConden" panose="020B0502040204020203" pitchFamily="34" charset="0"/>
                </a:rPr>
                <a:t>Cultivation (SC)</a:t>
              </a:r>
            </a:p>
            <a:p>
              <a:pPr algn="ctr" fontAlgn="base">
                <a:lnSpc>
                  <a:spcPct val="120000"/>
                </a:lnSpc>
              </a:pPr>
              <a:r>
                <a:rPr lang="it-IT" sz="1200" i="1" smtClean="0">
                  <a:solidFill>
                    <a:schemeClr val="bg1"/>
                  </a:solidFill>
                  <a:latin typeface="Bahnschrift Light SemiCondensed" panose="020B0502040204020203" pitchFamily="34" charset="0"/>
                </a:rPr>
                <a:t>IT:  « rittochino »</a:t>
              </a:r>
            </a:p>
            <a:p>
              <a:pPr algn="ctr" fontAlgn="base">
                <a:lnSpc>
                  <a:spcPct val="120000"/>
                </a:lnSpc>
              </a:pPr>
              <a:endParaRPr lang="it-IT" sz="800" i="1">
                <a:solidFill>
                  <a:schemeClr val="bg1"/>
                </a:solidFill>
                <a:latin typeface="Bahnschrift Light SemiCondensed" panose="020B0502040204020203" pitchFamily="34" charset="0"/>
              </a:endParaRPr>
            </a:p>
            <a:p>
              <a:pPr marL="171450" indent="-171450" fontAlgn="base">
                <a:lnSpc>
                  <a:spcPct val="120000"/>
                </a:lnSpc>
                <a:buFont typeface="Arial" panose="020B0604020202020204" pitchFamily="34" charset="0"/>
                <a:buChar char="•"/>
              </a:pPr>
              <a:r>
                <a:rPr lang="it-IT" sz="1200" smtClean="0">
                  <a:solidFill>
                    <a:schemeClr val="bg1"/>
                  </a:solidFill>
                  <a:latin typeface="Bahnschrift Light SemiCondensed" panose="020B0502040204020203" pitchFamily="34" charset="0"/>
                </a:rPr>
                <a:t>no </a:t>
              </a:r>
              <a:r>
                <a:rPr lang="it-IT" sz="1200" err="1" smtClean="0">
                  <a:solidFill>
                    <a:schemeClr val="bg1"/>
                  </a:solidFill>
                  <a:latin typeface="Bahnschrift Light SemiCondensed" panose="020B0502040204020203" pitchFamily="34" charset="0"/>
                </a:rPr>
                <a:t>terraces</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used</a:t>
              </a:r>
              <a:endParaRPr lang="it-IT" sz="1200" smtClean="0">
                <a:solidFill>
                  <a:schemeClr val="bg1"/>
                </a:solidFill>
                <a:latin typeface="Bahnschrift Light SemiCondensed" panose="020B0502040204020203" pitchFamily="34" charset="0"/>
              </a:endParaRPr>
            </a:p>
            <a:p>
              <a:pPr marL="171450" indent="-171450" fontAlgn="base">
                <a:lnSpc>
                  <a:spcPct val="120000"/>
                </a:lnSpc>
                <a:buFont typeface="Arial" panose="020B0604020202020204" pitchFamily="34" charset="0"/>
                <a:buChar char="•"/>
              </a:pPr>
              <a:r>
                <a:rPr lang="it-IT" sz="1200" err="1" smtClean="0">
                  <a:solidFill>
                    <a:schemeClr val="bg1"/>
                  </a:solidFill>
                  <a:latin typeface="Bahnschrift Light SemiCondensed" panose="020B0502040204020203" pitchFamily="34" charset="0"/>
                </a:rPr>
                <a:t>widespread</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modern</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practice</a:t>
              </a:r>
              <a:endParaRPr lang="it-IT" sz="1200" smtClean="0">
                <a:solidFill>
                  <a:schemeClr val="bg1"/>
                </a:solidFill>
                <a:latin typeface="Bahnschrift Light SemiCondensed" panose="020B0502040204020203" pitchFamily="34" charset="0"/>
              </a:endParaRPr>
            </a:p>
            <a:p>
              <a:pPr marL="171450" indent="-171450" fontAlgn="base">
                <a:lnSpc>
                  <a:spcPct val="120000"/>
                </a:lnSpc>
                <a:buFont typeface="Arial" panose="020B0604020202020204" pitchFamily="34" charset="0"/>
                <a:buChar char="•"/>
              </a:pPr>
              <a:r>
                <a:rPr lang="it-IT" sz="1200" err="1" smtClean="0">
                  <a:solidFill>
                    <a:schemeClr val="bg1"/>
                  </a:solidFill>
                  <a:latin typeface="Bahnschrift Light SemiCondensed" panose="020B0502040204020203" pitchFamily="34" charset="0"/>
                </a:rPr>
                <a:t>favourable</a:t>
              </a:r>
              <a:r>
                <a:rPr lang="it-IT" sz="1200" smtClean="0">
                  <a:solidFill>
                    <a:schemeClr val="bg1"/>
                  </a:solidFill>
                  <a:latin typeface="Bahnschrift Light SemiCondensed" panose="020B0502040204020203" pitchFamily="34" charset="0"/>
                </a:rPr>
                <a:t> for </a:t>
              </a:r>
              <a:r>
                <a:rPr lang="it-IT" sz="1200" err="1" smtClean="0">
                  <a:solidFill>
                    <a:schemeClr val="bg1"/>
                  </a:solidFill>
                  <a:latin typeface="Bahnschrift Light SemiCondensed" panose="020B0502040204020203" pitchFamily="34" charset="0"/>
                </a:rPr>
                <a:t>mechanised</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construction</a:t>
              </a:r>
              <a:r>
                <a:rPr lang="it-IT" sz="1200" smtClean="0">
                  <a:solidFill>
                    <a:schemeClr val="bg1"/>
                  </a:solidFill>
                  <a:latin typeface="Bahnschrift Light SemiCondensed" panose="020B0502040204020203" pitchFamily="34" charset="0"/>
                </a:rPr>
                <a:t> and </a:t>
              </a:r>
              <a:r>
                <a:rPr lang="it-IT" sz="1200" err="1" smtClean="0">
                  <a:solidFill>
                    <a:schemeClr val="bg1"/>
                  </a:solidFill>
                  <a:latin typeface="Bahnschrift Light SemiCondensed" panose="020B0502040204020203" pitchFamily="34" charset="0"/>
                </a:rPr>
                <a:t>cultivation</a:t>
              </a:r>
              <a:endParaRPr lang="it-IT" sz="1200" smtClean="0">
                <a:solidFill>
                  <a:schemeClr val="bg1"/>
                </a:solidFill>
                <a:latin typeface="Bahnschrift Light SemiCondensed" panose="020B0502040204020203" pitchFamily="34" charset="0"/>
              </a:endParaRPr>
            </a:p>
          </p:txBody>
        </p:sp>
        <p:sp>
          <p:nvSpPr>
            <p:cNvPr id="16" name="Rectangle 15"/>
            <p:cNvSpPr/>
            <p:nvPr/>
          </p:nvSpPr>
          <p:spPr>
            <a:xfrm>
              <a:off x="2359558" y="1739038"/>
              <a:ext cx="2155292" cy="1606594"/>
            </a:xfrm>
            <a:prstGeom prst="rect">
              <a:avLst/>
            </a:prstGeom>
          </p:spPr>
          <p:txBody>
            <a:bodyPr wrap="square">
              <a:spAutoFit/>
            </a:bodyPr>
            <a:lstStyle/>
            <a:p>
              <a:pPr algn="ctr" fontAlgn="base">
                <a:lnSpc>
                  <a:spcPct val="120000"/>
                </a:lnSpc>
              </a:pPr>
              <a:r>
                <a:rPr lang="en-GB" sz="1400" smtClean="0">
                  <a:solidFill>
                    <a:schemeClr val="bg1"/>
                  </a:solidFill>
                  <a:effectLst>
                    <a:outerShdw blurRad="38100" dist="38100" dir="2700000" algn="tl">
                      <a:srgbClr val="000000">
                        <a:alpha val="43137"/>
                      </a:srgbClr>
                    </a:outerShdw>
                  </a:effectLst>
                  <a:latin typeface="Bahnschrift SemiBold SemiConden" panose="020B0502040204020203" pitchFamily="34" charset="0"/>
                </a:rPr>
                <a:t>Contour Cultivation (CC)</a:t>
              </a:r>
            </a:p>
            <a:p>
              <a:pPr lvl="0" algn="ctr" fontAlgn="base">
                <a:lnSpc>
                  <a:spcPct val="120000"/>
                </a:lnSpc>
              </a:pPr>
              <a:r>
                <a:rPr lang="it-IT" sz="1200" i="1">
                  <a:solidFill>
                    <a:schemeClr val="bg1"/>
                  </a:solidFill>
                  <a:latin typeface="Bahnschrift Light SemiCondensed" panose="020B0502040204020203" pitchFamily="34" charset="0"/>
                </a:rPr>
                <a:t>IT:  « </a:t>
              </a:r>
              <a:r>
                <a:rPr lang="it-IT" sz="1200" i="1" err="1">
                  <a:solidFill>
                    <a:schemeClr val="bg1"/>
                  </a:solidFill>
                  <a:latin typeface="Bahnschrift Light SemiCondensed" panose="020B0502040204020203" pitchFamily="34" charset="0"/>
                </a:rPr>
                <a:t>g</a:t>
              </a:r>
              <a:r>
                <a:rPr lang="it-IT" sz="1200" i="1" err="1" smtClean="0">
                  <a:solidFill>
                    <a:schemeClr val="bg1"/>
                  </a:solidFill>
                  <a:latin typeface="Bahnschrift Light SemiCondensed" panose="020B0502040204020203" pitchFamily="34" charset="0"/>
                </a:rPr>
                <a:t>irapoggio</a:t>
              </a:r>
              <a:r>
                <a:rPr lang="it-IT" sz="1200" i="1" smtClean="0">
                  <a:solidFill>
                    <a:schemeClr val="bg1"/>
                  </a:solidFill>
                  <a:latin typeface="Bahnschrift Light SemiCondensed" panose="020B0502040204020203" pitchFamily="34" charset="0"/>
                </a:rPr>
                <a:t> </a:t>
              </a:r>
              <a:r>
                <a:rPr lang="it-IT" sz="1200" i="1">
                  <a:solidFill>
                    <a:schemeClr val="bg1"/>
                  </a:solidFill>
                  <a:latin typeface="Bahnschrift Light SemiCondensed" panose="020B0502040204020203" pitchFamily="34" charset="0"/>
                </a:rPr>
                <a:t>»</a:t>
              </a:r>
              <a:endParaRPr lang="en-GB" sz="1200" i="1">
                <a:solidFill>
                  <a:schemeClr val="bg1"/>
                </a:solidFill>
                <a:latin typeface="Bahnschrift Light SemiCondensed" panose="020B0502040204020203" pitchFamily="34" charset="0"/>
              </a:endParaRPr>
            </a:p>
            <a:p>
              <a:pPr algn="ctr" fontAlgn="base">
                <a:lnSpc>
                  <a:spcPct val="120000"/>
                </a:lnSpc>
              </a:pPr>
              <a:endParaRPr lang="it-IT" sz="800" smtClean="0">
                <a:solidFill>
                  <a:schemeClr val="bg1"/>
                </a:solidFill>
                <a:latin typeface="Bahnschrift SemiBold SemiConden" panose="020B0502040204020203" pitchFamily="34" charset="0"/>
              </a:endParaRPr>
            </a:p>
            <a:p>
              <a:pPr marL="171450" lvl="0" indent="-171450" fontAlgn="base">
                <a:lnSpc>
                  <a:spcPct val="120000"/>
                </a:lnSpc>
                <a:buFont typeface="Arial" panose="020B0604020202020204" pitchFamily="34" charset="0"/>
                <a:buChar char="•"/>
              </a:pPr>
              <a:r>
                <a:rPr lang="it-IT" sz="1200">
                  <a:solidFill>
                    <a:schemeClr val="bg1"/>
                  </a:solidFill>
                  <a:latin typeface="Bahnschrift Light SemiCondensed" panose="020B0502040204020203" pitchFamily="34" charset="0"/>
                </a:rPr>
                <a:t>no </a:t>
              </a:r>
              <a:r>
                <a:rPr lang="it-IT" sz="1200" err="1">
                  <a:solidFill>
                    <a:schemeClr val="bg1"/>
                  </a:solidFill>
                  <a:latin typeface="Bahnschrift Light SemiCondensed" panose="020B0502040204020203" pitchFamily="34" charset="0"/>
                </a:rPr>
                <a:t>terraces</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used</a:t>
              </a:r>
              <a:endParaRPr lang="it-IT" sz="1200">
                <a:solidFill>
                  <a:schemeClr val="bg1"/>
                </a:solidFill>
                <a:latin typeface="Bahnschrift Light SemiCondensed" panose="020B0502040204020203" pitchFamily="34" charset="0"/>
              </a:endParaRPr>
            </a:p>
            <a:p>
              <a:pPr marL="171450" lvl="0" indent="-171450" fontAlgn="base">
                <a:lnSpc>
                  <a:spcPct val="120000"/>
                </a:lnSpc>
                <a:buFont typeface="Arial" panose="020B0604020202020204" pitchFamily="34" charset="0"/>
                <a:buChar char="•"/>
              </a:pPr>
              <a:r>
                <a:rPr lang="it-IT" sz="1200" err="1">
                  <a:solidFill>
                    <a:schemeClr val="bg1"/>
                  </a:solidFill>
                  <a:latin typeface="Bahnschrift Light SemiCondensed" panose="020B0502040204020203" pitchFamily="34" charset="0"/>
                </a:rPr>
                <a:t>widespread</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modern</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practice</a:t>
              </a:r>
              <a:endParaRPr lang="it-IT" sz="1200">
                <a:solidFill>
                  <a:schemeClr val="bg1"/>
                </a:solidFill>
                <a:latin typeface="Bahnschrift Light SemiCondensed" panose="020B0502040204020203" pitchFamily="34" charset="0"/>
              </a:endParaRPr>
            </a:p>
            <a:p>
              <a:pPr marL="171450" lvl="0" indent="-171450" fontAlgn="base">
                <a:lnSpc>
                  <a:spcPct val="120000"/>
                </a:lnSpc>
                <a:buFont typeface="Arial" panose="020B0604020202020204" pitchFamily="34" charset="0"/>
                <a:buChar char="•"/>
              </a:pPr>
              <a:r>
                <a:rPr lang="it-IT" sz="1200" err="1">
                  <a:solidFill>
                    <a:schemeClr val="bg1"/>
                  </a:solidFill>
                  <a:latin typeface="Bahnschrift Light SemiCondensed" panose="020B0502040204020203" pitchFamily="34" charset="0"/>
                </a:rPr>
                <a:t>favourable</a:t>
              </a:r>
              <a:r>
                <a:rPr lang="it-IT" sz="1200">
                  <a:solidFill>
                    <a:schemeClr val="bg1"/>
                  </a:solidFill>
                  <a:latin typeface="Bahnschrift Light SemiCondensed" panose="020B0502040204020203" pitchFamily="34" charset="0"/>
                </a:rPr>
                <a:t> for </a:t>
              </a:r>
              <a:r>
                <a:rPr lang="it-IT" sz="1200" err="1">
                  <a:solidFill>
                    <a:schemeClr val="bg1"/>
                  </a:solidFill>
                  <a:latin typeface="Bahnschrift Light SemiCondensed" panose="020B0502040204020203" pitchFamily="34" charset="0"/>
                </a:rPr>
                <a:t>mechanised</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construction</a:t>
              </a:r>
              <a:r>
                <a:rPr lang="it-IT" sz="1200">
                  <a:solidFill>
                    <a:schemeClr val="bg1"/>
                  </a:solidFill>
                  <a:latin typeface="Bahnschrift Light SemiCondensed" panose="020B0502040204020203" pitchFamily="34" charset="0"/>
                </a:rPr>
                <a:t> and </a:t>
              </a:r>
              <a:r>
                <a:rPr lang="it-IT" sz="1200" err="1" smtClean="0">
                  <a:solidFill>
                    <a:schemeClr val="bg1"/>
                  </a:solidFill>
                  <a:latin typeface="Bahnschrift Light SemiCondensed" panose="020B0502040204020203" pitchFamily="34" charset="0"/>
                </a:rPr>
                <a:t>cultivation</a:t>
              </a:r>
              <a:endParaRPr lang="en-GB" sz="1400" smtClean="0">
                <a:solidFill>
                  <a:schemeClr val="bg1"/>
                </a:solidFill>
                <a:latin typeface="Bahnschrift SemiBold SemiConden" panose="020B0502040204020203" pitchFamily="34" charset="0"/>
              </a:endParaRPr>
            </a:p>
          </p:txBody>
        </p:sp>
        <p:sp>
          <p:nvSpPr>
            <p:cNvPr id="18" name="Rectangle 17"/>
            <p:cNvSpPr/>
            <p:nvPr/>
          </p:nvSpPr>
          <p:spPr>
            <a:xfrm>
              <a:off x="4644794" y="1762121"/>
              <a:ext cx="2118160" cy="1606594"/>
            </a:xfrm>
            <a:prstGeom prst="rect">
              <a:avLst/>
            </a:prstGeom>
          </p:spPr>
          <p:txBody>
            <a:bodyPr wrap="square">
              <a:spAutoFit/>
            </a:bodyPr>
            <a:lstStyle/>
            <a:p>
              <a:pPr algn="ctr" fontAlgn="base">
                <a:lnSpc>
                  <a:spcPct val="120000"/>
                </a:lnSpc>
              </a:pPr>
              <a:r>
                <a:rPr lang="en-GB" sz="1400" smtClean="0">
                  <a:solidFill>
                    <a:schemeClr val="bg1"/>
                  </a:solidFill>
                  <a:effectLst>
                    <a:outerShdw blurRad="38100" dist="38100" dir="2700000" algn="tl">
                      <a:srgbClr val="000000">
                        <a:alpha val="43137"/>
                      </a:srgbClr>
                    </a:outerShdw>
                  </a:effectLst>
                  <a:latin typeface="Bahnschrift SemiBold SemiConden" panose="020B0502040204020203" pitchFamily="34" charset="0"/>
                </a:rPr>
                <a:t>Contour Terracing (CT)</a:t>
              </a:r>
            </a:p>
            <a:p>
              <a:pPr lvl="0" algn="ctr" fontAlgn="base">
                <a:lnSpc>
                  <a:spcPct val="120000"/>
                </a:lnSpc>
              </a:pPr>
              <a:r>
                <a:rPr lang="it-IT" sz="1200" i="1">
                  <a:solidFill>
                    <a:schemeClr val="bg1"/>
                  </a:solidFill>
                  <a:latin typeface="Bahnschrift Light SemiCondensed" panose="020B0502040204020203" pitchFamily="34" charset="0"/>
                </a:rPr>
                <a:t>IT:  « </a:t>
              </a:r>
              <a:r>
                <a:rPr lang="it-IT" sz="1200" i="1" smtClean="0">
                  <a:solidFill>
                    <a:schemeClr val="bg1"/>
                  </a:solidFill>
                  <a:latin typeface="Bahnschrift Light SemiCondensed" panose="020B0502040204020203" pitchFamily="34" charset="0"/>
                </a:rPr>
                <a:t>ciglionamento </a:t>
              </a:r>
              <a:r>
                <a:rPr lang="it-IT" sz="1200" i="1">
                  <a:solidFill>
                    <a:schemeClr val="bg1"/>
                  </a:solidFill>
                  <a:latin typeface="Bahnschrift Light SemiCondensed" panose="020B0502040204020203" pitchFamily="34" charset="0"/>
                </a:rPr>
                <a:t>»</a:t>
              </a:r>
              <a:endParaRPr lang="en-GB" sz="1200" i="1">
                <a:solidFill>
                  <a:schemeClr val="bg1"/>
                </a:solidFill>
                <a:latin typeface="Bahnschrift Light SemiCondensed" panose="020B0502040204020203" pitchFamily="34" charset="0"/>
              </a:endParaRPr>
            </a:p>
            <a:p>
              <a:pPr algn="ctr" fontAlgn="base">
                <a:lnSpc>
                  <a:spcPct val="120000"/>
                </a:lnSpc>
              </a:pPr>
              <a:endParaRPr lang="it-IT" sz="800" smtClean="0">
                <a:solidFill>
                  <a:schemeClr val="bg1"/>
                </a:solidFill>
                <a:latin typeface="Bahnschrift SemiBold SemiConden" panose="020B0502040204020203" pitchFamily="34" charset="0"/>
              </a:endParaRPr>
            </a:p>
            <a:p>
              <a:pPr marL="171450" lvl="0" indent="-171450" fontAlgn="base">
                <a:lnSpc>
                  <a:spcPct val="120000"/>
                </a:lnSpc>
                <a:buFont typeface="Arial" panose="020B0604020202020204" pitchFamily="34" charset="0"/>
                <a:buChar char="•"/>
              </a:pPr>
              <a:r>
                <a:rPr lang="it-IT" sz="1200" err="1" smtClean="0">
                  <a:solidFill>
                    <a:schemeClr val="bg1"/>
                  </a:solidFill>
                  <a:latin typeface="Bahnschrift Light SemiCondensed" panose="020B0502040204020203" pitchFamily="34" charset="0"/>
                </a:rPr>
                <a:t>earth</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bank</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terraces</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perpendicular</a:t>
              </a:r>
              <a:r>
                <a:rPr lang="it-IT" sz="1200" smtClean="0">
                  <a:solidFill>
                    <a:schemeClr val="bg1"/>
                  </a:solidFill>
                  <a:latin typeface="Bahnschrift Light SemiCondensed" panose="020B0502040204020203" pitchFamily="34" charset="0"/>
                </a:rPr>
                <a:t> to the </a:t>
              </a:r>
              <a:r>
                <a:rPr lang="it-IT" sz="1200" err="1" smtClean="0">
                  <a:solidFill>
                    <a:schemeClr val="bg1"/>
                  </a:solidFill>
                  <a:latin typeface="Bahnschrift Light SemiCondensed" panose="020B0502040204020203" pitchFamily="34" charset="0"/>
                </a:rPr>
                <a:t>slope</a:t>
              </a:r>
              <a:endParaRPr lang="it-IT" sz="1200">
                <a:solidFill>
                  <a:schemeClr val="bg1"/>
                </a:solidFill>
                <a:latin typeface="Bahnschrift Light SemiCondensed" panose="020B0502040204020203" pitchFamily="34" charset="0"/>
              </a:endParaRPr>
            </a:p>
            <a:p>
              <a:pPr marL="171450" indent="-171450" fontAlgn="base">
                <a:lnSpc>
                  <a:spcPct val="120000"/>
                </a:lnSpc>
                <a:buFont typeface="Arial" panose="020B0604020202020204" pitchFamily="34" charset="0"/>
                <a:buChar char="•"/>
              </a:pPr>
              <a:r>
                <a:rPr lang="it-IT" sz="1200" err="1" smtClean="0">
                  <a:solidFill>
                    <a:schemeClr val="bg1"/>
                  </a:solidFill>
                  <a:latin typeface="Bahnschrift Light SemiCondensed" panose="020B0502040204020203" pitchFamily="34" charset="0"/>
                </a:rPr>
                <a:t>narrow</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platforms</a:t>
              </a:r>
              <a:r>
                <a:rPr lang="it-IT" sz="1200" smtClean="0">
                  <a:solidFill>
                    <a:schemeClr val="bg1"/>
                  </a:solidFill>
                  <a:latin typeface="Bahnschrift Light SemiCondensed" panose="020B0502040204020203" pitchFamily="34" charset="0"/>
                </a:rPr>
                <a:t>, high </a:t>
              </a:r>
              <a:r>
                <a:rPr lang="it-IT" sz="1200" err="1" smtClean="0">
                  <a:solidFill>
                    <a:schemeClr val="bg1"/>
                  </a:solidFill>
                  <a:latin typeface="Bahnschrift Light SemiCondensed" panose="020B0502040204020203" pitchFamily="34" charset="0"/>
                </a:rPr>
                <a:t>field</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occupancy</a:t>
              </a:r>
              <a:r>
                <a:rPr lang="it-IT" sz="1200" smtClean="0">
                  <a:solidFill>
                    <a:schemeClr val="bg1"/>
                  </a:solidFill>
                  <a:latin typeface="Bahnschrift Light SemiCondensed" panose="020B0502040204020203" pitchFamily="34" charset="0"/>
                </a:rPr>
                <a:t> by </a:t>
              </a:r>
              <a:r>
                <a:rPr lang="it-IT" sz="1200" err="1" smtClean="0">
                  <a:solidFill>
                    <a:schemeClr val="bg1"/>
                  </a:solidFill>
                  <a:latin typeface="Bahnschrift Light SemiCondensed" panose="020B0502040204020203" pitchFamily="34" charset="0"/>
                </a:rPr>
                <a:t>terraces</a:t>
              </a:r>
              <a:endParaRPr lang="en-GB" sz="1400" smtClean="0">
                <a:solidFill>
                  <a:schemeClr val="bg1"/>
                </a:solidFill>
                <a:latin typeface="Bahnschrift SemiBold SemiConden" panose="020B0502040204020203" pitchFamily="34" charset="0"/>
              </a:endParaRPr>
            </a:p>
          </p:txBody>
        </p:sp>
        <p:sp>
          <p:nvSpPr>
            <p:cNvPr id="19" name="Rectangle 18"/>
            <p:cNvSpPr/>
            <p:nvPr/>
          </p:nvSpPr>
          <p:spPr>
            <a:xfrm>
              <a:off x="6990346" y="1762121"/>
              <a:ext cx="2301032" cy="1606594"/>
            </a:xfrm>
            <a:prstGeom prst="rect">
              <a:avLst/>
            </a:prstGeom>
          </p:spPr>
          <p:txBody>
            <a:bodyPr wrap="square">
              <a:spAutoFit/>
            </a:bodyPr>
            <a:lstStyle/>
            <a:p>
              <a:pPr algn="ctr" fontAlgn="base">
                <a:lnSpc>
                  <a:spcPct val="120000"/>
                </a:lnSpc>
              </a:pPr>
              <a:r>
                <a:rPr lang="en-GB" sz="1400" smtClean="0">
                  <a:solidFill>
                    <a:schemeClr val="bg1"/>
                  </a:solidFill>
                  <a:effectLst>
                    <a:outerShdw blurRad="38100" dist="38100" dir="2700000" algn="tl">
                      <a:srgbClr val="000000">
                        <a:alpha val="43137"/>
                      </a:srgbClr>
                    </a:outerShdw>
                  </a:effectLst>
                  <a:latin typeface="Bahnschrift SemiBold SemiConden" panose="020B0502040204020203" pitchFamily="34" charset="0"/>
                </a:rPr>
                <a:t>Broad-base Terracing (BT)</a:t>
              </a:r>
            </a:p>
            <a:p>
              <a:pPr lvl="0" algn="ctr" fontAlgn="base">
                <a:lnSpc>
                  <a:spcPct val="120000"/>
                </a:lnSpc>
              </a:pPr>
              <a:r>
                <a:rPr lang="it-IT" sz="1200" i="1">
                  <a:solidFill>
                    <a:schemeClr val="bg1"/>
                  </a:solidFill>
                  <a:latin typeface="Bahnschrift Light SemiCondensed" panose="020B0502040204020203" pitchFamily="34" charset="0"/>
                </a:rPr>
                <a:t>IT:  « </a:t>
              </a:r>
              <a:r>
                <a:rPr lang="it-IT" sz="1200" i="1" smtClean="0">
                  <a:solidFill>
                    <a:schemeClr val="bg1"/>
                  </a:solidFill>
                  <a:latin typeface="Bahnschrift Light SemiCondensed" panose="020B0502040204020203" pitchFamily="34" charset="0"/>
                </a:rPr>
                <a:t>terrazzamento al base larga </a:t>
              </a:r>
              <a:r>
                <a:rPr lang="it-IT" sz="1200" i="1">
                  <a:solidFill>
                    <a:schemeClr val="bg1"/>
                  </a:solidFill>
                  <a:latin typeface="Bahnschrift Light SemiCondensed" panose="020B0502040204020203" pitchFamily="34" charset="0"/>
                </a:rPr>
                <a:t>»</a:t>
              </a:r>
              <a:endParaRPr lang="en-GB" sz="1200" i="1">
                <a:solidFill>
                  <a:schemeClr val="bg1"/>
                </a:solidFill>
                <a:latin typeface="Bahnschrift Light SemiCondensed" panose="020B0502040204020203" pitchFamily="34" charset="0"/>
              </a:endParaRPr>
            </a:p>
            <a:p>
              <a:pPr marL="171450" lvl="0" indent="-171450" fontAlgn="base">
                <a:lnSpc>
                  <a:spcPct val="120000"/>
                </a:lnSpc>
                <a:buFont typeface="Arial" panose="020B0604020202020204" pitchFamily="34" charset="0"/>
                <a:buChar char="•"/>
              </a:pPr>
              <a:endParaRPr lang="it-IT" sz="800" smtClean="0">
                <a:solidFill>
                  <a:schemeClr val="bg1"/>
                </a:solidFill>
                <a:latin typeface="Bahnschrift Light SemiCondensed" panose="020B0502040204020203" pitchFamily="34" charset="0"/>
              </a:endParaRPr>
            </a:p>
            <a:p>
              <a:pPr marL="171450" lvl="0" indent="-171450" fontAlgn="base">
                <a:lnSpc>
                  <a:spcPct val="120000"/>
                </a:lnSpc>
                <a:buFont typeface="Arial" panose="020B0604020202020204" pitchFamily="34" charset="0"/>
                <a:buChar char="•"/>
              </a:pPr>
              <a:r>
                <a:rPr lang="it-IT" sz="1200" err="1" smtClean="0">
                  <a:solidFill>
                    <a:schemeClr val="bg1"/>
                  </a:solidFill>
                  <a:latin typeface="Bahnschrift Light SemiCondensed" panose="020B0502040204020203" pitchFamily="34" charset="0"/>
                </a:rPr>
                <a:t>earth</a:t>
              </a:r>
              <a:r>
                <a:rPr lang="it-IT" sz="1200" smtClean="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bank</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terraces</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perpendicular</a:t>
              </a:r>
              <a:r>
                <a:rPr lang="it-IT" sz="1200">
                  <a:solidFill>
                    <a:schemeClr val="bg1"/>
                  </a:solidFill>
                  <a:latin typeface="Bahnschrift Light SemiCondensed" panose="020B0502040204020203" pitchFamily="34" charset="0"/>
                </a:rPr>
                <a:t> to the </a:t>
              </a:r>
              <a:r>
                <a:rPr lang="it-IT" sz="1200" err="1">
                  <a:solidFill>
                    <a:schemeClr val="bg1"/>
                  </a:solidFill>
                  <a:latin typeface="Bahnschrift Light SemiCondensed" panose="020B0502040204020203" pitchFamily="34" charset="0"/>
                </a:rPr>
                <a:t>slope</a:t>
              </a:r>
              <a:endParaRPr lang="it-IT" sz="1200">
                <a:solidFill>
                  <a:schemeClr val="bg1"/>
                </a:solidFill>
                <a:latin typeface="Bahnschrift Light SemiCondensed" panose="020B0502040204020203" pitchFamily="34" charset="0"/>
              </a:endParaRPr>
            </a:p>
            <a:p>
              <a:pPr marL="171450" lvl="0" indent="-171450" fontAlgn="base">
                <a:lnSpc>
                  <a:spcPct val="120000"/>
                </a:lnSpc>
                <a:buFont typeface="Arial" panose="020B0604020202020204" pitchFamily="34" charset="0"/>
                <a:buChar char="•"/>
              </a:pPr>
              <a:r>
                <a:rPr lang="it-IT" sz="1200" err="1" smtClean="0">
                  <a:solidFill>
                    <a:schemeClr val="bg1"/>
                  </a:solidFill>
                  <a:latin typeface="Bahnschrift Light SemiCondensed" panose="020B0502040204020203" pitchFamily="34" charset="0"/>
                </a:rPr>
                <a:t>broad</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platforms</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low</a:t>
              </a:r>
              <a:r>
                <a:rPr lang="it-IT" sz="1200" smtClean="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field</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occupancy</a:t>
              </a:r>
              <a:r>
                <a:rPr lang="it-IT" sz="1200">
                  <a:solidFill>
                    <a:schemeClr val="bg1"/>
                  </a:solidFill>
                  <a:latin typeface="Bahnschrift Light SemiCondensed" panose="020B0502040204020203" pitchFamily="34" charset="0"/>
                </a:rPr>
                <a:t> by </a:t>
              </a:r>
              <a:r>
                <a:rPr lang="it-IT" sz="1200" smtClean="0">
                  <a:solidFill>
                    <a:schemeClr val="bg1"/>
                  </a:solidFill>
                  <a:latin typeface="Bahnschrift Light SemiCondensed" panose="020B0502040204020203" pitchFamily="34" charset="0"/>
                </a:rPr>
                <a:t>terraces </a:t>
              </a:r>
              <a:endParaRPr lang="en-GB" sz="1400" smtClean="0">
                <a:solidFill>
                  <a:schemeClr val="bg1"/>
                </a:solidFill>
                <a:latin typeface="Bahnschrift SemiBold SemiConden" panose="020B0502040204020203" pitchFamily="34" charset="0"/>
              </a:endParaRPr>
            </a:p>
          </p:txBody>
        </p:sp>
        <p:sp>
          <p:nvSpPr>
            <p:cNvPr id="20" name="Rectangle 19"/>
            <p:cNvSpPr/>
            <p:nvPr/>
          </p:nvSpPr>
          <p:spPr>
            <a:xfrm>
              <a:off x="9544642" y="1745198"/>
              <a:ext cx="2531614" cy="1606594"/>
            </a:xfrm>
            <a:prstGeom prst="rect">
              <a:avLst/>
            </a:prstGeom>
          </p:spPr>
          <p:txBody>
            <a:bodyPr wrap="square">
              <a:spAutoFit/>
            </a:bodyPr>
            <a:lstStyle/>
            <a:p>
              <a:pPr algn="ctr" fontAlgn="base">
                <a:lnSpc>
                  <a:spcPct val="120000"/>
                </a:lnSpc>
              </a:pPr>
              <a:r>
                <a:rPr lang="en-GB" sz="1400" smtClean="0">
                  <a:solidFill>
                    <a:schemeClr val="bg1"/>
                  </a:solidFill>
                  <a:effectLst>
                    <a:outerShdw blurRad="38100" dist="38100" dir="2700000" algn="tl">
                      <a:srgbClr val="000000">
                        <a:alpha val="43137"/>
                      </a:srgbClr>
                    </a:outerShdw>
                  </a:effectLst>
                  <a:latin typeface="Bahnschrift SemiBold SemiConden" panose="020B0502040204020203" pitchFamily="34" charset="0"/>
                </a:rPr>
                <a:t>Diagonal Terracing (DT)</a:t>
              </a:r>
            </a:p>
            <a:p>
              <a:pPr lvl="0" algn="ctr" fontAlgn="base">
                <a:lnSpc>
                  <a:spcPct val="120000"/>
                </a:lnSpc>
              </a:pPr>
              <a:r>
                <a:rPr lang="it-IT" sz="1200" i="1">
                  <a:solidFill>
                    <a:schemeClr val="bg1"/>
                  </a:solidFill>
                  <a:latin typeface="Bahnschrift Light SemiCondensed" panose="020B0502040204020203" pitchFamily="34" charset="0"/>
                </a:rPr>
                <a:t>IT:  « </a:t>
              </a:r>
              <a:r>
                <a:rPr lang="it-IT" sz="1200" i="1" smtClean="0">
                  <a:solidFill>
                    <a:schemeClr val="bg1"/>
                  </a:solidFill>
                  <a:latin typeface="Bahnschrift Light SemiCondensed" panose="020B0502040204020203" pitchFamily="34" charset="0"/>
                </a:rPr>
                <a:t>ripiani raccordati </a:t>
              </a:r>
              <a:r>
                <a:rPr lang="it-IT" sz="1200" i="1">
                  <a:solidFill>
                    <a:schemeClr val="bg1"/>
                  </a:solidFill>
                  <a:latin typeface="Bahnschrift Light SemiCondensed" panose="020B0502040204020203" pitchFamily="34" charset="0"/>
                </a:rPr>
                <a:t>»</a:t>
              </a:r>
              <a:endParaRPr lang="en-GB" sz="1200" i="1">
                <a:solidFill>
                  <a:schemeClr val="bg1"/>
                </a:solidFill>
                <a:latin typeface="Bahnschrift Light SemiCondensed" panose="020B0502040204020203" pitchFamily="34" charset="0"/>
              </a:endParaRPr>
            </a:p>
            <a:p>
              <a:pPr algn="ctr" fontAlgn="base">
                <a:lnSpc>
                  <a:spcPct val="120000"/>
                </a:lnSpc>
              </a:pPr>
              <a:endParaRPr lang="it-IT" sz="800" smtClean="0">
                <a:solidFill>
                  <a:schemeClr val="bg1"/>
                </a:solidFill>
                <a:latin typeface="Bahnschrift SemiBold SemiConden" panose="020B0502040204020203" pitchFamily="34" charset="0"/>
              </a:endParaRPr>
            </a:p>
            <a:p>
              <a:pPr marL="171450" lvl="0" indent="-171450" fontAlgn="base">
                <a:lnSpc>
                  <a:spcPct val="120000"/>
                </a:lnSpc>
                <a:buFont typeface="Arial" panose="020B0604020202020204" pitchFamily="34" charset="0"/>
                <a:buChar char="•"/>
              </a:pPr>
              <a:r>
                <a:rPr lang="it-IT" sz="1200" err="1">
                  <a:solidFill>
                    <a:schemeClr val="bg1"/>
                  </a:solidFill>
                  <a:latin typeface="Bahnschrift Light SemiCondensed" panose="020B0502040204020203" pitchFamily="34" charset="0"/>
                </a:rPr>
                <a:t>earth</a:t>
              </a:r>
              <a:r>
                <a:rPr lang="it-IT" sz="1200">
                  <a:solidFill>
                    <a:schemeClr val="bg1"/>
                  </a:solidFill>
                  <a:latin typeface="Bahnschrift Light SemiCondensed" panose="020B0502040204020203" pitchFamily="34" charset="0"/>
                </a:rPr>
                <a:t> </a:t>
              </a:r>
              <a:r>
                <a:rPr lang="it-IT" sz="1200" err="1">
                  <a:solidFill>
                    <a:schemeClr val="bg1"/>
                  </a:solidFill>
                  <a:latin typeface="Bahnschrift Light SemiCondensed" panose="020B0502040204020203" pitchFamily="34" charset="0"/>
                </a:rPr>
                <a:t>bank</a:t>
              </a:r>
              <a:r>
                <a:rPr lang="it-IT" sz="120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terraces</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diagonally</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connected</a:t>
              </a:r>
              <a:r>
                <a:rPr lang="it-IT" sz="1200" smtClean="0">
                  <a:solidFill>
                    <a:schemeClr val="bg1"/>
                  </a:solidFill>
                  <a:latin typeface="Bahnschrift Light SemiCondensed" panose="020B0502040204020203" pitchFamily="34" charset="0"/>
                </a:rPr>
                <a:t> by a </a:t>
              </a:r>
              <a:r>
                <a:rPr lang="it-IT" sz="1200" err="1" smtClean="0">
                  <a:solidFill>
                    <a:schemeClr val="bg1"/>
                  </a:solidFill>
                  <a:latin typeface="Bahnschrift Light SemiCondensed" panose="020B0502040204020203" pitchFamily="34" charset="0"/>
                </a:rPr>
                <a:t>continuous</a:t>
              </a:r>
              <a:r>
                <a:rPr lang="it-IT" sz="1200" smtClean="0">
                  <a:solidFill>
                    <a:schemeClr val="bg1"/>
                  </a:solidFill>
                  <a:latin typeface="Bahnschrift Light SemiCondensed" panose="020B0502040204020203" pitchFamily="34" charset="0"/>
                </a:rPr>
                <a:t> road </a:t>
              </a:r>
            </a:p>
            <a:p>
              <a:pPr marL="171450" lvl="0" indent="-171450" fontAlgn="base">
                <a:lnSpc>
                  <a:spcPct val="120000"/>
                </a:lnSpc>
                <a:buFont typeface="Arial" panose="020B0604020202020204" pitchFamily="34" charset="0"/>
                <a:buChar char="•"/>
              </a:pPr>
              <a:r>
                <a:rPr lang="it-IT" sz="1200" smtClean="0">
                  <a:solidFill>
                    <a:schemeClr val="bg1"/>
                  </a:solidFill>
                  <a:latin typeface="Bahnschrift Light SemiCondensed" panose="020B0502040204020203" pitchFamily="34" charset="0"/>
                </a:rPr>
                <a:t>intermediate </a:t>
              </a:r>
              <a:r>
                <a:rPr lang="it-IT" sz="1200" err="1" smtClean="0">
                  <a:solidFill>
                    <a:schemeClr val="bg1"/>
                  </a:solidFill>
                  <a:latin typeface="Bahnschrift Light SemiCondensed" panose="020B0502040204020203" pitchFamily="34" charset="0"/>
                </a:rPr>
                <a:t>width</a:t>
              </a:r>
              <a:r>
                <a:rPr lang="it-IT" sz="1200" smtClean="0">
                  <a:solidFill>
                    <a:schemeClr val="bg1"/>
                  </a:solidFill>
                  <a:latin typeface="Bahnschrift Light SemiCondensed" panose="020B0502040204020203" pitchFamily="34" charset="0"/>
                </a:rPr>
                <a:t> of </a:t>
              </a:r>
              <a:r>
                <a:rPr lang="it-IT" sz="1200" err="1" smtClean="0">
                  <a:solidFill>
                    <a:schemeClr val="bg1"/>
                  </a:solidFill>
                  <a:latin typeface="Bahnschrift Light SemiCondensed" panose="020B0502040204020203" pitchFamily="34" charset="0"/>
                </a:rPr>
                <a:t>platforms</a:t>
              </a:r>
              <a:endParaRPr lang="it-IT" sz="1200" smtClean="0">
                <a:solidFill>
                  <a:schemeClr val="bg1"/>
                </a:solidFill>
                <a:latin typeface="Bahnschrift Light SemiCondensed" panose="020B0502040204020203" pitchFamily="34" charset="0"/>
              </a:endParaRPr>
            </a:p>
            <a:p>
              <a:pPr marL="171450" lvl="0" indent="-171450" fontAlgn="base">
                <a:lnSpc>
                  <a:spcPct val="120000"/>
                </a:lnSpc>
                <a:buFont typeface="Arial" panose="020B0604020202020204" pitchFamily="34" charset="0"/>
                <a:buChar char="•"/>
              </a:pPr>
              <a:r>
                <a:rPr lang="it-IT" sz="1200" smtClean="0">
                  <a:solidFill>
                    <a:schemeClr val="bg1"/>
                  </a:solidFill>
                  <a:latin typeface="Bahnschrift Light SemiCondensed" panose="020B0502040204020203" pitchFamily="34" charset="0"/>
                </a:rPr>
                <a:t>rare </a:t>
              </a:r>
              <a:r>
                <a:rPr lang="it-IT" sz="1200" err="1" smtClean="0">
                  <a:solidFill>
                    <a:schemeClr val="bg1"/>
                  </a:solidFill>
                  <a:latin typeface="Bahnschrift Light SemiCondensed" panose="020B0502040204020203" pitchFamily="34" charset="0"/>
                </a:rPr>
                <a:t>local</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terracing</a:t>
              </a:r>
              <a:r>
                <a:rPr lang="it-IT" sz="1200" smtClean="0">
                  <a:solidFill>
                    <a:schemeClr val="bg1"/>
                  </a:solidFill>
                  <a:latin typeface="Bahnschrift Light SemiCondensed" panose="020B0502040204020203" pitchFamily="34" charset="0"/>
                </a:rPr>
                <a:t> </a:t>
              </a:r>
              <a:r>
                <a:rPr lang="it-IT" sz="1200" err="1" smtClean="0">
                  <a:solidFill>
                    <a:schemeClr val="bg1"/>
                  </a:solidFill>
                  <a:latin typeface="Bahnschrift Light SemiCondensed" panose="020B0502040204020203" pitchFamily="34" charset="0"/>
                </a:rPr>
                <a:t>practice</a:t>
              </a:r>
              <a:endParaRPr lang="en-GB" sz="1400">
                <a:solidFill>
                  <a:schemeClr val="bg1"/>
                </a:solidFill>
                <a:latin typeface="Bahnschrift SemiBold SemiConden" panose="020B0502040204020203" pitchFamily="34" charset="0"/>
              </a:endParaRPr>
            </a:p>
          </p:txBody>
        </p:sp>
      </p:grpSp>
      <p:grpSp>
        <p:nvGrpSpPr>
          <p:cNvPr id="23" name="Group 22"/>
          <p:cNvGrpSpPr/>
          <p:nvPr/>
        </p:nvGrpSpPr>
        <p:grpSpPr>
          <a:xfrm>
            <a:off x="151051" y="1838325"/>
            <a:ext cx="11882814" cy="2456968"/>
            <a:chOff x="0" y="3010422"/>
            <a:chExt cx="11882814" cy="2456968"/>
          </a:xfrm>
        </p:grpSpPr>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aturation sat="120000"/>
                      </a14:imgEffect>
                      <a14:imgEffect>
                        <a14:brightnessContrast bright="10000" contrast="15000"/>
                      </a14:imgEffect>
                    </a14:imgLayer>
                  </a14:imgProps>
                </a:ext>
                <a:ext uri="{28A0092B-C50C-407E-A947-70E740481C1C}">
                  <a14:useLocalDpi xmlns:a14="http://schemas.microsoft.com/office/drawing/2010/main" val="0"/>
                </a:ext>
              </a:extLst>
            </a:blip>
            <a:srcRect l="25714" t="14962" r="19873"/>
            <a:stretch/>
          </p:blipFill>
          <p:spPr>
            <a:xfrm>
              <a:off x="0" y="3048522"/>
              <a:ext cx="2055859" cy="2418828"/>
            </a:xfrm>
            <a:prstGeom prst="rect">
              <a:avLst/>
            </a:prstGeom>
            <a:ln>
              <a:solidFill>
                <a:schemeClr val="tx1"/>
              </a:solidFill>
            </a:ln>
            <a:effectLst>
              <a:outerShdw blurRad="50800" dist="38100" dir="5400000" algn="t" rotWithShape="0">
                <a:prstClr val="black">
                  <a:alpha val="40000"/>
                </a:prstClr>
              </a:outerShdw>
            </a:effectLst>
          </p:spPr>
        </p:pic>
        <p:pic>
          <p:nvPicPr>
            <p:cNvPr id="6" name="Picture 5" descr="Screen Clipping"/>
            <p:cNvPicPr>
              <a:picLocks noChangeAspect="1"/>
            </p:cNvPicPr>
            <p:nvPr/>
          </p:nvPicPr>
          <p:blipFill rotWithShape="1">
            <a:blip r:embed="rId4">
              <a:extLst>
                <a:ext uri="{BEBA8EAE-BF5A-486C-A8C5-ECC9F3942E4B}">
                  <a14:imgProps xmlns:a14="http://schemas.microsoft.com/office/drawing/2010/main">
                    <a14:imgLayer r:embed="rId5">
                      <a14:imgEffect>
                        <a14:saturation sat="120000"/>
                      </a14:imgEffect>
                      <a14:imgEffect>
                        <a14:brightnessContrast bright="10000" contrast="30000"/>
                      </a14:imgEffect>
                    </a14:imgLayer>
                  </a14:imgProps>
                </a:ext>
                <a:ext uri="{28A0092B-C50C-407E-A947-70E740481C1C}">
                  <a14:useLocalDpi xmlns:a14="http://schemas.microsoft.com/office/drawing/2010/main" val="0"/>
                </a:ext>
              </a:extLst>
            </a:blip>
            <a:srcRect t="26881" r="4682"/>
            <a:stretch/>
          </p:blipFill>
          <p:spPr>
            <a:xfrm>
              <a:off x="6687105" y="3019946"/>
              <a:ext cx="2520630" cy="2437877"/>
            </a:xfrm>
            <a:prstGeom prst="rect">
              <a:avLst/>
            </a:prstGeom>
            <a:ln>
              <a:solidFill>
                <a:schemeClr val="tx1"/>
              </a:solidFill>
            </a:ln>
            <a:effectLst>
              <a:outerShdw blurRad="50800" dist="38100" dir="5400000" algn="t" rotWithShape="0">
                <a:prstClr val="black">
                  <a:alpha val="40000"/>
                </a:prstClr>
              </a:outerShdw>
            </a:effectLst>
          </p:spPr>
        </p:pic>
        <p:pic>
          <p:nvPicPr>
            <p:cNvPr id="9" name="Picture 8" descr="Screen Clipping"/>
            <p:cNvPicPr>
              <a:picLocks noChangeAspect="1"/>
            </p:cNvPicPr>
            <p:nvPr/>
          </p:nvPicPr>
          <p:blipFill rotWithShape="1">
            <a:blip r:embed="rId6">
              <a:extLst>
                <a:ext uri="{BEBA8EAE-BF5A-486C-A8C5-ECC9F3942E4B}">
                  <a14:imgProps xmlns:a14="http://schemas.microsoft.com/office/drawing/2010/main">
                    <a14:imgLayer r:embed="rId7">
                      <a14:imgEffect>
                        <a14:saturation sat="120000"/>
                      </a14:imgEffect>
                      <a14:imgEffect>
                        <a14:brightnessContrast bright="15000" contrast="20000"/>
                      </a14:imgEffect>
                    </a14:imgLayer>
                  </a14:imgProps>
                </a:ext>
                <a:ext uri="{28A0092B-C50C-407E-A947-70E740481C1C}">
                  <a14:useLocalDpi xmlns:a14="http://schemas.microsoft.com/office/drawing/2010/main" val="0"/>
                </a:ext>
              </a:extLst>
            </a:blip>
            <a:srcRect t="26700"/>
            <a:stretch/>
          </p:blipFill>
          <p:spPr>
            <a:xfrm>
              <a:off x="2147067" y="3038996"/>
              <a:ext cx="2155292" cy="2428351"/>
            </a:xfrm>
            <a:prstGeom prst="rect">
              <a:avLst/>
            </a:prstGeom>
            <a:ln>
              <a:solidFill>
                <a:schemeClr val="tx1"/>
              </a:solidFill>
            </a:ln>
            <a:effectLst>
              <a:outerShdw blurRad="50800" dist="38100" dir="5400000" algn="t" rotWithShape="0">
                <a:prstClr val="black">
                  <a:alpha val="40000"/>
                </a:prstClr>
              </a:outerShdw>
            </a:effectLst>
          </p:spPr>
        </p:pic>
        <p:pic>
          <p:nvPicPr>
            <p:cNvPr id="10" name="Picture 9" descr="Screen Clipping"/>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120000"/>
                      </a14:imgEffect>
                      <a14:imgEffect>
                        <a14:brightnessContrast bright="15000" contrast="30000"/>
                      </a14:imgEffect>
                    </a14:imgLayer>
                  </a14:imgProps>
                </a:ext>
                <a:ext uri="{28A0092B-C50C-407E-A947-70E740481C1C}">
                  <a14:useLocalDpi xmlns:a14="http://schemas.microsoft.com/office/drawing/2010/main" val="0"/>
                </a:ext>
              </a:extLst>
            </a:blip>
            <a:srcRect l="4406" t="17049" r="6076" b="321"/>
            <a:stretch/>
          </p:blipFill>
          <p:spPr>
            <a:xfrm flipH="1">
              <a:off x="4405307" y="3029472"/>
              <a:ext cx="2185393" cy="2437918"/>
            </a:xfrm>
            <a:prstGeom prst="rect">
              <a:avLst/>
            </a:prstGeom>
            <a:ln>
              <a:solidFill>
                <a:schemeClr val="tx1"/>
              </a:solidFill>
            </a:ln>
            <a:effectLst>
              <a:outerShdw blurRad="50800" dist="38100" dir="5400000" algn="t" rotWithShape="0">
                <a:prstClr val="black">
                  <a:alpha val="40000"/>
                </a:prstClr>
              </a:outerShdw>
            </a:effectLst>
          </p:spPr>
        </p:pic>
        <p:pic>
          <p:nvPicPr>
            <p:cNvPr id="21" name="Picture 20" descr="Screen Clipping"/>
            <p:cNvPicPr>
              <a:picLocks noChangeAspect="1"/>
            </p:cNvPicPr>
            <p:nvPr/>
          </p:nvPicPr>
          <p:blipFill rotWithShape="1">
            <a:blip r:embed="rId10">
              <a:extLst>
                <a:ext uri="{BEBA8EAE-BF5A-486C-A8C5-ECC9F3942E4B}">
                  <a14:imgProps xmlns:a14="http://schemas.microsoft.com/office/drawing/2010/main">
                    <a14:imgLayer r:embed="rId11">
                      <a14:imgEffect>
                        <a14:saturation sat="120000"/>
                      </a14:imgEffect>
                      <a14:imgEffect>
                        <a14:brightnessContrast bright="20000"/>
                      </a14:imgEffect>
                    </a14:imgLayer>
                  </a14:imgProps>
                </a:ext>
                <a:ext uri="{28A0092B-C50C-407E-A947-70E740481C1C}">
                  <a14:useLocalDpi xmlns:a14="http://schemas.microsoft.com/office/drawing/2010/main" val="0"/>
                </a:ext>
              </a:extLst>
            </a:blip>
            <a:srcRect l="4140" t="12245" b="13399"/>
            <a:stretch/>
          </p:blipFill>
          <p:spPr>
            <a:xfrm flipH="1">
              <a:off x="9299446" y="3010422"/>
              <a:ext cx="2583368" cy="2447404"/>
            </a:xfrm>
            <a:prstGeom prst="rect">
              <a:avLst/>
            </a:prstGeom>
            <a:ln>
              <a:solidFill>
                <a:schemeClr val="tx1"/>
              </a:solidFill>
            </a:ln>
            <a:effectLst>
              <a:outerShdw blurRad="50800" dist="38100" dir="5400000" algn="t" rotWithShape="0">
                <a:prstClr val="black">
                  <a:alpha val="40000"/>
                </a:prstClr>
              </a:outerShdw>
            </a:effectLst>
          </p:spPr>
        </p:pic>
      </p:grpSp>
      <p:sp>
        <p:nvSpPr>
          <p:cNvPr id="17" name="Oval 16">
            <a:hlinkClick r:id="rId12" action="ppaction://hlinksldjump"/>
          </p:cNvPr>
          <p:cNvSpPr/>
          <p:nvPr/>
        </p:nvSpPr>
        <p:spPr>
          <a:xfrm>
            <a:off x="581236" y="609250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the zone</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2" name="Right Arrow 1"/>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hlinkClick r:id="rId13" action="ppaction://hlinksldjump"/>
          </p:cNvPr>
          <p:cNvSpPr/>
          <p:nvPr/>
        </p:nvSpPr>
        <p:spPr>
          <a:xfrm>
            <a:off x="10905380" y="609250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go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31" name="Oval 30">
            <a:hlinkClick r:id="rId14" action="ppaction://hlinksldjump"/>
          </p:cNvPr>
          <p:cNvSpPr/>
          <p:nvPr/>
        </p:nvSpPr>
        <p:spPr>
          <a:xfrm>
            <a:off x="10036598"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go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grpSp>
        <p:nvGrpSpPr>
          <p:cNvPr id="13" name="Group 12"/>
          <p:cNvGrpSpPr/>
          <p:nvPr/>
        </p:nvGrpSpPr>
        <p:grpSpPr>
          <a:xfrm>
            <a:off x="151050" y="1036238"/>
            <a:ext cx="10827596" cy="566421"/>
            <a:chOff x="7863" y="932751"/>
            <a:chExt cx="10827596" cy="566421"/>
          </a:xfrm>
        </p:grpSpPr>
        <p:sp>
          <p:nvSpPr>
            <p:cNvPr id="32" name="Rectangle 31"/>
            <p:cNvSpPr/>
            <p:nvPr/>
          </p:nvSpPr>
          <p:spPr>
            <a:xfrm>
              <a:off x="7863" y="932751"/>
              <a:ext cx="3167410" cy="495713"/>
            </a:xfrm>
            <a:prstGeom prst="rect">
              <a:avLst/>
            </a:prstGeom>
          </p:spPr>
          <p:txBody>
            <a:bodyPr wrap="square">
              <a:spAutoFit/>
            </a:bodyPr>
            <a:lstStyle/>
            <a:p>
              <a:pPr algn="r">
                <a:lnSpc>
                  <a:spcPct val="115000"/>
                </a:lnSpc>
              </a:pPr>
              <a:r>
                <a:rPr lang="it-IT" sz="1200" b="1" kern="1400" spc="-50" smtClean="0">
                  <a:latin typeface="Bahnschrift" panose="020B0502040204020203" pitchFamily="34" charset="0"/>
                  <a:ea typeface="Times New Roman" panose="02020603050405020304" pitchFamily="18" charset="0"/>
                  <a:cs typeface="Times New Roman" panose="02020603050405020304" pitchFamily="18" charset="0"/>
                </a:rPr>
                <a:t>Site selection: </a:t>
              </a: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10 study areas were selected for each type below, based on homogeneity in:</a:t>
              </a:r>
            </a:p>
          </p:txBody>
        </p:sp>
        <p:grpSp>
          <p:nvGrpSpPr>
            <p:cNvPr id="12" name="Group 11"/>
            <p:cNvGrpSpPr/>
            <p:nvPr/>
          </p:nvGrpSpPr>
          <p:grpSpPr>
            <a:xfrm>
              <a:off x="3246159" y="936303"/>
              <a:ext cx="7589300" cy="562869"/>
              <a:chOff x="3246159" y="936303"/>
              <a:chExt cx="7589300" cy="562869"/>
            </a:xfrm>
          </p:grpSpPr>
          <p:sp>
            <p:nvSpPr>
              <p:cNvPr id="8" name="Rectangle 7"/>
              <p:cNvSpPr/>
              <p:nvPr/>
            </p:nvSpPr>
            <p:spPr>
              <a:xfrm>
                <a:off x="3246159" y="936303"/>
                <a:ext cx="2249334" cy="535531"/>
              </a:xfrm>
              <a:prstGeom prst="rect">
                <a:avLst/>
              </a:prstGeom>
            </p:spPr>
            <p:txBody>
              <a:bodyPr wrap="none">
                <a:spAutoFit/>
              </a:bodyPr>
              <a:lstStyle/>
              <a:p>
                <a:pPr marL="285750" indent="-285750" algn="just">
                  <a:lnSpc>
                    <a:spcPct val="120000"/>
                  </a:lnSpc>
                  <a:buFont typeface="Wingdings" panose="05000000000000000000" pitchFamily="2" charset="2"/>
                  <a:buChar char="ü"/>
                </a:pPr>
                <a:r>
                  <a:rPr lang="it-IT" sz="1200" kern="1400" spc="-50">
                    <a:latin typeface="Bahnschrift Light" panose="020B0502040204020203" pitchFamily="34" charset="0"/>
                    <a:ea typeface="Times New Roman" panose="02020603050405020304" pitchFamily="18" charset="0"/>
                    <a:cs typeface="Times New Roman" panose="02020603050405020304" pitchFamily="18" charset="0"/>
                  </a:rPr>
                  <a:t>soil texture = </a:t>
                </a:r>
                <a:r>
                  <a:rPr lang="it-IT" sz="1200" i="1" kern="1400" spc="-50">
                    <a:latin typeface="Bahnschrift Light" panose="020B0502040204020203" pitchFamily="34" charset="0"/>
                    <a:ea typeface="Times New Roman" panose="02020603050405020304" pitchFamily="18" charset="0"/>
                    <a:cs typeface="Times New Roman" panose="02020603050405020304" pitchFamily="18" charset="0"/>
                  </a:rPr>
                  <a:t>clay</a:t>
                </a:r>
              </a:p>
              <a:p>
                <a:pPr marL="285750" indent="-285750" algn="just">
                  <a:lnSpc>
                    <a:spcPct val="120000"/>
                  </a:lnSpc>
                  <a:buFont typeface="Wingdings" panose="05000000000000000000" pitchFamily="2" charset="2"/>
                  <a:buChar char="ü"/>
                </a:pP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soil permeability = </a:t>
                </a:r>
                <a:r>
                  <a:rPr lang="it-IT" sz="1200" i="1" kern="1400" spc="-50" smtClean="0">
                    <a:latin typeface="Bahnschrift Light" panose="020B0502040204020203" pitchFamily="34" charset="0"/>
                    <a:ea typeface="Times New Roman" panose="02020603050405020304" pitchFamily="18" charset="0"/>
                    <a:cs typeface="Times New Roman" panose="02020603050405020304" pitchFamily="18" charset="0"/>
                  </a:rPr>
                  <a:t>moderate</a:t>
                </a:r>
                <a:endParaRPr lang="it-IT" sz="1200" i="1" kern="1400" spc="-50">
                  <a:latin typeface="Bahnschrift Light" panose="020B0502040204020203" pitchFamily="34" charset="0"/>
                  <a:ea typeface="Times New Roman" panose="02020603050405020304" pitchFamily="18" charset="0"/>
                  <a:cs typeface="Times New Roman" panose="02020603050405020304" pitchFamily="18" charset="0"/>
                </a:endParaRPr>
              </a:p>
            </p:txBody>
          </p:sp>
          <p:sp>
            <p:nvSpPr>
              <p:cNvPr id="34" name="Rectangle 33"/>
              <p:cNvSpPr/>
              <p:nvPr/>
            </p:nvSpPr>
            <p:spPr>
              <a:xfrm>
                <a:off x="5618785" y="956727"/>
                <a:ext cx="2210862" cy="535531"/>
              </a:xfrm>
              <a:prstGeom prst="rect">
                <a:avLst/>
              </a:prstGeom>
            </p:spPr>
            <p:txBody>
              <a:bodyPr wrap="none">
                <a:spAutoFit/>
              </a:bodyPr>
              <a:lstStyle/>
              <a:p>
                <a:pPr marL="285750" indent="-285750" algn="just">
                  <a:lnSpc>
                    <a:spcPct val="120000"/>
                  </a:lnSpc>
                  <a:buFont typeface="Wingdings" panose="05000000000000000000" pitchFamily="2" charset="2"/>
                  <a:buChar char="ü"/>
                </a:pPr>
                <a:r>
                  <a:rPr lang="it-IT" sz="1200" kern="1400" spc="-50">
                    <a:latin typeface="Bahnschrift Light" panose="020B0502040204020203" pitchFamily="34" charset="0"/>
                    <a:ea typeface="Times New Roman" panose="02020603050405020304" pitchFamily="18" charset="0"/>
                    <a:cs typeface="Times New Roman" panose="02020603050405020304" pitchFamily="18" charset="0"/>
                  </a:rPr>
                  <a:t>slope length = </a:t>
                </a: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50 - 60 m</a:t>
                </a:r>
                <a:endParaRPr lang="it-IT" sz="1200" kern="1400" spc="-50">
                  <a:latin typeface="Bahnschrift Light" panose="020B0502040204020203" pitchFamily="34" charset="0"/>
                  <a:ea typeface="Times New Roman" panose="02020603050405020304" pitchFamily="18" charset="0"/>
                  <a:cs typeface="Times New Roman" panose="02020603050405020304" pitchFamily="18" charset="0"/>
                </a:endParaRPr>
              </a:p>
              <a:p>
                <a:pPr marL="285750" indent="-285750" algn="just">
                  <a:lnSpc>
                    <a:spcPct val="120000"/>
                  </a:lnSpc>
                  <a:buFont typeface="Wingdings" panose="05000000000000000000" pitchFamily="2" charset="2"/>
                  <a:buChar char="ü"/>
                </a:pPr>
                <a:r>
                  <a:rPr lang="it-IT" sz="1200" kern="1400" spc="-50">
                    <a:latin typeface="Bahnschrift Light" panose="020B0502040204020203" pitchFamily="34" charset="0"/>
                    <a:ea typeface="Times New Roman" panose="02020603050405020304" pitchFamily="18" charset="0"/>
                    <a:cs typeface="Times New Roman" panose="02020603050405020304" pitchFamily="18" charset="0"/>
                  </a:rPr>
                  <a:t>slope </a:t>
                </a: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steepness </a:t>
                </a:r>
                <a:r>
                  <a:rPr lang="it-IT" sz="1200" kern="1400" spc="-50">
                    <a:latin typeface="Bahnschrift Light" panose="020B0502040204020203" pitchFamily="34" charset="0"/>
                    <a:ea typeface="Times New Roman" panose="02020603050405020304" pitchFamily="18" charset="0"/>
                    <a:cs typeface="Times New Roman" panose="02020603050405020304" pitchFamily="18" charset="0"/>
                  </a:rPr>
                  <a:t>= </a:t>
                </a: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30 - 35 %</a:t>
                </a:r>
                <a:endParaRPr lang="it-IT" sz="1200" kern="1400" spc="-50">
                  <a:latin typeface="Bahnschrift Light" panose="020B0502040204020203" pitchFamily="34" charset="0"/>
                  <a:ea typeface="Times New Roman" panose="02020603050405020304" pitchFamily="18" charset="0"/>
                  <a:cs typeface="Times New Roman" panose="02020603050405020304" pitchFamily="18" charset="0"/>
                </a:endParaRPr>
              </a:p>
            </p:txBody>
          </p:sp>
          <p:sp>
            <p:nvSpPr>
              <p:cNvPr id="35" name="Rectangle 34"/>
              <p:cNvSpPr/>
              <p:nvPr/>
            </p:nvSpPr>
            <p:spPr>
              <a:xfrm>
                <a:off x="7952939" y="963641"/>
                <a:ext cx="2882520" cy="535531"/>
              </a:xfrm>
              <a:prstGeom prst="rect">
                <a:avLst/>
              </a:prstGeom>
            </p:spPr>
            <p:txBody>
              <a:bodyPr wrap="none">
                <a:spAutoFit/>
              </a:bodyPr>
              <a:lstStyle/>
              <a:p>
                <a:pPr marL="285750" indent="-285750" algn="just">
                  <a:lnSpc>
                    <a:spcPct val="120000"/>
                  </a:lnSpc>
                  <a:buFont typeface="Wingdings" panose="05000000000000000000" pitchFamily="2" charset="2"/>
                  <a:buChar char="ü"/>
                </a:pP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surface area = 0.3 - 0.5 ha</a:t>
                </a:r>
                <a:endParaRPr lang="it-IT" sz="1200" kern="1400" spc="-50">
                  <a:latin typeface="Bahnschrift Light" panose="020B0502040204020203" pitchFamily="34" charset="0"/>
                  <a:ea typeface="Times New Roman" panose="02020603050405020304" pitchFamily="18" charset="0"/>
                  <a:cs typeface="Times New Roman" panose="02020603050405020304" pitchFamily="18" charset="0"/>
                </a:endParaRPr>
              </a:p>
              <a:p>
                <a:pPr marL="285750" indent="-285750" algn="just">
                  <a:lnSpc>
                    <a:spcPct val="120000"/>
                  </a:lnSpc>
                  <a:buFont typeface="Wingdings" panose="05000000000000000000" pitchFamily="2" charset="2"/>
                  <a:buChar char="ü"/>
                </a:pPr>
                <a:r>
                  <a:rPr lang="it-IT" sz="1200" kern="1400" spc="-50" smtClean="0">
                    <a:latin typeface="Bahnschrift Light" panose="020B0502040204020203" pitchFamily="34" charset="0"/>
                    <a:ea typeface="Times New Roman" panose="02020603050405020304" pitchFamily="18" charset="0"/>
                    <a:cs typeface="Times New Roman" panose="02020603050405020304" pitchFamily="18" charset="0"/>
                  </a:rPr>
                  <a:t>hillslope drainage = concave (inwards)</a:t>
                </a:r>
                <a:endParaRPr lang="it-IT" sz="1200" kern="1400" spc="-50">
                  <a:latin typeface="Bahnschrift Light" panose="020B0502040204020203" pitchFamily="34" charset="0"/>
                  <a:ea typeface="Times New Roman" panose="02020603050405020304" pitchFamily="18" charset="0"/>
                  <a:cs typeface="Times New Roman" panose="02020603050405020304" pitchFamily="18" charset="0"/>
                </a:endParaRPr>
              </a:p>
            </p:txBody>
          </p:sp>
        </p:grpSp>
      </p:grpSp>
      <p:sp>
        <p:nvSpPr>
          <p:cNvPr id="33" name="Oval 32">
            <a:hlinkClick r:id="rId15" action="ppaction://hlinksldjump"/>
          </p:cNvPr>
          <p:cNvSpPr/>
          <p:nvPr/>
        </p:nvSpPr>
        <p:spPr>
          <a:xfrm>
            <a:off x="11210636" y="888357"/>
            <a:ext cx="823229" cy="823229"/>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💡about </a:t>
            </a:r>
            <a:r>
              <a:rPr lang="en-GB" sz="1050" b="1"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geospatial data</a:t>
            </a:r>
            <a:endParaRPr lang="en-GB" sz="105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5648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134358" y="2775866"/>
            <a:ext cx="2159000" cy="990000"/>
          </a:xfrm>
          <a:prstGeom prst="roundRect">
            <a:avLst>
              <a:gd name="adj" fmla="val 9818"/>
            </a:avLst>
          </a:prstGeom>
          <a:solidFill>
            <a:srgbClr val="BFDE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it-IT" sz="1400" smtClean="0">
                <a:solidFill>
                  <a:schemeClr val="tx1"/>
                </a:solidFill>
                <a:latin typeface="Bahnschrift" panose="020B0502040204020203" pitchFamily="34" charset="0"/>
              </a:rPr>
              <a:t>SIMWE* </a:t>
            </a:r>
            <a:r>
              <a:rPr lang="it-IT" sz="1400" err="1" smtClean="0">
                <a:solidFill>
                  <a:schemeClr val="tx1"/>
                </a:solidFill>
                <a:latin typeface="Bahnschrift" panose="020B0502040204020203" pitchFamily="34" charset="0"/>
              </a:rPr>
              <a:t>physical</a:t>
            </a:r>
            <a:r>
              <a:rPr lang="it-IT" sz="1400" smtClean="0">
                <a:solidFill>
                  <a:schemeClr val="tx1"/>
                </a:solidFill>
                <a:latin typeface="Bahnschrift" panose="020B0502040204020203" pitchFamily="34" charset="0"/>
              </a:rPr>
              <a:t> model</a:t>
            </a:r>
          </a:p>
          <a:p>
            <a:pPr algn="ctr">
              <a:lnSpc>
                <a:spcPct val="130000"/>
              </a:lnSpc>
            </a:pPr>
            <a:r>
              <a:rPr lang="it-IT" sz="1200" i="1" smtClean="0">
                <a:solidFill>
                  <a:schemeClr val="tx1">
                    <a:lumMod val="65000"/>
                    <a:lumOff val="35000"/>
                  </a:schemeClr>
                </a:solidFill>
                <a:latin typeface="Bahnschrift Light SemiCondensed" panose="020B0502040204020203" pitchFamily="34" charset="0"/>
              </a:rPr>
              <a:t>water </a:t>
            </a:r>
            <a:r>
              <a:rPr lang="it-IT" sz="1200" i="1" err="1" smtClean="0">
                <a:solidFill>
                  <a:schemeClr val="tx1">
                    <a:lumMod val="65000"/>
                    <a:lumOff val="35000"/>
                  </a:schemeClr>
                </a:solidFill>
                <a:latin typeface="Bahnschrift Light SemiCondensed" panose="020B0502040204020203" pitchFamily="34" charset="0"/>
              </a:rPr>
              <a:t>erosion</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simulations</a:t>
            </a:r>
            <a:r>
              <a:rPr lang="it-IT" sz="1200" i="1" smtClean="0">
                <a:solidFill>
                  <a:schemeClr val="tx1">
                    <a:lumMod val="65000"/>
                    <a:lumOff val="35000"/>
                  </a:schemeClr>
                </a:solidFill>
                <a:latin typeface="Bahnschrift Light SemiCondensed" panose="020B0502040204020203" pitchFamily="34" charset="0"/>
              </a:rPr>
              <a:t/>
            </a:r>
            <a:br>
              <a:rPr lang="it-IT" sz="1200" i="1" smtClean="0">
                <a:solidFill>
                  <a:schemeClr val="tx1">
                    <a:lumMod val="65000"/>
                    <a:lumOff val="35000"/>
                  </a:schemeClr>
                </a:solidFill>
                <a:latin typeface="Bahnschrift Light SemiCondensed" panose="020B0502040204020203" pitchFamily="34" charset="0"/>
              </a:rPr>
            </a:br>
            <a:r>
              <a:rPr lang="it-IT" sz="1050" i="1" smtClean="0">
                <a:solidFill>
                  <a:schemeClr val="accent5"/>
                </a:solidFill>
                <a:latin typeface="Bahnschrift Light SemiCondensed" panose="020B0502040204020203" pitchFamily="34" charset="0"/>
              </a:rPr>
              <a:t>*</a:t>
            </a:r>
            <a:r>
              <a:rPr lang="it-IT" sz="1050" i="1" smtClean="0">
                <a:solidFill>
                  <a:schemeClr val="accent5"/>
                </a:solidFill>
                <a:latin typeface="Bahnschrift Light SemiCondensed" panose="020B0502040204020203" pitchFamily="34" charset="0"/>
                <a:hlinkClick r:id="rId2" action="ppaction://hlinkfile"/>
              </a:rPr>
              <a:t>doi.org/10.1029/97WR03347</a:t>
            </a:r>
            <a:endParaRPr lang="en-GB" sz="1200" i="1">
              <a:solidFill>
                <a:schemeClr val="accent5"/>
              </a:solidFill>
              <a:latin typeface="Bahnschrift" panose="020B0502040204020203" pitchFamily="34" charset="0"/>
            </a:endParaRPr>
          </a:p>
        </p:txBody>
      </p:sp>
      <p:cxnSp>
        <p:nvCxnSpPr>
          <p:cNvPr id="43" name="Straight Arrow Connector 11"/>
          <p:cNvCxnSpPr>
            <a:stCxn id="2" idx="2"/>
            <a:endCxn id="9" idx="1"/>
          </p:cNvCxnSpPr>
          <p:nvPr/>
        </p:nvCxnSpPr>
        <p:spPr>
          <a:xfrm rot="16200000" flipH="1">
            <a:off x="1257491" y="3052337"/>
            <a:ext cx="3317257" cy="1189274"/>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 name="Rounded Rectangle 1"/>
          <p:cNvSpPr/>
          <p:nvPr/>
        </p:nvSpPr>
        <p:spPr>
          <a:xfrm>
            <a:off x="1412638" y="1314927"/>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hydrologic data</a:t>
            </a:r>
          </a:p>
          <a:p>
            <a:pPr lvl="0" algn="ctr">
              <a:lnSpc>
                <a:spcPct val="130000"/>
              </a:lnSpc>
            </a:pPr>
            <a:r>
              <a:rPr lang="it-IT" sz="1200" i="1">
                <a:solidFill>
                  <a:prstClr val="black">
                    <a:lumMod val="65000"/>
                    <a:lumOff val="35000"/>
                  </a:prstClr>
                </a:solidFill>
                <a:latin typeface="Bahnschrift Light SemiCondensed" panose="020B0502040204020203" pitchFamily="34" charset="0"/>
              </a:rPr>
              <a:t>rainfall, infiltration</a:t>
            </a:r>
            <a:endParaRPr lang="en-GB" sz="1600" i="1">
              <a:solidFill>
                <a:prstClr val="black">
                  <a:lumMod val="65000"/>
                  <a:lumOff val="35000"/>
                </a:prstClr>
              </a:solidFill>
              <a:latin typeface="Bahnschrift" panose="020B0502040204020203" pitchFamily="34" charset="0"/>
            </a:endParaRPr>
          </a:p>
        </p:txBody>
      </p:sp>
      <p:sp>
        <p:nvSpPr>
          <p:cNvPr id="4" name="Rounded Rectangle 3"/>
          <p:cNvSpPr/>
          <p:nvPr/>
        </p:nvSpPr>
        <p:spPr>
          <a:xfrm>
            <a:off x="1412638" y="2354852"/>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land </a:t>
            </a:r>
            <a:r>
              <a:rPr lang="it-IT" sz="1400" smtClean="0">
                <a:solidFill>
                  <a:prstClr val="black"/>
                </a:solidFill>
                <a:latin typeface="Bahnschrift" panose="020B0502040204020203" pitchFamily="34" charset="0"/>
              </a:rPr>
              <a:t>cover data</a:t>
            </a:r>
            <a:r>
              <a:rPr lang="it-IT" sz="1400">
                <a:solidFill>
                  <a:prstClr val="black"/>
                </a:solidFill>
                <a:latin typeface="Bahnschrift" panose="020B0502040204020203" pitchFamily="34" charset="0"/>
              </a:rPr>
              <a:t/>
            </a:r>
            <a:br>
              <a:rPr lang="it-IT" sz="1400">
                <a:solidFill>
                  <a:prstClr val="black"/>
                </a:solidFill>
                <a:latin typeface="Bahnschrift" panose="020B0502040204020203" pitchFamily="34" charset="0"/>
              </a:rPr>
            </a:br>
            <a:r>
              <a:rPr lang="it-IT" sz="1200" i="1">
                <a:solidFill>
                  <a:prstClr val="black">
                    <a:lumMod val="65000"/>
                    <a:lumOff val="35000"/>
                  </a:prstClr>
                </a:solidFill>
                <a:latin typeface="Bahnschrift Light SemiCondensed" panose="020B0502040204020203" pitchFamily="34" charset="0"/>
              </a:rPr>
              <a:t>digitised orthophoto</a:t>
            </a:r>
            <a:endParaRPr lang="en-GB" sz="1600" i="1">
              <a:solidFill>
                <a:prstClr val="black">
                  <a:lumMod val="65000"/>
                  <a:lumOff val="35000"/>
                </a:prstClr>
              </a:solidFill>
              <a:latin typeface="Bahnschrift" panose="020B0502040204020203" pitchFamily="34" charset="0"/>
            </a:endParaRPr>
          </a:p>
        </p:txBody>
      </p:sp>
      <p:sp>
        <p:nvSpPr>
          <p:cNvPr id="5" name="Rounded Rectangle 4"/>
          <p:cNvSpPr/>
          <p:nvPr/>
        </p:nvSpPr>
        <p:spPr>
          <a:xfrm>
            <a:off x="1412638" y="3422470"/>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topographic data</a:t>
            </a:r>
            <a:br>
              <a:rPr lang="it-IT" sz="1400">
                <a:solidFill>
                  <a:prstClr val="black"/>
                </a:solidFill>
                <a:latin typeface="Bahnschrift" panose="020B0502040204020203" pitchFamily="34" charset="0"/>
              </a:rPr>
            </a:br>
            <a:r>
              <a:rPr lang="it-IT" sz="1200" i="1">
                <a:solidFill>
                  <a:prstClr val="black">
                    <a:lumMod val="65000"/>
                    <a:lumOff val="35000"/>
                  </a:prstClr>
                </a:solidFill>
                <a:latin typeface="Bahnschrift Light SemiCondensed" panose="020B0502040204020203" pitchFamily="34" charset="0"/>
              </a:rPr>
              <a:t>1-m LiDAR DTM</a:t>
            </a:r>
            <a:endParaRPr lang="en-GB" sz="1600" i="1">
              <a:solidFill>
                <a:prstClr val="black">
                  <a:lumMod val="65000"/>
                  <a:lumOff val="35000"/>
                </a:prstClr>
              </a:solidFill>
              <a:latin typeface="Bahnschrift" panose="020B0502040204020203" pitchFamily="34" charset="0"/>
            </a:endParaRPr>
          </a:p>
        </p:txBody>
      </p:sp>
      <p:sp>
        <p:nvSpPr>
          <p:cNvPr id="6" name="Rounded Rectangle 5"/>
          <p:cNvSpPr/>
          <p:nvPr/>
        </p:nvSpPr>
        <p:spPr>
          <a:xfrm>
            <a:off x="1412638" y="4488945"/>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soil properties</a:t>
            </a:r>
            <a:br>
              <a:rPr lang="it-IT" sz="1400">
                <a:solidFill>
                  <a:prstClr val="black"/>
                </a:solidFill>
                <a:latin typeface="Bahnschrift" panose="020B0502040204020203" pitchFamily="34" charset="0"/>
              </a:rPr>
            </a:br>
            <a:r>
              <a:rPr lang="it-IT" sz="1200" i="1">
                <a:solidFill>
                  <a:prstClr val="black">
                    <a:lumMod val="65000"/>
                    <a:lumOff val="35000"/>
                  </a:prstClr>
                </a:solidFill>
                <a:latin typeface="Bahnschrift Light SemiCondensed" panose="020B0502040204020203" pitchFamily="34" charset="0"/>
              </a:rPr>
              <a:t>texture, permeability </a:t>
            </a:r>
            <a:endParaRPr lang="en-GB" sz="1600" i="1">
              <a:solidFill>
                <a:prstClr val="black">
                  <a:lumMod val="65000"/>
                  <a:lumOff val="35000"/>
                </a:prstClr>
              </a:solidFill>
              <a:latin typeface="Bahnschrift" panose="020B0502040204020203" pitchFamily="34" charset="0"/>
            </a:endParaRPr>
          </a:p>
        </p:txBody>
      </p:sp>
      <p:sp>
        <p:nvSpPr>
          <p:cNvPr id="8" name="Rounded Rectangle 7"/>
          <p:cNvSpPr/>
          <p:nvPr/>
        </p:nvSpPr>
        <p:spPr>
          <a:xfrm>
            <a:off x="7229982" y="2777771"/>
            <a:ext cx="1797050" cy="990000"/>
          </a:xfrm>
          <a:prstGeom prst="roundRect">
            <a:avLst>
              <a:gd name="adj" fmla="val 9818"/>
            </a:avLst>
          </a:prstGeom>
          <a:solidFill>
            <a:srgbClr val="BFDE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it-IT" sz="1400" err="1" smtClean="0">
                <a:solidFill>
                  <a:schemeClr val="tx1"/>
                </a:solidFill>
                <a:latin typeface="Bahnschrift" panose="020B0502040204020203" pitchFamily="34" charset="0"/>
              </a:rPr>
              <a:t>Tukey’s</a:t>
            </a:r>
            <a:r>
              <a:rPr lang="it-IT" sz="1400" smtClean="0">
                <a:solidFill>
                  <a:schemeClr val="tx1"/>
                </a:solidFill>
                <a:latin typeface="Bahnschrift" panose="020B0502040204020203" pitchFamily="34" charset="0"/>
              </a:rPr>
              <a:t> HSD test</a:t>
            </a:r>
          </a:p>
          <a:p>
            <a:pPr algn="ctr">
              <a:lnSpc>
                <a:spcPct val="130000"/>
              </a:lnSpc>
            </a:pPr>
            <a:r>
              <a:rPr lang="it-IT" sz="1200" i="1" err="1" smtClean="0">
                <a:solidFill>
                  <a:schemeClr val="tx1">
                    <a:lumMod val="65000"/>
                    <a:lumOff val="35000"/>
                  </a:schemeClr>
                </a:solidFill>
                <a:latin typeface="Bahnschrift Light SemiCondensed" panose="020B0502040204020203" pitchFamily="34" charset="0"/>
              </a:rPr>
              <a:t>statistical</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difference</a:t>
            </a:r>
            <a:r>
              <a:rPr lang="it-IT" sz="1200" i="1">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between</a:t>
            </a:r>
            <a:r>
              <a:rPr lang="it-IT" sz="1200" i="1" smtClean="0">
                <a:solidFill>
                  <a:schemeClr val="tx1">
                    <a:lumMod val="65000"/>
                    <a:lumOff val="35000"/>
                  </a:schemeClr>
                </a:solidFill>
                <a:latin typeface="Bahnschrift Light SemiCondensed" panose="020B0502040204020203" pitchFamily="34" charset="0"/>
              </a:rPr>
              <a:t> 5 </a:t>
            </a:r>
            <a:r>
              <a:rPr lang="it-IT" sz="1200" i="1" err="1" smtClean="0">
                <a:solidFill>
                  <a:schemeClr val="tx1">
                    <a:lumMod val="65000"/>
                    <a:lumOff val="35000"/>
                  </a:schemeClr>
                </a:solidFill>
                <a:latin typeface="Bahnschrift Light SemiCondensed" panose="020B0502040204020203" pitchFamily="34" charset="0"/>
              </a:rPr>
              <a:t>practices</a:t>
            </a:r>
            <a:endParaRPr lang="en-GB" sz="1600" i="1">
              <a:solidFill>
                <a:schemeClr val="tx1">
                  <a:lumMod val="65000"/>
                  <a:lumOff val="35000"/>
                </a:schemeClr>
              </a:solidFill>
              <a:latin typeface="Bahnschrift" panose="020B0502040204020203" pitchFamily="34" charset="0"/>
            </a:endParaRPr>
          </a:p>
        </p:txBody>
      </p:sp>
      <p:sp>
        <p:nvSpPr>
          <p:cNvPr id="9" name="Rounded Rectangle 8"/>
          <p:cNvSpPr/>
          <p:nvPr/>
        </p:nvSpPr>
        <p:spPr>
          <a:xfrm>
            <a:off x="3510756" y="4968893"/>
            <a:ext cx="2159000" cy="673419"/>
          </a:xfrm>
          <a:prstGeom prst="roundRect">
            <a:avLst>
              <a:gd name="adj" fmla="val 9818"/>
            </a:avLst>
          </a:prstGeom>
          <a:solidFill>
            <a:srgbClr val="BFDE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it-IT" sz="1400" smtClean="0">
                <a:solidFill>
                  <a:schemeClr val="tx1"/>
                </a:solidFill>
                <a:latin typeface="Bahnschrift" panose="020B0502040204020203" pitchFamily="34" charset="0"/>
              </a:rPr>
              <a:t>«</a:t>
            </a:r>
            <a:r>
              <a:rPr lang="it-IT" sz="1400" err="1" smtClean="0">
                <a:solidFill>
                  <a:schemeClr val="tx1"/>
                </a:solidFill>
                <a:latin typeface="Bahnschrift" panose="020B0502040204020203" pitchFamily="34" charset="0"/>
              </a:rPr>
              <a:t>natural</a:t>
            </a:r>
            <a:r>
              <a:rPr lang="it-IT" sz="1400" smtClean="0">
                <a:solidFill>
                  <a:schemeClr val="tx1"/>
                </a:solidFill>
                <a:latin typeface="Bahnschrift" panose="020B0502040204020203" pitchFamily="34" charset="0"/>
              </a:rPr>
              <a:t> scenario» </a:t>
            </a:r>
          </a:p>
          <a:p>
            <a:pPr algn="ctr">
              <a:lnSpc>
                <a:spcPct val="130000"/>
              </a:lnSpc>
            </a:pPr>
            <a:r>
              <a:rPr lang="it-IT" sz="1200" i="1" err="1" smtClean="0">
                <a:solidFill>
                  <a:schemeClr val="tx1">
                    <a:lumMod val="65000"/>
                    <a:lumOff val="35000"/>
                  </a:schemeClr>
                </a:solidFill>
                <a:latin typeface="Bahnschrift Light SemiCondensed" panose="020B0502040204020203" pitchFamily="34" charset="0"/>
              </a:rPr>
              <a:t>all</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sites</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smoothed</a:t>
            </a:r>
            <a:r>
              <a:rPr lang="it-IT" sz="1200" i="1" smtClean="0">
                <a:solidFill>
                  <a:schemeClr val="tx1">
                    <a:lumMod val="65000"/>
                    <a:lumOff val="35000"/>
                  </a:schemeClr>
                </a:solidFill>
                <a:latin typeface="Bahnschrift Light SemiCondensed" panose="020B0502040204020203" pitchFamily="34" charset="0"/>
              </a:rPr>
              <a:t> &amp; </a:t>
            </a:r>
            <a:r>
              <a:rPr lang="it-IT" sz="1200" i="1" err="1" smtClean="0">
                <a:solidFill>
                  <a:schemeClr val="tx1">
                    <a:lumMod val="65000"/>
                    <a:lumOff val="35000"/>
                  </a:schemeClr>
                </a:solidFill>
                <a:latin typeface="Bahnschrift Light SemiCondensed" panose="020B0502040204020203" pitchFamily="34" charset="0"/>
              </a:rPr>
              <a:t>forested</a:t>
            </a:r>
            <a:endParaRPr lang="en-GB" sz="1600" i="1">
              <a:solidFill>
                <a:schemeClr val="tx1">
                  <a:lumMod val="65000"/>
                  <a:lumOff val="35000"/>
                </a:schemeClr>
              </a:solidFill>
              <a:latin typeface="Bahnschrift" panose="020B0502040204020203" pitchFamily="34" charset="0"/>
            </a:endParaRPr>
          </a:p>
        </p:txBody>
      </p:sp>
      <p:sp>
        <p:nvSpPr>
          <p:cNvPr id="10" name="Rounded Rectangle 9"/>
          <p:cNvSpPr/>
          <p:nvPr/>
        </p:nvSpPr>
        <p:spPr>
          <a:xfrm>
            <a:off x="6296713" y="4957272"/>
            <a:ext cx="2159000" cy="673419"/>
          </a:xfrm>
          <a:prstGeom prst="roundRect">
            <a:avLst>
              <a:gd name="adj" fmla="val 9818"/>
            </a:avLst>
          </a:prstGeom>
          <a:solidFill>
            <a:srgbClr val="BFDE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it-IT" sz="1400" err="1" smtClean="0">
                <a:solidFill>
                  <a:schemeClr val="tx1"/>
                </a:solidFill>
                <a:latin typeface="Bahnschrift" panose="020B0502040204020203" pitchFamily="34" charset="0"/>
              </a:rPr>
              <a:t>zonation</a:t>
            </a:r>
            <a:r>
              <a:rPr lang="it-IT" sz="1400" smtClean="0">
                <a:solidFill>
                  <a:schemeClr val="tx1"/>
                </a:solidFill>
                <a:latin typeface="Bahnschrift" panose="020B0502040204020203" pitchFamily="34" charset="0"/>
              </a:rPr>
              <a:t> </a:t>
            </a:r>
            <a:r>
              <a:rPr lang="it-IT" sz="1400" err="1" smtClean="0">
                <a:solidFill>
                  <a:schemeClr val="tx1"/>
                </a:solidFill>
                <a:latin typeface="Bahnschrift" panose="020B0502040204020203" pitchFamily="34" charset="0"/>
              </a:rPr>
              <a:t>analysis</a:t>
            </a:r>
            <a:endParaRPr lang="it-IT" sz="1400" smtClean="0">
              <a:solidFill>
                <a:schemeClr val="tx1"/>
              </a:solidFill>
              <a:latin typeface="Bahnschrift" panose="020B0502040204020203" pitchFamily="34" charset="0"/>
            </a:endParaRPr>
          </a:p>
          <a:p>
            <a:pPr algn="ctr">
              <a:lnSpc>
                <a:spcPct val="130000"/>
              </a:lnSpc>
            </a:pPr>
            <a:r>
              <a:rPr lang="it-IT" sz="1200" i="1" err="1" smtClean="0">
                <a:solidFill>
                  <a:schemeClr val="tx1">
                    <a:lumMod val="65000"/>
                    <a:lumOff val="35000"/>
                  </a:schemeClr>
                </a:solidFill>
                <a:latin typeface="Bahnschrift Light SemiCondensed" panose="020B0502040204020203" pitchFamily="34" charset="0"/>
              </a:rPr>
              <a:t>uphill</a:t>
            </a:r>
            <a:r>
              <a:rPr lang="it-IT" sz="1200" i="1" smtClean="0">
                <a:solidFill>
                  <a:schemeClr val="tx1">
                    <a:lumMod val="65000"/>
                    <a:lumOff val="35000"/>
                  </a:schemeClr>
                </a:solidFill>
                <a:latin typeface="Bahnschrift Light SemiCondensed" panose="020B0502040204020203" pitchFamily="34" charset="0"/>
              </a:rPr>
              <a:t> vs. </a:t>
            </a:r>
            <a:r>
              <a:rPr lang="it-IT" sz="1200" i="1" err="1" smtClean="0">
                <a:solidFill>
                  <a:schemeClr val="tx1">
                    <a:lumMod val="65000"/>
                    <a:lumOff val="35000"/>
                  </a:schemeClr>
                </a:solidFill>
                <a:latin typeface="Bahnschrift Light SemiCondensed" panose="020B0502040204020203" pitchFamily="34" charset="0"/>
              </a:rPr>
              <a:t>downhill</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processes</a:t>
            </a:r>
            <a:endParaRPr lang="en-GB" sz="1600" i="1">
              <a:solidFill>
                <a:schemeClr val="tx1">
                  <a:lumMod val="65000"/>
                  <a:lumOff val="35000"/>
                </a:schemeClr>
              </a:solidFill>
              <a:latin typeface="Bahnschrift" panose="020B0502040204020203" pitchFamily="34" charset="0"/>
            </a:endParaRPr>
          </a:p>
        </p:txBody>
      </p:sp>
      <p:cxnSp>
        <p:nvCxnSpPr>
          <p:cNvPr id="12" name="Straight Arrow Connector 11"/>
          <p:cNvCxnSpPr>
            <a:stCxn id="2" idx="3"/>
            <a:endCxn id="7" idx="1"/>
          </p:cNvCxnSpPr>
          <p:nvPr/>
        </p:nvCxnSpPr>
        <p:spPr>
          <a:xfrm>
            <a:off x="3230326" y="1651637"/>
            <a:ext cx="904032" cy="1619229"/>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1"/>
          <p:cNvCxnSpPr>
            <a:stCxn id="4" idx="3"/>
            <a:endCxn id="7" idx="1"/>
          </p:cNvCxnSpPr>
          <p:nvPr/>
        </p:nvCxnSpPr>
        <p:spPr>
          <a:xfrm>
            <a:off x="3230326" y="2691562"/>
            <a:ext cx="904032" cy="579304"/>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Straight Arrow Connector 11"/>
          <p:cNvCxnSpPr>
            <a:stCxn id="5" idx="3"/>
            <a:endCxn id="7" idx="1"/>
          </p:cNvCxnSpPr>
          <p:nvPr/>
        </p:nvCxnSpPr>
        <p:spPr>
          <a:xfrm flipV="1">
            <a:off x="3230326" y="3270866"/>
            <a:ext cx="904032" cy="488314"/>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Straight Arrow Connector 11"/>
          <p:cNvCxnSpPr>
            <a:stCxn id="6" idx="3"/>
            <a:endCxn id="7" idx="1"/>
          </p:cNvCxnSpPr>
          <p:nvPr/>
        </p:nvCxnSpPr>
        <p:spPr>
          <a:xfrm flipV="1">
            <a:off x="3230326" y="3270866"/>
            <a:ext cx="904032" cy="1554789"/>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94" name="Straight Arrow Connector 11"/>
          <p:cNvCxnSpPr>
            <a:stCxn id="7" idx="3"/>
          </p:cNvCxnSpPr>
          <p:nvPr/>
        </p:nvCxnSpPr>
        <p:spPr>
          <a:xfrm>
            <a:off x="6293358" y="3270866"/>
            <a:ext cx="380670" cy="1684501"/>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7" name="Rounded Rectangle 96"/>
          <p:cNvSpPr/>
          <p:nvPr/>
        </p:nvSpPr>
        <p:spPr>
          <a:xfrm>
            <a:off x="9388982" y="2296715"/>
            <a:ext cx="2409826" cy="1967577"/>
          </a:xfrm>
          <a:prstGeom prst="roundRect">
            <a:avLst>
              <a:gd name="adj" fmla="val 9818"/>
            </a:avLst>
          </a:prstGeom>
          <a:solidFill>
            <a:srgbClr val="7CBE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it-IT" sz="1400" err="1" smtClean="0">
                <a:solidFill>
                  <a:schemeClr val="tx1"/>
                </a:solidFill>
                <a:latin typeface="Bahnschrift" panose="020B0502040204020203" pitchFamily="34" charset="0"/>
              </a:rPr>
              <a:t>Final</a:t>
            </a:r>
            <a:r>
              <a:rPr lang="it-IT" sz="1400" smtClean="0">
                <a:solidFill>
                  <a:schemeClr val="tx1"/>
                </a:solidFill>
                <a:latin typeface="Bahnschrift" panose="020B0502040204020203" pitchFamily="34" charset="0"/>
              </a:rPr>
              <a:t> </a:t>
            </a:r>
            <a:r>
              <a:rPr lang="it-IT" sz="1400" err="1" smtClean="0">
                <a:solidFill>
                  <a:schemeClr val="tx1"/>
                </a:solidFill>
                <a:latin typeface="Bahnschrift" panose="020B0502040204020203" pitchFamily="34" charset="0"/>
              </a:rPr>
              <a:t>evaluation</a:t>
            </a:r>
            <a:r>
              <a:rPr lang="it-IT" sz="1400" smtClean="0">
                <a:solidFill>
                  <a:schemeClr val="tx1"/>
                </a:solidFill>
                <a:latin typeface="Bahnschrift" panose="020B0502040204020203" pitchFamily="34" charset="0"/>
              </a:rPr>
              <a:t> of 5 </a:t>
            </a:r>
            <a:r>
              <a:rPr lang="it-IT" sz="1400" err="1" smtClean="0">
                <a:solidFill>
                  <a:schemeClr val="tx1"/>
                </a:solidFill>
                <a:latin typeface="Bahnschrift" panose="020B0502040204020203" pitchFamily="34" charset="0"/>
              </a:rPr>
              <a:t>cultivation</a:t>
            </a:r>
            <a:r>
              <a:rPr lang="it-IT" sz="1400" smtClean="0">
                <a:solidFill>
                  <a:schemeClr val="tx1"/>
                </a:solidFill>
                <a:latin typeface="Bahnschrift" panose="020B0502040204020203" pitchFamily="34" charset="0"/>
              </a:rPr>
              <a:t> </a:t>
            </a:r>
            <a:r>
              <a:rPr lang="it-IT" sz="1400" err="1" smtClean="0">
                <a:solidFill>
                  <a:schemeClr val="tx1"/>
                </a:solidFill>
                <a:latin typeface="Bahnschrift" panose="020B0502040204020203" pitchFamily="34" charset="0"/>
              </a:rPr>
              <a:t>practices</a:t>
            </a:r>
            <a:endParaRPr lang="it-IT" sz="1400" smtClean="0">
              <a:solidFill>
                <a:schemeClr val="tx1"/>
              </a:solidFill>
              <a:latin typeface="Bahnschrift" panose="020B0502040204020203" pitchFamily="34" charset="0"/>
            </a:endParaRPr>
          </a:p>
          <a:p>
            <a:pPr algn="ctr">
              <a:lnSpc>
                <a:spcPct val="130000"/>
              </a:lnSpc>
            </a:pPr>
            <a:r>
              <a:rPr lang="it-IT" sz="1200" i="1" err="1" smtClean="0">
                <a:solidFill>
                  <a:schemeClr val="tx1">
                    <a:lumMod val="65000"/>
                    <a:lumOff val="35000"/>
                  </a:schemeClr>
                </a:solidFill>
                <a:latin typeface="Bahnschrift Light SemiCondensed" panose="020B0502040204020203" pitchFamily="34" charset="0"/>
              </a:rPr>
              <a:t>based</a:t>
            </a:r>
            <a:r>
              <a:rPr lang="it-IT" sz="1200" i="1" smtClean="0">
                <a:solidFill>
                  <a:schemeClr val="tx1">
                    <a:lumMod val="65000"/>
                    <a:lumOff val="35000"/>
                  </a:schemeClr>
                </a:solidFill>
                <a:latin typeface="Bahnschrift Light SemiCondensed" panose="020B0502040204020203" pitchFamily="34" charset="0"/>
              </a:rPr>
              <a:t> on </a:t>
            </a:r>
            <a:r>
              <a:rPr lang="it-IT" sz="1200" i="1" err="1" smtClean="0">
                <a:solidFill>
                  <a:schemeClr val="tx1">
                    <a:lumMod val="65000"/>
                    <a:lumOff val="35000"/>
                  </a:schemeClr>
                </a:solidFill>
                <a:latin typeface="Bahnschrift Light SemiCondensed" panose="020B0502040204020203" pitchFamily="34" charset="0"/>
              </a:rPr>
              <a:t>quantification</a:t>
            </a:r>
            <a:r>
              <a:rPr lang="it-IT" sz="1200" i="1" smtClean="0">
                <a:solidFill>
                  <a:schemeClr val="tx1">
                    <a:lumMod val="65000"/>
                    <a:lumOff val="35000"/>
                  </a:schemeClr>
                </a:solidFill>
                <a:latin typeface="Bahnschrift Light SemiCondensed" panose="020B0502040204020203" pitchFamily="34" charset="0"/>
              </a:rPr>
              <a:t> of:</a:t>
            </a:r>
          </a:p>
          <a:p>
            <a:pPr marL="180975">
              <a:lnSpc>
                <a:spcPct val="130000"/>
              </a:lnSpc>
            </a:pP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overall</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sediment</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flux</a:t>
            </a:r>
            <a:endParaRPr lang="it-IT" sz="1200" i="1" smtClean="0">
              <a:solidFill>
                <a:schemeClr val="tx1">
                  <a:lumMod val="65000"/>
                  <a:lumOff val="35000"/>
                </a:schemeClr>
              </a:solidFill>
              <a:latin typeface="Bahnschrift Light SemiCondensed" panose="020B0502040204020203" pitchFamily="34" charset="0"/>
            </a:endParaRPr>
          </a:p>
          <a:p>
            <a:pPr marL="180975">
              <a:lnSpc>
                <a:spcPct val="130000"/>
              </a:lnSpc>
            </a:pP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uphill</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erosion</a:t>
            </a:r>
            <a:endParaRPr lang="it-IT" sz="1200" i="1" smtClean="0">
              <a:solidFill>
                <a:schemeClr val="tx1">
                  <a:lumMod val="65000"/>
                  <a:lumOff val="35000"/>
                </a:schemeClr>
              </a:solidFill>
              <a:latin typeface="Bahnschrift Light SemiCondensed" panose="020B0502040204020203" pitchFamily="34" charset="0"/>
            </a:endParaRPr>
          </a:p>
          <a:p>
            <a:pPr marL="180975">
              <a:lnSpc>
                <a:spcPct val="130000"/>
              </a:lnSpc>
            </a:pP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downhill</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deposition</a:t>
            </a:r>
            <a:r>
              <a:rPr lang="it-IT" sz="1200" i="1" smtClean="0">
                <a:solidFill>
                  <a:schemeClr val="tx1">
                    <a:lumMod val="65000"/>
                    <a:lumOff val="35000"/>
                  </a:schemeClr>
                </a:solidFill>
                <a:latin typeface="Bahnschrift Light SemiCondensed" panose="020B0502040204020203" pitchFamily="34" charset="0"/>
              </a:rPr>
              <a:t> &amp; </a:t>
            </a:r>
            <a:r>
              <a:rPr lang="it-IT" sz="1200" i="1" err="1" smtClean="0">
                <a:solidFill>
                  <a:schemeClr val="tx1">
                    <a:lumMod val="65000"/>
                    <a:lumOff val="35000"/>
                  </a:schemeClr>
                </a:solidFill>
                <a:latin typeface="Bahnschrift Light SemiCondensed" panose="020B0502040204020203" pitchFamily="34" charset="0"/>
              </a:rPr>
              <a:t>runoff</a:t>
            </a:r>
            <a:endParaRPr lang="it-IT" sz="1200" i="1" smtClean="0">
              <a:solidFill>
                <a:schemeClr val="tx1">
                  <a:lumMod val="65000"/>
                  <a:lumOff val="35000"/>
                </a:schemeClr>
              </a:solidFill>
              <a:latin typeface="Bahnschrift Light SemiCondensed" panose="020B0502040204020203" pitchFamily="34" charset="0"/>
            </a:endParaRPr>
          </a:p>
          <a:p>
            <a:pPr marL="180975">
              <a:lnSpc>
                <a:spcPct val="130000"/>
              </a:lnSpc>
            </a:pP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comparison</a:t>
            </a:r>
            <a:r>
              <a:rPr lang="it-IT" sz="1200" i="1" smtClean="0">
                <a:solidFill>
                  <a:schemeClr val="tx1">
                    <a:lumMod val="65000"/>
                    <a:lumOff val="35000"/>
                  </a:schemeClr>
                </a:solidFill>
                <a:latin typeface="Bahnschrift Light SemiCondensed" panose="020B0502040204020203" pitchFamily="34" charset="0"/>
              </a:rPr>
              <a:t> </a:t>
            </a:r>
            <a:r>
              <a:rPr lang="it-IT" sz="1200" i="1" err="1" smtClean="0">
                <a:solidFill>
                  <a:schemeClr val="tx1">
                    <a:lumMod val="65000"/>
                    <a:lumOff val="35000"/>
                  </a:schemeClr>
                </a:solidFill>
                <a:latin typeface="Bahnschrift Light SemiCondensed" panose="020B0502040204020203" pitchFamily="34" charset="0"/>
              </a:rPr>
              <a:t>natural</a:t>
            </a:r>
            <a:r>
              <a:rPr lang="it-IT" sz="1200" i="1" smtClean="0">
                <a:solidFill>
                  <a:schemeClr val="tx1">
                    <a:lumMod val="65000"/>
                    <a:lumOff val="35000"/>
                  </a:schemeClr>
                </a:solidFill>
                <a:latin typeface="Bahnschrift Light SemiCondensed" panose="020B0502040204020203" pitchFamily="34" charset="0"/>
              </a:rPr>
              <a:t> scenario</a:t>
            </a:r>
            <a:endParaRPr lang="en-GB" sz="1600" i="1">
              <a:solidFill>
                <a:schemeClr val="tx1">
                  <a:lumMod val="65000"/>
                  <a:lumOff val="35000"/>
                </a:schemeClr>
              </a:solidFill>
              <a:latin typeface="Bahnschrift" panose="020B0502040204020203" pitchFamily="34" charset="0"/>
            </a:endParaRPr>
          </a:p>
        </p:txBody>
      </p:sp>
      <p:cxnSp>
        <p:nvCxnSpPr>
          <p:cNvPr id="98" name="Straight Arrow Connector 11"/>
          <p:cNvCxnSpPr>
            <a:stCxn id="10" idx="3"/>
          </p:cNvCxnSpPr>
          <p:nvPr/>
        </p:nvCxnSpPr>
        <p:spPr>
          <a:xfrm flipV="1">
            <a:off x="8455713" y="3789209"/>
            <a:ext cx="202512" cy="1504773"/>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8" name="Straight Arrow Connector 177"/>
          <p:cNvCxnSpPr>
            <a:stCxn id="7" idx="3"/>
            <a:endCxn id="8" idx="1"/>
          </p:cNvCxnSpPr>
          <p:nvPr/>
        </p:nvCxnSpPr>
        <p:spPr>
          <a:xfrm>
            <a:off x="6293358" y="3270866"/>
            <a:ext cx="936624" cy="190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80" name="Straight Arrow Connector 179"/>
          <p:cNvCxnSpPr>
            <a:stCxn id="8" idx="3"/>
            <a:endCxn id="97" idx="1"/>
          </p:cNvCxnSpPr>
          <p:nvPr/>
        </p:nvCxnSpPr>
        <p:spPr>
          <a:xfrm>
            <a:off x="9027032" y="3272771"/>
            <a:ext cx="361950" cy="7733"/>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4" name="TextBox 183"/>
          <p:cNvSpPr txBox="1"/>
          <p:nvPr/>
        </p:nvSpPr>
        <p:spPr>
          <a:xfrm>
            <a:off x="6296713" y="2800303"/>
            <a:ext cx="933269" cy="430887"/>
          </a:xfrm>
          <a:prstGeom prst="rect">
            <a:avLst/>
          </a:prstGeom>
          <a:noFill/>
        </p:spPr>
        <p:txBody>
          <a:bodyPr wrap="none" rtlCol="0">
            <a:spAutoFit/>
          </a:bodyPr>
          <a:lstStyle/>
          <a:p>
            <a:pPr algn="r"/>
            <a:r>
              <a:rPr lang="it-IT" sz="1050" i="1" err="1">
                <a:latin typeface="Bahnschrift Light SemiCondensed" panose="020B0502040204020203" pitchFamily="34" charset="0"/>
              </a:rPr>
              <a:t>s</a:t>
            </a:r>
            <a:r>
              <a:rPr lang="it-IT" sz="1050" i="1" err="1" smtClean="0">
                <a:latin typeface="Bahnschrift Light SemiCondensed" panose="020B0502040204020203" pitchFamily="34" charset="0"/>
              </a:rPr>
              <a:t>imulated</a:t>
            </a:r>
            <a:r>
              <a:rPr lang="it-IT" sz="1050" i="1" smtClean="0">
                <a:latin typeface="Bahnschrift Light SemiCondensed" panose="020B0502040204020203" pitchFamily="34" charset="0"/>
              </a:rPr>
              <a:t> </a:t>
            </a:r>
            <a:br>
              <a:rPr lang="it-IT" sz="1050" i="1" smtClean="0">
                <a:latin typeface="Bahnschrift Light SemiCondensed" panose="020B0502040204020203" pitchFamily="34" charset="0"/>
              </a:rPr>
            </a:br>
            <a:r>
              <a:rPr lang="it-IT" sz="1050" i="1" err="1" smtClean="0">
                <a:latin typeface="Bahnschrift Light SemiCondensed" panose="020B0502040204020203" pitchFamily="34" charset="0"/>
              </a:rPr>
              <a:t>sediment</a:t>
            </a:r>
            <a:r>
              <a:rPr lang="it-IT" sz="1050" i="1" smtClean="0">
                <a:latin typeface="Bahnschrift Light SemiCondensed" panose="020B0502040204020203" pitchFamily="34" charset="0"/>
              </a:rPr>
              <a:t> </a:t>
            </a:r>
            <a:r>
              <a:rPr lang="it-IT" sz="1050" i="1" err="1" smtClean="0">
                <a:latin typeface="Bahnschrift Light SemiCondensed" panose="020B0502040204020203" pitchFamily="34" charset="0"/>
              </a:rPr>
              <a:t>flux</a:t>
            </a:r>
            <a:endParaRPr lang="en-GB" sz="1050" i="1">
              <a:latin typeface="Bahnschrift Light SemiCondensed" panose="020B0502040204020203" pitchFamily="34" charset="0"/>
            </a:endParaRPr>
          </a:p>
        </p:txBody>
      </p:sp>
      <p:sp>
        <p:nvSpPr>
          <p:cNvPr id="185" name="TextBox 184"/>
          <p:cNvSpPr txBox="1"/>
          <p:nvPr/>
        </p:nvSpPr>
        <p:spPr>
          <a:xfrm>
            <a:off x="6717982" y="4448126"/>
            <a:ext cx="1186542" cy="415498"/>
          </a:xfrm>
          <a:prstGeom prst="rect">
            <a:avLst/>
          </a:prstGeom>
          <a:noFill/>
        </p:spPr>
        <p:txBody>
          <a:bodyPr wrap="none" rtlCol="0">
            <a:spAutoFit/>
          </a:bodyPr>
          <a:lstStyle/>
          <a:p>
            <a:pPr algn="r"/>
            <a:r>
              <a:rPr lang="it-IT" sz="1050" i="1" err="1" smtClean="0">
                <a:latin typeface="Bahnschrift Light SemiCondensed" panose="020B0502040204020203" pitchFamily="34" charset="0"/>
              </a:rPr>
              <a:t>simulated</a:t>
            </a:r>
            <a:r>
              <a:rPr lang="it-IT" sz="1050" i="1" smtClean="0">
                <a:latin typeface="Bahnschrift Light SemiCondensed" panose="020B0502040204020203" pitchFamily="34" charset="0"/>
              </a:rPr>
              <a:t> </a:t>
            </a:r>
            <a:r>
              <a:rPr lang="it-IT" sz="1050" i="1" err="1" smtClean="0">
                <a:latin typeface="Bahnschrift Light SemiCondensed" panose="020B0502040204020203" pitchFamily="34" charset="0"/>
              </a:rPr>
              <a:t>erosion</a:t>
            </a:r>
            <a:r>
              <a:rPr lang="it-IT" sz="1050" i="1" smtClean="0">
                <a:latin typeface="Bahnschrift Light SemiCondensed" panose="020B0502040204020203" pitchFamily="34" charset="0"/>
              </a:rPr>
              <a:t>,</a:t>
            </a:r>
            <a:br>
              <a:rPr lang="it-IT" sz="1050" i="1" smtClean="0">
                <a:latin typeface="Bahnschrift Light SemiCondensed" panose="020B0502040204020203" pitchFamily="34" charset="0"/>
              </a:rPr>
            </a:br>
            <a:r>
              <a:rPr lang="it-IT" sz="1050" i="1" err="1" smtClean="0">
                <a:latin typeface="Bahnschrift Light SemiCondensed" panose="020B0502040204020203" pitchFamily="34" charset="0"/>
              </a:rPr>
              <a:t>deposition</a:t>
            </a:r>
            <a:r>
              <a:rPr lang="it-IT" sz="1050" i="1" smtClean="0">
                <a:latin typeface="Bahnschrift Light SemiCondensed" panose="020B0502040204020203" pitchFamily="34" charset="0"/>
              </a:rPr>
              <a:t> &amp; </a:t>
            </a:r>
            <a:r>
              <a:rPr lang="it-IT" sz="1050" i="1" err="1" smtClean="0">
                <a:latin typeface="Bahnschrift Light SemiCondensed" panose="020B0502040204020203" pitchFamily="34" charset="0"/>
              </a:rPr>
              <a:t>runoff</a:t>
            </a:r>
            <a:endParaRPr lang="en-GB" sz="1050" i="1">
              <a:latin typeface="Bahnschrift Light SemiCondensed" panose="020B0502040204020203" pitchFamily="34" charset="0"/>
            </a:endParaRPr>
          </a:p>
        </p:txBody>
      </p:sp>
      <p:grpSp>
        <p:nvGrpSpPr>
          <p:cNvPr id="203" name="Group 202"/>
          <p:cNvGrpSpPr/>
          <p:nvPr/>
        </p:nvGrpSpPr>
        <p:grpSpPr>
          <a:xfrm>
            <a:off x="80052" y="5462687"/>
            <a:ext cx="4658515" cy="1313423"/>
            <a:chOff x="-568584" y="4927525"/>
            <a:chExt cx="4658515" cy="1313423"/>
          </a:xfrm>
        </p:grpSpPr>
        <p:sp>
          <p:nvSpPr>
            <p:cNvPr id="187" name="Arc 186"/>
            <p:cNvSpPr/>
            <p:nvPr/>
          </p:nvSpPr>
          <p:spPr>
            <a:xfrm rot="15466296">
              <a:off x="2803335" y="4727742"/>
              <a:ext cx="1086813" cy="1486379"/>
            </a:xfrm>
            <a:prstGeom prst="arc">
              <a:avLst>
                <a:gd name="adj1" fmla="val 17535001"/>
                <a:gd name="adj2" fmla="val 20369363"/>
              </a:avLst>
            </a:prstGeom>
            <a:ln w="15875">
              <a:solidFill>
                <a:schemeClr val="bg1"/>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0" name="Rounded Rectangle 189"/>
            <p:cNvSpPr/>
            <p:nvPr/>
          </p:nvSpPr>
          <p:spPr>
            <a:xfrm>
              <a:off x="-568584" y="4934643"/>
              <a:ext cx="3226716" cy="1306305"/>
            </a:xfrm>
            <a:prstGeom prst="roundRect">
              <a:avLst/>
            </a:prstGeom>
            <a:noFill/>
            <a:ln w="15875">
              <a:solidFill>
                <a:schemeClr val="bg1">
                  <a:alpha val="76000"/>
                </a:schemeClr>
              </a:solidFill>
            </a:ln>
            <a:effectLst>
              <a:glow rad="101600">
                <a:schemeClr val="accent3">
                  <a:satMod val="175000"/>
                  <a:alpha val="40000"/>
                </a:schemeClr>
              </a:glow>
            </a:effectLst>
          </p:spPr>
          <p:txBody>
            <a:bodyPr wrap="square" lIns="36000" tIns="36000" rIns="36000" bIns="36000">
              <a:spAutoFit/>
            </a:bodyPr>
            <a:lstStyle/>
            <a:p>
              <a:pPr algn="ctr"/>
              <a:r>
                <a:rPr lang="en-GB" sz="1200" smtClean="0">
                  <a:solidFill>
                    <a:schemeClr val="accent4"/>
                  </a:solidFill>
                  <a:effectLst>
                    <a:outerShdw blurRad="38100" dist="38100" dir="2700000" algn="tl">
                      <a:srgbClr val="000000">
                        <a:alpha val="43137"/>
                      </a:srgbClr>
                    </a:outerShdw>
                  </a:effectLst>
                  <a:latin typeface="Bahnschrift Light" panose="020B0502040204020203" pitchFamily="34" charset="0"/>
                </a:rPr>
                <a:t>💡</a:t>
              </a:r>
              <a:r>
                <a:rPr lang="en-GB" sz="1200" smtClean="0">
                  <a:latin typeface="Bahnschrift Light" panose="020B0502040204020203" pitchFamily="34" charset="0"/>
                </a:rPr>
                <a:t> A «natural scenario» was reconstructed for each site. Input data was based on hypothetical forest land cover and terraces were smoothed out from the topography. This allowed for a direct impact estimation of cultivation at each site.</a:t>
              </a:r>
              <a:endParaRPr lang="en-GB" sz="1200">
                <a:latin typeface="Bahnschrift Light" panose="020B0502040204020203" pitchFamily="34" charset="0"/>
              </a:endParaRPr>
            </a:p>
          </p:txBody>
        </p:sp>
      </p:grpSp>
      <p:sp>
        <p:nvSpPr>
          <p:cNvPr id="206" name="Arc 205"/>
          <p:cNvSpPr/>
          <p:nvPr/>
        </p:nvSpPr>
        <p:spPr>
          <a:xfrm>
            <a:off x="7686778" y="5481239"/>
            <a:ext cx="1118666" cy="1172547"/>
          </a:xfrm>
          <a:prstGeom prst="arc">
            <a:avLst>
              <a:gd name="adj1" fmla="val 16591188"/>
              <a:gd name="adj2" fmla="val 20074006"/>
            </a:avLst>
          </a:prstGeom>
          <a:ln w="15875">
            <a:solidFill>
              <a:schemeClr val="bg1"/>
            </a:solidFill>
            <a:headEnd type="arrow" w="med" len="med"/>
            <a:tailEnd type="non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5" name="Rounded Rectangle 204"/>
          <p:cNvSpPr/>
          <p:nvPr/>
        </p:nvSpPr>
        <p:spPr>
          <a:xfrm>
            <a:off x="7805913" y="5824628"/>
            <a:ext cx="3963511" cy="919401"/>
          </a:xfrm>
          <a:prstGeom prst="roundRect">
            <a:avLst/>
          </a:prstGeom>
          <a:noFill/>
          <a:ln w="15875">
            <a:solidFill>
              <a:schemeClr val="bg1">
                <a:alpha val="76000"/>
              </a:schemeClr>
            </a:solidFill>
          </a:ln>
          <a:effectLst>
            <a:glow rad="101600">
              <a:schemeClr val="accent3">
                <a:satMod val="175000"/>
                <a:alpha val="40000"/>
              </a:schemeClr>
            </a:glow>
          </a:effectLst>
        </p:spPr>
        <p:txBody>
          <a:bodyPr wrap="square">
            <a:spAutoFit/>
          </a:bodyPr>
          <a:lstStyle/>
          <a:p>
            <a:pPr algn="ctr"/>
            <a:r>
              <a:rPr lang="en-GB" sz="1200" smtClean="0">
                <a:solidFill>
                  <a:schemeClr val="accent4"/>
                </a:solidFill>
                <a:effectLst>
                  <a:outerShdw blurRad="38100" dist="38100" dir="2700000" algn="tl">
                    <a:srgbClr val="000000">
                      <a:alpha val="43137"/>
                    </a:srgbClr>
                  </a:outerShdw>
                </a:effectLst>
                <a:latin typeface="Bahnschrift Light" panose="020B0502040204020203" pitchFamily="34" charset="0"/>
              </a:rPr>
              <a:t>💡</a:t>
            </a:r>
            <a:r>
              <a:rPr lang="en-GB" sz="1200" smtClean="0">
                <a:latin typeface="Bahnschrift Light" panose="020B0502040204020203" pitchFamily="34" charset="0"/>
              </a:rPr>
              <a:t> Each vineyard was separated into 2 zones: the vineyard slope (upper 80%) &amp; the runout zone (lower 20%). Spatial processes were analysed separately, e.g. uphill erosion and downhill deposition or runoff.</a:t>
            </a:r>
            <a:endParaRPr lang="en-GB" sz="1200">
              <a:latin typeface="Bahnschrift Light" panose="020B0502040204020203" pitchFamily="34" charset="0"/>
            </a:endParaRPr>
          </a:p>
        </p:txBody>
      </p:sp>
      <p:sp>
        <p:nvSpPr>
          <p:cNvPr id="217" name="Oval 216">
            <a:hlinkClick r:id="rId3" action="ppaction://hlinksldjump"/>
          </p:cNvPr>
          <p:cNvSpPr/>
          <p:nvPr/>
        </p:nvSpPr>
        <p:spPr>
          <a:xfrm>
            <a:off x="206766" y="4214986"/>
            <a:ext cx="823229" cy="823229"/>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💡about </a:t>
            </a:r>
            <a:r>
              <a:rPr lang="en-GB" sz="1050" b="1"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geospatial data</a:t>
            </a:r>
            <a:endParaRPr lang="en-GB" sz="1050" b="1">
              <a:effectLst>
                <a:outerShdw blurRad="38100" dist="38100" dir="2700000" algn="tl">
                  <a:srgbClr val="000000">
                    <a:alpha val="43137"/>
                  </a:srgbClr>
                </a:outerShdw>
              </a:effectLst>
            </a:endParaRPr>
          </a:p>
        </p:txBody>
      </p:sp>
      <p:sp>
        <p:nvSpPr>
          <p:cNvPr id="219" name="Oval 218">
            <a:hlinkClick r:id="rId4" action="ppaction://hlinksldjump"/>
          </p:cNvPr>
          <p:cNvSpPr/>
          <p:nvPr/>
        </p:nvSpPr>
        <p:spPr>
          <a:xfrm>
            <a:off x="11094574" y="4398179"/>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go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32" name="Rectangle 31"/>
          <p:cNvSpPr/>
          <p:nvPr/>
        </p:nvSpPr>
        <p:spPr>
          <a:xfrm>
            <a:off x="0" y="275969"/>
            <a:ext cx="12192000" cy="517065"/>
          </a:xfrm>
          <a:prstGeom prst="rect">
            <a:avLst/>
          </a:prstGeom>
        </p:spPr>
        <p:txBody>
          <a:bodyPr wrap="square">
            <a:spAutoFit/>
          </a:bodyPr>
          <a:lstStyle/>
          <a:p>
            <a:pPr algn="ctr">
              <a:lnSpc>
                <a:spcPct val="115000"/>
              </a:lnSpc>
              <a:spcAft>
                <a:spcPts val="0"/>
              </a:spcAft>
            </a:pP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Data analysis </a:t>
            </a:r>
            <a:r>
              <a:rPr lang="it-IT" sz="2400" b="1" kern="1400" spc="-50">
                <a:latin typeface="Bahnschrift" panose="020B0502040204020203" pitchFamily="34" charset="0"/>
                <a:ea typeface="Times New Roman" panose="02020603050405020304" pitchFamily="18" charset="0"/>
                <a:cs typeface="Times New Roman" panose="02020603050405020304" pitchFamily="18" charset="0"/>
              </a:rPr>
              <a:t>workflow</a:t>
            </a:r>
          </a:p>
        </p:txBody>
      </p:sp>
      <p:cxnSp>
        <p:nvCxnSpPr>
          <p:cNvPr id="64" name="Straight Arrow Connector 63"/>
          <p:cNvCxnSpPr>
            <a:endCxn id="7" idx="2"/>
          </p:cNvCxnSpPr>
          <p:nvPr/>
        </p:nvCxnSpPr>
        <p:spPr>
          <a:xfrm flipV="1">
            <a:off x="5213858" y="3765866"/>
            <a:ext cx="0" cy="120302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6264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ular Callout 55"/>
          <p:cNvSpPr/>
          <p:nvPr/>
        </p:nvSpPr>
        <p:spPr>
          <a:xfrm rot="5400000">
            <a:off x="8148587" y="-1413528"/>
            <a:ext cx="1114677" cy="6200778"/>
          </a:xfrm>
          <a:prstGeom prst="wedgeRectCallout">
            <a:avLst>
              <a:gd name="adj1" fmla="val -33598"/>
              <a:gd name="adj2" fmla="val 55884"/>
            </a:avLst>
          </a:prstGeom>
          <a:solidFill>
            <a:srgbClr val="08080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275969"/>
            <a:ext cx="12192000" cy="474297"/>
          </a:xfrm>
          <a:prstGeom prst="rect">
            <a:avLst/>
          </a:prstGeom>
        </p:spPr>
        <p:txBody>
          <a:bodyPr wrap="square">
            <a:spAutoFit/>
          </a:bodyPr>
          <a:lstStyle/>
          <a:p>
            <a:pPr algn="ctr">
              <a:lnSpc>
                <a:spcPct val="115000"/>
              </a:lnSpc>
              <a:spcAft>
                <a:spcPts val="0"/>
              </a:spcAft>
            </a:pPr>
            <a:r>
              <a:rPr lang="it-IT" sz="2400" b="1" kern="1400" spc="-50">
                <a:latin typeface="Bahnschrift" panose="020B0502040204020203" pitchFamily="34" charset="0"/>
                <a:ea typeface="Times New Roman" panose="02020603050405020304" pitchFamily="18" charset="0"/>
                <a:cs typeface="Times New Roman" panose="02020603050405020304" pitchFamily="18" charset="0"/>
              </a:rPr>
              <a:t>Geo-spatial data</a:t>
            </a:r>
          </a:p>
        </p:txBody>
      </p:sp>
      <p:sp>
        <p:nvSpPr>
          <p:cNvPr id="5" name="Right Arrow 4"/>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2" action="ppaction://hlinksldjump"/>
          </p:cNvPr>
          <p:cNvSpPr/>
          <p:nvPr/>
        </p:nvSpPr>
        <p:spPr>
          <a:xfrm>
            <a:off x="589977"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8" name="Oval 7">
            <a:hlinkClick r:id="rId3" action="ppaction://hlinksldjump"/>
          </p:cNvPr>
          <p:cNvSpPr/>
          <p:nvPr/>
        </p:nvSpPr>
        <p:spPr>
          <a:xfrm>
            <a:off x="10896639" y="608522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all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4" name="Rectangular Callout 13"/>
          <p:cNvSpPr/>
          <p:nvPr/>
        </p:nvSpPr>
        <p:spPr>
          <a:xfrm rot="5400000">
            <a:off x="8153271" y="923367"/>
            <a:ext cx="1114677" cy="6200778"/>
          </a:xfrm>
          <a:prstGeom prst="wedgeRectCallout">
            <a:avLst>
              <a:gd name="adj1" fmla="val -33598"/>
              <a:gd name="adj2" fmla="val 55884"/>
            </a:avLst>
          </a:prstGeom>
          <a:solidFill>
            <a:srgbClr val="08080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Free Icon | Plant with leav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8414" y="2353335"/>
            <a:ext cx="604163" cy="6041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avy Rain Icon – Free Download, PNG and Ve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3326" y="1267302"/>
            <a:ext cx="978475" cy="8003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urface Icons - Download Free Vector Icons | Noun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2817" y="3298397"/>
            <a:ext cx="1334335" cy="105254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ertilizer, ground, handful, soil icon - Download on Iconfinder"/>
          <p:cNvPicPr>
            <a:picLocks noChangeAspect="1" noChangeArrowheads="1"/>
          </p:cNvPicPr>
          <p:nvPr/>
        </p:nvPicPr>
        <p:blipFill rotWithShape="1">
          <a:blip r:embed="rId7" cstate="print">
            <a:biLevel thresh="75000"/>
            <a:extLst>
              <a:ext uri="{28A0092B-C50C-407E-A947-70E740481C1C}">
                <a14:useLocalDpi xmlns:a14="http://schemas.microsoft.com/office/drawing/2010/main" val="0"/>
              </a:ext>
            </a:extLst>
          </a:blip>
          <a:srcRect t="16624" b="18834"/>
          <a:stretch/>
        </p:blipFill>
        <p:spPr bwMode="auto">
          <a:xfrm>
            <a:off x="3717074" y="4590620"/>
            <a:ext cx="1205819" cy="61329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5712161" y="3541824"/>
            <a:ext cx="6004317" cy="978729"/>
          </a:xfrm>
          <a:prstGeom prst="rect">
            <a:avLst/>
          </a:prstGeom>
        </p:spPr>
        <p:txBody>
          <a:bodyPr wrap="square">
            <a:spAutoFit/>
          </a:bodyPr>
          <a:lstStyle/>
          <a:p>
            <a:pPr algn="just" fontAlgn="base">
              <a:lnSpc>
                <a:spcPct val="120000"/>
              </a:lnSpc>
            </a:pPr>
            <a:r>
              <a:rPr lang="en-US" sz="1200" b="1" smtClean="0">
                <a:solidFill>
                  <a:schemeClr val="accent4"/>
                </a:solidFill>
                <a:latin typeface="Bahnschrift" panose="020B0502040204020203" pitchFamily="34" charset="0"/>
              </a:rPr>
              <a:t>3D topographic LiDAR data </a:t>
            </a:r>
            <a:r>
              <a:rPr lang="en-US" sz="1200" smtClean="0">
                <a:solidFill>
                  <a:schemeClr val="bg1"/>
                </a:solidFill>
                <a:latin typeface="Bahnschrift Light SemiCondensed" panose="020B0502040204020203" pitchFamily="34" charset="0"/>
              </a:rPr>
              <a:t>was provided by the Italian </a:t>
            </a:r>
            <a:r>
              <a:rPr lang="en-US" sz="1200" i="1">
                <a:solidFill>
                  <a:schemeClr val="bg1"/>
                </a:solidFill>
                <a:latin typeface="Bahnschrift Light SemiCondensed" panose="020B0502040204020203" pitchFamily="34" charset="0"/>
              </a:rPr>
              <a:t>Ministero dell’Ambiente e della Tutela del Territorio e del Mare </a:t>
            </a:r>
            <a:r>
              <a:rPr lang="en-US" sz="1200">
                <a:solidFill>
                  <a:schemeClr val="bg1"/>
                </a:solidFill>
                <a:latin typeface="Bahnschrift Light SemiCondensed" panose="020B0502040204020203" pitchFamily="34" charset="0"/>
              </a:rPr>
              <a:t>(</a:t>
            </a:r>
            <a:r>
              <a:rPr lang="en-US" sz="1200" smtClean="0">
                <a:solidFill>
                  <a:schemeClr val="bg1"/>
                </a:solidFill>
                <a:latin typeface="Bahnschrift Light SemiCondensed" panose="020B0502040204020203" pitchFamily="34" charset="0"/>
              </a:rPr>
              <a:t>MATTM) based on 2008 aerial surveys using ALTM </a:t>
            </a:r>
            <a:r>
              <a:rPr lang="en-US" sz="1200">
                <a:solidFill>
                  <a:schemeClr val="bg1"/>
                </a:solidFill>
                <a:latin typeface="Bahnschrift Light SemiCondensed" panose="020B0502040204020203" pitchFamily="34" charset="0"/>
              </a:rPr>
              <a:t>Gemini and ALTM 3100EA scanners. </a:t>
            </a:r>
            <a:r>
              <a:rPr lang="en-US" sz="1200" smtClean="0">
                <a:solidFill>
                  <a:schemeClr val="bg1"/>
                </a:solidFill>
                <a:latin typeface="Bahnschrift Light SemiCondensed" panose="020B0502040204020203" pitchFamily="34" charset="0"/>
              </a:rPr>
              <a:t>Point clouds with 30 cm vertical accuracy were processed into 1-m Digital Terrain Models (DTMs) in this work as input for physical erosion simulations.</a:t>
            </a:r>
            <a:endParaRPr lang="it-IT" sz="1200" smtClean="0">
              <a:solidFill>
                <a:schemeClr val="bg1"/>
              </a:solidFill>
              <a:latin typeface="Bahnschrift Light" panose="020B0502040204020203" pitchFamily="34" charset="0"/>
            </a:endParaRPr>
          </a:p>
        </p:txBody>
      </p:sp>
      <p:sp>
        <p:nvSpPr>
          <p:cNvPr id="48" name="Rectangular Callout 47"/>
          <p:cNvSpPr/>
          <p:nvPr/>
        </p:nvSpPr>
        <p:spPr>
          <a:xfrm rot="5400000">
            <a:off x="8076990" y="2271740"/>
            <a:ext cx="1267236" cy="6200779"/>
          </a:xfrm>
          <a:prstGeom prst="wedgeRectCallout">
            <a:avLst>
              <a:gd name="adj1" fmla="val -33598"/>
              <a:gd name="adj2" fmla="val 55884"/>
            </a:avLst>
          </a:prstGeom>
          <a:solidFill>
            <a:srgbClr val="08080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5703765" y="4805417"/>
            <a:ext cx="6004317" cy="1200329"/>
          </a:xfrm>
          <a:prstGeom prst="rect">
            <a:avLst/>
          </a:prstGeom>
        </p:spPr>
        <p:txBody>
          <a:bodyPr wrap="square">
            <a:spAutoFit/>
          </a:bodyPr>
          <a:lstStyle/>
          <a:p>
            <a:pPr algn="just" fontAlgn="base">
              <a:lnSpc>
                <a:spcPct val="120000"/>
              </a:lnSpc>
            </a:pPr>
            <a:r>
              <a:rPr lang="en-US" sz="1200" b="1" smtClean="0">
                <a:solidFill>
                  <a:schemeClr val="accent4"/>
                </a:solidFill>
                <a:latin typeface="Bahnschrift" panose="020B0502040204020203" pitchFamily="34" charset="0"/>
              </a:rPr>
              <a:t>Soil properties </a:t>
            </a:r>
            <a:r>
              <a:rPr lang="en-US" sz="1200" smtClean="0">
                <a:solidFill>
                  <a:schemeClr val="bg1"/>
                </a:solidFill>
                <a:latin typeface="Bahnschrift Light SemiCondensed" panose="020B0502040204020203" pitchFamily="34" charset="0"/>
              </a:rPr>
              <a:t>were based on a distributed soil map provided by the regional environmental protection agency (ARPAV). Firstly, homogeneous soil type (clay) and permeability classes were used in preselecting the 50 vineyards to ensure homogeneity of study sites. Secondly, model soil parameters (e.g. roughness, detachment &amp; transport capacity) were determined from reference values in literature, in correspondence to the local soil type and land cover described above.</a:t>
            </a:r>
            <a:endParaRPr lang="it-IT" sz="1200">
              <a:solidFill>
                <a:schemeClr val="bg1"/>
              </a:solidFill>
              <a:latin typeface="Bahnschrift Light" panose="020B0502040204020203" pitchFamily="34" charset="0"/>
            </a:endParaRPr>
          </a:p>
        </p:txBody>
      </p:sp>
      <p:sp>
        <p:nvSpPr>
          <p:cNvPr id="52" name="Rectangular Callout 51"/>
          <p:cNvSpPr/>
          <p:nvPr/>
        </p:nvSpPr>
        <p:spPr>
          <a:xfrm rot="5400000">
            <a:off x="8250941" y="-251060"/>
            <a:ext cx="919339" cy="6200779"/>
          </a:xfrm>
          <a:prstGeom prst="wedgeRectCallout">
            <a:avLst>
              <a:gd name="adj1" fmla="val -33598"/>
              <a:gd name="adj2" fmla="val 55884"/>
            </a:avLst>
          </a:prstGeom>
          <a:solidFill>
            <a:srgbClr val="08080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5695375" y="2465067"/>
            <a:ext cx="6021103" cy="757130"/>
          </a:xfrm>
          <a:prstGeom prst="rect">
            <a:avLst/>
          </a:prstGeom>
        </p:spPr>
        <p:txBody>
          <a:bodyPr wrap="square">
            <a:spAutoFit/>
          </a:bodyPr>
          <a:lstStyle/>
          <a:p>
            <a:pPr algn="just" fontAlgn="base">
              <a:lnSpc>
                <a:spcPct val="120000"/>
              </a:lnSpc>
            </a:pPr>
            <a:r>
              <a:rPr lang="en-US" sz="1200" b="1" smtClean="0">
                <a:solidFill>
                  <a:schemeClr val="accent4"/>
                </a:solidFill>
                <a:latin typeface="Bahnschrift" panose="020B0502040204020203" pitchFamily="34" charset="0"/>
              </a:rPr>
              <a:t>Three types of land cover </a:t>
            </a:r>
            <a:r>
              <a:rPr lang="en-US" sz="1200" smtClean="0">
                <a:solidFill>
                  <a:schemeClr val="bg1"/>
                </a:solidFill>
                <a:latin typeface="Bahnschrift Light SemiCondensed" panose="020B0502040204020203" pitchFamily="34" charset="0"/>
              </a:rPr>
              <a:t>were digitised from Google Satellite imagery for each vineyards: vine rows, lightly trafficked grass interrows (1 tractor pass / operation), and highly trafficked bare access roads (&gt;1 pass / operation). Infiltration and surface roughness were assigned to each.</a:t>
            </a:r>
            <a:endParaRPr lang="it-IT" sz="1200">
              <a:solidFill>
                <a:schemeClr val="bg1"/>
              </a:solidFill>
              <a:latin typeface="Bahnschrift Light" panose="020B0502040204020203" pitchFamily="34" charset="0"/>
            </a:endParaRPr>
          </a:p>
        </p:txBody>
      </p:sp>
      <p:sp>
        <p:nvSpPr>
          <p:cNvPr id="55" name="Rectangle 54"/>
          <p:cNvSpPr/>
          <p:nvPr/>
        </p:nvSpPr>
        <p:spPr>
          <a:xfrm>
            <a:off x="5695373" y="1203002"/>
            <a:ext cx="6021103" cy="978729"/>
          </a:xfrm>
          <a:prstGeom prst="rect">
            <a:avLst/>
          </a:prstGeom>
        </p:spPr>
        <p:txBody>
          <a:bodyPr wrap="square">
            <a:spAutoFit/>
          </a:bodyPr>
          <a:lstStyle/>
          <a:p>
            <a:pPr algn="just" fontAlgn="base">
              <a:lnSpc>
                <a:spcPct val="120000"/>
              </a:lnSpc>
            </a:pPr>
            <a:r>
              <a:rPr lang="en-US" sz="1200" b="1" smtClean="0">
                <a:solidFill>
                  <a:schemeClr val="accent4"/>
                </a:solidFill>
                <a:latin typeface="Bahnschrift" panose="020B0502040204020203" pitchFamily="34" charset="0"/>
              </a:rPr>
              <a:t>Rainfall data </a:t>
            </a:r>
            <a:r>
              <a:rPr lang="en-US" sz="1200" smtClean="0">
                <a:solidFill>
                  <a:schemeClr val="bg1"/>
                </a:solidFill>
                <a:latin typeface="Bahnschrift Light SemiCondensed" panose="020B0502040204020203" pitchFamily="34" charset="0"/>
              </a:rPr>
              <a:t>at </a:t>
            </a:r>
            <a:r>
              <a:rPr lang="en-US" sz="1200">
                <a:solidFill>
                  <a:schemeClr val="bg1"/>
                </a:solidFill>
                <a:latin typeface="Bahnschrift Light SemiCondensed" panose="020B0502040204020203" pitchFamily="34" charset="0"/>
              </a:rPr>
              <a:t>5-min </a:t>
            </a:r>
            <a:r>
              <a:rPr lang="en-US" sz="1200" smtClean="0">
                <a:solidFill>
                  <a:schemeClr val="bg1"/>
                </a:solidFill>
                <a:latin typeface="Bahnschrift Light SemiCondensed" panose="020B0502040204020203" pitchFamily="34" charset="0"/>
              </a:rPr>
              <a:t>scale was provided by the regional environmental protection agency (ARPAV). A simulation rainstorm of 182 mm/h was used here, based on the maximum recorded intensity during a local devastating event on 29/08/2020. </a:t>
            </a:r>
            <a:r>
              <a:rPr lang="en-US" sz="1200" b="1" smtClean="0">
                <a:solidFill>
                  <a:schemeClr val="accent4"/>
                </a:solidFill>
                <a:latin typeface="Bahnschrift" panose="020B0502040204020203" pitchFamily="34" charset="0"/>
              </a:rPr>
              <a:t>Infiltration capacity </a:t>
            </a:r>
            <a:r>
              <a:rPr lang="en-US" sz="1200" smtClean="0">
                <a:solidFill>
                  <a:schemeClr val="bg1"/>
                </a:solidFill>
                <a:latin typeface="Bahnschrift Light SemiCondensed" panose="020B0502040204020203" pitchFamily="34" charset="0"/>
              </a:rPr>
              <a:t>was based on field-measurements using a double-ring infiltrometer for each of the 3 land cover types below.</a:t>
            </a:r>
            <a:endParaRPr lang="it-IT" sz="1200">
              <a:solidFill>
                <a:schemeClr val="bg1"/>
              </a:solidFill>
              <a:latin typeface="Bahnschrift Light" panose="020B0502040204020203" pitchFamily="34" charset="0"/>
            </a:endParaRPr>
          </a:p>
        </p:txBody>
      </p:sp>
      <p:sp>
        <p:nvSpPr>
          <p:cNvPr id="57" name="Rounded Rectangle 56"/>
          <p:cNvSpPr/>
          <p:nvPr/>
        </p:nvSpPr>
        <p:spPr>
          <a:xfrm>
            <a:off x="1412638" y="1314927"/>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hydrologic data</a:t>
            </a:r>
          </a:p>
          <a:p>
            <a:pPr lvl="0" algn="ctr">
              <a:lnSpc>
                <a:spcPct val="130000"/>
              </a:lnSpc>
            </a:pPr>
            <a:r>
              <a:rPr lang="it-IT" sz="1200" i="1">
                <a:solidFill>
                  <a:prstClr val="black">
                    <a:lumMod val="65000"/>
                    <a:lumOff val="35000"/>
                  </a:prstClr>
                </a:solidFill>
                <a:latin typeface="Bahnschrift Light SemiCondensed" panose="020B0502040204020203" pitchFamily="34" charset="0"/>
              </a:rPr>
              <a:t>rainfall, infiltration</a:t>
            </a:r>
            <a:endParaRPr lang="en-GB" sz="1600" i="1">
              <a:solidFill>
                <a:prstClr val="black">
                  <a:lumMod val="65000"/>
                  <a:lumOff val="35000"/>
                </a:prstClr>
              </a:solidFill>
              <a:latin typeface="Bahnschrift" panose="020B0502040204020203" pitchFamily="34" charset="0"/>
            </a:endParaRPr>
          </a:p>
        </p:txBody>
      </p:sp>
      <p:sp>
        <p:nvSpPr>
          <p:cNvPr id="58" name="Rounded Rectangle 57"/>
          <p:cNvSpPr/>
          <p:nvPr/>
        </p:nvSpPr>
        <p:spPr>
          <a:xfrm>
            <a:off x="1412638" y="2354852"/>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land </a:t>
            </a:r>
            <a:r>
              <a:rPr lang="it-IT" sz="1400" smtClean="0">
                <a:solidFill>
                  <a:prstClr val="black"/>
                </a:solidFill>
                <a:latin typeface="Bahnschrift" panose="020B0502040204020203" pitchFamily="34" charset="0"/>
              </a:rPr>
              <a:t>cover data</a:t>
            </a:r>
            <a:r>
              <a:rPr lang="it-IT" sz="1400">
                <a:solidFill>
                  <a:prstClr val="black"/>
                </a:solidFill>
                <a:latin typeface="Bahnschrift" panose="020B0502040204020203" pitchFamily="34" charset="0"/>
              </a:rPr>
              <a:t/>
            </a:r>
            <a:br>
              <a:rPr lang="it-IT" sz="1400">
                <a:solidFill>
                  <a:prstClr val="black"/>
                </a:solidFill>
                <a:latin typeface="Bahnschrift" panose="020B0502040204020203" pitchFamily="34" charset="0"/>
              </a:rPr>
            </a:br>
            <a:r>
              <a:rPr lang="it-IT" sz="1200" i="1">
                <a:solidFill>
                  <a:prstClr val="black">
                    <a:lumMod val="65000"/>
                    <a:lumOff val="35000"/>
                  </a:prstClr>
                </a:solidFill>
                <a:latin typeface="Bahnschrift Light SemiCondensed" panose="020B0502040204020203" pitchFamily="34" charset="0"/>
              </a:rPr>
              <a:t>digitised orthophoto</a:t>
            </a:r>
            <a:endParaRPr lang="en-GB" sz="1600" i="1">
              <a:solidFill>
                <a:prstClr val="black">
                  <a:lumMod val="65000"/>
                  <a:lumOff val="35000"/>
                </a:prstClr>
              </a:solidFill>
              <a:latin typeface="Bahnschrift" panose="020B0502040204020203" pitchFamily="34" charset="0"/>
            </a:endParaRPr>
          </a:p>
        </p:txBody>
      </p:sp>
      <p:sp>
        <p:nvSpPr>
          <p:cNvPr id="59" name="Rounded Rectangle 58"/>
          <p:cNvSpPr/>
          <p:nvPr/>
        </p:nvSpPr>
        <p:spPr>
          <a:xfrm>
            <a:off x="1412638" y="3422470"/>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topographic data</a:t>
            </a:r>
            <a:br>
              <a:rPr lang="it-IT" sz="1400">
                <a:solidFill>
                  <a:prstClr val="black"/>
                </a:solidFill>
                <a:latin typeface="Bahnschrift" panose="020B0502040204020203" pitchFamily="34" charset="0"/>
              </a:rPr>
            </a:br>
            <a:r>
              <a:rPr lang="it-IT" sz="1200" i="1">
                <a:solidFill>
                  <a:prstClr val="black">
                    <a:lumMod val="65000"/>
                    <a:lumOff val="35000"/>
                  </a:prstClr>
                </a:solidFill>
                <a:latin typeface="Bahnschrift Light SemiCondensed" panose="020B0502040204020203" pitchFamily="34" charset="0"/>
              </a:rPr>
              <a:t>1-m LiDAR DTM</a:t>
            </a:r>
            <a:endParaRPr lang="en-GB" sz="1600" i="1">
              <a:solidFill>
                <a:prstClr val="black">
                  <a:lumMod val="65000"/>
                  <a:lumOff val="35000"/>
                </a:prstClr>
              </a:solidFill>
              <a:latin typeface="Bahnschrift" panose="020B0502040204020203" pitchFamily="34" charset="0"/>
            </a:endParaRPr>
          </a:p>
        </p:txBody>
      </p:sp>
      <p:sp>
        <p:nvSpPr>
          <p:cNvPr id="60" name="Rounded Rectangle 59"/>
          <p:cNvSpPr/>
          <p:nvPr/>
        </p:nvSpPr>
        <p:spPr>
          <a:xfrm>
            <a:off x="1412638" y="4488945"/>
            <a:ext cx="1817688" cy="673419"/>
          </a:xfrm>
          <a:prstGeom prst="roundRect">
            <a:avLst>
              <a:gd name="adj" fmla="val 9818"/>
            </a:avLst>
          </a:prstGeom>
          <a:solidFill>
            <a:srgbClr val="E9F2D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it-IT" sz="1400">
                <a:solidFill>
                  <a:prstClr val="black"/>
                </a:solidFill>
                <a:latin typeface="Bahnschrift" panose="020B0502040204020203" pitchFamily="34" charset="0"/>
              </a:rPr>
              <a:t>soil properties</a:t>
            </a:r>
            <a:br>
              <a:rPr lang="it-IT" sz="1400">
                <a:solidFill>
                  <a:prstClr val="black"/>
                </a:solidFill>
                <a:latin typeface="Bahnschrift" panose="020B0502040204020203" pitchFamily="34" charset="0"/>
              </a:rPr>
            </a:br>
            <a:r>
              <a:rPr lang="it-IT" sz="1200" i="1">
                <a:solidFill>
                  <a:prstClr val="black">
                    <a:lumMod val="65000"/>
                    <a:lumOff val="35000"/>
                  </a:prstClr>
                </a:solidFill>
                <a:latin typeface="Bahnschrift Light SemiCondensed" panose="020B0502040204020203" pitchFamily="34" charset="0"/>
              </a:rPr>
              <a:t>texture, permeability </a:t>
            </a:r>
            <a:endParaRPr lang="en-GB" sz="1600" i="1">
              <a:solidFill>
                <a:prstClr val="black">
                  <a:lumMod val="65000"/>
                  <a:lumOff val="35000"/>
                </a:prstClr>
              </a:solidFill>
              <a:latin typeface="Bahnschrift" panose="020B0502040204020203" pitchFamily="34" charset="0"/>
            </a:endParaRPr>
          </a:p>
        </p:txBody>
      </p:sp>
    </p:spTree>
    <p:extLst>
      <p:ext uri="{BB962C8B-B14F-4D97-AF65-F5344CB8AC3E}">
        <p14:creationId xmlns:p14="http://schemas.microsoft.com/office/powerpoint/2010/main" val="535760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40058" y="1147524"/>
            <a:ext cx="6650966" cy="304699"/>
          </a:xfrm>
          <a:prstGeom prst="rect">
            <a:avLst/>
          </a:prstGeom>
        </p:spPr>
        <p:txBody>
          <a:bodyPr wrap="square">
            <a:spAutoFit/>
          </a:bodyPr>
          <a:lstStyle/>
          <a:p>
            <a:pPr algn="ctr">
              <a:lnSpc>
                <a:spcPct val="115000"/>
              </a:lnSpc>
            </a:pPr>
            <a:r>
              <a:rPr lang="it-IT" sz="1200" i="1" kern="1400" spc="-50" smtClean="0">
                <a:latin typeface="Bahnschrift" panose="020B0502040204020203" pitchFamily="34" charset="0"/>
                <a:ea typeface="Times New Roman" panose="02020603050405020304" pitchFamily="18" charset="0"/>
                <a:cs typeface="Times New Roman" panose="02020603050405020304" pitchFamily="18" charset="0"/>
              </a:rPr>
              <a:t>Click on the panels below to explore the results of this study.</a:t>
            </a:r>
          </a:p>
        </p:txBody>
      </p:sp>
      <p:sp>
        <p:nvSpPr>
          <p:cNvPr id="4" name="Rectangle 3"/>
          <p:cNvSpPr/>
          <p:nvPr/>
        </p:nvSpPr>
        <p:spPr>
          <a:xfrm>
            <a:off x="0" y="275969"/>
            <a:ext cx="12192000" cy="474297"/>
          </a:xfrm>
          <a:prstGeom prst="rect">
            <a:avLst/>
          </a:prstGeom>
        </p:spPr>
        <p:txBody>
          <a:bodyPr wrap="square">
            <a:spAutoFit/>
          </a:bodyPr>
          <a:lstStyle/>
          <a:p>
            <a:pPr algn="ctr">
              <a:lnSpc>
                <a:spcPct val="115000"/>
              </a:lnSpc>
              <a:spcAft>
                <a:spcPts val="0"/>
              </a:spcAft>
            </a:pP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Results</a:t>
            </a:r>
            <a:endParaRPr lang="it-IT" sz="2400" b="1" kern="1400" spc="-50">
              <a:latin typeface="Bahnschrift" panose="020B0502040204020203" pitchFamily="34" charset="0"/>
              <a:ea typeface="Times New Roman" panose="02020603050405020304" pitchFamily="18" charset="0"/>
              <a:cs typeface="Times New Roman" panose="02020603050405020304" pitchFamily="18" charset="0"/>
            </a:endParaRPr>
          </a:p>
        </p:txBody>
      </p:sp>
      <p:sp>
        <p:nvSpPr>
          <p:cNvPr id="6" name="Rounded Rectangle 5">
            <a:hlinkClick r:id="rId2" action="ppaction://hlinksldjump"/>
          </p:cNvPr>
          <p:cNvSpPr/>
          <p:nvPr/>
        </p:nvSpPr>
        <p:spPr>
          <a:xfrm>
            <a:off x="4234878" y="1903065"/>
            <a:ext cx="3740727" cy="3740727"/>
          </a:xfrm>
          <a:prstGeom prst="roundRect">
            <a:avLst/>
          </a:prstGeom>
          <a:solidFill>
            <a:schemeClr val="tx1">
              <a:alpha val="45000"/>
            </a:schemeClr>
          </a:solidFill>
          <a:ln>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it-IT" sz="1600" b="1" smtClean="0">
                <a:solidFill>
                  <a:schemeClr val="accent4"/>
                </a:solidFill>
                <a:effectLst>
                  <a:outerShdw blurRad="38100" dist="38100" dir="2700000" algn="tl">
                    <a:srgbClr val="000000">
                      <a:alpha val="43137"/>
                    </a:srgbClr>
                  </a:outerShdw>
                </a:effectLst>
                <a:latin typeface="Bahnschrift" panose="020B0502040204020203" pitchFamily="34" charset="0"/>
              </a:rPr>
              <a:t>uphill vs. downhill processes</a:t>
            </a:r>
            <a:r>
              <a:rPr lang="it-IT" sz="1600" b="1" smtClean="0">
                <a:effectLst>
                  <a:outerShdw blurRad="38100" dist="38100" dir="2700000" algn="tl">
                    <a:srgbClr val="000000">
                      <a:alpha val="43137"/>
                    </a:srgbClr>
                  </a:outerShdw>
                </a:effectLst>
                <a:latin typeface="Bahnschrift" panose="020B0502040204020203" pitchFamily="34" charset="0"/>
              </a:rPr>
              <a:t/>
            </a:r>
            <a:br>
              <a:rPr lang="it-IT" sz="1600" b="1" smtClean="0">
                <a:effectLst>
                  <a:outerShdw blurRad="38100" dist="38100" dir="2700000" algn="tl">
                    <a:srgbClr val="000000">
                      <a:alpha val="43137"/>
                    </a:srgbClr>
                  </a:outerShdw>
                </a:effectLst>
                <a:latin typeface="Bahnschrift" panose="020B0502040204020203" pitchFamily="34" charset="0"/>
              </a:rPr>
            </a:br>
            <a:r>
              <a:rPr lang="it-IT" sz="1200" i="1" smtClean="0">
                <a:effectLst>
                  <a:outerShdw blurRad="38100" dist="38100" dir="2700000" algn="tl">
                    <a:srgbClr val="000000">
                      <a:alpha val="43137"/>
                    </a:srgbClr>
                  </a:outerShdw>
                </a:effectLst>
                <a:latin typeface="Bahnschrift Light SemiCondensed" panose="020B0502040204020203" pitchFamily="34" charset="0"/>
              </a:rPr>
              <a:t>zonation of erosion, deposition &amp; runoff</a:t>
            </a:r>
            <a:endParaRPr lang="en-GB" sz="1200" i="1">
              <a:effectLst>
                <a:outerShdw blurRad="38100" dist="38100" dir="2700000" algn="tl">
                  <a:srgbClr val="000000">
                    <a:alpha val="43137"/>
                  </a:srgbClr>
                </a:outerShdw>
              </a:effectLst>
              <a:latin typeface="Bahnschrift Light SemiCondensed" panose="020B0502040204020203" pitchFamily="34" charset="0"/>
            </a:endParaRPr>
          </a:p>
        </p:txBody>
      </p:sp>
      <p:sp>
        <p:nvSpPr>
          <p:cNvPr id="7" name="Rounded Rectangle 6">
            <a:hlinkClick r:id="rId3" action="ppaction://hlinksldjump"/>
          </p:cNvPr>
          <p:cNvSpPr/>
          <p:nvPr/>
        </p:nvSpPr>
        <p:spPr>
          <a:xfrm>
            <a:off x="8201896" y="1903064"/>
            <a:ext cx="3740727" cy="3740727"/>
          </a:xfrm>
          <a:prstGeom prst="roundRect">
            <a:avLst/>
          </a:prstGeom>
          <a:solidFill>
            <a:schemeClr val="tx1">
              <a:alpha val="45000"/>
            </a:schemeClr>
          </a:solidFill>
          <a:ln>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it-IT" sz="1600" b="1" smtClean="0">
                <a:solidFill>
                  <a:schemeClr val="accent4"/>
                </a:solidFill>
                <a:effectLst>
                  <a:outerShdw blurRad="38100" dist="38100" dir="2700000" algn="tl">
                    <a:srgbClr val="000000">
                      <a:alpha val="43137"/>
                    </a:srgbClr>
                  </a:outerShdw>
                </a:effectLst>
                <a:latin typeface="Bahnschrift" panose="020B0502040204020203" pitchFamily="34" charset="0"/>
              </a:rPr>
              <a:t>comparison «Natural Scenario»</a:t>
            </a:r>
            <a:r>
              <a:rPr lang="it-IT" sz="1600" b="1" smtClean="0">
                <a:effectLst>
                  <a:outerShdw blurRad="38100" dist="38100" dir="2700000" algn="tl">
                    <a:srgbClr val="000000">
                      <a:alpha val="43137"/>
                    </a:srgbClr>
                  </a:outerShdw>
                </a:effectLst>
                <a:latin typeface="Bahnschrift" panose="020B0502040204020203" pitchFamily="34" charset="0"/>
              </a:rPr>
              <a:t/>
            </a:r>
            <a:br>
              <a:rPr lang="it-IT" sz="1600" b="1" smtClean="0">
                <a:effectLst>
                  <a:outerShdw blurRad="38100" dist="38100" dir="2700000" algn="tl">
                    <a:srgbClr val="000000">
                      <a:alpha val="43137"/>
                    </a:srgbClr>
                  </a:outerShdw>
                </a:effectLst>
                <a:latin typeface="Bahnschrift" panose="020B0502040204020203" pitchFamily="34" charset="0"/>
              </a:rPr>
            </a:br>
            <a:r>
              <a:rPr lang="it-IT" sz="1200" i="1" smtClean="0">
                <a:effectLst>
                  <a:outerShdw blurRad="38100" dist="38100" dir="2700000" algn="tl">
                    <a:srgbClr val="000000">
                      <a:alpha val="43137"/>
                    </a:srgbClr>
                  </a:outerShdw>
                </a:effectLst>
                <a:latin typeface="Bahnschrift Light SemiCondensed" panose="020B0502040204020203" pitchFamily="34" charset="0"/>
              </a:rPr>
              <a:t>hillslope processes in a non-cultivated scenario</a:t>
            </a:r>
            <a:endParaRPr lang="en-GB" sz="1200" i="1">
              <a:effectLst>
                <a:outerShdw blurRad="38100" dist="38100" dir="2700000" algn="tl">
                  <a:srgbClr val="000000">
                    <a:alpha val="43137"/>
                  </a:srgbClr>
                </a:outerShdw>
              </a:effectLst>
              <a:latin typeface="Bahnschrift Light SemiCondensed" panose="020B0502040204020203" pitchFamily="34" charset="0"/>
            </a:endParaRPr>
          </a:p>
        </p:txBody>
      </p:sp>
      <p:sp>
        <p:nvSpPr>
          <p:cNvPr id="8" name="Oval 7">
            <a:hlinkClick r:id="rId4" action="ppaction://hlinksldjump"/>
          </p:cNvPr>
          <p:cNvSpPr/>
          <p:nvPr/>
        </p:nvSpPr>
        <p:spPr>
          <a:xfrm>
            <a:off x="577596" y="6088863"/>
            <a:ext cx="707874"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vineyard types</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9" name="Right Arrow 8"/>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hlinkClick r:id="rId5" action="ppaction://hlinksldjump"/>
          </p:cNvPr>
          <p:cNvSpPr/>
          <p:nvPr/>
        </p:nvSpPr>
        <p:spPr>
          <a:xfrm>
            <a:off x="1388695"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3" name="Oval 12">
            <a:hlinkClick r:id="rId6" action="ppaction://hlinksldjump"/>
          </p:cNvPr>
          <p:cNvSpPr/>
          <p:nvPr/>
        </p:nvSpPr>
        <p:spPr>
          <a:xfrm>
            <a:off x="10905380" y="608886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the end</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pic>
        <p:nvPicPr>
          <p:cNvPr id="16" name="Picture 15">
            <a:hlinkClick r:id="rId3" action="ppaction://hlinksldjump"/>
          </p:cNvPr>
          <p:cNvPicPr>
            <a:picLocks noChangeAspect="1"/>
          </p:cNvPicPr>
          <p:nvPr/>
        </p:nvPicPr>
        <p:blipFill rotWithShape="1">
          <a:blip r:embed="rId7">
            <a:clrChange>
              <a:clrFrom>
                <a:srgbClr val="FFFFFF"/>
              </a:clrFrom>
              <a:clrTo>
                <a:srgbClr val="FFFFFF">
                  <a:alpha val="0"/>
                </a:srgbClr>
              </a:clrTo>
            </a:clrChange>
          </a:blip>
          <a:srcRect l="1634" r="1091" b="1230"/>
          <a:stretch/>
        </p:blipFill>
        <p:spPr>
          <a:xfrm flipH="1">
            <a:off x="9053092" y="4034981"/>
            <a:ext cx="2223749" cy="1287615"/>
          </a:xfrm>
          <a:prstGeom prst="rect">
            <a:avLst/>
          </a:prstGeom>
          <a:effectLst>
            <a:outerShdw blurRad="50800" dist="38100" dir="5400000" algn="t" rotWithShape="0">
              <a:prstClr val="black">
                <a:alpha val="40000"/>
              </a:prstClr>
            </a:outerShdw>
          </a:effectLst>
        </p:spPr>
      </p:pic>
      <p:sp>
        <p:nvSpPr>
          <p:cNvPr id="17" name="Right Arrow 16"/>
          <p:cNvSpPr/>
          <p:nvPr/>
        </p:nvSpPr>
        <p:spPr>
          <a:xfrm rot="16200000" flipH="1">
            <a:off x="9818433" y="4272260"/>
            <a:ext cx="770165" cy="368894"/>
          </a:xfrm>
          <a:prstGeom prst="rightArrow">
            <a:avLst>
              <a:gd name="adj1" fmla="val 63169"/>
              <a:gd name="adj2" fmla="val 59843"/>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hlinkClick r:id="rId3" action="ppaction://hlinksldjump"/>
          </p:cNvPr>
          <p:cNvPicPr>
            <a:picLocks noChangeAspect="1"/>
          </p:cNvPicPr>
          <p:nvPr/>
        </p:nvPicPr>
        <p:blipFill rotWithShape="1">
          <a:blip r:embed="rId8">
            <a:clrChange>
              <a:clrFrom>
                <a:srgbClr val="FFFFFF"/>
              </a:clrFrom>
              <a:clrTo>
                <a:srgbClr val="FFFFFF">
                  <a:alpha val="0"/>
                </a:srgbClr>
              </a:clrTo>
            </a:clrChange>
          </a:blip>
          <a:srcRect l="1035" r="1487" b="1100"/>
          <a:stretch/>
        </p:blipFill>
        <p:spPr>
          <a:xfrm flipH="1">
            <a:off x="9078855" y="3109565"/>
            <a:ext cx="2333891" cy="1397081"/>
          </a:xfrm>
          <a:prstGeom prst="rect">
            <a:avLst/>
          </a:prstGeom>
          <a:effectLst>
            <a:outerShdw blurRad="50800" dist="38100" dir="5400000" algn="t" rotWithShape="0">
              <a:prstClr val="black">
                <a:alpha val="40000"/>
              </a:prstClr>
            </a:outerShdw>
          </a:effectLst>
        </p:spPr>
      </p:pic>
      <p:grpSp>
        <p:nvGrpSpPr>
          <p:cNvPr id="11" name="Group 10"/>
          <p:cNvGrpSpPr/>
          <p:nvPr/>
        </p:nvGrpSpPr>
        <p:grpSpPr>
          <a:xfrm>
            <a:off x="267858" y="1903066"/>
            <a:ext cx="3740727" cy="3740727"/>
            <a:chOff x="267858" y="1946196"/>
            <a:chExt cx="3740727" cy="3740727"/>
          </a:xfrm>
        </p:grpSpPr>
        <p:sp>
          <p:nvSpPr>
            <p:cNvPr id="5" name="Rounded Rectangle 4">
              <a:hlinkClick r:id="rId9" action="ppaction://hlinksldjump"/>
            </p:cNvPr>
            <p:cNvSpPr/>
            <p:nvPr/>
          </p:nvSpPr>
          <p:spPr>
            <a:xfrm>
              <a:off x="267858" y="1946196"/>
              <a:ext cx="3740727" cy="3740727"/>
            </a:xfrm>
            <a:prstGeom prst="roundRect">
              <a:avLst/>
            </a:prstGeom>
            <a:solidFill>
              <a:schemeClr val="tx1">
                <a:alpha val="45000"/>
              </a:schemeClr>
            </a:solidFill>
            <a:ln>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it-IT" sz="1600" b="1" smtClean="0">
                  <a:solidFill>
                    <a:schemeClr val="accent4"/>
                  </a:solidFill>
                  <a:effectLst>
                    <a:outerShdw blurRad="38100" dist="38100" dir="2700000" algn="tl">
                      <a:srgbClr val="000000">
                        <a:alpha val="43137"/>
                      </a:srgbClr>
                    </a:outerShdw>
                  </a:effectLst>
                  <a:latin typeface="Bahnschrift" panose="020B0502040204020203" pitchFamily="34" charset="0"/>
                </a:rPr>
                <a:t>sediment flux in all vineyards</a:t>
              </a:r>
              <a:r>
                <a:rPr lang="it-IT" sz="1600" b="1" smtClean="0">
                  <a:effectLst>
                    <a:outerShdw blurRad="38100" dist="38100" dir="2700000" algn="tl">
                      <a:srgbClr val="000000">
                        <a:alpha val="43137"/>
                      </a:srgbClr>
                    </a:outerShdw>
                  </a:effectLst>
                  <a:latin typeface="Bahnschrift" panose="020B0502040204020203" pitchFamily="34" charset="0"/>
                </a:rPr>
                <a:t/>
              </a:r>
              <a:br>
                <a:rPr lang="it-IT" sz="1600" b="1" smtClean="0">
                  <a:effectLst>
                    <a:outerShdw blurRad="38100" dist="38100" dir="2700000" algn="tl">
                      <a:srgbClr val="000000">
                        <a:alpha val="43137"/>
                      </a:srgbClr>
                    </a:outerShdw>
                  </a:effectLst>
                  <a:latin typeface="Bahnschrift" panose="020B0502040204020203" pitchFamily="34" charset="0"/>
                </a:rPr>
              </a:br>
              <a:r>
                <a:rPr lang="it-IT" sz="1200" i="1" smtClean="0">
                  <a:effectLst>
                    <a:outerShdw blurRad="38100" dist="38100" dir="2700000" algn="tl">
                      <a:srgbClr val="000000">
                        <a:alpha val="43137"/>
                      </a:srgbClr>
                    </a:outerShdw>
                  </a:effectLst>
                  <a:latin typeface="Bahnschrift Light SemiCondensed" panose="020B0502040204020203" pitchFamily="34" charset="0"/>
                </a:rPr>
                <a:t>across the vineyards</a:t>
              </a:r>
              <a:endParaRPr lang="en-GB" sz="1200" i="1">
                <a:effectLst>
                  <a:outerShdw blurRad="38100" dist="38100" dir="2700000" algn="tl">
                    <a:srgbClr val="000000">
                      <a:alpha val="43137"/>
                    </a:srgbClr>
                  </a:outerShdw>
                </a:effectLst>
                <a:latin typeface="Bahnschrift Light SemiCondensed" panose="020B0502040204020203" pitchFamily="34" charset="0"/>
              </a:endParaRPr>
            </a:p>
          </p:txBody>
        </p:sp>
        <p:grpSp>
          <p:nvGrpSpPr>
            <p:cNvPr id="2" name="Group 1"/>
            <p:cNvGrpSpPr/>
            <p:nvPr/>
          </p:nvGrpSpPr>
          <p:grpSpPr>
            <a:xfrm>
              <a:off x="592469" y="3152695"/>
              <a:ext cx="3141815" cy="1949304"/>
              <a:chOff x="592469" y="3152695"/>
              <a:chExt cx="3141815" cy="1949304"/>
            </a:xfrm>
          </p:grpSpPr>
          <p:pic>
            <p:nvPicPr>
              <p:cNvPr id="18" name="Picture 17" descr="Screen Clipping">
                <a:hlinkClick r:id="rId9" action="ppaction://hlinksldjump"/>
              </p:cNvPr>
              <p:cNvPicPr>
                <a:picLocks noChangeAspect="1"/>
              </p:cNvPicPr>
              <p:nvPr/>
            </p:nvPicPr>
            <p:blipFill rotWithShape="1">
              <a:blip r:embed="rId10">
                <a:clrChange>
                  <a:clrFrom>
                    <a:srgbClr val="FFFEED"/>
                  </a:clrFrom>
                  <a:clrTo>
                    <a:srgbClr val="FFFEED">
                      <a:alpha val="0"/>
                    </a:srgbClr>
                  </a:clrTo>
                </a:clrChange>
                <a:extLst>
                  <a:ext uri="{BEBA8EAE-BF5A-486C-A8C5-ECC9F3942E4B}">
                    <a14:imgProps xmlns:a14="http://schemas.microsoft.com/office/drawing/2010/main">
                      <a14:imgLayer r:embed="rId11">
                        <a14:imgEffect>
                          <a14:backgroundRemoval t="27889" b="79661" l="57740" r="99939"/>
                        </a14:imgEffect>
                        <a14:imgEffect>
                          <a14:colorTemperature colorTemp="8800"/>
                        </a14:imgEffect>
                        <a14:imgEffect>
                          <a14:brightnessContrast contrast="15000"/>
                        </a14:imgEffect>
                      </a14:imgLayer>
                    </a14:imgProps>
                  </a:ext>
                  <a:ext uri="{28A0092B-C50C-407E-A947-70E740481C1C}">
                    <a14:useLocalDpi xmlns:a14="http://schemas.microsoft.com/office/drawing/2010/main" val="0"/>
                  </a:ext>
                </a:extLst>
              </a:blip>
              <a:srcRect l="57078" t="26173" b="18391"/>
              <a:stretch/>
            </p:blipFill>
            <p:spPr>
              <a:xfrm flipH="1">
                <a:off x="592469" y="3152695"/>
                <a:ext cx="3141815" cy="1946690"/>
              </a:xfrm>
              <a:prstGeom prst="rect">
                <a:avLst/>
              </a:prstGeom>
              <a:ln>
                <a:noFill/>
              </a:ln>
              <a:effectLst>
                <a:outerShdw blurRad="50800" dist="38100" dir="5400000" algn="t" rotWithShape="0">
                  <a:prstClr val="black">
                    <a:alpha val="40000"/>
                  </a:prstClr>
                </a:outerShdw>
              </a:effectLst>
            </p:spPr>
          </p:pic>
          <p:pic>
            <p:nvPicPr>
              <p:cNvPr id="22" name="Picture 21"/>
              <p:cNvPicPr>
                <a:picLocks noChangeAspect="1"/>
              </p:cNvPicPr>
              <p:nvPr/>
            </p:nvPicPr>
            <p:blipFill>
              <a:blip r:embed="rId12"/>
              <a:stretch>
                <a:fillRect/>
              </a:stretch>
            </p:blipFill>
            <p:spPr>
              <a:xfrm>
                <a:off x="592469" y="4095697"/>
                <a:ext cx="964757" cy="1006302"/>
              </a:xfrm>
              <a:prstGeom prst="rect">
                <a:avLst/>
              </a:prstGeom>
            </p:spPr>
          </p:pic>
        </p:grpSp>
      </p:grpSp>
      <p:pic>
        <p:nvPicPr>
          <p:cNvPr id="33" name="Picture 32" descr="Screen Clipping"/>
          <p:cNvPicPr>
            <a:picLocks noChangeAspect="1"/>
          </p:cNvPicPr>
          <p:nvPr/>
        </p:nvPicPr>
        <p:blipFill rotWithShape="1">
          <a:blip r:embed="rId10">
            <a:clrChange>
              <a:clrFrom>
                <a:srgbClr val="FFFEED"/>
              </a:clrFrom>
              <a:clrTo>
                <a:srgbClr val="FFFEED">
                  <a:alpha val="0"/>
                </a:srgbClr>
              </a:clrTo>
            </a:clrChange>
            <a:extLst>
              <a:ext uri="{BEBA8EAE-BF5A-486C-A8C5-ECC9F3942E4B}">
                <a14:imgProps xmlns:a14="http://schemas.microsoft.com/office/drawing/2010/main">
                  <a14:imgLayer r:embed="rId11">
                    <a14:imgEffect>
                      <a14:backgroundRemoval t="27889" b="79661" l="57740" r="99939"/>
                    </a14:imgEffect>
                    <a14:imgEffect>
                      <a14:colorTemperature colorTemp="8800"/>
                    </a14:imgEffect>
                    <a14:imgEffect>
                      <a14:brightnessContrast contrast="15000"/>
                    </a14:imgEffect>
                  </a14:imgLayer>
                </a14:imgProps>
              </a:ext>
              <a:ext uri="{28A0092B-C50C-407E-A947-70E740481C1C}">
                <a14:useLocalDpi xmlns:a14="http://schemas.microsoft.com/office/drawing/2010/main" val="0"/>
              </a:ext>
            </a:extLst>
          </a:blip>
          <a:srcRect l="57078" t="26173" b="18391"/>
          <a:stretch/>
        </p:blipFill>
        <p:spPr>
          <a:xfrm flipH="1">
            <a:off x="4596766" y="3109565"/>
            <a:ext cx="3141815" cy="1946690"/>
          </a:xfrm>
          <a:prstGeom prst="rect">
            <a:avLst/>
          </a:prstGeom>
          <a:ln>
            <a:noFill/>
          </a:ln>
          <a:effectLst>
            <a:outerShdw blurRad="50800" dist="38100" dir="5400000" algn="t" rotWithShape="0">
              <a:prstClr val="black">
                <a:alpha val="40000"/>
              </a:prstClr>
            </a:outerShdw>
          </a:effectLst>
        </p:spPr>
      </p:pic>
      <p:pic>
        <p:nvPicPr>
          <p:cNvPr id="32" name="Picture 31">
            <a:hlinkClick r:id="rId2" action="ppaction://hlinksldjump"/>
          </p:cNvPr>
          <p:cNvPicPr>
            <a:picLocks noChangeAspect="1"/>
          </p:cNvPicPr>
          <p:nvPr/>
        </p:nvPicPr>
        <p:blipFill>
          <a:blip r:embed="rId13"/>
          <a:stretch>
            <a:fillRect/>
          </a:stretch>
        </p:blipFill>
        <p:spPr>
          <a:xfrm>
            <a:off x="4579846" y="3223728"/>
            <a:ext cx="3096882" cy="1764362"/>
          </a:xfrm>
          <a:prstGeom prst="rect">
            <a:avLst/>
          </a:prstGeom>
        </p:spPr>
      </p:pic>
      <p:pic>
        <p:nvPicPr>
          <p:cNvPr id="39" name="Picture 38"/>
          <p:cNvPicPr>
            <a:picLocks noChangeAspect="1"/>
          </p:cNvPicPr>
          <p:nvPr/>
        </p:nvPicPr>
        <p:blipFill>
          <a:blip r:embed="rId14"/>
          <a:stretch>
            <a:fillRect/>
          </a:stretch>
        </p:blipFill>
        <p:spPr>
          <a:xfrm>
            <a:off x="8749666" y="4200631"/>
            <a:ext cx="658377" cy="9073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7172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Clipping"/>
          <p:cNvPicPr>
            <a:picLocks noChangeAspect="1"/>
          </p:cNvPicPr>
          <p:nvPr/>
        </p:nvPicPr>
        <p:blipFill rotWithShape="1">
          <a:blip r:embed="rId2">
            <a:clrChange>
              <a:clrFrom>
                <a:srgbClr val="FFFEED"/>
              </a:clrFrom>
              <a:clrTo>
                <a:srgbClr val="FFFEED">
                  <a:alpha val="0"/>
                </a:srgbClr>
              </a:clrTo>
            </a:clrChange>
            <a:extLst>
              <a:ext uri="{BEBA8EAE-BF5A-486C-A8C5-ECC9F3942E4B}">
                <a14:imgProps xmlns:a14="http://schemas.microsoft.com/office/drawing/2010/main">
                  <a14:imgLayer r:embed="rId3">
                    <a14:imgEffect>
                      <a14:colorTemperature colorTemp="8800"/>
                    </a14:imgEffect>
                    <a14:imgEffect>
                      <a14:brightnessContrast contrast="15000"/>
                    </a14:imgEffect>
                  </a14:imgLayer>
                </a14:imgProps>
              </a:ext>
              <a:ext uri="{28A0092B-C50C-407E-A947-70E740481C1C}">
                <a14:useLocalDpi xmlns:a14="http://schemas.microsoft.com/office/drawing/2010/main" val="0"/>
              </a:ext>
            </a:extLst>
          </a:blip>
          <a:srcRect l="8487"/>
          <a:stretch/>
        </p:blipFill>
        <p:spPr>
          <a:xfrm flipH="1">
            <a:off x="-10633" y="711938"/>
            <a:ext cx="12216810" cy="5321925"/>
          </a:xfrm>
          <a:prstGeom prst="rect">
            <a:avLst/>
          </a:prstGeom>
          <a:ln>
            <a:noFill/>
          </a:ln>
        </p:spPr>
      </p:pic>
      <p:sp>
        <p:nvSpPr>
          <p:cNvPr id="4" name="Rectangle 3"/>
          <p:cNvSpPr/>
          <p:nvPr/>
        </p:nvSpPr>
        <p:spPr>
          <a:xfrm>
            <a:off x="0" y="275969"/>
            <a:ext cx="12192000" cy="517065"/>
          </a:xfrm>
          <a:prstGeom prst="rect">
            <a:avLst/>
          </a:prstGeom>
        </p:spPr>
        <p:txBody>
          <a:bodyPr wrap="square">
            <a:spAutoFit/>
          </a:bodyPr>
          <a:lstStyle/>
          <a:p>
            <a:pPr algn="ctr">
              <a:lnSpc>
                <a:spcPct val="115000"/>
              </a:lnSpc>
              <a:spcAft>
                <a:spcPts val="0"/>
              </a:spcAft>
            </a:pP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Sediment flux in all vineyards</a:t>
            </a:r>
            <a:endParaRPr lang="it-IT" sz="2400" b="1" kern="1400" spc="-50">
              <a:latin typeface="Bahnschrift" panose="020B0502040204020203" pitchFamily="34" charset="0"/>
              <a:ea typeface="Times New Roman" panose="02020603050405020304" pitchFamily="18" charset="0"/>
              <a:cs typeface="Times New Roman" panose="02020603050405020304" pitchFamily="18" charset="0"/>
            </a:endParaRPr>
          </a:p>
        </p:txBody>
      </p:sp>
      <p:sp>
        <p:nvSpPr>
          <p:cNvPr id="5" name="Oval 4">
            <a:hlinkClick r:id="rId4" action="ppaction://hlinksldjump"/>
          </p:cNvPr>
          <p:cNvSpPr/>
          <p:nvPr/>
        </p:nvSpPr>
        <p:spPr>
          <a:xfrm>
            <a:off x="577596" y="6088863"/>
            <a:ext cx="707874"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vineyard types</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6" name="Right Arrow 5"/>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hlinkClick r:id="rId5" action="ppaction://hlinksldjump"/>
          </p:cNvPr>
          <p:cNvSpPr/>
          <p:nvPr/>
        </p:nvSpPr>
        <p:spPr>
          <a:xfrm>
            <a:off x="10905380" y="608886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the end</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2" name="Oval 11">
            <a:hlinkClick r:id="rId6" action="ppaction://hlinksldjump"/>
          </p:cNvPr>
          <p:cNvSpPr/>
          <p:nvPr/>
        </p:nvSpPr>
        <p:spPr>
          <a:xfrm>
            <a:off x="10094281" y="609063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all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6" name="Snip Single Corner Rectangle 15"/>
          <p:cNvSpPr/>
          <p:nvPr/>
        </p:nvSpPr>
        <p:spPr>
          <a:xfrm flipH="1">
            <a:off x="6296024" y="1314450"/>
            <a:ext cx="5910152" cy="4719413"/>
          </a:xfrm>
          <a:prstGeom prst="snip1Rect">
            <a:avLst>
              <a:gd name="adj" fmla="val 9749"/>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665899" y="1471812"/>
            <a:ext cx="5401125" cy="461665"/>
          </a:xfrm>
          <a:prstGeom prst="rect">
            <a:avLst/>
          </a:prstGeom>
          <a:noFill/>
        </p:spPr>
        <p:txBody>
          <a:bodyPr wrap="square">
            <a:spAutoFit/>
          </a:bodyPr>
          <a:lstStyle/>
          <a:p>
            <a:pPr marL="171450" indent="-171450">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Sediment flux was calculated for all 50 vineyards using SIMWE physical model</a:t>
            </a:r>
          </a:p>
          <a:p>
            <a:pPr marL="171450" indent="-171450">
              <a:buFont typeface="Arial" panose="020B0604020202020204" pitchFamily="34" charset="0"/>
              <a:buChar char="•"/>
            </a:pPr>
            <a:endPar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H="1" flipV="1">
            <a:off x="1935127" y="2476943"/>
            <a:ext cx="387449" cy="432791"/>
          </a:xfrm>
          <a:prstGeom prst="line">
            <a:avLst/>
          </a:prstGeom>
          <a:ln w="19050">
            <a:solidFill>
              <a:schemeClr val="bg1"/>
            </a:solidFill>
            <a:head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4371" y="1931652"/>
            <a:ext cx="1726240" cy="729430"/>
          </a:xfrm>
          <a:prstGeom prst="rect">
            <a:avLst/>
          </a:prstGeom>
          <a:noFill/>
        </p:spPr>
        <p:txBody>
          <a:bodyPr wrap="square">
            <a:spAutoFit/>
          </a:bodyPr>
          <a:lstStyle/>
          <a:p>
            <a:pPr algn="ctr">
              <a:lnSpc>
                <a:spcPct val="115000"/>
              </a:lnSpc>
            </a:pPr>
            <a: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example of simulated sediment flux in study area SC1</a:t>
            </a:r>
          </a:p>
        </p:txBody>
      </p:sp>
      <p:grpSp>
        <p:nvGrpSpPr>
          <p:cNvPr id="49" name="Group 48"/>
          <p:cNvGrpSpPr/>
          <p:nvPr/>
        </p:nvGrpSpPr>
        <p:grpSpPr>
          <a:xfrm>
            <a:off x="-10634" y="4682093"/>
            <a:ext cx="1406974" cy="1351346"/>
            <a:chOff x="-10633" y="3789239"/>
            <a:chExt cx="1406974" cy="1351346"/>
          </a:xfrm>
        </p:grpSpPr>
        <p:sp>
          <p:nvSpPr>
            <p:cNvPr id="48" name="Snip Single Corner Rectangle 47"/>
            <p:cNvSpPr/>
            <p:nvPr/>
          </p:nvSpPr>
          <p:spPr>
            <a:xfrm>
              <a:off x="-10633" y="3789239"/>
              <a:ext cx="1218789" cy="1348642"/>
            </a:xfrm>
            <a:prstGeom prst="snip1Rect">
              <a:avLst>
                <a:gd name="adj" fmla="val 17238"/>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123824" y="3841831"/>
              <a:ext cx="1272517" cy="1298754"/>
              <a:chOff x="287915" y="3695959"/>
              <a:chExt cx="1272517" cy="1298754"/>
            </a:xfrm>
          </p:grpSpPr>
          <p:grpSp>
            <p:nvGrpSpPr>
              <p:cNvPr id="39" name="Group 38"/>
              <p:cNvGrpSpPr/>
              <p:nvPr/>
            </p:nvGrpSpPr>
            <p:grpSpPr>
              <a:xfrm>
                <a:off x="369668" y="4159100"/>
                <a:ext cx="1190764" cy="835613"/>
                <a:chOff x="2142254" y="3546452"/>
                <a:chExt cx="1190764" cy="835613"/>
              </a:xfrm>
            </p:grpSpPr>
            <p:sp>
              <p:nvSpPr>
                <p:cNvPr id="38" name="Rectangle 37"/>
                <p:cNvSpPr/>
                <p:nvPr/>
              </p:nvSpPr>
              <p:spPr>
                <a:xfrm>
                  <a:off x="2302541" y="3546452"/>
                  <a:ext cx="1030477" cy="835613"/>
                </a:xfrm>
                <a:prstGeom prst="rect">
                  <a:avLst/>
                </a:prstGeom>
                <a:noFill/>
              </p:spPr>
              <p:txBody>
                <a:bodyPr wrap="square">
                  <a:spAutoFit/>
                </a:bodyPr>
                <a:lstStyle/>
                <a:p>
                  <a:pPr>
                    <a:lnSpc>
                      <a:spcPct val="115000"/>
                    </a:lnSpc>
                  </a:pP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1.5</a:t>
                  </a:r>
                </a:p>
                <a:p>
                  <a:pPr>
                    <a:lnSpc>
                      <a:spcPct val="115000"/>
                    </a:lnSpc>
                  </a:pP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r>
                  <a:b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endParaRPr lang="it-IT" sz="1050" kern="1400" spc="-5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endParaRPr>
                </a:p>
                <a:p>
                  <a:pPr>
                    <a:lnSpc>
                      <a:spcPct val="115000"/>
                    </a:lnSpc>
                  </a:pP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0</a:t>
                  </a:r>
                </a:p>
              </p:txBody>
            </p:sp>
            <p:pic>
              <p:nvPicPr>
                <p:cNvPr id="37" name="Picture 36" descr="Screen Clipping"/>
                <p:cNvPicPr>
                  <a:picLocks noChangeAspect="1"/>
                </p:cNvPicPr>
                <p:nvPr/>
              </p:nvPicPr>
              <p:blipFill rotWithShape="1">
                <a:blip r:embed="rId7">
                  <a:extLst>
                    <a:ext uri="{28A0092B-C50C-407E-A947-70E740481C1C}">
                      <a14:useLocalDpi xmlns:a14="http://schemas.microsoft.com/office/drawing/2010/main" val="0"/>
                    </a:ext>
                  </a:extLst>
                </a:blip>
                <a:srcRect b="13496"/>
                <a:stretch/>
              </p:blipFill>
              <p:spPr>
                <a:xfrm>
                  <a:off x="2142254" y="3656376"/>
                  <a:ext cx="232007" cy="593489"/>
                </a:xfrm>
                <a:prstGeom prst="rect">
                  <a:avLst/>
                </a:prstGeom>
                <a:effectLst>
                  <a:outerShdw blurRad="50800" dist="38100" dir="5400000" algn="t" rotWithShape="0">
                    <a:prstClr val="black">
                      <a:alpha val="40000"/>
                    </a:prstClr>
                  </a:outerShdw>
                </a:effectLst>
              </p:spPr>
            </p:pic>
          </p:grpSp>
          <p:sp>
            <p:nvSpPr>
              <p:cNvPr id="40" name="Rectangle 39"/>
              <p:cNvSpPr/>
              <p:nvPr/>
            </p:nvSpPr>
            <p:spPr>
              <a:xfrm>
                <a:off x="287915" y="3695959"/>
                <a:ext cx="1019175" cy="454163"/>
              </a:xfrm>
              <a:prstGeom prst="rect">
                <a:avLst/>
              </a:prstGeom>
              <a:noFill/>
            </p:spPr>
            <p:txBody>
              <a:bodyPr wrap="square">
                <a:spAutoFit/>
              </a:bodyPr>
              <a:lstStyle/>
              <a:p>
                <a:pPr>
                  <a:lnSpc>
                    <a:spcPct val="115000"/>
                  </a:lnSpc>
                </a:pPr>
                <a:r>
                  <a:rPr lang="it-IT" sz="1100" b="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sediment flux </a:t>
                </a:r>
                <a:r>
                  <a:rPr lang="it-IT" sz="105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[g/m/s]</a:t>
                </a:r>
              </a:p>
            </p:txBody>
          </p:sp>
        </p:grpSp>
      </p:grpSp>
      <p:pic>
        <p:nvPicPr>
          <p:cNvPr id="20" name="Picture 1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6714" y="2661082"/>
            <a:ext cx="4238309" cy="2117958"/>
          </a:xfrm>
          <a:prstGeom prst="rect">
            <a:avLst/>
          </a:prstGeom>
          <a:effectLst>
            <a:outerShdw blurRad="50800" dist="38100" dir="2700000" algn="tl" rotWithShape="0">
              <a:prstClr val="black">
                <a:alpha val="55000"/>
              </a:prstClr>
            </a:outerShdw>
          </a:effectLst>
        </p:spPr>
      </p:pic>
      <p:sp>
        <p:nvSpPr>
          <p:cNvPr id="42" name="Arc 41"/>
          <p:cNvSpPr/>
          <p:nvPr/>
        </p:nvSpPr>
        <p:spPr>
          <a:xfrm rot="9709080">
            <a:off x="10687960" y="2036434"/>
            <a:ext cx="580628" cy="1416051"/>
          </a:xfrm>
          <a:prstGeom prst="arc">
            <a:avLst>
              <a:gd name="adj1" fmla="val 17197283"/>
              <a:gd name="adj2" fmla="val 2051317"/>
            </a:avLst>
          </a:prstGeom>
          <a:ln w="12700">
            <a:solidFill>
              <a:schemeClr val="accent4"/>
            </a:solidFill>
            <a:headEnd type="arrow" w="med" len="med"/>
            <a:tailEnd type="non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p:cNvSpPr/>
          <p:nvPr/>
        </p:nvSpPr>
        <p:spPr>
          <a:xfrm rot="20987173">
            <a:off x="7848946" y="2454804"/>
            <a:ext cx="1840825" cy="2082045"/>
          </a:xfrm>
          <a:prstGeom prst="arc">
            <a:avLst>
              <a:gd name="adj1" fmla="val 18020216"/>
              <a:gd name="adj2" fmla="val 194510"/>
            </a:avLst>
          </a:prstGeom>
          <a:ln w="12700">
            <a:solidFill>
              <a:schemeClr val="accent4"/>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p:cNvSpPr/>
          <p:nvPr/>
        </p:nvSpPr>
        <p:spPr>
          <a:xfrm rot="14773498">
            <a:off x="7987848" y="4267190"/>
            <a:ext cx="936407" cy="1080850"/>
          </a:xfrm>
          <a:prstGeom prst="arc">
            <a:avLst>
              <a:gd name="adj1" fmla="val 18007483"/>
              <a:gd name="adj2" fmla="val 20870367"/>
            </a:avLst>
          </a:prstGeom>
          <a:ln w="12700">
            <a:solidFill>
              <a:schemeClr val="accent4"/>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Rectangle 44"/>
          <p:cNvSpPr/>
          <p:nvPr/>
        </p:nvSpPr>
        <p:spPr>
          <a:xfrm>
            <a:off x="9738672" y="1831137"/>
            <a:ext cx="2328352" cy="830997"/>
          </a:xfrm>
          <a:prstGeom prst="rect">
            <a:avLst/>
          </a:prstGeom>
        </p:spPr>
        <p:txBody>
          <a:bodyPr wrap="square">
            <a:spAutoFit/>
          </a:bodyPr>
          <a:lstStyle/>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The highest sediment flux was related to «Diagonal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Terracing» (DT</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with a median of 1.17 g/m/s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for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the 10 DT vineyards</a:t>
            </a:r>
          </a:p>
        </p:txBody>
      </p:sp>
      <p:sp>
        <p:nvSpPr>
          <p:cNvPr id="46" name="Rectangle 45"/>
          <p:cNvSpPr/>
          <p:nvPr/>
        </p:nvSpPr>
        <p:spPr>
          <a:xfrm>
            <a:off x="6669567" y="1834112"/>
            <a:ext cx="3034331" cy="830997"/>
          </a:xfrm>
          <a:prstGeom prst="rect">
            <a:avLst/>
          </a:prstGeom>
        </p:spPr>
        <p:txBody>
          <a:bodyPr wrap="square">
            <a:spAutoFit/>
          </a:bodyPr>
          <a:lstStyle/>
          <a:p>
            <a:pPr marL="171450" indent="-171450" algn="just">
              <a:buFont typeface="Arial" panose="020B0604020202020204" pitchFamily="34" charset="0"/>
              <a:buChar char="•"/>
            </a:pP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Of the 5 vineyard types, «Contour Terracing» (CT</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 showed the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lowest median sediment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flux,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with a median of 0.58 g/m/s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on average for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the 10 CT vineyards</a:t>
            </a:r>
          </a:p>
        </p:txBody>
      </p:sp>
      <p:sp>
        <p:nvSpPr>
          <p:cNvPr id="47" name="Rectangle 46"/>
          <p:cNvSpPr/>
          <p:nvPr/>
        </p:nvSpPr>
        <p:spPr>
          <a:xfrm>
            <a:off x="6669658" y="4730591"/>
            <a:ext cx="5397366" cy="1200329"/>
          </a:xfrm>
          <a:prstGeom prst="rect">
            <a:avLst/>
          </a:prstGeom>
        </p:spPr>
        <p:txBody>
          <a:bodyPr wrap="square">
            <a:spAutoFit/>
          </a:bodyPr>
          <a:lstStyle/>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While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«Slope-wise Cultivation» (SC) shows the second-lowest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median sediment flux,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it also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shows among the highest values due to localised concentrated movement of soil particles (as visible on the left).</a:t>
            </a:r>
          </a:p>
          <a:p>
            <a:pPr marL="171450" indent="-171450" algn="just">
              <a:buFont typeface="Arial" panose="020B0604020202020204" pitchFamily="34" charset="0"/>
              <a:buChar char="•"/>
            </a:pP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cs typeface="Times New Roman" panose="02020603050405020304" pitchFamily="18" charset="0"/>
            </a:endParaRPr>
          </a:p>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cs typeface="Times New Roman" panose="02020603050405020304" pitchFamily="18" charset="0"/>
              </a:rPr>
              <a:t>Tukey’s HSD test revealed that all 5 sample groups show significantly different sediment flux values with a 99% confidence level</a:t>
            </a:r>
            <a:endParaRPr lang="en-GB" sz="1200">
              <a:latin typeface="Bahnschrift Light" panose="020B0502040204020203" pitchFamily="34" charset="0"/>
            </a:endParaRPr>
          </a:p>
        </p:txBody>
      </p:sp>
      <p:sp>
        <p:nvSpPr>
          <p:cNvPr id="28" name="Oval 27">
            <a:hlinkClick r:id="rId9" action="ppaction://hlinksldjump"/>
          </p:cNvPr>
          <p:cNvSpPr/>
          <p:nvPr/>
        </p:nvSpPr>
        <p:spPr>
          <a:xfrm>
            <a:off x="1388695"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Tree>
    <p:extLst>
      <p:ext uri="{BB962C8B-B14F-4D97-AF65-F5344CB8AC3E}">
        <p14:creationId xmlns:p14="http://schemas.microsoft.com/office/powerpoint/2010/main" val="4208632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16479" y="5124981"/>
            <a:ext cx="6650966" cy="1083374"/>
          </a:xfrm>
          <a:prstGeom prst="rect">
            <a:avLst/>
          </a:prstGeom>
        </p:spPr>
        <p:txBody>
          <a:bodyPr wrap="square">
            <a:spAutoFit/>
          </a:bodyPr>
          <a:lstStyle/>
          <a:p>
            <a:pPr algn="ctr">
              <a:lnSpc>
                <a:spcPct val="115000"/>
              </a:lnSpc>
            </a:pP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&gt;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key</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example of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zonation</a:t>
            </a:r>
            <a:endPar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endParaRPr>
          </a:p>
          <a:p>
            <a:pPr algn="ctr">
              <a:lnSpc>
                <a:spcPct val="115000"/>
              </a:lnSpc>
            </a:pP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&gt;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boxplot</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erosion</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uphill</a:t>
            </a:r>
            <a:endPar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endParaRPr>
          </a:p>
          <a:p>
            <a:pPr algn="ctr">
              <a:lnSpc>
                <a:spcPct val="115000"/>
              </a:lnSpc>
            </a:pP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&gt;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boxplots</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deposition</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and water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downhill</a:t>
            </a:r>
            <a:endPar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endParaRPr>
          </a:p>
          <a:p>
            <a:pPr algn="ctr">
              <a:lnSpc>
                <a:spcPct val="115000"/>
              </a:lnSpc>
            </a:pP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&gt;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statistics</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on </a:t>
            </a:r>
            <a:r>
              <a:rPr lang="it-IT" sz="1400" kern="1400" spc="-50" err="1"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differences</a:t>
            </a:r>
            <a:r>
              <a:rPr lang="it-IT" sz="1400"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a:t>
            </a:r>
          </a:p>
        </p:txBody>
      </p:sp>
      <p:sp>
        <p:nvSpPr>
          <p:cNvPr id="4" name="Rectangle 3"/>
          <p:cNvSpPr/>
          <p:nvPr/>
        </p:nvSpPr>
        <p:spPr>
          <a:xfrm>
            <a:off x="0" y="275969"/>
            <a:ext cx="12192000" cy="517065"/>
          </a:xfrm>
          <a:prstGeom prst="rect">
            <a:avLst/>
          </a:prstGeom>
        </p:spPr>
        <p:txBody>
          <a:bodyPr wrap="square">
            <a:spAutoFit/>
          </a:bodyPr>
          <a:lstStyle/>
          <a:p>
            <a:pPr algn="ctr">
              <a:lnSpc>
                <a:spcPct val="115000"/>
              </a:lnSpc>
              <a:spcAft>
                <a:spcPts val="0"/>
              </a:spcAft>
            </a:pPr>
            <a:r>
              <a:rPr lang="it-IT" sz="2400" b="1" kern="1400" spc="-50" smtClean="0">
                <a:latin typeface="Bahnschrift" panose="020B0502040204020203" pitchFamily="34" charset="0"/>
                <a:ea typeface="Times New Roman" panose="02020603050405020304" pitchFamily="18" charset="0"/>
                <a:cs typeface="Times New Roman" panose="02020603050405020304" pitchFamily="18" charset="0"/>
              </a:rPr>
              <a:t>Zonation of erosion, deposition &amp; runoff</a:t>
            </a:r>
            <a:endParaRPr lang="it-IT" sz="2400" b="1" kern="1400" spc="-50">
              <a:latin typeface="Bahnschrift" panose="020B0502040204020203" pitchFamily="34" charset="0"/>
              <a:ea typeface="Times New Roman" panose="02020603050405020304" pitchFamily="18" charset="0"/>
              <a:cs typeface="Times New Roman" panose="02020603050405020304" pitchFamily="18" charset="0"/>
            </a:endParaRPr>
          </a:p>
        </p:txBody>
      </p:sp>
      <p:sp>
        <p:nvSpPr>
          <p:cNvPr id="5" name="Oval 4">
            <a:hlinkClick r:id="rId2" action="ppaction://hlinksldjump"/>
          </p:cNvPr>
          <p:cNvSpPr/>
          <p:nvPr/>
        </p:nvSpPr>
        <p:spPr>
          <a:xfrm>
            <a:off x="577596" y="6088863"/>
            <a:ext cx="707874"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Bold SemiConden" panose="020B0502040204020203" pitchFamily="34" charset="0"/>
              </a:rPr>
              <a:t>vineyard types</a:t>
            </a:r>
            <a:endParaRPr lang="en-GB" sz="1050" b="1">
              <a:effectLst>
                <a:outerShdw blurRad="38100" dist="38100" dir="2700000" algn="tl">
                  <a:srgbClr val="000000">
                    <a:alpha val="43137"/>
                  </a:srgbClr>
                </a:outerShdw>
              </a:effectLst>
              <a:latin typeface="Bahnschrift SemiBold SemiConden" panose="020B0502040204020203" pitchFamily="34" charset="0"/>
            </a:endParaRPr>
          </a:p>
        </p:txBody>
      </p:sp>
      <p:sp>
        <p:nvSpPr>
          <p:cNvPr id="6" name="Right Arrow 5"/>
          <p:cNvSpPr/>
          <p:nvPr/>
        </p:nvSpPr>
        <p:spPr>
          <a:xfrm rot="10800000">
            <a:off x="123825"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11716479" y="6245369"/>
            <a:ext cx="350545" cy="398501"/>
          </a:xfrm>
          <a:prstGeom prst="rightArrow">
            <a:avLst>
              <a:gd name="adj1" fmla="val 63169"/>
              <a:gd name="adj2" fmla="val 5984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hlinkClick r:id="rId3" action="ppaction://hlinksldjump"/>
          </p:cNvPr>
          <p:cNvSpPr/>
          <p:nvPr/>
        </p:nvSpPr>
        <p:spPr>
          <a:xfrm>
            <a:off x="10905380" y="608886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the end</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sp>
        <p:nvSpPr>
          <p:cNvPr id="10" name="Oval 9">
            <a:hlinkClick r:id="rId4" action="ppaction://hlinksldjump"/>
          </p:cNvPr>
          <p:cNvSpPr/>
          <p:nvPr/>
        </p:nvSpPr>
        <p:spPr>
          <a:xfrm>
            <a:off x="10094281" y="6090633"/>
            <a:ext cx="695493" cy="70787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to all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results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pic>
        <p:nvPicPr>
          <p:cNvPr id="17" name="Picture 16" descr="Screen Clipping"/>
          <p:cNvPicPr>
            <a:picLocks noChangeAspect="1"/>
          </p:cNvPicPr>
          <p:nvPr/>
        </p:nvPicPr>
        <p:blipFill rotWithShape="1">
          <a:blip r:embed="rId5">
            <a:clrChange>
              <a:clrFrom>
                <a:srgbClr val="FFFEED"/>
              </a:clrFrom>
              <a:clrTo>
                <a:srgbClr val="FFFEED">
                  <a:alpha val="0"/>
                </a:srgbClr>
              </a:clrTo>
            </a:clrChange>
            <a:extLst>
              <a:ext uri="{BEBA8EAE-BF5A-486C-A8C5-ECC9F3942E4B}">
                <a14:imgProps xmlns:a14="http://schemas.microsoft.com/office/drawing/2010/main">
                  <a14:imgLayer r:embed="rId6">
                    <a14:imgEffect>
                      <a14:colorTemperature colorTemp="8800"/>
                    </a14:imgEffect>
                    <a14:imgEffect>
                      <a14:brightnessContrast contrast="15000"/>
                    </a14:imgEffect>
                  </a14:imgLayer>
                </a14:imgProps>
              </a:ext>
              <a:ext uri="{28A0092B-C50C-407E-A947-70E740481C1C}">
                <a14:useLocalDpi xmlns:a14="http://schemas.microsoft.com/office/drawing/2010/main" val="0"/>
              </a:ext>
            </a:extLst>
          </a:blip>
          <a:srcRect l="8487"/>
          <a:stretch/>
        </p:blipFill>
        <p:spPr>
          <a:xfrm flipH="1">
            <a:off x="-10633" y="711938"/>
            <a:ext cx="12216810" cy="5321925"/>
          </a:xfrm>
          <a:prstGeom prst="rect">
            <a:avLst/>
          </a:prstGeom>
          <a:ln>
            <a:noFill/>
          </a:ln>
        </p:spPr>
      </p:pic>
      <p:sp>
        <p:nvSpPr>
          <p:cNvPr id="18" name="Snip Single Corner Rectangle 17"/>
          <p:cNvSpPr/>
          <p:nvPr/>
        </p:nvSpPr>
        <p:spPr>
          <a:xfrm flipH="1">
            <a:off x="5705637" y="1229003"/>
            <a:ext cx="6500537" cy="4804860"/>
          </a:xfrm>
          <a:prstGeom prst="snip1Rect">
            <a:avLst>
              <a:gd name="adj" fmla="val 6897"/>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398097" y="1392349"/>
            <a:ext cx="2668928" cy="4339650"/>
          </a:xfrm>
          <a:prstGeom prst="rect">
            <a:avLst/>
          </a:prstGeom>
          <a:noFill/>
        </p:spPr>
        <p:txBody>
          <a:bodyPr wrap="square">
            <a:spAutoFit/>
          </a:bodyPr>
          <a:lstStyle/>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Erosion</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 deposition &amp; runoff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simulated by SIMWE were quantified seperately for uphill (the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hillslope) and downhill  </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(the </a:t>
            </a:r>
            <a:r>
              <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run-out area</a:t>
            </a: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Uphill erosion shows a similar distribution as sediment flux (previous slide), with lowest medians for «Contour Terracing» (CT) and the highest for «Diagonal Terracing» (DT)</a:t>
            </a:r>
          </a:p>
          <a:p>
            <a:pPr marL="171450" indent="-171450" algn="just">
              <a:buFont typeface="Arial" panose="020B0604020202020204" pitchFamily="34" charset="0"/>
              <a:buChar char="•"/>
            </a:pP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However, downhill deposition and runoff reveal how the 3 terraced practices (CT, BT, DT) are more effective in retaining soil and water on the slope than the 2 non-terraced practices (SC, CC), indicated by lower medians</a:t>
            </a:r>
          </a:p>
          <a:p>
            <a:pPr marL="171450" indent="-171450" algn="just">
              <a:buFont typeface="Arial" panose="020B0604020202020204" pitchFamily="34" charset="0"/>
              <a:buChar char="•"/>
            </a:pPr>
            <a:endParaRPr lang="it-IT" sz="1200" kern="1400" spc="-5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it-IT" sz="1200" kern="1400" spc="-50" smtClean="0">
                <a:solidFill>
                  <a:schemeClr val="bg1"/>
                </a:solidFill>
                <a:effectLst>
                  <a:outerShdw blurRad="38100" dist="38100" dir="2700000" algn="tl">
                    <a:srgbClr val="000000">
                      <a:alpha val="43137"/>
                    </a:srgbClr>
                  </a:outerShdw>
                </a:effectLst>
                <a:latin typeface="Bahnschrift Light" panose="020B0502040204020203" pitchFamily="34" charset="0"/>
                <a:ea typeface="Times New Roman" panose="02020603050405020304" pitchFamily="18" charset="0"/>
                <a:cs typeface="Times New Roman" panose="02020603050405020304" pitchFamily="18" charset="0"/>
              </a:rPr>
              <a:t>Tukey’s HSD test furthermore showed that «Contour Terracing» (CT) showed significant statistical similarities with all other practices</a:t>
            </a:r>
          </a:p>
        </p:txBody>
      </p:sp>
      <p:sp>
        <p:nvSpPr>
          <p:cNvPr id="21" name="Rectangle 20"/>
          <p:cNvSpPr/>
          <p:nvPr/>
        </p:nvSpPr>
        <p:spPr>
          <a:xfrm>
            <a:off x="474371" y="1931652"/>
            <a:ext cx="1726240" cy="517065"/>
          </a:xfrm>
          <a:prstGeom prst="rect">
            <a:avLst/>
          </a:prstGeom>
          <a:noFill/>
        </p:spPr>
        <p:txBody>
          <a:bodyPr wrap="square">
            <a:spAutoFit/>
          </a:bodyPr>
          <a:lstStyle/>
          <a:p>
            <a:pPr algn="ctr">
              <a:lnSpc>
                <a:spcPct val="115000"/>
              </a:lnSpc>
            </a:pPr>
            <a: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uphill segment » : </a:t>
            </a:r>
            <a:b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upper 80% of vineyard</a:t>
            </a:r>
          </a:p>
        </p:txBody>
      </p:sp>
      <p:sp>
        <p:nvSpPr>
          <p:cNvPr id="39" name="Freeform 38"/>
          <p:cNvSpPr/>
          <p:nvPr/>
        </p:nvSpPr>
        <p:spPr>
          <a:xfrm>
            <a:off x="6604" y="2295525"/>
            <a:ext cx="5511546" cy="2273427"/>
          </a:xfrm>
          <a:custGeom>
            <a:avLst/>
            <a:gdLst>
              <a:gd name="connsiteX0" fmla="*/ 393700 w 3556000"/>
              <a:gd name="connsiteY0" fmla="*/ 1492250 h 1492250"/>
              <a:gd name="connsiteX1" fmla="*/ 0 w 3556000"/>
              <a:gd name="connsiteY1" fmla="*/ 1193800 h 1492250"/>
              <a:gd name="connsiteX2" fmla="*/ 79375 w 3556000"/>
              <a:gd name="connsiteY2" fmla="*/ 1177925 h 1492250"/>
              <a:gd name="connsiteX3" fmla="*/ 177800 w 3556000"/>
              <a:gd name="connsiteY3" fmla="*/ 1177925 h 1492250"/>
              <a:gd name="connsiteX4" fmla="*/ 282575 w 3556000"/>
              <a:gd name="connsiteY4" fmla="*/ 1203325 h 1492250"/>
              <a:gd name="connsiteX5" fmla="*/ 393700 w 3556000"/>
              <a:gd name="connsiteY5" fmla="*/ 1190625 h 1492250"/>
              <a:gd name="connsiteX6" fmla="*/ 574675 w 3556000"/>
              <a:gd name="connsiteY6" fmla="*/ 1130300 h 1492250"/>
              <a:gd name="connsiteX7" fmla="*/ 784225 w 3556000"/>
              <a:gd name="connsiteY7" fmla="*/ 1063625 h 1492250"/>
              <a:gd name="connsiteX8" fmla="*/ 1016000 w 3556000"/>
              <a:gd name="connsiteY8" fmla="*/ 968375 h 1492250"/>
              <a:gd name="connsiteX9" fmla="*/ 1254125 w 3556000"/>
              <a:gd name="connsiteY9" fmla="*/ 879475 h 1492250"/>
              <a:gd name="connsiteX10" fmla="*/ 1520825 w 3556000"/>
              <a:gd name="connsiteY10" fmla="*/ 784225 h 1492250"/>
              <a:gd name="connsiteX11" fmla="*/ 1657350 w 3556000"/>
              <a:gd name="connsiteY11" fmla="*/ 714375 h 1492250"/>
              <a:gd name="connsiteX12" fmla="*/ 1743075 w 3556000"/>
              <a:gd name="connsiteY12" fmla="*/ 663575 h 1492250"/>
              <a:gd name="connsiteX13" fmla="*/ 1784350 w 3556000"/>
              <a:gd name="connsiteY13" fmla="*/ 565150 h 1492250"/>
              <a:gd name="connsiteX14" fmla="*/ 1778000 w 3556000"/>
              <a:gd name="connsiteY14" fmla="*/ 463550 h 1492250"/>
              <a:gd name="connsiteX15" fmla="*/ 1847850 w 3556000"/>
              <a:gd name="connsiteY15" fmla="*/ 441325 h 1492250"/>
              <a:gd name="connsiteX16" fmla="*/ 1958975 w 3556000"/>
              <a:gd name="connsiteY16" fmla="*/ 473075 h 1492250"/>
              <a:gd name="connsiteX17" fmla="*/ 2114550 w 3556000"/>
              <a:gd name="connsiteY17" fmla="*/ 492125 h 1492250"/>
              <a:gd name="connsiteX18" fmla="*/ 2308225 w 3556000"/>
              <a:gd name="connsiteY18" fmla="*/ 485775 h 1492250"/>
              <a:gd name="connsiteX19" fmla="*/ 2543175 w 3556000"/>
              <a:gd name="connsiteY19" fmla="*/ 450850 h 1492250"/>
              <a:gd name="connsiteX20" fmla="*/ 2752725 w 3556000"/>
              <a:gd name="connsiteY20" fmla="*/ 403225 h 1492250"/>
              <a:gd name="connsiteX21" fmla="*/ 2968625 w 3556000"/>
              <a:gd name="connsiteY21" fmla="*/ 330200 h 1492250"/>
              <a:gd name="connsiteX22" fmla="*/ 3149600 w 3556000"/>
              <a:gd name="connsiteY22" fmla="*/ 260350 h 1492250"/>
              <a:gd name="connsiteX23" fmla="*/ 3292475 w 3556000"/>
              <a:gd name="connsiteY23" fmla="*/ 165100 h 1492250"/>
              <a:gd name="connsiteX24" fmla="*/ 3403600 w 3556000"/>
              <a:gd name="connsiteY24" fmla="*/ 73025 h 1492250"/>
              <a:gd name="connsiteX25" fmla="*/ 3511550 w 3556000"/>
              <a:gd name="connsiteY25" fmla="*/ 0 h 1492250"/>
              <a:gd name="connsiteX26" fmla="*/ 3556000 w 3556000"/>
              <a:gd name="connsiteY26" fmla="*/ 76200 h 1492250"/>
              <a:gd name="connsiteX27" fmla="*/ 3425825 w 3556000"/>
              <a:gd name="connsiteY27" fmla="*/ 450850 h 1492250"/>
              <a:gd name="connsiteX28" fmla="*/ 3378200 w 3556000"/>
              <a:gd name="connsiteY28" fmla="*/ 508000 h 1492250"/>
              <a:gd name="connsiteX29" fmla="*/ 3162300 w 3556000"/>
              <a:gd name="connsiteY29" fmla="*/ 574675 h 1492250"/>
              <a:gd name="connsiteX30" fmla="*/ 2727325 w 3556000"/>
              <a:gd name="connsiteY30" fmla="*/ 711200 h 1492250"/>
              <a:gd name="connsiteX31" fmla="*/ 2438400 w 3556000"/>
              <a:gd name="connsiteY31" fmla="*/ 806450 h 1492250"/>
              <a:gd name="connsiteX32" fmla="*/ 2028825 w 3556000"/>
              <a:gd name="connsiteY32" fmla="*/ 920750 h 1492250"/>
              <a:gd name="connsiteX33" fmla="*/ 1733550 w 3556000"/>
              <a:gd name="connsiteY33" fmla="*/ 1019175 h 1492250"/>
              <a:gd name="connsiteX34" fmla="*/ 1381125 w 3556000"/>
              <a:gd name="connsiteY34" fmla="*/ 1146175 h 1492250"/>
              <a:gd name="connsiteX35" fmla="*/ 977900 w 3556000"/>
              <a:gd name="connsiteY35" fmla="*/ 1289050 h 1492250"/>
              <a:gd name="connsiteX36" fmla="*/ 730250 w 3556000"/>
              <a:gd name="connsiteY36" fmla="*/ 1381125 h 1492250"/>
              <a:gd name="connsiteX37" fmla="*/ 393700 w 3556000"/>
              <a:gd name="connsiteY37" fmla="*/ 1492250 h 1492250"/>
              <a:gd name="connsiteX0" fmla="*/ 0 w 5530596"/>
              <a:gd name="connsiteY0" fmla="*/ 0 h 1708531"/>
              <a:gd name="connsiteX1" fmla="*/ 1974596 w 5530596"/>
              <a:gd name="connsiteY1" fmla="*/ 1521206 h 1708531"/>
              <a:gd name="connsiteX2" fmla="*/ 2053971 w 5530596"/>
              <a:gd name="connsiteY2" fmla="*/ 1505331 h 1708531"/>
              <a:gd name="connsiteX3" fmla="*/ 2152396 w 5530596"/>
              <a:gd name="connsiteY3" fmla="*/ 1505331 h 1708531"/>
              <a:gd name="connsiteX4" fmla="*/ 2257171 w 5530596"/>
              <a:gd name="connsiteY4" fmla="*/ 1530731 h 1708531"/>
              <a:gd name="connsiteX5" fmla="*/ 2368296 w 5530596"/>
              <a:gd name="connsiteY5" fmla="*/ 1518031 h 1708531"/>
              <a:gd name="connsiteX6" fmla="*/ 2549271 w 5530596"/>
              <a:gd name="connsiteY6" fmla="*/ 1457706 h 1708531"/>
              <a:gd name="connsiteX7" fmla="*/ 2758821 w 5530596"/>
              <a:gd name="connsiteY7" fmla="*/ 1391031 h 1708531"/>
              <a:gd name="connsiteX8" fmla="*/ 2990596 w 5530596"/>
              <a:gd name="connsiteY8" fmla="*/ 1295781 h 1708531"/>
              <a:gd name="connsiteX9" fmla="*/ 3228721 w 5530596"/>
              <a:gd name="connsiteY9" fmla="*/ 1206881 h 1708531"/>
              <a:gd name="connsiteX10" fmla="*/ 3495421 w 5530596"/>
              <a:gd name="connsiteY10" fmla="*/ 1111631 h 1708531"/>
              <a:gd name="connsiteX11" fmla="*/ 3631946 w 5530596"/>
              <a:gd name="connsiteY11" fmla="*/ 1041781 h 1708531"/>
              <a:gd name="connsiteX12" fmla="*/ 3717671 w 5530596"/>
              <a:gd name="connsiteY12" fmla="*/ 990981 h 1708531"/>
              <a:gd name="connsiteX13" fmla="*/ 3758946 w 5530596"/>
              <a:gd name="connsiteY13" fmla="*/ 892556 h 1708531"/>
              <a:gd name="connsiteX14" fmla="*/ 3752596 w 5530596"/>
              <a:gd name="connsiteY14" fmla="*/ 790956 h 1708531"/>
              <a:gd name="connsiteX15" fmla="*/ 3822446 w 5530596"/>
              <a:gd name="connsiteY15" fmla="*/ 768731 h 1708531"/>
              <a:gd name="connsiteX16" fmla="*/ 3933571 w 5530596"/>
              <a:gd name="connsiteY16" fmla="*/ 800481 h 1708531"/>
              <a:gd name="connsiteX17" fmla="*/ 4089146 w 5530596"/>
              <a:gd name="connsiteY17" fmla="*/ 819531 h 1708531"/>
              <a:gd name="connsiteX18" fmla="*/ 4282821 w 5530596"/>
              <a:gd name="connsiteY18" fmla="*/ 813181 h 1708531"/>
              <a:gd name="connsiteX19" fmla="*/ 4517771 w 5530596"/>
              <a:gd name="connsiteY19" fmla="*/ 778256 h 1708531"/>
              <a:gd name="connsiteX20" fmla="*/ 4727321 w 5530596"/>
              <a:gd name="connsiteY20" fmla="*/ 730631 h 1708531"/>
              <a:gd name="connsiteX21" fmla="*/ 4943221 w 5530596"/>
              <a:gd name="connsiteY21" fmla="*/ 657606 h 1708531"/>
              <a:gd name="connsiteX22" fmla="*/ 5124196 w 5530596"/>
              <a:gd name="connsiteY22" fmla="*/ 587756 h 1708531"/>
              <a:gd name="connsiteX23" fmla="*/ 5267071 w 5530596"/>
              <a:gd name="connsiteY23" fmla="*/ 492506 h 1708531"/>
              <a:gd name="connsiteX24" fmla="*/ 5378196 w 5530596"/>
              <a:gd name="connsiteY24" fmla="*/ 400431 h 1708531"/>
              <a:gd name="connsiteX25" fmla="*/ 5486146 w 5530596"/>
              <a:gd name="connsiteY25" fmla="*/ 327406 h 1708531"/>
              <a:gd name="connsiteX26" fmla="*/ 5530596 w 5530596"/>
              <a:gd name="connsiteY26" fmla="*/ 403606 h 1708531"/>
              <a:gd name="connsiteX27" fmla="*/ 5400421 w 5530596"/>
              <a:gd name="connsiteY27" fmla="*/ 778256 h 1708531"/>
              <a:gd name="connsiteX28" fmla="*/ 5352796 w 5530596"/>
              <a:gd name="connsiteY28" fmla="*/ 835406 h 1708531"/>
              <a:gd name="connsiteX29" fmla="*/ 5136896 w 5530596"/>
              <a:gd name="connsiteY29" fmla="*/ 902081 h 1708531"/>
              <a:gd name="connsiteX30" fmla="*/ 4701921 w 5530596"/>
              <a:gd name="connsiteY30" fmla="*/ 1038606 h 1708531"/>
              <a:gd name="connsiteX31" fmla="*/ 4412996 w 5530596"/>
              <a:gd name="connsiteY31" fmla="*/ 1133856 h 1708531"/>
              <a:gd name="connsiteX32" fmla="*/ 4003421 w 5530596"/>
              <a:gd name="connsiteY32" fmla="*/ 1248156 h 1708531"/>
              <a:gd name="connsiteX33" fmla="*/ 3708146 w 5530596"/>
              <a:gd name="connsiteY33" fmla="*/ 1346581 h 1708531"/>
              <a:gd name="connsiteX34" fmla="*/ 3355721 w 5530596"/>
              <a:gd name="connsiteY34" fmla="*/ 1473581 h 1708531"/>
              <a:gd name="connsiteX35" fmla="*/ 2952496 w 5530596"/>
              <a:gd name="connsiteY35" fmla="*/ 1616456 h 1708531"/>
              <a:gd name="connsiteX36" fmla="*/ 2704846 w 5530596"/>
              <a:gd name="connsiteY36" fmla="*/ 1708531 h 1708531"/>
              <a:gd name="connsiteX37" fmla="*/ 0 w 5530596"/>
              <a:gd name="connsiteY37" fmla="*/ 0 h 1708531"/>
              <a:gd name="connsiteX0" fmla="*/ 0 w 5530596"/>
              <a:gd name="connsiteY0" fmla="*/ 0 h 1616456"/>
              <a:gd name="connsiteX1" fmla="*/ 1974596 w 5530596"/>
              <a:gd name="connsiteY1" fmla="*/ 1521206 h 1616456"/>
              <a:gd name="connsiteX2" fmla="*/ 2053971 w 5530596"/>
              <a:gd name="connsiteY2" fmla="*/ 1505331 h 1616456"/>
              <a:gd name="connsiteX3" fmla="*/ 2152396 w 5530596"/>
              <a:gd name="connsiteY3" fmla="*/ 1505331 h 1616456"/>
              <a:gd name="connsiteX4" fmla="*/ 2257171 w 5530596"/>
              <a:gd name="connsiteY4" fmla="*/ 1530731 h 1616456"/>
              <a:gd name="connsiteX5" fmla="*/ 2368296 w 5530596"/>
              <a:gd name="connsiteY5" fmla="*/ 1518031 h 1616456"/>
              <a:gd name="connsiteX6" fmla="*/ 2549271 w 5530596"/>
              <a:gd name="connsiteY6" fmla="*/ 1457706 h 1616456"/>
              <a:gd name="connsiteX7" fmla="*/ 2758821 w 5530596"/>
              <a:gd name="connsiteY7" fmla="*/ 1391031 h 1616456"/>
              <a:gd name="connsiteX8" fmla="*/ 2990596 w 5530596"/>
              <a:gd name="connsiteY8" fmla="*/ 1295781 h 1616456"/>
              <a:gd name="connsiteX9" fmla="*/ 3228721 w 5530596"/>
              <a:gd name="connsiteY9" fmla="*/ 1206881 h 1616456"/>
              <a:gd name="connsiteX10" fmla="*/ 3495421 w 5530596"/>
              <a:gd name="connsiteY10" fmla="*/ 1111631 h 1616456"/>
              <a:gd name="connsiteX11" fmla="*/ 3631946 w 5530596"/>
              <a:gd name="connsiteY11" fmla="*/ 1041781 h 1616456"/>
              <a:gd name="connsiteX12" fmla="*/ 3717671 w 5530596"/>
              <a:gd name="connsiteY12" fmla="*/ 990981 h 1616456"/>
              <a:gd name="connsiteX13" fmla="*/ 3758946 w 5530596"/>
              <a:gd name="connsiteY13" fmla="*/ 892556 h 1616456"/>
              <a:gd name="connsiteX14" fmla="*/ 3752596 w 5530596"/>
              <a:gd name="connsiteY14" fmla="*/ 790956 h 1616456"/>
              <a:gd name="connsiteX15" fmla="*/ 3822446 w 5530596"/>
              <a:gd name="connsiteY15" fmla="*/ 768731 h 1616456"/>
              <a:gd name="connsiteX16" fmla="*/ 3933571 w 5530596"/>
              <a:gd name="connsiteY16" fmla="*/ 800481 h 1616456"/>
              <a:gd name="connsiteX17" fmla="*/ 4089146 w 5530596"/>
              <a:gd name="connsiteY17" fmla="*/ 819531 h 1616456"/>
              <a:gd name="connsiteX18" fmla="*/ 4282821 w 5530596"/>
              <a:gd name="connsiteY18" fmla="*/ 813181 h 1616456"/>
              <a:gd name="connsiteX19" fmla="*/ 4517771 w 5530596"/>
              <a:gd name="connsiteY19" fmla="*/ 778256 h 1616456"/>
              <a:gd name="connsiteX20" fmla="*/ 4727321 w 5530596"/>
              <a:gd name="connsiteY20" fmla="*/ 730631 h 1616456"/>
              <a:gd name="connsiteX21" fmla="*/ 4943221 w 5530596"/>
              <a:gd name="connsiteY21" fmla="*/ 657606 h 1616456"/>
              <a:gd name="connsiteX22" fmla="*/ 5124196 w 5530596"/>
              <a:gd name="connsiteY22" fmla="*/ 587756 h 1616456"/>
              <a:gd name="connsiteX23" fmla="*/ 5267071 w 5530596"/>
              <a:gd name="connsiteY23" fmla="*/ 492506 h 1616456"/>
              <a:gd name="connsiteX24" fmla="*/ 5378196 w 5530596"/>
              <a:gd name="connsiteY24" fmla="*/ 400431 h 1616456"/>
              <a:gd name="connsiteX25" fmla="*/ 5486146 w 5530596"/>
              <a:gd name="connsiteY25" fmla="*/ 327406 h 1616456"/>
              <a:gd name="connsiteX26" fmla="*/ 5530596 w 5530596"/>
              <a:gd name="connsiteY26" fmla="*/ 403606 h 1616456"/>
              <a:gd name="connsiteX27" fmla="*/ 5400421 w 5530596"/>
              <a:gd name="connsiteY27" fmla="*/ 778256 h 1616456"/>
              <a:gd name="connsiteX28" fmla="*/ 5352796 w 5530596"/>
              <a:gd name="connsiteY28" fmla="*/ 835406 h 1616456"/>
              <a:gd name="connsiteX29" fmla="*/ 5136896 w 5530596"/>
              <a:gd name="connsiteY29" fmla="*/ 902081 h 1616456"/>
              <a:gd name="connsiteX30" fmla="*/ 4701921 w 5530596"/>
              <a:gd name="connsiteY30" fmla="*/ 1038606 h 1616456"/>
              <a:gd name="connsiteX31" fmla="*/ 4412996 w 5530596"/>
              <a:gd name="connsiteY31" fmla="*/ 1133856 h 1616456"/>
              <a:gd name="connsiteX32" fmla="*/ 4003421 w 5530596"/>
              <a:gd name="connsiteY32" fmla="*/ 1248156 h 1616456"/>
              <a:gd name="connsiteX33" fmla="*/ 3708146 w 5530596"/>
              <a:gd name="connsiteY33" fmla="*/ 1346581 h 1616456"/>
              <a:gd name="connsiteX34" fmla="*/ 3355721 w 5530596"/>
              <a:gd name="connsiteY34" fmla="*/ 1473581 h 1616456"/>
              <a:gd name="connsiteX35" fmla="*/ 2952496 w 5530596"/>
              <a:gd name="connsiteY35" fmla="*/ 1616456 h 1616456"/>
              <a:gd name="connsiteX36" fmla="*/ 0 w 5530596"/>
              <a:gd name="connsiteY36" fmla="*/ 0 h 1616456"/>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5136896 w 5530596"/>
              <a:gd name="connsiteY29" fmla="*/ 902081 h 1530731"/>
              <a:gd name="connsiteX30" fmla="*/ 4701921 w 5530596"/>
              <a:gd name="connsiteY30" fmla="*/ 1038606 h 1530731"/>
              <a:gd name="connsiteX31" fmla="*/ 4412996 w 5530596"/>
              <a:gd name="connsiteY31" fmla="*/ 1133856 h 1530731"/>
              <a:gd name="connsiteX32" fmla="*/ 4003421 w 5530596"/>
              <a:gd name="connsiteY32" fmla="*/ 1248156 h 1530731"/>
              <a:gd name="connsiteX33" fmla="*/ 3708146 w 5530596"/>
              <a:gd name="connsiteY33" fmla="*/ 1346581 h 1530731"/>
              <a:gd name="connsiteX34" fmla="*/ 3355721 w 5530596"/>
              <a:gd name="connsiteY34" fmla="*/ 1473581 h 1530731"/>
              <a:gd name="connsiteX35" fmla="*/ 0 w 5530596"/>
              <a:gd name="connsiteY35"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5136896 w 5530596"/>
              <a:gd name="connsiteY29" fmla="*/ 902081 h 1530731"/>
              <a:gd name="connsiteX30" fmla="*/ 4701921 w 5530596"/>
              <a:gd name="connsiteY30" fmla="*/ 1038606 h 1530731"/>
              <a:gd name="connsiteX31" fmla="*/ 4412996 w 5530596"/>
              <a:gd name="connsiteY31" fmla="*/ 1133856 h 1530731"/>
              <a:gd name="connsiteX32" fmla="*/ 4003421 w 5530596"/>
              <a:gd name="connsiteY32" fmla="*/ 1248156 h 1530731"/>
              <a:gd name="connsiteX33" fmla="*/ 3708146 w 5530596"/>
              <a:gd name="connsiteY33" fmla="*/ 1346581 h 1530731"/>
              <a:gd name="connsiteX34" fmla="*/ 0 w 5530596"/>
              <a:gd name="connsiteY34"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5136896 w 5530596"/>
              <a:gd name="connsiteY29" fmla="*/ 902081 h 1530731"/>
              <a:gd name="connsiteX30" fmla="*/ 4701921 w 5530596"/>
              <a:gd name="connsiteY30" fmla="*/ 1038606 h 1530731"/>
              <a:gd name="connsiteX31" fmla="*/ 4412996 w 5530596"/>
              <a:gd name="connsiteY31" fmla="*/ 1133856 h 1530731"/>
              <a:gd name="connsiteX32" fmla="*/ 4003421 w 5530596"/>
              <a:gd name="connsiteY32" fmla="*/ 1248156 h 1530731"/>
              <a:gd name="connsiteX33" fmla="*/ 0 w 5530596"/>
              <a:gd name="connsiteY33"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5136896 w 5530596"/>
              <a:gd name="connsiteY29" fmla="*/ 902081 h 1530731"/>
              <a:gd name="connsiteX30" fmla="*/ 4701921 w 5530596"/>
              <a:gd name="connsiteY30" fmla="*/ 1038606 h 1530731"/>
              <a:gd name="connsiteX31" fmla="*/ 4412996 w 5530596"/>
              <a:gd name="connsiteY31" fmla="*/ 1133856 h 1530731"/>
              <a:gd name="connsiteX32" fmla="*/ 0 w 5530596"/>
              <a:gd name="connsiteY32"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5136896 w 5530596"/>
              <a:gd name="connsiteY29" fmla="*/ 902081 h 1530731"/>
              <a:gd name="connsiteX30" fmla="*/ 4701921 w 5530596"/>
              <a:gd name="connsiteY30" fmla="*/ 1038606 h 1530731"/>
              <a:gd name="connsiteX31" fmla="*/ 0 w 5530596"/>
              <a:gd name="connsiteY31"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5136896 w 5530596"/>
              <a:gd name="connsiteY29" fmla="*/ 902081 h 1530731"/>
              <a:gd name="connsiteX30" fmla="*/ 0 w 5530596"/>
              <a:gd name="connsiteY30"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5352796 w 5530596"/>
              <a:gd name="connsiteY28" fmla="*/ 835406 h 1530731"/>
              <a:gd name="connsiteX29" fmla="*/ 0 w 5530596"/>
              <a:gd name="connsiteY29"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00421 w 5530596"/>
              <a:gd name="connsiteY27" fmla="*/ 778256 h 1530731"/>
              <a:gd name="connsiteX28" fmla="*/ 0 w 5530596"/>
              <a:gd name="connsiteY28"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76621 w 5530596"/>
              <a:gd name="connsiteY27" fmla="*/ 289306 h 1530731"/>
              <a:gd name="connsiteX28" fmla="*/ 0 w 5530596"/>
              <a:gd name="connsiteY28" fmla="*/ 0 h 1530731"/>
              <a:gd name="connsiteX0" fmla="*/ 0 w 5530596"/>
              <a:gd name="connsiteY0" fmla="*/ 0 h 1530731"/>
              <a:gd name="connsiteX1" fmla="*/ 1974596 w 5530596"/>
              <a:gd name="connsiteY1" fmla="*/ 1521206 h 1530731"/>
              <a:gd name="connsiteX2" fmla="*/ 2053971 w 5530596"/>
              <a:gd name="connsiteY2" fmla="*/ 1505331 h 1530731"/>
              <a:gd name="connsiteX3" fmla="*/ 2152396 w 5530596"/>
              <a:gd name="connsiteY3" fmla="*/ 1505331 h 1530731"/>
              <a:gd name="connsiteX4" fmla="*/ 2257171 w 5530596"/>
              <a:gd name="connsiteY4" fmla="*/ 1530731 h 1530731"/>
              <a:gd name="connsiteX5" fmla="*/ 2368296 w 5530596"/>
              <a:gd name="connsiteY5" fmla="*/ 1518031 h 1530731"/>
              <a:gd name="connsiteX6" fmla="*/ 2549271 w 5530596"/>
              <a:gd name="connsiteY6" fmla="*/ 1457706 h 1530731"/>
              <a:gd name="connsiteX7" fmla="*/ 2758821 w 5530596"/>
              <a:gd name="connsiteY7" fmla="*/ 1391031 h 1530731"/>
              <a:gd name="connsiteX8" fmla="*/ 2990596 w 5530596"/>
              <a:gd name="connsiteY8" fmla="*/ 1295781 h 1530731"/>
              <a:gd name="connsiteX9" fmla="*/ 3228721 w 5530596"/>
              <a:gd name="connsiteY9" fmla="*/ 1206881 h 1530731"/>
              <a:gd name="connsiteX10" fmla="*/ 3495421 w 5530596"/>
              <a:gd name="connsiteY10" fmla="*/ 1111631 h 1530731"/>
              <a:gd name="connsiteX11" fmla="*/ 3631946 w 5530596"/>
              <a:gd name="connsiteY11" fmla="*/ 1041781 h 1530731"/>
              <a:gd name="connsiteX12" fmla="*/ 3717671 w 5530596"/>
              <a:gd name="connsiteY12" fmla="*/ 990981 h 1530731"/>
              <a:gd name="connsiteX13" fmla="*/ 3758946 w 5530596"/>
              <a:gd name="connsiteY13" fmla="*/ 892556 h 1530731"/>
              <a:gd name="connsiteX14" fmla="*/ 3752596 w 5530596"/>
              <a:gd name="connsiteY14" fmla="*/ 790956 h 1530731"/>
              <a:gd name="connsiteX15" fmla="*/ 3822446 w 5530596"/>
              <a:gd name="connsiteY15" fmla="*/ 768731 h 1530731"/>
              <a:gd name="connsiteX16" fmla="*/ 3933571 w 5530596"/>
              <a:gd name="connsiteY16" fmla="*/ 800481 h 1530731"/>
              <a:gd name="connsiteX17" fmla="*/ 4089146 w 5530596"/>
              <a:gd name="connsiteY17" fmla="*/ 819531 h 1530731"/>
              <a:gd name="connsiteX18" fmla="*/ 4282821 w 5530596"/>
              <a:gd name="connsiteY18" fmla="*/ 813181 h 1530731"/>
              <a:gd name="connsiteX19" fmla="*/ 4517771 w 5530596"/>
              <a:gd name="connsiteY19" fmla="*/ 778256 h 1530731"/>
              <a:gd name="connsiteX20" fmla="*/ 4727321 w 5530596"/>
              <a:gd name="connsiteY20" fmla="*/ 730631 h 1530731"/>
              <a:gd name="connsiteX21" fmla="*/ 4943221 w 5530596"/>
              <a:gd name="connsiteY21" fmla="*/ 657606 h 1530731"/>
              <a:gd name="connsiteX22" fmla="*/ 5124196 w 5530596"/>
              <a:gd name="connsiteY22" fmla="*/ 587756 h 1530731"/>
              <a:gd name="connsiteX23" fmla="*/ 5267071 w 5530596"/>
              <a:gd name="connsiteY23" fmla="*/ 492506 h 1530731"/>
              <a:gd name="connsiteX24" fmla="*/ 5378196 w 5530596"/>
              <a:gd name="connsiteY24" fmla="*/ 400431 h 1530731"/>
              <a:gd name="connsiteX25" fmla="*/ 5486146 w 5530596"/>
              <a:gd name="connsiteY25" fmla="*/ 327406 h 1530731"/>
              <a:gd name="connsiteX26" fmla="*/ 5530596 w 5530596"/>
              <a:gd name="connsiteY26" fmla="*/ 403606 h 1530731"/>
              <a:gd name="connsiteX27" fmla="*/ 5476621 w 5530596"/>
              <a:gd name="connsiteY27" fmla="*/ 289306 h 1530731"/>
              <a:gd name="connsiteX28" fmla="*/ 4203446 w 5530596"/>
              <a:gd name="connsiteY28" fmla="*/ 222504 h 1530731"/>
              <a:gd name="connsiteX29" fmla="*/ 0 w 5530596"/>
              <a:gd name="connsiteY29" fmla="*/ 0 h 1530731"/>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0 w 5530596"/>
              <a:gd name="connsiteY29"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479546 w 5530596"/>
              <a:gd name="connsiteY29" fmla="*/ 133350 h 2273427"/>
              <a:gd name="connsiteX30" fmla="*/ 0 w 5530596"/>
              <a:gd name="connsiteY30"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0 w 5530596"/>
              <a:gd name="connsiteY30"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3841496 w 5530596"/>
              <a:gd name="connsiteY30" fmla="*/ 127000 h 2273427"/>
              <a:gd name="connsiteX31" fmla="*/ 0 w 5530596"/>
              <a:gd name="connsiteY31"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3422396 w 5530596"/>
              <a:gd name="connsiteY30" fmla="*/ 215900 h 2273427"/>
              <a:gd name="connsiteX31" fmla="*/ 0 w 5530596"/>
              <a:gd name="connsiteY31"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3422396 w 5530596"/>
              <a:gd name="connsiteY30" fmla="*/ 215900 h 2273427"/>
              <a:gd name="connsiteX31" fmla="*/ 3015996 w 5530596"/>
              <a:gd name="connsiteY31" fmla="*/ 292100 h 2273427"/>
              <a:gd name="connsiteX32" fmla="*/ 0 w 5530596"/>
              <a:gd name="connsiteY32"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3422396 w 5530596"/>
              <a:gd name="connsiteY30" fmla="*/ 215900 h 2273427"/>
              <a:gd name="connsiteX31" fmla="*/ 2920746 w 5530596"/>
              <a:gd name="connsiteY31" fmla="*/ 349250 h 2273427"/>
              <a:gd name="connsiteX32" fmla="*/ 0 w 5530596"/>
              <a:gd name="connsiteY32"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3422396 w 5530596"/>
              <a:gd name="connsiteY30" fmla="*/ 215900 h 2273427"/>
              <a:gd name="connsiteX31" fmla="*/ 2920746 w 5530596"/>
              <a:gd name="connsiteY31" fmla="*/ 349250 h 2273427"/>
              <a:gd name="connsiteX32" fmla="*/ 1841246 w 5530596"/>
              <a:gd name="connsiteY32" fmla="*/ 495300 h 2273427"/>
              <a:gd name="connsiteX33" fmla="*/ 0 w 5530596"/>
              <a:gd name="connsiteY33" fmla="*/ 742696 h 2273427"/>
              <a:gd name="connsiteX0" fmla="*/ 0 w 5530596"/>
              <a:gd name="connsiteY0" fmla="*/ 742696 h 2273427"/>
              <a:gd name="connsiteX1" fmla="*/ 1974596 w 5530596"/>
              <a:gd name="connsiteY1" fmla="*/ 2263902 h 2273427"/>
              <a:gd name="connsiteX2" fmla="*/ 2053971 w 5530596"/>
              <a:gd name="connsiteY2" fmla="*/ 2248027 h 2273427"/>
              <a:gd name="connsiteX3" fmla="*/ 2152396 w 5530596"/>
              <a:gd name="connsiteY3" fmla="*/ 2248027 h 2273427"/>
              <a:gd name="connsiteX4" fmla="*/ 2257171 w 5530596"/>
              <a:gd name="connsiteY4" fmla="*/ 2273427 h 2273427"/>
              <a:gd name="connsiteX5" fmla="*/ 2368296 w 5530596"/>
              <a:gd name="connsiteY5" fmla="*/ 2260727 h 2273427"/>
              <a:gd name="connsiteX6" fmla="*/ 2549271 w 5530596"/>
              <a:gd name="connsiteY6" fmla="*/ 2200402 h 2273427"/>
              <a:gd name="connsiteX7" fmla="*/ 2758821 w 5530596"/>
              <a:gd name="connsiteY7" fmla="*/ 2133727 h 2273427"/>
              <a:gd name="connsiteX8" fmla="*/ 2990596 w 5530596"/>
              <a:gd name="connsiteY8" fmla="*/ 2038477 h 2273427"/>
              <a:gd name="connsiteX9" fmla="*/ 3228721 w 5530596"/>
              <a:gd name="connsiteY9" fmla="*/ 1949577 h 2273427"/>
              <a:gd name="connsiteX10" fmla="*/ 3495421 w 5530596"/>
              <a:gd name="connsiteY10" fmla="*/ 1854327 h 2273427"/>
              <a:gd name="connsiteX11" fmla="*/ 3631946 w 5530596"/>
              <a:gd name="connsiteY11" fmla="*/ 1784477 h 2273427"/>
              <a:gd name="connsiteX12" fmla="*/ 3717671 w 5530596"/>
              <a:gd name="connsiteY12" fmla="*/ 1733677 h 2273427"/>
              <a:gd name="connsiteX13" fmla="*/ 3758946 w 5530596"/>
              <a:gd name="connsiteY13" fmla="*/ 1635252 h 2273427"/>
              <a:gd name="connsiteX14" fmla="*/ 3752596 w 5530596"/>
              <a:gd name="connsiteY14" fmla="*/ 1533652 h 2273427"/>
              <a:gd name="connsiteX15" fmla="*/ 3822446 w 5530596"/>
              <a:gd name="connsiteY15" fmla="*/ 1511427 h 2273427"/>
              <a:gd name="connsiteX16" fmla="*/ 3933571 w 5530596"/>
              <a:gd name="connsiteY16" fmla="*/ 1543177 h 2273427"/>
              <a:gd name="connsiteX17" fmla="*/ 4089146 w 5530596"/>
              <a:gd name="connsiteY17" fmla="*/ 1562227 h 2273427"/>
              <a:gd name="connsiteX18" fmla="*/ 4282821 w 5530596"/>
              <a:gd name="connsiteY18" fmla="*/ 1555877 h 2273427"/>
              <a:gd name="connsiteX19" fmla="*/ 4517771 w 5530596"/>
              <a:gd name="connsiteY19" fmla="*/ 1520952 h 2273427"/>
              <a:gd name="connsiteX20" fmla="*/ 4727321 w 5530596"/>
              <a:gd name="connsiteY20" fmla="*/ 1473327 h 2273427"/>
              <a:gd name="connsiteX21" fmla="*/ 4943221 w 5530596"/>
              <a:gd name="connsiteY21" fmla="*/ 1400302 h 2273427"/>
              <a:gd name="connsiteX22" fmla="*/ 5124196 w 5530596"/>
              <a:gd name="connsiteY22" fmla="*/ 1330452 h 2273427"/>
              <a:gd name="connsiteX23" fmla="*/ 5267071 w 5530596"/>
              <a:gd name="connsiteY23" fmla="*/ 1235202 h 2273427"/>
              <a:gd name="connsiteX24" fmla="*/ 5378196 w 5530596"/>
              <a:gd name="connsiteY24" fmla="*/ 1143127 h 2273427"/>
              <a:gd name="connsiteX25" fmla="*/ 5486146 w 5530596"/>
              <a:gd name="connsiteY25" fmla="*/ 1070102 h 2273427"/>
              <a:gd name="connsiteX26" fmla="*/ 5530596 w 5530596"/>
              <a:gd name="connsiteY26" fmla="*/ 1146302 h 2273427"/>
              <a:gd name="connsiteX27" fmla="*/ 5476621 w 5530596"/>
              <a:gd name="connsiteY27" fmla="*/ 1032002 h 2273427"/>
              <a:gd name="connsiteX28" fmla="*/ 4279646 w 5530596"/>
              <a:gd name="connsiteY28" fmla="*/ 0 h 2273427"/>
              <a:gd name="connsiteX29" fmla="*/ 3879596 w 5530596"/>
              <a:gd name="connsiteY29" fmla="*/ 127000 h 2273427"/>
              <a:gd name="connsiteX30" fmla="*/ 3422396 w 5530596"/>
              <a:gd name="connsiteY30" fmla="*/ 215900 h 2273427"/>
              <a:gd name="connsiteX31" fmla="*/ 2920746 w 5530596"/>
              <a:gd name="connsiteY31" fmla="*/ 349250 h 2273427"/>
              <a:gd name="connsiteX32" fmla="*/ 1809496 w 5530596"/>
              <a:gd name="connsiteY32" fmla="*/ 533400 h 2273427"/>
              <a:gd name="connsiteX33" fmla="*/ 0 w 5530596"/>
              <a:gd name="connsiteY33" fmla="*/ 742696 h 2273427"/>
              <a:gd name="connsiteX0" fmla="*/ 0 w 5555996"/>
              <a:gd name="connsiteY0" fmla="*/ 723646 h 2273427"/>
              <a:gd name="connsiteX1" fmla="*/ 1999996 w 5555996"/>
              <a:gd name="connsiteY1" fmla="*/ 2263902 h 2273427"/>
              <a:gd name="connsiteX2" fmla="*/ 2079371 w 5555996"/>
              <a:gd name="connsiteY2" fmla="*/ 2248027 h 2273427"/>
              <a:gd name="connsiteX3" fmla="*/ 2177796 w 5555996"/>
              <a:gd name="connsiteY3" fmla="*/ 2248027 h 2273427"/>
              <a:gd name="connsiteX4" fmla="*/ 2282571 w 5555996"/>
              <a:gd name="connsiteY4" fmla="*/ 2273427 h 2273427"/>
              <a:gd name="connsiteX5" fmla="*/ 2393696 w 5555996"/>
              <a:gd name="connsiteY5" fmla="*/ 2260727 h 2273427"/>
              <a:gd name="connsiteX6" fmla="*/ 2574671 w 5555996"/>
              <a:gd name="connsiteY6" fmla="*/ 2200402 h 2273427"/>
              <a:gd name="connsiteX7" fmla="*/ 2784221 w 5555996"/>
              <a:gd name="connsiteY7" fmla="*/ 2133727 h 2273427"/>
              <a:gd name="connsiteX8" fmla="*/ 3015996 w 5555996"/>
              <a:gd name="connsiteY8" fmla="*/ 2038477 h 2273427"/>
              <a:gd name="connsiteX9" fmla="*/ 3254121 w 5555996"/>
              <a:gd name="connsiteY9" fmla="*/ 1949577 h 2273427"/>
              <a:gd name="connsiteX10" fmla="*/ 3520821 w 5555996"/>
              <a:gd name="connsiteY10" fmla="*/ 1854327 h 2273427"/>
              <a:gd name="connsiteX11" fmla="*/ 3657346 w 5555996"/>
              <a:gd name="connsiteY11" fmla="*/ 1784477 h 2273427"/>
              <a:gd name="connsiteX12" fmla="*/ 3743071 w 5555996"/>
              <a:gd name="connsiteY12" fmla="*/ 1733677 h 2273427"/>
              <a:gd name="connsiteX13" fmla="*/ 3784346 w 5555996"/>
              <a:gd name="connsiteY13" fmla="*/ 1635252 h 2273427"/>
              <a:gd name="connsiteX14" fmla="*/ 3777996 w 5555996"/>
              <a:gd name="connsiteY14" fmla="*/ 1533652 h 2273427"/>
              <a:gd name="connsiteX15" fmla="*/ 3847846 w 5555996"/>
              <a:gd name="connsiteY15" fmla="*/ 1511427 h 2273427"/>
              <a:gd name="connsiteX16" fmla="*/ 3958971 w 5555996"/>
              <a:gd name="connsiteY16" fmla="*/ 1543177 h 2273427"/>
              <a:gd name="connsiteX17" fmla="*/ 4114546 w 5555996"/>
              <a:gd name="connsiteY17" fmla="*/ 1562227 h 2273427"/>
              <a:gd name="connsiteX18" fmla="*/ 4308221 w 5555996"/>
              <a:gd name="connsiteY18" fmla="*/ 1555877 h 2273427"/>
              <a:gd name="connsiteX19" fmla="*/ 4543171 w 5555996"/>
              <a:gd name="connsiteY19" fmla="*/ 1520952 h 2273427"/>
              <a:gd name="connsiteX20" fmla="*/ 4752721 w 5555996"/>
              <a:gd name="connsiteY20" fmla="*/ 1473327 h 2273427"/>
              <a:gd name="connsiteX21" fmla="*/ 4968621 w 5555996"/>
              <a:gd name="connsiteY21" fmla="*/ 1400302 h 2273427"/>
              <a:gd name="connsiteX22" fmla="*/ 5149596 w 5555996"/>
              <a:gd name="connsiteY22" fmla="*/ 1330452 h 2273427"/>
              <a:gd name="connsiteX23" fmla="*/ 5292471 w 5555996"/>
              <a:gd name="connsiteY23" fmla="*/ 1235202 h 2273427"/>
              <a:gd name="connsiteX24" fmla="*/ 5403596 w 5555996"/>
              <a:gd name="connsiteY24" fmla="*/ 1143127 h 2273427"/>
              <a:gd name="connsiteX25" fmla="*/ 5511546 w 5555996"/>
              <a:gd name="connsiteY25" fmla="*/ 1070102 h 2273427"/>
              <a:gd name="connsiteX26" fmla="*/ 5555996 w 5555996"/>
              <a:gd name="connsiteY26" fmla="*/ 1146302 h 2273427"/>
              <a:gd name="connsiteX27" fmla="*/ 5502021 w 5555996"/>
              <a:gd name="connsiteY27" fmla="*/ 1032002 h 2273427"/>
              <a:gd name="connsiteX28" fmla="*/ 4305046 w 5555996"/>
              <a:gd name="connsiteY28" fmla="*/ 0 h 2273427"/>
              <a:gd name="connsiteX29" fmla="*/ 3904996 w 5555996"/>
              <a:gd name="connsiteY29" fmla="*/ 127000 h 2273427"/>
              <a:gd name="connsiteX30" fmla="*/ 3447796 w 5555996"/>
              <a:gd name="connsiteY30" fmla="*/ 215900 h 2273427"/>
              <a:gd name="connsiteX31" fmla="*/ 2946146 w 5555996"/>
              <a:gd name="connsiteY31" fmla="*/ 349250 h 2273427"/>
              <a:gd name="connsiteX32" fmla="*/ 1834896 w 5555996"/>
              <a:gd name="connsiteY32" fmla="*/ 533400 h 2273427"/>
              <a:gd name="connsiteX33" fmla="*/ 0 w 5555996"/>
              <a:gd name="connsiteY33" fmla="*/ 723646 h 2273427"/>
              <a:gd name="connsiteX0" fmla="*/ 0 w 5511546"/>
              <a:gd name="connsiteY0" fmla="*/ 723646 h 2273427"/>
              <a:gd name="connsiteX1" fmla="*/ 1999996 w 5511546"/>
              <a:gd name="connsiteY1" fmla="*/ 2263902 h 2273427"/>
              <a:gd name="connsiteX2" fmla="*/ 2079371 w 5511546"/>
              <a:gd name="connsiteY2" fmla="*/ 2248027 h 2273427"/>
              <a:gd name="connsiteX3" fmla="*/ 2177796 w 5511546"/>
              <a:gd name="connsiteY3" fmla="*/ 2248027 h 2273427"/>
              <a:gd name="connsiteX4" fmla="*/ 2282571 w 5511546"/>
              <a:gd name="connsiteY4" fmla="*/ 2273427 h 2273427"/>
              <a:gd name="connsiteX5" fmla="*/ 2393696 w 5511546"/>
              <a:gd name="connsiteY5" fmla="*/ 2260727 h 2273427"/>
              <a:gd name="connsiteX6" fmla="*/ 2574671 w 5511546"/>
              <a:gd name="connsiteY6" fmla="*/ 2200402 h 2273427"/>
              <a:gd name="connsiteX7" fmla="*/ 2784221 w 5511546"/>
              <a:gd name="connsiteY7" fmla="*/ 2133727 h 2273427"/>
              <a:gd name="connsiteX8" fmla="*/ 3015996 w 5511546"/>
              <a:gd name="connsiteY8" fmla="*/ 2038477 h 2273427"/>
              <a:gd name="connsiteX9" fmla="*/ 3254121 w 5511546"/>
              <a:gd name="connsiteY9" fmla="*/ 1949577 h 2273427"/>
              <a:gd name="connsiteX10" fmla="*/ 3520821 w 5511546"/>
              <a:gd name="connsiteY10" fmla="*/ 1854327 h 2273427"/>
              <a:gd name="connsiteX11" fmla="*/ 3657346 w 5511546"/>
              <a:gd name="connsiteY11" fmla="*/ 1784477 h 2273427"/>
              <a:gd name="connsiteX12" fmla="*/ 3743071 w 5511546"/>
              <a:gd name="connsiteY12" fmla="*/ 1733677 h 2273427"/>
              <a:gd name="connsiteX13" fmla="*/ 3784346 w 5511546"/>
              <a:gd name="connsiteY13" fmla="*/ 1635252 h 2273427"/>
              <a:gd name="connsiteX14" fmla="*/ 3777996 w 5511546"/>
              <a:gd name="connsiteY14" fmla="*/ 1533652 h 2273427"/>
              <a:gd name="connsiteX15" fmla="*/ 3847846 w 5511546"/>
              <a:gd name="connsiteY15" fmla="*/ 1511427 h 2273427"/>
              <a:gd name="connsiteX16" fmla="*/ 3958971 w 5511546"/>
              <a:gd name="connsiteY16" fmla="*/ 1543177 h 2273427"/>
              <a:gd name="connsiteX17" fmla="*/ 4114546 w 5511546"/>
              <a:gd name="connsiteY17" fmla="*/ 1562227 h 2273427"/>
              <a:gd name="connsiteX18" fmla="*/ 4308221 w 5511546"/>
              <a:gd name="connsiteY18" fmla="*/ 1555877 h 2273427"/>
              <a:gd name="connsiteX19" fmla="*/ 4543171 w 5511546"/>
              <a:gd name="connsiteY19" fmla="*/ 1520952 h 2273427"/>
              <a:gd name="connsiteX20" fmla="*/ 4752721 w 5511546"/>
              <a:gd name="connsiteY20" fmla="*/ 1473327 h 2273427"/>
              <a:gd name="connsiteX21" fmla="*/ 4968621 w 5511546"/>
              <a:gd name="connsiteY21" fmla="*/ 1400302 h 2273427"/>
              <a:gd name="connsiteX22" fmla="*/ 5149596 w 5511546"/>
              <a:gd name="connsiteY22" fmla="*/ 1330452 h 2273427"/>
              <a:gd name="connsiteX23" fmla="*/ 5292471 w 5511546"/>
              <a:gd name="connsiteY23" fmla="*/ 1235202 h 2273427"/>
              <a:gd name="connsiteX24" fmla="*/ 5403596 w 5511546"/>
              <a:gd name="connsiteY24" fmla="*/ 1143127 h 2273427"/>
              <a:gd name="connsiteX25" fmla="*/ 5511546 w 5511546"/>
              <a:gd name="connsiteY25" fmla="*/ 1070102 h 2273427"/>
              <a:gd name="connsiteX26" fmla="*/ 5502021 w 5511546"/>
              <a:gd name="connsiteY26" fmla="*/ 1032002 h 2273427"/>
              <a:gd name="connsiteX27" fmla="*/ 4305046 w 5511546"/>
              <a:gd name="connsiteY27" fmla="*/ 0 h 2273427"/>
              <a:gd name="connsiteX28" fmla="*/ 3904996 w 5511546"/>
              <a:gd name="connsiteY28" fmla="*/ 127000 h 2273427"/>
              <a:gd name="connsiteX29" fmla="*/ 3447796 w 5511546"/>
              <a:gd name="connsiteY29" fmla="*/ 215900 h 2273427"/>
              <a:gd name="connsiteX30" fmla="*/ 2946146 w 5511546"/>
              <a:gd name="connsiteY30" fmla="*/ 349250 h 2273427"/>
              <a:gd name="connsiteX31" fmla="*/ 1834896 w 5511546"/>
              <a:gd name="connsiteY31" fmla="*/ 533400 h 2273427"/>
              <a:gd name="connsiteX32" fmla="*/ 0 w 5511546"/>
              <a:gd name="connsiteY32" fmla="*/ 723646 h 2273427"/>
              <a:gd name="connsiteX0" fmla="*/ 0 w 5511546"/>
              <a:gd name="connsiteY0" fmla="*/ 723646 h 2273427"/>
              <a:gd name="connsiteX1" fmla="*/ 1999996 w 5511546"/>
              <a:gd name="connsiteY1" fmla="*/ 2263902 h 2273427"/>
              <a:gd name="connsiteX2" fmla="*/ 2079371 w 5511546"/>
              <a:gd name="connsiteY2" fmla="*/ 2248027 h 2273427"/>
              <a:gd name="connsiteX3" fmla="*/ 2177796 w 5511546"/>
              <a:gd name="connsiteY3" fmla="*/ 2248027 h 2273427"/>
              <a:gd name="connsiteX4" fmla="*/ 2282571 w 5511546"/>
              <a:gd name="connsiteY4" fmla="*/ 2273427 h 2273427"/>
              <a:gd name="connsiteX5" fmla="*/ 2393696 w 5511546"/>
              <a:gd name="connsiteY5" fmla="*/ 2260727 h 2273427"/>
              <a:gd name="connsiteX6" fmla="*/ 2574671 w 5511546"/>
              <a:gd name="connsiteY6" fmla="*/ 2200402 h 2273427"/>
              <a:gd name="connsiteX7" fmla="*/ 2784221 w 5511546"/>
              <a:gd name="connsiteY7" fmla="*/ 2133727 h 2273427"/>
              <a:gd name="connsiteX8" fmla="*/ 3015996 w 5511546"/>
              <a:gd name="connsiteY8" fmla="*/ 2038477 h 2273427"/>
              <a:gd name="connsiteX9" fmla="*/ 3254121 w 5511546"/>
              <a:gd name="connsiteY9" fmla="*/ 1949577 h 2273427"/>
              <a:gd name="connsiteX10" fmla="*/ 3520821 w 5511546"/>
              <a:gd name="connsiteY10" fmla="*/ 1854327 h 2273427"/>
              <a:gd name="connsiteX11" fmla="*/ 3657346 w 5511546"/>
              <a:gd name="connsiteY11" fmla="*/ 1784477 h 2273427"/>
              <a:gd name="connsiteX12" fmla="*/ 3743071 w 5511546"/>
              <a:gd name="connsiteY12" fmla="*/ 1733677 h 2273427"/>
              <a:gd name="connsiteX13" fmla="*/ 3784346 w 5511546"/>
              <a:gd name="connsiteY13" fmla="*/ 1635252 h 2273427"/>
              <a:gd name="connsiteX14" fmla="*/ 3777996 w 5511546"/>
              <a:gd name="connsiteY14" fmla="*/ 1533652 h 2273427"/>
              <a:gd name="connsiteX15" fmla="*/ 3847846 w 5511546"/>
              <a:gd name="connsiteY15" fmla="*/ 1511427 h 2273427"/>
              <a:gd name="connsiteX16" fmla="*/ 3958971 w 5511546"/>
              <a:gd name="connsiteY16" fmla="*/ 1543177 h 2273427"/>
              <a:gd name="connsiteX17" fmla="*/ 4114546 w 5511546"/>
              <a:gd name="connsiteY17" fmla="*/ 1562227 h 2273427"/>
              <a:gd name="connsiteX18" fmla="*/ 4308221 w 5511546"/>
              <a:gd name="connsiteY18" fmla="*/ 1555877 h 2273427"/>
              <a:gd name="connsiteX19" fmla="*/ 4543171 w 5511546"/>
              <a:gd name="connsiteY19" fmla="*/ 1520952 h 2273427"/>
              <a:gd name="connsiteX20" fmla="*/ 4752721 w 5511546"/>
              <a:gd name="connsiteY20" fmla="*/ 1473327 h 2273427"/>
              <a:gd name="connsiteX21" fmla="*/ 4968621 w 5511546"/>
              <a:gd name="connsiteY21" fmla="*/ 1400302 h 2273427"/>
              <a:gd name="connsiteX22" fmla="*/ 5149596 w 5511546"/>
              <a:gd name="connsiteY22" fmla="*/ 1330452 h 2273427"/>
              <a:gd name="connsiteX23" fmla="*/ 5292471 w 5511546"/>
              <a:gd name="connsiteY23" fmla="*/ 1235202 h 2273427"/>
              <a:gd name="connsiteX24" fmla="*/ 5403596 w 5511546"/>
              <a:gd name="connsiteY24" fmla="*/ 1143127 h 2273427"/>
              <a:gd name="connsiteX25" fmla="*/ 5511546 w 5511546"/>
              <a:gd name="connsiteY25" fmla="*/ 1070102 h 2273427"/>
              <a:gd name="connsiteX26" fmla="*/ 5502021 w 5511546"/>
              <a:gd name="connsiteY26" fmla="*/ 1032002 h 2273427"/>
              <a:gd name="connsiteX27" fmla="*/ 4305046 w 5511546"/>
              <a:gd name="connsiteY27" fmla="*/ 0 h 2273427"/>
              <a:gd name="connsiteX28" fmla="*/ 3904996 w 5511546"/>
              <a:gd name="connsiteY28" fmla="*/ 127000 h 2273427"/>
              <a:gd name="connsiteX29" fmla="*/ 3447796 w 5511546"/>
              <a:gd name="connsiteY29" fmla="*/ 215900 h 2273427"/>
              <a:gd name="connsiteX30" fmla="*/ 2946146 w 5511546"/>
              <a:gd name="connsiteY30" fmla="*/ 349250 h 2273427"/>
              <a:gd name="connsiteX31" fmla="*/ 1834896 w 5511546"/>
              <a:gd name="connsiteY31" fmla="*/ 533400 h 2273427"/>
              <a:gd name="connsiteX32" fmla="*/ 1118108 w 5511546"/>
              <a:gd name="connsiteY32" fmla="*/ 620268 h 2273427"/>
              <a:gd name="connsiteX33" fmla="*/ 0 w 5511546"/>
              <a:gd name="connsiteY33" fmla="*/ 723646 h 2273427"/>
              <a:gd name="connsiteX0" fmla="*/ 0 w 5511546"/>
              <a:gd name="connsiteY0" fmla="*/ 723646 h 2273427"/>
              <a:gd name="connsiteX1" fmla="*/ 1999996 w 5511546"/>
              <a:gd name="connsiteY1" fmla="*/ 2263902 h 2273427"/>
              <a:gd name="connsiteX2" fmla="*/ 2079371 w 5511546"/>
              <a:gd name="connsiteY2" fmla="*/ 2248027 h 2273427"/>
              <a:gd name="connsiteX3" fmla="*/ 2177796 w 5511546"/>
              <a:gd name="connsiteY3" fmla="*/ 2248027 h 2273427"/>
              <a:gd name="connsiteX4" fmla="*/ 2282571 w 5511546"/>
              <a:gd name="connsiteY4" fmla="*/ 2273427 h 2273427"/>
              <a:gd name="connsiteX5" fmla="*/ 2393696 w 5511546"/>
              <a:gd name="connsiteY5" fmla="*/ 2260727 h 2273427"/>
              <a:gd name="connsiteX6" fmla="*/ 2574671 w 5511546"/>
              <a:gd name="connsiteY6" fmla="*/ 2200402 h 2273427"/>
              <a:gd name="connsiteX7" fmla="*/ 2784221 w 5511546"/>
              <a:gd name="connsiteY7" fmla="*/ 2133727 h 2273427"/>
              <a:gd name="connsiteX8" fmla="*/ 3015996 w 5511546"/>
              <a:gd name="connsiteY8" fmla="*/ 2038477 h 2273427"/>
              <a:gd name="connsiteX9" fmla="*/ 3254121 w 5511546"/>
              <a:gd name="connsiteY9" fmla="*/ 1949577 h 2273427"/>
              <a:gd name="connsiteX10" fmla="*/ 3520821 w 5511546"/>
              <a:gd name="connsiteY10" fmla="*/ 1854327 h 2273427"/>
              <a:gd name="connsiteX11" fmla="*/ 3657346 w 5511546"/>
              <a:gd name="connsiteY11" fmla="*/ 1784477 h 2273427"/>
              <a:gd name="connsiteX12" fmla="*/ 3743071 w 5511546"/>
              <a:gd name="connsiteY12" fmla="*/ 1733677 h 2273427"/>
              <a:gd name="connsiteX13" fmla="*/ 3784346 w 5511546"/>
              <a:gd name="connsiteY13" fmla="*/ 1635252 h 2273427"/>
              <a:gd name="connsiteX14" fmla="*/ 3777996 w 5511546"/>
              <a:gd name="connsiteY14" fmla="*/ 1533652 h 2273427"/>
              <a:gd name="connsiteX15" fmla="*/ 3847846 w 5511546"/>
              <a:gd name="connsiteY15" fmla="*/ 1511427 h 2273427"/>
              <a:gd name="connsiteX16" fmla="*/ 3958971 w 5511546"/>
              <a:gd name="connsiteY16" fmla="*/ 1543177 h 2273427"/>
              <a:gd name="connsiteX17" fmla="*/ 4114546 w 5511546"/>
              <a:gd name="connsiteY17" fmla="*/ 1562227 h 2273427"/>
              <a:gd name="connsiteX18" fmla="*/ 4308221 w 5511546"/>
              <a:gd name="connsiteY18" fmla="*/ 1555877 h 2273427"/>
              <a:gd name="connsiteX19" fmla="*/ 4543171 w 5511546"/>
              <a:gd name="connsiteY19" fmla="*/ 1520952 h 2273427"/>
              <a:gd name="connsiteX20" fmla="*/ 4752721 w 5511546"/>
              <a:gd name="connsiteY20" fmla="*/ 1473327 h 2273427"/>
              <a:gd name="connsiteX21" fmla="*/ 4968621 w 5511546"/>
              <a:gd name="connsiteY21" fmla="*/ 1400302 h 2273427"/>
              <a:gd name="connsiteX22" fmla="*/ 5149596 w 5511546"/>
              <a:gd name="connsiteY22" fmla="*/ 1330452 h 2273427"/>
              <a:gd name="connsiteX23" fmla="*/ 5292471 w 5511546"/>
              <a:gd name="connsiteY23" fmla="*/ 1235202 h 2273427"/>
              <a:gd name="connsiteX24" fmla="*/ 5403596 w 5511546"/>
              <a:gd name="connsiteY24" fmla="*/ 1143127 h 2273427"/>
              <a:gd name="connsiteX25" fmla="*/ 5511546 w 5511546"/>
              <a:gd name="connsiteY25" fmla="*/ 1070102 h 2273427"/>
              <a:gd name="connsiteX26" fmla="*/ 5502021 w 5511546"/>
              <a:gd name="connsiteY26" fmla="*/ 1032002 h 2273427"/>
              <a:gd name="connsiteX27" fmla="*/ 4305046 w 5511546"/>
              <a:gd name="connsiteY27" fmla="*/ 0 h 2273427"/>
              <a:gd name="connsiteX28" fmla="*/ 3904996 w 5511546"/>
              <a:gd name="connsiteY28" fmla="*/ 127000 h 2273427"/>
              <a:gd name="connsiteX29" fmla="*/ 3447796 w 5511546"/>
              <a:gd name="connsiteY29" fmla="*/ 215900 h 2273427"/>
              <a:gd name="connsiteX30" fmla="*/ 2946146 w 5511546"/>
              <a:gd name="connsiteY30" fmla="*/ 349250 h 2273427"/>
              <a:gd name="connsiteX31" fmla="*/ 1834896 w 5511546"/>
              <a:gd name="connsiteY31" fmla="*/ 533400 h 2273427"/>
              <a:gd name="connsiteX32" fmla="*/ 880364 w 5511546"/>
              <a:gd name="connsiteY32" fmla="*/ 656844 h 2273427"/>
              <a:gd name="connsiteX33" fmla="*/ 0 w 5511546"/>
              <a:gd name="connsiteY33" fmla="*/ 723646 h 227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1546" h="2273427">
                <a:moveTo>
                  <a:pt x="0" y="723646"/>
                </a:moveTo>
                <a:lnTo>
                  <a:pt x="1999996" y="2263902"/>
                </a:lnTo>
                <a:lnTo>
                  <a:pt x="2079371" y="2248027"/>
                </a:lnTo>
                <a:lnTo>
                  <a:pt x="2177796" y="2248027"/>
                </a:lnTo>
                <a:lnTo>
                  <a:pt x="2282571" y="2273427"/>
                </a:lnTo>
                <a:lnTo>
                  <a:pt x="2393696" y="2260727"/>
                </a:lnTo>
                <a:lnTo>
                  <a:pt x="2574671" y="2200402"/>
                </a:lnTo>
                <a:lnTo>
                  <a:pt x="2784221" y="2133727"/>
                </a:lnTo>
                <a:lnTo>
                  <a:pt x="3015996" y="2038477"/>
                </a:lnTo>
                <a:lnTo>
                  <a:pt x="3254121" y="1949577"/>
                </a:lnTo>
                <a:lnTo>
                  <a:pt x="3520821" y="1854327"/>
                </a:lnTo>
                <a:lnTo>
                  <a:pt x="3657346" y="1784477"/>
                </a:lnTo>
                <a:lnTo>
                  <a:pt x="3743071" y="1733677"/>
                </a:lnTo>
                <a:lnTo>
                  <a:pt x="3784346" y="1635252"/>
                </a:lnTo>
                <a:lnTo>
                  <a:pt x="3777996" y="1533652"/>
                </a:lnTo>
                <a:lnTo>
                  <a:pt x="3847846" y="1511427"/>
                </a:lnTo>
                <a:lnTo>
                  <a:pt x="3958971" y="1543177"/>
                </a:lnTo>
                <a:lnTo>
                  <a:pt x="4114546" y="1562227"/>
                </a:lnTo>
                <a:lnTo>
                  <a:pt x="4308221" y="1555877"/>
                </a:lnTo>
                <a:lnTo>
                  <a:pt x="4543171" y="1520952"/>
                </a:lnTo>
                <a:lnTo>
                  <a:pt x="4752721" y="1473327"/>
                </a:lnTo>
                <a:lnTo>
                  <a:pt x="4968621" y="1400302"/>
                </a:lnTo>
                <a:lnTo>
                  <a:pt x="5149596" y="1330452"/>
                </a:lnTo>
                <a:lnTo>
                  <a:pt x="5292471" y="1235202"/>
                </a:lnTo>
                <a:lnTo>
                  <a:pt x="5403596" y="1143127"/>
                </a:lnTo>
                <a:lnTo>
                  <a:pt x="5511546" y="1070102"/>
                </a:lnTo>
                <a:lnTo>
                  <a:pt x="5502021" y="1032002"/>
                </a:lnTo>
                <a:lnTo>
                  <a:pt x="4305046" y="0"/>
                </a:lnTo>
                <a:lnTo>
                  <a:pt x="3904996" y="127000"/>
                </a:lnTo>
                <a:lnTo>
                  <a:pt x="3447796" y="215900"/>
                </a:lnTo>
                <a:lnTo>
                  <a:pt x="2946146" y="349250"/>
                </a:lnTo>
                <a:lnTo>
                  <a:pt x="1834896" y="533400"/>
                </a:lnTo>
                <a:lnTo>
                  <a:pt x="880364" y="656844"/>
                </a:lnTo>
                <a:lnTo>
                  <a:pt x="0" y="723646"/>
                </a:lnTo>
                <a:close/>
              </a:path>
            </a:pathLst>
          </a:custGeom>
          <a:solidFill>
            <a:schemeClr val="accent4">
              <a:alpha val="3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37"/>
          <p:cNvSpPr/>
          <p:nvPr/>
        </p:nvSpPr>
        <p:spPr>
          <a:xfrm>
            <a:off x="2034032" y="3383788"/>
            <a:ext cx="3556000" cy="1492250"/>
          </a:xfrm>
          <a:custGeom>
            <a:avLst/>
            <a:gdLst>
              <a:gd name="connsiteX0" fmla="*/ 393700 w 3556000"/>
              <a:gd name="connsiteY0" fmla="*/ 1492250 h 1492250"/>
              <a:gd name="connsiteX1" fmla="*/ 0 w 3556000"/>
              <a:gd name="connsiteY1" fmla="*/ 1193800 h 1492250"/>
              <a:gd name="connsiteX2" fmla="*/ 79375 w 3556000"/>
              <a:gd name="connsiteY2" fmla="*/ 1177925 h 1492250"/>
              <a:gd name="connsiteX3" fmla="*/ 177800 w 3556000"/>
              <a:gd name="connsiteY3" fmla="*/ 1177925 h 1492250"/>
              <a:gd name="connsiteX4" fmla="*/ 282575 w 3556000"/>
              <a:gd name="connsiteY4" fmla="*/ 1203325 h 1492250"/>
              <a:gd name="connsiteX5" fmla="*/ 393700 w 3556000"/>
              <a:gd name="connsiteY5" fmla="*/ 1190625 h 1492250"/>
              <a:gd name="connsiteX6" fmla="*/ 574675 w 3556000"/>
              <a:gd name="connsiteY6" fmla="*/ 1130300 h 1492250"/>
              <a:gd name="connsiteX7" fmla="*/ 784225 w 3556000"/>
              <a:gd name="connsiteY7" fmla="*/ 1063625 h 1492250"/>
              <a:gd name="connsiteX8" fmla="*/ 1016000 w 3556000"/>
              <a:gd name="connsiteY8" fmla="*/ 968375 h 1492250"/>
              <a:gd name="connsiteX9" fmla="*/ 1254125 w 3556000"/>
              <a:gd name="connsiteY9" fmla="*/ 879475 h 1492250"/>
              <a:gd name="connsiteX10" fmla="*/ 1520825 w 3556000"/>
              <a:gd name="connsiteY10" fmla="*/ 784225 h 1492250"/>
              <a:gd name="connsiteX11" fmla="*/ 1657350 w 3556000"/>
              <a:gd name="connsiteY11" fmla="*/ 714375 h 1492250"/>
              <a:gd name="connsiteX12" fmla="*/ 1743075 w 3556000"/>
              <a:gd name="connsiteY12" fmla="*/ 663575 h 1492250"/>
              <a:gd name="connsiteX13" fmla="*/ 1784350 w 3556000"/>
              <a:gd name="connsiteY13" fmla="*/ 565150 h 1492250"/>
              <a:gd name="connsiteX14" fmla="*/ 1778000 w 3556000"/>
              <a:gd name="connsiteY14" fmla="*/ 463550 h 1492250"/>
              <a:gd name="connsiteX15" fmla="*/ 1847850 w 3556000"/>
              <a:gd name="connsiteY15" fmla="*/ 441325 h 1492250"/>
              <a:gd name="connsiteX16" fmla="*/ 1958975 w 3556000"/>
              <a:gd name="connsiteY16" fmla="*/ 473075 h 1492250"/>
              <a:gd name="connsiteX17" fmla="*/ 2114550 w 3556000"/>
              <a:gd name="connsiteY17" fmla="*/ 492125 h 1492250"/>
              <a:gd name="connsiteX18" fmla="*/ 2308225 w 3556000"/>
              <a:gd name="connsiteY18" fmla="*/ 485775 h 1492250"/>
              <a:gd name="connsiteX19" fmla="*/ 2543175 w 3556000"/>
              <a:gd name="connsiteY19" fmla="*/ 450850 h 1492250"/>
              <a:gd name="connsiteX20" fmla="*/ 2752725 w 3556000"/>
              <a:gd name="connsiteY20" fmla="*/ 403225 h 1492250"/>
              <a:gd name="connsiteX21" fmla="*/ 2968625 w 3556000"/>
              <a:gd name="connsiteY21" fmla="*/ 330200 h 1492250"/>
              <a:gd name="connsiteX22" fmla="*/ 3149600 w 3556000"/>
              <a:gd name="connsiteY22" fmla="*/ 260350 h 1492250"/>
              <a:gd name="connsiteX23" fmla="*/ 3292475 w 3556000"/>
              <a:gd name="connsiteY23" fmla="*/ 165100 h 1492250"/>
              <a:gd name="connsiteX24" fmla="*/ 3403600 w 3556000"/>
              <a:gd name="connsiteY24" fmla="*/ 73025 h 1492250"/>
              <a:gd name="connsiteX25" fmla="*/ 3511550 w 3556000"/>
              <a:gd name="connsiteY25" fmla="*/ 0 h 1492250"/>
              <a:gd name="connsiteX26" fmla="*/ 3556000 w 3556000"/>
              <a:gd name="connsiteY26" fmla="*/ 76200 h 1492250"/>
              <a:gd name="connsiteX27" fmla="*/ 3425825 w 3556000"/>
              <a:gd name="connsiteY27" fmla="*/ 450850 h 1492250"/>
              <a:gd name="connsiteX28" fmla="*/ 3378200 w 3556000"/>
              <a:gd name="connsiteY28" fmla="*/ 508000 h 1492250"/>
              <a:gd name="connsiteX29" fmla="*/ 3162300 w 3556000"/>
              <a:gd name="connsiteY29" fmla="*/ 574675 h 1492250"/>
              <a:gd name="connsiteX30" fmla="*/ 2727325 w 3556000"/>
              <a:gd name="connsiteY30" fmla="*/ 711200 h 1492250"/>
              <a:gd name="connsiteX31" fmla="*/ 2438400 w 3556000"/>
              <a:gd name="connsiteY31" fmla="*/ 806450 h 1492250"/>
              <a:gd name="connsiteX32" fmla="*/ 2028825 w 3556000"/>
              <a:gd name="connsiteY32" fmla="*/ 920750 h 1492250"/>
              <a:gd name="connsiteX33" fmla="*/ 1733550 w 3556000"/>
              <a:gd name="connsiteY33" fmla="*/ 1019175 h 1492250"/>
              <a:gd name="connsiteX34" fmla="*/ 1381125 w 3556000"/>
              <a:gd name="connsiteY34" fmla="*/ 1146175 h 1492250"/>
              <a:gd name="connsiteX35" fmla="*/ 977900 w 3556000"/>
              <a:gd name="connsiteY35" fmla="*/ 1289050 h 1492250"/>
              <a:gd name="connsiteX36" fmla="*/ 730250 w 3556000"/>
              <a:gd name="connsiteY36" fmla="*/ 1381125 h 1492250"/>
              <a:gd name="connsiteX37" fmla="*/ 393700 w 3556000"/>
              <a:gd name="connsiteY37" fmla="*/ 1492250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56000" h="1492250">
                <a:moveTo>
                  <a:pt x="393700" y="1492250"/>
                </a:moveTo>
                <a:lnTo>
                  <a:pt x="0" y="1193800"/>
                </a:lnTo>
                <a:lnTo>
                  <a:pt x="79375" y="1177925"/>
                </a:lnTo>
                <a:lnTo>
                  <a:pt x="177800" y="1177925"/>
                </a:lnTo>
                <a:lnTo>
                  <a:pt x="282575" y="1203325"/>
                </a:lnTo>
                <a:lnTo>
                  <a:pt x="393700" y="1190625"/>
                </a:lnTo>
                <a:lnTo>
                  <a:pt x="574675" y="1130300"/>
                </a:lnTo>
                <a:lnTo>
                  <a:pt x="784225" y="1063625"/>
                </a:lnTo>
                <a:lnTo>
                  <a:pt x="1016000" y="968375"/>
                </a:lnTo>
                <a:lnTo>
                  <a:pt x="1254125" y="879475"/>
                </a:lnTo>
                <a:lnTo>
                  <a:pt x="1520825" y="784225"/>
                </a:lnTo>
                <a:lnTo>
                  <a:pt x="1657350" y="714375"/>
                </a:lnTo>
                <a:lnTo>
                  <a:pt x="1743075" y="663575"/>
                </a:lnTo>
                <a:lnTo>
                  <a:pt x="1784350" y="565150"/>
                </a:lnTo>
                <a:lnTo>
                  <a:pt x="1778000" y="463550"/>
                </a:lnTo>
                <a:lnTo>
                  <a:pt x="1847850" y="441325"/>
                </a:lnTo>
                <a:lnTo>
                  <a:pt x="1958975" y="473075"/>
                </a:lnTo>
                <a:lnTo>
                  <a:pt x="2114550" y="492125"/>
                </a:lnTo>
                <a:lnTo>
                  <a:pt x="2308225" y="485775"/>
                </a:lnTo>
                <a:lnTo>
                  <a:pt x="2543175" y="450850"/>
                </a:lnTo>
                <a:lnTo>
                  <a:pt x="2752725" y="403225"/>
                </a:lnTo>
                <a:lnTo>
                  <a:pt x="2968625" y="330200"/>
                </a:lnTo>
                <a:lnTo>
                  <a:pt x="3149600" y="260350"/>
                </a:lnTo>
                <a:lnTo>
                  <a:pt x="3292475" y="165100"/>
                </a:lnTo>
                <a:lnTo>
                  <a:pt x="3403600" y="73025"/>
                </a:lnTo>
                <a:lnTo>
                  <a:pt x="3511550" y="0"/>
                </a:lnTo>
                <a:lnTo>
                  <a:pt x="3556000" y="76200"/>
                </a:lnTo>
                <a:lnTo>
                  <a:pt x="3425825" y="450850"/>
                </a:lnTo>
                <a:lnTo>
                  <a:pt x="3378200" y="508000"/>
                </a:lnTo>
                <a:lnTo>
                  <a:pt x="3162300" y="574675"/>
                </a:lnTo>
                <a:lnTo>
                  <a:pt x="2727325" y="711200"/>
                </a:lnTo>
                <a:lnTo>
                  <a:pt x="2438400" y="806450"/>
                </a:lnTo>
                <a:lnTo>
                  <a:pt x="2028825" y="920750"/>
                </a:lnTo>
                <a:lnTo>
                  <a:pt x="1733550" y="1019175"/>
                </a:lnTo>
                <a:lnTo>
                  <a:pt x="1381125" y="1146175"/>
                </a:lnTo>
                <a:lnTo>
                  <a:pt x="977900" y="1289050"/>
                </a:lnTo>
                <a:lnTo>
                  <a:pt x="730250" y="1381125"/>
                </a:lnTo>
                <a:lnTo>
                  <a:pt x="393700" y="1492250"/>
                </a:lnTo>
                <a:close/>
              </a:path>
            </a:pathLst>
          </a:custGeom>
          <a:solidFill>
            <a:srgbClr val="C00000">
              <a:alpha val="35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p:nvPr/>
        </p:nvCxnSpPr>
        <p:spPr>
          <a:xfrm flipH="1">
            <a:off x="3037908" y="4447703"/>
            <a:ext cx="220397" cy="485122"/>
          </a:xfrm>
          <a:prstGeom prst="line">
            <a:avLst/>
          </a:prstGeom>
          <a:ln w="19050">
            <a:solidFill>
              <a:schemeClr val="bg1"/>
            </a:solidFill>
            <a:head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1714" y="1251346"/>
            <a:ext cx="3435072" cy="1716566"/>
          </a:xfrm>
          <a:prstGeom prst="rect">
            <a:avLst/>
          </a:prstGeom>
          <a:effectLst>
            <a:outerShdw blurRad="50800" dist="38100" dir="2700000" algn="tl" rotWithShape="0">
              <a:prstClr val="black">
                <a:alpha val="55000"/>
              </a:prstClr>
            </a:outerShdw>
          </a:effectLst>
        </p:spPr>
      </p:pic>
      <p:pic>
        <p:nvPicPr>
          <p:cNvPr id="14" name="Picture 1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1715" y="4355033"/>
            <a:ext cx="3469619" cy="1733830"/>
          </a:xfrm>
          <a:prstGeom prst="rect">
            <a:avLst/>
          </a:prstGeom>
          <a:effectLst>
            <a:outerShdw blurRad="50800" dist="38100" dir="2700000" algn="tl" rotWithShape="0">
              <a:prstClr val="black">
                <a:alpha val="55000"/>
              </a:prstClr>
            </a:outerShdw>
          </a:effectLst>
        </p:spPr>
      </p:pic>
      <p:pic>
        <p:nvPicPr>
          <p:cNvPr id="15" name="Picture 1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4369" y="2820892"/>
            <a:ext cx="3407948" cy="1703011"/>
          </a:xfrm>
          <a:prstGeom prst="rect">
            <a:avLst/>
          </a:prstGeom>
          <a:effectLst>
            <a:outerShdw blurRad="50800" dist="38100" dir="2700000" algn="tl" rotWithShape="0">
              <a:prstClr val="black">
                <a:alpha val="55000"/>
              </a:prstClr>
            </a:outerShdw>
          </a:effectLst>
        </p:spPr>
      </p:pic>
      <p:sp>
        <p:nvSpPr>
          <p:cNvPr id="40" name="Rectangle 39"/>
          <p:cNvSpPr/>
          <p:nvPr/>
        </p:nvSpPr>
        <p:spPr>
          <a:xfrm>
            <a:off x="1740812" y="4937885"/>
            <a:ext cx="1726240" cy="517065"/>
          </a:xfrm>
          <a:prstGeom prst="rect">
            <a:avLst/>
          </a:prstGeom>
          <a:noFill/>
        </p:spPr>
        <p:txBody>
          <a:bodyPr wrap="square">
            <a:spAutoFit/>
          </a:bodyPr>
          <a:lstStyle/>
          <a:p>
            <a:pPr algn="ctr">
              <a:lnSpc>
                <a:spcPct val="115000"/>
              </a:lnSpc>
            </a:pPr>
            <a: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 downhill segment » : </a:t>
            </a:r>
            <a:b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br>
            <a:r>
              <a:rPr lang="it-IT" sz="1200" i="1" kern="1400" spc="-50" smtClean="0">
                <a:solidFill>
                  <a:schemeClr val="bg1"/>
                </a:solidFill>
                <a:effectLst>
                  <a:outerShdw blurRad="38100" dist="38100" dir="2700000" algn="tl">
                    <a:srgbClr val="000000">
                      <a:alpha val="43137"/>
                    </a:srgbClr>
                  </a:outerShdw>
                </a:effectLst>
                <a:latin typeface="Bahnschrift" panose="020B0502040204020203" pitchFamily="34" charset="0"/>
                <a:ea typeface="Times New Roman" panose="02020603050405020304" pitchFamily="18" charset="0"/>
                <a:cs typeface="Times New Roman" panose="02020603050405020304" pitchFamily="18" charset="0"/>
              </a:rPr>
              <a:t>lower 20% of vineyard</a:t>
            </a:r>
          </a:p>
        </p:txBody>
      </p:sp>
      <p:sp>
        <p:nvSpPr>
          <p:cNvPr id="47" name="Arc 46"/>
          <p:cNvSpPr/>
          <p:nvPr/>
        </p:nvSpPr>
        <p:spPr>
          <a:xfrm rot="8228249">
            <a:off x="8998928" y="2021935"/>
            <a:ext cx="936407" cy="1080850"/>
          </a:xfrm>
          <a:prstGeom prst="arc">
            <a:avLst>
              <a:gd name="adj1" fmla="val 18007483"/>
              <a:gd name="adj2" fmla="val 21418882"/>
            </a:avLst>
          </a:prstGeom>
          <a:ln w="12700">
            <a:solidFill>
              <a:schemeClr val="accent4"/>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Arc 47"/>
          <p:cNvSpPr/>
          <p:nvPr/>
        </p:nvSpPr>
        <p:spPr>
          <a:xfrm rot="15009764">
            <a:off x="9214190" y="4226467"/>
            <a:ext cx="936407" cy="1277291"/>
          </a:xfrm>
          <a:prstGeom prst="arc">
            <a:avLst>
              <a:gd name="adj1" fmla="val 18077160"/>
              <a:gd name="adj2" fmla="val 242495"/>
            </a:avLst>
          </a:prstGeom>
          <a:ln w="12700">
            <a:solidFill>
              <a:schemeClr val="accent4"/>
            </a:solidFill>
            <a:headEnd type="arrow" w="med" len="med"/>
            <a:tailEnd type="non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Arc 49"/>
          <p:cNvSpPr/>
          <p:nvPr/>
        </p:nvSpPr>
        <p:spPr>
          <a:xfrm rot="8375683">
            <a:off x="8959590" y="3131973"/>
            <a:ext cx="936407" cy="1080850"/>
          </a:xfrm>
          <a:prstGeom prst="arc">
            <a:avLst>
              <a:gd name="adj1" fmla="val 17838840"/>
              <a:gd name="adj2" fmla="val 20291654"/>
            </a:avLst>
          </a:prstGeom>
          <a:ln w="12700">
            <a:solidFill>
              <a:schemeClr val="accent4"/>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1" name="Straight Connector 50"/>
          <p:cNvCxnSpPr/>
          <p:nvPr/>
        </p:nvCxnSpPr>
        <p:spPr>
          <a:xfrm flipH="1" flipV="1">
            <a:off x="1935127" y="2476943"/>
            <a:ext cx="387449" cy="432791"/>
          </a:xfrm>
          <a:prstGeom prst="line">
            <a:avLst/>
          </a:prstGeom>
          <a:ln w="19050">
            <a:solidFill>
              <a:schemeClr val="bg1"/>
            </a:solidFill>
            <a:head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Oval 24">
            <a:hlinkClick r:id="rId10" action="ppaction://hlinksldjump"/>
          </p:cNvPr>
          <p:cNvSpPr/>
          <p:nvPr/>
        </p:nvSpPr>
        <p:spPr>
          <a:xfrm>
            <a:off x="1388695" y="6088863"/>
            <a:ext cx="704234" cy="704234"/>
          </a:xfrm>
          <a:prstGeom prst="ellipse">
            <a:avLst/>
          </a:prstGeom>
          <a:solidFill>
            <a:schemeClr val="tx1">
              <a:lumMod val="65000"/>
              <a:lumOff val="35000"/>
              <a:alpha val="46000"/>
            </a:schemeClr>
          </a:solidFill>
          <a:ln>
            <a:noFill/>
          </a:ln>
          <a:effectLst>
            <a:outerShdw blurRad="50800" dist="38100" dir="2700000" algn="tl" rotWithShape="0">
              <a:prstClr val="black">
                <a:alpha val="40000"/>
              </a:prstClr>
            </a:outerShdw>
          </a:effectLst>
          <a:scene3d>
            <a:camera prst="orthographicFront"/>
            <a:lightRig rig="threePt" dir="t"/>
          </a:scene3d>
          <a:sp3d>
            <a:bevelT w="127000" h="12700"/>
          </a:sp3d>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r>
              <a:rPr lang="en-GB" sz="1050" smtClean="0">
                <a:solidFill>
                  <a:schemeClr val="accent4"/>
                </a:solidFill>
                <a:effectLst>
                  <a:outerShdw blurRad="38100" dist="38100" dir="2700000" algn="tl">
                    <a:srgbClr val="000000">
                      <a:alpha val="43137"/>
                    </a:srgbClr>
                  </a:outerShdw>
                </a:effectLst>
                <a:latin typeface="Bahnschrift Light SemiCondensed" panose="020B0502040204020203" pitchFamily="34" charset="0"/>
              </a:rPr>
              <a:t>💡 about </a:t>
            </a:r>
            <a:r>
              <a:rPr lang="en-GB" sz="1050" b="1" smtClean="0">
                <a:solidFill>
                  <a:schemeClr val="accent4"/>
                </a:solidFill>
                <a:effectLst>
                  <a:outerShdw blurRad="38100" dist="38100" dir="2700000" algn="tl">
                    <a:srgbClr val="000000">
                      <a:alpha val="43137"/>
                    </a:srgbClr>
                  </a:outerShdw>
                </a:effectLst>
                <a:latin typeface="Bahnschrift SemiCondensed" panose="020B0502040204020203" pitchFamily="34" charset="0"/>
              </a:rPr>
              <a:t>methods</a:t>
            </a:r>
            <a:endParaRPr lang="en-GB" sz="1050" b="1">
              <a:effectLst>
                <a:outerShdw blurRad="38100" dist="38100" dir="2700000" algn="tl">
                  <a:srgbClr val="000000">
                    <a:alpha val="43137"/>
                  </a:srgbClr>
                </a:outerShdw>
              </a:effectLst>
              <a:latin typeface="Bahnschrift SemiCondensed" panose="020B0502040204020203" pitchFamily="34" charset="0"/>
            </a:endParaRPr>
          </a:p>
        </p:txBody>
      </p:sp>
      <p:cxnSp>
        <p:nvCxnSpPr>
          <p:cNvPr id="26" name="Straight Connector 25"/>
          <p:cNvCxnSpPr/>
          <p:nvPr/>
        </p:nvCxnSpPr>
        <p:spPr>
          <a:xfrm>
            <a:off x="5516825" y="3694018"/>
            <a:ext cx="346008" cy="80683"/>
          </a:xfrm>
          <a:prstGeom prst="line">
            <a:avLst/>
          </a:prstGeom>
          <a:ln w="19050">
            <a:solidFill>
              <a:srgbClr val="C00000"/>
            </a:solidFill>
            <a:prstDash val="sysDash"/>
            <a:head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50675" y="4008092"/>
            <a:ext cx="819225" cy="693692"/>
          </a:xfrm>
          <a:prstGeom prst="line">
            <a:avLst/>
          </a:prstGeom>
          <a:ln w="19050">
            <a:solidFill>
              <a:srgbClr val="C00000"/>
            </a:solidFill>
            <a:prstDash val="sysDash"/>
            <a:head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050675" y="2476943"/>
            <a:ext cx="770396" cy="453093"/>
          </a:xfrm>
          <a:prstGeom prst="line">
            <a:avLst/>
          </a:prstGeom>
          <a:ln w="19050">
            <a:solidFill>
              <a:schemeClr val="accent4"/>
            </a:solidFill>
            <a:prstDash val="sysDash"/>
            <a:head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836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6253</TotalTime>
  <Words>2024</Words>
  <Application>Microsoft Office PowerPoint</Application>
  <PresentationFormat>Widescreen</PresentationFormat>
  <Paragraphs>268</Paragraphs>
  <Slides>11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Yu Gothic UI</vt:lpstr>
      <vt:lpstr>Arial</vt:lpstr>
      <vt:lpstr>Bahnschrift</vt:lpstr>
      <vt:lpstr>Bahnschrift Light</vt:lpstr>
      <vt:lpstr>Bahnschrift Light SemiCondensed</vt:lpstr>
      <vt:lpstr>Bahnschrift SemiBold SemiConden</vt:lpstr>
      <vt:lpstr>Bahnschrift SemiCondensed</vt:lpstr>
      <vt:lpstr>Bahnschrift SemiLight</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Pijl</dc:creator>
  <cp:lastModifiedBy>A Pijl</cp:lastModifiedBy>
  <cp:revision>149</cp:revision>
  <dcterms:created xsi:type="dcterms:W3CDTF">2021-04-12T08:41:01Z</dcterms:created>
  <dcterms:modified xsi:type="dcterms:W3CDTF">2021-04-19T09:24:50Z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