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3" r:id="rId4"/>
    <p:sldId id="258" r:id="rId5"/>
    <p:sldId id="268" r:id="rId6"/>
    <p:sldId id="259" r:id="rId7"/>
    <p:sldId id="266" r:id="rId8"/>
    <p:sldId id="260" r:id="rId9"/>
    <p:sldId id="261" r:id="rId10"/>
    <p:sldId id="262" r:id="rId11"/>
    <p:sldId id="267" r:id="rId12"/>
    <p:sldId id="263" r:id="rId13"/>
    <p:sldId id="270" r:id="rId14"/>
    <p:sldId id="274" r:id="rId15"/>
    <p:sldId id="271" r:id="rId16"/>
    <p:sldId id="272" r:id="rId17"/>
    <p:sldId id="269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EE65B-B8FC-4C97-9677-07BCE7E97E8F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54A67-3E22-4358-AF22-DA0DB47410A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284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551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09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423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552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301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74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7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068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05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5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52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3B20F-FFAB-436D-BD65-B579D39D62A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357C0-6BB0-470C-B44E-D581801A67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63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orcid.org/0000-0002-8968-3594" TargetMode="External"/><Relationship Id="rId13" Type="http://schemas.openxmlformats.org/officeDocument/2006/relationships/image" Target="../media/image4.png"/><Relationship Id="rId18" Type="http://schemas.openxmlformats.org/officeDocument/2006/relationships/image" Target="../media/image8.png"/><Relationship Id="rId3" Type="http://schemas.openxmlformats.org/officeDocument/2006/relationships/hyperlink" Target="https://orcid.org/0000-0002-1391-7673" TargetMode="External"/><Relationship Id="rId7" Type="http://schemas.openxmlformats.org/officeDocument/2006/relationships/hyperlink" Target="https://orcid.org/0000-0002-0545-9721" TargetMode="External"/><Relationship Id="rId12" Type="http://schemas.openxmlformats.org/officeDocument/2006/relationships/image" Target="../media/image3.png"/><Relationship Id="rId17" Type="http://schemas.openxmlformats.org/officeDocument/2006/relationships/image" Target="../media/image7.jpeg"/><Relationship Id="rId2" Type="http://schemas.openxmlformats.org/officeDocument/2006/relationships/hyperlink" Target="https://orcid.org/0000-0002-0655-3699" TargetMode="Externa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rcid.org/0000-0002-2006-3362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orcid.org/0000-0002-4746-9143" TargetMode="External"/><Relationship Id="rId15" Type="http://schemas.openxmlformats.org/officeDocument/2006/relationships/image" Target="../media/image5.jpeg"/><Relationship Id="rId10" Type="http://schemas.openxmlformats.org/officeDocument/2006/relationships/image" Target="../media/image1.png"/><Relationship Id="rId19" Type="http://schemas.openxmlformats.org/officeDocument/2006/relationships/image" Target="../media/image9.png"/><Relationship Id="rId4" Type="http://schemas.openxmlformats.org/officeDocument/2006/relationships/hyperlink" Target="https://orcid.org/0000-0002-7825-0072" TargetMode="External"/><Relationship Id="rId9" Type="http://schemas.openxmlformats.org/officeDocument/2006/relationships/hyperlink" Target="https://orcid.org/0000-0001-8942-1917" TargetMode="External"/><Relationship Id="rId14" Type="http://schemas.openxmlformats.org/officeDocument/2006/relationships/hyperlink" Target="mailto:christoph.wohner@umweltbundesamt.at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9.png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9.png"/><Relationship Id="rId9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9.png"/><Relationship Id="rId9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9.png"/><Relationship Id="rId9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.jpeg"/><Relationship Id="rId5" Type="http://schemas.openxmlformats.org/officeDocument/2006/relationships/image" Target="../media/image9.png"/><Relationship Id="rId10" Type="http://schemas.openxmlformats.org/officeDocument/2006/relationships/image" Target="../media/image6.jpeg"/><Relationship Id="rId4" Type="http://schemas.openxmlformats.org/officeDocument/2006/relationships/image" Target="../media/image8.png"/><Relationship Id="rId9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9.png"/><Relationship Id="rId9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10" Type="http://schemas.openxmlformats.org/officeDocument/2006/relationships/image" Target="../media/image7.jpeg"/><Relationship Id="rId4" Type="http://schemas.openxmlformats.org/officeDocument/2006/relationships/image" Target="../media/image9.png"/><Relationship Id="rId9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1448" y="2534201"/>
            <a:ext cx="10310948" cy="2572345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de-AT" sz="1200" b="1" dirty="0" smtClean="0"/>
              <a:t>Christoph Wohner*</a:t>
            </a:r>
            <a:r>
              <a:rPr lang="de-AT" sz="1200" baseline="30000" dirty="0" smtClean="0"/>
              <a:t>1, 2</a:t>
            </a:r>
            <a:r>
              <a:rPr lang="de-AT" sz="1200" dirty="0" smtClean="0"/>
              <a:t> </a:t>
            </a:r>
            <a:r>
              <a:rPr lang="de-AT" sz="1200" dirty="0" smtClean="0">
                <a:hlinkClick r:id="rId2"/>
              </a:rPr>
              <a:t>https://orcid.org/0000-0002-0655-3699</a:t>
            </a:r>
            <a:endParaRPr lang="de-AT" sz="1200" dirty="0" smtClean="0"/>
          </a:p>
          <a:p>
            <a:pPr lvl="0" algn="l">
              <a:lnSpc>
                <a:spcPct val="100000"/>
              </a:lnSpc>
            </a:pPr>
            <a:r>
              <a:rPr lang="de-AT" sz="1200" dirty="0" smtClean="0"/>
              <a:t>Thomas Ohnemus</a:t>
            </a:r>
            <a:r>
              <a:rPr lang="de-AT" sz="1200" baseline="30000" dirty="0" smtClean="0"/>
              <a:t>3</a:t>
            </a:r>
            <a:r>
              <a:rPr lang="de-AT" sz="1200" dirty="0" smtClean="0"/>
              <a:t> </a:t>
            </a:r>
            <a:r>
              <a:rPr lang="de-AT" sz="1200" dirty="0" smtClean="0">
                <a:hlinkClick r:id="rId3"/>
              </a:rPr>
              <a:t>https://orcid.org/0000-0002-1391-7673</a:t>
            </a:r>
            <a:endParaRPr lang="de-AT" sz="1200" dirty="0" smtClean="0"/>
          </a:p>
          <a:p>
            <a:pPr lvl="0" algn="l">
              <a:lnSpc>
                <a:spcPct val="100000"/>
              </a:lnSpc>
            </a:pPr>
            <a:r>
              <a:rPr lang="de-AT" sz="1200" dirty="0" smtClean="0"/>
              <a:t>Steffen Zacharias</a:t>
            </a:r>
            <a:r>
              <a:rPr lang="de-AT" sz="1200" baseline="30000" dirty="0" smtClean="0"/>
              <a:t>3</a:t>
            </a:r>
            <a:r>
              <a:rPr lang="de-AT" sz="1200" dirty="0" smtClean="0"/>
              <a:t> </a:t>
            </a:r>
            <a:r>
              <a:rPr lang="de-AT" sz="1200" dirty="0" smtClean="0">
                <a:hlinkClick r:id="rId4"/>
              </a:rPr>
              <a:t>https://orcid.org/0000-0002-7825-0072</a:t>
            </a:r>
            <a:endParaRPr lang="de-AT" sz="1200" dirty="0" smtClean="0"/>
          </a:p>
          <a:p>
            <a:pPr lvl="0" algn="l">
              <a:lnSpc>
                <a:spcPct val="100000"/>
              </a:lnSpc>
            </a:pPr>
            <a:r>
              <a:rPr lang="de-AT" sz="1200" dirty="0" smtClean="0"/>
              <a:t>Hannes Mollenhauer</a:t>
            </a:r>
            <a:r>
              <a:rPr lang="de-AT" sz="1200" baseline="30000" dirty="0" smtClean="0"/>
              <a:t>3</a:t>
            </a:r>
            <a:r>
              <a:rPr lang="de-AT" sz="1200" dirty="0" smtClean="0"/>
              <a:t> </a:t>
            </a:r>
            <a:r>
              <a:rPr lang="de-AT" sz="1200" dirty="0" smtClean="0">
                <a:hlinkClick r:id="rId5"/>
              </a:rPr>
              <a:t>https://orcid.org/0000-0002-4746-9143</a:t>
            </a:r>
            <a:r>
              <a:rPr lang="de-AT" sz="1200" dirty="0" smtClean="0"/>
              <a:t> </a:t>
            </a:r>
          </a:p>
          <a:p>
            <a:pPr lvl="0" algn="l">
              <a:lnSpc>
                <a:spcPct val="100000"/>
              </a:lnSpc>
            </a:pPr>
            <a:r>
              <a:rPr lang="de-AT" sz="1200" dirty="0" smtClean="0"/>
              <a:t>Erle C. Ellis</a:t>
            </a:r>
            <a:r>
              <a:rPr lang="de-AT" sz="1200" baseline="30000" dirty="0" smtClean="0"/>
              <a:t>4</a:t>
            </a:r>
            <a:r>
              <a:rPr lang="de-AT" sz="1200" dirty="0" smtClean="0"/>
              <a:t> </a:t>
            </a:r>
            <a:r>
              <a:rPr lang="de-AT" sz="1200" dirty="0" smtClean="0">
                <a:hlinkClick r:id="rId6"/>
              </a:rPr>
              <a:t>https://orcid.org/0000-0002-2006-3362</a:t>
            </a:r>
            <a:endParaRPr lang="de-AT" sz="1200" dirty="0" smtClean="0"/>
          </a:p>
          <a:p>
            <a:pPr lvl="0" algn="l">
              <a:lnSpc>
                <a:spcPct val="100000"/>
              </a:lnSpc>
            </a:pPr>
            <a:r>
              <a:rPr lang="de-AT" sz="1200" dirty="0" smtClean="0"/>
              <a:t>Hermann Klug</a:t>
            </a:r>
            <a:r>
              <a:rPr lang="de-AT" sz="1200" baseline="30000" dirty="0" smtClean="0"/>
              <a:t>2</a:t>
            </a:r>
            <a:r>
              <a:rPr lang="de-AT" sz="1200" dirty="0" smtClean="0"/>
              <a:t> </a:t>
            </a:r>
            <a:r>
              <a:rPr lang="de-AT" sz="1200" dirty="0" smtClean="0">
                <a:hlinkClick r:id="rId7"/>
              </a:rPr>
              <a:t>https://orcid.org/0000-0002-0545-9721</a:t>
            </a:r>
            <a:endParaRPr lang="de-AT" sz="1200" dirty="0" smtClean="0"/>
          </a:p>
          <a:p>
            <a:pPr lvl="0" algn="l">
              <a:lnSpc>
                <a:spcPct val="100000"/>
              </a:lnSpc>
            </a:pPr>
            <a:r>
              <a:rPr lang="en-GB" sz="1200" dirty="0" smtClean="0"/>
              <a:t>Hideaki Shibata</a:t>
            </a:r>
            <a:r>
              <a:rPr lang="en-GB" sz="1200" baseline="30000" dirty="0" smtClean="0"/>
              <a:t>5</a:t>
            </a:r>
            <a:r>
              <a:rPr lang="en-GB" sz="1200" dirty="0" smtClean="0"/>
              <a:t> </a:t>
            </a:r>
            <a:r>
              <a:rPr lang="en-GB" sz="1200" dirty="0" smtClean="0">
                <a:hlinkClick r:id="rId8"/>
              </a:rPr>
              <a:t>https://orcid.org/0000-0002-8968-3594</a:t>
            </a:r>
            <a:endParaRPr lang="de-AT" sz="1200" dirty="0" smtClean="0"/>
          </a:p>
          <a:p>
            <a:pPr lvl="0" algn="l">
              <a:lnSpc>
                <a:spcPct val="100000"/>
              </a:lnSpc>
            </a:pPr>
            <a:r>
              <a:rPr lang="de-AT" sz="1200" dirty="0" smtClean="0"/>
              <a:t>Michael Mirtl</a:t>
            </a:r>
            <a:r>
              <a:rPr lang="de-AT" sz="1200" baseline="30000" dirty="0" smtClean="0"/>
              <a:t>1, 3</a:t>
            </a:r>
            <a:r>
              <a:rPr lang="de-AT" sz="1200" dirty="0" smtClean="0"/>
              <a:t> </a:t>
            </a:r>
            <a:r>
              <a:rPr lang="de-AT" sz="1200" dirty="0" smtClean="0">
                <a:hlinkClick r:id="rId9"/>
              </a:rPr>
              <a:t>https://orcid.org/0000-0001-8942-1917</a:t>
            </a:r>
            <a:endParaRPr lang="de-AT" sz="1200" dirty="0" smtClean="0"/>
          </a:p>
        </p:txBody>
      </p:sp>
      <p:pic>
        <p:nvPicPr>
          <p:cNvPr id="1026" name="Picture 2" descr="ILTER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www.ufz.de/static/custom/weblayout/DefaultInternetLayout/img/logos/ufz_transparent_de_blu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21" y="12158382"/>
            <a:ext cx="367428" cy="13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637903" y="5106546"/>
            <a:ext cx="103980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</a:pPr>
            <a:r>
              <a:rPr lang="en-GB" sz="1000" b="1" dirty="0">
                <a:solidFill>
                  <a:prstClr val="black"/>
                </a:solidFill>
              </a:rPr>
              <a:t>*Corresponding author: </a:t>
            </a:r>
            <a:r>
              <a:rPr lang="en-GB" sz="1000" dirty="0">
                <a:solidFill>
                  <a:prstClr val="black"/>
                </a:solidFill>
                <a:hlinkClick r:id="rId14"/>
              </a:rPr>
              <a:t>christoph.wohner@umweltbundesamt.at</a:t>
            </a:r>
            <a:r>
              <a:rPr lang="en-GB" sz="1000" dirty="0">
                <a:solidFill>
                  <a:prstClr val="black"/>
                </a:solidFill>
              </a:rPr>
              <a:t/>
            </a:r>
            <a:br>
              <a:rPr lang="en-GB" sz="1000" dirty="0">
                <a:solidFill>
                  <a:prstClr val="black"/>
                </a:solidFill>
              </a:rPr>
            </a:br>
            <a:r>
              <a:rPr lang="en-GB" sz="1000" baseline="30000" dirty="0">
                <a:solidFill>
                  <a:prstClr val="black"/>
                </a:solidFill>
              </a:rPr>
              <a:t>1</a:t>
            </a:r>
            <a:r>
              <a:rPr lang="en-GB" sz="1000" dirty="0">
                <a:solidFill>
                  <a:prstClr val="black"/>
                </a:solidFill>
              </a:rPr>
              <a:t> Environment Agency Austria, Department for Ecosystem Research and Monitoring, </a:t>
            </a:r>
            <a:r>
              <a:rPr lang="en-GB" sz="1000" dirty="0" err="1">
                <a:solidFill>
                  <a:prstClr val="black"/>
                </a:solidFill>
              </a:rPr>
              <a:t>Spittelauer</a:t>
            </a:r>
            <a:r>
              <a:rPr lang="en-GB" sz="1000" dirty="0">
                <a:solidFill>
                  <a:prstClr val="black"/>
                </a:solidFill>
              </a:rPr>
              <a:t> Lände 5, A-1090 Vienna, Austria</a:t>
            </a:r>
            <a:br>
              <a:rPr lang="en-GB" sz="1000" dirty="0">
                <a:solidFill>
                  <a:prstClr val="black"/>
                </a:solidFill>
              </a:rPr>
            </a:br>
            <a:r>
              <a:rPr lang="en-GB" sz="1000" baseline="30000" dirty="0">
                <a:solidFill>
                  <a:prstClr val="black"/>
                </a:solidFill>
              </a:rPr>
              <a:t>2</a:t>
            </a:r>
            <a:r>
              <a:rPr lang="en-GB" sz="1000" dirty="0">
                <a:solidFill>
                  <a:prstClr val="black"/>
                </a:solidFill>
              </a:rPr>
              <a:t> Paris-</a:t>
            </a:r>
            <a:r>
              <a:rPr lang="en-GB" sz="1000" dirty="0" err="1">
                <a:solidFill>
                  <a:prstClr val="black"/>
                </a:solidFill>
              </a:rPr>
              <a:t>Lodron</a:t>
            </a:r>
            <a:r>
              <a:rPr lang="en-GB" sz="1000" dirty="0">
                <a:solidFill>
                  <a:prstClr val="black"/>
                </a:solidFill>
              </a:rPr>
              <a:t> University of Salzburg, </a:t>
            </a:r>
            <a:r>
              <a:rPr lang="en-GB" sz="1000" dirty="0" err="1">
                <a:solidFill>
                  <a:prstClr val="black"/>
                </a:solidFill>
              </a:rPr>
              <a:t>Schillerstraße</a:t>
            </a:r>
            <a:r>
              <a:rPr lang="en-GB" sz="1000" dirty="0">
                <a:solidFill>
                  <a:prstClr val="black"/>
                </a:solidFill>
              </a:rPr>
              <a:t> 30, 5020 Salzburg, Austria</a:t>
            </a:r>
            <a:br>
              <a:rPr lang="en-GB" sz="1000" dirty="0">
                <a:solidFill>
                  <a:prstClr val="black"/>
                </a:solidFill>
              </a:rPr>
            </a:br>
            <a:r>
              <a:rPr lang="en-GB" sz="1000" baseline="30000" dirty="0">
                <a:solidFill>
                  <a:prstClr val="black"/>
                </a:solidFill>
              </a:rPr>
              <a:t>3 </a:t>
            </a:r>
            <a:r>
              <a:rPr lang="en-GB" sz="1000" dirty="0">
                <a:solidFill>
                  <a:prstClr val="black"/>
                </a:solidFill>
              </a:rPr>
              <a:t>Helmholtz Centre for Environmental Research - UFZ, Department Monitoring and Exploration Technologies, </a:t>
            </a:r>
            <a:r>
              <a:rPr lang="en-GB" sz="1000" dirty="0" err="1">
                <a:solidFill>
                  <a:prstClr val="black"/>
                </a:solidFill>
              </a:rPr>
              <a:t>Permoserstr</a:t>
            </a:r>
            <a:r>
              <a:rPr lang="en-GB" sz="1000" dirty="0">
                <a:solidFill>
                  <a:prstClr val="black"/>
                </a:solidFill>
              </a:rPr>
              <a:t>. 15, D-04318 Leipzig, Germany</a:t>
            </a:r>
            <a:br>
              <a:rPr lang="en-GB" sz="1000" dirty="0">
                <a:solidFill>
                  <a:prstClr val="black"/>
                </a:solidFill>
              </a:rPr>
            </a:br>
            <a:r>
              <a:rPr lang="en-GB" sz="1000" baseline="30000" dirty="0">
                <a:solidFill>
                  <a:prstClr val="black"/>
                </a:solidFill>
              </a:rPr>
              <a:t>4</a:t>
            </a:r>
            <a:r>
              <a:rPr lang="en-GB" sz="1000" dirty="0">
                <a:solidFill>
                  <a:prstClr val="black"/>
                </a:solidFill>
              </a:rPr>
              <a:t> Department of Geography &amp; Environmental Systems, University of Maryland, Baltimore County, Baltimore, MD 21250, USA</a:t>
            </a:r>
            <a:r>
              <a:rPr lang="de-AT" sz="1000" dirty="0">
                <a:solidFill>
                  <a:prstClr val="black"/>
                </a:solidFill>
              </a:rPr>
              <a:t/>
            </a:r>
            <a:br>
              <a:rPr lang="de-AT" sz="1000" dirty="0">
                <a:solidFill>
                  <a:prstClr val="black"/>
                </a:solidFill>
              </a:rPr>
            </a:br>
            <a:r>
              <a:rPr lang="en-GB" sz="1000" baseline="30000" dirty="0">
                <a:solidFill>
                  <a:prstClr val="black"/>
                </a:solidFill>
              </a:rPr>
              <a:t>5</a:t>
            </a:r>
            <a:r>
              <a:rPr lang="en-GB" sz="1000" dirty="0">
                <a:solidFill>
                  <a:prstClr val="black"/>
                </a:solidFill>
              </a:rPr>
              <a:t> Field Science </a:t>
            </a:r>
            <a:r>
              <a:rPr lang="en-GB" sz="1000" dirty="0" err="1">
                <a:solidFill>
                  <a:prstClr val="black"/>
                </a:solidFill>
              </a:rPr>
              <a:t>Center</a:t>
            </a:r>
            <a:r>
              <a:rPr lang="en-GB" sz="1000" dirty="0">
                <a:solidFill>
                  <a:prstClr val="black"/>
                </a:solidFill>
              </a:rPr>
              <a:t> for Northern Biosphere, Hokkaido University; Kita-9, Nishi-9, Kita-</a:t>
            </a:r>
            <a:r>
              <a:rPr lang="en-GB" sz="1000" dirty="0" err="1">
                <a:solidFill>
                  <a:prstClr val="black"/>
                </a:solidFill>
              </a:rPr>
              <a:t>ku</a:t>
            </a:r>
            <a:r>
              <a:rPr lang="en-GB" sz="1000" dirty="0">
                <a:solidFill>
                  <a:prstClr val="black"/>
                </a:solidFill>
              </a:rPr>
              <a:t>, Sapporo, Hokkaido 060-0809, Japan and International Long-Term Ecological Research </a:t>
            </a:r>
            <a:r>
              <a:rPr lang="en-GB" sz="1000" dirty="0" smtClean="0">
                <a:solidFill>
                  <a:prstClr val="black"/>
                </a:solidFill>
              </a:rPr>
              <a:t>Network</a:t>
            </a:r>
            <a:endParaRPr lang="de-AT" sz="1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LTER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6" name="Picture 2" descr="UFZ Logo Blu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  <p:pic>
        <p:nvPicPr>
          <p:cNvPr id="17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673637" y="2039161"/>
            <a:ext cx="7294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+mj-lt"/>
              </a:rPr>
              <a:t>Accepted </a:t>
            </a:r>
            <a:r>
              <a:rPr lang="en-GB" sz="2000" dirty="0" smtClean="0">
                <a:latin typeface="+mj-lt"/>
              </a:rPr>
              <a:t>for publication in Ecological Indicators</a:t>
            </a:r>
            <a:endParaRPr lang="en-GB" sz="2000" dirty="0">
              <a:latin typeface="+mj-lt"/>
            </a:endParaRPr>
          </a:p>
        </p:txBody>
      </p:sp>
      <p:sp>
        <p:nvSpPr>
          <p:cNvPr id="21" name="Titel 1"/>
          <p:cNvSpPr txBox="1">
            <a:spLocks/>
          </p:cNvSpPr>
          <p:nvPr/>
        </p:nvSpPr>
        <p:spPr>
          <a:xfrm>
            <a:off x="637903" y="7603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b="1" dirty="0">
                <a:solidFill>
                  <a:schemeClr val="tx2"/>
                </a:solidFill>
              </a:rPr>
              <a:t>Assessing</a:t>
            </a:r>
            <a:r>
              <a:rPr lang="en-US" b="1" dirty="0"/>
              <a:t> </a:t>
            </a:r>
            <a:r>
              <a:rPr lang="en-US" b="1" dirty="0">
                <a:solidFill>
                  <a:schemeClr val="tx2"/>
                </a:solidFill>
              </a:rPr>
              <a:t>the biogeographical and socio-ecological representativeness of the ILTER site network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Introduction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Aim of the study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Assessing the representativeness and coverage of the ILTER in-situ site network with respect to multiple biogeographical and socio-ecological </a:t>
            </a:r>
            <a:r>
              <a:rPr lang="en-US" dirty="0" smtClean="0"/>
              <a:t>gradients</a:t>
            </a:r>
          </a:p>
          <a:p>
            <a:r>
              <a:rPr lang="en-US" dirty="0" smtClean="0"/>
              <a:t>Is </a:t>
            </a:r>
            <a:r>
              <a:rPr lang="en-US" dirty="0"/>
              <a:t>the coverage of world regions suitable for global comparative studies and meta-analyses or is this constrained by biases common to terrestrial ecological study sites (Martin et al., 2012)? </a:t>
            </a:r>
            <a:endParaRPr lang="en-US" dirty="0" smtClean="0"/>
          </a:p>
          <a:p>
            <a:r>
              <a:rPr lang="en-GB" dirty="0" smtClean="0"/>
              <a:t>Based </a:t>
            </a:r>
            <a:r>
              <a:rPr lang="en-GB" dirty="0"/>
              <a:t>on the results recommendations for the extension of the network are </a:t>
            </a:r>
            <a:r>
              <a:rPr lang="en-GB" dirty="0" smtClean="0"/>
              <a:t>formulated</a:t>
            </a:r>
            <a:endParaRPr lang="en-US" dirty="0" smtClean="0"/>
          </a:p>
        </p:txBody>
      </p:sp>
      <p:pic>
        <p:nvPicPr>
          <p:cNvPr id="10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2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5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8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8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Introduction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Motivation of the study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large number of sites alone does not ensure good representativeness of global ecosystems since </a:t>
            </a:r>
          </a:p>
          <a:p>
            <a:pPr lvl="1"/>
            <a:r>
              <a:rPr lang="en-US" dirty="0" smtClean="0"/>
              <a:t>there may be over-representation </a:t>
            </a:r>
            <a:r>
              <a:rPr lang="en-US" dirty="0"/>
              <a:t>o</a:t>
            </a:r>
            <a:r>
              <a:rPr lang="en-US" dirty="0" smtClean="0"/>
              <a:t>r under-representation of certain world regions</a:t>
            </a:r>
          </a:p>
          <a:p>
            <a:pPr lvl="1"/>
            <a:r>
              <a:rPr lang="en-US" dirty="0" smtClean="0"/>
              <a:t>or biases in certain </a:t>
            </a:r>
          </a:p>
          <a:p>
            <a:pPr lvl="2"/>
            <a:r>
              <a:rPr lang="en-US" dirty="0" smtClean="0"/>
              <a:t>Biomes</a:t>
            </a:r>
          </a:p>
          <a:p>
            <a:pPr lvl="2"/>
            <a:r>
              <a:rPr lang="en-US" dirty="0" smtClean="0"/>
              <a:t>Climatic zones</a:t>
            </a:r>
          </a:p>
          <a:p>
            <a:pPr lvl="2"/>
            <a:r>
              <a:rPr lang="en-US" dirty="0" smtClean="0"/>
              <a:t>Landforms ….</a:t>
            </a:r>
          </a:p>
          <a:p>
            <a:r>
              <a:rPr lang="en-US" dirty="0"/>
              <a:t>In order to effectively manage </a:t>
            </a:r>
            <a:r>
              <a:rPr lang="en-US" dirty="0" smtClean="0"/>
              <a:t>such a network and potentially mitigate biases you need to identify these gaps and biases first</a:t>
            </a:r>
            <a:endParaRPr lang="en-US" dirty="0"/>
          </a:p>
          <a:p>
            <a:pPr lvl="2"/>
            <a:endParaRPr lang="en-US" dirty="0" smtClean="0"/>
          </a:p>
        </p:txBody>
      </p:sp>
      <p:pic>
        <p:nvPicPr>
          <p:cNvPr id="8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3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6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Introduction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What is ILTER?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800" y="1808208"/>
            <a:ext cx="5980011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International Long-Term Ecological Research Network (ILTER) is a global network of networks founded in 1993 </a:t>
            </a:r>
          </a:p>
          <a:p>
            <a:r>
              <a:rPr lang="en-US" dirty="0"/>
              <a:t>“bottom-up” governance structure consisting of </a:t>
            </a:r>
            <a:r>
              <a:rPr lang="en-US" dirty="0" smtClean="0"/>
              <a:t>(national) </a:t>
            </a:r>
            <a:r>
              <a:rPr lang="en-US" dirty="0"/>
              <a:t>member </a:t>
            </a:r>
            <a:r>
              <a:rPr lang="en-US" dirty="0" smtClean="0"/>
              <a:t>networks, e.g. US LTER, LTER-D (Germany), </a:t>
            </a:r>
            <a:r>
              <a:rPr lang="en-US" dirty="0" err="1" smtClean="0"/>
              <a:t>JaLTER</a:t>
            </a:r>
            <a:r>
              <a:rPr lang="en-US" dirty="0" smtClean="0"/>
              <a:t> (Japan), …</a:t>
            </a:r>
            <a:endParaRPr lang="en-US" dirty="0"/>
          </a:p>
          <a:p>
            <a:r>
              <a:rPr lang="en-US" dirty="0" smtClean="0"/>
              <a:t>focuses on long-term, site-based research</a:t>
            </a:r>
          </a:p>
          <a:p>
            <a:r>
              <a:rPr lang="en-US" dirty="0"/>
              <a:t>consisting of 743 research sites globally (as of October 2020</a:t>
            </a:r>
            <a:r>
              <a:rPr lang="en-US" dirty="0" smtClean="0"/>
              <a:t>)</a:t>
            </a:r>
            <a:endParaRPr lang="en-US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05"/>
          <a:stretch/>
        </p:blipFill>
        <p:spPr>
          <a:xfrm>
            <a:off x="6633729" y="2880357"/>
            <a:ext cx="5402593" cy="327918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61" t="59694"/>
          <a:stretch/>
        </p:blipFill>
        <p:spPr>
          <a:xfrm>
            <a:off x="9937052" y="1375954"/>
            <a:ext cx="2146091" cy="163020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61" b="39966"/>
          <a:stretch/>
        </p:blipFill>
        <p:spPr>
          <a:xfrm>
            <a:off x="7419702" y="523196"/>
            <a:ext cx="2227217" cy="2519896"/>
          </a:xfrm>
          <a:prstGeom prst="rect">
            <a:avLst/>
          </a:prstGeom>
        </p:spPr>
      </p:pic>
      <p:pic>
        <p:nvPicPr>
          <p:cNvPr id="11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3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6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9" name="Picture 2" descr="UFZ Logo Blu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4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Introduction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Overview of the study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65575"/>
          </a:xfrm>
        </p:spPr>
        <p:txBody>
          <a:bodyPr>
            <a:normAutofit lnSpcReduction="10000"/>
          </a:bodyPr>
          <a:lstStyle/>
          <a:p>
            <a:r>
              <a:rPr lang="de-DE" dirty="0" err="1" smtClean="0"/>
              <a:t>Geographic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all ILTER </a:t>
            </a:r>
            <a:r>
              <a:rPr lang="de-DE" dirty="0" err="1" smtClean="0"/>
              <a:t>sites</a:t>
            </a:r>
            <a:r>
              <a:rPr lang="de-DE" dirty="0" smtClean="0"/>
              <a:t> was </a:t>
            </a:r>
            <a:r>
              <a:rPr lang="de-DE" dirty="0" err="1" smtClean="0"/>
              <a:t>taken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DEIMS-SDR (Wohner et al., 2019)</a:t>
            </a:r>
          </a:p>
          <a:p>
            <a:r>
              <a:rPr lang="de-DE" dirty="0" smtClean="0"/>
              <a:t>Six global </a:t>
            </a:r>
            <a:r>
              <a:rPr lang="de-DE" dirty="0" err="1" smtClean="0"/>
              <a:t>classifications</a:t>
            </a:r>
            <a:r>
              <a:rPr lang="de-DE" dirty="0" smtClean="0"/>
              <a:t>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chosen</a:t>
            </a:r>
            <a:r>
              <a:rPr lang="de-DE" dirty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assess</a:t>
            </a:r>
            <a:r>
              <a:rPr lang="de-DE" dirty="0" smtClean="0"/>
              <a:t> </a:t>
            </a:r>
            <a:r>
              <a:rPr lang="de-DE" dirty="0" err="1" smtClean="0"/>
              <a:t>biogeographic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eco-sociological</a:t>
            </a:r>
            <a:r>
              <a:rPr lang="de-DE" dirty="0" smtClean="0"/>
              <a:t> </a:t>
            </a:r>
            <a:r>
              <a:rPr lang="de-DE" dirty="0" err="1" smtClean="0"/>
              <a:t>representativeness</a:t>
            </a:r>
            <a:r>
              <a:rPr lang="de-DE" dirty="0" smtClean="0"/>
              <a:t> on a global </a:t>
            </a:r>
            <a:r>
              <a:rPr lang="de-DE" dirty="0" err="1" smtClean="0"/>
              <a:t>scale</a:t>
            </a:r>
            <a:endParaRPr lang="de-DE" dirty="0" smtClean="0"/>
          </a:p>
          <a:p>
            <a:r>
              <a:rPr lang="de-DE" dirty="0" smtClean="0"/>
              <a:t>Statistical </a:t>
            </a:r>
            <a:r>
              <a:rPr lang="de-DE" dirty="0" err="1" smtClean="0"/>
              <a:t>concepts</a:t>
            </a:r>
            <a:r>
              <a:rPr lang="de-DE" dirty="0" smtClean="0"/>
              <a:t> </a:t>
            </a:r>
            <a:r>
              <a:rPr lang="de-DE" dirty="0" err="1" smtClean="0"/>
              <a:t>defined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Schmill</a:t>
            </a:r>
            <a:r>
              <a:rPr lang="de-DE" dirty="0" smtClean="0"/>
              <a:t> et al. (2014) </a:t>
            </a:r>
            <a:r>
              <a:rPr lang="de-DE" dirty="0" err="1" smtClean="0"/>
              <a:t>were</a:t>
            </a:r>
            <a:r>
              <a:rPr lang="de-DE" dirty="0" smtClean="0"/>
              <a:t> </a:t>
            </a:r>
            <a:r>
              <a:rPr lang="de-DE" dirty="0" err="1" smtClean="0"/>
              <a:t>taken</a:t>
            </a:r>
            <a:r>
              <a:rPr lang="de-DE" dirty="0" smtClean="0"/>
              <a:t>, </a:t>
            </a:r>
            <a:r>
              <a:rPr lang="de-DE" dirty="0" err="1" smtClean="0"/>
              <a:t>extended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applied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data</a:t>
            </a:r>
            <a:endParaRPr lang="de-DE" dirty="0"/>
          </a:p>
          <a:p>
            <a:r>
              <a:rPr lang="de-DE" dirty="0" err="1" smtClean="0"/>
              <a:t>Results</a:t>
            </a:r>
            <a:r>
              <a:rPr lang="de-DE" dirty="0" smtClean="0"/>
              <a:t> </a:t>
            </a:r>
            <a:r>
              <a:rPr lang="de-DE" dirty="0" err="1" smtClean="0"/>
              <a:t>include</a:t>
            </a:r>
            <a:r>
              <a:rPr lang="de-DE" dirty="0" smtClean="0"/>
              <a:t> a </a:t>
            </a:r>
            <a:r>
              <a:rPr lang="de-DE" dirty="0" err="1" smtClean="0"/>
              <a:t>detailed</a:t>
            </a:r>
            <a:r>
              <a:rPr lang="de-DE" dirty="0" smtClean="0"/>
              <a:t> </a:t>
            </a:r>
            <a:r>
              <a:rPr lang="de-DE" dirty="0" err="1" smtClean="0"/>
              <a:t>assessment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over</a:t>
            </a:r>
            <a:r>
              <a:rPr lang="de-DE" dirty="0" smtClean="0"/>
              <a:t>-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underrepresented</a:t>
            </a:r>
            <a:r>
              <a:rPr lang="de-DE" dirty="0" smtClean="0"/>
              <a:t> </a:t>
            </a:r>
            <a:r>
              <a:rPr lang="de-DE" dirty="0" err="1" smtClean="0"/>
              <a:t>regions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world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well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recommendations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extending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network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improve</a:t>
            </a:r>
            <a:r>
              <a:rPr lang="de-DE" dirty="0" smtClean="0"/>
              <a:t> </a:t>
            </a:r>
            <a:r>
              <a:rPr lang="de-DE" dirty="0" err="1" smtClean="0"/>
              <a:t>coverage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representativeness</a:t>
            </a:r>
            <a:endParaRPr lang="en-GB" dirty="0"/>
          </a:p>
        </p:txBody>
      </p:sp>
      <p:pic>
        <p:nvPicPr>
          <p:cNvPr id="8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3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6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1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Methodology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Used datasets and code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4"/>
            <a:ext cx="6616337" cy="4758055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ILTER sites</a:t>
            </a:r>
          </a:p>
          <a:p>
            <a:pPr lvl="1"/>
            <a:r>
              <a:rPr lang="en-GB" dirty="0" smtClean="0"/>
              <a:t>Point-based and polygon-based site locations taken from deims.org</a:t>
            </a:r>
          </a:p>
          <a:p>
            <a:pPr lvl="1"/>
            <a:r>
              <a:rPr lang="en-GB" dirty="0" smtClean="0"/>
              <a:t>Used version archived online (Ohnemus and Wohner, 2020)</a:t>
            </a:r>
          </a:p>
          <a:p>
            <a:r>
              <a:rPr lang="en-GB" dirty="0" smtClean="0"/>
              <a:t>Classifications</a:t>
            </a:r>
          </a:p>
          <a:p>
            <a:pPr lvl="1"/>
            <a:r>
              <a:rPr lang="en-GB" dirty="0" smtClean="0"/>
              <a:t>Anthromes (Ellis et al., 2020)</a:t>
            </a:r>
          </a:p>
          <a:p>
            <a:pPr lvl="1"/>
            <a:r>
              <a:rPr lang="en-GB" dirty="0" smtClean="0"/>
              <a:t>Biomes (</a:t>
            </a:r>
            <a:r>
              <a:rPr lang="en-GB" dirty="0" err="1" smtClean="0"/>
              <a:t>Dinerstein</a:t>
            </a:r>
            <a:r>
              <a:rPr lang="en-GB" dirty="0" smtClean="0"/>
              <a:t> et al., 2017) </a:t>
            </a:r>
          </a:p>
          <a:p>
            <a:pPr lvl="1"/>
            <a:r>
              <a:rPr lang="en-GB" dirty="0" smtClean="0"/>
              <a:t>Bioclimatic zones </a:t>
            </a:r>
            <a:r>
              <a:rPr lang="da-DK" dirty="0" smtClean="0"/>
              <a:t>(Metzger et al., 2013)</a:t>
            </a:r>
          </a:p>
          <a:p>
            <a:pPr lvl="1"/>
            <a:r>
              <a:rPr lang="da-DK" dirty="0" smtClean="0"/>
              <a:t>Economic density (Kummu et al., 2020 &amp; CIESIN, 2018)</a:t>
            </a:r>
          </a:p>
          <a:p>
            <a:pPr lvl="2"/>
            <a:r>
              <a:rPr lang="da-DK" dirty="0"/>
              <a:t>ED = GDP/Capita * Population Density</a:t>
            </a:r>
            <a:endParaRPr lang="da-DK" dirty="0" smtClean="0"/>
          </a:p>
          <a:p>
            <a:pPr lvl="1"/>
            <a:r>
              <a:rPr lang="da-DK" dirty="0" smtClean="0"/>
              <a:t>Land cover (ESA, 2015)</a:t>
            </a:r>
          </a:p>
          <a:p>
            <a:pPr lvl="1"/>
            <a:r>
              <a:rPr lang="da-DK" dirty="0" smtClean="0"/>
              <a:t>Landforms (Karagulle et al., 2017)	</a:t>
            </a:r>
            <a:endParaRPr lang="en-US" dirty="0" smtClean="0"/>
          </a:p>
          <a:p>
            <a:pPr lvl="1"/>
            <a:r>
              <a:rPr lang="en-US" dirty="0" smtClean="0"/>
              <a:t>Were </a:t>
            </a:r>
            <a:r>
              <a:rPr lang="en-US" dirty="0" err="1" smtClean="0"/>
              <a:t>harmonised</a:t>
            </a:r>
            <a:r>
              <a:rPr lang="en-US" dirty="0" smtClean="0"/>
              <a:t> to </a:t>
            </a:r>
            <a:r>
              <a:rPr lang="en-US" dirty="0"/>
              <a:t>ensure comparability</a:t>
            </a:r>
          </a:p>
          <a:p>
            <a:pPr lvl="2"/>
            <a:r>
              <a:rPr lang="en-US" dirty="0"/>
              <a:t>Reclassifying miniscule classes</a:t>
            </a:r>
          </a:p>
          <a:p>
            <a:pPr lvl="2"/>
            <a:r>
              <a:rPr lang="en-US" dirty="0" err="1"/>
              <a:t>Reprojecting</a:t>
            </a:r>
            <a:r>
              <a:rPr lang="en-US" dirty="0"/>
              <a:t> the spatial resolution</a:t>
            </a:r>
          </a:p>
          <a:p>
            <a:pPr lvl="2"/>
            <a:r>
              <a:rPr lang="en-US" dirty="0"/>
              <a:t>Clipping the spatial extent, e.g. Antarctica, </a:t>
            </a:r>
            <a:r>
              <a:rPr lang="en-US" dirty="0" smtClean="0"/>
              <a:t>…</a:t>
            </a:r>
            <a:endParaRPr lang="da-DK" dirty="0" smtClean="0"/>
          </a:p>
          <a:p>
            <a:r>
              <a:rPr lang="da-DK" dirty="0" smtClean="0"/>
              <a:t>R Code for analysis</a:t>
            </a:r>
          </a:p>
          <a:p>
            <a:pPr lvl="1"/>
            <a:r>
              <a:rPr lang="da-DK" dirty="0" smtClean="0"/>
              <a:t>Available online (Ohnemus 2020)</a:t>
            </a:r>
            <a:endParaRPr lang="en-GB" dirty="0"/>
          </a:p>
        </p:txBody>
      </p:sp>
      <p:pic>
        <p:nvPicPr>
          <p:cNvPr id="1026" name="Picture 2" descr="https://www.esa.int/var/esa/storage/images/esa_multimedia/images/2018/09/2015_global_land_cover_map/17675214-1-eng-GB/2015_global_land_cover_map_pilla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79" y="2249629"/>
            <a:ext cx="4469262" cy="251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8131890" y="4985509"/>
            <a:ext cx="2987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ESA Land cover map 2015</a:t>
            </a:r>
            <a:endParaRPr lang="en-GB" sz="1400" dirty="0"/>
          </a:p>
        </p:txBody>
      </p:sp>
      <p:pic>
        <p:nvPicPr>
          <p:cNvPr id="10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2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5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8" name="Picture 2" descr="UFZ Logo Blu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05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Methodology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ILTER sites dataset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83926" cy="4351338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Site data taken from DEIMS-SDR (Wohner et al., 2019)</a:t>
            </a:r>
          </a:p>
          <a:p>
            <a:r>
              <a:rPr lang="en-GB" dirty="0" smtClean="0"/>
              <a:t>500 sites provide exact boundaries</a:t>
            </a:r>
          </a:p>
          <a:p>
            <a:r>
              <a:rPr lang="en-GB" dirty="0" smtClean="0"/>
              <a:t>242 sites provide a point coordinate and a size value</a:t>
            </a:r>
          </a:p>
          <a:p>
            <a:r>
              <a:rPr lang="en-GB" dirty="0" smtClean="0"/>
              <a:t>1 site provided only a point</a:t>
            </a:r>
          </a:p>
          <a:p>
            <a:pPr lvl="1"/>
            <a:r>
              <a:rPr lang="en-GB" dirty="0" smtClean="0"/>
              <a:t>A marine buoy located outside of the geographic scope of the analysis</a:t>
            </a:r>
          </a:p>
          <a:p>
            <a:pPr lvl="1"/>
            <a:r>
              <a:rPr lang="en-GB" dirty="0" smtClean="0"/>
              <a:t>Was excluded from analysis</a:t>
            </a:r>
          </a:p>
          <a:p>
            <a:r>
              <a:rPr lang="en-GB" dirty="0" smtClean="0"/>
              <a:t>Problem of extreme outliers</a:t>
            </a:r>
          </a:p>
          <a:p>
            <a:pPr lvl="1"/>
            <a:r>
              <a:rPr lang="en-US" dirty="0"/>
              <a:t>11 sites are registered with an extent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over 100 000 km²</a:t>
            </a:r>
          </a:p>
          <a:p>
            <a:pPr lvl="1"/>
            <a:r>
              <a:rPr lang="en-US" dirty="0"/>
              <a:t>150 of 742 ILTER sites would </a:t>
            </a:r>
            <a:r>
              <a:rPr lang="en-US" dirty="0" smtClean="0"/>
              <a:t>accounted </a:t>
            </a:r>
            <a:r>
              <a:rPr lang="en-US" dirty="0"/>
              <a:t>for 99% of the total spatial </a:t>
            </a:r>
            <a:r>
              <a:rPr lang="en-US" dirty="0" smtClean="0"/>
              <a:t>coverage</a:t>
            </a:r>
          </a:p>
          <a:p>
            <a:pPr lvl="1"/>
            <a:r>
              <a:rPr lang="en-US" dirty="0" smtClean="0"/>
              <a:t>Log-weighting was applied to the size values to mitigate this effect</a:t>
            </a:r>
          </a:p>
          <a:p>
            <a:r>
              <a:rPr lang="en-US" dirty="0" smtClean="0"/>
              <a:t>The result is a multi-polygon dataset with adjusted size values</a:t>
            </a:r>
            <a:endParaRPr lang="en-GB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982" y="1896497"/>
            <a:ext cx="5399532" cy="3599993"/>
          </a:xfrm>
          <a:prstGeom prst="rect">
            <a:avLst/>
          </a:prstGeom>
        </p:spPr>
      </p:pic>
      <p:pic>
        <p:nvPicPr>
          <p:cNvPr id="10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2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5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8" name="Picture 2" descr="UFZ Logo Blu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3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2" b="28357"/>
          <a:stretch/>
        </p:blipFill>
        <p:spPr>
          <a:xfrm>
            <a:off x="7302137" y="740262"/>
            <a:ext cx="3655423" cy="3587739"/>
          </a:xfrm>
        </p:spPr>
      </p:pic>
      <p:sp>
        <p:nvSpPr>
          <p:cNvPr id="5" name="Textfeld 4"/>
          <p:cNvSpPr txBox="1"/>
          <p:nvPr/>
        </p:nvSpPr>
        <p:spPr>
          <a:xfrm>
            <a:off x="548090" y="1856143"/>
            <a:ext cx="55473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Calculating chi²-tests (a)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Taking a classification (expected distribution) and comparing it to the actual distribution (covered by the ILTER sites)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Getting a </a:t>
            </a:r>
            <a:r>
              <a:rPr lang="en-GB" sz="2200" i="1" dirty="0" smtClean="0"/>
              <a:t>p</a:t>
            </a:r>
            <a:r>
              <a:rPr lang="en-GB" sz="2200" dirty="0" smtClean="0"/>
              <a:t> value for each category within a 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Reclassifying the </a:t>
            </a:r>
            <a:r>
              <a:rPr lang="en-GB" sz="2200" i="1" dirty="0" smtClean="0"/>
              <a:t>p</a:t>
            </a:r>
            <a:r>
              <a:rPr lang="en-GB" sz="2200" dirty="0" smtClean="0"/>
              <a:t> values to represent a geographic “</a:t>
            </a:r>
            <a:r>
              <a:rPr lang="en-GB" sz="2200" dirty="0" err="1" smtClean="0"/>
              <a:t>representedness</a:t>
            </a:r>
            <a:r>
              <a:rPr lang="en-GB" sz="2200" dirty="0" smtClean="0"/>
              <a:t>” (GR) value (</a:t>
            </a:r>
            <a:r>
              <a:rPr lang="en-GB" sz="2200" dirty="0" err="1" smtClean="0"/>
              <a:t>Schmill</a:t>
            </a:r>
            <a:r>
              <a:rPr lang="en-GB" sz="2200" dirty="0" smtClean="0"/>
              <a:t> et al., 2014) (Tab. 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/>
              <a:t>GR values are mapped to the original input </a:t>
            </a:r>
            <a:r>
              <a:rPr lang="en-GB" sz="2200" dirty="0" err="1" smtClean="0"/>
              <a:t>rasters</a:t>
            </a:r>
            <a:r>
              <a:rPr lang="en-GB" sz="2200" dirty="0" smtClean="0"/>
              <a:t> to create “GR datasets” (b)</a:t>
            </a: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858836"/>
              </p:ext>
            </p:extLst>
          </p:nvPr>
        </p:nvGraphicFramePr>
        <p:xfrm>
          <a:off x="6592384" y="4421836"/>
          <a:ext cx="5301344" cy="1854200"/>
        </p:xfrm>
        <a:graphic>
          <a:graphicData uri="http://schemas.openxmlformats.org/drawingml/2006/table">
            <a:tbl>
              <a:tblPr/>
              <a:tblGrid>
                <a:gridCol w="1018904">
                  <a:extLst>
                    <a:ext uri="{9D8B030D-6E8A-4147-A177-3AD203B41FA5}">
                      <a16:colId xmlns:a16="http://schemas.microsoft.com/office/drawing/2014/main" val="1421350518"/>
                    </a:ext>
                  </a:extLst>
                </a:gridCol>
                <a:gridCol w="1506583">
                  <a:extLst>
                    <a:ext uri="{9D8B030D-6E8A-4147-A177-3AD203B41FA5}">
                      <a16:colId xmlns:a16="http://schemas.microsoft.com/office/drawing/2014/main" val="3341595709"/>
                    </a:ext>
                  </a:extLst>
                </a:gridCol>
                <a:gridCol w="1419497">
                  <a:extLst>
                    <a:ext uri="{9D8B030D-6E8A-4147-A177-3AD203B41FA5}">
                      <a16:colId xmlns:a16="http://schemas.microsoft.com/office/drawing/2014/main" val="110698649"/>
                    </a:ext>
                  </a:extLst>
                </a:gridCol>
                <a:gridCol w="1356360">
                  <a:extLst>
                    <a:ext uri="{9D8B030D-6E8A-4147-A177-3AD203B41FA5}">
                      <a16:colId xmlns:a16="http://schemas.microsoft.com/office/drawing/2014/main" val="2439843595"/>
                    </a:ext>
                  </a:extLst>
                </a:gridCol>
              </a:tblGrid>
              <a:tr h="27208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Condition</a:t>
                      </a:r>
                      <a:endParaRPr lang="de-AT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Geographic </a:t>
                      </a:r>
                      <a:r>
                        <a:rPr lang="en-GB" sz="800" b="1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Representedness</a:t>
                      </a:r>
                      <a:r>
                        <a:rPr lang="en-GB" sz="8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(GR)</a:t>
                      </a:r>
                      <a:endParaRPr lang="de-AT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89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 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value calculation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meaning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value range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788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If</a:t>
                      </a:r>
                      <a:r>
                        <a:rPr lang="en-GB" sz="800" i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obs </a:t>
                      </a: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= </a:t>
                      </a:r>
                      <a:r>
                        <a:rPr lang="en-GB" sz="800" i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exp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0.00</a:t>
                      </a:r>
                      <a:endParaRPr lang="de-AT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Well represented</a:t>
                      </a:r>
                      <a:endParaRPr lang="de-AT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0.00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459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if </a:t>
                      </a:r>
                      <a:r>
                        <a:rPr lang="en-GB" sz="800" i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obs</a:t>
                      </a: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&lt; </a:t>
                      </a:r>
                      <a:r>
                        <a:rPr lang="en-GB" sz="800" i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exp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-1.00 + </a:t>
                      </a:r>
                      <a:r>
                        <a:rPr lang="en-GB" sz="800" i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</a:t>
                      </a: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value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Underrepresented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-1.00 to &lt;0.00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171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if </a:t>
                      </a:r>
                      <a:r>
                        <a:rPr lang="en-GB" sz="800" i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obs </a:t>
                      </a: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&gt; </a:t>
                      </a:r>
                      <a:r>
                        <a:rPr lang="en-GB" sz="800" i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exp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+1.00 - </a:t>
                      </a:r>
                      <a:r>
                        <a:rPr lang="en-GB" sz="800" i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</a:t>
                      </a: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value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Overrepresented</a:t>
                      </a:r>
                      <a:endParaRPr lang="de-AT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&gt;0.00 to +1.00</a:t>
                      </a:r>
                      <a:endParaRPr lang="de-AT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1452419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6714305" y="4162253"/>
            <a:ext cx="1036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Tab. 1</a:t>
            </a:r>
            <a:endParaRPr lang="en-GB" sz="1200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Methodology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Calculating the indices</a:t>
            </a:r>
            <a:endParaRPr lang="en-GB" sz="2600" dirty="0">
              <a:solidFill>
                <a:schemeClr val="tx2"/>
              </a:solidFill>
            </a:endParaRPr>
          </a:p>
        </p:txBody>
      </p:sp>
      <p:pic>
        <p:nvPicPr>
          <p:cNvPr id="14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6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9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22" name="Picture 2" descr="UFZ Logo Blu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1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461" y="1623045"/>
            <a:ext cx="4936207" cy="4638419"/>
          </a:xfrm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Results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US" sz="2200" dirty="0">
                <a:solidFill>
                  <a:schemeClr val="tx2"/>
                </a:solidFill>
              </a:rPr>
              <a:t>Fig. </a:t>
            </a:r>
            <a:r>
              <a:rPr lang="en-US" sz="2200" dirty="0" smtClean="0">
                <a:solidFill>
                  <a:schemeClr val="tx2"/>
                </a:solidFill>
              </a:rPr>
              <a:t>“</a:t>
            </a:r>
            <a:r>
              <a:rPr lang="en-US" sz="2200" dirty="0">
                <a:solidFill>
                  <a:schemeClr val="tx2"/>
                </a:solidFill>
              </a:rPr>
              <a:t>Geographic </a:t>
            </a:r>
            <a:r>
              <a:rPr lang="en-US" sz="2200" dirty="0" err="1">
                <a:solidFill>
                  <a:schemeClr val="tx2"/>
                </a:solidFill>
              </a:rPr>
              <a:t>Representedness</a:t>
            </a:r>
            <a:r>
              <a:rPr lang="en-US" sz="2200" dirty="0">
                <a:solidFill>
                  <a:schemeClr val="tx2"/>
                </a:solidFill>
              </a:rPr>
              <a:t>” (GR) per classification following </a:t>
            </a:r>
            <a:r>
              <a:rPr lang="en-US" sz="2200" dirty="0" err="1">
                <a:solidFill>
                  <a:schemeClr val="tx2"/>
                </a:solidFill>
              </a:rPr>
              <a:t>Schmill</a:t>
            </a:r>
            <a:r>
              <a:rPr lang="en-US" sz="2200" dirty="0">
                <a:solidFill>
                  <a:schemeClr val="tx2"/>
                </a:solidFill>
              </a:rPr>
              <a:t> et al. (2014) </a:t>
            </a:r>
            <a:endParaRPr lang="en-GB" sz="2200" dirty="0">
              <a:solidFill>
                <a:schemeClr val="tx2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6200503" y="870857"/>
            <a:ext cx="5808618" cy="4171406"/>
            <a:chOff x="6200503" y="870857"/>
            <a:chExt cx="5808618" cy="417140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7587343" y="870857"/>
              <a:ext cx="4421777" cy="3344092"/>
              <a:chOff x="838200" y="2821577"/>
              <a:chExt cx="4421777" cy="3344092"/>
            </a:xfrm>
          </p:grpSpPr>
          <p:sp>
            <p:nvSpPr>
              <p:cNvPr id="3" name="Rechteck 2"/>
              <p:cNvSpPr/>
              <p:nvPr/>
            </p:nvSpPr>
            <p:spPr>
              <a:xfrm>
                <a:off x="838200" y="2821577"/>
                <a:ext cx="4421777" cy="33440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6" name="Grafik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9184" y="3143795"/>
                <a:ext cx="3896051" cy="2782389"/>
              </a:xfrm>
              <a:prstGeom prst="rect">
                <a:avLst/>
              </a:prstGeom>
            </p:spPr>
          </p:pic>
        </p:grpSp>
        <p:cxnSp>
          <p:nvCxnSpPr>
            <p:cNvPr id="8" name="Gerader Verbinder 7"/>
            <p:cNvCxnSpPr/>
            <p:nvPr/>
          </p:nvCxnSpPr>
          <p:spPr>
            <a:xfrm flipH="1">
              <a:off x="6200503" y="870857"/>
              <a:ext cx="1386841" cy="386660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/>
          </p:nvCxnSpPr>
          <p:spPr>
            <a:xfrm flipH="1">
              <a:off x="8386354" y="4214949"/>
              <a:ext cx="3622767" cy="82731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7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27" name="Picture 2" descr="ILTER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30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LTER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33" name="Picture 2" descr="UFZ Logo Blu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1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2"/>
          <a:stretch/>
        </p:blipFill>
        <p:spPr>
          <a:xfrm>
            <a:off x="2375075" y="1690688"/>
            <a:ext cx="7343277" cy="4529901"/>
          </a:xfrm>
          <a:prstGeom prst="rect">
            <a:avLst/>
          </a:prstGeom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Results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US" sz="2200" dirty="0">
                <a:solidFill>
                  <a:schemeClr val="tx2"/>
                </a:solidFill>
              </a:rPr>
              <a:t>Fig. “Aggregated </a:t>
            </a:r>
            <a:r>
              <a:rPr lang="en-US" sz="2200" dirty="0" err="1">
                <a:solidFill>
                  <a:schemeClr val="tx2"/>
                </a:solidFill>
              </a:rPr>
              <a:t>Representedness</a:t>
            </a:r>
            <a:r>
              <a:rPr lang="en-US" sz="2200" dirty="0">
                <a:solidFill>
                  <a:schemeClr val="tx2"/>
                </a:solidFill>
              </a:rPr>
              <a:t>” (AR) following </a:t>
            </a:r>
            <a:r>
              <a:rPr lang="en-US" sz="2200" dirty="0" err="1">
                <a:solidFill>
                  <a:schemeClr val="tx2"/>
                </a:solidFill>
              </a:rPr>
              <a:t>Schmill</a:t>
            </a:r>
            <a:r>
              <a:rPr lang="en-US" sz="2200" dirty="0">
                <a:solidFill>
                  <a:schemeClr val="tx2"/>
                </a:solidFill>
              </a:rPr>
              <a:t> et al. (2014</a:t>
            </a:r>
            <a:r>
              <a:rPr lang="en-US" sz="2200" dirty="0" smtClean="0">
                <a:solidFill>
                  <a:schemeClr val="tx2"/>
                </a:solidFill>
              </a:rPr>
              <a:t>)</a:t>
            </a:r>
            <a:endParaRPr lang="en-GB" sz="2200" dirty="0">
              <a:solidFill>
                <a:schemeClr val="tx2"/>
              </a:solidFill>
            </a:endParaRPr>
          </a:p>
        </p:txBody>
      </p:sp>
      <p:pic>
        <p:nvPicPr>
          <p:cNvPr id="8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3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6" name="Picture 2" descr="UFZ Logo Blu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6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18307" y="1673254"/>
            <a:ext cx="55473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Problem: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AR values around 0 can be (and in our case always are) the result of overrepresentation and underrepresentation in different datasets cancelling out each other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AR dataset doesn’t take the exact locations of existing ILTER sites into consideration – a raster cell can be underrepresented even though an LTER site is located within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Solution: Deriving so-called priority regions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Creating a global, hexagonal grid with 5° spacing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Calculating and mean value per cell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Cross-checking if ILTER sites are located within a cell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Assigning a “priority for additional sites” value based on these </a:t>
            </a:r>
            <a:r>
              <a:rPr lang="en-GB" dirty="0" smtClean="0"/>
              <a:t>parameters</a:t>
            </a:r>
            <a:endParaRPr lang="en-GB" dirty="0" smtClean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Methodology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Reclassifying AR </a:t>
            </a:r>
            <a:r>
              <a:rPr lang="en-GB" sz="2600" dirty="0" smtClean="0">
                <a:solidFill>
                  <a:schemeClr val="tx2"/>
                </a:solidFill>
              </a:rPr>
              <a:t>values</a:t>
            </a:r>
            <a:endParaRPr lang="en-GB" sz="2600" dirty="0">
              <a:solidFill>
                <a:schemeClr val="tx2"/>
              </a:solidFill>
            </a:endParaRPr>
          </a:p>
        </p:txBody>
      </p:sp>
      <p:graphicFrame>
        <p:nvGraphicFramePr>
          <p:cNvPr id="13" name="Tabel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30283"/>
              </p:ext>
            </p:extLst>
          </p:nvPr>
        </p:nvGraphicFramePr>
        <p:xfrm>
          <a:off x="6725193" y="2070174"/>
          <a:ext cx="5023530" cy="3444240"/>
        </p:xfrm>
        <a:graphic>
          <a:graphicData uri="http://schemas.openxmlformats.org/drawingml/2006/table">
            <a:tbl>
              <a:tblPr/>
              <a:tblGrid>
                <a:gridCol w="3124199">
                  <a:extLst>
                    <a:ext uri="{9D8B030D-6E8A-4147-A177-3AD203B41FA5}">
                      <a16:colId xmlns:a16="http://schemas.microsoft.com/office/drawing/2014/main" val="2467170663"/>
                    </a:ext>
                  </a:extLst>
                </a:gridCol>
                <a:gridCol w="1899331">
                  <a:extLst>
                    <a:ext uri="{9D8B030D-6E8A-4147-A177-3AD203B41FA5}">
                      <a16:colId xmlns:a16="http://schemas.microsoft.com/office/drawing/2014/main" val="17842327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Mean Aggregated </a:t>
                      </a:r>
                      <a:r>
                        <a:rPr lang="en-GB" sz="1100" b="1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Representedness</a:t>
                      </a:r>
                      <a:r>
                        <a:rPr lang="en-GB" sz="11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(AR)</a:t>
                      </a:r>
                      <a:endParaRPr lang="de-A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Priority for additional sites</a:t>
                      </a:r>
                      <a:endParaRPr lang="de-A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466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-6.00 to -4.00</a:t>
                      </a:r>
                      <a:endParaRPr lang="de-A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very high</a:t>
                      </a:r>
                      <a:endParaRPr lang="de-A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340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-3.99 to -2.00</a:t>
                      </a:r>
                      <a:endParaRPr lang="de-A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high</a:t>
                      </a:r>
                      <a:endParaRPr lang="de-A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33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-1.99 to -0.01</a:t>
                      </a:r>
                      <a:endParaRPr lang="de-A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medium</a:t>
                      </a:r>
                      <a:endParaRPr lang="de-A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367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0.00 to 3.00 or </a:t>
                      </a: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/>
                      </a:r>
                      <a:br>
                        <a:rPr lang="en-GB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</a:b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if </a:t>
                      </a: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one ILTER site </a:t>
                      </a: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is </a:t>
                      </a: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located in the cell</a:t>
                      </a:r>
                      <a:endParaRPr lang="de-A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low</a:t>
                      </a:r>
                      <a:endParaRPr lang="de-A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3878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3.01 to 6.00 or </a:t>
                      </a: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/>
                      </a:r>
                      <a:br>
                        <a:rPr lang="en-GB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</a:br>
                      <a:r>
                        <a:rPr lang="en-GB" sz="11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if </a:t>
                      </a: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more than one ILTER site is located in the cell</a:t>
                      </a:r>
                      <a:endParaRPr lang="de-A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very low</a:t>
                      </a:r>
                      <a:endParaRPr lang="de-A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272865"/>
                  </a:ext>
                </a:extLst>
              </a:tr>
            </a:tbl>
          </a:graphicData>
        </a:graphic>
      </p:graphicFrame>
      <p:sp>
        <p:nvSpPr>
          <p:cNvPr id="14" name="Rechteck 13"/>
          <p:cNvSpPr/>
          <p:nvPr/>
        </p:nvSpPr>
        <p:spPr>
          <a:xfrm>
            <a:off x="6789849" y="5514414"/>
            <a:ext cx="48942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0"/>
              </a:spcAft>
            </a:pPr>
            <a:r>
              <a:rPr lang="en-GB" sz="1000" dirty="0" smtClean="0">
                <a:latin typeface="Arial" panose="020B0604020202020204" pitchFamily="34" charset="0"/>
                <a:ea typeface="Arial" panose="020B0604020202020204" pitchFamily="34" charset="0"/>
              </a:rPr>
              <a:t>Tab. 3 </a:t>
            </a:r>
            <a:r>
              <a:rPr lang="en-GB" sz="1000" dirty="0">
                <a:latin typeface="Arial" panose="020B0604020202020204" pitchFamily="34" charset="0"/>
                <a:ea typeface="Arial" panose="020B0604020202020204" pitchFamily="34" charset="0"/>
              </a:rPr>
              <a:t>Reclassification of “Aggregated </a:t>
            </a:r>
            <a:r>
              <a:rPr lang="en-GB" sz="1000" dirty="0" err="1">
                <a:latin typeface="Arial" panose="020B0604020202020204" pitchFamily="34" charset="0"/>
                <a:ea typeface="Arial" panose="020B0604020202020204" pitchFamily="34" charset="0"/>
              </a:rPr>
              <a:t>Representedness</a:t>
            </a:r>
            <a:r>
              <a:rPr lang="en-GB" sz="1000" dirty="0">
                <a:latin typeface="Arial" panose="020B0604020202020204" pitchFamily="34" charset="0"/>
                <a:ea typeface="Arial" panose="020B0604020202020204" pitchFamily="34" charset="0"/>
              </a:rPr>
              <a:t>” (AR) values</a:t>
            </a:r>
            <a:endParaRPr lang="de-AT" sz="1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8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6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9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2" b="6000"/>
          <a:stretch/>
        </p:blipFill>
        <p:spPr>
          <a:xfrm>
            <a:off x="1253571" y="1463042"/>
            <a:ext cx="9958240" cy="4868093"/>
          </a:xfrm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Results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US" sz="2200" dirty="0">
                <a:solidFill>
                  <a:schemeClr val="tx2"/>
                </a:solidFill>
              </a:rPr>
              <a:t>Fig. Priority regions for the proposed expansion of the ILTER site network </a:t>
            </a:r>
            <a:endParaRPr lang="en-GB" sz="2200" dirty="0">
              <a:solidFill>
                <a:schemeClr val="tx2"/>
              </a:solidFill>
            </a:endParaRPr>
          </a:p>
        </p:txBody>
      </p:sp>
      <p:pic>
        <p:nvPicPr>
          <p:cNvPr id="6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8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11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LTER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4" name="Picture 2" descr="UFZ Logo Blu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7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Conclusions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for the ILTER network – key factors of representativeness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Bias towards more anthropogenically developed areas</a:t>
            </a:r>
          </a:p>
          <a:p>
            <a:pPr lvl="1"/>
            <a:r>
              <a:rPr lang="en-US" dirty="0" smtClean="0"/>
              <a:t>Under-sampling of all wild and less anthropogenically influenced semi-natural and rangeland areas</a:t>
            </a:r>
          </a:p>
          <a:p>
            <a:pPr lvl="1"/>
            <a:r>
              <a:rPr lang="en-US" dirty="0" smtClean="0"/>
              <a:t>Economic Density indicates a bias towards wealthy regions</a:t>
            </a:r>
          </a:p>
          <a:p>
            <a:r>
              <a:rPr lang="en-US" dirty="0" smtClean="0"/>
              <a:t>Strong biases in </a:t>
            </a:r>
            <a:r>
              <a:rPr lang="en-US" dirty="0" err="1" smtClean="0"/>
              <a:t>bioclimates</a:t>
            </a:r>
            <a:endParaRPr lang="en-US" dirty="0" smtClean="0"/>
          </a:p>
          <a:p>
            <a:pPr lvl="1"/>
            <a:r>
              <a:rPr lang="en-US" dirty="0"/>
              <a:t>“cold and mesic” being clearly </a:t>
            </a:r>
            <a:r>
              <a:rPr lang="en-US" dirty="0" smtClean="0"/>
              <a:t>overrepresented</a:t>
            </a:r>
          </a:p>
          <a:p>
            <a:pPr lvl="1"/>
            <a:r>
              <a:rPr lang="en-US" dirty="0" smtClean="0"/>
              <a:t>Underrepresentation of “hot”, “extremely hot” and “extremely cold and mesic” </a:t>
            </a:r>
            <a:r>
              <a:rPr lang="en-US" dirty="0" err="1" smtClean="0"/>
              <a:t>bioclimate</a:t>
            </a:r>
            <a:r>
              <a:rPr lang="en-US" dirty="0" smtClean="0"/>
              <a:t> zones</a:t>
            </a:r>
          </a:p>
          <a:p>
            <a:r>
              <a:rPr lang="en-US" dirty="0" smtClean="0"/>
              <a:t>Strong underrepresentation of landform “nearly flat plains”</a:t>
            </a:r>
          </a:p>
          <a:p>
            <a:r>
              <a:rPr lang="en-US" dirty="0" smtClean="0"/>
              <a:t>No coverage of </a:t>
            </a:r>
            <a:r>
              <a:rPr lang="en-US" dirty="0" err="1" smtClean="0"/>
              <a:t>landcover</a:t>
            </a:r>
            <a:r>
              <a:rPr lang="en-US" dirty="0" smtClean="0"/>
              <a:t> classes </a:t>
            </a:r>
            <a:r>
              <a:rPr lang="en-US" dirty="0"/>
              <a:t>“</a:t>
            </a:r>
            <a:r>
              <a:rPr lang="en-US" dirty="0" err="1"/>
              <a:t>needleleaf</a:t>
            </a:r>
            <a:r>
              <a:rPr lang="en-US" dirty="0"/>
              <a:t> </a:t>
            </a:r>
            <a:r>
              <a:rPr lang="en-US" dirty="0" smtClean="0"/>
              <a:t>(sic) deciduous </a:t>
            </a:r>
            <a:r>
              <a:rPr lang="en-US" dirty="0"/>
              <a:t>trees”, “evergreen </a:t>
            </a:r>
            <a:r>
              <a:rPr lang="en-US" dirty="0" err="1"/>
              <a:t>shrubland</a:t>
            </a:r>
            <a:r>
              <a:rPr lang="en-US" dirty="0"/>
              <a:t>” and “lichens and mosses” </a:t>
            </a:r>
          </a:p>
          <a:p>
            <a:pPr lvl="1"/>
            <a:endParaRPr lang="en-GB" dirty="0"/>
          </a:p>
        </p:txBody>
      </p:sp>
      <p:pic>
        <p:nvPicPr>
          <p:cNvPr id="4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6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9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2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4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Conclusions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for the ILTER network – recommendations of future extensions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ILTER should establish additional networks </a:t>
            </a:r>
            <a:endParaRPr lang="en-GB" dirty="0" smtClean="0"/>
          </a:p>
          <a:p>
            <a:pPr lvl="1"/>
            <a:r>
              <a:rPr lang="en-GB" dirty="0" smtClean="0"/>
              <a:t>in </a:t>
            </a:r>
            <a:r>
              <a:rPr lang="en-GB" dirty="0"/>
              <a:t>the Arctic </a:t>
            </a:r>
            <a:r>
              <a:rPr lang="en-GB" dirty="0" smtClean="0"/>
              <a:t>region</a:t>
            </a:r>
          </a:p>
          <a:p>
            <a:pPr lvl="2"/>
            <a:r>
              <a:rPr lang="en-GB" dirty="0"/>
              <a:t>e.g. Iceland, Canada or </a:t>
            </a:r>
            <a:r>
              <a:rPr lang="en-GB" dirty="0" smtClean="0"/>
              <a:t>Russia</a:t>
            </a:r>
            <a:endParaRPr lang="en-GB" dirty="0"/>
          </a:p>
          <a:p>
            <a:pPr lvl="1"/>
            <a:r>
              <a:rPr lang="en-GB" dirty="0" smtClean="0"/>
              <a:t>Central Asia</a:t>
            </a:r>
          </a:p>
          <a:p>
            <a:pPr lvl="2"/>
            <a:r>
              <a:rPr lang="en-GB" dirty="0"/>
              <a:t>e.g. Kazakhstan, Uzbekistan or Turkmenistan</a:t>
            </a:r>
            <a:endParaRPr lang="en-GB" dirty="0" smtClean="0"/>
          </a:p>
          <a:p>
            <a:pPr lvl="1"/>
            <a:r>
              <a:rPr lang="en-GB" dirty="0" smtClean="0"/>
              <a:t>most </a:t>
            </a:r>
            <a:r>
              <a:rPr lang="en-GB" dirty="0"/>
              <a:t>parts of Africa </a:t>
            </a:r>
          </a:p>
          <a:p>
            <a:pPr lvl="2"/>
            <a:r>
              <a:rPr lang="en-GB" dirty="0"/>
              <a:t>e.g. Egypt, Mauritania, Namibia or Botswana</a:t>
            </a:r>
            <a:endParaRPr lang="en-GB" dirty="0" smtClean="0"/>
          </a:p>
          <a:p>
            <a:pPr lvl="1"/>
            <a:r>
              <a:rPr lang="en-GB" dirty="0" smtClean="0"/>
              <a:t>inner </a:t>
            </a:r>
            <a:r>
              <a:rPr lang="en-GB" dirty="0"/>
              <a:t>continental parts of South </a:t>
            </a:r>
            <a:r>
              <a:rPr lang="en-GB" dirty="0" smtClean="0"/>
              <a:t>America</a:t>
            </a:r>
            <a:endParaRPr lang="en-GB" dirty="0"/>
          </a:p>
          <a:p>
            <a:pPr lvl="2"/>
            <a:r>
              <a:rPr lang="en-GB" dirty="0" smtClean="0"/>
              <a:t>e.g</a:t>
            </a:r>
            <a:r>
              <a:rPr lang="en-GB" dirty="0"/>
              <a:t>. Peru or </a:t>
            </a:r>
            <a:r>
              <a:rPr lang="en-GB" dirty="0" smtClean="0"/>
              <a:t>Bolivia</a:t>
            </a:r>
            <a:endParaRPr lang="en-GB" dirty="0"/>
          </a:p>
          <a:p>
            <a:r>
              <a:rPr lang="en-GB" dirty="0" smtClean="0"/>
              <a:t>Or build on existing networks in underrepresented regions</a:t>
            </a:r>
          </a:p>
          <a:p>
            <a:pPr lvl="1"/>
            <a:r>
              <a:rPr lang="en-GB" dirty="0" smtClean="0"/>
              <a:t>LTER France for West Africa</a:t>
            </a:r>
          </a:p>
          <a:p>
            <a:pPr lvl="1"/>
            <a:r>
              <a:rPr lang="en-GB" dirty="0" smtClean="0"/>
              <a:t>LTER Brazil for inner continental parts of South America</a:t>
            </a:r>
            <a:endParaRPr lang="en-GB" dirty="0"/>
          </a:p>
        </p:txBody>
      </p:sp>
      <p:pic>
        <p:nvPicPr>
          <p:cNvPr id="4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6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9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2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8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Conclusions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sz="2600" dirty="0" smtClean="0">
                <a:solidFill>
                  <a:schemeClr val="tx2"/>
                </a:solidFill>
              </a:rPr>
              <a:t>for future work</a:t>
            </a:r>
            <a:endParaRPr lang="en-GB" sz="26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14845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Analysis workflow is automated and can be rerun periodically</a:t>
            </a:r>
          </a:p>
          <a:p>
            <a:pPr lvl="1"/>
            <a:r>
              <a:rPr lang="en-GB" dirty="0" smtClean="0"/>
              <a:t>Reduce future workload</a:t>
            </a:r>
          </a:p>
          <a:p>
            <a:pPr lvl="1"/>
            <a:r>
              <a:rPr lang="en-GB" dirty="0" smtClean="0"/>
              <a:t>Suitable for monitoring the development of the ILTER site network</a:t>
            </a:r>
          </a:p>
          <a:p>
            <a:pPr lvl="1"/>
            <a:r>
              <a:rPr lang="en-GB" dirty="0" smtClean="0"/>
              <a:t>However, quality of site </a:t>
            </a:r>
            <a:r>
              <a:rPr lang="en-GB" dirty="0" err="1" smtClean="0"/>
              <a:t>geodata</a:t>
            </a:r>
            <a:r>
              <a:rPr lang="en-GB" dirty="0" smtClean="0"/>
              <a:t> could be improved</a:t>
            </a:r>
          </a:p>
          <a:p>
            <a:r>
              <a:rPr lang="en-GB" dirty="0" smtClean="0"/>
              <a:t>Workflow can be applied to other (non-ILTER) networks as well</a:t>
            </a:r>
          </a:p>
          <a:p>
            <a:pPr lvl="1"/>
            <a:r>
              <a:rPr lang="en-GB" dirty="0" smtClean="0"/>
              <a:t>On the continental, national or region scale</a:t>
            </a:r>
          </a:p>
          <a:p>
            <a:pPr lvl="1"/>
            <a:r>
              <a:rPr lang="en-GB" dirty="0" smtClean="0"/>
              <a:t>But used classifications need to be adapted for this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Overall it is a suitable workflow for evaluating coverage and representativeness of in-situ site networks</a:t>
            </a:r>
            <a:endParaRPr lang="en-GB" dirty="0"/>
          </a:p>
        </p:txBody>
      </p:sp>
      <p:pic>
        <p:nvPicPr>
          <p:cNvPr id="4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6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9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2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2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Acknowledgements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18421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/>
              <a:t>Financed and </a:t>
            </a:r>
            <a:r>
              <a:rPr lang="en-GB" sz="2400" dirty="0"/>
              <a:t>coordinated by the </a:t>
            </a:r>
            <a:r>
              <a:rPr lang="en-GB" sz="2400" b="1" dirty="0"/>
              <a:t>International Long-Term Ecological Research network</a:t>
            </a:r>
            <a:r>
              <a:rPr lang="en-GB" sz="2400" dirty="0"/>
              <a:t> (</a:t>
            </a:r>
            <a:r>
              <a:rPr lang="en-GB" sz="2400" b="1" dirty="0"/>
              <a:t>ILTER</a:t>
            </a:r>
            <a:r>
              <a:rPr lang="en-GB" sz="2400" dirty="0"/>
              <a:t>, </a:t>
            </a:r>
            <a:r>
              <a:rPr lang="en-GB" sz="2400" dirty="0" smtClean="0"/>
              <a:t>2020)</a:t>
            </a:r>
          </a:p>
          <a:p>
            <a:r>
              <a:rPr lang="en-GB" sz="2400" dirty="0" smtClean="0"/>
              <a:t>Supported </a:t>
            </a:r>
            <a:r>
              <a:rPr lang="en-GB" sz="2400" dirty="0"/>
              <a:t>by the global observation and research site registry </a:t>
            </a:r>
            <a:r>
              <a:rPr lang="en-GB" sz="2400" b="1" dirty="0" smtClean="0"/>
              <a:t>DEIMS-SDR</a:t>
            </a:r>
          </a:p>
          <a:p>
            <a:pPr lvl="1"/>
            <a:r>
              <a:rPr lang="en-GB" sz="2000" dirty="0" smtClean="0"/>
              <a:t>Developed </a:t>
            </a:r>
            <a:r>
              <a:rPr lang="en-GB" sz="2000" dirty="0"/>
              <a:t>by </a:t>
            </a:r>
            <a:r>
              <a:rPr lang="en-GB" sz="2000" b="1" dirty="0" err="1" smtClean="0"/>
              <a:t>eLTER</a:t>
            </a:r>
            <a:r>
              <a:rPr lang="en-GB" sz="2000" dirty="0" smtClean="0"/>
              <a:t> </a:t>
            </a:r>
            <a:r>
              <a:rPr lang="en-GB" sz="2000" dirty="0"/>
              <a:t>and </a:t>
            </a:r>
            <a:endParaRPr lang="en-GB" sz="2000" dirty="0" smtClean="0"/>
          </a:p>
          <a:p>
            <a:pPr lvl="1"/>
            <a:r>
              <a:rPr lang="en-GB" sz="2000" dirty="0" smtClean="0"/>
              <a:t>Funded </a:t>
            </a:r>
            <a:r>
              <a:rPr lang="en-GB" sz="2000" dirty="0"/>
              <a:t>by projects of the European </a:t>
            </a:r>
            <a:r>
              <a:rPr lang="en-GB" sz="2000" dirty="0" smtClean="0"/>
              <a:t>Commission</a:t>
            </a:r>
          </a:p>
          <a:p>
            <a:pPr lvl="2"/>
            <a:r>
              <a:rPr lang="en-GB" sz="1600" b="1" dirty="0" smtClean="0"/>
              <a:t>H2020 </a:t>
            </a:r>
            <a:r>
              <a:rPr lang="en-GB" sz="1600" b="1" dirty="0" err="1"/>
              <a:t>eLTER</a:t>
            </a:r>
            <a:r>
              <a:rPr lang="en-GB" sz="1600" b="1" dirty="0"/>
              <a:t> </a:t>
            </a:r>
            <a:r>
              <a:rPr lang="en-GB" sz="1600" dirty="0"/>
              <a:t>grant agreement number </a:t>
            </a:r>
            <a:r>
              <a:rPr lang="en-GB" sz="1600" dirty="0" smtClean="0"/>
              <a:t>654359</a:t>
            </a:r>
          </a:p>
          <a:p>
            <a:pPr lvl="2"/>
            <a:r>
              <a:rPr lang="en-GB" sz="1600" b="1" dirty="0" smtClean="0"/>
              <a:t>H2020 </a:t>
            </a:r>
            <a:r>
              <a:rPr lang="en-GB" sz="1600" b="1" dirty="0" err="1"/>
              <a:t>eLTER</a:t>
            </a:r>
            <a:r>
              <a:rPr lang="en-GB" sz="1600" b="1" dirty="0"/>
              <a:t> PLUS </a:t>
            </a:r>
            <a:r>
              <a:rPr lang="en-GB" sz="1600" dirty="0"/>
              <a:t>grant agreement number </a:t>
            </a:r>
            <a:r>
              <a:rPr lang="en-GB" sz="1600" dirty="0" smtClean="0"/>
              <a:t>871128 </a:t>
            </a:r>
          </a:p>
          <a:p>
            <a:r>
              <a:rPr lang="en-GB" sz="2400" dirty="0" smtClean="0"/>
              <a:t>This </a:t>
            </a:r>
            <a:r>
              <a:rPr lang="en-GB" sz="2400" dirty="0"/>
              <a:t>study is based upon work supported by the </a:t>
            </a:r>
            <a:r>
              <a:rPr lang="en-GB" sz="2400" b="1" dirty="0"/>
              <a:t>National Science Foundation </a:t>
            </a:r>
            <a:r>
              <a:rPr lang="en-GB" sz="2400" dirty="0"/>
              <a:t>under grant </a:t>
            </a:r>
            <a:r>
              <a:rPr lang="en-GB" sz="2400" dirty="0" smtClean="0"/>
              <a:t>number </a:t>
            </a:r>
            <a:r>
              <a:rPr lang="en-GB" sz="2400" dirty="0"/>
              <a:t>CNS 1125210 awarded to </a:t>
            </a:r>
            <a:r>
              <a:rPr lang="en-GB" sz="2400" b="1" dirty="0"/>
              <a:t>Erle C. Ellis </a:t>
            </a:r>
            <a:r>
              <a:rPr lang="en-GB" sz="2400" dirty="0"/>
              <a:t>in </a:t>
            </a:r>
            <a:r>
              <a:rPr lang="en-GB" sz="2400" dirty="0" smtClean="0"/>
              <a:t>2011</a:t>
            </a:r>
          </a:p>
          <a:p>
            <a:r>
              <a:rPr lang="en-GB" sz="2400" dirty="0" smtClean="0"/>
              <a:t>We </a:t>
            </a:r>
            <a:r>
              <a:rPr lang="en-GB" sz="2400" dirty="0"/>
              <a:t>would like to thank all member networks of ILTER for their data input of site </a:t>
            </a:r>
            <a:r>
              <a:rPr lang="en-GB" sz="2400" dirty="0" smtClean="0"/>
              <a:t>information</a:t>
            </a:r>
          </a:p>
          <a:p>
            <a:r>
              <a:rPr lang="en-GB" sz="2400" dirty="0" smtClean="0"/>
              <a:t>This </a:t>
            </a:r>
            <a:r>
              <a:rPr lang="en-GB" sz="2400" dirty="0"/>
              <a:t>study also contributes to the Global Land Programme (GLP, 2020</a:t>
            </a:r>
            <a:r>
              <a:rPr lang="en-GB" sz="2400" dirty="0" smtClean="0"/>
              <a:t>)</a:t>
            </a:r>
            <a:endParaRPr lang="de-AT" sz="2400" dirty="0"/>
          </a:p>
        </p:txBody>
      </p:sp>
      <p:pic>
        <p:nvPicPr>
          <p:cNvPr id="4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6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9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2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Selected References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GB" dirty="0"/>
              <a:t>CIESIN, 2018. </a:t>
            </a:r>
            <a:r>
              <a:rPr lang="en-GB" dirty="0" err="1"/>
              <a:t>Center</a:t>
            </a:r>
            <a:r>
              <a:rPr lang="en-GB" dirty="0"/>
              <a:t> For International Earth Science Information Network. Gridded Population of the World, Version 4 (GPWv4): Population Density, Revision 11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err="1" smtClean="0"/>
              <a:t>Dinerstein</a:t>
            </a:r>
            <a:r>
              <a:rPr lang="en-GB" dirty="0"/>
              <a:t>, E., Olson, D., Joshi, A., </a:t>
            </a:r>
            <a:r>
              <a:rPr lang="en-GB" dirty="0" err="1"/>
              <a:t>Vynne</a:t>
            </a:r>
            <a:r>
              <a:rPr lang="en-GB" dirty="0"/>
              <a:t>, C., Burgess, N.D., </a:t>
            </a:r>
            <a:r>
              <a:rPr lang="en-GB" dirty="0" err="1"/>
              <a:t>Wikramanayake</a:t>
            </a:r>
            <a:r>
              <a:rPr lang="en-GB" dirty="0"/>
              <a:t>, E., Hahn, N., </a:t>
            </a:r>
            <a:r>
              <a:rPr lang="en-GB" dirty="0" err="1"/>
              <a:t>Palminteri</a:t>
            </a:r>
            <a:r>
              <a:rPr lang="en-GB" dirty="0"/>
              <a:t>, S., </a:t>
            </a:r>
            <a:r>
              <a:rPr lang="en-GB" dirty="0" err="1"/>
              <a:t>Hedao</a:t>
            </a:r>
            <a:r>
              <a:rPr lang="en-GB" dirty="0"/>
              <a:t>, P., </a:t>
            </a:r>
            <a:r>
              <a:rPr lang="en-GB" dirty="0" err="1"/>
              <a:t>Noss</a:t>
            </a:r>
            <a:r>
              <a:rPr lang="en-GB" dirty="0"/>
              <a:t>, R., Hansen, M., Locke, H., Ellis, E.C., Jones, B., Barber, C.V., Hayes, R., </a:t>
            </a:r>
            <a:r>
              <a:rPr lang="en-GB" dirty="0" err="1"/>
              <a:t>Kormos</a:t>
            </a:r>
            <a:r>
              <a:rPr lang="en-GB" dirty="0"/>
              <a:t>, C., Martin, V., </a:t>
            </a:r>
            <a:r>
              <a:rPr lang="en-GB" dirty="0" err="1"/>
              <a:t>Crist</a:t>
            </a:r>
            <a:r>
              <a:rPr lang="en-GB" dirty="0"/>
              <a:t>, E., </a:t>
            </a:r>
            <a:r>
              <a:rPr lang="en-GB" dirty="0" err="1"/>
              <a:t>Sechrest</a:t>
            </a:r>
            <a:r>
              <a:rPr lang="en-GB" dirty="0"/>
              <a:t>, W., Price, L., Baillie, J.E.M., </a:t>
            </a:r>
            <a:r>
              <a:rPr lang="en-GB" dirty="0" err="1"/>
              <a:t>Weeden</a:t>
            </a:r>
            <a:r>
              <a:rPr lang="en-GB" dirty="0"/>
              <a:t>, D., Suckling, K., Davis, C., Sizer, N., Moore, R., </a:t>
            </a:r>
            <a:r>
              <a:rPr lang="en-GB" dirty="0" err="1"/>
              <a:t>Thau</a:t>
            </a:r>
            <a:r>
              <a:rPr lang="en-GB" dirty="0"/>
              <a:t>, D., Birch, T., </a:t>
            </a:r>
            <a:r>
              <a:rPr lang="en-GB" dirty="0" err="1"/>
              <a:t>Potapov</a:t>
            </a:r>
            <a:r>
              <a:rPr lang="en-GB" dirty="0"/>
              <a:t>, P., </a:t>
            </a:r>
            <a:r>
              <a:rPr lang="en-GB" dirty="0" err="1"/>
              <a:t>Turubanova</a:t>
            </a:r>
            <a:r>
              <a:rPr lang="en-GB" dirty="0"/>
              <a:t>, S., </a:t>
            </a:r>
            <a:r>
              <a:rPr lang="en-GB" dirty="0" err="1"/>
              <a:t>Tyukavina</a:t>
            </a:r>
            <a:r>
              <a:rPr lang="en-GB" dirty="0"/>
              <a:t>, A., Souza, N. de, </a:t>
            </a:r>
            <a:r>
              <a:rPr lang="en-GB" dirty="0" err="1"/>
              <a:t>Pintea</a:t>
            </a:r>
            <a:r>
              <a:rPr lang="en-GB" dirty="0"/>
              <a:t>, L., Brito, J.C., Llewellyn, O.A., Miller, A.G., </a:t>
            </a:r>
            <a:r>
              <a:rPr lang="en-GB" dirty="0" err="1"/>
              <a:t>Patzelt</a:t>
            </a:r>
            <a:r>
              <a:rPr lang="en-GB" dirty="0"/>
              <a:t>, A., </a:t>
            </a:r>
            <a:r>
              <a:rPr lang="en-GB" dirty="0" err="1"/>
              <a:t>Ghazanfar</a:t>
            </a:r>
            <a:r>
              <a:rPr lang="en-GB" dirty="0"/>
              <a:t>, S.A., Timberlake, J., </a:t>
            </a:r>
            <a:r>
              <a:rPr lang="en-GB" dirty="0" err="1"/>
              <a:t>Klöser</a:t>
            </a:r>
            <a:r>
              <a:rPr lang="en-GB" dirty="0"/>
              <a:t>, H., </a:t>
            </a:r>
            <a:r>
              <a:rPr lang="en-GB" dirty="0" err="1"/>
              <a:t>Shennan-Farpón</a:t>
            </a:r>
            <a:r>
              <a:rPr lang="en-GB" dirty="0"/>
              <a:t>, Y., </a:t>
            </a:r>
            <a:r>
              <a:rPr lang="en-GB" dirty="0" err="1"/>
              <a:t>Kindt</a:t>
            </a:r>
            <a:r>
              <a:rPr lang="en-GB" dirty="0"/>
              <a:t>, R., </a:t>
            </a:r>
            <a:r>
              <a:rPr lang="en-GB" dirty="0" err="1"/>
              <a:t>Lillesø</a:t>
            </a:r>
            <a:r>
              <a:rPr lang="en-GB" dirty="0"/>
              <a:t>, J.-P.B., van </a:t>
            </a:r>
            <a:r>
              <a:rPr lang="en-GB" dirty="0" err="1"/>
              <a:t>Breugel</a:t>
            </a:r>
            <a:r>
              <a:rPr lang="en-GB" dirty="0"/>
              <a:t>, P., </a:t>
            </a:r>
            <a:r>
              <a:rPr lang="en-GB" dirty="0" err="1"/>
              <a:t>Graudal</a:t>
            </a:r>
            <a:r>
              <a:rPr lang="en-GB" dirty="0"/>
              <a:t>, L., </a:t>
            </a:r>
            <a:r>
              <a:rPr lang="en-GB" dirty="0" err="1"/>
              <a:t>Voge</a:t>
            </a:r>
            <a:r>
              <a:rPr lang="en-GB" dirty="0"/>
              <a:t>, M., Al-</a:t>
            </a:r>
            <a:r>
              <a:rPr lang="en-GB" dirty="0" err="1"/>
              <a:t>Shammari</a:t>
            </a:r>
            <a:r>
              <a:rPr lang="en-GB" dirty="0"/>
              <a:t>, K.F., </a:t>
            </a:r>
            <a:r>
              <a:rPr lang="en-GB" dirty="0" err="1"/>
              <a:t>Saleem</a:t>
            </a:r>
            <a:r>
              <a:rPr lang="en-GB" dirty="0"/>
              <a:t>, M., 2017. An Ecoregion-Based Approach to Protecting Half the Terrestrial Realm. Bioscience 67 (6), 534–545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smtClean="0"/>
              <a:t>Ellis</a:t>
            </a:r>
            <a:r>
              <a:rPr lang="en-GB" dirty="0"/>
              <a:t>, E.C., </a:t>
            </a:r>
            <a:r>
              <a:rPr lang="en-GB" dirty="0" err="1"/>
              <a:t>Ramankutty</a:t>
            </a:r>
            <a:r>
              <a:rPr lang="en-GB" dirty="0"/>
              <a:t>, N., 2008. Putting people in the map: anthropogenic biomes of the world. Frontiers in Ecology and the Environment 6 (8), 439–447.</a:t>
            </a:r>
            <a:endParaRPr lang="de-AT" dirty="0"/>
          </a:p>
          <a:p>
            <a:pPr marL="0" indent="0">
              <a:buNone/>
            </a:pPr>
            <a:r>
              <a:rPr lang="en-GB" dirty="0"/>
              <a:t>ESA, 2017. Land Cover CCI Product User Guide Version 2. Tech. Rep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/>
              <a:t>GLP, 2020. https://glp.earth. Accessed 2 October 2020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/>
              <a:t>ILTER, 2020. www.ilter.network. Accessed 2 October 2020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err="1"/>
              <a:t>Karagulle</a:t>
            </a:r>
            <a:r>
              <a:rPr lang="en-GB" dirty="0"/>
              <a:t>, D., Frye, C., Sayre, R., </a:t>
            </a:r>
            <a:r>
              <a:rPr lang="en-GB" dirty="0" err="1"/>
              <a:t>Breyer</a:t>
            </a:r>
            <a:r>
              <a:rPr lang="en-GB" dirty="0"/>
              <a:t>, S., </a:t>
            </a:r>
            <a:r>
              <a:rPr lang="en-GB" dirty="0" err="1"/>
              <a:t>Aniello</a:t>
            </a:r>
            <a:r>
              <a:rPr lang="en-GB" dirty="0"/>
              <a:t>, P., Vaughan, R., Wright, D., 2017. </a:t>
            </a:r>
            <a:r>
              <a:rPr lang="en-GB" dirty="0" err="1"/>
              <a:t>Modeling</a:t>
            </a:r>
            <a:r>
              <a:rPr lang="en-GB" dirty="0"/>
              <a:t> global Hammond landform regions from 250-m elevation data. Trans. in GIS 21 (5), 1040–1060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err="1"/>
              <a:t>Kummu</a:t>
            </a:r>
            <a:r>
              <a:rPr lang="en-GB" dirty="0"/>
              <a:t>, M., Taka, M., Guillaume, J.H.A., 2018. Gridded global datasets for Gross Domestic Product and Human Development Index over 1990-2015. Scientific data 5, 180004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/>
              <a:t>Martin, L.J., </a:t>
            </a:r>
            <a:r>
              <a:rPr lang="en-GB" dirty="0" err="1"/>
              <a:t>Blossey</a:t>
            </a:r>
            <a:r>
              <a:rPr lang="en-GB" dirty="0"/>
              <a:t>, B., Ellis, E., 2012. Mapping where ecologists work: biases in the global distribution of terrestrial ecological observations. Frontiers in Ecology and the Environment 10 (4), 195–201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/>
              <a:t>Metzger, M.J., Bunce, R.G.H., </a:t>
            </a:r>
            <a:r>
              <a:rPr lang="en-GB" dirty="0" err="1"/>
              <a:t>Jongman</a:t>
            </a:r>
            <a:r>
              <a:rPr lang="en-GB" dirty="0"/>
              <a:t>, R.H.G., Sayre, R., </a:t>
            </a:r>
            <a:r>
              <a:rPr lang="en-GB" dirty="0" err="1"/>
              <a:t>Trabucco</a:t>
            </a:r>
            <a:r>
              <a:rPr lang="en-GB" dirty="0"/>
              <a:t>, A., </a:t>
            </a:r>
            <a:r>
              <a:rPr lang="en-GB" dirty="0" err="1"/>
              <a:t>Zomer</a:t>
            </a:r>
            <a:r>
              <a:rPr lang="en-GB" dirty="0"/>
              <a:t>, R., 2013. A high-resolution </a:t>
            </a:r>
            <a:r>
              <a:rPr lang="en-GB" dirty="0" err="1"/>
              <a:t>bioclimate</a:t>
            </a:r>
            <a:r>
              <a:rPr lang="en-GB" dirty="0"/>
              <a:t> map of the world: a unifying framework for global biodiversity research and monitoring. Global Ecology and Biogeography 22 (5), 630–638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/>
              <a:t>Ohnemus, T., 202</a:t>
            </a:r>
            <a:r>
              <a:rPr lang="en-US" dirty="0"/>
              <a:t>1</a:t>
            </a:r>
            <a:r>
              <a:rPr lang="en-GB" dirty="0"/>
              <a:t>. ILTER analysis R scripts. Repository: </a:t>
            </a:r>
            <a:r>
              <a:rPr lang="en-GB" dirty="0" err="1"/>
              <a:t>Zenodo</a:t>
            </a:r>
            <a:r>
              <a:rPr lang="en-GB" dirty="0"/>
              <a:t>. https://doi.org/10.5281/zenodo.4479128</a:t>
            </a:r>
            <a:endParaRPr lang="de-AT" dirty="0"/>
          </a:p>
          <a:p>
            <a:pPr marL="0" indent="0">
              <a:buNone/>
            </a:pPr>
            <a:r>
              <a:rPr lang="de-AT" dirty="0"/>
              <a:t>Ohnemus, T., Wohner, C., 2020. ILTER </a:t>
            </a:r>
            <a:r>
              <a:rPr lang="de-AT" dirty="0" err="1"/>
              <a:t>analysis</a:t>
            </a:r>
            <a:r>
              <a:rPr lang="de-AT" dirty="0"/>
              <a:t> </a:t>
            </a:r>
            <a:r>
              <a:rPr lang="de-AT" dirty="0" err="1"/>
              <a:t>datasets</a:t>
            </a:r>
            <a:r>
              <a:rPr lang="de-AT" dirty="0"/>
              <a:t>. </a:t>
            </a:r>
            <a:r>
              <a:rPr lang="en-GB" dirty="0"/>
              <a:t>Repository: </a:t>
            </a:r>
            <a:r>
              <a:rPr lang="en-GB" dirty="0" err="1"/>
              <a:t>Zenodo</a:t>
            </a:r>
            <a:r>
              <a:rPr lang="en-GB" dirty="0"/>
              <a:t>. https://doi.org/10.5281/zenodo.4081099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err="1" smtClean="0"/>
              <a:t>Schmill</a:t>
            </a:r>
            <a:r>
              <a:rPr lang="en-GB" dirty="0"/>
              <a:t>, M.D., Gordon, L.M., </a:t>
            </a:r>
            <a:r>
              <a:rPr lang="en-GB" dirty="0" err="1"/>
              <a:t>Magliocca</a:t>
            </a:r>
            <a:r>
              <a:rPr lang="en-GB" dirty="0"/>
              <a:t>, N.R., Ellis, E.C., Oates, T., 2014. GLOBE: Analytics for Assessing Global Representativeness, in: 2014 Fifth International Conference on Computing for Geospatial Research and Application. </a:t>
            </a:r>
            <a:r>
              <a:rPr lang="de-AT" dirty="0"/>
              <a:t>IEEE, pp. 25–32</a:t>
            </a:r>
            <a:r>
              <a:rPr lang="de-AT" dirty="0" smtClean="0"/>
              <a:t>.</a:t>
            </a:r>
          </a:p>
          <a:p>
            <a:pPr marL="0" indent="0">
              <a:buNone/>
            </a:pPr>
            <a:r>
              <a:rPr lang="en-GB" dirty="0"/>
              <a:t>Wohner, C., Peterseil, J., Poursanidis, D., Kliment, T., Wilson, M., Mirtl, M., </a:t>
            </a:r>
            <a:r>
              <a:rPr lang="en-GB" dirty="0" err="1"/>
              <a:t>Chrysoulakis</a:t>
            </a:r>
            <a:r>
              <a:rPr lang="en-GB" dirty="0"/>
              <a:t>, N., 2019. DEIMS-SDR ‐ A web portal to document research sites and their associated data. Ecological Informatics 51, 15–24</a:t>
            </a:r>
            <a:r>
              <a:rPr lang="en-GB" dirty="0" smtClean="0"/>
              <a:t>.</a:t>
            </a:r>
            <a:endParaRPr lang="de-AT" dirty="0"/>
          </a:p>
        </p:txBody>
      </p:sp>
      <p:pic>
        <p:nvPicPr>
          <p:cNvPr id="4" name="Picture 4" descr="https://egu2019.eu/graphic_egu_photo_y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45" y="146055"/>
            <a:ext cx="466984" cy="65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352" y="255802"/>
            <a:ext cx="1620208" cy="434283"/>
          </a:xfrm>
          <a:prstGeom prst="rect">
            <a:avLst/>
          </a:prstGeom>
        </p:spPr>
      </p:pic>
      <p:pic>
        <p:nvPicPr>
          <p:cNvPr id="6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397909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18" y="6313359"/>
            <a:ext cx="1166949" cy="48763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996" y="6536653"/>
            <a:ext cx="1194524" cy="188114"/>
          </a:xfrm>
          <a:prstGeom prst="rect">
            <a:avLst/>
          </a:prstGeom>
        </p:spPr>
      </p:pic>
      <p:pic>
        <p:nvPicPr>
          <p:cNvPr id="9" name="Picture 2" descr="http://intranet.umweltbundesamt.at/fileadmin/inhalte/service_support/vorlagen/umweltbundesamt_rgb_tl-links_eng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351" y="6441568"/>
            <a:ext cx="2771036" cy="2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TER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22" y="6406617"/>
            <a:ext cx="784951" cy="3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27" y="6322067"/>
            <a:ext cx="1166949" cy="487630"/>
          </a:xfrm>
          <a:prstGeom prst="rect">
            <a:avLst/>
          </a:prstGeom>
        </p:spPr>
      </p:pic>
      <p:pic>
        <p:nvPicPr>
          <p:cNvPr id="12" name="Picture 2" descr="UFZ Logo Blu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89" y="6283602"/>
            <a:ext cx="1930834" cy="5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2" y="6340520"/>
            <a:ext cx="898991" cy="4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2089</Words>
  <Application>Microsoft Office PowerPoint</Application>
  <PresentationFormat>Breitbild</PresentationFormat>
  <Paragraphs>172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</vt:lpstr>
      <vt:lpstr>PowerPoint-Präsentation</vt:lpstr>
      <vt:lpstr>Introduction Aim of the study</vt:lpstr>
      <vt:lpstr>Introduction Motivation of the study</vt:lpstr>
      <vt:lpstr>Introduction What is ILTER?</vt:lpstr>
      <vt:lpstr>Introduction Overview of the study</vt:lpstr>
      <vt:lpstr>Methodology Used datasets and code</vt:lpstr>
      <vt:lpstr>Methodology ILTER sites dataset</vt:lpstr>
      <vt:lpstr>Methodology Calculating the indices</vt:lpstr>
      <vt:lpstr>Results Fig. “Geographic Representedness” (GR) per classification following Schmill et al. (2014) </vt:lpstr>
      <vt:lpstr>Results Fig. “Aggregated Representedness” (AR) following Schmill et al. (2014)</vt:lpstr>
      <vt:lpstr>Methodology Reclassifying AR values</vt:lpstr>
      <vt:lpstr>Results Fig. Priority regions for the proposed expansion of the ILTER site network </vt:lpstr>
      <vt:lpstr>Conclusions for the ILTER network – key factors of representativeness</vt:lpstr>
      <vt:lpstr>Conclusions for the ILTER network – recommendations of future extensions</vt:lpstr>
      <vt:lpstr>Conclusions for future work</vt:lpstr>
      <vt:lpstr>Acknowledgements</vt:lpstr>
      <vt:lpstr>Selected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the biogeographical and socio-ecological representativeness of the ILTER site network</dc:title>
  <dc:creator>Wohner Christoph</dc:creator>
  <cp:lastModifiedBy>Wohner Christoph</cp:lastModifiedBy>
  <cp:revision>320</cp:revision>
  <dcterms:created xsi:type="dcterms:W3CDTF">2021-02-10T14:21:32Z</dcterms:created>
  <dcterms:modified xsi:type="dcterms:W3CDTF">2021-04-21T08:26:38Z</dcterms:modified>
</cp:coreProperties>
</file>