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9AA0A6"/>
          </p15:clr>
        </p15:guide>
        <p15:guide id="2" pos="1830">
          <p15:clr>
            <a:srgbClr val="9AA0A6"/>
          </p15:clr>
        </p15:guide>
        <p15:guide id="3" pos="3930">
          <p15:clr>
            <a:srgbClr val="9AA0A6"/>
          </p15:clr>
        </p15:guide>
        <p15:guide id="4" orient="horz" pos="2665">
          <p15:clr>
            <a:srgbClr val="9AA0A6"/>
          </p15:clr>
        </p15:guide>
        <p15:guide id="5" pos="436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65" y="34"/>
      </p:cViewPr>
      <p:guideLst>
        <p:guide pos="2880"/>
        <p:guide pos="1830"/>
        <p:guide pos="3930"/>
        <p:guide orient="horz" pos="2665"/>
        <p:guide pos="43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07806be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07806be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d30e88f38f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d30e88f38f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d07806be7c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d07806be7c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07806be7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d07806be7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d30e88f38f_2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d30e88f38f_2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d30e88f38f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d30e88f38f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d30e88f38f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d30e88f38f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d30e88f38f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d30e88f38f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d30e88f38f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d30e88f38f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d30e88f38f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d30e88f38f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d30e88f38f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d30e88f38f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5521" y="4258148"/>
            <a:ext cx="1582950" cy="9717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ctrTitle"/>
          </p:nvPr>
        </p:nvSpPr>
        <p:spPr>
          <a:xfrm>
            <a:off x="311671" y="744483"/>
            <a:ext cx="8519619" cy="2052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6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6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6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6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6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6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6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6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  <a:defRPr sz="6300"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ubTitle" idx="1"/>
          </p:nvPr>
        </p:nvSpPr>
        <p:spPr>
          <a:xfrm>
            <a:off x="311661" y="2833771"/>
            <a:ext cx="8519619" cy="792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34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>
            <a:spLocks noGrp="1"/>
          </p:cNvSpPr>
          <p:nvPr>
            <p:ph type="title"/>
          </p:nvPr>
        </p:nvSpPr>
        <p:spPr>
          <a:xfrm>
            <a:off x="311661" y="2150582"/>
            <a:ext cx="8519619" cy="84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4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4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4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4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4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4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4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4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4300"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311661" y="444971"/>
            <a:ext cx="8519619" cy="572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body" idx="1"/>
          </p:nvPr>
        </p:nvSpPr>
        <p:spPr>
          <a:xfrm>
            <a:off x="311661" y="1152333"/>
            <a:ext cx="8519619" cy="3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marL="457200" lvl="0" indent="-419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>
            <a:spLocks noGrp="1"/>
          </p:cNvSpPr>
          <p:nvPr>
            <p:ph type="title"/>
          </p:nvPr>
        </p:nvSpPr>
        <p:spPr>
          <a:xfrm>
            <a:off x="311661" y="444971"/>
            <a:ext cx="8519619" cy="572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body" idx="1"/>
          </p:nvPr>
        </p:nvSpPr>
        <p:spPr>
          <a:xfrm>
            <a:off x="311661" y="1152333"/>
            <a:ext cx="3999491" cy="3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1700"/>
            </a:lvl1pPr>
            <a:lvl2pPr marL="914400" lvl="1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500"/>
            </a:lvl2pPr>
            <a:lvl3pPr marL="1371600" lvl="2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500"/>
            </a:lvl3pPr>
            <a:lvl4pPr marL="1828800" lvl="3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500"/>
            </a:lvl4pPr>
            <a:lvl5pPr marL="2286000" lvl="4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500"/>
            </a:lvl5pPr>
            <a:lvl6pPr marL="2743200" lvl="5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500"/>
            </a:lvl6pPr>
            <a:lvl7pPr marL="3200400" lvl="6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500"/>
            </a:lvl7pPr>
            <a:lvl8pPr marL="3657600" lvl="7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500"/>
            </a:lvl8pPr>
            <a:lvl9pPr marL="4114800" lvl="8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500"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body" idx="2"/>
          </p:nvPr>
        </p:nvSpPr>
        <p:spPr>
          <a:xfrm>
            <a:off x="4831798" y="1152333"/>
            <a:ext cx="3999491" cy="3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1700"/>
            </a:lvl1pPr>
            <a:lvl2pPr marL="914400" lvl="1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500"/>
            </a:lvl2pPr>
            <a:lvl3pPr marL="1371600" lvl="2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500"/>
            </a:lvl3pPr>
            <a:lvl4pPr marL="1828800" lvl="3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500"/>
            </a:lvl4pPr>
            <a:lvl5pPr marL="2286000" lvl="4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500"/>
            </a:lvl5pPr>
            <a:lvl6pPr marL="2743200" lvl="5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500"/>
            </a:lvl6pPr>
            <a:lvl7pPr marL="3200400" lvl="6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500"/>
            </a:lvl7pPr>
            <a:lvl8pPr marL="3657600" lvl="7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500"/>
            </a:lvl8pPr>
            <a:lvl9pPr marL="4114800" lvl="8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500"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>
            <a:off x="311661" y="444971"/>
            <a:ext cx="8519619" cy="572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1"/>
          <p:cNvSpPr txBox="1">
            <a:spLocks noGrp="1"/>
          </p:cNvSpPr>
          <p:nvPr>
            <p:ph type="title"/>
          </p:nvPr>
        </p:nvSpPr>
        <p:spPr>
          <a:xfrm>
            <a:off x="311661" y="555532"/>
            <a:ext cx="2807873" cy="755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900"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body" idx="1"/>
          </p:nvPr>
        </p:nvSpPr>
        <p:spPr>
          <a:xfrm>
            <a:off x="311661" y="1389426"/>
            <a:ext cx="2807873" cy="3179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marL="457200" lvl="0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500"/>
            </a:lvl1pPr>
            <a:lvl2pPr marL="914400" lvl="1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500"/>
            </a:lvl2pPr>
            <a:lvl3pPr marL="1371600" lvl="2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500"/>
            </a:lvl3pPr>
            <a:lvl4pPr marL="1828800" lvl="3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500"/>
            </a:lvl4pPr>
            <a:lvl5pPr marL="2286000" lvl="4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500"/>
            </a:lvl5pPr>
            <a:lvl6pPr marL="2743200" lvl="5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500"/>
            </a:lvl6pPr>
            <a:lvl7pPr marL="3200400" lvl="6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500"/>
            </a:lvl7pPr>
            <a:lvl8pPr marL="3657600" lvl="7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500"/>
            </a:lvl8pPr>
            <a:lvl9pPr marL="4114800" lvl="8" indent="-355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500"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2"/>
          <p:cNvSpPr txBox="1">
            <a:spLocks noGrp="1"/>
          </p:cNvSpPr>
          <p:nvPr>
            <p:ph type="title"/>
          </p:nvPr>
        </p:nvSpPr>
        <p:spPr>
          <a:xfrm>
            <a:off x="490188" y="450094"/>
            <a:ext cx="6366984" cy="409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5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5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5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5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5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5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5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5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5800"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"/>
          <p:cNvSpPr/>
          <p:nvPr/>
        </p:nvSpPr>
        <p:spPr>
          <a:xfrm>
            <a:off x="4571428" y="-124"/>
            <a:ext cx="4571430" cy="514285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0425" tIns="110425" rIns="110425" bIns="110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3"/>
          <p:cNvSpPr txBox="1">
            <a:spLocks noGrp="1"/>
          </p:cNvSpPr>
          <p:nvPr>
            <p:ph type="title"/>
          </p:nvPr>
        </p:nvSpPr>
        <p:spPr>
          <a:xfrm>
            <a:off x="265466" y="1233021"/>
            <a:ext cx="4044698" cy="14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5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5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5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5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5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5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5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5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100"/>
              <a:buNone/>
              <a:defRPr sz="5100"/>
            </a:lvl9pPr>
          </a:lstStyle>
          <a:p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subTitle" idx="1"/>
          </p:nvPr>
        </p:nvSpPr>
        <p:spPr>
          <a:xfrm>
            <a:off x="265466" y="2802725"/>
            <a:ext cx="4044698" cy="1234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2500"/>
            </a:lvl9pPr>
          </a:lstStyle>
          <a:p>
            <a:endParaRPr/>
          </a:p>
        </p:txBody>
      </p:sp>
      <p:sp>
        <p:nvSpPr>
          <p:cNvPr id="88" name="Google Shape;88;p23"/>
          <p:cNvSpPr txBox="1">
            <a:spLocks noGrp="1"/>
          </p:cNvSpPr>
          <p:nvPr>
            <p:ph type="body" idx="2"/>
          </p:nvPr>
        </p:nvSpPr>
        <p:spPr>
          <a:xfrm>
            <a:off x="4938884" y="723986"/>
            <a:ext cx="3836445" cy="3694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457200" lvl="0" indent="-419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23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 txBox="1">
            <a:spLocks noGrp="1"/>
          </p:cNvSpPr>
          <p:nvPr>
            <p:ph type="body" idx="1"/>
          </p:nvPr>
        </p:nvSpPr>
        <p:spPr>
          <a:xfrm>
            <a:off x="311661" y="4230047"/>
            <a:ext cx="5998221" cy="605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5"/>
          <p:cNvSpPr txBox="1">
            <a:spLocks noGrp="1"/>
          </p:cNvSpPr>
          <p:nvPr>
            <p:ph type="title" hasCustomPrompt="1"/>
          </p:nvPr>
        </p:nvSpPr>
        <p:spPr>
          <a:xfrm>
            <a:off x="311661" y="1105986"/>
            <a:ext cx="8519619" cy="1963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2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2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2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2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2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2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2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2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200"/>
              <a:buNone/>
              <a:defRPr sz="14500"/>
            </a:lvl9pPr>
          </a:lstStyle>
          <a:p>
            <a:r>
              <a:t>xx%</a:t>
            </a:r>
          </a:p>
        </p:txBody>
      </p:sp>
      <p:sp>
        <p:nvSpPr>
          <p:cNvPr id="95" name="Google Shape;95;p25"/>
          <p:cNvSpPr txBox="1">
            <a:spLocks noGrp="1"/>
          </p:cNvSpPr>
          <p:nvPr>
            <p:ph type="body" idx="1"/>
          </p:nvPr>
        </p:nvSpPr>
        <p:spPr>
          <a:xfrm>
            <a:off x="311661" y="3151831"/>
            <a:ext cx="8519619" cy="1300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marL="457200" lvl="0" indent="-4191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311661" y="444971"/>
            <a:ext cx="8519619" cy="572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311661" y="1152333"/>
            <a:ext cx="8519619" cy="3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t" anchorCtr="0">
            <a:normAutofit/>
          </a:bodyPr>
          <a:lstStyle>
            <a:lvl1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8471399" y="4662635"/>
            <a:ext cx="548572" cy="3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4200" tIns="154200" rIns="154200" bIns="15420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opscience.iop.org/article/10.1088/1748-9326/abede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/>
          <p:nvPr/>
        </p:nvSpPr>
        <p:spPr>
          <a:xfrm>
            <a:off x="0" y="0"/>
            <a:ext cx="1683900" cy="514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36000" bIns="54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</a:rPr>
              <a:t>Water use for future heating systems in the Netherlands</a:t>
            </a:r>
            <a:endParaRPr sz="208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Chelsea Kaandorp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Nick van de Giesen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Edo Abraham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8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8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80">
              <a:solidFill>
                <a:schemeClr val="dk1"/>
              </a:solidFill>
            </a:endParaRPr>
          </a:p>
        </p:txBody>
      </p:sp>
      <p:sp>
        <p:nvSpPr>
          <p:cNvPr id="102" name="Google Shape;102;p26"/>
          <p:cNvSpPr/>
          <p:nvPr/>
        </p:nvSpPr>
        <p:spPr>
          <a:xfrm>
            <a:off x="6929988" y="800725"/>
            <a:ext cx="7470000" cy="7470000"/>
          </a:xfrm>
          <a:prstGeom prst="ellipse">
            <a:avLst/>
          </a:prstGeom>
          <a:solidFill>
            <a:srgbClr val="FFAB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74A5"/>
              </a:solidFill>
            </a:endParaRPr>
          </a:p>
        </p:txBody>
      </p:sp>
      <p:pic>
        <p:nvPicPr>
          <p:cNvPr id="103" name="Google Shape;10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241" y="4672036"/>
            <a:ext cx="761425" cy="46743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6"/>
          <p:cNvSpPr txBox="1"/>
          <p:nvPr/>
        </p:nvSpPr>
        <p:spPr>
          <a:xfrm>
            <a:off x="8984100" y="4614900"/>
            <a:ext cx="168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" name="Google Shape;105;p26"/>
          <p:cNvGrpSpPr/>
          <p:nvPr/>
        </p:nvGrpSpPr>
        <p:grpSpPr>
          <a:xfrm>
            <a:off x="313338" y="3390688"/>
            <a:ext cx="1057200" cy="839325"/>
            <a:chOff x="313338" y="3010488"/>
            <a:chExt cx="1057200" cy="839325"/>
          </a:xfrm>
        </p:grpSpPr>
        <p:sp>
          <p:nvSpPr>
            <p:cNvPr id="106" name="Google Shape;106;p26"/>
            <p:cNvSpPr txBox="1"/>
            <p:nvPr/>
          </p:nvSpPr>
          <p:spPr>
            <a:xfrm>
              <a:off x="313338" y="3449612"/>
              <a:ext cx="1057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2D82B7"/>
                  </a:solidFill>
                </a:rPr>
                <a:t>10</a:t>
              </a:r>
              <a:r>
                <a:rPr lang="en-GB" baseline="30000">
                  <a:solidFill>
                    <a:srgbClr val="2D82B7"/>
                  </a:solidFill>
                </a:rPr>
                <a:t>9 </a:t>
              </a:r>
              <a:r>
                <a:rPr lang="en-GB">
                  <a:solidFill>
                    <a:srgbClr val="2D82B7"/>
                  </a:solidFill>
                </a:rPr>
                <a:t>m</a:t>
              </a:r>
              <a:r>
                <a:rPr lang="en-GB" baseline="30000">
                  <a:solidFill>
                    <a:srgbClr val="2D82B7"/>
                  </a:solidFill>
                </a:rPr>
                <a:t>3</a:t>
              </a:r>
              <a:endParaRPr sz="1800" baseline="30000">
                <a:solidFill>
                  <a:srgbClr val="2D82B7"/>
                </a:solidFill>
              </a:endParaRPr>
            </a:p>
          </p:txBody>
        </p:sp>
        <p:sp>
          <p:nvSpPr>
            <p:cNvPr id="107" name="Google Shape;107;p26"/>
            <p:cNvSpPr/>
            <p:nvPr/>
          </p:nvSpPr>
          <p:spPr>
            <a:xfrm>
              <a:off x="661950" y="3010488"/>
              <a:ext cx="360000" cy="360000"/>
            </a:xfrm>
            <a:prstGeom prst="ellipse">
              <a:avLst/>
            </a:prstGeom>
            <a:noFill/>
            <a:ln w="28575" cap="flat" cmpd="sng">
              <a:solidFill>
                <a:srgbClr val="2D82B7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274A5"/>
                </a:solidFill>
              </a:endParaRPr>
            </a:p>
          </p:txBody>
        </p:sp>
      </p:grpSp>
      <p:grpSp>
        <p:nvGrpSpPr>
          <p:cNvPr id="108" name="Google Shape;108;p26"/>
          <p:cNvGrpSpPr/>
          <p:nvPr/>
        </p:nvGrpSpPr>
        <p:grpSpPr>
          <a:xfrm>
            <a:off x="1747833" y="-113300"/>
            <a:ext cx="7236254" cy="4579350"/>
            <a:chOff x="1586383" y="-193800"/>
            <a:chExt cx="7236254" cy="4579350"/>
          </a:xfrm>
        </p:grpSpPr>
        <p:sp>
          <p:nvSpPr>
            <p:cNvPr id="109" name="Google Shape;109;p26"/>
            <p:cNvSpPr txBox="1"/>
            <p:nvPr/>
          </p:nvSpPr>
          <p:spPr>
            <a:xfrm>
              <a:off x="4459250" y="3969100"/>
              <a:ext cx="1057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accent4"/>
                  </a:solidFill>
                </a:rPr>
                <a:t>0.5%</a:t>
              </a:r>
              <a:endParaRPr>
                <a:solidFill>
                  <a:schemeClr val="accent4"/>
                </a:solidFill>
              </a:endParaRPr>
            </a:p>
          </p:txBody>
        </p:sp>
        <p:sp>
          <p:nvSpPr>
            <p:cNvPr id="110" name="Google Shape;110;p26"/>
            <p:cNvSpPr/>
            <p:nvPr/>
          </p:nvSpPr>
          <p:spPr>
            <a:xfrm>
              <a:off x="6809150" y="-193800"/>
              <a:ext cx="1944000" cy="1944000"/>
            </a:xfrm>
            <a:prstGeom prst="ellipse">
              <a:avLst/>
            </a:prstGeom>
            <a:solidFill>
              <a:srgbClr val="2D82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274A5"/>
                </a:solidFill>
              </a:endParaRPr>
            </a:p>
          </p:txBody>
        </p:sp>
        <p:sp>
          <p:nvSpPr>
            <p:cNvPr id="111" name="Google Shape;111;p26"/>
            <p:cNvSpPr/>
            <p:nvPr/>
          </p:nvSpPr>
          <p:spPr>
            <a:xfrm>
              <a:off x="5614113" y="643200"/>
              <a:ext cx="920700" cy="2700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2D82B7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274A5"/>
                </a:solidFill>
              </a:endParaRPr>
            </a:p>
          </p:txBody>
        </p:sp>
        <p:grpSp>
          <p:nvGrpSpPr>
            <p:cNvPr id="112" name="Google Shape;112;p26"/>
            <p:cNvGrpSpPr/>
            <p:nvPr/>
          </p:nvGrpSpPr>
          <p:grpSpPr>
            <a:xfrm>
              <a:off x="1586383" y="562650"/>
              <a:ext cx="2960754" cy="431100"/>
              <a:chOff x="62383" y="602850"/>
              <a:chExt cx="2960754" cy="431100"/>
            </a:xfrm>
          </p:grpSpPr>
          <p:sp>
            <p:nvSpPr>
              <p:cNvPr id="113" name="Google Shape;113;p26"/>
              <p:cNvSpPr/>
              <p:nvPr/>
            </p:nvSpPr>
            <p:spPr>
              <a:xfrm>
                <a:off x="2785538" y="699588"/>
                <a:ext cx="237600" cy="237600"/>
              </a:xfrm>
              <a:prstGeom prst="ellipse">
                <a:avLst/>
              </a:prstGeom>
              <a:solidFill>
                <a:srgbClr val="2D82B7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2D82B7"/>
                  </a:solidFill>
                </a:endParaRPr>
              </a:p>
            </p:txBody>
          </p:sp>
          <p:sp>
            <p:nvSpPr>
              <p:cNvPr id="114" name="Google Shape;114;p26"/>
              <p:cNvSpPr txBox="1"/>
              <p:nvPr/>
            </p:nvSpPr>
            <p:spPr>
              <a:xfrm>
                <a:off x="62383" y="602850"/>
                <a:ext cx="2762100" cy="43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600">
                    <a:solidFill>
                      <a:srgbClr val="2D82B7"/>
                    </a:solidFill>
                  </a:rPr>
                  <a:t>Local water withdrawal</a:t>
                </a:r>
                <a:endParaRPr sz="1600">
                  <a:solidFill>
                    <a:srgbClr val="2D82B7"/>
                  </a:solidFill>
                </a:endParaRPr>
              </a:p>
            </p:txBody>
          </p:sp>
        </p:grpSp>
        <p:sp>
          <p:nvSpPr>
            <p:cNvPr id="115" name="Google Shape;115;p26"/>
            <p:cNvSpPr/>
            <p:nvPr/>
          </p:nvSpPr>
          <p:spPr>
            <a:xfrm>
              <a:off x="3648888" y="2239575"/>
              <a:ext cx="1584000" cy="1584000"/>
            </a:xfrm>
            <a:prstGeom prst="ellipse">
              <a:avLst/>
            </a:prstGeom>
            <a:solidFill>
              <a:srgbClr val="2D82B7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274A5"/>
                </a:solidFill>
              </a:endParaRPr>
            </a:p>
          </p:txBody>
        </p:sp>
        <p:sp>
          <p:nvSpPr>
            <p:cNvPr id="116" name="Google Shape;116;p26"/>
            <p:cNvSpPr/>
            <p:nvPr/>
          </p:nvSpPr>
          <p:spPr>
            <a:xfrm>
              <a:off x="7290200" y="2545563"/>
              <a:ext cx="972000" cy="972000"/>
            </a:xfrm>
            <a:prstGeom prst="ellipse">
              <a:avLst/>
            </a:prstGeom>
            <a:solidFill>
              <a:srgbClr val="2D82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274A5"/>
                </a:solidFill>
              </a:endParaRPr>
            </a:p>
          </p:txBody>
        </p:sp>
        <p:sp>
          <p:nvSpPr>
            <p:cNvPr id="117" name="Google Shape;117;p26"/>
            <p:cNvSpPr txBox="1"/>
            <p:nvPr/>
          </p:nvSpPr>
          <p:spPr>
            <a:xfrm>
              <a:off x="1598925" y="2693025"/>
              <a:ext cx="20499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rgbClr val="2D82B7"/>
                  </a:solidFill>
                </a:rPr>
                <a:t>Water Footprint of fuels</a:t>
              </a:r>
              <a:endParaRPr sz="1600">
                <a:solidFill>
                  <a:srgbClr val="2D82B7"/>
                </a:solidFill>
              </a:endParaRPr>
            </a:p>
          </p:txBody>
        </p:sp>
        <p:sp>
          <p:nvSpPr>
            <p:cNvPr id="118" name="Google Shape;118;p26"/>
            <p:cNvSpPr/>
            <p:nvPr/>
          </p:nvSpPr>
          <p:spPr>
            <a:xfrm>
              <a:off x="5614113" y="2903100"/>
              <a:ext cx="920700" cy="2700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2D82B7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274A5"/>
                </a:solidFill>
              </a:endParaRPr>
            </a:p>
          </p:txBody>
        </p:sp>
        <p:sp>
          <p:nvSpPr>
            <p:cNvPr id="119" name="Google Shape;119;p26"/>
            <p:cNvSpPr txBox="1"/>
            <p:nvPr/>
          </p:nvSpPr>
          <p:spPr>
            <a:xfrm>
              <a:off x="1591050" y="1570050"/>
              <a:ext cx="23199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rgbClr val="2D82B7"/>
                  </a:solidFill>
                </a:rPr>
                <a:t>Local water consumption</a:t>
              </a:r>
              <a:endParaRPr sz="1600">
                <a:solidFill>
                  <a:srgbClr val="2D82B7"/>
                </a:solidFill>
              </a:endParaRPr>
            </a:p>
          </p:txBody>
        </p:sp>
        <p:sp>
          <p:nvSpPr>
            <p:cNvPr id="120" name="Google Shape;120;p26"/>
            <p:cNvSpPr/>
            <p:nvPr/>
          </p:nvSpPr>
          <p:spPr>
            <a:xfrm>
              <a:off x="4421138" y="1901400"/>
              <a:ext cx="14400" cy="14400"/>
            </a:xfrm>
            <a:prstGeom prst="ellipse">
              <a:avLst/>
            </a:prstGeom>
            <a:solidFill>
              <a:srgbClr val="2D82B7"/>
            </a:solidFill>
            <a:ln w="9525" cap="flat" cmpd="sng">
              <a:solidFill>
                <a:srgbClr val="2D82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274A5"/>
                </a:solidFill>
              </a:endParaRPr>
            </a:p>
          </p:txBody>
        </p:sp>
        <p:sp>
          <p:nvSpPr>
            <p:cNvPr id="121" name="Google Shape;121;p26"/>
            <p:cNvSpPr txBox="1"/>
            <p:nvPr/>
          </p:nvSpPr>
          <p:spPr>
            <a:xfrm>
              <a:off x="4459250" y="1708488"/>
              <a:ext cx="1057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2D82B7"/>
                  </a:solidFill>
                </a:rPr>
                <a:t>4.4 ·10</a:t>
              </a:r>
              <a:r>
                <a:rPr lang="en-GB" baseline="30000">
                  <a:solidFill>
                    <a:srgbClr val="2D82B7"/>
                  </a:solidFill>
                </a:rPr>
                <a:t>6 </a:t>
              </a:r>
              <a:r>
                <a:rPr lang="en-GB">
                  <a:solidFill>
                    <a:srgbClr val="2D82B7"/>
                  </a:solidFill>
                </a:rPr>
                <a:t>m</a:t>
              </a:r>
              <a:r>
                <a:rPr lang="en-GB" baseline="30000">
                  <a:solidFill>
                    <a:srgbClr val="2D82B7"/>
                  </a:solidFill>
                </a:rPr>
                <a:t>3</a:t>
              </a:r>
              <a:endParaRPr sz="1000" baseline="30000">
                <a:solidFill>
                  <a:srgbClr val="2D82B7"/>
                </a:solidFill>
              </a:endParaRPr>
            </a:p>
          </p:txBody>
        </p:sp>
        <p:sp>
          <p:nvSpPr>
            <p:cNvPr id="122" name="Google Shape;122;p26"/>
            <p:cNvSpPr/>
            <p:nvPr/>
          </p:nvSpPr>
          <p:spPr>
            <a:xfrm>
              <a:off x="5656950" y="1773600"/>
              <a:ext cx="920700" cy="2700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2D82B7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274A5"/>
                </a:solidFill>
              </a:endParaRPr>
            </a:p>
          </p:txBody>
        </p:sp>
        <p:sp>
          <p:nvSpPr>
            <p:cNvPr id="123" name="Google Shape;123;p26"/>
            <p:cNvSpPr/>
            <p:nvPr/>
          </p:nvSpPr>
          <p:spPr>
            <a:xfrm>
              <a:off x="7761850" y="1906800"/>
              <a:ext cx="3600" cy="3600"/>
            </a:xfrm>
            <a:prstGeom prst="ellipse">
              <a:avLst/>
            </a:prstGeom>
            <a:solidFill>
              <a:srgbClr val="2D82B7"/>
            </a:solidFill>
            <a:ln w="9525" cap="flat" cmpd="sng">
              <a:solidFill>
                <a:srgbClr val="2D82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274A5"/>
                </a:solidFill>
              </a:endParaRPr>
            </a:p>
          </p:txBody>
        </p:sp>
        <p:sp>
          <p:nvSpPr>
            <p:cNvPr id="124" name="Google Shape;124;p26"/>
            <p:cNvSpPr txBox="1"/>
            <p:nvPr/>
          </p:nvSpPr>
          <p:spPr>
            <a:xfrm>
              <a:off x="7765438" y="1708500"/>
              <a:ext cx="1057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2D82B7"/>
                  </a:solidFill>
                </a:rPr>
                <a:t>1.3·10</a:t>
              </a:r>
              <a:r>
                <a:rPr lang="en-GB" baseline="30000">
                  <a:solidFill>
                    <a:srgbClr val="2D82B7"/>
                  </a:solidFill>
                </a:rPr>
                <a:t>6 </a:t>
              </a:r>
              <a:r>
                <a:rPr lang="en-GB">
                  <a:solidFill>
                    <a:srgbClr val="2D82B7"/>
                  </a:solidFill>
                </a:rPr>
                <a:t>m3</a:t>
              </a:r>
              <a:endParaRPr>
                <a:solidFill>
                  <a:srgbClr val="2D82B7"/>
                </a:solidFill>
              </a:endParaRPr>
            </a:p>
          </p:txBody>
        </p:sp>
        <p:sp>
          <p:nvSpPr>
            <p:cNvPr id="125" name="Google Shape;125;p26"/>
            <p:cNvSpPr txBox="1"/>
            <p:nvPr/>
          </p:nvSpPr>
          <p:spPr>
            <a:xfrm>
              <a:off x="1598925" y="3954450"/>
              <a:ext cx="1839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>
                  <a:solidFill>
                    <a:schemeClr val="accent4"/>
                  </a:solidFill>
                </a:rPr>
                <a:t>Power to heat</a:t>
              </a:r>
              <a:endParaRPr sz="1600">
                <a:solidFill>
                  <a:schemeClr val="accent4"/>
                </a:solidFill>
              </a:endParaRPr>
            </a:p>
          </p:txBody>
        </p:sp>
        <p:sp>
          <p:nvSpPr>
            <p:cNvPr id="126" name="Google Shape;126;p26"/>
            <p:cNvSpPr/>
            <p:nvPr/>
          </p:nvSpPr>
          <p:spPr>
            <a:xfrm>
              <a:off x="5626663" y="4035000"/>
              <a:ext cx="920700" cy="2700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274A5"/>
                </a:solidFill>
              </a:endParaRPr>
            </a:p>
          </p:txBody>
        </p:sp>
        <p:sp>
          <p:nvSpPr>
            <p:cNvPr id="127" name="Google Shape;127;p26"/>
            <p:cNvSpPr/>
            <p:nvPr/>
          </p:nvSpPr>
          <p:spPr>
            <a:xfrm>
              <a:off x="4350900" y="4080002"/>
              <a:ext cx="180000" cy="180000"/>
            </a:xfrm>
            <a:prstGeom prst="ellipse">
              <a:avLst/>
            </a:prstGeom>
            <a:solidFill>
              <a:schemeClr val="accent4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274A5"/>
                </a:solidFill>
              </a:endParaRPr>
            </a:p>
          </p:txBody>
        </p:sp>
        <p:sp>
          <p:nvSpPr>
            <p:cNvPr id="128" name="Google Shape;128;p26"/>
            <p:cNvSpPr txBox="1"/>
            <p:nvPr/>
          </p:nvSpPr>
          <p:spPr>
            <a:xfrm>
              <a:off x="7252550" y="3954438"/>
              <a:ext cx="1057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lt1"/>
                  </a:solidFill>
                </a:rPr>
                <a:t>20.7%</a:t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129" name="Google Shape;129;p26"/>
          <p:cNvSpPr txBox="1"/>
          <p:nvPr/>
        </p:nvSpPr>
        <p:spPr>
          <a:xfrm>
            <a:off x="4186646" y="4667250"/>
            <a:ext cx="770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1"/>
                </a:solidFill>
              </a:rPr>
              <a:t>2015</a:t>
            </a:r>
            <a:endParaRPr sz="2400"/>
          </a:p>
        </p:txBody>
      </p:sp>
      <p:sp>
        <p:nvSpPr>
          <p:cNvPr id="130" name="Google Shape;130;p26"/>
          <p:cNvSpPr txBox="1"/>
          <p:nvPr/>
        </p:nvSpPr>
        <p:spPr>
          <a:xfrm>
            <a:off x="7539651" y="4667250"/>
            <a:ext cx="770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1"/>
                </a:solidFill>
              </a:rPr>
              <a:t>2050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Carbon emission reduction potential of reliable heating systems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carbon emission reduction potential of reliable heating system depends on...</a:t>
            </a:r>
            <a:endParaRPr/>
          </a:p>
        </p:txBody>
      </p:sp>
      <p:sp>
        <p:nvSpPr>
          <p:cNvPr id="218" name="Google Shape;218;p36"/>
          <p:cNvSpPr txBox="1">
            <a:spLocks noGrp="1"/>
          </p:cNvSpPr>
          <p:nvPr>
            <p:ph type="body" idx="1"/>
          </p:nvPr>
        </p:nvSpPr>
        <p:spPr>
          <a:xfrm>
            <a:off x="311700" y="1467800"/>
            <a:ext cx="8520600" cy="31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Insulation levels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Heating system used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Greenhouse gas emissions for electricity production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Link to accepted manuscript: </a:t>
            </a:r>
            <a:r>
              <a:rPr lang="en-GB" sz="18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https://iopscience.iop.org/article/10.1088/1748-9326/abede7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1"/>
          </p:nvPr>
        </p:nvSpPr>
        <p:spPr>
          <a:xfrm>
            <a:off x="311700" y="2147925"/>
            <a:ext cx="1981500" cy="24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7" name="Google Shape;13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6575" y="1017725"/>
            <a:ext cx="6850850" cy="411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28"/>
          <p:cNvGrpSpPr/>
          <p:nvPr/>
        </p:nvGrpSpPr>
        <p:grpSpPr>
          <a:xfrm>
            <a:off x="921152" y="182889"/>
            <a:ext cx="7301693" cy="4078717"/>
            <a:chOff x="921152" y="151339"/>
            <a:chExt cx="7301693" cy="4078717"/>
          </a:xfrm>
        </p:grpSpPr>
        <p:sp>
          <p:nvSpPr>
            <p:cNvPr id="143" name="Google Shape;143;p28"/>
            <p:cNvSpPr/>
            <p:nvPr/>
          </p:nvSpPr>
          <p:spPr>
            <a:xfrm>
              <a:off x="930444" y="1987643"/>
              <a:ext cx="7292400" cy="10212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110425" tIns="110425" rIns="110425" bIns="110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National scale</a:t>
              </a:r>
              <a:endPara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8"/>
            <p:cNvSpPr/>
            <p:nvPr/>
          </p:nvSpPr>
          <p:spPr>
            <a:xfrm>
              <a:off x="6196169" y="156956"/>
              <a:ext cx="1907700" cy="40731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6FA8D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10425" tIns="110425" rIns="110425" bIns="110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8"/>
            <p:cNvSpPr/>
            <p:nvPr/>
          </p:nvSpPr>
          <p:spPr>
            <a:xfrm>
              <a:off x="4280346" y="156956"/>
              <a:ext cx="1907700" cy="4073100"/>
            </a:xfrm>
            <a:prstGeom prst="rect">
              <a:avLst/>
            </a:prstGeom>
            <a:solidFill>
              <a:srgbClr val="9FC5E8"/>
            </a:solidFill>
            <a:ln w="9525" cap="flat" cmpd="sng">
              <a:solidFill>
                <a:srgbClr val="9FC5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10425" tIns="110425" rIns="110425" bIns="110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8"/>
            <p:cNvSpPr/>
            <p:nvPr/>
          </p:nvSpPr>
          <p:spPr>
            <a:xfrm>
              <a:off x="2654781" y="156956"/>
              <a:ext cx="1623000" cy="40731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CFE2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10425" tIns="110425" rIns="110425" bIns="110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7" name="Google Shape;147;p28"/>
            <p:cNvCxnSpPr/>
            <p:nvPr/>
          </p:nvCxnSpPr>
          <p:spPr>
            <a:xfrm>
              <a:off x="6528334" y="2293054"/>
              <a:ext cx="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8" name="Google Shape;148;p28"/>
            <p:cNvSpPr/>
            <p:nvPr/>
          </p:nvSpPr>
          <p:spPr>
            <a:xfrm>
              <a:off x="4567398" y="2547170"/>
              <a:ext cx="1388700" cy="3864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10425" tIns="110425" rIns="110425" bIns="110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073763"/>
                  </a:solidFill>
                  <a:latin typeface="Arial"/>
                  <a:ea typeface="Arial"/>
                  <a:cs typeface="Arial"/>
                  <a:sym typeface="Arial"/>
                </a:rPr>
                <a:t>Electricity generation</a:t>
              </a:r>
              <a:endParaRPr sz="1500" b="0" i="0" u="none" strike="noStrike" cap="none" baseline="300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8"/>
            <p:cNvSpPr/>
            <p:nvPr/>
          </p:nvSpPr>
          <p:spPr>
            <a:xfrm>
              <a:off x="6455644" y="3153138"/>
              <a:ext cx="1388700" cy="4011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39600" tIns="110425" rIns="39600" bIns="110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1C4587"/>
                  </a:solidFill>
                  <a:latin typeface="Arial"/>
                  <a:ea typeface="Arial"/>
                  <a:cs typeface="Arial"/>
                  <a:sym typeface="Arial"/>
                </a:rPr>
                <a:t>Power-to-H</a:t>
              </a:r>
              <a:r>
                <a:rPr lang="en-GB" sz="1500">
                  <a:solidFill>
                    <a:srgbClr val="1C4587"/>
                  </a:solidFill>
                </a:rPr>
                <a:t>e</a:t>
              </a:r>
              <a:r>
                <a:rPr lang="en-GB" sz="1500" b="0" i="0" u="none" strike="noStrike" cap="none">
                  <a:solidFill>
                    <a:srgbClr val="1C4587"/>
                  </a:solidFill>
                  <a:latin typeface="Arial"/>
                  <a:ea typeface="Arial"/>
                  <a:cs typeface="Arial"/>
                  <a:sym typeface="Arial"/>
                </a:rPr>
                <a:t>at</a:t>
              </a:r>
              <a:endParaRPr sz="1500" b="0" i="0" u="none" strike="noStrike" cap="none" baseline="30000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8"/>
            <p:cNvSpPr/>
            <p:nvPr/>
          </p:nvSpPr>
          <p:spPr>
            <a:xfrm>
              <a:off x="2771802" y="1284431"/>
              <a:ext cx="1388700" cy="4011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10425" tIns="110425" rIns="110425" bIns="110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073763"/>
                  </a:solidFill>
                  <a:latin typeface="Arial"/>
                  <a:ea typeface="Arial"/>
                  <a:cs typeface="Arial"/>
                  <a:sym typeface="Arial"/>
                </a:rPr>
                <a:t>Fuel Supply</a:t>
              </a:r>
              <a:endParaRPr sz="1500" b="0" i="0" u="none" strike="noStrike" cap="none" baseline="300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8"/>
            <p:cNvSpPr txBox="1"/>
            <p:nvPr/>
          </p:nvSpPr>
          <p:spPr>
            <a:xfrm>
              <a:off x="4378320" y="151339"/>
              <a:ext cx="1717800" cy="71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25" tIns="110425" rIns="110425" bIns="110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073763"/>
                  </a:solidFill>
                  <a:latin typeface="Arial"/>
                  <a:ea typeface="Arial"/>
                  <a:cs typeface="Arial"/>
                  <a:sym typeface="Arial"/>
                </a:rPr>
                <a:t>Operational Water Use</a:t>
              </a:r>
              <a:endParaRPr sz="15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</a:pPr>
              <a:r>
                <a:rPr lang="en-GB" sz="1200" b="0" i="0" u="none" strike="noStrike" cap="none">
                  <a:solidFill>
                    <a:srgbClr val="073763"/>
                  </a:solidFill>
                  <a:latin typeface="Arial"/>
                  <a:ea typeface="Arial"/>
                  <a:cs typeface="Arial"/>
                  <a:sym typeface="Arial"/>
                </a:rPr>
                <a:t>water withdrawal &amp; consumption</a:t>
              </a:r>
              <a:endParaRPr sz="12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8"/>
            <p:cNvSpPr txBox="1"/>
            <p:nvPr/>
          </p:nvSpPr>
          <p:spPr>
            <a:xfrm>
              <a:off x="6296832" y="170805"/>
              <a:ext cx="1723500" cy="71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25" tIns="110425" rIns="110425" bIns="110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073763"/>
                  </a:solidFill>
                  <a:latin typeface="Arial"/>
                  <a:ea typeface="Arial"/>
                  <a:cs typeface="Arial"/>
                  <a:sym typeface="Arial"/>
                </a:rPr>
                <a:t>Virtual Water Flows</a:t>
              </a:r>
              <a:endParaRPr sz="15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</a:pPr>
              <a:r>
                <a:rPr lang="en-GB" sz="1200" b="0" i="0" u="none" strike="noStrike" cap="none">
                  <a:solidFill>
                    <a:srgbClr val="073763"/>
                  </a:solidFill>
                  <a:latin typeface="Arial"/>
                  <a:ea typeface="Arial"/>
                  <a:cs typeface="Arial"/>
                  <a:sym typeface="Arial"/>
                </a:rPr>
                <a:t>embedded in electricity</a:t>
              </a:r>
              <a:endParaRPr sz="12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8"/>
            <p:cNvSpPr txBox="1"/>
            <p:nvPr/>
          </p:nvSpPr>
          <p:spPr>
            <a:xfrm>
              <a:off x="2654783" y="154907"/>
              <a:ext cx="1630800" cy="71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25" tIns="110425" rIns="110425" bIns="110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073763"/>
                  </a:solidFill>
                  <a:latin typeface="Arial"/>
                  <a:ea typeface="Arial"/>
                  <a:cs typeface="Arial"/>
                  <a:sym typeface="Arial"/>
                </a:rPr>
                <a:t>Virtual Water Flows </a:t>
              </a:r>
              <a:endParaRPr sz="15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</a:pPr>
              <a:r>
                <a:rPr lang="en-GB" sz="1200" b="0" i="0" u="none" strike="noStrike" cap="none">
                  <a:solidFill>
                    <a:srgbClr val="073763"/>
                  </a:solidFill>
                  <a:latin typeface="Arial"/>
                  <a:ea typeface="Arial"/>
                  <a:cs typeface="Arial"/>
                  <a:sym typeface="Arial"/>
                </a:rPr>
                <a:t>embedded in fuels</a:t>
              </a:r>
              <a:endParaRPr sz="12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8"/>
            <p:cNvSpPr/>
            <p:nvPr/>
          </p:nvSpPr>
          <p:spPr>
            <a:xfrm>
              <a:off x="4567398" y="2070683"/>
              <a:ext cx="1388700" cy="4011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10425" tIns="110425" rIns="110425" bIns="110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073763"/>
                  </a:solidFill>
                  <a:latin typeface="Arial"/>
                  <a:ea typeface="Arial"/>
                  <a:cs typeface="Arial"/>
                  <a:sym typeface="Arial"/>
                </a:rPr>
                <a:t>Heat generation</a:t>
              </a:r>
              <a:endParaRPr sz="1500" b="0" i="0" u="none" strike="noStrike" cap="none" baseline="300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5" name="Google Shape;155;p28"/>
            <p:cNvCxnSpPr>
              <a:stCxn id="150" idx="2"/>
              <a:endCxn id="154" idx="1"/>
            </p:cNvCxnSpPr>
            <p:nvPr/>
          </p:nvCxnSpPr>
          <p:spPr>
            <a:xfrm rot="-5400000" flipH="1">
              <a:off x="3724002" y="1427681"/>
              <a:ext cx="585600" cy="1101300"/>
            </a:xfrm>
            <a:prstGeom prst="curvedConnector2">
              <a:avLst/>
            </a:prstGeom>
            <a:noFill/>
            <a:ln w="9525" cap="flat" cmpd="sng">
              <a:solidFill>
                <a:srgbClr val="07376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56" name="Google Shape;156;p28"/>
            <p:cNvCxnSpPr>
              <a:stCxn id="150" idx="2"/>
              <a:endCxn id="148" idx="1"/>
            </p:cNvCxnSpPr>
            <p:nvPr/>
          </p:nvCxnSpPr>
          <p:spPr>
            <a:xfrm rot="-5400000" flipH="1">
              <a:off x="3489402" y="1662281"/>
              <a:ext cx="1054800" cy="1101300"/>
            </a:xfrm>
            <a:prstGeom prst="curvedConnector2">
              <a:avLst/>
            </a:prstGeom>
            <a:noFill/>
            <a:ln w="9525" cap="flat" cmpd="sng">
              <a:solidFill>
                <a:srgbClr val="07376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57" name="Google Shape;157;p28"/>
            <p:cNvCxnSpPr>
              <a:stCxn id="150" idx="2"/>
              <a:endCxn id="158" idx="1"/>
            </p:cNvCxnSpPr>
            <p:nvPr/>
          </p:nvCxnSpPr>
          <p:spPr>
            <a:xfrm rot="-5400000" flipH="1">
              <a:off x="2942802" y="2208881"/>
              <a:ext cx="2137200" cy="1090500"/>
            </a:xfrm>
            <a:prstGeom prst="curvedConnector2">
              <a:avLst/>
            </a:prstGeom>
            <a:noFill/>
            <a:ln w="9525" cap="flat" cmpd="sng">
              <a:solidFill>
                <a:srgbClr val="07376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59" name="Google Shape;159;p28"/>
            <p:cNvCxnSpPr>
              <a:stCxn id="150" idx="2"/>
              <a:endCxn id="160" idx="1"/>
            </p:cNvCxnSpPr>
            <p:nvPr/>
          </p:nvCxnSpPr>
          <p:spPr>
            <a:xfrm rot="-5400000" flipH="1">
              <a:off x="3177252" y="1974431"/>
              <a:ext cx="1668300" cy="1090500"/>
            </a:xfrm>
            <a:prstGeom prst="curvedConnector2">
              <a:avLst/>
            </a:prstGeom>
            <a:noFill/>
            <a:ln w="9525" cap="flat" cmpd="sng">
              <a:solidFill>
                <a:srgbClr val="07376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61" name="Google Shape;161;p28"/>
            <p:cNvCxnSpPr>
              <a:stCxn id="149" idx="1"/>
              <a:endCxn id="160" idx="3"/>
            </p:cNvCxnSpPr>
            <p:nvPr/>
          </p:nvCxnSpPr>
          <p:spPr>
            <a:xfrm flipH="1">
              <a:off x="5945344" y="3353688"/>
              <a:ext cx="510300" cy="600"/>
            </a:xfrm>
            <a:prstGeom prst="curvedConnector3">
              <a:avLst>
                <a:gd name="adj1" fmla="val 50018"/>
              </a:avLst>
            </a:prstGeom>
            <a:noFill/>
            <a:ln w="9525" cap="flat" cmpd="sng">
              <a:solidFill>
                <a:srgbClr val="07376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62" name="Google Shape;162;p28"/>
            <p:cNvSpPr/>
            <p:nvPr/>
          </p:nvSpPr>
          <p:spPr>
            <a:xfrm>
              <a:off x="930444" y="974376"/>
              <a:ext cx="7292400" cy="10212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110425" tIns="110425" rIns="110425" bIns="110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Global scale</a:t>
              </a:r>
              <a:endPara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3" name="Google Shape;163;p28"/>
            <p:cNvCxnSpPr>
              <a:stCxn id="148" idx="3"/>
              <a:endCxn id="149" idx="0"/>
            </p:cNvCxnSpPr>
            <p:nvPr/>
          </p:nvCxnSpPr>
          <p:spPr>
            <a:xfrm>
              <a:off x="5956098" y="2740370"/>
              <a:ext cx="1194000" cy="412800"/>
            </a:xfrm>
            <a:prstGeom prst="curvedConnector2">
              <a:avLst/>
            </a:prstGeom>
            <a:noFill/>
            <a:ln w="9525" cap="flat" cmpd="sng">
              <a:solidFill>
                <a:srgbClr val="073763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58" name="Google Shape;158;p28"/>
            <p:cNvSpPr/>
            <p:nvPr/>
          </p:nvSpPr>
          <p:spPr>
            <a:xfrm>
              <a:off x="4556671" y="3629622"/>
              <a:ext cx="1388700" cy="3864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10425" tIns="110425" rIns="110425" bIns="110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073763"/>
                  </a:solidFill>
                  <a:latin typeface="Arial"/>
                  <a:ea typeface="Arial"/>
                  <a:cs typeface="Arial"/>
                  <a:sym typeface="Arial"/>
                </a:rPr>
                <a:t>Electricity generation</a:t>
              </a:r>
              <a:endParaRPr sz="1500" b="0" i="0" u="none" strike="noStrike" cap="none" baseline="300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28"/>
            <p:cNvSpPr/>
            <p:nvPr/>
          </p:nvSpPr>
          <p:spPr>
            <a:xfrm>
              <a:off x="921152" y="3011688"/>
              <a:ext cx="7292400" cy="11523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110425" tIns="110425" rIns="110425" bIns="110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Urban scale</a:t>
              </a:r>
              <a:endPara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4556671" y="3153138"/>
              <a:ext cx="1388700" cy="4011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10425" tIns="110425" rIns="110425" bIns="110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 b="0" i="0" u="none" strike="noStrike" cap="none">
                  <a:solidFill>
                    <a:srgbClr val="073763"/>
                  </a:solidFill>
                  <a:latin typeface="Arial"/>
                  <a:ea typeface="Arial"/>
                  <a:cs typeface="Arial"/>
                  <a:sym typeface="Arial"/>
                </a:rPr>
                <a:t>Heat generation</a:t>
              </a:r>
              <a:endParaRPr sz="1500" b="0" i="0" u="none" strike="noStrike" cap="none" baseline="300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5" name="Google Shape;165;p28"/>
          <p:cNvSpPr txBox="1">
            <a:spLocks noGrp="1"/>
          </p:cNvSpPr>
          <p:nvPr>
            <p:ph type="body" idx="1"/>
          </p:nvPr>
        </p:nvSpPr>
        <p:spPr>
          <a:xfrm>
            <a:off x="298636" y="4435372"/>
            <a:ext cx="5998200" cy="605100"/>
          </a:xfrm>
          <a:prstGeom prst="rect">
            <a:avLst/>
          </a:prstGeom>
        </p:spPr>
        <p:txBody>
          <a:bodyPr spcFirstLastPara="1" wrap="square" lIns="154200" tIns="154200" rIns="154200" bIns="154200" anchor="ctr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Multi-scale water and energy use model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8814" y="309600"/>
            <a:ext cx="7426362" cy="412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9"/>
          <p:cNvSpPr txBox="1">
            <a:spLocks noGrp="1"/>
          </p:cNvSpPr>
          <p:nvPr>
            <p:ph type="body" idx="1"/>
          </p:nvPr>
        </p:nvSpPr>
        <p:spPr>
          <a:xfrm>
            <a:off x="298636" y="4435372"/>
            <a:ext cx="5998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Energy scenarios for the Netherlands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4750" y="531400"/>
            <a:ext cx="7254500" cy="408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3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4750" y="531411"/>
            <a:ext cx="7254500" cy="4080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4750" y="536513"/>
            <a:ext cx="7254499" cy="4070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3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2963" y="677475"/>
            <a:ext cx="7338075" cy="378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4"/>
          <p:cNvSpPr txBox="1"/>
          <p:nvPr/>
        </p:nvSpPr>
        <p:spPr>
          <a:xfrm>
            <a:off x="0" y="4624475"/>
            <a:ext cx="87729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Mekonnen, Mesfin M, W. Gerbens-Leenes, and Arjen Y Hoekstra. 2015. “The Consumptive Water Footprint of Electricity and Heat: A Global Assessment.” Environmental Science: Water Research &amp; Technology. </a:t>
            </a:r>
            <a:endParaRPr sz="1000"/>
          </a:p>
        </p:txBody>
      </p:sp>
      <p:grpSp>
        <p:nvGrpSpPr>
          <p:cNvPr id="197" name="Google Shape;197;p34"/>
          <p:cNvGrpSpPr/>
          <p:nvPr/>
        </p:nvGrpSpPr>
        <p:grpSpPr>
          <a:xfrm>
            <a:off x="728100" y="440150"/>
            <a:ext cx="7316700" cy="4105450"/>
            <a:chOff x="-152400" y="519025"/>
            <a:chExt cx="7316700" cy="4105450"/>
          </a:xfrm>
        </p:grpSpPr>
        <p:grpSp>
          <p:nvGrpSpPr>
            <p:cNvPr id="198" name="Google Shape;198;p34"/>
            <p:cNvGrpSpPr/>
            <p:nvPr/>
          </p:nvGrpSpPr>
          <p:grpSpPr>
            <a:xfrm>
              <a:off x="-152400" y="519025"/>
              <a:ext cx="7316700" cy="4105450"/>
              <a:chOff x="-152400" y="519025"/>
              <a:chExt cx="7316700" cy="4105450"/>
            </a:xfrm>
          </p:grpSpPr>
          <p:pic>
            <p:nvPicPr>
              <p:cNvPr id="199" name="Google Shape;199;p34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-152400" y="519025"/>
                <a:ext cx="7316700" cy="41054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0" name="Google Shape;200;p34"/>
              <p:cNvSpPr/>
              <p:nvPr/>
            </p:nvSpPr>
            <p:spPr>
              <a:xfrm>
                <a:off x="5513750" y="913625"/>
                <a:ext cx="925500" cy="983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01" name="Google Shape;201;p34"/>
              <p:cNvGrpSpPr/>
              <p:nvPr/>
            </p:nvGrpSpPr>
            <p:grpSpPr>
              <a:xfrm>
                <a:off x="5288075" y="954300"/>
                <a:ext cx="592150" cy="854675"/>
                <a:chOff x="5288075" y="954300"/>
                <a:chExt cx="592150" cy="854675"/>
              </a:xfrm>
            </p:grpSpPr>
            <p:grpSp>
              <p:nvGrpSpPr>
                <p:cNvPr id="202" name="Google Shape;202;p34"/>
                <p:cNvGrpSpPr/>
                <p:nvPr/>
              </p:nvGrpSpPr>
              <p:grpSpPr>
                <a:xfrm>
                  <a:off x="5288075" y="990900"/>
                  <a:ext cx="85500" cy="796550"/>
                  <a:chOff x="5288075" y="990900"/>
                  <a:chExt cx="85500" cy="796550"/>
                </a:xfrm>
              </p:grpSpPr>
              <p:cxnSp>
                <p:nvCxnSpPr>
                  <p:cNvPr id="203" name="Google Shape;203;p34"/>
                  <p:cNvCxnSpPr/>
                  <p:nvPr/>
                </p:nvCxnSpPr>
                <p:spPr>
                  <a:xfrm>
                    <a:off x="5330825" y="991250"/>
                    <a:ext cx="0" cy="7962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04" name="Google Shape;204;p34"/>
                  <p:cNvCxnSpPr/>
                  <p:nvPr/>
                </p:nvCxnSpPr>
                <p:spPr>
                  <a:xfrm>
                    <a:off x="5288075" y="990900"/>
                    <a:ext cx="85500" cy="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sp>
              <p:nvSpPr>
                <p:cNvPr id="205" name="Google Shape;205;p34"/>
                <p:cNvSpPr txBox="1"/>
                <p:nvPr/>
              </p:nvSpPr>
              <p:spPr>
                <a:xfrm>
                  <a:off x="5413425" y="954300"/>
                  <a:ext cx="466800" cy="7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700"/>
                    <a:t>Maximum</a:t>
                  </a:r>
                  <a:endParaRPr sz="700"/>
                </a:p>
              </p:txBody>
            </p:sp>
            <p:sp>
              <p:nvSpPr>
                <p:cNvPr id="206" name="Google Shape;206;p34"/>
                <p:cNvSpPr txBox="1"/>
                <p:nvPr/>
              </p:nvSpPr>
              <p:spPr>
                <a:xfrm>
                  <a:off x="5413425" y="1734875"/>
                  <a:ext cx="466800" cy="7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700"/>
                    <a:t>Minimum</a:t>
                  </a:r>
                  <a:endParaRPr sz="700"/>
                </a:p>
              </p:txBody>
            </p:sp>
          </p:grpSp>
        </p:grpSp>
        <p:cxnSp>
          <p:nvCxnSpPr>
            <p:cNvPr id="207" name="Google Shape;207;p34"/>
            <p:cNvCxnSpPr/>
            <p:nvPr/>
          </p:nvCxnSpPr>
          <p:spPr>
            <a:xfrm>
              <a:off x="5288500" y="1784150"/>
              <a:ext cx="83100" cy="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On-screen Show (16:9)</PresentationFormat>
  <Paragraphs>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Simple Light</vt:lpstr>
      <vt:lpstr>Simple Light</vt:lpstr>
      <vt:lpstr>PowerPoint Presentation</vt:lpstr>
      <vt:lpstr>Link to accepted manuscript: https://iopscience.iop.org/article/10.1088/1748-9326/abede7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Carbon emission reduction potential of reliable heating systems</vt:lpstr>
      <vt:lpstr>The carbon emission reduction potential of reliable heating system depends on...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Chelsea Kaandorp</cp:lastModifiedBy>
  <cp:revision>1</cp:revision>
  <dcterms:modified xsi:type="dcterms:W3CDTF">2021-04-26T13:36:57Z</dcterms:modified>
</cp:coreProperties>
</file>