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2" r:id="rId4"/>
    <p:sldId id="260" r:id="rId5"/>
    <p:sldId id="261" r:id="rId6"/>
    <p:sldId id="270" r:id="rId7"/>
    <p:sldId id="263" r:id="rId8"/>
    <p:sldId id="264" r:id="rId9"/>
    <p:sldId id="265" r:id="rId10"/>
    <p:sldId id="266" r:id="rId11"/>
    <p:sldId id="269" r:id="rId12"/>
    <p:sldId id="271" r:id="rId13"/>
    <p:sldId id="267" r:id="rId14"/>
    <p:sldId id="268"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25" d="100"/>
          <a:sy n="125" d="100"/>
        </p:scale>
        <p:origin x="302"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2947038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221683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678684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1183449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294249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2354034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74041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1140971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3162684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4020959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5163152-9278-409F-A63E-B508EEEABA62}" type="datetimeFigureOut">
              <a:rPr lang="zh-CN" altLang="en-US" smtClean="0"/>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3741593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163152-9278-409F-A63E-B508EEEABA62}" type="datetimeFigureOut">
              <a:rPr lang="zh-CN" altLang="en-US" smtClean="0"/>
              <a:t>2021/4/20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DB04A1-BFE8-4A9E-A158-AF03F9D91938}" type="slidenum">
              <a:rPr lang="zh-CN" altLang="en-US" smtClean="0"/>
              <a:t>‹#›</a:t>
            </a:fld>
            <a:endParaRPr lang="zh-CN" altLang="en-US"/>
          </a:p>
        </p:txBody>
      </p:sp>
    </p:spTree>
    <p:extLst>
      <p:ext uri="{BB962C8B-B14F-4D97-AF65-F5344CB8AC3E}">
        <p14:creationId xmlns:p14="http://schemas.microsoft.com/office/powerpoint/2010/main" val="3326683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slide" Target="slide3.xml"/><Relationship Id="rId18" Type="http://schemas.openxmlformats.org/officeDocument/2006/relationships/image" Target="../media/image14.png"/><Relationship Id="rId3" Type="http://schemas.openxmlformats.org/officeDocument/2006/relationships/image" Target="../media/image2.png"/><Relationship Id="rId21" Type="http://schemas.openxmlformats.org/officeDocument/2006/relationships/slide" Target="slide5.xml"/><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slide" Target="slide4.xml"/><Relationship Id="rId2" Type="http://schemas.openxmlformats.org/officeDocument/2006/relationships/image" Target="../media/image1.png"/><Relationship Id="rId16" Type="http://schemas.openxmlformats.org/officeDocument/2006/relationships/image" Target="../media/image13.png"/><Relationship Id="rId20"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jpeg"/><Relationship Id="rId24" Type="http://schemas.openxmlformats.org/officeDocument/2006/relationships/image" Target="../media/image17.png"/><Relationship Id="rId5" Type="http://schemas.openxmlformats.org/officeDocument/2006/relationships/image" Target="../media/image4.png"/><Relationship Id="rId15" Type="http://schemas.openxmlformats.org/officeDocument/2006/relationships/slide" Target="slide2.xml"/><Relationship Id="rId23" Type="http://schemas.openxmlformats.org/officeDocument/2006/relationships/slide" Target="slide13.xml"/><Relationship Id="rId10" Type="http://schemas.openxmlformats.org/officeDocument/2006/relationships/image" Target="../media/image9.png"/><Relationship Id="rId19" Type="http://schemas.openxmlformats.org/officeDocument/2006/relationships/slide" Target="slide7.xml"/><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2.png"/><Relationship Id="rId22" Type="http://schemas.openxmlformats.org/officeDocument/2006/relationships/image" Target="../media/image16.png"/></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slide" Target="slide4.xml"/><Relationship Id="rId3" Type="http://schemas.openxmlformats.org/officeDocument/2006/relationships/image" Target="../media/image18.png"/><Relationship Id="rId21" Type="http://schemas.openxmlformats.org/officeDocument/2006/relationships/slide" Target="slide13.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slide" Target="slide3.xml"/><Relationship Id="rId25" Type="http://schemas.openxmlformats.org/officeDocument/2006/relationships/slide" Target="slide1.xml"/><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24" Type="http://schemas.openxmlformats.org/officeDocument/2006/relationships/image" Target="../media/image8.png"/><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image" Target="../media/image26.png"/><Relationship Id="rId10" Type="http://schemas.openxmlformats.org/officeDocument/2006/relationships/hyperlink" Target="https://www.facebook.com/EarthSurfSociety/" TargetMode="External"/><Relationship Id="rId19" Type="http://schemas.openxmlformats.org/officeDocument/2006/relationships/slide" Target="slide5.xml"/><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image" Target="../media/image25.jp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slide" Target="slide4.xml"/><Relationship Id="rId3" Type="http://schemas.openxmlformats.org/officeDocument/2006/relationships/image" Target="../media/image18.png"/><Relationship Id="rId21" Type="http://schemas.openxmlformats.org/officeDocument/2006/relationships/slide" Target="slide13.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slide" Target="slide2.xml"/><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7.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1.xml"/><Relationship Id="rId10" Type="http://schemas.openxmlformats.org/officeDocument/2006/relationships/hyperlink" Target="https://www.facebook.com/EarthSurfSociety/" TargetMode="External"/><Relationship Id="rId19" Type="http://schemas.openxmlformats.org/officeDocument/2006/relationships/slide" Target="slide5.xml"/><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slide" Target="slide2.xml"/><Relationship Id="rId3" Type="http://schemas.openxmlformats.org/officeDocument/2006/relationships/image" Target="../media/image18.png"/><Relationship Id="rId21" Type="http://schemas.openxmlformats.org/officeDocument/2006/relationships/slide" Target="slide7.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image" Target="../media/image8.png"/><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5.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24" Type="http://schemas.openxmlformats.org/officeDocument/2006/relationships/slide" Target="slide1.xml"/><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image" Target="../media/image27.png"/><Relationship Id="rId10" Type="http://schemas.openxmlformats.org/officeDocument/2006/relationships/hyperlink" Target="https://www.facebook.com/EarthSurfSociety/" TargetMode="External"/><Relationship Id="rId19" Type="http://schemas.openxmlformats.org/officeDocument/2006/relationships/slide" Target="slide3.xml"/><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13.xml"/></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slide" Target="slide4.xml"/><Relationship Id="rId26" Type="http://schemas.openxmlformats.org/officeDocument/2006/relationships/image" Target="../media/image29.svg"/><Relationship Id="rId3" Type="http://schemas.openxmlformats.org/officeDocument/2006/relationships/image" Target="../media/image18.png"/><Relationship Id="rId21" Type="http://schemas.openxmlformats.org/officeDocument/2006/relationships/image" Target="../media/image8.png"/><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slide" Target="slide2.xml"/><Relationship Id="rId25" Type="http://schemas.openxmlformats.org/officeDocument/2006/relationships/image" Target="../media/image28.png"/><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24" Type="http://schemas.openxmlformats.org/officeDocument/2006/relationships/slide" Target="slide6.xml"/><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1.xml"/><Relationship Id="rId10" Type="http://schemas.openxmlformats.org/officeDocument/2006/relationships/hyperlink" Target="https://www.facebook.com/EarthSurfSociety/" TargetMode="External"/><Relationship Id="rId19" Type="http://schemas.openxmlformats.org/officeDocument/2006/relationships/slide" Target="slide7.xml"/><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3.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image" Target="../media/image8.png"/><Relationship Id="rId3" Type="http://schemas.openxmlformats.org/officeDocument/2006/relationships/image" Target="../media/image18.png"/><Relationship Id="rId21" Type="http://schemas.openxmlformats.org/officeDocument/2006/relationships/image" Target="../media/image31.png"/><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slide" Target="slide4.xml"/><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image" Target="../media/image31.tif"/><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image" Target="../media/image32.tif"/><Relationship Id="rId10" Type="http://schemas.openxmlformats.org/officeDocument/2006/relationships/hyperlink" Target="https://www.facebook.com/EarthSurfSociety/" TargetMode="External"/><Relationship Id="rId19" Type="http://schemas.openxmlformats.org/officeDocument/2006/relationships/image" Target="../media/image30.tiff"/><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1.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image" Target="../media/image34.tif"/><Relationship Id="rId3" Type="http://schemas.openxmlformats.org/officeDocument/2006/relationships/image" Target="../media/image18.png"/><Relationship Id="rId21" Type="http://schemas.openxmlformats.org/officeDocument/2006/relationships/slide" Target="slide3.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image" Target="../media/image33.tif"/><Relationship Id="rId25" Type="http://schemas.openxmlformats.org/officeDocument/2006/relationships/slide" Target="slide1.xml"/><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2.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24" Type="http://schemas.openxmlformats.org/officeDocument/2006/relationships/slide" Target="slide13.xml"/><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5.xml"/><Relationship Id="rId10" Type="http://schemas.openxmlformats.org/officeDocument/2006/relationships/hyperlink" Target="https://www.facebook.com/EarthSurfSociety/" TargetMode="External"/><Relationship Id="rId19" Type="http://schemas.openxmlformats.org/officeDocument/2006/relationships/image" Target="../media/image8.png"/><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4.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image" Target="../media/image8.png"/><Relationship Id="rId3" Type="http://schemas.openxmlformats.org/officeDocument/2006/relationships/image" Target="../media/image18.png"/><Relationship Id="rId21" Type="http://schemas.openxmlformats.org/officeDocument/2006/relationships/slide" Target="slide4.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image" Target="../media/image35.tif"/><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24" Type="http://schemas.openxmlformats.org/officeDocument/2006/relationships/slide" Target="slide1.xml"/><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13.xml"/><Relationship Id="rId10" Type="http://schemas.openxmlformats.org/officeDocument/2006/relationships/hyperlink" Target="https://www.facebook.com/EarthSurfSociety/" TargetMode="External"/><Relationship Id="rId19" Type="http://schemas.openxmlformats.org/officeDocument/2006/relationships/slide" Target="slide2.xml"/><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5.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slide" Target="slide2.xml"/><Relationship Id="rId3" Type="http://schemas.openxmlformats.org/officeDocument/2006/relationships/image" Target="../media/image18.png"/><Relationship Id="rId21" Type="http://schemas.openxmlformats.org/officeDocument/2006/relationships/slide" Target="slide5.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image" Target="../media/image8.png"/><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1.xml"/><Relationship Id="rId10" Type="http://schemas.openxmlformats.org/officeDocument/2006/relationships/hyperlink" Target="https://www.facebook.com/EarthSurfSociety/" TargetMode="External"/><Relationship Id="rId19" Type="http://schemas.openxmlformats.org/officeDocument/2006/relationships/slide" Target="slide3.xml"/><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13.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image" Target="../media/image8.png"/><Relationship Id="rId3" Type="http://schemas.openxmlformats.org/officeDocument/2006/relationships/image" Target="../media/image18.png"/><Relationship Id="rId21" Type="http://schemas.openxmlformats.org/officeDocument/2006/relationships/slide" Target="slide4.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image" Target="../media/image36.tiff"/><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24" Type="http://schemas.openxmlformats.org/officeDocument/2006/relationships/slide" Target="slide1.xml"/><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13.xml"/><Relationship Id="rId10" Type="http://schemas.openxmlformats.org/officeDocument/2006/relationships/hyperlink" Target="https://www.facebook.com/EarthSurfSociety/" TargetMode="External"/><Relationship Id="rId19" Type="http://schemas.openxmlformats.org/officeDocument/2006/relationships/slide" Target="slide2.xml"/><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5.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image" Target="../media/image37.png"/><Relationship Id="rId3" Type="http://schemas.openxmlformats.org/officeDocument/2006/relationships/image" Target="../media/image18.png"/><Relationship Id="rId21" Type="http://schemas.openxmlformats.org/officeDocument/2006/relationships/slide" Target="slide3.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image" Target="../media/image8.png"/><Relationship Id="rId25" Type="http://schemas.openxmlformats.org/officeDocument/2006/relationships/slide" Target="slide1.xml"/><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2.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24" Type="http://schemas.openxmlformats.org/officeDocument/2006/relationships/slide" Target="slide13.xml"/><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5.xml"/><Relationship Id="rId10" Type="http://schemas.openxmlformats.org/officeDocument/2006/relationships/hyperlink" Target="https://www.facebook.com/EarthSurfSociety/" TargetMode="External"/><Relationship Id="rId19" Type="http://schemas.openxmlformats.org/officeDocument/2006/relationships/image" Target="../media/image38.png"/><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4.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image" Target="../media/image37.png"/><Relationship Id="rId3" Type="http://schemas.openxmlformats.org/officeDocument/2006/relationships/image" Target="../media/image18.png"/><Relationship Id="rId21" Type="http://schemas.openxmlformats.org/officeDocument/2006/relationships/slide" Target="slide3.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image" Target="../media/image8.png"/><Relationship Id="rId25" Type="http://schemas.openxmlformats.org/officeDocument/2006/relationships/slide" Target="slide1.xml"/><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2.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24" Type="http://schemas.openxmlformats.org/officeDocument/2006/relationships/slide" Target="slide13.xml"/><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5.xml"/><Relationship Id="rId10" Type="http://schemas.openxmlformats.org/officeDocument/2006/relationships/hyperlink" Target="https://www.facebook.com/EarthSurfSociety/" TargetMode="External"/><Relationship Id="rId19" Type="http://schemas.openxmlformats.org/officeDocument/2006/relationships/image" Target="../media/image38.png"/><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4.xml"/></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slide" Target="slide2.xml"/><Relationship Id="rId26" Type="http://schemas.openxmlformats.org/officeDocument/2006/relationships/image" Target="../media/image29.svg"/><Relationship Id="rId3" Type="http://schemas.openxmlformats.org/officeDocument/2006/relationships/image" Target="../media/image18.png"/><Relationship Id="rId21" Type="http://schemas.openxmlformats.org/officeDocument/2006/relationships/slide" Target="slide5.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image" Target="../media/image8.png"/><Relationship Id="rId25" Type="http://schemas.openxmlformats.org/officeDocument/2006/relationships/image" Target="../media/image28.png"/><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24" Type="http://schemas.openxmlformats.org/officeDocument/2006/relationships/slide" Target="slide14.xml"/><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1.xml"/><Relationship Id="rId10" Type="http://schemas.openxmlformats.org/officeDocument/2006/relationships/hyperlink" Target="https://www.facebook.com/EarthSurfSociety/" TargetMode="External"/><Relationship Id="rId19" Type="http://schemas.openxmlformats.org/officeDocument/2006/relationships/slide" Target="slide3.xml"/><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7.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2.png"/><Relationship Id="rId18" Type="http://schemas.openxmlformats.org/officeDocument/2006/relationships/slide" Target="slide2.xml"/><Relationship Id="rId3" Type="http://schemas.openxmlformats.org/officeDocument/2006/relationships/image" Target="../media/image18.png"/><Relationship Id="rId21" Type="http://schemas.openxmlformats.org/officeDocument/2006/relationships/slide" Target="slide5.xml"/><Relationship Id="rId7" Type="http://schemas.openxmlformats.org/officeDocument/2006/relationships/image" Target="../media/image20.png"/><Relationship Id="rId12" Type="http://schemas.openxmlformats.org/officeDocument/2006/relationships/hyperlink" Target="https://www.instagram.com/earthsurfs/?hl=it" TargetMode="External"/><Relationship Id="rId17" Type="http://schemas.openxmlformats.org/officeDocument/2006/relationships/image" Target="../media/image8.png"/><Relationship Id="rId2" Type="http://schemas.openxmlformats.org/officeDocument/2006/relationships/hyperlink" Target="https://www.unipd.it/en/" TargetMode="External"/><Relationship Id="rId16" Type="http://schemas.openxmlformats.org/officeDocument/2006/relationships/image" Target="../media/image24.png"/><Relationship Id="rId20" Type="http://schemas.openxmlformats.org/officeDocument/2006/relationships/slide" Target="slide4.xml"/><Relationship Id="rId1" Type="http://schemas.openxmlformats.org/officeDocument/2006/relationships/slideLayout" Target="../slideLayouts/slideLayout7.xml"/><Relationship Id="rId6" Type="http://schemas.openxmlformats.org/officeDocument/2006/relationships/hyperlink" Target="https://www.linkedin.com/in/earthsurfs/" TargetMode="External"/><Relationship Id="rId11" Type="http://schemas.openxmlformats.org/officeDocument/2006/relationships/image" Target="../media/image2.png"/><Relationship Id="rId5" Type="http://schemas.openxmlformats.org/officeDocument/2006/relationships/image" Target="../media/image19.png"/><Relationship Id="rId15" Type="http://schemas.openxmlformats.org/officeDocument/2006/relationships/hyperlink" Target="https://twitter.com/earthsurfs" TargetMode="External"/><Relationship Id="rId23" Type="http://schemas.openxmlformats.org/officeDocument/2006/relationships/slide" Target="slide1.xml"/><Relationship Id="rId10" Type="http://schemas.openxmlformats.org/officeDocument/2006/relationships/hyperlink" Target="https://www.facebook.com/EarthSurfSociety/" TargetMode="External"/><Relationship Id="rId19" Type="http://schemas.openxmlformats.org/officeDocument/2006/relationships/slide" Target="slide3.xml"/><Relationship Id="rId4" Type="http://schemas.openxmlformats.org/officeDocument/2006/relationships/hyperlink" Target="https://www.egu21.eu/" TargetMode="External"/><Relationship Id="rId9" Type="http://schemas.openxmlformats.org/officeDocument/2006/relationships/hyperlink" Target="https://doi.org/10.5194/egusphere-egu21-2158" TargetMode="External"/><Relationship Id="rId14" Type="http://schemas.openxmlformats.org/officeDocument/2006/relationships/image" Target="../media/image23.png"/><Relationship Id="rId22" Type="http://schemas.openxmlformats.org/officeDocument/2006/relationships/slide" Target="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uppo 20"/>
          <p:cNvGrpSpPr>
            <a:grpSpLocks noChangeAspect="1"/>
          </p:cNvGrpSpPr>
          <p:nvPr/>
        </p:nvGrpSpPr>
        <p:grpSpPr>
          <a:xfrm>
            <a:off x="96215" y="0"/>
            <a:ext cx="1786910" cy="313932"/>
            <a:chOff x="4299429" y="316833"/>
            <a:chExt cx="6418021" cy="1127541"/>
          </a:xfrm>
        </p:grpSpPr>
        <p:pic>
          <p:nvPicPr>
            <p:cNvPr id="20" name="Immagine 5" descr="Twitter_bird_logo_2012.svg.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55031" y="621068"/>
              <a:ext cx="599030" cy="487220"/>
            </a:xfrm>
            <a:prstGeom prst="rect">
              <a:avLst/>
            </a:prstGeom>
          </p:spPr>
        </p:pic>
        <p:sp>
          <p:nvSpPr>
            <p:cNvPr id="21" name="CasellaDiTesto 11"/>
            <p:cNvSpPr txBox="1"/>
            <p:nvPr/>
          </p:nvSpPr>
          <p:spPr>
            <a:xfrm>
              <a:off x="7219193" y="316833"/>
              <a:ext cx="3498257" cy="1127541"/>
            </a:xfrm>
            <a:prstGeom prst="rect">
              <a:avLst/>
            </a:prstGeom>
            <a:noFill/>
          </p:spPr>
          <p:txBody>
            <a:bodyPr wrap="none" rtlCol="0">
              <a:spAutoFit/>
            </a:bodyPr>
            <a:lstStyle/>
            <a:p>
              <a:pPr>
                <a:lnSpc>
                  <a:spcPct val="120000"/>
                </a:lnSpc>
              </a:pPr>
              <a:r>
                <a:rPr lang="it-IT" sz="1200" dirty="0">
                  <a:solidFill>
                    <a:srgbClr val="1DA1F2"/>
                  </a:solidFill>
                  <a:ea typeface="Yu Gothic UI Light" panose="020B0300000000000000" pitchFamily="34" charset="-128"/>
                  <a:cs typeface="Arial" panose="020B0604020202020204" pitchFamily="34" charset="0"/>
                </a:rPr>
                <a:t>@EarthSurfS</a:t>
              </a:r>
            </a:p>
          </p:txBody>
        </p:sp>
        <p:pic>
          <p:nvPicPr>
            <p:cNvPr id="22" name="Picture 4" descr="Facebook Brand Resour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99429" y="621068"/>
              <a:ext cx="501480" cy="50148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Circle, linkedin, logo, media, network, share, social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3283" y="621068"/>
              <a:ext cx="501480" cy="50148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8" descr="Instagram | LinkedI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759" t="13277" r="13174" b="12589"/>
            <a:stretch/>
          </p:blipFill>
          <p:spPr bwMode="auto">
            <a:xfrm>
              <a:off x="5497784" y="612613"/>
              <a:ext cx="509011" cy="51644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0" descr="WeChat logo in (.EPS + .AI + .SVG) vector free downloa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49518" y="560617"/>
              <a:ext cx="621169" cy="621174"/>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图片 25">
            <a:extLst>
              <a:ext uri="{FF2B5EF4-FFF2-40B4-BE49-F238E27FC236}">
                <a16:creationId xmlns:a16="http://schemas.microsoft.com/office/drawing/2014/main" id="{F5ED6538-B287-498F-9E10-C8708F7F7ED3}"/>
              </a:ext>
            </a:extLst>
          </p:cNvPr>
          <p:cNvPicPr>
            <a:picLocks noChangeAspect="1"/>
          </p:cNvPicPr>
          <p:nvPr/>
        </p:nvPicPr>
        <p:blipFill>
          <a:blip r:embed="rId7"/>
          <a:stretch>
            <a:fillRect/>
          </a:stretch>
        </p:blipFill>
        <p:spPr>
          <a:xfrm>
            <a:off x="51014" y="867750"/>
            <a:ext cx="547844" cy="702308"/>
          </a:xfrm>
          <a:prstGeom prst="rect">
            <a:avLst/>
          </a:prstGeom>
        </p:spPr>
      </p:pic>
      <p:sp>
        <p:nvSpPr>
          <p:cNvPr id="27" name="Text Box 1"/>
          <p:cNvSpPr txBox="1">
            <a:spLocks noChangeArrowheads="1"/>
          </p:cNvSpPr>
          <p:nvPr/>
        </p:nvSpPr>
        <p:spPr bwMode="auto">
          <a:xfrm>
            <a:off x="2296370" y="172155"/>
            <a:ext cx="7609081" cy="1337507"/>
          </a:xfrm>
          <a:prstGeom prst="rect">
            <a:avLst/>
          </a:prstGeom>
          <a:noFill/>
          <a:ln w="9525">
            <a:noFill/>
            <a:round/>
            <a:headEnd/>
            <a:tailEnd/>
          </a:ln>
          <a:effectLst/>
        </p:spPr>
        <p:txBody>
          <a:bodyPr wrap="square" lIns="19012" tIns="9506" rIns="19012" bIns="9506">
            <a:spAutoFit/>
          </a:bodyPr>
          <a:lstStyle>
            <a:lvl1pPr eaLnBrk="0" hangingPunct="0">
              <a:defRPr sz="1700">
                <a:solidFill>
                  <a:schemeClr val="bg1"/>
                </a:solidFill>
                <a:latin typeface="Times New Roman" charset="0"/>
                <a:ea typeface="ＭＳ Ｐゴシック" charset="-128"/>
              </a:defRPr>
            </a:lvl1pPr>
            <a:lvl2pPr marL="742950" indent="-285750" eaLnBrk="0" hangingPunct="0">
              <a:defRPr sz="1700">
                <a:solidFill>
                  <a:schemeClr val="bg1"/>
                </a:solidFill>
                <a:latin typeface="Times New Roman" charset="0"/>
                <a:ea typeface="ＭＳ Ｐゴシック" charset="-128"/>
              </a:defRPr>
            </a:lvl2pPr>
            <a:lvl3pPr marL="1143000" indent="-228600" eaLnBrk="0" hangingPunct="0">
              <a:defRPr sz="1700">
                <a:solidFill>
                  <a:schemeClr val="bg1"/>
                </a:solidFill>
                <a:latin typeface="Times New Roman" charset="0"/>
                <a:ea typeface="ＭＳ Ｐゴシック" charset="-128"/>
              </a:defRPr>
            </a:lvl3pPr>
            <a:lvl4pPr marL="1600200" indent="-228600" eaLnBrk="0" hangingPunct="0">
              <a:defRPr sz="1700">
                <a:solidFill>
                  <a:schemeClr val="bg1"/>
                </a:solidFill>
                <a:latin typeface="Times New Roman" charset="0"/>
                <a:ea typeface="ＭＳ Ｐゴシック" charset="-128"/>
              </a:defRPr>
            </a:lvl4pPr>
            <a:lvl5pPr marL="2057400" indent="-228600" eaLnBrk="0" hangingPunct="0">
              <a:defRPr sz="1700">
                <a:solidFill>
                  <a:schemeClr val="bg1"/>
                </a:solidFill>
                <a:latin typeface="Times New Roman" charset="0"/>
                <a:ea typeface="ＭＳ Ｐゴシック" charset="-128"/>
              </a:defRPr>
            </a:lvl5pPr>
            <a:lvl6pPr marL="2514600" indent="-228600" defTabSz="376238" eaLnBrk="0" fontAlgn="base" hangingPunct="0">
              <a:spcBef>
                <a:spcPct val="0"/>
              </a:spcBef>
              <a:spcAft>
                <a:spcPct val="0"/>
              </a:spcAft>
              <a:buClr>
                <a:srgbClr val="000000"/>
              </a:buClr>
              <a:buSzPct val="100000"/>
              <a:buFont typeface="Times New Roman" charset="0"/>
              <a:defRPr sz="1700">
                <a:solidFill>
                  <a:schemeClr val="bg1"/>
                </a:solidFill>
                <a:latin typeface="Times New Roman" charset="0"/>
                <a:ea typeface="ＭＳ Ｐゴシック" charset="-128"/>
              </a:defRPr>
            </a:lvl6pPr>
            <a:lvl7pPr marL="2971800" indent="-228600" defTabSz="376238" eaLnBrk="0" fontAlgn="base" hangingPunct="0">
              <a:spcBef>
                <a:spcPct val="0"/>
              </a:spcBef>
              <a:spcAft>
                <a:spcPct val="0"/>
              </a:spcAft>
              <a:buClr>
                <a:srgbClr val="000000"/>
              </a:buClr>
              <a:buSzPct val="100000"/>
              <a:buFont typeface="Times New Roman" charset="0"/>
              <a:defRPr sz="1700">
                <a:solidFill>
                  <a:schemeClr val="bg1"/>
                </a:solidFill>
                <a:latin typeface="Times New Roman" charset="0"/>
                <a:ea typeface="ＭＳ Ｐゴシック" charset="-128"/>
              </a:defRPr>
            </a:lvl7pPr>
            <a:lvl8pPr marL="3429000" indent="-228600" defTabSz="376238" eaLnBrk="0" fontAlgn="base" hangingPunct="0">
              <a:spcBef>
                <a:spcPct val="0"/>
              </a:spcBef>
              <a:spcAft>
                <a:spcPct val="0"/>
              </a:spcAft>
              <a:buClr>
                <a:srgbClr val="000000"/>
              </a:buClr>
              <a:buSzPct val="100000"/>
              <a:buFont typeface="Times New Roman" charset="0"/>
              <a:defRPr sz="1700">
                <a:solidFill>
                  <a:schemeClr val="bg1"/>
                </a:solidFill>
                <a:latin typeface="Times New Roman" charset="0"/>
                <a:ea typeface="ＭＳ Ｐゴシック" charset="-128"/>
              </a:defRPr>
            </a:lvl8pPr>
            <a:lvl9pPr marL="3886200" indent="-228600" defTabSz="376238" eaLnBrk="0" fontAlgn="base" hangingPunct="0">
              <a:spcBef>
                <a:spcPct val="0"/>
              </a:spcBef>
              <a:spcAft>
                <a:spcPct val="0"/>
              </a:spcAft>
              <a:buClr>
                <a:srgbClr val="000000"/>
              </a:buClr>
              <a:buSzPct val="100000"/>
              <a:buFont typeface="Times New Roman" charset="0"/>
              <a:defRPr sz="1700">
                <a:solidFill>
                  <a:schemeClr val="bg1"/>
                </a:solidFill>
                <a:latin typeface="Times New Roman" charset="0"/>
                <a:ea typeface="ＭＳ Ｐゴシック" charset="-128"/>
              </a:defRPr>
            </a:lvl9pPr>
          </a:lstStyle>
          <a:p>
            <a:pPr algn="ctr" eaLnBrk="1" hangingPunct="1">
              <a:defRPr/>
            </a:pPr>
            <a:r>
              <a:rPr lang="en-US" altLang="zh-TW" sz="2000" dirty="0">
                <a:solidFill>
                  <a:srgbClr val="0000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icrosoft Himalaya" panose="01010100010101010101" pitchFamily="2" charset="0"/>
              </a:rPr>
              <a:t>The mitigation effect of urban green infrastructure (UGI) on urban waterlogging</a:t>
            </a:r>
          </a:p>
          <a:p>
            <a:pPr algn="ctr" eaLnBrk="1" hangingPunct="1">
              <a:lnSpc>
                <a:spcPts val="1981"/>
              </a:lnSpc>
              <a:spcBef>
                <a:spcPts val="600"/>
              </a:spcBef>
              <a:defRPr/>
            </a:pPr>
            <a:r>
              <a:rPr lang="it-IT" sz="1200" dirty="0">
                <a:solidFill>
                  <a:srgbClr val="FF66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icrosoft Himalaya" panose="01010100010101010101" pitchFamily="2" charset="0"/>
              </a:rPr>
              <a:t>Qifei Zhang</a:t>
            </a:r>
            <a:r>
              <a:rPr lang="it-IT" sz="1200" baseline="30000" dirty="0">
                <a:solidFill>
                  <a:srgbClr val="FF66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icrosoft Himalaya" panose="01010100010101010101" pitchFamily="2" charset="0"/>
              </a:rPr>
              <a:t>1</a:t>
            </a:r>
            <a:r>
              <a:rPr lang="it-IT" sz="1200" dirty="0">
                <a:solidFill>
                  <a:srgbClr val="FF6600"/>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icrosoft Himalaya" panose="01010100010101010101" pitchFamily="2" charset="0"/>
              </a:rPr>
              <a:t>, </a:t>
            </a:r>
            <a:r>
              <a:rPr lang="it-IT" sz="1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icrosoft Himalaya" panose="01010100010101010101" pitchFamily="2" charset="0"/>
              </a:rPr>
              <a:t>Zhifeng Wu</a:t>
            </a:r>
            <a:r>
              <a:rPr lang="it-IT" sz="1200" baseline="300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icrosoft Himalaya" panose="01010100010101010101" pitchFamily="2" charset="0"/>
              </a:rPr>
              <a:t>2</a:t>
            </a:r>
            <a:r>
              <a:rPr lang="it-IT" sz="12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icrosoft Himalaya" panose="01010100010101010101" pitchFamily="2" charset="0"/>
              </a:rPr>
              <a:t>, Paolo Tarolli</a:t>
            </a:r>
            <a:r>
              <a:rPr lang="it-IT" sz="1200" baseline="30000" dirty="0">
                <a:solidFill>
                  <a:schemeClr val="tx1"/>
                </a:solidFill>
                <a:effectLst>
                  <a:outerShdw blurRad="38100" dist="38100" dir="2700000" algn="tl">
                    <a:srgbClr val="C0C0C0"/>
                  </a:outerShdw>
                </a:effectLst>
                <a:latin typeface="微软雅黑" panose="020B0503020204020204" pitchFamily="34" charset="-122"/>
                <a:ea typeface="微软雅黑" panose="020B0503020204020204" pitchFamily="34" charset="-122"/>
                <a:cs typeface="Microsoft Himalaya" panose="01010100010101010101" pitchFamily="2" charset="0"/>
              </a:rPr>
              <a:t>1</a:t>
            </a:r>
          </a:p>
          <a:p>
            <a:pPr algn="ctr" eaLnBrk="1" hangingPunct="1">
              <a:lnSpc>
                <a:spcPct val="150000"/>
              </a:lnSpc>
              <a:defRPr/>
            </a:pPr>
            <a:r>
              <a:rPr lang="en-US" altLang="zh-CN" sz="800" b="1" baseline="30000" dirty="0">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1</a:t>
            </a:r>
            <a:r>
              <a:rPr lang="en-US" altLang="zh-CN" sz="800" baseline="30000" dirty="0">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 </a:t>
            </a:r>
            <a:r>
              <a:rPr lang="en-US" altLang="zh-CN" sz="800" dirty="0">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University of Padova, Dept. of Land, Environment, Agriculture and Forestry, University of Padova, </a:t>
            </a:r>
            <a:r>
              <a:rPr lang="en-US" altLang="zh-CN" sz="800" dirty="0" err="1">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Agripolis</a:t>
            </a:r>
            <a:r>
              <a:rPr lang="en-US" altLang="zh-CN" sz="800" dirty="0">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 35020 </a:t>
            </a:r>
            <a:r>
              <a:rPr lang="en-US" altLang="zh-CN" sz="800" dirty="0" err="1">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Legnaro</a:t>
            </a:r>
            <a:r>
              <a:rPr lang="en-US" altLang="zh-CN" sz="800" dirty="0">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 (PD), Italy</a:t>
            </a:r>
          </a:p>
          <a:p>
            <a:pPr algn="ctr" eaLnBrk="1" hangingPunct="1">
              <a:lnSpc>
                <a:spcPct val="150000"/>
              </a:lnSpc>
              <a:defRPr/>
            </a:pPr>
            <a:r>
              <a:rPr lang="en-US" altLang="zh-CN" sz="800" b="1" baseline="30000" dirty="0">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2</a:t>
            </a:r>
            <a:r>
              <a:rPr lang="en-US" altLang="zh-CN" sz="800" baseline="30000" dirty="0">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 </a:t>
            </a:r>
            <a:r>
              <a:rPr lang="en-US" altLang="zh-CN" sz="800" dirty="0">
                <a:solidFill>
                  <a:srgbClr val="000000"/>
                </a:solidFill>
                <a:latin typeface="微软雅黑" panose="020B0503020204020204" pitchFamily="34" charset="-122"/>
                <a:ea typeface="微软雅黑" panose="020B0503020204020204" pitchFamily="34" charset="-122"/>
                <a:cs typeface="Microsoft Himalaya" panose="01010100010101010101" pitchFamily="2" charset="0"/>
              </a:rPr>
              <a:t>Guangzhou University, School of Geographical Sciences, Guangzhou University, 510006 Guangzhou (Guangdong), China</a:t>
            </a:r>
          </a:p>
        </p:txBody>
      </p:sp>
      <p:pic>
        <p:nvPicPr>
          <p:cNvPr id="28" name="Picture 2" descr="Staff — Sezione di Diritto Pubblico, Internazionale e Comunitari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865" y="371295"/>
            <a:ext cx="1827912" cy="510529"/>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uppo 69"/>
          <p:cNvGrpSpPr/>
          <p:nvPr/>
        </p:nvGrpSpPr>
        <p:grpSpPr>
          <a:xfrm>
            <a:off x="10562599" y="85648"/>
            <a:ext cx="1599753" cy="1042819"/>
            <a:chOff x="10125920" y="246018"/>
            <a:chExt cx="1373941" cy="895652"/>
          </a:xfrm>
        </p:grpSpPr>
        <p:sp>
          <p:nvSpPr>
            <p:cNvPr id="30" name="矩形 29"/>
            <p:cNvSpPr/>
            <p:nvPr/>
          </p:nvSpPr>
          <p:spPr>
            <a:xfrm>
              <a:off x="10125920" y="877328"/>
              <a:ext cx="1370039" cy="264342"/>
            </a:xfrm>
            <a:prstGeom prst="rect">
              <a:avLst/>
            </a:prstGeom>
            <a:solidFill>
              <a:srgbClr val="FEFF99"/>
            </a:solidFill>
          </p:spPr>
          <p:txBody>
            <a:bodyPr wrap="square">
              <a:spAutoFit/>
            </a:bodyPr>
            <a:lstStyle/>
            <a:p>
              <a:pPr algn="ctr"/>
              <a:r>
                <a:rPr lang="it-IT" sz="1400" dirty="0">
                  <a:ea typeface="Yu Gothic UI" panose="020B0500000000000000" pitchFamily="34" charset="-128"/>
                  <a:cs typeface="Arial" panose="020B0604020202020204" pitchFamily="34" charset="0"/>
                </a:rPr>
                <a:t>EGU21-2514</a:t>
              </a:r>
            </a:p>
          </p:txBody>
        </p:sp>
        <p:pic>
          <p:nvPicPr>
            <p:cNvPr id="31" name="Picture 10" descr="https://www.aho.nsw.gov.au/__data/assets/image/0004/567679/CC-License-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032540" y="246018"/>
              <a:ext cx="467321" cy="164749"/>
            </a:xfrm>
            <a:prstGeom prst="rect">
              <a:avLst/>
            </a:prstGeom>
            <a:noFill/>
            <a:extLst>
              <a:ext uri="{909E8E84-426E-40DD-AFC4-6F175D3DCCD1}">
                <a14:hiddenFill xmlns:a14="http://schemas.microsoft.com/office/drawing/2010/main">
                  <a:solidFill>
                    <a:srgbClr val="FFFFFF"/>
                  </a:solidFill>
                </a14:hiddenFill>
              </a:ext>
            </a:extLst>
          </p:spPr>
        </p:pic>
      </p:grpSp>
      <p:pic>
        <p:nvPicPr>
          <p:cNvPr id="32" name="图片 31"/>
          <p:cNvPicPr>
            <a:picLocks noChangeAspect="1"/>
          </p:cNvPicPr>
          <p:nvPr/>
        </p:nvPicPr>
        <p:blipFill>
          <a:blip r:embed="rId10"/>
          <a:stretch>
            <a:fillRect/>
          </a:stretch>
        </p:blipFill>
        <p:spPr>
          <a:xfrm>
            <a:off x="10528411" y="312185"/>
            <a:ext cx="1629398" cy="473786"/>
          </a:xfrm>
          <a:prstGeom prst="rect">
            <a:avLst/>
          </a:prstGeom>
        </p:spPr>
      </p:pic>
      <p:pic>
        <p:nvPicPr>
          <p:cNvPr id="39" name="图片 38">
            <a:extLst>
              <a:ext uri="{FF2B5EF4-FFF2-40B4-BE49-F238E27FC236}">
                <a16:creationId xmlns:a16="http://schemas.microsoft.com/office/drawing/2014/main" id="{9D329217-FEA9-4000-8CBF-CA193C3EAD0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3259" y="925079"/>
            <a:ext cx="613498" cy="613498"/>
          </a:xfrm>
          <a:prstGeom prst="rect">
            <a:avLst/>
          </a:prstGeom>
        </p:spPr>
      </p:pic>
      <p:sp>
        <p:nvSpPr>
          <p:cNvPr id="41" name="矩形 40"/>
          <p:cNvSpPr/>
          <p:nvPr/>
        </p:nvSpPr>
        <p:spPr>
          <a:xfrm>
            <a:off x="9355773" y="1164692"/>
            <a:ext cx="2906282" cy="253916"/>
          </a:xfrm>
          <a:prstGeom prst="rect">
            <a:avLst/>
          </a:prstGeom>
        </p:spPr>
        <p:txBody>
          <a:bodyPr wrap="square">
            <a:spAutoFit/>
          </a:bodyPr>
          <a:lstStyle/>
          <a:p>
            <a:pPr algn="r"/>
            <a:r>
              <a:rPr lang="en-US" altLang="zh-CN" sz="1050" dirty="0">
                <a:solidFill>
                  <a:srgbClr val="2E87C1"/>
                </a:solidFill>
                <a:ea typeface="Yu Gothic Light" panose="020B0300000000000000" pitchFamily="34" charset="-128"/>
              </a:rPr>
              <a:t>https://doi.org/10.5194/egusphere-egu21-2514</a:t>
            </a:r>
          </a:p>
        </p:txBody>
      </p:sp>
      <p:pic>
        <p:nvPicPr>
          <p:cNvPr id="47" name="Picture 2">
            <a:extLst>
              <a:ext uri="{FF2B5EF4-FFF2-40B4-BE49-F238E27FC236}">
                <a16:creationId xmlns:a16="http://schemas.microsoft.com/office/drawing/2014/main" id="{D84671BE-B85E-4232-AC57-76C8C815F1C0}"/>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966348" y="2379062"/>
            <a:ext cx="6180972" cy="3739726"/>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a:hlinkClick r:id="rId13" action="ppaction://hlinksldjump"/>
          </p:cNvPr>
          <p:cNvPicPr>
            <a:picLocks noChangeAspect="1"/>
          </p:cNvPicPr>
          <p:nvPr/>
        </p:nvPicPr>
        <p:blipFill>
          <a:blip r:embed="rId14"/>
          <a:stretch>
            <a:fillRect/>
          </a:stretch>
        </p:blipFill>
        <p:spPr>
          <a:xfrm>
            <a:off x="1059918" y="4052980"/>
            <a:ext cx="1779959" cy="998004"/>
          </a:xfrm>
          <a:prstGeom prst="rect">
            <a:avLst/>
          </a:prstGeom>
        </p:spPr>
      </p:pic>
      <p:pic>
        <p:nvPicPr>
          <p:cNvPr id="2" name="图片 1">
            <a:hlinkClick r:id="rId15" action="ppaction://hlinksldjump"/>
          </p:cNvPr>
          <p:cNvPicPr>
            <a:picLocks noChangeAspect="1"/>
          </p:cNvPicPr>
          <p:nvPr/>
        </p:nvPicPr>
        <p:blipFill>
          <a:blip r:embed="rId16"/>
          <a:stretch>
            <a:fillRect/>
          </a:stretch>
        </p:blipFill>
        <p:spPr>
          <a:xfrm>
            <a:off x="1049980" y="2178145"/>
            <a:ext cx="1783123" cy="999777"/>
          </a:xfrm>
          <a:prstGeom prst="rect">
            <a:avLst/>
          </a:prstGeom>
        </p:spPr>
      </p:pic>
      <p:sp>
        <p:nvSpPr>
          <p:cNvPr id="37" name="Rettangolo 282">
            <a:hlinkClick r:id="rId15" action="ppaction://hlinksldjump"/>
            <a:extLst>
              <a:ext uri="{FF2B5EF4-FFF2-40B4-BE49-F238E27FC236}">
                <a16:creationId xmlns:a16="http://schemas.microsoft.com/office/drawing/2014/main" id="{97E93A03-E9CC-4AE7-9B53-0AE3B50A1639}"/>
              </a:ext>
            </a:extLst>
          </p:cNvPr>
          <p:cNvSpPr/>
          <p:nvPr/>
        </p:nvSpPr>
        <p:spPr>
          <a:xfrm>
            <a:off x="1059918" y="1668641"/>
            <a:ext cx="1783123" cy="498183"/>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r>
              <a:rPr lang="en-GB" sz="1600" dirty="0">
                <a:ea typeface="Yu Gothic Light" panose="020B0300000000000000" pitchFamily="34" charset="-128"/>
              </a:rPr>
              <a:t>Research Objectives</a:t>
            </a:r>
          </a:p>
        </p:txBody>
      </p:sp>
      <p:sp>
        <p:nvSpPr>
          <p:cNvPr id="40" name="Rettangolo 282">
            <a:hlinkClick r:id="rId13" action="ppaction://hlinksldjump"/>
            <a:extLst>
              <a:ext uri="{FF2B5EF4-FFF2-40B4-BE49-F238E27FC236}">
                <a16:creationId xmlns:a16="http://schemas.microsoft.com/office/drawing/2014/main" id="{97E93A03-E9CC-4AE7-9B53-0AE3B50A1639}"/>
              </a:ext>
            </a:extLst>
          </p:cNvPr>
          <p:cNvSpPr/>
          <p:nvPr/>
        </p:nvSpPr>
        <p:spPr>
          <a:xfrm>
            <a:off x="1059918" y="3545989"/>
            <a:ext cx="1783123" cy="498183"/>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pic>
        <p:nvPicPr>
          <p:cNvPr id="4" name="图片 3">
            <a:hlinkClick r:id="rId17" action="ppaction://hlinksldjump"/>
          </p:cNvPr>
          <p:cNvPicPr>
            <a:picLocks noChangeAspect="1"/>
          </p:cNvPicPr>
          <p:nvPr/>
        </p:nvPicPr>
        <p:blipFill>
          <a:blip r:embed="rId18"/>
          <a:stretch>
            <a:fillRect/>
          </a:stretch>
        </p:blipFill>
        <p:spPr>
          <a:xfrm>
            <a:off x="1059918" y="5850224"/>
            <a:ext cx="1779959" cy="998615"/>
          </a:xfrm>
          <a:prstGeom prst="rect">
            <a:avLst/>
          </a:prstGeom>
        </p:spPr>
      </p:pic>
      <p:pic>
        <p:nvPicPr>
          <p:cNvPr id="5" name="图片 4">
            <a:hlinkClick r:id="rId19" action="ppaction://hlinksldjump"/>
          </p:cNvPr>
          <p:cNvPicPr>
            <a:picLocks noChangeAspect="1"/>
          </p:cNvPicPr>
          <p:nvPr/>
        </p:nvPicPr>
        <p:blipFill>
          <a:blip r:embed="rId20"/>
          <a:stretch>
            <a:fillRect/>
          </a:stretch>
        </p:blipFill>
        <p:spPr>
          <a:xfrm>
            <a:off x="9246827" y="4051480"/>
            <a:ext cx="1796576" cy="1011364"/>
          </a:xfrm>
          <a:prstGeom prst="rect">
            <a:avLst/>
          </a:prstGeom>
        </p:spPr>
      </p:pic>
      <p:pic>
        <p:nvPicPr>
          <p:cNvPr id="6" name="图片 5">
            <a:hlinkClick r:id="rId21" action="ppaction://hlinksldjump"/>
          </p:cNvPr>
          <p:cNvPicPr>
            <a:picLocks noChangeAspect="1"/>
          </p:cNvPicPr>
          <p:nvPr/>
        </p:nvPicPr>
        <p:blipFill>
          <a:blip r:embed="rId22"/>
          <a:stretch>
            <a:fillRect/>
          </a:stretch>
        </p:blipFill>
        <p:spPr>
          <a:xfrm>
            <a:off x="9246827" y="2165648"/>
            <a:ext cx="1796576" cy="1010750"/>
          </a:xfrm>
          <a:prstGeom prst="rect">
            <a:avLst/>
          </a:prstGeom>
        </p:spPr>
      </p:pic>
      <p:pic>
        <p:nvPicPr>
          <p:cNvPr id="7" name="图片 6">
            <a:hlinkClick r:id="rId23" action="ppaction://hlinksldjump"/>
          </p:cNvPr>
          <p:cNvPicPr>
            <a:picLocks noChangeAspect="1"/>
          </p:cNvPicPr>
          <p:nvPr/>
        </p:nvPicPr>
        <p:blipFill>
          <a:blip r:embed="rId24"/>
          <a:stretch>
            <a:fillRect/>
          </a:stretch>
        </p:blipFill>
        <p:spPr>
          <a:xfrm>
            <a:off x="9246827" y="5847978"/>
            <a:ext cx="1783123" cy="1003356"/>
          </a:xfrm>
          <a:prstGeom prst="rect">
            <a:avLst/>
          </a:prstGeom>
        </p:spPr>
      </p:pic>
      <p:sp>
        <p:nvSpPr>
          <p:cNvPr id="43" name="Rettangolo 282">
            <a:hlinkClick r:id="rId17" action="ppaction://hlinksldjump"/>
            <a:extLst>
              <a:ext uri="{FF2B5EF4-FFF2-40B4-BE49-F238E27FC236}">
                <a16:creationId xmlns:a16="http://schemas.microsoft.com/office/drawing/2014/main" id="{97E93A03-E9CC-4AE7-9B53-0AE3B50A1639}"/>
              </a:ext>
            </a:extLst>
          </p:cNvPr>
          <p:cNvSpPr/>
          <p:nvPr/>
        </p:nvSpPr>
        <p:spPr>
          <a:xfrm>
            <a:off x="1059918" y="5346423"/>
            <a:ext cx="1783123" cy="498183"/>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44"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9246827" y="1662291"/>
            <a:ext cx="1783123" cy="498183"/>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45"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9246827" y="3539639"/>
            <a:ext cx="1783123" cy="498183"/>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(4) </a:t>
            </a:r>
            <a:r>
              <a:rPr lang="en-US" altLang="zh-CN" sz="1600" dirty="0">
                <a:ea typeface="Yu Gothic Light" panose="020B0300000000000000" pitchFamily="34" charset="-128"/>
              </a:rPr>
              <a:t>Results</a:t>
            </a:r>
            <a:endParaRPr lang="en-GB" altLang="zh-CN" sz="1600" dirty="0">
              <a:ea typeface="Yu Gothic Light" panose="020B0300000000000000" pitchFamily="34" charset="-128"/>
            </a:endParaRPr>
          </a:p>
        </p:txBody>
      </p:sp>
      <p:sp>
        <p:nvSpPr>
          <p:cNvPr id="46" name="Rettangolo 282">
            <a:hlinkClick r:id="rId23" action="ppaction://hlinksldjump"/>
            <a:extLst>
              <a:ext uri="{FF2B5EF4-FFF2-40B4-BE49-F238E27FC236}">
                <a16:creationId xmlns:a16="http://schemas.microsoft.com/office/drawing/2014/main" id="{97E93A03-E9CC-4AE7-9B53-0AE3B50A1639}"/>
              </a:ext>
            </a:extLst>
          </p:cNvPr>
          <p:cNvSpPr/>
          <p:nvPr/>
        </p:nvSpPr>
        <p:spPr>
          <a:xfrm>
            <a:off x="9246827" y="5340073"/>
            <a:ext cx="1783123" cy="498183"/>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Tree>
    <p:extLst>
      <p:ext uri="{BB962C8B-B14F-4D97-AF65-F5344CB8AC3E}">
        <p14:creationId xmlns:p14="http://schemas.microsoft.com/office/powerpoint/2010/main" val="1660603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25328" y="1622027"/>
            <a:ext cx="5870672" cy="1951303"/>
          </a:xfrm>
          <a:prstGeom prst="rect">
            <a:avLst/>
          </a:prstGeom>
          <a:solidFill>
            <a:schemeClr val="bg1">
              <a:lumMod val="95000"/>
            </a:schemeClr>
          </a:solidFill>
        </p:spPr>
        <p:txBody>
          <a:bodyPr wrap="square">
            <a:spAutoFit/>
          </a:bodyPr>
          <a:lstStyle/>
          <a:p>
            <a:pPr algn="just">
              <a:lnSpc>
                <a:spcPct val="125000"/>
              </a:lnSpc>
            </a:pPr>
            <a:r>
              <a:rPr lang="en-US" altLang="zh-CN" sz="1400" dirty="0">
                <a:latin typeface="Microsoft JhengHei" panose="020B0604030504040204" pitchFamily="34" charset="-120"/>
                <a:ea typeface="Microsoft JhengHei" panose="020B0604030504040204" pitchFamily="34" charset="-120"/>
              </a:rPr>
              <a:t>This study aims to shed some light on the above two research gaps by taking two waterlogging high-risk Chinese cities for a comparative study to address the following questions: (1) How does the interaction effect of UGI’s factors affect the mitigation effect of urban waterlogging? Which UGI’s factors have a more effective and stable mitigation capacity? (2) Is there a threshold level for the waterlogging mitigation capacity of UGI?</a:t>
            </a:r>
            <a:endParaRPr lang="zh-CN" altLang="en-US" sz="1400" dirty="0">
              <a:latin typeface="Microsoft JhengHei" panose="020B0604030504040204" pitchFamily="34" charset="-120"/>
              <a:ea typeface="Microsoft JhengHei" panose="020B0604030504040204" pitchFamily="34" charset="-120"/>
            </a:endParaRPr>
          </a:p>
        </p:txBody>
      </p:sp>
      <p:sp>
        <p:nvSpPr>
          <p:cNvPr id="4" name="矩形 3"/>
          <p:cNvSpPr/>
          <p:nvPr/>
        </p:nvSpPr>
        <p:spPr>
          <a:xfrm>
            <a:off x="225328" y="1021523"/>
            <a:ext cx="2405915"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Research Objectives</a:t>
            </a:r>
          </a:p>
        </p:txBody>
      </p:sp>
      <p:grpSp>
        <p:nvGrpSpPr>
          <p:cNvPr id="16"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17"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18"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19"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20"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21"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22"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23"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Rettangolo 282">
            <a:hlinkClick r:id="rId17" action="ppaction://hlinksldjump"/>
            <a:extLst>
              <a:ext uri="{FF2B5EF4-FFF2-40B4-BE49-F238E27FC236}">
                <a16:creationId xmlns:a16="http://schemas.microsoft.com/office/drawing/2014/main" id="{97E93A03-E9CC-4AE7-9B53-0AE3B50A1639}"/>
              </a:ext>
            </a:extLst>
          </p:cNvPr>
          <p:cNvSpPr/>
          <p:nvPr/>
        </p:nvSpPr>
        <p:spPr>
          <a:xfrm>
            <a:off x="7457817" y="1092533"/>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29" name="Rettangolo 282">
            <a:hlinkClick r:id="rId18" action="ppaction://hlinksldjump"/>
            <a:extLst>
              <a:ext uri="{FF2B5EF4-FFF2-40B4-BE49-F238E27FC236}">
                <a16:creationId xmlns:a16="http://schemas.microsoft.com/office/drawing/2014/main" id="{97E93A03-E9CC-4AE7-9B53-0AE3B50A1639}"/>
              </a:ext>
            </a:extLst>
          </p:cNvPr>
          <p:cNvSpPr/>
          <p:nvPr/>
        </p:nvSpPr>
        <p:spPr>
          <a:xfrm>
            <a:off x="7457817" y="218313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30"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7457817" y="3222455"/>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31"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7457817" y="426401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(4) </a:t>
            </a:r>
            <a:r>
              <a:rPr lang="en-US" altLang="zh-CN" sz="1600" dirty="0">
                <a:ea typeface="Yu Gothic Light" panose="020B0300000000000000" pitchFamily="34" charset="-128"/>
              </a:rPr>
              <a:t>Results</a:t>
            </a:r>
            <a:endParaRPr lang="en-GB" altLang="zh-CN" sz="1600" dirty="0">
              <a:ea typeface="Yu Gothic Light" panose="020B0300000000000000" pitchFamily="34" charset="-128"/>
            </a:endParaRPr>
          </a:p>
        </p:txBody>
      </p:sp>
      <p:sp>
        <p:nvSpPr>
          <p:cNvPr id="32"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7457817" y="53055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pic>
        <p:nvPicPr>
          <p:cNvPr id="33" name="图片 32">
            <a:extLst>
              <a:ext uri="{FF2B5EF4-FFF2-40B4-BE49-F238E27FC236}">
                <a16:creationId xmlns:a16="http://schemas.microsoft.com/office/drawing/2014/main" id="{B4DFB237-1FCD-4C78-8163-D723A6D522BA}"/>
              </a:ext>
            </a:extLst>
          </p:cNvPr>
          <p:cNvPicPr>
            <a:picLocks noChangeAspect="1"/>
          </p:cNvPicPr>
          <p:nvPr/>
        </p:nvPicPr>
        <p:blipFill>
          <a:blip r:embed="rId22"/>
          <a:stretch>
            <a:fillRect/>
          </a:stretch>
        </p:blipFill>
        <p:spPr>
          <a:xfrm>
            <a:off x="111009" y="3728970"/>
            <a:ext cx="3995708" cy="2841319"/>
          </a:xfrm>
          <a:prstGeom prst="rect">
            <a:avLst/>
          </a:prstGeom>
          <a:effectLst>
            <a:outerShdw blurRad="50800" dist="38100" dir="2700000" algn="tl" rotWithShape="0">
              <a:prstClr val="black">
                <a:alpha val="40000"/>
              </a:prstClr>
            </a:outerShdw>
          </a:effectLst>
        </p:spPr>
      </p:pic>
      <p:pic>
        <p:nvPicPr>
          <p:cNvPr id="35" name="图片 34">
            <a:extLst>
              <a:ext uri="{FF2B5EF4-FFF2-40B4-BE49-F238E27FC236}">
                <a16:creationId xmlns:a16="http://schemas.microsoft.com/office/drawing/2014/main" id="{C565230C-1B9D-4D3D-A0A8-98A0CF05BBC9}"/>
              </a:ext>
            </a:extLst>
          </p:cNvPr>
          <p:cNvPicPr>
            <a:picLocks noChangeAspect="1"/>
          </p:cNvPicPr>
          <p:nvPr/>
        </p:nvPicPr>
        <p:blipFill>
          <a:blip r:embed="rId23"/>
          <a:stretch>
            <a:fillRect/>
          </a:stretch>
        </p:blipFill>
        <p:spPr>
          <a:xfrm>
            <a:off x="4356671" y="3804502"/>
            <a:ext cx="2894629" cy="2683113"/>
          </a:xfrm>
          <a:prstGeom prst="rect">
            <a:avLst/>
          </a:prstGeom>
          <a:effectLst>
            <a:outerShdw blurRad="50800" dist="38100" dir="2700000" algn="tl" rotWithShape="0">
              <a:prstClr val="black">
                <a:alpha val="40000"/>
              </a:prstClr>
            </a:outerShdw>
          </a:effectLst>
        </p:spPr>
      </p:pic>
      <p:sp>
        <p:nvSpPr>
          <p:cNvPr id="36" name="矩形 35"/>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24"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38" name="Rettangolo con angoli arrotondati 83">
            <a:hlinkClick r:id="rId25" action="ppaction://hlinksldjump"/>
            <a:extLst>
              <a:ext uri="{FF2B5EF4-FFF2-40B4-BE49-F238E27FC236}">
                <a16:creationId xmlns:a16="http://schemas.microsoft.com/office/drawing/2014/main" id="{2232A073-4AFD-40F3-9D9C-CC76589E416B}"/>
              </a:ext>
            </a:extLst>
          </p:cNvPr>
          <p:cNvSpPr/>
          <p:nvPr/>
        </p:nvSpPr>
        <p:spPr>
          <a:xfrm>
            <a:off x="9814476" y="3173031"/>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Tree>
    <p:extLst>
      <p:ext uri="{BB962C8B-B14F-4D97-AF65-F5344CB8AC3E}">
        <p14:creationId xmlns:p14="http://schemas.microsoft.com/office/powerpoint/2010/main" val="2734992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25328" y="1604311"/>
            <a:ext cx="6098560" cy="3593291"/>
          </a:xfrm>
          <a:prstGeom prst="rect">
            <a:avLst/>
          </a:prstGeom>
          <a:solidFill>
            <a:schemeClr val="bg1">
              <a:lumMod val="95000"/>
            </a:schemeClr>
          </a:solidFill>
        </p:spPr>
        <p:txBody>
          <a:bodyPr wrap="square">
            <a:spAutoFit/>
          </a:bodyPr>
          <a:lstStyle/>
          <a:p>
            <a:pPr algn="just">
              <a:lnSpc>
                <a:spcPct val="125000"/>
              </a:lnSpc>
            </a:pPr>
            <a:r>
              <a:rPr lang="en-US" altLang="zh-CN" sz="1400" dirty="0">
                <a:latin typeface="Microsoft JhengHei" panose="020B0604030504040204" pitchFamily="34" charset="-120"/>
                <a:ea typeface="Microsoft JhengHei" panose="020B0604030504040204" pitchFamily="34" charset="-120"/>
              </a:rPr>
              <a:t>Urban green infrastructures (UGI) can effectively reduce surface runoff and relieve the pressure of urban waterlogging (</a:t>
            </a:r>
            <a:r>
              <a:rPr lang="fr-FR" altLang="zh-CN" sz="1400" dirty="0">
                <a:latin typeface="Microsoft JhengHei" panose="020B0604030504040204" pitchFamily="34" charset="-120"/>
                <a:ea typeface="Microsoft JhengHei" panose="020B0604030504040204" pitchFamily="34" charset="-120"/>
              </a:rPr>
              <a:t>Dong et al., 2018; Pour et al., 2020</a:t>
            </a:r>
            <a:r>
              <a:rPr lang="en-US" altLang="zh-CN" sz="1400" dirty="0">
                <a:latin typeface="Microsoft JhengHei" panose="020B0604030504040204" pitchFamily="34" charset="-120"/>
                <a:ea typeface="Microsoft JhengHei" panose="020B0604030504040204" pitchFamily="34" charset="-120"/>
              </a:rPr>
              <a:t>). However, due to the shortage of land resources, it is necessary to understand how to utilize the limited UGI area to maximize the waterlogging mitigation capacity. What is less know, is the threshold of waterlogging mitigation capacity. Simultaneously, previous studies mainly focused on the individual effects of factors on urban waterlogging, instead, the interactive effects of factors still remain unclear. Whether the interaction between different UGI factors can further enhance the mitigation capacity of urban waterlogging. To overcome this limitation, two waterlogging high-risk Chinese cities – Guangzhou and Shenzhen, are selected to examine the effectiveness and stability of UGI in alleviating urban waterlogging.</a:t>
            </a:r>
          </a:p>
        </p:txBody>
      </p:sp>
      <p:sp>
        <p:nvSpPr>
          <p:cNvPr id="4" name="矩形 3"/>
          <p:cNvSpPr/>
          <p:nvPr/>
        </p:nvSpPr>
        <p:spPr>
          <a:xfrm>
            <a:off x="225328" y="1010549"/>
            <a:ext cx="1580817"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Introduction</a:t>
            </a:r>
          </a:p>
        </p:txBody>
      </p:sp>
      <p:grpSp>
        <p:nvGrpSpPr>
          <p:cNvPr id="16"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17"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18"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19"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20"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21"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22"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23"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Rettangolo 282">
            <a:hlinkClick r:id="rId17" action="ppaction://hlinksldjump"/>
            <a:extLst>
              <a:ext uri="{FF2B5EF4-FFF2-40B4-BE49-F238E27FC236}">
                <a16:creationId xmlns:a16="http://schemas.microsoft.com/office/drawing/2014/main" id="{97E93A03-E9CC-4AE7-9B53-0AE3B50A1639}"/>
              </a:ext>
            </a:extLst>
          </p:cNvPr>
          <p:cNvSpPr/>
          <p:nvPr/>
        </p:nvSpPr>
        <p:spPr>
          <a:xfrm>
            <a:off x="7457817" y="1092533"/>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34" name="Rettangolo 282">
            <a:hlinkClick r:id="rId18" action="ppaction://hlinksldjump"/>
            <a:extLst>
              <a:ext uri="{FF2B5EF4-FFF2-40B4-BE49-F238E27FC236}">
                <a16:creationId xmlns:a16="http://schemas.microsoft.com/office/drawing/2014/main" id="{97E93A03-E9CC-4AE7-9B53-0AE3B50A1639}"/>
              </a:ext>
            </a:extLst>
          </p:cNvPr>
          <p:cNvSpPr/>
          <p:nvPr/>
        </p:nvSpPr>
        <p:spPr>
          <a:xfrm>
            <a:off x="7457817" y="218313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35"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7457817" y="3222455"/>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36"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7457817" y="426401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(4) </a:t>
            </a:r>
            <a:r>
              <a:rPr lang="en-US" altLang="zh-CN" sz="1600" dirty="0">
                <a:ea typeface="Yu Gothic Light" panose="020B0300000000000000" pitchFamily="34" charset="-128"/>
              </a:rPr>
              <a:t>Results</a:t>
            </a:r>
            <a:endParaRPr lang="en-GB" altLang="zh-CN" sz="1600" dirty="0">
              <a:ea typeface="Yu Gothic Light" panose="020B0300000000000000" pitchFamily="34" charset="-128"/>
            </a:endParaRPr>
          </a:p>
        </p:txBody>
      </p:sp>
      <p:sp>
        <p:nvSpPr>
          <p:cNvPr id="37"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7457817" y="53055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
        <p:nvSpPr>
          <p:cNvPr id="38" name="矩形 37"/>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22"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41" name="Rettangolo con angoli arrotondati 83">
            <a:hlinkClick r:id="rId23" action="ppaction://hlinksldjump"/>
            <a:extLst>
              <a:ext uri="{FF2B5EF4-FFF2-40B4-BE49-F238E27FC236}">
                <a16:creationId xmlns:a16="http://schemas.microsoft.com/office/drawing/2014/main" id="{2232A073-4AFD-40F3-9D9C-CC76589E416B}"/>
              </a:ext>
            </a:extLst>
          </p:cNvPr>
          <p:cNvSpPr/>
          <p:nvPr/>
        </p:nvSpPr>
        <p:spPr>
          <a:xfrm>
            <a:off x="9814476" y="3173031"/>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
        <p:nvSpPr>
          <p:cNvPr id="27" name="文本框 26">
            <a:extLst>
              <a:ext uri="{FF2B5EF4-FFF2-40B4-BE49-F238E27FC236}">
                <a16:creationId xmlns:a16="http://schemas.microsoft.com/office/drawing/2014/main" id="{379222F6-3B81-4C26-959A-4DB1AADD6466}"/>
              </a:ext>
            </a:extLst>
          </p:cNvPr>
          <p:cNvSpPr txBox="1"/>
          <p:nvPr/>
        </p:nvSpPr>
        <p:spPr>
          <a:xfrm>
            <a:off x="0" y="5915835"/>
            <a:ext cx="11348357" cy="738664"/>
          </a:xfrm>
          <a:prstGeom prst="rect">
            <a:avLst/>
          </a:prstGeom>
          <a:noFill/>
        </p:spPr>
        <p:txBody>
          <a:bodyPr wrap="square">
            <a:spAutoFit/>
          </a:bodyPr>
          <a:lstStyle/>
          <a:p>
            <a:pPr algn="just"/>
            <a:r>
              <a:rPr lang="en-US" altLang="zh-CN" sz="1050" i="1" dirty="0"/>
              <a:t>Dong, W., Lian, Y., &amp; Zhang, Y. (2018). Sustainable Development of Water Resources and Hydraulic Engineering in China Proceedings for the 2016 International Conference on Water Resource and Hydraulic Engineering.</a:t>
            </a:r>
          </a:p>
          <a:p>
            <a:pPr algn="just"/>
            <a:r>
              <a:rPr lang="en-US" altLang="zh-CN" sz="1050" i="1" dirty="0"/>
              <a:t>Pour, S. H., Abd Wahab, A. K., Shahid, S., &amp; Dewan, A. (2020). Low impact development techniques to mitigate the impacts of climate-change-induced urban floods: Current trends, issues and challenges. Sustainable Cities and Society, 102373.</a:t>
            </a:r>
            <a:endParaRPr lang="zh-CN" altLang="en-US" sz="1050" i="1" dirty="0"/>
          </a:p>
        </p:txBody>
      </p:sp>
    </p:spTree>
    <p:extLst>
      <p:ext uri="{BB962C8B-B14F-4D97-AF65-F5344CB8AC3E}">
        <p14:creationId xmlns:p14="http://schemas.microsoft.com/office/powerpoint/2010/main" val="800671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16"/>
          <p:cNvSpPr/>
          <p:nvPr/>
        </p:nvSpPr>
        <p:spPr>
          <a:xfrm>
            <a:off x="225328" y="1595245"/>
            <a:ext cx="6098560" cy="3323987"/>
          </a:xfrm>
          <a:prstGeom prst="rect">
            <a:avLst/>
          </a:prstGeom>
          <a:solidFill>
            <a:schemeClr val="bg2">
              <a:lumMod val="90000"/>
            </a:schemeClr>
          </a:solidFill>
        </p:spPr>
        <p:txBody>
          <a:bodyPr wrap="square">
            <a:spAutoFit/>
          </a:bodyPr>
          <a:lstStyle/>
          <a:p>
            <a:pPr marL="285750" indent="-285750" algn="just">
              <a:lnSpc>
                <a:spcPct val="125000"/>
              </a:lnSpc>
              <a:buSzPct val="50000"/>
              <a:buFont typeface="Wingdings" panose="05000000000000000000" pitchFamily="2" charset="2"/>
              <a:buChar char="n"/>
            </a:pPr>
            <a:r>
              <a:rPr lang="en-US" altLang="zh-CN" sz="1400" dirty="0">
                <a:latin typeface="Microsoft JhengHei" panose="020B0604030504040204" pitchFamily="34" charset="-120"/>
                <a:ea typeface="Microsoft JhengHei" panose="020B0604030504040204" pitchFamily="34" charset="-120"/>
              </a:rPr>
              <a:t>Two major cities in the Guangdong-Hong Kong-Macao Greater Bay Metropolitan Region, Guangzhou and Shenzhen cities, were selected for this study (Fig.1). </a:t>
            </a:r>
          </a:p>
          <a:p>
            <a:pPr marL="285750" indent="-285750" algn="just">
              <a:lnSpc>
                <a:spcPct val="125000"/>
              </a:lnSpc>
              <a:buSzPct val="50000"/>
              <a:buFont typeface="Wingdings" panose="05000000000000000000" pitchFamily="2" charset="2"/>
              <a:buChar char="n"/>
            </a:pPr>
            <a:endParaRPr lang="en-US" altLang="zh-CN" sz="1400" dirty="0">
              <a:latin typeface="Microsoft JhengHei" panose="020B0604030504040204" pitchFamily="34" charset="-120"/>
              <a:ea typeface="Microsoft JhengHei" panose="020B0604030504040204" pitchFamily="34" charset="-120"/>
            </a:endParaRPr>
          </a:p>
          <a:p>
            <a:pPr marL="285750" indent="-285750" algn="just">
              <a:lnSpc>
                <a:spcPct val="125000"/>
              </a:lnSpc>
              <a:buSzPct val="50000"/>
              <a:buFont typeface="Wingdings" panose="05000000000000000000" pitchFamily="2" charset="2"/>
              <a:buChar char="n"/>
            </a:pPr>
            <a:r>
              <a:rPr lang="en-US" altLang="zh-CN" sz="1400" dirty="0">
                <a:latin typeface="Microsoft JhengHei" panose="020B0604030504040204" pitchFamily="34" charset="-120"/>
                <a:ea typeface="Microsoft JhengHei" panose="020B0604030504040204" pitchFamily="34" charset="-120"/>
              </a:rPr>
              <a:t>The two cities are among the four national cities in mainland China, with a permanent resident population of 15.31 million (Guangzhou) and 13.44 million (Shenzhen) respectively in 2019, which account for 47% of Guangdong's GDP in 2019 ($756 billion).</a:t>
            </a:r>
          </a:p>
          <a:p>
            <a:pPr marL="285750" indent="-285750" algn="just">
              <a:lnSpc>
                <a:spcPct val="125000"/>
              </a:lnSpc>
              <a:buSzPct val="50000"/>
              <a:buFont typeface="Wingdings" panose="05000000000000000000" pitchFamily="2" charset="2"/>
              <a:buChar char="n"/>
            </a:pPr>
            <a:endParaRPr lang="en-US" altLang="zh-CN" sz="1400" dirty="0">
              <a:latin typeface="Microsoft JhengHei" panose="020B0604030504040204" pitchFamily="34" charset="-120"/>
              <a:ea typeface="Microsoft JhengHei" panose="020B0604030504040204" pitchFamily="34" charset="-120"/>
            </a:endParaRPr>
          </a:p>
          <a:p>
            <a:pPr marL="285750" indent="-285750" algn="just">
              <a:lnSpc>
                <a:spcPct val="125000"/>
              </a:lnSpc>
              <a:buSzPct val="50000"/>
              <a:buFont typeface="Wingdings" panose="05000000000000000000" pitchFamily="2" charset="2"/>
              <a:buChar char="n"/>
            </a:pPr>
            <a:r>
              <a:rPr lang="en-US" altLang="zh-CN" sz="1400" dirty="0">
                <a:latin typeface="Microsoft JhengHei" panose="020B0604030504040204" pitchFamily="34" charset="-120"/>
                <a:ea typeface="Microsoft JhengHei" panose="020B0604030504040204" pitchFamily="34" charset="-120"/>
              </a:rPr>
              <a:t>The local climate of Guangzhou and Shenzhen are classified as a subtropical monsoon climate. The average annual precipitation is 1720.6 mm and 1933.3 mm, respectively. </a:t>
            </a:r>
          </a:p>
        </p:txBody>
      </p:sp>
      <p:sp>
        <p:nvSpPr>
          <p:cNvPr id="18" name="矩形 17"/>
          <p:cNvSpPr/>
          <p:nvPr/>
        </p:nvSpPr>
        <p:spPr>
          <a:xfrm>
            <a:off x="225328" y="1001024"/>
            <a:ext cx="1354794"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Study area</a:t>
            </a:r>
          </a:p>
        </p:txBody>
      </p:sp>
      <p:sp>
        <p:nvSpPr>
          <p:cNvPr id="19" name="Rettangolo 282">
            <a:hlinkClick r:id="rId18" action="ppaction://hlinksldjump"/>
            <a:extLst>
              <a:ext uri="{FF2B5EF4-FFF2-40B4-BE49-F238E27FC236}">
                <a16:creationId xmlns:a16="http://schemas.microsoft.com/office/drawing/2014/main" id="{97E93A03-E9CC-4AE7-9B53-0AE3B50A1639}"/>
              </a:ext>
            </a:extLst>
          </p:cNvPr>
          <p:cNvSpPr/>
          <p:nvPr/>
        </p:nvSpPr>
        <p:spPr>
          <a:xfrm>
            <a:off x="486162" y="5599756"/>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20"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2811350" y="5599756"/>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21"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5136538" y="5599756"/>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22"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7461726" y="5599756"/>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(4) </a:t>
            </a:r>
            <a:r>
              <a:rPr lang="en-US" altLang="zh-CN" sz="1600" dirty="0">
                <a:ea typeface="Yu Gothic Light" panose="020B0300000000000000" pitchFamily="34" charset="-128"/>
              </a:rPr>
              <a:t>Results</a:t>
            </a:r>
            <a:endParaRPr lang="en-GB" altLang="zh-CN" sz="1600" dirty="0">
              <a:ea typeface="Yu Gothic Light" panose="020B0300000000000000" pitchFamily="34" charset="-128"/>
            </a:endParaRPr>
          </a:p>
        </p:txBody>
      </p:sp>
      <p:sp>
        <p:nvSpPr>
          <p:cNvPr id="23"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9786914" y="5599756"/>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pic>
        <p:nvPicPr>
          <p:cNvPr id="24" name="图片 23"/>
          <p:cNvPicPr>
            <a:picLocks noChangeAspect="1"/>
          </p:cNvPicPr>
          <p:nvPr/>
        </p:nvPicPr>
        <p:blipFill>
          <a:blip r:embed="rId23"/>
          <a:stretch>
            <a:fillRect/>
          </a:stretch>
        </p:blipFill>
        <p:spPr>
          <a:xfrm>
            <a:off x="6487585" y="1384407"/>
            <a:ext cx="5621806" cy="3856691"/>
          </a:xfrm>
          <a:prstGeom prst="rect">
            <a:avLst/>
          </a:prstGeom>
        </p:spPr>
      </p:pic>
      <p:sp>
        <p:nvSpPr>
          <p:cNvPr id="16" name="矩形 15"/>
          <p:cNvSpPr/>
          <p:nvPr/>
        </p:nvSpPr>
        <p:spPr>
          <a:xfrm>
            <a:off x="6974873" y="5203153"/>
            <a:ext cx="4813051" cy="215444"/>
          </a:xfrm>
          <a:prstGeom prst="rect">
            <a:avLst/>
          </a:prstGeom>
        </p:spPr>
        <p:txBody>
          <a:bodyPr wrap="square">
            <a:spAutoFit/>
          </a:bodyPr>
          <a:lstStyle/>
          <a:p>
            <a:pPr algn="ctr"/>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Fig.1 The location of the Guangzhou central urban districts and Shenzhen city</a:t>
            </a:r>
            <a:endParaRPr lang="zh-CN" altLang="en-US"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sp>
        <p:nvSpPr>
          <p:cNvPr id="25" name="Rettangolo con angoli arrotondati 83">
            <a:hlinkClick r:id="rId24" action="ppaction://hlinksldjump"/>
            <a:extLst>
              <a:ext uri="{FF2B5EF4-FFF2-40B4-BE49-F238E27FC236}">
                <a16:creationId xmlns:a16="http://schemas.microsoft.com/office/drawing/2014/main" id="{2232A073-4AFD-40F3-9D9C-CC76589E416B}"/>
              </a:ext>
            </a:extLst>
          </p:cNvPr>
          <p:cNvSpPr/>
          <p:nvPr/>
        </p:nvSpPr>
        <p:spPr>
          <a:xfrm>
            <a:off x="10173202" y="705408"/>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Tree>
    <p:extLst>
      <p:ext uri="{BB962C8B-B14F-4D97-AF65-F5344CB8AC3E}">
        <p14:creationId xmlns:p14="http://schemas.microsoft.com/office/powerpoint/2010/main" val="1479704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矩形 14"/>
          <p:cNvSpPr/>
          <p:nvPr/>
        </p:nvSpPr>
        <p:spPr>
          <a:xfrm>
            <a:off x="225328" y="1589636"/>
            <a:ext cx="6032598" cy="4375044"/>
          </a:xfrm>
          <a:prstGeom prst="rect">
            <a:avLst/>
          </a:prstGeom>
          <a:solidFill>
            <a:schemeClr val="bg2">
              <a:lumMod val="90000"/>
            </a:schemeClr>
          </a:solidFill>
        </p:spPr>
        <p:txBody>
          <a:bodyPr wrap="square">
            <a:spAutoFit/>
          </a:bodyPr>
          <a:lstStyle/>
          <a:p>
            <a:pPr marL="285750" indent="-285750" algn="just">
              <a:lnSpc>
                <a:spcPct val="125000"/>
              </a:lnSpc>
              <a:buSzPct val="50000"/>
              <a:buFont typeface="Wingdings" panose="05000000000000000000" pitchFamily="2" charset="2"/>
              <a:buChar char="n"/>
            </a:pPr>
            <a:r>
              <a:rPr lang="en-US" altLang="zh-CN" sz="1400" dirty="0">
                <a:latin typeface="Microsoft JhengHei" panose="020B0604030504040204" pitchFamily="34" charset="-120"/>
                <a:ea typeface="Microsoft JhengHei" panose="020B0604030504040204" pitchFamily="34" charset="-120"/>
              </a:rPr>
              <a:t>The urban waterlogging density of each watershed unit was regarded as a dependent variable, while the </a:t>
            </a:r>
            <a:r>
              <a:rPr lang="en-US" altLang="zh-CN" sz="1400" b="1" dirty="0">
                <a:latin typeface="Microsoft JhengHei" panose="020B0604030504040204" pitchFamily="34" charset="-120"/>
                <a:ea typeface="Microsoft JhengHei" panose="020B0604030504040204" pitchFamily="34" charset="-120"/>
              </a:rPr>
              <a:t>UGI composition and spatial configuration</a:t>
            </a:r>
            <a:r>
              <a:rPr lang="en-US" altLang="zh-CN" sz="1400" dirty="0">
                <a:latin typeface="Microsoft JhengHei" panose="020B0604030504040204" pitchFamily="34" charset="-120"/>
                <a:ea typeface="Microsoft JhengHei" panose="020B0604030504040204" pitchFamily="34" charset="-120"/>
              </a:rPr>
              <a:t> were considered as explanatory variables. Other auxiliary variables, including elevation, slope, precipitation, and drainage density were adopted as control variables. </a:t>
            </a:r>
          </a:p>
          <a:p>
            <a:pPr marL="285750" indent="-285750" algn="just">
              <a:lnSpc>
                <a:spcPct val="125000"/>
              </a:lnSpc>
              <a:buSzPct val="50000"/>
              <a:buFont typeface="Wingdings" panose="05000000000000000000" pitchFamily="2" charset="2"/>
              <a:buChar char="n"/>
            </a:pPr>
            <a:endParaRPr lang="en-US" altLang="zh-CN" sz="1400" dirty="0">
              <a:latin typeface="Microsoft JhengHei" panose="020B0604030504040204" pitchFamily="34" charset="-120"/>
              <a:ea typeface="Microsoft JhengHei" panose="020B0604030504040204" pitchFamily="34" charset="-120"/>
            </a:endParaRPr>
          </a:p>
          <a:p>
            <a:pPr marL="285750" indent="-285750" algn="just">
              <a:lnSpc>
                <a:spcPct val="125000"/>
              </a:lnSpc>
              <a:buSzPct val="50000"/>
              <a:buFont typeface="Wingdings" panose="05000000000000000000" pitchFamily="2" charset="2"/>
              <a:buChar char="n"/>
            </a:pPr>
            <a:r>
              <a:rPr lang="en-US" altLang="zh-CN" sz="1400" dirty="0">
                <a:latin typeface="Microsoft JhengHei" panose="020B0604030504040204" pitchFamily="34" charset="-120"/>
                <a:ea typeface="Microsoft JhengHei" panose="020B0604030504040204" pitchFamily="34" charset="-120"/>
              </a:rPr>
              <a:t>Based on the UGI area proportion and waterlogging density in each watershed unit, the </a:t>
            </a:r>
            <a:r>
              <a:rPr lang="en-US" altLang="zh-CN" sz="1400" b="1" dirty="0" err="1">
                <a:latin typeface="Microsoft JhengHei" panose="020B0604030504040204" pitchFamily="34" charset="-120"/>
                <a:ea typeface="Microsoft JhengHei" panose="020B0604030504040204" pitchFamily="34" charset="-120"/>
              </a:rPr>
              <a:t>Getis</a:t>
            </a:r>
            <a:r>
              <a:rPr lang="en-US" altLang="zh-CN" sz="1400" b="1" dirty="0">
                <a:latin typeface="Microsoft JhengHei" panose="020B0604030504040204" pitchFamily="34" charset="-120"/>
                <a:ea typeface="Microsoft JhengHei" panose="020B0604030504040204" pitchFamily="34" charset="-120"/>
              </a:rPr>
              <a:t>-G statistic </a:t>
            </a:r>
            <a:r>
              <a:rPr lang="en-US" altLang="zh-CN" sz="1400" dirty="0">
                <a:latin typeface="Microsoft JhengHei" panose="020B0604030504040204" pitchFamily="34" charset="-120"/>
                <a:ea typeface="Microsoft JhengHei" panose="020B0604030504040204" pitchFamily="34" charset="-120"/>
              </a:rPr>
              <a:t>was adopted to investigate the spatial distribution of UGI and urban waterlogging. </a:t>
            </a:r>
          </a:p>
          <a:p>
            <a:pPr marL="285750" indent="-285750" algn="just">
              <a:lnSpc>
                <a:spcPct val="125000"/>
              </a:lnSpc>
              <a:buSzPct val="50000"/>
              <a:buFont typeface="Wingdings" panose="05000000000000000000" pitchFamily="2" charset="2"/>
              <a:buChar char="n"/>
            </a:pPr>
            <a:endParaRPr lang="en-US" altLang="zh-CN" sz="1400" dirty="0">
              <a:latin typeface="Microsoft JhengHei" panose="020B0604030504040204" pitchFamily="34" charset="-120"/>
              <a:ea typeface="Microsoft JhengHei" panose="020B0604030504040204" pitchFamily="34" charset="-120"/>
            </a:endParaRPr>
          </a:p>
          <a:p>
            <a:pPr marL="285750" indent="-285750" algn="just">
              <a:lnSpc>
                <a:spcPct val="125000"/>
              </a:lnSpc>
              <a:buSzPct val="50000"/>
              <a:buFont typeface="Wingdings" panose="05000000000000000000" pitchFamily="2" charset="2"/>
              <a:buChar char="n"/>
            </a:pPr>
            <a:r>
              <a:rPr lang="en-US" altLang="zh-CN" sz="1400" dirty="0">
                <a:latin typeface="Microsoft JhengHei" panose="020B0604030504040204" pitchFamily="34" charset="-120"/>
                <a:ea typeface="Microsoft JhengHei" panose="020B0604030504040204" pitchFamily="34" charset="-120"/>
              </a:rPr>
              <a:t>The </a:t>
            </a:r>
            <a:r>
              <a:rPr lang="en-US" altLang="zh-CN" sz="1400" b="1" dirty="0">
                <a:latin typeface="Microsoft JhengHei" panose="020B0604030504040204" pitchFamily="34" charset="-120"/>
                <a:ea typeface="Microsoft JhengHei" panose="020B0604030504040204" pitchFamily="34" charset="-120"/>
              </a:rPr>
              <a:t>partial redundancy analysis </a:t>
            </a:r>
            <a:r>
              <a:rPr lang="en-US" altLang="zh-CN" sz="1400" dirty="0">
                <a:latin typeface="Microsoft JhengHei" panose="020B0604030504040204" pitchFamily="34" charset="-120"/>
                <a:ea typeface="Microsoft JhengHei" panose="020B0604030504040204" pitchFamily="34" charset="-120"/>
              </a:rPr>
              <a:t>was conducted to reveal the relative contribution of UGI composition and spatial configuration to waterlogging mitigation.</a:t>
            </a:r>
          </a:p>
          <a:p>
            <a:pPr marL="285750" indent="-285750" algn="just">
              <a:lnSpc>
                <a:spcPct val="125000"/>
              </a:lnSpc>
              <a:buSzPct val="50000"/>
              <a:buFont typeface="Wingdings" panose="05000000000000000000" pitchFamily="2" charset="2"/>
              <a:buChar char="n"/>
            </a:pPr>
            <a:endParaRPr lang="en-US" altLang="zh-CN" sz="1400" dirty="0">
              <a:latin typeface="Microsoft JhengHei" panose="020B0604030504040204" pitchFamily="34" charset="-120"/>
              <a:ea typeface="Microsoft JhengHei" panose="020B0604030504040204" pitchFamily="34" charset="-120"/>
            </a:endParaRPr>
          </a:p>
          <a:p>
            <a:pPr marL="285750" indent="-285750" algn="just">
              <a:lnSpc>
                <a:spcPct val="125000"/>
              </a:lnSpc>
              <a:buSzPct val="50000"/>
              <a:buFont typeface="Wingdings" panose="05000000000000000000" pitchFamily="2" charset="2"/>
              <a:buChar char="n"/>
            </a:pPr>
            <a:r>
              <a:rPr lang="en-US" altLang="zh-CN" sz="1400" dirty="0">
                <a:latin typeface="Microsoft JhengHei" panose="020B0604030504040204" pitchFamily="34" charset="-120"/>
                <a:ea typeface="Microsoft JhengHei" panose="020B0604030504040204" pitchFamily="34" charset="-120"/>
              </a:rPr>
              <a:t>The </a:t>
            </a:r>
            <a:r>
              <a:rPr lang="en-US" altLang="zh-CN" sz="1400" b="1" dirty="0">
                <a:latin typeface="Microsoft JhengHei" panose="020B0604030504040204" pitchFamily="34" charset="-120"/>
                <a:ea typeface="Microsoft JhengHei" panose="020B0604030504040204" pitchFamily="34" charset="-120"/>
              </a:rPr>
              <a:t>piecewise linear regression model</a:t>
            </a:r>
            <a:r>
              <a:rPr lang="en-US" altLang="zh-CN" sz="1400" dirty="0">
                <a:latin typeface="Microsoft JhengHei" panose="020B0604030504040204" pitchFamily="34" charset="-120"/>
                <a:ea typeface="Microsoft JhengHei" panose="020B0604030504040204" pitchFamily="34" charset="-120"/>
              </a:rPr>
              <a:t> is adapted to investigate the complex linking between UGI and urban waterlogging.</a:t>
            </a:r>
          </a:p>
        </p:txBody>
      </p:sp>
      <p:sp>
        <p:nvSpPr>
          <p:cNvPr id="16" name="矩形 15"/>
          <p:cNvSpPr/>
          <p:nvPr/>
        </p:nvSpPr>
        <p:spPr>
          <a:xfrm>
            <a:off x="225328" y="1001024"/>
            <a:ext cx="2250937"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Methodologies (1)</a:t>
            </a:r>
          </a:p>
        </p:txBody>
      </p:sp>
      <p:sp>
        <p:nvSpPr>
          <p:cNvPr id="18" name="Rettangolo 282">
            <a:hlinkClick r:id="rId17" action="ppaction://hlinksldjump"/>
            <a:extLst>
              <a:ext uri="{FF2B5EF4-FFF2-40B4-BE49-F238E27FC236}">
                <a16:creationId xmlns:a16="http://schemas.microsoft.com/office/drawing/2014/main" id="{97E93A03-E9CC-4AE7-9B53-0AE3B50A1639}"/>
              </a:ext>
            </a:extLst>
          </p:cNvPr>
          <p:cNvSpPr/>
          <p:nvPr/>
        </p:nvSpPr>
        <p:spPr>
          <a:xfrm>
            <a:off x="7457817" y="1092533"/>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20" name="Rettangolo 282">
            <a:hlinkClick r:id="rId18" action="ppaction://hlinksldjump"/>
            <a:extLst>
              <a:ext uri="{FF2B5EF4-FFF2-40B4-BE49-F238E27FC236}">
                <a16:creationId xmlns:a16="http://schemas.microsoft.com/office/drawing/2014/main" id="{97E93A03-E9CC-4AE7-9B53-0AE3B50A1639}"/>
              </a:ext>
            </a:extLst>
          </p:cNvPr>
          <p:cNvSpPr/>
          <p:nvPr/>
        </p:nvSpPr>
        <p:spPr>
          <a:xfrm>
            <a:off x="7457817" y="3222455"/>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21"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7457817" y="426401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(4) </a:t>
            </a:r>
            <a:r>
              <a:rPr lang="en-US" altLang="zh-CN" sz="1600" dirty="0">
                <a:ea typeface="Yu Gothic Light" panose="020B0300000000000000" pitchFamily="34" charset="-128"/>
              </a:rPr>
              <a:t>Results</a:t>
            </a:r>
            <a:endParaRPr lang="en-GB" altLang="zh-CN" sz="1600" dirty="0">
              <a:ea typeface="Yu Gothic Light" panose="020B0300000000000000" pitchFamily="34" charset="-128"/>
            </a:endParaRPr>
          </a:p>
        </p:txBody>
      </p:sp>
      <p:sp>
        <p:nvSpPr>
          <p:cNvPr id="22"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7457817" y="53055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
        <p:nvSpPr>
          <p:cNvPr id="23" name="矩形 22"/>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21"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19"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7457817" y="218313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25" name="Rettangolo con angoli arrotondati 83">
            <a:hlinkClick r:id="rId23" action="ppaction://hlinksldjump"/>
            <a:extLst>
              <a:ext uri="{FF2B5EF4-FFF2-40B4-BE49-F238E27FC236}">
                <a16:creationId xmlns:a16="http://schemas.microsoft.com/office/drawing/2014/main" id="{2232A073-4AFD-40F3-9D9C-CC76589E416B}"/>
              </a:ext>
            </a:extLst>
          </p:cNvPr>
          <p:cNvSpPr/>
          <p:nvPr/>
        </p:nvSpPr>
        <p:spPr>
          <a:xfrm>
            <a:off x="9814476" y="3173031"/>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pic>
        <p:nvPicPr>
          <p:cNvPr id="28" name="Elemento grafico 129" descr="Freccia: curva oraria contorno">
            <a:hlinkClick r:id="rId24" action="ppaction://hlinksldjump"/>
            <a:extLst>
              <a:ext uri="{FF2B5EF4-FFF2-40B4-BE49-F238E27FC236}">
                <a16:creationId xmlns:a16="http://schemas.microsoft.com/office/drawing/2014/main" id="{B15DBEA8-B864-4AD9-A253-242B64980F29}"/>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rot="16200000" flipV="1">
            <a:off x="10719699" y="5518431"/>
            <a:ext cx="914400" cy="914400"/>
          </a:xfrm>
          <a:prstGeom prst="rect">
            <a:avLst/>
          </a:prstGeom>
        </p:spPr>
      </p:pic>
    </p:spTree>
    <p:extLst>
      <p:ext uri="{BB962C8B-B14F-4D97-AF65-F5344CB8AC3E}">
        <p14:creationId xmlns:p14="http://schemas.microsoft.com/office/powerpoint/2010/main" val="2229795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矩形 15"/>
          <p:cNvSpPr/>
          <p:nvPr/>
        </p:nvSpPr>
        <p:spPr>
          <a:xfrm>
            <a:off x="225328" y="962924"/>
            <a:ext cx="2250937"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Methodologies (2)</a:t>
            </a:r>
          </a:p>
        </p:txBody>
      </p:sp>
      <p:sp>
        <p:nvSpPr>
          <p:cNvPr id="18" name="Rettangolo 282">
            <a:hlinkClick r:id="rId17" action="ppaction://hlinksldjump"/>
            <a:extLst>
              <a:ext uri="{FF2B5EF4-FFF2-40B4-BE49-F238E27FC236}">
                <a16:creationId xmlns:a16="http://schemas.microsoft.com/office/drawing/2014/main" id="{97E93A03-E9CC-4AE7-9B53-0AE3B50A1639}"/>
              </a:ext>
            </a:extLst>
          </p:cNvPr>
          <p:cNvSpPr/>
          <p:nvPr/>
        </p:nvSpPr>
        <p:spPr>
          <a:xfrm>
            <a:off x="10173202" y="1448085"/>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19" name="Rettangolo 282">
            <a:hlinkClick r:id="rId17" action="ppaction://hlinksldjump"/>
            <a:extLst>
              <a:ext uri="{FF2B5EF4-FFF2-40B4-BE49-F238E27FC236}">
                <a16:creationId xmlns:a16="http://schemas.microsoft.com/office/drawing/2014/main" id="{97E93A03-E9CC-4AE7-9B53-0AE3B50A1639}"/>
              </a:ext>
            </a:extLst>
          </p:cNvPr>
          <p:cNvSpPr/>
          <p:nvPr/>
        </p:nvSpPr>
        <p:spPr>
          <a:xfrm>
            <a:off x="10173202" y="2538684"/>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20" name="Rettangolo 282">
            <a:hlinkClick r:id="rId17" action="ppaction://hlinksldjump"/>
            <a:extLst>
              <a:ext uri="{FF2B5EF4-FFF2-40B4-BE49-F238E27FC236}">
                <a16:creationId xmlns:a16="http://schemas.microsoft.com/office/drawing/2014/main" id="{97E93A03-E9CC-4AE7-9B53-0AE3B50A1639}"/>
              </a:ext>
            </a:extLst>
          </p:cNvPr>
          <p:cNvSpPr/>
          <p:nvPr/>
        </p:nvSpPr>
        <p:spPr>
          <a:xfrm>
            <a:off x="10173202" y="3578007"/>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21" name="Rettangolo 282">
            <a:hlinkClick r:id="rId17" action="ppaction://hlinksldjump"/>
            <a:extLst>
              <a:ext uri="{FF2B5EF4-FFF2-40B4-BE49-F238E27FC236}">
                <a16:creationId xmlns:a16="http://schemas.microsoft.com/office/drawing/2014/main" id="{97E93A03-E9CC-4AE7-9B53-0AE3B50A1639}"/>
              </a:ext>
            </a:extLst>
          </p:cNvPr>
          <p:cNvSpPr/>
          <p:nvPr/>
        </p:nvSpPr>
        <p:spPr>
          <a:xfrm>
            <a:off x="10173202" y="4619564"/>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(4) </a:t>
            </a:r>
            <a:r>
              <a:rPr lang="en-US" altLang="zh-CN" sz="1600" dirty="0">
                <a:ea typeface="Yu Gothic Light" panose="020B0300000000000000" pitchFamily="34" charset="-128"/>
              </a:rPr>
              <a:t>Results</a:t>
            </a:r>
            <a:endParaRPr lang="en-GB" altLang="zh-CN" sz="1600" dirty="0">
              <a:ea typeface="Yu Gothic Light" panose="020B0300000000000000" pitchFamily="34" charset="-128"/>
            </a:endParaRPr>
          </a:p>
        </p:txBody>
      </p:sp>
      <p:sp>
        <p:nvSpPr>
          <p:cNvPr id="22" name="Rettangolo 282">
            <a:hlinkClick r:id="rId17" action="ppaction://hlinksldjump"/>
            <a:extLst>
              <a:ext uri="{FF2B5EF4-FFF2-40B4-BE49-F238E27FC236}">
                <a16:creationId xmlns:a16="http://schemas.microsoft.com/office/drawing/2014/main" id="{97E93A03-E9CC-4AE7-9B53-0AE3B50A1639}"/>
              </a:ext>
            </a:extLst>
          </p:cNvPr>
          <p:cNvSpPr/>
          <p:nvPr/>
        </p:nvSpPr>
        <p:spPr>
          <a:xfrm>
            <a:off x="10173202" y="5661121"/>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
        <p:nvSpPr>
          <p:cNvPr id="23" name="矩形 22"/>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8"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pic>
        <p:nvPicPr>
          <p:cNvPr id="25" name="图片 24"/>
          <p:cNvPicPr/>
          <p:nvPr/>
        </p:nvPicPr>
        <p:blipFill>
          <a:blip r:embed="rId19" cstate="print">
            <a:extLst>
              <a:ext uri="{28A0092B-C50C-407E-A947-70E740481C1C}">
                <a14:useLocalDpi xmlns:a14="http://schemas.microsoft.com/office/drawing/2010/main" val="0"/>
              </a:ext>
            </a:extLst>
          </a:blip>
          <a:stretch>
            <a:fillRect/>
          </a:stretch>
        </p:blipFill>
        <p:spPr>
          <a:xfrm>
            <a:off x="311034" y="1452880"/>
            <a:ext cx="4277667" cy="2664215"/>
          </a:xfrm>
          <a:prstGeom prst="rect">
            <a:avLst/>
          </a:prstGeom>
        </p:spPr>
      </p:pic>
      <p:pic>
        <p:nvPicPr>
          <p:cNvPr id="26" name="图片 25"/>
          <p:cNvPicPr/>
          <p:nvPr/>
        </p:nvPicPr>
        <p:blipFill>
          <a:blip r:embed="rId20"/>
          <a:stretch>
            <a:fillRect/>
          </a:stretch>
        </p:blipFill>
        <p:spPr>
          <a:xfrm>
            <a:off x="274101" y="4614249"/>
            <a:ext cx="4314600" cy="1651288"/>
          </a:xfrm>
          <a:prstGeom prst="rect">
            <a:avLst/>
          </a:prstGeom>
        </p:spPr>
      </p:pic>
      <mc:AlternateContent xmlns:mc="http://schemas.openxmlformats.org/markup-compatibility/2006" xmlns:a14="http://schemas.microsoft.com/office/drawing/2010/main">
        <mc:Choice Requires="a14">
          <p:graphicFrame>
            <p:nvGraphicFramePr>
              <p:cNvPr id="2" name="表格 1"/>
              <p:cNvGraphicFramePr>
                <a:graphicFrameLocks noGrp="1"/>
              </p:cNvGraphicFramePr>
              <p:nvPr>
                <p:extLst>
                  <p:ext uri="{D42A27DB-BD31-4B8C-83A1-F6EECF244321}">
                    <p14:modId xmlns:p14="http://schemas.microsoft.com/office/powerpoint/2010/main" val="2175688754"/>
                  </p:ext>
                </p:extLst>
              </p:nvPr>
            </p:nvGraphicFramePr>
            <p:xfrm>
              <a:off x="4837926" y="1327475"/>
              <a:ext cx="4067174" cy="2785020"/>
            </p:xfrm>
            <a:graphic>
              <a:graphicData uri="http://schemas.openxmlformats.org/drawingml/2006/table">
                <a:tbl>
                  <a:tblPr firstRow="1" firstCol="1" bandRow="1">
                    <a:tableStyleId>{5C22544A-7EE6-4342-B048-85BDC9FD1C3A}</a:tableStyleId>
                  </a:tblPr>
                  <a:tblGrid>
                    <a:gridCol w="769905">
                      <a:extLst>
                        <a:ext uri="{9D8B030D-6E8A-4147-A177-3AD203B41FA5}">
                          <a16:colId xmlns:a16="http://schemas.microsoft.com/office/drawing/2014/main" val="20000"/>
                        </a:ext>
                      </a:extLst>
                    </a:gridCol>
                    <a:gridCol w="1001744">
                      <a:extLst>
                        <a:ext uri="{9D8B030D-6E8A-4147-A177-3AD203B41FA5}">
                          <a16:colId xmlns:a16="http://schemas.microsoft.com/office/drawing/2014/main" val="20001"/>
                        </a:ext>
                      </a:extLst>
                    </a:gridCol>
                    <a:gridCol w="2295525">
                      <a:extLst>
                        <a:ext uri="{9D8B030D-6E8A-4147-A177-3AD203B41FA5}">
                          <a16:colId xmlns:a16="http://schemas.microsoft.com/office/drawing/2014/main" val="20002"/>
                        </a:ext>
                      </a:extLst>
                    </a:gridCol>
                  </a:tblGrid>
                  <a:tr h="459559">
                    <a:tc>
                      <a:txBody>
                        <a:bodyPr/>
                        <a:lstStyle/>
                        <a:p>
                          <a:pPr algn="ctr">
                            <a:lnSpc>
                              <a:spcPct val="200000"/>
                            </a:lnSpc>
                            <a:spcAft>
                              <a:spcPts val="0"/>
                            </a:spcAft>
                          </a:pPr>
                          <a:r>
                            <a:rPr lang="en-US" sz="1000" kern="0" dirty="0">
                              <a:effectLst/>
                            </a:rPr>
                            <a:t>Landscape metrics</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r>
                            <a:rPr lang="en-US" sz="1000" kern="0" dirty="0">
                              <a:effectLst/>
                            </a:rPr>
                            <a:t>Equation</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r>
                            <a:rPr lang="en-US" sz="1000" kern="0" dirty="0">
                              <a:effectLst/>
                            </a:rPr>
                            <a:t>Description</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extLst>
                      <a:ext uri="{0D108BD9-81ED-4DB2-BD59-A6C34878D82A}">
                        <a16:rowId xmlns:a16="http://schemas.microsoft.com/office/drawing/2014/main" val="10000"/>
                      </a:ext>
                    </a:extLst>
                  </a:tr>
                  <a:tr h="720000">
                    <a:tc>
                      <a:txBody>
                        <a:bodyPr/>
                        <a:lstStyle/>
                        <a:p>
                          <a:pPr algn="ctr">
                            <a:lnSpc>
                              <a:spcPct val="200000"/>
                            </a:lnSpc>
                            <a:spcAft>
                              <a:spcPts val="0"/>
                            </a:spcAft>
                          </a:pPr>
                          <a:r>
                            <a:rPr lang="en-US" sz="1000" kern="0" dirty="0">
                              <a:effectLst/>
                            </a:rPr>
                            <a:t>MPS</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14:m>
                            <m:oMathPara xmlns:m="http://schemas.openxmlformats.org/officeDocument/2006/math">
                              <m:oMathParaPr>
                                <m:jc m:val="centerGroup"/>
                              </m:oMathParaPr>
                              <m:oMath xmlns:m="http://schemas.openxmlformats.org/officeDocument/2006/math">
                                <m:nary>
                                  <m:naryPr>
                                    <m:chr m:val="∑"/>
                                    <m:limLoc m:val="undOvr"/>
                                    <m:ctrlPr>
                                      <a:rPr lang="zh-CN" sz="900" i="1" kern="100">
                                        <a:effectLst/>
                                        <a:latin typeface="Cambria Math" panose="02040503050406030204" pitchFamily="18" charset="0"/>
                                      </a:rPr>
                                    </m:ctrlPr>
                                  </m:naryPr>
                                  <m:sub>
                                    <m:r>
                                      <a:rPr lang="en-US" sz="900" kern="0">
                                        <a:effectLst/>
                                        <a:latin typeface="Cambria Math" panose="02040503050406030204" pitchFamily="18" charset="0"/>
                                      </a:rPr>
                                      <m:t>𝑖</m:t>
                                    </m:r>
                                    <m:r>
                                      <a:rPr lang="en-US" sz="900" kern="0">
                                        <a:effectLst/>
                                        <a:latin typeface="Cambria Math" panose="02040503050406030204" pitchFamily="18" charset="0"/>
                                      </a:rPr>
                                      <m:t>=1</m:t>
                                    </m:r>
                                  </m:sub>
                                  <m:sup>
                                    <m:r>
                                      <a:rPr lang="en-US" sz="900" kern="0">
                                        <a:effectLst/>
                                        <a:latin typeface="Cambria Math" panose="02040503050406030204" pitchFamily="18" charset="0"/>
                                      </a:rPr>
                                      <m:t>𝑛</m:t>
                                    </m:r>
                                  </m:sup>
                                  <m:e>
                                    <m:f>
                                      <m:fPr>
                                        <m:ctrlPr>
                                          <a:rPr lang="zh-CN" sz="900" i="1" kern="100">
                                            <a:effectLst/>
                                            <a:latin typeface="Cambria Math" panose="02040503050406030204" pitchFamily="18" charset="0"/>
                                          </a:rPr>
                                        </m:ctrlPr>
                                      </m:fPr>
                                      <m:num>
                                        <m:sSub>
                                          <m:sSubPr>
                                            <m:ctrlPr>
                                              <a:rPr lang="zh-CN" sz="900" i="1" kern="100">
                                                <a:effectLst/>
                                                <a:latin typeface="Cambria Math" panose="02040503050406030204" pitchFamily="18" charset="0"/>
                                              </a:rPr>
                                            </m:ctrlPr>
                                          </m:sSubPr>
                                          <m:e>
                                            <m:r>
                                              <a:rPr lang="en-US" sz="900" kern="0">
                                                <a:effectLst/>
                                                <a:latin typeface="Cambria Math" panose="02040503050406030204" pitchFamily="18" charset="0"/>
                                              </a:rPr>
                                              <m:t>𝐴</m:t>
                                            </m:r>
                                          </m:e>
                                          <m:sub>
                                            <m:r>
                                              <a:rPr lang="en-US" sz="900" kern="0">
                                                <a:effectLst/>
                                                <a:latin typeface="Cambria Math" panose="02040503050406030204" pitchFamily="18" charset="0"/>
                                              </a:rPr>
                                              <m:t>𝑖</m:t>
                                            </m:r>
                                          </m:sub>
                                        </m:sSub>
                                      </m:num>
                                      <m:den>
                                        <m:r>
                                          <a:rPr lang="en-US" sz="900" kern="0">
                                            <a:effectLst/>
                                            <a:latin typeface="Cambria Math" panose="02040503050406030204" pitchFamily="18" charset="0"/>
                                          </a:rPr>
                                          <m:t>𝑛</m:t>
                                        </m:r>
                                      </m:den>
                                    </m:f>
                                  </m:e>
                                </m:nary>
                              </m:oMath>
                            </m:oMathPara>
                          </a14:m>
                          <a:endParaRPr lang="zh-CN" sz="9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r>
                            <a:rPr lang="en-US" sz="1000" kern="0" dirty="0">
                              <a:effectLst/>
                            </a:rPr>
                            <a:t>Reflects the average patch size of a certain land cover type.</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extLst>
                      <a:ext uri="{0D108BD9-81ED-4DB2-BD59-A6C34878D82A}">
                        <a16:rowId xmlns:a16="http://schemas.microsoft.com/office/drawing/2014/main" val="10001"/>
                      </a:ext>
                    </a:extLst>
                  </a:tr>
                  <a:tr h="720000">
                    <a:tc>
                      <a:txBody>
                        <a:bodyPr/>
                        <a:lstStyle/>
                        <a:p>
                          <a:pPr algn="ctr">
                            <a:lnSpc>
                              <a:spcPct val="200000"/>
                            </a:lnSpc>
                            <a:spcAft>
                              <a:spcPts val="0"/>
                            </a:spcAft>
                          </a:pPr>
                          <a:r>
                            <a:rPr lang="en-US" sz="1000" kern="0" dirty="0">
                              <a:effectLst/>
                            </a:rPr>
                            <a:t>LDI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14:m>
                            <m:oMathPara xmlns:m="http://schemas.openxmlformats.org/officeDocument/2006/math">
                              <m:oMathParaPr>
                                <m:jc m:val="centerGroup"/>
                              </m:oMathParaPr>
                              <m:oMath xmlns:m="http://schemas.openxmlformats.org/officeDocument/2006/math">
                                <m:r>
                                  <a:rPr lang="en-US" sz="900" kern="0">
                                    <a:effectLst/>
                                    <a:latin typeface="Cambria Math" panose="02040503050406030204" pitchFamily="18" charset="0"/>
                                  </a:rPr>
                                  <m:t>1−</m:t>
                                </m:r>
                                <m:nary>
                                  <m:naryPr>
                                    <m:chr m:val="∑"/>
                                    <m:limLoc m:val="undOvr"/>
                                    <m:ctrlPr>
                                      <a:rPr lang="zh-CN" sz="900" i="1" kern="100">
                                        <a:effectLst/>
                                        <a:latin typeface="Cambria Math" panose="02040503050406030204" pitchFamily="18" charset="0"/>
                                      </a:rPr>
                                    </m:ctrlPr>
                                  </m:naryPr>
                                  <m:sub>
                                    <m:r>
                                      <a:rPr lang="en-US" sz="900" kern="0">
                                        <a:effectLst/>
                                        <a:latin typeface="Cambria Math" panose="02040503050406030204" pitchFamily="18" charset="0"/>
                                      </a:rPr>
                                      <m:t>𝑖</m:t>
                                    </m:r>
                                    <m:r>
                                      <a:rPr lang="en-US" sz="900" kern="0">
                                        <a:effectLst/>
                                        <a:latin typeface="Cambria Math" panose="02040503050406030204" pitchFamily="18" charset="0"/>
                                      </a:rPr>
                                      <m:t>=1</m:t>
                                    </m:r>
                                  </m:sub>
                                  <m:sup>
                                    <m:r>
                                      <a:rPr lang="en-US" sz="900" kern="0">
                                        <a:effectLst/>
                                        <a:latin typeface="Cambria Math" panose="02040503050406030204" pitchFamily="18" charset="0"/>
                                      </a:rPr>
                                      <m:t>𝑛</m:t>
                                    </m:r>
                                  </m:sup>
                                  <m:e>
                                    <m:sSup>
                                      <m:sSupPr>
                                        <m:ctrlPr>
                                          <a:rPr lang="zh-CN" sz="900" i="1" kern="100">
                                            <a:effectLst/>
                                            <a:latin typeface="Cambria Math" panose="02040503050406030204" pitchFamily="18" charset="0"/>
                                          </a:rPr>
                                        </m:ctrlPr>
                                      </m:sSupPr>
                                      <m:e>
                                        <m:d>
                                          <m:dPr>
                                            <m:ctrlPr>
                                              <a:rPr lang="zh-CN" sz="900" i="1" kern="100">
                                                <a:effectLst/>
                                                <a:latin typeface="Cambria Math" panose="02040503050406030204" pitchFamily="18" charset="0"/>
                                              </a:rPr>
                                            </m:ctrlPr>
                                          </m:dPr>
                                          <m:e>
                                            <m:f>
                                              <m:fPr>
                                                <m:ctrlPr>
                                                  <a:rPr lang="zh-CN" sz="900" i="1" kern="100">
                                                    <a:effectLst/>
                                                    <a:latin typeface="Cambria Math" panose="02040503050406030204" pitchFamily="18" charset="0"/>
                                                  </a:rPr>
                                                </m:ctrlPr>
                                              </m:fPr>
                                              <m:num>
                                                <m:sSub>
                                                  <m:sSubPr>
                                                    <m:ctrlPr>
                                                      <a:rPr lang="zh-CN" sz="900" i="1" kern="100">
                                                        <a:effectLst/>
                                                        <a:latin typeface="Cambria Math" panose="02040503050406030204" pitchFamily="18" charset="0"/>
                                                      </a:rPr>
                                                    </m:ctrlPr>
                                                  </m:sSubPr>
                                                  <m:e>
                                                    <m:r>
                                                      <a:rPr lang="en-US" sz="900" kern="0">
                                                        <a:effectLst/>
                                                        <a:latin typeface="Cambria Math" panose="02040503050406030204" pitchFamily="18" charset="0"/>
                                                      </a:rPr>
                                                      <m:t>𝐴</m:t>
                                                    </m:r>
                                                  </m:e>
                                                  <m:sub>
                                                    <m:r>
                                                      <a:rPr lang="en-US" sz="900" kern="0">
                                                        <a:effectLst/>
                                                        <a:latin typeface="Cambria Math" panose="02040503050406030204" pitchFamily="18" charset="0"/>
                                                      </a:rPr>
                                                      <m:t>𝑖</m:t>
                                                    </m:r>
                                                  </m:sub>
                                                </m:sSub>
                                              </m:num>
                                              <m:den>
                                                <m:r>
                                                  <a:rPr lang="en-US" sz="900" kern="0">
                                                    <a:effectLst/>
                                                    <a:latin typeface="Cambria Math" panose="02040503050406030204" pitchFamily="18" charset="0"/>
                                                  </a:rPr>
                                                  <m:t>𝑆</m:t>
                                                </m:r>
                                              </m:den>
                                            </m:f>
                                          </m:e>
                                        </m:d>
                                      </m:e>
                                      <m:sup>
                                        <m:r>
                                          <a:rPr lang="en-US" sz="900" kern="0">
                                            <a:effectLst/>
                                            <a:latin typeface="Cambria Math" panose="02040503050406030204" pitchFamily="18" charset="0"/>
                                          </a:rPr>
                                          <m:t>2</m:t>
                                        </m:r>
                                      </m:sup>
                                    </m:sSup>
                                  </m:e>
                                </m:nary>
                              </m:oMath>
                            </m:oMathPara>
                          </a14:m>
                          <a:endParaRPr lang="zh-CN" sz="9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r>
                            <a:rPr lang="en-US" sz="1000" kern="0" dirty="0">
                              <a:effectLst/>
                            </a:rPr>
                            <a:t>Reflects the degree of fragmentation.</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extLst>
                      <a:ext uri="{0D108BD9-81ED-4DB2-BD59-A6C34878D82A}">
                        <a16:rowId xmlns:a16="http://schemas.microsoft.com/office/drawing/2014/main" val="10002"/>
                      </a:ext>
                    </a:extLst>
                  </a:tr>
                  <a:tr h="720000">
                    <a:tc>
                      <a:txBody>
                        <a:bodyPr/>
                        <a:lstStyle/>
                        <a:p>
                          <a:pPr algn="ctr">
                            <a:lnSpc>
                              <a:spcPct val="200000"/>
                            </a:lnSpc>
                            <a:spcAft>
                              <a:spcPts val="0"/>
                            </a:spcAft>
                          </a:pPr>
                          <a:r>
                            <a:rPr lang="en-US" sz="1000" kern="0" dirty="0">
                              <a:effectLst/>
                            </a:rPr>
                            <a:t>AI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14:m>
                            <m:oMathPara xmlns:m="http://schemas.openxmlformats.org/officeDocument/2006/math">
                              <m:oMathParaPr>
                                <m:jc m:val="centerGroup"/>
                              </m:oMathParaPr>
                              <m:oMath xmlns:m="http://schemas.openxmlformats.org/officeDocument/2006/math">
                                <m:d>
                                  <m:dPr>
                                    <m:begChr m:val="["/>
                                    <m:endChr m:val="]"/>
                                    <m:ctrlPr>
                                      <a:rPr lang="zh-CN" sz="900" i="1" kern="100">
                                        <a:effectLst/>
                                        <a:latin typeface="Cambria Math" panose="02040503050406030204" pitchFamily="18" charset="0"/>
                                      </a:rPr>
                                    </m:ctrlPr>
                                  </m:dPr>
                                  <m:e>
                                    <m:m>
                                      <m:mPr>
                                        <m:mcs>
                                          <m:mc>
                                            <m:mcPr>
                                              <m:count m:val="1"/>
                                              <m:mcJc m:val="center"/>
                                            </m:mcPr>
                                          </m:mc>
                                        </m:mcs>
                                        <m:ctrlPr>
                                          <a:rPr lang="zh-CN" sz="900" i="1" kern="100">
                                            <a:effectLst/>
                                            <a:latin typeface="Cambria Math" panose="02040503050406030204" pitchFamily="18" charset="0"/>
                                          </a:rPr>
                                        </m:ctrlPr>
                                      </m:mPr>
                                      <m:mr>
                                        <m:e>
                                          <m:sSub>
                                            <m:sSubPr>
                                              <m:ctrlPr>
                                                <a:rPr lang="zh-CN" sz="900" i="1" kern="100">
                                                  <a:effectLst/>
                                                  <a:latin typeface="Cambria Math" panose="02040503050406030204" pitchFamily="18" charset="0"/>
                                                </a:rPr>
                                              </m:ctrlPr>
                                            </m:sSubPr>
                                            <m:e>
                                              <m:r>
                                                <a:rPr lang="en-US" sz="900" kern="0">
                                                  <a:effectLst/>
                                                  <a:latin typeface="Cambria Math" panose="02040503050406030204" pitchFamily="18" charset="0"/>
                                                </a:rPr>
                                                <m:t>𝑔</m:t>
                                              </m:r>
                                            </m:e>
                                            <m:sub>
                                              <m:r>
                                                <a:rPr lang="en-US" sz="900" kern="0">
                                                  <a:effectLst/>
                                                  <a:latin typeface="Cambria Math" panose="02040503050406030204" pitchFamily="18" charset="0"/>
                                                </a:rPr>
                                                <m:t>𝑖</m:t>
                                              </m:r>
                                            </m:sub>
                                          </m:sSub>
                                        </m:e>
                                      </m:mr>
                                      <m:mr>
                                        <m:e>
                                          <m:r>
                                            <a:rPr lang="en-US" sz="900" kern="0">
                                              <a:effectLst/>
                                              <a:latin typeface="Cambria Math" panose="02040503050406030204" pitchFamily="18" charset="0"/>
                                            </a:rPr>
                                            <m:t>𝑚𝑎𝑥</m:t>
                                          </m:r>
                                          <m:r>
                                            <a:rPr lang="en-US" sz="900" kern="0">
                                              <a:effectLst/>
                                              <a:latin typeface="Cambria Math" panose="02040503050406030204" pitchFamily="18" charset="0"/>
                                            </a:rPr>
                                            <m:t>→</m:t>
                                          </m:r>
                                          <m:sSub>
                                            <m:sSubPr>
                                              <m:ctrlPr>
                                                <a:rPr lang="zh-CN" sz="900" i="1" kern="100">
                                                  <a:effectLst/>
                                                  <a:latin typeface="Cambria Math" panose="02040503050406030204" pitchFamily="18" charset="0"/>
                                                </a:rPr>
                                              </m:ctrlPr>
                                            </m:sSubPr>
                                            <m:e>
                                              <m:r>
                                                <a:rPr lang="en-US" sz="900" kern="0">
                                                  <a:effectLst/>
                                                  <a:latin typeface="Cambria Math" panose="02040503050406030204" pitchFamily="18" charset="0"/>
                                                </a:rPr>
                                                <m:t>𝑔</m:t>
                                              </m:r>
                                            </m:e>
                                            <m:sub>
                                              <m:r>
                                                <a:rPr lang="en-US" sz="900" kern="0">
                                                  <a:effectLst/>
                                                  <a:latin typeface="Cambria Math" panose="02040503050406030204" pitchFamily="18" charset="0"/>
                                                </a:rPr>
                                                <m:t>𝑖</m:t>
                                              </m:r>
                                            </m:sub>
                                          </m:sSub>
                                        </m:e>
                                      </m:mr>
                                    </m:m>
                                  </m:e>
                                </m:d>
                              </m:oMath>
                            </m:oMathPara>
                          </a14:m>
                          <a:endParaRPr lang="zh-CN" sz="9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r>
                            <a:rPr lang="en-US" sz="1000" kern="0" dirty="0">
                              <a:effectLst/>
                            </a:rPr>
                            <a:t>Measures the spatial distribution pattern.</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extLst>
                      <a:ext uri="{0D108BD9-81ED-4DB2-BD59-A6C34878D82A}">
                        <a16:rowId xmlns:a16="http://schemas.microsoft.com/office/drawing/2014/main" val="10003"/>
                      </a:ext>
                    </a:extLst>
                  </a:tr>
                </a:tbl>
              </a:graphicData>
            </a:graphic>
          </p:graphicFrame>
        </mc:Choice>
        <mc:Fallback xmlns="">
          <p:graphicFrame>
            <p:nvGraphicFramePr>
              <p:cNvPr id="2" name="表格 1"/>
              <p:cNvGraphicFramePr>
                <a:graphicFrameLocks noGrp="1"/>
              </p:cNvGraphicFramePr>
              <p:nvPr>
                <p:extLst>
                  <p:ext uri="{D42A27DB-BD31-4B8C-83A1-F6EECF244321}">
                    <p14:modId xmlns:p14="http://schemas.microsoft.com/office/powerpoint/2010/main" val="2175688754"/>
                  </p:ext>
                </p:extLst>
              </p:nvPr>
            </p:nvGraphicFramePr>
            <p:xfrm>
              <a:off x="4837926" y="1327475"/>
              <a:ext cx="4067174" cy="2776638"/>
            </p:xfrm>
            <a:graphic>
              <a:graphicData uri="http://schemas.openxmlformats.org/drawingml/2006/table">
                <a:tbl>
                  <a:tblPr firstRow="1" firstCol="1" bandRow="1">
                    <a:tableStyleId>{5C22544A-7EE6-4342-B048-85BDC9FD1C3A}</a:tableStyleId>
                  </a:tblPr>
                  <a:tblGrid>
                    <a:gridCol w="769905"/>
                    <a:gridCol w="1001744"/>
                    <a:gridCol w="2295525"/>
                  </a:tblGrid>
                  <a:tr h="566928">
                    <a:tc>
                      <a:txBody>
                        <a:bodyPr/>
                        <a:lstStyle/>
                        <a:p>
                          <a:pPr algn="ctr">
                            <a:lnSpc>
                              <a:spcPct val="200000"/>
                            </a:lnSpc>
                            <a:spcAft>
                              <a:spcPts val="0"/>
                            </a:spcAft>
                          </a:pPr>
                          <a:r>
                            <a:rPr lang="en-US" sz="1000" kern="0" dirty="0">
                              <a:effectLst/>
                            </a:rPr>
                            <a:t>Landscape metrics</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r>
                            <a:rPr lang="en-US" sz="1000" kern="0" dirty="0" smtClean="0">
                              <a:effectLst/>
                            </a:rPr>
                            <a:t>Equation</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pPr algn="ctr">
                            <a:lnSpc>
                              <a:spcPct val="200000"/>
                            </a:lnSpc>
                            <a:spcAft>
                              <a:spcPts val="0"/>
                            </a:spcAft>
                          </a:pPr>
                          <a:r>
                            <a:rPr lang="en-US" sz="1000" kern="0" dirty="0">
                              <a:effectLst/>
                            </a:rPr>
                            <a:t>Description</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r>
                  <a:tr h="744855">
                    <a:tc>
                      <a:txBody>
                        <a:bodyPr/>
                        <a:lstStyle/>
                        <a:p>
                          <a:pPr algn="ctr">
                            <a:lnSpc>
                              <a:spcPct val="200000"/>
                            </a:lnSpc>
                            <a:spcAft>
                              <a:spcPts val="0"/>
                            </a:spcAft>
                          </a:pPr>
                          <a:r>
                            <a:rPr lang="en-US" sz="1000" kern="0" dirty="0">
                              <a:effectLst/>
                            </a:rPr>
                            <a:t>MPS</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endParaRPr lang="zh-CN"/>
                        </a:p>
                      </a:txBody>
                      <a:tcPr marL="59302" marR="59302" marT="0" marB="0" anchor="ctr">
                        <a:blipFill rotWithShape="0">
                          <a:blip r:embed="rId21"/>
                          <a:stretch>
                            <a:fillRect l="-76970" t="-76423" r="-230909" b="-197561"/>
                          </a:stretch>
                        </a:blipFill>
                      </a:tcPr>
                    </a:tc>
                    <a:tc>
                      <a:txBody>
                        <a:bodyPr/>
                        <a:lstStyle/>
                        <a:p>
                          <a:pPr algn="ctr">
                            <a:lnSpc>
                              <a:spcPct val="200000"/>
                            </a:lnSpc>
                            <a:spcAft>
                              <a:spcPts val="0"/>
                            </a:spcAft>
                          </a:pPr>
                          <a:r>
                            <a:rPr lang="en-US" sz="1000" kern="0" dirty="0">
                              <a:effectLst/>
                            </a:rPr>
                            <a:t>Reflects the average patch size of a certain land cover type.</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r>
                  <a:tr h="744855">
                    <a:tc>
                      <a:txBody>
                        <a:bodyPr/>
                        <a:lstStyle/>
                        <a:p>
                          <a:pPr algn="ctr">
                            <a:lnSpc>
                              <a:spcPct val="200000"/>
                            </a:lnSpc>
                            <a:spcAft>
                              <a:spcPts val="0"/>
                            </a:spcAft>
                          </a:pPr>
                          <a:r>
                            <a:rPr lang="en-US" sz="1000" kern="0" dirty="0">
                              <a:effectLst/>
                            </a:rPr>
                            <a:t>LDI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endParaRPr lang="zh-CN"/>
                        </a:p>
                      </a:txBody>
                      <a:tcPr marL="59302" marR="59302" marT="0" marB="0" anchor="ctr">
                        <a:blipFill rotWithShape="0">
                          <a:blip r:embed="rId21"/>
                          <a:stretch>
                            <a:fillRect l="-76970" t="-177869" r="-230909" b="-99180"/>
                          </a:stretch>
                        </a:blipFill>
                      </a:tcPr>
                    </a:tc>
                    <a:tc>
                      <a:txBody>
                        <a:bodyPr/>
                        <a:lstStyle/>
                        <a:p>
                          <a:pPr algn="ctr">
                            <a:lnSpc>
                              <a:spcPct val="200000"/>
                            </a:lnSpc>
                            <a:spcAft>
                              <a:spcPts val="0"/>
                            </a:spcAft>
                          </a:pPr>
                          <a:r>
                            <a:rPr lang="en-US" sz="1000" kern="0" dirty="0">
                              <a:effectLst/>
                            </a:rPr>
                            <a:t>Reflects the degree of fragmentation.</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r>
                  <a:tr h="720000">
                    <a:tc>
                      <a:txBody>
                        <a:bodyPr/>
                        <a:lstStyle/>
                        <a:p>
                          <a:pPr algn="ctr">
                            <a:lnSpc>
                              <a:spcPct val="200000"/>
                            </a:lnSpc>
                            <a:spcAft>
                              <a:spcPts val="0"/>
                            </a:spcAft>
                          </a:pPr>
                          <a:r>
                            <a:rPr lang="en-US" sz="1000" kern="0" dirty="0">
                              <a:effectLst/>
                            </a:rPr>
                            <a:t>AI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c>
                      <a:txBody>
                        <a:bodyPr/>
                        <a:lstStyle/>
                        <a:p>
                          <a:endParaRPr lang="zh-CN"/>
                        </a:p>
                      </a:txBody>
                      <a:tcPr marL="59302" marR="59302" marT="0" marB="0" anchor="ctr">
                        <a:blipFill rotWithShape="0">
                          <a:blip r:embed="rId21"/>
                          <a:stretch>
                            <a:fillRect l="-76970" t="-284874" r="-230909" b="-1681"/>
                          </a:stretch>
                        </a:blipFill>
                      </a:tcPr>
                    </a:tc>
                    <a:tc>
                      <a:txBody>
                        <a:bodyPr/>
                        <a:lstStyle/>
                        <a:p>
                          <a:pPr algn="ctr">
                            <a:lnSpc>
                              <a:spcPct val="200000"/>
                            </a:lnSpc>
                            <a:spcAft>
                              <a:spcPts val="0"/>
                            </a:spcAft>
                          </a:pPr>
                          <a:r>
                            <a:rPr lang="en-US" sz="1000" kern="0" dirty="0">
                              <a:effectLst/>
                            </a:rPr>
                            <a:t>Measures the spatial distribution pattern.</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59302" marR="59302" marT="0" marB="0" anchor="ctr"/>
                    </a:tc>
                  </a:tr>
                </a:tbl>
              </a:graphicData>
            </a:graphic>
          </p:graphicFrame>
        </mc:Fallback>
      </mc:AlternateContent>
      <p:sp>
        <p:nvSpPr>
          <p:cNvPr id="27" name="矩形 26"/>
          <p:cNvSpPr/>
          <p:nvPr/>
        </p:nvSpPr>
        <p:spPr>
          <a:xfrm>
            <a:off x="427091" y="4191124"/>
            <a:ext cx="4045552" cy="215444"/>
          </a:xfrm>
          <a:prstGeom prst="rect">
            <a:avLst/>
          </a:prstGeom>
        </p:spPr>
        <p:txBody>
          <a:bodyPr wrap="square">
            <a:spAutoFit/>
          </a:bodyPr>
          <a:lstStyle/>
          <a:p>
            <a:pPr algn="ctr"/>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Fig.2 The land cover maps and UGI maps for Guangzhou and Shenzhen</a:t>
            </a:r>
            <a:endParaRPr lang="zh-CN" altLang="en-US"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sp>
        <p:nvSpPr>
          <p:cNvPr id="28" name="矩形 27"/>
          <p:cNvSpPr/>
          <p:nvPr/>
        </p:nvSpPr>
        <p:spPr>
          <a:xfrm>
            <a:off x="24875" y="6346674"/>
            <a:ext cx="4813051" cy="215444"/>
          </a:xfrm>
          <a:prstGeom prst="rect">
            <a:avLst/>
          </a:prstGeom>
        </p:spPr>
        <p:txBody>
          <a:bodyPr wrap="square">
            <a:spAutoFit/>
          </a:bodyPr>
          <a:lstStyle/>
          <a:p>
            <a:pPr algn="ctr"/>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Fig.3 The NDVI for Guangzhou and Shenzhen</a:t>
            </a:r>
            <a:endParaRPr lang="zh-CN" altLang="en-US"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sp>
        <p:nvSpPr>
          <p:cNvPr id="14" name="矩形 13"/>
          <p:cNvSpPr/>
          <p:nvPr/>
        </p:nvSpPr>
        <p:spPr>
          <a:xfrm>
            <a:off x="5814974" y="1117353"/>
            <a:ext cx="2113079" cy="215444"/>
          </a:xfrm>
          <a:prstGeom prst="rect">
            <a:avLst/>
          </a:prstGeom>
        </p:spPr>
        <p:txBody>
          <a:bodyPr wrap="none">
            <a:spAutoFit/>
          </a:bodyPr>
          <a:lstStyle/>
          <a:p>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Table 1 List of landscape pattern metrics</a:t>
            </a:r>
            <a:endParaRPr lang="zh-CN" altLang="en-US"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sp>
        <p:nvSpPr>
          <p:cNvPr id="30" name="Rettangolo con angoli arrotondati 83">
            <a:hlinkClick r:id="rId22" action="ppaction://hlinksldjump"/>
            <a:extLst>
              <a:ext uri="{FF2B5EF4-FFF2-40B4-BE49-F238E27FC236}">
                <a16:creationId xmlns:a16="http://schemas.microsoft.com/office/drawing/2014/main" id="{2232A073-4AFD-40F3-9D9C-CC76589E416B}"/>
              </a:ext>
            </a:extLst>
          </p:cNvPr>
          <p:cNvSpPr/>
          <p:nvPr/>
        </p:nvSpPr>
        <p:spPr>
          <a:xfrm>
            <a:off x="10173202" y="705408"/>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pic>
        <p:nvPicPr>
          <p:cNvPr id="31" name="图片 30"/>
          <p:cNvPicPr/>
          <p:nvPr/>
        </p:nvPicPr>
        <p:blipFill>
          <a:blip r:embed="rId23"/>
          <a:stretch>
            <a:fillRect/>
          </a:stretch>
        </p:blipFill>
        <p:spPr>
          <a:xfrm>
            <a:off x="4837926" y="4486542"/>
            <a:ext cx="4646556" cy="1608607"/>
          </a:xfrm>
          <a:prstGeom prst="rect">
            <a:avLst/>
          </a:prstGeom>
        </p:spPr>
      </p:pic>
      <p:sp>
        <p:nvSpPr>
          <p:cNvPr id="32" name="矩形 31"/>
          <p:cNvSpPr/>
          <p:nvPr/>
        </p:nvSpPr>
        <p:spPr>
          <a:xfrm>
            <a:off x="4754678" y="6177397"/>
            <a:ext cx="4813051" cy="338554"/>
          </a:xfrm>
          <a:prstGeom prst="rect">
            <a:avLst/>
          </a:prstGeom>
        </p:spPr>
        <p:txBody>
          <a:bodyPr wrap="square">
            <a:spAutoFit/>
          </a:bodyPr>
          <a:lstStyle/>
          <a:p>
            <a:pPr algn="ctr"/>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Fig.4 The spatial distribution of urban waterlogging events and watershed units for Guangzhou  and Shenzhen </a:t>
            </a:r>
            <a:endParaRPr lang="zh-CN" altLang="en-US"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spTree>
    <p:extLst>
      <p:ext uri="{BB962C8B-B14F-4D97-AF65-F5344CB8AC3E}">
        <p14:creationId xmlns:p14="http://schemas.microsoft.com/office/powerpoint/2010/main" val="52873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矩形 15"/>
          <p:cNvSpPr/>
          <p:nvPr/>
        </p:nvSpPr>
        <p:spPr>
          <a:xfrm>
            <a:off x="225328" y="1001024"/>
            <a:ext cx="2567754"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Results &amp; Analysis (1)</a:t>
            </a:r>
          </a:p>
        </p:txBody>
      </p:sp>
      <p:pic>
        <p:nvPicPr>
          <p:cNvPr id="17" name="图片 16"/>
          <p:cNvPicPr/>
          <p:nvPr/>
        </p:nvPicPr>
        <p:blipFill>
          <a:blip r:embed="rId17"/>
          <a:stretch>
            <a:fillRect/>
          </a:stretch>
        </p:blipFill>
        <p:spPr>
          <a:xfrm>
            <a:off x="111009" y="1619014"/>
            <a:ext cx="5664909" cy="2188965"/>
          </a:xfrm>
          <a:prstGeom prst="rect">
            <a:avLst/>
          </a:prstGeom>
        </p:spPr>
      </p:pic>
      <p:sp>
        <p:nvSpPr>
          <p:cNvPr id="18" name="CasellaDiTesto 24"/>
          <p:cNvSpPr txBox="1"/>
          <p:nvPr/>
        </p:nvSpPr>
        <p:spPr>
          <a:xfrm>
            <a:off x="1448116" y="3851001"/>
            <a:ext cx="2990693" cy="338554"/>
          </a:xfrm>
          <a:prstGeom prst="rect">
            <a:avLst/>
          </a:prstGeom>
          <a:noFill/>
        </p:spPr>
        <p:txBody>
          <a:bodyPr wrap="square" rtlCol="0">
            <a:spAutoFit/>
          </a:bodyPr>
          <a:lstStyle/>
          <a:p>
            <a:pPr algn="ctr"/>
            <a:r>
              <a:rPr lang="en-US" sz="800" dirty="0">
                <a:latin typeface="Microsoft JhengHei" panose="020B0604030504040204" pitchFamily="34" charset="-120"/>
                <a:ea typeface="Microsoft JhengHei" panose="020B0604030504040204" pitchFamily="34" charset="-120"/>
                <a:cs typeface="Microsoft New Tai Lue" panose="020B0502040204020203" pitchFamily="34" charset="0"/>
              </a:rPr>
              <a:t>Fig.5 The UGI spatial agglomeration map for Guangzhou (a) and Shenzhen (b)</a:t>
            </a:r>
            <a:endParaRPr lang="en-GB"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pic>
        <p:nvPicPr>
          <p:cNvPr id="19" name="图片 18"/>
          <p:cNvPicPr/>
          <p:nvPr/>
        </p:nvPicPr>
        <p:blipFill>
          <a:blip r:embed="rId18"/>
          <a:stretch>
            <a:fillRect/>
          </a:stretch>
        </p:blipFill>
        <p:spPr>
          <a:xfrm>
            <a:off x="6212086" y="1619014"/>
            <a:ext cx="5664909" cy="2218067"/>
          </a:xfrm>
          <a:prstGeom prst="rect">
            <a:avLst/>
          </a:prstGeom>
        </p:spPr>
      </p:pic>
      <p:sp>
        <p:nvSpPr>
          <p:cNvPr id="20" name="CasellaDiTesto 24"/>
          <p:cNvSpPr txBox="1"/>
          <p:nvPr/>
        </p:nvSpPr>
        <p:spPr>
          <a:xfrm>
            <a:off x="7549192" y="3852466"/>
            <a:ext cx="2990693" cy="338554"/>
          </a:xfrm>
          <a:prstGeom prst="rect">
            <a:avLst/>
          </a:prstGeom>
          <a:noFill/>
        </p:spPr>
        <p:txBody>
          <a:bodyPr wrap="square" rtlCol="0">
            <a:spAutoFit/>
          </a:bodyPr>
          <a:lstStyle/>
          <a:p>
            <a:pPr algn="ctr"/>
            <a:r>
              <a:rPr lang="en-US" sz="800" dirty="0">
                <a:latin typeface="Microsoft JhengHei" panose="020B0604030504040204" pitchFamily="34" charset="-120"/>
                <a:ea typeface="Microsoft JhengHei" panose="020B0604030504040204" pitchFamily="34" charset="-120"/>
                <a:cs typeface="Microsoft New Tai Lue" panose="020B0502040204020203" pitchFamily="34" charset="0"/>
              </a:rPr>
              <a:t>Fig.6 The urban waterlogging spatial agglomeration map for Guangzhou (a) and Shenzhen (b)</a:t>
            </a:r>
            <a:endParaRPr lang="en-GB"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sp>
        <p:nvSpPr>
          <p:cNvPr id="26" name="矩形 25"/>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9"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28"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495687"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29"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2820875"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30"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5146063"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31" name="Rettangolo 282">
            <a:hlinkClick r:id="rId23" action="ppaction://hlinksldjump"/>
            <a:extLst>
              <a:ext uri="{FF2B5EF4-FFF2-40B4-BE49-F238E27FC236}">
                <a16:creationId xmlns:a16="http://schemas.microsoft.com/office/drawing/2014/main" id="{97E93A03-E9CC-4AE7-9B53-0AE3B50A1639}"/>
              </a:ext>
            </a:extLst>
          </p:cNvPr>
          <p:cNvSpPr/>
          <p:nvPr/>
        </p:nvSpPr>
        <p:spPr>
          <a:xfrm>
            <a:off x="7471251"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32" name="Rettangolo 282">
            <a:hlinkClick r:id="rId24" action="ppaction://hlinksldjump"/>
            <a:extLst>
              <a:ext uri="{FF2B5EF4-FFF2-40B4-BE49-F238E27FC236}">
                <a16:creationId xmlns:a16="http://schemas.microsoft.com/office/drawing/2014/main" id="{97E93A03-E9CC-4AE7-9B53-0AE3B50A1639}"/>
              </a:ext>
            </a:extLst>
          </p:cNvPr>
          <p:cNvSpPr/>
          <p:nvPr/>
        </p:nvSpPr>
        <p:spPr>
          <a:xfrm>
            <a:off x="9796439"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
        <p:nvSpPr>
          <p:cNvPr id="33" name="矩形 32"/>
          <p:cNvSpPr/>
          <p:nvPr/>
        </p:nvSpPr>
        <p:spPr>
          <a:xfrm>
            <a:off x="1063823" y="4355732"/>
            <a:ext cx="10086975" cy="923330"/>
          </a:xfrm>
          <a:prstGeom prst="rect">
            <a:avLst/>
          </a:prstGeom>
          <a:solidFill>
            <a:schemeClr val="accent6">
              <a:lumMod val="20000"/>
              <a:lumOff val="80000"/>
            </a:schemeClr>
          </a:solidFill>
        </p:spPr>
        <p:txBody>
          <a:bodyPr wrap="square">
            <a:spAutoFit/>
          </a:bodyPr>
          <a:lstStyle/>
          <a:p>
            <a:pPr algn="just"/>
            <a:r>
              <a:rPr lang="en-US" altLang="zh-CN" dirty="0"/>
              <a:t>The urban waterlogging events in Guangzhou and Shenzhen has an obvious cluster effect. The waterlogging hotspots are mainly located in areas with a high proportion of impervious surfaces and low vegetation abundance, which couples with the spatial distribution of UGI hotspots.</a:t>
            </a:r>
            <a:endParaRPr lang="zh-CN" altLang="en-US" dirty="0"/>
          </a:p>
        </p:txBody>
      </p:sp>
      <p:sp>
        <p:nvSpPr>
          <p:cNvPr id="34" name="椭圆 33"/>
          <p:cNvSpPr/>
          <p:nvPr/>
        </p:nvSpPr>
        <p:spPr>
          <a:xfrm>
            <a:off x="10338173" y="2258479"/>
            <a:ext cx="1813948" cy="1099329"/>
          </a:xfrm>
          <a:prstGeom prst="ellipse">
            <a:avLst/>
          </a:prstGeom>
          <a:noFill/>
          <a:ln w="19050">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5" name="椭圆 34"/>
          <p:cNvSpPr/>
          <p:nvPr/>
        </p:nvSpPr>
        <p:spPr>
          <a:xfrm>
            <a:off x="281761" y="2682228"/>
            <a:ext cx="979527" cy="777556"/>
          </a:xfrm>
          <a:prstGeom prst="ellipse">
            <a:avLst/>
          </a:prstGeom>
          <a:noFill/>
          <a:ln w="19050">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6" name="椭圆 35"/>
          <p:cNvSpPr/>
          <p:nvPr/>
        </p:nvSpPr>
        <p:spPr>
          <a:xfrm>
            <a:off x="4019796" y="2262908"/>
            <a:ext cx="1813948" cy="1124400"/>
          </a:xfrm>
          <a:prstGeom prst="ellipse">
            <a:avLst/>
          </a:prstGeom>
          <a:noFill/>
          <a:ln w="19050">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7" name="椭圆 36"/>
          <p:cNvSpPr/>
          <p:nvPr/>
        </p:nvSpPr>
        <p:spPr>
          <a:xfrm>
            <a:off x="6428947" y="2755131"/>
            <a:ext cx="979527" cy="777556"/>
          </a:xfrm>
          <a:prstGeom prst="ellipse">
            <a:avLst/>
          </a:prstGeom>
          <a:noFill/>
          <a:ln w="19050">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8" name="Rettangolo con angoli arrotondati 83">
            <a:hlinkClick r:id="rId25" action="ppaction://hlinksldjump"/>
            <a:extLst>
              <a:ext uri="{FF2B5EF4-FFF2-40B4-BE49-F238E27FC236}">
                <a16:creationId xmlns:a16="http://schemas.microsoft.com/office/drawing/2014/main" id="{2232A073-4AFD-40F3-9D9C-CC76589E416B}"/>
              </a:ext>
            </a:extLst>
          </p:cNvPr>
          <p:cNvSpPr/>
          <p:nvPr/>
        </p:nvSpPr>
        <p:spPr>
          <a:xfrm>
            <a:off x="10173202" y="705408"/>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Tree>
    <p:extLst>
      <p:ext uri="{BB962C8B-B14F-4D97-AF65-F5344CB8AC3E}">
        <p14:creationId xmlns:p14="http://schemas.microsoft.com/office/powerpoint/2010/main" val="2589794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矩形 15"/>
          <p:cNvSpPr/>
          <p:nvPr/>
        </p:nvSpPr>
        <p:spPr>
          <a:xfrm>
            <a:off x="225328" y="1001024"/>
            <a:ext cx="2567754"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Results &amp; Analysis (2)</a:t>
            </a:r>
          </a:p>
        </p:txBody>
      </p:sp>
      <p:pic>
        <p:nvPicPr>
          <p:cNvPr id="17" name="图片 16"/>
          <p:cNvPicPr/>
          <p:nvPr/>
        </p:nvPicPr>
        <p:blipFill>
          <a:blip r:embed="rId17"/>
          <a:stretch>
            <a:fillRect/>
          </a:stretch>
        </p:blipFill>
        <p:spPr>
          <a:xfrm>
            <a:off x="111009" y="1511739"/>
            <a:ext cx="5576436" cy="3370679"/>
          </a:xfrm>
          <a:prstGeom prst="rect">
            <a:avLst/>
          </a:prstGeom>
        </p:spPr>
      </p:pic>
      <p:sp>
        <p:nvSpPr>
          <p:cNvPr id="18" name="矩形 17"/>
          <p:cNvSpPr/>
          <p:nvPr/>
        </p:nvSpPr>
        <p:spPr>
          <a:xfrm>
            <a:off x="1320910" y="4916079"/>
            <a:ext cx="3156634" cy="215444"/>
          </a:xfrm>
          <a:prstGeom prst="rect">
            <a:avLst/>
          </a:prstGeom>
        </p:spPr>
        <p:txBody>
          <a:bodyPr wrap="none">
            <a:spAutoFit/>
          </a:bodyPr>
          <a:lstStyle/>
          <a:p>
            <a:pPr algn="ctr"/>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Fig.7  The relative contribution of UGI factors in different cities</a:t>
            </a:r>
            <a:endParaRPr lang="zh-CN" altLang="en-US"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sp>
        <p:nvSpPr>
          <p:cNvPr id="19" name="矩形 18"/>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8"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5814386" y="1490256"/>
            <a:ext cx="6275955" cy="3046988"/>
          </a:xfrm>
          <a:prstGeom prst="rect">
            <a:avLst/>
          </a:prstGeom>
          <a:solidFill>
            <a:schemeClr val="bg1">
              <a:lumMod val="95000"/>
            </a:schemeClr>
          </a:solidFill>
        </p:spPr>
        <p:txBody>
          <a:bodyPr wrap="square">
            <a:spAutoFit/>
          </a:bodyPr>
          <a:lstStyle/>
          <a:p>
            <a:pPr marL="285750" indent="-285750" algn="just">
              <a:buSzPct val="50000"/>
              <a:buFont typeface="Wingdings" panose="05000000000000000000" pitchFamily="2" charset="2"/>
              <a:buChar char="n"/>
            </a:pPr>
            <a:r>
              <a:rPr lang="en-US" altLang="zh-CN" sz="1600" dirty="0"/>
              <a:t>First, the UGI composition (area proportion and NDVI) in both cities show the strongest impact on waterlogging, which both have an explanatory power of over 30%. The result indicates that the proportion of UGI and NDVI has an almost equally important effect in alleviating urban waterlogging. </a:t>
            </a:r>
          </a:p>
          <a:p>
            <a:pPr marL="285750" indent="-285750" algn="just">
              <a:buSzPct val="50000"/>
              <a:buFont typeface="Wingdings" panose="05000000000000000000" pitchFamily="2" charset="2"/>
              <a:buChar char="n"/>
            </a:pPr>
            <a:endParaRPr lang="en-US" altLang="zh-CN" sz="1600" dirty="0"/>
          </a:p>
          <a:p>
            <a:pPr marL="285750" indent="-285750" algn="just">
              <a:buSzPct val="50000"/>
              <a:buFont typeface="Wingdings" panose="05000000000000000000" pitchFamily="2" charset="2"/>
              <a:buChar char="n"/>
            </a:pPr>
            <a:r>
              <a:rPr lang="en-US" altLang="zh-CN" sz="1600" dirty="0"/>
              <a:t>However, the individual effect of UGI spatial configuration on waterlogging is relatively small. The PD values for MPS in Guangzhou and Shenzhen are 0.142 and 0.171 respectively, while the other spatial conformation indices (LDI and AI) are even smaller. It hints that urban waterlogging is mainly affected by UGI area proportion and NDVI, rather than the spatial configuration. </a:t>
            </a:r>
            <a:endParaRPr lang="zh-CN" altLang="en-US" sz="1600" dirty="0"/>
          </a:p>
        </p:txBody>
      </p:sp>
      <p:sp>
        <p:nvSpPr>
          <p:cNvPr id="27"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495687"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28"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2820875"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29"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5146063"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30"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7471251"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31" name="Rettangolo 282">
            <a:hlinkClick r:id="rId23" action="ppaction://hlinksldjump"/>
            <a:extLst>
              <a:ext uri="{FF2B5EF4-FFF2-40B4-BE49-F238E27FC236}">
                <a16:creationId xmlns:a16="http://schemas.microsoft.com/office/drawing/2014/main" id="{97E93A03-E9CC-4AE7-9B53-0AE3B50A1639}"/>
              </a:ext>
            </a:extLst>
          </p:cNvPr>
          <p:cNvSpPr/>
          <p:nvPr/>
        </p:nvSpPr>
        <p:spPr>
          <a:xfrm>
            <a:off x="9796439"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
        <p:nvSpPr>
          <p:cNvPr id="33" name="Rettangolo con angoli arrotondati 83">
            <a:hlinkClick r:id="rId24" action="ppaction://hlinksldjump"/>
            <a:extLst>
              <a:ext uri="{FF2B5EF4-FFF2-40B4-BE49-F238E27FC236}">
                <a16:creationId xmlns:a16="http://schemas.microsoft.com/office/drawing/2014/main" id="{2232A073-4AFD-40F3-9D9C-CC76589E416B}"/>
              </a:ext>
            </a:extLst>
          </p:cNvPr>
          <p:cNvSpPr/>
          <p:nvPr/>
        </p:nvSpPr>
        <p:spPr>
          <a:xfrm>
            <a:off x="10173202" y="705408"/>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Tree>
    <p:extLst>
      <p:ext uri="{BB962C8B-B14F-4D97-AF65-F5344CB8AC3E}">
        <p14:creationId xmlns:p14="http://schemas.microsoft.com/office/powerpoint/2010/main" val="2396326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矩形 15"/>
          <p:cNvSpPr/>
          <p:nvPr/>
        </p:nvSpPr>
        <p:spPr>
          <a:xfrm>
            <a:off x="225328" y="1010549"/>
            <a:ext cx="2567754"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Results &amp; Analysis (3)</a:t>
            </a:r>
          </a:p>
        </p:txBody>
      </p:sp>
      <p:sp>
        <p:nvSpPr>
          <p:cNvPr id="17" name="矩形 16"/>
          <p:cNvSpPr/>
          <p:nvPr/>
        </p:nvSpPr>
        <p:spPr>
          <a:xfrm>
            <a:off x="1314843" y="1466978"/>
            <a:ext cx="3550972" cy="215444"/>
          </a:xfrm>
          <a:prstGeom prst="rect">
            <a:avLst/>
          </a:prstGeom>
        </p:spPr>
        <p:txBody>
          <a:bodyPr wrap="none">
            <a:spAutoFit/>
          </a:bodyPr>
          <a:lstStyle/>
          <a:p>
            <a:pPr algn="ctr"/>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Table 2 The interactive detector results of UGI factors in different cities</a:t>
            </a:r>
            <a:endParaRPr lang="zh-CN" altLang="en-US"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graphicFrame>
        <p:nvGraphicFramePr>
          <p:cNvPr id="18" name="表格 17"/>
          <p:cNvGraphicFramePr>
            <a:graphicFrameLocks noGrp="1"/>
          </p:cNvGraphicFramePr>
          <p:nvPr>
            <p:extLst>
              <p:ext uri="{D42A27DB-BD31-4B8C-83A1-F6EECF244321}">
                <p14:modId xmlns:p14="http://schemas.microsoft.com/office/powerpoint/2010/main" val="214840622"/>
              </p:ext>
            </p:extLst>
          </p:nvPr>
        </p:nvGraphicFramePr>
        <p:xfrm>
          <a:off x="209935" y="1682424"/>
          <a:ext cx="5905114" cy="3771216"/>
        </p:xfrm>
        <a:graphic>
          <a:graphicData uri="http://schemas.openxmlformats.org/drawingml/2006/table">
            <a:tbl>
              <a:tblPr firstRow="1" firstCol="1" bandRow="1">
                <a:tableStyleId>{5C22544A-7EE6-4342-B048-85BDC9FD1C3A}</a:tableStyleId>
              </a:tblPr>
              <a:tblGrid>
                <a:gridCol w="999560">
                  <a:extLst>
                    <a:ext uri="{9D8B030D-6E8A-4147-A177-3AD203B41FA5}">
                      <a16:colId xmlns:a16="http://schemas.microsoft.com/office/drawing/2014/main" val="20000"/>
                    </a:ext>
                  </a:extLst>
                </a:gridCol>
                <a:gridCol w="976499">
                  <a:extLst>
                    <a:ext uri="{9D8B030D-6E8A-4147-A177-3AD203B41FA5}">
                      <a16:colId xmlns:a16="http://schemas.microsoft.com/office/drawing/2014/main" val="20001"/>
                    </a:ext>
                  </a:extLst>
                </a:gridCol>
                <a:gridCol w="946152">
                  <a:extLst>
                    <a:ext uri="{9D8B030D-6E8A-4147-A177-3AD203B41FA5}">
                      <a16:colId xmlns:a16="http://schemas.microsoft.com/office/drawing/2014/main" val="20002"/>
                    </a:ext>
                  </a:extLst>
                </a:gridCol>
                <a:gridCol w="1028692">
                  <a:extLst>
                    <a:ext uri="{9D8B030D-6E8A-4147-A177-3AD203B41FA5}">
                      <a16:colId xmlns:a16="http://schemas.microsoft.com/office/drawing/2014/main" val="20003"/>
                    </a:ext>
                  </a:extLst>
                </a:gridCol>
                <a:gridCol w="1035367">
                  <a:extLst>
                    <a:ext uri="{9D8B030D-6E8A-4147-A177-3AD203B41FA5}">
                      <a16:colId xmlns:a16="http://schemas.microsoft.com/office/drawing/2014/main" val="20004"/>
                    </a:ext>
                  </a:extLst>
                </a:gridCol>
                <a:gridCol w="918844">
                  <a:extLst>
                    <a:ext uri="{9D8B030D-6E8A-4147-A177-3AD203B41FA5}">
                      <a16:colId xmlns:a16="http://schemas.microsoft.com/office/drawing/2014/main" val="20005"/>
                    </a:ext>
                  </a:extLst>
                </a:gridCol>
              </a:tblGrid>
              <a:tr h="314268">
                <a:tc gridSpan="3">
                  <a:txBody>
                    <a:bodyPr/>
                    <a:lstStyle/>
                    <a:p>
                      <a:pPr algn="ctr">
                        <a:lnSpc>
                          <a:spcPct val="200000"/>
                        </a:lnSpc>
                        <a:spcAft>
                          <a:spcPts val="0"/>
                        </a:spcAft>
                      </a:pPr>
                      <a:r>
                        <a:rPr lang="en-US" sz="1000" kern="100" dirty="0">
                          <a:effectLst/>
                        </a:rPr>
                        <a:t>Guangzhou city</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hMerge="1">
                  <a:txBody>
                    <a:bodyPr/>
                    <a:lstStyle/>
                    <a:p>
                      <a:endParaRPr lang="zh-CN" altLang="en-US"/>
                    </a:p>
                  </a:txBody>
                  <a:tcPr/>
                </a:tc>
                <a:tc hMerge="1">
                  <a:txBody>
                    <a:bodyPr/>
                    <a:lstStyle/>
                    <a:p>
                      <a:endParaRPr lang="zh-CN" altLang="en-US"/>
                    </a:p>
                  </a:txBody>
                  <a:tcPr/>
                </a:tc>
                <a:tc gridSpan="3">
                  <a:txBody>
                    <a:bodyPr/>
                    <a:lstStyle/>
                    <a:p>
                      <a:pPr algn="ctr">
                        <a:lnSpc>
                          <a:spcPct val="200000"/>
                        </a:lnSpc>
                        <a:spcAft>
                          <a:spcPts val="0"/>
                        </a:spcAft>
                      </a:pPr>
                      <a:r>
                        <a:rPr lang="en-US" sz="1000" kern="100" dirty="0">
                          <a:effectLst/>
                        </a:rPr>
                        <a:t>Shenzhen city</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314268">
                <a:tc>
                  <a:txBody>
                    <a:bodyPr/>
                    <a:lstStyle/>
                    <a:p>
                      <a:pPr algn="ctr">
                        <a:lnSpc>
                          <a:spcPct val="200000"/>
                        </a:lnSpc>
                        <a:spcAft>
                          <a:spcPts val="0"/>
                        </a:spcAft>
                      </a:pPr>
                      <a:r>
                        <a:rPr lang="en-US" sz="1000" kern="100">
                          <a:effectLst/>
                        </a:rPr>
                        <a:t>Factor</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Interactive PD</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Enhancement</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Factor</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Interactive PD</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Enhancement</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extLst>
                  <a:ext uri="{0D108BD9-81ED-4DB2-BD59-A6C34878D82A}">
                    <a16:rowId xmlns:a16="http://schemas.microsoft.com/office/drawing/2014/main" val="10001"/>
                  </a:ext>
                </a:extLst>
              </a:tr>
              <a:tr h="314268">
                <a:tc>
                  <a:txBody>
                    <a:bodyPr/>
                    <a:lstStyle/>
                    <a:p>
                      <a:pPr algn="ctr">
                        <a:lnSpc>
                          <a:spcPct val="200000"/>
                        </a:lnSpc>
                        <a:spcAft>
                          <a:spcPts val="0"/>
                        </a:spcAft>
                      </a:pPr>
                      <a:r>
                        <a:rPr lang="en-US" sz="1000" kern="100" dirty="0">
                          <a:effectLst/>
                        </a:rPr>
                        <a:t>PD (UGI</a:t>
                      </a:r>
                      <a:r>
                        <a:rPr lang="zh-CN" sz="1000" kern="100" dirty="0">
                          <a:effectLst/>
                        </a:rPr>
                        <a:t>∩</a:t>
                      </a:r>
                      <a:r>
                        <a:rPr lang="en-US" sz="1000" kern="100" dirty="0">
                          <a:effectLst/>
                        </a:rPr>
                        <a:t>NDVI)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0.525</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dirty="0">
                          <a:effectLst/>
                        </a:rPr>
                        <a:t>PD (UGI</a:t>
                      </a:r>
                      <a:r>
                        <a:rPr lang="zh-CN" sz="1000" kern="100" dirty="0">
                          <a:effectLst/>
                        </a:rPr>
                        <a:t>∩</a:t>
                      </a:r>
                      <a:r>
                        <a:rPr lang="en-US" sz="1000" kern="100" dirty="0">
                          <a:effectLst/>
                        </a:rPr>
                        <a:t>NDVI)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0.557</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02"/>
                  </a:ext>
                </a:extLst>
              </a:tr>
              <a:tr h="314268">
                <a:tc>
                  <a:txBody>
                    <a:bodyPr/>
                    <a:lstStyle/>
                    <a:p>
                      <a:pPr algn="ctr">
                        <a:lnSpc>
                          <a:spcPct val="200000"/>
                        </a:lnSpc>
                        <a:spcAft>
                          <a:spcPts val="0"/>
                        </a:spcAft>
                      </a:pPr>
                      <a:r>
                        <a:rPr lang="en-US" sz="1000" kern="100">
                          <a:effectLst/>
                        </a:rPr>
                        <a:t>PD (UGI</a:t>
                      </a:r>
                      <a:r>
                        <a:rPr lang="zh-CN" sz="1000" kern="100">
                          <a:effectLst/>
                        </a:rPr>
                        <a:t>∩</a:t>
                      </a:r>
                      <a:r>
                        <a:rPr lang="en-US" sz="1000" kern="100">
                          <a:effectLst/>
                        </a:rPr>
                        <a:t>MPS)</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0.446</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dirty="0">
                          <a:effectLst/>
                        </a:rPr>
                        <a:t>PD (UGI</a:t>
                      </a:r>
                      <a:r>
                        <a:rPr lang="zh-CN" sz="1000" kern="100" dirty="0">
                          <a:effectLst/>
                        </a:rPr>
                        <a:t>∩</a:t>
                      </a:r>
                      <a:r>
                        <a:rPr lang="en-US" sz="1000" kern="100" dirty="0">
                          <a:effectLst/>
                        </a:rPr>
                        <a:t>MPS)</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0.483</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03"/>
                  </a:ext>
                </a:extLst>
              </a:tr>
              <a:tr h="314268">
                <a:tc>
                  <a:txBody>
                    <a:bodyPr/>
                    <a:lstStyle/>
                    <a:p>
                      <a:pPr algn="ctr">
                        <a:lnSpc>
                          <a:spcPct val="200000"/>
                        </a:lnSpc>
                        <a:spcAft>
                          <a:spcPts val="0"/>
                        </a:spcAft>
                      </a:pPr>
                      <a:r>
                        <a:rPr lang="en-US" sz="1000" kern="100">
                          <a:effectLst/>
                        </a:rPr>
                        <a:t>PD (UGI</a:t>
                      </a:r>
                      <a:r>
                        <a:rPr lang="zh-CN" sz="1000" kern="100">
                          <a:effectLst/>
                        </a:rPr>
                        <a:t>∩</a:t>
                      </a:r>
                      <a:r>
                        <a:rPr lang="en-US" sz="1000" kern="100">
                          <a:effectLst/>
                        </a:rPr>
                        <a:t>LDI)</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0.424</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PD (UGI</a:t>
                      </a:r>
                      <a:r>
                        <a:rPr lang="zh-CN" sz="1000" kern="100">
                          <a:effectLst/>
                        </a:rPr>
                        <a:t>∩</a:t>
                      </a:r>
                      <a:r>
                        <a:rPr lang="en-US" sz="1000" kern="100">
                          <a:effectLst/>
                        </a:rPr>
                        <a:t>LDI)</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0.442</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04"/>
                  </a:ext>
                </a:extLst>
              </a:tr>
              <a:tr h="314268">
                <a:tc>
                  <a:txBody>
                    <a:bodyPr/>
                    <a:lstStyle/>
                    <a:p>
                      <a:pPr algn="ctr">
                        <a:lnSpc>
                          <a:spcPct val="200000"/>
                        </a:lnSpc>
                        <a:spcAft>
                          <a:spcPts val="0"/>
                        </a:spcAft>
                      </a:pPr>
                      <a:r>
                        <a:rPr lang="en-US" sz="1000" kern="100">
                          <a:effectLst/>
                        </a:rPr>
                        <a:t>PD (UGI</a:t>
                      </a:r>
                      <a:r>
                        <a:rPr lang="zh-CN" sz="1000" kern="100">
                          <a:effectLst/>
                        </a:rPr>
                        <a:t>∩</a:t>
                      </a:r>
                      <a:r>
                        <a:rPr lang="en-US" sz="1000" kern="100">
                          <a:effectLst/>
                        </a:rPr>
                        <a:t>AI)</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0.405</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PD (UGI</a:t>
                      </a:r>
                      <a:r>
                        <a:rPr lang="zh-CN" sz="1000" kern="100">
                          <a:effectLst/>
                        </a:rPr>
                        <a:t>∩</a:t>
                      </a:r>
                      <a:r>
                        <a:rPr lang="en-US" sz="1000" kern="100">
                          <a:effectLst/>
                        </a:rPr>
                        <a:t>AI)</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0.439</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05"/>
                  </a:ext>
                </a:extLst>
              </a:tr>
              <a:tr h="314268">
                <a:tc>
                  <a:txBody>
                    <a:bodyPr/>
                    <a:lstStyle/>
                    <a:p>
                      <a:pPr algn="ctr">
                        <a:lnSpc>
                          <a:spcPct val="200000"/>
                        </a:lnSpc>
                        <a:spcAft>
                          <a:spcPts val="0"/>
                        </a:spcAft>
                      </a:pPr>
                      <a:r>
                        <a:rPr lang="en-US" sz="1000" kern="100" dirty="0">
                          <a:effectLst/>
                        </a:rPr>
                        <a:t>PD (NDVI</a:t>
                      </a:r>
                      <a:r>
                        <a:rPr lang="zh-CN" sz="1000" kern="100" dirty="0">
                          <a:effectLst/>
                        </a:rPr>
                        <a:t>∩</a:t>
                      </a:r>
                      <a:r>
                        <a:rPr lang="en-US" sz="1000" kern="100" dirty="0">
                          <a:effectLst/>
                        </a:rPr>
                        <a:t>MPS)</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0.474</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Nonlinear</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dirty="0">
                          <a:effectLst/>
                        </a:rPr>
                        <a:t>PD (NDVI</a:t>
                      </a:r>
                      <a:r>
                        <a:rPr lang="zh-CN" sz="1000" kern="100" dirty="0">
                          <a:effectLst/>
                        </a:rPr>
                        <a:t>∩</a:t>
                      </a:r>
                      <a:r>
                        <a:rPr lang="en-US" sz="1000" kern="100" dirty="0">
                          <a:effectLst/>
                        </a:rPr>
                        <a:t>MPS)</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0.505</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Nonlinear</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06"/>
                  </a:ext>
                </a:extLst>
              </a:tr>
              <a:tr h="314268">
                <a:tc>
                  <a:txBody>
                    <a:bodyPr/>
                    <a:lstStyle/>
                    <a:p>
                      <a:pPr algn="ctr">
                        <a:lnSpc>
                          <a:spcPct val="200000"/>
                        </a:lnSpc>
                        <a:spcAft>
                          <a:spcPts val="0"/>
                        </a:spcAft>
                      </a:pPr>
                      <a:r>
                        <a:rPr lang="en-US" sz="1000" kern="100" dirty="0">
                          <a:effectLst/>
                        </a:rPr>
                        <a:t>PD (NDVI</a:t>
                      </a:r>
                      <a:r>
                        <a:rPr lang="zh-CN" sz="1000" kern="100" dirty="0">
                          <a:effectLst/>
                        </a:rPr>
                        <a:t>∩</a:t>
                      </a:r>
                      <a:r>
                        <a:rPr lang="en-US" sz="1000" kern="100" dirty="0">
                          <a:effectLst/>
                        </a:rPr>
                        <a:t>LDI)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0.362</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dirty="0">
                          <a:effectLst/>
                        </a:rPr>
                        <a:t>PD (NDVI</a:t>
                      </a:r>
                      <a:r>
                        <a:rPr lang="zh-CN" sz="1000" kern="100" dirty="0">
                          <a:effectLst/>
                        </a:rPr>
                        <a:t>∩</a:t>
                      </a:r>
                      <a:r>
                        <a:rPr lang="en-US" sz="1000" kern="100" dirty="0">
                          <a:effectLst/>
                        </a:rPr>
                        <a:t>LDI)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0.407</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07"/>
                  </a:ext>
                </a:extLst>
              </a:tr>
              <a:tr h="314268">
                <a:tc>
                  <a:txBody>
                    <a:bodyPr/>
                    <a:lstStyle/>
                    <a:p>
                      <a:pPr algn="ctr">
                        <a:lnSpc>
                          <a:spcPct val="200000"/>
                        </a:lnSpc>
                        <a:spcAft>
                          <a:spcPts val="0"/>
                        </a:spcAft>
                      </a:pPr>
                      <a:r>
                        <a:rPr lang="en-US" sz="1000" kern="100" dirty="0">
                          <a:effectLst/>
                        </a:rPr>
                        <a:t>PD (NDVI</a:t>
                      </a:r>
                      <a:r>
                        <a:rPr lang="zh-CN" sz="1000" kern="100" dirty="0">
                          <a:effectLst/>
                        </a:rPr>
                        <a:t>∩</a:t>
                      </a:r>
                      <a:r>
                        <a:rPr lang="en-US" sz="1000" kern="100" dirty="0">
                          <a:effectLst/>
                        </a:rPr>
                        <a:t>AI)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0.311</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dirty="0">
                          <a:effectLst/>
                        </a:rPr>
                        <a:t>PD (NDVI</a:t>
                      </a:r>
                      <a:r>
                        <a:rPr lang="zh-CN" sz="1000" kern="100" dirty="0">
                          <a:effectLst/>
                        </a:rPr>
                        <a:t>∩</a:t>
                      </a:r>
                      <a:r>
                        <a:rPr lang="en-US" sz="1000" kern="100" dirty="0">
                          <a:effectLst/>
                        </a:rPr>
                        <a:t>AI)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0.374</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08"/>
                  </a:ext>
                </a:extLst>
              </a:tr>
              <a:tr h="314268">
                <a:tc>
                  <a:txBody>
                    <a:bodyPr/>
                    <a:lstStyle/>
                    <a:p>
                      <a:pPr algn="ctr">
                        <a:lnSpc>
                          <a:spcPct val="200000"/>
                        </a:lnSpc>
                        <a:spcAft>
                          <a:spcPts val="0"/>
                        </a:spcAft>
                      </a:pPr>
                      <a:r>
                        <a:rPr lang="en-US" sz="1000" kern="100">
                          <a:effectLst/>
                        </a:rPr>
                        <a:t>PD (MPS</a:t>
                      </a:r>
                      <a:r>
                        <a:rPr lang="zh-CN" sz="1000" kern="100">
                          <a:effectLst/>
                        </a:rPr>
                        <a:t>∩</a:t>
                      </a:r>
                      <a:r>
                        <a:rPr lang="en-US" sz="1000" kern="100">
                          <a:effectLst/>
                        </a:rPr>
                        <a:t>LDI)</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0.252</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Binary</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PD (MPS</a:t>
                      </a:r>
                      <a:r>
                        <a:rPr lang="zh-CN" sz="1000" kern="100">
                          <a:effectLst/>
                        </a:rPr>
                        <a:t>∩</a:t>
                      </a:r>
                      <a:r>
                        <a:rPr lang="en-US" sz="1000" kern="100">
                          <a:effectLst/>
                        </a:rPr>
                        <a:t>LDI)</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0.308</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dirty="0">
                          <a:effectLst/>
                        </a:rPr>
                        <a:t>Nonlinear</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09"/>
                  </a:ext>
                </a:extLst>
              </a:tr>
              <a:tr h="314268">
                <a:tc>
                  <a:txBody>
                    <a:bodyPr/>
                    <a:lstStyle/>
                    <a:p>
                      <a:pPr algn="ctr">
                        <a:lnSpc>
                          <a:spcPct val="200000"/>
                        </a:lnSpc>
                        <a:spcAft>
                          <a:spcPts val="0"/>
                        </a:spcAft>
                      </a:pPr>
                      <a:r>
                        <a:rPr lang="en-US" sz="1000" kern="100">
                          <a:effectLst/>
                        </a:rPr>
                        <a:t>PD (MPS</a:t>
                      </a:r>
                      <a:r>
                        <a:rPr lang="zh-CN" sz="1000" kern="100">
                          <a:effectLst/>
                        </a:rPr>
                        <a:t>∩</a:t>
                      </a:r>
                      <a:r>
                        <a:rPr lang="en-US" sz="1000" kern="100">
                          <a:effectLst/>
                        </a:rPr>
                        <a:t>AI)</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0.267</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Nonlinear</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PD (MPS</a:t>
                      </a:r>
                      <a:r>
                        <a:rPr lang="zh-CN" sz="1000" kern="100">
                          <a:effectLst/>
                        </a:rPr>
                        <a:t>∩</a:t>
                      </a:r>
                      <a:r>
                        <a:rPr lang="en-US" sz="1000" kern="100">
                          <a:effectLst/>
                        </a:rPr>
                        <a:t>AI)</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a:effectLst/>
                        </a:rPr>
                        <a:t>0.289</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dirty="0">
                          <a:effectLst/>
                        </a:rPr>
                        <a:t>Nonlinear</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10"/>
                  </a:ext>
                </a:extLst>
              </a:tr>
              <a:tr h="314268">
                <a:tc>
                  <a:txBody>
                    <a:bodyPr/>
                    <a:lstStyle/>
                    <a:p>
                      <a:pPr algn="ctr">
                        <a:lnSpc>
                          <a:spcPct val="200000"/>
                        </a:lnSpc>
                        <a:spcAft>
                          <a:spcPts val="0"/>
                        </a:spcAft>
                      </a:pPr>
                      <a:r>
                        <a:rPr lang="en-US" sz="1000" kern="100" dirty="0">
                          <a:effectLst/>
                        </a:rPr>
                        <a:t>PD (LDI</a:t>
                      </a:r>
                      <a:r>
                        <a:rPr lang="zh-CN" sz="1000" kern="100" dirty="0">
                          <a:effectLst/>
                        </a:rPr>
                        <a:t>∩</a:t>
                      </a:r>
                      <a:r>
                        <a:rPr lang="en-US" sz="1000" kern="100" dirty="0">
                          <a:effectLst/>
                        </a:rPr>
                        <a:t>AI)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0.238</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a:effectLst/>
                        </a:rPr>
                        <a:t>Nonlinear</a:t>
                      </a:r>
                      <a:endParaRPr lang="zh-CN" sz="1000" kern="10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dirty="0">
                          <a:effectLst/>
                        </a:rPr>
                        <a:t>PD (LDI</a:t>
                      </a:r>
                      <a:r>
                        <a:rPr lang="zh-CN" sz="1000" kern="100" dirty="0">
                          <a:effectLst/>
                        </a:rPr>
                        <a:t>∩</a:t>
                      </a:r>
                      <a:r>
                        <a:rPr lang="en-US" sz="1000" kern="100" dirty="0">
                          <a:effectLst/>
                        </a:rPr>
                        <a:t>AI)</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nchor="ctr"/>
                </a:tc>
                <a:tc>
                  <a:txBody>
                    <a:bodyPr/>
                    <a:lstStyle/>
                    <a:p>
                      <a:pPr algn="ctr">
                        <a:lnSpc>
                          <a:spcPct val="200000"/>
                        </a:lnSpc>
                        <a:spcAft>
                          <a:spcPts val="0"/>
                        </a:spcAft>
                      </a:pPr>
                      <a:r>
                        <a:rPr lang="en-US" sz="1000" kern="100" dirty="0">
                          <a:effectLst/>
                        </a:rPr>
                        <a:t>0.231</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tc>
                  <a:txBody>
                    <a:bodyPr/>
                    <a:lstStyle/>
                    <a:p>
                      <a:pPr algn="ctr">
                        <a:lnSpc>
                          <a:spcPct val="200000"/>
                        </a:lnSpc>
                        <a:spcAft>
                          <a:spcPts val="0"/>
                        </a:spcAft>
                      </a:pPr>
                      <a:r>
                        <a:rPr lang="en-US" sz="1000" kern="100" dirty="0">
                          <a:effectLst/>
                        </a:rPr>
                        <a:t>Nonlinear</a:t>
                      </a:r>
                      <a:endParaRPr lang="zh-CN" sz="10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3943" marR="63943" marT="0" marB="0"/>
                </a:tc>
                <a:extLst>
                  <a:ext uri="{0D108BD9-81ED-4DB2-BD59-A6C34878D82A}">
                    <a16:rowId xmlns:a16="http://schemas.microsoft.com/office/drawing/2014/main" val="10011"/>
                  </a:ext>
                </a:extLst>
              </a:tr>
            </a:tbl>
          </a:graphicData>
        </a:graphic>
      </p:graphicFrame>
      <p:sp>
        <p:nvSpPr>
          <p:cNvPr id="19" name="矩形 18"/>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26" name="矩形 25"/>
          <p:cNvSpPr/>
          <p:nvPr/>
        </p:nvSpPr>
        <p:spPr>
          <a:xfrm>
            <a:off x="6131174" y="1319663"/>
            <a:ext cx="5978217" cy="4278094"/>
          </a:xfrm>
          <a:prstGeom prst="rect">
            <a:avLst/>
          </a:prstGeom>
        </p:spPr>
        <p:txBody>
          <a:bodyPr wrap="square">
            <a:spAutoFit/>
          </a:bodyPr>
          <a:lstStyle/>
          <a:p>
            <a:pPr marL="285750" indent="-285750" algn="just">
              <a:buFont typeface="Arial" panose="020B0604020202020204" pitchFamily="34" charset="0"/>
              <a:buChar char="•"/>
            </a:pPr>
            <a:r>
              <a:rPr lang="en-US" altLang="zh-CN" sz="1600" dirty="0"/>
              <a:t>The results indicate that the interaction of UGI factors greatly enhances their individual effects on waterlogging. In these 10 pairs of interactions, all the factors have strong binary enhancement, and some even show a non-linear enhancement. Both in Guangzhou and Shenzhen, the largest interaction is UGI area proportion interacting with NDVI, followed by NDVI interacting with MPS. This illustrates the importance of the interaction between the UGI area and its biophysical parameter (reflect vegetation healthy and density).</a:t>
            </a:r>
          </a:p>
          <a:p>
            <a:pPr marL="285750" indent="-285750" algn="just">
              <a:buFont typeface="Arial" panose="020B0604020202020204" pitchFamily="34" charset="0"/>
              <a:buChar char="•"/>
            </a:pPr>
            <a:endParaRPr lang="en-US" altLang="zh-CN" sz="1600" dirty="0"/>
          </a:p>
          <a:p>
            <a:pPr marL="285750" indent="-285750" algn="just">
              <a:buFont typeface="Arial" panose="020B0604020202020204" pitchFamily="34" charset="0"/>
              <a:buChar char="•"/>
            </a:pPr>
            <a:r>
              <a:rPr lang="en-US" altLang="zh-CN" sz="1600" dirty="0"/>
              <a:t>These results underscore the importance of the combination of UGI composition (area proportion and NDVI) and spatial configuration. On the basis of a certain percentage of UGI, the interaction of UGI composition and configuration can further enhance its impact on urban waterlogging, which has important implications for the metropolis with a shortage of urban land resources. </a:t>
            </a:r>
            <a:endParaRPr lang="zh-CN" altLang="en-US" sz="1600" dirty="0"/>
          </a:p>
        </p:txBody>
      </p:sp>
      <p:sp>
        <p:nvSpPr>
          <p:cNvPr id="27" name="Rettangolo 282">
            <a:hlinkClick r:id="rId18" action="ppaction://hlinksldjump"/>
            <a:extLst>
              <a:ext uri="{FF2B5EF4-FFF2-40B4-BE49-F238E27FC236}">
                <a16:creationId xmlns:a16="http://schemas.microsoft.com/office/drawing/2014/main" id="{97E93A03-E9CC-4AE7-9B53-0AE3B50A1639}"/>
              </a:ext>
            </a:extLst>
          </p:cNvPr>
          <p:cNvSpPr/>
          <p:nvPr/>
        </p:nvSpPr>
        <p:spPr>
          <a:xfrm>
            <a:off x="495687" y="5743094"/>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28"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2820875" y="5743094"/>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29"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5146063" y="5743094"/>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30"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7471251" y="5743094"/>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31"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9796439" y="5743094"/>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
        <p:nvSpPr>
          <p:cNvPr id="32" name="Rettangolo con angoli arrotondati 83">
            <a:hlinkClick r:id="rId23" action="ppaction://hlinksldjump"/>
            <a:extLst>
              <a:ext uri="{FF2B5EF4-FFF2-40B4-BE49-F238E27FC236}">
                <a16:creationId xmlns:a16="http://schemas.microsoft.com/office/drawing/2014/main" id="{2232A073-4AFD-40F3-9D9C-CC76589E416B}"/>
              </a:ext>
            </a:extLst>
          </p:cNvPr>
          <p:cNvSpPr/>
          <p:nvPr/>
        </p:nvSpPr>
        <p:spPr>
          <a:xfrm>
            <a:off x="10173202" y="705408"/>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Tree>
    <p:extLst>
      <p:ext uri="{BB962C8B-B14F-4D97-AF65-F5344CB8AC3E}">
        <p14:creationId xmlns:p14="http://schemas.microsoft.com/office/powerpoint/2010/main" val="2660900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图片 14"/>
          <p:cNvPicPr/>
          <p:nvPr/>
        </p:nvPicPr>
        <p:blipFill>
          <a:blip r:embed="rId17" cstate="print">
            <a:extLst>
              <a:ext uri="{28A0092B-C50C-407E-A947-70E740481C1C}">
                <a14:useLocalDpi xmlns:a14="http://schemas.microsoft.com/office/drawing/2010/main" val="0"/>
              </a:ext>
            </a:extLst>
          </a:blip>
          <a:stretch>
            <a:fillRect/>
          </a:stretch>
        </p:blipFill>
        <p:spPr>
          <a:xfrm>
            <a:off x="225327" y="1403294"/>
            <a:ext cx="4210657" cy="4130731"/>
          </a:xfrm>
          <a:prstGeom prst="rect">
            <a:avLst/>
          </a:prstGeom>
        </p:spPr>
      </p:pic>
      <p:sp>
        <p:nvSpPr>
          <p:cNvPr id="16" name="矩形 15"/>
          <p:cNvSpPr/>
          <p:nvPr/>
        </p:nvSpPr>
        <p:spPr>
          <a:xfrm>
            <a:off x="4435984" y="4828914"/>
            <a:ext cx="2823378" cy="707886"/>
          </a:xfrm>
          <a:prstGeom prst="rect">
            <a:avLst/>
          </a:prstGeom>
        </p:spPr>
        <p:txBody>
          <a:bodyPr wrap="square">
            <a:spAutoFit/>
          </a:bodyPr>
          <a:lstStyle/>
          <a:p>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Fig.8  The relationship between UGI variables and waterlogging for Guangzhou (</a:t>
            </a:r>
            <a:r>
              <a:rPr lang="en-US" altLang="zh-CN" sz="800" dirty="0" err="1">
                <a:latin typeface="Microsoft JhengHei" panose="020B0604030504040204" pitchFamily="34" charset="-120"/>
                <a:ea typeface="Microsoft JhengHei" panose="020B0604030504040204" pitchFamily="34" charset="-120"/>
                <a:cs typeface="Microsoft New Tai Lue" panose="020B0502040204020203" pitchFamily="34" charset="0"/>
              </a:rPr>
              <a:t>a~f</a:t>
            </a:r>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 and Shenzhen (</a:t>
            </a:r>
            <a:r>
              <a:rPr lang="en-US" altLang="zh-CN" sz="800" dirty="0" err="1">
                <a:latin typeface="Microsoft JhengHei" panose="020B0604030504040204" pitchFamily="34" charset="-120"/>
                <a:ea typeface="Microsoft JhengHei" panose="020B0604030504040204" pitchFamily="34" charset="-120"/>
                <a:cs typeface="Microsoft New Tai Lue" panose="020B0502040204020203" pitchFamily="34" charset="0"/>
              </a:rPr>
              <a:t>g~l</a:t>
            </a:r>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 </a:t>
            </a:r>
          </a:p>
          <a:p>
            <a:r>
              <a:rPr lang="en-US" altLang="zh-CN" sz="800" dirty="0">
                <a:latin typeface="Microsoft JhengHei" panose="020B0604030504040204" pitchFamily="34" charset="-120"/>
                <a:ea typeface="Microsoft JhengHei" panose="020B0604030504040204" pitchFamily="34" charset="-120"/>
                <a:cs typeface="Microsoft New Tai Lue" panose="020B0502040204020203" pitchFamily="34" charset="0"/>
              </a:rPr>
              <a:t>The blue line indicates the nonlinear fitting curve, the red line indicates the piecewise linear fitting curve in the intervals (orange).</a:t>
            </a:r>
            <a:endParaRPr lang="zh-CN" altLang="en-US" sz="800" dirty="0">
              <a:latin typeface="Microsoft JhengHei" panose="020B0604030504040204" pitchFamily="34" charset="-120"/>
              <a:ea typeface="Microsoft JhengHei" panose="020B0604030504040204" pitchFamily="34" charset="-120"/>
              <a:cs typeface="Microsoft New Tai Lue" panose="020B0502040204020203" pitchFamily="34" charset="0"/>
            </a:endParaRPr>
          </a:p>
        </p:txBody>
      </p:sp>
      <p:sp>
        <p:nvSpPr>
          <p:cNvPr id="18" name="矩形 17"/>
          <p:cNvSpPr/>
          <p:nvPr/>
        </p:nvSpPr>
        <p:spPr>
          <a:xfrm>
            <a:off x="225328" y="1001024"/>
            <a:ext cx="2567754"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Results &amp; Analysis (4)</a:t>
            </a:r>
          </a:p>
        </p:txBody>
      </p:sp>
      <p:sp>
        <p:nvSpPr>
          <p:cNvPr id="19" name="矩形 18"/>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8"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28" name="矩形 27"/>
          <p:cNvSpPr/>
          <p:nvPr/>
        </p:nvSpPr>
        <p:spPr>
          <a:xfrm>
            <a:off x="4725592" y="1661134"/>
            <a:ext cx="7256858" cy="1477328"/>
          </a:xfrm>
          <a:prstGeom prst="rect">
            <a:avLst/>
          </a:prstGeom>
          <a:solidFill>
            <a:srgbClr val="9BBB59">
              <a:lumMod val="20000"/>
              <a:lumOff val="80000"/>
            </a:srgbClr>
          </a:solid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cs typeface="Calibri" panose="020F0502020204030204" pitchFamily="34" charset="0"/>
              </a:rPr>
              <a:t>The effect of UGI on urban waterlogging is nonlinear and contains a threshold. In Guangzhou, the NDVI present a strong negative linear relationship only when the NDVI value is greater than 0.06 (Fig.8a). When the NDVI value is less than 0.06, there is no longer a linear relationship between NDVI and urban waterlogging.</a:t>
            </a:r>
            <a:endParaRPr kumimoji="0" lang="zh-CN" altLang="en-US" sz="1800" b="0" i="0" u="none" strike="noStrike" kern="0" cap="none" spc="0" normalizeH="0" baseline="0" noProof="0" dirty="0">
              <a:ln>
                <a:noFill/>
              </a:ln>
              <a:solidFill>
                <a:prstClr val="black"/>
              </a:solidFill>
              <a:effectLst/>
              <a:uLnTx/>
              <a:uFillTx/>
              <a:cs typeface="Calibri" panose="020F0502020204030204" pitchFamily="34" charset="0"/>
            </a:endParaRPr>
          </a:p>
        </p:txBody>
      </p:sp>
      <p:sp>
        <p:nvSpPr>
          <p:cNvPr id="29" name="矩形 28"/>
          <p:cNvSpPr/>
          <p:nvPr/>
        </p:nvSpPr>
        <p:spPr>
          <a:xfrm>
            <a:off x="4725592" y="3538394"/>
            <a:ext cx="7256858" cy="646331"/>
          </a:xfrm>
          <a:prstGeom prst="rect">
            <a:avLst/>
          </a:prstGeom>
          <a:solidFill>
            <a:srgbClr val="F79646">
              <a:lumMod val="20000"/>
              <a:lumOff val="80000"/>
            </a:srgbClr>
          </a:solid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solidFill>
                <a:effectLst/>
                <a:uLnTx/>
                <a:uFillTx/>
                <a:cs typeface="Calibri" panose="020F0502020204030204" pitchFamily="34" charset="0"/>
              </a:rPr>
              <a:t>This result suggests that sparse vegetation is difficult to play an active role in alleviating urban waterlogging. </a:t>
            </a:r>
            <a:endParaRPr kumimoji="0" lang="zh-CN" altLang="en-US" sz="1800" b="0" i="0" u="none" strike="noStrike" kern="0" cap="none" spc="0" normalizeH="0" baseline="0" noProof="0" dirty="0">
              <a:ln>
                <a:noFill/>
              </a:ln>
              <a:solidFill>
                <a:prstClr val="black"/>
              </a:solidFill>
              <a:effectLst/>
              <a:uLnTx/>
              <a:uFillTx/>
              <a:cs typeface="Calibri" panose="020F0502020204030204" pitchFamily="34" charset="0"/>
            </a:endParaRPr>
          </a:p>
        </p:txBody>
      </p:sp>
      <p:sp>
        <p:nvSpPr>
          <p:cNvPr id="30"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495687"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31"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2820875"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32"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5146063"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33"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7471251"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34" name="Rettangolo 282">
            <a:hlinkClick r:id="rId23" action="ppaction://hlinksldjump"/>
            <a:extLst>
              <a:ext uri="{FF2B5EF4-FFF2-40B4-BE49-F238E27FC236}">
                <a16:creationId xmlns:a16="http://schemas.microsoft.com/office/drawing/2014/main" id="{97E93A03-E9CC-4AE7-9B53-0AE3B50A1639}"/>
              </a:ext>
            </a:extLst>
          </p:cNvPr>
          <p:cNvSpPr/>
          <p:nvPr/>
        </p:nvSpPr>
        <p:spPr>
          <a:xfrm>
            <a:off x="9796439"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
        <p:nvSpPr>
          <p:cNvPr id="35" name="Rettangolo con angoli arrotondati 83">
            <a:hlinkClick r:id="rId24" action="ppaction://hlinksldjump"/>
            <a:extLst>
              <a:ext uri="{FF2B5EF4-FFF2-40B4-BE49-F238E27FC236}">
                <a16:creationId xmlns:a16="http://schemas.microsoft.com/office/drawing/2014/main" id="{2232A073-4AFD-40F3-9D9C-CC76589E416B}"/>
              </a:ext>
            </a:extLst>
          </p:cNvPr>
          <p:cNvSpPr/>
          <p:nvPr/>
        </p:nvSpPr>
        <p:spPr>
          <a:xfrm>
            <a:off x="10173202" y="705408"/>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Tree>
    <p:extLst>
      <p:ext uri="{BB962C8B-B14F-4D97-AF65-F5344CB8AC3E}">
        <p14:creationId xmlns:p14="http://schemas.microsoft.com/office/powerpoint/2010/main" val="1593568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矩形 17"/>
          <p:cNvSpPr/>
          <p:nvPr/>
        </p:nvSpPr>
        <p:spPr>
          <a:xfrm>
            <a:off x="225328" y="1001024"/>
            <a:ext cx="2567754"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Results &amp; Analysis (5)</a:t>
            </a:r>
          </a:p>
        </p:txBody>
      </p:sp>
      <p:sp>
        <p:nvSpPr>
          <p:cNvPr id="19" name="矩形 18"/>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28" name="矩形 27"/>
          <p:cNvSpPr/>
          <p:nvPr/>
        </p:nvSpPr>
        <p:spPr>
          <a:xfrm>
            <a:off x="111009" y="1848489"/>
            <a:ext cx="3497926" cy="2862322"/>
          </a:xfrm>
          <a:prstGeom prst="rect">
            <a:avLst/>
          </a:prstGeom>
          <a:solidFill>
            <a:srgbClr val="9BBB59">
              <a:lumMod val="20000"/>
              <a:lumOff val="80000"/>
            </a:srgbClr>
          </a:solidFill>
        </p:spPr>
        <p:txBody>
          <a:bodyPr wrap="square">
            <a:spAutoFit/>
          </a:bodyPr>
          <a:lstStyle/>
          <a:p>
            <a:pPr lvl="0" algn="just"/>
            <a:r>
              <a:rPr lang="en-US" altLang="zh-CN" kern="0" dirty="0">
                <a:solidFill>
                  <a:prstClr val="black"/>
                </a:solidFill>
                <a:cs typeface="Calibri" panose="020F0502020204030204" pitchFamily="34" charset="0"/>
              </a:rPr>
              <a:t>As for UGI area proportion (Fig.8b), with the increase of UGI proportion, the decreasing trend of urban waterlogging is gradually gentle. Therefore, it can be inferred that the proportion of UGI needs to be maintained at a certain proportion (exceed lower threshold) in order to effectively exert its waterlogging mitigation effect. </a:t>
            </a:r>
          </a:p>
        </p:txBody>
      </p:sp>
      <p:pic>
        <p:nvPicPr>
          <p:cNvPr id="26" name="图片 25"/>
          <p:cNvPicPr>
            <a:picLocks noChangeAspect="1"/>
          </p:cNvPicPr>
          <p:nvPr/>
        </p:nvPicPr>
        <p:blipFill rotWithShape="1">
          <a:blip r:embed="rId18"/>
          <a:srcRect r="511"/>
          <a:stretch/>
        </p:blipFill>
        <p:spPr>
          <a:xfrm>
            <a:off x="3614511" y="2276107"/>
            <a:ext cx="4216743" cy="3180945"/>
          </a:xfrm>
          <a:prstGeom prst="rect">
            <a:avLst/>
          </a:prstGeom>
        </p:spPr>
      </p:pic>
      <p:pic>
        <p:nvPicPr>
          <p:cNvPr id="27" name="图片 26"/>
          <p:cNvPicPr>
            <a:picLocks noChangeAspect="1"/>
          </p:cNvPicPr>
          <p:nvPr/>
        </p:nvPicPr>
        <p:blipFill>
          <a:blip r:embed="rId19"/>
          <a:stretch>
            <a:fillRect/>
          </a:stretch>
        </p:blipFill>
        <p:spPr>
          <a:xfrm>
            <a:off x="7831254" y="2276107"/>
            <a:ext cx="4279338" cy="3180945"/>
          </a:xfrm>
          <a:prstGeom prst="rect">
            <a:avLst/>
          </a:prstGeom>
        </p:spPr>
      </p:pic>
      <p:cxnSp>
        <p:nvCxnSpPr>
          <p:cNvPr id="30" name="直接箭头连接符 29"/>
          <p:cNvCxnSpPr/>
          <p:nvPr/>
        </p:nvCxnSpPr>
        <p:spPr>
          <a:xfrm>
            <a:off x="4786497" y="2178830"/>
            <a:ext cx="0" cy="2748064"/>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31" name="直接箭头连接符 30"/>
          <p:cNvCxnSpPr/>
          <p:nvPr/>
        </p:nvCxnSpPr>
        <p:spPr>
          <a:xfrm>
            <a:off x="6446684" y="2178830"/>
            <a:ext cx="0" cy="2748064"/>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32" name="直接箭头连接符 31"/>
          <p:cNvCxnSpPr/>
          <p:nvPr/>
        </p:nvCxnSpPr>
        <p:spPr>
          <a:xfrm>
            <a:off x="9228795" y="2178830"/>
            <a:ext cx="0" cy="2748064"/>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33" name="直接箭头连接符 32"/>
          <p:cNvCxnSpPr/>
          <p:nvPr/>
        </p:nvCxnSpPr>
        <p:spPr>
          <a:xfrm>
            <a:off x="10736583" y="2198286"/>
            <a:ext cx="0" cy="2748064"/>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sp>
        <p:nvSpPr>
          <p:cNvPr id="34" name="矩形 33"/>
          <p:cNvSpPr/>
          <p:nvPr/>
        </p:nvSpPr>
        <p:spPr>
          <a:xfrm>
            <a:off x="4078418" y="1828954"/>
            <a:ext cx="1669496" cy="369332"/>
          </a:xfrm>
          <a:prstGeom prst="rect">
            <a:avLst/>
          </a:prstGeom>
        </p:spPr>
        <p:txBody>
          <a:bodyPr wrap="none">
            <a:spAutoFit/>
          </a:bodyPr>
          <a:lstStyle/>
          <a:p>
            <a:r>
              <a:rPr lang="en-US" altLang="zh-CN" dirty="0">
                <a:solidFill>
                  <a:srgbClr val="FF0000"/>
                </a:solidFill>
                <a:latin typeface="Calibri" panose="020F0502020204030204" pitchFamily="34" charset="0"/>
                <a:cs typeface="Calibri" panose="020F0502020204030204" pitchFamily="34" charset="0"/>
              </a:rPr>
              <a:t>lower threshold</a:t>
            </a:r>
            <a:endParaRPr lang="zh-CN" altLang="en-US" dirty="0">
              <a:solidFill>
                <a:srgbClr val="FF0000"/>
              </a:solidFill>
            </a:endParaRPr>
          </a:p>
        </p:txBody>
      </p:sp>
      <p:sp>
        <p:nvSpPr>
          <p:cNvPr id="35" name="矩形 34"/>
          <p:cNvSpPr/>
          <p:nvPr/>
        </p:nvSpPr>
        <p:spPr>
          <a:xfrm>
            <a:off x="8394047" y="1848489"/>
            <a:ext cx="1669496" cy="369332"/>
          </a:xfrm>
          <a:prstGeom prst="rect">
            <a:avLst/>
          </a:prstGeom>
        </p:spPr>
        <p:txBody>
          <a:bodyPr wrap="none">
            <a:spAutoFit/>
          </a:bodyPr>
          <a:lstStyle/>
          <a:p>
            <a:r>
              <a:rPr lang="en-US" altLang="zh-CN" dirty="0">
                <a:solidFill>
                  <a:srgbClr val="FF0000"/>
                </a:solidFill>
                <a:latin typeface="Calibri" panose="020F0502020204030204" pitchFamily="34" charset="0"/>
                <a:cs typeface="Calibri" panose="020F0502020204030204" pitchFamily="34" charset="0"/>
              </a:rPr>
              <a:t>lower threshold</a:t>
            </a:r>
            <a:endParaRPr lang="zh-CN" altLang="en-US" dirty="0">
              <a:solidFill>
                <a:srgbClr val="FF0000"/>
              </a:solidFill>
            </a:endParaRPr>
          </a:p>
        </p:txBody>
      </p:sp>
      <p:sp>
        <p:nvSpPr>
          <p:cNvPr id="36" name="矩形 35"/>
          <p:cNvSpPr/>
          <p:nvPr/>
        </p:nvSpPr>
        <p:spPr>
          <a:xfrm>
            <a:off x="5753490" y="1824410"/>
            <a:ext cx="1698094" cy="369332"/>
          </a:xfrm>
          <a:prstGeom prst="rect">
            <a:avLst/>
          </a:prstGeom>
        </p:spPr>
        <p:txBody>
          <a:bodyPr wrap="none">
            <a:spAutoFit/>
          </a:bodyPr>
          <a:lstStyle/>
          <a:p>
            <a:r>
              <a:rPr lang="en-US" altLang="zh-CN" dirty="0">
                <a:solidFill>
                  <a:srgbClr val="FF0000"/>
                </a:solidFill>
                <a:latin typeface="Calibri" panose="020F0502020204030204" pitchFamily="34" charset="0"/>
                <a:cs typeface="Calibri" panose="020F0502020204030204" pitchFamily="34" charset="0"/>
              </a:rPr>
              <a:t>upper threshold</a:t>
            </a:r>
            <a:endParaRPr lang="zh-CN" altLang="en-US" dirty="0">
              <a:solidFill>
                <a:srgbClr val="FF0000"/>
              </a:solidFill>
            </a:endParaRPr>
          </a:p>
        </p:txBody>
      </p:sp>
      <p:sp>
        <p:nvSpPr>
          <p:cNvPr id="37" name="矩形 36"/>
          <p:cNvSpPr/>
          <p:nvPr/>
        </p:nvSpPr>
        <p:spPr>
          <a:xfrm>
            <a:off x="9968390" y="1848489"/>
            <a:ext cx="1698094" cy="369332"/>
          </a:xfrm>
          <a:prstGeom prst="rect">
            <a:avLst/>
          </a:prstGeom>
        </p:spPr>
        <p:txBody>
          <a:bodyPr wrap="none">
            <a:spAutoFit/>
          </a:bodyPr>
          <a:lstStyle/>
          <a:p>
            <a:r>
              <a:rPr lang="en-US" altLang="zh-CN" dirty="0">
                <a:solidFill>
                  <a:srgbClr val="FF0000"/>
                </a:solidFill>
                <a:latin typeface="Calibri" panose="020F0502020204030204" pitchFamily="34" charset="0"/>
                <a:cs typeface="Calibri" panose="020F0502020204030204" pitchFamily="34" charset="0"/>
              </a:rPr>
              <a:t>upper threshold</a:t>
            </a:r>
            <a:endParaRPr lang="zh-CN" altLang="en-US" dirty="0">
              <a:solidFill>
                <a:srgbClr val="FF0000"/>
              </a:solidFill>
            </a:endParaRPr>
          </a:p>
        </p:txBody>
      </p:sp>
      <p:sp>
        <p:nvSpPr>
          <p:cNvPr id="38" name="文本框 37">
            <a:extLst>
              <a:ext uri="{FF2B5EF4-FFF2-40B4-BE49-F238E27FC236}">
                <a16:creationId xmlns:a16="http://schemas.microsoft.com/office/drawing/2014/main" id="{E06154C7-402C-4926-ACC3-FA9836722703}"/>
              </a:ext>
            </a:extLst>
          </p:cNvPr>
          <p:cNvSpPr txBox="1"/>
          <p:nvPr/>
        </p:nvSpPr>
        <p:spPr>
          <a:xfrm>
            <a:off x="4786497" y="5238498"/>
            <a:ext cx="2050743" cy="369332"/>
          </a:xfrm>
          <a:prstGeom prst="rect">
            <a:avLst/>
          </a:prstGeom>
          <a:solidFill>
            <a:schemeClr val="bg1"/>
          </a:solidFill>
        </p:spPr>
        <p:txBody>
          <a:bodyPr wrap="square" rtlCol="0">
            <a:spAutoFit/>
          </a:bodyPr>
          <a:lstStyle/>
          <a:p>
            <a:endParaRPr lang="zh-CN" altLang="en-US" dirty="0"/>
          </a:p>
        </p:txBody>
      </p:sp>
      <p:sp>
        <p:nvSpPr>
          <p:cNvPr id="39" name="文本框 38">
            <a:extLst>
              <a:ext uri="{FF2B5EF4-FFF2-40B4-BE49-F238E27FC236}">
                <a16:creationId xmlns:a16="http://schemas.microsoft.com/office/drawing/2014/main" id="{E6C06E8E-575A-4334-9802-F84299A3D5E2}"/>
              </a:ext>
            </a:extLst>
          </p:cNvPr>
          <p:cNvSpPr txBox="1"/>
          <p:nvPr/>
        </p:nvSpPr>
        <p:spPr>
          <a:xfrm>
            <a:off x="9215823" y="5238498"/>
            <a:ext cx="2050743" cy="369332"/>
          </a:xfrm>
          <a:prstGeom prst="rect">
            <a:avLst/>
          </a:prstGeom>
          <a:solidFill>
            <a:schemeClr val="bg1"/>
          </a:solidFill>
        </p:spPr>
        <p:txBody>
          <a:bodyPr wrap="square" rtlCol="0">
            <a:spAutoFit/>
          </a:bodyPr>
          <a:lstStyle/>
          <a:p>
            <a:endParaRPr lang="zh-CN" altLang="en-US" dirty="0"/>
          </a:p>
        </p:txBody>
      </p:sp>
      <p:sp>
        <p:nvSpPr>
          <p:cNvPr id="40" name="文本框 39">
            <a:extLst>
              <a:ext uri="{FF2B5EF4-FFF2-40B4-BE49-F238E27FC236}">
                <a16:creationId xmlns:a16="http://schemas.microsoft.com/office/drawing/2014/main" id="{33474AC9-7A10-4BD3-922D-0085E222ADE6}"/>
              </a:ext>
            </a:extLst>
          </p:cNvPr>
          <p:cNvSpPr txBox="1"/>
          <p:nvPr/>
        </p:nvSpPr>
        <p:spPr>
          <a:xfrm>
            <a:off x="4929057" y="5206638"/>
            <a:ext cx="1652077" cy="369332"/>
          </a:xfrm>
          <a:prstGeom prst="rect">
            <a:avLst/>
          </a:prstGeom>
          <a:noFill/>
        </p:spPr>
        <p:txBody>
          <a:bodyPr wrap="square">
            <a:spAutoFit/>
          </a:bodyPr>
          <a:lstStyle/>
          <a:p>
            <a:pPr algn="ctr"/>
            <a:r>
              <a:rPr lang="en-US" altLang="zh-CN" dirty="0">
                <a:latin typeface="Calibri" panose="020F0502020204030204" pitchFamily="34" charset="0"/>
                <a:cs typeface="Calibri" panose="020F0502020204030204" pitchFamily="34" charset="0"/>
              </a:rPr>
              <a:t>UGI proportion</a:t>
            </a:r>
            <a:endParaRPr lang="zh-CN" altLang="en-US" dirty="0"/>
          </a:p>
        </p:txBody>
      </p:sp>
      <p:sp>
        <p:nvSpPr>
          <p:cNvPr id="41" name="文本框 40">
            <a:extLst>
              <a:ext uri="{FF2B5EF4-FFF2-40B4-BE49-F238E27FC236}">
                <a16:creationId xmlns:a16="http://schemas.microsoft.com/office/drawing/2014/main" id="{2D8C36E4-6090-4B34-98B8-D58C51A05369}"/>
              </a:ext>
            </a:extLst>
          </p:cNvPr>
          <p:cNvSpPr txBox="1"/>
          <p:nvPr/>
        </p:nvSpPr>
        <p:spPr>
          <a:xfrm>
            <a:off x="9003240" y="5238498"/>
            <a:ext cx="2237363" cy="369332"/>
          </a:xfrm>
          <a:prstGeom prst="rect">
            <a:avLst/>
          </a:prstGeom>
          <a:noFill/>
        </p:spPr>
        <p:txBody>
          <a:bodyPr wrap="square">
            <a:spAutoFit/>
          </a:bodyPr>
          <a:lstStyle/>
          <a:p>
            <a:pPr algn="ctr"/>
            <a:r>
              <a:rPr lang="en-US" altLang="zh-CN" dirty="0">
                <a:latin typeface="Calibri" panose="020F0502020204030204" pitchFamily="34" charset="0"/>
                <a:cs typeface="Calibri" panose="020F0502020204030204" pitchFamily="34" charset="0"/>
              </a:rPr>
              <a:t>UGI proportion</a:t>
            </a:r>
            <a:endParaRPr lang="zh-CN" altLang="en-US" dirty="0"/>
          </a:p>
        </p:txBody>
      </p:sp>
      <p:sp>
        <p:nvSpPr>
          <p:cNvPr id="42"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495687"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43"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2820875"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44"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5146063"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45" name="Rettangolo 282">
            <a:hlinkClick r:id="rId23" action="ppaction://hlinksldjump"/>
            <a:extLst>
              <a:ext uri="{FF2B5EF4-FFF2-40B4-BE49-F238E27FC236}">
                <a16:creationId xmlns:a16="http://schemas.microsoft.com/office/drawing/2014/main" id="{97E93A03-E9CC-4AE7-9B53-0AE3B50A1639}"/>
              </a:ext>
            </a:extLst>
          </p:cNvPr>
          <p:cNvSpPr/>
          <p:nvPr/>
        </p:nvSpPr>
        <p:spPr>
          <a:xfrm>
            <a:off x="7471251"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46" name="Rettangolo 282">
            <a:hlinkClick r:id="rId24" action="ppaction://hlinksldjump"/>
            <a:extLst>
              <a:ext uri="{FF2B5EF4-FFF2-40B4-BE49-F238E27FC236}">
                <a16:creationId xmlns:a16="http://schemas.microsoft.com/office/drawing/2014/main" id="{97E93A03-E9CC-4AE7-9B53-0AE3B50A1639}"/>
              </a:ext>
            </a:extLst>
          </p:cNvPr>
          <p:cNvSpPr/>
          <p:nvPr/>
        </p:nvSpPr>
        <p:spPr>
          <a:xfrm>
            <a:off x="9796439" y="556211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
        <p:nvSpPr>
          <p:cNvPr id="47" name="Rettangolo con angoli arrotondati 83">
            <a:hlinkClick r:id="rId25" action="ppaction://hlinksldjump"/>
            <a:extLst>
              <a:ext uri="{FF2B5EF4-FFF2-40B4-BE49-F238E27FC236}">
                <a16:creationId xmlns:a16="http://schemas.microsoft.com/office/drawing/2014/main" id="{2232A073-4AFD-40F3-9D9C-CC76589E416B}"/>
              </a:ext>
            </a:extLst>
          </p:cNvPr>
          <p:cNvSpPr/>
          <p:nvPr/>
        </p:nvSpPr>
        <p:spPr>
          <a:xfrm>
            <a:off x="10173202" y="705408"/>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Tree>
    <p:extLst>
      <p:ext uri="{BB962C8B-B14F-4D97-AF65-F5344CB8AC3E}">
        <p14:creationId xmlns:p14="http://schemas.microsoft.com/office/powerpoint/2010/main" val="11505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ppt_x"/>
                                          </p:val>
                                        </p:tav>
                                        <p:tav tm="100000">
                                          <p:val>
                                            <p:strVal val="#ppt_x"/>
                                          </p:val>
                                        </p:tav>
                                      </p:tavLst>
                                    </p:anim>
                                    <p:anim calcmode="lin" valueType="num">
                                      <p:cBhvr additive="base">
                                        <p:cTn id="26" dur="500" fill="hold"/>
                                        <p:tgtEl>
                                          <p:spTgt spid="3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ppt_x"/>
                                          </p:val>
                                        </p:tav>
                                        <p:tav tm="100000">
                                          <p:val>
                                            <p:strVal val="#ppt_x"/>
                                          </p:val>
                                        </p:tav>
                                      </p:tavLst>
                                    </p:anim>
                                    <p:anim calcmode="lin" valueType="num">
                                      <p:cBhvr additive="base">
                                        <p:cTn id="30" dur="500" fill="hold"/>
                                        <p:tgtEl>
                                          <p:spTgt spid="3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ppt_x"/>
                                          </p:val>
                                        </p:tav>
                                        <p:tav tm="100000">
                                          <p:val>
                                            <p:strVal val="#ppt_x"/>
                                          </p:val>
                                        </p:tav>
                                      </p:tavLst>
                                    </p:anim>
                                    <p:anim calcmode="lin" valueType="num">
                                      <p:cBhvr additive="base">
                                        <p:cTn id="34" dur="500" fill="hold"/>
                                        <p:tgtEl>
                                          <p:spTgt spid="3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ppt_x"/>
                                          </p:val>
                                        </p:tav>
                                        <p:tav tm="100000">
                                          <p:val>
                                            <p:strVal val="#ppt_x"/>
                                          </p:val>
                                        </p:tav>
                                      </p:tavLst>
                                    </p:anim>
                                    <p:anim calcmode="lin" valueType="num">
                                      <p:cBhvr additive="base">
                                        <p:cTn id="3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9872" y="2367505"/>
            <a:ext cx="3419384" cy="2308324"/>
          </a:xfrm>
          <a:prstGeom prst="rect">
            <a:avLst/>
          </a:prstGeom>
          <a:solidFill>
            <a:schemeClr val="accent6">
              <a:lumMod val="20000"/>
              <a:lumOff val="80000"/>
            </a:schemeClr>
          </a:solid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altLang="zh-CN" dirty="0">
                <a:latin typeface="Calibri" panose="020F0502020204030204" pitchFamily="34" charset="0"/>
                <a:cs typeface="Calibri" panose="020F0502020204030204" pitchFamily="34" charset="0"/>
              </a:rPr>
              <a:t>If the proportion of UGI is lower than the lower threshold, it is difficult to effectively alleviate urban waterlogging magnitude; whereas when it exceeds the upper threshold, the mitigation effect is no longer enhanced with the increase of the UGI proportion.</a:t>
            </a:r>
          </a:p>
        </p:txBody>
      </p:sp>
      <p:sp>
        <p:nvSpPr>
          <p:cNvPr id="13" name="文本框 14">
            <a:extLst>
              <a:ext uri="{FF2B5EF4-FFF2-40B4-BE49-F238E27FC236}">
                <a16:creationId xmlns:a16="http://schemas.microsoft.com/office/drawing/2014/main" id="{F2CE316F-5E60-408F-992F-F16DECA4BE6C}"/>
              </a:ext>
            </a:extLst>
          </p:cNvPr>
          <p:cNvSpPr txBox="1"/>
          <p:nvPr/>
        </p:nvSpPr>
        <p:spPr>
          <a:xfrm>
            <a:off x="3019945" y="5688986"/>
            <a:ext cx="2050743" cy="369332"/>
          </a:xfrm>
          <a:prstGeom prst="rect">
            <a:avLst/>
          </a:prstGeom>
          <a:solidFill>
            <a:schemeClr val="bg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5" name="文本框 17">
            <a:extLst>
              <a:ext uri="{FF2B5EF4-FFF2-40B4-BE49-F238E27FC236}">
                <a16:creationId xmlns:a16="http://schemas.microsoft.com/office/drawing/2014/main" id="{1FB15EE4-E021-4523-925E-3EF8A5A993DE}"/>
              </a:ext>
            </a:extLst>
          </p:cNvPr>
          <p:cNvSpPr txBox="1"/>
          <p:nvPr/>
        </p:nvSpPr>
        <p:spPr>
          <a:xfrm>
            <a:off x="7428928" y="5688986"/>
            <a:ext cx="2050743" cy="369332"/>
          </a:xfrm>
          <a:prstGeom prst="rect">
            <a:avLst/>
          </a:prstGeom>
          <a:solidFill>
            <a:schemeClr val="bg1"/>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grpSp>
        <p:nvGrpSpPr>
          <p:cNvPr id="17"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18"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19"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20"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21"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22"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24"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矩形 27"/>
          <p:cNvSpPr/>
          <p:nvPr/>
        </p:nvSpPr>
        <p:spPr>
          <a:xfrm>
            <a:off x="225328" y="1001024"/>
            <a:ext cx="2567754"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Results &amp; Analysis (6)</a:t>
            </a:r>
          </a:p>
        </p:txBody>
      </p:sp>
      <p:sp>
        <p:nvSpPr>
          <p:cNvPr id="29" name="矩形 28"/>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pic>
        <p:nvPicPr>
          <p:cNvPr id="36" name="图片 35"/>
          <p:cNvPicPr>
            <a:picLocks noChangeAspect="1"/>
          </p:cNvPicPr>
          <p:nvPr/>
        </p:nvPicPr>
        <p:blipFill rotWithShape="1">
          <a:blip r:embed="rId18"/>
          <a:srcRect r="511"/>
          <a:stretch/>
        </p:blipFill>
        <p:spPr>
          <a:xfrm>
            <a:off x="3614511" y="2276107"/>
            <a:ext cx="4216743" cy="3180945"/>
          </a:xfrm>
          <a:prstGeom prst="rect">
            <a:avLst/>
          </a:prstGeom>
        </p:spPr>
      </p:pic>
      <p:pic>
        <p:nvPicPr>
          <p:cNvPr id="37" name="图片 36"/>
          <p:cNvPicPr>
            <a:picLocks noChangeAspect="1"/>
          </p:cNvPicPr>
          <p:nvPr/>
        </p:nvPicPr>
        <p:blipFill>
          <a:blip r:embed="rId19"/>
          <a:stretch>
            <a:fillRect/>
          </a:stretch>
        </p:blipFill>
        <p:spPr>
          <a:xfrm>
            <a:off x="7831254" y="2276107"/>
            <a:ext cx="4279338" cy="3180945"/>
          </a:xfrm>
          <a:prstGeom prst="rect">
            <a:avLst/>
          </a:prstGeom>
        </p:spPr>
      </p:pic>
      <p:cxnSp>
        <p:nvCxnSpPr>
          <p:cNvPr id="38" name="直接箭头连接符 37"/>
          <p:cNvCxnSpPr/>
          <p:nvPr/>
        </p:nvCxnSpPr>
        <p:spPr>
          <a:xfrm>
            <a:off x="4786497" y="2178830"/>
            <a:ext cx="0" cy="2748064"/>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39" name="直接箭头连接符 38"/>
          <p:cNvCxnSpPr/>
          <p:nvPr/>
        </p:nvCxnSpPr>
        <p:spPr>
          <a:xfrm>
            <a:off x="6446684" y="2178830"/>
            <a:ext cx="0" cy="2748064"/>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40" name="直接箭头连接符 39"/>
          <p:cNvCxnSpPr/>
          <p:nvPr/>
        </p:nvCxnSpPr>
        <p:spPr>
          <a:xfrm>
            <a:off x="9228795" y="2178830"/>
            <a:ext cx="0" cy="2748064"/>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直接箭头连接符 40"/>
          <p:cNvCxnSpPr/>
          <p:nvPr/>
        </p:nvCxnSpPr>
        <p:spPr>
          <a:xfrm>
            <a:off x="10736583" y="2198286"/>
            <a:ext cx="0" cy="2748064"/>
          </a:xfrm>
          <a:prstGeom prst="straightConnector1">
            <a:avLst/>
          </a:prstGeom>
          <a:ln>
            <a:solidFill>
              <a:srgbClr val="7030A0"/>
            </a:solidFill>
            <a:tailEnd type="triangle"/>
          </a:ln>
        </p:spPr>
        <p:style>
          <a:lnRef idx="2">
            <a:schemeClr val="accent1"/>
          </a:lnRef>
          <a:fillRef idx="0">
            <a:schemeClr val="accent1"/>
          </a:fillRef>
          <a:effectRef idx="1">
            <a:schemeClr val="accent1"/>
          </a:effectRef>
          <a:fontRef idx="minor">
            <a:schemeClr val="tx1"/>
          </a:fontRef>
        </p:style>
      </p:cxnSp>
      <p:sp>
        <p:nvSpPr>
          <p:cNvPr id="42" name="矩形 41"/>
          <p:cNvSpPr/>
          <p:nvPr/>
        </p:nvSpPr>
        <p:spPr>
          <a:xfrm>
            <a:off x="4078418" y="1828954"/>
            <a:ext cx="1669496" cy="369332"/>
          </a:xfrm>
          <a:prstGeom prst="rect">
            <a:avLst/>
          </a:prstGeom>
        </p:spPr>
        <p:txBody>
          <a:bodyPr wrap="none">
            <a:spAutoFit/>
          </a:bodyPr>
          <a:lstStyle/>
          <a:p>
            <a:r>
              <a:rPr lang="en-US" altLang="zh-CN" dirty="0">
                <a:solidFill>
                  <a:srgbClr val="FF0000"/>
                </a:solidFill>
                <a:latin typeface="Calibri" panose="020F0502020204030204" pitchFamily="34" charset="0"/>
                <a:cs typeface="Calibri" panose="020F0502020204030204" pitchFamily="34" charset="0"/>
              </a:rPr>
              <a:t>lower threshold</a:t>
            </a:r>
            <a:endParaRPr lang="zh-CN" altLang="en-US" dirty="0">
              <a:solidFill>
                <a:srgbClr val="FF0000"/>
              </a:solidFill>
            </a:endParaRPr>
          </a:p>
        </p:txBody>
      </p:sp>
      <p:sp>
        <p:nvSpPr>
          <p:cNvPr id="43" name="矩形 42"/>
          <p:cNvSpPr/>
          <p:nvPr/>
        </p:nvSpPr>
        <p:spPr>
          <a:xfrm>
            <a:off x="8394047" y="1848489"/>
            <a:ext cx="1669496" cy="369332"/>
          </a:xfrm>
          <a:prstGeom prst="rect">
            <a:avLst/>
          </a:prstGeom>
        </p:spPr>
        <p:txBody>
          <a:bodyPr wrap="none">
            <a:spAutoFit/>
          </a:bodyPr>
          <a:lstStyle/>
          <a:p>
            <a:r>
              <a:rPr lang="en-US" altLang="zh-CN" dirty="0">
                <a:solidFill>
                  <a:srgbClr val="FF0000"/>
                </a:solidFill>
                <a:latin typeface="Calibri" panose="020F0502020204030204" pitchFamily="34" charset="0"/>
                <a:cs typeface="Calibri" panose="020F0502020204030204" pitchFamily="34" charset="0"/>
              </a:rPr>
              <a:t>lower threshold</a:t>
            </a:r>
            <a:endParaRPr lang="zh-CN" altLang="en-US" dirty="0">
              <a:solidFill>
                <a:srgbClr val="FF0000"/>
              </a:solidFill>
            </a:endParaRPr>
          </a:p>
        </p:txBody>
      </p:sp>
      <p:sp>
        <p:nvSpPr>
          <p:cNvPr id="44" name="矩形 43"/>
          <p:cNvSpPr/>
          <p:nvPr/>
        </p:nvSpPr>
        <p:spPr>
          <a:xfrm>
            <a:off x="5753490" y="1824410"/>
            <a:ext cx="1698094" cy="369332"/>
          </a:xfrm>
          <a:prstGeom prst="rect">
            <a:avLst/>
          </a:prstGeom>
        </p:spPr>
        <p:txBody>
          <a:bodyPr wrap="none">
            <a:spAutoFit/>
          </a:bodyPr>
          <a:lstStyle/>
          <a:p>
            <a:r>
              <a:rPr lang="en-US" altLang="zh-CN" dirty="0">
                <a:solidFill>
                  <a:srgbClr val="FF0000"/>
                </a:solidFill>
                <a:latin typeface="Calibri" panose="020F0502020204030204" pitchFamily="34" charset="0"/>
                <a:cs typeface="Calibri" panose="020F0502020204030204" pitchFamily="34" charset="0"/>
              </a:rPr>
              <a:t>upper threshold</a:t>
            </a:r>
            <a:endParaRPr lang="zh-CN" altLang="en-US" dirty="0">
              <a:solidFill>
                <a:srgbClr val="FF0000"/>
              </a:solidFill>
            </a:endParaRPr>
          </a:p>
        </p:txBody>
      </p:sp>
      <p:sp>
        <p:nvSpPr>
          <p:cNvPr id="45" name="矩形 44"/>
          <p:cNvSpPr/>
          <p:nvPr/>
        </p:nvSpPr>
        <p:spPr>
          <a:xfrm>
            <a:off x="9968390" y="1848489"/>
            <a:ext cx="1698094" cy="369332"/>
          </a:xfrm>
          <a:prstGeom prst="rect">
            <a:avLst/>
          </a:prstGeom>
        </p:spPr>
        <p:txBody>
          <a:bodyPr wrap="none">
            <a:spAutoFit/>
          </a:bodyPr>
          <a:lstStyle/>
          <a:p>
            <a:r>
              <a:rPr lang="en-US" altLang="zh-CN" dirty="0">
                <a:solidFill>
                  <a:srgbClr val="FF0000"/>
                </a:solidFill>
                <a:latin typeface="Calibri" panose="020F0502020204030204" pitchFamily="34" charset="0"/>
                <a:cs typeface="Calibri" panose="020F0502020204030204" pitchFamily="34" charset="0"/>
              </a:rPr>
              <a:t>upper threshold</a:t>
            </a:r>
            <a:endParaRPr lang="zh-CN" altLang="en-US" dirty="0">
              <a:solidFill>
                <a:srgbClr val="FF0000"/>
              </a:solidFill>
            </a:endParaRPr>
          </a:p>
        </p:txBody>
      </p:sp>
      <p:sp>
        <p:nvSpPr>
          <p:cNvPr id="46" name="文本框 45">
            <a:extLst>
              <a:ext uri="{FF2B5EF4-FFF2-40B4-BE49-F238E27FC236}">
                <a16:creationId xmlns:a16="http://schemas.microsoft.com/office/drawing/2014/main" id="{E06154C7-402C-4926-ACC3-FA9836722703}"/>
              </a:ext>
            </a:extLst>
          </p:cNvPr>
          <p:cNvSpPr txBox="1"/>
          <p:nvPr/>
        </p:nvSpPr>
        <p:spPr>
          <a:xfrm>
            <a:off x="4786497" y="5238498"/>
            <a:ext cx="2050743" cy="369332"/>
          </a:xfrm>
          <a:prstGeom prst="rect">
            <a:avLst/>
          </a:prstGeom>
          <a:solidFill>
            <a:schemeClr val="bg1"/>
          </a:solidFill>
        </p:spPr>
        <p:txBody>
          <a:bodyPr wrap="square" rtlCol="0">
            <a:spAutoFit/>
          </a:bodyPr>
          <a:lstStyle/>
          <a:p>
            <a:endParaRPr lang="zh-CN" altLang="en-US" dirty="0"/>
          </a:p>
        </p:txBody>
      </p:sp>
      <p:sp>
        <p:nvSpPr>
          <p:cNvPr id="47" name="文本框 46">
            <a:extLst>
              <a:ext uri="{FF2B5EF4-FFF2-40B4-BE49-F238E27FC236}">
                <a16:creationId xmlns:a16="http://schemas.microsoft.com/office/drawing/2014/main" id="{E6C06E8E-575A-4334-9802-F84299A3D5E2}"/>
              </a:ext>
            </a:extLst>
          </p:cNvPr>
          <p:cNvSpPr txBox="1"/>
          <p:nvPr/>
        </p:nvSpPr>
        <p:spPr>
          <a:xfrm>
            <a:off x="9215823" y="5238498"/>
            <a:ext cx="2050743" cy="369332"/>
          </a:xfrm>
          <a:prstGeom prst="rect">
            <a:avLst/>
          </a:prstGeom>
          <a:solidFill>
            <a:schemeClr val="bg1"/>
          </a:solidFill>
        </p:spPr>
        <p:txBody>
          <a:bodyPr wrap="square" rtlCol="0">
            <a:spAutoFit/>
          </a:bodyPr>
          <a:lstStyle/>
          <a:p>
            <a:endParaRPr lang="zh-CN" altLang="en-US" dirty="0"/>
          </a:p>
        </p:txBody>
      </p:sp>
      <p:sp>
        <p:nvSpPr>
          <p:cNvPr id="48" name="文本框 47">
            <a:extLst>
              <a:ext uri="{FF2B5EF4-FFF2-40B4-BE49-F238E27FC236}">
                <a16:creationId xmlns:a16="http://schemas.microsoft.com/office/drawing/2014/main" id="{33474AC9-7A10-4BD3-922D-0085E222ADE6}"/>
              </a:ext>
            </a:extLst>
          </p:cNvPr>
          <p:cNvSpPr txBox="1"/>
          <p:nvPr/>
        </p:nvSpPr>
        <p:spPr>
          <a:xfrm>
            <a:off x="4929057" y="5206638"/>
            <a:ext cx="1652077" cy="369332"/>
          </a:xfrm>
          <a:prstGeom prst="rect">
            <a:avLst/>
          </a:prstGeom>
          <a:noFill/>
        </p:spPr>
        <p:txBody>
          <a:bodyPr wrap="square">
            <a:spAutoFit/>
          </a:bodyPr>
          <a:lstStyle/>
          <a:p>
            <a:pPr algn="ctr"/>
            <a:r>
              <a:rPr lang="en-US" altLang="zh-CN" dirty="0">
                <a:latin typeface="Calibri" panose="020F0502020204030204" pitchFamily="34" charset="0"/>
                <a:cs typeface="Calibri" panose="020F0502020204030204" pitchFamily="34" charset="0"/>
              </a:rPr>
              <a:t>UGI proportion</a:t>
            </a:r>
            <a:endParaRPr lang="zh-CN" altLang="en-US" dirty="0"/>
          </a:p>
        </p:txBody>
      </p:sp>
      <p:sp>
        <p:nvSpPr>
          <p:cNvPr id="49" name="文本框 48">
            <a:extLst>
              <a:ext uri="{FF2B5EF4-FFF2-40B4-BE49-F238E27FC236}">
                <a16:creationId xmlns:a16="http://schemas.microsoft.com/office/drawing/2014/main" id="{2D8C36E4-6090-4B34-98B8-D58C51A05369}"/>
              </a:ext>
            </a:extLst>
          </p:cNvPr>
          <p:cNvSpPr txBox="1"/>
          <p:nvPr/>
        </p:nvSpPr>
        <p:spPr>
          <a:xfrm>
            <a:off x="9003240" y="5238498"/>
            <a:ext cx="2237363" cy="369332"/>
          </a:xfrm>
          <a:prstGeom prst="rect">
            <a:avLst/>
          </a:prstGeom>
          <a:noFill/>
        </p:spPr>
        <p:txBody>
          <a:bodyPr wrap="square">
            <a:spAutoFit/>
          </a:bodyPr>
          <a:lstStyle/>
          <a:p>
            <a:pPr algn="ctr"/>
            <a:r>
              <a:rPr lang="en-US" altLang="zh-CN" dirty="0">
                <a:latin typeface="Calibri" panose="020F0502020204030204" pitchFamily="34" charset="0"/>
                <a:cs typeface="Calibri" panose="020F0502020204030204" pitchFamily="34" charset="0"/>
              </a:rPr>
              <a:t>UGI proportion</a:t>
            </a:r>
            <a:endParaRPr lang="zh-CN" altLang="en-US" dirty="0"/>
          </a:p>
        </p:txBody>
      </p:sp>
      <p:sp>
        <p:nvSpPr>
          <p:cNvPr id="50"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495687" y="56954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51"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2820875" y="56954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52"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5146063" y="56954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53" name="Rettangolo 282">
            <a:hlinkClick r:id="rId23" action="ppaction://hlinksldjump"/>
            <a:extLst>
              <a:ext uri="{FF2B5EF4-FFF2-40B4-BE49-F238E27FC236}">
                <a16:creationId xmlns:a16="http://schemas.microsoft.com/office/drawing/2014/main" id="{97E93A03-E9CC-4AE7-9B53-0AE3B50A1639}"/>
              </a:ext>
            </a:extLst>
          </p:cNvPr>
          <p:cNvSpPr/>
          <p:nvPr/>
        </p:nvSpPr>
        <p:spPr>
          <a:xfrm>
            <a:off x="7471251" y="56954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54" name="Rettangolo 282">
            <a:hlinkClick r:id="rId24" action="ppaction://hlinksldjump"/>
            <a:extLst>
              <a:ext uri="{FF2B5EF4-FFF2-40B4-BE49-F238E27FC236}">
                <a16:creationId xmlns:a16="http://schemas.microsoft.com/office/drawing/2014/main" id="{97E93A03-E9CC-4AE7-9B53-0AE3B50A1639}"/>
              </a:ext>
            </a:extLst>
          </p:cNvPr>
          <p:cNvSpPr/>
          <p:nvPr/>
        </p:nvSpPr>
        <p:spPr>
          <a:xfrm>
            <a:off x="9796439" y="56954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Outcomes</a:t>
            </a:r>
            <a:endParaRPr lang="en-GB" altLang="zh-CN" sz="1600" dirty="0">
              <a:ea typeface="Yu Gothic Light" panose="020B0300000000000000" pitchFamily="34" charset="-128"/>
            </a:endParaRPr>
          </a:p>
        </p:txBody>
      </p:sp>
      <p:sp>
        <p:nvSpPr>
          <p:cNvPr id="55" name="Rettangolo con angoli arrotondati 83">
            <a:hlinkClick r:id="rId25" action="ppaction://hlinksldjump"/>
            <a:extLst>
              <a:ext uri="{FF2B5EF4-FFF2-40B4-BE49-F238E27FC236}">
                <a16:creationId xmlns:a16="http://schemas.microsoft.com/office/drawing/2014/main" id="{2232A073-4AFD-40F3-9D9C-CC76589E416B}"/>
              </a:ext>
            </a:extLst>
          </p:cNvPr>
          <p:cNvSpPr/>
          <p:nvPr/>
        </p:nvSpPr>
        <p:spPr>
          <a:xfrm>
            <a:off x="10173202" y="705408"/>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Tree>
    <p:extLst>
      <p:ext uri="{BB962C8B-B14F-4D97-AF65-F5344CB8AC3E}">
        <p14:creationId xmlns:p14="http://schemas.microsoft.com/office/powerpoint/2010/main" val="110607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ppt_x"/>
                                          </p:val>
                                        </p:tav>
                                        <p:tav tm="100000">
                                          <p:val>
                                            <p:strVal val="#ppt_x"/>
                                          </p:val>
                                        </p:tav>
                                      </p:tavLst>
                                    </p:anim>
                                    <p:anim calcmode="lin" valueType="num">
                                      <p:cBhvr additive="base">
                                        <p:cTn id="26" dur="500" fill="hold"/>
                                        <p:tgtEl>
                                          <p:spTgt spid="44"/>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ppt_x"/>
                                          </p:val>
                                        </p:tav>
                                        <p:tav tm="100000">
                                          <p:val>
                                            <p:strVal val="#ppt_x"/>
                                          </p:val>
                                        </p:tav>
                                      </p:tavLst>
                                    </p:anim>
                                    <p:anim calcmode="lin" valueType="num">
                                      <p:cBhvr additive="base">
                                        <p:cTn id="30" dur="500" fill="hold"/>
                                        <p:tgtEl>
                                          <p:spTgt spid="3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ppt_x"/>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ppt_x"/>
                                          </p:val>
                                        </p:tav>
                                        <p:tav tm="100000">
                                          <p:val>
                                            <p:strVal val="#ppt_x"/>
                                          </p:val>
                                        </p:tav>
                                      </p:tavLst>
                                    </p:anim>
                                    <p:anim calcmode="lin" valueType="num">
                                      <p:cBhvr additive="base">
                                        <p:cTn id="3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矩形 14"/>
          <p:cNvSpPr/>
          <p:nvPr/>
        </p:nvSpPr>
        <p:spPr>
          <a:xfrm>
            <a:off x="225328" y="1856336"/>
            <a:ext cx="6756862" cy="1708160"/>
          </a:xfrm>
          <a:prstGeom prst="rect">
            <a:avLst/>
          </a:prstGeom>
        </p:spPr>
        <p:txBody>
          <a:bodyPr wrap="square">
            <a:spAutoFit/>
          </a:bodyPr>
          <a:lstStyle/>
          <a:p>
            <a:pPr marL="342900" indent="-342900" algn="just">
              <a:lnSpc>
                <a:spcPct val="125000"/>
              </a:lnSpc>
              <a:buFont typeface="+mj-lt"/>
              <a:buAutoNum type="arabicPeriod"/>
            </a:pPr>
            <a:r>
              <a:rPr lang="en-US" altLang="zh-CN" sz="1400" dirty="0">
                <a:latin typeface="Microsoft JhengHei" panose="020B0604030504040204" pitchFamily="34" charset="-120"/>
                <a:ea typeface="Microsoft JhengHei" panose="020B0604030504040204" pitchFamily="34" charset="-120"/>
              </a:rPr>
              <a:t>The area proportion of UGI and NDVI have an almost equally important effect in alleviating urban waterlogging. The impact of green infrastructure on urban waterlogging largely depends on its area and biophysical parameter. While increasing the area of UGI, more attention should be paid to the biophysical parameter of vegetation. Thereby, improve the mitigation capacity from the perspective of the “size” and “healthy”. </a:t>
            </a:r>
          </a:p>
        </p:txBody>
      </p:sp>
      <p:sp>
        <p:nvSpPr>
          <p:cNvPr id="16" name="矩形 15"/>
          <p:cNvSpPr/>
          <p:nvPr/>
        </p:nvSpPr>
        <p:spPr>
          <a:xfrm>
            <a:off x="225328" y="1324874"/>
            <a:ext cx="2086853"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Final Remarks (1)</a:t>
            </a:r>
          </a:p>
        </p:txBody>
      </p:sp>
      <p:sp>
        <p:nvSpPr>
          <p:cNvPr id="17" name="矩形 16"/>
          <p:cNvSpPr/>
          <p:nvPr/>
        </p:nvSpPr>
        <p:spPr>
          <a:xfrm>
            <a:off x="227888" y="4250073"/>
            <a:ext cx="6754026" cy="1384995"/>
          </a:xfrm>
          <a:prstGeom prst="rect">
            <a:avLst/>
          </a:prstGeom>
        </p:spPr>
        <p:txBody>
          <a:bodyPr wrap="square">
            <a:spAutoFit/>
          </a:bodyPr>
          <a:lstStyle/>
          <a:p>
            <a:pPr marL="342900" indent="-342900" algn="just">
              <a:buFont typeface="+mj-lt"/>
              <a:buAutoNum type="arabicPeriod" startAt="2"/>
            </a:pPr>
            <a:r>
              <a:rPr lang="en-US" altLang="zh-CN" sz="1400" dirty="0">
                <a:latin typeface="Microsoft JhengHei" panose="020B0604030504040204" pitchFamily="34" charset="-120"/>
                <a:ea typeface="Microsoft JhengHei" panose="020B0604030504040204" pitchFamily="34" charset="-120"/>
              </a:rPr>
              <a:t>Not only the UGI composition (area percentage and biophysical parameter) but also the spatial configuration can effectively alleviate urban waterlogging. The interaction of composition and spatial configuration greatly enhances their individual effects on waterlogging. Under the condition of limited land resources, it is more necessary to optimize the UGI composition and spatial pattern.</a:t>
            </a:r>
          </a:p>
        </p:txBody>
      </p:sp>
      <p:sp>
        <p:nvSpPr>
          <p:cNvPr id="18" name="矩形 17"/>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25" name="Rettangolo 282">
            <a:hlinkClick r:id="rId18" action="ppaction://hlinksldjump"/>
            <a:extLst>
              <a:ext uri="{FF2B5EF4-FFF2-40B4-BE49-F238E27FC236}">
                <a16:creationId xmlns:a16="http://schemas.microsoft.com/office/drawing/2014/main" id="{97E93A03-E9CC-4AE7-9B53-0AE3B50A1639}"/>
              </a:ext>
            </a:extLst>
          </p:cNvPr>
          <p:cNvSpPr/>
          <p:nvPr/>
        </p:nvSpPr>
        <p:spPr>
          <a:xfrm>
            <a:off x="7457817" y="1092533"/>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26"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7457817" y="218313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27"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7457817" y="3222455"/>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28"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7457817" y="426401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29"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7457817" y="53055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Results</a:t>
            </a:r>
            <a:endParaRPr lang="en-GB" altLang="zh-CN" sz="1600" dirty="0">
              <a:ea typeface="Yu Gothic Light" panose="020B0300000000000000" pitchFamily="34" charset="-128"/>
            </a:endParaRPr>
          </a:p>
        </p:txBody>
      </p:sp>
      <p:sp>
        <p:nvSpPr>
          <p:cNvPr id="30" name="Rettangolo con angoli arrotondati 83">
            <a:hlinkClick r:id="rId23" action="ppaction://hlinksldjump"/>
            <a:extLst>
              <a:ext uri="{FF2B5EF4-FFF2-40B4-BE49-F238E27FC236}">
                <a16:creationId xmlns:a16="http://schemas.microsoft.com/office/drawing/2014/main" id="{2232A073-4AFD-40F3-9D9C-CC76589E416B}"/>
              </a:ext>
            </a:extLst>
          </p:cNvPr>
          <p:cNvSpPr/>
          <p:nvPr/>
        </p:nvSpPr>
        <p:spPr>
          <a:xfrm>
            <a:off x="9814476" y="3173031"/>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pic>
        <p:nvPicPr>
          <p:cNvPr id="31" name="Elemento grafico 129" descr="Freccia: curva oraria contorno">
            <a:hlinkClick r:id="rId24" action="ppaction://hlinksldjump"/>
            <a:extLst>
              <a:ext uri="{FF2B5EF4-FFF2-40B4-BE49-F238E27FC236}">
                <a16:creationId xmlns:a16="http://schemas.microsoft.com/office/drawing/2014/main" id="{B15DBEA8-B864-4AD9-A253-242B64980F29}"/>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rot="16200000" flipV="1">
            <a:off x="10720235" y="5498722"/>
            <a:ext cx="914400" cy="914400"/>
          </a:xfrm>
          <a:prstGeom prst="rect">
            <a:avLst/>
          </a:prstGeom>
        </p:spPr>
      </p:pic>
    </p:spTree>
    <p:extLst>
      <p:ext uri="{BB962C8B-B14F-4D97-AF65-F5344CB8AC3E}">
        <p14:creationId xmlns:p14="http://schemas.microsoft.com/office/powerpoint/2010/main" val="1072571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30">
            <a:extLst>
              <a:ext uri="{FF2B5EF4-FFF2-40B4-BE49-F238E27FC236}">
                <a16:creationId xmlns:a16="http://schemas.microsoft.com/office/drawing/2014/main" id="{DE38BE42-3061-467F-8D02-3E3D4602B2CB}"/>
              </a:ext>
            </a:extLst>
          </p:cNvPr>
          <p:cNvGrpSpPr/>
          <p:nvPr/>
        </p:nvGrpSpPr>
        <p:grpSpPr>
          <a:xfrm>
            <a:off x="111009" y="45925"/>
            <a:ext cx="11998382" cy="507954"/>
            <a:chOff x="111009" y="45925"/>
            <a:chExt cx="11866075" cy="507954"/>
          </a:xfrm>
        </p:grpSpPr>
        <p:pic>
          <p:nvPicPr>
            <p:cNvPr id="4" name="Immagine 31">
              <a:hlinkClick r:id="rId2"/>
              <a:extLst>
                <a:ext uri="{FF2B5EF4-FFF2-40B4-BE49-F238E27FC236}">
                  <a16:creationId xmlns:a16="http://schemas.microsoft.com/office/drawing/2014/main" id="{81955AA7-8667-4B37-BFD7-C8B710447A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5634" y="109265"/>
              <a:ext cx="1441450" cy="402593"/>
            </a:xfrm>
            <a:prstGeom prst="rect">
              <a:avLst/>
            </a:prstGeom>
          </p:spPr>
        </p:pic>
        <p:pic>
          <p:nvPicPr>
            <p:cNvPr id="5" name="Picture 2">
              <a:hlinkClick r:id="rId4"/>
              <a:extLst>
                <a:ext uri="{FF2B5EF4-FFF2-40B4-BE49-F238E27FC236}">
                  <a16:creationId xmlns:a16="http://schemas.microsoft.com/office/drawing/2014/main" id="{7AA6A91B-E5D2-493C-B945-4F1FD80D3D9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009" y="92975"/>
              <a:ext cx="957447" cy="418883"/>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36">
              <a:hlinkClick r:id="rId6"/>
              <a:extLst>
                <a:ext uri="{FF2B5EF4-FFF2-40B4-BE49-F238E27FC236}">
                  <a16:creationId xmlns:a16="http://schemas.microsoft.com/office/drawing/2014/main" id="{FD01321D-52A2-4DEF-9849-5AC2D2A4DB5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6588" y="45925"/>
              <a:ext cx="507954" cy="507954"/>
            </a:xfrm>
            <a:prstGeom prst="rect">
              <a:avLst/>
            </a:prstGeom>
          </p:spPr>
        </p:pic>
        <p:sp>
          <p:nvSpPr>
            <p:cNvPr id="7" name="CasellaDiTesto 38">
              <a:hlinkClick r:id="rId6"/>
              <a:extLst>
                <a:ext uri="{FF2B5EF4-FFF2-40B4-BE49-F238E27FC236}">
                  <a16:creationId xmlns:a16="http://schemas.microsoft.com/office/drawing/2014/main" id="{C5B81FC1-EDC1-4829-AEA1-3AF4547F17F0}"/>
                </a:ext>
              </a:extLst>
            </p:cNvPr>
            <p:cNvSpPr txBox="1"/>
            <p:nvPr/>
          </p:nvSpPr>
          <p:spPr>
            <a:xfrm>
              <a:off x="9488717" y="236428"/>
              <a:ext cx="777732" cy="286104"/>
            </a:xfrm>
            <a:prstGeom prst="rect">
              <a:avLst/>
            </a:prstGeom>
            <a:noFill/>
          </p:spPr>
          <p:txBody>
            <a:bodyPr wrap="square" rtlCol="0">
              <a:spAutoFit/>
            </a:bodyPr>
            <a:lstStyle/>
            <a:p>
              <a:pPr>
                <a:lnSpc>
                  <a:spcPts val="500"/>
                </a:lnSpc>
              </a:pPr>
              <a:r>
                <a:rPr lang="en-US" sz="600" dirty="0">
                  <a:solidFill>
                    <a:srgbClr val="1761A0"/>
                  </a:solidFill>
                  <a:ea typeface="Yu Gothic UI Light" panose="020B0300000000000000" pitchFamily="34" charset="-128"/>
                  <a:cs typeface="Arial"/>
                </a:rPr>
                <a:t>Earth Surface Processes </a:t>
              </a:r>
            </a:p>
            <a:p>
              <a:pPr>
                <a:lnSpc>
                  <a:spcPts val="500"/>
                </a:lnSpc>
              </a:pPr>
              <a:r>
                <a:rPr lang="en-US" sz="600" dirty="0">
                  <a:solidFill>
                    <a:srgbClr val="1761A0"/>
                  </a:solidFill>
                  <a:ea typeface="Yu Gothic UI Light" panose="020B0300000000000000" pitchFamily="34" charset="-128"/>
                  <a:cs typeface="Arial"/>
                </a:rPr>
                <a:t>and Society</a:t>
              </a:r>
              <a:endParaRPr lang="it-IT" sz="600" dirty="0">
                <a:solidFill>
                  <a:srgbClr val="1761A0"/>
                </a:solidFill>
                <a:ea typeface="Yu Gothic UI Light" panose="020B0300000000000000" pitchFamily="34" charset="-128"/>
                <a:cs typeface="Arial"/>
              </a:endParaRPr>
            </a:p>
          </p:txBody>
        </p:sp>
        <p:pic>
          <p:nvPicPr>
            <p:cNvPr id="8" name="Picture 2" descr="File:LinkedIn logo initials.png - Wikipedia">
              <a:hlinkClick r:id="rId6"/>
              <a:extLst>
                <a:ext uri="{FF2B5EF4-FFF2-40B4-BE49-F238E27FC236}">
                  <a16:creationId xmlns:a16="http://schemas.microsoft.com/office/drawing/2014/main" id="{09B1A4C7-6237-4F68-86A4-0210D344731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84505" y="148354"/>
              <a:ext cx="108000" cy="108000"/>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42">
              <a:hlinkClick r:id="rId9"/>
              <a:extLst>
                <a:ext uri="{FF2B5EF4-FFF2-40B4-BE49-F238E27FC236}">
                  <a16:creationId xmlns:a16="http://schemas.microsoft.com/office/drawing/2014/main" id="{6D3A8947-0C8B-405B-9CC3-4200C2480833}"/>
                </a:ext>
              </a:extLst>
            </p:cNvPr>
            <p:cNvSpPr txBox="1"/>
            <p:nvPr/>
          </p:nvSpPr>
          <p:spPr>
            <a:xfrm>
              <a:off x="4354077" y="144323"/>
              <a:ext cx="3421425" cy="253916"/>
            </a:xfrm>
            <a:prstGeom prst="rect">
              <a:avLst/>
            </a:prstGeom>
            <a:noFill/>
          </p:spPr>
          <p:txBody>
            <a:bodyPr wrap="square">
              <a:spAutoFit/>
            </a:bodyPr>
            <a:lstStyle/>
            <a:p>
              <a:pPr algn="ctr"/>
              <a:r>
                <a:rPr lang="it-IT" sz="1050" dirty="0">
                  <a:solidFill>
                    <a:srgbClr val="2E87C1"/>
                  </a:solidFill>
                  <a:ea typeface="Yu Gothic Light" panose="020B0300000000000000" pitchFamily="34" charset="-128"/>
                </a:rPr>
                <a:t>https://doi.org/10.5194/egusphere-egu21-2514</a:t>
              </a:r>
            </a:p>
          </p:txBody>
        </p:sp>
        <p:pic>
          <p:nvPicPr>
            <p:cNvPr id="10" name="Picture 4" descr="Facebook Brand Resources">
              <a:hlinkClick r:id="rId10"/>
              <a:extLst>
                <a:ext uri="{FF2B5EF4-FFF2-40B4-BE49-F238E27FC236}">
                  <a16:creationId xmlns:a16="http://schemas.microsoft.com/office/drawing/2014/main" id="{BCB3884B-4772-440A-8362-9A8092477C8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695314" y="148354"/>
              <a:ext cx="107999" cy="10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ile:Instagram logo 2016.svg - Wikipedia">
              <a:hlinkClick r:id="rId12"/>
              <a:extLst>
                <a:ext uri="{FF2B5EF4-FFF2-40B4-BE49-F238E27FC236}">
                  <a16:creationId xmlns:a16="http://schemas.microsoft.com/office/drawing/2014/main" id="{FD34CBFD-3D3E-46B5-A867-426DFD84B6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813901" y="142600"/>
              <a:ext cx="112099" cy="1120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ile:WeChat logo Android.png - Wikimedia Commons">
              <a:extLst>
                <a:ext uri="{FF2B5EF4-FFF2-40B4-BE49-F238E27FC236}">
                  <a16:creationId xmlns:a16="http://schemas.microsoft.com/office/drawing/2014/main" id="{AA55781A-FF03-4E63-AAE1-72528F244C24}"/>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937218" y="142600"/>
              <a:ext cx="108000" cy="108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Twitter - Wikipedia">
              <a:hlinkClick r:id="rId15"/>
              <a:extLst>
                <a:ext uri="{FF2B5EF4-FFF2-40B4-BE49-F238E27FC236}">
                  <a16:creationId xmlns:a16="http://schemas.microsoft.com/office/drawing/2014/main" id="{BDA65467-462E-41ED-9199-92CFFC663F7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046349" y="142600"/>
              <a:ext cx="108000" cy="10800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矩形 14"/>
          <p:cNvSpPr/>
          <p:nvPr/>
        </p:nvSpPr>
        <p:spPr>
          <a:xfrm>
            <a:off x="225327" y="1856336"/>
            <a:ext cx="6782223" cy="2246769"/>
          </a:xfrm>
          <a:prstGeom prst="rect">
            <a:avLst/>
          </a:prstGeom>
        </p:spPr>
        <p:txBody>
          <a:bodyPr wrap="square">
            <a:spAutoFit/>
          </a:bodyPr>
          <a:lstStyle/>
          <a:p>
            <a:pPr marL="342900" indent="-342900" algn="just">
              <a:lnSpc>
                <a:spcPct val="125000"/>
              </a:lnSpc>
              <a:buFont typeface="+mj-lt"/>
              <a:buAutoNum type="arabicPeriod" startAt="3"/>
            </a:pPr>
            <a:r>
              <a:rPr lang="en-US" altLang="zh-CN" sz="1400" dirty="0">
                <a:latin typeface="Microsoft JhengHei" panose="020B0604030504040204" pitchFamily="34" charset="-120"/>
                <a:ea typeface="Microsoft JhengHei" panose="020B0604030504040204" pitchFamily="34" charset="-120"/>
              </a:rPr>
              <a:t>The waterlogging mitigation effect presents a threshold phenomenon. An oversized UGI is not conducive to its mitigation capacity. Therefore, it is necessary to control the UGI area within a certain range to play a corresponding role in mitigating urban waterlogging. Since the threshold values of some UGI indicators (area proportion, MPS) are different among cities, which indicates that the thresholds are disturbed by regional characteristics. Therefore, the UGI-based waterlogging prevention strategies should be adapted to local conditions.</a:t>
            </a:r>
          </a:p>
        </p:txBody>
      </p:sp>
      <p:sp>
        <p:nvSpPr>
          <p:cNvPr id="16" name="矩形 15"/>
          <p:cNvSpPr/>
          <p:nvPr/>
        </p:nvSpPr>
        <p:spPr>
          <a:xfrm>
            <a:off x="225328" y="1324874"/>
            <a:ext cx="2086853" cy="369332"/>
          </a:xfrm>
          <a:prstGeom prst="rect">
            <a:avLst/>
          </a:prstGeom>
        </p:spPr>
        <p:txBody>
          <a:bodyPr wrap="none">
            <a:spAutoFit/>
          </a:bodyPr>
          <a:lstStyle/>
          <a:p>
            <a:pPr lvl="0"/>
            <a:r>
              <a:rPr lang="en-US" altLang="zh-CN" b="1" kern="100" dirty="0">
                <a:solidFill>
                  <a:prstClr val="black"/>
                </a:solidFill>
                <a:latin typeface="Microsoft JhengHei" panose="020B0604030504040204" pitchFamily="34" charset="-120"/>
                <a:ea typeface="Microsoft JhengHei" panose="020B0604030504040204" pitchFamily="34" charset="-120"/>
                <a:cs typeface="Times New Roman" panose="02020603050405020304" pitchFamily="18" charset="0"/>
              </a:rPr>
              <a:t>Final Remarks (2)</a:t>
            </a:r>
          </a:p>
        </p:txBody>
      </p:sp>
      <p:sp>
        <p:nvSpPr>
          <p:cNvPr id="17" name="矩形 16"/>
          <p:cNvSpPr/>
          <p:nvPr/>
        </p:nvSpPr>
        <p:spPr>
          <a:xfrm>
            <a:off x="0" y="6643255"/>
            <a:ext cx="12192000" cy="214745"/>
          </a:xfrm>
          <a:prstGeom prst="rect">
            <a:avLst/>
          </a:prstGeom>
          <a:solidFill>
            <a:srgbClr val="696969"/>
          </a:solidFill>
          <a:ln>
            <a:solidFill>
              <a:srgbClr val="6969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Picture 10" descr="https://www.aho.nsw.gov.au/__data/assets/image/0004/567679/CC-License-1.png">
            <a:extLst>
              <a:ext uri="{FF2B5EF4-FFF2-40B4-BE49-F238E27FC236}">
                <a16:creationId xmlns:a16="http://schemas.microsoft.com/office/drawing/2014/main" id="{F2B8F6AF-3469-4CB8-BBDF-5CF9FD88F171}"/>
              </a:ext>
            </a:extLst>
          </p:cNvPr>
          <p:cNvPicPr>
            <a:picLocks noChangeAspect="1" noChangeArrowheads="1"/>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11423728" y="6354374"/>
            <a:ext cx="728393" cy="256787"/>
          </a:xfrm>
          <a:prstGeom prst="rect">
            <a:avLst/>
          </a:prstGeom>
          <a:noFill/>
          <a:extLst>
            <a:ext uri="{909E8E84-426E-40DD-AFC4-6F175D3DCCD1}">
              <a14:hiddenFill xmlns:a14="http://schemas.microsoft.com/office/drawing/2010/main">
                <a:solidFill>
                  <a:srgbClr val="FFFFFF"/>
                </a:solidFill>
              </a14:hiddenFill>
            </a:ext>
          </a:extLst>
        </p:spPr>
      </p:pic>
      <p:sp>
        <p:nvSpPr>
          <p:cNvPr id="24" name="Rettangolo 282">
            <a:hlinkClick r:id="rId18" action="ppaction://hlinksldjump"/>
            <a:extLst>
              <a:ext uri="{FF2B5EF4-FFF2-40B4-BE49-F238E27FC236}">
                <a16:creationId xmlns:a16="http://schemas.microsoft.com/office/drawing/2014/main" id="{97E93A03-E9CC-4AE7-9B53-0AE3B50A1639}"/>
              </a:ext>
            </a:extLst>
          </p:cNvPr>
          <p:cNvSpPr/>
          <p:nvPr/>
        </p:nvSpPr>
        <p:spPr>
          <a:xfrm>
            <a:off x="7457817" y="1092533"/>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Research Objectives</a:t>
            </a:r>
          </a:p>
        </p:txBody>
      </p:sp>
      <p:sp>
        <p:nvSpPr>
          <p:cNvPr id="25" name="Rettangolo 282">
            <a:hlinkClick r:id="rId19" action="ppaction://hlinksldjump"/>
            <a:extLst>
              <a:ext uri="{FF2B5EF4-FFF2-40B4-BE49-F238E27FC236}">
                <a16:creationId xmlns:a16="http://schemas.microsoft.com/office/drawing/2014/main" id="{97E93A03-E9CC-4AE7-9B53-0AE3B50A1639}"/>
              </a:ext>
            </a:extLst>
          </p:cNvPr>
          <p:cNvSpPr/>
          <p:nvPr/>
        </p:nvSpPr>
        <p:spPr>
          <a:xfrm>
            <a:off x="7457817" y="218313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(1) </a:t>
            </a:r>
            <a:r>
              <a:rPr lang="en-US" altLang="zh-CN" sz="1600" dirty="0">
                <a:ea typeface="Yu Gothic Light" panose="020B0300000000000000" pitchFamily="34" charset="-128"/>
              </a:rPr>
              <a:t>Introduction</a:t>
            </a:r>
            <a:endParaRPr lang="en-GB" altLang="zh-CN" sz="1600" dirty="0">
              <a:ea typeface="Yu Gothic Light" panose="020B0300000000000000" pitchFamily="34" charset="-128"/>
            </a:endParaRPr>
          </a:p>
        </p:txBody>
      </p:sp>
      <p:sp>
        <p:nvSpPr>
          <p:cNvPr id="26" name="Rettangolo 282">
            <a:hlinkClick r:id="rId20" action="ppaction://hlinksldjump"/>
            <a:extLst>
              <a:ext uri="{FF2B5EF4-FFF2-40B4-BE49-F238E27FC236}">
                <a16:creationId xmlns:a16="http://schemas.microsoft.com/office/drawing/2014/main" id="{97E93A03-E9CC-4AE7-9B53-0AE3B50A1639}"/>
              </a:ext>
            </a:extLst>
          </p:cNvPr>
          <p:cNvSpPr/>
          <p:nvPr/>
        </p:nvSpPr>
        <p:spPr>
          <a:xfrm>
            <a:off x="7457817" y="3222455"/>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(2) </a:t>
            </a:r>
            <a:r>
              <a:rPr lang="en-US" altLang="zh-CN" sz="1600" dirty="0">
                <a:ea typeface="Yu Gothic Light" panose="020B0300000000000000" pitchFamily="34" charset="-128"/>
              </a:rPr>
              <a:t>Study area</a:t>
            </a:r>
            <a:endParaRPr lang="en-GB" altLang="zh-CN" sz="1600" dirty="0">
              <a:ea typeface="Yu Gothic Light" panose="020B0300000000000000" pitchFamily="34" charset="-128"/>
            </a:endParaRPr>
          </a:p>
        </p:txBody>
      </p:sp>
      <p:sp>
        <p:nvSpPr>
          <p:cNvPr id="27" name="Rettangolo 282">
            <a:hlinkClick r:id="rId21" action="ppaction://hlinksldjump"/>
            <a:extLst>
              <a:ext uri="{FF2B5EF4-FFF2-40B4-BE49-F238E27FC236}">
                <a16:creationId xmlns:a16="http://schemas.microsoft.com/office/drawing/2014/main" id="{97E93A03-E9CC-4AE7-9B53-0AE3B50A1639}"/>
              </a:ext>
            </a:extLst>
          </p:cNvPr>
          <p:cNvSpPr/>
          <p:nvPr/>
        </p:nvSpPr>
        <p:spPr>
          <a:xfrm>
            <a:off x="7457817" y="4264012"/>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(3) </a:t>
            </a:r>
            <a:r>
              <a:rPr lang="en-US" altLang="zh-CN" sz="1600" dirty="0">
                <a:ea typeface="Yu Gothic Light" panose="020B0300000000000000" pitchFamily="34" charset="-128"/>
              </a:rPr>
              <a:t>Methods</a:t>
            </a:r>
            <a:endParaRPr lang="en-GB" altLang="zh-CN" sz="1600" dirty="0">
              <a:ea typeface="Yu Gothic Light" panose="020B0300000000000000" pitchFamily="34" charset="-128"/>
            </a:endParaRPr>
          </a:p>
        </p:txBody>
      </p:sp>
      <p:sp>
        <p:nvSpPr>
          <p:cNvPr id="28" name="Rettangolo 282">
            <a:hlinkClick r:id="rId22" action="ppaction://hlinksldjump"/>
            <a:extLst>
              <a:ext uri="{FF2B5EF4-FFF2-40B4-BE49-F238E27FC236}">
                <a16:creationId xmlns:a16="http://schemas.microsoft.com/office/drawing/2014/main" id="{97E93A03-E9CC-4AE7-9B53-0AE3B50A1639}"/>
              </a:ext>
            </a:extLst>
          </p:cNvPr>
          <p:cNvSpPr/>
          <p:nvPr/>
        </p:nvSpPr>
        <p:spPr>
          <a:xfrm>
            <a:off x="7457817" y="5305569"/>
            <a:ext cx="1895192" cy="529494"/>
          </a:xfrm>
          <a:prstGeom prst="rect">
            <a:avLst/>
          </a:prstGeom>
          <a:solidFill>
            <a:srgbClr val="000000">
              <a:alpha val="50196"/>
            </a:srgbClr>
          </a:solidFill>
          <a:ln>
            <a:noFill/>
          </a:ln>
        </p:spPr>
        <p:style>
          <a:lnRef idx="2">
            <a:schemeClr val="dk1">
              <a:shade val="50000"/>
            </a:schemeClr>
          </a:lnRef>
          <a:fillRef idx="1">
            <a:schemeClr val="dk1"/>
          </a:fillRef>
          <a:effectRef idx="0">
            <a:schemeClr val="dk1"/>
          </a:effectRef>
          <a:fontRef idx="minor">
            <a:schemeClr val="lt1"/>
          </a:fontRef>
        </p:style>
        <p:txBody>
          <a:bodyPr bIns="0" rtlCol="0" anchor="ctr"/>
          <a:lstStyle/>
          <a:p>
            <a:pPr algn="ctr">
              <a:lnSpc>
                <a:spcPts val="1300"/>
              </a:lnSpc>
            </a:pPr>
            <a:r>
              <a:rPr lang="en-GB" altLang="zh-CN" sz="1600" dirty="0">
                <a:ea typeface="Yu Gothic Light" panose="020B0300000000000000" pitchFamily="34" charset="-128"/>
              </a:rPr>
              <a:t>(5) </a:t>
            </a:r>
            <a:r>
              <a:rPr lang="en-US" altLang="zh-CN" sz="1600" dirty="0">
                <a:ea typeface="Yu Gothic Light" panose="020B0300000000000000" pitchFamily="34" charset="-128"/>
              </a:rPr>
              <a:t>Results</a:t>
            </a:r>
            <a:endParaRPr lang="en-GB" altLang="zh-CN" sz="1600" dirty="0">
              <a:ea typeface="Yu Gothic Light" panose="020B0300000000000000" pitchFamily="34" charset="-128"/>
            </a:endParaRPr>
          </a:p>
        </p:txBody>
      </p:sp>
      <p:sp>
        <p:nvSpPr>
          <p:cNvPr id="29" name="Rettangolo con angoli arrotondati 83">
            <a:hlinkClick r:id="rId23" action="ppaction://hlinksldjump"/>
            <a:extLst>
              <a:ext uri="{FF2B5EF4-FFF2-40B4-BE49-F238E27FC236}">
                <a16:creationId xmlns:a16="http://schemas.microsoft.com/office/drawing/2014/main" id="{2232A073-4AFD-40F3-9D9C-CC76589E416B}"/>
              </a:ext>
            </a:extLst>
          </p:cNvPr>
          <p:cNvSpPr/>
          <p:nvPr/>
        </p:nvSpPr>
        <p:spPr>
          <a:xfrm>
            <a:off x="9814476" y="3173031"/>
            <a:ext cx="1974251" cy="578918"/>
          </a:xfrm>
          <a:prstGeom prst="roundRect">
            <a:avLst>
              <a:gd name="adj" fmla="val 50000"/>
            </a:avLst>
          </a:prstGeom>
          <a:solidFill>
            <a:srgbClr val="000000">
              <a:alpha val="50196"/>
            </a:srgbClr>
          </a:solidFill>
          <a:ln w="12700" cap="flat" cmpd="sng" algn="ctr">
            <a:noFill/>
            <a:prstDash val="solid"/>
            <a:miter lim="800000"/>
          </a:ln>
          <a:effectLst/>
        </p:spPr>
        <p:txBody>
          <a:bodyPr tIns="36000" bIns="0" rtlCol="0" anchor="ctr"/>
          <a:lstStyle/>
          <a:p>
            <a:pPr marL="0" marR="0" lvl="0" indent="0" algn="ctr" defTabSz="914400" eaLnBrk="1" fontAlgn="auto" latinLnBrk="0" hangingPunct="1">
              <a:spcBef>
                <a:spcPts val="0"/>
              </a:spcBef>
              <a:spcAft>
                <a:spcPts val="0"/>
              </a:spcAft>
              <a:buClrTx/>
              <a:buSzTx/>
              <a:buFontTx/>
              <a:buNone/>
              <a:tabLst/>
              <a:defRPr/>
            </a:pPr>
            <a:r>
              <a:rPr kumimoji="0" lang="en-GB" sz="2000" i="0" u="none" strike="noStrike" kern="0" cap="none" spc="100" normalizeH="0" noProof="0" dirty="0">
                <a:ln>
                  <a:noFill/>
                </a:ln>
                <a:solidFill>
                  <a:srgbClr val="FFDF7F"/>
                </a:solidFill>
                <a:effectLst/>
                <a:uLnTx/>
                <a:uFillTx/>
                <a:ea typeface="Yu Gothic Light" panose="020B0300000000000000" pitchFamily="34" charset="-128"/>
                <a:cs typeface="+mn-cs"/>
              </a:rPr>
              <a:t>Home</a:t>
            </a:r>
          </a:p>
        </p:txBody>
      </p:sp>
    </p:spTree>
    <p:extLst>
      <p:ext uri="{BB962C8B-B14F-4D97-AF65-F5344CB8AC3E}">
        <p14:creationId xmlns:p14="http://schemas.microsoft.com/office/powerpoint/2010/main" val="234414951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2255</Words>
  <Application>Microsoft Office PowerPoint</Application>
  <PresentationFormat>宽屏</PresentationFormat>
  <Paragraphs>276</Paragraphs>
  <Slides>14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14</vt:i4>
      </vt:variant>
    </vt:vector>
  </HeadingPairs>
  <TitlesOfParts>
    <vt:vector size="22" baseType="lpstr">
      <vt:lpstr>Microsoft JhengHei</vt:lpstr>
      <vt:lpstr>微软雅黑</vt:lpstr>
      <vt:lpstr>Arial</vt:lpstr>
      <vt:lpstr>Calibri</vt:lpstr>
      <vt:lpstr>Calibri Light</vt:lpstr>
      <vt:lpstr>Cambria Math</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Keifei</dc:creator>
  <cp:lastModifiedBy>Keifei</cp:lastModifiedBy>
  <cp:revision>56</cp:revision>
  <dcterms:created xsi:type="dcterms:W3CDTF">2021-04-11T13:32:05Z</dcterms:created>
  <dcterms:modified xsi:type="dcterms:W3CDTF">2021-04-20T12:02:23Z</dcterms:modified>
</cp:coreProperties>
</file>