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1"/>
  </p:notesMasterIdLst>
  <p:sldIdLst>
    <p:sldId id="256" r:id="rId3"/>
    <p:sldId id="429" r:id="rId4"/>
    <p:sldId id="436" r:id="rId5"/>
    <p:sldId id="443" r:id="rId6"/>
    <p:sldId id="435" r:id="rId7"/>
    <p:sldId id="445" r:id="rId8"/>
    <p:sldId id="430" r:id="rId9"/>
    <p:sldId id="427" r:id="rId10"/>
    <p:sldId id="439" r:id="rId11"/>
    <p:sldId id="428" r:id="rId12"/>
    <p:sldId id="438" r:id="rId13"/>
    <p:sldId id="424" r:id="rId14"/>
    <p:sldId id="323" r:id="rId15"/>
    <p:sldId id="426" r:id="rId16"/>
    <p:sldId id="423" r:id="rId17"/>
    <p:sldId id="421" r:id="rId18"/>
    <p:sldId id="330" r:id="rId19"/>
    <p:sldId id="447" r:id="rId20"/>
    <p:sldId id="446" r:id="rId21"/>
    <p:sldId id="449" r:id="rId22"/>
    <p:sldId id="448" r:id="rId23"/>
    <p:sldId id="452" r:id="rId24"/>
    <p:sldId id="450" r:id="rId25"/>
    <p:sldId id="451" r:id="rId26"/>
    <p:sldId id="453" r:id="rId27"/>
    <p:sldId id="456" r:id="rId28"/>
    <p:sldId id="455" r:id="rId29"/>
    <p:sldId id="457" r:id="rId30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93" autoAdjust="0"/>
    <p:restoredTop sz="95208" autoAdjust="0"/>
  </p:normalViewPr>
  <p:slideViewPr>
    <p:cSldViewPr snapToGrid="0">
      <p:cViewPr varScale="1">
        <p:scale>
          <a:sx n="86" d="100"/>
          <a:sy n="86" d="100"/>
        </p:scale>
        <p:origin x="18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13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de-DE" sz="22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90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855E5BE-9E5D-46AF-A407-3CCB5DFD5093}" type="slidenum">
              <a:rPr lang="en-US" sz="1400" b="0" strike="noStrike" spc="-1">
                <a:latin typeface="Times New Roman"/>
              </a:rPr>
              <a:t>‹Nr.›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4231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1134504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25520" y="3948840"/>
            <a:ext cx="1134504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8800" y="120132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25520" y="394884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238800" y="394884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365292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261320" y="1201320"/>
            <a:ext cx="365292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8097480" y="1201320"/>
            <a:ext cx="365292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25520" y="3948840"/>
            <a:ext cx="365292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4261320" y="3948840"/>
            <a:ext cx="365292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8097480" y="3948840"/>
            <a:ext cx="365292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25520" y="1201320"/>
            <a:ext cx="11345040" cy="5259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11345040" cy="5259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5536080" cy="5259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8800" y="1201320"/>
            <a:ext cx="5536080" cy="5259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25520" y="471960"/>
            <a:ext cx="11345040" cy="5309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8800" y="1201320"/>
            <a:ext cx="5536080" cy="5259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25520" y="394884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/>
            </a:lvl1pPr>
          </a:lstStyle>
          <a:p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25520" y="1201320"/>
            <a:ext cx="11345040" cy="5259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5536080" cy="5259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8800" y="120132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38800" y="394884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8800" y="120132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25520" y="3948840"/>
            <a:ext cx="1134504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1134504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25520" y="3948840"/>
            <a:ext cx="1134504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38800" y="120132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25520" y="394884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238800" y="394884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365292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261320" y="1201320"/>
            <a:ext cx="365292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8097480" y="1201320"/>
            <a:ext cx="365292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25520" y="3948840"/>
            <a:ext cx="365292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4261320" y="3948840"/>
            <a:ext cx="365292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8097480" y="3948840"/>
            <a:ext cx="365292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11345040" cy="5259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5536080" cy="5259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8800" y="1201320"/>
            <a:ext cx="5536080" cy="5259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25520" y="471960"/>
            <a:ext cx="11345040" cy="5309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8800" y="1201320"/>
            <a:ext cx="5536080" cy="5259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25520" y="394884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5536080" cy="5259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8800" y="120132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38800" y="394884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25520" y="120132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8800" y="1201320"/>
            <a:ext cx="553608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25520" y="3948840"/>
            <a:ext cx="11345040" cy="250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"/>
          <p:cNvPicPr/>
          <p:nvPr/>
        </p:nvPicPr>
        <p:blipFill>
          <a:blip r:embed="rId14"/>
          <a:stretch/>
        </p:blipFill>
        <p:spPr>
          <a:xfrm>
            <a:off x="11022120" y="324720"/>
            <a:ext cx="682560" cy="359280"/>
          </a:xfrm>
          <a:prstGeom prst="rect">
            <a:avLst/>
          </a:prstGeom>
          <a:ln>
            <a:noFill/>
          </a:ln>
        </p:spPr>
      </p:pic>
      <p:sp>
        <p:nvSpPr>
          <p:cNvPr id="9" name="CustomShape 1"/>
          <p:cNvSpPr/>
          <p:nvPr/>
        </p:nvSpPr>
        <p:spPr>
          <a:xfrm>
            <a:off x="427320" y="314280"/>
            <a:ext cx="10265760" cy="3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4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94000"/>
              </a:lnSpc>
            </a:pPr>
            <a:r>
              <a:rPr lang="en-US" sz="800" b="0" strike="noStrike" spc="-1">
                <a:solidFill>
                  <a:srgbClr val="0065BD"/>
                </a:solidFill>
                <a:latin typeface="Arial"/>
              </a:rPr>
              <a:t>Deutsches Geodätisches Forschungsinstitut (DGFI-TUM)</a:t>
            </a:r>
            <a:endParaRPr lang="en-US" sz="800" b="0" strike="noStrike" spc="-1">
              <a:latin typeface="Arial"/>
            </a:endParaRPr>
          </a:p>
          <a:p>
            <a:pPr>
              <a:lnSpc>
                <a:spcPct val="94000"/>
              </a:lnSpc>
            </a:pPr>
            <a:r>
              <a:rPr lang="en-US" sz="800" b="0" strike="noStrike" spc="-1">
                <a:solidFill>
                  <a:srgbClr val="0065BD"/>
                </a:solidFill>
                <a:latin typeface="Arial"/>
              </a:rPr>
              <a:t>Technische Universität München</a:t>
            </a:r>
            <a:endParaRPr lang="en-US" sz="800" b="0" strike="noStrike" spc="-1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27320" y="1978560"/>
            <a:ext cx="11345040" cy="12736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Volker Racho</a:t>
            </a:r>
          </a:p>
        </p:txBody>
      </p:sp>
      <p:sp>
        <p:nvSpPr>
          <p:cNvPr id="3" name="CustomShape 3"/>
          <p:cNvSpPr/>
          <p:nvPr/>
        </p:nvSpPr>
        <p:spPr>
          <a:xfrm>
            <a:off x="11130120" y="6408360"/>
            <a:ext cx="766800" cy="35820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427320" y="994320"/>
            <a:ext cx="11345040" cy="11451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3200"/>
              </a:lnSpc>
            </a:pPr>
            <a:r>
              <a:rPr lang="de-DE" sz="3000" b="0" strike="noStrike" spc="-1">
                <a:solidFill>
                  <a:srgbClr val="000000"/>
                </a:solidFill>
                <a:latin typeface="Arial"/>
              </a:rPr>
              <a:t>Titel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27320" y="3398040"/>
            <a:ext cx="11345040" cy="12736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Deutsches Geodätisches Forschungsinstitut, Technische Universität München (DGFI-TUM)</a:t>
            </a:r>
          </a:p>
        </p:txBody>
      </p:sp>
      <p:sp>
        <p:nvSpPr>
          <p:cNvPr id="6" name="PlaceHolder 6"/>
          <p:cNvSpPr>
            <a:spLocks noGrp="1"/>
          </p:cNvSpPr>
          <p:nvPr>
            <p:ph type="body"/>
          </p:nvPr>
        </p:nvSpPr>
        <p:spPr>
          <a:xfrm>
            <a:off x="427320" y="5450400"/>
            <a:ext cx="11345040" cy="2548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Jahrestagung der Allianz Deutscher Designer</a:t>
            </a:r>
          </a:p>
        </p:txBody>
      </p:sp>
      <p:sp>
        <p:nvSpPr>
          <p:cNvPr id="7" name="PlaceHolder 7"/>
          <p:cNvSpPr>
            <a:spLocks noGrp="1"/>
          </p:cNvSpPr>
          <p:nvPr>
            <p:ph type="body"/>
          </p:nvPr>
        </p:nvSpPr>
        <p:spPr>
          <a:xfrm>
            <a:off x="427320" y="5703840"/>
            <a:ext cx="11345040" cy="286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Linsengericht, 23.01.2016</a:t>
            </a:r>
          </a:p>
          <a:p>
            <a:pPr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427320" y="6486480"/>
            <a:ext cx="8551440" cy="17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4000"/>
              </a:lnSpc>
            </a:pPr>
            <a:r>
              <a:rPr lang="en-US" sz="1200" b="0" strike="noStrike" spc="-1">
                <a:solidFill>
                  <a:srgbClr val="0065BD"/>
                </a:solidFill>
                <a:latin typeface="Arial"/>
              </a:rPr>
              <a:t>Deutsches Geodätisches Forschungsinstitut (DGFI-TUM) | Technische Universität München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45" name="Grafik 4"/>
          <p:cNvPicPr/>
          <p:nvPr/>
        </p:nvPicPr>
        <p:blipFill>
          <a:blip r:embed="rId14"/>
          <a:stretch/>
        </p:blipFill>
        <p:spPr>
          <a:xfrm>
            <a:off x="11022120" y="324720"/>
            <a:ext cx="682560" cy="359280"/>
          </a:xfrm>
          <a:prstGeom prst="rect">
            <a:avLst/>
          </a:prstGeom>
          <a:ln>
            <a:noFill/>
          </a:ln>
        </p:spPr>
      </p:pic>
      <p:sp>
        <p:nvSpPr>
          <p:cNvPr id="46" name="CustomShape 2"/>
          <p:cNvSpPr/>
          <p:nvPr/>
        </p:nvSpPr>
        <p:spPr>
          <a:xfrm>
            <a:off x="9967680" y="6487920"/>
            <a:ext cx="1736640" cy="17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94000"/>
              </a:lnSpc>
            </a:pPr>
            <a:fld id="{83760E6B-FCB9-41DE-BC79-EC95B48572B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‹Nr.›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25520" y="1201320"/>
            <a:ext cx="11345040" cy="5259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14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Inhalt durch Klicken bearbeiten</a:t>
            </a:r>
          </a:p>
          <a:p>
            <a:pPr marL="176040" lvl="1" indent="-175680">
              <a:lnSpc>
                <a:spcPct val="114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Zweite Ebene</a:t>
            </a:r>
          </a:p>
          <a:p>
            <a:pPr marL="360360" lvl="2" indent="-183960">
              <a:lnSpc>
                <a:spcPct val="125000"/>
              </a:lnSpc>
              <a:buClr>
                <a:srgbClr val="000000"/>
              </a:buClr>
              <a:buFont typeface="Symbol"/>
              <a:buChar char="-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Dritte Ebene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425520" y="471960"/>
            <a:ext cx="11345040" cy="11451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3200"/>
              </a:lnSpc>
            </a:pPr>
            <a:r>
              <a:rPr lang="de-DE" sz="2400" b="1" strike="noStrike" spc="-1">
                <a:solidFill>
                  <a:srgbClr val="000000"/>
                </a:solidFill>
                <a:latin typeface="Arial"/>
              </a:rPr>
              <a:t>Titel durch Klicken bearbeiten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2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1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1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1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1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jpeg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png"/><Relationship Id="rId5" Type="http://schemas.openxmlformats.org/officeDocument/2006/relationships/hyperlink" Target="http://doi.org/10.3390/rs9060551" TargetMode="Externa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hyperlink" Target="http://marine.copernicus.eu/" TargetMode="Externa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423480" y="1849348"/>
            <a:ext cx="5800339" cy="12736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pPr algn="l"/>
            <a:endParaRPr lang="en-US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Julius Oelsmann</a:t>
            </a:r>
            <a:r>
              <a:rPr lang="en-US" sz="14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Marcello Passaro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Felix L. Müller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Laura Rautiainen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Denise Dettmering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1400" dirty="0"/>
              <a:t>Michael G. Hart-Davis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Adili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Abulaitijiang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Ole B. Andersen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Jacob L. Høyer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, Kristine S. Madsen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Ida M. Ringgaard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Jani Särkkä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Rory Scarrott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Christian Schwatke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Florian Seitz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Laura Tuomi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Marco Restano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Jérôme Benveniste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  <a:endParaRPr lang="en-US" sz="1400" spc="-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200" dirty="0"/>
          </a:p>
        </p:txBody>
      </p:sp>
      <p:sp>
        <p:nvSpPr>
          <p:cNvPr id="92" name="TextShape 2"/>
          <p:cNvSpPr txBox="1"/>
          <p:nvPr/>
        </p:nvSpPr>
        <p:spPr>
          <a:xfrm>
            <a:off x="427320" y="994320"/>
            <a:ext cx="11345040" cy="41004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pPr algn="l"/>
            <a:r>
              <a:rPr lang="en-US" sz="3200" b="1" dirty="0"/>
              <a:t>Absolute Baltic Sea Level Trends in the Satellite Altimetry Era: A  Revisit</a:t>
            </a:r>
            <a:endParaRPr lang="de-DE" sz="3600" b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TextShape 4"/>
          <p:cNvSpPr txBox="1"/>
          <p:nvPr/>
        </p:nvSpPr>
        <p:spPr>
          <a:xfrm>
            <a:off x="427320" y="5450400"/>
            <a:ext cx="11345040" cy="2548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77B97E-06D3-45D4-ABB3-389B060C2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018" y="3224348"/>
            <a:ext cx="1075304" cy="540000"/>
          </a:xfrm>
          <a:prstGeom prst="rect">
            <a:avLst/>
          </a:prstGeom>
        </p:spPr>
      </p:pic>
      <p:pic>
        <p:nvPicPr>
          <p:cNvPr id="14" name="Grafik 4">
            <a:extLst>
              <a:ext uri="{FF2B5EF4-FFF2-40B4-BE49-F238E27FC236}">
                <a16:creationId xmlns:a16="http://schemas.microsoft.com/office/drawing/2014/main" id="{8612D68F-EB1E-487B-AC67-0B579D060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456836" y="3615243"/>
            <a:ext cx="595163" cy="767953"/>
          </a:xfrm>
          <a:prstGeom prst="rect">
            <a:avLst/>
          </a:prstGeom>
        </p:spPr>
      </p:pic>
      <p:pic>
        <p:nvPicPr>
          <p:cNvPr id="15" name="Grafik 5">
            <a:extLst>
              <a:ext uri="{FF2B5EF4-FFF2-40B4-BE49-F238E27FC236}">
                <a16:creationId xmlns:a16="http://schemas.microsoft.com/office/drawing/2014/main" id="{C38788FF-9F96-4FEB-B6DC-FDE2B9B8D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25952" y="4720615"/>
            <a:ext cx="1125474" cy="54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5162D77-CEC3-49E7-ABF0-C0938BA32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070" y="2692703"/>
            <a:ext cx="819692" cy="432000"/>
          </a:xfrm>
          <a:prstGeom prst="rect">
            <a:avLst/>
          </a:prstGeom>
        </p:spPr>
      </p:pic>
      <p:pic>
        <p:nvPicPr>
          <p:cNvPr id="17" name="Grafik 10">
            <a:extLst>
              <a:ext uri="{FF2B5EF4-FFF2-40B4-BE49-F238E27FC236}">
                <a16:creationId xmlns:a16="http://schemas.microsoft.com/office/drawing/2014/main" id="{3D11FF36-C4E0-4DC6-BBFC-DFAD898EAB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63" y="4954769"/>
            <a:ext cx="1642579" cy="164257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B0561FA-BE71-415D-807B-E503619E41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25" y="2023452"/>
            <a:ext cx="1606815" cy="1008765"/>
          </a:xfrm>
          <a:prstGeom prst="rect">
            <a:avLst/>
          </a:prstGeom>
        </p:spPr>
      </p:pic>
      <p:pic>
        <p:nvPicPr>
          <p:cNvPr id="19" name="Picture 2" descr="http://eng.navigation.gl/media/2919407/logo-dmi.png">
            <a:extLst>
              <a:ext uri="{FF2B5EF4-FFF2-40B4-BE49-F238E27FC236}">
                <a16:creationId xmlns:a16="http://schemas.microsoft.com/office/drawing/2014/main" id="{23EEAE4D-A54A-4066-B4B1-8CD9A3041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933" y="4030732"/>
            <a:ext cx="668109" cy="66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A099B31F-2BD8-4B65-921C-3507703985A5}"/>
              </a:ext>
            </a:extLst>
          </p:cNvPr>
          <p:cNvSpPr txBox="1">
            <a:spLocks/>
          </p:cNvSpPr>
          <p:nvPr/>
        </p:nvSpPr>
        <p:spPr>
          <a:xfrm>
            <a:off x="385894" y="3260043"/>
            <a:ext cx="6281236" cy="12731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baseline="30000" dirty="0"/>
              <a:t>1 </a:t>
            </a:r>
            <a:r>
              <a:rPr lang="en-US" sz="1000" dirty="0" err="1"/>
              <a:t>Deutsches</a:t>
            </a:r>
            <a:r>
              <a:rPr lang="en-US" sz="1000" dirty="0"/>
              <a:t> </a:t>
            </a:r>
            <a:r>
              <a:rPr lang="en-US" sz="1000" dirty="0" err="1"/>
              <a:t>Geodätisches</a:t>
            </a:r>
            <a:r>
              <a:rPr lang="en-US" sz="1000" dirty="0"/>
              <a:t> </a:t>
            </a:r>
            <a:r>
              <a:rPr lang="en-US" sz="1000" dirty="0" err="1"/>
              <a:t>Forschungsinstitut</a:t>
            </a:r>
            <a:r>
              <a:rPr lang="en-US" sz="1000" dirty="0"/>
              <a:t>, </a:t>
            </a:r>
            <a:r>
              <a:rPr lang="en-US" sz="1000" dirty="0" err="1"/>
              <a:t>Technische</a:t>
            </a:r>
            <a:r>
              <a:rPr lang="en-US" sz="1000" dirty="0"/>
              <a:t> </a:t>
            </a:r>
            <a:r>
              <a:rPr lang="en-US" sz="1000" dirty="0" err="1"/>
              <a:t>Universität</a:t>
            </a:r>
            <a:r>
              <a:rPr lang="en-US" sz="1000" dirty="0"/>
              <a:t> </a:t>
            </a:r>
            <a:r>
              <a:rPr lang="en-US" sz="1000" dirty="0" err="1"/>
              <a:t>München</a:t>
            </a:r>
            <a:r>
              <a:rPr lang="en-US" sz="1000" dirty="0"/>
              <a:t> (DGFI-TUM), Germany</a:t>
            </a:r>
          </a:p>
          <a:p>
            <a:r>
              <a:rPr lang="en-US" sz="1000" baseline="30000" dirty="0"/>
              <a:t>2</a:t>
            </a:r>
            <a:r>
              <a:rPr lang="en-US" sz="1000" dirty="0"/>
              <a:t> Danish Meteorological Institute (DMI), Denmark</a:t>
            </a:r>
          </a:p>
          <a:p>
            <a:r>
              <a:rPr lang="en-US" sz="1000" baseline="30000" dirty="0"/>
              <a:t>3 </a:t>
            </a:r>
            <a:r>
              <a:rPr lang="en-US" sz="1000" dirty="0"/>
              <a:t>Finnish Meteorological Institute (FMI), Finland</a:t>
            </a:r>
          </a:p>
          <a:p>
            <a:r>
              <a:rPr lang="en-US" sz="1000" baseline="30000" dirty="0"/>
              <a:t>4</a:t>
            </a:r>
            <a:r>
              <a:rPr lang="en-US" sz="1000" dirty="0"/>
              <a:t> Department of Geography, </a:t>
            </a:r>
            <a:r>
              <a:rPr lang="en-US" sz="1000" dirty="0" err="1"/>
              <a:t>MaREI</a:t>
            </a:r>
            <a:r>
              <a:rPr lang="en-US" sz="1000" dirty="0"/>
              <a:t> Centre, Environmental Research </a:t>
            </a:r>
            <a:r>
              <a:rPr lang="en-US" sz="1000" dirty="0" err="1"/>
              <a:t>Institute,University</a:t>
            </a:r>
            <a:r>
              <a:rPr lang="en-US" sz="1000" dirty="0"/>
              <a:t> College Cork</a:t>
            </a:r>
          </a:p>
          <a:p>
            <a:r>
              <a:rPr lang="en-US" sz="1000" baseline="30000" dirty="0"/>
              <a:t>5</a:t>
            </a:r>
            <a:r>
              <a:rPr lang="en-US" sz="1000" dirty="0"/>
              <a:t> </a:t>
            </a:r>
            <a:r>
              <a:rPr lang="it-IT" sz="1000" dirty="0"/>
              <a:t>SERCO/ESRIN, Largo Galileo Galilei, I-00044 Frascati, </a:t>
            </a:r>
            <a:r>
              <a:rPr lang="it-IT" sz="1000" dirty="0" err="1"/>
              <a:t>Italy</a:t>
            </a:r>
            <a:endParaRPr lang="it-IT" sz="1000" dirty="0"/>
          </a:p>
          <a:p>
            <a:r>
              <a:rPr lang="en-US" sz="1000" baseline="30000" dirty="0"/>
              <a:t>6</a:t>
            </a:r>
            <a:r>
              <a:rPr lang="en-US" sz="1000" dirty="0"/>
              <a:t> </a:t>
            </a:r>
            <a:r>
              <a:rPr lang="it-IT" sz="1000" dirty="0" err="1"/>
              <a:t>European</a:t>
            </a:r>
            <a:r>
              <a:rPr lang="it-IT" sz="1000" dirty="0"/>
              <a:t> Space Agency-ESRIN, Largo Galileo Galilei, I-00044 Frascati, </a:t>
            </a:r>
            <a:r>
              <a:rPr lang="it-IT" sz="1000" dirty="0" err="1"/>
              <a:t>Italy</a:t>
            </a:r>
            <a:endParaRPr lang="it-IT" sz="1000" dirty="0"/>
          </a:p>
          <a:p>
            <a:r>
              <a:rPr lang="en-US" sz="1000" baseline="30000" dirty="0"/>
              <a:t>7</a:t>
            </a:r>
            <a:r>
              <a:rPr lang="en-US" sz="1000" dirty="0"/>
              <a:t> Danish technical University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D27B4CC-9462-4272-80EE-027A01E2E6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0826" y="1736746"/>
            <a:ext cx="4362450" cy="49434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479F24D-9FDF-4CD1-877A-7357C87893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894" y="5880984"/>
            <a:ext cx="2031795" cy="679996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8FD16D3-4AA1-4AB2-AF2E-C3BECC0E3BC9}"/>
              </a:ext>
            </a:extLst>
          </p:cNvPr>
          <p:cNvSpPr txBox="1"/>
          <p:nvPr/>
        </p:nvSpPr>
        <p:spPr>
          <a:xfrm>
            <a:off x="385894" y="4788680"/>
            <a:ext cx="46997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</a:rPr>
              <a:t>Session</a:t>
            </a:r>
            <a:r>
              <a:rPr lang="en-US" sz="1400" dirty="0">
                <a:effectLst/>
              </a:rPr>
              <a:t> - CL2.12</a:t>
            </a:r>
          </a:p>
          <a:p>
            <a:r>
              <a:rPr lang="en-US" sz="1400" dirty="0">
                <a:effectLst/>
              </a:rPr>
              <a:t>Climate change and other drivers of environmental change: Developments, interlinkages and impacts in regional seas and coastal regions.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720D18A-BB63-41E7-ACBB-C6679BD076E2}"/>
              </a:ext>
            </a:extLst>
          </p:cNvPr>
          <p:cNvSpPr txBox="1"/>
          <p:nvPr/>
        </p:nvSpPr>
        <p:spPr>
          <a:xfrm>
            <a:off x="2476773" y="6047022"/>
            <a:ext cx="4699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</a:rPr>
              <a:t>Contact – julius.oelsmann@tum.de</a:t>
            </a:r>
          </a:p>
        </p:txBody>
      </p:sp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3B1D2F9-D5A4-4302-93EE-6A9A8CDA0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47018" y="274442"/>
            <a:ext cx="487363" cy="48736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939A128-5727-400B-A2D4-D4AB42F992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180" y="5964458"/>
            <a:ext cx="646820" cy="905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The Major Modes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Baltic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Sea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Level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Variability</a:t>
            </a:r>
            <a:endParaRPr lang="de-DE" sz="2400" b="1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9638D9-59E9-4CE3-8D80-9A543432D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2" y="1036540"/>
            <a:ext cx="9290260" cy="519578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FB365CE-6945-4E31-8E96-ACD91A541579}"/>
              </a:ext>
            </a:extLst>
          </p:cNvPr>
          <p:cNvSpPr/>
          <p:nvPr/>
        </p:nvSpPr>
        <p:spPr>
          <a:xfrm>
            <a:off x="3346882" y="912163"/>
            <a:ext cx="7898045" cy="5320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Shape 3">
            <a:extLst>
              <a:ext uri="{FF2B5EF4-FFF2-40B4-BE49-F238E27FC236}">
                <a16:creationId xmlns:a16="http://schemas.microsoft.com/office/drawing/2014/main" id="{0A28D315-6E6D-4B44-801F-02D3E26790E0}"/>
              </a:ext>
            </a:extLst>
          </p:cNvPr>
          <p:cNvSpPr txBox="1"/>
          <p:nvPr/>
        </p:nvSpPr>
        <p:spPr>
          <a:xfrm>
            <a:off x="3806168" y="1296476"/>
            <a:ext cx="5590081" cy="365693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latin typeface="Arial"/>
              </a:rPr>
              <a:t>Identification of major modes of SL variability by Empirical orthogonal functions (EOFs) of </a:t>
            </a:r>
            <a:r>
              <a:rPr lang="en-US" spc="-1" dirty="0" err="1">
                <a:latin typeface="Arial"/>
              </a:rPr>
              <a:t>deseasoned</a:t>
            </a:r>
            <a:r>
              <a:rPr lang="en-US" spc="-1" dirty="0">
                <a:latin typeface="Arial"/>
              </a:rPr>
              <a:t> and detrended monthly Baltic SLAs</a:t>
            </a:r>
          </a:p>
          <a:p>
            <a:endParaRPr lang="en-US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latin typeface="Arial"/>
              </a:rPr>
              <a:t>1. and 2. EOF explain together more than 90% of the observed variance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latin typeface="Arial"/>
              </a:rPr>
              <a:t>1. PC is homogeneously correlated with SLAs over the full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latin typeface="Arial"/>
              </a:rPr>
              <a:t>2. PC is associated with anticorrelated SLAs in the SW and NE of the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strike="noStrike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BF9F57A-DF43-4E6F-A583-1260399AB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0015" y="314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The Major Modes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Baltic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Sea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Level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Variability</a:t>
            </a:r>
            <a:endParaRPr lang="de-DE" sz="2400" b="1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9638D9-59E9-4CE3-8D80-9A543432D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2" y="1036540"/>
            <a:ext cx="9290260" cy="519578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5B13BE7-4339-4070-B6A2-6746C309F4BE}"/>
              </a:ext>
            </a:extLst>
          </p:cNvPr>
          <p:cNvSpPr txBox="1"/>
          <p:nvPr/>
        </p:nvSpPr>
        <p:spPr>
          <a:xfrm>
            <a:off x="9696216" y="6155870"/>
            <a:ext cx="319261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spc="-1" dirty="0" err="1">
                <a:solidFill>
                  <a:schemeClr val="bg1">
                    <a:lumMod val="65000"/>
                  </a:schemeClr>
                </a:solidFill>
                <a:latin typeface="Arial"/>
              </a:rPr>
              <a:t>Atmospheric</a:t>
            </a:r>
            <a:r>
              <a:rPr lang="de-DE" sz="1050" spc="-1" dirty="0">
                <a:solidFill>
                  <a:schemeClr val="bg1">
                    <a:lumMod val="65000"/>
                  </a:schemeClr>
                </a:solidFill>
                <a:latin typeface="Arial"/>
              </a:rPr>
              <a:t> </a:t>
            </a:r>
            <a:r>
              <a:rPr lang="de-DE" sz="1050" spc="-1" dirty="0" err="1">
                <a:solidFill>
                  <a:schemeClr val="bg1">
                    <a:lumMod val="65000"/>
                  </a:schemeClr>
                </a:solidFill>
                <a:latin typeface="Arial"/>
              </a:rPr>
              <a:t>data</a:t>
            </a:r>
            <a:r>
              <a:rPr lang="de-DE" sz="1050" spc="-1" dirty="0">
                <a:solidFill>
                  <a:schemeClr val="bg1">
                    <a:lumMod val="65000"/>
                  </a:schemeClr>
                </a:solidFill>
                <a:latin typeface="Arial"/>
              </a:rPr>
              <a:t> </a:t>
            </a:r>
            <a:r>
              <a:rPr lang="de-DE" sz="1050" spc="-1" dirty="0" err="1">
                <a:solidFill>
                  <a:schemeClr val="bg1">
                    <a:lumMod val="65000"/>
                  </a:schemeClr>
                </a:solidFill>
                <a:latin typeface="Arial"/>
              </a:rPr>
              <a:t>are</a:t>
            </a:r>
            <a:r>
              <a:rPr lang="de-DE" sz="1050" spc="-1" dirty="0">
                <a:solidFill>
                  <a:schemeClr val="bg1">
                    <a:lumMod val="65000"/>
                  </a:schemeClr>
                </a:solidFill>
                <a:latin typeface="Arial"/>
              </a:rPr>
              <a:t> </a:t>
            </a:r>
            <a:r>
              <a:rPr lang="de-DE" sz="1050" spc="-1" dirty="0" err="1">
                <a:solidFill>
                  <a:schemeClr val="bg1">
                    <a:lumMod val="65000"/>
                  </a:schemeClr>
                </a:solidFill>
                <a:latin typeface="Arial"/>
              </a:rPr>
              <a:t>from</a:t>
            </a:r>
            <a:r>
              <a:rPr lang="de-DE" sz="1050" spc="-1" dirty="0">
                <a:solidFill>
                  <a:schemeClr val="bg1">
                    <a:lumMod val="65000"/>
                  </a:schemeClr>
                </a:solidFill>
                <a:latin typeface="Arial"/>
              </a:rPr>
              <a:t> ERA5</a:t>
            </a: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4AFDB7B-3292-4C42-9EC6-B5C6A121077C}"/>
              </a:ext>
            </a:extLst>
          </p:cNvPr>
          <p:cNvSpPr txBox="1"/>
          <p:nvPr/>
        </p:nvSpPr>
        <p:spPr>
          <a:xfrm>
            <a:off x="9385342" y="1905506"/>
            <a:ext cx="2601365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Point-</a:t>
            </a:r>
            <a:r>
              <a:rPr lang="de-DE" sz="1600" dirty="0" err="1"/>
              <a:t>wise</a:t>
            </a:r>
            <a:r>
              <a:rPr lang="de-DE" sz="1600" dirty="0"/>
              <a:t> </a:t>
            </a:r>
            <a:r>
              <a:rPr lang="de-DE" sz="1600" dirty="0" err="1"/>
              <a:t>correlations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principal</a:t>
            </a:r>
            <a:r>
              <a:rPr lang="de-DE" sz="1600" dirty="0"/>
              <a:t> </a:t>
            </a:r>
            <a:r>
              <a:rPr lang="de-DE" sz="1600" dirty="0" err="1"/>
              <a:t>components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surface</a:t>
            </a:r>
            <a:r>
              <a:rPr lang="de-DE" sz="1600" dirty="0"/>
              <a:t> </a:t>
            </a:r>
            <a:r>
              <a:rPr lang="de-DE" sz="1600" dirty="0" err="1"/>
              <a:t>winds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Zonal </a:t>
            </a:r>
            <a:r>
              <a:rPr lang="de-DE" sz="1600" dirty="0" err="1"/>
              <a:t>surface</a:t>
            </a:r>
            <a:r>
              <a:rPr lang="de-DE" sz="1600" dirty="0"/>
              <a:t> wind </a:t>
            </a:r>
            <a:r>
              <a:rPr lang="de-DE" sz="1600" dirty="0" err="1"/>
              <a:t>variations</a:t>
            </a:r>
            <a:r>
              <a:rPr lang="de-DE" sz="1600" dirty="0"/>
              <a:t> (u)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most</a:t>
            </a:r>
            <a:r>
              <a:rPr lang="de-DE" sz="1600" dirty="0"/>
              <a:t> </a:t>
            </a:r>
            <a:r>
              <a:rPr lang="de-DE" sz="1600" dirty="0" err="1"/>
              <a:t>strongly</a:t>
            </a:r>
            <a:r>
              <a:rPr lang="de-DE" sz="1600" dirty="0"/>
              <a:t> </a:t>
            </a:r>
            <a:r>
              <a:rPr lang="de-DE" sz="1600" dirty="0" err="1"/>
              <a:t>correlated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first</a:t>
            </a:r>
            <a:r>
              <a:rPr lang="de-DE" sz="1600" dirty="0"/>
              <a:t> </a:t>
            </a:r>
            <a:r>
              <a:rPr lang="de-DE" sz="1600" dirty="0" err="1"/>
              <a:t>mode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Meridional </a:t>
            </a:r>
            <a:r>
              <a:rPr lang="de-DE" sz="1600" dirty="0" err="1"/>
              <a:t>winds</a:t>
            </a:r>
            <a:r>
              <a:rPr lang="de-DE" sz="1600" dirty="0"/>
              <a:t> (v) </a:t>
            </a:r>
            <a:r>
              <a:rPr lang="de-DE" sz="1600" dirty="0" err="1"/>
              <a:t>drive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second</a:t>
            </a:r>
            <a:r>
              <a:rPr lang="de-DE" sz="1600" dirty="0"/>
              <a:t> </a:t>
            </a:r>
            <a:r>
              <a:rPr lang="de-DE" sz="1600" dirty="0" err="1"/>
              <a:t>mode</a:t>
            </a:r>
            <a:endParaRPr lang="en-US" sz="1600" dirty="0"/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734DA99-5518-40F8-BE36-DDD5A58A8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0259" y="2903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The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impact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surface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winds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on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sea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level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trends</a:t>
            </a:r>
            <a:endParaRPr lang="de-DE" sz="2400" b="1" strike="noStrike" spc="-1" dirty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Shape 3">
                <a:extLst>
                  <a:ext uri="{FF2B5EF4-FFF2-40B4-BE49-F238E27FC236}">
                    <a16:creationId xmlns:a16="http://schemas.microsoft.com/office/drawing/2014/main" id="{5D98166C-2066-4D62-9CCC-1BB484184219}"/>
                  </a:ext>
                </a:extLst>
              </p:cNvPr>
              <p:cNvSpPr txBox="1"/>
              <p:nvPr/>
            </p:nvSpPr>
            <p:spPr>
              <a:xfrm>
                <a:off x="320400" y="1172918"/>
                <a:ext cx="9924612" cy="4251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spc="-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b="0" strike="noStrike" spc="-1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600" spc="-1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b="1" spc="-1" dirty="0"/>
                  <a:t>Given that surface wind variations explain large fractions of the major modes of Baltic SL variability, we seek to determine their contribution to absolute sea level trends: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600" spc="-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spc="-1" dirty="0"/>
                  <a:t>Linear regression of basin-averaged surface winds </a:t>
                </a:r>
                <a14:m>
                  <m:oMath xmlns:m="http://schemas.openxmlformats.org/officeDocument/2006/math"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de-DE" sz="1600" b="0" i="1" spc="-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pc="-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spc="-1" dirty="0"/>
                  <a:t> on pointwise monthly SLAs: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spc="-1" dirty="0"/>
              </a:p>
              <a:p>
                <a:pPr algn="ctr"/>
                <a14:m>
                  <m:oMath xmlns:m="http://schemas.openxmlformats.org/officeDocument/2006/math"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𝑆𝐿</m:t>
                    </m:r>
                    <m:sSub>
                      <m:sSubPr>
                        <m:ctrlPr>
                          <a:rPr lang="de-DE" sz="1600" b="0" i="1" spc="-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pc="-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1600" b="0" i="1" spc="-1" smtClean="0">
                            <a:latin typeface="Cambria Math" panose="02040503050406030204" pitchFamily="18" charset="0"/>
                          </a:rPr>
                          <m:t>𝑤𝑖𝑛𝑑</m:t>
                        </m:r>
                      </m:sub>
                    </m:sSub>
                    <m:d>
                      <m:dPr>
                        <m:ctrlPr>
                          <a:rPr lang="de-DE" sz="1600" b="0" i="1" spc="-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pc="-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de-DE" sz="1600" b="0" i="1" spc="-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pc="-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de-DE" sz="1600" b="0" i="1" spc="-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pc="-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600" spc="-1" baseline="30000" dirty="0"/>
                  <a:t> </a:t>
                </a:r>
                <a:r>
                  <a:rPr lang="en-US" sz="1600" spc="-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600" b="0" spc="-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600" b="0" spc="-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spc="-1" dirty="0"/>
                  <a:t>Trend </a:t>
                </a:r>
                <a:r>
                  <a:rPr lang="de-DE" sz="1600" spc="-1" dirty="0" err="1"/>
                  <a:t>computation</a:t>
                </a:r>
                <a:r>
                  <a:rPr lang="de-DE" sz="1600" spc="-1" dirty="0"/>
                  <a:t> </a:t>
                </a:r>
                <a:r>
                  <a:rPr lang="de-DE" sz="1600" spc="-1" dirty="0" err="1"/>
                  <a:t>based</a:t>
                </a:r>
                <a:r>
                  <a:rPr lang="de-DE" sz="1600" spc="-1" dirty="0"/>
                  <a:t> on</a:t>
                </a:r>
                <a:r>
                  <a:rPr lang="en-US" sz="1600" spc="-1" dirty="0"/>
                  <a:t> </a:t>
                </a:r>
                <a14:m>
                  <m:oMath xmlns:m="http://schemas.openxmlformats.org/officeDocument/2006/math">
                    <m:r>
                      <a:rPr lang="de-DE" sz="1600" b="0" i="1" spc="-1" smtClean="0">
                        <a:latin typeface="Cambria Math" panose="02040503050406030204" pitchFamily="18" charset="0"/>
                      </a:rPr>
                      <m:t>𝑆𝐿</m:t>
                    </m:r>
                    <m:sSub>
                      <m:sSubPr>
                        <m:ctrlPr>
                          <a:rPr lang="de-DE" sz="1600" b="0" i="1" spc="-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pc="-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1600" b="0" i="1" spc="-1" smtClean="0">
                            <a:latin typeface="Cambria Math" panose="02040503050406030204" pitchFamily="18" charset="0"/>
                          </a:rPr>
                          <m:t>𝑤𝑖𝑛𝑑</m:t>
                        </m:r>
                      </m:sub>
                    </m:sSub>
                    <m:d>
                      <m:dPr>
                        <m:ctrlPr>
                          <a:rPr lang="de-DE" sz="1600" b="0" i="1" spc="-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pc="-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de-DE" sz="1600" b="0" spc="-1" dirty="0"/>
                  <a:t>, </a:t>
                </a:r>
                <a:r>
                  <a:rPr lang="de-DE" sz="1600" b="0" spc="-1" dirty="0" err="1"/>
                  <a:t>which</a:t>
                </a:r>
                <a:r>
                  <a:rPr lang="de-DE" sz="1600" b="0" spc="-1" dirty="0"/>
                  <a:t> </a:t>
                </a:r>
                <a:r>
                  <a:rPr lang="de-DE" sz="1600" b="0" spc="-1" dirty="0" err="1"/>
                  <a:t>corresponds</a:t>
                </a:r>
                <a:r>
                  <a:rPr lang="de-DE" sz="1600" b="0" spc="-1" dirty="0"/>
                  <a:t> </a:t>
                </a:r>
                <a:r>
                  <a:rPr lang="de-DE" sz="1600" b="0" spc="-1" dirty="0" err="1"/>
                  <a:t>to</a:t>
                </a:r>
                <a:r>
                  <a:rPr lang="de-DE" sz="1600" b="0" spc="-1" dirty="0"/>
                  <a:t> </a:t>
                </a:r>
                <a:r>
                  <a:rPr lang="de-DE" sz="1600" b="0" spc="-1" dirty="0" err="1"/>
                  <a:t>the</a:t>
                </a:r>
                <a:r>
                  <a:rPr lang="de-DE" sz="1600" b="0" spc="-1" dirty="0"/>
                  <a:t> </a:t>
                </a:r>
                <a:r>
                  <a:rPr lang="de-DE" sz="1600" b="0" spc="-1" dirty="0" err="1"/>
                  <a:t>fraction</a:t>
                </a:r>
                <a:r>
                  <a:rPr lang="de-DE" sz="1600" b="0" spc="-1" dirty="0"/>
                  <a:t> </a:t>
                </a:r>
                <a:r>
                  <a:rPr lang="de-DE" sz="1600" b="0" spc="-1" dirty="0" err="1"/>
                  <a:t>of</a:t>
                </a:r>
                <a:r>
                  <a:rPr lang="de-DE" sz="1600" b="0" spc="-1" dirty="0"/>
                  <a:t> SLA </a:t>
                </a:r>
                <a:r>
                  <a:rPr lang="de-DE" sz="1600" b="0" spc="-1" dirty="0" err="1"/>
                  <a:t>variabilit</a:t>
                </a:r>
                <a:r>
                  <a:rPr lang="de-DE" sz="1600" spc="-1" dirty="0" err="1"/>
                  <a:t>y</a:t>
                </a:r>
                <a:r>
                  <a:rPr lang="de-DE" sz="1600" spc="-1" dirty="0"/>
                  <a:t> </a:t>
                </a:r>
                <a:r>
                  <a:rPr lang="de-DE" sz="1600" spc="-1" dirty="0" err="1"/>
                  <a:t>explained</a:t>
                </a:r>
                <a:r>
                  <a:rPr lang="de-DE" sz="1600" spc="-1" dirty="0"/>
                  <a:t> </a:t>
                </a:r>
                <a:r>
                  <a:rPr lang="de-DE" sz="1600" spc="-1" dirty="0" err="1"/>
                  <a:t>by</a:t>
                </a:r>
                <a:r>
                  <a:rPr lang="de-DE" sz="1600" spc="-1" dirty="0"/>
                  <a:t> </a:t>
                </a:r>
                <a:r>
                  <a:rPr lang="de-DE" sz="1600" spc="-1" dirty="0" err="1"/>
                  <a:t>surface</a:t>
                </a:r>
                <a:r>
                  <a:rPr lang="de-DE" sz="1600" spc="-1" dirty="0"/>
                  <a:t> wind </a:t>
                </a:r>
                <a:r>
                  <a:rPr lang="de-DE" sz="1600" spc="-1" dirty="0" err="1"/>
                  <a:t>forcing</a:t>
                </a:r>
                <a:endParaRPr lang="de-DE" sz="1600" spc="-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600" b="0" spc="-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600" spc="-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spc="-1" dirty="0" err="1"/>
                  <a:t>Caveat</a:t>
                </a:r>
                <a:r>
                  <a:rPr lang="de-DE" sz="1600" spc="-1" dirty="0"/>
                  <a:t>: </a:t>
                </a:r>
                <a:r>
                  <a:rPr lang="de-DE" sz="1600" spc="-1" dirty="0" err="1"/>
                  <a:t>For</a:t>
                </a:r>
                <a:r>
                  <a:rPr lang="de-DE" sz="1600" spc="-1" dirty="0"/>
                  <a:t> </a:t>
                </a:r>
                <a:r>
                  <a:rPr lang="de-DE" sz="1600" spc="-1" dirty="0" err="1"/>
                  <a:t>now</a:t>
                </a:r>
                <a:r>
                  <a:rPr lang="de-DE" sz="1600" spc="-1" dirty="0"/>
                  <a:t>, </a:t>
                </a:r>
                <a:r>
                  <a:rPr lang="de-DE" sz="1600" spc="-1" dirty="0" err="1"/>
                  <a:t>we</a:t>
                </a:r>
                <a:r>
                  <a:rPr lang="de-DE" sz="1600" spc="-1" dirty="0"/>
                  <a:t> </a:t>
                </a:r>
                <a:r>
                  <a:rPr lang="de-DE" sz="1600" spc="-1" dirty="0" err="1"/>
                  <a:t>neglect</a:t>
                </a:r>
                <a:r>
                  <a:rPr lang="de-DE" sz="1600" spc="-1" dirty="0"/>
                  <a:t> </a:t>
                </a:r>
                <a:r>
                  <a:rPr lang="de-DE" sz="1600" spc="-1" dirty="0" err="1"/>
                  <a:t>other</a:t>
                </a:r>
                <a:r>
                  <a:rPr lang="de-DE" sz="1600" spc="-1" dirty="0"/>
                  <a:t> </a:t>
                </a:r>
                <a:r>
                  <a:rPr lang="de-DE" sz="1600" spc="-1" dirty="0" err="1"/>
                  <a:t>contributors</a:t>
                </a:r>
                <a:r>
                  <a:rPr lang="de-DE" sz="1600" spc="-1" dirty="0"/>
                  <a:t> </a:t>
                </a:r>
                <a:r>
                  <a:rPr lang="de-DE" sz="1600" spc="-1" dirty="0" err="1"/>
                  <a:t>of</a:t>
                </a:r>
                <a:r>
                  <a:rPr lang="de-DE" sz="1600" spc="-1" dirty="0"/>
                  <a:t> </a:t>
                </a:r>
                <a:r>
                  <a:rPr lang="de-DE" sz="1600" spc="-1" dirty="0" err="1"/>
                  <a:t>the</a:t>
                </a:r>
                <a:r>
                  <a:rPr lang="de-DE" sz="1600" spc="-1" dirty="0"/>
                  <a:t> SL-budget and </a:t>
                </a:r>
                <a:r>
                  <a:rPr lang="de-DE" sz="1600" spc="-1" dirty="0" err="1"/>
                  <a:t>only</a:t>
                </a:r>
                <a:r>
                  <a:rPr lang="de-DE" sz="1600" spc="-1" dirty="0"/>
                  <a:t> </a:t>
                </a:r>
                <a:r>
                  <a:rPr lang="de-DE" sz="1600" spc="-1" dirty="0" err="1"/>
                  <a:t>focus</a:t>
                </a:r>
                <a:r>
                  <a:rPr lang="de-DE" sz="1600" spc="-1" dirty="0"/>
                  <a:t> on wind </a:t>
                </a:r>
                <a:r>
                  <a:rPr lang="de-DE" sz="1600" spc="-1" dirty="0" err="1"/>
                  <a:t>forcing</a:t>
                </a:r>
                <a:r>
                  <a:rPr lang="de-DE" sz="1600" spc="-1" dirty="0"/>
                  <a:t>!</a:t>
                </a:r>
                <a:endParaRPr lang="en-US" sz="1600" spc="-1" dirty="0"/>
              </a:p>
              <a:p>
                <a:endParaRPr lang="en-US" sz="1600" spc="-1" dirty="0"/>
              </a:p>
              <a:p>
                <a:endParaRPr lang="en-US" sz="1600" spc="-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spc="-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b="0" strike="noStrike" spc="-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b="0" strike="noStrike" spc="-1" dirty="0"/>
              </a:p>
            </p:txBody>
          </p:sp>
        </mc:Choice>
        <mc:Fallback xmlns="">
          <p:sp>
            <p:nvSpPr>
              <p:cNvPr id="3" name="TextShape 3">
                <a:extLst>
                  <a:ext uri="{FF2B5EF4-FFF2-40B4-BE49-F238E27FC236}">
                    <a16:creationId xmlns:a16="http://schemas.microsoft.com/office/drawing/2014/main" id="{5D98166C-2066-4D62-9CCC-1BB484184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00" y="1172918"/>
                <a:ext cx="9924612" cy="4251338"/>
              </a:xfrm>
              <a:prstGeom prst="rect">
                <a:avLst/>
              </a:prstGeom>
              <a:blipFill>
                <a:blip r:embed="rId4"/>
                <a:stretch>
                  <a:fillRect l="-307" r="-1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E028843-379D-4E0A-A1B7-11E0BABB0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6871" y="314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The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impact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surface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winds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on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sea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level</a:t>
            </a:r>
            <a:r>
              <a:rPr lang="de-DE" sz="24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</a:rPr>
              <a:t>trends</a:t>
            </a:r>
            <a:endParaRPr lang="de-DE" sz="2400" b="1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" name="Grafik 29" descr="Ein Bild, das Karte enthält.&#10;&#10;Automatisch generierte Beschreibung">
            <a:extLst>
              <a:ext uri="{FF2B5EF4-FFF2-40B4-BE49-F238E27FC236}">
                <a16:creationId xmlns:a16="http://schemas.microsoft.com/office/drawing/2014/main" id="{C70FE39C-85F3-40BE-97B9-C77B4E93E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38" y="1087043"/>
            <a:ext cx="8552017" cy="476491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4D828C50-C4D4-491E-9F1A-C212D8850280}"/>
              </a:ext>
            </a:extLst>
          </p:cNvPr>
          <p:cNvSpPr txBox="1"/>
          <p:nvPr/>
        </p:nvSpPr>
        <p:spPr>
          <a:xfrm>
            <a:off x="796937" y="5927497"/>
            <a:ext cx="3054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Trend </a:t>
            </a:r>
            <a:r>
              <a:rPr lang="de-DE" sz="1600" dirty="0" err="1"/>
              <a:t>explained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:  </a:t>
            </a:r>
          </a:p>
          <a:p>
            <a:endParaRPr lang="en-US" sz="16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E02CE0E-7519-4888-BC4C-BA0D8579DAC4}"/>
              </a:ext>
            </a:extLst>
          </p:cNvPr>
          <p:cNvSpPr txBox="1"/>
          <p:nvPr/>
        </p:nvSpPr>
        <p:spPr>
          <a:xfrm>
            <a:off x="3500697" y="5927497"/>
            <a:ext cx="26329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Zonal wind </a:t>
            </a:r>
            <a:r>
              <a:rPr lang="de-DE" sz="1600" dirty="0" err="1"/>
              <a:t>component</a:t>
            </a:r>
            <a:endParaRPr lang="en-US" sz="160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13DC1BF-D2AE-4EFF-8686-6EF5C2C0A2BC}"/>
              </a:ext>
            </a:extLst>
          </p:cNvPr>
          <p:cNvSpPr txBox="1"/>
          <p:nvPr/>
        </p:nvSpPr>
        <p:spPr>
          <a:xfrm>
            <a:off x="6183135" y="5939022"/>
            <a:ext cx="3067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Meridional  wind </a:t>
            </a:r>
            <a:r>
              <a:rPr lang="de-DE" sz="1600" dirty="0" err="1"/>
              <a:t>component</a:t>
            </a:r>
            <a:endParaRPr lang="en-US" sz="1600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CA16639-64B7-422D-AE31-F02B146B076A}"/>
              </a:ext>
            </a:extLst>
          </p:cNvPr>
          <p:cNvSpPr txBox="1"/>
          <p:nvPr/>
        </p:nvSpPr>
        <p:spPr>
          <a:xfrm>
            <a:off x="9104500" y="5951576"/>
            <a:ext cx="3790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Combined</a:t>
            </a:r>
            <a:r>
              <a:rPr lang="de-DE" sz="1600" dirty="0"/>
              <a:t> </a:t>
            </a:r>
            <a:r>
              <a:rPr lang="de-DE" sz="1600" dirty="0" err="1"/>
              <a:t>surface</a:t>
            </a:r>
            <a:r>
              <a:rPr lang="de-DE" sz="1600" dirty="0"/>
              <a:t> </a:t>
            </a:r>
            <a:r>
              <a:rPr lang="de-DE" sz="1600" dirty="0" err="1"/>
              <a:t>winds</a:t>
            </a:r>
            <a:endParaRPr lang="en-US" sz="1600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ECF2300-023E-4A44-9E17-D3FD04E59ED5}"/>
              </a:ext>
            </a:extLst>
          </p:cNvPr>
          <p:cNvSpPr txBox="1"/>
          <p:nvPr/>
        </p:nvSpPr>
        <p:spPr>
          <a:xfrm>
            <a:off x="320400" y="1345840"/>
            <a:ext cx="2983237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Trends (+ </a:t>
            </a:r>
            <a:r>
              <a:rPr lang="de-DE" sz="1600" dirty="0" err="1"/>
              <a:t>uncertainties</a:t>
            </a:r>
            <a:r>
              <a:rPr lang="de-DE" sz="1600" dirty="0"/>
              <a:t>)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regressions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u- and v-wind </a:t>
            </a:r>
            <a:r>
              <a:rPr lang="de-DE" sz="1600" dirty="0" err="1"/>
              <a:t>anomalies</a:t>
            </a:r>
            <a:r>
              <a:rPr lang="de-DE" sz="1600" dirty="0"/>
              <a:t> on SLAs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Strengthening</a:t>
            </a:r>
            <a:r>
              <a:rPr lang="de-DE" sz="1600" dirty="0"/>
              <a:t> </a:t>
            </a:r>
            <a:r>
              <a:rPr lang="de-DE" sz="1600" dirty="0" err="1"/>
              <a:t>southerly</a:t>
            </a:r>
            <a:r>
              <a:rPr lang="de-DE" sz="1600" dirty="0"/>
              <a:t> </a:t>
            </a:r>
            <a:r>
              <a:rPr lang="de-DE" sz="1600" dirty="0" err="1"/>
              <a:t>winds</a:t>
            </a:r>
            <a:r>
              <a:rPr lang="de-DE" sz="1600" dirty="0"/>
              <a:t> </a:t>
            </a:r>
            <a:r>
              <a:rPr lang="de-DE" sz="1600" dirty="0" err="1"/>
              <a:t>during</a:t>
            </a:r>
            <a:r>
              <a:rPr lang="de-DE" sz="1600" dirty="0"/>
              <a:t> (1995-2019) </a:t>
            </a:r>
            <a:r>
              <a:rPr lang="de-DE" sz="1600" dirty="0" err="1"/>
              <a:t>explain</a:t>
            </a:r>
            <a:r>
              <a:rPr lang="de-DE" sz="1600" dirty="0"/>
              <a:t> a </a:t>
            </a:r>
            <a:r>
              <a:rPr lang="de-DE" sz="1600" dirty="0" err="1"/>
              <a:t>fraction</a:t>
            </a:r>
            <a:r>
              <a:rPr lang="de-DE" sz="1600" dirty="0"/>
              <a:t> (~1 mm/</a:t>
            </a:r>
            <a:r>
              <a:rPr lang="de-DE" sz="1600" dirty="0" err="1"/>
              <a:t>year</a:t>
            </a:r>
            <a:r>
              <a:rPr lang="de-DE" sz="1600" dirty="0"/>
              <a:t>)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observed</a:t>
            </a:r>
            <a:r>
              <a:rPr lang="de-DE" sz="1600" dirty="0"/>
              <a:t> (SW-NE) </a:t>
            </a:r>
            <a:r>
              <a:rPr lang="de-DE" sz="1600" dirty="0" err="1"/>
              <a:t>trend</a:t>
            </a:r>
            <a:r>
              <a:rPr lang="de-DE" sz="1600" dirty="0"/>
              <a:t> </a:t>
            </a:r>
            <a:r>
              <a:rPr lang="de-DE" sz="1600" dirty="0" err="1"/>
              <a:t>gradient</a:t>
            </a:r>
            <a:r>
              <a:rPr lang="de-DE" sz="1600" dirty="0"/>
              <a:t> </a:t>
            </a:r>
            <a:r>
              <a:rPr lang="de-DE" sz="1600" dirty="0" err="1"/>
              <a:t>over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domain</a:t>
            </a: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How do the surface winds impact on SL?</a:t>
            </a:r>
          </a:p>
        </p:txBody>
      </p:sp>
      <p:sp>
        <p:nvSpPr>
          <p:cNvPr id="36" name="TextShape 2">
            <a:extLst>
              <a:ext uri="{FF2B5EF4-FFF2-40B4-BE49-F238E27FC236}">
                <a16:creationId xmlns:a16="http://schemas.microsoft.com/office/drawing/2014/main" id="{8C83E1F6-7DF2-4D60-AE86-87392AADC33A}"/>
              </a:ext>
            </a:extLst>
          </p:cNvPr>
          <p:cNvSpPr txBox="1"/>
          <p:nvPr/>
        </p:nvSpPr>
        <p:spPr>
          <a:xfrm>
            <a:off x="423480" y="1087043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endParaRPr lang="de-DE" sz="2200" b="1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BFA9E6B-DE95-4A99-8220-AD5D0B9A7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4849" y="2653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7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6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spc="-1" dirty="0">
                <a:solidFill>
                  <a:srgbClr val="000000"/>
                </a:solidFill>
                <a:latin typeface="+mj-lt"/>
              </a:rPr>
              <a:t>The </a:t>
            </a:r>
            <a:r>
              <a:rPr lang="de-DE" sz="2400" b="1" spc="-1" dirty="0" err="1">
                <a:solidFill>
                  <a:srgbClr val="000000"/>
                </a:solidFill>
                <a:latin typeface="+mj-lt"/>
              </a:rPr>
              <a:t>role</a:t>
            </a:r>
            <a:r>
              <a:rPr lang="de-DE" sz="2400" b="1" spc="-1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+mj-lt"/>
              </a:rPr>
              <a:t>of</a:t>
            </a:r>
            <a:r>
              <a:rPr lang="de-DE" sz="2400" b="1" spc="-1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de-DE" sz="2400" b="1" spc="-1" dirty="0">
                <a:solidFill>
                  <a:srgbClr val="000000"/>
                </a:solidFill>
                <a:latin typeface="+mj-lt"/>
              </a:rPr>
              <a:t> NAO in </a:t>
            </a:r>
            <a:r>
              <a:rPr lang="de-DE" sz="2400" b="1" spc="-1" dirty="0" err="1">
                <a:solidFill>
                  <a:srgbClr val="000000"/>
                </a:solidFill>
                <a:latin typeface="+mj-lt"/>
              </a:rPr>
              <a:t>shaping</a:t>
            </a:r>
            <a:r>
              <a:rPr lang="de-DE" sz="2400" b="1" spc="-1" dirty="0">
                <a:solidFill>
                  <a:srgbClr val="000000"/>
                </a:solidFill>
                <a:latin typeface="+mj-lt"/>
              </a:rPr>
              <a:t> Baltic SL-</a:t>
            </a:r>
            <a:r>
              <a:rPr lang="de-DE" sz="2400" b="1" spc="-1" dirty="0" err="1">
                <a:solidFill>
                  <a:srgbClr val="000000"/>
                </a:solidFill>
                <a:latin typeface="+mj-lt"/>
              </a:rPr>
              <a:t>variability</a:t>
            </a:r>
            <a:r>
              <a:rPr lang="de-DE" sz="2400" b="1" spc="-1" dirty="0">
                <a:solidFill>
                  <a:srgbClr val="000000"/>
                </a:solidFill>
                <a:latin typeface="+mj-lt"/>
              </a:rPr>
              <a:t> (</a:t>
            </a:r>
            <a:r>
              <a:rPr lang="de-DE" sz="2400" b="1" spc="-1" dirty="0" err="1">
                <a:solidFill>
                  <a:srgbClr val="000000"/>
                </a:solidFill>
                <a:latin typeface="+mj-lt"/>
              </a:rPr>
              <a:t>winter</a:t>
            </a:r>
            <a:r>
              <a:rPr lang="de-DE" sz="2400" b="1" spc="-1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+mj-lt"/>
              </a:rPr>
              <a:t>season</a:t>
            </a:r>
            <a:r>
              <a:rPr lang="de-DE" sz="2400" b="1" spc="-1" dirty="0">
                <a:solidFill>
                  <a:srgbClr val="000000"/>
                </a:solidFill>
                <a:latin typeface="+mj-lt"/>
              </a:rPr>
              <a:t>)</a:t>
            </a:r>
            <a:endParaRPr lang="de-DE" sz="2400" b="1" strike="noStrike" spc="-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4E3598-5C93-42EE-A9F9-A16602DD7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" y="1867042"/>
            <a:ext cx="10373360" cy="3729846"/>
          </a:xfrm>
          <a:prstGeom prst="rect">
            <a:avLst/>
          </a:prstGeom>
        </p:spPr>
      </p:pic>
      <p:sp>
        <p:nvSpPr>
          <p:cNvPr id="4" name="TextShape 2">
            <a:extLst>
              <a:ext uri="{FF2B5EF4-FFF2-40B4-BE49-F238E27FC236}">
                <a16:creationId xmlns:a16="http://schemas.microsoft.com/office/drawing/2014/main" id="{597A2FE6-5CE7-4001-A6F0-601FAB135A54}"/>
              </a:ext>
            </a:extLst>
          </p:cNvPr>
          <p:cNvSpPr txBox="1"/>
          <p:nvPr/>
        </p:nvSpPr>
        <p:spPr>
          <a:xfrm>
            <a:off x="423480" y="1087043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7B95A91-7949-4983-B088-4E1759A2B67A}"/>
              </a:ext>
            </a:extLst>
          </p:cNvPr>
          <p:cNvSpPr/>
          <p:nvPr/>
        </p:nvSpPr>
        <p:spPr>
          <a:xfrm>
            <a:off x="1659119" y="4637987"/>
            <a:ext cx="707010" cy="55618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336F6B0-94FC-4249-A976-F21581953EE2}"/>
              </a:ext>
            </a:extLst>
          </p:cNvPr>
          <p:cNvSpPr/>
          <p:nvPr/>
        </p:nvSpPr>
        <p:spPr>
          <a:xfrm>
            <a:off x="2978870" y="2395979"/>
            <a:ext cx="1065229" cy="592318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7ECFFF1-3B76-401E-A7DB-8910FC2A6CA1}"/>
              </a:ext>
            </a:extLst>
          </p:cNvPr>
          <p:cNvSpPr txBox="1"/>
          <p:nvPr/>
        </p:nvSpPr>
        <p:spPr>
          <a:xfrm>
            <a:off x="2177591" y="4256755"/>
            <a:ext cx="801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S-W</a:t>
            </a:r>
            <a:endParaRPr lang="en-US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A2F767E-AD96-45E2-A619-A24C5051F154}"/>
              </a:ext>
            </a:extLst>
          </p:cNvPr>
          <p:cNvSpPr txBox="1"/>
          <p:nvPr/>
        </p:nvSpPr>
        <p:spPr>
          <a:xfrm>
            <a:off x="4044099" y="2461305"/>
            <a:ext cx="106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Bay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Bothnia</a:t>
            </a:r>
            <a:endParaRPr lang="en-US" sz="1200" dirty="0"/>
          </a:p>
        </p:txBody>
      </p:sp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id="{6A2F3246-3E53-42D9-AF2F-2EBEF836B1C7}"/>
              </a:ext>
            </a:extLst>
          </p:cNvPr>
          <p:cNvCxnSpPr>
            <a:cxnSpLocks/>
          </p:cNvCxnSpPr>
          <p:nvPr/>
        </p:nvCxnSpPr>
        <p:spPr>
          <a:xfrm>
            <a:off x="6452438" y="5347862"/>
            <a:ext cx="938753" cy="556181"/>
          </a:xfrm>
          <a:prstGeom prst="bentConnector3">
            <a:avLst>
              <a:gd name="adj1" fmla="val 79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D799CB6-8313-48D0-A82C-C8575223D725}"/>
              </a:ext>
            </a:extLst>
          </p:cNvPr>
          <p:cNvSpPr txBox="1"/>
          <p:nvPr/>
        </p:nvSpPr>
        <p:spPr>
          <a:xfrm>
            <a:off x="7391191" y="5637022"/>
            <a:ext cx="4635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Correlation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NAO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differences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SLAs </a:t>
            </a:r>
            <a:r>
              <a:rPr lang="de-DE" dirty="0" err="1"/>
              <a:t>averaged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Bay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Bothnia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SW </a:t>
            </a:r>
            <a:r>
              <a:rPr lang="de-DE" dirty="0" err="1"/>
              <a:t>is</a:t>
            </a:r>
            <a:r>
              <a:rPr lang="de-DE" dirty="0"/>
              <a:t> 0.7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36CCC6B-A15B-40F0-BADF-8E77A2363B38}"/>
              </a:ext>
            </a:extLst>
          </p:cNvPr>
          <p:cNvSpPr txBox="1"/>
          <p:nvPr/>
        </p:nvSpPr>
        <p:spPr>
          <a:xfrm>
            <a:off x="1345556" y="5655017"/>
            <a:ext cx="39899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(</a:t>
            </a:r>
            <a:r>
              <a:rPr lang="de-DE" sz="1050" dirty="0" err="1"/>
              <a:t>see</a:t>
            </a:r>
            <a:r>
              <a:rPr lang="de-DE" sz="1050" dirty="0"/>
              <a:t> also e.g. </a:t>
            </a:r>
            <a:r>
              <a:rPr lang="en-US" sz="1050" b="0" i="0" u="none" strike="noStrike" baseline="0" dirty="0" err="1"/>
              <a:t>Jevrejeva</a:t>
            </a:r>
            <a:r>
              <a:rPr lang="en-US" sz="1050" b="0" i="0" u="none" strike="noStrike" baseline="0" dirty="0"/>
              <a:t> et al. 2005; </a:t>
            </a:r>
            <a:r>
              <a:rPr lang="en-US" sz="1050" b="0" i="0" u="none" strike="noStrike" baseline="0" dirty="0" err="1">
                <a:latin typeface="+mn-lt"/>
              </a:rPr>
              <a:t>Hünicke</a:t>
            </a:r>
            <a:r>
              <a:rPr lang="en-US" sz="1050" b="0" i="0" u="none" strike="noStrike" baseline="0" dirty="0">
                <a:latin typeface="+mn-lt"/>
              </a:rPr>
              <a:t> and </a:t>
            </a:r>
            <a:r>
              <a:rPr lang="en-US" sz="1050" b="0" i="0" u="none" strike="noStrike" baseline="0" dirty="0" err="1">
                <a:latin typeface="+mn-lt"/>
              </a:rPr>
              <a:t>Zorita</a:t>
            </a:r>
            <a:r>
              <a:rPr lang="en-US" sz="1050" dirty="0"/>
              <a:t> </a:t>
            </a:r>
            <a:r>
              <a:rPr lang="en-US" sz="1050" b="0" i="0" u="none" strike="noStrike" baseline="0" dirty="0">
                <a:latin typeface="+mn-lt"/>
              </a:rPr>
              <a:t>2006</a:t>
            </a:r>
            <a:r>
              <a:rPr lang="da-DK" sz="1050" b="0" i="0" u="none" strike="noStrike" baseline="0" dirty="0"/>
              <a:t>; </a:t>
            </a:r>
          </a:p>
          <a:p>
            <a:r>
              <a:rPr lang="da-DK" sz="1050" b="0" i="0" u="none" strike="noStrike" baseline="0" dirty="0"/>
              <a:t>Karabil et al. 2018; Gräwe et al. 2019</a:t>
            </a:r>
            <a:r>
              <a:rPr lang="de-DE" sz="1050" dirty="0"/>
              <a:t>)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64D03ED-5F37-4A75-AC59-DB26044DC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2857" y="272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6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5F22A931-FF98-4796-BF15-B00196D776D0}"/>
              </a:ext>
            </a:extLst>
          </p:cNvPr>
          <p:cNvSpPr/>
          <p:nvPr/>
        </p:nvSpPr>
        <p:spPr>
          <a:xfrm>
            <a:off x="8349848" y="2246051"/>
            <a:ext cx="540735" cy="4762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19EC9A2-1E25-4753-9128-0BE7FD6D1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59" y="1509224"/>
            <a:ext cx="10373360" cy="3729846"/>
          </a:xfrm>
          <a:prstGeom prst="rect">
            <a:avLst/>
          </a:prstGeom>
        </p:spPr>
      </p:pic>
      <p:pic>
        <p:nvPicPr>
          <p:cNvPr id="8" name="Grafik 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7234028-1FC0-4A31-9770-F805594861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0" y="1139840"/>
            <a:ext cx="5295373" cy="5293360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79CC298-5AF8-41D1-823F-06EB0FAD12EE}"/>
              </a:ext>
            </a:extLst>
          </p:cNvPr>
          <p:cNvCxnSpPr>
            <a:cxnSpLocks/>
          </p:cNvCxnSpPr>
          <p:nvPr/>
        </p:nvCxnSpPr>
        <p:spPr>
          <a:xfrm flipV="1">
            <a:off x="10399224" y="2036591"/>
            <a:ext cx="0" cy="275262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D39F21E7-BBEA-4AA5-902B-48578064F431}"/>
              </a:ext>
            </a:extLst>
          </p:cNvPr>
          <p:cNvCxnSpPr>
            <a:cxnSpLocks/>
          </p:cNvCxnSpPr>
          <p:nvPr/>
        </p:nvCxnSpPr>
        <p:spPr>
          <a:xfrm flipV="1">
            <a:off x="9429835" y="2036591"/>
            <a:ext cx="0" cy="275262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6B1415E4-B822-4791-8327-80B42348A215}"/>
              </a:ext>
            </a:extLst>
          </p:cNvPr>
          <p:cNvSpPr txBox="1"/>
          <p:nvPr/>
        </p:nvSpPr>
        <p:spPr>
          <a:xfrm>
            <a:off x="9125142" y="5058500"/>
            <a:ext cx="93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2"/>
                </a:solidFill>
              </a:rPr>
              <a:t>NAO-</a:t>
            </a:r>
            <a:r>
              <a:rPr lang="de-DE" dirty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BC2AA15-F621-4A88-A5F5-48973CA71817}"/>
              </a:ext>
            </a:extLst>
          </p:cNvPr>
          <p:cNvSpPr txBox="1"/>
          <p:nvPr/>
        </p:nvSpPr>
        <p:spPr>
          <a:xfrm>
            <a:off x="10063887" y="5045924"/>
            <a:ext cx="93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NAO+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8CF1BE9-112E-44D5-954A-4317CC25AC8B}"/>
              </a:ext>
            </a:extLst>
          </p:cNvPr>
          <p:cNvSpPr txBox="1"/>
          <p:nvPr/>
        </p:nvSpPr>
        <p:spPr>
          <a:xfrm>
            <a:off x="1049964" y="530884"/>
            <a:ext cx="93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NAO-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5008ABF-6DC5-48BB-85F5-F54E91131AB4}"/>
              </a:ext>
            </a:extLst>
          </p:cNvPr>
          <p:cNvSpPr txBox="1"/>
          <p:nvPr/>
        </p:nvSpPr>
        <p:spPr>
          <a:xfrm>
            <a:off x="3725824" y="579563"/>
            <a:ext cx="93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NAO+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7069EBB-0E8F-48CE-BC9E-8F46ABBCEE4D}"/>
              </a:ext>
            </a:extLst>
          </p:cNvPr>
          <p:cNvSpPr txBox="1"/>
          <p:nvPr/>
        </p:nvSpPr>
        <p:spPr>
          <a:xfrm>
            <a:off x="5822253" y="174584"/>
            <a:ext cx="4696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NAO+: </a:t>
            </a:r>
            <a:r>
              <a:rPr lang="de-DE" dirty="0" err="1">
                <a:solidFill>
                  <a:srgbClr val="FF0000"/>
                </a:solidFill>
              </a:rPr>
              <a:t>Southerly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winds</a:t>
            </a:r>
            <a:r>
              <a:rPr lang="de-DE" dirty="0">
                <a:solidFill>
                  <a:srgbClr val="FF0000"/>
                </a:solidFill>
              </a:rPr>
              <a:t> + </a:t>
            </a:r>
            <a:r>
              <a:rPr lang="de-DE" dirty="0" err="1">
                <a:solidFill>
                  <a:srgbClr val="FF0000"/>
                </a:solidFill>
              </a:rPr>
              <a:t>stronger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ekman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transport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towards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the</a:t>
            </a:r>
            <a:r>
              <a:rPr lang="de-DE" dirty="0">
                <a:solidFill>
                  <a:srgbClr val="FF0000"/>
                </a:solidFill>
              </a:rPr>
              <a:t> N-E</a:t>
            </a:r>
          </a:p>
          <a:p>
            <a:endParaRPr lang="de-DE" dirty="0"/>
          </a:p>
          <a:p>
            <a:endParaRPr lang="en-US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A31ECFE-6816-4C77-9413-6927141AE453}"/>
              </a:ext>
            </a:extLst>
          </p:cNvPr>
          <p:cNvSpPr txBox="1"/>
          <p:nvPr/>
        </p:nvSpPr>
        <p:spPr>
          <a:xfrm>
            <a:off x="5822253" y="816675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rgbClr val="0065BD"/>
                </a:solidFill>
              </a:rPr>
              <a:t>Reduced</a:t>
            </a:r>
            <a:r>
              <a:rPr lang="de-DE" dirty="0">
                <a:solidFill>
                  <a:srgbClr val="0065BD"/>
                </a:solidFill>
              </a:rPr>
              <a:t> </a:t>
            </a:r>
            <a:r>
              <a:rPr lang="de-DE" dirty="0" err="1">
                <a:solidFill>
                  <a:srgbClr val="0065BD"/>
                </a:solidFill>
              </a:rPr>
              <a:t>southerly</a:t>
            </a:r>
            <a:r>
              <a:rPr lang="de-DE" dirty="0">
                <a:solidFill>
                  <a:srgbClr val="0065BD"/>
                </a:solidFill>
              </a:rPr>
              <a:t> </a:t>
            </a:r>
            <a:r>
              <a:rPr lang="de-DE" dirty="0" err="1">
                <a:solidFill>
                  <a:srgbClr val="0065BD"/>
                </a:solidFill>
              </a:rPr>
              <a:t>winds</a:t>
            </a:r>
            <a:r>
              <a:rPr lang="de-DE" dirty="0">
                <a:solidFill>
                  <a:srgbClr val="0065BD"/>
                </a:solidFill>
              </a:rPr>
              <a:t> + </a:t>
            </a:r>
            <a:r>
              <a:rPr lang="de-DE" dirty="0" err="1">
                <a:solidFill>
                  <a:srgbClr val="0065BD"/>
                </a:solidFill>
              </a:rPr>
              <a:t>reduced</a:t>
            </a:r>
            <a:r>
              <a:rPr lang="de-DE" dirty="0">
                <a:solidFill>
                  <a:srgbClr val="0065BD"/>
                </a:solidFill>
              </a:rPr>
              <a:t> </a:t>
            </a:r>
            <a:r>
              <a:rPr lang="de-DE" dirty="0" err="1">
                <a:solidFill>
                  <a:srgbClr val="0065BD"/>
                </a:solidFill>
              </a:rPr>
              <a:t>ekman</a:t>
            </a:r>
            <a:r>
              <a:rPr lang="de-DE" dirty="0">
                <a:solidFill>
                  <a:srgbClr val="0065BD"/>
                </a:solidFill>
              </a:rPr>
              <a:t> </a:t>
            </a:r>
            <a:r>
              <a:rPr lang="de-DE" dirty="0" err="1">
                <a:solidFill>
                  <a:srgbClr val="0065BD"/>
                </a:solidFill>
              </a:rPr>
              <a:t>transport</a:t>
            </a:r>
            <a:r>
              <a:rPr lang="de-DE" dirty="0">
                <a:solidFill>
                  <a:srgbClr val="0065BD"/>
                </a:solidFill>
              </a:rPr>
              <a:t> </a:t>
            </a:r>
            <a:r>
              <a:rPr lang="de-DE" dirty="0" err="1">
                <a:solidFill>
                  <a:srgbClr val="0065BD"/>
                </a:solidFill>
              </a:rPr>
              <a:t>towards</a:t>
            </a:r>
            <a:r>
              <a:rPr lang="de-DE" dirty="0">
                <a:solidFill>
                  <a:srgbClr val="0065BD"/>
                </a:solidFill>
              </a:rPr>
              <a:t> </a:t>
            </a:r>
            <a:r>
              <a:rPr lang="de-DE" dirty="0" err="1">
                <a:solidFill>
                  <a:srgbClr val="0065BD"/>
                </a:solidFill>
              </a:rPr>
              <a:t>the</a:t>
            </a:r>
            <a:r>
              <a:rPr lang="de-DE" dirty="0">
                <a:solidFill>
                  <a:srgbClr val="0065BD"/>
                </a:solidFill>
              </a:rPr>
              <a:t> N-E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97CFB2A-EA6C-4AAA-8D54-DBF64F9C71E7}"/>
              </a:ext>
            </a:extLst>
          </p:cNvPr>
          <p:cNvSpPr txBox="1"/>
          <p:nvPr/>
        </p:nvSpPr>
        <p:spPr>
          <a:xfrm>
            <a:off x="8349848" y="6406417"/>
            <a:ext cx="4696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Ekman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transport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data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GlobCurrrent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50D6B9B-CCD4-48F8-905D-93CF7EF52A51}"/>
              </a:ext>
            </a:extLst>
          </p:cNvPr>
          <p:cNvSpPr/>
          <p:nvPr/>
        </p:nvSpPr>
        <p:spPr>
          <a:xfrm>
            <a:off x="905163" y="1034527"/>
            <a:ext cx="3657600" cy="590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/>
              <a:t>Absolute Ekman </a:t>
            </a:r>
            <a:r>
              <a:rPr lang="de-DE" sz="1600" dirty="0" err="1"/>
              <a:t>transport</a:t>
            </a:r>
            <a:r>
              <a:rPr lang="de-DE" sz="1600" dirty="0"/>
              <a:t> (15m)</a:t>
            </a:r>
            <a:endParaRPr lang="en-US" sz="1600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3503F87-70F9-4B90-A05F-F4584796D6FD}"/>
              </a:ext>
            </a:extLst>
          </p:cNvPr>
          <p:cNvSpPr/>
          <p:nvPr/>
        </p:nvSpPr>
        <p:spPr>
          <a:xfrm>
            <a:off x="1403927" y="3685308"/>
            <a:ext cx="2817091" cy="2181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/>
              <a:t>Absolute  Surface </a:t>
            </a:r>
            <a:r>
              <a:rPr lang="de-DE" sz="1600" dirty="0" err="1"/>
              <a:t>winds</a:t>
            </a:r>
            <a:endParaRPr lang="en-US" sz="1600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B30B8B0-E84F-45CE-82FB-04364EC37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9224" y="276866"/>
            <a:ext cx="487363" cy="487363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3E9921DD-D447-49AE-AA35-884B713C3555}"/>
              </a:ext>
            </a:extLst>
          </p:cNvPr>
          <p:cNvSpPr txBox="1"/>
          <p:nvPr/>
        </p:nvSpPr>
        <p:spPr>
          <a:xfrm>
            <a:off x="5822253" y="5440408"/>
            <a:ext cx="586141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/>
              <a:t>NAO </a:t>
            </a:r>
            <a:r>
              <a:rPr lang="de-DE" sz="1600" dirty="0" err="1"/>
              <a:t>related</a:t>
            </a:r>
            <a:r>
              <a:rPr lang="de-DE" sz="1600" dirty="0"/>
              <a:t> </a:t>
            </a:r>
            <a:r>
              <a:rPr lang="de-DE" sz="1600" dirty="0" err="1"/>
              <a:t>surface</a:t>
            </a:r>
            <a:r>
              <a:rPr lang="de-DE" sz="1600" dirty="0"/>
              <a:t> wind </a:t>
            </a:r>
            <a:r>
              <a:rPr lang="de-DE" sz="1600" dirty="0" err="1"/>
              <a:t>variations</a:t>
            </a:r>
            <a:r>
              <a:rPr lang="de-DE" sz="1600" dirty="0"/>
              <a:t> </a:t>
            </a:r>
            <a:r>
              <a:rPr lang="de-DE" sz="1600" dirty="0" err="1"/>
              <a:t>shape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anticorrelated</a:t>
            </a:r>
            <a:r>
              <a:rPr lang="de-DE" sz="1600" dirty="0"/>
              <a:t> SL </a:t>
            </a:r>
            <a:r>
              <a:rPr lang="de-DE" sz="1600" dirty="0" err="1"/>
              <a:t>variations</a:t>
            </a:r>
            <a:r>
              <a:rPr lang="de-DE" sz="1600" dirty="0"/>
              <a:t> (in </a:t>
            </a:r>
            <a:r>
              <a:rPr lang="de-DE" sz="1600" dirty="0" err="1"/>
              <a:t>the</a:t>
            </a:r>
            <a:r>
              <a:rPr lang="de-DE" sz="1600" dirty="0"/>
              <a:t> NE and SW </a:t>
            </a:r>
            <a:r>
              <a:rPr lang="de-DE" sz="1600" dirty="0" err="1"/>
              <a:t>domain</a:t>
            </a:r>
            <a:r>
              <a:rPr lang="de-DE" sz="1600" dirty="0"/>
              <a:t>) via </a:t>
            </a:r>
            <a:r>
              <a:rPr lang="de-DE" sz="1600" dirty="0" err="1"/>
              <a:t>their</a:t>
            </a:r>
            <a:r>
              <a:rPr lang="de-DE" sz="1600" dirty="0"/>
              <a:t> </a:t>
            </a:r>
            <a:r>
              <a:rPr lang="de-DE" sz="1600" dirty="0" err="1"/>
              <a:t>influence</a:t>
            </a:r>
            <a:r>
              <a:rPr lang="de-DE" sz="1600" dirty="0"/>
              <a:t> on Ekman </a:t>
            </a:r>
            <a:r>
              <a:rPr lang="de-DE" sz="1600" dirty="0" err="1"/>
              <a:t>transport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831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Shape 2">
            <a:extLst>
              <a:ext uri="{FF2B5EF4-FFF2-40B4-BE49-F238E27FC236}">
                <a16:creationId xmlns:a16="http://schemas.microsoft.com/office/drawing/2014/main" id="{03005FB7-EEE2-4BA0-954F-70376099679C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Trends and </a:t>
            </a:r>
            <a:r>
              <a:rPr lang="de-DE" sz="2400" b="1" dirty="0" err="1"/>
              <a:t>variability</a:t>
            </a:r>
            <a:r>
              <a:rPr lang="de-DE" sz="2400" b="1" dirty="0"/>
              <a:t> </a:t>
            </a:r>
            <a:r>
              <a:rPr lang="de-DE" sz="2400" b="1" dirty="0" err="1"/>
              <a:t>analysis</a:t>
            </a:r>
            <a:r>
              <a:rPr lang="de-DE" sz="2400" b="1" dirty="0"/>
              <a:t> - </a:t>
            </a:r>
            <a:r>
              <a:rPr lang="de-DE" sz="2400" b="1" spc="-1" dirty="0" err="1"/>
              <a:t>Conclusion</a:t>
            </a:r>
            <a:endParaRPr lang="de-DE" sz="2400" b="1" strike="noStrike" spc="-1" dirty="0"/>
          </a:p>
        </p:txBody>
      </p:sp>
      <p:sp>
        <p:nvSpPr>
          <p:cNvPr id="11" name="TextShape 3">
            <a:extLst>
              <a:ext uri="{FF2B5EF4-FFF2-40B4-BE49-F238E27FC236}">
                <a16:creationId xmlns:a16="http://schemas.microsoft.com/office/drawing/2014/main" id="{DAADF7D9-7E2F-42F0-B1F5-462A0339FF67}"/>
              </a:ext>
            </a:extLst>
          </p:cNvPr>
          <p:cNvSpPr txBox="1"/>
          <p:nvPr/>
        </p:nvSpPr>
        <p:spPr>
          <a:xfrm>
            <a:off x="320400" y="802080"/>
            <a:ext cx="8299817" cy="430567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spc="-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spc="-1" dirty="0"/>
              <a:t>The regionalized Baltic+ SL- dataset provides more reliable estimates of absolute SL trends in the Baltic Sea than comparable products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spc="-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spc="-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spc="-1" dirty="0"/>
              <a:t>A strong SL-trend gradient from S-W to N-E was found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spc="-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spc="-1" dirty="0"/>
              <a:t>Monthly Baltic SL-variability is dominated by 2-major modes of variability, which are characterized by </a:t>
            </a:r>
          </a:p>
          <a:p>
            <a:pPr lvl="1"/>
            <a:r>
              <a:rPr lang="en-US" sz="1600" spc="-1" dirty="0"/>
              <a:t>1.  spatially homogeneous SL variations and</a:t>
            </a:r>
          </a:p>
          <a:p>
            <a:pPr lvl="1"/>
            <a:r>
              <a:rPr lang="en-US" sz="1600" spc="-1" dirty="0"/>
              <a:t>2.  by inversely correlated SL-variations in the S-W and N-E domain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spc="-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spc="-1" dirty="0"/>
              <a:t>Southerly surface wind anomalies cause anomalous Ekman transport to the N-E, which can explain a trend gradient of ~1mm/year over the domain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spc="-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spc="-1" dirty="0"/>
              <a:t>Next to a strong basin-wide influence, positive NAO phases are associated with increased southerly winds and water accumulation in the Bay of Bothnia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spc="-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spc="-1" dirty="0"/>
              <a:t>Study accepted at </a:t>
            </a:r>
            <a:r>
              <a:rPr lang="en-US" sz="1600" dirty="0"/>
              <a:t>Frontiers in Marine Science</a:t>
            </a:r>
            <a:endParaRPr lang="en-US" sz="1600" spc="-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spc="-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strike="noStrike" spc="-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strike="noStrike" spc="-1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2918EB2-EB42-47EA-BB65-426242A6E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700" y="2604891"/>
            <a:ext cx="3543300" cy="293370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5F22A931-FF98-4796-BF15-B00196D776D0}"/>
              </a:ext>
            </a:extLst>
          </p:cNvPr>
          <p:cNvSpPr/>
          <p:nvPr/>
        </p:nvSpPr>
        <p:spPr>
          <a:xfrm>
            <a:off x="8349848" y="2246051"/>
            <a:ext cx="540735" cy="4762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491B038-D564-4EED-8B42-FE7C19D0F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7032" y="314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7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27C8F57-2EBB-4FDB-93DE-A44DFC0FAC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115"/>
            <a:ext cx="12192000" cy="3057769"/>
          </a:xfrm>
          <a:prstGeom prst="rect">
            <a:avLst/>
          </a:prstGeom>
        </p:spPr>
      </p:pic>
      <p:sp>
        <p:nvSpPr>
          <p:cNvPr id="6" name="TextShape 2">
            <a:extLst>
              <a:ext uri="{FF2B5EF4-FFF2-40B4-BE49-F238E27FC236}">
                <a16:creationId xmlns:a16="http://schemas.microsoft.com/office/drawing/2014/main" id="{4776D80E-527A-4212-A74D-492413A34AE1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Trends and </a:t>
            </a:r>
            <a:r>
              <a:rPr lang="de-DE" sz="2400" b="1" dirty="0" err="1"/>
              <a:t>variability</a:t>
            </a:r>
            <a:r>
              <a:rPr lang="de-DE" sz="2400" b="1" dirty="0"/>
              <a:t> </a:t>
            </a:r>
            <a:r>
              <a:rPr lang="de-DE" sz="2400" b="1" dirty="0" err="1"/>
              <a:t>analysis</a:t>
            </a:r>
            <a:r>
              <a:rPr lang="de-DE" sz="2400" b="1" dirty="0"/>
              <a:t> - </a:t>
            </a:r>
            <a:r>
              <a:rPr lang="de-DE" sz="2400" b="1" spc="-1" dirty="0"/>
              <a:t>Outlook</a:t>
            </a:r>
            <a:endParaRPr lang="de-DE" sz="2400" b="1" strike="noStrike" spc="-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B83DFF-AF9D-40F6-9257-84C351650C80}"/>
              </a:ext>
            </a:extLst>
          </p:cNvPr>
          <p:cNvSpPr txBox="1"/>
          <p:nvPr/>
        </p:nvSpPr>
        <p:spPr>
          <a:xfrm>
            <a:off x="320399" y="1218016"/>
            <a:ext cx="7287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How</a:t>
            </a:r>
            <a:r>
              <a:rPr lang="de-DE" sz="1600" dirty="0"/>
              <a:t> </a:t>
            </a:r>
            <a:r>
              <a:rPr lang="de-DE" sz="1600" dirty="0" err="1"/>
              <a:t>has</a:t>
            </a:r>
            <a:r>
              <a:rPr lang="de-DE" sz="1600" dirty="0"/>
              <a:t> </a:t>
            </a:r>
            <a:r>
              <a:rPr lang="de-DE" sz="1600" dirty="0" err="1"/>
              <a:t>sea</a:t>
            </a:r>
            <a:r>
              <a:rPr lang="de-DE" sz="1600" dirty="0"/>
              <a:t> </a:t>
            </a:r>
            <a:r>
              <a:rPr lang="de-DE" sz="1600" dirty="0" err="1"/>
              <a:t>level</a:t>
            </a:r>
            <a:r>
              <a:rPr lang="de-DE" sz="1600" dirty="0"/>
              <a:t> </a:t>
            </a:r>
            <a:r>
              <a:rPr lang="de-DE" sz="1600" dirty="0" err="1"/>
              <a:t>changed</a:t>
            </a:r>
            <a:r>
              <a:rPr lang="de-DE" sz="1600" dirty="0"/>
              <a:t> </a:t>
            </a:r>
            <a:r>
              <a:rPr lang="de-DE" sz="1600" dirty="0" err="1"/>
              <a:t>over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last </a:t>
            </a:r>
            <a:r>
              <a:rPr lang="de-DE" sz="1600" dirty="0" err="1"/>
              <a:t>century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Baltic </a:t>
            </a:r>
            <a:r>
              <a:rPr lang="de-DE" sz="1600" dirty="0" err="1"/>
              <a:t>Sea</a:t>
            </a:r>
            <a:r>
              <a:rPr lang="de-DE" sz="1600" dirty="0"/>
              <a:t>?</a:t>
            </a:r>
            <a:endParaRPr lang="en-US" sz="16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55F1B2-6710-484A-83D1-F6AF99D94855}"/>
              </a:ext>
            </a:extLst>
          </p:cNvPr>
          <p:cNvSpPr txBox="1"/>
          <p:nvPr/>
        </p:nvSpPr>
        <p:spPr>
          <a:xfrm>
            <a:off x="320400" y="5395022"/>
            <a:ext cx="10643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/>
              <a:t>The </a:t>
            </a:r>
            <a:r>
              <a:rPr lang="de-DE" sz="1600" dirty="0" err="1"/>
              <a:t>observed</a:t>
            </a:r>
            <a:r>
              <a:rPr lang="de-DE" sz="1600" dirty="0"/>
              <a:t> SW-NE </a:t>
            </a:r>
            <a:r>
              <a:rPr lang="de-DE" sz="1600" dirty="0" err="1"/>
              <a:t>trend</a:t>
            </a:r>
            <a:r>
              <a:rPr lang="de-DE" sz="1600" dirty="0"/>
              <a:t> </a:t>
            </a:r>
            <a:r>
              <a:rPr lang="de-DE" sz="1600" dirty="0" err="1"/>
              <a:t>gradient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most</a:t>
            </a:r>
            <a:r>
              <a:rPr lang="de-DE" sz="1600" dirty="0"/>
              <a:t> </a:t>
            </a:r>
            <a:r>
              <a:rPr lang="de-DE" sz="1600" dirty="0" err="1"/>
              <a:t>pronounced</a:t>
            </a:r>
            <a:r>
              <a:rPr lang="de-DE" sz="1600" dirty="0"/>
              <a:t> </a:t>
            </a:r>
            <a:r>
              <a:rPr lang="de-DE" sz="1600" dirty="0" err="1"/>
              <a:t>during</a:t>
            </a:r>
            <a:r>
              <a:rPr lang="de-DE" sz="1600" dirty="0"/>
              <a:t> 1970-present, but </a:t>
            </a:r>
            <a:r>
              <a:rPr lang="de-DE" sz="1600" dirty="0" err="1"/>
              <a:t>is</a:t>
            </a:r>
            <a:r>
              <a:rPr lang="de-DE" sz="1600" dirty="0"/>
              <a:t> not </a:t>
            </a:r>
            <a:r>
              <a:rPr lang="de-DE" sz="1600" dirty="0" err="1"/>
              <a:t>present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period</a:t>
            </a:r>
            <a:r>
              <a:rPr lang="de-DE" sz="1600" dirty="0"/>
              <a:t> </a:t>
            </a:r>
            <a:r>
              <a:rPr lang="de-DE" sz="1600" dirty="0" err="1"/>
              <a:t>before</a:t>
            </a:r>
            <a:r>
              <a:rPr lang="de-DE" sz="1600" dirty="0"/>
              <a:t> (1920 - 1945)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/>
              <a:t>Motivation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further</a:t>
            </a:r>
            <a:r>
              <a:rPr lang="de-DE" sz="1600" dirty="0"/>
              <a:t> </a:t>
            </a:r>
            <a:r>
              <a:rPr lang="de-DE" sz="1600" dirty="0" err="1"/>
              <a:t>study</a:t>
            </a:r>
            <a:r>
              <a:rPr lang="de-DE" sz="1600" dirty="0"/>
              <a:t> </a:t>
            </a:r>
            <a:r>
              <a:rPr lang="de-DE" sz="1600" dirty="0" err="1"/>
              <a:t>other</a:t>
            </a:r>
            <a:r>
              <a:rPr lang="de-DE" sz="1600" dirty="0"/>
              <a:t> </a:t>
            </a:r>
            <a:r>
              <a:rPr lang="de-DE" sz="1600" dirty="0" err="1"/>
              <a:t>factors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past</a:t>
            </a:r>
            <a:r>
              <a:rPr lang="de-DE" sz="1600" dirty="0"/>
              <a:t> and </a:t>
            </a:r>
            <a:r>
              <a:rPr lang="de-DE" sz="1600" dirty="0" err="1"/>
              <a:t>present</a:t>
            </a:r>
            <a:r>
              <a:rPr lang="de-DE" sz="1600" dirty="0"/>
              <a:t> Baltic </a:t>
            </a:r>
            <a:r>
              <a:rPr lang="de-DE" sz="1600" dirty="0" err="1"/>
              <a:t>Sea</a:t>
            </a:r>
            <a:r>
              <a:rPr lang="de-DE" sz="1600" dirty="0"/>
              <a:t> </a:t>
            </a:r>
            <a:r>
              <a:rPr lang="de-DE" sz="1600" dirty="0" err="1"/>
              <a:t>level</a:t>
            </a:r>
            <a:r>
              <a:rPr lang="de-DE" sz="1600" dirty="0"/>
              <a:t> </a:t>
            </a:r>
            <a:r>
              <a:rPr lang="de-DE" sz="1600" dirty="0" err="1"/>
              <a:t>change</a:t>
            </a:r>
            <a:r>
              <a:rPr lang="de-DE" sz="1600" dirty="0"/>
              <a:t>!</a:t>
            </a:r>
            <a:endParaRPr lang="en-US" sz="1600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E0592C63-8F27-4218-83D3-0CF6B58A8E88}"/>
              </a:ext>
            </a:extLst>
          </p:cNvPr>
          <p:cNvCxnSpPr/>
          <p:nvPr/>
        </p:nvCxnSpPr>
        <p:spPr>
          <a:xfrm flipH="1">
            <a:off x="4356127" y="1944416"/>
            <a:ext cx="3759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223E03DD-4778-496C-A743-2F3C6285A8A1}"/>
              </a:ext>
            </a:extLst>
          </p:cNvPr>
          <p:cNvSpPr txBox="1"/>
          <p:nvPr/>
        </p:nvSpPr>
        <p:spPr>
          <a:xfrm>
            <a:off x="5874798" y="1667417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time</a:t>
            </a:r>
            <a:endParaRPr lang="en-US" sz="1200" dirty="0"/>
          </a:p>
        </p:txBody>
      </p:sp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2EB9815-2D02-43A5-974C-5D099A431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8116" y="2710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6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Table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content</a:t>
            </a:r>
            <a:endParaRPr lang="de-DE" sz="2400" b="1" strike="noStrike" spc="-1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ECFAF5D5-FD7D-4292-93BB-5AC23C7CDCA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20400" y="1287261"/>
            <a:ext cx="8070780" cy="4774523"/>
          </a:xfrm>
        </p:spPr>
        <p:txBody>
          <a:bodyPr anchor="t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Project </a:t>
            </a:r>
            <a:r>
              <a:rPr lang="de-DE" sz="1800" dirty="0" err="1">
                <a:latin typeface="+mn-lt"/>
              </a:rPr>
              <a:t>overview</a:t>
            </a:r>
            <a:r>
              <a:rPr lang="de-DE" sz="1800" dirty="0">
                <a:latin typeface="+mn-lt"/>
              </a:rPr>
              <a:t>: Motivation and </a:t>
            </a:r>
            <a:r>
              <a:rPr lang="de-DE" sz="1800" dirty="0" err="1">
                <a:latin typeface="+mn-lt"/>
              </a:rPr>
              <a:t>key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development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steps</a:t>
            </a: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Analysis </a:t>
            </a:r>
            <a:r>
              <a:rPr lang="de-DE" sz="1800" dirty="0" err="1">
                <a:latin typeface="+mn-lt"/>
              </a:rPr>
              <a:t>of</a:t>
            </a:r>
            <a:r>
              <a:rPr lang="de-DE" sz="1800" dirty="0">
                <a:latin typeface="+mn-lt"/>
              </a:rPr>
              <a:t> Baltic absolute </a:t>
            </a:r>
            <a:r>
              <a:rPr lang="de-DE" sz="1800" dirty="0" err="1">
                <a:latin typeface="+mn-lt"/>
              </a:rPr>
              <a:t>sea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level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variability</a:t>
            </a:r>
            <a:r>
              <a:rPr lang="de-DE" sz="1800" dirty="0">
                <a:latin typeface="+mn-lt"/>
              </a:rPr>
              <a:t> and </a:t>
            </a:r>
            <a:r>
              <a:rPr lang="de-DE" sz="1800" dirty="0" err="1">
                <a:latin typeface="+mn-lt"/>
              </a:rPr>
              <a:t>trends</a:t>
            </a:r>
            <a:r>
              <a:rPr lang="de-DE" sz="1800" dirty="0">
                <a:latin typeface="+mn-lt"/>
              </a:rPr>
              <a:t> in </a:t>
            </a:r>
            <a:r>
              <a:rPr lang="de-DE" sz="1800" dirty="0" err="1">
                <a:latin typeface="+mn-lt"/>
              </a:rPr>
              <a:t>the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satellite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altimetry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era</a:t>
            </a: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Additional </a:t>
            </a:r>
            <a:r>
              <a:rPr lang="de-DE" sz="1800" dirty="0" err="1">
                <a:latin typeface="+mn-lt"/>
              </a:rPr>
              <a:t>project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output</a:t>
            </a:r>
            <a:r>
              <a:rPr lang="de-DE" sz="1800" dirty="0">
                <a:latin typeface="+mn-lt"/>
              </a:rPr>
              <a:t> and </a:t>
            </a:r>
            <a:r>
              <a:rPr lang="de-DE" sz="1800" dirty="0" err="1">
                <a:latin typeface="+mn-lt"/>
              </a:rPr>
              <a:t>developments</a:t>
            </a: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2"/>
                </a:solidFill>
                <a:latin typeface="+mn-lt"/>
              </a:rPr>
              <a:t>A </a:t>
            </a:r>
            <a:r>
              <a:rPr lang="de-DE" dirty="0" err="1">
                <a:solidFill>
                  <a:schemeClr val="bg2"/>
                </a:solidFill>
                <a:latin typeface="+mn-lt"/>
              </a:rPr>
              <a:t>new</a:t>
            </a:r>
            <a:r>
              <a:rPr lang="de-DE" dirty="0">
                <a:solidFill>
                  <a:schemeClr val="bg2"/>
                </a:solidFill>
                <a:latin typeface="+mn-lt"/>
              </a:rPr>
              <a:t> regional </a:t>
            </a:r>
            <a:r>
              <a:rPr lang="de-DE" dirty="0" err="1">
                <a:solidFill>
                  <a:schemeClr val="bg2"/>
                </a:solidFill>
                <a:latin typeface="+mn-lt"/>
              </a:rPr>
              <a:t>mean</a:t>
            </a:r>
            <a:r>
              <a:rPr lang="de-DE" dirty="0">
                <a:solidFill>
                  <a:schemeClr val="bg2"/>
                </a:solidFill>
                <a:latin typeface="+mn-lt"/>
              </a:rPr>
              <a:t> </a:t>
            </a:r>
            <a:r>
              <a:rPr lang="de-DE" dirty="0" err="1">
                <a:solidFill>
                  <a:schemeClr val="bg2"/>
                </a:solidFill>
                <a:latin typeface="+mn-lt"/>
              </a:rPr>
              <a:t>sea</a:t>
            </a:r>
            <a:r>
              <a:rPr lang="de-DE" dirty="0">
                <a:solidFill>
                  <a:schemeClr val="bg2"/>
                </a:solidFill>
                <a:latin typeface="+mn-lt"/>
              </a:rPr>
              <a:t> </a:t>
            </a:r>
            <a:r>
              <a:rPr lang="de-DE" dirty="0" err="1">
                <a:solidFill>
                  <a:schemeClr val="bg2"/>
                </a:solidFill>
                <a:latin typeface="+mn-lt"/>
              </a:rPr>
              <a:t>surface</a:t>
            </a:r>
            <a:endParaRPr lang="de-DE" dirty="0">
              <a:solidFill>
                <a:schemeClr val="bg2"/>
              </a:solidFill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+mn-lt"/>
              </a:rPr>
              <a:t>An experimental high temporal </a:t>
            </a:r>
            <a:r>
              <a:rPr lang="de-DE" dirty="0" err="1">
                <a:latin typeface="+mn-lt"/>
              </a:rPr>
              <a:t>resolution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grid</a:t>
            </a:r>
            <a:endParaRPr lang="de-DE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2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The </a:t>
            </a:r>
            <a:r>
              <a:rPr lang="de-DE" sz="1800" dirty="0" err="1">
                <a:latin typeface="+mn-lt"/>
              </a:rPr>
              <a:t>way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forward</a:t>
            </a:r>
            <a:endParaRPr lang="de-DE" sz="1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2000" dirty="0"/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E6D76A9-A78A-49D8-8C2D-C3C2D3998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7366" y="314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8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A Mean </a:t>
            </a:r>
            <a:r>
              <a:rPr lang="de-DE" sz="2400" b="1" dirty="0" err="1"/>
              <a:t>Sea</a:t>
            </a:r>
            <a:r>
              <a:rPr lang="de-DE" sz="2400" b="1" dirty="0"/>
              <a:t> Surface </a:t>
            </a:r>
            <a:r>
              <a:rPr lang="de-DE" sz="2400" b="1" dirty="0" err="1"/>
              <a:t>for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Baltic </a:t>
            </a:r>
            <a:r>
              <a:rPr lang="de-DE" sz="2400" b="1" dirty="0" err="1"/>
              <a:t>Sea</a:t>
            </a:r>
            <a:endParaRPr lang="de-DE" sz="2400" b="1" strike="noStrike" spc="-1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61A203E-6733-4259-ABE2-95F883723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856" y="2656573"/>
            <a:ext cx="4568496" cy="3414047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FAFDF2F-5729-448B-9103-E747B215A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244" y="2629141"/>
            <a:ext cx="4568496" cy="3414047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2CC6BAA4-9A36-43CF-9F2C-8D0C8AB48B8B}"/>
              </a:ext>
            </a:extLst>
          </p:cNvPr>
          <p:cNvSpPr txBox="1"/>
          <p:nvPr/>
        </p:nvSpPr>
        <p:spPr>
          <a:xfrm>
            <a:off x="2618914" y="2516537"/>
            <a:ext cx="2342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Baltic SEAL MSS</a:t>
            </a:r>
            <a:endParaRPr lang="en-GB" sz="1400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91B7634C-9E0E-48C8-84F4-E391134A0E7F}"/>
              </a:ext>
            </a:extLst>
          </p:cNvPr>
          <p:cNvSpPr txBox="1"/>
          <p:nvPr/>
        </p:nvSpPr>
        <p:spPr>
          <a:xfrm>
            <a:off x="6527076" y="2516537"/>
            <a:ext cx="387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Baltic SEAL MSS – DTU15MSS</a:t>
            </a:r>
            <a:endParaRPr lang="en-GB" sz="1400" dirty="0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916BE94-BC3B-42B8-B511-A28CB8DA7257}"/>
              </a:ext>
            </a:extLst>
          </p:cNvPr>
          <p:cNvSpPr txBox="1"/>
          <p:nvPr/>
        </p:nvSpPr>
        <p:spPr>
          <a:xfrm>
            <a:off x="320400" y="1458546"/>
            <a:ext cx="8275320" cy="5379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Major improvements observed near the coast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a-DK" sz="1600" dirty="0">
                <a:latin typeface="+mn-lt"/>
              </a:rPr>
              <a:t>New regional Mean Sea Surface available, including quality flag (</a:t>
            </a:r>
            <a:r>
              <a:rPr lang="da-DK" sz="1600" dirty="0"/>
              <a:t>Baltic SEAL MSS</a:t>
            </a:r>
            <a:r>
              <a:rPr lang="da-DK" sz="1600" dirty="0">
                <a:latin typeface="+mn-lt"/>
              </a:rPr>
              <a:t>)</a:t>
            </a:r>
            <a:endParaRPr lang="de-DE" sz="1600" dirty="0" err="1">
              <a:latin typeface="+mn-lt"/>
            </a:endParaRPr>
          </a:p>
        </p:txBody>
      </p:sp>
      <p:pic>
        <p:nvPicPr>
          <p:cNvPr id="1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F6BABEF-B6CD-4772-923D-0B0202CD0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5098" y="2661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9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Table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content</a:t>
            </a:r>
            <a:endParaRPr lang="de-DE" sz="2400" b="1" strike="noStrike" spc="-1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ECFAF5D5-FD7D-4292-93BB-5AC23C7CDCA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20400" y="1287261"/>
            <a:ext cx="8070780" cy="4774523"/>
          </a:xfrm>
        </p:spPr>
        <p:txBody>
          <a:bodyPr anchor="t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chemeClr val="bg2"/>
                </a:solidFill>
                <a:latin typeface="+mn-lt"/>
              </a:rPr>
              <a:t>Project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overview</a:t>
            </a:r>
            <a:r>
              <a:rPr lang="de-DE" sz="1800" dirty="0">
                <a:solidFill>
                  <a:schemeClr val="bg2"/>
                </a:solidFill>
                <a:latin typeface="+mn-lt"/>
              </a:rPr>
              <a:t>: Motivation and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key</a:t>
            </a:r>
            <a:r>
              <a:rPr lang="de-DE" sz="1800" dirty="0">
                <a:solidFill>
                  <a:schemeClr val="bg2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development</a:t>
            </a:r>
            <a:r>
              <a:rPr lang="de-DE" sz="1800" dirty="0">
                <a:solidFill>
                  <a:schemeClr val="bg2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steps</a:t>
            </a:r>
            <a:endParaRPr lang="de-DE" sz="1800" dirty="0">
              <a:solidFill>
                <a:schemeClr val="bg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Analysis </a:t>
            </a:r>
            <a:r>
              <a:rPr lang="de-DE" sz="1800" dirty="0" err="1">
                <a:latin typeface="+mn-lt"/>
              </a:rPr>
              <a:t>of</a:t>
            </a:r>
            <a:r>
              <a:rPr lang="de-DE" sz="1800" dirty="0">
                <a:latin typeface="+mn-lt"/>
              </a:rPr>
              <a:t> Baltic absolute </a:t>
            </a:r>
            <a:r>
              <a:rPr lang="de-DE" sz="1800" dirty="0" err="1">
                <a:latin typeface="+mn-lt"/>
              </a:rPr>
              <a:t>sea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level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variability</a:t>
            </a:r>
            <a:r>
              <a:rPr lang="de-DE" sz="1800" dirty="0">
                <a:latin typeface="+mn-lt"/>
              </a:rPr>
              <a:t> and </a:t>
            </a:r>
            <a:r>
              <a:rPr lang="de-DE" sz="1800" dirty="0" err="1">
                <a:latin typeface="+mn-lt"/>
              </a:rPr>
              <a:t>trends</a:t>
            </a:r>
            <a:r>
              <a:rPr lang="de-DE" sz="1800" dirty="0">
                <a:latin typeface="+mn-lt"/>
              </a:rPr>
              <a:t> in </a:t>
            </a:r>
            <a:r>
              <a:rPr lang="de-DE" sz="1800" dirty="0" err="1">
                <a:latin typeface="+mn-lt"/>
              </a:rPr>
              <a:t>the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satellite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altimetry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era</a:t>
            </a: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Additional </a:t>
            </a:r>
            <a:r>
              <a:rPr lang="de-DE" sz="1800" dirty="0" err="1">
                <a:latin typeface="+mn-lt"/>
              </a:rPr>
              <a:t>project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output</a:t>
            </a:r>
            <a:r>
              <a:rPr lang="de-DE" sz="1800" dirty="0">
                <a:latin typeface="+mn-lt"/>
              </a:rPr>
              <a:t> and </a:t>
            </a:r>
            <a:r>
              <a:rPr lang="de-DE" sz="1800" dirty="0" err="1">
                <a:latin typeface="+mn-lt"/>
              </a:rPr>
              <a:t>developments</a:t>
            </a: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+mn-lt"/>
              </a:rPr>
              <a:t>A </a:t>
            </a:r>
            <a:r>
              <a:rPr lang="de-DE" dirty="0" err="1">
                <a:latin typeface="+mn-lt"/>
              </a:rPr>
              <a:t>new</a:t>
            </a:r>
            <a:r>
              <a:rPr lang="de-DE" dirty="0">
                <a:latin typeface="+mn-lt"/>
              </a:rPr>
              <a:t> regional </a:t>
            </a:r>
            <a:r>
              <a:rPr lang="de-DE" dirty="0" err="1">
                <a:latin typeface="+mn-lt"/>
              </a:rPr>
              <a:t>mean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sea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surface</a:t>
            </a:r>
            <a:endParaRPr lang="de-DE" dirty="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+mn-lt"/>
              </a:rPr>
              <a:t>An experimental high temporal </a:t>
            </a:r>
            <a:r>
              <a:rPr lang="de-DE" dirty="0" err="1">
                <a:latin typeface="+mn-lt"/>
              </a:rPr>
              <a:t>resolution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grid</a:t>
            </a:r>
            <a:endParaRPr lang="de-DE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2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The </a:t>
            </a:r>
            <a:r>
              <a:rPr lang="de-DE" sz="1800" dirty="0" err="1">
                <a:latin typeface="+mn-lt"/>
              </a:rPr>
              <a:t>way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forward</a:t>
            </a:r>
            <a:endParaRPr lang="de-DE" sz="1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2000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09718AB-6B35-4DA8-91FA-0F5067F4B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2504" y="313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8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A Mean </a:t>
            </a:r>
            <a:r>
              <a:rPr lang="de-DE" sz="2400" b="1" dirty="0" err="1"/>
              <a:t>Sea</a:t>
            </a:r>
            <a:r>
              <a:rPr lang="de-DE" sz="2400" b="1" dirty="0"/>
              <a:t> Surface </a:t>
            </a:r>
            <a:r>
              <a:rPr lang="de-DE" sz="2400" b="1" dirty="0" err="1"/>
              <a:t>for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Baltic </a:t>
            </a:r>
            <a:r>
              <a:rPr lang="de-DE" sz="2400" b="1" dirty="0" err="1"/>
              <a:t>Sea</a:t>
            </a:r>
            <a:endParaRPr lang="de-DE" sz="2400" b="1" strike="noStrike" spc="-1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BA96593-2DBC-4A62-9291-42F115661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968" y="2382362"/>
            <a:ext cx="4568496" cy="3414047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612DE4B-F561-498C-9B0E-22400542C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464" y="2382362"/>
            <a:ext cx="4568496" cy="3414047"/>
          </a:xfrm>
          <a:prstGeom prst="rect">
            <a:avLst/>
          </a:prstGeom>
        </p:spPr>
      </p:pic>
      <p:sp>
        <p:nvSpPr>
          <p:cNvPr id="5" name="Right Arrow 7">
            <a:extLst>
              <a:ext uri="{FF2B5EF4-FFF2-40B4-BE49-F238E27FC236}">
                <a16:creationId xmlns:a16="http://schemas.microsoft.com/office/drawing/2014/main" id="{40D149A1-182E-4B31-9022-7205F6CF757D}"/>
              </a:ext>
            </a:extLst>
          </p:cNvPr>
          <p:cNvSpPr/>
          <p:nvPr/>
        </p:nvSpPr>
        <p:spPr bwMode="auto">
          <a:xfrm rot="14249417">
            <a:off x="7568011" y="5277067"/>
            <a:ext cx="454300" cy="39357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1600">
              <a:latin typeface="Verdana" pitchFamily="-65" charset="0"/>
              <a:ea typeface="ＭＳ Ｐゴシック" pitchFamily="-65" charset="-128"/>
            </a:endParaRPr>
          </a:p>
        </p:txBody>
      </p:sp>
      <p:sp>
        <p:nvSpPr>
          <p:cNvPr id="6" name="Right Arrow 8">
            <a:extLst>
              <a:ext uri="{FF2B5EF4-FFF2-40B4-BE49-F238E27FC236}">
                <a16:creationId xmlns:a16="http://schemas.microsoft.com/office/drawing/2014/main" id="{210CFBAB-C2F9-458B-8151-83805E6D09D8}"/>
              </a:ext>
            </a:extLst>
          </p:cNvPr>
          <p:cNvSpPr/>
          <p:nvPr/>
        </p:nvSpPr>
        <p:spPr bwMode="auto">
          <a:xfrm rot="14249417">
            <a:off x="3031505" y="5281565"/>
            <a:ext cx="454300" cy="39357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1600">
              <a:latin typeface="Verdana" pitchFamily="-65" charset="0"/>
              <a:ea typeface="ＭＳ Ｐゴシック" pitchFamily="-65" charset="-128"/>
            </a:endParaRPr>
          </a:p>
        </p:txBody>
      </p:sp>
      <p:sp>
        <p:nvSpPr>
          <p:cNvPr id="8" name="Right Arrow 10">
            <a:extLst>
              <a:ext uri="{FF2B5EF4-FFF2-40B4-BE49-F238E27FC236}">
                <a16:creationId xmlns:a16="http://schemas.microsoft.com/office/drawing/2014/main" id="{EB82FD67-AF51-4BFC-A762-6C4A149743CC}"/>
              </a:ext>
            </a:extLst>
          </p:cNvPr>
          <p:cNvSpPr/>
          <p:nvPr/>
        </p:nvSpPr>
        <p:spPr bwMode="auto">
          <a:xfrm rot="1846257">
            <a:off x="2663647" y="4357483"/>
            <a:ext cx="454300" cy="39357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1600">
              <a:latin typeface="Verdana" pitchFamily="-65" charset="0"/>
              <a:ea typeface="ＭＳ Ｐゴシック" pitchFamily="-65" charset="-128"/>
            </a:endParaRPr>
          </a:p>
        </p:txBody>
      </p:sp>
      <p:sp>
        <p:nvSpPr>
          <p:cNvPr id="10" name="Right Arrow 12">
            <a:extLst>
              <a:ext uri="{FF2B5EF4-FFF2-40B4-BE49-F238E27FC236}">
                <a16:creationId xmlns:a16="http://schemas.microsoft.com/office/drawing/2014/main" id="{3FD5C571-7C9E-4ED5-A3B9-30AF59B348FD}"/>
              </a:ext>
            </a:extLst>
          </p:cNvPr>
          <p:cNvSpPr/>
          <p:nvPr/>
        </p:nvSpPr>
        <p:spPr bwMode="auto">
          <a:xfrm rot="1846257">
            <a:off x="7200151" y="4357483"/>
            <a:ext cx="454300" cy="39357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1600">
              <a:latin typeface="Verdana" pitchFamily="-65" charset="0"/>
              <a:ea typeface="ＭＳ Ｐゴシック" pitchFamily="-65" charset="-128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5C0DE4DF-A602-4C76-BDCD-077DE2576722}"/>
              </a:ext>
            </a:extLst>
          </p:cNvPr>
          <p:cNvSpPr/>
          <p:nvPr/>
        </p:nvSpPr>
        <p:spPr bwMode="auto">
          <a:xfrm>
            <a:off x="3424376" y="3925169"/>
            <a:ext cx="914400" cy="914400"/>
          </a:xfrm>
          <a:prstGeom prst="rect">
            <a:avLst/>
          </a:prstGeom>
          <a:noFill/>
          <a:ln w="25400" cap="flat" cmpd="sng" algn="ctr">
            <a:solidFill>
              <a:srgbClr val="CC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1600">
              <a:latin typeface="Verdana" pitchFamily="-65" charset="0"/>
              <a:ea typeface="ＭＳ Ｐゴシック" pitchFamily="-65" charset="-128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AFFBCB32-2D30-4AD4-A142-900BEBEBAB75}"/>
              </a:ext>
            </a:extLst>
          </p:cNvPr>
          <p:cNvSpPr txBox="1"/>
          <p:nvPr/>
        </p:nvSpPr>
        <p:spPr>
          <a:xfrm>
            <a:off x="320400" y="1482437"/>
            <a:ext cx="8275320" cy="6052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a-DK" dirty="0"/>
              <a:t>Visual analysis by observing the MEAN DYNAMIC TOPOGRAPHY (mean sea surface – geoid) -&gt; ”the smoother, the better”</a:t>
            </a:r>
            <a:endParaRPr lang="de-DE" dirty="0" err="1"/>
          </a:p>
        </p:txBody>
      </p:sp>
      <p:pic>
        <p:nvPicPr>
          <p:cNvPr id="1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A110F4C-B0DA-4C23-8537-1424E07E2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7642" y="314717"/>
            <a:ext cx="487363" cy="48736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CC1B5F7-2A55-48B7-B39F-E81550285C57}"/>
              </a:ext>
            </a:extLst>
          </p:cNvPr>
          <p:cNvSpPr/>
          <p:nvPr/>
        </p:nvSpPr>
        <p:spPr>
          <a:xfrm>
            <a:off x="2255413" y="2273992"/>
            <a:ext cx="2807455" cy="2853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200" dirty="0"/>
              <a:t>MDT = Baltic SEAL MSS – EGM08</a:t>
            </a:r>
            <a:endParaRPr lang="en-GB" sz="120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3DE9E32-E47F-4BC7-82DC-FD67089866AF}"/>
              </a:ext>
            </a:extLst>
          </p:cNvPr>
          <p:cNvSpPr/>
          <p:nvPr/>
        </p:nvSpPr>
        <p:spPr>
          <a:xfrm>
            <a:off x="7057748" y="2273992"/>
            <a:ext cx="2522943" cy="2853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200" dirty="0"/>
              <a:t>MDT = DTU15MSS – EGM08</a:t>
            </a:r>
            <a:endParaRPr lang="en-GB" sz="1200" dirty="0"/>
          </a:p>
        </p:txBody>
      </p:sp>
      <p:sp>
        <p:nvSpPr>
          <p:cNvPr id="9" name="Right Arrow 11">
            <a:extLst>
              <a:ext uri="{FF2B5EF4-FFF2-40B4-BE49-F238E27FC236}">
                <a16:creationId xmlns:a16="http://schemas.microsoft.com/office/drawing/2014/main" id="{096A29D7-7B07-4ED4-B875-BD66D52C8336}"/>
              </a:ext>
            </a:extLst>
          </p:cNvPr>
          <p:cNvSpPr/>
          <p:nvPr/>
        </p:nvSpPr>
        <p:spPr bwMode="auto">
          <a:xfrm rot="1846257">
            <a:off x="7863861" y="2551813"/>
            <a:ext cx="454300" cy="39357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1600">
              <a:latin typeface="Verdana" pitchFamily="-65" charset="0"/>
              <a:ea typeface="ＭＳ Ｐゴシック" pitchFamily="-65" charset="-128"/>
            </a:endParaRPr>
          </a:p>
        </p:txBody>
      </p:sp>
      <p:sp>
        <p:nvSpPr>
          <p:cNvPr id="7" name="Right Arrow 9">
            <a:extLst>
              <a:ext uri="{FF2B5EF4-FFF2-40B4-BE49-F238E27FC236}">
                <a16:creationId xmlns:a16="http://schemas.microsoft.com/office/drawing/2014/main" id="{51AAA166-777B-4F28-9A0A-58FD194ED594}"/>
              </a:ext>
            </a:extLst>
          </p:cNvPr>
          <p:cNvSpPr/>
          <p:nvPr/>
        </p:nvSpPr>
        <p:spPr bwMode="auto">
          <a:xfrm rot="1846257">
            <a:off x="3358575" y="2533294"/>
            <a:ext cx="454300" cy="39357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1600">
              <a:latin typeface="Verdana" pitchFamily="-65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221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A Mean </a:t>
            </a:r>
            <a:r>
              <a:rPr lang="de-DE" sz="2400" b="1" dirty="0" err="1"/>
              <a:t>Sea</a:t>
            </a:r>
            <a:r>
              <a:rPr lang="de-DE" sz="2400" b="1" dirty="0"/>
              <a:t> Surface </a:t>
            </a:r>
            <a:r>
              <a:rPr lang="de-DE" sz="2400" b="1" dirty="0" err="1"/>
              <a:t>for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Baltic </a:t>
            </a:r>
            <a:r>
              <a:rPr lang="de-DE" sz="2400" b="1" dirty="0" err="1"/>
              <a:t>Sea</a:t>
            </a:r>
            <a:endParaRPr lang="de-DE" sz="2400" b="1" strike="noStrike" spc="-1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CC63972-D53C-4F8D-9EAD-12D7FCE9A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2132857"/>
            <a:ext cx="4568496" cy="3414047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94B5F17-E317-4BC7-8B67-E53B252B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504" y="2132857"/>
            <a:ext cx="4568496" cy="3414047"/>
          </a:xfrm>
          <a:prstGeom prst="rect">
            <a:avLst/>
          </a:prstGeom>
        </p:spPr>
      </p:pic>
      <p:sp>
        <p:nvSpPr>
          <p:cNvPr id="6" name="Right Arrow 7">
            <a:extLst>
              <a:ext uri="{FF2B5EF4-FFF2-40B4-BE49-F238E27FC236}">
                <a16:creationId xmlns:a16="http://schemas.microsoft.com/office/drawing/2014/main" id="{18934C29-A7D3-40E5-BA2C-BDB99FDF584A}"/>
              </a:ext>
            </a:extLst>
          </p:cNvPr>
          <p:cNvSpPr/>
          <p:nvPr/>
        </p:nvSpPr>
        <p:spPr bwMode="auto">
          <a:xfrm rot="1846257">
            <a:off x="7244820" y="3373492"/>
            <a:ext cx="454300" cy="39357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1600">
              <a:latin typeface="Verdana" pitchFamily="-65" charset="0"/>
              <a:ea typeface="ＭＳ Ｐゴシック" pitchFamily="-65" charset="-128"/>
            </a:endParaRPr>
          </a:p>
        </p:txBody>
      </p:sp>
      <p:sp>
        <p:nvSpPr>
          <p:cNvPr id="7" name="Right Arrow 8">
            <a:extLst>
              <a:ext uri="{FF2B5EF4-FFF2-40B4-BE49-F238E27FC236}">
                <a16:creationId xmlns:a16="http://schemas.microsoft.com/office/drawing/2014/main" id="{A07060C7-851C-4D15-9587-FC9D836E8116}"/>
              </a:ext>
            </a:extLst>
          </p:cNvPr>
          <p:cNvSpPr/>
          <p:nvPr/>
        </p:nvSpPr>
        <p:spPr bwMode="auto">
          <a:xfrm rot="1846257">
            <a:off x="2852333" y="3378962"/>
            <a:ext cx="454300" cy="39357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1600">
              <a:latin typeface="Verdana" pitchFamily="-65" charset="0"/>
              <a:ea typeface="ＭＳ Ｐゴシック" pitchFamily="-65" charset="-128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8A5EE8D-0DC1-4B04-BE2C-C281E6720D83}"/>
              </a:ext>
            </a:extLst>
          </p:cNvPr>
          <p:cNvSpPr txBox="1"/>
          <p:nvPr/>
        </p:nvSpPr>
        <p:spPr>
          <a:xfrm>
            <a:off x="1263290" y="1224326"/>
            <a:ext cx="9257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rgbClr val="0000FF"/>
                </a:solidFill>
              </a:rPr>
              <a:t>NOTE: Mean Dynamic Topography is getting more homogenous towards the coast.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72B8210-6654-44DF-836B-8D0A38F0267B}"/>
              </a:ext>
            </a:extLst>
          </p:cNvPr>
          <p:cNvSpPr/>
          <p:nvPr/>
        </p:nvSpPr>
        <p:spPr>
          <a:xfrm>
            <a:off x="2336017" y="2015904"/>
            <a:ext cx="2807455" cy="2853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200" dirty="0"/>
              <a:t>MDT = Baltic SEAL MSS – EGM08</a:t>
            </a:r>
            <a:endParaRPr lang="en-GB" sz="12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036FF06-B8CD-4A2B-8D58-7F4380C805BE}"/>
              </a:ext>
            </a:extLst>
          </p:cNvPr>
          <p:cNvSpPr/>
          <p:nvPr/>
        </p:nvSpPr>
        <p:spPr>
          <a:xfrm>
            <a:off x="6997593" y="2016577"/>
            <a:ext cx="2522943" cy="2853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200" dirty="0"/>
              <a:t>MDT = DTU15MSS – EGM08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83252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Table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content</a:t>
            </a:r>
            <a:endParaRPr lang="de-DE" sz="2400" b="1" strike="noStrike" spc="-1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ECFAF5D5-FD7D-4292-93BB-5AC23C7CDCA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20400" y="1287261"/>
            <a:ext cx="8070780" cy="4774523"/>
          </a:xfrm>
        </p:spPr>
        <p:txBody>
          <a:bodyPr anchor="t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Project </a:t>
            </a:r>
            <a:r>
              <a:rPr lang="de-DE" sz="1800" dirty="0" err="1">
                <a:latin typeface="+mn-lt"/>
              </a:rPr>
              <a:t>overview</a:t>
            </a:r>
            <a:r>
              <a:rPr lang="de-DE" sz="1800" dirty="0">
                <a:latin typeface="+mn-lt"/>
              </a:rPr>
              <a:t>: Motivation and </a:t>
            </a:r>
            <a:r>
              <a:rPr lang="de-DE" sz="1800" dirty="0" err="1">
                <a:latin typeface="+mn-lt"/>
              </a:rPr>
              <a:t>key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development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steps</a:t>
            </a: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Analysis </a:t>
            </a:r>
            <a:r>
              <a:rPr lang="de-DE" sz="1800" dirty="0" err="1">
                <a:latin typeface="+mn-lt"/>
              </a:rPr>
              <a:t>of</a:t>
            </a:r>
            <a:r>
              <a:rPr lang="de-DE" sz="1800" dirty="0">
                <a:latin typeface="+mn-lt"/>
              </a:rPr>
              <a:t> Baltic absolute </a:t>
            </a:r>
            <a:r>
              <a:rPr lang="de-DE" sz="1800" dirty="0" err="1">
                <a:latin typeface="+mn-lt"/>
              </a:rPr>
              <a:t>sea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level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variability</a:t>
            </a:r>
            <a:r>
              <a:rPr lang="de-DE" sz="1800" dirty="0">
                <a:latin typeface="+mn-lt"/>
              </a:rPr>
              <a:t> and </a:t>
            </a:r>
            <a:r>
              <a:rPr lang="de-DE" sz="1800" dirty="0" err="1">
                <a:latin typeface="+mn-lt"/>
              </a:rPr>
              <a:t>trends</a:t>
            </a:r>
            <a:r>
              <a:rPr lang="de-DE" sz="1800" dirty="0">
                <a:latin typeface="+mn-lt"/>
              </a:rPr>
              <a:t> in </a:t>
            </a:r>
            <a:r>
              <a:rPr lang="de-DE" sz="1800" dirty="0" err="1">
                <a:latin typeface="+mn-lt"/>
              </a:rPr>
              <a:t>the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satellite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altimetry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era</a:t>
            </a: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Additional </a:t>
            </a:r>
            <a:r>
              <a:rPr lang="de-DE" sz="1800" dirty="0" err="1">
                <a:latin typeface="+mn-lt"/>
              </a:rPr>
              <a:t>project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output</a:t>
            </a:r>
            <a:r>
              <a:rPr lang="de-DE" sz="1800" dirty="0">
                <a:latin typeface="+mn-lt"/>
              </a:rPr>
              <a:t> and </a:t>
            </a:r>
            <a:r>
              <a:rPr lang="de-DE" sz="1800" dirty="0" err="1">
                <a:latin typeface="+mn-lt"/>
              </a:rPr>
              <a:t>developments</a:t>
            </a: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+mn-lt"/>
              </a:rPr>
              <a:t>A </a:t>
            </a:r>
            <a:r>
              <a:rPr lang="de-DE" dirty="0" err="1">
                <a:latin typeface="+mn-lt"/>
              </a:rPr>
              <a:t>new</a:t>
            </a:r>
            <a:r>
              <a:rPr lang="de-DE" dirty="0">
                <a:latin typeface="+mn-lt"/>
              </a:rPr>
              <a:t> regional </a:t>
            </a:r>
            <a:r>
              <a:rPr lang="de-DE" dirty="0" err="1">
                <a:latin typeface="+mn-lt"/>
              </a:rPr>
              <a:t>mean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sea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surface</a:t>
            </a:r>
            <a:endParaRPr lang="de-DE" dirty="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2"/>
                </a:solidFill>
                <a:latin typeface="+mn-lt"/>
              </a:rPr>
              <a:t>An experimental high temporal </a:t>
            </a:r>
            <a:r>
              <a:rPr lang="de-DE" dirty="0" err="1">
                <a:solidFill>
                  <a:schemeClr val="bg2"/>
                </a:solidFill>
                <a:latin typeface="+mn-lt"/>
              </a:rPr>
              <a:t>resolution</a:t>
            </a:r>
            <a:r>
              <a:rPr lang="de-DE" dirty="0">
                <a:solidFill>
                  <a:schemeClr val="bg2"/>
                </a:solidFill>
                <a:latin typeface="+mn-lt"/>
              </a:rPr>
              <a:t> </a:t>
            </a:r>
            <a:r>
              <a:rPr lang="de-DE" dirty="0" err="1">
                <a:solidFill>
                  <a:schemeClr val="bg2"/>
                </a:solidFill>
                <a:latin typeface="+mn-lt"/>
              </a:rPr>
              <a:t>grid</a:t>
            </a:r>
            <a:endParaRPr lang="de-DE" dirty="0">
              <a:solidFill>
                <a:schemeClr val="bg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2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The </a:t>
            </a:r>
            <a:r>
              <a:rPr lang="de-DE" sz="1800" dirty="0" err="1">
                <a:latin typeface="+mn-lt"/>
              </a:rPr>
              <a:t>way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forward</a:t>
            </a:r>
            <a:endParaRPr lang="de-DE" sz="1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4576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3-days experimental </a:t>
            </a:r>
            <a:r>
              <a:rPr lang="de-DE" sz="2400" b="1" dirty="0" err="1"/>
              <a:t>gridded</a:t>
            </a:r>
            <a:r>
              <a:rPr lang="de-DE" sz="2400" b="1" dirty="0"/>
              <a:t> </a:t>
            </a:r>
            <a:r>
              <a:rPr lang="de-DE" sz="2400" b="1" dirty="0" err="1"/>
              <a:t>product</a:t>
            </a:r>
            <a:endParaRPr lang="de-DE" sz="2400" b="1" strike="noStrike" spc="-1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D5F8B13-1FDE-4B62-8476-76B215C4F6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96" y="1956963"/>
            <a:ext cx="3974600" cy="3864872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D0F6EA73-4DB6-42C5-8AD4-A3637AD4A7D2}"/>
              </a:ext>
            </a:extLst>
          </p:cNvPr>
          <p:cNvSpPr txBox="1"/>
          <p:nvPr/>
        </p:nvSpPr>
        <p:spPr>
          <a:xfrm>
            <a:off x="6052448" y="2177503"/>
            <a:ext cx="4175756" cy="2502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Identification and analysis of storm surge events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Provision of the initial state of the sea level before the surge event, </a:t>
            </a:r>
            <a:r>
              <a:rPr lang="en-US" sz="1600" dirty="0">
                <a:latin typeface="+mn-lt"/>
              </a:rPr>
              <a:t>to more accurately predict the surge through models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Joint analysis of model, altimetry and TG data</a:t>
            </a:r>
            <a:endParaRPr lang="de-DE" sz="1600" dirty="0" err="1">
              <a:latin typeface="+mn-lt"/>
            </a:endParaRP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1C8687F-AF3D-45A4-A95B-2DAF5609D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0259" y="2819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3-days experimental </a:t>
            </a:r>
            <a:r>
              <a:rPr lang="de-DE" sz="2400" b="1" dirty="0" err="1"/>
              <a:t>gridded</a:t>
            </a:r>
            <a:r>
              <a:rPr lang="de-DE" sz="2400" b="1" dirty="0"/>
              <a:t> </a:t>
            </a:r>
            <a:r>
              <a:rPr lang="de-DE" sz="2400" b="1" dirty="0" err="1"/>
              <a:t>product</a:t>
            </a:r>
            <a:endParaRPr lang="de-DE" sz="2400" b="1" strike="noStrike" spc="-1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460CC3F-8FE3-40E3-8790-7B99E6B4C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06" y="1992709"/>
            <a:ext cx="7705353" cy="4112291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C44605B7-5F98-4963-8715-C7432E38F3CD}"/>
              </a:ext>
            </a:extLst>
          </p:cNvPr>
          <p:cNvSpPr txBox="1"/>
          <p:nvPr/>
        </p:nvSpPr>
        <p:spPr>
          <a:xfrm>
            <a:off x="2010171" y="5528924"/>
            <a:ext cx="685800" cy="280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-0.6 m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9E1E1D4-4219-40A9-BCF0-A3572DA43E43}"/>
              </a:ext>
            </a:extLst>
          </p:cNvPr>
          <p:cNvSpPr txBox="1"/>
          <p:nvPr/>
        </p:nvSpPr>
        <p:spPr>
          <a:xfrm>
            <a:off x="3552459" y="5528924"/>
            <a:ext cx="685800" cy="280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+0.6 m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0310C0F5-ACAF-4182-A9C1-84A4A9884A1B}"/>
              </a:ext>
            </a:extLst>
          </p:cNvPr>
          <p:cNvSpPr txBox="1"/>
          <p:nvPr/>
        </p:nvSpPr>
        <p:spPr>
          <a:xfrm>
            <a:off x="7200915" y="5571596"/>
            <a:ext cx="685800" cy="280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-0.6 m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81C94C58-8D41-44F4-8A84-F0A3F06F3745}"/>
              </a:ext>
            </a:extLst>
          </p:cNvPr>
          <p:cNvSpPr txBox="1"/>
          <p:nvPr/>
        </p:nvSpPr>
        <p:spPr>
          <a:xfrm>
            <a:off x="8743203" y="5571596"/>
            <a:ext cx="685800" cy="280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+0.6 m</a:t>
            </a:r>
          </a:p>
        </p:txBody>
      </p:sp>
      <p:sp>
        <p:nvSpPr>
          <p:cNvPr id="9" name="Right Arrow 1">
            <a:extLst>
              <a:ext uri="{FF2B5EF4-FFF2-40B4-BE49-F238E27FC236}">
                <a16:creationId xmlns:a16="http://schemas.microsoft.com/office/drawing/2014/main" id="{8332914C-E740-4F4D-AFA2-9A7A7C9031B5}"/>
              </a:ext>
            </a:extLst>
          </p:cNvPr>
          <p:cNvSpPr/>
          <p:nvPr/>
        </p:nvSpPr>
        <p:spPr>
          <a:xfrm>
            <a:off x="1819736" y="1986080"/>
            <a:ext cx="8046720" cy="32918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E445EB61-BE9D-436F-A1BE-8F4ADAE0269B}"/>
              </a:ext>
            </a:extLst>
          </p:cNvPr>
          <p:cNvSpPr txBox="1"/>
          <p:nvPr/>
        </p:nvSpPr>
        <p:spPr>
          <a:xfrm>
            <a:off x="1893506" y="1690722"/>
            <a:ext cx="2228088" cy="289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dirty="0" err="1">
                <a:latin typeface="+mn-lt"/>
              </a:rPr>
              <a:t>Before</a:t>
            </a:r>
            <a:r>
              <a:rPr lang="de-DE" dirty="0">
                <a:latin typeface="+mn-lt"/>
              </a:rPr>
              <a:t> …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098A9E4-224C-4EE3-AB92-11E9ABD05E41}"/>
              </a:ext>
            </a:extLst>
          </p:cNvPr>
          <p:cNvSpPr txBox="1"/>
          <p:nvPr/>
        </p:nvSpPr>
        <p:spPr>
          <a:xfrm>
            <a:off x="4686315" y="1724807"/>
            <a:ext cx="2228088" cy="289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dirty="0">
                <a:latin typeface="+mn-lt"/>
              </a:rPr>
              <a:t>…</a:t>
            </a:r>
            <a:r>
              <a:rPr lang="de-DE" dirty="0" err="1">
                <a:latin typeface="+mn-lt"/>
              </a:rPr>
              <a:t>During</a:t>
            </a:r>
            <a:r>
              <a:rPr lang="de-DE" dirty="0">
                <a:latin typeface="+mn-lt"/>
              </a:rPr>
              <a:t>…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B50C92F4-F741-4903-9A36-A3135F3C0DC6}"/>
              </a:ext>
            </a:extLst>
          </p:cNvPr>
          <p:cNvSpPr txBox="1"/>
          <p:nvPr/>
        </p:nvSpPr>
        <p:spPr>
          <a:xfrm>
            <a:off x="7234443" y="1721759"/>
            <a:ext cx="2228088" cy="289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dirty="0">
                <a:latin typeface="+mn-lt"/>
              </a:rPr>
              <a:t>…After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796F9F84-E53C-4854-9784-B83B06A1054F}"/>
              </a:ext>
            </a:extLst>
          </p:cNvPr>
          <p:cNvSpPr txBox="1"/>
          <p:nvPr/>
        </p:nvSpPr>
        <p:spPr>
          <a:xfrm>
            <a:off x="4686315" y="6105000"/>
            <a:ext cx="2228088" cy="289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dirty="0" err="1">
                <a:latin typeface="+mn-lt"/>
              </a:rPr>
              <a:t>January</a:t>
            </a:r>
            <a:r>
              <a:rPr lang="de-DE" dirty="0">
                <a:latin typeface="+mn-lt"/>
              </a:rPr>
              <a:t> 2017</a:t>
            </a:r>
          </a:p>
        </p:txBody>
      </p:sp>
      <p:pic>
        <p:nvPicPr>
          <p:cNvPr id="1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604F1A3-2B93-43D4-980F-4BA2C4C7D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1381" y="288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2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5FF51253-C57F-43F5-A223-CCF430347C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00" y="590640"/>
            <a:ext cx="7848600" cy="553946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13DD2DA-8565-429C-90E5-D17489130C63}"/>
              </a:ext>
            </a:extLst>
          </p:cNvPr>
          <p:cNvSpPr/>
          <p:nvPr/>
        </p:nvSpPr>
        <p:spPr>
          <a:xfrm>
            <a:off x="4228800" y="550459"/>
            <a:ext cx="2672178" cy="2447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2C01539-258E-411B-A4CB-64EE5C5BABF2}"/>
              </a:ext>
            </a:extLst>
          </p:cNvPr>
          <p:cNvSpPr txBox="1">
            <a:spLocks/>
          </p:cNvSpPr>
          <p:nvPr/>
        </p:nvSpPr>
        <p:spPr>
          <a:xfrm>
            <a:off x="421440" y="1036165"/>
            <a:ext cx="11345040" cy="45255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68D7B61-D591-4AF1-ADE8-ACFA3D92D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800" y="912445"/>
            <a:ext cx="2781300" cy="244792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639C487-C250-4683-8ED5-7BEC278DD494}"/>
              </a:ext>
            </a:extLst>
          </p:cNvPr>
          <p:cNvSpPr txBox="1"/>
          <p:nvPr/>
        </p:nvSpPr>
        <p:spPr>
          <a:xfrm>
            <a:off x="7096935" y="1306890"/>
            <a:ext cx="45685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Example</a:t>
            </a:r>
            <a:r>
              <a:rPr lang="de-DE" sz="1600" dirty="0"/>
              <a:t> time </a:t>
            </a:r>
            <a:r>
              <a:rPr lang="de-DE" sz="1600" dirty="0" err="1"/>
              <a:t>series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TGs, </a:t>
            </a:r>
            <a:r>
              <a:rPr lang="de-DE" sz="1600" dirty="0" err="1"/>
              <a:t>model</a:t>
            </a:r>
            <a:r>
              <a:rPr lang="de-DE" sz="1600" dirty="0"/>
              <a:t> (</a:t>
            </a:r>
            <a:r>
              <a:rPr lang="de-DE" sz="1600" dirty="0" err="1"/>
              <a:t>FGModel</a:t>
            </a:r>
            <a:r>
              <a:rPr lang="de-DE" sz="1600" dirty="0"/>
              <a:t>), </a:t>
            </a:r>
            <a:r>
              <a:rPr lang="de-DE" sz="1600" dirty="0" err="1"/>
              <a:t>altimetry</a:t>
            </a:r>
            <a:r>
              <a:rPr lang="de-DE" sz="1600" dirty="0"/>
              <a:t> (3 </a:t>
            </a:r>
            <a:r>
              <a:rPr lang="de-DE" sz="1600" dirty="0" err="1"/>
              <a:t>day</a:t>
            </a:r>
            <a:r>
              <a:rPr lang="de-DE" sz="1600" dirty="0"/>
              <a:t> and </a:t>
            </a:r>
            <a:r>
              <a:rPr lang="de-DE" sz="1600" dirty="0" err="1"/>
              <a:t>monthly</a:t>
            </a:r>
            <a:r>
              <a:rPr lang="de-DE" sz="1600" dirty="0"/>
              <a:t> </a:t>
            </a:r>
            <a:r>
              <a:rPr lang="de-DE" sz="1600" dirty="0" err="1"/>
              <a:t>mean</a:t>
            </a:r>
            <a:r>
              <a:rPr lang="de-DE" sz="1600" dirty="0"/>
              <a:t>) </a:t>
            </a:r>
            <a:r>
              <a:rPr lang="de-DE" sz="1600" dirty="0" err="1"/>
              <a:t>during</a:t>
            </a:r>
            <a:r>
              <a:rPr lang="de-DE" sz="1600" dirty="0"/>
              <a:t> </a:t>
            </a:r>
            <a:r>
              <a:rPr lang="de-DE" sz="1600" dirty="0" err="1"/>
              <a:t>storm</a:t>
            </a:r>
            <a:r>
              <a:rPr lang="de-DE" sz="1600" dirty="0"/>
              <a:t> </a:t>
            </a:r>
            <a:r>
              <a:rPr lang="de-DE" sz="1600" dirty="0" err="1"/>
              <a:t>surge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 </a:t>
            </a:r>
            <a:r>
              <a:rPr lang="de-DE" sz="1600" dirty="0" err="1"/>
              <a:t>higher</a:t>
            </a:r>
            <a:r>
              <a:rPr lang="de-DE" sz="1600" dirty="0"/>
              <a:t> temporal </a:t>
            </a:r>
            <a:r>
              <a:rPr lang="de-DE" sz="1600" dirty="0" err="1"/>
              <a:t>resolution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required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improve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potential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preconditioning</a:t>
            </a:r>
            <a:r>
              <a:rPr lang="de-DE" sz="1600" dirty="0"/>
              <a:t> </a:t>
            </a:r>
            <a:r>
              <a:rPr lang="de-DE" sz="1600" dirty="0" err="1"/>
              <a:t>storm</a:t>
            </a:r>
            <a:r>
              <a:rPr lang="de-DE" sz="1600" dirty="0"/>
              <a:t> </a:t>
            </a:r>
            <a:r>
              <a:rPr lang="de-DE" sz="1600" dirty="0" err="1"/>
              <a:t>surges</a:t>
            </a:r>
            <a:endParaRPr lang="en-US" sz="1600" dirty="0"/>
          </a:p>
        </p:txBody>
      </p:sp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9169829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3-days experimental </a:t>
            </a:r>
            <a:r>
              <a:rPr lang="de-DE" sz="2400" b="1" dirty="0" err="1"/>
              <a:t>gridded</a:t>
            </a:r>
            <a:r>
              <a:rPr lang="de-DE" sz="2400" b="1" dirty="0"/>
              <a:t> </a:t>
            </a:r>
            <a:r>
              <a:rPr lang="de-DE" sz="2400" b="1" dirty="0" err="1"/>
              <a:t>product</a:t>
            </a:r>
            <a:endParaRPr lang="en-US" sz="2400" b="1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F1CEC62-959D-439C-8C46-B43BE5736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2318" y="3067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9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Table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content</a:t>
            </a:r>
            <a:endParaRPr lang="de-DE" sz="2400" b="1" strike="noStrike" spc="-1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ECFAF5D5-FD7D-4292-93BB-5AC23C7CDCA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20400" y="1287261"/>
            <a:ext cx="8070780" cy="4774523"/>
          </a:xfrm>
        </p:spPr>
        <p:txBody>
          <a:bodyPr anchor="t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Project </a:t>
            </a:r>
            <a:r>
              <a:rPr lang="de-DE" sz="1800" dirty="0" err="1">
                <a:latin typeface="+mn-lt"/>
              </a:rPr>
              <a:t>overview</a:t>
            </a:r>
            <a:r>
              <a:rPr lang="de-DE" sz="1800" dirty="0">
                <a:latin typeface="+mn-lt"/>
              </a:rPr>
              <a:t>: Motivation and </a:t>
            </a:r>
            <a:r>
              <a:rPr lang="de-DE" sz="1800" dirty="0" err="1">
                <a:latin typeface="+mn-lt"/>
              </a:rPr>
              <a:t>key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development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steps</a:t>
            </a: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Analysis </a:t>
            </a:r>
            <a:r>
              <a:rPr lang="de-DE" sz="1800" dirty="0" err="1">
                <a:latin typeface="+mn-lt"/>
              </a:rPr>
              <a:t>of</a:t>
            </a:r>
            <a:r>
              <a:rPr lang="de-DE" sz="1800" dirty="0">
                <a:latin typeface="+mn-lt"/>
              </a:rPr>
              <a:t> Baltic absolute </a:t>
            </a:r>
            <a:r>
              <a:rPr lang="de-DE" sz="1800" dirty="0" err="1">
                <a:latin typeface="+mn-lt"/>
              </a:rPr>
              <a:t>sea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level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variability</a:t>
            </a:r>
            <a:r>
              <a:rPr lang="de-DE" sz="1800" dirty="0">
                <a:latin typeface="+mn-lt"/>
              </a:rPr>
              <a:t> and </a:t>
            </a:r>
            <a:r>
              <a:rPr lang="de-DE" sz="1800" dirty="0" err="1">
                <a:latin typeface="+mn-lt"/>
              </a:rPr>
              <a:t>trends</a:t>
            </a:r>
            <a:r>
              <a:rPr lang="de-DE" sz="1800" dirty="0">
                <a:latin typeface="+mn-lt"/>
              </a:rPr>
              <a:t> in </a:t>
            </a:r>
            <a:r>
              <a:rPr lang="de-DE" sz="1800" dirty="0" err="1">
                <a:latin typeface="+mn-lt"/>
              </a:rPr>
              <a:t>the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satellite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altimetry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era</a:t>
            </a: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Additional </a:t>
            </a:r>
            <a:r>
              <a:rPr lang="de-DE" sz="1800" dirty="0" err="1">
                <a:latin typeface="+mn-lt"/>
              </a:rPr>
              <a:t>project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output</a:t>
            </a:r>
            <a:r>
              <a:rPr lang="de-DE" sz="1800" dirty="0">
                <a:latin typeface="+mn-lt"/>
              </a:rPr>
              <a:t> and </a:t>
            </a:r>
            <a:r>
              <a:rPr lang="de-DE" sz="1800" dirty="0" err="1">
                <a:latin typeface="+mn-lt"/>
              </a:rPr>
              <a:t>developments</a:t>
            </a: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+mn-lt"/>
              </a:rPr>
              <a:t>A </a:t>
            </a:r>
            <a:r>
              <a:rPr lang="de-DE" dirty="0" err="1">
                <a:latin typeface="+mn-lt"/>
              </a:rPr>
              <a:t>new</a:t>
            </a:r>
            <a:r>
              <a:rPr lang="de-DE" dirty="0">
                <a:latin typeface="+mn-lt"/>
              </a:rPr>
              <a:t> regional </a:t>
            </a:r>
            <a:r>
              <a:rPr lang="de-DE" dirty="0" err="1">
                <a:latin typeface="+mn-lt"/>
              </a:rPr>
              <a:t>mean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sea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surface</a:t>
            </a:r>
            <a:endParaRPr lang="de-DE" dirty="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+mn-lt"/>
              </a:rPr>
              <a:t>An experimental high temporal </a:t>
            </a:r>
            <a:r>
              <a:rPr lang="de-DE" dirty="0" err="1">
                <a:latin typeface="+mn-lt"/>
              </a:rPr>
              <a:t>resolution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grid</a:t>
            </a:r>
            <a:endParaRPr lang="de-DE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2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chemeClr val="bg2"/>
                </a:solidFill>
                <a:latin typeface="+mn-lt"/>
              </a:rPr>
              <a:t>The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way</a:t>
            </a:r>
            <a:r>
              <a:rPr lang="de-DE" sz="1800" dirty="0">
                <a:solidFill>
                  <a:schemeClr val="bg2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forward</a:t>
            </a:r>
            <a:endParaRPr lang="de-DE" sz="180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9913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 err="1">
                <a:latin typeface="+mn-lt"/>
              </a:rPr>
              <a:t>Where</a:t>
            </a:r>
            <a:r>
              <a:rPr lang="de-DE" sz="2400" b="1" dirty="0">
                <a:latin typeface="+mn-lt"/>
              </a:rPr>
              <a:t> do </a:t>
            </a:r>
            <a:r>
              <a:rPr lang="de-DE" sz="2400" b="1" dirty="0" err="1">
                <a:latin typeface="+mn-lt"/>
              </a:rPr>
              <a:t>we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go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from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here</a:t>
            </a:r>
            <a:r>
              <a:rPr lang="de-DE" sz="2400" b="1" dirty="0">
                <a:latin typeface="+mn-lt"/>
              </a:rPr>
              <a:t>? The „Baltic </a:t>
            </a:r>
            <a:r>
              <a:rPr lang="de-DE" sz="2400" b="1" dirty="0" err="1">
                <a:latin typeface="+mn-lt"/>
              </a:rPr>
              <a:t>Sea</a:t>
            </a:r>
            <a:r>
              <a:rPr lang="de-DE" sz="2400" b="1" dirty="0">
                <a:latin typeface="+mn-lt"/>
              </a:rPr>
              <a:t> Lab“…</a:t>
            </a:r>
            <a:endParaRPr lang="en-US" sz="2400" b="1" dirty="0">
              <a:latin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C38E15E-DA47-4842-9D79-3FB36DED768C}"/>
              </a:ext>
            </a:extLst>
          </p:cNvPr>
          <p:cNvSpPr txBox="1">
            <a:spLocks/>
          </p:cNvSpPr>
          <p:nvPr/>
        </p:nvSpPr>
        <p:spPr>
          <a:xfrm>
            <a:off x="421440" y="899342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200" b="1" dirty="0">
              <a:latin typeface="+mn-lt"/>
            </a:endParaRP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C513906A-F8ED-466B-8360-865FBAA90D5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21440" y="1471922"/>
            <a:ext cx="9453976" cy="4304489"/>
          </a:xfrm>
        </p:spPr>
        <p:txBody>
          <a:bodyPr/>
          <a:lstStyle/>
          <a:p>
            <a:pPr marL="342900" indent="-342900">
              <a:buAutoNum type="arabicParenR"/>
            </a:pPr>
            <a:r>
              <a:rPr lang="de-DE" sz="1600" b="1" dirty="0" err="1">
                <a:solidFill>
                  <a:schemeClr val="bg2"/>
                </a:solidFill>
              </a:rPr>
              <a:t>Synergies</a:t>
            </a:r>
            <a:r>
              <a:rPr lang="de-DE" sz="1600" b="1" dirty="0">
                <a:solidFill>
                  <a:schemeClr val="bg2"/>
                </a:solidFill>
              </a:rPr>
              <a:t>: </a:t>
            </a:r>
            <a:r>
              <a:rPr lang="en-US" sz="1600" dirty="0"/>
              <a:t>multi-variable observation of Atlantic Inflow and recirculation within the Baltic Sea (using salinity and temperature dataset)</a:t>
            </a:r>
            <a:endParaRPr lang="de-DE" sz="1600" dirty="0"/>
          </a:p>
          <a:p>
            <a:pPr marL="342900" indent="-342900">
              <a:buAutoNum type="arabicParenR"/>
            </a:pPr>
            <a:endParaRPr lang="de-DE" sz="1600" dirty="0"/>
          </a:p>
          <a:p>
            <a:pPr marL="342900" indent="-342900">
              <a:buAutoNum type="arabicParenR"/>
            </a:pPr>
            <a:r>
              <a:rPr lang="de-DE" sz="1600" dirty="0" err="1"/>
              <a:t>Synergies</a:t>
            </a:r>
            <a:r>
              <a:rPr lang="de-DE" sz="1600" dirty="0"/>
              <a:t>: </a:t>
            </a:r>
            <a:r>
              <a:rPr lang="de-DE" sz="1600" dirty="0" err="1"/>
              <a:t>increase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performances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b="1" dirty="0">
                <a:solidFill>
                  <a:schemeClr val="bg2"/>
                </a:solidFill>
              </a:rPr>
              <a:t>Vertical Land Motion </a:t>
            </a:r>
            <a:r>
              <a:rPr lang="de-DE" sz="1600" dirty="0" err="1"/>
              <a:t>estimation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Tide Gauge-</a:t>
            </a:r>
            <a:r>
              <a:rPr lang="de-DE" sz="1600" dirty="0" err="1"/>
              <a:t>Altimetry</a:t>
            </a:r>
            <a:r>
              <a:rPr lang="de-DE" sz="1600" dirty="0"/>
              <a:t>, </a:t>
            </a:r>
            <a:r>
              <a:rPr lang="de-DE" sz="1600" dirty="0" err="1"/>
              <a:t>perfect</a:t>
            </a:r>
            <a:r>
              <a:rPr lang="de-DE" sz="1600" dirty="0"/>
              <a:t> </a:t>
            </a:r>
            <a:r>
              <a:rPr lang="de-DE" sz="1600" dirty="0" err="1"/>
              <a:t>validation</a:t>
            </a:r>
            <a:r>
              <a:rPr lang="de-DE" sz="1600" dirty="0"/>
              <a:t> </a:t>
            </a:r>
            <a:r>
              <a:rPr lang="de-DE" sz="1600" dirty="0" err="1"/>
              <a:t>set</a:t>
            </a:r>
            <a:r>
              <a:rPr lang="de-DE" sz="1600" dirty="0"/>
              <a:t> </a:t>
            </a:r>
            <a:r>
              <a:rPr lang="de-DE" sz="1600" dirty="0" err="1"/>
              <a:t>up</a:t>
            </a:r>
            <a:r>
              <a:rPr lang="de-DE" sz="1600" dirty="0"/>
              <a:t> </a:t>
            </a:r>
            <a:r>
              <a:rPr lang="de-DE" sz="1600" dirty="0" err="1"/>
              <a:t>thanks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en-US" sz="1600" dirty="0"/>
              <a:t>extensive GNSS network and the geodetic SAR technique</a:t>
            </a:r>
          </a:p>
          <a:p>
            <a:pPr marL="342900" indent="-342900">
              <a:buAutoNum type="arabicParenR"/>
            </a:pPr>
            <a:endParaRPr lang="de-DE" sz="1600" dirty="0"/>
          </a:p>
          <a:p>
            <a:pPr marL="342900" indent="-342900">
              <a:buAutoNum type="arabicParenR"/>
            </a:pPr>
            <a:r>
              <a:rPr lang="de-DE" sz="1600" b="1" dirty="0">
                <a:solidFill>
                  <a:schemeClr val="bg2"/>
                </a:solidFill>
              </a:rPr>
              <a:t>Wave Height </a:t>
            </a:r>
            <a:r>
              <a:rPr lang="de-DE" sz="1600" dirty="0" err="1"/>
              <a:t>climate</a:t>
            </a:r>
            <a:r>
              <a:rPr lang="de-DE" sz="1600" dirty="0"/>
              <a:t>, </a:t>
            </a:r>
            <a:r>
              <a:rPr lang="de-DE" sz="1600" dirty="0" err="1"/>
              <a:t>variability</a:t>
            </a:r>
            <a:r>
              <a:rPr lang="de-DE" sz="1600" dirty="0"/>
              <a:t>, </a:t>
            </a:r>
            <a:r>
              <a:rPr lang="de-DE" sz="1600" dirty="0" err="1"/>
              <a:t>trends</a:t>
            </a:r>
            <a:r>
              <a:rPr lang="de-DE" sz="1600" dirty="0"/>
              <a:t> and extremes: </a:t>
            </a:r>
            <a:r>
              <a:rPr lang="de-DE" sz="1600" dirty="0" err="1"/>
              <a:t>latest</a:t>
            </a:r>
            <a:r>
              <a:rPr lang="de-DE" sz="1600" dirty="0"/>
              <a:t> </a:t>
            </a:r>
            <a:r>
              <a:rPr lang="de-DE" sz="1600" dirty="0" err="1"/>
              <a:t>wave</a:t>
            </a:r>
            <a:r>
              <a:rPr lang="de-DE" sz="1600" dirty="0"/>
              <a:t> </a:t>
            </a:r>
            <a:r>
              <a:rPr lang="de-DE" sz="1600" dirty="0" err="1"/>
              <a:t>height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based</a:t>
            </a:r>
            <a:r>
              <a:rPr lang="de-DE" sz="1600" dirty="0"/>
              <a:t> on </a:t>
            </a:r>
            <a:r>
              <a:rPr lang="de-DE" sz="1600" dirty="0" err="1"/>
              <a:t>advanced</a:t>
            </a:r>
            <a:r>
              <a:rPr lang="de-DE" sz="1600" dirty="0"/>
              <a:t> </a:t>
            </a:r>
            <a:r>
              <a:rPr lang="de-DE" sz="1600" dirty="0" err="1"/>
              <a:t>altimetry</a:t>
            </a:r>
            <a:r>
              <a:rPr lang="de-DE" sz="1600" dirty="0"/>
              <a:t> </a:t>
            </a:r>
            <a:r>
              <a:rPr lang="de-DE" sz="1600" dirty="0" err="1"/>
              <a:t>processing</a:t>
            </a:r>
            <a:r>
              <a:rPr lang="de-DE" sz="1600" dirty="0"/>
              <a:t> </a:t>
            </a:r>
            <a:r>
              <a:rPr lang="de-DE" sz="1600" dirty="0" err="1"/>
              <a:t>show</a:t>
            </a:r>
            <a:r>
              <a:rPr lang="de-DE" sz="1600" dirty="0"/>
              <a:t> </a:t>
            </a:r>
            <a:r>
              <a:rPr lang="de-DE" sz="1600" dirty="0" err="1"/>
              <a:t>significant</a:t>
            </a:r>
            <a:r>
              <a:rPr lang="de-DE" sz="1600" dirty="0"/>
              <a:t> </a:t>
            </a:r>
            <a:r>
              <a:rPr lang="de-DE" sz="1600" dirty="0" err="1"/>
              <a:t>progresses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coastal</a:t>
            </a:r>
            <a:r>
              <a:rPr lang="de-DE" sz="1600" dirty="0"/>
              <a:t> </a:t>
            </a:r>
            <a:r>
              <a:rPr lang="de-DE" sz="1600" dirty="0" err="1"/>
              <a:t>zone</a:t>
            </a:r>
            <a:r>
              <a:rPr lang="de-DE" sz="1600" dirty="0"/>
              <a:t>, and </a:t>
            </a:r>
            <a:r>
              <a:rPr lang="de-DE" sz="1600" dirty="0" err="1"/>
              <a:t>abatement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measurement</a:t>
            </a:r>
            <a:r>
              <a:rPr lang="de-DE" sz="1600" dirty="0"/>
              <a:t> </a:t>
            </a:r>
            <a:r>
              <a:rPr lang="de-DE" sz="1600" dirty="0" err="1"/>
              <a:t>noise</a:t>
            </a:r>
            <a:r>
              <a:rPr lang="de-DE" sz="1600" dirty="0"/>
              <a:t> and </a:t>
            </a:r>
            <a:r>
              <a:rPr lang="de-DE" sz="1600" dirty="0" err="1"/>
              <a:t>wave</a:t>
            </a:r>
            <a:r>
              <a:rPr lang="de-DE" sz="1600" dirty="0"/>
              <a:t> </a:t>
            </a:r>
            <a:r>
              <a:rPr lang="de-DE" sz="1600" dirty="0" err="1"/>
              <a:t>spectral</a:t>
            </a:r>
            <a:r>
              <a:rPr lang="de-DE" sz="1600" dirty="0"/>
              <a:t> </a:t>
            </a:r>
            <a:r>
              <a:rPr lang="de-DE" sz="1600" dirty="0" err="1"/>
              <a:t>variability</a:t>
            </a:r>
            <a:r>
              <a:rPr lang="de-DE" sz="1600" dirty="0"/>
              <a:t>. The Baltic </a:t>
            </a:r>
            <a:r>
              <a:rPr lang="de-DE" sz="1600" dirty="0" err="1"/>
              <a:t>Sea</a:t>
            </a:r>
            <a:r>
              <a:rPr lang="de-DE" sz="1600" dirty="0"/>
              <a:t> </a:t>
            </a:r>
            <a:r>
              <a:rPr lang="de-DE" sz="1600" dirty="0" err="1"/>
              <a:t>shall</a:t>
            </a:r>
            <a:r>
              <a:rPr lang="de-DE" sz="1600" dirty="0"/>
              <a:t> „host“ </a:t>
            </a:r>
            <a:r>
              <a:rPr lang="de-DE" sz="1600" dirty="0" err="1"/>
              <a:t>both</a:t>
            </a:r>
            <a:r>
              <a:rPr lang="de-DE" sz="1600" dirty="0"/>
              <a:t> </a:t>
            </a:r>
            <a:r>
              <a:rPr lang="de-DE" sz="1600" dirty="0" err="1"/>
              <a:t>exploitation</a:t>
            </a:r>
            <a:r>
              <a:rPr lang="de-DE" sz="1600" dirty="0"/>
              <a:t> </a:t>
            </a:r>
            <a:r>
              <a:rPr lang="de-DE" sz="1600" dirty="0" err="1"/>
              <a:t>work</a:t>
            </a:r>
            <a:r>
              <a:rPr lang="de-DE" sz="1600" dirty="0"/>
              <a:t> and </a:t>
            </a:r>
            <a:r>
              <a:rPr lang="de-DE" sz="1600" dirty="0" err="1"/>
              <a:t>research</a:t>
            </a:r>
            <a:r>
              <a:rPr lang="de-DE" sz="1600" dirty="0"/>
              <a:t> on </a:t>
            </a:r>
            <a:r>
              <a:rPr lang="de-DE" sz="1600" dirty="0" err="1"/>
              <a:t>further</a:t>
            </a:r>
            <a:r>
              <a:rPr lang="de-DE" sz="1600" dirty="0"/>
              <a:t> </a:t>
            </a:r>
            <a:r>
              <a:rPr lang="de-DE" sz="1600" dirty="0" err="1"/>
              <a:t>improvements</a:t>
            </a:r>
            <a:r>
              <a:rPr lang="de-DE" sz="1600" dirty="0"/>
              <a:t>!</a:t>
            </a:r>
          </a:p>
          <a:p>
            <a:pPr marL="342900" indent="-342900">
              <a:buAutoNum type="arabicParenR"/>
            </a:pPr>
            <a:endParaRPr lang="de-DE" sz="1600" dirty="0"/>
          </a:p>
          <a:p>
            <a:pPr marL="342900" indent="-342900">
              <a:buAutoNum type="arabicParenR"/>
            </a:pPr>
            <a:r>
              <a:rPr lang="de-DE" sz="1600" dirty="0" err="1"/>
              <a:t>Advanced</a:t>
            </a:r>
            <a:r>
              <a:rPr lang="de-DE" sz="1600" dirty="0"/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coastal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altimetry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grids</a:t>
            </a:r>
            <a:r>
              <a:rPr lang="de-DE" sz="1600" dirty="0">
                <a:solidFill>
                  <a:schemeClr val="bg2"/>
                </a:solidFill>
              </a:rPr>
              <a:t>: </a:t>
            </a:r>
            <a:r>
              <a:rPr lang="de-DE" sz="1600" dirty="0"/>
              <a:t>Baltic+ SEAL </a:t>
            </a:r>
            <a:r>
              <a:rPr lang="de-DE" sz="1600" dirty="0" err="1"/>
              <a:t>first</a:t>
            </a:r>
            <a:r>
              <a:rPr lang="de-DE" sz="1600" dirty="0"/>
              <a:t> </a:t>
            </a:r>
            <a:r>
              <a:rPr lang="de-DE" sz="1600" dirty="0" err="1"/>
              <a:t>attempt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produce</a:t>
            </a:r>
            <a:r>
              <a:rPr lang="de-DE" sz="1600" dirty="0"/>
              <a:t> </a:t>
            </a:r>
            <a:r>
              <a:rPr lang="de-DE" sz="1600" dirty="0" err="1"/>
              <a:t>them</a:t>
            </a:r>
            <a:r>
              <a:rPr lang="de-DE" sz="1600" dirty="0"/>
              <a:t>. Further </a:t>
            </a:r>
            <a:r>
              <a:rPr lang="de-DE" sz="1600" dirty="0" err="1"/>
              <a:t>studies</a:t>
            </a:r>
            <a:r>
              <a:rPr lang="de-DE" sz="1600" dirty="0"/>
              <a:t> </a:t>
            </a:r>
            <a:r>
              <a:rPr lang="de-DE" sz="1600" dirty="0" err="1"/>
              <a:t>shall</a:t>
            </a:r>
            <a:r>
              <a:rPr lang="de-DE" sz="1600" dirty="0"/>
              <a:t> </a:t>
            </a:r>
            <a:r>
              <a:rPr lang="de-DE" sz="1600" dirty="0" err="1"/>
              <a:t>investigate</a:t>
            </a:r>
            <a:r>
              <a:rPr lang="de-DE" sz="1600" dirty="0"/>
              <a:t>: </a:t>
            </a:r>
            <a:r>
              <a:rPr lang="de-DE" sz="1600" dirty="0" err="1"/>
              <a:t>irregular</a:t>
            </a:r>
            <a:r>
              <a:rPr lang="de-DE" sz="1600" dirty="0"/>
              <a:t> </a:t>
            </a:r>
            <a:r>
              <a:rPr lang="de-DE" sz="1600" dirty="0" err="1"/>
              <a:t>capsize</a:t>
            </a:r>
            <a:r>
              <a:rPr lang="de-DE" sz="1600" dirty="0"/>
              <a:t>, </a:t>
            </a:r>
            <a:r>
              <a:rPr lang="de-DE" sz="1600" dirty="0" err="1"/>
              <a:t>covariance</a:t>
            </a:r>
            <a:r>
              <a:rPr lang="de-DE" sz="1600" dirty="0"/>
              <a:t> </a:t>
            </a:r>
            <a:r>
              <a:rPr lang="de-DE" sz="1600" dirty="0" err="1"/>
              <a:t>based</a:t>
            </a:r>
            <a:r>
              <a:rPr lang="de-DE" sz="1600" dirty="0"/>
              <a:t> on external </a:t>
            </a:r>
            <a:r>
              <a:rPr lang="de-DE" sz="1600" dirty="0" err="1"/>
              <a:t>dataset</a:t>
            </a:r>
            <a:r>
              <a:rPr lang="de-DE" sz="1600" dirty="0"/>
              <a:t>, </a:t>
            </a:r>
            <a:r>
              <a:rPr lang="de-DE" sz="1600" dirty="0" err="1"/>
              <a:t>integration</a:t>
            </a:r>
            <a:r>
              <a:rPr lang="de-DE" sz="1600" dirty="0"/>
              <a:t>/</a:t>
            </a:r>
            <a:r>
              <a:rPr lang="de-DE" sz="1600" dirty="0" err="1"/>
              <a:t>validation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SWOT</a:t>
            </a:r>
          </a:p>
          <a:p>
            <a:pPr marL="342900" indent="-342900">
              <a:buAutoNum type="arabicParenR"/>
            </a:pPr>
            <a:endParaRPr lang="de-DE" sz="1600" dirty="0"/>
          </a:p>
          <a:p>
            <a:pPr marL="342900" indent="-342900">
              <a:buAutoNum type="arabicParenR"/>
            </a:pPr>
            <a:r>
              <a:rPr lang="de-DE" sz="1600" b="1" dirty="0">
                <a:solidFill>
                  <a:schemeClr val="bg2"/>
                </a:solidFill>
              </a:rPr>
              <a:t>Export </a:t>
            </a:r>
            <a:r>
              <a:rPr lang="de-DE" sz="1600" b="1" dirty="0" err="1">
                <a:solidFill>
                  <a:schemeClr val="bg2"/>
                </a:solidFill>
              </a:rPr>
              <a:t>best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b="1" dirty="0" err="1">
                <a:solidFill>
                  <a:schemeClr val="bg2"/>
                </a:solidFill>
              </a:rPr>
              <a:t>practice</a:t>
            </a:r>
            <a:r>
              <a:rPr lang="de-DE" sz="1600" b="1" dirty="0">
                <a:solidFill>
                  <a:schemeClr val="bg2"/>
                </a:solidFill>
              </a:rPr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other</a:t>
            </a:r>
            <a:r>
              <a:rPr lang="de-DE" sz="1600" dirty="0"/>
              <a:t> </a:t>
            </a:r>
            <a:r>
              <a:rPr lang="de-DE" sz="1600" dirty="0" err="1"/>
              <a:t>regions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complex</a:t>
            </a:r>
            <a:r>
              <a:rPr lang="de-DE" sz="1600" dirty="0"/>
              <a:t> </a:t>
            </a:r>
            <a:r>
              <a:rPr lang="de-DE" sz="1600" dirty="0" err="1"/>
              <a:t>coastlines</a:t>
            </a:r>
            <a:r>
              <a:rPr lang="de-DE" sz="1600" dirty="0"/>
              <a:t> and/</a:t>
            </a:r>
            <a:r>
              <a:rPr lang="de-DE" sz="1600" dirty="0" err="1"/>
              <a:t>or</a:t>
            </a:r>
            <a:r>
              <a:rPr lang="de-DE" sz="1600" dirty="0"/>
              <a:t> partial </a:t>
            </a:r>
            <a:r>
              <a:rPr lang="de-DE" sz="1600" dirty="0" err="1"/>
              <a:t>sea-ice</a:t>
            </a:r>
            <a:r>
              <a:rPr lang="de-DE" sz="1600" dirty="0"/>
              <a:t> </a:t>
            </a:r>
            <a:r>
              <a:rPr lang="de-DE" sz="1600" dirty="0" err="1"/>
              <a:t>coverage</a:t>
            </a:r>
            <a:r>
              <a:rPr lang="de-DE" sz="1600" dirty="0"/>
              <a:t> </a:t>
            </a:r>
          </a:p>
          <a:p>
            <a:endParaRPr lang="en-US" sz="1600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7193138-D580-415D-9C4F-626F60CD6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2504" y="299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6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C38E15E-DA47-4842-9D79-3FB36DED768C}"/>
              </a:ext>
            </a:extLst>
          </p:cNvPr>
          <p:cNvSpPr txBox="1">
            <a:spLocks/>
          </p:cNvSpPr>
          <p:nvPr/>
        </p:nvSpPr>
        <p:spPr>
          <a:xfrm>
            <a:off x="448073" y="652874"/>
            <a:ext cx="11345040" cy="114516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200" b="1" dirty="0">
              <a:latin typeface="+mn-lt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6CE77E7-0B88-4326-A16C-18EABC8B930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2083" y="3952670"/>
            <a:ext cx="11541649" cy="2261986"/>
          </a:xfrm>
        </p:spPr>
        <p:txBody>
          <a:bodyPr/>
          <a:lstStyle/>
          <a:p>
            <a:endParaRPr lang="de-DE" sz="1400" dirty="0"/>
          </a:p>
          <a:p>
            <a:r>
              <a:rPr lang="de-DE" sz="1400" dirty="0"/>
              <a:t>The </a:t>
            </a:r>
            <a:r>
              <a:rPr lang="de-DE" sz="1400" dirty="0" err="1"/>
              <a:t>Product</a:t>
            </a:r>
            <a:r>
              <a:rPr lang="de-DE" sz="1400" dirty="0"/>
              <a:t> Handbook </a:t>
            </a:r>
            <a:r>
              <a:rPr lang="de-DE" sz="1400" dirty="0" err="1"/>
              <a:t>describing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dataset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:</a:t>
            </a:r>
          </a:p>
          <a:p>
            <a:endParaRPr lang="de-DE" sz="1400" dirty="0"/>
          </a:p>
          <a:p>
            <a:r>
              <a:rPr lang="de-DE" sz="1400" i="1" dirty="0"/>
              <a:t>Passaro,  M.,  Müller,  F., </a:t>
            </a:r>
            <a:r>
              <a:rPr lang="de-DE" sz="1400" i="1" dirty="0" err="1"/>
              <a:t>Dettmering</a:t>
            </a:r>
            <a:r>
              <a:rPr lang="de-DE" sz="1400" i="1" dirty="0"/>
              <a:t>,  D., </a:t>
            </a:r>
            <a:r>
              <a:rPr lang="de-DE" sz="1400" i="1" dirty="0" err="1"/>
              <a:t>Abulaitjiang</a:t>
            </a:r>
            <a:r>
              <a:rPr lang="de-DE" sz="1400" i="1" dirty="0"/>
              <a:t>,  A., </a:t>
            </a:r>
            <a:r>
              <a:rPr lang="de-DE" sz="1400" i="1" dirty="0" err="1"/>
              <a:t>Rautiainen</a:t>
            </a:r>
            <a:r>
              <a:rPr lang="de-DE" sz="1400" i="1" dirty="0"/>
              <a:t>,  L., </a:t>
            </a:r>
            <a:r>
              <a:rPr lang="de-DE" sz="1400" i="1" dirty="0" err="1"/>
              <a:t>Scarrott</a:t>
            </a:r>
            <a:r>
              <a:rPr lang="de-DE" sz="1400" i="1" dirty="0"/>
              <a:t>,  R.G.,  </a:t>
            </a:r>
            <a:r>
              <a:rPr lang="de-DE" sz="1400" i="1" dirty="0" err="1"/>
              <a:t>Chalençon</a:t>
            </a:r>
            <a:r>
              <a:rPr lang="de-DE" sz="1400" i="1" dirty="0"/>
              <a:t>,  E., Sweeney,  M.,  (2021).Baltic  SEAL:  </a:t>
            </a:r>
            <a:r>
              <a:rPr lang="de-DE" sz="1400" i="1" dirty="0" err="1"/>
              <a:t>Product</a:t>
            </a:r>
            <a:r>
              <a:rPr lang="de-DE" sz="1400" i="1" dirty="0"/>
              <a:t>  Handbook,  Version  1.1.Reportdelivered  </a:t>
            </a:r>
            <a:r>
              <a:rPr lang="de-DE" sz="1400" i="1" dirty="0" err="1"/>
              <a:t>under</a:t>
            </a:r>
            <a:r>
              <a:rPr lang="de-DE" sz="1400" i="1" dirty="0"/>
              <a:t>  </a:t>
            </a:r>
            <a:r>
              <a:rPr lang="de-DE" sz="1400" i="1" dirty="0" err="1"/>
              <a:t>the</a:t>
            </a:r>
            <a:r>
              <a:rPr lang="de-DE" sz="1400" i="1" dirty="0"/>
              <a:t> </a:t>
            </a:r>
            <a:r>
              <a:rPr lang="de-DE" sz="1400" i="1" dirty="0" err="1"/>
              <a:t>BalticSEALproject</a:t>
            </a:r>
            <a:r>
              <a:rPr lang="de-DE" sz="1400" i="1" dirty="0"/>
              <a:t> (ESA </a:t>
            </a:r>
            <a:r>
              <a:rPr lang="de-DE" sz="1400" i="1" dirty="0" err="1"/>
              <a:t>contract</a:t>
            </a:r>
            <a:r>
              <a:rPr lang="de-DE" sz="1400" i="1" dirty="0"/>
              <a:t> </a:t>
            </a:r>
            <a:r>
              <a:rPr lang="de-DE" sz="1400" i="1" dirty="0" err="1"/>
              <a:t>no</a:t>
            </a:r>
            <a:r>
              <a:rPr lang="de-DE" sz="1400" i="1" dirty="0"/>
              <a:t>. 000126590/19/I/BG). DOI: http://doi.org/10.5270/esa.BalticSEAL.PH1.1</a:t>
            </a:r>
          </a:p>
          <a:p>
            <a:endParaRPr lang="de-DE" sz="1400" dirty="0"/>
          </a:p>
          <a:p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further</a:t>
            </a:r>
            <a:r>
              <a:rPr lang="de-DE" sz="1400" dirty="0"/>
              <a:t> </a:t>
            </a:r>
            <a:r>
              <a:rPr lang="de-DE" sz="1400" dirty="0" err="1"/>
              <a:t>information</a:t>
            </a:r>
            <a:r>
              <a:rPr lang="de-DE" sz="1400" dirty="0"/>
              <a:t>, </a:t>
            </a:r>
            <a:r>
              <a:rPr lang="de-DE" sz="1400" dirty="0" err="1"/>
              <a:t>go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http://www.balticseal.eu,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contact</a:t>
            </a:r>
            <a:r>
              <a:rPr lang="de-DE" sz="1400" dirty="0"/>
              <a:t> info@balticseal.eu</a:t>
            </a:r>
          </a:p>
          <a:p>
            <a:endParaRPr lang="de-DE" sz="1400" dirty="0"/>
          </a:p>
          <a:p>
            <a:r>
              <a:rPr lang="de-DE" sz="1400" dirty="0"/>
              <a:t>An </a:t>
            </a:r>
            <a:r>
              <a:rPr lang="de-DE" sz="1400" dirty="0" err="1"/>
              <a:t>article</a:t>
            </a:r>
            <a:r>
              <a:rPr lang="de-DE" sz="1400" dirty="0"/>
              <a:t> </a:t>
            </a:r>
            <a:r>
              <a:rPr lang="de-DE" sz="1400" dirty="0" err="1"/>
              <a:t>has</a:t>
            </a:r>
            <a:r>
              <a:rPr lang="de-DE" sz="1400" dirty="0"/>
              <a:t> </a:t>
            </a:r>
            <a:r>
              <a:rPr lang="de-DE" sz="1400" dirty="0" err="1"/>
              <a:t>been</a:t>
            </a:r>
            <a:r>
              <a:rPr lang="de-DE" sz="1400" dirty="0"/>
              <a:t> </a:t>
            </a:r>
            <a:r>
              <a:rPr lang="de-DE" sz="1400" dirty="0" err="1"/>
              <a:t>accepted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Frontiers in Marine Science:</a:t>
            </a:r>
          </a:p>
          <a:p>
            <a:endParaRPr lang="de-DE" sz="1400" dirty="0"/>
          </a:p>
          <a:p>
            <a:r>
              <a:rPr lang="de-DE" sz="1400" i="1" dirty="0" err="1"/>
              <a:t>Passaro</a:t>
            </a:r>
            <a:r>
              <a:rPr lang="de-DE" sz="1400" i="1" dirty="0"/>
              <a:t> M., Müller F.L., </a:t>
            </a:r>
            <a:r>
              <a:rPr lang="de-DE" sz="1400" i="1" dirty="0" err="1"/>
              <a:t>Oelsmann</a:t>
            </a:r>
            <a:r>
              <a:rPr lang="de-DE" sz="1400" i="1" dirty="0"/>
              <a:t> J., </a:t>
            </a:r>
            <a:r>
              <a:rPr lang="de-DE" sz="1400" i="1" dirty="0" err="1"/>
              <a:t>Rautiainen</a:t>
            </a:r>
            <a:r>
              <a:rPr lang="de-DE" sz="1400" i="1" dirty="0"/>
              <a:t> L., </a:t>
            </a:r>
            <a:r>
              <a:rPr lang="de-DE" sz="1400" i="1" dirty="0" err="1"/>
              <a:t>Dettmering</a:t>
            </a:r>
            <a:r>
              <a:rPr lang="de-DE" sz="1400" i="1" dirty="0"/>
              <a:t> D., Hart-Davis M.G., </a:t>
            </a:r>
            <a:r>
              <a:rPr lang="de-DE" sz="1400" i="1" dirty="0" err="1"/>
              <a:t>Abulaitijiang</a:t>
            </a:r>
            <a:r>
              <a:rPr lang="de-DE" sz="1400" i="1" dirty="0"/>
              <a:t> A., Andersen O.B., </a:t>
            </a:r>
            <a:r>
              <a:rPr lang="de-DE" sz="1400" i="1" dirty="0" err="1"/>
              <a:t>Høyer</a:t>
            </a:r>
            <a:r>
              <a:rPr lang="de-DE" sz="1400" i="1" dirty="0"/>
              <a:t> J.L., Madsen K.S., </a:t>
            </a:r>
            <a:r>
              <a:rPr lang="de-DE" sz="1400" i="1" dirty="0" err="1"/>
              <a:t>Ringgaard</a:t>
            </a:r>
            <a:r>
              <a:rPr lang="de-DE" sz="1400" i="1" dirty="0"/>
              <a:t> I.M., </a:t>
            </a:r>
            <a:r>
              <a:rPr lang="de-DE" sz="1400" i="1" dirty="0" err="1"/>
              <a:t>Särkkä</a:t>
            </a:r>
            <a:r>
              <a:rPr lang="de-DE" sz="1400" i="1" dirty="0"/>
              <a:t> J., </a:t>
            </a:r>
            <a:r>
              <a:rPr lang="de-DE" sz="1400" i="1" dirty="0" err="1"/>
              <a:t>Scarrott</a:t>
            </a:r>
            <a:r>
              <a:rPr lang="de-DE" sz="1400" i="1" dirty="0"/>
              <a:t> R., </a:t>
            </a:r>
            <a:r>
              <a:rPr lang="de-DE" sz="1400" i="1" dirty="0" err="1"/>
              <a:t>Schwatke</a:t>
            </a:r>
            <a:r>
              <a:rPr lang="de-DE" sz="1400" i="1" dirty="0"/>
              <a:t> S., Seitz F., Tuomi L., </a:t>
            </a:r>
            <a:r>
              <a:rPr lang="de-DE" sz="1400" i="1" dirty="0" err="1"/>
              <a:t>Restano</a:t>
            </a:r>
            <a:r>
              <a:rPr lang="de-DE" sz="1400" i="1" dirty="0"/>
              <a:t> M., Benveniste J.: Absolute Baltic </a:t>
            </a:r>
            <a:r>
              <a:rPr lang="de-DE" sz="1400" i="1" dirty="0" err="1"/>
              <a:t>Sea</a:t>
            </a:r>
            <a:r>
              <a:rPr lang="de-DE" sz="1400" i="1" dirty="0"/>
              <a:t> Level Trends in </a:t>
            </a:r>
            <a:r>
              <a:rPr lang="de-DE" sz="1400" i="1" dirty="0" err="1"/>
              <a:t>the</a:t>
            </a:r>
            <a:r>
              <a:rPr lang="de-DE" sz="1400" i="1" dirty="0"/>
              <a:t> </a:t>
            </a:r>
            <a:r>
              <a:rPr lang="de-DE" sz="1400" i="1" dirty="0" err="1"/>
              <a:t>Satellite</a:t>
            </a:r>
            <a:r>
              <a:rPr lang="de-DE" sz="1400" i="1" dirty="0"/>
              <a:t> </a:t>
            </a:r>
            <a:r>
              <a:rPr lang="de-DE" sz="1400" i="1" dirty="0" err="1"/>
              <a:t>Altimetry</a:t>
            </a:r>
            <a:r>
              <a:rPr lang="de-DE" sz="1400" i="1" dirty="0"/>
              <a:t> </a:t>
            </a:r>
            <a:r>
              <a:rPr lang="de-DE" sz="1400" i="1" dirty="0" err="1"/>
              <a:t>Era</a:t>
            </a:r>
            <a:r>
              <a:rPr lang="de-DE" sz="1400" i="1" dirty="0"/>
              <a:t>: A </a:t>
            </a:r>
            <a:r>
              <a:rPr lang="de-DE" sz="1400" i="1" dirty="0" err="1"/>
              <a:t>Revisit</a:t>
            </a:r>
            <a:r>
              <a:rPr lang="de-DE" sz="1400" i="1" dirty="0"/>
              <a:t>, Frontiers in Marine Science, </a:t>
            </a:r>
            <a:r>
              <a:rPr lang="de-DE" sz="1400" i="1" dirty="0" err="1"/>
              <a:t>under</a:t>
            </a:r>
            <a:r>
              <a:rPr lang="de-DE" sz="1400" i="1" dirty="0"/>
              <a:t> </a:t>
            </a:r>
            <a:r>
              <a:rPr lang="de-DE" sz="1400" i="1" dirty="0" err="1"/>
              <a:t>review</a:t>
            </a:r>
            <a:r>
              <a:rPr lang="de-DE" sz="1400" i="1" dirty="0"/>
              <a:t>.</a:t>
            </a:r>
          </a:p>
        </p:txBody>
      </p:sp>
      <p:pic>
        <p:nvPicPr>
          <p:cNvPr id="8" name="Grafik 10">
            <a:extLst>
              <a:ext uri="{FF2B5EF4-FFF2-40B4-BE49-F238E27FC236}">
                <a16:creationId xmlns:a16="http://schemas.microsoft.com/office/drawing/2014/main" id="{E8F8D843-CD42-4C25-B552-54F6C037CF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3" y="150409"/>
            <a:ext cx="2776228" cy="2776228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580E701C-035B-4E2C-99FB-8C17DD3D1274}"/>
              </a:ext>
            </a:extLst>
          </p:cNvPr>
          <p:cNvSpPr txBox="1"/>
          <p:nvPr/>
        </p:nvSpPr>
        <p:spPr>
          <a:xfrm>
            <a:off x="3680258" y="270260"/>
            <a:ext cx="4517136" cy="2871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800" dirty="0" err="1">
                <a:latin typeface="+mn-lt"/>
              </a:rPr>
              <a:t>Thank</a:t>
            </a:r>
            <a:r>
              <a:rPr lang="de-DE" sz="2800" dirty="0">
                <a:latin typeface="+mn-lt"/>
              </a:rPr>
              <a:t> </a:t>
            </a:r>
            <a:r>
              <a:rPr lang="de-DE" sz="2800" dirty="0" err="1">
                <a:latin typeface="+mn-lt"/>
              </a:rPr>
              <a:t>you</a:t>
            </a:r>
            <a:r>
              <a:rPr lang="de-DE" sz="2800" dirty="0">
                <a:latin typeface="+mn-lt"/>
              </a:rPr>
              <a:t> </a:t>
            </a:r>
            <a:r>
              <a:rPr lang="de-DE" sz="2800" dirty="0" err="1">
                <a:latin typeface="+mn-lt"/>
              </a:rPr>
              <a:t>for</a:t>
            </a:r>
            <a:r>
              <a:rPr lang="de-DE" sz="2800" dirty="0">
                <a:latin typeface="+mn-lt"/>
              </a:rPr>
              <a:t> </a:t>
            </a:r>
            <a:r>
              <a:rPr lang="de-DE" sz="2800" dirty="0" err="1">
                <a:latin typeface="+mn-lt"/>
              </a:rPr>
              <a:t>reading</a:t>
            </a:r>
            <a:r>
              <a:rPr lang="de-DE" sz="2800" dirty="0">
                <a:latin typeface="+mn-lt"/>
              </a:rPr>
              <a:t>/</a:t>
            </a:r>
            <a:r>
              <a:rPr lang="de-DE" sz="2800" dirty="0" err="1">
                <a:latin typeface="+mn-lt"/>
              </a:rPr>
              <a:t>listening</a:t>
            </a:r>
            <a:r>
              <a:rPr lang="de-DE" sz="2800" dirty="0">
                <a:latin typeface="+mn-lt"/>
              </a:rPr>
              <a:t>!</a:t>
            </a:r>
          </a:p>
          <a:p>
            <a:pPr>
              <a:lnSpc>
                <a:spcPct val="114000"/>
              </a:lnSpc>
            </a:pPr>
            <a:endParaRPr lang="de-DE" sz="2800" dirty="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,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http://www.balticseal.eu,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contact</a:t>
            </a:r>
            <a:r>
              <a:rPr lang="de-DE" dirty="0"/>
              <a:t> info@balticseal.eu</a:t>
            </a:r>
          </a:p>
          <a:p>
            <a:pPr>
              <a:lnSpc>
                <a:spcPct val="114000"/>
              </a:lnSpc>
            </a:pPr>
            <a:endParaRPr lang="de-DE" sz="2800" dirty="0">
              <a:latin typeface="+mn-l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1DC59E8-6787-4A5D-AC06-0B1C6BB43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689" y="845485"/>
            <a:ext cx="2430905" cy="3133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BF44BD4-96D4-4C4F-9015-EEEFA6731DA9}"/>
              </a:ext>
            </a:extLst>
          </p:cNvPr>
          <p:cNvSpPr txBox="1"/>
          <p:nvPr/>
        </p:nvSpPr>
        <p:spPr>
          <a:xfrm>
            <a:off x="388551" y="2951946"/>
            <a:ext cx="88261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 err="1">
                <a:latin typeface="+mj-lt"/>
              </a:rPr>
              <a:t>Product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download</a:t>
            </a:r>
            <a:r>
              <a:rPr lang="de-DE" sz="1400" dirty="0">
                <a:latin typeface="+mj-lt"/>
              </a:rPr>
              <a:t> and </a:t>
            </a:r>
            <a:r>
              <a:rPr lang="de-DE" sz="1400" dirty="0" err="1">
                <a:latin typeface="+mj-lt"/>
              </a:rPr>
              <a:t>documentation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is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available</a:t>
            </a:r>
            <a:r>
              <a:rPr lang="de-DE" sz="1400" dirty="0">
                <a:latin typeface="+mj-lt"/>
              </a:rPr>
              <a:t> via </a:t>
            </a:r>
            <a:r>
              <a:rPr lang="de-DE" sz="1400" dirty="0" err="1">
                <a:latin typeface="+mj-lt"/>
              </a:rPr>
              <a:t>the</a:t>
            </a:r>
            <a:r>
              <a:rPr lang="de-DE" sz="1400" dirty="0">
                <a:latin typeface="+mj-lt"/>
              </a:rPr>
              <a:t> Baltic SEAL </a:t>
            </a:r>
            <a:r>
              <a:rPr lang="de-DE" sz="1400" dirty="0" err="1">
                <a:latin typeface="+mj-lt"/>
              </a:rPr>
              <a:t>website</a:t>
            </a:r>
            <a:r>
              <a:rPr lang="de-DE" sz="1400" dirty="0">
                <a:latin typeface="+mj-lt"/>
              </a:rPr>
              <a:t>. This </a:t>
            </a:r>
            <a:r>
              <a:rPr lang="de-DE" sz="1400" dirty="0" err="1">
                <a:latin typeface="+mj-lt"/>
              </a:rPr>
              <a:t>includes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the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requirements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analysis</a:t>
            </a:r>
            <a:r>
              <a:rPr lang="de-DE" sz="1400" dirty="0">
                <a:latin typeface="+mj-lt"/>
              </a:rPr>
              <a:t>, </a:t>
            </a:r>
            <a:r>
              <a:rPr lang="de-DE" sz="1400" dirty="0" err="1">
                <a:latin typeface="+mj-lt"/>
              </a:rPr>
              <a:t>validation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reports</a:t>
            </a:r>
            <a:r>
              <a:rPr lang="de-DE" sz="1400" dirty="0">
                <a:latin typeface="+mj-lt"/>
              </a:rPr>
              <a:t>, </a:t>
            </a:r>
            <a:r>
              <a:rPr lang="de-DE" sz="1400" dirty="0" err="1">
                <a:latin typeface="+mj-lt"/>
              </a:rPr>
              <a:t>algorithm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theoretical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basis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documents</a:t>
            </a:r>
            <a:r>
              <a:rPr lang="de-DE" sz="1400" dirty="0">
                <a:latin typeface="+mj-lt"/>
              </a:rPr>
              <a:t>, and </a:t>
            </a:r>
            <a:r>
              <a:rPr lang="de-DE" sz="1400" dirty="0" err="1">
                <a:latin typeface="+mj-lt"/>
              </a:rPr>
              <a:t>impact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assessment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reports</a:t>
            </a:r>
            <a:r>
              <a:rPr lang="de-DE" sz="1400" dirty="0">
                <a:latin typeface="+mj-lt"/>
              </a:rPr>
              <a:t>. The </a:t>
            </a:r>
            <a:r>
              <a:rPr lang="de-DE" sz="1400" dirty="0" err="1">
                <a:latin typeface="+mj-lt"/>
              </a:rPr>
              <a:t>scientific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roadmap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is</a:t>
            </a:r>
            <a:r>
              <a:rPr lang="de-DE" sz="1400" dirty="0">
                <a:latin typeface="+mj-lt"/>
              </a:rPr>
              <a:t> also </a:t>
            </a:r>
            <a:r>
              <a:rPr lang="de-DE" sz="1400" dirty="0" err="1">
                <a:latin typeface="+mj-lt"/>
              </a:rPr>
              <a:t>made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available</a:t>
            </a:r>
            <a:r>
              <a:rPr lang="de-DE" sz="1400" dirty="0">
                <a:latin typeface="+mj-lt"/>
              </a:rPr>
              <a:t>, </a:t>
            </a:r>
            <a:r>
              <a:rPr lang="de-DE" sz="1400" dirty="0" err="1">
                <a:latin typeface="+mj-lt"/>
              </a:rPr>
              <a:t>charting</a:t>
            </a:r>
            <a:r>
              <a:rPr lang="de-DE" sz="1400" dirty="0">
                <a:latin typeface="+mj-lt"/>
              </a:rPr>
              <a:t> a </a:t>
            </a:r>
            <a:r>
              <a:rPr lang="de-DE" sz="1400" dirty="0" err="1">
                <a:latin typeface="+mj-lt"/>
              </a:rPr>
              <a:t>course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forward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for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the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various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scientific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advances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made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by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the</a:t>
            </a:r>
            <a:r>
              <a:rPr lang="de-DE" sz="1400" dirty="0">
                <a:latin typeface="+mj-lt"/>
              </a:rPr>
              <a:t> Baltic SEAL </a:t>
            </a:r>
            <a:r>
              <a:rPr lang="de-DE" sz="1400" dirty="0" err="1">
                <a:latin typeface="+mj-lt"/>
              </a:rPr>
              <a:t>team</a:t>
            </a:r>
            <a:r>
              <a:rPr lang="de-DE" sz="1400" dirty="0">
                <a:latin typeface="+mj-lt"/>
              </a:rPr>
              <a:t>.</a:t>
            </a:r>
          </a:p>
        </p:txBody>
      </p:sp>
      <p:pic>
        <p:nvPicPr>
          <p:cNvPr id="1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D860931-BE6C-43CF-A5F0-E48F05678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7510" y="2702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 err="1"/>
              <a:t>Why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Baltic </a:t>
            </a:r>
            <a:r>
              <a:rPr lang="de-DE" sz="2400" b="1" dirty="0" err="1"/>
              <a:t>Sea</a:t>
            </a:r>
            <a:endParaRPr lang="de-DE" sz="2400" b="1" strike="noStrike" spc="-1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C72A09FD-D226-4615-863D-48E8680B982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25520" y="1686757"/>
            <a:ext cx="7387520" cy="4774523"/>
          </a:xfrm>
        </p:spPr>
        <p:txBody>
          <a:bodyPr anchor="t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>
                <a:latin typeface="+mn-lt"/>
              </a:rPr>
              <a:t>Previous sea-level products do not include information from the sea-ice covered surface and from the coastal zone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Ideal </a:t>
            </a:r>
            <a:r>
              <a:rPr lang="de-DE" sz="1800" dirty="0" err="1">
                <a:latin typeface="+mn-lt"/>
              </a:rPr>
              <a:t>test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environment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for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developing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advanced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sea</a:t>
            </a:r>
            <a:r>
              <a:rPr lang="de-DE" sz="1800" dirty="0">
                <a:latin typeface="+mn-lt"/>
              </a:rPr>
              <a:t>-level </a:t>
            </a:r>
            <a:r>
              <a:rPr lang="de-DE" sz="1800" dirty="0" err="1">
                <a:latin typeface="+mn-lt"/>
              </a:rPr>
              <a:t>products</a:t>
            </a:r>
            <a:endParaRPr lang="de-DE" sz="1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err="1">
                <a:latin typeface="+mn-lt"/>
              </a:rPr>
              <a:t>Complex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coastlines</a:t>
            </a:r>
            <a:endParaRPr lang="de-DE" sz="1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err="1">
                <a:latin typeface="+mn-lt"/>
              </a:rPr>
              <a:t>Seasonal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sea-ice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formation</a:t>
            </a:r>
            <a:endParaRPr lang="de-DE" sz="1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</a:rPr>
              <a:t>High </a:t>
            </a:r>
            <a:r>
              <a:rPr lang="de-DE" sz="1800" dirty="0" err="1">
                <a:latin typeface="+mn-lt"/>
              </a:rPr>
              <a:t>abundance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of</a:t>
            </a:r>
            <a:r>
              <a:rPr lang="de-DE" sz="1800" dirty="0">
                <a:latin typeface="+mn-lt"/>
              </a:rPr>
              <a:t> in-situ </a:t>
            </a:r>
            <a:r>
              <a:rPr lang="de-DE" sz="1800" dirty="0" err="1">
                <a:latin typeface="+mn-lt"/>
              </a:rPr>
              <a:t>observations</a:t>
            </a:r>
            <a:r>
              <a:rPr lang="de-DE" sz="1800" dirty="0">
                <a:latin typeface="+mn-lt"/>
              </a:rPr>
              <a:t> and </a:t>
            </a:r>
            <a:r>
              <a:rPr lang="de-DE" sz="1800" dirty="0" err="1">
                <a:latin typeface="+mn-lt"/>
              </a:rPr>
              <a:t>long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data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records</a:t>
            </a:r>
            <a:endParaRPr lang="de-DE" sz="1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>
              <a:latin typeface="+mn-lt"/>
            </a:endParaRP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+mn-lt"/>
              </a:rPr>
              <a:t>Improvements in retracking solutions (closer to the coast), geophysical corrections etc.</a:t>
            </a:r>
          </a:p>
          <a:p>
            <a:endParaRPr lang="en-US" sz="2000" dirty="0"/>
          </a:p>
          <a:p>
            <a:r>
              <a:rPr lang="en-US" sz="2000" dirty="0"/>
              <a:t>Aim:</a:t>
            </a: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Generation of novel long-term multi-mission along-track and gridded sea level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products (monthly SL, mean sea surface, sea level trends 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2000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A46E0E47-2AB8-47B2-8DA0-932A1C17CC72}"/>
              </a:ext>
            </a:extLst>
          </p:cNvPr>
          <p:cNvGrpSpPr/>
          <p:nvPr/>
        </p:nvGrpSpPr>
        <p:grpSpPr>
          <a:xfrm>
            <a:off x="8080394" y="1262440"/>
            <a:ext cx="4111606" cy="3448734"/>
            <a:chOff x="5100556" y="757870"/>
            <a:chExt cx="4111606" cy="3448734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66EA54C4-3454-402D-AF98-42955D82F71C}"/>
                </a:ext>
              </a:extLst>
            </p:cNvPr>
            <p:cNvGrpSpPr/>
            <p:nvPr/>
          </p:nvGrpSpPr>
          <p:grpSpPr>
            <a:xfrm>
              <a:off x="5100556" y="1005793"/>
              <a:ext cx="2368795" cy="2751194"/>
              <a:chOff x="6800741" y="1026733"/>
              <a:chExt cx="3158393" cy="3668258"/>
            </a:xfrm>
          </p:grpSpPr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1531A62D-758E-4C6F-B9F7-D69F53E4F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0741" y="1026733"/>
                <a:ext cx="3158393" cy="3668258"/>
              </a:xfrm>
              <a:prstGeom prst="rect">
                <a:avLst/>
              </a:prstGeom>
            </p:spPr>
          </p:pic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1A26B22-DA61-4FC4-90C6-0E3E125EF242}"/>
                  </a:ext>
                </a:extLst>
              </p:cNvPr>
              <p:cNvSpPr/>
              <p:nvPr/>
            </p:nvSpPr>
            <p:spPr>
              <a:xfrm rot="18711804">
                <a:off x="8440852" y="1257306"/>
                <a:ext cx="856549" cy="634398"/>
              </a:xfrm>
              <a:prstGeom prst="ellipse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14000"/>
                  </a:lnSpc>
                </a:pPr>
                <a:endParaRPr lang="en-US"/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2388F543-109C-4A62-BECF-5F351091BEC3}"/>
                  </a:ext>
                </a:extLst>
              </p:cNvPr>
              <p:cNvSpPr/>
              <p:nvPr/>
            </p:nvSpPr>
            <p:spPr>
              <a:xfrm rot="16486475">
                <a:off x="8523761" y="2061590"/>
                <a:ext cx="256963" cy="114731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14000"/>
                  </a:lnSpc>
                </a:pPr>
                <a:endParaRPr lang="en-US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DD345EA-EEA7-4077-8743-C158CE823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3445" b="3755"/>
            <a:stretch/>
          </p:blipFill>
          <p:spPr>
            <a:xfrm rot="1235285">
              <a:off x="6762885" y="2383287"/>
              <a:ext cx="2175019" cy="1594793"/>
            </a:xfrm>
            <a:prstGeom prst="ellipse">
              <a:avLst/>
            </a:prstGeom>
            <a:ln w="15875" cap="rnd">
              <a:solidFill>
                <a:srgbClr val="00B05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436A20F-2A71-484C-A8F3-80D474867B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9" r="26020" b="8172"/>
            <a:stretch/>
          </p:blipFill>
          <p:spPr bwMode="auto">
            <a:xfrm rot="4143017">
              <a:off x="7357433" y="651350"/>
              <a:ext cx="1472511" cy="1685552"/>
            </a:xfrm>
            <a:prstGeom prst="ellipse">
              <a:avLst/>
            </a:prstGeom>
            <a:ln w="15875" cap="rnd">
              <a:solidFill>
                <a:schemeClr val="accent1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F262C60-FA68-4D40-A800-CBD02E82C30E}"/>
                </a:ext>
              </a:extLst>
            </p:cNvPr>
            <p:cNvSpPr txBox="1"/>
            <p:nvPr/>
          </p:nvSpPr>
          <p:spPr>
            <a:xfrm rot="19500057">
              <a:off x="8203442" y="2042206"/>
              <a:ext cx="1008720" cy="105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600" dirty="0">
                  <a:latin typeface="+mn-lt"/>
                </a:rPr>
                <a:t>© Modis (NASA Worldview)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C5377C8-872D-45AD-A537-2D84D456066E}"/>
                </a:ext>
              </a:extLst>
            </p:cNvPr>
            <p:cNvSpPr txBox="1"/>
            <p:nvPr/>
          </p:nvSpPr>
          <p:spPr>
            <a:xfrm>
              <a:off x="7697305" y="4101319"/>
              <a:ext cx="1051994" cy="105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600" dirty="0">
                  <a:latin typeface="+mn-lt"/>
                </a:rPr>
                <a:t>© Sentinel-2 (Copernicus)</a:t>
              </a:r>
            </a:p>
          </p:txBody>
        </p:sp>
      </p:grpSp>
      <p:pic>
        <p:nvPicPr>
          <p:cNvPr id="1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53A2420-3584-43E5-BE2A-2831EB797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5521" y="256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3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Baltic+ SEAL – </a:t>
            </a:r>
            <a:r>
              <a:rPr lang="de-DE" sz="2400" b="1" dirty="0" err="1"/>
              <a:t>Algorithm</a:t>
            </a:r>
            <a:r>
              <a:rPr lang="de-DE" sz="2400" b="1" dirty="0"/>
              <a:t> Development </a:t>
            </a:r>
            <a:r>
              <a:rPr lang="de-DE" sz="2400" b="1" dirty="0" err="1"/>
              <a:t>Challenges</a:t>
            </a:r>
            <a:endParaRPr lang="de-DE" sz="2400" b="1" strike="noStrike" spc="-1" dirty="0"/>
          </a:p>
        </p:txBody>
      </p:sp>
      <p:pic>
        <p:nvPicPr>
          <p:cNvPr id="6" name="Grafik 34">
            <a:extLst>
              <a:ext uri="{FF2B5EF4-FFF2-40B4-BE49-F238E27FC236}">
                <a16:creationId xmlns:a16="http://schemas.microsoft.com/office/drawing/2014/main" id="{5299BC0E-B788-4601-A407-711726A61C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15294" r="6592" b="19477"/>
          <a:stretch/>
        </p:blipFill>
        <p:spPr>
          <a:xfrm>
            <a:off x="7469976" y="4282961"/>
            <a:ext cx="2857501" cy="1675550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69A6D0E4-3816-40F5-82C5-64D0346CFC61}"/>
              </a:ext>
            </a:extLst>
          </p:cNvPr>
          <p:cNvSpPr txBox="1">
            <a:spLocks/>
          </p:cNvSpPr>
          <p:nvPr/>
        </p:nvSpPr>
        <p:spPr>
          <a:xfrm>
            <a:off x="1632985" y="1171888"/>
            <a:ext cx="8724326" cy="820738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id="{850E7FF7-6DA1-4DA3-BAD7-3E4D1E656F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4" t="20102" r="-261" b="59759"/>
          <a:stretch/>
        </p:blipFill>
        <p:spPr bwMode="auto">
          <a:xfrm>
            <a:off x="1513615" y="1300169"/>
            <a:ext cx="1635631" cy="138491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61B29B2-D137-473D-8469-AF145E366B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0" t="66386" r="18273" b="16252"/>
          <a:stretch/>
        </p:blipFill>
        <p:spPr bwMode="auto">
          <a:xfrm>
            <a:off x="3382143" y="1300168"/>
            <a:ext cx="2146615" cy="138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nhaltsplatzhalter 3">
            <a:extLst>
              <a:ext uri="{FF2B5EF4-FFF2-40B4-BE49-F238E27FC236}">
                <a16:creationId xmlns:a16="http://schemas.microsoft.com/office/drawing/2014/main" id="{3B3DD04A-FCC1-4D92-8819-A4AEE8730E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76" t="235"/>
          <a:stretch/>
        </p:blipFill>
        <p:spPr>
          <a:xfrm>
            <a:off x="6620171" y="2386177"/>
            <a:ext cx="3615902" cy="1304510"/>
          </a:xfrm>
          <a:prstGeom prst="rect">
            <a:avLst/>
          </a:prstGeom>
        </p:spPr>
      </p:pic>
      <p:pic>
        <p:nvPicPr>
          <p:cNvPr id="11" name="Grafik 2">
            <a:extLst>
              <a:ext uri="{FF2B5EF4-FFF2-40B4-BE49-F238E27FC236}">
                <a16:creationId xmlns:a16="http://schemas.microsoft.com/office/drawing/2014/main" id="{0D8A5DF1-3AE9-404D-A00F-A0657EFF62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t="3531" r="6499"/>
          <a:stretch/>
        </p:blipFill>
        <p:spPr bwMode="auto">
          <a:xfrm>
            <a:off x="1540129" y="3474210"/>
            <a:ext cx="4592133" cy="1646345"/>
          </a:xfrm>
          <a:prstGeom prst="rect">
            <a:avLst/>
          </a:prstGeom>
        </p:spPr>
      </p:pic>
      <p:sp>
        <p:nvSpPr>
          <p:cNvPr id="12" name="Textfeld 5">
            <a:extLst>
              <a:ext uri="{FF2B5EF4-FFF2-40B4-BE49-F238E27FC236}">
                <a16:creationId xmlns:a16="http://schemas.microsoft.com/office/drawing/2014/main" id="{196345B4-2D5F-465C-B204-0E0DA836FA02}"/>
              </a:ext>
            </a:extLst>
          </p:cNvPr>
          <p:cNvSpPr txBox="1"/>
          <p:nvPr/>
        </p:nvSpPr>
        <p:spPr bwMode="auto">
          <a:xfrm>
            <a:off x="3831803" y="3690687"/>
            <a:ext cx="169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before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MMXO</a:t>
            </a:r>
          </a:p>
          <a:p>
            <a:r>
              <a:rPr lang="de-DE" dirty="0">
                <a:solidFill>
                  <a:srgbClr val="C00000"/>
                </a:solidFill>
              </a:rPr>
              <a:t>after MMXO</a:t>
            </a:r>
          </a:p>
        </p:txBody>
      </p:sp>
      <p:sp>
        <p:nvSpPr>
          <p:cNvPr id="13" name="Ellipse 4">
            <a:extLst>
              <a:ext uri="{FF2B5EF4-FFF2-40B4-BE49-F238E27FC236}">
                <a16:creationId xmlns:a16="http://schemas.microsoft.com/office/drawing/2014/main" id="{579F938F-8FFE-4BCD-9D5F-71D78FC768C0}"/>
              </a:ext>
            </a:extLst>
          </p:cNvPr>
          <p:cNvSpPr/>
          <p:nvPr/>
        </p:nvSpPr>
        <p:spPr>
          <a:xfrm>
            <a:off x="6668342" y="4627411"/>
            <a:ext cx="1440000" cy="1440000"/>
          </a:xfrm>
          <a:prstGeom prst="ellipse">
            <a:avLst/>
          </a:prstGeom>
          <a:solidFill>
            <a:srgbClr val="FF8181">
              <a:alpha val="49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cxnSp>
        <p:nvCxnSpPr>
          <p:cNvPr id="14" name="Gerader Verbinder 7">
            <a:extLst>
              <a:ext uri="{FF2B5EF4-FFF2-40B4-BE49-F238E27FC236}">
                <a16:creationId xmlns:a16="http://schemas.microsoft.com/office/drawing/2014/main" id="{CB3EDE03-5A73-48FC-B486-A41FA0A80ACB}"/>
              </a:ext>
            </a:extLst>
          </p:cNvPr>
          <p:cNvCxnSpPr/>
          <p:nvPr/>
        </p:nvCxnSpPr>
        <p:spPr>
          <a:xfrm flipH="1" flipV="1">
            <a:off x="7586433" y="4509318"/>
            <a:ext cx="407567" cy="1568795"/>
          </a:xfrm>
          <a:prstGeom prst="line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8">
            <a:extLst>
              <a:ext uri="{FF2B5EF4-FFF2-40B4-BE49-F238E27FC236}">
                <a16:creationId xmlns:a16="http://schemas.microsoft.com/office/drawing/2014/main" id="{720647D9-A610-47B8-82ED-0BEE3E7421F2}"/>
              </a:ext>
            </a:extLst>
          </p:cNvPr>
          <p:cNvCxnSpPr/>
          <p:nvPr/>
        </p:nvCxnSpPr>
        <p:spPr>
          <a:xfrm flipH="1" flipV="1">
            <a:off x="6881095" y="4461342"/>
            <a:ext cx="1239913" cy="1473928"/>
          </a:xfrm>
          <a:prstGeom prst="line">
            <a:avLst/>
          </a:prstGeom>
          <a:ln w="3492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9">
            <a:extLst>
              <a:ext uri="{FF2B5EF4-FFF2-40B4-BE49-F238E27FC236}">
                <a16:creationId xmlns:a16="http://schemas.microsoft.com/office/drawing/2014/main" id="{A606E724-E628-44B0-A8B2-1E0A2DABBB71}"/>
              </a:ext>
            </a:extLst>
          </p:cNvPr>
          <p:cNvCxnSpPr/>
          <p:nvPr/>
        </p:nvCxnSpPr>
        <p:spPr>
          <a:xfrm flipV="1">
            <a:off x="6571060" y="4584621"/>
            <a:ext cx="1308599" cy="1350649"/>
          </a:xfrm>
          <a:prstGeom prst="line">
            <a:avLst/>
          </a:prstGeom>
          <a:ln w="349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1">
            <a:extLst>
              <a:ext uri="{FF2B5EF4-FFF2-40B4-BE49-F238E27FC236}">
                <a16:creationId xmlns:a16="http://schemas.microsoft.com/office/drawing/2014/main" id="{CD7FFC11-42A8-4AFB-BF5F-0AE00B3810C5}"/>
              </a:ext>
            </a:extLst>
          </p:cNvPr>
          <p:cNvSpPr/>
          <p:nvPr/>
        </p:nvSpPr>
        <p:spPr>
          <a:xfrm>
            <a:off x="7349649" y="5344400"/>
            <a:ext cx="65588" cy="642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18" name="Textfeld 35">
            <a:extLst>
              <a:ext uri="{FF2B5EF4-FFF2-40B4-BE49-F238E27FC236}">
                <a16:creationId xmlns:a16="http://schemas.microsoft.com/office/drawing/2014/main" id="{6768A881-A88B-40EE-9377-C65B4A1F495B}"/>
              </a:ext>
            </a:extLst>
          </p:cNvPr>
          <p:cNvSpPr txBox="1"/>
          <p:nvPr/>
        </p:nvSpPr>
        <p:spPr>
          <a:xfrm>
            <a:off x="8037016" y="5958511"/>
            <a:ext cx="1909541" cy="1607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000" dirty="0">
                <a:latin typeface="+mn-lt"/>
              </a:rPr>
              <a:t>Unstructured grid </a:t>
            </a:r>
          </a:p>
        </p:txBody>
      </p:sp>
      <p:cxnSp>
        <p:nvCxnSpPr>
          <p:cNvPr id="19" name="Straight Arrow Connector 22">
            <a:extLst>
              <a:ext uri="{FF2B5EF4-FFF2-40B4-BE49-F238E27FC236}">
                <a16:creationId xmlns:a16="http://schemas.microsoft.com/office/drawing/2014/main" id="{A849CD6B-3F0A-4D6A-8467-3FC17C2FA860}"/>
              </a:ext>
            </a:extLst>
          </p:cNvPr>
          <p:cNvCxnSpPr/>
          <p:nvPr/>
        </p:nvCxnSpPr>
        <p:spPr>
          <a:xfrm flipH="1">
            <a:off x="5778595" y="1731898"/>
            <a:ext cx="833452" cy="4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6">
            <a:extLst>
              <a:ext uri="{FF2B5EF4-FFF2-40B4-BE49-F238E27FC236}">
                <a16:creationId xmlns:a16="http://schemas.microsoft.com/office/drawing/2014/main" id="{A9E5943B-7709-45D3-82A3-E736644AD920}"/>
              </a:ext>
            </a:extLst>
          </p:cNvPr>
          <p:cNvSpPr txBox="1"/>
          <p:nvPr/>
        </p:nvSpPr>
        <p:spPr>
          <a:xfrm>
            <a:off x="6776649" y="1439303"/>
            <a:ext cx="3334382" cy="561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UNSUPERVISED WAVEFORM CLASSIFICATION</a:t>
            </a:r>
          </a:p>
        </p:txBody>
      </p:sp>
      <p:sp>
        <p:nvSpPr>
          <p:cNvPr id="21" name="TextBox 27">
            <a:extLst>
              <a:ext uri="{FF2B5EF4-FFF2-40B4-BE49-F238E27FC236}">
                <a16:creationId xmlns:a16="http://schemas.microsoft.com/office/drawing/2014/main" id="{41DD1CC7-5FA8-4FAD-BE44-FA353AB96295}"/>
              </a:ext>
            </a:extLst>
          </p:cNvPr>
          <p:cNvSpPr txBox="1"/>
          <p:nvPr/>
        </p:nvSpPr>
        <p:spPr>
          <a:xfrm>
            <a:off x="3387218" y="2874911"/>
            <a:ext cx="2688336" cy="283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WAVEFORM RETRACKING</a:t>
            </a:r>
          </a:p>
        </p:txBody>
      </p:sp>
      <p:cxnSp>
        <p:nvCxnSpPr>
          <p:cNvPr id="22" name="Straight Arrow Connector 29">
            <a:extLst>
              <a:ext uri="{FF2B5EF4-FFF2-40B4-BE49-F238E27FC236}">
                <a16:creationId xmlns:a16="http://schemas.microsoft.com/office/drawing/2014/main" id="{924164AF-EB99-4D61-877A-B4DB20CB4935}"/>
              </a:ext>
            </a:extLst>
          </p:cNvPr>
          <p:cNvCxnSpPr>
            <a:stCxn id="21" idx="3"/>
          </p:cNvCxnSpPr>
          <p:nvPr/>
        </p:nvCxnSpPr>
        <p:spPr>
          <a:xfrm>
            <a:off x="6075554" y="3016643"/>
            <a:ext cx="4023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0">
            <a:extLst>
              <a:ext uri="{FF2B5EF4-FFF2-40B4-BE49-F238E27FC236}">
                <a16:creationId xmlns:a16="http://schemas.microsoft.com/office/drawing/2014/main" id="{0B6A3F48-F128-424C-AD3A-98A640D5026C}"/>
              </a:ext>
            </a:extLst>
          </p:cNvPr>
          <p:cNvSpPr txBox="1"/>
          <p:nvPr/>
        </p:nvSpPr>
        <p:spPr>
          <a:xfrm>
            <a:off x="6307257" y="3813695"/>
            <a:ext cx="3803774" cy="2807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MULTIMISSION CROSSCALIBRATION</a:t>
            </a:r>
          </a:p>
        </p:txBody>
      </p:sp>
      <p:cxnSp>
        <p:nvCxnSpPr>
          <p:cNvPr id="24" name="Straight Arrow Connector 31">
            <a:extLst>
              <a:ext uri="{FF2B5EF4-FFF2-40B4-BE49-F238E27FC236}">
                <a16:creationId xmlns:a16="http://schemas.microsoft.com/office/drawing/2014/main" id="{E89715AF-538A-49BE-8A28-7C8A85BF0103}"/>
              </a:ext>
            </a:extLst>
          </p:cNvPr>
          <p:cNvCxnSpPr/>
          <p:nvPr/>
        </p:nvCxnSpPr>
        <p:spPr>
          <a:xfrm flipH="1">
            <a:off x="5446363" y="3987418"/>
            <a:ext cx="833452" cy="4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2">
            <a:extLst>
              <a:ext uri="{FF2B5EF4-FFF2-40B4-BE49-F238E27FC236}">
                <a16:creationId xmlns:a16="http://schemas.microsoft.com/office/drawing/2014/main" id="{AF70B304-329F-42CA-A559-C565EB9E28FA}"/>
              </a:ext>
            </a:extLst>
          </p:cNvPr>
          <p:cNvSpPr txBox="1"/>
          <p:nvPr/>
        </p:nvSpPr>
        <p:spPr>
          <a:xfrm>
            <a:off x="3356738" y="5377319"/>
            <a:ext cx="2688336" cy="2807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GRIDDING</a:t>
            </a:r>
          </a:p>
        </p:txBody>
      </p:sp>
      <p:cxnSp>
        <p:nvCxnSpPr>
          <p:cNvPr id="26" name="Straight Arrow Connector 33">
            <a:extLst>
              <a:ext uri="{FF2B5EF4-FFF2-40B4-BE49-F238E27FC236}">
                <a16:creationId xmlns:a16="http://schemas.microsoft.com/office/drawing/2014/main" id="{33C39551-3FAF-4AF7-841B-3BA8CFCE9DA7}"/>
              </a:ext>
            </a:extLst>
          </p:cNvPr>
          <p:cNvCxnSpPr>
            <a:stCxn id="25" idx="3"/>
          </p:cNvCxnSpPr>
          <p:nvPr/>
        </p:nvCxnSpPr>
        <p:spPr>
          <a:xfrm>
            <a:off x="6045074" y="5517678"/>
            <a:ext cx="402335" cy="1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24961CA-E965-42E7-AF41-75E1FD947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57311" y="267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9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Baltic+ SEAL – Validation </a:t>
            </a:r>
            <a:r>
              <a:rPr lang="de-DE" sz="2400" b="1" dirty="0" err="1"/>
              <a:t>Steps</a:t>
            </a:r>
            <a:endParaRPr lang="de-DE" sz="2400" b="1" strike="noStrike" spc="-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49E90ED-4AAA-42EE-9D1D-7AA7E6129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0882" y="1350707"/>
            <a:ext cx="3172790" cy="3200634"/>
          </a:xfrm>
          <a:prstGeom prst="rect">
            <a:avLst/>
          </a:prstGeom>
        </p:spPr>
      </p:pic>
      <p:sp>
        <p:nvSpPr>
          <p:cNvPr id="5" name="Textfeld 5">
            <a:extLst>
              <a:ext uri="{FF2B5EF4-FFF2-40B4-BE49-F238E27FC236}">
                <a16:creationId xmlns:a16="http://schemas.microsoft.com/office/drawing/2014/main" id="{C49C04EE-515D-455A-88A3-2686742523F8}"/>
              </a:ext>
            </a:extLst>
          </p:cNvPr>
          <p:cNvSpPr txBox="1"/>
          <p:nvPr/>
        </p:nvSpPr>
        <p:spPr bwMode="auto">
          <a:xfrm>
            <a:off x="1669003" y="4651484"/>
            <a:ext cx="3757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More info</a:t>
            </a:r>
            <a:r>
              <a:rPr lang="en-US" sz="1000" i="1" dirty="0"/>
              <a:t>: Müller F.L et al.</a:t>
            </a:r>
            <a:r>
              <a:rPr lang="en-US" sz="1000" dirty="0"/>
              <a:t>: </a:t>
            </a:r>
            <a:r>
              <a:rPr lang="en-US" sz="1000" b="1" dirty="0"/>
              <a:t>Monitoring the Arctic Seas: How Satellite Altimetry Can Be Used to Detect Open Water in Sea-Ice Regions</a:t>
            </a:r>
            <a:r>
              <a:rPr lang="en-US" sz="1000" dirty="0"/>
              <a:t>. Remote Sensing, 9(6), 551, </a:t>
            </a:r>
            <a:r>
              <a:rPr lang="en-US" sz="1000" dirty="0">
                <a:hlinkClick r:id="rId5"/>
              </a:rPr>
              <a:t>10.3390/rs9060551</a:t>
            </a:r>
            <a:r>
              <a:rPr lang="en-US" sz="1000" dirty="0"/>
              <a:t>, 2017c</a:t>
            </a:r>
            <a:endParaRPr lang="de-DE" sz="1000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4345CC8-A2D9-40E1-BE56-9D839DF5B8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6" b="96267"/>
          <a:stretch/>
        </p:blipFill>
        <p:spPr>
          <a:xfrm>
            <a:off x="4894328" y="1079321"/>
            <a:ext cx="5055795" cy="23453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3FF08B46-3338-4F4E-A144-947020E06BC7}"/>
              </a:ext>
            </a:extLst>
          </p:cNvPr>
          <p:cNvSpPr txBox="1"/>
          <p:nvPr/>
        </p:nvSpPr>
        <p:spPr>
          <a:xfrm>
            <a:off x="1669003" y="5505868"/>
            <a:ext cx="3757888" cy="561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Validation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classification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with</a:t>
            </a:r>
            <a:r>
              <a:rPr lang="de-DE" sz="1600" dirty="0">
                <a:latin typeface="+mn-lt"/>
              </a:rPr>
              <a:t> SAR </a:t>
            </a:r>
            <a:r>
              <a:rPr lang="de-DE" sz="1600" dirty="0" err="1">
                <a:latin typeface="+mn-lt"/>
              </a:rPr>
              <a:t>and</a:t>
            </a:r>
            <a:r>
              <a:rPr lang="de-DE" sz="1600" dirty="0">
                <a:latin typeface="+mn-lt"/>
              </a:rPr>
              <a:t> Optical </a:t>
            </a:r>
            <a:r>
              <a:rPr lang="de-DE" sz="1600" dirty="0" err="1">
                <a:latin typeface="+mn-lt"/>
              </a:rPr>
              <a:t>images</a:t>
            </a:r>
            <a:endParaRPr lang="de-DE" sz="1600" dirty="0">
              <a:latin typeface="+mn-lt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F3C9D21C-48D5-4346-B8EE-2A15E27B3ACA}"/>
              </a:ext>
            </a:extLst>
          </p:cNvPr>
          <p:cNvSpPr txBox="1"/>
          <p:nvPr/>
        </p:nvSpPr>
        <p:spPr>
          <a:xfrm>
            <a:off x="6192235" y="5476194"/>
            <a:ext cx="3757888" cy="561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dirty="0">
                <a:latin typeface="+mn-lt"/>
              </a:rPr>
              <a:t>Validation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sea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level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products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through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tide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gauges</a:t>
            </a:r>
            <a:endParaRPr lang="de-DE" sz="1600" dirty="0"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035D02C-7D0E-47CA-A084-541936FD2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9050" y="1337434"/>
            <a:ext cx="4061073" cy="3726989"/>
          </a:xfrm>
          <a:prstGeom prst="rect">
            <a:avLst/>
          </a:prstGeom>
        </p:spPr>
      </p:pic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E3C5CA8-5AA0-488D-9882-11DBB3362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61381" y="2725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de-DE" sz="2400" b="1" dirty="0"/>
              <a:t>Table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content</a:t>
            </a:r>
            <a:endParaRPr lang="de-DE" sz="2400" b="1" strike="noStrike" spc="-1" dirty="0"/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6B312CA-7D09-407B-9262-896890BD5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2574" y="314717"/>
            <a:ext cx="487363" cy="487363"/>
          </a:xfrm>
          <a:prstGeom prst="rect">
            <a:avLst/>
          </a:prstGeom>
        </p:spPr>
      </p:pic>
      <p:sp>
        <p:nvSpPr>
          <p:cNvPr id="4" name="Untertitel 2">
            <a:extLst>
              <a:ext uri="{FF2B5EF4-FFF2-40B4-BE49-F238E27FC236}">
                <a16:creationId xmlns:a16="http://schemas.microsoft.com/office/drawing/2014/main" id="{ECFAF5D5-FD7D-4292-93BB-5AC23C7CDCA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20400" y="1287261"/>
            <a:ext cx="8070780" cy="4774523"/>
          </a:xfrm>
        </p:spPr>
        <p:txBody>
          <a:bodyPr anchor="t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Project </a:t>
            </a:r>
            <a:r>
              <a:rPr lang="de-DE" sz="1800" dirty="0" err="1">
                <a:latin typeface="+mn-lt"/>
              </a:rPr>
              <a:t>overview</a:t>
            </a:r>
            <a:r>
              <a:rPr lang="de-DE" sz="1800" dirty="0">
                <a:latin typeface="+mn-lt"/>
              </a:rPr>
              <a:t>: Motivation and </a:t>
            </a:r>
            <a:r>
              <a:rPr lang="de-DE" sz="1800" dirty="0" err="1">
                <a:latin typeface="+mn-lt"/>
              </a:rPr>
              <a:t>key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development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steps</a:t>
            </a: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chemeClr val="bg2"/>
                </a:solidFill>
                <a:latin typeface="+mn-lt"/>
              </a:rPr>
              <a:t>Analysis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of</a:t>
            </a:r>
            <a:r>
              <a:rPr lang="de-DE" sz="1800" dirty="0">
                <a:solidFill>
                  <a:schemeClr val="bg2"/>
                </a:solidFill>
                <a:latin typeface="+mn-lt"/>
              </a:rPr>
              <a:t> Baltic absolute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sea</a:t>
            </a:r>
            <a:r>
              <a:rPr lang="de-DE" sz="1800" dirty="0">
                <a:solidFill>
                  <a:schemeClr val="bg2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level</a:t>
            </a:r>
            <a:r>
              <a:rPr lang="de-DE" sz="1800" dirty="0">
                <a:solidFill>
                  <a:schemeClr val="bg2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variability</a:t>
            </a:r>
            <a:r>
              <a:rPr lang="de-DE" sz="1800" dirty="0">
                <a:solidFill>
                  <a:schemeClr val="bg2"/>
                </a:solidFill>
                <a:latin typeface="+mn-lt"/>
              </a:rPr>
              <a:t> and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trends</a:t>
            </a:r>
            <a:r>
              <a:rPr lang="de-DE" sz="1800" dirty="0">
                <a:solidFill>
                  <a:schemeClr val="bg2"/>
                </a:solidFill>
                <a:latin typeface="+mn-lt"/>
              </a:rPr>
              <a:t> in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the</a:t>
            </a:r>
            <a:r>
              <a:rPr lang="de-DE" sz="1800" dirty="0">
                <a:solidFill>
                  <a:schemeClr val="bg2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satellite</a:t>
            </a:r>
            <a:r>
              <a:rPr lang="de-DE" sz="1800" dirty="0">
                <a:solidFill>
                  <a:schemeClr val="bg2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altimetry</a:t>
            </a:r>
            <a:r>
              <a:rPr lang="de-DE" sz="1800" dirty="0">
                <a:solidFill>
                  <a:schemeClr val="bg2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bg2"/>
                </a:solidFill>
                <a:latin typeface="+mn-lt"/>
              </a:rPr>
              <a:t>era</a:t>
            </a:r>
            <a:endParaRPr lang="de-DE" sz="1800" dirty="0">
              <a:solidFill>
                <a:schemeClr val="bg2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Additional </a:t>
            </a:r>
            <a:r>
              <a:rPr lang="de-DE" sz="1800" dirty="0" err="1">
                <a:latin typeface="+mn-lt"/>
              </a:rPr>
              <a:t>project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output</a:t>
            </a:r>
            <a:r>
              <a:rPr lang="de-DE" sz="1800" dirty="0">
                <a:latin typeface="+mn-lt"/>
              </a:rPr>
              <a:t> and </a:t>
            </a:r>
            <a:r>
              <a:rPr lang="de-DE" sz="1800" dirty="0" err="1">
                <a:latin typeface="+mn-lt"/>
              </a:rPr>
              <a:t>developments</a:t>
            </a: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+mn-lt"/>
              </a:rPr>
              <a:t>A </a:t>
            </a:r>
            <a:r>
              <a:rPr lang="de-DE" dirty="0" err="1">
                <a:latin typeface="+mn-lt"/>
              </a:rPr>
              <a:t>new</a:t>
            </a:r>
            <a:r>
              <a:rPr lang="de-DE" dirty="0">
                <a:latin typeface="+mn-lt"/>
              </a:rPr>
              <a:t> regional </a:t>
            </a:r>
            <a:r>
              <a:rPr lang="de-DE" dirty="0" err="1">
                <a:latin typeface="+mn-lt"/>
              </a:rPr>
              <a:t>mean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sea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surface</a:t>
            </a:r>
            <a:endParaRPr lang="de-DE" dirty="0">
              <a:latin typeface="+mn-lt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>
                <a:latin typeface="+mn-lt"/>
              </a:rPr>
              <a:t>An experimental high temporal </a:t>
            </a:r>
            <a:r>
              <a:rPr lang="de-DE" dirty="0" err="1">
                <a:latin typeface="+mn-lt"/>
              </a:rPr>
              <a:t>resolution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grid</a:t>
            </a:r>
            <a:endParaRPr lang="de-DE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2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latin typeface="+mn-lt"/>
              </a:rPr>
              <a:t>The </a:t>
            </a:r>
            <a:r>
              <a:rPr lang="de-DE" sz="1800" dirty="0" err="1">
                <a:latin typeface="+mn-lt"/>
              </a:rPr>
              <a:t>way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forward</a:t>
            </a:r>
            <a:endParaRPr lang="de-DE" sz="1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34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en-US" sz="2400" b="1" dirty="0"/>
              <a:t>Absolute Baltic Sea Level Trends in the Satellite Altimetry Era:</a:t>
            </a:r>
          </a:p>
          <a:p>
            <a:r>
              <a:rPr lang="en-US" sz="2400" b="1" dirty="0"/>
              <a:t>A  Revisit</a:t>
            </a:r>
            <a:endParaRPr lang="de-DE" sz="2400" b="1" strike="noStrike" spc="-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22D957-50B1-423D-A755-F23CAB4D5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6" y="1288141"/>
            <a:ext cx="10853151" cy="4640737"/>
          </a:xfrm>
          <a:prstGeom prst="rect">
            <a:avLst/>
          </a:prstGeom>
        </p:spPr>
      </p:pic>
      <p:sp>
        <p:nvSpPr>
          <p:cNvPr id="10" name="Textfeld 5">
            <a:extLst>
              <a:ext uri="{FF2B5EF4-FFF2-40B4-BE49-F238E27FC236}">
                <a16:creationId xmlns:a16="http://schemas.microsoft.com/office/drawing/2014/main" id="{985325CF-BDDD-4811-AF63-CF3DC4AC8C2C}"/>
              </a:ext>
            </a:extLst>
          </p:cNvPr>
          <p:cNvSpPr txBox="1"/>
          <p:nvPr/>
        </p:nvSpPr>
        <p:spPr>
          <a:xfrm>
            <a:off x="965584" y="5960772"/>
            <a:ext cx="461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Mean Trend: 4.27 ± 3.58 mm/</a:t>
            </a:r>
            <a:r>
              <a:rPr lang="de-DE" sz="1400" dirty="0" err="1"/>
              <a:t>year</a:t>
            </a:r>
            <a:r>
              <a:rPr lang="de-DE" sz="1400" dirty="0"/>
              <a:t> (</a:t>
            </a:r>
            <a:r>
              <a:rPr lang="de-DE" sz="1400" dirty="0" err="1"/>
              <a:t>during</a:t>
            </a:r>
            <a:r>
              <a:rPr lang="de-DE" sz="1400" dirty="0"/>
              <a:t> 1995-2019)</a:t>
            </a:r>
            <a:endParaRPr lang="en-US" sz="1400" dirty="0"/>
          </a:p>
        </p:txBody>
      </p:sp>
      <p:pic>
        <p:nvPicPr>
          <p:cNvPr id="1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583846C-2CE6-486E-8497-20FC1D9FC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7355" y="314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5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>
            <a:extLst>
              <a:ext uri="{FF2B5EF4-FFF2-40B4-BE49-F238E27FC236}">
                <a16:creationId xmlns:a16="http://schemas.microsoft.com/office/drawing/2014/main" id="{E596B58D-202A-45B4-B4FB-3BB36DC57473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en-US" sz="2400" b="1" dirty="0"/>
              <a:t>Absolute Baltic Sea Level Trends in the Satellite Altimetry Era:</a:t>
            </a:r>
          </a:p>
          <a:p>
            <a:r>
              <a:rPr lang="en-US" sz="2400" b="1" dirty="0"/>
              <a:t>A  Revisit</a:t>
            </a:r>
            <a:endParaRPr lang="de-DE" sz="2400" b="1" strike="noStrike" spc="-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D71FED-F7B7-4A8A-B078-118F7B6C74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6" r="49484"/>
          <a:stretch/>
        </p:blipFill>
        <p:spPr bwMode="auto">
          <a:xfrm>
            <a:off x="428563" y="1382742"/>
            <a:ext cx="5312399" cy="3740152"/>
          </a:xfrm>
          <a:prstGeom prst="rect">
            <a:avLst/>
          </a:prstGeom>
        </p:spPr>
      </p:pic>
      <p:sp>
        <p:nvSpPr>
          <p:cNvPr id="5" name="Textfeld 5">
            <a:extLst>
              <a:ext uri="{FF2B5EF4-FFF2-40B4-BE49-F238E27FC236}">
                <a16:creationId xmlns:a16="http://schemas.microsoft.com/office/drawing/2014/main" id="{34F81CA7-F9BA-41D8-81C5-B7E3EF873544}"/>
              </a:ext>
            </a:extLst>
          </p:cNvPr>
          <p:cNvSpPr>
            <a:spLocks/>
          </p:cNvSpPr>
          <p:nvPr/>
        </p:nvSpPr>
        <p:spPr bwMode="auto">
          <a:xfrm>
            <a:off x="703587" y="5400004"/>
            <a:ext cx="52893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53 Tide </a:t>
            </a:r>
            <a:r>
              <a:rPr lang="de-DE" sz="1200" spc="-1" dirty="0" err="1">
                <a:solidFill>
                  <a:schemeClr val="bg1">
                    <a:lumMod val="65000"/>
                  </a:schemeClr>
                </a:solidFill>
              </a:rPr>
              <a:t>gauges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nb-NO" sz="1200" dirty="0">
                <a:solidFill>
                  <a:schemeClr val="bg1">
                    <a:lumMod val="65000"/>
                  </a:schemeClr>
                </a:solidFill>
              </a:rPr>
              <a:t>Holgate et al., 2013; PSMSL, 2020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de-DE" sz="1200" spc="-1" dirty="0" err="1">
                <a:solidFill>
                  <a:schemeClr val="bg1">
                    <a:lumMod val="65000"/>
                  </a:schemeClr>
                </a:solidFill>
              </a:rPr>
              <a:t>used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spc="-1" dirty="0" err="1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spc="-1" dirty="0" err="1">
                <a:solidFill>
                  <a:schemeClr val="bg1">
                    <a:lumMod val="65000"/>
                  </a:schemeClr>
                </a:solidFill>
              </a:rPr>
              <a:t>compare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 absolute </a:t>
            </a:r>
            <a:r>
              <a:rPr lang="de-DE" sz="1200" spc="-1" dirty="0" err="1">
                <a:solidFill>
                  <a:schemeClr val="bg1">
                    <a:lumMod val="65000"/>
                  </a:schemeClr>
                </a:solidFill>
              </a:rPr>
              <a:t>sea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spc="-1" dirty="0" err="1">
                <a:solidFill>
                  <a:schemeClr val="bg1">
                    <a:lumMod val="65000"/>
                  </a:schemeClr>
                </a:solidFill>
              </a:rPr>
              <a:t>level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spc="-1" dirty="0" err="1">
                <a:solidFill>
                  <a:schemeClr val="bg1">
                    <a:lumMod val="65000"/>
                  </a:schemeClr>
                </a:solidFill>
              </a:rPr>
              <a:t>trends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spc="-1" dirty="0" err="1">
                <a:solidFill>
                  <a:schemeClr val="bg1">
                    <a:lumMod val="65000"/>
                  </a:schemeClr>
                </a:solidFill>
              </a:rPr>
              <a:t>are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spc="-1" dirty="0" err="1">
                <a:solidFill>
                  <a:schemeClr val="bg1">
                    <a:lumMod val="65000"/>
                  </a:schemeClr>
                </a:solidFill>
              </a:rPr>
              <a:t>corrected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spc="-1" dirty="0" err="1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 DAC </a:t>
            </a:r>
            <a:r>
              <a:rPr lang="en-US" sz="1200" spc="-1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1200" b="0" i="0" u="none" strike="noStrike" dirty="0" err="1">
                <a:solidFill>
                  <a:schemeClr val="bg1">
                    <a:lumMod val="65000"/>
                  </a:schemeClr>
                </a:solidFill>
              </a:rPr>
              <a:t>Carrère</a:t>
            </a:r>
            <a:r>
              <a:rPr lang="en-US" sz="1200" b="0" i="0" u="none" strike="noStrike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sz="1200" b="0" i="0" u="none" strike="noStrike" dirty="0" err="1">
                <a:solidFill>
                  <a:schemeClr val="bg1">
                    <a:lumMod val="65000"/>
                  </a:schemeClr>
                </a:solidFill>
              </a:rPr>
              <a:t>Lyard</a:t>
            </a:r>
            <a:r>
              <a:rPr lang="en-US" sz="1200" b="0" i="0" u="none" strike="noStrike" dirty="0">
                <a:solidFill>
                  <a:schemeClr val="bg1">
                    <a:lumMod val="65000"/>
                  </a:schemeClr>
                </a:solidFill>
              </a:rPr>
              <a:t>, 2003</a:t>
            </a:r>
            <a:r>
              <a:rPr lang="en-US" sz="1200" spc="-1" dirty="0">
                <a:solidFill>
                  <a:schemeClr val="bg1">
                    <a:lumMod val="65000"/>
                  </a:schemeClr>
                </a:solidFill>
              </a:rPr>
              <a:t>) </a:t>
            </a:r>
            <a:r>
              <a:rPr lang="de-DE" sz="1200" spc="-1" dirty="0" err="1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spc="-1" dirty="0" err="1">
                <a:solidFill>
                  <a:schemeClr val="bg1">
                    <a:lumMod val="65000"/>
                  </a:schemeClr>
                </a:solidFill>
              </a:rPr>
              <a:t>vertical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spc="-1" dirty="0" err="1">
                <a:solidFill>
                  <a:schemeClr val="bg1">
                    <a:lumMod val="65000"/>
                  </a:schemeClr>
                </a:solidFill>
              </a:rPr>
              <a:t>land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spc="-1" dirty="0" err="1">
                <a:solidFill>
                  <a:schemeClr val="bg1">
                    <a:lumMod val="65000"/>
                  </a:schemeClr>
                </a:solidFill>
              </a:rPr>
              <a:t>motions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 (NKG2016LU, </a:t>
            </a:r>
            <a:r>
              <a:rPr lang="en-US" sz="1200" b="0" i="0" u="none" strike="noStrike" dirty="0" err="1">
                <a:solidFill>
                  <a:schemeClr val="bg1">
                    <a:lumMod val="65000"/>
                  </a:schemeClr>
                </a:solidFill>
              </a:rPr>
              <a:t>Vestøl</a:t>
            </a:r>
            <a:r>
              <a:rPr lang="en-US" sz="1200" b="0" i="0" u="none" strike="noStrike" dirty="0">
                <a:solidFill>
                  <a:schemeClr val="bg1">
                    <a:lumMod val="65000"/>
                  </a:schemeClr>
                </a:solidFill>
              </a:rPr>
              <a:t> et al., 2019</a:t>
            </a:r>
            <a:r>
              <a:rPr lang="de-DE" sz="1200" spc="-1" dirty="0">
                <a:solidFill>
                  <a:schemeClr val="bg1">
                    <a:lumMod val="65000"/>
                  </a:schemeClr>
                </a:solidFill>
              </a:rPr>
              <a:t>);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Gridded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products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i="0" u="none" strike="noStrike" dirty="0">
                <a:solidFill>
                  <a:schemeClr val="bg1">
                    <a:lumMod val="65000"/>
                  </a:schemeClr>
                </a:solidFill>
              </a:rPr>
              <a:t>CMEMS, </a:t>
            </a:r>
            <a:r>
              <a:rPr lang="en-US" sz="1200" i="0" u="sng" strike="noStrike" dirty="0">
                <a:solidFill>
                  <a:schemeClr val="bg1">
                    <a:lumMod val="65000"/>
                  </a:schemeClr>
                </a:solidFill>
                <a:hlinkClick r:id="rId5" tooltip="http://marine.copernicus.eu/"/>
              </a:rPr>
              <a:t>http://marine.copernicus.eu</a:t>
            </a:r>
            <a:r>
              <a:rPr lang="en-US" sz="1200" i="0" u="none" strike="noStrike" dirty="0">
                <a:solidFill>
                  <a:schemeClr val="bg1">
                    <a:lumMod val="65000"/>
                  </a:schemeClr>
                </a:solidFill>
              </a:rPr>
              <a:t>, </a:t>
            </a:r>
            <a:endParaRPr lang="de-DE" sz="1200" spc="-1" dirty="0">
              <a:solidFill>
                <a:srgbClr val="00B050"/>
              </a:solidFill>
            </a:endParaRPr>
          </a:p>
        </p:txBody>
      </p:sp>
      <p:sp>
        <p:nvSpPr>
          <p:cNvPr id="6" name="TextShape 3">
            <a:extLst>
              <a:ext uri="{FF2B5EF4-FFF2-40B4-BE49-F238E27FC236}">
                <a16:creationId xmlns:a16="http://schemas.microsoft.com/office/drawing/2014/main" id="{016C3C5B-21A8-48F8-9EBF-97F98A12864B}"/>
              </a:ext>
            </a:extLst>
          </p:cNvPr>
          <p:cNvSpPr txBox="1"/>
          <p:nvPr/>
        </p:nvSpPr>
        <p:spPr>
          <a:xfrm>
            <a:off x="6075359" y="916211"/>
            <a:ext cx="5590081" cy="353729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strike="noStrike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latin typeface="Arial"/>
              </a:rPr>
              <a:t>Higher agreement of SL trends with TGs for Baltic SEAL compared to alternative products</a:t>
            </a:r>
          </a:p>
          <a:p>
            <a:endParaRPr lang="en-US" spc="-1" dirty="0">
              <a:latin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pc="-1" dirty="0">
                <a:latin typeface="Arial"/>
              </a:rPr>
              <a:t>Better trend estimation substantiates the increased coastal performance as well as the reliability of data in sea-ice affected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strike="noStrike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FB47E47-C6FC-4CDE-A176-13C738158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4647" y="314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2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2">
            <a:extLst>
              <a:ext uri="{FF2B5EF4-FFF2-40B4-BE49-F238E27FC236}">
                <a16:creationId xmlns:a16="http://schemas.microsoft.com/office/drawing/2014/main" id="{A5689088-9E45-483A-B3C6-982838F3A8EF}"/>
              </a:ext>
            </a:extLst>
          </p:cNvPr>
          <p:cNvSpPr txBox="1"/>
          <p:nvPr/>
        </p:nvSpPr>
        <p:spPr>
          <a:xfrm>
            <a:off x="320400" y="424800"/>
            <a:ext cx="11345040" cy="377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/>
          <a:lstStyle/>
          <a:p>
            <a:r>
              <a:rPr lang="en-US" sz="2400" b="1" dirty="0"/>
              <a:t>Absolute Baltic Sea Level Trends in the Satellite Altimetry Era:</a:t>
            </a:r>
          </a:p>
          <a:p>
            <a:r>
              <a:rPr lang="en-US" sz="2400" b="1" dirty="0"/>
              <a:t>A  Revisit</a:t>
            </a:r>
            <a:endParaRPr lang="de-DE" sz="2400" b="1" strike="noStrike" spc="-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22D957-50B1-423D-A755-F23CAB4D5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6" y="1288141"/>
            <a:ext cx="10853151" cy="464073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4B1C5FF-8693-4D4B-A2BA-7F48FA533ACA}"/>
              </a:ext>
            </a:extLst>
          </p:cNvPr>
          <p:cNvSpPr/>
          <p:nvPr/>
        </p:nvSpPr>
        <p:spPr>
          <a:xfrm>
            <a:off x="5960149" y="1171852"/>
            <a:ext cx="5778255" cy="5243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Shape 3">
            <a:extLst>
              <a:ext uri="{FF2B5EF4-FFF2-40B4-BE49-F238E27FC236}">
                <a16:creationId xmlns:a16="http://schemas.microsoft.com/office/drawing/2014/main" id="{A8812D0A-FC21-4059-BCE0-08CE86EA737C}"/>
              </a:ext>
            </a:extLst>
          </p:cNvPr>
          <p:cNvSpPr txBox="1"/>
          <p:nvPr/>
        </p:nvSpPr>
        <p:spPr>
          <a:xfrm>
            <a:off x="6148323" y="1660354"/>
            <a:ext cx="5590081" cy="353729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strike="noStrike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latin typeface="Arial"/>
              </a:rPr>
              <a:t>What causes the spatial variations in absolute sea level trends in the altimetry era (in particular the pronounced SW-NE trend gradient)?</a:t>
            </a:r>
          </a:p>
          <a:p>
            <a:endParaRPr lang="en-US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latin typeface="Arial"/>
              </a:rPr>
              <a:t>What are the underlying dynamics and driver of the </a:t>
            </a:r>
            <a:r>
              <a:rPr lang="en-US" spc="-1" dirty="0" err="1">
                <a:latin typeface="Arial"/>
              </a:rPr>
              <a:t>spatio</a:t>
            </a:r>
            <a:r>
              <a:rPr lang="en-US" spc="-1" dirty="0">
                <a:latin typeface="Arial"/>
              </a:rPr>
              <a:t>-temporal monthly and interannual SL variations?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-1" dirty="0">
              <a:latin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pc="-1" dirty="0">
              <a:latin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pc="-1" dirty="0">
                <a:latin typeface="Arial"/>
              </a:rPr>
              <a:t>Investigations on the influence of atmospheric forcing on Baltic 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strike="noStrike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E658D2B-722E-43FC-9EA8-04931359DB60}"/>
              </a:ext>
            </a:extLst>
          </p:cNvPr>
          <p:cNvSpPr/>
          <p:nvPr/>
        </p:nvSpPr>
        <p:spPr>
          <a:xfrm>
            <a:off x="5842002" y="1689593"/>
            <a:ext cx="1044220" cy="452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985325CF-BDDD-4811-AF63-CF3DC4AC8C2C}"/>
              </a:ext>
            </a:extLst>
          </p:cNvPr>
          <p:cNvSpPr txBox="1"/>
          <p:nvPr/>
        </p:nvSpPr>
        <p:spPr>
          <a:xfrm>
            <a:off x="965584" y="5960772"/>
            <a:ext cx="461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Mean Trend: 4.27 ± 3.58 mm/</a:t>
            </a:r>
            <a:r>
              <a:rPr lang="de-DE" sz="1400" dirty="0" err="1"/>
              <a:t>year</a:t>
            </a:r>
            <a:r>
              <a:rPr lang="de-DE" sz="1400" dirty="0"/>
              <a:t> (</a:t>
            </a:r>
            <a:r>
              <a:rPr lang="de-DE" sz="1400" dirty="0" err="1"/>
              <a:t>during</a:t>
            </a:r>
            <a:r>
              <a:rPr lang="de-DE" sz="1400" dirty="0"/>
              <a:t> 1995-2019)</a:t>
            </a:r>
            <a:endParaRPr lang="en-US" sz="1400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46AF974-463E-4FB0-B07C-F87F06BBA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2907" y="2547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8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2075</Words>
  <Application>Microsoft Office PowerPoint</Application>
  <PresentationFormat>Breitbild</PresentationFormat>
  <Paragraphs>283</Paragraphs>
  <Slides>28</Slides>
  <Notes>0</Notes>
  <HiddenSlides>0</HiddenSlides>
  <MMClips>25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36" baseType="lpstr">
      <vt:lpstr>Arial</vt:lpstr>
      <vt:lpstr>Cambria Math</vt:lpstr>
      <vt:lpstr>Symbol</vt:lpstr>
      <vt:lpstr>Times New Roman</vt:lpstr>
      <vt:lpstr>Verdana</vt:lpstr>
      <vt:lpstr>Wingdings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ge46bar</dc:creator>
  <cp:lastModifiedBy>ge46bar</cp:lastModifiedBy>
  <cp:revision>120</cp:revision>
  <dcterms:created xsi:type="dcterms:W3CDTF">2020-07-14T14:14:10Z</dcterms:created>
  <dcterms:modified xsi:type="dcterms:W3CDTF">2021-04-27T15:01:26Z</dcterms:modified>
</cp:coreProperties>
</file>