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23"/>
  </p:notesMasterIdLst>
  <p:handoutMasterIdLst>
    <p:handoutMasterId r:id="rId24"/>
  </p:handoutMasterIdLst>
  <p:sldIdLst>
    <p:sldId id="265" r:id="rId2"/>
    <p:sldId id="316" r:id="rId3"/>
    <p:sldId id="348" r:id="rId4"/>
    <p:sldId id="286" r:id="rId5"/>
    <p:sldId id="334" r:id="rId6"/>
    <p:sldId id="325" r:id="rId7"/>
    <p:sldId id="326" r:id="rId8"/>
    <p:sldId id="346" r:id="rId9"/>
    <p:sldId id="342" r:id="rId10"/>
    <p:sldId id="302" r:id="rId11"/>
    <p:sldId id="304" r:id="rId12"/>
    <p:sldId id="312" r:id="rId13"/>
    <p:sldId id="311" r:id="rId14"/>
    <p:sldId id="347" r:id="rId15"/>
    <p:sldId id="333" r:id="rId16"/>
    <p:sldId id="336" r:id="rId17"/>
    <p:sldId id="352" r:id="rId18"/>
    <p:sldId id="350" r:id="rId19"/>
    <p:sldId id="351" r:id="rId20"/>
    <p:sldId id="324" r:id="rId21"/>
    <p:sldId id="322" r:id="rId22"/>
  </p:sldIdLst>
  <p:sldSz cx="9144000" cy="6858000" type="screen4x3"/>
  <p:notesSz cx="6718300" cy="9867900"/>
  <p:embeddedFontLst>
    <p:embeddedFont>
      <p:font typeface="Arial Black" panose="020B0A04020102020204" pitchFamily="34" charset="0"/>
      <p:bold r:id="rId25"/>
    </p:embeddedFont>
    <p:embeddedFont>
      <p:font typeface="Arial Bold" panose="020B0704020202020204" pitchFamily="34" charset="0"/>
      <p:bold r:id="rId26"/>
    </p:embeddedFont>
    <p:embeddedFont>
      <p:font typeface="Cambria Math" panose="02040503050406030204" pitchFamily="18" charset="0"/>
      <p:regular r:id="rId27"/>
    </p:embeddedFont>
    <p:embeddedFont>
      <p:font typeface="Effra" panose="020B0604020202020204" charset="0"/>
      <p:regular r:id="rId28"/>
      <p:bold r:id="rId29"/>
      <p:italic r:id="rId30"/>
      <p:boldItalic r:id="rId31"/>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Williams" initials="NW" lastIdx="1" clrIdx="0">
    <p:extLst>
      <p:ext uri="{19B8F6BF-5375-455C-9EA6-DF929625EA0E}">
        <p15:presenceInfo xmlns:p15="http://schemas.microsoft.com/office/powerpoint/2012/main" userId="b559bb583dedab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D799A1"/>
    <a:srgbClr val="BF0071"/>
    <a:srgbClr val="7EAF35"/>
    <a:srgbClr val="F3F3F3"/>
    <a:srgbClr val="F0F0F0"/>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35D26-1AEE-4801-BABA-08D6452B7463}" v="19" dt="2021-04-22T16:15:15.602"/>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5990" autoAdjust="0"/>
  </p:normalViewPr>
  <p:slideViewPr>
    <p:cSldViewPr showGuides="1">
      <p:cViewPr varScale="1">
        <p:scale>
          <a:sx n="86" d="100"/>
          <a:sy n="86" d="100"/>
        </p:scale>
        <p:origin x="1382" y="48"/>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4000" dirty="0">
                <a:solidFill>
                  <a:schemeClr val="tx1"/>
                </a:solidFill>
                <a:latin typeface="Arial Bold" panose="020B0704020202020204" pitchFamily="34" charset="0"/>
                <a:cs typeface="Arial Bold" panose="020B0704020202020204"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76264" cy="464400"/>
          </a:xfrm>
          <a:solidFill>
            <a:schemeClr val="accent1"/>
          </a:solidFill>
        </p:spPr>
        <p:txBody>
          <a:bodyPr lIns="90000" tIns="46800" rIns="90000" bIns="46800">
            <a:noAutofit/>
          </a:bodyPr>
          <a:lstStyle>
            <a:lvl1pPr marL="0" indent="0">
              <a:buNone/>
              <a:defRPr sz="2400" cap="all" baseline="0">
                <a:solidFill>
                  <a:schemeClr val="bg1"/>
                </a:solidFill>
                <a:latin typeface="Arial Bold" panose="020B0704020202020204" pitchFamily="34" charset="0"/>
                <a:cs typeface="Arial Bold" panose="020B0704020202020204" pitchFamily="34" charset="0"/>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200" cap="all" baseline="0">
                <a:solidFill>
                  <a:schemeClr val="bg1"/>
                </a:solidFill>
                <a:latin typeface="Arial Bold" panose="020B0704020202020204" pitchFamily="34" charset="0"/>
                <a:cs typeface="Arial Bold" panose="020B0704020202020204" pitchFamily="34" charset="0"/>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dirty="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dirty="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lang="en-GB" sz="2000" baseline="0" dirty="0">
                <a:solidFill>
                  <a:schemeClr val="tx2"/>
                </a:solidFill>
                <a:latin typeface="Arial" panose="020B0604020202020204" pitchFamily="34" charset="0"/>
                <a:ea typeface="+mn-ea"/>
                <a:cs typeface="Arial" panose="020B0604020202020204" pitchFamily="34" charset="0"/>
              </a:defRPr>
            </a:lvl1pPr>
            <a:lvl2pPr marL="18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lang="en-US" sz="2000" baseline="0" dirty="0" smtClean="0">
                <a:solidFill>
                  <a:schemeClr val="tx2"/>
                </a:solidFill>
                <a:latin typeface="Arial" panose="020B0604020202020204" pitchFamily="34" charset="0"/>
                <a:ea typeface="+mn-ea"/>
                <a:cs typeface="Arial" panose="020B0604020202020204" pitchFamily="34" charset="0"/>
              </a:defRPr>
            </a:lvl2pPr>
            <a:lvl3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lang="en-US" sz="2000" baseline="0" dirty="0" smtClean="0">
                <a:solidFill>
                  <a:schemeClr val="tx2"/>
                </a:solidFill>
                <a:latin typeface="Arial" panose="020B0604020202020204" pitchFamily="34" charset="0"/>
                <a:ea typeface="+mn-ea"/>
                <a:cs typeface="Arial" panose="020B0604020202020204" pitchFamily="34" charset="0"/>
              </a:defRPr>
            </a:lvl3pPr>
            <a:lvl4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lang="en-US" sz="2000" baseline="0" dirty="0" smtClean="0">
                <a:solidFill>
                  <a:schemeClr val="tx2"/>
                </a:solidFill>
                <a:latin typeface="Arial" panose="020B0604020202020204" pitchFamily="34" charset="0"/>
                <a:ea typeface="+mn-ea"/>
                <a:cs typeface="Arial" panose="020B0604020202020204" pitchFamily="34" charset="0"/>
              </a:defRPr>
            </a:lvl4pPr>
            <a:lvl5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lang="en-GB" sz="2000" baseline="0" dirty="0">
                <a:solidFill>
                  <a:schemeClr val="tx2"/>
                </a:solidFill>
                <a:latin typeface="Arial" panose="020B0604020202020204" pitchFamily="34" charset="0"/>
                <a:ea typeface="+mn-ea"/>
                <a:cs typeface="Arial" panose="020B0604020202020204" pitchFamily="34" charset="0"/>
              </a:defRPr>
            </a:lvl5pPr>
          </a:lstStyle>
          <a:p>
            <a:pPr lvl="0"/>
            <a:r>
              <a:rPr lang="en-US" dirty="0"/>
              <a:t>Edit Master text styles</a:t>
            </a:r>
          </a:p>
          <a:p>
            <a:pPr marL="180000" marR="0" lvl="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pPr>
            <a:r>
              <a:rPr lang="en-US" dirty="0"/>
              <a:t>Second level</a:t>
            </a:r>
          </a:p>
          <a:p>
            <a:pPr marL="180000" marR="0" lvl="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pPr>
            <a:r>
              <a:rPr lang="en-US" dirty="0"/>
              <a:t>Third level</a:t>
            </a:r>
          </a:p>
          <a:p>
            <a:pPr marL="180000" marR="0" lvl="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pPr>
            <a:r>
              <a:rPr lang="en-US" dirty="0"/>
              <a:t>Fourth level</a:t>
            </a:r>
          </a:p>
          <a:p>
            <a:pPr marL="180000" marR="0" lvl="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pPr>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dirty="0"/>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dirty="0"/>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3800" cap="all" baseline="0">
                <a:solidFill>
                  <a:schemeClr val="bg1"/>
                </a:solidFill>
              </a:defRPr>
            </a:lvl1pPr>
          </a:lstStyle>
          <a:p>
            <a:pPr lvl="0"/>
            <a:r>
              <a:rPr lang="en-US" altLang="en-US" noProof="0" dirty="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dirty="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605072"/>
            <a:ext cx="676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dirty="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605072"/>
            <a:ext cx="676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3800" cap="all" baseline="0">
                <a:solidFill>
                  <a:schemeClr val="bg1"/>
                </a:solidFill>
              </a:defRPr>
            </a:lvl1pPr>
          </a:lstStyle>
          <a:p>
            <a:pPr lvl="0"/>
            <a:r>
              <a:rPr lang="en-US" altLang="en-US" noProof="0" dirty="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Arial" panose="020B0604020202020204" pitchFamily="34" charset="0"/>
                <a:cs typeface="Arial" panose="020B0604020202020204" pitchFamily="34" charset="0"/>
              </a:defRPr>
            </a:lvl1pPr>
          </a:lstStyle>
          <a:p>
            <a:r>
              <a:rPr lang="en-GB" dirty="0"/>
              <a:t>Copyright University of Reading</a:t>
            </a:r>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605072"/>
            <a:ext cx="676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605072"/>
            <a:ext cx="676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4000" dirty="0">
                <a:solidFill>
                  <a:schemeClr val="bg1"/>
                </a:solidFill>
                <a:latin typeface="Arial Bold" panose="020B0704020202020204" pitchFamily="34" charset="0"/>
                <a:cs typeface="Arial Bold" panose="020B0704020202020204"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76264" cy="464400"/>
          </a:xfrm>
          <a:solidFill>
            <a:schemeClr val="bg1"/>
          </a:solidFill>
        </p:spPr>
        <p:txBody>
          <a:bodyPr lIns="90000" tIns="46800" rIns="90000" bIns="46800">
            <a:noAutofit/>
          </a:bodyPr>
          <a:lstStyle>
            <a:lvl1pPr marL="0" indent="0">
              <a:buNone/>
              <a:defRPr sz="2400" cap="all" baseline="0">
                <a:solidFill>
                  <a:schemeClr val="tx1"/>
                </a:solidFill>
                <a:latin typeface="Arial Bold" panose="020B0704020202020204" pitchFamily="34" charset="0"/>
                <a:cs typeface="Arial Bold" panose="020B0704020202020204" pitchFamily="34" charset="0"/>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200" cap="all" baseline="0">
                <a:solidFill>
                  <a:schemeClr val="tx1"/>
                </a:solidFill>
                <a:latin typeface="Arial Bold" panose="020B0704020202020204" pitchFamily="34" charset="0"/>
                <a:cs typeface="Arial Bold" panose="020B0704020202020204" pitchFamily="34" charset="0"/>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605072"/>
            <a:ext cx="6769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200" u="none" dirty="0">
                <a:solidFill>
                  <a:schemeClr val="tx1"/>
                </a:solidFill>
                <a:latin typeface="Arial" panose="020B0604020202020204" pitchFamily="34" charset="0"/>
                <a:cs typeface="Arial" panose="020B0604020202020204" pitchFamily="34" charset="0"/>
              </a:rPr>
              <a:t>LIMITLESS </a:t>
            </a:r>
            <a:r>
              <a:rPr lang="en-GB" altLang="en-US" sz="1200" u="none" dirty="0">
                <a:solidFill>
                  <a:schemeClr val="tx1"/>
                </a:solidFill>
                <a:latin typeface="Arial Black" panose="020B0A04020102020204" pitchFamily="34" charset="0"/>
                <a:cs typeface="Arial" panose="020B0604020202020204" pitchFamily="34" charset="0"/>
              </a:rPr>
              <a:t>POTENTIAL</a:t>
            </a:r>
            <a:r>
              <a:rPr lang="en-GB" altLang="en-US" sz="1200" u="none" dirty="0">
                <a:solidFill>
                  <a:schemeClr val="tx1"/>
                </a:solidFill>
                <a:latin typeface="Arial" panose="020B0604020202020204" pitchFamily="34" charset="0"/>
                <a:cs typeface="Arial" panose="020B0604020202020204" pitchFamily="34" charset="0"/>
              </a:rPr>
              <a:t> | LIMITLESS </a:t>
            </a:r>
            <a:r>
              <a:rPr lang="en-GB" altLang="en-US" sz="1200" u="none" dirty="0">
                <a:solidFill>
                  <a:schemeClr val="tx1"/>
                </a:solidFill>
                <a:latin typeface="Arial Black" panose="020B0A04020102020204" pitchFamily="34" charset="0"/>
                <a:cs typeface="Arial" panose="020B0604020202020204" pitchFamily="34" charset="0"/>
              </a:rPr>
              <a:t>OPPORTUNITIES</a:t>
            </a:r>
            <a:r>
              <a:rPr lang="en-GB" altLang="en-US" sz="1200" u="none" dirty="0">
                <a:solidFill>
                  <a:schemeClr val="tx1"/>
                </a:solidFill>
                <a:latin typeface="Arial" panose="020B0604020202020204" pitchFamily="34" charset="0"/>
                <a:cs typeface="Arial" panose="020B0604020202020204" pitchFamily="34" charset="0"/>
              </a:rPr>
              <a:t> | LIMITLESS </a:t>
            </a:r>
            <a:r>
              <a:rPr lang="en-GB" altLang="en-US" sz="1200" u="none" dirty="0">
                <a:solidFill>
                  <a:schemeClr val="tx1"/>
                </a:solidFill>
                <a:latin typeface="Arial Black" panose="020B0A04020102020204" pitchFamily="34" charset="0"/>
                <a:cs typeface="Arial" panose="020B0604020202020204"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hf hdr="0" ftr="0" dt="0"/>
  <p:txStyles>
    <p:titleStyle>
      <a:lvl1pPr algn="l" rtl="0" eaLnBrk="1" fontAlgn="base" hangingPunct="1">
        <a:spcBef>
          <a:spcPct val="0"/>
        </a:spcBef>
        <a:spcAft>
          <a:spcPct val="0"/>
        </a:spcAft>
        <a:defRPr sz="3800" b="0" cap="all"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SEA ICE DATA ASSIMILATION WITH CICE AND PDAF</a:t>
            </a:r>
          </a:p>
        </p:txBody>
      </p:sp>
      <p:sp>
        <p:nvSpPr>
          <p:cNvPr id="3" name="Subtitle 2"/>
          <p:cNvSpPr>
            <a:spLocks noGrp="1"/>
          </p:cNvSpPr>
          <p:nvPr>
            <p:ph type="subTitle" idx="1"/>
          </p:nvPr>
        </p:nvSpPr>
        <p:spPr>
          <a:xfrm>
            <a:off x="424800" y="4653136"/>
            <a:ext cx="8280000" cy="1440160"/>
          </a:xfrm>
        </p:spPr>
        <p:txBody>
          <a:bodyPr/>
          <a:lstStyle/>
          <a:p>
            <a:r>
              <a:rPr lang="en-GB" dirty="0"/>
              <a:t>Nicholas Williams</a:t>
            </a:r>
            <a:r>
              <a:rPr lang="en-GB" baseline="30000" dirty="0"/>
              <a:t>1</a:t>
            </a:r>
            <a:r>
              <a:rPr lang="en-GB" dirty="0"/>
              <a:t>, Nicholas Byrne</a:t>
            </a:r>
            <a:r>
              <a:rPr lang="en-GB" baseline="30000" dirty="0"/>
              <a:t>1</a:t>
            </a:r>
            <a:r>
              <a:rPr lang="en-GB" dirty="0"/>
              <a:t>, Daniel Feltham</a:t>
            </a:r>
            <a:r>
              <a:rPr lang="en-GB" baseline="30000" dirty="0"/>
              <a:t>1</a:t>
            </a:r>
            <a:r>
              <a:rPr lang="en-GB"/>
              <a:t>, Peter Jan Van Leeuwen</a:t>
            </a:r>
            <a:r>
              <a:rPr lang="en-GB" baseline="30000"/>
              <a:t>12</a:t>
            </a:r>
            <a:r>
              <a:rPr lang="en-GB" dirty="0"/>
              <a:t>, Ross Bannister</a:t>
            </a:r>
            <a:r>
              <a:rPr lang="en-GB" baseline="30000" dirty="0"/>
              <a:t>1</a:t>
            </a:r>
            <a:r>
              <a:rPr lang="en-GB" dirty="0"/>
              <a:t>, David Schroeder</a:t>
            </a:r>
            <a:r>
              <a:rPr lang="en-GB" baseline="30000" dirty="0"/>
              <a:t>1</a:t>
            </a:r>
            <a:r>
              <a:rPr lang="en-GB" dirty="0"/>
              <a:t>, Andy Shepherd</a:t>
            </a:r>
            <a:r>
              <a:rPr lang="en-GB" baseline="30000" dirty="0"/>
              <a:t>3 </a:t>
            </a:r>
            <a:endParaRPr lang="en-GB" dirty="0"/>
          </a:p>
          <a:p>
            <a:r>
              <a:rPr lang="en-GB" dirty="0"/>
              <a:t>1: University of Reading</a:t>
            </a:r>
          </a:p>
          <a:p>
            <a:r>
              <a:rPr lang="en-GB" dirty="0"/>
              <a:t>2: Colorado State University</a:t>
            </a:r>
          </a:p>
          <a:p>
            <a:r>
              <a:rPr lang="en-GB" dirty="0"/>
              <a:t>3: University of Leeds</a:t>
            </a:r>
          </a:p>
          <a:p>
            <a:r>
              <a:rPr lang="en-GB" dirty="0"/>
              <a:t> </a:t>
            </a:r>
            <a:endParaRPr lang="en-GB" baseline="30000"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pic>
        <p:nvPicPr>
          <p:cNvPr id="8" name="Picture Placeholder 7" descr="Water next to the ocean&#10;&#10;Description automatically generated">
            <a:extLst>
              <a:ext uri="{FF2B5EF4-FFF2-40B4-BE49-F238E27FC236}">
                <a16:creationId xmlns:a16="http://schemas.microsoft.com/office/drawing/2014/main" id="{E53EBF03-41D4-43C5-BB25-D6F71166A13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25902" b="25902"/>
          <a:stretch>
            <a:fillRect/>
          </a:stretch>
        </p:blipFill>
        <p:spPr/>
      </p:pic>
      <p:pic>
        <p:nvPicPr>
          <p:cNvPr id="1026" name="Picture 2" descr="Welcome to CPOM - CPOM">
            <a:extLst>
              <a:ext uri="{FF2B5EF4-FFF2-40B4-BE49-F238E27FC236}">
                <a16:creationId xmlns:a16="http://schemas.microsoft.com/office/drawing/2014/main" id="{17A2DE87-D2DC-44D9-B1F2-E0D4D12C37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784" y="5347299"/>
            <a:ext cx="2149701" cy="552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enario - NERC Doctoral Training Partnership">
            <a:extLst>
              <a:ext uri="{FF2B5EF4-FFF2-40B4-BE49-F238E27FC236}">
                <a16:creationId xmlns:a16="http://schemas.microsoft.com/office/drawing/2014/main" id="{981191B7-A09E-4A2C-A7ED-E32930C90F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293" y="5347299"/>
            <a:ext cx="2411760" cy="456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CEOHomepage - NCEO">
            <a:extLst>
              <a:ext uri="{FF2B5EF4-FFF2-40B4-BE49-F238E27FC236}">
                <a16:creationId xmlns:a16="http://schemas.microsoft.com/office/drawing/2014/main" id="{4EFE5C1C-3C88-4B3C-8C9A-0EF3BC3A2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219" y="5886983"/>
            <a:ext cx="1793827" cy="556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S colour logo">
            <a:extLst>
              <a:ext uri="{FF2B5EF4-FFF2-40B4-BE49-F238E27FC236}">
                <a16:creationId xmlns:a16="http://schemas.microsoft.com/office/drawing/2014/main" id="{DA1378DA-B2AD-4FFD-BE22-1EB05F32F1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2648" y="5952545"/>
            <a:ext cx="2486303" cy="5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045"/>
      </p:ext>
    </p:extLst>
  </p:cSld>
  <p:clrMapOvr>
    <a:masterClrMapping/>
  </p:clrMapOvr>
  <p:transition spd="med" advTm="16635">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A8F2-179C-4CC4-A7CE-16229BFF82FF}"/>
              </a:ext>
            </a:extLst>
          </p:cNvPr>
          <p:cNvSpPr>
            <a:spLocks noGrp="1"/>
          </p:cNvSpPr>
          <p:nvPr>
            <p:ph type="title"/>
          </p:nvPr>
        </p:nvSpPr>
        <p:spPr/>
        <p:txBody>
          <a:bodyPr/>
          <a:lstStyle/>
          <a:p>
            <a:r>
              <a:rPr lang="en-GB"/>
              <a:t>GENERATING AN ENSEMBLE</a:t>
            </a:r>
          </a:p>
        </p:txBody>
      </p:sp>
      <p:sp>
        <p:nvSpPr>
          <p:cNvPr id="3" name="Content Placeholder 2">
            <a:extLst>
              <a:ext uri="{FF2B5EF4-FFF2-40B4-BE49-F238E27FC236}">
                <a16:creationId xmlns:a16="http://schemas.microsoft.com/office/drawing/2014/main" id="{D9E70177-13A3-4C09-BBEC-350C2E3060C6}"/>
              </a:ext>
            </a:extLst>
          </p:cNvPr>
          <p:cNvSpPr>
            <a:spLocks noGrp="1"/>
          </p:cNvSpPr>
          <p:nvPr>
            <p:ph idx="1"/>
          </p:nvPr>
        </p:nvSpPr>
        <p:spPr/>
        <p:txBody>
          <a:bodyPr/>
          <a:lstStyle/>
          <a:p>
            <a:r>
              <a:rPr lang="en-GB" dirty="0"/>
              <a:t>There are two main ways we could generate variability within the model in order to produce an ensemble:</a:t>
            </a:r>
          </a:p>
          <a:p>
            <a:endParaRPr lang="en-GB" dirty="0"/>
          </a:p>
          <a:p>
            <a:r>
              <a:rPr lang="en-GB" dirty="0"/>
              <a:t>Vary the atmospheric/oceanic forcing.</a:t>
            </a:r>
          </a:p>
          <a:p>
            <a:r>
              <a:rPr lang="en-GB" dirty="0">
                <a:solidFill>
                  <a:srgbClr val="C00000"/>
                </a:solidFill>
              </a:rPr>
              <a:t>Precipitation, air temperature, wind speed, longwave and shortwave radiation.</a:t>
            </a:r>
          </a:p>
          <a:p>
            <a:endParaRPr lang="en-GB" dirty="0"/>
          </a:p>
          <a:p>
            <a:r>
              <a:rPr lang="en-GB" dirty="0"/>
              <a:t>Vary poorly-known model parameters.</a:t>
            </a:r>
          </a:p>
          <a:p>
            <a:r>
              <a:rPr lang="en-GB" dirty="0">
                <a:solidFill>
                  <a:srgbClr val="C00000"/>
                </a:solidFill>
              </a:rPr>
              <a:t>Ice strength, form drag coefficients, sea ice albedo</a:t>
            </a:r>
          </a:p>
          <a:p>
            <a:endParaRPr lang="en-GB" dirty="0"/>
          </a:p>
          <a:p>
            <a:endParaRPr lang="en-GB" dirty="0"/>
          </a:p>
        </p:txBody>
      </p:sp>
      <p:sp>
        <p:nvSpPr>
          <p:cNvPr id="4" name="Slide Number Placeholder 3">
            <a:extLst>
              <a:ext uri="{FF2B5EF4-FFF2-40B4-BE49-F238E27FC236}">
                <a16:creationId xmlns:a16="http://schemas.microsoft.com/office/drawing/2014/main" id="{1ED6A89D-6E5F-4D82-B998-A209974FE0D9}"/>
              </a:ext>
            </a:extLst>
          </p:cNvPr>
          <p:cNvSpPr>
            <a:spLocks noGrp="1"/>
          </p:cNvSpPr>
          <p:nvPr>
            <p:ph type="sldNum" sz="quarter" idx="10"/>
          </p:nvPr>
        </p:nvSpPr>
        <p:spPr/>
        <p:txBody>
          <a:body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27318913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7B2D-0692-494C-8C02-74AE3EBA5935}"/>
              </a:ext>
            </a:extLst>
          </p:cNvPr>
          <p:cNvSpPr>
            <a:spLocks noGrp="1"/>
          </p:cNvSpPr>
          <p:nvPr>
            <p:ph type="title"/>
          </p:nvPr>
        </p:nvSpPr>
        <p:spPr>
          <a:xfrm>
            <a:off x="424800" y="908720"/>
            <a:ext cx="8280000" cy="1154080"/>
          </a:xfrm>
        </p:spPr>
        <p:txBody>
          <a:bodyPr wrap="square"/>
          <a:lstStyle/>
          <a:p>
            <a:r>
              <a:rPr lang="en-GB"/>
              <a:t>RECIPE for perturbing the atmospheric forcings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1084F-9570-43FE-BAA1-4BAD57AE16B3}"/>
                  </a:ext>
                </a:extLst>
              </p:cNvPr>
              <p:cNvSpPr>
                <a:spLocks noGrp="1"/>
              </p:cNvSpPr>
              <p:nvPr>
                <p:ph idx="1"/>
              </p:nvPr>
            </p:nvSpPr>
            <p:spPr/>
            <p:txBody>
              <a:bodyPr/>
              <a:lstStyle/>
              <a:p>
                <a:r>
                  <a:rPr lang="en-GB" dirty="0"/>
                  <a:t>To introduce variability in the model we choose to perturb the atmospheric forcing.</a:t>
                </a:r>
              </a:p>
              <a:p>
                <a:endParaRPr lang="en-GB" dirty="0"/>
              </a:p>
              <a:p>
                <a:r>
                  <a:rPr lang="en-GB" dirty="0"/>
                  <a:t>We perform a Multivariate EOF analysis to decompose the forcing fields into a set of orthogonal functions.</a:t>
                </a:r>
              </a:p>
              <a:p>
                <a:endParaRPr lang="en-GB" dirty="0"/>
              </a:p>
              <a:p>
                <a14:m>
                  <m:oMath xmlns:m="http://schemas.openxmlformats.org/officeDocument/2006/math">
                    <m:r>
                      <a:rPr lang="en-GB" b="0" i="1" smtClean="0">
                        <a:latin typeface="Cambria Math" panose="02040503050406030204" pitchFamily="18" charset="0"/>
                      </a:rPr>
                      <m:t>𝑍</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𝑁</m:t>
                        </m:r>
                      </m:sup>
                      <m:e>
                        <m:r>
                          <a:rPr lang="en-GB" b="0" i="1" smtClean="0">
                            <a:latin typeface="Cambria Math" panose="02040503050406030204" pitchFamily="18" charset="0"/>
                          </a:rPr>
                          <m:t>𝑃𝐶</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 </m:t>
                        </m:r>
                        <m:r>
                          <a:rPr lang="en-GB" b="0" i="1" smtClean="0">
                            <a:latin typeface="Cambria Math" panose="02040503050406030204" pitchFamily="18" charset="0"/>
                          </a:rPr>
                          <m:t>𝐸𝑂𝐹</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e>
                    </m:nary>
                  </m:oMath>
                </a14:m>
                <a:endParaRPr lang="en-GB" dirty="0"/>
              </a:p>
              <a:p>
                <a:endParaRPr lang="en-GB" dirty="0"/>
              </a:p>
              <a:p>
                <a:r>
                  <a:rPr lang="en-GB" dirty="0"/>
                  <a:t>This covariance analysis can reveal the spatial patterns in the variability</a:t>
                </a:r>
              </a:p>
              <a:p>
                <a:endParaRPr lang="en-GB" dirty="0"/>
              </a:p>
              <a:p>
                <a:r>
                  <a:rPr lang="en-GB" dirty="0"/>
                  <a:t>Eigenvalues of the covariance matrix tell you the fraction of variance explained by each EOF.</a:t>
                </a:r>
              </a:p>
            </p:txBody>
          </p:sp>
        </mc:Choice>
        <mc:Fallback xmlns="">
          <p:sp>
            <p:nvSpPr>
              <p:cNvPr id="3" name="Content Placeholder 2">
                <a:extLst>
                  <a:ext uri="{FF2B5EF4-FFF2-40B4-BE49-F238E27FC236}">
                    <a16:creationId xmlns:a16="http://schemas.microsoft.com/office/drawing/2014/main" id="{85B1084F-9570-43FE-BAA1-4BAD57AE16B3}"/>
                  </a:ext>
                </a:extLst>
              </p:cNvPr>
              <p:cNvSpPr>
                <a:spLocks noGrp="1" noRot="1" noChangeAspect="1" noMove="1" noResize="1" noEditPoints="1" noAdjustHandles="1" noChangeArrowheads="1" noChangeShapeType="1" noTextEdit="1"/>
              </p:cNvSpPr>
              <p:nvPr>
                <p:ph idx="1"/>
              </p:nvPr>
            </p:nvSpPr>
            <p:spPr>
              <a:blipFill>
                <a:blip r:embed="rId2"/>
                <a:stretch>
                  <a:fillRect l="-1767" t="-1846" r="-2283" b="-907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E95AFD72-2F92-4B4F-AB3E-A8956D5CC805}"/>
              </a:ext>
            </a:extLst>
          </p:cNvPr>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32078002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1DBCA2-7988-4156-856E-39BE76C58B10}"/>
              </a:ext>
            </a:extLst>
          </p:cNvPr>
          <p:cNvSpPr>
            <a:spLocks noGrp="1"/>
          </p:cNvSpPr>
          <p:nvPr>
            <p:ph type="sldNum" sz="quarter" idx="10"/>
          </p:nvPr>
        </p:nvSpPr>
        <p:spPr/>
        <p:txBody>
          <a:bodyPr/>
          <a:lstStyle/>
          <a:p>
            <a:fld id="{DCF6A46F-80AB-49F3-8C7E-9717ED945456}" type="slidenum">
              <a:rPr lang="en-GB" altLang="en-US" smtClean="0"/>
              <a:pPr/>
              <a:t>12</a:t>
            </a:fld>
            <a:endParaRPr lang="en-GB" altLang="en-US"/>
          </a:p>
        </p:txBody>
      </p:sp>
      <p:pic>
        <p:nvPicPr>
          <p:cNvPr id="8" name="Picture 7" descr="A screenshot of a cell phone&#10;&#10;Description automatically generated">
            <a:extLst>
              <a:ext uri="{FF2B5EF4-FFF2-40B4-BE49-F238E27FC236}">
                <a16:creationId xmlns:a16="http://schemas.microsoft.com/office/drawing/2014/main" id="{AEC3576D-D39E-4074-9AA7-203EF9432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14" y="1243579"/>
            <a:ext cx="5852172" cy="4370841"/>
          </a:xfrm>
          <a:prstGeom prst="rect">
            <a:avLst/>
          </a:prstGeom>
        </p:spPr>
      </p:pic>
    </p:spTree>
    <p:extLst>
      <p:ext uri="{BB962C8B-B14F-4D97-AF65-F5344CB8AC3E}">
        <p14:creationId xmlns:p14="http://schemas.microsoft.com/office/powerpoint/2010/main" val="39195539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7B2D-0692-494C-8C02-74AE3EBA5935}"/>
              </a:ext>
            </a:extLst>
          </p:cNvPr>
          <p:cNvSpPr>
            <a:spLocks noGrp="1"/>
          </p:cNvSpPr>
          <p:nvPr>
            <p:ph type="title"/>
          </p:nvPr>
        </p:nvSpPr>
        <p:spPr>
          <a:xfrm>
            <a:off x="424800" y="908720"/>
            <a:ext cx="8280000" cy="1154080"/>
          </a:xfrm>
        </p:spPr>
        <p:txBody>
          <a:bodyPr wrap="square"/>
          <a:lstStyle/>
          <a:p>
            <a:r>
              <a:rPr lang="en-GB"/>
              <a:t>RECIPE for perturbing the atmospheric forcings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1084F-9570-43FE-BAA1-4BAD57AE16B3}"/>
                  </a:ext>
                </a:extLst>
              </p:cNvPr>
              <p:cNvSpPr>
                <a:spLocks noGrp="1"/>
              </p:cNvSpPr>
              <p:nvPr>
                <p:ph idx="1"/>
              </p:nvPr>
            </p:nvSpPr>
            <p:spPr/>
            <p:txBody>
              <a:bodyPr/>
              <a:lstStyle/>
              <a:p>
                <a:r>
                  <a:rPr lang="en-GB" dirty="0"/>
                  <a:t>We can then choose a number of EOFs that represent the vast majority of the variance in the forcing fields.</a:t>
                </a:r>
              </a:p>
              <a:p>
                <a:endParaRPr lang="en-GB" dirty="0"/>
              </a:p>
              <a:p>
                <a:r>
                  <a:rPr lang="en-GB" dirty="0"/>
                  <a:t>Perturb </a:t>
                </a:r>
                <a:r>
                  <a:rPr lang="en-GB"/>
                  <a:t>fields with:</a:t>
                </a:r>
                <a:endParaRPr lang="en-GB" dirty="0"/>
              </a:p>
              <a:p>
                <a14:m>
                  <m:oMath xmlns:m="http://schemas.openxmlformats.org/officeDocument/2006/math">
                    <m:nary>
                      <m:naryPr>
                        <m:chr m:val="∑"/>
                        <m:ctrlPr>
                          <a:rPr lang="en-GB" sz="3200" b="0" i="1" smtClean="0">
                            <a:latin typeface="Cambria Math" panose="02040503050406030204" pitchFamily="18" charset="0"/>
                          </a:rPr>
                        </m:ctrlPr>
                      </m:naryPr>
                      <m:sub>
                        <m:r>
                          <m:rPr>
                            <m:brk m:alnAt="23"/>
                          </m:rPr>
                          <a:rPr lang="en-GB" sz="3200" b="0" i="1" smtClean="0">
                            <a:latin typeface="Cambria Math" panose="02040503050406030204" pitchFamily="18" charset="0"/>
                          </a:rPr>
                          <m:t>𝑖</m:t>
                        </m:r>
                        <m:r>
                          <a:rPr lang="en-GB" sz="3200" b="0" i="1" smtClean="0">
                            <a:latin typeface="Cambria Math" panose="02040503050406030204" pitchFamily="18" charset="0"/>
                          </a:rPr>
                          <m:t>=1</m:t>
                        </m:r>
                      </m:sub>
                      <m:sup>
                        <m:r>
                          <a:rPr lang="en-GB" sz="3200" b="0" i="1" smtClean="0">
                            <a:latin typeface="Cambria Math" panose="02040503050406030204" pitchFamily="18" charset="0"/>
                          </a:rPr>
                          <m:t>𝑗</m:t>
                        </m:r>
                      </m:sup>
                      <m:e>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𝑁</m:t>
                            </m:r>
                          </m:e>
                          <m:sub>
                            <m:r>
                              <a:rPr lang="en-GB" sz="3200" b="0" i="1" smtClean="0">
                                <a:latin typeface="Cambria Math" panose="02040503050406030204" pitchFamily="18" charset="0"/>
                              </a:rPr>
                              <m:t>𝑖</m:t>
                            </m:r>
                          </m:sub>
                        </m:sSub>
                        <m:r>
                          <a:rPr lang="en-GB" sz="3200" b="0" i="1" smtClean="0">
                            <a:latin typeface="Cambria Math" panose="02040503050406030204" pitchFamily="18" charset="0"/>
                          </a:rPr>
                          <m:t> </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ea typeface="Cambria Math" panose="02040503050406030204" pitchFamily="18" charset="0"/>
                              </a:rPr>
                              <m:t>𝜎</m:t>
                            </m:r>
                          </m:e>
                          <m:sub>
                            <m:r>
                              <a:rPr lang="en-GB" sz="3200" b="0" i="1" smtClean="0">
                                <a:latin typeface="Cambria Math" panose="02040503050406030204" pitchFamily="18" charset="0"/>
                              </a:rPr>
                              <m:t>𝑖</m:t>
                            </m:r>
                          </m:sub>
                        </m:sSub>
                        <m:r>
                          <a:rPr lang="en-GB" sz="3200" b="0" i="1" smtClean="0">
                            <a:latin typeface="Cambria Math" panose="02040503050406030204" pitchFamily="18" charset="0"/>
                          </a:rPr>
                          <m:t> </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𝐸𝑂𝐹</m:t>
                            </m:r>
                          </m:e>
                          <m:sub>
                            <m:r>
                              <a:rPr lang="en-GB" sz="3200" b="0" i="1" smtClean="0">
                                <a:latin typeface="Cambria Math" panose="02040503050406030204" pitchFamily="18" charset="0"/>
                              </a:rPr>
                              <m:t>𝑖</m:t>
                            </m:r>
                          </m:sub>
                        </m:sSub>
                      </m:e>
                    </m:nary>
                  </m:oMath>
                </a14:m>
                <a:endParaRPr lang="en-GB" sz="3200" dirty="0"/>
              </a:p>
              <a:p>
                <a:endParaRPr lang="en-GB" dirty="0"/>
              </a:p>
              <a:p>
                <a:r>
                  <a:rPr lang="en-GB" dirty="0"/>
                  <a:t>With j chosen number of EOFs to represent the variability.</a:t>
                </a:r>
              </a:p>
              <a:p>
                <a:endParaRPr lang="en-GB" dirty="0"/>
              </a:p>
              <a:p>
                <a:r>
                  <a:rPr lang="en-GB" dirty="0"/>
                  <a:t>N are random numbers chosen from a normal distribution with mean = 0, variance = 1.</a:t>
                </a:r>
              </a:p>
              <a:p>
                <a:endParaRPr lang="en-GB" dirty="0"/>
              </a:p>
              <a:p>
                <a:endParaRPr lang="en-GB" dirty="0"/>
              </a:p>
              <a:p>
                <a:endParaRPr lang="en-GB" dirty="0"/>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85B1084F-9570-43FE-BAA1-4BAD57AE16B3}"/>
                  </a:ext>
                </a:extLst>
              </p:cNvPr>
              <p:cNvSpPr>
                <a:spLocks noGrp="1" noRot="1" noChangeAspect="1" noMove="1" noResize="1" noEditPoints="1" noAdjustHandles="1" noChangeArrowheads="1" noChangeShapeType="1" noTextEdit="1"/>
              </p:cNvSpPr>
              <p:nvPr>
                <p:ph idx="1"/>
              </p:nvPr>
            </p:nvSpPr>
            <p:spPr>
              <a:blipFill>
                <a:blip r:embed="rId2"/>
                <a:stretch>
                  <a:fillRect l="-1767" t="-1846" r="-1473" b="-92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E95AFD72-2F92-4B4F-AB3E-A8956D5CC805}"/>
              </a:ext>
            </a:extLst>
          </p:cNvPr>
          <p:cNvSpPr>
            <a:spLocks noGrp="1"/>
          </p:cNvSpPr>
          <p:nvPr>
            <p:ph type="sldNum" sz="quarter" idx="10"/>
          </p:nvPr>
        </p:nvSpPr>
        <p:spPr/>
        <p:txBody>
          <a:bodyPr/>
          <a:lstStyle/>
          <a:p>
            <a:fld id="{DCF6A46F-80AB-49F3-8C7E-9717ED945456}" type="slidenum">
              <a:rPr lang="en-GB" altLang="en-US" smtClean="0"/>
              <a:pPr/>
              <a:t>13</a:t>
            </a:fld>
            <a:endParaRPr lang="en-GB" altLang="en-US"/>
          </a:p>
        </p:txBody>
      </p:sp>
    </p:spTree>
    <p:extLst>
      <p:ext uri="{BB962C8B-B14F-4D97-AF65-F5344CB8AC3E}">
        <p14:creationId xmlns:p14="http://schemas.microsoft.com/office/powerpoint/2010/main" val="13816375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9D118-C98C-43BE-8DCC-695B65C0289A}"/>
              </a:ext>
            </a:extLst>
          </p:cNvPr>
          <p:cNvSpPr>
            <a:spLocks noGrp="1"/>
          </p:cNvSpPr>
          <p:nvPr>
            <p:ph type="sldNum" sz="quarter" idx="10"/>
          </p:nvPr>
        </p:nvSpPr>
        <p:spPr/>
        <p:txBody>
          <a:bodyPr/>
          <a:lstStyle/>
          <a:p>
            <a:fld id="{8CAE96E1-FE19-476C-9CF0-3BB4903735D9}" type="slidenum">
              <a:rPr lang="en-GB" altLang="en-US" smtClean="0"/>
              <a:pPr/>
              <a:t>14</a:t>
            </a:fld>
            <a:endParaRPr lang="en-GB" altLang="en-US"/>
          </a:p>
        </p:txBody>
      </p:sp>
      <p:pic>
        <p:nvPicPr>
          <p:cNvPr id="4" name="Picture Placeholder 7" descr="Water next to the ocean&#10;&#10;Description automatically generated">
            <a:extLst>
              <a:ext uri="{FF2B5EF4-FFF2-40B4-BE49-F238E27FC236}">
                <a16:creationId xmlns:a16="http://schemas.microsoft.com/office/drawing/2014/main" id="{72881BA1-304C-47EA-9E08-40CFB389AC0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t="25902" b="25902"/>
          <a:stretch>
            <a:fillRect/>
          </a:stretch>
        </p:blipFill>
        <p:spPr>
          <a:xfrm>
            <a:off x="0" y="1124744"/>
            <a:ext cx="9144000" cy="2468743"/>
          </a:xfrm>
        </p:spPr>
      </p:pic>
      <p:sp>
        <p:nvSpPr>
          <p:cNvPr id="5" name="TextBox 4">
            <a:extLst>
              <a:ext uri="{FF2B5EF4-FFF2-40B4-BE49-F238E27FC236}">
                <a16:creationId xmlns:a16="http://schemas.microsoft.com/office/drawing/2014/main" id="{37478B57-E553-40CE-AAD6-514BF49F2A5C}"/>
              </a:ext>
            </a:extLst>
          </p:cNvPr>
          <p:cNvSpPr txBox="1"/>
          <p:nvPr/>
        </p:nvSpPr>
        <p:spPr>
          <a:xfrm>
            <a:off x="539552" y="4005064"/>
            <a:ext cx="6109365" cy="1200329"/>
          </a:xfrm>
          <a:prstGeom prst="rect">
            <a:avLst/>
          </a:prstGeom>
          <a:noFill/>
        </p:spPr>
        <p:txBody>
          <a:bodyPr wrap="none" rtlCol="0">
            <a:spAutoFit/>
          </a:bodyPr>
          <a:lstStyle/>
          <a:p>
            <a:r>
              <a:rPr lang="en-GB" sz="3600" dirty="0">
                <a:solidFill>
                  <a:srgbClr val="FDFDFD"/>
                </a:solidFill>
                <a:latin typeface="Arial Bold" panose="020B0704020202020204" pitchFamily="34" charset="0"/>
                <a:cs typeface="Arial Bold" panose="020B0704020202020204" pitchFamily="34" charset="0"/>
              </a:rPr>
              <a:t>Part 3: Experiments with</a:t>
            </a:r>
          </a:p>
          <a:p>
            <a:r>
              <a:rPr lang="en-GB" sz="3600" dirty="0">
                <a:solidFill>
                  <a:srgbClr val="FDFDFD"/>
                </a:solidFill>
                <a:latin typeface="Arial Bold" panose="020B0704020202020204" pitchFamily="34" charset="0"/>
                <a:cs typeface="Arial Bold" panose="020B0704020202020204" pitchFamily="34" charset="0"/>
              </a:rPr>
              <a:t>Assimilation in CICE-PDAF</a:t>
            </a:r>
          </a:p>
        </p:txBody>
      </p:sp>
    </p:spTree>
    <p:extLst>
      <p:ext uri="{BB962C8B-B14F-4D97-AF65-F5344CB8AC3E}">
        <p14:creationId xmlns:p14="http://schemas.microsoft.com/office/powerpoint/2010/main" val="38985509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7957-552E-40C0-AC1D-F84782A3A293}"/>
              </a:ext>
            </a:extLst>
          </p:cNvPr>
          <p:cNvSpPr>
            <a:spLocks noGrp="1"/>
          </p:cNvSpPr>
          <p:nvPr>
            <p:ph type="title"/>
          </p:nvPr>
        </p:nvSpPr>
        <p:spPr/>
        <p:txBody>
          <a:bodyPr/>
          <a:lstStyle/>
          <a:p>
            <a:r>
              <a:rPr lang="en-GB"/>
              <a:t>EXPERIMENT </a:t>
            </a:r>
            <a:r>
              <a:rPr lang="en-GB" dirty="0"/>
              <a:t>SETUP</a:t>
            </a:r>
          </a:p>
        </p:txBody>
      </p:sp>
      <p:sp>
        <p:nvSpPr>
          <p:cNvPr id="3" name="Content Placeholder 2">
            <a:extLst>
              <a:ext uri="{FF2B5EF4-FFF2-40B4-BE49-F238E27FC236}">
                <a16:creationId xmlns:a16="http://schemas.microsoft.com/office/drawing/2014/main" id="{7D076A2F-34BF-43A5-A571-BF6205271DFE}"/>
              </a:ext>
            </a:extLst>
          </p:cNvPr>
          <p:cNvSpPr>
            <a:spLocks noGrp="1"/>
          </p:cNvSpPr>
          <p:nvPr>
            <p:ph idx="1"/>
          </p:nvPr>
        </p:nvSpPr>
        <p:spPr/>
        <p:txBody>
          <a:bodyPr/>
          <a:lstStyle/>
          <a:p>
            <a:r>
              <a:rPr lang="en-GB" sz="2400" dirty="0"/>
              <a:t>Using the perturbation method discussed in section 2, 30 sets of forcing fields are generated, and each ensemble member uses a different set.</a:t>
            </a:r>
          </a:p>
          <a:p>
            <a:endParaRPr lang="en-GB" sz="2400" dirty="0"/>
          </a:p>
          <a:p>
            <a:r>
              <a:rPr lang="en-GB" sz="2400" dirty="0"/>
              <a:t>Linear correlation effects of the Kalman filter can cause unphysical or inconsistent values in the sea ice variables, so some restrictions are required in post processing.</a:t>
            </a:r>
          </a:p>
          <a:p>
            <a:endParaRPr lang="en-GB" sz="2400" dirty="0"/>
          </a:p>
          <a:p>
            <a:r>
              <a:rPr lang="en-GB" sz="2400" dirty="0"/>
              <a:t>I have looked at the effects assimilating daily sea ice concentration and monthly mean sea ice thickness have on CPOM-CICE estimates of the sea ice state.</a:t>
            </a:r>
          </a:p>
        </p:txBody>
      </p:sp>
      <p:sp>
        <p:nvSpPr>
          <p:cNvPr id="4" name="Slide Number Placeholder 3">
            <a:extLst>
              <a:ext uri="{FF2B5EF4-FFF2-40B4-BE49-F238E27FC236}">
                <a16:creationId xmlns:a16="http://schemas.microsoft.com/office/drawing/2014/main" id="{5241AB49-01A0-4C34-A67D-A87812D981F3}"/>
              </a:ext>
            </a:extLst>
          </p:cNvPr>
          <p:cNvSpPr>
            <a:spLocks noGrp="1"/>
          </p:cNvSpPr>
          <p:nvPr>
            <p:ph type="sldNum" sz="quarter" idx="10"/>
          </p:nvPr>
        </p:nvSpPr>
        <p:spPr/>
        <p:txBody>
          <a:bodyPr/>
          <a:lstStyle/>
          <a:p>
            <a:fld id="{DCF6A46F-80AB-49F3-8C7E-9717ED945456}" type="slidenum">
              <a:rPr lang="en-GB" altLang="en-US" smtClean="0"/>
              <a:pPr/>
              <a:t>15</a:t>
            </a:fld>
            <a:endParaRPr lang="en-GB" altLang="en-US"/>
          </a:p>
        </p:txBody>
      </p:sp>
    </p:spTree>
    <p:extLst>
      <p:ext uri="{BB962C8B-B14F-4D97-AF65-F5344CB8AC3E}">
        <p14:creationId xmlns:p14="http://schemas.microsoft.com/office/powerpoint/2010/main" val="444224222"/>
      </p:ext>
    </p:extLst>
  </p:cSld>
  <p:clrMapOvr>
    <a:masterClrMapping/>
  </p:clrMapOvr>
  <p:transition advTm="71248">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12D094-2DCB-48EE-86C2-152DF5A960A9}"/>
              </a:ext>
            </a:extLst>
          </p:cNvPr>
          <p:cNvSpPr>
            <a:spLocks noGrp="1"/>
          </p:cNvSpPr>
          <p:nvPr>
            <p:ph type="sldNum" sz="quarter" idx="10"/>
          </p:nvPr>
        </p:nvSpPr>
        <p:spPr/>
        <p:txBody>
          <a:bodyPr/>
          <a:lstStyle/>
          <a:p>
            <a:fld id="{7D9A8A42-CDD3-483B-A525-DE73108F9D72}" type="slidenum">
              <a:rPr lang="en-GB" altLang="en-US" smtClean="0"/>
              <a:pPr/>
              <a:t>16</a:t>
            </a:fld>
            <a:endParaRPr lang="en-GB" altLang="en-US"/>
          </a:p>
        </p:txBody>
      </p:sp>
      <p:sp>
        <p:nvSpPr>
          <p:cNvPr id="4" name="Content Placeholder 3">
            <a:extLst>
              <a:ext uri="{FF2B5EF4-FFF2-40B4-BE49-F238E27FC236}">
                <a16:creationId xmlns:a16="http://schemas.microsoft.com/office/drawing/2014/main" id="{2F4C1C56-24AB-460A-A880-ED45F43CC615}"/>
              </a:ext>
            </a:extLst>
          </p:cNvPr>
          <p:cNvSpPr>
            <a:spLocks noGrp="1"/>
          </p:cNvSpPr>
          <p:nvPr>
            <p:ph idx="11"/>
          </p:nvPr>
        </p:nvSpPr>
        <p:spPr>
          <a:xfrm>
            <a:off x="439200" y="2348880"/>
            <a:ext cx="3888000" cy="4320000"/>
          </a:xfrm>
        </p:spPr>
        <p:txBody>
          <a:bodyPr/>
          <a:lstStyle/>
          <a:p>
            <a:r>
              <a:rPr lang="en-GB" sz="1600" dirty="0"/>
              <a:t>We try to assimilate pseudo pan-arctic observations of daily concentration and monthly mean sea ice thickness with pseudo-observations coming from a previous standalone run of CICE in 1980, with a model using perturbed 2012 NCEP forcing.</a:t>
            </a:r>
          </a:p>
          <a:p>
            <a:endParaRPr lang="en-GB" sz="1600" dirty="0"/>
          </a:p>
          <a:p>
            <a:r>
              <a:rPr lang="en-GB" sz="1600" dirty="0"/>
              <a:t>We ran four different versions of CICE-PDAF 1) control, with no assimilation 2) assimilation of daily ice concentration 3) assimilation of concentration and monthly mean thickness 4) assimilation of concentration and monthly mean sea ice thickness with a forgetting factor of 0.97.</a:t>
            </a:r>
          </a:p>
        </p:txBody>
      </p:sp>
      <p:sp>
        <p:nvSpPr>
          <p:cNvPr id="5" name="TextBox 4">
            <a:extLst>
              <a:ext uri="{FF2B5EF4-FFF2-40B4-BE49-F238E27FC236}">
                <a16:creationId xmlns:a16="http://schemas.microsoft.com/office/drawing/2014/main" id="{06AD074B-87AB-4296-9335-DA0BB1580DEE}"/>
              </a:ext>
            </a:extLst>
          </p:cNvPr>
          <p:cNvSpPr txBox="1"/>
          <p:nvPr/>
        </p:nvSpPr>
        <p:spPr>
          <a:xfrm>
            <a:off x="4788024" y="5872550"/>
            <a:ext cx="4304383" cy="646331"/>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 Line shows ensemble mean and shade</a:t>
            </a:r>
          </a:p>
          <a:p>
            <a:r>
              <a:rPr lang="en-GB" sz="1200" dirty="0">
                <a:solidFill>
                  <a:schemeClr val="tx2"/>
                </a:solidFill>
                <a:latin typeface="+mn-lt"/>
              </a:rPr>
              <a:t>shows ensemble spread.</a:t>
            </a:r>
          </a:p>
        </p:txBody>
      </p:sp>
      <p:pic>
        <p:nvPicPr>
          <p:cNvPr id="13" name="Content Placeholder 12">
            <a:extLst>
              <a:ext uri="{FF2B5EF4-FFF2-40B4-BE49-F238E27FC236}">
                <a16:creationId xmlns:a16="http://schemas.microsoft.com/office/drawing/2014/main" id="{6C67F0BC-9F74-4B27-82F0-F07B9B7B09F0}"/>
              </a:ext>
            </a:extLst>
          </p:cNvPr>
          <p:cNvPicPr>
            <a:picLocks noGrp="1" noChangeAspect="1"/>
          </p:cNvPicPr>
          <p:nvPr>
            <p:ph idx="12"/>
          </p:nvPr>
        </p:nvPicPr>
        <p:blipFill>
          <a:blip r:embed="rId2"/>
          <a:stretch>
            <a:fillRect/>
          </a:stretch>
        </p:blipFill>
        <p:spPr>
          <a:xfrm>
            <a:off x="4312800" y="2198810"/>
            <a:ext cx="4716544" cy="3674973"/>
          </a:xfrm>
        </p:spPr>
      </p:pic>
      <p:sp>
        <p:nvSpPr>
          <p:cNvPr id="10" name="Title 1">
            <a:extLst>
              <a:ext uri="{FF2B5EF4-FFF2-40B4-BE49-F238E27FC236}">
                <a16:creationId xmlns:a16="http://schemas.microsoft.com/office/drawing/2014/main" id="{31E22363-BEAF-4812-8CE1-571F7D93EBB3}"/>
              </a:ext>
            </a:extLst>
          </p:cNvPr>
          <p:cNvSpPr>
            <a:spLocks noGrp="1"/>
          </p:cNvSpPr>
          <p:nvPr>
            <p:ph type="title"/>
          </p:nvPr>
        </p:nvSpPr>
        <p:spPr>
          <a:xfrm>
            <a:off x="424800" y="1234800"/>
            <a:ext cx="8280000" cy="828000"/>
          </a:xfrm>
        </p:spPr>
        <p:txBody>
          <a:bodyPr/>
          <a:lstStyle/>
          <a:p>
            <a:r>
              <a:rPr lang="en-GB" dirty="0"/>
              <a:t>ASSIMILATING PSEUDO</a:t>
            </a:r>
            <a:br>
              <a:rPr lang="en-GB" dirty="0"/>
            </a:br>
            <a:r>
              <a:rPr lang="en-GB" dirty="0"/>
              <a:t>OBSERVATIONS OF SEA-ICE </a:t>
            </a:r>
            <a:br>
              <a:rPr lang="en-GB" dirty="0"/>
            </a:br>
            <a:r>
              <a:rPr lang="en-GB" dirty="0"/>
              <a:t>CONCENTRATION AND THICKNESS</a:t>
            </a:r>
          </a:p>
        </p:txBody>
      </p:sp>
    </p:spTree>
    <p:extLst>
      <p:ext uri="{BB962C8B-B14F-4D97-AF65-F5344CB8AC3E}">
        <p14:creationId xmlns:p14="http://schemas.microsoft.com/office/powerpoint/2010/main" val="32292803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12D094-2DCB-48EE-86C2-152DF5A960A9}"/>
              </a:ext>
            </a:extLst>
          </p:cNvPr>
          <p:cNvSpPr>
            <a:spLocks noGrp="1"/>
          </p:cNvSpPr>
          <p:nvPr>
            <p:ph type="sldNum" sz="quarter" idx="10"/>
          </p:nvPr>
        </p:nvSpPr>
        <p:spPr/>
        <p:txBody>
          <a:bodyPr/>
          <a:lstStyle/>
          <a:p>
            <a:fld id="{7D9A8A42-CDD3-483B-A525-DE73108F9D72}" type="slidenum">
              <a:rPr lang="en-GB" altLang="en-US" smtClean="0"/>
              <a:pPr/>
              <a:t>17</a:t>
            </a:fld>
            <a:endParaRPr lang="en-GB" altLang="en-US"/>
          </a:p>
        </p:txBody>
      </p:sp>
      <p:sp>
        <p:nvSpPr>
          <p:cNvPr id="4" name="Content Placeholder 3">
            <a:extLst>
              <a:ext uri="{FF2B5EF4-FFF2-40B4-BE49-F238E27FC236}">
                <a16:creationId xmlns:a16="http://schemas.microsoft.com/office/drawing/2014/main" id="{2F4C1C56-24AB-460A-A880-ED45F43CC615}"/>
              </a:ext>
            </a:extLst>
          </p:cNvPr>
          <p:cNvSpPr>
            <a:spLocks noGrp="1"/>
          </p:cNvSpPr>
          <p:nvPr>
            <p:ph idx="11"/>
          </p:nvPr>
        </p:nvSpPr>
        <p:spPr>
          <a:xfrm>
            <a:off x="424800" y="2132857"/>
            <a:ext cx="3888000" cy="4320000"/>
          </a:xfrm>
        </p:spPr>
        <p:txBody>
          <a:bodyPr/>
          <a:lstStyle/>
          <a:p>
            <a:r>
              <a:rPr lang="en-GB" sz="1800" dirty="0"/>
              <a:t>Assimilating thickness and concentration while using a forgetting factor of 0.97 to help produce spread in the model leads to better estimates of volume and very good estimates of extent.</a:t>
            </a:r>
          </a:p>
          <a:p>
            <a:endParaRPr lang="en-GB" sz="1800" dirty="0"/>
          </a:p>
          <a:p>
            <a:r>
              <a:rPr lang="en-GB" sz="1800" dirty="0"/>
              <a:t>In this experiment monthly mean ice thickness is assimilated at the end of every month, including Summer, where Cryosat-2 data is not available.</a:t>
            </a:r>
          </a:p>
          <a:p>
            <a:endParaRPr lang="en-GB" sz="1800" dirty="0"/>
          </a:p>
          <a:p>
            <a:r>
              <a:rPr lang="en-GB" sz="1800" dirty="0"/>
              <a:t>Here the assimilation of ice thickness seems to perform worse in Early Summer.</a:t>
            </a:r>
          </a:p>
        </p:txBody>
      </p:sp>
      <p:sp>
        <p:nvSpPr>
          <p:cNvPr id="5" name="TextBox 4">
            <a:extLst>
              <a:ext uri="{FF2B5EF4-FFF2-40B4-BE49-F238E27FC236}">
                <a16:creationId xmlns:a16="http://schemas.microsoft.com/office/drawing/2014/main" id="{06AD074B-87AB-4296-9335-DA0BB1580DEE}"/>
              </a:ext>
            </a:extLst>
          </p:cNvPr>
          <p:cNvSpPr txBox="1"/>
          <p:nvPr/>
        </p:nvSpPr>
        <p:spPr>
          <a:xfrm>
            <a:off x="4788024" y="5872550"/>
            <a:ext cx="3861955" cy="461665"/>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a:t>
            </a:r>
          </a:p>
        </p:txBody>
      </p:sp>
      <p:pic>
        <p:nvPicPr>
          <p:cNvPr id="8" name="Content Placeholder 7">
            <a:extLst>
              <a:ext uri="{FF2B5EF4-FFF2-40B4-BE49-F238E27FC236}">
                <a16:creationId xmlns:a16="http://schemas.microsoft.com/office/drawing/2014/main" id="{5AA92CF2-E0E8-4537-B7FF-30097DC1D6B1}"/>
              </a:ext>
            </a:extLst>
          </p:cNvPr>
          <p:cNvPicPr>
            <a:picLocks noGrp="1" noChangeAspect="1"/>
          </p:cNvPicPr>
          <p:nvPr>
            <p:ph idx="12"/>
          </p:nvPr>
        </p:nvPicPr>
        <p:blipFill>
          <a:blip r:embed="rId2"/>
          <a:stretch>
            <a:fillRect/>
          </a:stretch>
        </p:blipFill>
        <p:spPr>
          <a:xfrm>
            <a:off x="4312800" y="2132857"/>
            <a:ext cx="4686183" cy="3664094"/>
          </a:xfrm>
        </p:spPr>
      </p:pic>
      <p:sp>
        <p:nvSpPr>
          <p:cNvPr id="7" name="TextBox 6">
            <a:extLst>
              <a:ext uri="{FF2B5EF4-FFF2-40B4-BE49-F238E27FC236}">
                <a16:creationId xmlns:a16="http://schemas.microsoft.com/office/drawing/2014/main" id="{98A10538-F479-409E-90A0-2EDEE80BF3A3}"/>
              </a:ext>
            </a:extLst>
          </p:cNvPr>
          <p:cNvSpPr txBox="1"/>
          <p:nvPr/>
        </p:nvSpPr>
        <p:spPr>
          <a:xfrm>
            <a:off x="4788024" y="5872550"/>
            <a:ext cx="4304383" cy="646331"/>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 Line shows ensemble mean and shade</a:t>
            </a:r>
          </a:p>
          <a:p>
            <a:r>
              <a:rPr lang="en-GB" sz="1200" dirty="0">
                <a:solidFill>
                  <a:schemeClr val="tx2"/>
                </a:solidFill>
                <a:latin typeface="+mn-lt"/>
              </a:rPr>
              <a:t>shows ensemble spread.</a:t>
            </a:r>
          </a:p>
        </p:txBody>
      </p:sp>
      <p:sp>
        <p:nvSpPr>
          <p:cNvPr id="10" name="Title 1">
            <a:extLst>
              <a:ext uri="{FF2B5EF4-FFF2-40B4-BE49-F238E27FC236}">
                <a16:creationId xmlns:a16="http://schemas.microsoft.com/office/drawing/2014/main" id="{02AF9694-51B1-4DC7-99E4-048A824B3CC1}"/>
              </a:ext>
            </a:extLst>
          </p:cNvPr>
          <p:cNvSpPr>
            <a:spLocks noGrp="1"/>
          </p:cNvSpPr>
          <p:nvPr>
            <p:ph type="title"/>
          </p:nvPr>
        </p:nvSpPr>
        <p:spPr>
          <a:xfrm>
            <a:off x="424800" y="1234800"/>
            <a:ext cx="8280000" cy="828000"/>
          </a:xfrm>
        </p:spPr>
        <p:txBody>
          <a:bodyPr/>
          <a:lstStyle/>
          <a:p>
            <a:r>
              <a:rPr lang="en-GB" dirty="0"/>
              <a:t>ASSIMILATING PSEUDO</a:t>
            </a:r>
            <a:br>
              <a:rPr lang="en-GB" dirty="0"/>
            </a:br>
            <a:r>
              <a:rPr lang="en-GB" dirty="0"/>
              <a:t>OBSERVATIONS OF SEA-ICE </a:t>
            </a:r>
            <a:br>
              <a:rPr lang="en-GB" dirty="0"/>
            </a:br>
            <a:r>
              <a:rPr lang="en-GB" dirty="0"/>
              <a:t>CONCENTRATION AND THICKNESS</a:t>
            </a:r>
          </a:p>
        </p:txBody>
      </p:sp>
    </p:spTree>
    <p:extLst>
      <p:ext uri="{BB962C8B-B14F-4D97-AF65-F5344CB8AC3E}">
        <p14:creationId xmlns:p14="http://schemas.microsoft.com/office/powerpoint/2010/main" val="37656944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12D094-2DCB-48EE-86C2-152DF5A960A9}"/>
              </a:ext>
            </a:extLst>
          </p:cNvPr>
          <p:cNvSpPr>
            <a:spLocks noGrp="1"/>
          </p:cNvSpPr>
          <p:nvPr>
            <p:ph type="sldNum" sz="quarter" idx="10"/>
          </p:nvPr>
        </p:nvSpPr>
        <p:spPr/>
        <p:txBody>
          <a:bodyPr/>
          <a:lstStyle/>
          <a:p>
            <a:fld id="{7D9A8A42-CDD3-483B-A525-DE73108F9D72}" type="slidenum">
              <a:rPr lang="en-GB" altLang="en-US" smtClean="0"/>
              <a:pPr/>
              <a:t>18</a:t>
            </a:fld>
            <a:endParaRPr lang="en-GB" altLang="en-US"/>
          </a:p>
        </p:txBody>
      </p:sp>
      <p:sp>
        <p:nvSpPr>
          <p:cNvPr id="4" name="Content Placeholder 3">
            <a:extLst>
              <a:ext uri="{FF2B5EF4-FFF2-40B4-BE49-F238E27FC236}">
                <a16:creationId xmlns:a16="http://schemas.microsoft.com/office/drawing/2014/main" id="{2F4C1C56-24AB-460A-A880-ED45F43CC615}"/>
              </a:ext>
            </a:extLst>
          </p:cNvPr>
          <p:cNvSpPr>
            <a:spLocks noGrp="1"/>
          </p:cNvSpPr>
          <p:nvPr>
            <p:ph idx="11"/>
          </p:nvPr>
        </p:nvSpPr>
        <p:spPr>
          <a:xfrm>
            <a:off x="422339" y="2092635"/>
            <a:ext cx="3888000" cy="4320000"/>
          </a:xfrm>
        </p:spPr>
        <p:txBody>
          <a:bodyPr/>
          <a:lstStyle/>
          <a:p>
            <a:r>
              <a:rPr lang="en-GB" sz="1800" dirty="0"/>
              <a:t>In this second experiment we try to assimilate pseudo-observations of concentration and thickness from one of our control runs (again we use perturbed 2012 NCEP forcing).</a:t>
            </a:r>
          </a:p>
          <a:p>
            <a:endParaRPr lang="en-GB" sz="1800" dirty="0"/>
          </a:p>
          <a:p>
            <a:r>
              <a:rPr lang="en-GB" sz="1800" dirty="0"/>
              <a:t>This time we ran three different versions of CICE-PDAF 1) control, with no assimilation 2) assimilation of daily ice concentration 3) assimilation of concentration and monthly mean ice thickness.</a:t>
            </a:r>
          </a:p>
          <a:p>
            <a:endParaRPr lang="en-GB" sz="1800" dirty="0"/>
          </a:p>
          <a:p>
            <a:r>
              <a:rPr lang="en-GB" sz="1800" dirty="0"/>
              <a:t>Good initial improvement in ice volume when also assimilating sea ice thicknesses.</a:t>
            </a:r>
          </a:p>
        </p:txBody>
      </p:sp>
      <p:sp>
        <p:nvSpPr>
          <p:cNvPr id="5" name="TextBox 4">
            <a:extLst>
              <a:ext uri="{FF2B5EF4-FFF2-40B4-BE49-F238E27FC236}">
                <a16:creationId xmlns:a16="http://schemas.microsoft.com/office/drawing/2014/main" id="{06AD074B-87AB-4296-9335-DA0BB1580DEE}"/>
              </a:ext>
            </a:extLst>
          </p:cNvPr>
          <p:cNvSpPr txBox="1"/>
          <p:nvPr/>
        </p:nvSpPr>
        <p:spPr>
          <a:xfrm>
            <a:off x="4788024" y="5872550"/>
            <a:ext cx="3861955" cy="461665"/>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a:t>
            </a:r>
          </a:p>
        </p:txBody>
      </p:sp>
      <p:sp>
        <p:nvSpPr>
          <p:cNvPr id="7" name="TextBox 6">
            <a:extLst>
              <a:ext uri="{FF2B5EF4-FFF2-40B4-BE49-F238E27FC236}">
                <a16:creationId xmlns:a16="http://schemas.microsoft.com/office/drawing/2014/main" id="{318E324C-3F61-48D5-880F-699DF5E75D37}"/>
              </a:ext>
            </a:extLst>
          </p:cNvPr>
          <p:cNvSpPr txBox="1"/>
          <p:nvPr/>
        </p:nvSpPr>
        <p:spPr>
          <a:xfrm>
            <a:off x="4788024" y="5872550"/>
            <a:ext cx="4304383" cy="646331"/>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 Line shows ensemble mean and shade</a:t>
            </a:r>
          </a:p>
          <a:p>
            <a:r>
              <a:rPr lang="en-GB" sz="1200" dirty="0">
                <a:solidFill>
                  <a:schemeClr val="tx2"/>
                </a:solidFill>
                <a:latin typeface="+mn-lt"/>
              </a:rPr>
              <a:t>shows ensemble spread.</a:t>
            </a:r>
          </a:p>
        </p:txBody>
      </p:sp>
      <p:sp>
        <p:nvSpPr>
          <p:cNvPr id="9" name="Title 1">
            <a:extLst>
              <a:ext uri="{FF2B5EF4-FFF2-40B4-BE49-F238E27FC236}">
                <a16:creationId xmlns:a16="http://schemas.microsoft.com/office/drawing/2014/main" id="{7D47DDE7-6569-49E1-9E66-1238AD4A806F}"/>
              </a:ext>
            </a:extLst>
          </p:cNvPr>
          <p:cNvSpPr>
            <a:spLocks noGrp="1"/>
          </p:cNvSpPr>
          <p:nvPr>
            <p:ph type="title"/>
          </p:nvPr>
        </p:nvSpPr>
        <p:spPr>
          <a:xfrm>
            <a:off x="424800" y="1234800"/>
            <a:ext cx="8280000" cy="828000"/>
          </a:xfrm>
        </p:spPr>
        <p:txBody>
          <a:bodyPr/>
          <a:lstStyle/>
          <a:p>
            <a:r>
              <a:rPr lang="en-GB" dirty="0"/>
              <a:t>ASSIMILATING PSEUDO</a:t>
            </a:r>
            <a:br>
              <a:rPr lang="en-GB" dirty="0"/>
            </a:br>
            <a:r>
              <a:rPr lang="en-GB" dirty="0"/>
              <a:t>OBSERVATIONS OF SEA-ICE </a:t>
            </a:r>
            <a:br>
              <a:rPr lang="en-GB" dirty="0"/>
            </a:br>
            <a:r>
              <a:rPr lang="en-GB" dirty="0"/>
              <a:t>CONCENTRATION AND THICKNESS</a:t>
            </a:r>
          </a:p>
        </p:txBody>
      </p:sp>
      <p:pic>
        <p:nvPicPr>
          <p:cNvPr id="12" name="Content Placeholder 11">
            <a:extLst>
              <a:ext uri="{FF2B5EF4-FFF2-40B4-BE49-F238E27FC236}">
                <a16:creationId xmlns:a16="http://schemas.microsoft.com/office/drawing/2014/main" id="{9BCBCB46-51BA-465C-BC20-19613E2BADC1}"/>
              </a:ext>
            </a:extLst>
          </p:cNvPr>
          <p:cNvPicPr>
            <a:picLocks noGrp="1" noChangeAspect="1"/>
          </p:cNvPicPr>
          <p:nvPr>
            <p:ph idx="12"/>
          </p:nvPr>
        </p:nvPicPr>
        <p:blipFill>
          <a:blip r:embed="rId2"/>
          <a:stretch>
            <a:fillRect/>
          </a:stretch>
        </p:blipFill>
        <p:spPr>
          <a:xfrm>
            <a:off x="4277796" y="2132857"/>
            <a:ext cx="4757255" cy="3739694"/>
          </a:xfrm>
        </p:spPr>
      </p:pic>
    </p:spTree>
    <p:extLst>
      <p:ext uri="{BB962C8B-B14F-4D97-AF65-F5344CB8AC3E}">
        <p14:creationId xmlns:p14="http://schemas.microsoft.com/office/powerpoint/2010/main" val="294003613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12D094-2DCB-48EE-86C2-152DF5A960A9}"/>
              </a:ext>
            </a:extLst>
          </p:cNvPr>
          <p:cNvSpPr>
            <a:spLocks noGrp="1"/>
          </p:cNvSpPr>
          <p:nvPr>
            <p:ph type="sldNum" sz="quarter" idx="10"/>
          </p:nvPr>
        </p:nvSpPr>
        <p:spPr/>
        <p:txBody>
          <a:bodyPr/>
          <a:lstStyle/>
          <a:p>
            <a:fld id="{7D9A8A42-CDD3-483B-A525-DE73108F9D72}" type="slidenum">
              <a:rPr lang="en-GB" altLang="en-US" smtClean="0"/>
              <a:pPr/>
              <a:t>19</a:t>
            </a:fld>
            <a:endParaRPr lang="en-GB" altLang="en-US"/>
          </a:p>
        </p:txBody>
      </p:sp>
      <p:sp>
        <p:nvSpPr>
          <p:cNvPr id="4" name="Content Placeholder 3">
            <a:extLst>
              <a:ext uri="{FF2B5EF4-FFF2-40B4-BE49-F238E27FC236}">
                <a16:creationId xmlns:a16="http://schemas.microsoft.com/office/drawing/2014/main" id="{2F4C1C56-24AB-460A-A880-ED45F43CC615}"/>
              </a:ext>
            </a:extLst>
          </p:cNvPr>
          <p:cNvSpPr>
            <a:spLocks noGrp="1"/>
          </p:cNvSpPr>
          <p:nvPr>
            <p:ph idx="11"/>
          </p:nvPr>
        </p:nvSpPr>
        <p:spPr/>
        <p:txBody>
          <a:bodyPr/>
          <a:lstStyle/>
          <a:p>
            <a:r>
              <a:rPr lang="en-GB" sz="1600" dirty="0"/>
              <a:t>Looking at a grid cell level we can see that the first assimilation of ice thickness at the end of January has a big effect on the ability of the model to correctly estimate the ice thickness in the first half of the year.</a:t>
            </a:r>
          </a:p>
          <a:p>
            <a:endParaRPr lang="en-GB" sz="1600" dirty="0"/>
          </a:p>
          <a:p>
            <a:r>
              <a:rPr lang="en-GB" sz="1600" dirty="0"/>
              <a:t>On the other hand in the run where only concentration is assimilated it tends to follow the non-assimilation ‘control’ run during the first half of the year. </a:t>
            </a:r>
          </a:p>
          <a:p>
            <a:endParaRPr lang="en-GB" sz="1600" dirty="0"/>
          </a:p>
          <a:p>
            <a:r>
              <a:rPr lang="en-GB" sz="1600" dirty="0"/>
              <a:t>It may be important to assimilate ice thickness in order to get a good understanding of the ice at grid-cell level.</a:t>
            </a:r>
          </a:p>
        </p:txBody>
      </p:sp>
      <p:sp>
        <p:nvSpPr>
          <p:cNvPr id="7" name="TextBox 6">
            <a:extLst>
              <a:ext uri="{FF2B5EF4-FFF2-40B4-BE49-F238E27FC236}">
                <a16:creationId xmlns:a16="http://schemas.microsoft.com/office/drawing/2014/main" id="{D1A2CE22-86A1-4F7F-8C40-A658BAA00F89}"/>
              </a:ext>
            </a:extLst>
          </p:cNvPr>
          <p:cNvSpPr txBox="1"/>
          <p:nvPr/>
        </p:nvSpPr>
        <p:spPr>
          <a:xfrm>
            <a:off x="4825096" y="6039739"/>
            <a:ext cx="3861955" cy="461665"/>
          </a:xfrm>
          <a:prstGeom prst="rect">
            <a:avLst/>
          </a:prstGeom>
          <a:noFill/>
        </p:spPr>
        <p:txBody>
          <a:bodyPr wrap="none" rtlCol="0">
            <a:spAutoFit/>
          </a:bodyPr>
          <a:lstStyle/>
          <a:p>
            <a:r>
              <a:rPr lang="en-GB" sz="1200" dirty="0">
                <a:solidFill>
                  <a:schemeClr val="tx2"/>
                </a:solidFill>
                <a:latin typeface="+mn-lt"/>
              </a:rPr>
              <a:t>Note: </a:t>
            </a:r>
            <a:r>
              <a:rPr lang="en-GB" sz="1200" dirty="0"/>
              <a:t>0.1 error in ice concentration and 0.4m error in ice</a:t>
            </a:r>
          </a:p>
          <a:p>
            <a:r>
              <a:rPr lang="en-GB" sz="1200" dirty="0"/>
              <a:t>t</a:t>
            </a:r>
            <a:r>
              <a:rPr lang="en-GB" sz="1200" dirty="0">
                <a:solidFill>
                  <a:schemeClr val="tx2"/>
                </a:solidFill>
                <a:latin typeface="+mn-lt"/>
              </a:rPr>
              <a:t>hickness observations. </a:t>
            </a:r>
          </a:p>
        </p:txBody>
      </p:sp>
      <p:sp>
        <p:nvSpPr>
          <p:cNvPr id="10" name="Title 1">
            <a:extLst>
              <a:ext uri="{FF2B5EF4-FFF2-40B4-BE49-F238E27FC236}">
                <a16:creationId xmlns:a16="http://schemas.microsoft.com/office/drawing/2014/main" id="{847B415A-FA25-4380-98EF-8DEAB56CC383}"/>
              </a:ext>
            </a:extLst>
          </p:cNvPr>
          <p:cNvSpPr>
            <a:spLocks noGrp="1"/>
          </p:cNvSpPr>
          <p:nvPr>
            <p:ph type="title"/>
          </p:nvPr>
        </p:nvSpPr>
        <p:spPr>
          <a:xfrm>
            <a:off x="424800" y="1234800"/>
            <a:ext cx="8280000" cy="828000"/>
          </a:xfrm>
        </p:spPr>
        <p:txBody>
          <a:bodyPr/>
          <a:lstStyle/>
          <a:p>
            <a:r>
              <a:rPr lang="en-GB" dirty="0"/>
              <a:t>ASSIMILATING PSEUDO</a:t>
            </a:r>
            <a:br>
              <a:rPr lang="en-GB" dirty="0"/>
            </a:br>
            <a:r>
              <a:rPr lang="en-GB" dirty="0"/>
              <a:t>OBSERVATIONS OF SEA-ICE </a:t>
            </a:r>
            <a:br>
              <a:rPr lang="en-GB" dirty="0"/>
            </a:br>
            <a:r>
              <a:rPr lang="en-GB" dirty="0"/>
              <a:t>CONCENTRATION AND THICKNESS</a:t>
            </a:r>
          </a:p>
        </p:txBody>
      </p:sp>
      <p:pic>
        <p:nvPicPr>
          <p:cNvPr id="8" name="Content Placeholder 7">
            <a:extLst>
              <a:ext uri="{FF2B5EF4-FFF2-40B4-BE49-F238E27FC236}">
                <a16:creationId xmlns:a16="http://schemas.microsoft.com/office/drawing/2014/main" id="{D5D7274D-F106-434E-B56C-1BABE3F84465}"/>
              </a:ext>
            </a:extLst>
          </p:cNvPr>
          <p:cNvPicPr>
            <a:picLocks noGrp="1" noChangeAspect="1"/>
          </p:cNvPicPr>
          <p:nvPr>
            <p:ph idx="12"/>
          </p:nvPr>
        </p:nvPicPr>
        <p:blipFill>
          <a:blip r:embed="rId2"/>
          <a:stretch>
            <a:fillRect/>
          </a:stretch>
        </p:blipFill>
        <p:spPr>
          <a:xfrm>
            <a:off x="4286173" y="2356506"/>
            <a:ext cx="4690910" cy="3625084"/>
          </a:xfrm>
        </p:spPr>
      </p:pic>
    </p:spTree>
    <p:extLst>
      <p:ext uri="{BB962C8B-B14F-4D97-AF65-F5344CB8AC3E}">
        <p14:creationId xmlns:p14="http://schemas.microsoft.com/office/powerpoint/2010/main" val="36093883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A9C0-9B68-4B83-A5EB-44740C604F31}"/>
              </a:ext>
            </a:extLst>
          </p:cNvPr>
          <p:cNvSpPr>
            <a:spLocks noGrp="1"/>
          </p:cNvSpPr>
          <p:nvPr>
            <p:ph type="title"/>
          </p:nvPr>
        </p:nvSpPr>
        <p:spPr>
          <a:xfrm>
            <a:off x="432000" y="938611"/>
            <a:ext cx="8280000" cy="828000"/>
          </a:xfrm>
        </p:spPr>
        <p:txBody>
          <a:bodyPr/>
          <a:lstStyle/>
          <a:p>
            <a:r>
              <a:rPr lang="en-GB" dirty="0"/>
              <a:t>OUTLINE</a:t>
            </a:r>
          </a:p>
        </p:txBody>
      </p:sp>
      <p:sp>
        <p:nvSpPr>
          <p:cNvPr id="3" name="Content Placeholder 2">
            <a:extLst>
              <a:ext uri="{FF2B5EF4-FFF2-40B4-BE49-F238E27FC236}">
                <a16:creationId xmlns:a16="http://schemas.microsoft.com/office/drawing/2014/main" id="{68EBEAB2-6A1E-41B5-B207-54FC5A3571CA}"/>
              </a:ext>
            </a:extLst>
          </p:cNvPr>
          <p:cNvSpPr>
            <a:spLocks noGrp="1"/>
          </p:cNvSpPr>
          <p:nvPr>
            <p:ph idx="1"/>
          </p:nvPr>
        </p:nvSpPr>
        <p:spPr>
          <a:xfrm>
            <a:off x="432000" y="1849185"/>
            <a:ext cx="8280000" cy="3960000"/>
          </a:xfrm>
        </p:spPr>
        <p:txBody>
          <a:bodyPr/>
          <a:lstStyle/>
          <a:p>
            <a:r>
              <a:rPr lang="en-GB" sz="1800" dirty="0"/>
              <a:t>Part 1: Goals, Motivation and model setup</a:t>
            </a:r>
          </a:p>
          <a:p>
            <a:r>
              <a:rPr lang="en-GB" sz="1800" dirty="0">
                <a:solidFill>
                  <a:srgbClr val="C00000"/>
                </a:solidFill>
              </a:rPr>
              <a:t>Project Goals and Motivation</a:t>
            </a:r>
          </a:p>
          <a:p>
            <a:r>
              <a:rPr lang="en-GB" sz="1800" dirty="0">
                <a:solidFill>
                  <a:srgbClr val="C00000"/>
                </a:solidFill>
              </a:rPr>
              <a:t>CICE-PDAF Coupling</a:t>
            </a:r>
          </a:p>
          <a:p>
            <a:r>
              <a:rPr lang="en-GB" sz="1800" dirty="0">
                <a:solidFill>
                  <a:srgbClr val="C00000"/>
                </a:solidFill>
              </a:rPr>
              <a:t>How does the Kalman filter work?</a:t>
            </a:r>
          </a:p>
          <a:p>
            <a:endParaRPr lang="en-GB" sz="1800" dirty="0"/>
          </a:p>
          <a:p>
            <a:r>
              <a:rPr lang="en-GB" sz="1800" dirty="0"/>
              <a:t>Part 2: Generating Ensemble Spread</a:t>
            </a:r>
          </a:p>
          <a:p>
            <a:endParaRPr lang="en-GB" sz="1800" dirty="0"/>
          </a:p>
          <a:p>
            <a:r>
              <a:rPr lang="en-GB" sz="1800" dirty="0"/>
              <a:t>Part 3: Experiments with CICE-PDAF</a:t>
            </a:r>
          </a:p>
          <a:p>
            <a:r>
              <a:rPr lang="en-GB" sz="1800" dirty="0">
                <a:solidFill>
                  <a:srgbClr val="C00000"/>
                </a:solidFill>
              </a:rPr>
              <a:t>Setup and post-processing of PDAF analysis</a:t>
            </a:r>
          </a:p>
          <a:p>
            <a:r>
              <a:rPr lang="en-GB" sz="1800" dirty="0">
                <a:solidFill>
                  <a:srgbClr val="C00000"/>
                </a:solidFill>
              </a:rPr>
              <a:t>How does CPOM-CICE behave when sea ice concentration and thickness are assimilated?</a:t>
            </a:r>
            <a:endParaRPr lang="en-GB" sz="1800" dirty="0"/>
          </a:p>
          <a:p>
            <a:pPr marL="0" indent="0">
              <a:buNone/>
            </a:pPr>
            <a:endParaRPr lang="en-GB" sz="1800" dirty="0"/>
          </a:p>
          <a:p>
            <a:r>
              <a:rPr lang="en-GB" sz="1800" dirty="0"/>
              <a:t>Summary and Next Steps</a:t>
            </a:r>
          </a:p>
          <a:p>
            <a:endParaRPr lang="en-GB" sz="2400" dirty="0"/>
          </a:p>
        </p:txBody>
      </p:sp>
      <p:sp>
        <p:nvSpPr>
          <p:cNvPr id="4" name="Slide Number Placeholder 3">
            <a:extLst>
              <a:ext uri="{FF2B5EF4-FFF2-40B4-BE49-F238E27FC236}">
                <a16:creationId xmlns:a16="http://schemas.microsoft.com/office/drawing/2014/main" id="{0A9EB4FD-7D66-4836-BE77-57F8B5826A42}"/>
              </a:ext>
            </a:extLst>
          </p:cNvPr>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2324610008"/>
      </p:ext>
    </p:extLst>
  </p:cSld>
  <p:clrMapOvr>
    <a:masterClrMapping/>
  </p:clrMapOvr>
  <p:transition advTm="30915">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3D78-8359-483C-A0F0-A3E64EC16A16}"/>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9AA016BF-DA16-468C-A857-530042BA20FE}"/>
              </a:ext>
            </a:extLst>
          </p:cNvPr>
          <p:cNvSpPr>
            <a:spLocks noGrp="1"/>
          </p:cNvSpPr>
          <p:nvPr>
            <p:ph idx="1"/>
          </p:nvPr>
        </p:nvSpPr>
        <p:spPr/>
        <p:txBody>
          <a:bodyPr/>
          <a:lstStyle/>
          <a:p>
            <a:r>
              <a:rPr lang="en-GB" sz="2200" dirty="0"/>
              <a:t>Fully coupled sea ice data assimilation model: CICE-PDAF (using CPOM version of CICE).</a:t>
            </a:r>
          </a:p>
          <a:p>
            <a:endParaRPr lang="en-GB" sz="2200" dirty="0"/>
          </a:p>
          <a:p>
            <a:r>
              <a:rPr lang="en-GB" sz="2200" dirty="0"/>
              <a:t>We have tested assimilation of pseudo-observations of sea ice concentration and thickness with our method of generating ensemble spread by perturbing the atmospheric </a:t>
            </a:r>
            <a:r>
              <a:rPr lang="en-GB" sz="2200" dirty="0" err="1"/>
              <a:t>forcings</a:t>
            </a:r>
            <a:r>
              <a:rPr lang="en-GB" sz="2200" dirty="0"/>
              <a:t>.</a:t>
            </a:r>
          </a:p>
          <a:p>
            <a:endParaRPr lang="en-GB" sz="2200" dirty="0"/>
          </a:p>
          <a:p>
            <a:r>
              <a:rPr lang="en-GB" sz="2200" dirty="0"/>
              <a:t>Assimilating both sea ice concentration and thickness seems to be most important for understanding the full state of the Arctic sea ice.</a:t>
            </a:r>
          </a:p>
          <a:p>
            <a:endParaRPr lang="en-GB" sz="2200" dirty="0"/>
          </a:p>
          <a:p>
            <a:endParaRPr lang="en-GB" sz="2200"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1EF8920-95CB-4AFB-BCEB-881A8CF18BF4}"/>
              </a:ext>
            </a:extLst>
          </p:cNvPr>
          <p:cNvSpPr>
            <a:spLocks noGrp="1"/>
          </p:cNvSpPr>
          <p:nvPr>
            <p:ph type="sldNum" sz="quarter" idx="10"/>
          </p:nvPr>
        </p:nvSpPr>
        <p:spPr/>
        <p:txBody>
          <a:bodyPr/>
          <a:lstStyle/>
          <a:p>
            <a:fld id="{DCF6A46F-80AB-49F3-8C7E-9717ED945456}" type="slidenum">
              <a:rPr lang="en-GB" altLang="en-US" smtClean="0"/>
              <a:pPr/>
              <a:t>20</a:t>
            </a:fld>
            <a:endParaRPr lang="en-GB" altLang="en-US"/>
          </a:p>
        </p:txBody>
      </p:sp>
    </p:spTree>
    <p:extLst>
      <p:ext uri="{BB962C8B-B14F-4D97-AF65-F5344CB8AC3E}">
        <p14:creationId xmlns:p14="http://schemas.microsoft.com/office/powerpoint/2010/main" val="1487616491"/>
      </p:ext>
    </p:extLst>
  </p:cSld>
  <p:clrMapOvr>
    <a:masterClrMapping/>
  </p:clrMapOvr>
  <p:transition advTm="26782">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DFA4-486F-4B05-9058-60A74C765576}"/>
              </a:ext>
            </a:extLst>
          </p:cNvPr>
          <p:cNvSpPr>
            <a:spLocks noGrp="1"/>
          </p:cNvSpPr>
          <p:nvPr>
            <p:ph type="title"/>
          </p:nvPr>
        </p:nvSpPr>
        <p:spPr>
          <a:xfrm>
            <a:off x="424800" y="921274"/>
            <a:ext cx="8280000" cy="828000"/>
          </a:xfrm>
        </p:spPr>
        <p:txBody>
          <a:bodyPr/>
          <a:lstStyle/>
          <a:p>
            <a:r>
              <a:rPr lang="en-GB" dirty="0"/>
              <a:t>NEXT STEPS</a:t>
            </a:r>
          </a:p>
        </p:txBody>
      </p:sp>
      <p:sp>
        <p:nvSpPr>
          <p:cNvPr id="3" name="Content Placeholder 2">
            <a:extLst>
              <a:ext uri="{FF2B5EF4-FFF2-40B4-BE49-F238E27FC236}">
                <a16:creationId xmlns:a16="http://schemas.microsoft.com/office/drawing/2014/main" id="{CA3AFC82-5AAC-412D-B574-CAAC273E4453}"/>
              </a:ext>
            </a:extLst>
          </p:cNvPr>
          <p:cNvSpPr>
            <a:spLocks noGrp="1"/>
          </p:cNvSpPr>
          <p:nvPr>
            <p:ph idx="1"/>
          </p:nvPr>
        </p:nvSpPr>
        <p:spPr>
          <a:xfrm>
            <a:off x="402109" y="1999652"/>
            <a:ext cx="8280000" cy="3960000"/>
          </a:xfrm>
        </p:spPr>
        <p:txBody>
          <a:bodyPr/>
          <a:lstStyle/>
          <a:p>
            <a:r>
              <a:rPr lang="en-GB" dirty="0"/>
              <a:t>Do further testing of coupled CICE-PDAF assimilation system with larger ensemble size (n=100)</a:t>
            </a:r>
          </a:p>
          <a:p>
            <a:endParaRPr lang="en-GB" dirty="0"/>
          </a:p>
          <a:p>
            <a:r>
              <a:rPr lang="en-GB" dirty="0"/>
              <a:t>Assimilate Cryosat-2 monthly mean thickness alongside concentration in shorter runs. Also possibility of Envisat-Cryosat-2 continuous time series (Tilling et al. 2019).</a:t>
            </a:r>
          </a:p>
          <a:p>
            <a:endParaRPr lang="en-GB" dirty="0"/>
          </a:p>
          <a:p>
            <a:r>
              <a:rPr lang="en-GB" dirty="0"/>
              <a:t>Assimilate Cryosat-2 sea ice thickness distributions and freeboards alongside concentration for longer periods (Schroeder et al. 2019). </a:t>
            </a:r>
          </a:p>
          <a:p>
            <a:endParaRPr lang="en-GB" dirty="0"/>
          </a:p>
          <a:p>
            <a:r>
              <a:rPr lang="en-GB" b="1" dirty="0"/>
              <a:t>Produce a sea ice reanalysis over the satellite era to understand proximate causes of changes in the Arctic sea ice cover.</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6EC7676-85C0-4E82-BB1E-918395356848}"/>
              </a:ext>
            </a:extLst>
          </p:cNvPr>
          <p:cNvSpPr>
            <a:spLocks noGrp="1"/>
          </p:cNvSpPr>
          <p:nvPr>
            <p:ph type="sldNum" sz="quarter" idx="10"/>
          </p:nvPr>
        </p:nvSpPr>
        <p:spPr/>
        <p:txBody>
          <a:bodyPr/>
          <a:lstStyle/>
          <a:p>
            <a:fld id="{DCF6A46F-80AB-49F3-8C7E-9717ED945456}" type="slidenum">
              <a:rPr lang="en-GB" altLang="en-US" smtClean="0"/>
              <a:pPr/>
              <a:t>21</a:t>
            </a:fld>
            <a:endParaRPr lang="en-GB" altLang="en-US"/>
          </a:p>
        </p:txBody>
      </p:sp>
    </p:spTree>
    <p:extLst>
      <p:ext uri="{BB962C8B-B14F-4D97-AF65-F5344CB8AC3E}">
        <p14:creationId xmlns:p14="http://schemas.microsoft.com/office/powerpoint/2010/main" val="3203998751"/>
      </p:ext>
    </p:extLst>
  </p:cSld>
  <p:clrMapOvr>
    <a:masterClrMapping/>
  </p:clrMapOvr>
  <p:transition advTm="49409">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9D118-C98C-43BE-8DCC-695B65C0289A}"/>
              </a:ext>
            </a:extLst>
          </p:cNvPr>
          <p:cNvSpPr>
            <a:spLocks noGrp="1"/>
          </p:cNvSpPr>
          <p:nvPr>
            <p:ph type="sldNum" sz="quarter" idx="10"/>
          </p:nvPr>
        </p:nvSpPr>
        <p:spPr/>
        <p:txBody>
          <a:bodyPr/>
          <a:lstStyle/>
          <a:p>
            <a:fld id="{8CAE96E1-FE19-476C-9CF0-3BB4903735D9}" type="slidenum">
              <a:rPr lang="en-GB" altLang="en-US" smtClean="0"/>
              <a:pPr/>
              <a:t>3</a:t>
            </a:fld>
            <a:endParaRPr lang="en-GB" altLang="en-US"/>
          </a:p>
        </p:txBody>
      </p:sp>
      <p:pic>
        <p:nvPicPr>
          <p:cNvPr id="4" name="Picture Placeholder 7" descr="Water next to the ocean&#10;&#10;Description automatically generated">
            <a:extLst>
              <a:ext uri="{FF2B5EF4-FFF2-40B4-BE49-F238E27FC236}">
                <a16:creationId xmlns:a16="http://schemas.microsoft.com/office/drawing/2014/main" id="{72881BA1-304C-47EA-9E08-40CFB389AC0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t="25902" b="25902"/>
          <a:stretch>
            <a:fillRect/>
          </a:stretch>
        </p:blipFill>
        <p:spPr>
          <a:xfrm>
            <a:off x="0" y="1124744"/>
            <a:ext cx="9144000" cy="2468743"/>
          </a:xfrm>
        </p:spPr>
      </p:pic>
      <p:sp>
        <p:nvSpPr>
          <p:cNvPr id="5" name="TextBox 4">
            <a:extLst>
              <a:ext uri="{FF2B5EF4-FFF2-40B4-BE49-F238E27FC236}">
                <a16:creationId xmlns:a16="http://schemas.microsoft.com/office/drawing/2014/main" id="{37478B57-E553-40CE-AAD6-514BF49F2A5C}"/>
              </a:ext>
            </a:extLst>
          </p:cNvPr>
          <p:cNvSpPr txBox="1"/>
          <p:nvPr/>
        </p:nvSpPr>
        <p:spPr>
          <a:xfrm>
            <a:off x="539552" y="4005064"/>
            <a:ext cx="5596404" cy="1200329"/>
          </a:xfrm>
          <a:prstGeom prst="rect">
            <a:avLst/>
          </a:prstGeom>
          <a:noFill/>
        </p:spPr>
        <p:txBody>
          <a:bodyPr wrap="none" rtlCol="0">
            <a:spAutoFit/>
          </a:bodyPr>
          <a:lstStyle/>
          <a:p>
            <a:r>
              <a:rPr lang="en-GB" sz="3600" dirty="0">
                <a:solidFill>
                  <a:srgbClr val="FDFDFD"/>
                </a:solidFill>
                <a:latin typeface="Arial Bold" panose="020B0704020202020204" pitchFamily="34" charset="0"/>
                <a:cs typeface="Arial Bold" panose="020B0704020202020204" pitchFamily="34" charset="0"/>
              </a:rPr>
              <a:t>Part 1: Goals, Motivation</a:t>
            </a:r>
          </a:p>
          <a:p>
            <a:r>
              <a:rPr lang="en-GB" sz="3600" dirty="0">
                <a:solidFill>
                  <a:srgbClr val="FDFDFD"/>
                </a:solidFill>
                <a:latin typeface="Arial Bold" panose="020B0704020202020204" pitchFamily="34" charset="0"/>
                <a:cs typeface="Arial Bold" panose="020B0704020202020204" pitchFamily="34" charset="0"/>
              </a:rPr>
              <a:t>and Model Setup</a:t>
            </a:r>
          </a:p>
        </p:txBody>
      </p:sp>
    </p:spTree>
    <p:extLst>
      <p:ext uri="{BB962C8B-B14F-4D97-AF65-F5344CB8AC3E}">
        <p14:creationId xmlns:p14="http://schemas.microsoft.com/office/powerpoint/2010/main" val="34629978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PrOJECT</a:t>
            </a:r>
            <a:r>
              <a:rPr lang="en-GB" dirty="0"/>
              <a:t> GOAL</a:t>
            </a:r>
          </a:p>
        </p:txBody>
      </p:sp>
      <p:sp>
        <p:nvSpPr>
          <p:cNvPr id="3" name="Content Placeholder 2"/>
          <p:cNvSpPr>
            <a:spLocks noGrp="1"/>
          </p:cNvSpPr>
          <p:nvPr>
            <p:ph idx="1"/>
          </p:nvPr>
        </p:nvSpPr>
        <p:spPr/>
        <p:txBody>
          <a:bodyPr/>
          <a:lstStyle/>
          <a:p>
            <a:r>
              <a:rPr lang="en-GB" b="1" dirty="0"/>
              <a:t>Produce a sea ice reanalysis for the satellite era and analyse it to understand proximate causes of changes in the Arctic sea ice cover.</a:t>
            </a:r>
          </a:p>
          <a:p>
            <a:pPr marL="0" indent="0">
              <a:buNone/>
            </a:pPr>
            <a:endParaRPr lang="en-GB" b="1" dirty="0"/>
          </a:p>
          <a:p>
            <a:r>
              <a:rPr lang="en-GB" dirty="0"/>
              <a:t>Use coupled Los Alamos Sea Ice Model (CICE) and Parallelized Data Assimilation Framework (PDAF) to set up sea ice data assimilation system.</a:t>
            </a:r>
          </a:p>
          <a:p>
            <a:endParaRPr lang="en-GB" dirty="0"/>
          </a:p>
          <a:p>
            <a:r>
              <a:rPr lang="en-GB" dirty="0"/>
              <a:t>Develop an observational operator so that we can compare observations and model background.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21596422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2141-2A1E-474D-A9DA-F5F6C866770A}"/>
              </a:ext>
            </a:extLst>
          </p:cNvPr>
          <p:cNvSpPr>
            <a:spLocks noGrp="1"/>
          </p:cNvSpPr>
          <p:nvPr>
            <p:ph type="title"/>
          </p:nvPr>
        </p:nvSpPr>
        <p:spPr>
          <a:xfrm>
            <a:off x="432000" y="837325"/>
            <a:ext cx="8280000" cy="828000"/>
          </a:xfrm>
        </p:spPr>
        <p:txBody>
          <a:bodyPr/>
          <a:lstStyle/>
          <a:p>
            <a:r>
              <a:rPr lang="en-GB" dirty="0"/>
              <a:t>MOTIVATION</a:t>
            </a:r>
          </a:p>
        </p:txBody>
      </p:sp>
      <p:sp>
        <p:nvSpPr>
          <p:cNvPr id="3" name="Content Placeholder 2">
            <a:extLst>
              <a:ext uri="{FF2B5EF4-FFF2-40B4-BE49-F238E27FC236}">
                <a16:creationId xmlns:a16="http://schemas.microsoft.com/office/drawing/2014/main" id="{987ED69F-63BF-4C78-99D1-DE7A59464E03}"/>
              </a:ext>
            </a:extLst>
          </p:cNvPr>
          <p:cNvSpPr>
            <a:spLocks noGrp="1"/>
          </p:cNvSpPr>
          <p:nvPr>
            <p:ph idx="1"/>
          </p:nvPr>
        </p:nvSpPr>
        <p:spPr>
          <a:xfrm>
            <a:off x="432000" y="1665325"/>
            <a:ext cx="7956424" cy="3960000"/>
          </a:xfrm>
        </p:spPr>
        <p:txBody>
          <a:bodyPr/>
          <a:lstStyle/>
          <a:p>
            <a:r>
              <a:rPr lang="en-GB" dirty="0"/>
              <a:t>Observations of sea ice are limited to concentration, motion and recent efforts in thickness.</a:t>
            </a:r>
          </a:p>
          <a:p>
            <a:endParaRPr lang="en-GB" dirty="0"/>
          </a:p>
          <a:p>
            <a:r>
              <a:rPr lang="en-GB" dirty="0"/>
              <a:t>Models can be used to gain a better understanding of the driving forces behind sea ice changes, but they are not perfect.</a:t>
            </a:r>
          </a:p>
          <a:p>
            <a:endParaRPr lang="en-GB" dirty="0"/>
          </a:p>
          <a:p>
            <a:r>
              <a:rPr lang="en-GB" dirty="0"/>
              <a:t>We can use a reanalysis to combine both to get a fuller picture of the Arctic sea ice state over the satellite era.</a:t>
            </a:r>
          </a:p>
          <a:p>
            <a:endParaRPr lang="en-GB" dirty="0"/>
          </a:p>
          <a:p>
            <a:r>
              <a:rPr lang="en-GB" dirty="0"/>
              <a:t>Current reanalyses like PIOMAS are not assimilating ice thicknesses – could be missing key information from these observations.</a:t>
            </a:r>
          </a:p>
          <a:p>
            <a:endParaRPr lang="en-GB" dirty="0"/>
          </a:p>
          <a:p>
            <a:endParaRPr lang="en-GB" dirty="0"/>
          </a:p>
        </p:txBody>
      </p:sp>
      <p:sp>
        <p:nvSpPr>
          <p:cNvPr id="4" name="Slide Number Placeholder 3">
            <a:extLst>
              <a:ext uri="{FF2B5EF4-FFF2-40B4-BE49-F238E27FC236}">
                <a16:creationId xmlns:a16="http://schemas.microsoft.com/office/drawing/2014/main" id="{E2199034-8AE4-4EAB-9A1C-8D7F3CA7D7CB}"/>
              </a:ext>
            </a:extLst>
          </p:cNvPr>
          <p:cNvSpPr>
            <a:spLocks noGrp="1"/>
          </p:cNvSpPr>
          <p:nvPr>
            <p:ph type="sldNum" sz="quarter" idx="10"/>
          </p:nvPr>
        </p:nvSpPr>
        <p:spPr/>
        <p:txBody>
          <a:bodyPr/>
          <a:lstStyle/>
          <a:p>
            <a:fld id="{DCF6A46F-80AB-49F3-8C7E-9717ED945456}" type="slidenum">
              <a:rPr lang="en-GB" altLang="en-US" smtClean="0"/>
              <a:pPr/>
              <a:t>5</a:t>
            </a:fld>
            <a:endParaRPr lang="en-GB" altLang="en-US"/>
          </a:p>
        </p:txBody>
      </p:sp>
    </p:spTree>
    <p:extLst>
      <p:ext uri="{BB962C8B-B14F-4D97-AF65-F5344CB8AC3E}">
        <p14:creationId xmlns:p14="http://schemas.microsoft.com/office/powerpoint/2010/main" val="2050329490"/>
      </p:ext>
    </p:extLst>
  </p:cSld>
  <p:clrMapOvr>
    <a:masterClrMapping/>
  </p:clrMapOvr>
  <p:transition advTm="31923">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E31E-B90F-4960-BF58-92FCEEBE3461}"/>
              </a:ext>
            </a:extLst>
          </p:cNvPr>
          <p:cNvSpPr>
            <a:spLocks noGrp="1"/>
          </p:cNvSpPr>
          <p:nvPr>
            <p:ph type="title"/>
          </p:nvPr>
        </p:nvSpPr>
        <p:spPr/>
        <p:txBody>
          <a:bodyPr/>
          <a:lstStyle/>
          <a:p>
            <a:r>
              <a:rPr lang="en-GB" dirty="0"/>
              <a:t>CICE-PDAF COUPLING</a:t>
            </a:r>
          </a:p>
        </p:txBody>
      </p:sp>
      <p:sp>
        <p:nvSpPr>
          <p:cNvPr id="3" name="Content Placeholder 2">
            <a:extLst>
              <a:ext uri="{FF2B5EF4-FFF2-40B4-BE49-F238E27FC236}">
                <a16:creationId xmlns:a16="http://schemas.microsoft.com/office/drawing/2014/main" id="{338AE402-BF06-4075-9B73-BE4F00D6D228}"/>
              </a:ext>
            </a:extLst>
          </p:cNvPr>
          <p:cNvSpPr>
            <a:spLocks noGrp="1"/>
          </p:cNvSpPr>
          <p:nvPr>
            <p:ph idx="1"/>
          </p:nvPr>
        </p:nvSpPr>
        <p:spPr/>
        <p:txBody>
          <a:bodyPr/>
          <a:lstStyle/>
          <a:p>
            <a:r>
              <a:rPr lang="en-GB" dirty="0"/>
              <a:t>CPOM-CICE has been coupled to the Parallelized Data Assimilation Framework (PDAF), a software environment which enables models to use ensemble based data assimilation. We are using the Local Ensemble Transform Kalman Filter (LETKF).</a:t>
            </a:r>
          </a:p>
          <a:p>
            <a:endParaRPr lang="en-GB" dirty="0"/>
          </a:p>
          <a:p>
            <a:r>
              <a:rPr lang="en-GB" dirty="0"/>
              <a:t>Kalman filter works as a weighted mean between model and observations, with weights from ensemble spread and observation errors.</a:t>
            </a:r>
          </a:p>
          <a:p>
            <a:endParaRPr lang="en-GB" dirty="0"/>
          </a:p>
          <a:p>
            <a:r>
              <a:rPr lang="en-GB" dirty="0"/>
              <a:t>State variables related to observations through observation operator (model version of observation) and the state is then updated through the covariances.</a:t>
            </a:r>
          </a:p>
        </p:txBody>
      </p:sp>
      <p:sp>
        <p:nvSpPr>
          <p:cNvPr id="4" name="Slide Number Placeholder 3">
            <a:extLst>
              <a:ext uri="{FF2B5EF4-FFF2-40B4-BE49-F238E27FC236}">
                <a16:creationId xmlns:a16="http://schemas.microsoft.com/office/drawing/2014/main" id="{0F08F756-195C-4EBE-8BE9-7CA75BE1DCD6}"/>
              </a:ext>
            </a:extLst>
          </p:cNvPr>
          <p:cNvSpPr>
            <a:spLocks noGrp="1"/>
          </p:cNvSpPr>
          <p:nvPr>
            <p:ph type="sldNum" sz="quarter" idx="10"/>
          </p:nvPr>
        </p:nvSpPr>
        <p:spPr/>
        <p:txBody>
          <a:bodyPr/>
          <a:lstStyle/>
          <a:p>
            <a:fld id="{DCF6A46F-80AB-49F3-8C7E-9717ED945456}" type="slidenum">
              <a:rPr lang="en-GB" altLang="en-US" smtClean="0"/>
              <a:pPr/>
              <a:t>6</a:t>
            </a:fld>
            <a:endParaRPr lang="en-GB" altLang="en-US" dirty="0"/>
          </a:p>
        </p:txBody>
      </p:sp>
    </p:spTree>
    <p:extLst>
      <p:ext uri="{BB962C8B-B14F-4D97-AF65-F5344CB8AC3E}">
        <p14:creationId xmlns:p14="http://schemas.microsoft.com/office/powerpoint/2010/main" val="3838493799"/>
      </p:ext>
    </p:extLst>
  </p:cSld>
  <p:clrMapOvr>
    <a:masterClrMapping/>
  </p:clrMapOvr>
  <p:transition advTm="49166">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B949-2A34-4629-8609-07721A8BBE3D}"/>
              </a:ext>
            </a:extLst>
          </p:cNvPr>
          <p:cNvSpPr>
            <a:spLocks noGrp="1"/>
          </p:cNvSpPr>
          <p:nvPr>
            <p:ph type="title"/>
          </p:nvPr>
        </p:nvSpPr>
        <p:spPr>
          <a:xfrm>
            <a:off x="432000" y="848146"/>
            <a:ext cx="8280000" cy="828000"/>
          </a:xfrm>
        </p:spPr>
        <p:txBody>
          <a:bodyPr/>
          <a:lstStyle/>
          <a:p>
            <a:r>
              <a:rPr lang="en-GB" sz="3200" dirty="0"/>
              <a:t>Ensemble Kalman filter</a:t>
            </a:r>
          </a:p>
        </p:txBody>
      </p:sp>
      <p:sp>
        <p:nvSpPr>
          <p:cNvPr id="3" name="Content Placeholder 2">
            <a:extLst>
              <a:ext uri="{FF2B5EF4-FFF2-40B4-BE49-F238E27FC236}">
                <a16:creationId xmlns:a16="http://schemas.microsoft.com/office/drawing/2014/main" id="{1E55E6D4-8417-4839-BEC0-64DDE68B9115}"/>
              </a:ext>
            </a:extLst>
          </p:cNvPr>
          <p:cNvSpPr>
            <a:spLocks noGrp="1"/>
          </p:cNvSpPr>
          <p:nvPr>
            <p:ph idx="1"/>
          </p:nvPr>
        </p:nvSpPr>
        <p:spPr>
          <a:xfrm>
            <a:off x="424800" y="2214000"/>
            <a:ext cx="3283104" cy="3960000"/>
          </a:xfrm>
        </p:spPr>
        <p:txBody>
          <a:bodyPr/>
          <a:lstStyle/>
          <a:p>
            <a:r>
              <a:rPr lang="en-GB" dirty="0"/>
              <a:t>Rather than just updating the observed variables, we want to extract as much information as possible from the observations.</a:t>
            </a:r>
          </a:p>
          <a:p>
            <a:endParaRPr lang="en-GB" dirty="0"/>
          </a:p>
          <a:p>
            <a:r>
              <a:rPr lang="en-GB" dirty="0"/>
              <a:t>The Kalman filter does this by using the covariances between the state variables and the model’s observation, which are used to update every state variable.</a:t>
            </a:r>
          </a:p>
        </p:txBody>
      </p:sp>
      <p:sp>
        <p:nvSpPr>
          <p:cNvPr id="4" name="Slide Number Placeholder 3">
            <a:extLst>
              <a:ext uri="{FF2B5EF4-FFF2-40B4-BE49-F238E27FC236}">
                <a16:creationId xmlns:a16="http://schemas.microsoft.com/office/drawing/2014/main" id="{21ECF0C1-2A89-43E8-BCC7-9634FA1F6651}"/>
              </a:ext>
            </a:extLst>
          </p:cNvPr>
          <p:cNvSpPr>
            <a:spLocks noGrp="1"/>
          </p:cNvSpPr>
          <p:nvPr>
            <p:ph type="sldNum" sz="quarter" idx="10"/>
          </p:nvPr>
        </p:nvSpPr>
        <p:spPr/>
        <p:txBody>
          <a:bodyPr/>
          <a:lstStyle/>
          <a:p>
            <a:fld id="{DCF6A46F-80AB-49F3-8C7E-9717ED945456}" type="slidenum">
              <a:rPr lang="en-GB" altLang="en-US" smtClean="0"/>
              <a:pPr/>
              <a:t>7</a:t>
            </a:fld>
            <a:endParaRPr lang="en-GB" altLang="en-US" dirty="0"/>
          </a:p>
        </p:txBody>
      </p:sp>
      <p:pic>
        <p:nvPicPr>
          <p:cNvPr id="1026" name="Picture 2">
            <a:extLst>
              <a:ext uri="{FF2B5EF4-FFF2-40B4-BE49-F238E27FC236}">
                <a16:creationId xmlns:a16="http://schemas.microsoft.com/office/drawing/2014/main" id="{9BC68855-D439-4BB6-BEF8-ED3316371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099" y="2021273"/>
            <a:ext cx="4772644" cy="3788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26F6FF-DF3D-47C7-98FE-6D411B6ABDED}"/>
              </a:ext>
            </a:extLst>
          </p:cNvPr>
          <p:cNvSpPr txBox="1"/>
          <p:nvPr/>
        </p:nvSpPr>
        <p:spPr>
          <a:xfrm>
            <a:off x="3707904" y="5758501"/>
            <a:ext cx="4868758" cy="830997"/>
          </a:xfrm>
          <a:prstGeom prst="rect">
            <a:avLst/>
          </a:prstGeom>
          <a:noFill/>
        </p:spPr>
        <p:txBody>
          <a:bodyPr wrap="square" rtlCol="0">
            <a:spAutoFit/>
          </a:bodyPr>
          <a:lstStyle/>
          <a:p>
            <a:r>
              <a:rPr lang="en-GB" sz="1200" dirty="0">
                <a:solidFill>
                  <a:schemeClr val="tx2"/>
                </a:solidFill>
                <a:latin typeface="+mn-lt"/>
              </a:rPr>
              <a:t>Fig</a:t>
            </a:r>
            <a:r>
              <a:rPr lang="en-GB" sz="1200" dirty="0"/>
              <a:t>: Correlation matrix of hi (mean grid box ice thickness), total sea ice concentration (</a:t>
            </a:r>
            <a:r>
              <a:rPr lang="en-GB" sz="1200" dirty="0" err="1"/>
              <a:t>aice</a:t>
            </a:r>
            <a:r>
              <a:rPr lang="en-GB" sz="1200" dirty="0"/>
              <a:t> (total)), sea i</a:t>
            </a:r>
            <a:r>
              <a:rPr lang="en-GB" sz="1200" dirty="0">
                <a:solidFill>
                  <a:schemeClr val="tx2"/>
                </a:solidFill>
                <a:latin typeface="+mn-lt"/>
              </a:rPr>
              <a:t>ce concentration in categories 1-5)</a:t>
            </a:r>
          </a:p>
          <a:p>
            <a:r>
              <a:rPr lang="en-GB" sz="1200" dirty="0">
                <a:solidFill>
                  <a:schemeClr val="tx2"/>
                </a:solidFill>
                <a:latin typeface="+mn-lt"/>
              </a:rPr>
              <a:t> and vice[n] (sea ice volume in Thickness categories </a:t>
            </a:r>
            <a:r>
              <a:rPr lang="en-GB" sz="1200" dirty="0"/>
              <a:t>1-5) at a grid cell on the sea ice edge.</a:t>
            </a:r>
            <a:endParaRPr lang="en-GB" sz="1200" dirty="0">
              <a:solidFill>
                <a:schemeClr val="tx2"/>
              </a:solidFill>
              <a:latin typeface="+mn-lt"/>
            </a:endParaRPr>
          </a:p>
        </p:txBody>
      </p:sp>
    </p:spTree>
    <p:extLst>
      <p:ext uri="{BB962C8B-B14F-4D97-AF65-F5344CB8AC3E}">
        <p14:creationId xmlns:p14="http://schemas.microsoft.com/office/powerpoint/2010/main" val="4152404753"/>
      </p:ext>
    </p:extLst>
  </p:cSld>
  <p:clrMapOvr>
    <a:masterClrMapping/>
  </p:clrMapOvr>
  <p:transition advTm="90939">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9D118-C98C-43BE-8DCC-695B65C0289A}"/>
              </a:ext>
            </a:extLst>
          </p:cNvPr>
          <p:cNvSpPr>
            <a:spLocks noGrp="1"/>
          </p:cNvSpPr>
          <p:nvPr>
            <p:ph type="sldNum" sz="quarter" idx="10"/>
          </p:nvPr>
        </p:nvSpPr>
        <p:spPr/>
        <p:txBody>
          <a:bodyPr/>
          <a:lstStyle/>
          <a:p>
            <a:fld id="{8CAE96E1-FE19-476C-9CF0-3BB4903735D9}" type="slidenum">
              <a:rPr lang="en-GB" altLang="en-US" smtClean="0"/>
              <a:pPr/>
              <a:t>8</a:t>
            </a:fld>
            <a:endParaRPr lang="en-GB" altLang="en-US"/>
          </a:p>
        </p:txBody>
      </p:sp>
      <p:pic>
        <p:nvPicPr>
          <p:cNvPr id="4" name="Picture Placeholder 7" descr="Water next to the ocean&#10;&#10;Description automatically generated">
            <a:extLst>
              <a:ext uri="{FF2B5EF4-FFF2-40B4-BE49-F238E27FC236}">
                <a16:creationId xmlns:a16="http://schemas.microsoft.com/office/drawing/2014/main" id="{72881BA1-304C-47EA-9E08-40CFB389AC0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t="25902" b="25902"/>
          <a:stretch>
            <a:fillRect/>
          </a:stretch>
        </p:blipFill>
        <p:spPr>
          <a:xfrm>
            <a:off x="0" y="1124744"/>
            <a:ext cx="9144000" cy="2468743"/>
          </a:xfrm>
        </p:spPr>
      </p:pic>
      <p:sp>
        <p:nvSpPr>
          <p:cNvPr id="5" name="TextBox 4">
            <a:extLst>
              <a:ext uri="{FF2B5EF4-FFF2-40B4-BE49-F238E27FC236}">
                <a16:creationId xmlns:a16="http://schemas.microsoft.com/office/drawing/2014/main" id="{37478B57-E553-40CE-AAD6-514BF49F2A5C}"/>
              </a:ext>
            </a:extLst>
          </p:cNvPr>
          <p:cNvSpPr txBox="1"/>
          <p:nvPr/>
        </p:nvSpPr>
        <p:spPr>
          <a:xfrm>
            <a:off x="539552" y="4005064"/>
            <a:ext cx="6494085" cy="1200329"/>
          </a:xfrm>
          <a:prstGeom prst="rect">
            <a:avLst/>
          </a:prstGeom>
          <a:noFill/>
        </p:spPr>
        <p:txBody>
          <a:bodyPr wrap="none" rtlCol="0">
            <a:spAutoFit/>
          </a:bodyPr>
          <a:lstStyle/>
          <a:p>
            <a:r>
              <a:rPr lang="en-GB" sz="3600" dirty="0">
                <a:solidFill>
                  <a:srgbClr val="FDFDFD"/>
                </a:solidFill>
                <a:latin typeface="Arial Bold" panose="020B0704020202020204" pitchFamily="34" charset="0"/>
                <a:cs typeface="Arial Bold" panose="020B0704020202020204" pitchFamily="34" charset="0"/>
              </a:rPr>
              <a:t>Part 2: Generating Ensemble</a:t>
            </a:r>
          </a:p>
          <a:p>
            <a:r>
              <a:rPr lang="en-GB" sz="3600" dirty="0">
                <a:solidFill>
                  <a:srgbClr val="FDFDFD"/>
                </a:solidFill>
                <a:latin typeface="Arial Bold" panose="020B0704020202020204" pitchFamily="34" charset="0"/>
                <a:cs typeface="Arial Bold" panose="020B0704020202020204" pitchFamily="34" charset="0"/>
              </a:rPr>
              <a:t>Spread in CICE-PDAF</a:t>
            </a:r>
          </a:p>
        </p:txBody>
      </p:sp>
    </p:spTree>
    <p:extLst>
      <p:ext uri="{BB962C8B-B14F-4D97-AF65-F5344CB8AC3E}">
        <p14:creationId xmlns:p14="http://schemas.microsoft.com/office/powerpoint/2010/main" val="288055100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F8A0-1A71-46B2-BB3E-AD581EF235E9}"/>
              </a:ext>
            </a:extLst>
          </p:cNvPr>
          <p:cNvSpPr>
            <a:spLocks noGrp="1"/>
          </p:cNvSpPr>
          <p:nvPr>
            <p:ph type="title"/>
          </p:nvPr>
        </p:nvSpPr>
        <p:spPr/>
        <p:txBody>
          <a:bodyPr/>
          <a:lstStyle/>
          <a:p>
            <a:r>
              <a:rPr lang="en-GB" dirty="0"/>
              <a:t>ENSEMBLES with CICE</a:t>
            </a:r>
          </a:p>
        </p:txBody>
      </p:sp>
      <p:sp>
        <p:nvSpPr>
          <p:cNvPr id="3" name="Content Placeholder 2">
            <a:extLst>
              <a:ext uri="{FF2B5EF4-FFF2-40B4-BE49-F238E27FC236}">
                <a16:creationId xmlns:a16="http://schemas.microsoft.com/office/drawing/2014/main" id="{D1695768-E79D-4D26-A8CE-4E77362F9ECC}"/>
              </a:ext>
            </a:extLst>
          </p:cNvPr>
          <p:cNvSpPr>
            <a:spLocks noGrp="1"/>
          </p:cNvSpPr>
          <p:nvPr>
            <p:ph idx="1"/>
          </p:nvPr>
        </p:nvSpPr>
        <p:spPr/>
        <p:txBody>
          <a:bodyPr/>
          <a:lstStyle/>
          <a:p>
            <a:r>
              <a:rPr lang="en-GB" sz="2400" dirty="0"/>
              <a:t>Ensemble spread is extremely important for the data assimilation to work, as it represents the “error” in the model state. </a:t>
            </a:r>
          </a:p>
          <a:p>
            <a:endParaRPr lang="en-GB" sz="2400" dirty="0"/>
          </a:p>
          <a:p>
            <a:r>
              <a:rPr lang="en-GB" sz="2400" dirty="0"/>
              <a:t>If ensemble spread is too low, the observations will be ignored, as confidence in the model itself is too high. </a:t>
            </a:r>
          </a:p>
          <a:p>
            <a:endParaRPr lang="en-GB" sz="2400" dirty="0"/>
          </a:p>
          <a:p>
            <a:r>
              <a:rPr lang="en-GB" sz="2400" dirty="0"/>
              <a:t>CICE is a forced dissipative model – therefore we need a way to produce variability in the model.</a:t>
            </a:r>
          </a:p>
          <a:p>
            <a:endParaRPr lang="en-GB" sz="2400" dirty="0"/>
          </a:p>
          <a:p>
            <a:endParaRPr lang="en-GB" sz="2400" dirty="0"/>
          </a:p>
        </p:txBody>
      </p:sp>
      <p:sp>
        <p:nvSpPr>
          <p:cNvPr id="4" name="Slide Number Placeholder 3">
            <a:extLst>
              <a:ext uri="{FF2B5EF4-FFF2-40B4-BE49-F238E27FC236}">
                <a16:creationId xmlns:a16="http://schemas.microsoft.com/office/drawing/2014/main" id="{DF27D48C-F8DC-43CB-BE9B-C420E3896EBB}"/>
              </a:ext>
            </a:extLst>
          </p:cNvPr>
          <p:cNvSpPr>
            <a:spLocks noGrp="1"/>
          </p:cNvSpPr>
          <p:nvPr>
            <p:ph type="sldNum" sz="quarter" idx="10"/>
          </p:nvPr>
        </p:nvSpPr>
        <p:spPr/>
        <p:txBody>
          <a:bodyPr/>
          <a:lstStyle/>
          <a:p>
            <a:fld id="{DCF6A46F-80AB-49F3-8C7E-9717ED945456}" type="slidenum">
              <a:rPr lang="en-GB" altLang="en-US" smtClean="0"/>
              <a:pPr/>
              <a:t>9</a:t>
            </a:fld>
            <a:endParaRPr lang="en-GB" altLang="en-US"/>
          </a:p>
        </p:txBody>
      </p:sp>
    </p:spTree>
    <p:extLst>
      <p:ext uri="{BB962C8B-B14F-4D97-AF65-F5344CB8AC3E}">
        <p14:creationId xmlns:p14="http://schemas.microsoft.com/office/powerpoint/2010/main" val="4216189003"/>
      </p:ext>
    </p:extLst>
  </p:cSld>
  <p:clrMapOvr>
    <a:masterClrMapping/>
  </p:clrMapOvr>
  <p:transition>
    <p:fade/>
  </p:transition>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1861BF5-E435-4E3F-86A1-3E176580E56F}">
  <we:reference id="wa104178141" version="3.10.0.197" store="en-US" storeType="OMEX"/>
  <we:alternateReferences>
    <we:reference id="wa104178141" version="3.10.0.197"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UoR-PP-Template-STANDARD-WIDTH-NO-ANIMATION-v-24</Template>
  <TotalTime>7128</TotalTime>
  <Words>1469</Words>
  <Application>Microsoft Office PowerPoint</Application>
  <PresentationFormat>On-screen Show (4:3)</PresentationFormat>
  <Paragraphs>172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Effra</vt:lpstr>
      <vt:lpstr>Cambria Math</vt:lpstr>
      <vt:lpstr>Arial Bold</vt:lpstr>
      <vt:lpstr>Arial</vt:lpstr>
      <vt:lpstr>UoR Theme</vt:lpstr>
      <vt:lpstr>SEA ICE DATA ASSIMILATION WITH CICE AND PDAF</vt:lpstr>
      <vt:lpstr>OUTLINE</vt:lpstr>
      <vt:lpstr>PowerPoint Presentation</vt:lpstr>
      <vt:lpstr>PrOJECT GOAL</vt:lpstr>
      <vt:lpstr>MOTIVATION</vt:lpstr>
      <vt:lpstr>CICE-PDAF COUPLING</vt:lpstr>
      <vt:lpstr>Ensemble Kalman filter</vt:lpstr>
      <vt:lpstr>PowerPoint Presentation</vt:lpstr>
      <vt:lpstr>ENSEMBLES with CICE</vt:lpstr>
      <vt:lpstr>GENERATING AN ENSEMBLE</vt:lpstr>
      <vt:lpstr>RECIPE for perturbing the atmospheric forcings</vt:lpstr>
      <vt:lpstr>PowerPoint Presentation</vt:lpstr>
      <vt:lpstr>RECIPE for perturbing the atmospheric forcings</vt:lpstr>
      <vt:lpstr>PowerPoint Presentation</vt:lpstr>
      <vt:lpstr>EXPERIMENT SETUP</vt:lpstr>
      <vt:lpstr>ASSIMILATING PSEUDO OBSERVATIONS OF SEA-ICE  CONCENTRATION AND THICKNESS</vt:lpstr>
      <vt:lpstr>ASSIMILATING PSEUDO OBSERVATIONS OF SEA-ICE  CONCENTRATION AND THICKNESS</vt:lpstr>
      <vt:lpstr>ASSIMILATING PSEUDO OBSERVATIONS OF SEA-ICE  CONCENTRATION AND THICKNESS</vt:lpstr>
      <vt:lpstr>ASSIMILATING PSEUDO OBSERVATIONS OF SEA-ICE  CONCENTRATION AND THICKNESS</vt:lpstr>
      <vt:lpstr>SUMMARY</vt:lpstr>
      <vt:lpstr>NEXT STEPS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Greta Carey</dc:creator>
  <cp:lastModifiedBy>Nick Williams</cp:lastModifiedBy>
  <cp:revision>217</cp:revision>
  <cp:lastPrinted>2006-09-19T14:59:33Z</cp:lastPrinted>
  <dcterms:created xsi:type="dcterms:W3CDTF">2017-06-27T09:57:50Z</dcterms:created>
  <dcterms:modified xsi:type="dcterms:W3CDTF">2021-04-22T16:24:19Z</dcterms:modified>
</cp:coreProperties>
</file>