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56" r:id="rId9"/>
    <p:sldId id="264" r:id="rId10"/>
    <p:sldId id="265" r:id="rId11"/>
    <p:sldId id="276" r:id="rId12"/>
    <p:sldId id="266" r:id="rId13"/>
    <p:sldId id="277" r:id="rId14"/>
    <p:sldId id="267" r:id="rId15"/>
    <p:sldId id="274" r:id="rId16"/>
    <p:sldId id="278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DDC5A-47DB-BED9-1BE1-F30CD94D1FB8}" v="609" dt="2021-04-06T14:49:18.848"/>
    <p1510:client id="{118B65FA-DB30-22AD-CAF3-E9B43CB2ED35}" v="118" dt="2021-04-19T13:58:24.300"/>
    <p1510:client id="{1C773001-DD10-1B1D-B62C-C439B3B0CD87}" v="26" dt="2021-04-01T14:59:04.001"/>
    <p1510:client id="{27251468-A434-C5CE-1B93-3E6253F98B4A}" v="248" dt="2021-04-22T12:40:39.725"/>
    <p1510:client id="{4252DC9C-8440-5131-D16B-372E71970221}" v="55" dt="2021-04-19T09:22:29.387"/>
    <p1510:client id="{604215E8-18A5-86C6-019A-B4AE3B580560}" v="1397" dt="2021-04-05T15:01:41.270"/>
    <p1510:client id="{6C4FCFB3-F91F-DDF6-D4BC-2E8C5B808F28}" v="916" dt="2021-04-13T13:34:16.118"/>
    <p1510:client id="{8969C652-E646-4D10-9921-56E4A78FACD0}" v="1164" dt="2021-03-30T15:00:11.629"/>
    <p1510:client id="{8A1D1800-5091-CC7A-F2E6-67E0A25CF11E}" v="927" dt="2021-03-31T13:49:23.974"/>
    <p1510:client id="{91E9FB04-E516-D685-E7FB-E7955CF4677C}" v="541" dt="2021-04-08T14:46:02.575"/>
    <p1510:client id="{9713F8B8-C3CA-A4D2-2AE6-EA3D88830B9D}" v="283" dt="2021-04-22T12:11:23.541"/>
    <p1510:client id="{9CFB9617-4A4F-68B7-C0CD-073E2E6D1694}" v="103" dt="2021-04-12T08:48:13.427"/>
    <p1510:client id="{A035C765-A6EE-6C0B-0A2C-C6874804878A}" v="1" dt="2021-04-07T09:12:55.090"/>
    <p1510:client id="{A65D2CCF-B9AE-B4BC-93B5-200C05D86360}" v="243" dt="2021-04-08T11:33:57.031"/>
    <p1510:client id="{F9EA33AF-A2E9-35AE-627D-9EF3BA7F4D11}" v="117" dt="2021-04-14T10:17:54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393" y="1946822"/>
            <a:ext cx="784485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Impact of circulation on tropical cloud feedbacks in cloud resolving models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20" y="440775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Anna Mackie and Michael P. Byrne</a:t>
            </a:r>
          </a:p>
          <a:p>
            <a:r>
              <a:rPr lang="en-US">
                <a:cs typeface="Calibri"/>
              </a:rPr>
              <a:t>University of St Andrews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CEF4C-3903-4EDC-ABC1-A740544C9C0A}"/>
              </a:ext>
            </a:extLst>
          </p:cNvPr>
          <p:cNvSpPr txBox="1"/>
          <p:nvPr/>
        </p:nvSpPr>
        <p:spPr>
          <a:xfrm>
            <a:off x="642301" y="57631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arm33@st-andrews.ac.uk</a:t>
            </a:r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7F2D6FD-22CC-49CE-B716-2F87A338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2" y="212150"/>
            <a:ext cx="3867150" cy="7875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4158825-2FE4-4A3E-A893-96A95AFD7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4" t="22356" r="17964" b="22961"/>
          <a:stretch/>
        </p:blipFill>
        <p:spPr>
          <a:xfrm>
            <a:off x="8636000" y="26618"/>
            <a:ext cx="3397258" cy="11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CBC58D-1C30-4DC8-A718-C72A221C69E2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Circulation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1822C-DE6F-4D45-8602-56795DC660DE}"/>
              </a:ext>
            </a:extLst>
          </p:cNvPr>
          <p:cNvSpPr txBox="1"/>
          <p:nvPr/>
        </p:nvSpPr>
        <p:spPr>
          <a:xfrm>
            <a:off x="249162" y="771525"/>
            <a:ext cx="1118567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Want to understand what controls the spread in dynamic effect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Look at spread in dynamic effect in relation to bulk circulation metrics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cs typeface="Calibri"/>
              </a:rPr>
              <a:t>Ascent fraction </a:t>
            </a:r>
            <a:endParaRPr lang="en-US" sz="2800" baseline="-250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cs typeface="Calibri"/>
              </a:rPr>
              <a:t>Circulation strength 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Organisation</a:t>
            </a:r>
            <a:r>
              <a:rPr lang="en-US" sz="2800" dirty="0">
                <a:cs typeface="Calibri"/>
              </a:rPr>
              <a:t> index </a:t>
            </a:r>
            <a:endParaRPr lang="en-US" sz="2800" baseline="-25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1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E1E9D741-2FF1-43B2-AEE6-EB4097B86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3" t="62796" r="-262" b="4193"/>
          <a:stretch/>
        </p:blipFill>
        <p:spPr>
          <a:xfrm>
            <a:off x="3265223" y="4142546"/>
            <a:ext cx="4506709" cy="19176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CBC58D-1C30-4DC8-A718-C72A221C69E2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Circulation metrics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6E3ED-2874-45AF-9663-B922DD1F8805}"/>
              </a:ext>
            </a:extLst>
          </p:cNvPr>
          <p:cNvSpPr txBox="1"/>
          <p:nvPr/>
        </p:nvSpPr>
        <p:spPr>
          <a:xfrm>
            <a:off x="249162" y="771525"/>
            <a:ext cx="1118567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Want to understand what controls the spread in dynamic effect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Look at spread in dynamic effect in relation to bulk circulation metrics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sz="2800" b="1">
                <a:cs typeface="Calibri"/>
              </a:rPr>
              <a:t>Ascent fraction </a:t>
            </a:r>
            <a:endParaRPr lang="en-US" sz="2800" b="1" baseline="-250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Circulation strength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Organisation index </a:t>
            </a:r>
            <a:endParaRPr lang="en-US" sz="2800" baseline="-250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C42FF-82D1-4A91-B0CA-CBF8826EBD46}"/>
              </a:ext>
            </a:extLst>
          </p:cNvPr>
          <p:cNvSpPr txBox="1"/>
          <p:nvPr/>
        </p:nvSpPr>
        <p:spPr>
          <a:xfrm>
            <a:off x="2160965" y="3278263"/>
            <a:ext cx="763270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+mn-lt"/>
                <a:cs typeface="+mn-lt"/>
              </a:rPr>
              <a:t>α</a:t>
            </a:r>
            <a:r>
              <a:rPr lang="en-US" sz="2800" b="1" baseline="-25000"/>
              <a:t>up</a:t>
            </a:r>
            <a:r>
              <a:rPr lang="en-US" sz="2800" b="1"/>
              <a:t>= fraction of points ascending, at 500 hPa</a:t>
            </a:r>
            <a:endParaRPr lang="en-US" b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3C9AF-CA7B-4721-8506-923AFAE721AF}"/>
              </a:ext>
            </a:extLst>
          </p:cNvPr>
          <p:cNvSpPr txBox="1"/>
          <p:nvPr/>
        </p:nvSpPr>
        <p:spPr>
          <a:xfrm rot="-5400000">
            <a:off x="2445205" y="4738008"/>
            <a:ext cx="1260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Area 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6CFE9-5D05-4DC8-B61C-06333C23E843}"/>
              </a:ext>
            </a:extLst>
          </p:cNvPr>
          <p:cNvSpPr txBox="1"/>
          <p:nvPr/>
        </p:nvSpPr>
        <p:spPr>
          <a:xfrm>
            <a:off x="4175988" y="6157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vertical velocity (ms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C8D13-847C-4713-9BF6-A4FFF831EF2A}"/>
              </a:ext>
            </a:extLst>
          </p:cNvPr>
          <p:cNvSpPr/>
          <p:nvPr/>
        </p:nvSpPr>
        <p:spPr>
          <a:xfrm>
            <a:off x="3615127" y="4183504"/>
            <a:ext cx="3197901" cy="16988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BCB2F36-77EA-48A9-8709-838CCC195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t="-141" r="41517" b="49083"/>
          <a:stretch/>
        </p:blipFill>
        <p:spPr>
          <a:xfrm>
            <a:off x="2059388" y="888106"/>
            <a:ext cx="7212628" cy="49050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CC53CF-FD8C-4889-BCE3-E15CEEB231F6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 component with α</a:t>
            </a:r>
            <a:r>
              <a:rPr lang="en-US" b="1" baseline="-250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at 500hPa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6BDFF-D7F6-442A-80CA-6D43CBACECFD}"/>
              </a:ext>
            </a:extLst>
          </p:cNvPr>
          <p:cNvSpPr txBox="1"/>
          <p:nvPr/>
        </p:nvSpPr>
        <p:spPr>
          <a:xfrm>
            <a:off x="2536458" y="6074617"/>
            <a:ext cx="10958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What controls the spread in α</a:t>
            </a:r>
            <a:r>
              <a:rPr lang="en-US" sz="2800" b="1" baseline="-25000">
                <a:cs typeface="Calibri"/>
              </a:rPr>
              <a:t>up </a:t>
            </a:r>
            <a:r>
              <a:rPr lang="en-US" sz="2800" b="1">
                <a:cs typeface="Calibri"/>
              </a:rPr>
              <a:t>at 500hPa?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50C20D-45EB-495A-B754-12A8FA24522E}"/>
              </a:ext>
            </a:extLst>
          </p:cNvPr>
          <p:cNvSpPr/>
          <p:nvPr/>
        </p:nvSpPr>
        <p:spPr>
          <a:xfrm>
            <a:off x="4425915" y="4969433"/>
            <a:ext cx="30226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F4F70-D6B1-4622-829E-BD2846E3806C}"/>
              </a:ext>
            </a:extLst>
          </p:cNvPr>
          <p:cNvSpPr txBox="1"/>
          <p:nvPr/>
        </p:nvSpPr>
        <p:spPr>
          <a:xfrm>
            <a:off x="8137385" y="53049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Fractional changes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8CB20C-EC72-4EDB-A04A-D41278D2FA85}"/>
              </a:ext>
            </a:extLst>
          </p:cNvPr>
          <p:cNvCxnSpPr/>
          <p:nvPr/>
        </p:nvCxnSpPr>
        <p:spPr>
          <a:xfrm flipH="1" flipV="1">
            <a:off x="7676522" y="5477085"/>
            <a:ext cx="463061" cy="468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7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D094-D938-4B01-A7F0-B12BDCCF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882196"/>
            <a:ext cx="12136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Follow the framework laid out by Jenney et al. (2020)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Link α</a:t>
            </a:r>
            <a:r>
              <a:rPr lang="en-US" baseline="-25000">
                <a:cs typeface="Calibri"/>
              </a:rPr>
              <a:t>up </a:t>
            </a:r>
            <a:r>
              <a:rPr lang="en-US">
                <a:cs typeface="Calibri"/>
              </a:rPr>
              <a:t>to diabatic heating rates in ascending and descending regimes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Weak temperature gradient approximation</a:t>
            </a:r>
            <a:endParaRPr lang="en-US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28F0AF-3C50-4780-92C4-1BD17E06204E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Physical constraints on ascent area (α</a:t>
            </a:r>
            <a:r>
              <a:rPr lang="en-US" b="1" baseline="-250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)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D661C19-7DB6-48E0-B379-C8B99F5F9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7" t="37271" r="54216" b="39522"/>
          <a:stretch/>
        </p:blipFill>
        <p:spPr>
          <a:xfrm>
            <a:off x="3331564" y="3998393"/>
            <a:ext cx="2811930" cy="1962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C08EB9-96C0-43E8-8F75-3F1089B6826C}"/>
              </a:ext>
            </a:extLst>
          </p:cNvPr>
          <p:cNvSpPr txBox="1"/>
          <p:nvPr/>
        </p:nvSpPr>
        <p:spPr>
          <a:xfrm>
            <a:off x="304800" y="6207369"/>
            <a:ext cx="116935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Jenney, A. M., Randall, D. A., &amp; Branson, M. (2020). Understanding the response of tropical ascent to warming using </a:t>
            </a:r>
            <a:r>
              <a:rPr lang="en-US">
                <a:ea typeface="+mn-lt"/>
                <a:cs typeface="+mn-lt"/>
              </a:rPr>
              <a:t>an energy balance framework. Journal of Advances in Modeling Earth Systems, 12. https://doi.org/10.1029/2020MS002056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4485F-C046-4F28-9B0B-B22C761F80B0}"/>
              </a:ext>
            </a:extLst>
          </p:cNvPr>
          <p:cNvSpPr txBox="1"/>
          <p:nvPr/>
        </p:nvSpPr>
        <p:spPr>
          <a:xfrm>
            <a:off x="502171" y="24883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Energy balance:</a:t>
            </a:r>
          </a:p>
        </p:txBody>
      </p:sp>
      <p:pic>
        <p:nvPicPr>
          <p:cNvPr id="4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03B455B-B2F8-476F-964D-06506CAB6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09" t="37065" r="47751" b="48199"/>
          <a:stretch/>
        </p:blipFill>
        <p:spPr>
          <a:xfrm>
            <a:off x="219738" y="2942262"/>
            <a:ext cx="3212105" cy="944995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12436D4-C354-486D-A0B8-4C0D1E9C5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86" t="51365" r="47003" b="29435"/>
          <a:stretch/>
        </p:blipFill>
        <p:spPr>
          <a:xfrm>
            <a:off x="6252214" y="2812646"/>
            <a:ext cx="3208881" cy="12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1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E73F0A4-5D9D-4800-A785-1AE3B17CD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9" t="35436" r="26059" b="48237"/>
          <a:stretch/>
        </p:blipFill>
        <p:spPr>
          <a:xfrm>
            <a:off x="219738" y="2838215"/>
            <a:ext cx="5651310" cy="1046970"/>
          </a:xfrm>
          <a:prstGeom prst="rect">
            <a:avLst/>
          </a:prstGeom>
        </p:spPr>
      </p:pic>
      <p:pic>
        <p:nvPicPr>
          <p:cNvPr id="17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9957486-9CF4-42A5-A965-91C8EB460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0" t="51397" r="25318" b="29423"/>
          <a:stretch/>
        </p:blipFill>
        <p:spPr>
          <a:xfrm>
            <a:off x="6250742" y="2812646"/>
            <a:ext cx="5651321" cy="1229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CD0855-09D7-4F85-AAF3-355ABD2CDAB9}"/>
              </a:ext>
            </a:extLst>
          </p:cNvPr>
          <p:cNvSpPr txBox="1">
            <a:spLocks/>
          </p:cNvSpPr>
          <p:nvPr/>
        </p:nvSpPr>
        <p:spPr>
          <a:xfrm>
            <a:off x="185057" y="882196"/>
            <a:ext cx="121363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Follow the framework laid out by Jenney et al. (2020)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Link α</a:t>
            </a:r>
            <a:r>
              <a:rPr lang="en-US" baseline="-25000">
                <a:cs typeface="Calibri"/>
              </a:rPr>
              <a:t>up </a:t>
            </a:r>
            <a:r>
              <a:rPr lang="en-US">
                <a:cs typeface="Calibri"/>
              </a:rPr>
              <a:t>to diabatic heating rates in ascending and descending regimes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Weak temperature gradient approximation</a:t>
            </a:r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8FAFF-DCAD-40BE-B2C3-907C754A0F5C}"/>
              </a:ext>
            </a:extLst>
          </p:cNvPr>
          <p:cNvSpPr txBox="1"/>
          <p:nvPr/>
        </p:nvSpPr>
        <p:spPr>
          <a:xfrm>
            <a:off x="304800" y="6207369"/>
            <a:ext cx="116935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Jenney, A. M., Randall, D. A., &amp; Branson, M. (2020). Understanding the response of tropical ascent to warming using </a:t>
            </a:r>
            <a:r>
              <a:rPr lang="en-US">
                <a:ea typeface="+mn-lt"/>
                <a:cs typeface="+mn-lt"/>
              </a:rPr>
              <a:t>an energy balance framework. Journal of Advances in Modeling Earth Systems, 12. https://doi.org/10.1029/2020MS002056</a:t>
            </a:r>
            <a:endParaRPr lang="en-US">
              <a:cs typeface="Calibri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A1D89-1594-47ED-96A3-2078535F05A1}"/>
              </a:ext>
            </a:extLst>
          </p:cNvPr>
          <p:cNvSpPr txBox="1"/>
          <p:nvPr/>
        </p:nvSpPr>
        <p:spPr>
          <a:xfrm>
            <a:off x="502171" y="24883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Energy balance:</a:t>
            </a:r>
          </a:p>
        </p:txBody>
      </p:sp>
      <p:pic>
        <p:nvPicPr>
          <p:cNvPr id="3" name="Picture 1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6C8FD4C-CDC2-4E87-AF70-DB97988A8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7" t="37271" r="54216" b="39522"/>
          <a:stretch/>
        </p:blipFill>
        <p:spPr>
          <a:xfrm>
            <a:off x="3331564" y="3998393"/>
            <a:ext cx="2811930" cy="19620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1F248F-3CEE-4139-8159-C788C5080A35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Physical constraints on ascent area (α</a:t>
            </a:r>
            <a:r>
              <a:rPr lang="en-US" b="1" baseline="-250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)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D9747C-B4A6-4A7B-827F-D5043D8A3B07}"/>
              </a:ext>
            </a:extLst>
          </p:cNvPr>
          <p:cNvSpPr txBox="1">
            <a:spLocks/>
          </p:cNvSpPr>
          <p:nvPr/>
        </p:nvSpPr>
        <p:spPr>
          <a:xfrm>
            <a:off x="185057" y="882196"/>
            <a:ext cx="121363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Follow the framework laid out by Jenney et al. (2020)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Link α</a:t>
            </a:r>
            <a:r>
              <a:rPr lang="en-US" baseline="-25000">
                <a:cs typeface="Calibri"/>
              </a:rPr>
              <a:t>up </a:t>
            </a:r>
            <a:r>
              <a:rPr lang="en-US">
                <a:cs typeface="Calibri"/>
              </a:rPr>
              <a:t>to diabatic heating rates in ascending and descending regimes</a:t>
            </a:r>
            <a:endParaRPr lang="en-US" baseline="-25000">
              <a:cs typeface="Calibri"/>
            </a:endParaRPr>
          </a:p>
          <a:p>
            <a:r>
              <a:rPr lang="en-US">
                <a:cs typeface="Calibri"/>
              </a:rPr>
              <a:t>Weak temperature gradient approximation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A38E0-3143-4787-9117-214D882C8DB2}"/>
              </a:ext>
            </a:extLst>
          </p:cNvPr>
          <p:cNvSpPr txBox="1"/>
          <p:nvPr/>
        </p:nvSpPr>
        <p:spPr>
          <a:xfrm>
            <a:off x="304800" y="6207369"/>
            <a:ext cx="116935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Jenney, A. M., Randall, D. A., &amp; Branson, M. (2020). Understanding the response of tropical ascent to warming using </a:t>
            </a:r>
            <a:r>
              <a:rPr lang="en-US">
                <a:ea typeface="+mn-lt"/>
                <a:cs typeface="+mn-lt"/>
              </a:rPr>
              <a:t>an energy balance framework. Journal of Advances in Modeling Earth Systems, 12. https://doi.org/10.1029/2020MS002056</a:t>
            </a:r>
            <a:endParaRPr lang="en-US">
              <a:cs typeface="Calibri"/>
            </a:endParaRPr>
          </a:p>
          <a:p>
            <a:endParaRPr lang="en-US" dirty="0"/>
          </a:p>
        </p:txBody>
      </p:sp>
      <p:pic>
        <p:nvPicPr>
          <p:cNvPr id="2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B75716F-748B-497A-9434-518E33315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9" t="35436" r="26059" b="48237"/>
          <a:stretch/>
        </p:blipFill>
        <p:spPr>
          <a:xfrm>
            <a:off x="219738" y="2838215"/>
            <a:ext cx="5651310" cy="1046970"/>
          </a:xfrm>
          <a:prstGeom prst="rect">
            <a:avLst/>
          </a:prstGeom>
        </p:spPr>
      </p:pic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33356A9-E56C-4200-B5B1-5BEF7433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0" t="51397" r="25318" b="29423"/>
          <a:stretch/>
        </p:blipFill>
        <p:spPr>
          <a:xfrm>
            <a:off x="6250742" y="2812646"/>
            <a:ext cx="5651321" cy="122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303CE-296A-42AD-880C-14E9F6616A50}"/>
              </a:ext>
            </a:extLst>
          </p:cNvPr>
          <p:cNvSpPr txBox="1"/>
          <p:nvPr/>
        </p:nvSpPr>
        <p:spPr>
          <a:xfrm>
            <a:off x="502171" y="24883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Energy balance: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387F2-BAB4-4F2E-A451-021DDAD43381}"/>
              </a:ext>
            </a:extLst>
          </p:cNvPr>
          <p:cNvSpPr txBox="1"/>
          <p:nvPr/>
        </p:nvSpPr>
        <p:spPr>
          <a:xfrm>
            <a:off x="502171" y="385621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Mass balance:</a:t>
            </a:r>
          </a:p>
        </p:txBody>
      </p:sp>
      <p:pic>
        <p:nvPicPr>
          <p:cNvPr id="5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D0BBD8D-8B12-4812-82FE-4884BE5A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4" t="55071" r="34244" b="36303"/>
          <a:stretch/>
        </p:blipFill>
        <p:spPr>
          <a:xfrm>
            <a:off x="545891" y="4406328"/>
            <a:ext cx="4005001" cy="568363"/>
          </a:xfrm>
          <a:prstGeom prst="rect">
            <a:avLst/>
          </a:prstGeom>
        </p:spPr>
      </p:pic>
      <p:pic>
        <p:nvPicPr>
          <p:cNvPr id="19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8AA6A2D-A292-4D24-B5DA-A390B0E2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28" t="64360" r="42281" b="28681"/>
          <a:stretch/>
        </p:blipFill>
        <p:spPr>
          <a:xfrm>
            <a:off x="602103" y="5093376"/>
            <a:ext cx="1945926" cy="4585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78C12C-B3DF-415E-936D-18D4159C0F7A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Physical constraints on ascent area (α</a:t>
            </a:r>
            <a:r>
              <a:rPr lang="en-US" b="1" baseline="-250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)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63142D2-6BAB-49F5-8E00-70F12DE59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2" t="42510" r="35991" b="36032"/>
          <a:stretch/>
        </p:blipFill>
        <p:spPr>
          <a:xfrm>
            <a:off x="6442023" y="4262672"/>
            <a:ext cx="2992130" cy="1336692"/>
          </a:xfrm>
          <a:prstGeom prst="rect">
            <a:avLst/>
          </a:prstGeom>
        </p:spPr>
      </p:pic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FBA6E01-4DF5-48C2-9FB4-9140BBE5F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8" t="24125" r="43310" b="50520"/>
          <a:stretch/>
        </p:blipFill>
        <p:spPr>
          <a:xfrm>
            <a:off x="10014289" y="4044844"/>
            <a:ext cx="1692665" cy="16750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D9747C-B4A6-4A7B-827F-D5043D8A3B07}"/>
              </a:ext>
            </a:extLst>
          </p:cNvPr>
          <p:cNvSpPr txBox="1">
            <a:spLocks/>
          </p:cNvSpPr>
          <p:nvPr/>
        </p:nvSpPr>
        <p:spPr>
          <a:xfrm>
            <a:off x="185057" y="882196"/>
            <a:ext cx="121363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Follow the framework laid out by Jenney et al. (2020)</a:t>
            </a:r>
            <a:endParaRPr lang="en-US" baseline="-25000" dirty="0">
              <a:cs typeface="Calibri"/>
            </a:endParaRPr>
          </a:p>
          <a:p>
            <a:r>
              <a:rPr lang="en-US" dirty="0">
                <a:cs typeface="Calibri"/>
              </a:rPr>
              <a:t>Link α</a:t>
            </a:r>
            <a:r>
              <a:rPr lang="en-US" baseline="-25000" dirty="0">
                <a:cs typeface="Calibri"/>
              </a:rPr>
              <a:t>up </a:t>
            </a:r>
            <a:r>
              <a:rPr lang="en-US" dirty="0">
                <a:cs typeface="Calibri"/>
              </a:rPr>
              <a:t>to diabatic heating rates in ascending and descending regimes</a:t>
            </a:r>
            <a:endParaRPr lang="en-US" baseline="-25000" dirty="0">
              <a:cs typeface="Calibri"/>
            </a:endParaRPr>
          </a:p>
          <a:p>
            <a:r>
              <a:rPr lang="en-US" dirty="0">
                <a:cs typeface="Calibri"/>
              </a:rPr>
              <a:t>Weak temperature gradient approximation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A38E0-3143-4787-9117-214D882C8DB2}"/>
              </a:ext>
            </a:extLst>
          </p:cNvPr>
          <p:cNvSpPr txBox="1"/>
          <p:nvPr/>
        </p:nvSpPr>
        <p:spPr>
          <a:xfrm>
            <a:off x="304800" y="6207369"/>
            <a:ext cx="116935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Jenney, A. M., Randall, D. A., &amp; Branson, M. (2020). Understanding the response of tropical ascent to warming using </a:t>
            </a:r>
            <a:r>
              <a:rPr lang="en-US">
                <a:ea typeface="+mn-lt"/>
                <a:cs typeface="+mn-lt"/>
              </a:rPr>
              <a:t>an energy balance framework. Journal of Advances in Modeling Earth Systems, 12. https://doi.org/10.1029/2020MS002056</a:t>
            </a:r>
            <a:endParaRPr lang="en-US">
              <a:cs typeface="Calibri"/>
            </a:endParaRPr>
          </a:p>
          <a:p>
            <a:endParaRPr lang="en-US" dirty="0"/>
          </a:p>
        </p:txBody>
      </p:sp>
      <p:pic>
        <p:nvPicPr>
          <p:cNvPr id="2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B75716F-748B-497A-9434-518E33315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9" t="35436" r="26059" b="48237"/>
          <a:stretch/>
        </p:blipFill>
        <p:spPr>
          <a:xfrm>
            <a:off x="219738" y="2838215"/>
            <a:ext cx="5651310" cy="1046970"/>
          </a:xfrm>
          <a:prstGeom prst="rect">
            <a:avLst/>
          </a:prstGeom>
        </p:spPr>
      </p:pic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33356A9-E56C-4200-B5B1-5BEF7433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70" t="51397" r="25318" b="29423"/>
          <a:stretch/>
        </p:blipFill>
        <p:spPr>
          <a:xfrm>
            <a:off x="6250742" y="2812646"/>
            <a:ext cx="5651321" cy="122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303CE-296A-42AD-880C-14E9F6616A50}"/>
              </a:ext>
            </a:extLst>
          </p:cNvPr>
          <p:cNvSpPr txBox="1"/>
          <p:nvPr/>
        </p:nvSpPr>
        <p:spPr>
          <a:xfrm>
            <a:off x="502171" y="24883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Energy balance: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387F2-BAB4-4F2E-A451-021DDAD43381}"/>
              </a:ext>
            </a:extLst>
          </p:cNvPr>
          <p:cNvSpPr txBox="1"/>
          <p:nvPr/>
        </p:nvSpPr>
        <p:spPr>
          <a:xfrm>
            <a:off x="502171" y="385621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Mass balance:</a:t>
            </a:r>
          </a:p>
        </p:txBody>
      </p:sp>
      <p:pic>
        <p:nvPicPr>
          <p:cNvPr id="5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D0BBD8D-8B12-4812-82FE-4884BE5A4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04" t="55071" r="34244" b="36303"/>
          <a:stretch/>
        </p:blipFill>
        <p:spPr>
          <a:xfrm>
            <a:off x="545891" y="4406328"/>
            <a:ext cx="4005001" cy="568363"/>
          </a:xfrm>
          <a:prstGeom prst="rect">
            <a:avLst/>
          </a:prstGeom>
        </p:spPr>
      </p:pic>
      <p:pic>
        <p:nvPicPr>
          <p:cNvPr id="19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8AA6A2D-A292-4D24-B5DA-A390B0E21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28" t="64360" r="42281" b="28681"/>
          <a:stretch/>
        </p:blipFill>
        <p:spPr>
          <a:xfrm>
            <a:off x="602103" y="5093376"/>
            <a:ext cx="1945926" cy="4585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34D2489-179E-4964-AFD0-C6E694FAC9E5}"/>
              </a:ext>
            </a:extLst>
          </p:cNvPr>
          <p:cNvSpPr/>
          <p:nvPr/>
        </p:nvSpPr>
        <p:spPr>
          <a:xfrm>
            <a:off x="6294619" y="3790013"/>
            <a:ext cx="3172917" cy="24171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C7DD24-A9E3-4E16-A995-353B26B58B72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Physical constraints on ascent area (α</a:t>
            </a:r>
            <a:r>
              <a:rPr lang="en-US" b="1" baseline="-2500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)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1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9A7CFA6-D25B-4077-BB97-E5008B752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t="-152" r="-228" b="21"/>
          <a:stretch/>
        </p:blipFill>
        <p:spPr>
          <a:xfrm>
            <a:off x="557456" y="694911"/>
            <a:ext cx="8864006" cy="60799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380A34-1105-4120-8595-9520A595E689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Interpreting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 effect through controls on  α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2739-7C05-4B0C-B86C-8F7E100C0902}"/>
              </a:ext>
            </a:extLst>
          </p:cNvPr>
          <p:cNvSpPr/>
          <p:nvPr/>
        </p:nvSpPr>
        <p:spPr>
          <a:xfrm>
            <a:off x="3302000" y="711200"/>
            <a:ext cx="6032500" cy="608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5C17EC7-9CDB-4CDC-980B-2EFE8C827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91" t="23105" r="42725" b="50361"/>
          <a:stretch/>
        </p:blipFill>
        <p:spPr>
          <a:xfrm>
            <a:off x="10106024" y="2678942"/>
            <a:ext cx="1857896" cy="1752997"/>
          </a:xfrm>
          <a:prstGeom prst="rect">
            <a:avLst/>
          </a:prstGeom>
        </p:spPr>
      </p:pic>
      <p:pic>
        <p:nvPicPr>
          <p:cNvPr id="2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66AD3CF-6F58-4F95-ADD7-30826AB23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87" t="42717" r="38427" b="36044"/>
          <a:stretch/>
        </p:blipFill>
        <p:spPr>
          <a:xfrm>
            <a:off x="9527498" y="1061397"/>
            <a:ext cx="2592459" cy="1323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3C233-C5D8-4779-82BD-445C4572A210}"/>
              </a:ext>
            </a:extLst>
          </p:cNvPr>
          <p:cNvSpPr/>
          <p:nvPr/>
        </p:nvSpPr>
        <p:spPr>
          <a:xfrm>
            <a:off x="997313" y="3558133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96975-91F1-4C22-BD6D-EC0EC913E4B3}"/>
              </a:ext>
            </a:extLst>
          </p:cNvPr>
          <p:cNvSpPr/>
          <p:nvPr/>
        </p:nvSpPr>
        <p:spPr>
          <a:xfrm>
            <a:off x="997312" y="6524936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E07BE-449E-45C2-9B3A-68AFA77F7ED3}"/>
              </a:ext>
            </a:extLst>
          </p:cNvPr>
          <p:cNvSpPr txBox="1"/>
          <p:nvPr/>
        </p:nvSpPr>
        <p:spPr>
          <a:xfrm>
            <a:off x="527154" y="6485744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gamma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67487-D9ED-4516-A077-B9CECB4D1AAD}"/>
              </a:ext>
            </a:extLst>
          </p:cNvPr>
          <p:cNvSpPr txBox="1"/>
          <p:nvPr/>
        </p:nvSpPr>
        <p:spPr>
          <a:xfrm>
            <a:off x="583367" y="343149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>
                <a:solidFill>
                  <a:srgbClr val="000000"/>
                </a:solidFill>
                <a:ea typeface="+mn-lt"/>
                <a:cs typeface="+mn-lt"/>
              </a:rPr>
              <a:t>up</a:t>
            </a:r>
            <a:r>
              <a:rPr lang="en-US" b="1" dirty="0"/>
              <a:t>/</a:t>
            </a:r>
            <a:r>
              <a:rPr lang="en-US" b="1" dirty="0" err="1"/>
              <a:t>Q</a:t>
            </a:r>
            <a:r>
              <a:rPr lang="en-US" b="1" baseline="-25000" dirty="0" err="1"/>
              <a:t>dn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2D23F-E707-400F-B553-D074774DD21F}"/>
              </a:ext>
            </a:extLst>
          </p:cNvPr>
          <p:cNvSpPr txBox="1"/>
          <p:nvPr/>
        </p:nvSpPr>
        <p:spPr>
          <a:xfrm rot="16200000">
            <a:off x="-1390338" y="1414072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7DBE-29D0-4A20-B02D-50C786D0F669}"/>
              </a:ext>
            </a:extLst>
          </p:cNvPr>
          <p:cNvSpPr txBox="1"/>
          <p:nvPr/>
        </p:nvSpPr>
        <p:spPr>
          <a:xfrm rot="16200000">
            <a:off x="-1434059" y="4218481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09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83576DC-2D24-4D2C-9D16-1FDF3D27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t="-152" r="-228" b="21"/>
          <a:stretch/>
        </p:blipFill>
        <p:spPr>
          <a:xfrm>
            <a:off x="557456" y="694911"/>
            <a:ext cx="8864006" cy="6079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FE2739-7C05-4B0C-B86C-8F7E100C0902}"/>
              </a:ext>
            </a:extLst>
          </p:cNvPr>
          <p:cNvSpPr/>
          <p:nvPr/>
        </p:nvSpPr>
        <p:spPr>
          <a:xfrm>
            <a:off x="6337300" y="711200"/>
            <a:ext cx="2997200" cy="608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763F8D-F6C7-4929-ABBD-22D8FAC22F80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Interpreting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 effect through controls on  α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399BF40-D625-46C2-BAA4-AEFEE8E36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87" t="42717" r="38427" b="36044"/>
          <a:stretch/>
        </p:blipFill>
        <p:spPr>
          <a:xfrm>
            <a:off x="9527498" y="1061397"/>
            <a:ext cx="2592459" cy="1323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140EF-2214-4545-9FB7-F9982F245C76}"/>
              </a:ext>
            </a:extLst>
          </p:cNvPr>
          <p:cNvSpPr txBox="1"/>
          <p:nvPr/>
        </p:nvSpPr>
        <p:spPr>
          <a:xfrm rot="16200000">
            <a:off x="-1390338" y="1414072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207BA-46F4-45E3-85CE-FF06A51DB9B3}"/>
              </a:ext>
            </a:extLst>
          </p:cNvPr>
          <p:cNvSpPr txBox="1"/>
          <p:nvPr/>
        </p:nvSpPr>
        <p:spPr>
          <a:xfrm rot="16200000">
            <a:off x="-1434059" y="4218481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 change in</a:t>
            </a:r>
            <a:r>
              <a:rPr lang="en-US" b="1" dirty="0"/>
              <a:t>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29E44-C601-4446-8749-179581CCEA02}"/>
              </a:ext>
            </a:extLst>
          </p:cNvPr>
          <p:cNvSpPr/>
          <p:nvPr/>
        </p:nvSpPr>
        <p:spPr>
          <a:xfrm>
            <a:off x="997313" y="3558133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6E0B2-2625-4AD0-92CE-D148F23247B5}"/>
              </a:ext>
            </a:extLst>
          </p:cNvPr>
          <p:cNvSpPr/>
          <p:nvPr/>
        </p:nvSpPr>
        <p:spPr>
          <a:xfrm>
            <a:off x="997312" y="6524936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B7AFF3-817F-47EB-8DD4-95CEEA8094D9}"/>
              </a:ext>
            </a:extLst>
          </p:cNvPr>
          <p:cNvSpPr/>
          <p:nvPr/>
        </p:nvSpPr>
        <p:spPr>
          <a:xfrm>
            <a:off x="4141499" y="3566877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BFEE50-9FB9-45FA-B9B9-FC4E78094C76}"/>
              </a:ext>
            </a:extLst>
          </p:cNvPr>
          <p:cNvSpPr/>
          <p:nvPr/>
        </p:nvSpPr>
        <p:spPr>
          <a:xfrm>
            <a:off x="4029073" y="6527434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8C8C89-A383-4ED4-8294-E5CCF6406F6F}"/>
              </a:ext>
            </a:extLst>
          </p:cNvPr>
          <p:cNvSpPr txBox="1"/>
          <p:nvPr/>
        </p:nvSpPr>
        <p:spPr>
          <a:xfrm>
            <a:off x="583367" y="343149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/>
              <a:t>up</a:t>
            </a:r>
            <a:r>
              <a:rPr lang="en-US" b="1" dirty="0"/>
              <a:t>/</a:t>
            </a:r>
            <a:r>
              <a:rPr lang="en-US" b="1" dirty="0" err="1">
                <a:solidFill>
                  <a:srgbClr val="000000"/>
                </a:solidFill>
                <a:ea typeface="+mn-lt"/>
                <a:cs typeface="+mn-lt"/>
              </a:rPr>
              <a:t>Q</a:t>
            </a:r>
            <a:r>
              <a:rPr lang="en-US" b="1" baseline="-25000" dirty="0" err="1">
                <a:solidFill>
                  <a:srgbClr val="000000"/>
                </a:solidFill>
                <a:ea typeface="+mn-lt"/>
                <a:cs typeface="+mn-lt"/>
              </a:rPr>
              <a:t>dn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D9029-C757-41F5-9A7C-4AE419312B77}"/>
              </a:ext>
            </a:extLst>
          </p:cNvPr>
          <p:cNvSpPr txBox="1"/>
          <p:nvPr/>
        </p:nvSpPr>
        <p:spPr>
          <a:xfrm>
            <a:off x="527154" y="6485744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gamma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DD031-8409-4402-90DB-FF1237BA3A2B}"/>
              </a:ext>
            </a:extLst>
          </p:cNvPr>
          <p:cNvSpPr txBox="1"/>
          <p:nvPr/>
        </p:nvSpPr>
        <p:spPr>
          <a:xfrm>
            <a:off x="3793760" y="345023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/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22269-9E52-48B1-AE4C-3390DCFAE5D7}"/>
              </a:ext>
            </a:extLst>
          </p:cNvPr>
          <p:cNvSpPr txBox="1"/>
          <p:nvPr/>
        </p:nvSpPr>
        <p:spPr>
          <a:xfrm>
            <a:off x="3843726" y="649198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dn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5013D-AE45-4578-9C0F-2401122E9DC0}"/>
              </a:ext>
            </a:extLst>
          </p:cNvPr>
          <p:cNvSpPr/>
          <p:nvPr/>
        </p:nvSpPr>
        <p:spPr>
          <a:xfrm>
            <a:off x="3321570" y="891914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66716-1114-4ACD-94EF-BA84F9A43538}"/>
              </a:ext>
            </a:extLst>
          </p:cNvPr>
          <p:cNvSpPr txBox="1"/>
          <p:nvPr/>
        </p:nvSpPr>
        <p:spPr>
          <a:xfrm rot="16200000">
            <a:off x="1620187" y="1339120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baseline="-25000" dirty="0">
                <a:ea typeface="+mn-lt"/>
                <a:cs typeface="+mn-lt"/>
              </a:rPr>
              <a:t>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368A7-1EA6-4BD0-A625-B94B384D8CC3}"/>
              </a:ext>
            </a:extLst>
          </p:cNvPr>
          <p:cNvSpPr/>
          <p:nvPr/>
        </p:nvSpPr>
        <p:spPr>
          <a:xfrm>
            <a:off x="3321569" y="3871208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0CBB2-49D0-49CF-98BC-B14DB72FB6E8}"/>
              </a:ext>
            </a:extLst>
          </p:cNvPr>
          <p:cNvSpPr txBox="1"/>
          <p:nvPr/>
        </p:nvSpPr>
        <p:spPr>
          <a:xfrm rot="16200000">
            <a:off x="1620186" y="4305923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baseline="-25000" dirty="0">
                <a:ea typeface="+mn-lt"/>
                <a:cs typeface="+mn-lt"/>
              </a:rPr>
              <a:t>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12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17E4206-1500-46F7-868E-6F9CF1853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t="-152" r="-228" b="21"/>
          <a:stretch/>
        </p:blipFill>
        <p:spPr>
          <a:xfrm>
            <a:off x="557456" y="694911"/>
            <a:ext cx="8864006" cy="6079965"/>
          </a:xfrm>
          <a:prstGeom prst="rect">
            <a:avLst/>
          </a:prstGeom>
        </p:spPr>
      </p:pic>
      <p:pic>
        <p:nvPicPr>
          <p:cNvPr id="11" name="Picture 1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F15346B-329B-4A6F-8759-52BF4D7B6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57" t="38290" r="29449" b="48141"/>
          <a:stretch/>
        </p:blipFill>
        <p:spPr>
          <a:xfrm>
            <a:off x="9320212" y="2669381"/>
            <a:ext cx="2801819" cy="870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460CA-6931-4314-A8CD-C47624B8ABCF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Interpreting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 effect through controls on  α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EEA2A2A-1BFA-487B-9A9E-44CD2694E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87" t="42717" r="38427" b="36044"/>
          <a:stretch/>
        </p:blipFill>
        <p:spPr>
          <a:xfrm>
            <a:off x="9527498" y="1061397"/>
            <a:ext cx="2592459" cy="1323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3BA3D-8092-4A30-A797-81327436B971}"/>
              </a:ext>
            </a:extLst>
          </p:cNvPr>
          <p:cNvSpPr/>
          <p:nvPr/>
        </p:nvSpPr>
        <p:spPr>
          <a:xfrm>
            <a:off x="997313" y="3558133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CB229C-CBC3-45DA-BA69-E17702B9AE4A}"/>
              </a:ext>
            </a:extLst>
          </p:cNvPr>
          <p:cNvSpPr/>
          <p:nvPr/>
        </p:nvSpPr>
        <p:spPr>
          <a:xfrm>
            <a:off x="997312" y="6524936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E2AAFD-21F3-4CC0-94CD-96C28DA622A7}"/>
              </a:ext>
            </a:extLst>
          </p:cNvPr>
          <p:cNvSpPr/>
          <p:nvPr/>
        </p:nvSpPr>
        <p:spPr>
          <a:xfrm>
            <a:off x="4141499" y="3566877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E5477-9136-45BD-8143-D4FA13F71BE3}"/>
              </a:ext>
            </a:extLst>
          </p:cNvPr>
          <p:cNvSpPr/>
          <p:nvPr/>
        </p:nvSpPr>
        <p:spPr>
          <a:xfrm>
            <a:off x="4029073" y="6527434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CDA934-935F-4B3A-9064-554091DDB1BA}"/>
              </a:ext>
            </a:extLst>
          </p:cNvPr>
          <p:cNvSpPr/>
          <p:nvPr/>
        </p:nvSpPr>
        <p:spPr>
          <a:xfrm>
            <a:off x="7260702" y="3544392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1A42D8-CC9E-44BE-A17F-86EB8E31143A}"/>
              </a:ext>
            </a:extLst>
          </p:cNvPr>
          <p:cNvSpPr/>
          <p:nvPr/>
        </p:nvSpPr>
        <p:spPr>
          <a:xfrm>
            <a:off x="7123292" y="6523687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37CFD3-C5A6-4A02-A7C9-A55F17A57214}"/>
              </a:ext>
            </a:extLst>
          </p:cNvPr>
          <p:cNvSpPr txBox="1"/>
          <p:nvPr/>
        </p:nvSpPr>
        <p:spPr>
          <a:xfrm rot="16200000">
            <a:off x="-1390338" y="1414072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3F96A7-33DB-4986-BCDE-2AB55BF2CCA5}"/>
              </a:ext>
            </a:extLst>
          </p:cNvPr>
          <p:cNvSpPr txBox="1"/>
          <p:nvPr/>
        </p:nvSpPr>
        <p:spPr>
          <a:xfrm rot="16200000">
            <a:off x="-1434059" y="4218481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A3341B-0A90-4644-BE70-815E2E45F2EE}"/>
              </a:ext>
            </a:extLst>
          </p:cNvPr>
          <p:cNvSpPr txBox="1"/>
          <p:nvPr/>
        </p:nvSpPr>
        <p:spPr>
          <a:xfrm>
            <a:off x="583367" y="343149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/>
              <a:t>up</a:t>
            </a:r>
            <a:r>
              <a:rPr lang="en-US" b="1" dirty="0"/>
              <a:t>/</a:t>
            </a:r>
            <a:r>
              <a:rPr lang="en-US" b="1" dirty="0" err="1">
                <a:solidFill>
                  <a:srgbClr val="000000"/>
                </a:solidFill>
                <a:ea typeface="+mn-lt"/>
                <a:cs typeface="+mn-lt"/>
              </a:rPr>
              <a:t>Q</a:t>
            </a:r>
            <a:r>
              <a:rPr lang="en-US" b="1" baseline="-25000" dirty="0" err="1">
                <a:solidFill>
                  <a:srgbClr val="000000"/>
                </a:solidFill>
                <a:ea typeface="+mn-lt"/>
                <a:cs typeface="+mn-lt"/>
              </a:rPr>
              <a:t>dn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061DFB-5C41-46BE-9F5A-44806A66FCA7}"/>
              </a:ext>
            </a:extLst>
          </p:cNvPr>
          <p:cNvSpPr txBox="1"/>
          <p:nvPr/>
        </p:nvSpPr>
        <p:spPr>
          <a:xfrm>
            <a:off x="527154" y="6485744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gamma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FDFA0A-F61A-4F3B-A722-A0CE1AEF8A76}"/>
              </a:ext>
            </a:extLst>
          </p:cNvPr>
          <p:cNvSpPr txBox="1"/>
          <p:nvPr/>
        </p:nvSpPr>
        <p:spPr>
          <a:xfrm>
            <a:off x="3793760" y="345023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</a:t>
            </a:r>
            <a:r>
              <a:rPr lang="en-US" b="1" dirty="0"/>
              <a:t> Q</a:t>
            </a:r>
            <a:r>
              <a:rPr lang="en-US" b="1" baseline="-25000" dirty="0"/>
              <a:t>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B127F1-38D8-4830-879B-42E404EC4705}"/>
              </a:ext>
            </a:extLst>
          </p:cNvPr>
          <p:cNvSpPr txBox="1"/>
          <p:nvPr/>
        </p:nvSpPr>
        <p:spPr>
          <a:xfrm>
            <a:off x="3843726" y="649198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dn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F6188-173A-453E-9312-D7D431DC42C5}"/>
              </a:ext>
            </a:extLst>
          </p:cNvPr>
          <p:cNvSpPr txBox="1"/>
          <p:nvPr/>
        </p:nvSpPr>
        <p:spPr>
          <a:xfrm>
            <a:off x="6829267" y="6485743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up</a:t>
            </a:r>
            <a:r>
              <a:rPr lang="en-US" b="1" baseline="30000" dirty="0" err="1"/>
              <a:t>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BAD24-47E8-4E93-97CD-BC7935A4BBF5}"/>
              </a:ext>
            </a:extLst>
          </p:cNvPr>
          <p:cNvSpPr txBox="1"/>
          <p:nvPr/>
        </p:nvSpPr>
        <p:spPr>
          <a:xfrm>
            <a:off x="6829266" y="343149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up</a:t>
            </a:r>
            <a:r>
              <a:rPr lang="en-US" b="1" baseline="30000" dirty="0" err="1">
                <a:solidFill>
                  <a:srgbClr val="000000"/>
                </a:solidFill>
                <a:ea typeface="+mn-lt"/>
                <a:cs typeface="+mn-lt"/>
              </a:rPr>
              <a:t>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EAE9B-1219-4C9A-A849-3853CF24CD95}"/>
              </a:ext>
            </a:extLst>
          </p:cNvPr>
          <p:cNvSpPr/>
          <p:nvPr/>
        </p:nvSpPr>
        <p:spPr>
          <a:xfrm>
            <a:off x="3321570" y="891914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8E71BE-99AF-4498-8BD0-61066DAC98A9}"/>
              </a:ext>
            </a:extLst>
          </p:cNvPr>
          <p:cNvSpPr/>
          <p:nvPr/>
        </p:nvSpPr>
        <p:spPr>
          <a:xfrm>
            <a:off x="3321569" y="3871208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D24E2C-3232-42AF-B722-E85E21C477DB}"/>
              </a:ext>
            </a:extLst>
          </p:cNvPr>
          <p:cNvSpPr/>
          <p:nvPr/>
        </p:nvSpPr>
        <p:spPr>
          <a:xfrm>
            <a:off x="6325848" y="891914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3068A6-B45D-4A5E-8A70-7232365C280A}"/>
              </a:ext>
            </a:extLst>
          </p:cNvPr>
          <p:cNvSpPr/>
          <p:nvPr/>
        </p:nvSpPr>
        <p:spPr>
          <a:xfrm>
            <a:off x="6350832" y="3871209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7C5F1A-736C-41DB-B66A-5B1AFCEC6EEA}"/>
              </a:ext>
            </a:extLst>
          </p:cNvPr>
          <p:cNvSpPr txBox="1"/>
          <p:nvPr/>
        </p:nvSpPr>
        <p:spPr>
          <a:xfrm rot="16200000">
            <a:off x="1620187" y="1339120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25DED-BCF3-4887-969C-06FFF5888300}"/>
              </a:ext>
            </a:extLst>
          </p:cNvPr>
          <p:cNvSpPr txBox="1"/>
          <p:nvPr/>
        </p:nvSpPr>
        <p:spPr>
          <a:xfrm rot="16200000">
            <a:off x="1620186" y="4305923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164E02-7225-490F-8F4C-05AD475310DF}"/>
              </a:ext>
            </a:extLst>
          </p:cNvPr>
          <p:cNvSpPr txBox="1"/>
          <p:nvPr/>
        </p:nvSpPr>
        <p:spPr>
          <a:xfrm rot="16200000">
            <a:off x="4674431" y="435588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F28B1-4178-452F-B170-7672F0780870}"/>
              </a:ext>
            </a:extLst>
          </p:cNvPr>
          <p:cNvSpPr txBox="1"/>
          <p:nvPr/>
        </p:nvSpPr>
        <p:spPr>
          <a:xfrm rot="16200000">
            <a:off x="4674431" y="1295398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 </a:t>
            </a:r>
            <a:r>
              <a:rPr lang="en-US" b="1" dirty="0">
                <a:ea typeface="+mn-lt"/>
                <a:cs typeface="+mn-lt"/>
              </a:rPr>
              <a:t>α</a:t>
            </a:r>
            <a:r>
              <a:rPr lang="en-US" b="1" baseline="-25000" dirty="0">
                <a:ea typeface="+mn-lt"/>
                <a:cs typeface="+mn-lt"/>
              </a:rPr>
              <a:t>u</a:t>
            </a:r>
            <a:r>
              <a:rPr lang="en-US" baseline="-25000" dirty="0">
                <a:ea typeface="+mn-lt"/>
                <a:cs typeface="+mn-lt"/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23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448F8-41AD-463D-A311-7E3C50E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9" y="763513"/>
            <a:ext cx="12049615" cy="6008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Tropical cloud feedbacks are a </a:t>
            </a:r>
            <a:r>
              <a:rPr lang="en-US" b="1" dirty="0">
                <a:ea typeface="+mn-lt"/>
                <a:cs typeface="+mn-lt"/>
              </a:rPr>
              <a:t>source of uncertainty</a:t>
            </a:r>
            <a:r>
              <a:rPr lang="en-US" dirty="0">
                <a:ea typeface="+mn-lt"/>
                <a:cs typeface="+mn-lt"/>
              </a:rPr>
              <a:t> in climate sensitivity and future projections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Need to develop understanding of </a:t>
            </a:r>
            <a:r>
              <a:rPr lang="en-US" b="1" dirty="0">
                <a:ea typeface="+mn-lt"/>
                <a:cs typeface="+mn-lt"/>
              </a:rPr>
              <a:t>fundamental processes</a:t>
            </a:r>
            <a:r>
              <a:rPr lang="en-US" dirty="0">
                <a:ea typeface="+mn-lt"/>
                <a:cs typeface="+mn-lt"/>
              </a:rPr>
              <a:t> relating changes in </a:t>
            </a:r>
            <a:r>
              <a:rPr lang="en-US" b="1" dirty="0">
                <a:ea typeface="+mn-lt"/>
                <a:cs typeface="+mn-lt"/>
              </a:rPr>
              <a:t>circulation and cloud feedbacks</a:t>
            </a:r>
            <a:r>
              <a:rPr lang="en-US" dirty="0">
                <a:ea typeface="+mn-lt"/>
                <a:cs typeface="+mn-lt"/>
              </a:rPr>
              <a:t>, and how they differ with model resolution</a:t>
            </a:r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E02DD-F37D-45AF-89A6-7D6A7FCD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" y="-2903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Cloud feedbacks and circulation</a:t>
            </a:r>
          </a:p>
        </p:txBody>
      </p:sp>
    </p:spTree>
    <p:extLst>
      <p:ext uri="{BB962C8B-B14F-4D97-AF65-F5344CB8AC3E}">
        <p14:creationId xmlns:p14="http://schemas.microsoft.com/office/powerpoint/2010/main" val="217307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F17E4206-1500-46F7-868E-6F9CF185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39594"/>
            <a:ext cx="9169400" cy="60011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889387-7772-4ED1-BB20-50309D5EF85E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Interpreting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 effect through controls on  α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2A595-BD81-4AD3-8405-D066B502122B}"/>
              </a:ext>
            </a:extLst>
          </p:cNvPr>
          <p:cNvSpPr txBox="1"/>
          <p:nvPr/>
        </p:nvSpPr>
        <p:spPr>
          <a:xfrm>
            <a:off x="9427563" y="1913744"/>
            <a:ext cx="2587053" cy="3046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Find a high correlation </a:t>
            </a:r>
            <a:r>
              <a:rPr lang="en-US" sz="2400" b="1">
                <a:solidFill>
                  <a:srgbClr val="C00000"/>
                </a:solidFill>
              </a:rPr>
              <a:t>between fractional </a:t>
            </a:r>
            <a:r>
              <a:rPr lang="en-US" sz="2400" b="1" dirty="0">
                <a:solidFill>
                  <a:srgbClr val="C00000"/>
                </a:solidFill>
              </a:rPr>
              <a:t>changes in non-radiative diabatic heating in ascent </a:t>
            </a:r>
            <a:r>
              <a:rPr lang="en-US" sz="2400" b="1">
                <a:solidFill>
                  <a:srgbClr val="C00000"/>
                </a:solidFill>
              </a:rPr>
              <a:t>regions and</a:t>
            </a:r>
            <a:r>
              <a:rPr lang="en-US" sz="2400" b="1" dirty="0">
                <a:solidFill>
                  <a:srgbClr val="C00000"/>
                </a:solidFill>
              </a:rPr>
              <a:t> the LW dynamic effect</a:t>
            </a:r>
            <a:endParaRPr lang="en-US" sz="24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6164F-65D7-4616-96BA-DF359D153F18}"/>
              </a:ext>
            </a:extLst>
          </p:cNvPr>
          <p:cNvSpPr/>
          <p:nvPr/>
        </p:nvSpPr>
        <p:spPr>
          <a:xfrm>
            <a:off x="997313" y="3558133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20E257-46ED-4A23-93BC-BBEAC21BFD17}"/>
              </a:ext>
            </a:extLst>
          </p:cNvPr>
          <p:cNvSpPr/>
          <p:nvPr/>
        </p:nvSpPr>
        <p:spPr>
          <a:xfrm>
            <a:off x="997312" y="6524936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1B377-BBC8-4C56-8FA0-A506ECE53565}"/>
              </a:ext>
            </a:extLst>
          </p:cNvPr>
          <p:cNvSpPr/>
          <p:nvPr/>
        </p:nvSpPr>
        <p:spPr>
          <a:xfrm>
            <a:off x="4141499" y="3566877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8E94A6-58AC-41C3-BF35-EEF92964A16B}"/>
              </a:ext>
            </a:extLst>
          </p:cNvPr>
          <p:cNvSpPr/>
          <p:nvPr/>
        </p:nvSpPr>
        <p:spPr>
          <a:xfrm>
            <a:off x="4029073" y="6527434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666702-91C9-4BB4-8259-58A76B588EA5}"/>
              </a:ext>
            </a:extLst>
          </p:cNvPr>
          <p:cNvSpPr/>
          <p:nvPr/>
        </p:nvSpPr>
        <p:spPr>
          <a:xfrm>
            <a:off x="6939662" y="3523155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D97D9-B239-43FF-BC93-5A69F32C8FAC}"/>
              </a:ext>
            </a:extLst>
          </p:cNvPr>
          <p:cNvSpPr/>
          <p:nvPr/>
        </p:nvSpPr>
        <p:spPr>
          <a:xfrm>
            <a:off x="6902187" y="6527434"/>
            <a:ext cx="2136097" cy="18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609530-A81C-418E-9390-EDDB37E65ABA}"/>
              </a:ext>
            </a:extLst>
          </p:cNvPr>
          <p:cNvSpPr txBox="1"/>
          <p:nvPr/>
        </p:nvSpPr>
        <p:spPr>
          <a:xfrm>
            <a:off x="583367" y="343149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/>
              <a:t>up</a:t>
            </a:r>
            <a:r>
              <a:rPr lang="en-US" b="1" dirty="0"/>
              <a:t>/</a:t>
            </a:r>
            <a:r>
              <a:rPr lang="en-US" b="1" dirty="0" err="1">
                <a:solidFill>
                  <a:srgbClr val="000000"/>
                </a:solidFill>
                <a:ea typeface="+mn-lt"/>
                <a:cs typeface="+mn-lt"/>
              </a:rPr>
              <a:t>Q</a:t>
            </a:r>
            <a:r>
              <a:rPr lang="en-US" b="1" baseline="-25000" dirty="0" err="1">
                <a:solidFill>
                  <a:srgbClr val="000000"/>
                </a:solidFill>
                <a:ea typeface="+mn-lt"/>
                <a:cs typeface="+mn-lt"/>
              </a:rPr>
              <a:t>dn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B5475E-769F-499E-B6D7-A192017DBC08}"/>
              </a:ext>
            </a:extLst>
          </p:cNvPr>
          <p:cNvSpPr txBox="1"/>
          <p:nvPr/>
        </p:nvSpPr>
        <p:spPr>
          <a:xfrm>
            <a:off x="527154" y="6485744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gamma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2CAAC-99F3-4B30-896C-7B9F0791BE88}"/>
              </a:ext>
            </a:extLst>
          </p:cNvPr>
          <p:cNvSpPr txBox="1"/>
          <p:nvPr/>
        </p:nvSpPr>
        <p:spPr>
          <a:xfrm>
            <a:off x="3793760" y="345023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/>
              <a:t>Q</a:t>
            </a:r>
            <a:r>
              <a:rPr lang="en-US" b="1" baseline="-25000" dirty="0"/>
              <a:t>up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642C8-B389-4BBA-AA1D-6123C15D87D7}"/>
              </a:ext>
            </a:extLst>
          </p:cNvPr>
          <p:cNvSpPr txBox="1"/>
          <p:nvPr/>
        </p:nvSpPr>
        <p:spPr>
          <a:xfrm>
            <a:off x="3843726" y="649198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dn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61E24-3DAF-42B5-A952-166E6D5459C7}"/>
              </a:ext>
            </a:extLst>
          </p:cNvPr>
          <p:cNvSpPr txBox="1"/>
          <p:nvPr/>
        </p:nvSpPr>
        <p:spPr>
          <a:xfrm>
            <a:off x="6829267" y="6485743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up</a:t>
            </a:r>
            <a:r>
              <a:rPr lang="en-US" b="1" baseline="30000" dirty="0" err="1"/>
              <a:t>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2FD505-44B2-4970-B55F-28EDA3CD9E0F}"/>
              </a:ext>
            </a:extLst>
          </p:cNvPr>
          <p:cNvSpPr txBox="1"/>
          <p:nvPr/>
        </p:nvSpPr>
        <p:spPr>
          <a:xfrm>
            <a:off x="6829266" y="343149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Frac. change in </a:t>
            </a:r>
            <a:r>
              <a:rPr lang="en-US" b="1" dirty="0" err="1"/>
              <a:t>Q</a:t>
            </a:r>
            <a:r>
              <a:rPr lang="en-US" b="1" baseline="-25000" dirty="0" err="1"/>
              <a:t>up</a:t>
            </a:r>
            <a:r>
              <a:rPr lang="en-US" b="1" baseline="30000" dirty="0" err="1"/>
              <a:t>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b="1" dirty="0"/>
              <a:t> </a:t>
            </a:r>
            <a:r>
              <a:rPr lang="en-US" dirty="0"/>
              <a:t>(%K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8DAD4-2ED5-44DE-8C98-A2DF477B30B6}"/>
              </a:ext>
            </a:extLst>
          </p:cNvPr>
          <p:cNvSpPr/>
          <p:nvPr/>
        </p:nvSpPr>
        <p:spPr>
          <a:xfrm>
            <a:off x="3321570" y="891914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63709-5554-4A59-8253-6505A019D83D}"/>
              </a:ext>
            </a:extLst>
          </p:cNvPr>
          <p:cNvSpPr/>
          <p:nvPr/>
        </p:nvSpPr>
        <p:spPr>
          <a:xfrm>
            <a:off x="3324068" y="3823740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CF9464-4132-4914-898A-5C0D3C2579BF}"/>
              </a:ext>
            </a:extLst>
          </p:cNvPr>
          <p:cNvSpPr/>
          <p:nvPr/>
        </p:nvSpPr>
        <p:spPr>
          <a:xfrm>
            <a:off x="6278380" y="944380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978A32-CAA4-49DD-8694-B210B1E5F778}"/>
              </a:ext>
            </a:extLst>
          </p:cNvPr>
          <p:cNvSpPr/>
          <p:nvPr/>
        </p:nvSpPr>
        <p:spPr>
          <a:xfrm>
            <a:off x="6322101" y="3923675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C22EA5-27BF-46DB-BC0A-4ACFF53B1764}"/>
              </a:ext>
            </a:extLst>
          </p:cNvPr>
          <p:cNvSpPr/>
          <p:nvPr/>
        </p:nvSpPr>
        <p:spPr>
          <a:xfrm>
            <a:off x="257331" y="894412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F38A50-D633-4E58-99A2-DB07F5301811}"/>
              </a:ext>
            </a:extLst>
          </p:cNvPr>
          <p:cNvSpPr/>
          <p:nvPr/>
        </p:nvSpPr>
        <p:spPr>
          <a:xfrm>
            <a:off x="226101" y="3711314"/>
            <a:ext cx="268573" cy="236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B18084-779D-41F2-80F4-71AC1C5FF196}"/>
              </a:ext>
            </a:extLst>
          </p:cNvPr>
          <p:cNvSpPr txBox="1"/>
          <p:nvPr/>
        </p:nvSpPr>
        <p:spPr>
          <a:xfrm rot="16200000">
            <a:off x="1620186" y="4305923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849EE9-CC79-4FF8-B7A3-1622081A472E}"/>
              </a:ext>
            </a:extLst>
          </p:cNvPr>
          <p:cNvSpPr txBox="1"/>
          <p:nvPr/>
        </p:nvSpPr>
        <p:spPr>
          <a:xfrm rot="16200000">
            <a:off x="1620185" y="1414070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49F24F-2A84-409E-95B7-502C5A33934E}"/>
              </a:ext>
            </a:extLst>
          </p:cNvPr>
          <p:cNvSpPr txBox="1"/>
          <p:nvPr/>
        </p:nvSpPr>
        <p:spPr>
          <a:xfrm rot="16200000">
            <a:off x="-1521503" y="1414070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0E5F7-15DA-4E6B-A042-41B30691DF80}"/>
              </a:ext>
            </a:extLst>
          </p:cNvPr>
          <p:cNvSpPr txBox="1"/>
          <p:nvPr/>
        </p:nvSpPr>
        <p:spPr>
          <a:xfrm rot="16200000">
            <a:off x="-1440306" y="4224726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E06332-5D77-43AE-A974-121678CA6FCC}"/>
              </a:ext>
            </a:extLst>
          </p:cNvPr>
          <p:cNvSpPr txBox="1"/>
          <p:nvPr/>
        </p:nvSpPr>
        <p:spPr>
          <a:xfrm rot="16200000">
            <a:off x="4674431" y="1339119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429352-52CA-4D19-B159-D984DABF991B}"/>
              </a:ext>
            </a:extLst>
          </p:cNvPr>
          <p:cNvSpPr txBox="1"/>
          <p:nvPr/>
        </p:nvSpPr>
        <p:spPr>
          <a:xfrm rot="16200000">
            <a:off x="4674431" y="4305922"/>
            <a:ext cx="3661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Dynamic effect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en-US" dirty="0"/>
              <a:t> (Wm</a:t>
            </a:r>
            <a:r>
              <a:rPr lang="en-US" baseline="30000" dirty="0"/>
              <a:t>-2</a:t>
            </a:r>
            <a:r>
              <a:rPr lang="en-US" dirty="0"/>
              <a:t>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665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0EDBC2-F97E-4DDC-A223-B8010B8D0601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Summary and direction of research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C459F-27E7-47FE-8358-6DE504699DF7}"/>
              </a:ext>
            </a:extLst>
          </p:cNvPr>
          <p:cNvSpPr txBox="1"/>
          <p:nvPr/>
        </p:nvSpPr>
        <p:spPr>
          <a:xfrm>
            <a:off x="76200" y="889000"/>
            <a:ext cx="1170940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Using </a:t>
            </a:r>
            <a:r>
              <a:rPr lang="en-US" sz="2800" b="1" dirty="0">
                <a:cs typeface="Calibri"/>
              </a:rPr>
              <a:t>dynamic/thermodynamic decomposition</a:t>
            </a:r>
            <a:r>
              <a:rPr lang="en-US" sz="2800" dirty="0">
                <a:cs typeface="Calibri"/>
              </a:rPr>
              <a:t> to understand the role of </a:t>
            </a:r>
            <a:r>
              <a:rPr lang="en-US" sz="2800" b="1" dirty="0">
                <a:cs typeface="Calibri"/>
              </a:rPr>
              <a:t>circulation in cloud feedbacks</a:t>
            </a:r>
            <a:r>
              <a:rPr lang="en-US" sz="2800" dirty="0">
                <a:cs typeface="Calibri"/>
              </a:rPr>
              <a:t> in </a:t>
            </a:r>
            <a:r>
              <a:rPr lang="en-US" sz="2800" b="1" dirty="0">
                <a:cs typeface="Calibri"/>
              </a:rPr>
              <a:t>cloud resolving models</a:t>
            </a:r>
            <a:r>
              <a:rPr lang="en-US" sz="2800" dirty="0">
                <a:cs typeface="Calibri"/>
              </a:rPr>
              <a:t> in RCEMIP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Dynamic component not negligible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Find spread in dynamic effect explained by fractional changes in </a:t>
            </a:r>
            <a:r>
              <a:rPr lang="en-US" sz="2800" b="1" dirty="0">
                <a:cs typeface="Calibri"/>
              </a:rPr>
              <a:t>ascent fraction at 500hPa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Show that largest contribution is the non-radiative diabatic heating in ascending regions</a:t>
            </a:r>
            <a:br>
              <a:rPr lang="en-US" sz="2800" dirty="0">
                <a:cs typeface="Calibri"/>
              </a:rPr>
            </a:b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Latent heating? Detrainment? Turbulent mixing?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RCEMIP allows us to compare across a hierarchy of models – how do GCMs in RCEMIP compare?</a:t>
            </a:r>
          </a:p>
        </p:txBody>
      </p:sp>
    </p:spTree>
    <p:extLst>
      <p:ext uri="{BB962C8B-B14F-4D97-AF65-F5344CB8AC3E}">
        <p14:creationId xmlns:p14="http://schemas.microsoft.com/office/powerpoint/2010/main" val="419106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9717BD65-D205-4232-AF71-F83F450AB973}"/>
              </a:ext>
            </a:extLst>
          </p:cNvPr>
          <p:cNvGrpSpPr/>
          <p:nvPr/>
        </p:nvGrpSpPr>
        <p:grpSpPr>
          <a:xfrm>
            <a:off x="5411428" y="3229896"/>
            <a:ext cx="2700797" cy="3140177"/>
            <a:chOff x="3254476" y="2750573"/>
            <a:chExt cx="2700797" cy="314017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A7FBF83-D71A-4A94-9461-9FD3A9301485}"/>
                </a:ext>
              </a:extLst>
            </p:cNvPr>
            <p:cNvSpPr/>
            <p:nvPr/>
          </p:nvSpPr>
          <p:spPr>
            <a:xfrm>
              <a:off x="3318616" y="2854271"/>
              <a:ext cx="2636657" cy="2512218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213EEA-48C6-4179-9908-9931880D2D87}"/>
                </a:ext>
              </a:extLst>
            </p:cNvPr>
            <p:cNvSpPr/>
            <p:nvPr/>
          </p:nvSpPr>
          <p:spPr>
            <a:xfrm>
              <a:off x="3254476" y="2750573"/>
              <a:ext cx="2365886" cy="3140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F9DD66-8A28-4D92-AD5C-D4F91F2A3C5A}"/>
              </a:ext>
            </a:extLst>
          </p:cNvPr>
          <p:cNvGrpSpPr/>
          <p:nvPr/>
        </p:nvGrpSpPr>
        <p:grpSpPr>
          <a:xfrm>
            <a:off x="4723169" y="3229895"/>
            <a:ext cx="2700797" cy="3140177"/>
            <a:chOff x="3254476" y="2750573"/>
            <a:chExt cx="2700797" cy="3140177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90534F6-C387-41F5-A8CB-2CAFB5C2C323}"/>
                </a:ext>
              </a:extLst>
            </p:cNvPr>
            <p:cNvSpPr/>
            <p:nvPr/>
          </p:nvSpPr>
          <p:spPr>
            <a:xfrm>
              <a:off x="3318616" y="2854271"/>
              <a:ext cx="2636657" cy="2512218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D71780-265B-461D-903A-EB37CD8755FF}"/>
                </a:ext>
              </a:extLst>
            </p:cNvPr>
            <p:cNvSpPr/>
            <p:nvPr/>
          </p:nvSpPr>
          <p:spPr>
            <a:xfrm>
              <a:off x="3254476" y="2750573"/>
              <a:ext cx="2365886" cy="3140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448F8-41AD-463D-A311-7E3C50E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9" y="763513"/>
            <a:ext cx="12049615" cy="6008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Tropical cloud feedbacks are a </a:t>
            </a:r>
            <a:r>
              <a:rPr lang="en-US" b="1" dirty="0">
                <a:ea typeface="+mn-lt"/>
                <a:cs typeface="+mn-lt"/>
              </a:rPr>
              <a:t>source of uncertainty</a:t>
            </a:r>
            <a:r>
              <a:rPr lang="en-US" dirty="0">
                <a:ea typeface="+mn-lt"/>
                <a:cs typeface="+mn-lt"/>
              </a:rPr>
              <a:t> in climate sensitivity and future projections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Need to develop understanding of </a:t>
            </a:r>
            <a:r>
              <a:rPr lang="en-US" b="1" dirty="0">
                <a:ea typeface="+mn-lt"/>
                <a:cs typeface="+mn-lt"/>
              </a:rPr>
              <a:t>fundamental processes</a:t>
            </a:r>
            <a:r>
              <a:rPr lang="en-US" dirty="0">
                <a:ea typeface="+mn-lt"/>
                <a:cs typeface="+mn-lt"/>
              </a:rPr>
              <a:t> relating changes in </a:t>
            </a:r>
            <a:r>
              <a:rPr lang="en-US" b="1" dirty="0">
                <a:ea typeface="+mn-lt"/>
                <a:cs typeface="+mn-lt"/>
              </a:rPr>
              <a:t>circulation and cloud feedbacks</a:t>
            </a:r>
            <a:r>
              <a:rPr lang="en-US" dirty="0">
                <a:ea typeface="+mn-lt"/>
                <a:cs typeface="+mn-lt"/>
              </a:rPr>
              <a:t>, and how they differ with model resolution</a:t>
            </a:r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E02DD-F37D-45AF-89A6-7D6A7FCD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" y="-2903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Cloud feedbacks and circulation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CE5C1E-9369-4373-BF36-E54C8EF419FC}"/>
              </a:ext>
            </a:extLst>
          </p:cNvPr>
          <p:cNvSpPr/>
          <p:nvPr/>
        </p:nvSpPr>
        <p:spPr>
          <a:xfrm>
            <a:off x="1828799" y="3138487"/>
            <a:ext cx="2714624" cy="73818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A5C72B3-3CBC-4F8B-BC6A-C885C7F9B3FD}"/>
              </a:ext>
            </a:extLst>
          </p:cNvPr>
          <p:cNvSpPr/>
          <p:nvPr/>
        </p:nvSpPr>
        <p:spPr>
          <a:xfrm>
            <a:off x="2757486" y="3376612"/>
            <a:ext cx="1000125" cy="1976437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66DC8-59F0-4637-808B-6597AFE1E079}"/>
              </a:ext>
            </a:extLst>
          </p:cNvPr>
          <p:cNvSpPr/>
          <p:nvPr/>
        </p:nvSpPr>
        <p:spPr>
          <a:xfrm>
            <a:off x="3257165" y="3302870"/>
            <a:ext cx="5512592" cy="251221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48B1F15-82B2-40DC-9ABE-500A70BD833E}"/>
              </a:ext>
            </a:extLst>
          </p:cNvPr>
          <p:cNvSpPr/>
          <p:nvPr/>
        </p:nvSpPr>
        <p:spPr>
          <a:xfrm>
            <a:off x="4543425" y="5055393"/>
            <a:ext cx="5738811" cy="38100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89F57B-5B16-46A5-AD63-D63C4621AF75}"/>
              </a:ext>
            </a:extLst>
          </p:cNvPr>
          <p:cNvCxnSpPr/>
          <p:nvPr/>
        </p:nvCxnSpPr>
        <p:spPr>
          <a:xfrm flipV="1">
            <a:off x="2457143" y="2707864"/>
            <a:ext cx="4917" cy="351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5B0E7-2C0C-451C-935A-B93EEFD785E6}"/>
              </a:ext>
            </a:extLst>
          </p:cNvPr>
          <p:cNvCxnSpPr>
            <a:cxnSpLocks/>
          </p:cNvCxnSpPr>
          <p:nvPr/>
        </p:nvCxnSpPr>
        <p:spPr>
          <a:xfrm flipV="1">
            <a:off x="2979481" y="2707863"/>
            <a:ext cx="4917" cy="351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1D817B-D34E-43D3-8F1E-AA42DBA03039}"/>
              </a:ext>
            </a:extLst>
          </p:cNvPr>
          <p:cNvCxnSpPr>
            <a:cxnSpLocks/>
          </p:cNvCxnSpPr>
          <p:nvPr/>
        </p:nvCxnSpPr>
        <p:spPr>
          <a:xfrm flipV="1">
            <a:off x="3489529" y="2707864"/>
            <a:ext cx="4917" cy="351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1270F4-B917-4B43-903A-1A14D9713128}"/>
              </a:ext>
            </a:extLst>
          </p:cNvPr>
          <p:cNvCxnSpPr>
            <a:cxnSpLocks/>
          </p:cNvCxnSpPr>
          <p:nvPr/>
        </p:nvCxnSpPr>
        <p:spPr>
          <a:xfrm flipV="1">
            <a:off x="3925836" y="2707864"/>
            <a:ext cx="4917" cy="351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0961CE-615B-4A99-BD06-21333A184573}"/>
              </a:ext>
            </a:extLst>
          </p:cNvPr>
          <p:cNvSpPr txBox="1"/>
          <p:nvPr/>
        </p:nvSpPr>
        <p:spPr>
          <a:xfrm>
            <a:off x="837585" y="26934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low OLR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FA3E1D-1519-41C1-AC76-D7FDC966513C}"/>
              </a:ext>
            </a:extLst>
          </p:cNvPr>
          <p:cNvSpPr txBox="1"/>
          <p:nvPr/>
        </p:nvSpPr>
        <p:spPr>
          <a:xfrm>
            <a:off x="9649745" y="26934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high OLR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B3B220-93FA-4E3D-98A5-42EBF849716B}"/>
              </a:ext>
            </a:extLst>
          </p:cNvPr>
          <p:cNvCxnSpPr>
            <a:cxnSpLocks/>
          </p:cNvCxnSpPr>
          <p:nvPr/>
        </p:nvCxnSpPr>
        <p:spPr>
          <a:xfrm flipH="1" flipV="1">
            <a:off x="6376525" y="2720153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06505F-C5A3-4762-9127-5906A4F45C62}"/>
              </a:ext>
            </a:extLst>
          </p:cNvPr>
          <p:cNvCxnSpPr>
            <a:cxnSpLocks/>
          </p:cNvCxnSpPr>
          <p:nvPr/>
        </p:nvCxnSpPr>
        <p:spPr>
          <a:xfrm flipH="1" flipV="1">
            <a:off x="7132379" y="2720152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99C25C-E466-4E2B-8B03-68EFBD4F4C4B}"/>
              </a:ext>
            </a:extLst>
          </p:cNvPr>
          <p:cNvCxnSpPr>
            <a:cxnSpLocks/>
          </p:cNvCxnSpPr>
          <p:nvPr/>
        </p:nvCxnSpPr>
        <p:spPr>
          <a:xfrm flipH="1" flipV="1">
            <a:off x="7845218" y="2707863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20C093-C362-4553-9DDA-EED348C4A4F7}"/>
              </a:ext>
            </a:extLst>
          </p:cNvPr>
          <p:cNvCxnSpPr>
            <a:cxnSpLocks/>
          </p:cNvCxnSpPr>
          <p:nvPr/>
        </p:nvCxnSpPr>
        <p:spPr>
          <a:xfrm flipH="1" flipV="1">
            <a:off x="8539623" y="2720152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D67E7892-5C19-4ED0-9656-6E42A4FACD1C}"/>
              </a:ext>
            </a:extLst>
          </p:cNvPr>
          <p:cNvSpPr/>
          <p:nvPr/>
        </p:nvSpPr>
        <p:spPr>
          <a:xfrm>
            <a:off x="5988876" y="313752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2603E030-B3D6-4A2D-8168-700EFA5BA813}"/>
              </a:ext>
            </a:extLst>
          </p:cNvPr>
          <p:cNvSpPr/>
          <p:nvPr/>
        </p:nvSpPr>
        <p:spPr>
          <a:xfrm rot="5400000">
            <a:off x="8686601" y="434197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78B81C5E-7115-46C8-BB5E-C6DF60AB3677}"/>
              </a:ext>
            </a:extLst>
          </p:cNvPr>
          <p:cNvSpPr/>
          <p:nvPr/>
        </p:nvSpPr>
        <p:spPr>
          <a:xfrm rot="11100000">
            <a:off x="5945858" y="5706197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F2B343B8-EE11-43DA-92D5-2E3D3D861F15}"/>
              </a:ext>
            </a:extLst>
          </p:cNvPr>
          <p:cNvSpPr/>
          <p:nvPr/>
        </p:nvSpPr>
        <p:spPr>
          <a:xfrm rot="16200000">
            <a:off x="3174391" y="436655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B596C562-7D24-40F3-9599-0DBE5B9B0196}"/>
              </a:ext>
            </a:extLst>
          </p:cNvPr>
          <p:cNvSpPr/>
          <p:nvPr/>
        </p:nvSpPr>
        <p:spPr>
          <a:xfrm rot="5400000">
            <a:off x="8029068" y="4341971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6E43F68E-2310-4AF8-A06B-A08F7DF54A5E}"/>
              </a:ext>
            </a:extLst>
          </p:cNvPr>
          <p:cNvSpPr/>
          <p:nvPr/>
        </p:nvSpPr>
        <p:spPr>
          <a:xfrm rot="5400000">
            <a:off x="7340810" y="434197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9717BD65-D205-4232-AF71-F83F450AB973}"/>
              </a:ext>
            </a:extLst>
          </p:cNvPr>
          <p:cNvGrpSpPr/>
          <p:nvPr/>
        </p:nvGrpSpPr>
        <p:grpSpPr>
          <a:xfrm>
            <a:off x="5411428" y="3229896"/>
            <a:ext cx="2700797" cy="3140177"/>
            <a:chOff x="3254476" y="2750573"/>
            <a:chExt cx="2700797" cy="314017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A7FBF83-D71A-4A94-9461-9FD3A9301485}"/>
                </a:ext>
              </a:extLst>
            </p:cNvPr>
            <p:cNvSpPr/>
            <p:nvPr/>
          </p:nvSpPr>
          <p:spPr>
            <a:xfrm>
              <a:off x="3318616" y="2854271"/>
              <a:ext cx="2636657" cy="2512218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213EEA-48C6-4179-9908-9931880D2D87}"/>
                </a:ext>
              </a:extLst>
            </p:cNvPr>
            <p:cNvSpPr/>
            <p:nvPr/>
          </p:nvSpPr>
          <p:spPr>
            <a:xfrm>
              <a:off x="3254476" y="2750573"/>
              <a:ext cx="2365886" cy="3140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F9DD66-8A28-4D92-AD5C-D4F91F2A3C5A}"/>
              </a:ext>
            </a:extLst>
          </p:cNvPr>
          <p:cNvGrpSpPr/>
          <p:nvPr/>
        </p:nvGrpSpPr>
        <p:grpSpPr>
          <a:xfrm>
            <a:off x="4723169" y="3229895"/>
            <a:ext cx="2700797" cy="3140177"/>
            <a:chOff x="3254476" y="2750573"/>
            <a:chExt cx="2700797" cy="3140177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90534F6-C387-41F5-A8CB-2CAFB5C2C323}"/>
                </a:ext>
              </a:extLst>
            </p:cNvPr>
            <p:cNvSpPr/>
            <p:nvPr/>
          </p:nvSpPr>
          <p:spPr>
            <a:xfrm>
              <a:off x="3318616" y="2854271"/>
              <a:ext cx="2636657" cy="2512218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D71780-265B-461D-903A-EB37CD8755FF}"/>
                </a:ext>
              </a:extLst>
            </p:cNvPr>
            <p:cNvSpPr/>
            <p:nvPr/>
          </p:nvSpPr>
          <p:spPr>
            <a:xfrm>
              <a:off x="3254476" y="2750573"/>
              <a:ext cx="2365886" cy="3140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F4EFF-BCD0-4EB4-9F8E-FB53FDCAADF6}"/>
              </a:ext>
            </a:extLst>
          </p:cNvPr>
          <p:cNvGrpSpPr/>
          <p:nvPr/>
        </p:nvGrpSpPr>
        <p:grpSpPr>
          <a:xfrm>
            <a:off x="4065637" y="3229896"/>
            <a:ext cx="2700797" cy="3140177"/>
            <a:chOff x="3254476" y="2750573"/>
            <a:chExt cx="2700797" cy="314017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E7797D2-FD03-41C4-9F22-30964DA3B30A}"/>
                </a:ext>
              </a:extLst>
            </p:cNvPr>
            <p:cNvSpPr/>
            <p:nvPr/>
          </p:nvSpPr>
          <p:spPr>
            <a:xfrm>
              <a:off x="3318616" y="2854271"/>
              <a:ext cx="2636657" cy="2512218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ED40B7-72F6-4ABB-896B-D1C16C127A57}"/>
                </a:ext>
              </a:extLst>
            </p:cNvPr>
            <p:cNvSpPr/>
            <p:nvPr/>
          </p:nvSpPr>
          <p:spPr>
            <a:xfrm>
              <a:off x="3254476" y="2750573"/>
              <a:ext cx="2365886" cy="3140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092ED3DB-8BBC-4D47-9699-DD3C26C3D642}"/>
              </a:ext>
            </a:extLst>
          </p:cNvPr>
          <p:cNvSpPr/>
          <p:nvPr/>
        </p:nvSpPr>
        <p:spPr>
          <a:xfrm>
            <a:off x="1828799" y="3138487"/>
            <a:ext cx="2714624" cy="738188"/>
          </a:xfrm>
          <a:prstGeom prst="cloud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448F8-41AD-463D-A311-7E3C50E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9" y="763513"/>
            <a:ext cx="12049615" cy="6008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Tropical cloud feedbacks are a </a:t>
            </a:r>
            <a:r>
              <a:rPr lang="en-US" b="1" dirty="0">
                <a:ea typeface="+mn-lt"/>
                <a:cs typeface="+mn-lt"/>
              </a:rPr>
              <a:t>source of uncertainty</a:t>
            </a:r>
            <a:r>
              <a:rPr lang="en-US" dirty="0">
                <a:ea typeface="+mn-lt"/>
                <a:cs typeface="+mn-lt"/>
              </a:rPr>
              <a:t> in climate sensitivity and future projections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Need to develop understanding of </a:t>
            </a:r>
            <a:r>
              <a:rPr lang="en-US" b="1" dirty="0">
                <a:ea typeface="+mn-lt"/>
                <a:cs typeface="+mn-lt"/>
              </a:rPr>
              <a:t>fundamental processes</a:t>
            </a:r>
            <a:r>
              <a:rPr lang="en-US" dirty="0">
                <a:ea typeface="+mn-lt"/>
                <a:cs typeface="+mn-lt"/>
              </a:rPr>
              <a:t> relating changes in </a:t>
            </a:r>
            <a:r>
              <a:rPr lang="en-US" b="1" dirty="0">
                <a:ea typeface="+mn-lt"/>
                <a:cs typeface="+mn-lt"/>
              </a:rPr>
              <a:t>circulation and cloud feedbacks</a:t>
            </a:r>
            <a:r>
              <a:rPr lang="en-US" dirty="0">
                <a:ea typeface="+mn-lt"/>
                <a:cs typeface="+mn-lt"/>
              </a:rPr>
              <a:t>, and how they differ with model resolution</a:t>
            </a:r>
            <a:endParaRPr lang="en-US" dirty="0">
              <a:cs typeface="Calibri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CCE5C1E-9369-4373-BF36-E54C8EF419FC}"/>
              </a:ext>
            </a:extLst>
          </p:cNvPr>
          <p:cNvSpPr/>
          <p:nvPr/>
        </p:nvSpPr>
        <p:spPr>
          <a:xfrm>
            <a:off x="2394153" y="3138487"/>
            <a:ext cx="1854303" cy="73818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A5C72B3-3CBC-4F8B-BC6A-C885C7F9B3FD}"/>
              </a:ext>
            </a:extLst>
          </p:cNvPr>
          <p:cNvSpPr/>
          <p:nvPr/>
        </p:nvSpPr>
        <p:spPr>
          <a:xfrm>
            <a:off x="2984857" y="3358177"/>
            <a:ext cx="551529" cy="199487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66DC8-59F0-4637-808B-6597AFE1E079}"/>
              </a:ext>
            </a:extLst>
          </p:cNvPr>
          <p:cNvSpPr/>
          <p:nvPr/>
        </p:nvSpPr>
        <p:spPr>
          <a:xfrm>
            <a:off x="3257165" y="3302870"/>
            <a:ext cx="5512592" cy="251221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48B1F15-82B2-40DC-9ABE-500A70BD833E}"/>
              </a:ext>
            </a:extLst>
          </p:cNvPr>
          <p:cNvSpPr/>
          <p:nvPr/>
        </p:nvSpPr>
        <p:spPr>
          <a:xfrm>
            <a:off x="4543425" y="5055393"/>
            <a:ext cx="5738811" cy="38100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89F57B-5B16-46A5-AD63-D63C4621AF75}"/>
              </a:ext>
            </a:extLst>
          </p:cNvPr>
          <p:cNvCxnSpPr/>
          <p:nvPr/>
        </p:nvCxnSpPr>
        <p:spPr>
          <a:xfrm flipH="1" flipV="1">
            <a:off x="2455915" y="2462058"/>
            <a:ext cx="1228" cy="5850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5B0E7-2C0C-451C-935A-B93EEFD785E6}"/>
              </a:ext>
            </a:extLst>
          </p:cNvPr>
          <p:cNvCxnSpPr>
            <a:cxnSpLocks/>
          </p:cNvCxnSpPr>
          <p:nvPr/>
        </p:nvCxnSpPr>
        <p:spPr>
          <a:xfrm flipV="1">
            <a:off x="2979481" y="2462057"/>
            <a:ext cx="4917" cy="5850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1D817B-D34E-43D3-8F1E-AA42DBA03039}"/>
              </a:ext>
            </a:extLst>
          </p:cNvPr>
          <p:cNvCxnSpPr>
            <a:cxnSpLocks/>
          </p:cNvCxnSpPr>
          <p:nvPr/>
        </p:nvCxnSpPr>
        <p:spPr>
          <a:xfrm flipV="1">
            <a:off x="3489529" y="2431332"/>
            <a:ext cx="17207" cy="6341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1270F4-B917-4B43-903A-1A14D9713128}"/>
              </a:ext>
            </a:extLst>
          </p:cNvPr>
          <p:cNvCxnSpPr>
            <a:cxnSpLocks/>
          </p:cNvCxnSpPr>
          <p:nvPr/>
        </p:nvCxnSpPr>
        <p:spPr>
          <a:xfrm flipV="1">
            <a:off x="3925836" y="2443623"/>
            <a:ext cx="4917" cy="6157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0961CE-615B-4A99-BD06-21333A184573}"/>
              </a:ext>
            </a:extLst>
          </p:cNvPr>
          <p:cNvSpPr txBox="1"/>
          <p:nvPr/>
        </p:nvSpPr>
        <p:spPr>
          <a:xfrm>
            <a:off x="837585" y="2699568"/>
            <a:ext cx="14895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low OLR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FA3E1D-1519-41C1-AC76-D7FDC966513C}"/>
              </a:ext>
            </a:extLst>
          </p:cNvPr>
          <p:cNvSpPr txBox="1"/>
          <p:nvPr/>
        </p:nvSpPr>
        <p:spPr>
          <a:xfrm>
            <a:off x="9649745" y="26934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high OLR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B3B220-93FA-4E3D-98A5-42EBF849716B}"/>
              </a:ext>
            </a:extLst>
          </p:cNvPr>
          <p:cNvCxnSpPr>
            <a:cxnSpLocks/>
          </p:cNvCxnSpPr>
          <p:nvPr/>
        </p:nvCxnSpPr>
        <p:spPr>
          <a:xfrm flipH="1" flipV="1">
            <a:off x="6376525" y="2720153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06505F-C5A3-4762-9127-5906A4F45C62}"/>
              </a:ext>
            </a:extLst>
          </p:cNvPr>
          <p:cNvCxnSpPr>
            <a:cxnSpLocks/>
          </p:cNvCxnSpPr>
          <p:nvPr/>
        </p:nvCxnSpPr>
        <p:spPr>
          <a:xfrm flipH="1" flipV="1">
            <a:off x="7132379" y="2720152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99C25C-E466-4E2B-8B03-68EFBD4F4C4B}"/>
              </a:ext>
            </a:extLst>
          </p:cNvPr>
          <p:cNvCxnSpPr>
            <a:cxnSpLocks/>
          </p:cNvCxnSpPr>
          <p:nvPr/>
        </p:nvCxnSpPr>
        <p:spPr>
          <a:xfrm flipH="1" flipV="1">
            <a:off x="7845218" y="2707863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20C093-C362-4553-9DDA-EED348C4A4F7}"/>
              </a:ext>
            </a:extLst>
          </p:cNvPr>
          <p:cNvCxnSpPr>
            <a:cxnSpLocks/>
          </p:cNvCxnSpPr>
          <p:nvPr/>
        </p:nvCxnSpPr>
        <p:spPr>
          <a:xfrm flipH="1" flipV="1">
            <a:off x="8539623" y="2720152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D67E7892-5C19-4ED0-9656-6E42A4FACD1C}"/>
              </a:ext>
            </a:extLst>
          </p:cNvPr>
          <p:cNvSpPr/>
          <p:nvPr/>
        </p:nvSpPr>
        <p:spPr>
          <a:xfrm>
            <a:off x="5988876" y="313752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2603E030-B3D6-4A2D-8168-700EFA5BA813}"/>
              </a:ext>
            </a:extLst>
          </p:cNvPr>
          <p:cNvSpPr/>
          <p:nvPr/>
        </p:nvSpPr>
        <p:spPr>
          <a:xfrm rot="5400000">
            <a:off x="8686601" y="434197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78B81C5E-7115-46C8-BB5E-C6DF60AB3677}"/>
              </a:ext>
            </a:extLst>
          </p:cNvPr>
          <p:cNvSpPr/>
          <p:nvPr/>
        </p:nvSpPr>
        <p:spPr>
          <a:xfrm rot="11100000">
            <a:off x="5945858" y="5706197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F2B343B8-EE11-43DA-92D5-2E3D3D861F15}"/>
              </a:ext>
            </a:extLst>
          </p:cNvPr>
          <p:cNvSpPr/>
          <p:nvPr/>
        </p:nvSpPr>
        <p:spPr>
          <a:xfrm rot="16200000">
            <a:off x="3174391" y="436655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B596C562-7D24-40F3-9599-0DBE5B9B0196}"/>
              </a:ext>
            </a:extLst>
          </p:cNvPr>
          <p:cNvSpPr/>
          <p:nvPr/>
        </p:nvSpPr>
        <p:spPr>
          <a:xfrm rot="5400000">
            <a:off x="8029068" y="4341971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6E43F68E-2310-4AF8-A06B-A08F7DF54A5E}"/>
              </a:ext>
            </a:extLst>
          </p:cNvPr>
          <p:cNvSpPr/>
          <p:nvPr/>
        </p:nvSpPr>
        <p:spPr>
          <a:xfrm rot="5400000">
            <a:off x="7340810" y="434197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2271997-BD2C-4553-9F09-FF68BEBCA072}"/>
              </a:ext>
            </a:extLst>
          </p:cNvPr>
          <p:cNvSpPr/>
          <p:nvPr/>
        </p:nvSpPr>
        <p:spPr>
          <a:xfrm>
            <a:off x="2757486" y="3376612"/>
            <a:ext cx="1000125" cy="1976437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98E29EA5-301E-44C9-9016-A2D02804D753}"/>
              </a:ext>
            </a:extLst>
          </p:cNvPr>
          <p:cNvSpPr/>
          <p:nvPr/>
        </p:nvSpPr>
        <p:spPr>
          <a:xfrm rot="5400000">
            <a:off x="6652553" y="4341972"/>
            <a:ext cx="165919" cy="22122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3699C52-FC2B-4C41-AE09-2C0865AB75E4}"/>
              </a:ext>
            </a:extLst>
          </p:cNvPr>
          <p:cNvCxnSpPr>
            <a:cxnSpLocks/>
          </p:cNvCxnSpPr>
          <p:nvPr/>
        </p:nvCxnSpPr>
        <p:spPr>
          <a:xfrm flipH="1" flipV="1">
            <a:off x="5669831" y="2720152"/>
            <a:ext cx="7373" cy="1998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41D7CD34-4A23-4B2E-BE70-8171F1A8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" y="-2903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Cloud feedbacks and circulation</a:t>
            </a:r>
          </a:p>
        </p:txBody>
      </p:sp>
    </p:spTree>
    <p:extLst>
      <p:ext uri="{BB962C8B-B14F-4D97-AF65-F5344CB8AC3E}">
        <p14:creationId xmlns:p14="http://schemas.microsoft.com/office/powerpoint/2010/main" val="4970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448F8-41AD-463D-A311-7E3C50E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906388"/>
            <a:ext cx="11156647" cy="6008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Decompose cloud feedback into </a:t>
            </a:r>
            <a:r>
              <a:rPr lang="en-US" b="1" dirty="0">
                <a:ea typeface="+mn-lt"/>
                <a:cs typeface="+mn-lt"/>
              </a:rPr>
              <a:t>dynamic/thermodynamic components </a:t>
            </a:r>
            <a:r>
              <a:rPr lang="en-US" dirty="0">
                <a:ea typeface="+mn-lt"/>
                <a:cs typeface="+mn-lt"/>
              </a:rPr>
              <a:t>(Bony et al., 2004)</a:t>
            </a:r>
          </a:p>
          <a:p>
            <a:r>
              <a:rPr lang="en-US" b="1" dirty="0">
                <a:ea typeface="+mn-lt"/>
                <a:cs typeface="+mn-lt"/>
              </a:rPr>
              <a:t>Dynamic </a:t>
            </a:r>
            <a:r>
              <a:rPr lang="en-US" dirty="0">
                <a:ea typeface="+mn-lt"/>
                <a:cs typeface="+mn-lt"/>
              </a:rPr>
              <a:t>effects – component due to </a:t>
            </a:r>
            <a:r>
              <a:rPr lang="en-US" b="1" dirty="0">
                <a:ea typeface="+mn-lt"/>
                <a:cs typeface="+mn-lt"/>
              </a:rPr>
              <a:t>circulation changes</a:t>
            </a:r>
            <a:r>
              <a:rPr lang="en-US" dirty="0">
                <a:ea typeface="+mn-lt"/>
                <a:cs typeface="+mn-lt"/>
              </a:rPr>
              <a:t>, for example:</a:t>
            </a:r>
          </a:p>
          <a:p>
            <a:pPr lvl="1"/>
            <a:r>
              <a:rPr lang="en-US" dirty="0">
                <a:ea typeface="+mn-lt"/>
                <a:cs typeface="+mn-lt"/>
              </a:rPr>
              <a:t>Changes in area fraction of cloud </a:t>
            </a:r>
          </a:p>
          <a:p>
            <a:pPr lvl="1"/>
            <a:r>
              <a:rPr lang="en-US" dirty="0">
                <a:ea typeface="+mn-lt"/>
                <a:cs typeface="+mn-lt"/>
              </a:rPr>
              <a:t>Strengthening/weakening of circulation</a:t>
            </a:r>
          </a:p>
          <a:p>
            <a:r>
              <a:rPr lang="en-US" b="1" dirty="0">
                <a:ea typeface="+mn-lt"/>
                <a:cs typeface="+mn-lt"/>
              </a:rPr>
              <a:t>Thermodynamic </a:t>
            </a:r>
            <a:r>
              <a:rPr lang="en-US" dirty="0">
                <a:ea typeface="+mn-lt"/>
                <a:cs typeface="+mn-lt"/>
              </a:rPr>
              <a:t>effect – component due to changes in the </a:t>
            </a:r>
            <a:r>
              <a:rPr lang="en-US" b="1" dirty="0">
                <a:ea typeface="+mn-lt"/>
                <a:cs typeface="+mn-lt"/>
              </a:rPr>
              <a:t>thermodynamic properties</a:t>
            </a:r>
            <a:r>
              <a:rPr lang="en-US" dirty="0">
                <a:ea typeface="+mn-lt"/>
                <a:cs typeface="+mn-lt"/>
              </a:rPr>
              <a:t> of clouds, for example:</a:t>
            </a:r>
          </a:p>
          <a:p>
            <a:pPr lvl="1"/>
            <a:r>
              <a:rPr lang="en-US" dirty="0">
                <a:ea typeface="+mn-lt"/>
                <a:cs typeface="+mn-lt"/>
              </a:rPr>
              <a:t>Changes to cloud optical depth</a:t>
            </a:r>
          </a:p>
          <a:p>
            <a:r>
              <a:rPr lang="en-US" dirty="0">
                <a:ea typeface="+mn-lt"/>
                <a:cs typeface="+mn-lt"/>
              </a:rPr>
              <a:t>Previous work has shown the role of the circulation changes, the dynamic effect, is </a:t>
            </a:r>
            <a:r>
              <a:rPr lang="en-US" b="1" dirty="0">
                <a:ea typeface="+mn-lt"/>
                <a:cs typeface="+mn-lt"/>
              </a:rPr>
              <a:t>small in GCMs</a:t>
            </a:r>
            <a:r>
              <a:rPr lang="en-US" dirty="0">
                <a:ea typeface="+mn-lt"/>
                <a:cs typeface="+mn-lt"/>
              </a:rPr>
              <a:t> (Byrne and Schneider, 2018)</a:t>
            </a:r>
          </a:p>
          <a:p>
            <a:r>
              <a:rPr lang="en-US" dirty="0">
                <a:ea typeface="+mn-lt"/>
                <a:cs typeface="+mn-lt"/>
              </a:rPr>
              <a:t>GCMs are </a:t>
            </a:r>
            <a:r>
              <a:rPr lang="en-US" b="1" dirty="0">
                <a:ea typeface="+mn-lt"/>
                <a:cs typeface="+mn-lt"/>
              </a:rPr>
              <a:t>not resolving km-scale clouds or circulation</a:t>
            </a:r>
            <a:endParaRPr lang="en-US" b="1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A0B5A4-1372-4AD7-BD7C-18245F31B831}"/>
              </a:ext>
            </a:extLst>
          </p:cNvPr>
          <p:cNvSpPr txBox="1">
            <a:spLocks/>
          </p:cNvSpPr>
          <p:nvPr/>
        </p:nvSpPr>
        <p:spPr>
          <a:xfrm>
            <a:off x="2067" y="-290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Isolating the role of circulation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138703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448F8-41AD-463D-A311-7E3C50E6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709538"/>
            <a:ext cx="11156647" cy="600838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Here, we focus on the dynamic effect in cloud resolving models (CRMs) in radiative-convective equilibrium</a:t>
            </a:r>
          </a:p>
          <a:p>
            <a:pPr lvl="1"/>
            <a:r>
              <a:rPr lang="en-US" dirty="0">
                <a:ea typeface="+mn-lt"/>
                <a:cs typeface="+mn-lt"/>
              </a:rPr>
              <a:t>How</a:t>
            </a:r>
            <a:r>
              <a:rPr lang="en-US" dirty="0">
                <a:cs typeface="Calibri"/>
              </a:rPr>
              <a:t> important is the </a:t>
            </a:r>
            <a:r>
              <a:rPr lang="en-US" b="1" dirty="0">
                <a:cs typeface="Calibri"/>
              </a:rPr>
              <a:t>dynamic effect in CRMs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cs typeface="Calibri"/>
              </a:rPr>
              <a:t>Which </a:t>
            </a:r>
            <a:r>
              <a:rPr lang="en-US" b="1" dirty="0">
                <a:cs typeface="Calibri"/>
              </a:rPr>
              <a:t>processes</a:t>
            </a:r>
            <a:r>
              <a:rPr lang="en-US" dirty="0">
                <a:cs typeface="Calibri"/>
              </a:rPr>
              <a:t> can be linked to the spread in dynamic effect between models?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RCEMIP</a:t>
            </a:r>
            <a:r>
              <a:rPr lang="en-US" dirty="0">
                <a:cs typeface="Calibri"/>
              </a:rPr>
              <a:t> (Wing et al., 2018; 2020)</a:t>
            </a:r>
          </a:p>
          <a:p>
            <a:r>
              <a:rPr lang="en-US" dirty="0">
                <a:cs typeface="Calibri"/>
              </a:rPr>
              <a:t>Hierarchy of models, fixed experiments, radiative-convective equilibrium</a:t>
            </a:r>
          </a:p>
          <a:p>
            <a:r>
              <a:rPr lang="en-US">
                <a:ea typeface="+mn-lt"/>
                <a:cs typeface="+mn-lt"/>
              </a:rPr>
              <a:t>Non-rotating, fixed uniform SSTs at </a:t>
            </a:r>
            <a:r>
              <a:rPr lang="en-US" b="1">
                <a:ea typeface="+mn-lt"/>
                <a:cs typeface="+mn-lt"/>
              </a:rPr>
              <a:t>295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b="1">
                <a:ea typeface="+mn-lt"/>
                <a:cs typeface="+mn-lt"/>
              </a:rPr>
              <a:t>300 </a:t>
            </a:r>
            <a:r>
              <a:rPr lang="en-US">
                <a:ea typeface="+mn-lt"/>
                <a:cs typeface="+mn-lt"/>
              </a:rPr>
              <a:t>and </a:t>
            </a:r>
            <a:r>
              <a:rPr lang="en-US" b="1">
                <a:ea typeface="+mn-lt"/>
                <a:cs typeface="+mn-lt"/>
              </a:rPr>
              <a:t>305K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Use 10 CRMs:</a:t>
            </a:r>
          </a:p>
          <a:p>
            <a:pPr lvl="2"/>
            <a:r>
              <a:rPr lang="en-US" sz="2800" b="1" dirty="0">
                <a:cs typeface="Calibri"/>
              </a:rPr>
              <a:t>3km</a:t>
            </a:r>
            <a:r>
              <a:rPr lang="en-US" sz="2800" dirty="0">
                <a:cs typeface="Calibri"/>
              </a:rPr>
              <a:t> horizontal resolution, </a:t>
            </a:r>
            <a:r>
              <a:rPr lang="en-US" sz="2800" b="1" dirty="0">
                <a:cs typeface="Calibri"/>
              </a:rPr>
              <a:t>1 hour</a:t>
            </a:r>
            <a:r>
              <a:rPr lang="en-US" sz="2800">
                <a:cs typeface="Calibri"/>
              </a:rPr>
              <a:t> timestep</a:t>
            </a:r>
            <a:endParaRPr lang="en-US" sz="2800" dirty="0">
              <a:cs typeface="Calibri"/>
            </a:endParaRPr>
          </a:p>
          <a:p>
            <a:pPr lvl="2"/>
            <a:r>
              <a:rPr lang="en-US" sz="2800">
                <a:cs typeface="Calibri"/>
              </a:rPr>
              <a:t>'large</a:t>
            </a:r>
            <a:r>
              <a:rPr lang="en-US" sz="2800">
                <a:ea typeface="+mn-lt"/>
                <a:cs typeface="+mn-lt"/>
              </a:rPr>
              <a:t> domain' ( 6000km x 400km)</a:t>
            </a:r>
            <a:endParaRPr lang="en-US" sz="2800" dirty="0">
              <a:cs typeface="Calibri"/>
            </a:endParaRPr>
          </a:p>
          <a:p>
            <a:pPr lvl="1"/>
            <a:endParaRPr lang="en-US" b="1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A0B5A4-1372-4AD7-BD7C-18245F31B831}"/>
              </a:ext>
            </a:extLst>
          </p:cNvPr>
          <p:cNvSpPr txBox="1">
            <a:spLocks/>
          </p:cNvSpPr>
          <p:nvPr/>
        </p:nvSpPr>
        <p:spPr>
          <a:xfrm>
            <a:off x="2067" y="-290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Isolating the role of circulation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189094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C3DF78-162A-4881-A193-C1C6D079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7" b="3549"/>
          <a:stretch/>
        </p:blipFill>
        <p:spPr>
          <a:xfrm>
            <a:off x="7681688" y="938398"/>
            <a:ext cx="4276398" cy="53461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08DB037-5902-4F15-BCD4-3CFFE5067F8C}"/>
              </a:ext>
            </a:extLst>
          </p:cNvPr>
          <p:cNvGrpSpPr/>
          <p:nvPr/>
        </p:nvGrpSpPr>
        <p:grpSpPr>
          <a:xfrm>
            <a:off x="305772" y="4372458"/>
            <a:ext cx="6945292" cy="1499756"/>
            <a:chOff x="208038" y="1991756"/>
            <a:chExt cx="6945292" cy="1499756"/>
          </a:xfrm>
        </p:grpSpPr>
        <p:pic>
          <p:nvPicPr>
            <p:cNvPr id="5" name="Picture 5" descr="Chart&#10;&#10;Description automatically generated">
              <a:extLst>
                <a:ext uri="{FF2B5EF4-FFF2-40B4-BE49-F238E27FC236}">
                  <a16:creationId xmlns:a16="http://schemas.microsoft.com/office/drawing/2014/main" id="{F80099FF-3225-41F7-9B3A-412FB4716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79" r="179" b="80212"/>
            <a:stretch/>
          </p:blipFill>
          <p:spPr>
            <a:xfrm>
              <a:off x="280610" y="1991756"/>
              <a:ext cx="6872720" cy="749079"/>
            </a:xfrm>
            <a:prstGeom prst="rect">
              <a:avLst/>
            </a:prstGeom>
          </p:spPr>
        </p:pic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29B75C31-ECB8-4EBA-8386-5007F9BCF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05" t="85304" r="485" b="-5112"/>
            <a:stretch/>
          </p:blipFill>
          <p:spPr>
            <a:xfrm>
              <a:off x="208038" y="2741660"/>
              <a:ext cx="6877771" cy="74985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571D416-B51A-4B08-B07C-12D42314291A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Cloud radiative effect as a function of vertical velocity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061ED-F779-4394-99F5-C08ED15C344E}"/>
              </a:ext>
            </a:extLst>
          </p:cNvPr>
          <p:cNvSpPr txBox="1"/>
          <p:nvPr/>
        </p:nvSpPr>
        <p:spPr>
          <a:xfrm>
            <a:off x="306029" y="785351"/>
            <a:ext cx="705095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/>
              <a:t>Obtain R(w), the cloud radiative effect (SW and LW) </a:t>
            </a:r>
            <a:r>
              <a:rPr lang="en-US" sz="2400" b="1" dirty="0"/>
              <a:t>as a function of the vertical velocity</a:t>
            </a:r>
            <a:endParaRPr lang="en-US" sz="24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Sort vertical velocity into </a:t>
            </a:r>
            <a:r>
              <a:rPr lang="en-US" sz="2400" dirty="0">
                <a:ea typeface="+mn-lt"/>
                <a:cs typeface="+mn-lt"/>
              </a:rPr>
              <a:t>0.001ms</a:t>
            </a:r>
            <a:r>
              <a:rPr lang="en-US" sz="2400" baseline="30000" dirty="0">
                <a:ea typeface="+mn-lt"/>
                <a:cs typeface="+mn-lt"/>
              </a:rPr>
              <a:t>-1</a:t>
            </a:r>
            <a:r>
              <a:rPr lang="en-US" sz="2400" dirty="0">
                <a:ea typeface="+mn-lt"/>
                <a:cs typeface="+mn-lt"/>
              </a:rPr>
              <a:t> 'bins'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Take the mean cloud radiative effect of grid cells in those bins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Number of grid points in each bin -&gt; probability density function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C35B16-E8A9-4403-B1A4-20FB56165258}"/>
              </a:ext>
            </a:extLst>
          </p:cNvPr>
          <p:cNvSpPr/>
          <p:nvPr/>
        </p:nvSpPr>
        <p:spPr>
          <a:xfrm>
            <a:off x="1111351" y="4736996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563A0-68B1-4027-ABBA-1C932F4EFE56}"/>
              </a:ext>
            </a:extLst>
          </p:cNvPr>
          <p:cNvSpPr/>
          <p:nvPr/>
        </p:nvSpPr>
        <p:spPr>
          <a:xfrm>
            <a:off x="1246544" y="4736995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5BDF8A-D98E-4E76-AC52-DC3A869725D0}"/>
              </a:ext>
            </a:extLst>
          </p:cNvPr>
          <p:cNvSpPr/>
          <p:nvPr/>
        </p:nvSpPr>
        <p:spPr>
          <a:xfrm>
            <a:off x="1111351" y="4866044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1AB0C-4593-41A3-AD5F-2CC6F5228BDF}"/>
              </a:ext>
            </a:extLst>
          </p:cNvPr>
          <p:cNvSpPr/>
          <p:nvPr/>
        </p:nvSpPr>
        <p:spPr>
          <a:xfrm>
            <a:off x="3299028" y="4730850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9D26B-4AB2-4A81-9613-47ABAECDE597}"/>
              </a:ext>
            </a:extLst>
          </p:cNvPr>
          <p:cNvSpPr/>
          <p:nvPr/>
        </p:nvSpPr>
        <p:spPr>
          <a:xfrm>
            <a:off x="3434221" y="4730849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95A25F-CA58-4C9B-97C7-4454E82D33CE}"/>
              </a:ext>
            </a:extLst>
          </p:cNvPr>
          <p:cNvSpPr/>
          <p:nvPr/>
        </p:nvSpPr>
        <p:spPr>
          <a:xfrm>
            <a:off x="3299028" y="4859898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C08BA7-66AA-46C8-8B4B-A9566A606B46}"/>
              </a:ext>
            </a:extLst>
          </p:cNvPr>
          <p:cNvSpPr/>
          <p:nvPr/>
        </p:nvSpPr>
        <p:spPr>
          <a:xfrm>
            <a:off x="5486705" y="4755431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9A301F-8F86-4D76-9CF2-5DEF374924F6}"/>
              </a:ext>
            </a:extLst>
          </p:cNvPr>
          <p:cNvSpPr/>
          <p:nvPr/>
        </p:nvSpPr>
        <p:spPr>
          <a:xfrm>
            <a:off x="5621898" y="4755430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D93925-BBA7-407C-AC17-61BEA555E82E}"/>
              </a:ext>
            </a:extLst>
          </p:cNvPr>
          <p:cNvSpPr/>
          <p:nvPr/>
        </p:nvSpPr>
        <p:spPr>
          <a:xfrm>
            <a:off x="5486705" y="4884479"/>
            <a:ext cx="135194" cy="1290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BBA7D5-E324-4A4A-9856-00DF43A4CCF0}"/>
              </a:ext>
            </a:extLst>
          </p:cNvPr>
          <p:cNvSpPr txBox="1"/>
          <p:nvPr/>
        </p:nvSpPr>
        <p:spPr>
          <a:xfrm>
            <a:off x="826831" y="59150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0.050-0.051ms</a:t>
            </a:r>
            <a:r>
              <a:rPr lang="en-US" baseline="30000">
                <a:cs typeface="Calibri"/>
              </a:rPr>
              <a:t>-1</a:t>
            </a:r>
            <a:endParaRPr lang="en-US" baseline="30000" dirty="0">
              <a:cs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D20ABC-1330-4E8E-9ACC-439437C8D9E8}"/>
              </a:ext>
            </a:extLst>
          </p:cNvPr>
          <p:cNvCxnSpPr/>
          <p:nvPr/>
        </p:nvCxnSpPr>
        <p:spPr>
          <a:xfrm>
            <a:off x="1177413" y="5042718"/>
            <a:ext cx="11063" cy="83451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1F231A9-05FE-4B44-8C69-A1338F9EFC00}"/>
              </a:ext>
            </a:extLst>
          </p:cNvPr>
          <p:cNvSpPr/>
          <p:nvPr/>
        </p:nvSpPr>
        <p:spPr>
          <a:xfrm>
            <a:off x="9505641" y="1658271"/>
            <a:ext cx="129049" cy="12904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FDB767-456D-4444-A0B1-C22A38F5841D}"/>
              </a:ext>
            </a:extLst>
          </p:cNvPr>
          <p:cNvSpPr/>
          <p:nvPr/>
        </p:nvSpPr>
        <p:spPr>
          <a:xfrm>
            <a:off x="9505640" y="3741480"/>
            <a:ext cx="129049" cy="12904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D75C21-5273-4437-8779-745DDADC288A}"/>
              </a:ext>
            </a:extLst>
          </p:cNvPr>
          <p:cNvSpPr/>
          <p:nvPr/>
        </p:nvSpPr>
        <p:spPr>
          <a:xfrm>
            <a:off x="9505639" y="5972173"/>
            <a:ext cx="129049" cy="12904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85C4C296-5006-4F4B-B7F0-331191C73113}"/>
              </a:ext>
            </a:extLst>
          </p:cNvPr>
          <p:cNvSpPr/>
          <p:nvPr/>
        </p:nvSpPr>
        <p:spPr>
          <a:xfrm rot="14280000">
            <a:off x="9874531" y="1118311"/>
            <a:ext cx="122903" cy="63909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5843E723-2F86-4799-83F5-EDA71E23C164}"/>
              </a:ext>
            </a:extLst>
          </p:cNvPr>
          <p:cNvSpPr/>
          <p:nvPr/>
        </p:nvSpPr>
        <p:spPr>
          <a:xfrm rot="-2940000">
            <a:off x="9849949" y="3742294"/>
            <a:ext cx="122903" cy="63909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60AB0AA6-1E2F-4D6F-AB58-5F82308CA9A7}"/>
              </a:ext>
            </a:extLst>
          </p:cNvPr>
          <p:cNvSpPr/>
          <p:nvPr/>
        </p:nvSpPr>
        <p:spPr>
          <a:xfrm rot="14280000">
            <a:off x="9874531" y="5432214"/>
            <a:ext cx="122903" cy="63909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4AAB9-45BE-48AB-A49C-ACFF569AC387}"/>
              </a:ext>
            </a:extLst>
          </p:cNvPr>
          <p:cNvSpPr txBox="1"/>
          <p:nvPr/>
        </p:nvSpPr>
        <p:spPr>
          <a:xfrm>
            <a:off x="8452338" y="22273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ascending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26F27-7430-4CBE-B713-EB97A7BB93BC}"/>
              </a:ext>
            </a:extLst>
          </p:cNvPr>
          <p:cNvSpPr txBox="1"/>
          <p:nvPr/>
        </p:nvSpPr>
        <p:spPr>
          <a:xfrm>
            <a:off x="4349646" y="6098499"/>
            <a:ext cx="2749445" cy="929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spatial and time averages (24 hours, 96km</a:t>
            </a:r>
            <a:r>
              <a:rPr lang="en-US" baseline="30000"/>
              <a:t>2</a:t>
            </a:r>
            <a:r>
              <a:rPr lang="en-US"/>
              <a:t> )</a:t>
            </a:r>
            <a:endParaRPr lang="en-US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C837BA-1218-40ED-8AFC-5421B6ECDF62}"/>
              </a:ext>
            </a:extLst>
          </p:cNvPr>
          <p:cNvCxnSpPr/>
          <p:nvPr/>
        </p:nvCxnSpPr>
        <p:spPr>
          <a:xfrm flipH="1" flipV="1">
            <a:off x="4419136" y="5560145"/>
            <a:ext cx="483995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411EE5-7599-4C1C-B9AF-F1CA7A16987F}"/>
              </a:ext>
            </a:extLst>
          </p:cNvPr>
          <p:cNvSpPr txBox="1"/>
          <p:nvPr/>
        </p:nvSpPr>
        <p:spPr>
          <a:xfrm>
            <a:off x="8785463" y="62828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vertical velocity (ms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24BE-B1B0-4605-9076-933250FC82D3}"/>
              </a:ext>
            </a:extLst>
          </p:cNvPr>
          <p:cNvSpPr txBox="1"/>
          <p:nvPr/>
        </p:nvSpPr>
        <p:spPr>
          <a:xfrm rot="16200000">
            <a:off x="6798598" y="4937877"/>
            <a:ext cx="1260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Area PDF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85C107-0169-461F-9B83-58B90E459647}"/>
              </a:ext>
            </a:extLst>
          </p:cNvPr>
          <p:cNvSpPr txBox="1"/>
          <p:nvPr/>
        </p:nvSpPr>
        <p:spPr>
          <a:xfrm rot="16200000">
            <a:off x="6773614" y="3245237"/>
            <a:ext cx="1260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SW CRE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8DD49-E6D8-4460-886F-7F783E5FED43}"/>
              </a:ext>
            </a:extLst>
          </p:cNvPr>
          <p:cNvSpPr txBox="1"/>
          <p:nvPr/>
        </p:nvSpPr>
        <p:spPr>
          <a:xfrm rot="16200000">
            <a:off x="6798597" y="1415187"/>
            <a:ext cx="1260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LW CRE</a:t>
            </a:r>
          </a:p>
        </p:txBody>
      </p:sp>
    </p:spTree>
    <p:extLst>
      <p:ext uri="{BB962C8B-B14F-4D97-AF65-F5344CB8AC3E}">
        <p14:creationId xmlns:p14="http://schemas.microsoft.com/office/powerpoint/2010/main" val="28501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C69BB-3B82-4817-991A-DCE61B6A624A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Dynamic-thermodynamic decomposition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F96EE-08B8-428B-9E14-E4DDF1EE1A4A}"/>
              </a:ext>
            </a:extLst>
          </p:cNvPr>
          <p:cNvSpPr txBox="1"/>
          <p:nvPr/>
        </p:nvSpPr>
        <p:spPr>
          <a:xfrm>
            <a:off x="382119" y="725396"/>
            <a:ext cx="1062744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Decompose the cloud feedback (</a:t>
            </a:r>
            <a:r>
              <a:rPr lang="en-US" sz="2800" b="1" dirty="0">
                <a:cs typeface="Calibri"/>
              </a:rPr>
              <a:t>change in cloud radiative effect with temperature, </a:t>
            </a:r>
            <a:r>
              <a:rPr lang="en-US" sz="2800" b="1" dirty="0" err="1">
                <a:cs typeface="Calibri"/>
              </a:rPr>
              <a:t>dR</a:t>
            </a:r>
            <a:r>
              <a:rPr lang="en-US" sz="2800" b="1" dirty="0">
                <a:cs typeface="Calibri"/>
              </a:rPr>
              <a:t> [Wm</a:t>
            </a:r>
            <a:r>
              <a:rPr lang="en-US" sz="2800" b="1" baseline="30000" dirty="0">
                <a:cs typeface="Calibri"/>
              </a:rPr>
              <a:t>-2</a:t>
            </a:r>
            <a:r>
              <a:rPr lang="en-US" sz="2800" b="1" dirty="0">
                <a:cs typeface="Calibri"/>
              </a:rPr>
              <a:t>K</a:t>
            </a:r>
            <a:r>
              <a:rPr lang="en-US" sz="2800" b="1" baseline="30000" dirty="0">
                <a:cs typeface="Calibri"/>
              </a:rPr>
              <a:t>-1</a:t>
            </a:r>
            <a:r>
              <a:rPr lang="en-US" sz="2800" b="1" dirty="0">
                <a:cs typeface="Calibri"/>
              </a:rPr>
              <a:t>]</a:t>
            </a:r>
            <a:r>
              <a:rPr lang="en-US" sz="2800" dirty="0">
                <a:cs typeface="Calibri"/>
              </a:rPr>
              <a:t>) into changes where: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cs typeface="Calibri"/>
              </a:rPr>
              <a:t>R(w) does not change, but circulation changes (</a:t>
            </a:r>
            <a:r>
              <a:rPr lang="en-US" sz="2800" dirty="0" err="1">
                <a:cs typeface="Calibri"/>
              </a:rPr>
              <a:t>dA</a:t>
            </a:r>
            <a:r>
              <a:rPr lang="en-US" sz="2800" dirty="0">
                <a:cs typeface="Calibri"/>
              </a:rPr>
              <a:t>(w))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cs typeface="Calibri"/>
              </a:rPr>
              <a:t>Circulation does not change (A(w)), but </a:t>
            </a:r>
            <a:r>
              <a:rPr lang="en-US" sz="2800" dirty="0" err="1">
                <a:cs typeface="Calibri"/>
              </a:rPr>
              <a:t>dR</a:t>
            </a:r>
            <a:r>
              <a:rPr lang="en-US" sz="2800" dirty="0">
                <a:cs typeface="Calibri"/>
              </a:rPr>
              <a:t>(w) does</a:t>
            </a:r>
          </a:p>
          <a:p>
            <a:pPr marL="971550" lvl="1" indent="-514350">
              <a:buAutoNum type="arabicPeriod"/>
            </a:pPr>
            <a:r>
              <a:rPr lang="en-US" sz="2800" dirty="0">
                <a:cs typeface="Calibri"/>
              </a:rPr>
              <a:t>Both </a:t>
            </a:r>
            <a:r>
              <a:rPr lang="en-US" sz="2800" dirty="0" err="1">
                <a:cs typeface="Calibri"/>
              </a:rPr>
              <a:t>dR</a:t>
            </a:r>
            <a:r>
              <a:rPr lang="en-US" sz="2800" dirty="0">
                <a:cs typeface="Calibri"/>
              </a:rPr>
              <a:t>(w) and </a:t>
            </a:r>
            <a:r>
              <a:rPr lang="en-US" sz="2800" dirty="0" err="1">
                <a:cs typeface="Calibri"/>
              </a:rPr>
              <a:t>dA</a:t>
            </a:r>
            <a:r>
              <a:rPr lang="en-US" sz="2800" dirty="0">
                <a:cs typeface="Calibri"/>
              </a:rPr>
              <a:t>(w) change </a:t>
            </a:r>
          </a:p>
          <a:p>
            <a:endParaRPr lang="en-US" sz="2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35E81-6979-4274-A48A-1273C80B791D}"/>
              </a:ext>
            </a:extLst>
          </p:cNvPr>
          <p:cNvSpPr txBox="1"/>
          <p:nvPr/>
        </p:nvSpPr>
        <p:spPr>
          <a:xfrm>
            <a:off x="1595604" y="3942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1. dynamic effect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24ADF-199B-4D81-AD14-B09B12DA758D}"/>
              </a:ext>
            </a:extLst>
          </p:cNvPr>
          <p:cNvSpPr txBox="1"/>
          <p:nvPr/>
        </p:nvSpPr>
        <p:spPr>
          <a:xfrm>
            <a:off x="1638058" y="536827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2. thermodynamic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14B71-7F71-4D69-9C97-284582FDC976}"/>
              </a:ext>
            </a:extLst>
          </p:cNvPr>
          <p:cNvSpPr txBox="1"/>
          <p:nvPr/>
        </p:nvSpPr>
        <p:spPr>
          <a:xfrm>
            <a:off x="5781094" y="53768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3. nonlinear effect</a:t>
            </a:r>
          </a:p>
        </p:txBody>
      </p:sp>
      <p:pic>
        <p:nvPicPr>
          <p:cNvPr id="4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31F72A9-06A5-4ACB-B7FE-EE95F85CD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0" t="38092" r="43091" b="53491"/>
          <a:stretch/>
        </p:blipFill>
        <p:spPr>
          <a:xfrm>
            <a:off x="97944" y="3102378"/>
            <a:ext cx="5746220" cy="843575"/>
          </a:xfrm>
          <a:prstGeom prst="rect">
            <a:avLst/>
          </a:prstGeom>
        </p:spPr>
      </p:pic>
      <p:pic>
        <p:nvPicPr>
          <p:cNvPr id="11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62525DF-2C5F-4D32-BBE0-A436D197B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4" t="46254" r="29954" b="46017"/>
          <a:stretch/>
        </p:blipFill>
        <p:spPr>
          <a:xfrm>
            <a:off x="1640681" y="4540389"/>
            <a:ext cx="7907123" cy="774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6C13C-8850-4CCA-AB65-CE7EA68197AC}"/>
              </a:ext>
            </a:extLst>
          </p:cNvPr>
          <p:cNvSpPr txBox="1"/>
          <p:nvPr/>
        </p:nvSpPr>
        <p:spPr>
          <a:xfrm>
            <a:off x="6500132" y="2867025"/>
            <a:ext cx="4049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e.g.</a:t>
            </a:r>
            <a:r>
              <a:rPr lang="en-US">
                <a:solidFill>
                  <a:srgbClr val="C00000"/>
                </a:solidFill>
              </a:rPr>
              <a:t> R(w) at 295K</a:t>
            </a:r>
            <a:endParaRPr lang="en-US" dirty="0">
              <a:solidFill>
                <a:srgbClr val="C00000"/>
              </a:solidFill>
              <a:cs typeface="Calibri"/>
            </a:endParaRPr>
          </a:p>
          <a:p>
            <a:r>
              <a:rPr lang="en-US">
                <a:solidFill>
                  <a:srgbClr val="C00000"/>
                </a:solidFill>
                <a:cs typeface="Calibri"/>
              </a:rPr>
              <a:t>dA(w) = A(w) at 300K – A(w) at 295K</a:t>
            </a:r>
            <a:endParaRPr lang="en-US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4FCF66-E61F-45B0-8E59-D2B9ABEB0726}"/>
              </a:ext>
            </a:extLst>
          </p:cNvPr>
          <p:cNvCxnSpPr/>
          <p:nvPr/>
        </p:nvCxnSpPr>
        <p:spPr>
          <a:xfrm flipH="1">
            <a:off x="5260522" y="3216728"/>
            <a:ext cx="1147081" cy="2408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DCFAA-5593-4882-BB32-F2992F94BB81}"/>
              </a:ext>
            </a:extLst>
          </p:cNvPr>
          <p:cNvSpPr txBox="1"/>
          <p:nvPr/>
        </p:nvSpPr>
        <p:spPr>
          <a:xfrm>
            <a:off x="888319" y="6091539"/>
            <a:ext cx="109585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What controls the spread in dynamic effect between models?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002A-56F9-4550-B778-CA19108750CA}"/>
              </a:ext>
            </a:extLst>
          </p:cNvPr>
          <p:cNvSpPr txBox="1">
            <a:spLocks/>
          </p:cNvSpPr>
          <p:nvPr/>
        </p:nvSpPr>
        <p:spPr>
          <a:xfrm>
            <a:off x="-40949" y="-302649"/>
            <a:ext cx="1215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Dynamic-thermodynamic decomposition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99A47-E2D2-4CA6-9976-A08C112D9668}"/>
              </a:ext>
            </a:extLst>
          </p:cNvPr>
          <p:cNvSpPr txBox="1"/>
          <p:nvPr/>
        </p:nvSpPr>
        <p:spPr>
          <a:xfrm>
            <a:off x="9397933" y="733182"/>
            <a:ext cx="259578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cs typeface="Calibri" panose="020F0502020204030204"/>
              </a:rPr>
              <a:t>Non-negligible contribution to total cloud feedback</a:t>
            </a:r>
            <a:r>
              <a:rPr lang="en-US" sz="2400" dirty="0">
                <a:cs typeface="Calibri" panose="020F0502020204030204"/>
              </a:rPr>
              <a:t> – contrast to GCMs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cs typeface="Calibri" panose="020F0502020204030204"/>
              </a:rPr>
              <a:t>Large spread</a:t>
            </a:r>
            <a:r>
              <a:rPr lang="en-US" sz="2400" dirty="0">
                <a:cs typeface="Calibri" panose="020F0502020204030204"/>
              </a:rPr>
              <a:t> in magnitude of dynamic effect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cs typeface="Calibri" panose="020F0502020204030204"/>
              </a:rPr>
              <a:t>Highly correlated</a:t>
            </a:r>
            <a:r>
              <a:rPr lang="en-US" sz="2400" dirty="0">
                <a:cs typeface="Calibri" panose="020F0502020204030204"/>
              </a:rPr>
              <a:t> with spread in total feedbacks (r</a:t>
            </a:r>
            <a:r>
              <a:rPr lang="en-US" sz="2400" baseline="30000" dirty="0">
                <a:cs typeface="Calibri" panose="020F0502020204030204"/>
              </a:rPr>
              <a:t>2</a:t>
            </a:r>
            <a:r>
              <a:rPr lang="en-US" sz="2400" dirty="0">
                <a:cs typeface="Calibri" panose="020F0502020204030204"/>
              </a:rPr>
              <a:t> = 0.68)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9C57634A-20B7-4F25-9D12-D2FEB8B78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9" t="-139" r="42809" b="58333"/>
          <a:stretch/>
        </p:blipFill>
        <p:spPr>
          <a:xfrm>
            <a:off x="669473" y="694309"/>
            <a:ext cx="8776955" cy="48696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8B87A5-0CDA-47F0-9450-FBC022C23A45}"/>
              </a:ext>
            </a:extLst>
          </p:cNvPr>
          <p:cNvSpPr/>
          <p:nvPr/>
        </p:nvSpPr>
        <p:spPr>
          <a:xfrm>
            <a:off x="3849461" y="1717675"/>
            <a:ext cx="1264708" cy="30238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74F73-FB92-483D-85E4-E009A2D0FF86}"/>
              </a:ext>
            </a:extLst>
          </p:cNvPr>
          <p:cNvSpPr txBox="1"/>
          <p:nvPr/>
        </p:nvSpPr>
        <p:spPr>
          <a:xfrm>
            <a:off x="3350079" y="13770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300K - 295K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530B2-8632-4E52-9799-B9187187FDC2}"/>
              </a:ext>
            </a:extLst>
          </p:cNvPr>
          <p:cNvSpPr txBox="1"/>
          <p:nvPr/>
        </p:nvSpPr>
        <p:spPr>
          <a:xfrm>
            <a:off x="4989739" y="15675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305K - 300K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4FECB9-52B2-4452-B6AC-171E48AB1BB2}"/>
              </a:ext>
            </a:extLst>
          </p:cNvPr>
          <p:cNvCxnSpPr/>
          <p:nvPr/>
        </p:nvCxnSpPr>
        <p:spPr>
          <a:xfrm>
            <a:off x="3733800" y="1733549"/>
            <a:ext cx="315686" cy="9212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DF0E1E-21EF-4AFF-A08D-005F680E19D3}"/>
              </a:ext>
            </a:extLst>
          </p:cNvPr>
          <p:cNvCxnSpPr>
            <a:cxnSpLocks/>
          </p:cNvCxnSpPr>
          <p:nvPr/>
        </p:nvCxnSpPr>
        <p:spPr>
          <a:xfrm flipH="1">
            <a:off x="4859111" y="1835602"/>
            <a:ext cx="500742" cy="9620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3C442C-D4D1-4497-B35D-7AEBF896A052}"/>
              </a:ext>
            </a:extLst>
          </p:cNvPr>
          <p:cNvSpPr txBox="1"/>
          <p:nvPr/>
        </p:nvSpPr>
        <p:spPr>
          <a:xfrm rot="-5400000">
            <a:off x="-1402829" y="2766988"/>
            <a:ext cx="36800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LW cloud feedback (Wm</a:t>
            </a:r>
            <a:r>
              <a:rPr lang="en-US" sz="2400" b="1" baseline="30000" dirty="0"/>
              <a:t>-2</a:t>
            </a:r>
            <a:r>
              <a:rPr lang="en-US" sz="2400" b="1" dirty="0"/>
              <a:t>)</a:t>
            </a:r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21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Impact of circulation on tropical cloud feedbacks in cloud resolving models</vt:lpstr>
      <vt:lpstr>Cloud feedbacks and circulation</vt:lpstr>
      <vt:lpstr>Cloud feedbacks and circulation</vt:lpstr>
      <vt:lpstr>Cloud feedbacks and circulation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1451</cp:revision>
  <dcterms:created xsi:type="dcterms:W3CDTF">2021-03-30T13:50:53Z</dcterms:created>
  <dcterms:modified xsi:type="dcterms:W3CDTF">2021-04-22T12:45:40Z</dcterms:modified>
</cp:coreProperties>
</file>