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wdp" ContentType="image/vnd.ms-photo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3"/>
  </p:notesMasterIdLst>
  <p:sldIdLst>
    <p:sldId id="256" r:id="rId2"/>
    <p:sldId id="358" r:id="rId3"/>
    <p:sldId id="257" r:id="rId4"/>
    <p:sldId id="348" r:id="rId5"/>
    <p:sldId id="349" r:id="rId6"/>
    <p:sldId id="357" r:id="rId7"/>
    <p:sldId id="354" r:id="rId8"/>
    <p:sldId id="355" r:id="rId9"/>
    <p:sldId id="356" r:id="rId10"/>
    <p:sldId id="350" r:id="rId11"/>
    <p:sldId id="359" r:id="rId12"/>
  </p:sldIdLst>
  <p:sldSz cx="12192000" cy="6858000"/>
  <p:notesSz cx="6858000" cy="9144000"/>
  <p:defaultTextStyle>
    <a:defPPr>
      <a:defRPr lang="it-I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FF"/>
    <a:srgbClr val="CCFFFF"/>
    <a:srgbClr val="3333CC"/>
    <a:srgbClr val="CCECFF"/>
    <a:srgbClr val="0066FF"/>
    <a:srgbClr val="66CCFF"/>
    <a:srgbClr val="99FFCC"/>
    <a:srgbClr val="66FFCC"/>
    <a:srgbClr val="FFFFCC"/>
    <a:srgbClr val="CCCC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ile medio 2 - Colore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997" autoAdjust="0"/>
    <p:restoredTop sz="93883" autoAdjust="0"/>
  </p:normalViewPr>
  <p:slideViewPr>
    <p:cSldViewPr snapToGrid="0">
      <p:cViewPr varScale="1">
        <p:scale>
          <a:sx n="114" d="100"/>
          <a:sy n="114" d="100"/>
        </p:scale>
        <p:origin x="300" y="120"/>
      </p:cViewPr>
      <p:guideLst/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ntestazion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3" name="Segnaposto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21D75CD-B4F2-4F1A-90FF-3F29AF6A82FC}" type="datetimeFigureOut">
              <a:rPr lang="it-IT" smtClean="0"/>
              <a:t>23/04/2021</a:t>
            </a:fld>
            <a:endParaRPr lang="it-IT"/>
          </a:p>
        </p:txBody>
      </p:sp>
      <p:sp>
        <p:nvSpPr>
          <p:cNvPr id="4" name="Segnaposto immagin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it-IT"/>
          </a:p>
        </p:txBody>
      </p:sp>
      <p:sp>
        <p:nvSpPr>
          <p:cNvPr id="5" name="Segnaposto note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E833E9A-180D-4D88-AEC0-64CA79DD65C8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40475744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E833E9A-180D-4D88-AEC0-64CA79DD65C8}" type="slidenum">
              <a:rPr lang="it-IT" smtClean="0"/>
              <a:t>1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39529799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5575A747-EB67-4560-8A6A-DF3539D6952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ottotitolo 2">
            <a:extLst>
              <a:ext uri="{FF2B5EF4-FFF2-40B4-BE49-F238E27FC236}">
                <a16:creationId xmlns:a16="http://schemas.microsoft.com/office/drawing/2014/main" id="{704CDF2E-D3C6-417F-B739-8E2A54077C6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it-IT"/>
              <a:t>Fare clic per modificare lo stile del sottotitolo dello schema</a:t>
            </a:r>
          </a:p>
        </p:txBody>
      </p:sp>
      <p:sp>
        <p:nvSpPr>
          <p:cNvPr id="4" name="Segnaposto data 3">
            <a:extLst>
              <a:ext uri="{FF2B5EF4-FFF2-40B4-BE49-F238E27FC236}">
                <a16:creationId xmlns:a16="http://schemas.microsoft.com/office/drawing/2014/main" id="{0492EA88-75A3-40EF-93C9-89ACA67500F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39D7C-86AC-4550-9D95-F0FA25F33E0C}" type="datetime1">
              <a:rPr lang="it-IT" smtClean="0"/>
              <a:t>23/04/2021</a:t>
            </a:fld>
            <a:endParaRPr lang="it-IT"/>
          </a:p>
        </p:txBody>
      </p:sp>
      <p:sp>
        <p:nvSpPr>
          <p:cNvPr id="5" name="Segnaposto piè di pagina 4">
            <a:extLst>
              <a:ext uri="{FF2B5EF4-FFF2-40B4-BE49-F238E27FC236}">
                <a16:creationId xmlns:a16="http://schemas.microsoft.com/office/drawing/2014/main" id="{51843C3D-69B4-4A4B-A385-B8C636DD682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it-IT"/>
              <a:t>Mercuri and Petrucci</a:t>
            </a:r>
          </a:p>
        </p:txBody>
      </p:sp>
      <p:sp>
        <p:nvSpPr>
          <p:cNvPr id="6" name="Segnaposto numero diapositiva 5">
            <a:extLst>
              <a:ext uri="{FF2B5EF4-FFF2-40B4-BE49-F238E27FC236}">
                <a16:creationId xmlns:a16="http://schemas.microsoft.com/office/drawing/2014/main" id="{55DFFEA6-F20B-4CDC-A0F9-F86645B6E4E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FA2108-49EA-4F23-B081-FF0A78EDFCC6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07323152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912EF305-0A17-4311-8BB8-79C6D9C287E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egnaposto contenuto 2">
            <a:extLst>
              <a:ext uri="{FF2B5EF4-FFF2-40B4-BE49-F238E27FC236}">
                <a16:creationId xmlns:a16="http://schemas.microsoft.com/office/drawing/2014/main" id="{9B4A874F-A1C1-4BB1-9234-1A312E9B22A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>
            <a:extLst>
              <a:ext uri="{FF2B5EF4-FFF2-40B4-BE49-F238E27FC236}">
                <a16:creationId xmlns:a16="http://schemas.microsoft.com/office/drawing/2014/main" id="{8AC9CA0C-204C-4B11-B14E-E8E44A8663C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050646-6E46-4A05-8C41-10C6E8A2DC06}" type="datetime1">
              <a:rPr lang="it-IT" smtClean="0"/>
              <a:t>23/04/2021</a:t>
            </a:fld>
            <a:endParaRPr lang="it-IT"/>
          </a:p>
        </p:txBody>
      </p:sp>
      <p:sp>
        <p:nvSpPr>
          <p:cNvPr id="5" name="Segnaposto piè di pagina 4">
            <a:extLst>
              <a:ext uri="{FF2B5EF4-FFF2-40B4-BE49-F238E27FC236}">
                <a16:creationId xmlns:a16="http://schemas.microsoft.com/office/drawing/2014/main" id="{16E10CE0-10DA-43C9-9E4F-DD881F2B7F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it-IT"/>
              <a:t>Mercuri and Petrucci</a:t>
            </a:r>
          </a:p>
        </p:txBody>
      </p:sp>
      <p:sp>
        <p:nvSpPr>
          <p:cNvPr id="6" name="Segnaposto numero diapositiva 5">
            <a:extLst>
              <a:ext uri="{FF2B5EF4-FFF2-40B4-BE49-F238E27FC236}">
                <a16:creationId xmlns:a16="http://schemas.microsoft.com/office/drawing/2014/main" id="{EBCFBDAE-E3E3-4A97-8E2A-1984E6CD747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FA2108-49EA-4F23-B081-FF0A78EDFCC6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51729539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D63D01DF-93CF-4E0C-80A8-963E246A647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egnaposto testo 2">
            <a:extLst>
              <a:ext uri="{FF2B5EF4-FFF2-40B4-BE49-F238E27FC236}">
                <a16:creationId xmlns:a16="http://schemas.microsoft.com/office/drawing/2014/main" id="{41B23E69-9C90-4E61-9000-47A258B869F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/>
              <a:t>Modifica gli stili del testo dello schema</a:t>
            </a:r>
          </a:p>
        </p:txBody>
      </p:sp>
      <p:sp>
        <p:nvSpPr>
          <p:cNvPr id="4" name="Segnaposto data 3">
            <a:extLst>
              <a:ext uri="{FF2B5EF4-FFF2-40B4-BE49-F238E27FC236}">
                <a16:creationId xmlns:a16="http://schemas.microsoft.com/office/drawing/2014/main" id="{CA4D9A47-3717-41E6-A7EA-4EC07032901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FD06EC-7B8F-49D8-82D9-9B384DE0EA6F}" type="datetime1">
              <a:rPr lang="it-IT" smtClean="0"/>
              <a:t>23/04/2021</a:t>
            </a:fld>
            <a:endParaRPr lang="it-IT"/>
          </a:p>
        </p:txBody>
      </p:sp>
      <p:sp>
        <p:nvSpPr>
          <p:cNvPr id="5" name="Segnaposto piè di pagina 4">
            <a:extLst>
              <a:ext uri="{FF2B5EF4-FFF2-40B4-BE49-F238E27FC236}">
                <a16:creationId xmlns:a16="http://schemas.microsoft.com/office/drawing/2014/main" id="{A4A6D0C5-CF65-405A-963E-28DCCFCD4F1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it-IT"/>
              <a:t>Mercuri and Petrucci</a:t>
            </a:r>
          </a:p>
        </p:txBody>
      </p:sp>
      <p:sp>
        <p:nvSpPr>
          <p:cNvPr id="6" name="Segnaposto numero diapositiva 5">
            <a:extLst>
              <a:ext uri="{FF2B5EF4-FFF2-40B4-BE49-F238E27FC236}">
                <a16:creationId xmlns:a16="http://schemas.microsoft.com/office/drawing/2014/main" id="{46EEBE75-9CD4-420B-812C-565F82E30D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FA2108-49EA-4F23-B081-FF0A78EDFCC6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35501678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E5FB857A-EFC2-4972-B45E-417A36D3053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egnaposto contenuto 2">
            <a:extLst>
              <a:ext uri="{FF2B5EF4-FFF2-40B4-BE49-F238E27FC236}">
                <a16:creationId xmlns:a16="http://schemas.microsoft.com/office/drawing/2014/main" id="{5801669F-4E4C-488B-BC01-649DDBCE19D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contenuto 3">
            <a:extLst>
              <a:ext uri="{FF2B5EF4-FFF2-40B4-BE49-F238E27FC236}">
                <a16:creationId xmlns:a16="http://schemas.microsoft.com/office/drawing/2014/main" id="{9376A124-7CDE-4FBF-82DF-650D90EEC3D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5" name="Segnaposto data 4">
            <a:extLst>
              <a:ext uri="{FF2B5EF4-FFF2-40B4-BE49-F238E27FC236}">
                <a16:creationId xmlns:a16="http://schemas.microsoft.com/office/drawing/2014/main" id="{39B92D3F-6BAC-48F3-90FE-D09CC78EA46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AA41EF-384B-4D08-817E-1B2D6C3E9764}" type="datetime1">
              <a:rPr lang="it-IT" smtClean="0"/>
              <a:t>23/04/2021</a:t>
            </a:fld>
            <a:endParaRPr lang="it-IT"/>
          </a:p>
        </p:txBody>
      </p:sp>
      <p:sp>
        <p:nvSpPr>
          <p:cNvPr id="6" name="Segnaposto piè di pagina 5">
            <a:extLst>
              <a:ext uri="{FF2B5EF4-FFF2-40B4-BE49-F238E27FC236}">
                <a16:creationId xmlns:a16="http://schemas.microsoft.com/office/drawing/2014/main" id="{50B07A83-3AC3-4691-ACA4-1E67D834870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it-IT"/>
              <a:t>Mercuri and Petrucci</a:t>
            </a:r>
          </a:p>
        </p:txBody>
      </p:sp>
      <p:sp>
        <p:nvSpPr>
          <p:cNvPr id="7" name="Segnaposto numero diapositiva 6">
            <a:extLst>
              <a:ext uri="{FF2B5EF4-FFF2-40B4-BE49-F238E27FC236}">
                <a16:creationId xmlns:a16="http://schemas.microsoft.com/office/drawing/2014/main" id="{6FC38648-E9B4-40A1-8862-DBF7540E0E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FA2108-49EA-4F23-B081-FF0A78EDFCC6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88098239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2A91FF7D-D8C0-4FDE-B155-0B17218C5E7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egnaposto testo 2">
            <a:extLst>
              <a:ext uri="{FF2B5EF4-FFF2-40B4-BE49-F238E27FC236}">
                <a16:creationId xmlns:a16="http://schemas.microsoft.com/office/drawing/2014/main" id="{A731B6BE-84FB-419D-AB8B-D430091C3B8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Modifica gli stili del testo dello schema</a:t>
            </a:r>
          </a:p>
        </p:txBody>
      </p:sp>
      <p:sp>
        <p:nvSpPr>
          <p:cNvPr id="4" name="Segnaposto contenuto 3">
            <a:extLst>
              <a:ext uri="{FF2B5EF4-FFF2-40B4-BE49-F238E27FC236}">
                <a16:creationId xmlns:a16="http://schemas.microsoft.com/office/drawing/2014/main" id="{5E8EBC67-4B24-4AEA-8D2D-A8ADB7E91B9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5" name="Segnaposto testo 4">
            <a:extLst>
              <a:ext uri="{FF2B5EF4-FFF2-40B4-BE49-F238E27FC236}">
                <a16:creationId xmlns:a16="http://schemas.microsoft.com/office/drawing/2014/main" id="{FEB37EF8-6779-4691-B3D3-D2999D6F727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Modifica gli stili del testo dello schema</a:t>
            </a:r>
          </a:p>
        </p:txBody>
      </p:sp>
      <p:sp>
        <p:nvSpPr>
          <p:cNvPr id="6" name="Segnaposto contenuto 5">
            <a:extLst>
              <a:ext uri="{FF2B5EF4-FFF2-40B4-BE49-F238E27FC236}">
                <a16:creationId xmlns:a16="http://schemas.microsoft.com/office/drawing/2014/main" id="{D81079F5-67D7-45B8-A060-D665BF8FF67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7" name="Segnaposto data 6">
            <a:extLst>
              <a:ext uri="{FF2B5EF4-FFF2-40B4-BE49-F238E27FC236}">
                <a16:creationId xmlns:a16="http://schemas.microsoft.com/office/drawing/2014/main" id="{C109297D-B3E5-447E-9106-D9FD710A1E0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57F530-9930-4C2D-89E2-ACD18D7D7F72}" type="datetime1">
              <a:rPr lang="it-IT" smtClean="0"/>
              <a:t>23/04/2021</a:t>
            </a:fld>
            <a:endParaRPr lang="it-IT"/>
          </a:p>
        </p:txBody>
      </p:sp>
      <p:sp>
        <p:nvSpPr>
          <p:cNvPr id="8" name="Segnaposto piè di pagina 7">
            <a:extLst>
              <a:ext uri="{FF2B5EF4-FFF2-40B4-BE49-F238E27FC236}">
                <a16:creationId xmlns:a16="http://schemas.microsoft.com/office/drawing/2014/main" id="{C2F5CCAD-F10F-47B4-85CD-FE6B27E8C4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it-IT"/>
              <a:t>Mercuri and Petrucci</a:t>
            </a:r>
          </a:p>
        </p:txBody>
      </p:sp>
      <p:sp>
        <p:nvSpPr>
          <p:cNvPr id="9" name="Segnaposto numero diapositiva 8">
            <a:extLst>
              <a:ext uri="{FF2B5EF4-FFF2-40B4-BE49-F238E27FC236}">
                <a16:creationId xmlns:a16="http://schemas.microsoft.com/office/drawing/2014/main" id="{3F2A133F-B5E0-4508-86B3-1D5DE8BD2C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FA2108-49EA-4F23-B081-FF0A78EDFCC6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60178407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2F3978C2-FA35-44A5-BDCB-9FC9A943E7B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egnaposto data 2">
            <a:extLst>
              <a:ext uri="{FF2B5EF4-FFF2-40B4-BE49-F238E27FC236}">
                <a16:creationId xmlns:a16="http://schemas.microsoft.com/office/drawing/2014/main" id="{D645E4EB-E55A-4B35-92A2-142E5C2DCD8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CC9CC3-75AD-437C-9E26-91740DDFD4B0}" type="datetime1">
              <a:rPr lang="it-IT" smtClean="0"/>
              <a:t>23/04/2021</a:t>
            </a:fld>
            <a:endParaRPr lang="it-IT"/>
          </a:p>
        </p:txBody>
      </p:sp>
      <p:sp>
        <p:nvSpPr>
          <p:cNvPr id="4" name="Segnaposto piè di pagina 3">
            <a:extLst>
              <a:ext uri="{FF2B5EF4-FFF2-40B4-BE49-F238E27FC236}">
                <a16:creationId xmlns:a16="http://schemas.microsoft.com/office/drawing/2014/main" id="{72F3E03A-9A38-4D9D-9D13-BA9A6CF33C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it-IT"/>
              <a:t>Mercuri and Petrucci</a:t>
            </a:r>
          </a:p>
        </p:txBody>
      </p:sp>
      <p:sp>
        <p:nvSpPr>
          <p:cNvPr id="5" name="Segnaposto numero diapositiva 4">
            <a:extLst>
              <a:ext uri="{FF2B5EF4-FFF2-40B4-BE49-F238E27FC236}">
                <a16:creationId xmlns:a16="http://schemas.microsoft.com/office/drawing/2014/main" id="{946D2C5D-608F-455D-A0A6-26AC14575A2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FA2108-49EA-4F23-B081-FF0A78EDFCC6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44162223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data 1">
            <a:extLst>
              <a:ext uri="{FF2B5EF4-FFF2-40B4-BE49-F238E27FC236}">
                <a16:creationId xmlns:a16="http://schemas.microsoft.com/office/drawing/2014/main" id="{EE9CB464-91DE-4C1A-A62A-B0A5A84A8DF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F8343A-AA39-467A-AC3C-7023BB236AF4}" type="datetime1">
              <a:rPr lang="it-IT" smtClean="0"/>
              <a:t>23/04/2021</a:t>
            </a:fld>
            <a:endParaRPr lang="it-IT"/>
          </a:p>
        </p:txBody>
      </p:sp>
      <p:sp>
        <p:nvSpPr>
          <p:cNvPr id="3" name="Segnaposto piè di pagina 2">
            <a:extLst>
              <a:ext uri="{FF2B5EF4-FFF2-40B4-BE49-F238E27FC236}">
                <a16:creationId xmlns:a16="http://schemas.microsoft.com/office/drawing/2014/main" id="{B40D0857-16E0-4F19-84B9-30BBE005B8B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it-IT"/>
              <a:t>Mercuri and Petrucci</a:t>
            </a:r>
          </a:p>
        </p:txBody>
      </p:sp>
      <p:sp>
        <p:nvSpPr>
          <p:cNvPr id="4" name="Segnaposto numero diapositiva 3">
            <a:extLst>
              <a:ext uri="{FF2B5EF4-FFF2-40B4-BE49-F238E27FC236}">
                <a16:creationId xmlns:a16="http://schemas.microsoft.com/office/drawing/2014/main" id="{8E08FF19-AD0E-4451-A76F-2955F72F517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FA2108-49EA-4F23-B081-FF0A78EDFCC6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4959524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D6FB6D47-DE34-457A-8A3C-763EB19BC8D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egnaposto contenuto 2">
            <a:extLst>
              <a:ext uri="{FF2B5EF4-FFF2-40B4-BE49-F238E27FC236}">
                <a16:creationId xmlns:a16="http://schemas.microsoft.com/office/drawing/2014/main" id="{7662C5AD-9059-4714-B5C0-CF0F04C6A8D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testo 3">
            <a:extLst>
              <a:ext uri="{FF2B5EF4-FFF2-40B4-BE49-F238E27FC236}">
                <a16:creationId xmlns:a16="http://schemas.microsoft.com/office/drawing/2014/main" id="{47ABF766-01BE-48BD-904C-56A9B13E912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it-IT"/>
              <a:t>Modifica gli stili del testo dello schema</a:t>
            </a:r>
          </a:p>
        </p:txBody>
      </p:sp>
      <p:sp>
        <p:nvSpPr>
          <p:cNvPr id="5" name="Segnaposto data 4">
            <a:extLst>
              <a:ext uri="{FF2B5EF4-FFF2-40B4-BE49-F238E27FC236}">
                <a16:creationId xmlns:a16="http://schemas.microsoft.com/office/drawing/2014/main" id="{830A6B56-2699-49DA-B085-8FBBE00D47E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269276-699C-4841-AD08-FCCB7D644BDA}" type="datetime1">
              <a:rPr lang="it-IT" smtClean="0"/>
              <a:t>23/04/2021</a:t>
            </a:fld>
            <a:endParaRPr lang="it-IT"/>
          </a:p>
        </p:txBody>
      </p:sp>
      <p:sp>
        <p:nvSpPr>
          <p:cNvPr id="6" name="Segnaposto piè di pagina 5">
            <a:extLst>
              <a:ext uri="{FF2B5EF4-FFF2-40B4-BE49-F238E27FC236}">
                <a16:creationId xmlns:a16="http://schemas.microsoft.com/office/drawing/2014/main" id="{286524A0-28FE-4E6F-BC58-43DCD664C52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it-IT"/>
              <a:t>Mercuri and Petrucci</a:t>
            </a:r>
          </a:p>
        </p:txBody>
      </p:sp>
      <p:sp>
        <p:nvSpPr>
          <p:cNvPr id="7" name="Segnaposto numero diapositiva 6">
            <a:extLst>
              <a:ext uri="{FF2B5EF4-FFF2-40B4-BE49-F238E27FC236}">
                <a16:creationId xmlns:a16="http://schemas.microsoft.com/office/drawing/2014/main" id="{9C5CC0AB-1DE8-4983-99B3-2A0FCED9D6E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FA2108-49EA-4F23-B081-FF0A78EDFCC6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86060174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0F8EF87C-75D0-4DA9-911B-CB44222636D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egnaposto immagine 2">
            <a:extLst>
              <a:ext uri="{FF2B5EF4-FFF2-40B4-BE49-F238E27FC236}">
                <a16:creationId xmlns:a16="http://schemas.microsoft.com/office/drawing/2014/main" id="{2D035C47-86F4-4DF8-A7C2-50658629BF9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it-IT"/>
          </a:p>
        </p:txBody>
      </p:sp>
      <p:sp>
        <p:nvSpPr>
          <p:cNvPr id="4" name="Segnaposto testo 3">
            <a:extLst>
              <a:ext uri="{FF2B5EF4-FFF2-40B4-BE49-F238E27FC236}">
                <a16:creationId xmlns:a16="http://schemas.microsoft.com/office/drawing/2014/main" id="{0A11A306-127E-4260-95C4-544D50F1899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it-IT"/>
              <a:t>Modifica gli stili del testo dello schema</a:t>
            </a:r>
          </a:p>
        </p:txBody>
      </p:sp>
      <p:sp>
        <p:nvSpPr>
          <p:cNvPr id="5" name="Segnaposto data 4">
            <a:extLst>
              <a:ext uri="{FF2B5EF4-FFF2-40B4-BE49-F238E27FC236}">
                <a16:creationId xmlns:a16="http://schemas.microsoft.com/office/drawing/2014/main" id="{C7D73DA6-5049-44DF-9896-64F981C3020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3D263E-8E1F-42AB-AF05-9EB84FB94F30}" type="datetime1">
              <a:rPr lang="it-IT" smtClean="0"/>
              <a:t>23/04/2021</a:t>
            </a:fld>
            <a:endParaRPr lang="it-IT"/>
          </a:p>
        </p:txBody>
      </p:sp>
      <p:sp>
        <p:nvSpPr>
          <p:cNvPr id="6" name="Segnaposto piè di pagina 5">
            <a:extLst>
              <a:ext uri="{FF2B5EF4-FFF2-40B4-BE49-F238E27FC236}">
                <a16:creationId xmlns:a16="http://schemas.microsoft.com/office/drawing/2014/main" id="{062EFD52-DCC5-4AF7-AEAD-DD364E69637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it-IT"/>
              <a:t>Mercuri and Petrucci</a:t>
            </a:r>
          </a:p>
        </p:txBody>
      </p:sp>
      <p:sp>
        <p:nvSpPr>
          <p:cNvPr id="7" name="Segnaposto numero diapositiva 6">
            <a:extLst>
              <a:ext uri="{FF2B5EF4-FFF2-40B4-BE49-F238E27FC236}">
                <a16:creationId xmlns:a16="http://schemas.microsoft.com/office/drawing/2014/main" id="{D822C0EB-046F-41B6-B584-41E75E6D682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FA2108-49EA-4F23-B081-FF0A78EDFCC6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86511427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8BA5A61F-345E-4832-A3FF-CE12D450929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egnaposto testo verticale 2">
            <a:extLst>
              <a:ext uri="{FF2B5EF4-FFF2-40B4-BE49-F238E27FC236}">
                <a16:creationId xmlns:a16="http://schemas.microsoft.com/office/drawing/2014/main" id="{75D4696C-7C58-4C1A-8BD2-97ED96F995B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>
            <a:extLst>
              <a:ext uri="{FF2B5EF4-FFF2-40B4-BE49-F238E27FC236}">
                <a16:creationId xmlns:a16="http://schemas.microsoft.com/office/drawing/2014/main" id="{6F39E168-7169-4469-BA96-3BEB7A90534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856767-18BA-4E91-9A6A-5F679C39DA26}" type="datetime1">
              <a:rPr lang="it-IT" smtClean="0"/>
              <a:t>23/04/2021</a:t>
            </a:fld>
            <a:endParaRPr lang="it-IT"/>
          </a:p>
        </p:txBody>
      </p:sp>
      <p:sp>
        <p:nvSpPr>
          <p:cNvPr id="5" name="Segnaposto piè di pagina 4">
            <a:extLst>
              <a:ext uri="{FF2B5EF4-FFF2-40B4-BE49-F238E27FC236}">
                <a16:creationId xmlns:a16="http://schemas.microsoft.com/office/drawing/2014/main" id="{DD335D04-C8B8-4327-8DB5-8A82FB7F76D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it-IT"/>
              <a:t>Mercuri and Petrucci</a:t>
            </a:r>
          </a:p>
        </p:txBody>
      </p:sp>
      <p:sp>
        <p:nvSpPr>
          <p:cNvPr id="6" name="Segnaposto numero diapositiva 5">
            <a:extLst>
              <a:ext uri="{FF2B5EF4-FFF2-40B4-BE49-F238E27FC236}">
                <a16:creationId xmlns:a16="http://schemas.microsoft.com/office/drawing/2014/main" id="{D1F8DF46-75CC-4A3E-9FC3-E09DC4B535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FA2108-49EA-4F23-B081-FF0A78EDFCC6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98546732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>
            <a:extLst>
              <a:ext uri="{FF2B5EF4-FFF2-40B4-BE49-F238E27FC236}">
                <a16:creationId xmlns:a16="http://schemas.microsoft.com/office/drawing/2014/main" id="{D6A5AB29-69BA-4A11-9C31-D2AA052E535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egnaposto testo verticale 2">
            <a:extLst>
              <a:ext uri="{FF2B5EF4-FFF2-40B4-BE49-F238E27FC236}">
                <a16:creationId xmlns:a16="http://schemas.microsoft.com/office/drawing/2014/main" id="{099DF6F8-AF4B-4212-A160-ECE7809CD07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>
            <a:extLst>
              <a:ext uri="{FF2B5EF4-FFF2-40B4-BE49-F238E27FC236}">
                <a16:creationId xmlns:a16="http://schemas.microsoft.com/office/drawing/2014/main" id="{7EE623D0-5F15-4393-921B-354BBF4AAE8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6DD3B2-F11E-442D-A2F1-39ACAE306A92}" type="datetime1">
              <a:rPr lang="it-IT" smtClean="0"/>
              <a:t>23/04/2021</a:t>
            </a:fld>
            <a:endParaRPr lang="it-IT"/>
          </a:p>
        </p:txBody>
      </p:sp>
      <p:sp>
        <p:nvSpPr>
          <p:cNvPr id="5" name="Segnaposto piè di pagina 4">
            <a:extLst>
              <a:ext uri="{FF2B5EF4-FFF2-40B4-BE49-F238E27FC236}">
                <a16:creationId xmlns:a16="http://schemas.microsoft.com/office/drawing/2014/main" id="{B3D3C4A4-0C7E-4F6C-8068-7D4DD3B6873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it-IT"/>
              <a:t>Mercuri and Petrucci</a:t>
            </a:r>
          </a:p>
        </p:txBody>
      </p:sp>
      <p:sp>
        <p:nvSpPr>
          <p:cNvPr id="6" name="Segnaposto numero diapositiva 5">
            <a:extLst>
              <a:ext uri="{FF2B5EF4-FFF2-40B4-BE49-F238E27FC236}">
                <a16:creationId xmlns:a16="http://schemas.microsoft.com/office/drawing/2014/main" id="{A9A6242D-CD68-4A06-AA9F-2A1955899D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FA2108-49EA-4F23-B081-FF0A78EDFCC6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52369581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titolo 1">
            <a:extLst>
              <a:ext uri="{FF2B5EF4-FFF2-40B4-BE49-F238E27FC236}">
                <a16:creationId xmlns:a16="http://schemas.microsoft.com/office/drawing/2014/main" id="{5A34CD0A-E525-4B00-B77B-255E71E77B5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egnaposto testo 2">
            <a:extLst>
              <a:ext uri="{FF2B5EF4-FFF2-40B4-BE49-F238E27FC236}">
                <a16:creationId xmlns:a16="http://schemas.microsoft.com/office/drawing/2014/main" id="{BED7457E-F8E4-4BE4-B124-92C4D975F64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>
            <a:extLst>
              <a:ext uri="{FF2B5EF4-FFF2-40B4-BE49-F238E27FC236}">
                <a16:creationId xmlns:a16="http://schemas.microsoft.com/office/drawing/2014/main" id="{ADC50040-DF3D-473F-95DF-B61B791ACD6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CDEBA9B-0938-454F-8410-58E9EE58C03B}" type="datetime1">
              <a:rPr lang="it-IT" smtClean="0"/>
              <a:t>23/04/2021</a:t>
            </a:fld>
            <a:endParaRPr lang="it-IT"/>
          </a:p>
        </p:txBody>
      </p:sp>
      <p:sp>
        <p:nvSpPr>
          <p:cNvPr id="5" name="Segnaposto piè di pagina 4">
            <a:extLst>
              <a:ext uri="{FF2B5EF4-FFF2-40B4-BE49-F238E27FC236}">
                <a16:creationId xmlns:a16="http://schemas.microsoft.com/office/drawing/2014/main" id="{9617C714-05BF-427E-A05C-5B686F08275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it-IT"/>
              <a:t>Mercuri and Petrucci</a:t>
            </a:r>
          </a:p>
        </p:txBody>
      </p:sp>
      <p:sp>
        <p:nvSpPr>
          <p:cNvPr id="6" name="Segnaposto numero diapositiva 5">
            <a:extLst>
              <a:ext uri="{FF2B5EF4-FFF2-40B4-BE49-F238E27FC236}">
                <a16:creationId xmlns:a16="http://schemas.microsoft.com/office/drawing/2014/main" id="{B88759EE-C696-4020-A5A7-2C5590B4C85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5FA2108-49EA-4F23-B081-FF0A78EDFCC6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80260950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slide" Target="slide5.xml"/><Relationship Id="rId3" Type="http://schemas.microsoft.com/office/2007/relationships/hdphoto" Target="../media/hdphoto1.wdp"/><Relationship Id="rId7" Type="http://schemas.openxmlformats.org/officeDocument/2006/relationships/slide" Target="slide8.xml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6" Type="http://schemas.openxmlformats.org/officeDocument/2006/relationships/slide" Target="slide7.xml"/><Relationship Id="rId11" Type="http://schemas.openxmlformats.org/officeDocument/2006/relationships/slide" Target="slide11.xml"/><Relationship Id="rId5" Type="http://schemas.openxmlformats.org/officeDocument/2006/relationships/slide" Target="slide6.xml"/><Relationship Id="rId10" Type="http://schemas.openxmlformats.org/officeDocument/2006/relationships/slide" Target="slide10.xml"/><Relationship Id="rId4" Type="http://schemas.openxmlformats.org/officeDocument/2006/relationships/slide" Target="slide4.xml"/><Relationship Id="rId9" Type="http://schemas.openxmlformats.org/officeDocument/2006/relationships/slide" Target="slide9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13" Type="http://schemas.microsoft.com/office/2007/relationships/hdphoto" Target="../media/hdphoto7.wdp"/><Relationship Id="rId18" Type="http://schemas.openxmlformats.org/officeDocument/2006/relationships/image" Target="../media/image15.png"/><Relationship Id="rId3" Type="http://schemas.microsoft.com/office/2007/relationships/hdphoto" Target="../media/hdphoto2.wdp"/><Relationship Id="rId21" Type="http://schemas.openxmlformats.org/officeDocument/2006/relationships/image" Target="../media/image17.jpg"/><Relationship Id="rId7" Type="http://schemas.microsoft.com/office/2007/relationships/hdphoto" Target="../media/hdphoto4.wdp"/><Relationship Id="rId12" Type="http://schemas.openxmlformats.org/officeDocument/2006/relationships/image" Target="../media/image12.png"/><Relationship Id="rId17" Type="http://schemas.microsoft.com/office/2007/relationships/hdphoto" Target="../media/hdphoto9.wdp"/><Relationship Id="rId2" Type="http://schemas.openxmlformats.org/officeDocument/2006/relationships/image" Target="../media/image7.png"/><Relationship Id="rId16" Type="http://schemas.openxmlformats.org/officeDocument/2006/relationships/image" Target="../media/image14.png"/><Relationship Id="rId20" Type="http://schemas.openxmlformats.org/officeDocument/2006/relationships/image" Target="../media/image16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11" Type="http://schemas.microsoft.com/office/2007/relationships/hdphoto" Target="../media/hdphoto6.wdp"/><Relationship Id="rId5" Type="http://schemas.microsoft.com/office/2007/relationships/hdphoto" Target="../media/hdphoto3.wdp"/><Relationship Id="rId15" Type="http://schemas.microsoft.com/office/2007/relationships/hdphoto" Target="../media/hdphoto8.wdp"/><Relationship Id="rId23" Type="http://schemas.openxmlformats.org/officeDocument/2006/relationships/image" Target="../media/image19.jpg"/><Relationship Id="rId10" Type="http://schemas.openxmlformats.org/officeDocument/2006/relationships/image" Target="../media/image11.png"/><Relationship Id="rId19" Type="http://schemas.openxmlformats.org/officeDocument/2006/relationships/slide" Target="slide2.xml"/><Relationship Id="rId4" Type="http://schemas.openxmlformats.org/officeDocument/2006/relationships/image" Target="../media/image8.png"/><Relationship Id="rId9" Type="http://schemas.microsoft.com/office/2007/relationships/hdphoto" Target="../media/hdphoto5.wdp"/><Relationship Id="rId14" Type="http://schemas.openxmlformats.org/officeDocument/2006/relationships/image" Target="../media/image13.png"/><Relationship Id="rId22" Type="http://schemas.openxmlformats.org/officeDocument/2006/relationships/image" Target="../media/image18.jp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slide" Target="slide2.xml"/><Relationship Id="rId3" Type="http://schemas.openxmlformats.org/officeDocument/2006/relationships/image" Target="../media/image21.png"/><Relationship Id="rId7" Type="http://schemas.openxmlformats.org/officeDocument/2006/relationships/image" Target="../media/image15.png"/><Relationship Id="rId12" Type="http://schemas.openxmlformats.org/officeDocument/2006/relationships/image" Target="../media/image19.jp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6.xml"/><Relationship Id="rId6" Type="http://schemas.openxmlformats.org/officeDocument/2006/relationships/hyperlink" Target="mailto:olga.petrucci@irpi.cnr.it" TargetMode="External"/><Relationship Id="rId11" Type="http://schemas.openxmlformats.org/officeDocument/2006/relationships/image" Target="../media/image18.jpg"/><Relationship Id="rId5" Type="http://schemas.openxmlformats.org/officeDocument/2006/relationships/image" Target="../media/image23.svg"/><Relationship Id="rId10" Type="http://schemas.openxmlformats.org/officeDocument/2006/relationships/image" Target="../media/image17.jpg"/><Relationship Id="rId4" Type="http://schemas.openxmlformats.org/officeDocument/2006/relationships/image" Target="../media/image22.png"/><Relationship Id="rId9" Type="http://schemas.openxmlformats.org/officeDocument/2006/relationships/image" Target="../media/image16.jp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jpg"/><Relationship Id="rId3" Type="http://schemas.openxmlformats.org/officeDocument/2006/relationships/image" Target="../media/image25.jpeg"/><Relationship Id="rId7" Type="http://schemas.openxmlformats.org/officeDocument/2006/relationships/slide" Target="slide2.xml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5.png"/><Relationship Id="rId11" Type="http://schemas.openxmlformats.org/officeDocument/2006/relationships/image" Target="../media/image19.jpg"/><Relationship Id="rId5" Type="http://schemas.openxmlformats.org/officeDocument/2006/relationships/image" Target="../media/image27.png"/><Relationship Id="rId10" Type="http://schemas.openxmlformats.org/officeDocument/2006/relationships/image" Target="../media/image18.jpg"/><Relationship Id="rId4" Type="http://schemas.openxmlformats.org/officeDocument/2006/relationships/image" Target="../media/image26.jpeg"/><Relationship Id="rId9" Type="http://schemas.openxmlformats.org/officeDocument/2006/relationships/image" Target="../media/image17.jp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jpg"/><Relationship Id="rId3" Type="http://schemas.openxmlformats.org/officeDocument/2006/relationships/image" Target="../media/image15.png"/><Relationship Id="rId7" Type="http://schemas.openxmlformats.org/officeDocument/2006/relationships/image" Target="../media/image18.jp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7.jpg"/><Relationship Id="rId5" Type="http://schemas.openxmlformats.org/officeDocument/2006/relationships/image" Target="../media/image16.jpg"/><Relationship Id="rId4" Type="http://schemas.openxmlformats.org/officeDocument/2006/relationships/slide" Target="slide2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jpg"/><Relationship Id="rId3" Type="http://schemas.openxmlformats.org/officeDocument/2006/relationships/image" Target="../media/image15.png"/><Relationship Id="rId7" Type="http://schemas.openxmlformats.org/officeDocument/2006/relationships/image" Target="../media/image18.jp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7.jpg"/><Relationship Id="rId5" Type="http://schemas.openxmlformats.org/officeDocument/2006/relationships/image" Target="../media/image16.jpg"/><Relationship Id="rId4" Type="http://schemas.openxmlformats.org/officeDocument/2006/relationships/slide" Target="slide2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jpg"/><Relationship Id="rId3" Type="http://schemas.openxmlformats.org/officeDocument/2006/relationships/image" Target="../media/image15.png"/><Relationship Id="rId7" Type="http://schemas.openxmlformats.org/officeDocument/2006/relationships/image" Target="../media/image18.jp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7.jpg"/><Relationship Id="rId5" Type="http://schemas.openxmlformats.org/officeDocument/2006/relationships/image" Target="../media/image16.jpg"/><Relationship Id="rId4" Type="http://schemas.openxmlformats.org/officeDocument/2006/relationships/slide" Target="slide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7" Type="http://schemas.openxmlformats.org/officeDocument/2006/relationships/image" Target="../media/image19.jp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8.jpg"/><Relationship Id="rId5" Type="http://schemas.openxmlformats.org/officeDocument/2006/relationships/image" Target="../media/image17.jpg"/><Relationship Id="rId4" Type="http://schemas.openxmlformats.org/officeDocument/2006/relationships/image" Target="../media/image16.jp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jpg"/><Relationship Id="rId3" Type="http://schemas.openxmlformats.org/officeDocument/2006/relationships/image" Target="../media/image29.png"/><Relationship Id="rId7" Type="http://schemas.openxmlformats.org/officeDocument/2006/relationships/image" Target="../media/image17.jp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6.jpg"/><Relationship Id="rId5" Type="http://schemas.openxmlformats.org/officeDocument/2006/relationships/slide" Target="slide2.xml"/><Relationship Id="rId4" Type="http://schemas.openxmlformats.org/officeDocument/2006/relationships/image" Target="../media/image15.png"/><Relationship Id="rId9" Type="http://schemas.openxmlformats.org/officeDocument/2006/relationships/image" Target="../media/image19.jp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png"/><Relationship Id="rId13" Type="http://schemas.openxmlformats.org/officeDocument/2006/relationships/image" Target="../media/image18.jpg"/><Relationship Id="rId3" Type="http://schemas.openxmlformats.org/officeDocument/2006/relationships/image" Target="../media/image31.svg"/><Relationship Id="rId7" Type="http://schemas.openxmlformats.org/officeDocument/2006/relationships/image" Target="../media/image26.jpeg"/><Relationship Id="rId12" Type="http://schemas.openxmlformats.org/officeDocument/2006/relationships/image" Target="../media/image17.jp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25.jpeg"/><Relationship Id="rId11" Type="http://schemas.openxmlformats.org/officeDocument/2006/relationships/image" Target="../media/image16.jpg"/><Relationship Id="rId5" Type="http://schemas.openxmlformats.org/officeDocument/2006/relationships/image" Target="../media/image24.png"/><Relationship Id="rId10" Type="http://schemas.openxmlformats.org/officeDocument/2006/relationships/slide" Target="slide2.xml"/><Relationship Id="rId4" Type="http://schemas.openxmlformats.org/officeDocument/2006/relationships/hyperlink" Target="mailto:olga.petrucci@irpi.cnr.it" TargetMode="External"/><Relationship Id="rId9" Type="http://schemas.openxmlformats.org/officeDocument/2006/relationships/image" Target="../media/image15.png"/><Relationship Id="rId14" Type="http://schemas.openxmlformats.org/officeDocument/2006/relationships/image" Target="../media/image19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" name="Immagine 52">
            <a:extLst>
              <a:ext uri="{FF2B5EF4-FFF2-40B4-BE49-F238E27FC236}">
                <a16:creationId xmlns:a16="http://schemas.microsoft.com/office/drawing/2014/main" id="{C4167D2C-AFCE-4412-BE34-F659E090CFA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10633"/>
            <a:ext cx="12192000" cy="6858000"/>
          </a:xfrm>
          <a:prstGeom prst="rect">
            <a:avLst/>
          </a:prstGeom>
        </p:spPr>
      </p:pic>
      <p:sp>
        <p:nvSpPr>
          <p:cNvPr id="7" name="Rettangolo 6">
            <a:extLst>
              <a:ext uri="{FF2B5EF4-FFF2-40B4-BE49-F238E27FC236}">
                <a16:creationId xmlns:a16="http://schemas.microsoft.com/office/drawing/2014/main" id="{09AB0CED-4D13-4DC5-A569-94541BAC5557}"/>
              </a:ext>
            </a:extLst>
          </p:cNvPr>
          <p:cNvSpPr/>
          <p:nvPr/>
        </p:nvSpPr>
        <p:spPr>
          <a:xfrm>
            <a:off x="134478" y="2639605"/>
            <a:ext cx="12067953" cy="29700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6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FATALITIES CAUSED BY FLOODS: </a:t>
            </a:r>
          </a:p>
          <a:p>
            <a:pPr algn="ctr"/>
            <a:r>
              <a:rPr lang="en-US" sz="36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 COMPARISON BETWEEN GLOBAL DATABASES AND </a:t>
            </a:r>
          </a:p>
          <a:p>
            <a:pPr algn="ctr"/>
            <a:r>
              <a:rPr lang="en-US" sz="36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COUNTRY SCALE HISTORICAL RESEARCH</a:t>
            </a:r>
            <a:r>
              <a:rPr lang="en-US" sz="4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</a:p>
          <a:p>
            <a:pPr algn="ctr">
              <a:spcBef>
                <a:spcPts val="600"/>
              </a:spcBef>
              <a:spcAft>
                <a:spcPts val="1200"/>
              </a:spcAft>
            </a:pPr>
            <a:r>
              <a:rPr lang="en-US" sz="2400" b="1" i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Michele Mercuri</a:t>
            </a:r>
            <a:r>
              <a:rPr lang="en-US" sz="2400" i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</a:t>
            </a:r>
            <a:r>
              <a:rPr lang="en-US" sz="2400" b="1" i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Olga Petrucci</a:t>
            </a:r>
          </a:p>
          <a:p>
            <a:pPr algn="ctr"/>
            <a:r>
              <a:rPr lang="en-US" b="1" i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CNR-IRPI </a:t>
            </a:r>
          </a:p>
          <a:p>
            <a:pPr algn="ctr"/>
            <a:r>
              <a:rPr lang="en-US" b="1" i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Italian National Research Council, Research Institute for Geo-Hydrological Protection, Cosenza (Italy) </a:t>
            </a:r>
            <a:endParaRPr lang="en-US" sz="1400" b="1" i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pSp>
        <p:nvGrpSpPr>
          <p:cNvPr id="3" name="Gruppo 2">
            <a:extLst>
              <a:ext uri="{FF2B5EF4-FFF2-40B4-BE49-F238E27FC236}">
                <a16:creationId xmlns:a16="http://schemas.microsoft.com/office/drawing/2014/main" id="{748055F5-F15F-4D43-8F82-5B75AFA3F994}"/>
              </a:ext>
            </a:extLst>
          </p:cNvPr>
          <p:cNvGrpSpPr/>
          <p:nvPr/>
        </p:nvGrpSpPr>
        <p:grpSpPr>
          <a:xfrm>
            <a:off x="9331957" y="5882869"/>
            <a:ext cx="2636554" cy="813327"/>
            <a:chOff x="9331957" y="5882869"/>
            <a:chExt cx="2636554" cy="813327"/>
          </a:xfrm>
        </p:grpSpPr>
        <p:pic>
          <p:nvPicPr>
            <p:cNvPr id="49" name="Immagine 48">
              <a:extLst>
                <a:ext uri="{FF2B5EF4-FFF2-40B4-BE49-F238E27FC236}">
                  <a16:creationId xmlns:a16="http://schemas.microsoft.com/office/drawing/2014/main" id="{44DEB382-5678-4144-8EBC-2C9393590FFF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331957" y="5892191"/>
              <a:ext cx="2636554" cy="804005"/>
            </a:xfrm>
            <a:prstGeom prst="rect">
              <a:avLst/>
            </a:prstGeom>
          </p:spPr>
        </p:pic>
        <p:pic>
          <p:nvPicPr>
            <p:cNvPr id="51" name="Immagine 1" descr="cnr_logo_blu">
              <a:extLst>
                <a:ext uri="{FF2B5EF4-FFF2-40B4-BE49-F238E27FC236}">
                  <a16:creationId xmlns:a16="http://schemas.microsoft.com/office/drawing/2014/main" id="{7FD4817B-330D-4FA5-A462-9E05F913B9BB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1369148" y="5882869"/>
              <a:ext cx="599363" cy="5749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2" name="Gruppo 1">
            <a:extLst>
              <a:ext uri="{FF2B5EF4-FFF2-40B4-BE49-F238E27FC236}">
                <a16:creationId xmlns:a16="http://schemas.microsoft.com/office/drawing/2014/main" id="{31557C86-83BC-40A1-AA2E-38E2D1EAE560}"/>
              </a:ext>
            </a:extLst>
          </p:cNvPr>
          <p:cNvGrpSpPr/>
          <p:nvPr/>
        </p:nvGrpSpPr>
        <p:grpSpPr>
          <a:xfrm>
            <a:off x="157026" y="5830695"/>
            <a:ext cx="2105884" cy="813815"/>
            <a:chOff x="157026" y="5830695"/>
            <a:chExt cx="2105884" cy="813815"/>
          </a:xfrm>
        </p:grpSpPr>
        <p:pic>
          <p:nvPicPr>
            <p:cNvPr id="1028" name="Picture 4" descr="EGU General Assembly 2021 Call-for-sessions – ENVRI Community">
              <a:extLst>
                <a:ext uri="{FF2B5EF4-FFF2-40B4-BE49-F238E27FC236}">
                  <a16:creationId xmlns:a16="http://schemas.microsoft.com/office/drawing/2014/main" id="{31DFAC06-A88D-41CC-865A-8D295037293C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0224"/>
            <a:stretch/>
          </p:blipFill>
          <p:spPr bwMode="auto">
            <a:xfrm>
              <a:off x="970842" y="5980153"/>
              <a:ext cx="1292068" cy="38368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47" name="Rettangolo 46">
              <a:extLst>
                <a:ext uri="{FF2B5EF4-FFF2-40B4-BE49-F238E27FC236}">
                  <a16:creationId xmlns:a16="http://schemas.microsoft.com/office/drawing/2014/main" id="{FADDE54C-D55D-47D5-9432-A1FB964FB0E1}"/>
                </a:ext>
              </a:extLst>
            </p:cNvPr>
            <p:cNvSpPr/>
            <p:nvPr/>
          </p:nvSpPr>
          <p:spPr>
            <a:xfrm>
              <a:off x="970841" y="6373368"/>
              <a:ext cx="910827" cy="2616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it-IT" sz="1100" b="1" dirty="0">
                  <a:solidFill>
                    <a:srgbClr val="3366CC"/>
                  </a:solidFill>
                </a:rPr>
                <a:t>EGU21-2688</a:t>
              </a:r>
            </a:p>
          </p:txBody>
        </p:sp>
        <p:pic>
          <p:nvPicPr>
            <p:cNvPr id="52" name="Immagine 51">
              <a:extLst>
                <a:ext uri="{FF2B5EF4-FFF2-40B4-BE49-F238E27FC236}">
                  <a16:creationId xmlns:a16="http://schemas.microsoft.com/office/drawing/2014/main" id="{FECA4628-DD7B-4E3F-84B9-D6F8FD08B0EC}"/>
                </a:ext>
              </a:extLst>
            </p:cNvPr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57026" y="5830695"/>
              <a:ext cx="813815" cy="813815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410578516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Immagine 14">
            <a:extLst>
              <a:ext uri="{FF2B5EF4-FFF2-40B4-BE49-F238E27FC236}">
                <a16:creationId xmlns:a16="http://schemas.microsoft.com/office/drawing/2014/main" id="{8F0D18C3-0F8D-4FCA-9AA4-57D14E5DBF83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9463" t="14231" r="3471" b="7281"/>
          <a:stretch/>
        </p:blipFill>
        <p:spPr>
          <a:xfrm>
            <a:off x="0" y="0"/>
            <a:ext cx="12192000" cy="6782945"/>
          </a:xfrm>
          <a:prstGeom prst="rect">
            <a:avLst/>
          </a:prstGeom>
        </p:spPr>
      </p:pic>
      <p:sp>
        <p:nvSpPr>
          <p:cNvPr id="2" name="Titolo 1">
            <a:extLst>
              <a:ext uri="{FF2B5EF4-FFF2-40B4-BE49-F238E27FC236}">
                <a16:creationId xmlns:a16="http://schemas.microsoft.com/office/drawing/2014/main" id="{9087C49B-92D3-4455-AF38-62504B6FB7B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35549"/>
            <a:ext cx="11747046" cy="511474"/>
          </a:xfrm>
        </p:spPr>
        <p:txBody>
          <a:bodyPr>
            <a:normAutofit/>
          </a:bodyPr>
          <a:lstStyle/>
          <a:p>
            <a:pPr algn="ctr"/>
            <a:r>
              <a:rPr lang="it-IT" sz="2800" b="1" cap="all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SUMMARY</a:t>
            </a:r>
          </a:p>
        </p:txBody>
      </p:sp>
      <p:sp>
        <p:nvSpPr>
          <p:cNvPr id="5" name="Titolo 1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0480410D-AB56-4213-B3A8-3969053AFA9B}"/>
              </a:ext>
            </a:extLst>
          </p:cNvPr>
          <p:cNvSpPr txBox="1">
            <a:spLocks/>
          </p:cNvSpPr>
          <p:nvPr/>
        </p:nvSpPr>
        <p:spPr>
          <a:xfrm>
            <a:off x="106732" y="512286"/>
            <a:ext cx="5508000" cy="576000"/>
          </a:xfrm>
          <a:prstGeom prst="roundRect">
            <a:avLst/>
          </a:prstGeom>
          <a:solidFill>
            <a:srgbClr val="0070C0"/>
          </a:solidFill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 fontAlgn="base">
              <a:spcAft>
                <a:spcPct val="0"/>
              </a:spcAft>
            </a:pPr>
            <a:r>
              <a:rPr lang="it-IT" sz="2800" b="1" cap="all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THE </a:t>
            </a:r>
            <a:r>
              <a:rPr lang="en-GB" sz="2800" b="1" cap="all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PROBLEM: FLOOD FATALITIES</a:t>
            </a:r>
            <a:endParaRPr lang="it-IT" sz="2800" b="1" cap="all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sp>
        <p:nvSpPr>
          <p:cNvPr id="6" name="Titolo 6">
            <a:hlinkClick r:id="rId4" action="ppaction://hlinksldjump"/>
            <a:extLst>
              <a:ext uri="{FF2B5EF4-FFF2-40B4-BE49-F238E27FC236}">
                <a16:creationId xmlns:a16="http://schemas.microsoft.com/office/drawing/2014/main" id="{D7BFE1E0-2339-4AB8-9CA6-A65E6F7A7064}"/>
              </a:ext>
            </a:extLst>
          </p:cNvPr>
          <p:cNvSpPr txBox="1">
            <a:spLocks/>
          </p:cNvSpPr>
          <p:nvPr/>
        </p:nvSpPr>
        <p:spPr>
          <a:xfrm>
            <a:off x="2290763" y="1282254"/>
            <a:ext cx="7610474" cy="576000"/>
          </a:xfrm>
          <a:prstGeom prst="roundRect">
            <a:avLst/>
          </a:prstGeom>
          <a:solidFill>
            <a:srgbClr val="CCFFFF"/>
          </a:solidFill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it-IT" sz="2800" b="1" cap="all" dirty="0" err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Euff</a:t>
            </a:r>
            <a:r>
              <a:rPr lang="it-IT" sz="2800" b="1" cap="all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 -EUROPEAN FLOOD FATALITIES </a:t>
            </a:r>
            <a:r>
              <a:rPr lang="it-IT" sz="2800" b="1" cap="all" dirty="0" err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dATABASE</a:t>
            </a:r>
            <a:endParaRPr lang="it-IT" sz="2800" b="1" cap="all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sp>
        <p:nvSpPr>
          <p:cNvPr id="8" name="Rettangolo con angoli arrotondati 7">
            <a:hlinkClick r:id="rId5" action="ppaction://hlinksldjump"/>
            <a:extLst>
              <a:ext uri="{FF2B5EF4-FFF2-40B4-BE49-F238E27FC236}">
                <a16:creationId xmlns:a16="http://schemas.microsoft.com/office/drawing/2014/main" id="{47F7788A-5DB4-44F6-B834-E7F028301C57}"/>
              </a:ext>
            </a:extLst>
          </p:cNvPr>
          <p:cNvSpPr/>
          <p:nvPr/>
        </p:nvSpPr>
        <p:spPr>
          <a:xfrm>
            <a:off x="101399" y="3833133"/>
            <a:ext cx="3168000" cy="576000"/>
          </a:xfrm>
          <a:prstGeom prst="roundRect">
            <a:avLst/>
          </a:prstGeom>
          <a:solidFill>
            <a:srgbClr val="CCFFFF"/>
          </a:solidFill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vert="horz" lIns="91440" tIns="45720" rIns="91440" bIns="45720" rtlCol="0" anchor="ctr">
            <a:normAutofit/>
          </a:bodyPr>
          <a:lstStyle/>
          <a:p>
            <a:pPr algn="ctr">
              <a:lnSpc>
                <a:spcPct val="90000"/>
              </a:lnSpc>
              <a:spcBef>
                <a:spcPct val="0"/>
              </a:spcBef>
            </a:pPr>
            <a:r>
              <a:rPr lang="en-GB" sz="2800" b="1" u="sng" cap="all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+mj-ea"/>
                <a:cs typeface="+mj-cs"/>
              </a:rPr>
              <a:t>EM-DAT</a:t>
            </a:r>
            <a:r>
              <a:rPr lang="en-GB" sz="2800" b="1" cap="all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+mj-ea"/>
                <a:cs typeface="+mj-cs"/>
              </a:rPr>
              <a:t> Database</a:t>
            </a:r>
            <a:endParaRPr lang="it-IT" sz="2800" b="1" cap="all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+mj-ea"/>
              <a:cs typeface="+mj-cs"/>
            </a:endParaRPr>
          </a:p>
        </p:txBody>
      </p:sp>
      <p:sp>
        <p:nvSpPr>
          <p:cNvPr id="9" name="Titolo 6">
            <a:hlinkClick r:id="rId6" action="ppaction://hlinksldjump"/>
            <a:extLst>
              <a:ext uri="{FF2B5EF4-FFF2-40B4-BE49-F238E27FC236}">
                <a16:creationId xmlns:a16="http://schemas.microsoft.com/office/drawing/2014/main" id="{03C65ACB-6F07-4535-ACCF-D35F106518A8}"/>
              </a:ext>
            </a:extLst>
          </p:cNvPr>
          <p:cNvSpPr txBox="1">
            <a:spLocks/>
          </p:cNvSpPr>
          <p:nvPr/>
        </p:nvSpPr>
        <p:spPr>
          <a:xfrm>
            <a:off x="8855271" y="3807867"/>
            <a:ext cx="3168000" cy="576000"/>
          </a:xfrm>
          <a:prstGeom prst="roundRect">
            <a:avLst/>
          </a:prstGeom>
          <a:solidFill>
            <a:srgbClr val="CCFFFF"/>
          </a:solidFill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z="2800" b="1" u="sng" cap="all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DFA</a:t>
            </a:r>
            <a:r>
              <a:rPr lang="en-US" sz="2800" b="1" cap="all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 Database</a:t>
            </a:r>
            <a:endParaRPr lang="it-IT" sz="2800" b="1" cap="all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sp>
        <p:nvSpPr>
          <p:cNvPr id="10" name="Titolo 6">
            <a:hlinkClick r:id="rId7" action="ppaction://hlinksldjump"/>
            <a:extLst>
              <a:ext uri="{FF2B5EF4-FFF2-40B4-BE49-F238E27FC236}">
                <a16:creationId xmlns:a16="http://schemas.microsoft.com/office/drawing/2014/main" id="{F44E1893-C853-4B30-B95B-7B0894292E68}"/>
              </a:ext>
            </a:extLst>
          </p:cNvPr>
          <p:cNvSpPr txBox="1">
            <a:spLocks/>
          </p:cNvSpPr>
          <p:nvPr/>
        </p:nvSpPr>
        <p:spPr>
          <a:xfrm>
            <a:off x="101399" y="4548418"/>
            <a:ext cx="3168000" cy="576000"/>
          </a:xfrm>
          <a:prstGeom prst="roundRect">
            <a:avLst/>
          </a:prstGeom>
          <a:solidFill>
            <a:srgbClr val="CCFFFF"/>
          </a:solidFill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it-IT" sz="2800" b="1" u="sng" cap="all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EPF</a:t>
            </a:r>
            <a:r>
              <a:rPr lang="it-IT" sz="2800" b="1" cap="all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 Database</a:t>
            </a:r>
          </a:p>
        </p:txBody>
      </p:sp>
      <p:sp>
        <p:nvSpPr>
          <p:cNvPr id="11" name="Titolo 6">
            <a:hlinkClick r:id="rId8" action="ppaction://hlinksldjump"/>
            <a:extLst>
              <a:ext uri="{FF2B5EF4-FFF2-40B4-BE49-F238E27FC236}">
                <a16:creationId xmlns:a16="http://schemas.microsoft.com/office/drawing/2014/main" id="{B7B43AFE-F0B6-489F-9E18-99570E8018D2}"/>
              </a:ext>
            </a:extLst>
          </p:cNvPr>
          <p:cNvSpPr txBox="1">
            <a:spLocks/>
          </p:cNvSpPr>
          <p:nvPr/>
        </p:nvSpPr>
        <p:spPr>
          <a:xfrm>
            <a:off x="6577269" y="504308"/>
            <a:ext cx="5508000" cy="576000"/>
          </a:xfrm>
          <a:prstGeom prst="roundRect">
            <a:avLst/>
          </a:prstGeom>
          <a:solidFill>
            <a:srgbClr val="0070C0"/>
          </a:solidFill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vert="horz" lIns="91440" tIns="45720" rIns="91440" bIns="45720" rtlCol="0" anchor="ctr">
            <a:noAutofit/>
          </a:bodyPr>
          <a:lstStyle>
            <a:defPPr>
              <a:defRPr lang="it-IT"/>
            </a:defPPr>
            <a:lvl1pPr algn="ctr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None/>
              <a:defRPr sz="2800" b="1" cap="all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+mj-ea"/>
                <a:cs typeface="+mj-cs"/>
              </a:defRPr>
            </a:lvl1pPr>
          </a:lstStyle>
          <a:p>
            <a:r>
              <a:rPr lang="it-IT" dirty="0"/>
              <a:t>THE METHODOLOGICAL APPROACH</a:t>
            </a:r>
          </a:p>
        </p:txBody>
      </p:sp>
      <p:sp>
        <p:nvSpPr>
          <p:cNvPr id="12" name="Titolo 6">
            <a:hlinkClick r:id="rId9" action="ppaction://hlinksldjump"/>
            <a:extLst>
              <a:ext uri="{FF2B5EF4-FFF2-40B4-BE49-F238E27FC236}">
                <a16:creationId xmlns:a16="http://schemas.microsoft.com/office/drawing/2014/main" id="{20D3AA90-A0E9-42C6-93FD-5C71B4252D58}"/>
              </a:ext>
            </a:extLst>
          </p:cNvPr>
          <p:cNvSpPr txBox="1">
            <a:spLocks/>
          </p:cNvSpPr>
          <p:nvPr/>
        </p:nvSpPr>
        <p:spPr>
          <a:xfrm>
            <a:off x="8855271" y="4506389"/>
            <a:ext cx="3168000" cy="576000"/>
          </a:xfrm>
          <a:prstGeom prst="roundRect">
            <a:avLst/>
          </a:prstGeom>
          <a:solidFill>
            <a:srgbClr val="CCFFFF"/>
          </a:solidFill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z="2800" b="1" u="sng" cap="all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HANZE-E</a:t>
            </a:r>
            <a:r>
              <a:rPr lang="en-US" sz="2800" b="1" cap="all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 Database</a:t>
            </a:r>
            <a:endParaRPr lang="it-IT" sz="2800" b="1" cap="all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sp>
        <p:nvSpPr>
          <p:cNvPr id="13" name="Titolo 6">
            <a:hlinkClick r:id="rId10" action="ppaction://hlinksldjump"/>
            <a:extLst>
              <a:ext uri="{FF2B5EF4-FFF2-40B4-BE49-F238E27FC236}">
                <a16:creationId xmlns:a16="http://schemas.microsoft.com/office/drawing/2014/main" id="{12540BF6-1B8A-4452-A80E-BB969BC84F42}"/>
              </a:ext>
            </a:extLst>
          </p:cNvPr>
          <p:cNvSpPr txBox="1">
            <a:spLocks/>
          </p:cNvSpPr>
          <p:nvPr/>
        </p:nvSpPr>
        <p:spPr>
          <a:xfrm>
            <a:off x="0" y="5246940"/>
            <a:ext cx="12023271" cy="612000"/>
          </a:xfrm>
          <a:prstGeom prst="roundRect">
            <a:avLst/>
          </a:prstGeom>
          <a:solidFill>
            <a:srgbClr val="0070C0"/>
          </a:solidFill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vert="horz" lIns="91440" tIns="45720" rIns="91440" bIns="45720" rtlCol="0" anchor="ctr">
            <a:noAutofit/>
          </a:bodyPr>
          <a:lstStyle>
            <a:defPPr>
              <a:defRPr lang="it-IT"/>
            </a:defPPr>
            <a:lvl1pPr algn="ctr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None/>
              <a:defRPr sz="2800" b="1" cap="all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+mj-ea"/>
                <a:cs typeface="+mj-cs"/>
              </a:defRPr>
            </a:lvl1pPr>
          </a:lstStyle>
          <a:p>
            <a:r>
              <a:rPr lang="en-GB" sz="2400" dirty="0"/>
              <a:t>comparison of the number of flood fatalities in </a:t>
            </a:r>
            <a:r>
              <a:rPr lang="en-GB" sz="2400" dirty="0">
                <a:solidFill>
                  <a:srgbClr val="FF0000"/>
                </a:solidFill>
              </a:rPr>
              <a:t>EUFF</a:t>
            </a:r>
            <a:r>
              <a:rPr lang="en-GB" sz="2400" dirty="0"/>
              <a:t> and </a:t>
            </a:r>
            <a:r>
              <a:rPr lang="en-GB" sz="2400" dirty="0">
                <a:solidFill>
                  <a:srgbClr val="FF0000"/>
                </a:solidFill>
              </a:rPr>
              <a:t>other databases</a:t>
            </a:r>
          </a:p>
        </p:txBody>
      </p:sp>
      <p:sp>
        <p:nvSpPr>
          <p:cNvPr id="14" name="Titolo 6">
            <a:hlinkClick r:id="rId11" action="ppaction://hlinksldjump"/>
            <a:extLst>
              <a:ext uri="{FF2B5EF4-FFF2-40B4-BE49-F238E27FC236}">
                <a16:creationId xmlns:a16="http://schemas.microsoft.com/office/drawing/2014/main" id="{C38DCFD6-F20A-4283-9CDD-C020B480DCD8}"/>
              </a:ext>
            </a:extLst>
          </p:cNvPr>
          <p:cNvSpPr txBox="1">
            <a:spLocks/>
          </p:cNvSpPr>
          <p:nvPr/>
        </p:nvSpPr>
        <p:spPr>
          <a:xfrm>
            <a:off x="4584000" y="5981462"/>
            <a:ext cx="3024000" cy="576000"/>
          </a:xfrm>
          <a:prstGeom prst="roundRect">
            <a:avLst/>
          </a:prstGeom>
          <a:solidFill>
            <a:srgbClr val="CCFFFF"/>
          </a:solidFill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it-IT" sz="2800" b="1" cap="all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CONCLUSIONS</a:t>
            </a:r>
            <a:endParaRPr lang="it-IT" sz="2800" b="1" cap="all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405029504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407F059D-EAAF-42BF-B338-0803586C7A0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1"/>
            <a:ext cx="12192000" cy="576000"/>
          </a:xfrm>
          <a:solidFill>
            <a:srgbClr val="CCFFFF"/>
          </a:solidFill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>
            <a:noAutofit/>
          </a:bodyPr>
          <a:lstStyle/>
          <a:p>
            <a:pPr algn="ctr" fontAlgn="base">
              <a:spcAft>
                <a:spcPct val="0"/>
              </a:spcAft>
            </a:pPr>
            <a:r>
              <a:rPr lang="it-IT" sz="2800" b="1" cap="all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THE </a:t>
            </a:r>
            <a:r>
              <a:rPr lang="en-GB" sz="2800" b="1" cap="all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PROBLEM: FLOOD FATALITIES</a:t>
            </a:r>
            <a:endParaRPr lang="it-IT" sz="2800" b="1" cap="all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sp>
        <p:nvSpPr>
          <p:cNvPr id="7" name="CasellaDiTesto 6">
            <a:extLst>
              <a:ext uri="{FF2B5EF4-FFF2-40B4-BE49-F238E27FC236}">
                <a16:creationId xmlns:a16="http://schemas.microsoft.com/office/drawing/2014/main" id="{C46F3D59-A463-4ED6-981F-8FC7E7D02B40}"/>
              </a:ext>
            </a:extLst>
          </p:cNvPr>
          <p:cNvSpPr txBox="1"/>
          <p:nvPr/>
        </p:nvSpPr>
        <p:spPr>
          <a:xfrm>
            <a:off x="5925527" y="805202"/>
            <a:ext cx="6356461" cy="1000274"/>
          </a:xfrm>
          <a:prstGeom prst="rect">
            <a:avLst/>
          </a:prstGeom>
          <a:noFill/>
          <a:ln w="19050">
            <a:noFill/>
          </a:ln>
          <a:effectLst/>
        </p:spPr>
        <p:txBody>
          <a:bodyPr wrap="square" rtlCol="0">
            <a:spAutoFit/>
          </a:bodyPr>
          <a:lstStyle>
            <a:defPPr>
              <a:defRPr lang="it-IT"/>
            </a:defPPr>
            <a:lvl1pPr algn="r">
              <a:defRPr b="1">
                <a:solidFill>
                  <a:srgbClr val="3366CC"/>
                </a:solidFill>
              </a:defRPr>
            </a:lvl1pPr>
          </a:lstStyle>
          <a:p>
            <a:pPr marL="182563" indent="-182563" algn="l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dirty="0"/>
              <a:t>In the XX century, floods caused ≈7 million fatalities worldwide</a:t>
            </a:r>
          </a:p>
          <a:p>
            <a:pPr marL="182563" indent="-182563" algn="l">
              <a:buFont typeface="Arial" panose="020B0604020202020204" pitchFamily="34" charset="0"/>
              <a:buChar char="•"/>
            </a:pPr>
            <a:r>
              <a:rPr lang="en-US" dirty="0"/>
              <a:t>To reduce flood fatalities, risk management, early warning and targeted emergency communication need to be improved</a:t>
            </a:r>
          </a:p>
        </p:txBody>
      </p:sp>
      <p:pic>
        <p:nvPicPr>
          <p:cNvPr id="8" name="Immagine 7">
            <a:extLst>
              <a:ext uri="{FF2B5EF4-FFF2-40B4-BE49-F238E27FC236}">
                <a16:creationId xmlns:a16="http://schemas.microsoft.com/office/drawing/2014/main" id="{A8CBBC90-1ACF-4E62-BA6C-3C40383FAD59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8841"/>
          <a:stretch/>
        </p:blipFill>
        <p:spPr>
          <a:xfrm>
            <a:off x="2124111" y="805202"/>
            <a:ext cx="1915120" cy="1548000"/>
          </a:xfrm>
          <a:prstGeom prst="rect">
            <a:avLst/>
          </a:prstGeom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pic>
        <p:nvPicPr>
          <p:cNvPr id="9" name="Immagine 8">
            <a:extLst>
              <a:ext uri="{FF2B5EF4-FFF2-40B4-BE49-F238E27FC236}">
                <a16:creationId xmlns:a16="http://schemas.microsoft.com/office/drawing/2014/main" id="{C7FB592D-2BB7-4F16-B1DB-C462B280B569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brigh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87839" y="805202"/>
            <a:ext cx="1903931" cy="1548000"/>
          </a:xfrm>
          <a:prstGeom prst="rect">
            <a:avLst/>
          </a:prstGeom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pic>
        <p:nvPicPr>
          <p:cNvPr id="10" name="Immagine 9">
            <a:extLst>
              <a:ext uri="{FF2B5EF4-FFF2-40B4-BE49-F238E27FC236}">
                <a16:creationId xmlns:a16="http://schemas.microsoft.com/office/drawing/2014/main" id="{B8E3143D-DC1B-4E06-A0B1-F4DB03FB1FCF}"/>
              </a:ext>
            </a:extLst>
          </p:cNvPr>
          <p:cNvPicPr>
            <a:picLocks noChangeAspect="1"/>
          </p:cNvPicPr>
          <p:nvPr/>
        </p:nvPicPr>
        <p:blipFill rotWithShape="1"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8840" r="9511"/>
          <a:stretch/>
        </p:blipFill>
        <p:spPr>
          <a:xfrm>
            <a:off x="4138170" y="805201"/>
            <a:ext cx="1682137" cy="1548000"/>
          </a:xfrm>
          <a:prstGeom prst="rect">
            <a:avLst/>
          </a:prstGeom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pic>
        <p:nvPicPr>
          <p:cNvPr id="11" name="Immagine 10">
            <a:extLst>
              <a:ext uri="{FF2B5EF4-FFF2-40B4-BE49-F238E27FC236}">
                <a16:creationId xmlns:a16="http://schemas.microsoft.com/office/drawing/2014/main" id="{CA243623-38F9-4C67-BD29-4722197A6127}"/>
              </a:ext>
            </a:extLst>
          </p:cNvPr>
          <p:cNvPicPr>
            <a:picLocks noChangeAspect="1"/>
          </p:cNvPicPr>
          <p:nvPr/>
        </p:nvPicPr>
        <p:blipFill rotWithShape="1">
          <a:blip r:embed="rId8" cstate="email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sharpenSoften amount="50000"/>
                    </a14:imgEffect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 l="7627" r="15857"/>
          <a:stretch/>
        </p:blipFill>
        <p:spPr>
          <a:xfrm>
            <a:off x="9278917" y="2207363"/>
            <a:ext cx="2595851" cy="1854090"/>
          </a:xfrm>
          <a:prstGeom prst="rect">
            <a:avLst/>
          </a:prstGeom>
          <a:noFill/>
          <a:ln w="9525"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pic>
        <p:nvPicPr>
          <p:cNvPr id="12" name="Picture 4" descr="C:\altro\CD dany\KR-internet\casepopolari3.jpg">
            <a:extLst>
              <a:ext uri="{FF2B5EF4-FFF2-40B4-BE49-F238E27FC236}">
                <a16:creationId xmlns:a16="http://schemas.microsoft.com/office/drawing/2014/main" id="{FC6A4ADA-C40B-4174-A071-9A0C6F4C8EC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 cstate="email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sharpenSoften amount="25000"/>
                    </a14:imgEffect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7839" y="4332515"/>
            <a:ext cx="1964343" cy="1404000"/>
          </a:xfrm>
          <a:prstGeom prst="rect">
            <a:avLst/>
          </a:prstGeom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Immagine 12">
            <a:extLst>
              <a:ext uri="{FF2B5EF4-FFF2-40B4-BE49-F238E27FC236}">
                <a16:creationId xmlns:a16="http://schemas.microsoft.com/office/drawing/2014/main" id="{9A9BAFCA-E13A-4765-94F7-22381CE156FC}"/>
              </a:ext>
            </a:extLst>
          </p:cNvPr>
          <p:cNvPicPr>
            <a:picLocks noChangeAspect="1"/>
          </p:cNvPicPr>
          <p:nvPr/>
        </p:nvPicPr>
        <p:blipFill>
          <a:blip r:embed="rId12" cstate="email">
            <a:extLst>
              <a:ext uri="{BEBA8EAE-BF5A-486C-A8C5-ECC9F3942E4B}">
                <a14:imgProps xmlns:a14="http://schemas.microsoft.com/office/drawing/2010/main">
                  <a14:imgLayer r:embed="rId13">
                    <a14:imgEffect>
                      <a14:brightnessContrast bright="2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253992" y="2231465"/>
            <a:ext cx="2921269" cy="1829988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3" name="Rettangolo 2">
            <a:extLst>
              <a:ext uri="{FF2B5EF4-FFF2-40B4-BE49-F238E27FC236}">
                <a16:creationId xmlns:a16="http://schemas.microsoft.com/office/drawing/2014/main" id="{42A96B59-4C23-4212-8084-239301A421D5}"/>
              </a:ext>
            </a:extLst>
          </p:cNvPr>
          <p:cNvSpPr/>
          <p:nvPr/>
        </p:nvSpPr>
        <p:spPr>
          <a:xfrm>
            <a:off x="25989" y="2542480"/>
            <a:ext cx="6096000" cy="1277273"/>
          </a:xfrm>
          <a:prstGeom prst="rect">
            <a:avLst/>
          </a:prstGeom>
        </p:spPr>
        <p:txBody>
          <a:bodyPr>
            <a:spAutoFit/>
          </a:bodyPr>
          <a:lstStyle/>
          <a:p>
            <a:pPr marL="182563" indent="-182563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b="1" dirty="0">
                <a:solidFill>
                  <a:srgbClr val="3366CC"/>
                </a:solidFill>
              </a:rPr>
              <a:t>Science can help to reduce Flood Fatalities (FF) in the future</a:t>
            </a:r>
          </a:p>
          <a:p>
            <a:pPr marL="182563" indent="-182563">
              <a:buFont typeface="Arial" panose="020B0604020202020204" pitchFamily="34" charset="0"/>
              <a:buChar char="•"/>
            </a:pPr>
            <a:r>
              <a:rPr lang="en-US" b="1" dirty="0">
                <a:solidFill>
                  <a:srgbClr val="3366CC"/>
                </a:solidFill>
              </a:rPr>
              <a:t>Data on flood fatalities and circumstances of death allow to identify vulnerable populations and develop specific preparedness programs </a:t>
            </a:r>
          </a:p>
        </p:txBody>
      </p:sp>
      <p:cxnSp>
        <p:nvCxnSpPr>
          <p:cNvPr id="15" name="Connettore diritto 14">
            <a:extLst>
              <a:ext uri="{FF2B5EF4-FFF2-40B4-BE49-F238E27FC236}">
                <a16:creationId xmlns:a16="http://schemas.microsoft.com/office/drawing/2014/main" id="{CCCD6508-A477-4E4B-B7A6-879E52C46206}"/>
              </a:ext>
            </a:extLst>
          </p:cNvPr>
          <p:cNvCxnSpPr>
            <a:cxnSpLocks/>
          </p:cNvCxnSpPr>
          <p:nvPr/>
        </p:nvCxnSpPr>
        <p:spPr>
          <a:xfrm>
            <a:off x="-5452" y="6180505"/>
            <a:ext cx="121920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Rettangolo 19">
            <a:extLst>
              <a:ext uri="{FF2B5EF4-FFF2-40B4-BE49-F238E27FC236}">
                <a16:creationId xmlns:a16="http://schemas.microsoft.com/office/drawing/2014/main" id="{686A1B74-7F2E-420A-9C3D-4CC8F3C2839A}"/>
              </a:ext>
            </a:extLst>
          </p:cNvPr>
          <p:cNvSpPr/>
          <p:nvPr/>
        </p:nvSpPr>
        <p:spPr>
          <a:xfrm>
            <a:off x="6006674" y="4307961"/>
            <a:ext cx="6096000" cy="1554272"/>
          </a:xfrm>
          <a:prstGeom prst="rect">
            <a:avLst/>
          </a:prstGeom>
        </p:spPr>
        <p:txBody>
          <a:bodyPr>
            <a:spAutoFit/>
          </a:bodyPr>
          <a:lstStyle/>
          <a:p>
            <a:pPr marL="182563" indent="-182563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b="1" dirty="0">
                <a:solidFill>
                  <a:srgbClr val="3366CC"/>
                </a:solidFill>
              </a:rPr>
              <a:t>In Europe, there are no other databases specifically collecting data on flood fatalities. </a:t>
            </a:r>
          </a:p>
          <a:p>
            <a:pPr marL="182563" indent="-182563">
              <a:buFont typeface="Arial" panose="020B0604020202020204" pitchFamily="34" charset="0"/>
              <a:buChar char="•"/>
            </a:pPr>
            <a:r>
              <a:rPr lang="en-US" b="1" dirty="0">
                <a:solidFill>
                  <a:srgbClr val="3366CC"/>
                </a:solidFill>
              </a:rPr>
              <a:t>Flood mortality studies are based on global disasters databases, which consider only the number of fatalities per event, disregarding the characteristics of each fatal accident </a:t>
            </a:r>
            <a:endParaRPr lang="it-IT" b="1" dirty="0">
              <a:solidFill>
                <a:srgbClr val="3366CC"/>
              </a:solidFill>
            </a:endParaRPr>
          </a:p>
        </p:txBody>
      </p:sp>
      <p:pic>
        <p:nvPicPr>
          <p:cNvPr id="21" name="Immagine 20">
            <a:extLst>
              <a:ext uri="{FF2B5EF4-FFF2-40B4-BE49-F238E27FC236}">
                <a16:creationId xmlns:a16="http://schemas.microsoft.com/office/drawing/2014/main" id="{082FCFE7-A27D-49CB-ACF0-8811BBEA3AAF}"/>
              </a:ext>
            </a:extLst>
          </p:cNvPr>
          <p:cNvPicPr>
            <a:picLocks noChangeAspect="1"/>
          </p:cNvPicPr>
          <p:nvPr/>
        </p:nvPicPr>
        <p:blipFill rotWithShape="1">
          <a:blip r:embed="rId14">
            <a:extLst>
              <a:ext uri="{BEBA8EAE-BF5A-486C-A8C5-ECC9F3942E4B}">
                <a14:imgProps xmlns:a14="http://schemas.microsoft.com/office/drawing/2010/main">
                  <a14:imgLayer r:embed="rId15">
                    <a14:imgEffect>
                      <a14:brightnessContrast brigh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r="2840"/>
          <a:stretch/>
        </p:blipFill>
        <p:spPr>
          <a:xfrm>
            <a:off x="4371411" y="3631918"/>
            <a:ext cx="1503259" cy="2140598"/>
          </a:xfrm>
          <a:prstGeom prst="rect">
            <a:avLst/>
          </a:prstGeom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pic>
        <p:nvPicPr>
          <p:cNvPr id="22" name="Immagine 21">
            <a:extLst>
              <a:ext uri="{FF2B5EF4-FFF2-40B4-BE49-F238E27FC236}">
                <a16:creationId xmlns:a16="http://schemas.microsoft.com/office/drawing/2014/main" id="{0BF0C35B-1BB3-4241-8A96-EF790A74049F}"/>
              </a:ext>
            </a:extLst>
          </p:cNvPr>
          <p:cNvPicPr>
            <a:picLocks noChangeAspect="1"/>
          </p:cNvPicPr>
          <p:nvPr/>
        </p:nvPicPr>
        <p:blipFill rotWithShape="1">
          <a:blip r:embed="rId16">
            <a:extLst>
              <a:ext uri="{BEBA8EAE-BF5A-486C-A8C5-ECC9F3942E4B}">
                <a14:imgProps xmlns:a14="http://schemas.microsoft.com/office/drawing/2010/main">
                  <a14:imgLayer r:embed="rId17">
                    <a14:imgEffect>
                      <a14:brightnessContrast brigh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r="15973" b="15789"/>
          <a:stretch/>
        </p:blipFill>
        <p:spPr>
          <a:xfrm>
            <a:off x="2130907" y="4350516"/>
            <a:ext cx="2108500" cy="1404000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pic>
        <p:nvPicPr>
          <p:cNvPr id="23" name="Immagine 22">
            <a:extLst>
              <a:ext uri="{FF2B5EF4-FFF2-40B4-BE49-F238E27FC236}">
                <a16:creationId xmlns:a16="http://schemas.microsoft.com/office/drawing/2014/main" id="{3272AA6B-2F9C-4281-91C5-6FBF0C89F632}"/>
              </a:ext>
            </a:extLst>
          </p:cNvPr>
          <p:cNvPicPr>
            <a:picLocks noChangeAspect="1"/>
          </p:cNvPicPr>
          <p:nvPr/>
        </p:nvPicPr>
        <p:blipFill>
          <a:blip r:embed="rId18"/>
          <a:stretch>
            <a:fillRect/>
          </a:stretch>
        </p:blipFill>
        <p:spPr>
          <a:xfrm>
            <a:off x="8354377" y="5941714"/>
            <a:ext cx="3706689" cy="969348"/>
          </a:xfrm>
          <a:prstGeom prst="rect">
            <a:avLst/>
          </a:prstGeom>
        </p:spPr>
      </p:pic>
      <p:sp>
        <p:nvSpPr>
          <p:cNvPr id="16" name="Rettangolo con angoli arrotondati 15">
            <a:hlinkClick r:id="rId19" action="ppaction://hlinksldjump"/>
            <a:extLst>
              <a:ext uri="{FF2B5EF4-FFF2-40B4-BE49-F238E27FC236}">
                <a16:creationId xmlns:a16="http://schemas.microsoft.com/office/drawing/2014/main" id="{45292147-DB72-480D-9E55-8C59277DC1E7}"/>
              </a:ext>
            </a:extLst>
          </p:cNvPr>
          <p:cNvSpPr/>
          <p:nvPr/>
        </p:nvSpPr>
        <p:spPr>
          <a:xfrm>
            <a:off x="8467725" y="6231039"/>
            <a:ext cx="1319214" cy="357222"/>
          </a:xfrm>
          <a:prstGeom prst="roundRect">
            <a:avLst/>
          </a:prstGeom>
          <a:solidFill>
            <a:srgbClr val="0000FF"/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t-IT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HOME</a:t>
            </a:r>
          </a:p>
        </p:txBody>
      </p:sp>
      <p:pic>
        <p:nvPicPr>
          <p:cNvPr id="24" name="Immagine 23">
            <a:hlinkClick r:id="" action="ppaction://hlinkshowjump?jump=lastslide"/>
            <a:extLst>
              <a:ext uri="{FF2B5EF4-FFF2-40B4-BE49-F238E27FC236}">
                <a16:creationId xmlns:a16="http://schemas.microsoft.com/office/drawing/2014/main" id="{F73860BF-3D56-4E2E-8DC3-E92CA3FAD8E6}"/>
              </a:ext>
            </a:extLst>
          </p:cNvPr>
          <p:cNvPicPr>
            <a:picLocks noChangeAspect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46898" y="6307134"/>
            <a:ext cx="435828" cy="423888"/>
          </a:xfrm>
          <a:prstGeom prst="rect">
            <a:avLst/>
          </a:prstGeom>
        </p:spPr>
      </p:pic>
      <p:pic>
        <p:nvPicPr>
          <p:cNvPr id="26" name="Immagine 25">
            <a:hlinkClick r:id="" action="ppaction://hlinkshowjump?jump=firstslide"/>
            <a:extLst>
              <a:ext uri="{FF2B5EF4-FFF2-40B4-BE49-F238E27FC236}">
                <a16:creationId xmlns:a16="http://schemas.microsoft.com/office/drawing/2014/main" id="{A1F01C6E-C2E8-45C6-97EC-DA28989C830B}"/>
              </a:ext>
            </a:extLst>
          </p:cNvPr>
          <p:cNvPicPr>
            <a:picLocks noChangeAspect="1"/>
          </p:cNvPicPr>
          <p:nvPr/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0415" y="6298373"/>
            <a:ext cx="438813" cy="429858"/>
          </a:xfrm>
          <a:prstGeom prst="rect">
            <a:avLst/>
          </a:prstGeom>
        </p:spPr>
      </p:pic>
      <p:pic>
        <p:nvPicPr>
          <p:cNvPr id="28" name="Immagine 27">
            <a:hlinkClick r:id="" action="ppaction://hlinkshowjump?jump=previousslide"/>
            <a:extLst>
              <a:ext uri="{FF2B5EF4-FFF2-40B4-BE49-F238E27FC236}">
                <a16:creationId xmlns:a16="http://schemas.microsoft.com/office/drawing/2014/main" id="{C884966A-6725-42D4-8538-5AA1D24A6CFF}"/>
              </a:ext>
            </a:extLst>
          </p:cNvPr>
          <p:cNvPicPr>
            <a:picLocks noChangeAspect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2576" y="6301164"/>
            <a:ext cx="438813" cy="429858"/>
          </a:xfrm>
          <a:prstGeom prst="rect">
            <a:avLst/>
          </a:prstGeom>
        </p:spPr>
      </p:pic>
      <p:pic>
        <p:nvPicPr>
          <p:cNvPr id="30" name="Immagine 29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0A150FC6-5BF7-4719-A9ED-CFBC5CD83DD8}"/>
              </a:ext>
            </a:extLst>
          </p:cNvPr>
          <p:cNvPicPr>
            <a:picLocks noChangeAspect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94737" y="6301164"/>
            <a:ext cx="438813" cy="4298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4285922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olo 6">
            <a:extLst>
              <a:ext uri="{FF2B5EF4-FFF2-40B4-BE49-F238E27FC236}">
                <a16:creationId xmlns:a16="http://schemas.microsoft.com/office/drawing/2014/main" id="{37E8779F-D9A3-459D-9051-1389EE8D958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" y="0"/>
            <a:ext cx="12191999" cy="576000"/>
          </a:xfrm>
          <a:solidFill>
            <a:srgbClr val="CCFFFF"/>
          </a:solidFill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>
            <a:normAutofit/>
          </a:bodyPr>
          <a:lstStyle/>
          <a:p>
            <a:pPr algn="ctr"/>
            <a:r>
              <a:rPr lang="it-IT" sz="2800" b="1" cap="all" dirty="0" err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Euff</a:t>
            </a:r>
            <a:r>
              <a:rPr lang="it-IT" sz="2800" b="1" cap="all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 (EUROPEAN FLOOD FATALITIES) database</a:t>
            </a:r>
          </a:p>
        </p:txBody>
      </p:sp>
      <p:cxnSp>
        <p:nvCxnSpPr>
          <p:cNvPr id="15" name="Connettore diritto 14">
            <a:extLst>
              <a:ext uri="{FF2B5EF4-FFF2-40B4-BE49-F238E27FC236}">
                <a16:creationId xmlns:a16="http://schemas.microsoft.com/office/drawing/2014/main" id="{A0242F77-C410-4299-8892-5CAA480D39D2}"/>
              </a:ext>
            </a:extLst>
          </p:cNvPr>
          <p:cNvCxnSpPr>
            <a:cxnSpLocks/>
          </p:cNvCxnSpPr>
          <p:nvPr/>
        </p:nvCxnSpPr>
        <p:spPr>
          <a:xfrm>
            <a:off x="-5452" y="6180505"/>
            <a:ext cx="121920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Rettangolo 2">
            <a:extLst>
              <a:ext uri="{FF2B5EF4-FFF2-40B4-BE49-F238E27FC236}">
                <a16:creationId xmlns:a16="http://schemas.microsoft.com/office/drawing/2014/main" id="{7ACCA224-91E4-4016-8AD4-D845A0A51AEE}"/>
              </a:ext>
            </a:extLst>
          </p:cNvPr>
          <p:cNvSpPr/>
          <p:nvPr/>
        </p:nvSpPr>
        <p:spPr>
          <a:xfrm>
            <a:off x="-5452" y="643786"/>
            <a:ext cx="1203026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b="1" dirty="0">
                <a:solidFill>
                  <a:srgbClr val="3366CC"/>
                </a:solidFill>
              </a:rPr>
              <a:t>EUFF database fills the gap in flood fatalities data in Europe and supplies crucial information to identify flood risk drivers</a:t>
            </a:r>
            <a:endParaRPr lang="it-IT" b="1" dirty="0">
              <a:solidFill>
                <a:srgbClr val="3366CC"/>
              </a:solidFill>
            </a:endParaRPr>
          </a:p>
        </p:txBody>
      </p:sp>
      <p:graphicFrame>
        <p:nvGraphicFramePr>
          <p:cNvPr id="19" name="Tabella 18">
            <a:extLst>
              <a:ext uri="{FF2B5EF4-FFF2-40B4-BE49-F238E27FC236}">
                <a16:creationId xmlns:a16="http://schemas.microsoft.com/office/drawing/2014/main" id="{6BE07486-C2D1-43E6-9904-29C58F639D5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43901499"/>
              </p:ext>
            </p:extLst>
          </p:nvPr>
        </p:nvGraphicFramePr>
        <p:xfrm>
          <a:off x="132203" y="1051288"/>
          <a:ext cx="3384000" cy="21640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02940">
                  <a:extLst>
                    <a:ext uri="{9D8B030D-6E8A-4147-A177-3AD203B41FA5}">
                      <a16:colId xmlns:a16="http://schemas.microsoft.com/office/drawing/2014/main" val="4182337491"/>
                    </a:ext>
                  </a:extLst>
                </a:gridCol>
                <a:gridCol w="1781060">
                  <a:extLst>
                    <a:ext uri="{9D8B030D-6E8A-4147-A177-3AD203B41FA5}">
                      <a16:colId xmlns:a16="http://schemas.microsoft.com/office/drawing/2014/main" val="3759557466"/>
                    </a:ext>
                  </a:extLst>
                </a:gridCol>
              </a:tblGrid>
              <a:tr h="324000"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b="1" kern="1200" dirty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Study areas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endParaRPr lang="it-IT" sz="1800" b="1" dirty="0">
                        <a:solidFill>
                          <a:srgbClr val="3333CC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27565499"/>
                  </a:ext>
                </a:extLst>
              </a:tr>
              <a:tr h="28800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1" kern="1200" noProof="0" dirty="0">
                          <a:solidFill>
                            <a:srgbClr val="3333CC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BAL: Balearic Isl. 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400" b="1" kern="1200" noProof="0" dirty="0">
                          <a:solidFill>
                            <a:srgbClr val="3333CC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GRE: Greece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C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06940792"/>
                  </a:ext>
                </a:extLst>
              </a:tr>
              <a:tr h="28800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1" kern="1200" noProof="0" dirty="0">
                          <a:solidFill>
                            <a:srgbClr val="3333CC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CAT: Catalonia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1" kern="1200" noProof="0" dirty="0">
                          <a:solidFill>
                            <a:srgbClr val="3333CC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ISR: Israel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475459343"/>
                  </a:ext>
                </a:extLst>
              </a:tr>
              <a:tr h="28800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1" kern="1200" noProof="0" dirty="0">
                          <a:solidFill>
                            <a:srgbClr val="3333CC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CYP: Cyprus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1" kern="1200" noProof="0" dirty="0">
                          <a:solidFill>
                            <a:srgbClr val="3333CC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ITA: Italy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C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90999872"/>
                  </a:ext>
                </a:extLst>
              </a:tr>
              <a:tr h="28800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1" kern="1200" noProof="0" dirty="0">
                          <a:solidFill>
                            <a:srgbClr val="3333CC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CZE: Czech Rep. 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1" kern="1200" noProof="0" dirty="0">
                          <a:solidFill>
                            <a:srgbClr val="3333CC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POR: Portugal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511677485"/>
                  </a:ext>
                </a:extLst>
              </a:tr>
              <a:tr h="28800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1" kern="1200" noProof="0">
                          <a:solidFill>
                            <a:srgbClr val="3333CC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SFR: South France 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1" kern="1200" noProof="0" dirty="0">
                          <a:solidFill>
                            <a:srgbClr val="3333CC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TUR: Turkey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C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62645306"/>
                  </a:ext>
                </a:extLst>
              </a:tr>
              <a:tr h="28800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1" kern="1200" noProof="0" dirty="0">
                          <a:solidFill>
                            <a:srgbClr val="3333CC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GER: Germany 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1" kern="1200" noProof="0" dirty="0">
                          <a:solidFill>
                            <a:srgbClr val="3333CC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UK: United Kingdom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721185410"/>
                  </a:ext>
                </a:extLst>
              </a:tr>
            </a:tbl>
          </a:graphicData>
        </a:graphic>
      </p:graphicFrame>
      <p:graphicFrame>
        <p:nvGraphicFramePr>
          <p:cNvPr id="20" name="Tabella 19">
            <a:extLst>
              <a:ext uri="{FF2B5EF4-FFF2-40B4-BE49-F238E27FC236}">
                <a16:creationId xmlns:a16="http://schemas.microsoft.com/office/drawing/2014/main" id="{795B855F-310C-437A-8687-34462A37C1C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33757856"/>
              </p:ext>
            </p:extLst>
          </p:nvPr>
        </p:nvGraphicFramePr>
        <p:xfrm>
          <a:off x="4270322" y="3322690"/>
          <a:ext cx="3651357" cy="1524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491357">
                  <a:extLst>
                    <a:ext uri="{9D8B030D-6E8A-4147-A177-3AD203B41FA5}">
                      <a16:colId xmlns:a16="http://schemas.microsoft.com/office/drawing/2014/main" val="4182337491"/>
                    </a:ext>
                  </a:extLst>
                </a:gridCol>
                <a:gridCol w="2160000">
                  <a:extLst>
                    <a:ext uri="{9D8B030D-6E8A-4147-A177-3AD203B41FA5}">
                      <a16:colId xmlns:a16="http://schemas.microsoft.com/office/drawing/2014/main" val="3759557466"/>
                    </a:ext>
                  </a:extLst>
                </a:gridCol>
              </a:tblGrid>
              <a:tr h="288000">
                <a:tc>
                  <a:txBody>
                    <a:bodyPr/>
                    <a:lstStyle/>
                    <a:p>
                      <a:r>
                        <a:rPr lang="en-GB" sz="1400" b="1" noProof="0" dirty="0">
                          <a:solidFill>
                            <a:srgbClr val="3333CC"/>
                          </a:solidFill>
                        </a:rPr>
                        <a:t>Period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n-US" sz="1400" b="1" dirty="0">
                          <a:solidFill>
                            <a:srgbClr val="3333CC"/>
                          </a:solidFill>
                          <a:effectLst/>
                        </a:rPr>
                        <a:t>1980 − 2020</a:t>
                      </a:r>
                      <a:endParaRPr lang="it-IT" sz="1400" b="1" dirty="0">
                        <a:solidFill>
                          <a:srgbClr val="3333CC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C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06940792"/>
                  </a:ext>
                </a:extLst>
              </a:tr>
              <a:tr h="288000">
                <a:tc>
                  <a:txBody>
                    <a:bodyPr/>
                    <a:lstStyle/>
                    <a:p>
                      <a:r>
                        <a:rPr lang="en-GB" sz="1400" b="1" kern="1200" noProof="0" dirty="0">
                          <a:solidFill>
                            <a:srgbClr val="3333CC"/>
                          </a:solidFill>
                          <a:latin typeface="+mn-lt"/>
                          <a:ea typeface="+mn-ea"/>
                          <a:cs typeface="+mn-cs"/>
                        </a:rPr>
                        <a:t>Grid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n-US" sz="1400" b="1" kern="1200" dirty="0">
                          <a:solidFill>
                            <a:srgbClr val="3333CC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NUTS 3</a:t>
                      </a:r>
                      <a:endParaRPr lang="it-IT" sz="1400" b="1" kern="1200" dirty="0">
                        <a:solidFill>
                          <a:srgbClr val="3333CC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475459343"/>
                  </a:ext>
                </a:extLst>
              </a:tr>
              <a:tr h="288000">
                <a:tc>
                  <a:txBody>
                    <a:bodyPr/>
                    <a:lstStyle/>
                    <a:p>
                      <a:r>
                        <a:rPr lang="it-IT" sz="1400" b="1" dirty="0">
                          <a:solidFill>
                            <a:srgbClr val="3333CC"/>
                          </a:solidFill>
                        </a:rPr>
                        <a:t>Data </a:t>
                      </a:r>
                      <a:r>
                        <a:rPr lang="en-GB" sz="1400" b="1" noProof="0" dirty="0">
                          <a:solidFill>
                            <a:srgbClr val="3333CC"/>
                          </a:solidFill>
                        </a:rPr>
                        <a:t>sources</a:t>
                      </a:r>
                      <a:r>
                        <a:rPr lang="it-IT" sz="1400" b="1" dirty="0">
                          <a:solidFill>
                            <a:srgbClr val="3333CC"/>
                          </a:solidFill>
                        </a:rPr>
                        <a:t> 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n-GB" sz="1400" b="1" kern="1200" noProof="0" dirty="0">
                          <a:solidFill>
                            <a:srgbClr val="3333CC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Newspapers, websites etc.</a:t>
                      </a: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C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90999872"/>
                  </a:ext>
                </a:extLst>
              </a:tr>
              <a:tr h="28800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1" dirty="0">
                          <a:solidFill>
                            <a:srgbClr val="3333CC"/>
                          </a:solidFill>
                          <a:effectLst/>
                        </a:rPr>
                        <a:t>Inclusion criteria</a:t>
                      </a:r>
                      <a:endParaRPr lang="it-IT" sz="1400" b="1" dirty="0">
                        <a:solidFill>
                          <a:srgbClr val="3333CC"/>
                        </a:solidFill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lvl="0" indent="0" algn="l">
                        <a:spcAft>
                          <a:spcPts val="0"/>
                        </a:spcAft>
                        <a:buFont typeface="Symbol" panose="05050102010706020507" pitchFamily="18" charset="2"/>
                        <a:buNone/>
                      </a:pPr>
                      <a:r>
                        <a:rPr lang="it-IT" sz="1400" b="1" dirty="0">
                          <a:solidFill>
                            <a:srgbClr val="3333CC"/>
                          </a:solidFill>
                          <a:effectLst/>
                        </a:rPr>
                        <a:t>1 or more flood </a:t>
                      </a:r>
                      <a:r>
                        <a:rPr lang="en-GB" sz="1400" b="1" noProof="0" dirty="0">
                          <a:solidFill>
                            <a:srgbClr val="3333CC"/>
                          </a:solidFill>
                          <a:effectLst/>
                        </a:rPr>
                        <a:t>fatalities</a:t>
                      </a:r>
                      <a:endParaRPr lang="it-IT" sz="1400" b="1" dirty="0">
                        <a:solidFill>
                          <a:srgbClr val="3333CC"/>
                        </a:solidFill>
                        <a:effectLst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999141344"/>
                  </a:ext>
                </a:extLst>
              </a:tr>
              <a:tr h="28800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400" b="1" dirty="0">
                          <a:solidFill>
                            <a:srgbClr val="3333CC"/>
                          </a:solidFill>
                        </a:rPr>
                        <a:t>N. Flood </a:t>
                      </a:r>
                      <a:r>
                        <a:rPr lang="en-GB" sz="1400" b="1" noProof="0" dirty="0">
                          <a:solidFill>
                            <a:srgbClr val="3333CC"/>
                          </a:solidFill>
                        </a:rPr>
                        <a:t>fatalities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l">
                        <a:spcAft>
                          <a:spcPts val="0"/>
                        </a:spcAft>
                        <a:buFont typeface="Symbol" panose="05050102010706020507" pitchFamily="18" charset="2"/>
                        <a:buNone/>
                      </a:pPr>
                      <a:r>
                        <a:rPr lang="it-IT" sz="1400" b="1" dirty="0">
                          <a:solidFill>
                            <a:srgbClr val="3333CC"/>
                          </a:solidFill>
                          <a:effectLst/>
                        </a:rPr>
                        <a:t>2646</a:t>
                      </a: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C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72362782"/>
                  </a:ext>
                </a:extLst>
              </a:tr>
            </a:tbl>
          </a:graphicData>
        </a:graphic>
      </p:graphicFrame>
      <p:graphicFrame>
        <p:nvGraphicFramePr>
          <p:cNvPr id="21" name="Tabella 20">
            <a:extLst>
              <a:ext uri="{FF2B5EF4-FFF2-40B4-BE49-F238E27FC236}">
                <a16:creationId xmlns:a16="http://schemas.microsoft.com/office/drawing/2014/main" id="{5C9B9E85-B52D-4141-89C8-4ED62AD6ECC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66241031"/>
              </p:ext>
            </p:extLst>
          </p:nvPr>
        </p:nvGraphicFramePr>
        <p:xfrm>
          <a:off x="8499081" y="1003816"/>
          <a:ext cx="3384000" cy="223983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12940">
                  <a:extLst>
                    <a:ext uri="{9D8B030D-6E8A-4147-A177-3AD203B41FA5}">
                      <a16:colId xmlns:a16="http://schemas.microsoft.com/office/drawing/2014/main" val="4182337491"/>
                    </a:ext>
                  </a:extLst>
                </a:gridCol>
                <a:gridCol w="1771060">
                  <a:extLst>
                    <a:ext uri="{9D8B030D-6E8A-4147-A177-3AD203B41FA5}">
                      <a16:colId xmlns:a16="http://schemas.microsoft.com/office/drawing/2014/main" val="3759557466"/>
                    </a:ext>
                  </a:extLst>
                </a:gridCol>
              </a:tblGrid>
              <a:tr h="345867"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b="1" kern="1200" dirty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Data on fatalities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endParaRPr lang="it-IT" sz="1800" b="1" dirty="0">
                        <a:solidFill>
                          <a:srgbClr val="3333CC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27565499"/>
                  </a:ext>
                </a:extLst>
              </a:tr>
              <a:tr h="315662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1" u="none" kern="1200" dirty="0">
                          <a:solidFill>
                            <a:srgbClr val="3333CC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DD/MM/YYYY</a:t>
                      </a:r>
                      <a:endParaRPr lang="en-GB" sz="1400" b="1" u="none" kern="1200" noProof="0" dirty="0">
                        <a:solidFill>
                          <a:srgbClr val="3333CC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1" u="none" kern="1200" dirty="0">
                          <a:solidFill>
                            <a:srgbClr val="3333CC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Accident place</a:t>
                      </a:r>
                      <a:endParaRPr lang="en-GB" sz="1400" b="1" u="none" kern="1200" noProof="0" dirty="0">
                        <a:solidFill>
                          <a:srgbClr val="3333CC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C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06940792"/>
                  </a:ext>
                </a:extLst>
              </a:tr>
              <a:tr h="315662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1" u="none" kern="1200" dirty="0">
                          <a:solidFill>
                            <a:srgbClr val="3333CC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Age</a:t>
                      </a:r>
                      <a:endParaRPr lang="en-GB" sz="1400" b="1" u="none" kern="1200" noProof="0" dirty="0">
                        <a:solidFill>
                          <a:srgbClr val="3333CC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1" u="none" kern="1200" dirty="0">
                          <a:solidFill>
                            <a:srgbClr val="3333CC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Accident dynamic</a:t>
                      </a:r>
                      <a:endParaRPr lang="en-GB" sz="1400" b="1" u="none" kern="1200" noProof="0" dirty="0">
                        <a:solidFill>
                          <a:srgbClr val="3333CC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475459343"/>
                  </a:ext>
                </a:extLst>
              </a:tr>
              <a:tr h="315662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1" u="none" kern="1200" dirty="0">
                          <a:solidFill>
                            <a:srgbClr val="3333CC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Gender</a:t>
                      </a:r>
                      <a:endParaRPr lang="en-GB" sz="1400" b="1" u="none" kern="1200" noProof="0" dirty="0">
                        <a:solidFill>
                          <a:srgbClr val="3333CC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1" u="none" kern="1200" dirty="0">
                          <a:solidFill>
                            <a:srgbClr val="3333CC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Death cause</a:t>
                      </a:r>
                      <a:endParaRPr lang="en-GB" sz="1400" b="1" u="none" kern="1200" noProof="0" dirty="0">
                        <a:solidFill>
                          <a:srgbClr val="3333CC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C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90999872"/>
                  </a:ext>
                </a:extLst>
              </a:tr>
              <a:tr h="315662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1" u="none" kern="1200" dirty="0">
                          <a:solidFill>
                            <a:srgbClr val="3333CC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Residency</a:t>
                      </a:r>
                      <a:endParaRPr lang="en-GB" sz="1400" b="1" u="none" kern="1200" noProof="0" dirty="0">
                        <a:solidFill>
                          <a:srgbClr val="3333CC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1" u="none" kern="1200" noProof="0" dirty="0">
                          <a:solidFill>
                            <a:srgbClr val="3333CC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Protective behaviour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511677485"/>
                  </a:ext>
                </a:extLst>
              </a:tr>
              <a:tr h="315662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1" u="none" kern="1200" dirty="0">
                          <a:solidFill>
                            <a:srgbClr val="3333CC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Victim condition</a:t>
                      </a:r>
                      <a:endParaRPr lang="en-GB" sz="1400" b="1" u="none" kern="1200" noProof="0" dirty="0">
                        <a:solidFill>
                          <a:srgbClr val="3333CC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1" u="none" kern="1200" dirty="0">
                          <a:solidFill>
                            <a:srgbClr val="3333CC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Hazardous behaviour</a:t>
                      </a:r>
                      <a:endParaRPr lang="en-GB" sz="1400" b="1" u="none" kern="1200" noProof="0" dirty="0">
                        <a:solidFill>
                          <a:srgbClr val="3333CC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C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62645306"/>
                  </a:ext>
                </a:extLst>
              </a:tr>
              <a:tr h="315662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1" u="none" kern="1200" dirty="0">
                          <a:solidFill>
                            <a:srgbClr val="3333CC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Victim activity</a:t>
                      </a:r>
                      <a:endParaRPr lang="en-GB" sz="1400" b="1" u="none" kern="1200" noProof="0" dirty="0">
                        <a:solidFill>
                          <a:srgbClr val="3333CC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400" b="1" u="none" kern="1200" noProof="0" dirty="0">
                        <a:solidFill>
                          <a:srgbClr val="3333CC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721185410"/>
                  </a:ext>
                </a:extLst>
              </a:tr>
            </a:tbl>
          </a:graphicData>
        </a:graphic>
      </p:graphicFrame>
      <p:sp>
        <p:nvSpPr>
          <p:cNvPr id="22" name="CasellaDiTesto 21">
            <a:extLst>
              <a:ext uri="{FF2B5EF4-FFF2-40B4-BE49-F238E27FC236}">
                <a16:creationId xmlns:a16="http://schemas.microsoft.com/office/drawing/2014/main" id="{B319863A-093B-43B5-B7A4-688312BD24B6}"/>
              </a:ext>
            </a:extLst>
          </p:cNvPr>
          <p:cNvSpPr txBox="1"/>
          <p:nvPr/>
        </p:nvSpPr>
        <p:spPr>
          <a:xfrm>
            <a:off x="112212" y="5118723"/>
            <a:ext cx="6370982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b="1" dirty="0">
                <a:solidFill>
                  <a:srgbClr val="3366CC"/>
                </a:solidFill>
              </a:rPr>
              <a:t>Petrucci, </a:t>
            </a:r>
            <a:r>
              <a:rPr lang="en-GB" sz="1600" b="1" dirty="0" err="1">
                <a:solidFill>
                  <a:srgbClr val="3366CC"/>
                </a:solidFill>
              </a:rPr>
              <a:t>Aceto</a:t>
            </a:r>
            <a:r>
              <a:rPr lang="en-GB" sz="1600" b="1" dirty="0">
                <a:solidFill>
                  <a:srgbClr val="3366CC"/>
                </a:solidFill>
              </a:rPr>
              <a:t>, Bianchi, Brázdil, Diakakis, Inbar, Kahraman, </a:t>
            </a:r>
            <a:r>
              <a:rPr lang="en-GB" sz="1600" b="1" dirty="0" err="1">
                <a:solidFill>
                  <a:srgbClr val="3366CC"/>
                </a:solidFill>
              </a:rPr>
              <a:t>Kılıç</a:t>
            </a:r>
            <a:r>
              <a:rPr lang="en-GB" sz="1600" b="1" dirty="0">
                <a:solidFill>
                  <a:srgbClr val="3366CC"/>
                </a:solidFill>
              </a:rPr>
              <a:t>, Krahn, Kreibich, </a:t>
            </a:r>
            <a:r>
              <a:rPr lang="en-GB" sz="1600" b="1" dirty="0" err="1">
                <a:solidFill>
                  <a:srgbClr val="3366CC"/>
                </a:solidFill>
              </a:rPr>
              <a:t>Kotroni</a:t>
            </a:r>
            <a:r>
              <a:rPr lang="en-GB" sz="1600" b="1" dirty="0">
                <a:solidFill>
                  <a:srgbClr val="3366CC"/>
                </a:solidFill>
              </a:rPr>
              <a:t>, Madruga de Brito, Llasat, Llasat-Botija, Macdonald, Mercuri, </a:t>
            </a:r>
            <a:r>
              <a:rPr lang="en-GB" sz="1600" b="1" dirty="0" err="1">
                <a:solidFill>
                  <a:srgbClr val="3366CC"/>
                </a:solidFill>
              </a:rPr>
              <a:t>Papagiannaki</a:t>
            </a:r>
            <a:r>
              <a:rPr lang="en-GB" sz="1600" b="1" dirty="0">
                <a:solidFill>
                  <a:srgbClr val="3366CC"/>
                </a:solidFill>
              </a:rPr>
              <a:t>, Pereira, </a:t>
            </a:r>
            <a:r>
              <a:rPr lang="en-GB" sz="1600" b="1" dirty="0" err="1">
                <a:solidFill>
                  <a:srgbClr val="3366CC"/>
                </a:solidFill>
              </a:rPr>
              <a:t>Řehoř</a:t>
            </a:r>
            <a:r>
              <a:rPr lang="en-GB" sz="1600" b="1" dirty="0">
                <a:solidFill>
                  <a:srgbClr val="3366CC"/>
                </a:solidFill>
              </a:rPr>
              <a:t>, Rossello, Salvati, </a:t>
            </a:r>
            <a:r>
              <a:rPr lang="en-GB" sz="1600" b="1" dirty="0" err="1">
                <a:solidFill>
                  <a:srgbClr val="3366CC"/>
                </a:solidFill>
              </a:rPr>
              <a:t>Vinet</a:t>
            </a:r>
            <a:r>
              <a:rPr lang="en-GB" sz="1600" b="1" dirty="0">
                <a:solidFill>
                  <a:srgbClr val="3366CC"/>
                </a:solidFill>
              </a:rPr>
              <a:t>, </a:t>
            </a:r>
            <a:r>
              <a:rPr lang="en-GB" sz="1600" b="1" dirty="0" err="1">
                <a:solidFill>
                  <a:srgbClr val="3366CC"/>
                </a:solidFill>
              </a:rPr>
              <a:t>Zêzere</a:t>
            </a:r>
            <a:r>
              <a:rPr lang="en-GB" sz="1600" b="1" dirty="0">
                <a:solidFill>
                  <a:srgbClr val="3366CC"/>
                </a:solidFill>
              </a:rPr>
              <a:t>. </a:t>
            </a:r>
          </a:p>
          <a:p>
            <a:pPr algn="ctr"/>
            <a:r>
              <a:rPr lang="en-GB" sz="1600" b="1" dirty="0">
                <a:solidFill>
                  <a:srgbClr val="FF0000"/>
                </a:solidFill>
              </a:rPr>
              <a:t>EUFF 2,0, 1980–2020. </a:t>
            </a:r>
            <a:r>
              <a:rPr lang="en-GB" sz="1600" b="1" u="sng" dirty="0">
                <a:solidFill>
                  <a:srgbClr val="FF0000"/>
                </a:solidFill>
              </a:rPr>
              <a:t>In preparation</a:t>
            </a:r>
          </a:p>
        </p:txBody>
      </p:sp>
      <p:grpSp>
        <p:nvGrpSpPr>
          <p:cNvPr id="26" name="Gruppo 25">
            <a:extLst>
              <a:ext uri="{FF2B5EF4-FFF2-40B4-BE49-F238E27FC236}">
                <a16:creationId xmlns:a16="http://schemas.microsoft.com/office/drawing/2014/main" id="{0CB33596-0675-4CFD-A4EA-82EC80C02AC7}"/>
              </a:ext>
            </a:extLst>
          </p:cNvPr>
          <p:cNvGrpSpPr/>
          <p:nvPr/>
        </p:nvGrpSpPr>
        <p:grpSpPr>
          <a:xfrm>
            <a:off x="4093937" y="1051288"/>
            <a:ext cx="4004126" cy="2116608"/>
            <a:chOff x="4134561" y="2633686"/>
            <a:chExt cx="2144068" cy="1261125"/>
          </a:xfrm>
        </p:grpSpPr>
        <p:pic>
          <p:nvPicPr>
            <p:cNvPr id="27" name="Immagine 26">
              <a:extLst>
                <a:ext uri="{FF2B5EF4-FFF2-40B4-BE49-F238E27FC236}">
                  <a16:creationId xmlns:a16="http://schemas.microsoft.com/office/drawing/2014/main" id="{22E0F0AF-14F6-4E88-9139-D3FF21EFF820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134561" y="2633686"/>
              <a:ext cx="2144068" cy="1261125"/>
            </a:xfrm>
            <a:prstGeom prst="rect">
              <a:avLst/>
            </a:prstGeom>
            <a:ln w="12700"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</p:pic>
        <p:pic>
          <p:nvPicPr>
            <p:cNvPr id="28" name="Immagine 27">
              <a:extLst>
                <a:ext uri="{FF2B5EF4-FFF2-40B4-BE49-F238E27FC236}">
                  <a16:creationId xmlns:a16="http://schemas.microsoft.com/office/drawing/2014/main" id="{F0A2A531-D4D0-4089-B240-33CE7399FBF4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5228386" y="2643947"/>
              <a:ext cx="1038534" cy="403641"/>
            </a:xfrm>
            <a:prstGeom prst="rect">
              <a:avLst/>
            </a:prstGeom>
            <a:solidFill>
              <a:schemeClr val="bg1"/>
            </a:solidFill>
          </p:spPr>
        </p:pic>
      </p:grpSp>
      <p:sp>
        <p:nvSpPr>
          <p:cNvPr id="14" name="Rettangolo 13">
            <a:extLst>
              <a:ext uri="{FF2B5EF4-FFF2-40B4-BE49-F238E27FC236}">
                <a16:creationId xmlns:a16="http://schemas.microsoft.com/office/drawing/2014/main" id="{0C2553CE-5870-4B13-9440-E071CE37542D}"/>
              </a:ext>
            </a:extLst>
          </p:cNvPr>
          <p:cNvSpPr/>
          <p:nvPr/>
        </p:nvSpPr>
        <p:spPr>
          <a:xfrm>
            <a:off x="190388" y="3635891"/>
            <a:ext cx="338400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b="1" dirty="0">
                <a:solidFill>
                  <a:srgbClr val="3366CC"/>
                </a:solidFill>
              </a:rPr>
              <a:t>EUFF is a dynamic database that can be enlarged including further study areas</a:t>
            </a:r>
            <a:endParaRPr lang="it-IT" b="1" i="1" dirty="0">
              <a:solidFill>
                <a:srgbClr val="FF0000"/>
              </a:solidFill>
            </a:endParaRPr>
          </a:p>
        </p:txBody>
      </p:sp>
      <p:pic>
        <p:nvPicPr>
          <p:cNvPr id="4" name="Elemento grafico 3" descr="Posta elettronica">
            <a:extLst>
              <a:ext uri="{FF2B5EF4-FFF2-40B4-BE49-F238E27FC236}">
                <a16:creationId xmlns:a16="http://schemas.microsoft.com/office/drawing/2014/main" id="{182D789F-C7FF-4D7A-8DE5-BD14BEB0ECD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8353108" y="5199893"/>
            <a:ext cx="541190" cy="541190"/>
          </a:xfrm>
          <a:prstGeom prst="rect">
            <a:avLst/>
          </a:prstGeom>
        </p:spPr>
      </p:pic>
      <p:sp>
        <p:nvSpPr>
          <p:cNvPr id="17" name="CasellaDiTesto 16">
            <a:extLst>
              <a:ext uri="{FF2B5EF4-FFF2-40B4-BE49-F238E27FC236}">
                <a16:creationId xmlns:a16="http://schemas.microsoft.com/office/drawing/2014/main" id="{9C6B9491-E1E7-49F6-95CF-43C070A58BDE}"/>
              </a:ext>
            </a:extLst>
          </p:cNvPr>
          <p:cNvSpPr txBox="1"/>
          <p:nvPr/>
        </p:nvSpPr>
        <p:spPr>
          <a:xfrm>
            <a:off x="8894298" y="5373119"/>
            <a:ext cx="277351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6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olga.petrucci@irpi.cnr.it</a:t>
            </a:r>
            <a:endParaRPr lang="en-GB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6" name="Esplosione: 8 punte 15">
            <a:extLst>
              <a:ext uri="{FF2B5EF4-FFF2-40B4-BE49-F238E27FC236}">
                <a16:creationId xmlns:a16="http://schemas.microsoft.com/office/drawing/2014/main" id="{A2700F58-7E88-47BC-8BAE-E6937856DBA7}"/>
              </a:ext>
            </a:extLst>
          </p:cNvPr>
          <p:cNvSpPr/>
          <p:nvPr/>
        </p:nvSpPr>
        <p:spPr>
          <a:xfrm>
            <a:off x="7643193" y="3347818"/>
            <a:ext cx="4740107" cy="1988106"/>
          </a:xfrm>
          <a:prstGeom prst="irregularSeal1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en-US" sz="2000" b="1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Send us an email if you wish to participate</a:t>
            </a:r>
            <a:endParaRPr lang="it-IT" sz="2000" b="1" i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23" name="Immagine 22">
            <a:extLst>
              <a:ext uri="{FF2B5EF4-FFF2-40B4-BE49-F238E27FC236}">
                <a16:creationId xmlns:a16="http://schemas.microsoft.com/office/drawing/2014/main" id="{83B4ACD2-39EB-462D-85CD-AE5D6062CA88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354377" y="5941714"/>
            <a:ext cx="3706689" cy="969348"/>
          </a:xfrm>
          <a:prstGeom prst="rect">
            <a:avLst/>
          </a:prstGeom>
        </p:spPr>
      </p:pic>
      <p:sp>
        <p:nvSpPr>
          <p:cNvPr id="24" name="Rettangolo con angoli arrotondati 23">
            <a:hlinkClick r:id="rId8" action="ppaction://hlinksldjump"/>
            <a:extLst>
              <a:ext uri="{FF2B5EF4-FFF2-40B4-BE49-F238E27FC236}">
                <a16:creationId xmlns:a16="http://schemas.microsoft.com/office/drawing/2014/main" id="{034A1577-9AE0-45D5-BE18-04B9FA4ED386}"/>
              </a:ext>
            </a:extLst>
          </p:cNvPr>
          <p:cNvSpPr/>
          <p:nvPr/>
        </p:nvSpPr>
        <p:spPr>
          <a:xfrm>
            <a:off x="8467725" y="6231039"/>
            <a:ext cx="1319214" cy="357222"/>
          </a:xfrm>
          <a:prstGeom prst="roundRect">
            <a:avLst/>
          </a:prstGeom>
          <a:solidFill>
            <a:srgbClr val="0000FF"/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t-IT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HOME</a:t>
            </a:r>
          </a:p>
        </p:txBody>
      </p:sp>
      <p:pic>
        <p:nvPicPr>
          <p:cNvPr id="29" name="Immagine 28">
            <a:hlinkClick r:id="" action="ppaction://hlinkshowjump?jump=lastslide"/>
            <a:extLst>
              <a:ext uri="{FF2B5EF4-FFF2-40B4-BE49-F238E27FC236}">
                <a16:creationId xmlns:a16="http://schemas.microsoft.com/office/drawing/2014/main" id="{DA0E44F7-7756-425D-8F73-534632DE4B7D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46898" y="6307134"/>
            <a:ext cx="435828" cy="423888"/>
          </a:xfrm>
          <a:prstGeom prst="rect">
            <a:avLst/>
          </a:prstGeom>
        </p:spPr>
      </p:pic>
      <p:pic>
        <p:nvPicPr>
          <p:cNvPr id="30" name="Immagine 29">
            <a:hlinkClick r:id="" action="ppaction://hlinkshowjump?jump=firstslide"/>
            <a:extLst>
              <a:ext uri="{FF2B5EF4-FFF2-40B4-BE49-F238E27FC236}">
                <a16:creationId xmlns:a16="http://schemas.microsoft.com/office/drawing/2014/main" id="{162692D6-9554-429F-87D8-BA9069D36426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0415" y="6298373"/>
            <a:ext cx="438813" cy="429858"/>
          </a:xfrm>
          <a:prstGeom prst="rect">
            <a:avLst/>
          </a:prstGeom>
        </p:spPr>
      </p:pic>
      <p:pic>
        <p:nvPicPr>
          <p:cNvPr id="31" name="Immagine 30">
            <a:hlinkClick r:id="" action="ppaction://hlinkshowjump?jump=previousslide"/>
            <a:extLst>
              <a:ext uri="{FF2B5EF4-FFF2-40B4-BE49-F238E27FC236}">
                <a16:creationId xmlns:a16="http://schemas.microsoft.com/office/drawing/2014/main" id="{3AF05F24-734C-491F-BA46-31931F06D76A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2576" y="6301164"/>
            <a:ext cx="438813" cy="429858"/>
          </a:xfrm>
          <a:prstGeom prst="rect">
            <a:avLst/>
          </a:prstGeom>
        </p:spPr>
      </p:pic>
      <p:pic>
        <p:nvPicPr>
          <p:cNvPr id="32" name="Immagine 31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316FDE30-0B02-49EE-B433-D1C96E550E9B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94737" y="6301164"/>
            <a:ext cx="438813" cy="4298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1027912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olo 6">
            <a:extLst>
              <a:ext uri="{FF2B5EF4-FFF2-40B4-BE49-F238E27FC236}">
                <a16:creationId xmlns:a16="http://schemas.microsoft.com/office/drawing/2014/main" id="{37E8779F-D9A3-459D-9051-1389EE8D958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" y="0"/>
            <a:ext cx="12191999" cy="576000"/>
          </a:xfrm>
          <a:solidFill>
            <a:srgbClr val="CCFFFF"/>
          </a:solidFill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>
            <a:normAutofit/>
          </a:bodyPr>
          <a:lstStyle/>
          <a:p>
            <a:pPr algn="ctr"/>
            <a:r>
              <a:rPr lang="it-IT" sz="2800" b="1" cap="all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THE METHODOLOGICAL APPROACH</a:t>
            </a:r>
          </a:p>
        </p:txBody>
      </p:sp>
      <p:cxnSp>
        <p:nvCxnSpPr>
          <p:cNvPr id="8" name="Connettore diritto 7">
            <a:extLst>
              <a:ext uri="{FF2B5EF4-FFF2-40B4-BE49-F238E27FC236}">
                <a16:creationId xmlns:a16="http://schemas.microsoft.com/office/drawing/2014/main" id="{BA8C5902-091F-49A1-9FA6-33C55C2C6E13}"/>
              </a:ext>
            </a:extLst>
          </p:cNvPr>
          <p:cNvCxnSpPr>
            <a:cxnSpLocks/>
          </p:cNvCxnSpPr>
          <p:nvPr/>
        </p:nvCxnSpPr>
        <p:spPr>
          <a:xfrm>
            <a:off x="-5452" y="6180505"/>
            <a:ext cx="121920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5" name="Immagine 24">
            <a:extLst>
              <a:ext uri="{FF2B5EF4-FFF2-40B4-BE49-F238E27FC236}">
                <a16:creationId xmlns:a16="http://schemas.microsoft.com/office/drawing/2014/main" id="{F8D0D64A-26F6-491C-B351-F8FCAB665ED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68796" y="3062973"/>
            <a:ext cx="3278270" cy="1274145"/>
          </a:xfrm>
          <a:prstGeom prst="rect">
            <a:avLst/>
          </a:prstGeom>
        </p:spPr>
      </p:pic>
      <p:pic>
        <p:nvPicPr>
          <p:cNvPr id="41" name="Picture 8" descr="CRED on Twitter: &quot;The main objectives of EM-DAT are to inform humanitarian  action at national &amp; international levels to improve rational  decision-making in disaster preparedness, provide objective data for  assessing communities' vulnerability">
            <a:extLst>
              <a:ext uri="{FF2B5EF4-FFF2-40B4-BE49-F238E27FC236}">
                <a16:creationId xmlns:a16="http://schemas.microsoft.com/office/drawing/2014/main" id="{230269B6-88C1-46F2-AB8D-CA75CE3259A8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2752" r="8467"/>
          <a:stretch/>
        </p:blipFill>
        <p:spPr bwMode="auto">
          <a:xfrm>
            <a:off x="8169104" y="2996720"/>
            <a:ext cx="2187740" cy="576000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2" name="Picture 10" descr="Dartmouth Flood Observatory (DFO) | UN-SPIDER Knowledge Portal">
            <a:extLst>
              <a:ext uri="{FF2B5EF4-FFF2-40B4-BE49-F238E27FC236}">
                <a16:creationId xmlns:a16="http://schemas.microsoft.com/office/drawing/2014/main" id="{EE87BEF7-19C6-45F0-B751-32050C39F4BC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702" b="26061"/>
          <a:stretch/>
        </p:blipFill>
        <p:spPr bwMode="auto">
          <a:xfrm>
            <a:off x="8177501" y="4994919"/>
            <a:ext cx="2192325" cy="576000"/>
          </a:xfrm>
          <a:prstGeom prst="rect">
            <a:avLst/>
          </a:prstGeom>
          <a:noFill/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3" name="Immagine 42">
            <a:extLst>
              <a:ext uri="{FF2B5EF4-FFF2-40B4-BE49-F238E27FC236}">
                <a16:creationId xmlns:a16="http://schemas.microsoft.com/office/drawing/2014/main" id="{B9F20E0F-E3A8-484F-A924-05B1E1CD1B2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164519" y="3650404"/>
            <a:ext cx="2192325" cy="576000"/>
          </a:xfrm>
          <a:prstGeom prst="rect">
            <a:avLst/>
          </a:prstGeom>
          <a:solidFill>
            <a:schemeClr val="bg1"/>
          </a:solidFill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sp>
        <p:nvSpPr>
          <p:cNvPr id="44" name="CasellaDiTesto 43">
            <a:extLst>
              <a:ext uri="{FF2B5EF4-FFF2-40B4-BE49-F238E27FC236}">
                <a16:creationId xmlns:a16="http://schemas.microsoft.com/office/drawing/2014/main" id="{7B1AC830-71A3-4401-AC45-1332D58C1379}"/>
              </a:ext>
            </a:extLst>
          </p:cNvPr>
          <p:cNvSpPr txBox="1"/>
          <p:nvPr/>
        </p:nvSpPr>
        <p:spPr>
          <a:xfrm>
            <a:off x="8177501" y="4336103"/>
            <a:ext cx="2166360" cy="538609"/>
          </a:xfrm>
          <a:prstGeom prst="rect">
            <a:avLst/>
          </a:prstGeom>
          <a:solidFill>
            <a:schemeClr val="bg1"/>
          </a:solidFill>
          <a:ln>
            <a:solidFill>
              <a:srgbClr val="3366CC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en-US" sz="1600" b="1" i="1" dirty="0">
                <a:solidFill>
                  <a:srgbClr val="FF0000"/>
                </a:solidFill>
              </a:rPr>
              <a:t>HANZE-E</a:t>
            </a:r>
            <a:r>
              <a:rPr lang="en-US" dirty="0">
                <a:solidFill>
                  <a:srgbClr val="3366CC"/>
                </a:solidFill>
              </a:rPr>
              <a:t> </a:t>
            </a:r>
          </a:p>
          <a:p>
            <a:r>
              <a:rPr lang="en-US" sz="1100" b="1" dirty="0">
                <a:solidFill>
                  <a:srgbClr val="3333CC"/>
                </a:solidFill>
              </a:rPr>
              <a:t>Historical Analysis of NH in EU</a:t>
            </a:r>
            <a:endParaRPr lang="it-IT" sz="1100" b="1" dirty="0">
              <a:solidFill>
                <a:srgbClr val="3333CC"/>
              </a:solidFill>
            </a:endParaRPr>
          </a:p>
        </p:txBody>
      </p:sp>
      <p:sp>
        <p:nvSpPr>
          <p:cNvPr id="45" name="AutoShape 7">
            <a:extLst>
              <a:ext uri="{FF2B5EF4-FFF2-40B4-BE49-F238E27FC236}">
                <a16:creationId xmlns:a16="http://schemas.microsoft.com/office/drawing/2014/main" id="{242C3413-4B5D-4352-A561-C3E60DDA7427}"/>
              </a:ext>
            </a:extLst>
          </p:cNvPr>
          <p:cNvSpPr>
            <a:spLocks noChangeArrowheads="1"/>
          </p:cNvSpPr>
          <p:nvPr/>
        </p:nvSpPr>
        <p:spPr bwMode="auto">
          <a:xfrm>
            <a:off x="370713" y="1607214"/>
            <a:ext cx="5256000" cy="1224000"/>
          </a:xfrm>
          <a:prstGeom prst="downArrow">
            <a:avLst/>
          </a:prstGeom>
          <a:solidFill>
            <a:srgbClr val="CCFFFF"/>
          </a:solidFill>
          <a:ln w="19050"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rgbClr val="3366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Number of flood fatalities in EUFF</a:t>
            </a:r>
          </a:p>
        </p:txBody>
      </p:sp>
      <p:sp>
        <p:nvSpPr>
          <p:cNvPr id="46" name="AutoShape 8">
            <a:extLst>
              <a:ext uri="{FF2B5EF4-FFF2-40B4-BE49-F238E27FC236}">
                <a16:creationId xmlns:a16="http://schemas.microsoft.com/office/drawing/2014/main" id="{A5390C12-8A83-461A-9EA5-1EAC61FA65D1}"/>
              </a:ext>
            </a:extLst>
          </p:cNvPr>
          <p:cNvSpPr>
            <a:spLocks noChangeArrowheads="1"/>
          </p:cNvSpPr>
          <p:nvPr/>
        </p:nvSpPr>
        <p:spPr bwMode="auto">
          <a:xfrm>
            <a:off x="6632682" y="1592011"/>
            <a:ext cx="5256000" cy="1188000"/>
          </a:xfrm>
          <a:prstGeom prst="downArrow">
            <a:avLst/>
          </a:prstGeom>
          <a:solidFill>
            <a:srgbClr val="CCFFFF"/>
          </a:solidFill>
          <a:ln w="19050"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rgbClr val="3366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Number of flood fatalities in EM-DAT, DFO, EPF, HANZE</a:t>
            </a:r>
          </a:p>
        </p:txBody>
      </p:sp>
      <p:sp>
        <p:nvSpPr>
          <p:cNvPr id="49" name="CasellaDiTesto 48">
            <a:extLst>
              <a:ext uri="{FF2B5EF4-FFF2-40B4-BE49-F238E27FC236}">
                <a16:creationId xmlns:a16="http://schemas.microsoft.com/office/drawing/2014/main" id="{437C66FD-E237-4F20-A959-B6F27EBEC5FB}"/>
              </a:ext>
            </a:extLst>
          </p:cNvPr>
          <p:cNvSpPr txBox="1"/>
          <p:nvPr/>
        </p:nvSpPr>
        <p:spPr>
          <a:xfrm>
            <a:off x="1668796" y="830490"/>
            <a:ext cx="8951579" cy="646331"/>
          </a:xfrm>
          <a:prstGeom prst="rect">
            <a:avLst/>
          </a:prstGeom>
          <a:solidFill>
            <a:srgbClr val="CCFFFF"/>
          </a:solidFill>
          <a:ln w="19050"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>
            <a:defPPr>
              <a:defRPr lang="it-IT"/>
            </a:defPPr>
            <a:lvl1pPr algn="r">
              <a:defRPr b="1">
                <a:solidFill>
                  <a:srgbClr val="3366CC"/>
                </a:solidFill>
              </a:defRPr>
            </a:lvl1pPr>
          </a:lstStyle>
          <a:p>
            <a:pPr algn="ctr"/>
            <a:r>
              <a:rPr lang="en-GB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To validate EUFF database, we compared the number of flood fatalities in EUFF study areas (1980-2020) and the number of flood fatalities included in four global databases</a:t>
            </a:r>
            <a:endParaRPr lang="it-IT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4" name="Immagine 13">
            <a:extLst>
              <a:ext uri="{FF2B5EF4-FFF2-40B4-BE49-F238E27FC236}">
                <a16:creationId xmlns:a16="http://schemas.microsoft.com/office/drawing/2014/main" id="{9DD08EE7-404F-47BD-A63C-5B6C9063EDB8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354377" y="5941714"/>
            <a:ext cx="3706689" cy="969348"/>
          </a:xfrm>
          <a:prstGeom prst="rect">
            <a:avLst/>
          </a:prstGeom>
        </p:spPr>
      </p:pic>
      <p:sp>
        <p:nvSpPr>
          <p:cNvPr id="15" name="Rettangolo con angoli arrotondati 14">
            <a:hlinkClick r:id="rId7" action="ppaction://hlinksldjump"/>
            <a:extLst>
              <a:ext uri="{FF2B5EF4-FFF2-40B4-BE49-F238E27FC236}">
                <a16:creationId xmlns:a16="http://schemas.microsoft.com/office/drawing/2014/main" id="{39597D89-C312-4607-91C5-4CA4BC85EBD1}"/>
              </a:ext>
            </a:extLst>
          </p:cNvPr>
          <p:cNvSpPr/>
          <p:nvPr/>
        </p:nvSpPr>
        <p:spPr>
          <a:xfrm>
            <a:off x="8467725" y="6231039"/>
            <a:ext cx="1319214" cy="357222"/>
          </a:xfrm>
          <a:prstGeom prst="roundRect">
            <a:avLst/>
          </a:prstGeom>
          <a:solidFill>
            <a:srgbClr val="0000FF"/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t-IT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HOME</a:t>
            </a:r>
          </a:p>
        </p:txBody>
      </p:sp>
      <p:pic>
        <p:nvPicPr>
          <p:cNvPr id="16" name="Immagine 15">
            <a:hlinkClick r:id="" action="ppaction://hlinkshowjump?jump=lastslide"/>
            <a:extLst>
              <a:ext uri="{FF2B5EF4-FFF2-40B4-BE49-F238E27FC236}">
                <a16:creationId xmlns:a16="http://schemas.microsoft.com/office/drawing/2014/main" id="{61452DDE-C691-4EBD-8BC5-B4E1914F4FC8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46898" y="6307134"/>
            <a:ext cx="435828" cy="423888"/>
          </a:xfrm>
          <a:prstGeom prst="rect">
            <a:avLst/>
          </a:prstGeom>
        </p:spPr>
      </p:pic>
      <p:pic>
        <p:nvPicPr>
          <p:cNvPr id="17" name="Immagine 16">
            <a:hlinkClick r:id="" action="ppaction://hlinkshowjump?jump=firstslide"/>
            <a:extLst>
              <a:ext uri="{FF2B5EF4-FFF2-40B4-BE49-F238E27FC236}">
                <a16:creationId xmlns:a16="http://schemas.microsoft.com/office/drawing/2014/main" id="{6270B1FE-8C1F-4A4A-8C41-D314893B4183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0415" y="6298373"/>
            <a:ext cx="438813" cy="429858"/>
          </a:xfrm>
          <a:prstGeom prst="rect">
            <a:avLst/>
          </a:prstGeom>
        </p:spPr>
      </p:pic>
      <p:pic>
        <p:nvPicPr>
          <p:cNvPr id="18" name="Immagine 17">
            <a:hlinkClick r:id="" action="ppaction://hlinkshowjump?jump=previousslide"/>
            <a:extLst>
              <a:ext uri="{FF2B5EF4-FFF2-40B4-BE49-F238E27FC236}">
                <a16:creationId xmlns:a16="http://schemas.microsoft.com/office/drawing/2014/main" id="{9D21659B-843F-4EA5-B7ED-201AC72C16E3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2576" y="6301164"/>
            <a:ext cx="438813" cy="429858"/>
          </a:xfrm>
          <a:prstGeom prst="rect">
            <a:avLst/>
          </a:prstGeom>
        </p:spPr>
      </p:pic>
      <p:pic>
        <p:nvPicPr>
          <p:cNvPr id="19" name="Immagine 18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8174D1FD-E8F8-4A5B-BC5C-35FC7F74E1A6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94737" y="6301164"/>
            <a:ext cx="438813" cy="4298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5638214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olo 6">
            <a:extLst>
              <a:ext uri="{FF2B5EF4-FFF2-40B4-BE49-F238E27FC236}">
                <a16:creationId xmlns:a16="http://schemas.microsoft.com/office/drawing/2014/main" id="{37E8779F-D9A3-459D-9051-1389EE8D958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" y="17869"/>
            <a:ext cx="12191999" cy="612000"/>
          </a:xfrm>
          <a:solidFill>
            <a:srgbClr val="CCFFFF"/>
          </a:solidFill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>
            <a:noAutofit/>
          </a:bodyPr>
          <a:lstStyle/>
          <a:p>
            <a:r>
              <a:rPr lang="en-GB" sz="2800" b="1" cap="all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EM-DAT (Emergency Events Database)</a:t>
            </a:r>
          </a:p>
        </p:txBody>
      </p:sp>
      <p:graphicFrame>
        <p:nvGraphicFramePr>
          <p:cNvPr id="6" name="Tabella 5">
            <a:extLst>
              <a:ext uri="{FF2B5EF4-FFF2-40B4-BE49-F238E27FC236}">
                <a16:creationId xmlns:a16="http://schemas.microsoft.com/office/drawing/2014/main" id="{BB9F8706-630C-4C64-BED4-99C13612B39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47000660"/>
              </p:ext>
            </p:extLst>
          </p:nvPr>
        </p:nvGraphicFramePr>
        <p:xfrm>
          <a:off x="0" y="1400213"/>
          <a:ext cx="12187991" cy="42418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323094">
                  <a:extLst>
                    <a:ext uri="{9D8B030D-6E8A-4147-A177-3AD203B41FA5}">
                      <a16:colId xmlns:a16="http://schemas.microsoft.com/office/drawing/2014/main" val="4182337491"/>
                    </a:ext>
                  </a:extLst>
                </a:gridCol>
                <a:gridCol w="9864897">
                  <a:extLst>
                    <a:ext uri="{9D8B030D-6E8A-4147-A177-3AD203B41FA5}">
                      <a16:colId xmlns:a16="http://schemas.microsoft.com/office/drawing/2014/main" val="3759557466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1800" b="1" dirty="0">
                          <a:solidFill>
                            <a:srgbClr val="3333CC"/>
                          </a:solidFill>
                          <a:effectLst/>
                        </a:rPr>
                        <a:t>Scale</a:t>
                      </a:r>
                      <a:endParaRPr lang="it-IT" b="1" dirty="0">
                        <a:solidFill>
                          <a:srgbClr val="3333CC"/>
                        </a:solidFill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n-US" sz="1800" b="1" dirty="0">
                          <a:solidFill>
                            <a:srgbClr val="3333CC"/>
                          </a:solidFill>
                          <a:effectLst/>
                        </a:rPr>
                        <a:t>Global</a:t>
                      </a:r>
                      <a:endParaRPr lang="it-IT" sz="1800" b="1" dirty="0">
                        <a:solidFill>
                          <a:srgbClr val="3333CC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2756549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b="1" noProof="0" dirty="0">
                          <a:solidFill>
                            <a:srgbClr val="3333CC"/>
                          </a:solidFill>
                        </a:rPr>
                        <a:t>Period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n-US" sz="1800" b="1" dirty="0">
                          <a:solidFill>
                            <a:srgbClr val="3333CC"/>
                          </a:solidFill>
                          <a:effectLst/>
                        </a:rPr>
                        <a:t>Since 1900</a:t>
                      </a:r>
                      <a:endParaRPr lang="it-IT" sz="1800" b="1" dirty="0">
                        <a:solidFill>
                          <a:srgbClr val="3333CC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C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0694079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800" b="1" kern="1200" noProof="0" dirty="0">
                          <a:solidFill>
                            <a:srgbClr val="3333CC"/>
                          </a:solidFill>
                          <a:latin typeface="+mn-lt"/>
                          <a:ea typeface="+mn-ea"/>
                          <a:cs typeface="+mn-cs"/>
                        </a:rPr>
                        <a:t>Grid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n-US" sz="1800" b="1" dirty="0">
                          <a:solidFill>
                            <a:srgbClr val="3333CC"/>
                          </a:solidFill>
                          <a:effectLst/>
                        </a:rPr>
                        <a:t>Country, region, basin, latitude, longitude</a:t>
                      </a:r>
                      <a:endParaRPr lang="it-IT" sz="1800" b="1" dirty="0">
                        <a:solidFill>
                          <a:srgbClr val="3333CC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47545934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it-IT" b="1" dirty="0">
                          <a:solidFill>
                            <a:srgbClr val="3333CC"/>
                          </a:solidFill>
                        </a:rPr>
                        <a:t>Data </a:t>
                      </a:r>
                      <a:r>
                        <a:rPr lang="en-GB" b="1" noProof="0" dirty="0">
                          <a:solidFill>
                            <a:srgbClr val="3333CC"/>
                          </a:solidFill>
                        </a:rPr>
                        <a:t>sources</a:t>
                      </a:r>
                      <a:r>
                        <a:rPr lang="it-IT" b="1" dirty="0">
                          <a:solidFill>
                            <a:srgbClr val="3333CC"/>
                          </a:solidFill>
                        </a:rPr>
                        <a:t> 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n-US" sz="1800" b="1" kern="1200" dirty="0">
                          <a:solidFill>
                            <a:srgbClr val="3333CC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U.N. agencies, governments and the International Federation of Red Cross, nongovernmental organizations, insurance companies, research institutes and press agencies</a:t>
                      </a:r>
                      <a:endParaRPr lang="it-IT" sz="1800" b="1" kern="1200" dirty="0">
                        <a:solidFill>
                          <a:srgbClr val="3333CC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C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9099987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1800" b="1" dirty="0">
                          <a:solidFill>
                            <a:srgbClr val="3333CC"/>
                          </a:solidFill>
                          <a:effectLst/>
                        </a:rPr>
                        <a:t>Producer</a:t>
                      </a:r>
                      <a:endParaRPr lang="it-IT" b="1" dirty="0">
                        <a:solidFill>
                          <a:srgbClr val="3333CC"/>
                        </a:solidFill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n-US" sz="1800" b="1" dirty="0">
                          <a:solidFill>
                            <a:srgbClr val="3333CC"/>
                          </a:solidFill>
                          <a:effectLst/>
                        </a:rPr>
                        <a:t>Centre for Research on Epidemiology of Disasters</a:t>
                      </a:r>
                      <a:endParaRPr lang="it-IT" sz="1800" b="1" dirty="0">
                        <a:solidFill>
                          <a:srgbClr val="3333CC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51167748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1800" b="1" dirty="0">
                          <a:solidFill>
                            <a:srgbClr val="3333CC"/>
                          </a:solidFill>
                          <a:effectLst/>
                        </a:rPr>
                        <a:t>Link</a:t>
                      </a:r>
                      <a:endParaRPr lang="it-IT" b="1" dirty="0">
                        <a:solidFill>
                          <a:srgbClr val="3333CC"/>
                        </a:solidFill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n-US" sz="1800" b="1" dirty="0">
                          <a:solidFill>
                            <a:srgbClr val="3333CC"/>
                          </a:solidFill>
                          <a:effectLst/>
                        </a:rPr>
                        <a:t>https://www.emdat.be/</a:t>
                      </a:r>
                      <a:endParaRPr lang="it-IT" sz="1800" b="1" dirty="0">
                        <a:solidFill>
                          <a:srgbClr val="3333CC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C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6264530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285750" marR="0" lvl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US" sz="1800" b="1" dirty="0">
                          <a:solidFill>
                            <a:srgbClr val="3333CC"/>
                          </a:solidFill>
                          <a:effectLst/>
                        </a:rPr>
                        <a:t>Focus</a:t>
                      </a:r>
                      <a:endParaRPr lang="it-IT" b="1" dirty="0">
                        <a:solidFill>
                          <a:srgbClr val="3333CC"/>
                        </a:solidFill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n-US" sz="1800" b="1" dirty="0">
                          <a:solidFill>
                            <a:srgbClr val="3333CC"/>
                          </a:solidFill>
                          <a:effectLst/>
                        </a:rPr>
                        <a:t>Natural and technological disasters</a:t>
                      </a:r>
                      <a:endParaRPr lang="it-IT" sz="1800" b="1" dirty="0">
                        <a:solidFill>
                          <a:srgbClr val="3333CC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72118541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285750" marR="0" lvl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US" sz="1800" b="1" dirty="0">
                          <a:solidFill>
                            <a:srgbClr val="3333CC"/>
                          </a:solidFill>
                          <a:effectLst/>
                        </a:rPr>
                        <a:t>Inclusion criteria</a:t>
                      </a:r>
                      <a:endParaRPr lang="it-IT" b="1" dirty="0">
                        <a:solidFill>
                          <a:srgbClr val="3333CC"/>
                        </a:solidFill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marL="179388" lvl="0" indent="-179388" algn="l">
                        <a:spcAft>
                          <a:spcPts val="0"/>
                        </a:spcAft>
                        <a:buFont typeface="Symbol" panose="05050102010706020507" pitchFamily="18" charset="2"/>
                        <a:buChar char=""/>
                      </a:pPr>
                      <a:r>
                        <a:rPr lang="en-US" sz="1800" b="1" dirty="0">
                          <a:solidFill>
                            <a:srgbClr val="3333CC"/>
                          </a:solidFill>
                          <a:effectLst/>
                        </a:rPr>
                        <a:t>10 or more people killed</a:t>
                      </a:r>
                      <a:endParaRPr lang="it-IT" sz="1800" b="1" dirty="0">
                        <a:solidFill>
                          <a:srgbClr val="3333CC"/>
                        </a:solidFill>
                        <a:effectLst/>
                      </a:endParaRPr>
                    </a:p>
                    <a:p>
                      <a:pPr marL="179388" lvl="0" indent="-179388" algn="l">
                        <a:spcAft>
                          <a:spcPts val="0"/>
                        </a:spcAft>
                        <a:buFont typeface="Symbol" panose="05050102010706020507" pitchFamily="18" charset="2"/>
                        <a:buChar char=""/>
                      </a:pPr>
                      <a:r>
                        <a:rPr lang="en-US" sz="1800" b="1" dirty="0">
                          <a:solidFill>
                            <a:srgbClr val="3333CC"/>
                          </a:solidFill>
                          <a:effectLst/>
                        </a:rPr>
                        <a:t>100 or more people affected</a:t>
                      </a:r>
                      <a:endParaRPr lang="it-IT" sz="1800" b="1" dirty="0">
                        <a:solidFill>
                          <a:srgbClr val="3333CC"/>
                        </a:solidFill>
                        <a:effectLst/>
                      </a:endParaRPr>
                    </a:p>
                    <a:p>
                      <a:pPr marL="179388" lvl="0" indent="-179388" algn="l">
                        <a:spcAft>
                          <a:spcPts val="0"/>
                        </a:spcAft>
                        <a:buFont typeface="Symbol" panose="05050102010706020507" pitchFamily="18" charset="2"/>
                        <a:buChar char=""/>
                      </a:pPr>
                      <a:r>
                        <a:rPr lang="en-US" sz="1800" b="1" dirty="0">
                          <a:solidFill>
                            <a:srgbClr val="3333CC"/>
                          </a:solidFill>
                          <a:effectLst/>
                        </a:rPr>
                        <a:t>declaration of a state of emergency</a:t>
                      </a:r>
                      <a:endParaRPr lang="it-IT" sz="1800" b="1" dirty="0">
                        <a:solidFill>
                          <a:srgbClr val="3333CC"/>
                        </a:solidFill>
                        <a:effectLst/>
                      </a:endParaRPr>
                    </a:p>
                    <a:p>
                      <a:pPr marL="179388" lvl="0" indent="-179388" algn="l">
                        <a:spcAft>
                          <a:spcPts val="0"/>
                        </a:spcAft>
                        <a:buFont typeface="Symbol" panose="05050102010706020507" pitchFamily="18" charset="2"/>
                        <a:buChar char=""/>
                      </a:pPr>
                      <a:r>
                        <a:rPr lang="en-US" sz="1800" b="1" dirty="0">
                          <a:solidFill>
                            <a:srgbClr val="3333CC"/>
                          </a:solidFill>
                          <a:effectLst/>
                        </a:rPr>
                        <a:t>and/or a call for international assistance</a:t>
                      </a:r>
                      <a:endParaRPr lang="it-IT" sz="1800" b="1" dirty="0">
                        <a:solidFill>
                          <a:srgbClr val="3333CC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C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2541903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285750" marR="0" lvl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it-IT" b="1" dirty="0">
                          <a:solidFill>
                            <a:srgbClr val="3333CC"/>
                          </a:solidFill>
                        </a:rPr>
                        <a:t>Data on </a:t>
                      </a:r>
                      <a:r>
                        <a:rPr lang="en-GB" b="1" noProof="0" dirty="0">
                          <a:solidFill>
                            <a:srgbClr val="3333CC"/>
                          </a:solidFill>
                        </a:rPr>
                        <a:t>fatalities</a:t>
                      </a:r>
                      <a:endParaRPr lang="it-IT" b="1" dirty="0">
                        <a:solidFill>
                          <a:srgbClr val="3333CC"/>
                        </a:solidFill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n-US" sz="1800" b="1" dirty="0">
                          <a:solidFill>
                            <a:srgbClr val="3333CC"/>
                          </a:solidFill>
                          <a:effectLst/>
                        </a:rPr>
                        <a:t>Number of deaths</a:t>
                      </a:r>
                      <a:endParaRPr lang="it-IT" sz="1800" b="1" dirty="0">
                        <a:solidFill>
                          <a:srgbClr val="3333CC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999141344"/>
                  </a:ext>
                </a:extLst>
              </a:tr>
            </a:tbl>
          </a:graphicData>
        </a:graphic>
      </p:graphicFrame>
      <p:cxnSp>
        <p:nvCxnSpPr>
          <p:cNvPr id="14" name="Connettore diritto 13">
            <a:extLst>
              <a:ext uri="{FF2B5EF4-FFF2-40B4-BE49-F238E27FC236}">
                <a16:creationId xmlns:a16="http://schemas.microsoft.com/office/drawing/2014/main" id="{96F4E312-7EA2-4E9B-BBC0-432FD43C9FF8}"/>
              </a:ext>
            </a:extLst>
          </p:cNvPr>
          <p:cNvCxnSpPr>
            <a:cxnSpLocks/>
          </p:cNvCxnSpPr>
          <p:nvPr/>
        </p:nvCxnSpPr>
        <p:spPr>
          <a:xfrm>
            <a:off x="-5452" y="6180505"/>
            <a:ext cx="121920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9" name="Picture 8" descr="CRED on Twitter: &quot;The main objectives of EM-DAT are to inform humanitarian  action at national &amp; international levels to improve rational  decision-making in disaster preparedness, provide objective data for  assessing communities' vulnerability">
            <a:extLst>
              <a:ext uri="{FF2B5EF4-FFF2-40B4-BE49-F238E27FC236}">
                <a16:creationId xmlns:a16="http://schemas.microsoft.com/office/drawing/2014/main" id="{1DCFD421-813E-4607-BF56-3C6D1C33B79F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2752" r="8467"/>
          <a:stretch/>
        </p:blipFill>
        <p:spPr bwMode="auto">
          <a:xfrm>
            <a:off x="7452120" y="0"/>
            <a:ext cx="4735871" cy="1084712"/>
          </a:xfrm>
          <a:prstGeom prst="rect">
            <a:avLst/>
          </a:prstGeom>
          <a:noFill/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Immagine 9">
            <a:extLst>
              <a:ext uri="{FF2B5EF4-FFF2-40B4-BE49-F238E27FC236}">
                <a16:creationId xmlns:a16="http://schemas.microsoft.com/office/drawing/2014/main" id="{18119A5A-39F1-4781-A82D-2B664E00D9F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54377" y="5941714"/>
            <a:ext cx="3706689" cy="969348"/>
          </a:xfrm>
          <a:prstGeom prst="rect">
            <a:avLst/>
          </a:prstGeom>
        </p:spPr>
      </p:pic>
      <p:sp>
        <p:nvSpPr>
          <p:cNvPr id="11" name="Rettangolo con angoli arrotondati 10">
            <a:hlinkClick r:id="rId4" action="ppaction://hlinksldjump"/>
            <a:extLst>
              <a:ext uri="{FF2B5EF4-FFF2-40B4-BE49-F238E27FC236}">
                <a16:creationId xmlns:a16="http://schemas.microsoft.com/office/drawing/2014/main" id="{57F8060B-6EC9-4B12-8BF2-3E314FC98D68}"/>
              </a:ext>
            </a:extLst>
          </p:cNvPr>
          <p:cNvSpPr/>
          <p:nvPr/>
        </p:nvSpPr>
        <p:spPr>
          <a:xfrm>
            <a:off x="8467725" y="6231039"/>
            <a:ext cx="1319214" cy="357222"/>
          </a:xfrm>
          <a:prstGeom prst="roundRect">
            <a:avLst/>
          </a:prstGeom>
          <a:solidFill>
            <a:srgbClr val="0000FF"/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t-IT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HOME</a:t>
            </a:r>
          </a:p>
        </p:txBody>
      </p:sp>
      <p:pic>
        <p:nvPicPr>
          <p:cNvPr id="12" name="Immagine 11">
            <a:hlinkClick r:id="" action="ppaction://hlinkshowjump?jump=lastslide"/>
            <a:extLst>
              <a:ext uri="{FF2B5EF4-FFF2-40B4-BE49-F238E27FC236}">
                <a16:creationId xmlns:a16="http://schemas.microsoft.com/office/drawing/2014/main" id="{801794DF-1BCB-40B7-B515-C5B945A87F75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46898" y="6307134"/>
            <a:ext cx="435828" cy="423888"/>
          </a:xfrm>
          <a:prstGeom prst="rect">
            <a:avLst/>
          </a:prstGeom>
        </p:spPr>
      </p:pic>
      <p:pic>
        <p:nvPicPr>
          <p:cNvPr id="13" name="Immagine 12">
            <a:hlinkClick r:id="" action="ppaction://hlinkshowjump?jump=firstslide"/>
            <a:extLst>
              <a:ext uri="{FF2B5EF4-FFF2-40B4-BE49-F238E27FC236}">
                <a16:creationId xmlns:a16="http://schemas.microsoft.com/office/drawing/2014/main" id="{E552399A-AECB-47CF-8FCF-DAE7C79B7924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0415" y="6298373"/>
            <a:ext cx="438813" cy="429858"/>
          </a:xfrm>
          <a:prstGeom prst="rect">
            <a:avLst/>
          </a:prstGeom>
        </p:spPr>
      </p:pic>
      <p:pic>
        <p:nvPicPr>
          <p:cNvPr id="15" name="Immagine 14">
            <a:hlinkClick r:id="" action="ppaction://hlinkshowjump?jump=previousslide"/>
            <a:extLst>
              <a:ext uri="{FF2B5EF4-FFF2-40B4-BE49-F238E27FC236}">
                <a16:creationId xmlns:a16="http://schemas.microsoft.com/office/drawing/2014/main" id="{FE4E5824-C697-4A69-9970-AECBD7927B77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2576" y="6301164"/>
            <a:ext cx="438813" cy="429858"/>
          </a:xfrm>
          <a:prstGeom prst="rect">
            <a:avLst/>
          </a:prstGeom>
        </p:spPr>
      </p:pic>
      <p:pic>
        <p:nvPicPr>
          <p:cNvPr id="17" name="Immagine 16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A85D36AE-7BC6-4018-96B6-B69A2C466BC8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94737" y="6301164"/>
            <a:ext cx="438813" cy="4298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8073628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olo 6">
            <a:extLst>
              <a:ext uri="{FF2B5EF4-FFF2-40B4-BE49-F238E27FC236}">
                <a16:creationId xmlns:a16="http://schemas.microsoft.com/office/drawing/2014/main" id="{37E8779F-D9A3-459D-9051-1389EE8D958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" y="14502"/>
            <a:ext cx="12191999" cy="612000"/>
          </a:xfrm>
          <a:solidFill>
            <a:srgbClr val="CCFFFF"/>
          </a:solidFill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>
            <a:normAutofit/>
          </a:bodyPr>
          <a:lstStyle/>
          <a:p>
            <a:r>
              <a:rPr lang="en-US" sz="2800" b="1" cap="all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DFA (Dartmouth Flood observatory Archive)</a:t>
            </a:r>
            <a:endParaRPr lang="it-IT" sz="2800" b="1" cap="all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cxnSp>
        <p:nvCxnSpPr>
          <p:cNvPr id="12" name="Connettore diritto 11">
            <a:extLst>
              <a:ext uri="{FF2B5EF4-FFF2-40B4-BE49-F238E27FC236}">
                <a16:creationId xmlns:a16="http://schemas.microsoft.com/office/drawing/2014/main" id="{3EFFA542-E6C5-4DD8-B41E-76D7E589E144}"/>
              </a:ext>
            </a:extLst>
          </p:cNvPr>
          <p:cNvCxnSpPr>
            <a:cxnSpLocks/>
          </p:cNvCxnSpPr>
          <p:nvPr/>
        </p:nvCxnSpPr>
        <p:spPr>
          <a:xfrm>
            <a:off x="-5452" y="6180505"/>
            <a:ext cx="121920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13" name="Tabella 12">
            <a:extLst>
              <a:ext uri="{FF2B5EF4-FFF2-40B4-BE49-F238E27FC236}">
                <a16:creationId xmlns:a16="http://schemas.microsoft.com/office/drawing/2014/main" id="{AB70A32E-023B-4568-B31C-A73E6E8E5A5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20239604"/>
              </p:ext>
            </p:extLst>
          </p:nvPr>
        </p:nvGraphicFramePr>
        <p:xfrm>
          <a:off x="-5452" y="1219239"/>
          <a:ext cx="12187991" cy="3784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323094">
                  <a:extLst>
                    <a:ext uri="{9D8B030D-6E8A-4147-A177-3AD203B41FA5}">
                      <a16:colId xmlns:a16="http://schemas.microsoft.com/office/drawing/2014/main" val="4182337491"/>
                    </a:ext>
                  </a:extLst>
                </a:gridCol>
                <a:gridCol w="9864897">
                  <a:extLst>
                    <a:ext uri="{9D8B030D-6E8A-4147-A177-3AD203B41FA5}">
                      <a16:colId xmlns:a16="http://schemas.microsoft.com/office/drawing/2014/main" val="3759557466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1800" b="1" dirty="0">
                          <a:solidFill>
                            <a:srgbClr val="3333CC"/>
                          </a:solidFill>
                          <a:effectLst/>
                        </a:rPr>
                        <a:t>Scale</a:t>
                      </a:r>
                      <a:endParaRPr lang="it-IT" b="1" dirty="0">
                        <a:solidFill>
                          <a:srgbClr val="3333CC"/>
                        </a:solidFill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n-US" sz="1800" b="1" dirty="0">
                          <a:solidFill>
                            <a:srgbClr val="3333CC"/>
                          </a:solidFill>
                          <a:effectLst/>
                        </a:rPr>
                        <a:t>Global</a:t>
                      </a:r>
                      <a:endParaRPr lang="it-IT" sz="1800" b="1" dirty="0">
                        <a:solidFill>
                          <a:srgbClr val="3333CC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2756549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b="1" noProof="0" dirty="0">
                          <a:solidFill>
                            <a:srgbClr val="3333CC"/>
                          </a:solidFill>
                        </a:rPr>
                        <a:t>Period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n-US" sz="1800" b="1" dirty="0">
                          <a:solidFill>
                            <a:srgbClr val="3333CC"/>
                          </a:solidFill>
                          <a:effectLst/>
                        </a:rPr>
                        <a:t>Since 1985</a:t>
                      </a:r>
                      <a:endParaRPr lang="it-IT" sz="1800" b="1" dirty="0">
                        <a:solidFill>
                          <a:srgbClr val="3333CC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C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0694079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800" b="1" kern="1200" noProof="0" dirty="0">
                          <a:solidFill>
                            <a:srgbClr val="3333CC"/>
                          </a:solidFill>
                          <a:latin typeface="+mn-lt"/>
                          <a:ea typeface="+mn-ea"/>
                          <a:cs typeface="+mn-cs"/>
                        </a:rPr>
                        <a:t>Grid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n-US" sz="1800" b="1" dirty="0">
                          <a:solidFill>
                            <a:srgbClr val="3333CC"/>
                          </a:solidFill>
                          <a:effectLst/>
                        </a:rPr>
                        <a:t>Country, provinces, towns, cities</a:t>
                      </a:r>
                      <a:endParaRPr lang="it-IT" sz="1800" b="1" dirty="0">
                        <a:solidFill>
                          <a:srgbClr val="3333CC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47545934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it-IT" b="1" dirty="0">
                          <a:solidFill>
                            <a:srgbClr val="3333CC"/>
                          </a:solidFill>
                        </a:rPr>
                        <a:t>Data </a:t>
                      </a:r>
                      <a:r>
                        <a:rPr lang="en-GB" b="1" noProof="0" dirty="0">
                          <a:solidFill>
                            <a:srgbClr val="3333CC"/>
                          </a:solidFill>
                        </a:rPr>
                        <a:t>sources</a:t>
                      </a:r>
                      <a:r>
                        <a:rPr lang="it-IT" b="1" dirty="0">
                          <a:solidFill>
                            <a:srgbClr val="3333CC"/>
                          </a:solidFill>
                        </a:rPr>
                        <a:t> 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n-GB" sz="1800" b="1" kern="1200" noProof="0" dirty="0">
                          <a:solidFill>
                            <a:srgbClr val="3333CC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News and governmental sources</a:t>
                      </a: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C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9099987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1800" b="1" dirty="0">
                          <a:solidFill>
                            <a:srgbClr val="3333CC"/>
                          </a:solidFill>
                          <a:effectLst/>
                        </a:rPr>
                        <a:t>Producer</a:t>
                      </a:r>
                      <a:endParaRPr lang="it-IT" b="1" dirty="0">
                        <a:solidFill>
                          <a:srgbClr val="3333CC"/>
                        </a:solidFill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n-US" sz="1800" b="1" dirty="0">
                          <a:solidFill>
                            <a:srgbClr val="3333CC"/>
                          </a:solidFill>
                          <a:effectLst/>
                        </a:rPr>
                        <a:t>Dartmouth Flood Observatory</a:t>
                      </a: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51167748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1800" b="1" dirty="0">
                          <a:solidFill>
                            <a:srgbClr val="3333CC"/>
                          </a:solidFill>
                          <a:effectLst/>
                        </a:rPr>
                        <a:t>Link</a:t>
                      </a:r>
                      <a:endParaRPr lang="it-IT" b="1" dirty="0">
                        <a:solidFill>
                          <a:srgbClr val="3333CC"/>
                        </a:solidFill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n-US" sz="1800" b="1" dirty="0">
                          <a:solidFill>
                            <a:srgbClr val="3333CC"/>
                          </a:solidFill>
                          <a:effectLst/>
                        </a:rPr>
                        <a:t>www.dartmouth.edu/~floods/Archives/</a:t>
                      </a: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C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6264530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285750" marR="0" lvl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US" sz="1800" b="1" dirty="0">
                          <a:solidFill>
                            <a:srgbClr val="3333CC"/>
                          </a:solidFill>
                          <a:effectLst/>
                        </a:rPr>
                        <a:t>Focus</a:t>
                      </a:r>
                      <a:endParaRPr lang="it-IT" b="1" dirty="0">
                        <a:solidFill>
                          <a:srgbClr val="3333CC"/>
                        </a:solidFill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n-US" sz="1800" b="1" dirty="0">
                          <a:solidFill>
                            <a:srgbClr val="3333CC"/>
                          </a:solidFill>
                          <a:effectLst/>
                        </a:rPr>
                        <a:t>Floods</a:t>
                      </a:r>
                      <a:endParaRPr lang="it-IT" sz="1800" b="1" dirty="0">
                        <a:solidFill>
                          <a:srgbClr val="3333CC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72118541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285750" marR="0" lvl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US" sz="1800" b="1" dirty="0">
                          <a:solidFill>
                            <a:srgbClr val="3333CC"/>
                          </a:solidFill>
                          <a:effectLst/>
                        </a:rPr>
                        <a:t>Inclusion criteria</a:t>
                      </a:r>
                      <a:endParaRPr lang="it-IT" b="1" dirty="0">
                        <a:solidFill>
                          <a:srgbClr val="3333CC"/>
                        </a:solidFill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marL="179388" lvl="0" indent="-179388" algn="l">
                        <a:spcAft>
                          <a:spcPts val="0"/>
                        </a:spcAft>
                        <a:buFont typeface="Symbol" panose="05050102010706020507" pitchFamily="18" charset="2"/>
                        <a:buChar char=""/>
                      </a:pPr>
                      <a:r>
                        <a:rPr lang="en-US" sz="1800" b="1" dirty="0">
                          <a:solidFill>
                            <a:srgbClr val="3333CC"/>
                          </a:solidFill>
                          <a:effectLst/>
                        </a:rPr>
                        <a:t>Significant damage to structures or agriculture</a:t>
                      </a:r>
                    </a:p>
                    <a:p>
                      <a:pPr marL="179388" lvl="0" indent="-179388" algn="l">
                        <a:spcAft>
                          <a:spcPts val="0"/>
                        </a:spcAft>
                        <a:buFont typeface="Symbol" panose="05050102010706020507" pitchFamily="18" charset="2"/>
                        <a:buChar char=""/>
                      </a:pPr>
                      <a:r>
                        <a:rPr lang="en-US" sz="1800" b="1" dirty="0">
                          <a:solidFill>
                            <a:srgbClr val="3333CC"/>
                          </a:solidFill>
                          <a:effectLst/>
                        </a:rPr>
                        <a:t>Decades intervals since the last similar event</a:t>
                      </a:r>
                    </a:p>
                    <a:p>
                      <a:pPr marL="179388" lvl="0" indent="-179388" algn="l">
                        <a:spcAft>
                          <a:spcPts val="0"/>
                        </a:spcAft>
                        <a:buFont typeface="Symbol" panose="05050102010706020507" pitchFamily="18" charset="2"/>
                        <a:buChar char=""/>
                      </a:pPr>
                      <a:r>
                        <a:rPr lang="en-US" sz="1800" b="1" dirty="0">
                          <a:solidFill>
                            <a:srgbClr val="3333CC"/>
                          </a:solidFill>
                          <a:effectLst/>
                        </a:rPr>
                        <a:t>and/or fatalities</a:t>
                      </a: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C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25419034"/>
                  </a:ext>
                </a:extLst>
              </a:tr>
              <a:tr h="300269">
                <a:tc>
                  <a:txBody>
                    <a:bodyPr/>
                    <a:lstStyle/>
                    <a:p>
                      <a:pPr marL="285750" marR="0" lvl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it-IT" b="1" dirty="0">
                          <a:solidFill>
                            <a:srgbClr val="3333CC"/>
                          </a:solidFill>
                        </a:rPr>
                        <a:t>Data on </a:t>
                      </a:r>
                      <a:r>
                        <a:rPr lang="en-GB" b="1" noProof="0" dirty="0">
                          <a:solidFill>
                            <a:srgbClr val="3333CC"/>
                          </a:solidFill>
                        </a:rPr>
                        <a:t>fatalities</a:t>
                      </a:r>
                      <a:endParaRPr lang="it-IT" b="1" dirty="0">
                        <a:solidFill>
                          <a:srgbClr val="3333CC"/>
                        </a:solidFill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n-US" sz="1800" b="1" dirty="0">
                          <a:solidFill>
                            <a:srgbClr val="3333CC"/>
                          </a:solidFill>
                          <a:effectLst/>
                        </a:rPr>
                        <a:t>Number of deaths</a:t>
                      </a:r>
                      <a:endParaRPr lang="it-IT" sz="1800" b="1" dirty="0">
                        <a:solidFill>
                          <a:srgbClr val="3333CC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999141344"/>
                  </a:ext>
                </a:extLst>
              </a:tr>
            </a:tbl>
          </a:graphicData>
        </a:graphic>
      </p:graphicFrame>
      <p:pic>
        <p:nvPicPr>
          <p:cNvPr id="8" name="Picture 10" descr="Dartmouth Flood Observatory (DFO) | UN-SPIDER Knowledge Portal">
            <a:extLst>
              <a:ext uri="{FF2B5EF4-FFF2-40B4-BE49-F238E27FC236}">
                <a16:creationId xmlns:a16="http://schemas.microsoft.com/office/drawing/2014/main" id="{DBE9EC63-5C26-4A92-A9A3-AE5F585C095E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702" b="26061"/>
          <a:stretch/>
        </p:blipFill>
        <p:spPr bwMode="auto">
          <a:xfrm>
            <a:off x="8466888" y="-1"/>
            <a:ext cx="3725112" cy="1076318"/>
          </a:xfrm>
          <a:prstGeom prst="rect">
            <a:avLst/>
          </a:prstGeom>
          <a:noFill/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Immagine 9">
            <a:extLst>
              <a:ext uri="{FF2B5EF4-FFF2-40B4-BE49-F238E27FC236}">
                <a16:creationId xmlns:a16="http://schemas.microsoft.com/office/drawing/2014/main" id="{983788A0-28A7-41A8-8665-7FE9434EF84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54377" y="5941714"/>
            <a:ext cx="3706689" cy="969348"/>
          </a:xfrm>
          <a:prstGeom prst="rect">
            <a:avLst/>
          </a:prstGeom>
        </p:spPr>
      </p:pic>
      <p:sp>
        <p:nvSpPr>
          <p:cNvPr id="11" name="Rettangolo con angoli arrotondati 10">
            <a:hlinkClick r:id="rId4" action="ppaction://hlinksldjump"/>
            <a:extLst>
              <a:ext uri="{FF2B5EF4-FFF2-40B4-BE49-F238E27FC236}">
                <a16:creationId xmlns:a16="http://schemas.microsoft.com/office/drawing/2014/main" id="{AA58DD35-9547-47EE-A33D-2ABB35BDFC2E}"/>
              </a:ext>
            </a:extLst>
          </p:cNvPr>
          <p:cNvSpPr/>
          <p:nvPr/>
        </p:nvSpPr>
        <p:spPr>
          <a:xfrm>
            <a:off x="8467725" y="6231039"/>
            <a:ext cx="1319214" cy="357222"/>
          </a:xfrm>
          <a:prstGeom prst="roundRect">
            <a:avLst/>
          </a:prstGeom>
          <a:solidFill>
            <a:srgbClr val="0000FF"/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t-IT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HOME</a:t>
            </a:r>
          </a:p>
        </p:txBody>
      </p:sp>
      <p:pic>
        <p:nvPicPr>
          <p:cNvPr id="15" name="Immagine 14">
            <a:hlinkClick r:id="" action="ppaction://hlinkshowjump?jump=lastslide"/>
            <a:extLst>
              <a:ext uri="{FF2B5EF4-FFF2-40B4-BE49-F238E27FC236}">
                <a16:creationId xmlns:a16="http://schemas.microsoft.com/office/drawing/2014/main" id="{5AE6733C-D786-43FF-84B3-7BA1FADBF894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46898" y="6307134"/>
            <a:ext cx="435828" cy="423888"/>
          </a:xfrm>
          <a:prstGeom prst="rect">
            <a:avLst/>
          </a:prstGeom>
        </p:spPr>
      </p:pic>
      <p:pic>
        <p:nvPicPr>
          <p:cNvPr id="16" name="Immagine 15">
            <a:hlinkClick r:id="" action="ppaction://hlinkshowjump?jump=firstslide"/>
            <a:extLst>
              <a:ext uri="{FF2B5EF4-FFF2-40B4-BE49-F238E27FC236}">
                <a16:creationId xmlns:a16="http://schemas.microsoft.com/office/drawing/2014/main" id="{277972E6-9189-4E2E-B6E3-93204CDD7EF9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0415" y="6298373"/>
            <a:ext cx="438813" cy="429858"/>
          </a:xfrm>
          <a:prstGeom prst="rect">
            <a:avLst/>
          </a:prstGeom>
        </p:spPr>
      </p:pic>
      <p:pic>
        <p:nvPicPr>
          <p:cNvPr id="17" name="Immagine 16">
            <a:hlinkClick r:id="" action="ppaction://hlinkshowjump?jump=previousslide"/>
            <a:extLst>
              <a:ext uri="{FF2B5EF4-FFF2-40B4-BE49-F238E27FC236}">
                <a16:creationId xmlns:a16="http://schemas.microsoft.com/office/drawing/2014/main" id="{BAD7C9C2-2A0F-4EA7-8192-4C86B35135DB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2576" y="6301164"/>
            <a:ext cx="438813" cy="429858"/>
          </a:xfrm>
          <a:prstGeom prst="rect">
            <a:avLst/>
          </a:prstGeom>
        </p:spPr>
      </p:pic>
      <p:pic>
        <p:nvPicPr>
          <p:cNvPr id="18" name="Immagine 17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604871DB-8205-4181-A15F-5F92754115B5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94737" y="6301164"/>
            <a:ext cx="438813" cy="4298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874158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olo 6">
            <a:extLst>
              <a:ext uri="{FF2B5EF4-FFF2-40B4-BE49-F238E27FC236}">
                <a16:creationId xmlns:a16="http://schemas.microsoft.com/office/drawing/2014/main" id="{37E8779F-D9A3-459D-9051-1389EE8D958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" y="0"/>
            <a:ext cx="12191999" cy="612000"/>
          </a:xfrm>
          <a:solidFill>
            <a:srgbClr val="CCFFFF"/>
          </a:solidFill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>
            <a:normAutofit/>
          </a:bodyPr>
          <a:lstStyle/>
          <a:p>
            <a:r>
              <a:rPr lang="it-IT" sz="2800" b="1" cap="all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EPF (</a:t>
            </a:r>
            <a:r>
              <a:rPr lang="en-GB" sz="2800" b="1" cap="all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European Past Floods</a:t>
            </a:r>
            <a:r>
              <a:rPr lang="it-IT" sz="2800" b="1" cap="all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)</a:t>
            </a:r>
          </a:p>
        </p:txBody>
      </p:sp>
      <p:cxnSp>
        <p:nvCxnSpPr>
          <p:cNvPr id="12" name="Connettore diritto 11">
            <a:extLst>
              <a:ext uri="{FF2B5EF4-FFF2-40B4-BE49-F238E27FC236}">
                <a16:creationId xmlns:a16="http://schemas.microsoft.com/office/drawing/2014/main" id="{7E7F8967-795E-4316-9564-CB2D0217472B}"/>
              </a:ext>
            </a:extLst>
          </p:cNvPr>
          <p:cNvCxnSpPr>
            <a:cxnSpLocks/>
          </p:cNvCxnSpPr>
          <p:nvPr/>
        </p:nvCxnSpPr>
        <p:spPr>
          <a:xfrm>
            <a:off x="-5452" y="6180505"/>
            <a:ext cx="121920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13" name="Tabella 12">
            <a:extLst>
              <a:ext uri="{FF2B5EF4-FFF2-40B4-BE49-F238E27FC236}">
                <a16:creationId xmlns:a16="http://schemas.microsoft.com/office/drawing/2014/main" id="{28959CF4-CAF7-4067-B2EF-EBB1429F902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52139633"/>
              </p:ext>
            </p:extLst>
          </p:nvPr>
        </p:nvGraphicFramePr>
        <p:xfrm>
          <a:off x="-5452" y="1106033"/>
          <a:ext cx="12187991" cy="37896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323094">
                  <a:extLst>
                    <a:ext uri="{9D8B030D-6E8A-4147-A177-3AD203B41FA5}">
                      <a16:colId xmlns:a16="http://schemas.microsoft.com/office/drawing/2014/main" val="4182337491"/>
                    </a:ext>
                  </a:extLst>
                </a:gridCol>
                <a:gridCol w="9864897">
                  <a:extLst>
                    <a:ext uri="{9D8B030D-6E8A-4147-A177-3AD203B41FA5}">
                      <a16:colId xmlns:a16="http://schemas.microsoft.com/office/drawing/2014/main" val="3759557466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1800" b="1" dirty="0">
                          <a:solidFill>
                            <a:srgbClr val="3333CC"/>
                          </a:solidFill>
                          <a:effectLst/>
                        </a:rPr>
                        <a:t>Scale</a:t>
                      </a:r>
                      <a:endParaRPr lang="it-IT" b="1" dirty="0">
                        <a:solidFill>
                          <a:srgbClr val="3333CC"/>
                        </a:solidFill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n-US" sz="1800" b="1" dirty="0">
                          <a:solidFill>
                            <a:srgbClr val="3333CC"/>
                          </a:solidFill>
                          <a:effectLst/>
                        </a:rPr>
                        <a:t>EU Member States</a:t>
                      </a: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2756549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b="1" noProof="0" dirty="0">
                          <a:solidFill>
                            <a:srgbClr val="3333CC"/>
                          </a:solidFill>
                        </a:rPr>
                        <a:t>Period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n-US" sz="1800" b="1" dirty="0">
                          <a:solidFill>
                            <a:srgbClr val="3333CC"/>
                          </a:solidFill>
                          <a:effectLst/>
                        </a:rPr>
                        <a:t>1980–2015</a:t>
                      </a:r>
                      <a:endParaRPr lang="it-IT" sz="1800" b="1" dirty="0">
                        <a:solidFill>
                          <a:srgbClr val="3333CC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C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0694079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800" b="1" kern="1200" noProof="0" dirty="0">
                          <a:solidFill>
                            <a:srgbClr val="3333CC"/>
                          </a:solidFill>
                          <a:latin typeface="+mn-lt"/>
                          <a:ea typeface="+mn-ea"/>
                          <a:cs typeface="+mn-cs"/>
                        </a:rPr>
                        <a:t>Grid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n-US" sz="1800" b="1" dirty="0">
                          <a:solidFill>
                            <a:srgbClr val="3333CC"/>
                          </a:solidFill>
                          <a:effectLst/>
                        </a:rPr>
                        <a:t>EU units of management</a:t>
                      </a: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47545934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it-IT" b="1" dirty="0">
                          <a:solidFill>
                            <a:srgbClr val="3333CC"/>
                          </a:solidFill>
                        </a:rPr>
                        <a:t>Data </a:t>
                      </a:r>
                      <a:r>
                        <a:rPr lang="en-GB" b="1" noProof="0" dirty="0">
                          <a:solidFill>
                            <a:srgbClr val="3333CC"/>
                          </a:solidFill>
                        </a:rPr>
                        <a:t>sources</a:t>
                      </a:r>
                      <a:r>
                        <a:rPr lang="it-IT" b="1" dirty="0">
                          <a:solidFill>
                            <a:srgbClr val="3333CC"/>
                          </a:solidFill>
                        </a:rPr>
                        <a:t> 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n-US" sz="1800" b="1" kern="1200" dirty="0">
                          <a:solidFill>
                            <a:srgbClr val="3333CC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Info reported by the EU Member States (Floods Directive 2007/60/EC), EM-DAT and DFA data</a:t>
                      </a:r>
                      <a:endParaRPr lang="it-IT" sz="1800" b="1" kern="1200" dirty="0">
                        <a:solidFill>
                          <a:srgbClr val="3333CC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C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9099987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1800" b="1" dirty="0">
                          <a:solidFill>
                            <a:srgbClr val="3333CC"/>
                          </a:solidFill>
                          <a:effectLst/>
                        </a:rPr>
                        <a:t>Producer</a:t>
                      </a:r>
                      <a:endParaRPr lang="it-IT" b="1" dirty="0">
                        <a:solidFill>
                          <a:srgbClr val="3333CC"/>
                        </a:solidFill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n-US" sz="1800" b="1" dirty="0">
                          <a:solidFill>
                            <a:srgbClr val="3333CC"/>
                          </a:solidFill>
                          <a:effectLst/>
                        </a:rPr>
                        <a:t>European Environment Agency</a:t>
                      </a: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51167748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1800" b="1" dirty="0">
                          <a:solidFill>
                            <a:srgbClr val="3333CC"/>
                          </a:solidFill>
                          <a:effectLst/>
                        </a:rPr>
                        <a:t>Link</a:t>
                      </a:r>
                      <a:endParaRPr lang="it-IT" b="1" dirty="0">
                        <a:solidFill>
                          <a:srgbClr val="3333CC"/>
                        </a:solidFill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n-US" sz="1800" b="1" dirty="0">
                          <a:solidFill>
                            <a:srgbClr val="3333CC"/>
                          </a:solidFill>
                          <a:effectLst/>
                        </a:rPr>
                        <a:t>www.eea.europa.eu/data-and-maps/data/european-past-floods</a:t>
                      </a: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C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6264530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285750" marR="0" lvl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US" sz="1800" b="1" dirty="0">
                          <a:solidFill>
                            <a:srgbClr val="3333CC"/>
                          </a:solidFill>
                          <a:effectLst/>
                        </a:rPr>
                        <a:t>Focus</a:t>
                      </a:r>
                      <a:endParaRPr lang="it-IT" b="1" dirty="0">
                        <a:solidFill>
                          <a:srgbClr val="3333CC"/>
                        </a:solidFill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n-US" sz="1800" b="1" dirty="0">
                          <a:solidFill>
                            <a:srgbClr val="3333CC"/>
                          </a:solidFill>
                          <a:effectLst/>
                        </a:rPr>
                        <a:t>Floods</a:t>
                      </a:r>
                      <a:endParaRPr lang="it-IT" sz="1800" b="1" dirty="0">
                        <a:solidFill>
                          <a:srgbClr val="3333CC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72118541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285750" marR="0" lvl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US" sz="1800" b="1" dirty="0">
                          <a:solidFill>
                            <a:srgbClr val="3333CC"/>
                          </a:solidFill>
                          <a:effectLst/>
                        </a:rPr>
                        <a:t>Inclusion criteria</a:t>
                      </a:r>
                      <a:endParaRPr lang="it-IT" b="1" dirty="0">
                        <a:solidFill>
                          <a:srgbClr val="3333CC"/>
                        </a:solidFill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marL="179388" lvl="0" indent="-179388" algn="l">
                        <a:spcAft>
                          <a:spcPts val="0"/>
                        </a:spcAft>
                        <a:buFont typeface="Symbol" panose="05050102010706020507" pitchFamily="18" charset="2"/>
                        <a:buChar char=""/>
                      </a:pPr>
                      <a:r>
                        <a:rPr lang="en-US" sz="1800" b="1" dirty="0">
                          <a:solidFill>
                            <a:srgbClr val="3333CC"/>
                          </a:solidFill>
                          <a:effectLst/>
                        </a:rPr>
                        <a:t>Floods reported by EU Member States for the EU Floods Directive (2007/60/EC)</a:t>
                      </a:r>
                    </a:p>
                    <a:p>
                      <a:pPr marL="179388" lvl="0" indent="-179388" algn="l">
                        <a:spcAft>
                          <a:spcPts val="0"/>
                        </a:spcAft>
                        <a:buFont typeface="Symbol" panose="05050102010706020507" pitchFamily="18" charset="2"/>
                        <a:buChar char=""/>
                      </a:pPr>
                      <a:r>
                        <a:rPr lang="en-US" sz="1800" b="1" dirty="0">
                          <a:solidFill>
                            <a:srgbClr val="3333CC"/>
                          </a:solidFill>
                          <a:effectLst/>
                        </a:rPr>
                        <a:t>Data provided by relevant national authorities</a:t>
                      </a:r>
                    </a:p>
                    <a:p>
                      <a:pPr marL="179388" lvl="0" indent="-179388" algn="l">
                        <a:spcAft>
                          <a:spcPts val="0"/>
                        </a:spcAft>
                        <a:buFont typeface="Symbol" panose="05050102010706020507" pitchFamily="18" charset="2"/>
                        <a:buChar char=""/>
                      </a:pPr>
                      <a:r>
                        <a:rPr lang="en-US" sz="1800" b="1" dirty="0">
                          <a:solidFill>
                            <a:srgbClr val="3333CC"/>
                          </a:solidFill>
                          <a:effectLst/>
                        </a:rPr>
                        <a:t>Data from EM-DAT and DFA</a:t>
                      </a: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C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2541903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285750" marR="0" lvl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it-IT" b="1" dirty="0">
                          <a:solidFill>
                            <a:srgbClr val="3333CC"/>
                          </a:solidFill>
                        </a:rPr>
                        <a:t>Data on </a:t>
                      </a:r>
                      <a:r>
                        <a:rPr lang="en-GB" b="1" noProof="0" dirty="0">
                          <a:solidFill>
                            <a:srgbClr val="3333CC"/>
                          </a:solidFill>
                        </a:rPr>
                        <a:t>fatalities</a:t>
                      </a:r>
                      <a:endParaRPr lang="it-IT" b="1" dirty="0">
                        <a:solidFill>
                          <a:srgbClr val="3333CC"/>
                        </a:solidFill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n-US" sz="1800" b="1" dirty="0">
                          <a:solidFill>
                            <a:srgbClr val="3333CC"/>
                          </a:solidFill>
                          <a:effectLst/>
                        </a:rPr>
                        <a:t>Number of deaths</a:t>
                      </a:r>
                      <a:endParaRPr lang="it-IT" sz="1800" b="1" dirty="0">
                        <a:solidFill>
                          <a:srgbClr val="3333CC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999141344"/>
                  </a:ext>
                </a:extLst>
              </a:tr>
            </a:tbl>
          </a:graphicData>
        </a:graphic>
      </p:graphicFrame>
      <p:pic>
        <p:nvPicPr>
          <p:cNvPr id="10" name="Immagine 9">
            <a:extLst>
              <a:ext uri="{FF2B5EF4-FFF2-40B4-BE49-F238E27FC236}">
                <a16:creationId xmlns:a16="http://schemas.microsoft.com/office/drawing/2014/main" id="{5C18BE57-77E9-4396-A385-1D741AA8FAF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193953" y="-21728"/>
            <a:ext cx="3998047" cy="1050427"/>
          </a:xfrm>
          <a:prstGeom prst="rect">
            <a:avLst/>
          </a:prstGeom>
          <a:solidFill>
            <a:schemeClr val="bg1"/>
          </a:solidFill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pic>
        <p:nvPicPr>
          <p:cNvPr id="9" name="Immagine 8">
            <a:extLst>
              <a:ext uri="{FF2B5EF4-FFF2-40B4-BE49-F238E27FC236}">
                <a16:creationId xmlns:a16="http://schemas.microsoft.com/office/drawing/2014/main" id="{BCDEFB2B-06A4-4B2A-9891-C9BB884C9FB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54377" y="5941714"/>
            <a:ext cx="3706689" cy="969348"/>
          </a:xfrm>
          <a:prstGeom prst="rect">
            <a:avLst/>
          </a:prstGeom>
        </p:spPr>
      </p:pic>
      <p:sp>
        <p:nvSpPr>
          <p:cNvPr id="11" name="Rettangolo con angoli arrotondati 10">
            <a:hlinkClick r:id="rId4" action="ppaction://hlinksldjump"/>
            <a:extLst>
              <a:ext uri="{FF2B5EF4-FFF2-40B4-BE49-F238E27FC236}">
                <a16:creationId xmlns:a16="http://schemas.microsoft.com/office/drawing/2014/main" id="{D90856A9-FD60-4206-85A6-D29617299DF1}"/>
              </a:ext>
            </a:extLst>
          </p:cNvPr>
          <p:cNvSpPr/>
          <p:nvPr/>
        </p:nvSpPr>
        <p:spPr>
          <a:xfrm>
            <a:off x="8467725" y="6231039"/>
            <a:ext cx="1319214" cy="357222"/>
          </a:xfrm>
          <a:prstGeom prst="roundRect">
            <a:avLst/>
          </a:prstGeom>
          <a:solidFill>
            <a:srgbClr val="0000FF"/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t-IT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HOME</a:t>
            </a:r>
          </a:p>
        </p:txBody>
      </p:sp>
      <p:pic>
        <p:nvPicPr>
          <p:cNvPr id="15" name="Immagine 14">
            <a:hlinkClick r:id="" action="ppaction://hlinkshowjump?jump=lastslide"/>
            <a:extLst>
              <a:ext uri="{FF2B5EF4-FFF2-40B4-BE49-F238E27FC236}">
                <a16:creationId xmlns:a16="http://schemas.microsoft.com/office/drawing/2014/main" id="{CB91423E-FB51-4774-891E-862047B20E98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46898" y="6307134"/>
            <a:ext cx="435828" cy="423888"/>
          </a:xfrm>
          <a:prstGeom prst="rect">
            <a:avLst/>
          </a:prstGeom>
        </p:spPr>
      </p:pic>
      <p:pic>
        <p:nvPicPr>
          <p:cNvPr id="16" name="Immagine 15">
            <a:hlinkClick r:id="" action="ppaction://hlinkshowjump?jump=firstslide"/>
            <a:extLst>
              <a:ext uri="{FF2B5EF4-FFF2-40B4-BE49-F238E27FC236}">
                <a16:creationId xmlns:a16="http://schemas.microsoft.com/office/drawing/2014/main" id="{5DCF934F-D09F-4CE5-973C-B4215FFC8D8F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0415" y="6298373"/>
            <a:ext cx="438813" cy="429858"/>
          </a:xfrm>
          <a:prstGeom prst="rect">
            <a:avLst/>
          </a:prstGeom>
        </p:spPr>
      </p:pic>
      <p:pic>
        <p:nvPicPr>
          <p:cNvPr id="17" name="Immagine 16">
            <a:hlinkClick r:id="" action="ppaction://hlinkshowjump?jump=previousslide"/>
            <a:extLst>
              <a:ext uri="{FF2B5EF4-FFF2-40B4-BE49-F238E27FC236}">
                <a16:creationId xmlns:a16="http://schemas.microsoft.com/office/drawing/2014/main" id="{C390F3F3-2D71-4A5F-B1D4-F47ADC3D0D67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2576" y="6301164"/>
            <a:ext cx="438813" cy="429858"/>
          </a:xfrm>
          <a:prstGeom prst="rect">
            <a:avLst/>
          </a:prstGeom>
        </p:spPr>
      </p:pic>
      <p:pic>
        <p:nvPicPr>
          <p:cNvPr id="18" name="Immagine 17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53F28D6C-D075-4E09-9E31-E41090ECAB8D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94737" y="6301164"/>
            <a:ext cx="438813" cy="4298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256305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olo 6">
            <a:extLst>
              <a:ext uri="{FF2B5EF4-FFF2-40B4-BE49-F238E27FC236}">
                <a16:creationId xmlns:a16="http://schemas.microsoft.com/office/drawing/2014/main" id="{37E8779F-D9A3-459D-9051-1389EE8D958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" y="11924"/>
            <a:ext cx="12191999" cy="612000"/>
          </a:xfrm>
          <a:solidFill>
            <a:srgbClr val="CCFFFF"/>
          </a:solidFill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>
            <a:noAutofit/>
          </a:bodyPr>
          <a:lstStyle/>
          <a:p>
            <a:r>
              <a:rPr lang="en-US" sz="2800" b="1" cap="all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HANZE-E (Historical Analysis of Natural Hazards)</a:t>
            </a:r>
            <a:endParaRPr lang="it-IT" sz="2800" b="1" cap="all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sp>
        <p:nvSpPr>
          <p:cNvPr id="11" name="CasellaDiTesto 10">
            <a:extLst>
              <a:ext uri="{FF2B5EF4-FFF2-40B4-BE49-F238E27FC236}">
                <a16:creationId xmlns:a16="http://schemas.microsoft.com/office/drawing/2014/main" id="{E75E4C1B-5A61-443C-9C65-89E89C4B082E}"/>
              </a:ext>
            </a:extLst>
          </p:cNvPr>
          <p:cNvSpPr txBox="1"/>
          <p:nvPr/>
        </p:nvSpPr>
        <p:spPr>
          <a:xfrm>
            <a:off x="8713490" y="0"/>
            <a:ext cx="3473058" cy="738664"/>
          </a:xfrm>
          <a:prstGeom prst="rect">
            <a:avLst/>
          </a:prstGeom>
          <a:solidFill>
            <a:schemeClr val="bg1"/>
          </a:solidFill>
          <a:ln>
            <a:solidFill>
              <a:srgbClr val="3366CC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>
              <a:spcAft>
                <a:spcPts val="1200"/>
              </a:spcAft>
            </a:pPr>
            <a:r>
              <a:rPr lang="en-US" sz="1600" b="1" i="1" dirty="0">
                <a:solidFill>
                  <a:srgbClr val="FF0000"/>
                </a:solidFill>
              </a:rPr>
              <a:t>HANZE-E</a:t>
            </a:r>
            <a:r>
              <a:rPr lang="en-US" dirty="0">
                <a:solidFill>
                  <a:srgbClr val="3366CC"/>
                </a:solidFill>
              </a:rPr>
              <a:t> </a:t>
            </a:r>
          </a:p>
          <a:p>
            <a:r>
              <a:rPr lang="en-US" sz="1400" b="1" dirty="0">
                <a:solidFill>
                  <a:srgbClr val="3333CC"/>
                </a:solidFill>
              </a:rPr>
              <a:t>Historical Analysis of natural hazards in EU</a:t>
            </a:r>
            <a:endParaRPr lang="it-IT" sz="1400" b="1" dirty="0">
              <a:solidFill>
                <a:srgbClr val="3333CC"/>
              </a:solidFill>
            </a:endParaRPr>
          </a:p>
        </p:txBody>
      </p:sp>
      <p:cxnSp>
        <p:nvCxnSpPr>
          <p:cNvPr id="12" name="Connettore diritto 11">
            <a:extLst>
              <a:ext uri="{FF2B5EF4-FFF2-40B4-BE49-F238E27FC236}">
                <a16:creationId xmlns:a16="http://schemas.microsoft.com/office/drawing/2014/main" id="{24EBCC53-6C98-4809-ADCB-2587D5309A4A}"/>
              </a:ext>
            </a:extLst>
          </p:cNvPr>
          <p:cNvCxnSpPr>
            <a:cxnSpLocks/>
          </p:cNvCxnSpPr>
          <p:nvPr/>
        </p:nvCxnSpPr>
        <p:spPr>
          <a:xfrm>
            <a:off x="-5452" y="6180505"/>
            <a:ext cx="121920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13" name="Tabella 12">
            <a:extLst>
              <a:ext uri="{FF2B5EF4-FFF2-40B4-BE49-F238E27FC236}">
                <a16:creationId xmlns:a16="http://schemas.microsoft.com/office/drawing/2014/main" id="{0C610C5C-0240-42AB-8644-99C73646EC3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3013800"/>
              </p:ext>
            </p:extLst>
          </p:nvPr>
        </p:nvGraphicFramePr>
        <p:xfrm>
          <a:off x="0" y="1014675"/>
          <a:ext cx="12182539" cy="35153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322055">
                  <a:extLst>
                    <a:ext uri="{9D8B030D-6E8A-4147-A177-3AD203B41FA5}">
                      <a16:colId xmlns:a16="http://schemas.microsoft.com/office/drawing/2014/main" val="4182337491"/>
                    </a:ext>
                  </a:extLst>
                </a:gridCol>
                <a:gridCol w="9860484">
                  <a:extLst>
                    <a:ext uri="{9D8B030D-6E8A-4147-A177-3AD203B41FA5}">
                      <a16:colId xmlns:a16="http://schemas.microsoft.com/office/drawing/2014/main" val="3759557466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1800" b="1" dirty="0">
                          <a:solidFill>
                            <a:srgbClr val="3333CC"/>
                          </a:solidFill>
                          <a:effectLst/>
                        </a:rPr>
                        <a:t>Scale</a:t>
                      </a:r>
                      <a:endParaRPr lang="it-IT" b="1" dirty="0">
                        <a:solidFill>
                          <a:srgbClr val="3333CC"/>
                        </a:solidFill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n-US" sz="1800" b="1" dirty="0">
                          <a:solidFill>
                            <a:srgbClr val="3333CC"/>
                          </a:solidFill>
                          <a:effectLst/>
                        </a:rPr>
                        <a:t>EU Member States</a:t>
                      </a: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2756549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b="1" noProof="0" dirty="0">
                          <a:solidFill>
                            <a:srgbClr val="3333CC"/>
                          </a:solidFill>
                        </a:rPr>
                        <a:t>Period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n-US" sz="1800" b="1" dirty="0">
                          <a:solidFill>
                            <a:srgbClr val="3333CC"/>
                          </a:solidFill>
                          <a:effectLst/>
                        </a:rPr>
                        <a:t>1870–2016</a:t>
                      </a:r>
                      <a:endParaRPr lang="it-IT" sz="1800" b="1" dirty="0">
                        <a:solidFill>
                          <a:srgbClr val="3333CC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C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0694079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800" b="1" kern="1200" noProof="0" dirty="0">
                          <a:solidFill>
                            <a:srgbClr val="3333CC"/>
                          </a:solidFill>
                          <a:latin typeface="+mn-lt"/>
                          <a:ea typeface="+mn-ea"/>
                          <a:cs typeface="+mn-cs"/>
                        </a:rPr>
                        <a:t>Grid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n-US" sz="1800" b="1" dirty="0">
                          <a:solidFill>
                            <a:srgbClr val="3333CC"/>
                          </a:solidFill>
                          <a:effectLst/>
                        </a:rPr>
                        <a:t>NUTS 2010 edition</a:t>
                      </a: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47545934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it-IT" b="1" dirty="0">
                          <a:solidFill>
                            <a:srgbClr val="3333CC"/>
                          </a:solidFill>
                        </a:rPr>
                        <a:t>Data </a:t>
                      </a:r>
                      <a:r>
                        <a:rPr lang="en-GB" b="1" noProof="0" dirty="0">
                          <a:solidFill>
                            <a:srgbClr val="3333CC"/>
                          </a:solidFill>
                        </a:rPr>
                        <a:t>sources</a:t>
                      </a:r>
                      <a:r>
                        <a:rPr lang="it-IT" b="1" dirty="0">
                          <a:solidFill>
                            <a:srgbClr val="3333CC"/>
                          </a:solidFill>
                        </a:rPr>
                        <a:t> 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n-US" sz="1800" b="1" kern="1200" dirty="0">
                          <a:solidFill>
                            <a:srgbClr val="3333CC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EM-DAT data, info from scientific reports and online sources</a:t>
                      </a:r>
                      <a:endParaRPr lang="it-IT" sz="1800" b="1" kern="1200" dirty="0">
                        <a:solidFill>
                          <a:srgbClr val="3333CC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C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9099987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1800" b="1" dirty="0">
                          <a:solidFill>
                            <a:srgbClr val="3333CC"/>
                          </a:solidFill>
                          <a:effectLst/>
                        </a:rPr>
                        <a:t>Producer</a:t>
                      </a:r>
                      <a:endParaRPr lang="it-IT" b="1" dirty="0">
                        <a:solidFill>
                          <a:srgbClr val="3333CC"/>
                        </a:solidFill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n-US" sz="1800" b="1" dirty="0" err="1">
                          <a:solidFill>
                            <a:srgbClr val="3333CC"/>
                          </a:solidFill>
                          <a:effectLst/>
                        </a:rPr>
                        <a:t>Paprotny</a:t>
                      </a:r>
                      <a:r>
                        <a:rPr lang="en-US" sz="1800" b="1" dirty="0">
                          <a:solidFill>
                            <a:srgbClr val="3333CC"/>
                          </a:solidFill>
                          <a:effectLst/>
                        </a:rPr>
                        <a:t> et al., 2018</a:t>
                      </a: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51167748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1800" b="1" dirty="0">
                          <a:solidFill>
                            <a:srgbClr val="3333CC"/>
                          </a:solidFill>
                          <a:effectLst/>
                        </a:rPr>
                        <a:t>Link</a:t>
                      </a:r>
                      <a:endParaRPr lang="it-IT" b="1" dirty="0">
                        <a:solidFill>
                          <a:srgbClr val="3333CC"/>
                        </a:solidFill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n-US" sz="1800" b="1" dirty="0">
                          <a:solidFill>
                            <a:srgbClr val="3333CC"/>
                          </a:solidFill>
                          <a:effectLst/>
                        </a:rPr>
                        <a:t>doi.org/10.4121/</a:t>
                      </a:r>
                      <a:r>
                        <a:rPr lang="en-US" sz="1800" b="1" dirty="0" err="1">
                          <a:solidFill>
                            <a:srgbClr val="3333CC"/>
                          </a:solidFill>
                          <a:effectLst/>
                        </a:rPr>
                        <a:t>collection:HANZE</a:t>
                      </a:r>
                      <a:endParaRPr lang="en-US" sz="1800" b="1" dirty="0">
                        <a:solidFill>
                          <a:srgbClr val="3333CC"/>
                        </a:solidFill>
                        <a:effectLst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C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6264530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285750" marR="0" lvl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US" sz="1800" b="1" dirty="0">
                          <a:solidFill>
                            <a:srgbClr val="3333CC"/>
                          </a:solidFill>
                          <a:effectLst/>
                        </a:rPr>
                        <a:t>Focus</a:t>
                      </a:r>
                      <a:endParaRPr lang="it-IT" b="1" dirty="0">
                        <a:solidFill>
                          <a:srgbClr val="3333CC"/>
                        </a:solidFill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n-US" sz="1800" b="1" dirty="0">
                          <a:solidFill>
                            <a:srgbClr val="3333CC"/>
                          </a:solidFill>
                          <a:effectLst/>
                        </a:rPr>
                        <a:t>Natural hazards (actually only floods)</a:t>
                      </a: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72118541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285750" marR="0" lvl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US" sz="1800" b="1" dirty="0">
                          <a:solidFill>
                            <a:srgbClr val="3333CC"/>
                          </a:solidFill>
                          <a:effectLst/>
                        </a:rPr>
                        <a:t>Inclusion criteria</a:t>
                      </a:r>
                      <a:endParaRPr lang="it-IT" b="1" dirty="0">
                        <a:solidFill>
                          <a:srgbClr val="3333CC"/>
                        </a:solidFill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marL="179388" lvl="0" indent="-179388" algn="l">
                        <a:spcAft>
                          <a:spcPts val="0"/>
                        </a:spcAft>
                        <a:buFont typeface="Symbol" panose="05050102010706020507" pitchFamily="18" charset="2"/>
                        <a:buChar char=""/>
                      </a:pPr>
                      <a:r>
                        <a:rPr lang="en-US" sz="1800" b="1" dirty="0">
                          <a:solidFill>
                            <a:srgbClr val="3333CC"/>
                          </a:solidFill>
                          <a:effectLst/>
                        </a:rPr>
                        <a:t>At least area flooded, or deaths, or persons affected, or monetary value of losses available.</a:t>
                      </a:r>
                    </a:p>
                    <a:p>
                      <a:pPr marL="179388" lvl="0" indent="-179388" algn="l">
                        <a:spcAft>
                          <a:spcPts val="0"/>
                        </a:spcAft>
                        <a:buFont typeface="Symbol" panose="05050102010706020507" pitchFamily="18" charset="2"/>
                        <a:buChar char=""/>
                      </a:pPr>
                      <a:r>
                        <a:rPr lang="en-US" sz="1800" b="1" dirty="0">
                          <a:solidFill>
                            <a:srgbClr val="3333CC"/>
                          </a:solidFill>
                          <a:effectLst/>
                        </a:rPr>
                        <a:t>Availability of month, year, country, regions affected, type and cause of the flood</a:t>
                      </a: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C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2541903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285750" marR="0" lvl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it-IT" b="1" dirty="0">
                          <a:solidFill>
                            <a:srgbClr val="3333CC"/>
                          </a:solidFill>
                        </a:rPr>
                        <a:t>Data on </a:t>
                      </a:r>
                      <a:r>
                        <a:rPr lang="en-GB" b="1" noProof="0" dirty="0">
                          <a:solidFill>
                            <a:srgbClr val="3333CC"/>
                          </a:solidFill>
                        </a:rPr>
                        <a:t>fatalities</a:t>
                      </a:r>
                      <a:endParaRPr lang="it-IT" b="1" dirty="0">
                        <a:solidFill>
                          <a:srgbClr val="3333CC"/>
                        </a:solidFill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n-US" sz="1800" b="1" dirty="0">
                          <a:solidFill>
                            <a:srgbClr val="3333CC"/>
                          </a:solidFill>
                          <a:effectLst/>
                        </a:rPr>
                        <a:t>Number of deaths</a:t>
                      </a:r>
                      <a:endParaRPr lang="it-IT" sz="1800" b="1" dirty="0">
                        <a:solidFill>
                          <a:srgbClr val="3333CC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999141344"/>
                  </a:ext>
                </a:extLst>
              </a:tr>
            </a:tbl>
          </a:graphicData>
        </a:graphic>
      </p:graphicFrame>
      <p:pic>
        <p:nvPicPr>
          <p:cNvPr id="9" name="Immagine 8">
            <a:extLst>
              <a:ext uri="{FF2B5EF4-FFF2-40B4-BE49-F238E27FC236}">
                <a16:creationId xmlns:a16="http://schemas.microsoft.com/office/drawing/2014/main" id="{74F0DD45-E36D-47F1-84EA-3935515C775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54377" y="5941714"/>
            <a:ext cx="3706689" cy="969348"/>
          </a:xfrm>
          <a:prstGeom prst="rect">
            <a:avLst/>
          </a:prstGeom>
        </p:spPr>
      </p:pic>
      <p:sp>
        <p:nvSpPr>
          <p:cNvPr id="10" name="Rettangolo con angoli arrotondati 9">
            <a:hlinkClick r:id="rId3" action="ppaction://hlinksldjump"/>
            <a:extLst>
              <a:ext uri="{FF2B5EF4-FFF2-40B4-BE49-F238E27FC236}">
                <a16:creationId xmlns:a16="http://schemas.microsoft.com/office/drawing/2014/main" id="{C4C1EDA9-D49D-43B0-AD75-8116EB2BEBE9}"/>
              </a:ext>
            </a:extLst>
          </p:cNvPr>
          <p:cNvSpPr/>
          <p:nvPr/>
        </p:nvSpPr>
        <p:spPr>
          <a:xfrm>
            <a:off x="8467725" y="6231039"/>
            <a:ext cx="1319214" cy="357222"/>
          </a:xfrm>
          <a:prstGeom prst="roundRect">
            <a:avLst/>
          </a:prstGeom>
          <a:solidFill>
            <a:srgbClr val="0000FF"/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t-IT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HOME</a:t>
            </a:r>
          </a:p>
        </p:txBody>
      </p:sp>
      <p:pic>
        <p:nvPicPr>
          <p:cNvPr id="14" name="Immagine 13">
            <a:hlinkClick r:id="" action="ppaction://hlinkshowjump?jump=lastslide"/>
            <a:extLst>
              <a:ext uri="{FF2B5EF4-FFF2-40B4-BE49-F238E27FC236}">
                <a16:creationId xmlns:a16="http://schemas.microsoft.com/office/drawing/2014/main" id="{A4B26167-0CEC-4AB1-B7D7-2FDC2A4181C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46898" y="6307134"/>
            <a:ext cx="435828" cy="423888"/>
          </a:xfrm>
          <a:prstGeom prst="rect">
            <a:avLst/>
          </a:prstGeom>
        </p:spPr>
      </p:pic>
      <p:pic>
        <p:nvPicPr>
          <p:cNvPr id="15" name="Immagine 14">
            <a:hlinkClick r:id="" action="ppaction://hlinkshowjump?jump=firstslide"/>
            <a:extLst>
              <a:ext uri="{FF2B5EF4-FFF2-40B4-BE49-F238E27FC236}">
                <a16:creationId xmlns:a16="http://schemas.microsoft.com/office/drawing/2014/main" id="{83C651F2-1AC2-4F9B-8366-BD0C3BEFCE6D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0415" y="6298373"/>
            <a:ext cx="438813" cy="429858"/>
          </a:xfrm>
          <a:prstGeom prst="rect">
            <a:avLst/>
          </a:prstGeom>
        </p:spPr>
      </p:pic>
      <p:pic>
        <p:nvPicPr>
          <p:cNvPr id="17" name="Immagine 16">
            <a:hlinkClick r:id="" action="ppaction://hlinkshowjump?jump=previousslide"/>
            <a:extLst>
              <a:ext uri="{FF2B5EF4-FFF2-40B4-BE49-F238E27FC236}">
                <a16:creationId xmlns:a16="http://schemas.microsoft.com/office/drawing/2014/main" id="{7D90AE9E-2F12-486E-80B2-E9ACA11235A7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2576" y="6301164"/>
            <a:ext cx="438813" cy="429858"/>
          </a:xfrm>
          <a:prstGeom prst="rect">
            <a:avLst/>
          </a:prstGeom>
        </p:spPr>
      </p:pic>
      <p:pic>
        <p:nvPicPr>
          <p:cNvPr id="18" name="Immagine 17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5F0EB8BA-08F2-4C92-AE75-1E3F4176B967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94737" y="6301164"/>
            <a:ext cx="438813" cy="4298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511079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olo 6">
            <a:extLst>
              <a:ext uri="{FF2B5EF4-FFF2-40B4-BE49-F238E27FC236}">
                <a16:creationId xmlns:a16="http://schemas.microsoft.com/office/drawing/2014/main" id="{37E8779F-D9A3-459D-9051-1389EE8D958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" y="-1"/>
            <a:ext cx="12191999" cy="1154265"/>
          </a:xfrm>
          <a:solidFill>
            <a:srgbClr val="CCFFFF"/>
          </a:solidFill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>
            <a:normAutofit/>
          </a:bodyPr>
          <a:lstStyle/>
          <a:p>
            <a:pPr algn="ctr"/>
            <a:r>
              <a:rPr lang="en-GB" sz="2800" b="1" cap="all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Results: </a:t>
            </a:r>
            <a:r>
              <a:rPr lang="en-US" sz="2800" b="1" cap="all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comparison of the number of flood fatalities in </a:t>
            </a:r>
            <a:r>
              <a:rPr lang="en-US" sz="2800" b="1" cap="all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EUFF</a:t>
            </a:r>
            <a:r>
              <a:rPr lang="en-US" sz="2800" b="1" cap="all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 and other databases</a:t>
            </a:r>
            <a:endParaRPr lang="en-GB" sz="2800" b="1" cap="all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sp>
        <p:nvSpPr>
          <p:cNvPr id="12" name="CasellaDiTesto 11">
            <a:extLst>
              <a:ext uri="{FF2B5EF4-FFF2-40B4-BE49-F238E27FC236}">
                <a16:creationId xmlns:a16="http://schemas.microsoft.com/office/drawing/2014/main" id="{374566E5-55B3-40A8-B061-E8BFD9A9AC79}"/>
              </a:ext>
            </a:extLst>
          </p:cNvPr>
          <p:cNvSpPr txBox="1"/>
          <p:nvPr/>
        </p:nvSpPr>
        <p:spPr>
          <a:xfrm>
            <a:off x="249382" y="3889116"/>
            <a:ext cx="5200073" cy="1708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Aft>
                <a:spcPts val="600"/>
              </a:spcAft>
            </a:pPr>
            <a:r>
              <a:rPr lang="en-GB" sz="2000" b="1" dirty="0">
                <a:solidFill>
                  <a:srgbClr val="3366CC"/>
                </a:solidFill>
              </a:rPr>
              <a:t>Flood fatalities </a:t>
            </a:r>
            <a:r>
              <a:rPr lang="en-GB" sz="2000" b="1" dirty="0">
                <a:solidFill>
                  <a:srgbClr val="FF0000"/>
                </a:solidFill>
              </a:rPr>
              <a:t>UNDERESTIMATION</a:t>
            </a:r>
          </a:p>
          <a:p>
            <a:pPr algn="just"/>
            <a:r>
              <a:rPr lang="en-US" sz="2000" b="1" dirty="0">
                <a:solidFill>
                  <a:srgbClr val="3366CC"/>
                </a:solidFill>
              </a:rPr>
              <a:t>Global DB only include severe events (&gt;10 FF). Fatalities caused by less severe events are excluded. In Europe this excludes ≈60% of flood fatalities</a:t>
            </a:r>
          </a:p>
        </p:txBody>
      </p:sp>
      <p:grpSp>
        <p:nvGrpSpPr>
          <p:cNvPr id="3" name="Gruppo 2">
            <a:extLst>
              <a:ext uri="{FF2B5EF4-FFF2-40B4-BE49-F238E27FC236}">
                <a16:creationId xmlns:a16="http://schemas.microsoft.com/office/drawing/2014/main" id="{6EEB6215-A337-4827-8F9B-BCDFD041775D}"/>
              </a:ext>
            </a:extLst>
          </p:cNvPr>
          <p:cNvGrpSpPr/>
          <p:nvPr/>
        </p:nvGrpSpPr>
        <p:grpSpPr>
          <a:xfrm>
            <a:off x="693984" y="1263067"/>
            <a:ext cx="4426381" cy="2410624"/>
            <a:chOff x="1810392" y="819652"/>
            <a:chExt cx="4426381" cy="2410624"/>
          </a:xfrm>
        </p:grpSpPr>
        <p:sp>
          <p:nvSpPr>
            <p:cNvPr id="10" name="Rettangolo 9">
              <a:extLst>
                <a:ext uri="{FF2B5EF4-FFF2-40B4-BE49-F238E27FC236}">
                  <a16:creationId xmlns:a16="http://schemas.microsoft.com/office/drawing/2014/main" id="{A04040D2-823C-4ED9-9796-9C78B620B468}"/>
                </a:ext>
              </a:extLst>
            </p:cNvPr>
            <p:cNvSpPr/>
            <p:nvPr/>
          </p:nvSpPr>
          <p:spPr>
            <a:xfrm>
              <a:off x="1810392" y="926276"/>
              <a:ext cx="4347682" cy="2304000"/>
            </a:xfrm>
            <a:prstGeom prst="rect">
              <a:avLst/>
            </a:prstGeom>
            <a:solidFill>
              <a:srgbClr val="CCFFFF"/>
            </a:solidFill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 wrap="square" rtlCol="0">
              <a:spAutoFit/>
            </a:bodyPr>
            <a:lstStyle/>
            <a:p>
              <a:pPr algn="ctr"/>
              <a:endParaRPr lang="it-IT" sz="1600" b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pic>
          <p:nvPicPr>
            <p:cNvPr id="13" name="Immagine 12">
              <a:extLst>
                <a:ext uri="{FF2B5EF4-FFF2-40B4-BE49-F238E27FC236}">
                  <a16:creationId xmlns:a16="http://schemas.microsoft.com/office/drawing/2014/main" id="{45A06E5C-95B9-4550-AD36-AE99716C799F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1889090" y="819652"/>
              <a:ext cx="4347683" cy="2340000"/>
            </a:xfrm>
            <a:prstGeom prst="rect">
              <a:avLst/>
            </a:prstGeom>
          </p:spPr>
        </p:pic>
      </p:grpSp>
      <p:sp>
        <p:nvSpPr>
          <p:cNvPr id="17" name="CasellaDiTesto 16">
            <a:extLst>
              <a:ext uri="{FF2B5EF4-FFF2-40B4-BE49-F238E27FC236}">
                <a16:creationId xmlns:a16="http://schemas.microsoft.com/office/drawing/2014/main" id="{9A484BA6-84C1-4227-9244-01F6D629B995}"/>
              </a:ext>
            </a:extLst>
          </p:cNvPr>
          <p:cNvSpPr txBox="1"/>
          <p:nvPr/>
        </p:nvSpPr>
        <p:spPr>
          <a:xfrm>
            <a:off x="7071636" y="3865073"/>
            <a:ext cx="4627676" cy="1708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Aft>
                <a:spcPts val="600"/>
              </a:spcAft>
            </a:pPr>
            <a:r>
              <a:rPr lang="en-GB" sz="2000" b="1" dirty="0">
                <a:solidFill>
                  <a:srgbClr val="3366CC"/>
                </a:solidFill>
              </a:rPr>
              <a:t>Flood fatalities</a:t>
            </a:r>
            <a:r>
              <a:rPr lang="en-GB" sz="2000" b="1" dirty="0">
                <a:solidFill>
                  <a:srgbClr val="FF0000"/>
                </a:solidFill>
              </a:rPr>
              <a:t> OVERESTIMATION</a:t>
            </a:r>
            <a:endParaRPr lang="en-GB" sz="2000" b="1" dirty="0">
              <a:solidFill>
                <a:srgbClr val="3366CC"/>
              </a:solidFill>
            </a:endParaRPr>
          </a:p>
          <a:p>
            <a:pPr algn="just"/>
            <a:r>
              <a:rPr lang="en-US" sz="2000" b="1" dirty="0">
                <a:solidFill>
                  <a:srgbClr val="3366CC"/>
                </a:solidFill>
              </a:rPr>
              <a:t>Global DB often classify as flood fatalities victims caused by other phenomena (i.e.  landslides, debris flows and wind), and then overestimate flood fatalities</a:t>
            </a:r>
            <a:endParaRPr lang="it-IT" sz="2000" b="1" dirty="0">
              <a:solidFill>
                <a:srgbClr val="3366CC"/>
              </a:solidFill>
            </a:endParaRPr>
          </a:p>
        </p:txBody>
      </p:sp>
      <p:grpSp>
        <p:nvGrpSpPr>
          <p:cNvPr id="5" name="Gruppo 4">
            <a:extLst>
              <a:ext uri="{FF2B5EF4-FFF2-40B4-BE49-F238E27FC236}">
                <a16:creationId xmlns:a16="http://schemas.microsoft.com/office/drawing/2014/main" id="{FA8AECA2-FB7A-490F-BB25-4852B780CCB2}"/>
              </a:ext>
            </a:extLst>
          </p:cNvPr>
          <p:cNvGrpSpPr/>
          <p:nvPr/>
        </p:nvGrpSpPr>
        <p:grpSpPr>
          <a:xfrm>
            <a:off x="7071636" y="1257872"/>
            <a:ext cx="4347682" cy="2448000"/>
            <a:chOff x="7071636" y="805295"/>
            <a:chExt cx="4347682" cy="2448000"/>
          </a:xfrm>
        </p:grpSpPr>
        <p:sp>
          <p:nvSpPr>
            <p:cNvPr id="15" name="Rettangolo 14">
              <a:extLst>
                <a:ext uri="{FF2B5EF4-FFF2-40B4-BE49-F238E27FC236}">
                  <a16:creationId xmlns:a16="http://schemas.microsoft.com/office/drawing/2014/main" id="{DA790C2C-9403-4191-8C51-96E0A15EFC81}"/>
                </a:ext>
              </a:extLst>
            </p:cNvPr>
            <p:cNvSpPr/>
            <p:nvPr/>
          </p:nvSpPr>
          <p:spPr>
            <a:xfrm>
              <a:off x="7071636" y="918336"/>
              <a:ext cx="4347682" cy="2304000"/>
            </a:xfrm>
            <a:prstGeom prst="rect">
              <a:avLst/>
            </a:prstGeom>
            <a:solidFill>
              <a:srgbClr val="CCFFFF"/>
            </a:solidFill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 wrap="square" rtlCol="0">
              <a:spAutoFit/>
            </a:bodyPr>
            <a:lstStyle/>
            <a:p>
              <a:pPr algn="ctr"/>
              <a:endParaRPr lang="it-IT" sz="1600" b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pic>
          <p:nvPicPr>
            <p:cNvPr id="18" name="Immagine 17">
              <a:extLst>
                <a:ext uri="{FF2B5EF4-FFF2-40B4-BE49-F238E27FC236}">
                  <a16:creationId xmlns:a16="http://schemas.microsoft.com/office/drawing/2014/main" id="{E91211BC-6BC0-45A5-A4C8-B406DC32D1CD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7351624" y="805295"/>
              <a:ext cx="3732977" cy="2448000"/>
            </a:xfrm>
            <a:prstGeom prst="rect">
              <a:avLst/>
            </a:prstGeom>
          </p:spPr>
        </p:pic>
      </p:grpSp>
      <p:cxnSp>
        <p:nvCxnSpPr>
          <p:cNvPr id="19" name="Connettore diritto 18">
            <a:extLst>
              <a:ext uri="{FF2B5EF4-FFF2-40B4-BE49-F238E27FC236}">
                <a16:creationId xmlns:a16="http://schemas.microsoft.com/office/drawing/2014/main" id="{5128E08A-BF6A-4D78-A3A1-9C8EA330AF69}"/>
              </a:ext>
            </a:extLst>
          </p:cNvPr>
          <p:cNvCxnSpPr>
            <a:cxnSpLocks/>
          </p:cNvCxnSpPr>
          <p:nvPr/>
        </p:nvCxnSpPr>
        <p:spPr>
          <a:xfrm>
            <a:off x="-5452" y="6180505"/>
            <a:ext cx="121920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2" name="Immagine 21">
            <a:extLst>
              <a:ext uri="{FF2B5EF4-FFF2-40B4-BE49-F238E27FC236}">
                <a16:creationId xmlns:a16="http://schemas.microsoft.com/office/drawing/2014/main" id="{B2E12F21-EAFF-4EBD-A4DA-EE719F318A1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354377" y="5941714"/>
            <a:ext cx="3706689" cy="969348"/>
          </a:xfrm>
          <a:prstGeom prst="rect">
            <a:avLst/>
          </a:prstGeom>
        </p:spPr>
      </p:pic>
      <p:sp>
        <p:nvSpPr>
          <p:cNvPr id="23" name="Rettangolo con angoli arrotondati 22">
            <a:hlinkClick r:id="rId5" action="ppaction://hlinksldjump"/>
            <a:extLst>
              <a:ext uri="{FF2B5EF4-FFF2-40B4-BE49-F238E27FC236}">
                <a16:creationId xmlns:a16="http://schemas.microsoft.com/office/drawing/2014/main" id="{45669E6E-CF2E-4241-863C-A3BD267444DE}"/>
              </a:ext>
            </a:extLst>
          </p:cNvPr>
          <p:cNvSpPr/>
          <p:nvPr/>
        </p:nvSpPr>
        <p:spPr>
          <a:xfrm>
            <a:off x="8467725" y="6231039"/>
            <a:ext cx="1319214" cy="357222"/>
          </a:xfrm>
          <a:prstGeom prst="roundRect">
            <a:avLst/>
          </a:prstGeom>
          <a:solidFill>
            <a:srgbClr val="0000FF"/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t-IT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HOME</a:t>
            </a:r>
          </a:p>
        </p:txBody>
      </p:sp>
      <p:pic>
        <p:nvPicPr>
          <p:cNvPr id="24" name="Immagine 23">
            <a:hlinkClick r:id="" action="ppaction://hlinkshowjump?jump=lastslide"/>
            <a:extLst>
              <a:ext uri="{FF2B5EF4-FFF2-40B4-BE49-F238E27FC236}">
                <a16:creationId xmlns:a16="http://schemas.microsoft.com/office/drawing/2014/main" id="{E125E7A4-29A5-4BBC-BDE5-A314B9DE49B3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46898" y="6307134"/>
            <a:ext cx="435828" cy="423888"/>
          </a:xfrm>
          <a:prstGeom prst="rect">
            <a:avLst/>
          </a:prstGeom>
        </p:spPr>
      </p:pic>
      <p:pic>
        <p:nvPicPr>
          <p:cNvPr id="25" name="Immagine 24">
            <a:hlinkClick r:id="" action="ppaction://hlinkshowjump?jump=firstslide"/>
            <a:extLst>
              <a:ext uri="{FF2B5EF4-FFF2-40B4-BE49-F238E27FC236}">
                <a16:creationId xmlns:a16="http://schemas.microsoft.com/office/drawing/2014/main" id="{4D121D0D-B059-4599-8E42-C62BDE6723EC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0415" y="6298373"/>
            <a:ext cx="438813" cy="429858"/>
          </a:xfrm>
          <a:prstGeom prst="rect">
            <a:avLst/>
          </a:prstGeom>
        </p:spPr>
      </p:pic>
      <p:pic>
        <p:nvPicPr>
          <p:cNvPr id="26" name="Immagine 25">
            <a:hlinkClick r:id="" action="ppaction://hlinkshowjump?jump=previousslide"/>
            <a:extLst>
              <a:ext uri="{FF2B5EF4-FFF2-40B4-BE49-F238E27FC236}">
                <a16:creationId xmlns:a16="http://schemas.microsoft.com/office/drawing/2014/main" id="{4E34D02F-41C5-4DC2-B420-1175FB10DF1D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2576" y="6301164"/>
            <a:ext cx="438813" cy="429858"/>
          </a:xfrm>
          <a:prstGeom prst="rect">
            <a:avLst/>
          </a:prstGeom>
        </p:spPr>
      </p:pic>
      <p:pic>
        <p:nvPicPr>
          <p:cNvPr id="27" name="Immagine 26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66E0B568-72E0-4085-8184-E2519AA0A078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94737" y="6301164"/>
            <a:ext cx="438813" cy="4298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626092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olo 6">
            <a:extLst>
              <a:ext uri="{FF2B5EF4-FFF2-40B4-BE49-F238E27FC236}">
                <a16:creationId xmlns:a16="http://schemas.microsoft.com/office/drawing/2014/main" id="{37E8779F-D9A3-459D-9051-1389EE8D958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" y="0"/>
            <a:ext cx="12191999" cy="472742"/>
          </a:xfrm>
          <a:solidFill>
            <a:srgbClr val="CCFFFF"/>
          </a:solidFill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>
            <a:normAutofit fontScale="90000"/>
          </a:bodyPr>
          <a:lstStyle/>
          <a:p>
            <a:pPr algn="ctr"/>
            <a:r>
              <a:rPr lang="it-IT" sz="2800" b="1" cap="all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CONCLUSIONS</a:t>
            </a:r>
          </a:p>
        </p:txBody>
      </p:sp>
      <p:sp>
        <p:nvSpPr>
          <p:cNvPr id="8" name="CasellaDiTesto 7">
            <a:extLst>
              <a:ext uri="{FF2B5EF4-FFF2-40B4-BE49-F238E27FC236}">
                <a16:creationId xmlns:a16="http://schemas.microsoft.com/office/drawing/2014/main" id="{02C18217-8C87-4D1F-A950-83815EB46C0C}"/>
              </a:ext>
            </a:extLst>
          </p:cNvPr>
          <p:cNvSpPr txBox="1"/>
          <p:nvPr/>
        </p:nvSpPr>
        <p:spPr>
          <a:xfrm>
            <a:off x="2121527" y="1655930"/>
            <a:ext cx="3784383" cy="19543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spcAft>
                <a:spcPts val="600"/>
              </a:spcAft>
            </a:pPr>
            <a:r>
              <a:rPr lang="en-US" sz="1600" b="1" dirty="0">
                <a:solidFill>
                  <a:srgbClr val="FF0000"/>
                </a:solidFill>
              </a:rPr>
              <a:t>Focus is on FATALITIES</a:t>
            </a:r>
          </a:p>
          <a:p>
            <a:pPr algn="r">
              <a:spcAft>
                <a:spcPts val="600"/>
              </a:spcAft>
            </a:pPr>
            <a:r>
              <a:rPr lang="en-US" sz="1600" b="1" dirty="0">
                <a:solidFill>
                  <a:srgbClr val="FF0000"/>
                </a:solidFill>
              </a:rPr>
              <a:t>Only includes FLOOD fatalities</a:t>
            </a:r>
          </a:p>
          <a:p>
            <a:pPr algn="r">
              <a:spcAft>
                <a:spcPts val="600"/>
              </a:spcAft>
            </a:pPr>
            <a:r>
              <a:rPr lang="en-US" sz="1600" b="1" dirty="0">
                <a:solidFill>
                  <a:srgbClr val="FF0000"/>
                </a:solidFill>
              </a:rPr>
              <a:t>Provides the profiles of victims</a:t>
            </a:r>
          </a:p>
          <a:p>
            <a:pPr algn="r">
              <a:spcAft>
                <a:spcPts val="600"/>
              </a:spcAft>
            </a:pPr>
            <a:r>
              <a:rPr lang="en-US" sz="1600" b="1" dirty="0">
                <a:solidFill>
                  <a:srgbClr val="FF0000"/>
                </a:solidFill>
              </a:rPr>
              <a:t>Provides information on the accidents</a:t>
            </a:r>
          </a:p>
          <a:p>
            <a:pPr algn="r">
              <a:spcAft>
                <a:spcPts val="600"/>
              </a:spcAft>
            </a:pPr>
            <a:r>
              <a:rPr lang="en-US" sz="1600" b="1" dirty="0">
                <a:solidFill>
                  <a:srgbClr val="FF0000"/>
                </a:solidFill>
              </a:rPr>
              <a:t>Includes events causing one or more FF</a:t>
            </a:r>
          </a:p>
          <a:p>
            <a:pPr algn="r">
              <a:spcAft>
                <a:spcPts val="600"/>
              </a:spcAft>
            </a:pPr>
            <a:r>
              <a:rPr lang="en-US" sz="1600" b="1" dirty="0">
                <a:solidFill>
                  <a:srgbClr val="FF0000"/>
                </a:solidFill>
              </a:rPr>
              <a:t>Locate fatalities at the NUTS 3 level</a:t>
            </a:r>
          </a:p>
        </p:txBody>
      </p:sp>
      <p:pic>
        <p:nvPicPr>
          <p:cNvPr id="9" name="Elemento grafico 8" descr="Busta">
            <a:extLst>
              <a:ext uri="{FF2B5EF4-FFF2-40B4-BE49-F238E27FC236}">
                <a16:creationId xmlns:a16="http://schemas.microsoft.com/office/drawing/2014/main" id="{429C3D8B-F2E1-4960-8A2D-6A3A02C5ADC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507099" y="6299358"/>
            <a:ext cx="344163" cy="344163"/>
          </a:xfrm>
          <a:prstGeom prst="rect">
            <a:avLst/>
          </a:prstGeom>
        </p:spPr>
      </p:pic>
      <p:sp>
        <p:nvSpPr>
          <p:cNvPr id="11" name="CasellaDiTesto 10">
            <a:extLst>
              <a:ext uri="{FF2B5EF4-FFF2-40B4-BE49-F238E27FC236}">
                <a16:creationId xmlns:a16="http://schemas.microsoft.com/office/drawing/2014/main" id="{257A6CA4-0BD9-49A9-A60F-8B8549E45982}"/>
              </a:ext>
            </a:extLst>
          </p:cNvPr>
          <p:cNvSpPr txBox="1"/>
          <p:nvPr/>
        </p:nvSpPr>
        <p:spPr>
          <a:xfrm>
            <a:off x="866364" y="6209830"/>
            <a:ext cx="39410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olga.petrucci@irpi.cnr.it</a:t>
            </a:r>
            <a:endParaRPr lang="en-GB" sz="14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en-GB" sz="1400" b="1" dirty="0">
                <a:solidFill>
                  <a:srgbClr val="3366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If you whish to contribute to enlarge EUFF </a:t>
            </a:r>
            <a:endParaRPr lang="en-GB" sz="14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" name="Rettangolo 1">
            <a:extLst>
              <a:ext uri="{FF2B5EF4-FFF2-40B4-BE49-F238E27FC236}">
                <a16:creationId xmlns:a16="http://schemas.microsoft.com/office/drawing/2014/main" id="{A964893D-B252-4FC7-8D3B-167759AC90BE}"/>
              </a:ext>
            </a:extLst>
          </p:cNvPr>
          <p:cNvSpPr/>
          <p:nvPr/>
        </p:nvSpPr>
        <p:spPr>
          <a:xfrm>
            <a:off x="89891" y="3788009"/>
            <a:ext cx="12001314" cy="21852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80975" indent="-180975" algn="just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b="1" dirty="0">
                <a:solidFill>
                  <a:srgbClr val="3366CC"/>
                </a:solidFill>
              </a:rPr>
              <a:t>This work demonstrate how EUFF database supply realistic figures of fatalities in European countries. </a:t>
            </a:r>
          </a:p>
          <a:p>
            <a:pPr marL="180975" indent="-180975" algn="just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b="1" dirty="0">
                <a:solidFill>
                  <a:srgbClr val="FF0000"/>
                </a:solidFill>
              </a:rPr>
              <a:t>EUFF data possible applications:</a:t>
            </a:r>
            <a:r>
              <a:rPr lang="en-US" b="1" dirty="0">
                <a:solidFill>
                  <a:srgbClr val="3366CC"/>
                </a:solidFill>
              </a:rPr>
              <a:t> </a:t>
            </a:r>
            <a:r>
              <a:rPr lang="en-US" b="1" dirty="0">
                <a:solidFill>
                  <a:srgbClr val="FF0000"/>
                </a:solidFill>
              </a:rPr>
              <a:t>a)</a:t>
            </a:r>
            <a:r>
              <a:rPr lang="en-US" b="1" dirty="0">
                <a:solidFill>
                  <a:srgbClr val="3366CC"/>
                </a:solidFill>
              </a:rPr>
              <a:t> assess the effects of climate change on flood mortality; </a:t>
            </a:r>
            <a:r>
              <a:rPr lang="en-US" b="1" dirty="0">
                <a:solidFill>
                  <a:srgbClr val="FF0000"/>
                </a:solidFill>
              </a:rPr>
              <a:t>b)</a:t>
            </a:r>
            <a:r>
              <a:rPr lang="en-US" b="1" dirty="0">
                <a:solidFill>
                  <a:srgbClr val="3366CC"/>
                </a:solidFill>
              </a:rPr>
              <a:t> detect differences in mortality related to demographics, economic and developments of the area; </a:t>
            </a:r>
            <a:r>
              <a:rPr lang="en-US" b="1" dirty="0">
                <a:solidFill>
                  <a:srgbClr val="FF0000"/>
                </a:solidFill>
              </a:rPr>
              <a:t>c)</a:t>
            </a:r>
            <a:r>
              <a:rPr lang="en-US" b="1" dirty="0">
                <a:solidFill>
                  <a:srgbClr val="3366CC"/>
                </a:solidFill>
              </a:rPr>
              <a:t> calibrate threshold models of rain causing deathly floods; </a:t>
            </a:r>
            <a:r>
              <a:rPr lang="en-US" b="1" dirty="0">
                <a:solidFill>
                  <a:srgbClr val="FF0000"/>
                </a:solidFill>
              </a:rPr>
              <a:t>d)</a:t>
            </a:r>
            <a:r>
              <a:rPr lang="en-US" b="1" dirty="0">
                <a:solidFill>
                  <a:srgbClr val="3366CC"/>
                </a:solidFill>
              </a:rPr>
              <a:t> validate flood risk models for the estimation of expected fatalities; </a:t>
            </a:r>
            <a:r>
              <a:rPr lang="en-US" b="1" dirty="0">
                <a:solidFill>
                  <a:srgbClr val="FF0000"/>
                </a:solidFill>
              </a:rPr>
              <a:t>e) </a:t>
            </a:r>
            <a:r>
              <a:rPr lang="en-US" b="1" dirty="0">
                <a:solidFill>
                  <a:srgbClr val="3366CC"/>
                </a:solidFill>
              </a:rPr>
              <a:t>shape public policies and civil protection activities to minimize the number of flood fatalities in the future.  </a:t>
            </a:r>
          </a:p>
          <a:p>
            <a:pPr marL="180975" indent="-180975" algn="just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b="1" dirty="0">
                <a:solidFill>
                  <a:srgbClr val="3366CC"/>
                </a:solidFill>
              </a:rPr>
              <a:t>We encourage researchers working in European countries to </a:t>
            </a:r>
            <a:r>
              <a:rPr lang="en-US" b="1" dirty="0">
                <a:solidFill>
                  <a:srgbClr val="FF0000"/>
                </a:solidFill>
              </a:rPr>
              <a:t>collaborate with us to increase spatial coverage </a:t>
            </a:r>
            <a:r>
              <a:rPr lang="en-US" b="1" dirty="0">
                <a:solidFill>
                  <a:srgbClr val="3366CC"/>
                </a:solidFill>
              </a:rPr>
              <a:t>of the database and promote its common use in studies on flood mortality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endParaRPr lang="it-IT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cxnSp>
        <p:nvCxnSpPr>
          <p:cNvPr id="12" name="Connettore diritto 11">
            <a:extLst>
              <a:ext uri="{FF2B5EF4-FFF2-40B4-BE49-F238E27FC236}">
                <a16:creationId xmlns:a16="http://schemas.microsoft.com/office/drawing/2014/main" id="{0268E909-31D6-4530-8D57-AF0BB271BFB9}"/>
              </a:ext>
            </a:extLst>
          </p:cNvPr>
          <p:cNvCxnSpPr>
            <a:cxnSpLocks/>
          </p:cNvCxnSpPr>
          <p:nvPr/>
        </p:nvCxnSpPr>
        <p:spPr>
          <a:xfrm>
            <a:off x="-5452" y="6180505"/>
            <a:ext cx="121920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" name="Immagine 9">
            <a:extLst>
              <a:ext uri="{FF2B5EF4-FFF2-40B4-BE49-F238E27FC236}">
                <a16:creationId xmlns:a16="http://schemas.microsoft.com/office/drawing/2014/main" id="{04196378-41B2-4E94-B777-993671AB673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478378" y="662801"/>
            <a:ext cx="2362615" cy="918263"/>
          </a:xfrm>
          <a:prstGeom prst="rect">
            <a:avLst/>
          </a:prstGeom>
        </p:spPr>
      </p:pic>
      <p:pic>
        <p:nvPicPr>
          <p:cNvPr id="14" name="Picture 8" descr="CRED on Twitter: &quot;The main objectives of EM-DAT are to inform humanitarian  action at national &amp; international levels to improve rational  decision-making in disaster preparedness, provide objective data for  assessing communities' vulnerability">
            <a:extLst>
              <a:ext uri="{FF2B5EF4-FFF2-40B4-BE49-F238E27FC236}">
                <a16:creationId xmlns:a16="http://schemas.microsoft.com/office/drawing/2014/main" id="{69F15411-CBCF-4E35-BAC2-90E827CABB73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2752" r="8467"/>
          <a:stretch/>
        </p:blipFill>
        <p:spPr bwMode="auto">
          <a:xfrm>
            <a:off x="7076419" y="511614"/>
            <a:ext cx="2051006" cy="540000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10" descr="Dartmouth Flood Observatory (DFO) | UN-SPIDER Knowledge Portal">
            <a:extLst>
              <a:ext uri="{FF2B5EF4-FFF2-40B4-BE49-F238E27FC236}">
                <a16:creationId xmlns:a16="http://schemas.microsoft.com/office/drawing/2014/main" id="{80E01B40-D861-41EB-816F-FB02D9042D41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702" b="26061"/>
          <a:stretch/>
        </p:blipFill>
        <p:spPr bwMode="auto">
          <a:xfrm>
            <a:off x="9235663" y="1122337"/>
            <a:ext cx="2051006" cy="504000"/>
          </a:xfrm>
          <a:prstGeom prst="rect">
            <a:avLst/>
          </a:prstGeom>
          <a:noFill/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Immagine 15">
            <a:extLst>
              <a:ext uri="{FF2B5EF4-FFF2-40B4-BE49-F238E27FC236}">
                <a16:creationId xmlns:a16="http://schemas.microsoft.com/office/drawing/2014/main" id="{5F700776-A2C8-45CD-8018-925B213C59D8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9218979" y="505198"/>
            <a:ext cx="2055305" cy="540000"/>
          </a:xfrm>
          <a:prstGeom prst="rect">
            <a:avLst/>
          </a:prstGeom>
          <a:solidFill>
            <a:schemeClr val="bg1"/>
          </a:solidFill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sp>
        <p:nvSpPr>
          <p:cNvPr id="17" name="CasellaDiTesto 16">
            <a:extLst>
              <a:ext uri="{FF2B5EF4-FFF2-40B4-BE49-F238E27FC236}">
                <a16:creationId xmlns:a16="http://schemas.microsoft.com/office/drawing/2014/main" id="{75AD5FF8-D473-4495-A68E-86134D20AC9B}"/>
              </a:ext>
            </a:extLst>
          </p:cNvPr>
          <p:cNvSpPr txBox="1"/>
          <p:nvPr/>
        </p:nvSpPr>
        <p:spPr>
          <a:xfrm>
            <a:off x="7076419" y="1098849"/>
            <a:ext cx="2051006" cy="538609"/>
          </a:xfrm>
          <a:prstGeom prst="rect">
            <a:avLst/>
          </a:prstGeom>
          <a:solidFill>
            <a:schemeClr val="bg1"/>
          </a:solidFill>
          <a:ln>
            <a:solidFill>
              <a:srgbClr val="3366CC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en-US" sz="1600" b="1" i="1" dirty="0">
                <a:solidFill>
                  <a:srgbClr val="FF0000"/>
                </a:solidFill>
              </a:rPr>
              <a:t>HANZE-E</a:t>
            </a:r>
            <a:r>
              <a:rPr lang="en-US" dirty="0">
                <a:solidFill>
                  <a:srgbClr val="3366CC"/>
                </a:solidFill>
              </a:rPr>
              <a:t> </a:t>
            </a:r>
          </a:p>
          <a:p>
            <a:r>
              <a:rPr lang="en-US" sz="1100" b="1" dirty="0">
                <a:solidFill>
                  <a:srgbClr val="3333CC"/>
                </a:solidFill>
              </a:rPr>
              <a:t>Historical Analysis of NH in EU</a:t>
            </a:r>
            <a:endParaRPr lang="it-IT" sz="1100" b="1" dirty="0">
              <a:solidFill>
                <a:srgbClr val="3333CC"/>
              </a:solidFill>
            </a:endParaRPr>
          </a:p>
        </p:txBody>
      </p:sp>
      <p:sp>
        <p:nvSpPr>
          <p:cNvPr id="18" name="CasellaDiTesto 17">
            <a:extLst>
              <a:ext uri="{FF2B5EF4-FFF2-40B4-BE49-F238E27FC236}">
                <a16:creationId xmlns:a16="http://schemas.microsoft.com/office/drawing/2014/main" id="{DF496400-1E87-4449-9B16-954E4A2D0195}"/>
              </a:ext>
            </a:extLst>
          </p:cNvPr>
          <p:cNvSpPr txBox="1"/>
          <p:nvPr/>
        </p:nvSpPr>
        <p:spPr>
          <a:xfrm>
            <a:off x="6173504" y="1655930"/>
            <a:ext cx="5366766" cy="19543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600"/>
              </a:spcAft>
            </a:pPr>
            <a:r>
              <a:rPr lang="en-US" sz="1600" b="1" dirty="0">
                <a:solidFill>
                  <a:srgbClr val="3366CC"/>
                </a:solidFill>
              </a:rPr>
              <a:t>Focus is on FLOODS</a:t>
            </a:r>
          </a:p>
          <a:p>
            <a:pPr>
              <a:spcAft>
                <a:spcPts val="600"/>
              </a:spcAft>
            </a:pPr>
            <a:r>
              <a:rPr lang="en-US" sz="1600" b="1" dirty="0">
                <a:solidFill>
                  <a:srgbClr val="3366CC"/>
                </a:solidFill>
              </a:rPr>
              <a:t>Merge fatalities caused by floods and other natural hazards</a:t>
            </a:r>
          </a:p>
          <a:p>
            <a:pPr>
              <a:spcAft>
                <a:spcPts val="600"/>
              </a:spcAft>
            </a:pPr>
            <a:r>
              <a:rPr lang="en-US" sz="1600" b="1" dirty="0">
                <a:solidFill>
                  <a:srgbClr val="3366CC"/>
                </a:solidFill>
              </a:rPr>
              <a:t>Do not provide the profiles of victims</a:t>
            </a:r>
          </a:p>
          <a:p>
            <a:pPr>
              <a:spcAft>
                <a:spcPts val="600"/>
              </a:spcAft>
            </a:pPr>
            <a:r>
              <a:rPr lang="en-US" sz="1600" b="1" dirty="0">
                <a:solidFill>
                  <a:srgbClr val="3366CC"/>
                </a:solidFill>
              </a:rPr>
              <a:t>Do not provide information on the accidents</a:t>
            </a:r>
          </a:p>
          <a:p>
            <a:pPr>
              <a:spcAft>
                <a:spcPts val="600"/>
              </a:spcAft>
            </a:pPr>
            <a:r>
              <a:rPr lang="en-US" sz="1600" b="1" dirty="0">
                <a:solidFill>
                  <a:srgbClr val="3366CC"/>
                </a:solidFill>
              </a:rPr>
              <a:t>Exclude events causing a few fatalities</a:t>
            </a:r>
          </a:p>
          <a:p>
            <a:pPr>
              <a:spcAft>
                <a:spcPts val="600"/>
              </a:spcAft>
            </a:pPr>
            <a:r>
              <a:rPr lang="en-US" sz="1600" b="1" dirty="0">
                <a:solidFill>
                  <a:srgbClr val="3366CC"/>
                </a:solidFill>
              </a:rPr>
              <a:t>Fatalities are not detailed geographically located</a:t>
            </a:r>
          </a:p>
        </p:txBody>
      </p:sp>
      <p:cxnSp>
        <p:nvCxnSpPr>
          <p:cNvPr id="6" name="Connettore diritto 5">
            <a:extLst>
              <a:ext uri="{FF2B5EF4-FFF2-40B4-BE49-F238E27FC236}">
                <a16:creationId xmlns:a16="http://schemas.microsoft.com/office/drawing/2014/main" id="{34A9FED5-0D90-462A-A16E-5B0EBFCC7CAA}"/>
              </a:ext>
            </a:extLst>
          </p:cNvPr>
          <p:cNvCxnSpPr>
            <a:cxnSpLocks/>
            <a:stCxn id="7" idx="2"/>
          </p:cNvCxnSpPr>
          <p:nvPr/>
        </p:nvCxnSpPr>
        <p:spPr>
          <a:xfrm>
            <a:off x="6096001" y="472742"/>
            <a:ext cx="0" cy="3137569"/>
          </a:xfrm>
          <a:prstGeom prst="line">
            <a:avLst/>
          </a:prstGeom>
          <a:ln w="57150">
            <a:solidFill>
              <a:srgbClr val="FF000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Connettore diritto 18">
            <a:extLst>
              <a:ext uri="{FF2B5EF4-FFF2-40B4-BE49-F238E27FC236}">
                <a16:creationId xmlns:a16="http://schemas.microsoft.com/office/drawing/2014/main" id="{C0914052-8A4D-4FE0-816E-9AB2B08B7E91}"/>
              </a:ext>
            </a:extLst>
          </p:cNvPr>
          <p:cNvCxnSpPr>
            <a:cxnSpLocks/>
          </p:cNvCxnSpPr>
          <p:nvPr/>
        </p:nvCxnSpPr>
        <p:spPr>
          <a:xfrm>
            <a:off x="0" y="3610311"/>
            <a:ext cx="12186548" cy="0"/>
          </a:xfrm>
          <a:prstGeom prst="line">
            <a:avLst/>
          </a:prstGeom>
          <a:ln w="57150">
            <a:solidFill>
              <a:srgbClr val="FF000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5" name="Immagine 24">
            <a:extLst>
              <a:ext uri="{FF2B5EF4-FFF2-40B4-BE49-F238E27FC236}">
                <a16:creationId xmlns:a16="http://schemas.microsoft.com/office/drawing/2014/main" id="{01AA3EFF-5BEB-49D0-A9EB-E68AE2B849A7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8354377" y="5941714"/>
            <a:ext cx="3706689" cy="969348"/>
          </a:xfrm>
          <a:prstGeom prst="rect">
            <a:avLst/>
          </a:prstGeom>
        </p:spPr>
      </p:pic>
      <p:sp>
        <p:nvSpPr>
          <p:cNvPr id="26" name="Rettangolo con angoli arrotondati 25">
            <a:hlinkClick r:id="rId10" action="ppaction://hlinksldjump"/>
            <a:extLst>
              <a:ext uri="{FF2B5EF4-FFF2-40B4-BE49-F238E27FC236}">
                <a16:creationId xmlns:a16="http://schemas.microsoft.com/office/drawing/2014/main" id="{AD79B2CF-83EE-409E-A9FC-AB2892882280}"/>
              </a:ext>
            </a:extLst>
          </p:cNvPr>
          <p:cNvSpPr/>
          <p:nvPr/>
        </p:nvSpPr>
        <p:spPr>
          <a:xfrm>
            <a:off x="8467725" y="6231039"/>
            <a:ext cx="1319214" cy="357222"/>
          </a:xfrm>
          <a:prstGeom prst="roundRect">
            <a:avLst/>
          </a:prstGeom>
          <a:solidFill>
            <a:srgbClr val="0000FF"/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t-IT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HOME</a:t>
            </a:r>
          </a:p>
        </p:txBody>
      </p:sp>
      <p:pic>
        <p:nvPicPr>
          <p:cNvPr id="27" name="Immagine 26">
            <a:hlinkClick r:id="" action="ppaction://hlinkshowjump?jump=lastslide"/>
            <a:extLst>
              <a:ext uri="{FF2B5EF4-FFF2-40B4-BE49-F238E27FC236}">
                <a16:creationId xmlns:a16="http://schemas.microsoft.com/office/drawing/2014/main" id="{E6FC537E-4F39-4674-9F90-3F2EB6D16107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48161" y="6293495"/>
            <a:ext cx="435828" cy="423888"/>
          </a:xfrm>
          <a:prstGeom prst="rect">
            <a:avLst/>
          </a:prstGeom>
        </p:spPr>
      </p:pic>
      <p:pic>
        <p:nvPicPr>
          <p:cNvPr id="28" name="Immagine 27">
            <a:hlinkClick r:id="" action="ppaction://hlinkshowjump?jump=firstslide"/>
            <a:extLst>
              <a:ext uri="{FF2B5EF4-FFF2-40B4-BE49-F238E27FC236}">
                <a16:creationId xmlns:a16="http://schemas.microsoft.com/office/drawing/2014/main" id="{929F407F-28E9-41C6-898C-457B36DE47CB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91678" y="6284734"/>
            <a:ext cx="438813" cy="429858"/>
          </a:xfrm>
          <a:prstGeom prst="rect">
            <a:avLst/>
          </a:prstGeom>
        </p:spPr>
      </p:pic>
      <p:pic>
        <p:nvPicPr>
          <p:cNvPr id="29" name="Immagine 28">
            <a:hlinkClick r:id="" action="ppaction://hlinkshowjump?jump=previousslide"/>
            <a:extLst>
              <a:ext uri="{FF2B5EF4-FFF2-40B4-BE49-F238E27FC236}">
                <a16:creationId xmlns:a16="http://schemas.microsoft.com/office/drawing/2014/main" id="{ECFD4E73-71D3-4532-9BB6-735DD0C30ED5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43839" y="6287525"/>
            <a:ext cx="438813" cy="429858"/>
          </a:xfrm>
          <a:prstGeom prst="rect">
            <a:avLst/>
          </a:prstGeom>
        </p:spPr>
      </p:pic>
      <p:pic>
        <p:nvPicPr>
          <p:cNvPr id="30" name="Immagine 29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5D23BC92-D9C8-4211-94A7-0920A6ED0DA1}"/>
              </a:ext>
            </a:extLst>
          </p:cNvPr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6000" y="6287525"/>
            <a:ext cx="438813" cy="429858"/>
          </a:xfrm>
          <a:prstGeom prst="rect">
            <a:avLst/>
          </a:prstGeom>
        </p:spPr>
      </p:pic>
      <p:sp>
        <p:nvSpPr>
          <p:cNvPr id="3" name="Rettangolo 2">
            <a:hlinkClick r:id="rId10" action="ppaction://hlinksldjump"/>
            <a:extLst>
              <a:ext uri="{FF2B5EF4-FFF2-40B4-BE49-F238E27FC236}">
                <a16:creationId xmlns:a16="http://schemas.microsoft.com/office/drawing/2014/main" id="{1F5B1DF9-7053-45A0-BEBD-DA0E093D48BA}"/>
              </a:ext>
            </a:extLst>
          </p:cNvPr>
          <p:cNvSpPr/>
          <p:nvPr/>
        </p:nvSpPr>
        <p:spPr>
          <a:xfrm>
            <a:off x="-5452" y="-100668"/>
            <a:ext cx="12192000" cy="628114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553192144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2085</TotalTime>
  <Words>1122</Words>
  <Application>Microsoft Office PowerPoint</Application>
  <PresentationFormat>Widescreen</PresentationFormat>
  <Paragraphs>193</Paragraphs>
  <Slides>11</Slides>
  <Notes>1</Notes>
  <HiddenSlides>0</HiddenSlides>
  <MMClips>0</MMClips>
  <ScaleCrop>false</ScaleCrop>
  <HeadingPairs>
    <vt:vector size="6" baseType="variant">
      <vt:variant>
        <vt:lpstr>Caratteri utilizzati</vt:lpstr>
      </vt:variant>
      <vt:variant>
        <vt:i4>5</vt:i4>
      </vt:variant>
      <vt:variant>
        <vt:lpstr>Tema</vt:lpstr>
      </vt:variant>
      <vt:variant>
        <vt:i4>1</vt:i4>
      </vt:variant>
      <vt:variant>
        <vt:lpstr>Titoli diapositive</vt:lpstr>
      </vt:variant>
      <vt:variant>
        <vt:i4>11</vt:i4>
      </vt:variant>
    </vt:vector>
  </HeadingPairs>
  <TitlesOfParts>
    <vt:vector size="17" baseType="lpstr">
      <vt:lpstr>Arial</vt:lpstr>
      <vt:lpstr>Calibri</vt:lpstr>
      <vt:lpstr>Calibri Light</vt:lpstr>
      <vt:lpstr>Symbol</vt:lpstr>
      <vt:lpstr>Times New Roman</vt:lpstr>
      <vt:lpstr>Tema di Office</vt:lpstr>
      <vt:lpstr>Presentazione standard di PowerPoint</vt:lpstr>
      <vt:lpstr>SUMMARY</vt:lpstr>
      <vt:lpstr>THE PROBLEM: FLOOD FATALITIES</vt:lpstr>
      <vt:lpstr>Euff (EUROPEAN FLOOD FATALITIES) database</vt:lpstr>
      <vt:lpstr>THE METHODOLOGICAL APPROACH</vt:lpstr>
      <vt:lpstr>EM-DAT (Emergency Events Database)</vt:lpstr>
      <vt:lpstr>DFA (Dartmouth Flood observatory Archive)</vt:lpstr>
      <vt:lpstr>EPF (European Past Floods)</vt:lpstr>
      <vt:lpstr>HANZE-E (Historical Analysis of Natural Hazards)</vt:lpstr>
      <vt:lpstr>Results: comparison of the number of flood fatalities in EUFF and other databases</vt:lpstr>
      <vt:lpstr>CONCLUSIONS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Presentazione standard di PowerPoint</dc:title>
  <dc:creator>Olga</dc:creator>
  <cp:lastModifiedBy>Michele M</cp:lastModifiedBy>
  <cp:revision>133</cp:revision>
  <dcterms:created xsi:type="dcterms:W3CDTF">2021-04-15T07:52:53Z</dcterms:created>
  <dcterms:modified xsi:type="dcterms:W3CDTF">2021-04-23T15:31:00Z</dcterms:modified>
</cp:coreProperties>
</file>