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60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399A-4923-40E1-BB30-64CD85339F06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E86FA-11F8-4CA1-8D64-D7836CAE1AC6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3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7772-66D5-4B97-9785-8B7C992B51A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1863-4DBA-45C1-94B0-F0B04FC09677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9B03-2EF8-4B22-82BA-6FE405A84C75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887-67AF-4E1E-BCC8-CAC5B005C9FA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2BE6-8DCA-4A36-B6DC-68C691B19EDE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1F-A6BE-4305-9814-2080CA9D68F8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B724-BE52-4C21-A236-8FCEC5079F23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B478-30BB-49D5-8BC8-C9C0E2A3D400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2FD-3B8D-4131-A330-24CFF5B7864D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DB31-86BC-4F19-98E0-B28FE8877FCF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4-0EC4-4A45-B699-24A2562B3FD1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CD21E-0CFD-4A90-84B6-069701F6E2AF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"The effects of graphite and particles size on reflectance spectra of silicate" E. Bruschini, C. Carli, F. Capaccioni, M. Vincendon, A.-C. Buellet, M. Ferrari, F. Vetere, A. Secchiari, D. Perugini, A. Montanini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FC47-7F29-4166-97F2-20644437C1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5109028" cy="5143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0487" y="4960884"/>
            <a:ext cx="49082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credits: https://solarsystem.nasa.gov/resources/771/colors-of-the-innermost-planet-view-1/?category=planets_mercury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8377" y="273270"/>
            <a:ext cx="3866803" cy="923330"/>
          </a:xfrm>
          <a:prstGeom prst="rect">
            <a:avLst/>
          </a:prstGeom>
          <a:ln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ook Antiqua" panose="02040602050305030304" pitchFamily="18" charset="0"/>
                <a:cs typeface="Arial" panose="020B0604020202020204" pitchFamily="34" charset="0"/>
              </a:rPr>
              <a:t>The effects of graphite and particles size on reflectance spectra of silicates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57648" y="1769393"/>
            <a:ext cx="3568262" cy="253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800"/>
              </a:spcAft>
            </a:pP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Bruschini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Carli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Capaccioni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Vincendon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A.-C. Buellet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Ferrari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Vetere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Secchiari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Perugini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1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Montanini</a:t>
            </a:r>
            <a:r>
              <a:rPr lang="it-IT" sz="1000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it-IT" sz="10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</a:pPr>
            <a:r>
              <a:rPr lang="it-IT" sz="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</a:t>
            </a:r>
            <a:r>
              <a:rPr lang="it-IT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Space </a:t>
            </a:r>
            <a:r>
              <a:rPr lang="it-IT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Astrophysics</a:t>
            </a:r>
            <a:r>
              <a:rPr lang="it-IT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Planetology</a:t>
            </a:r>
            <a:r>
              <a:rPr lang="it-IT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INAF, Via del Fosso del Cavaliere, 100, 00133 Rome, </a:t>
            </a:r>
            <a:r>
              <a:rPr lang="it-IT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</a:pPr>
            <a:r>
              <a:rPr lang="en-US" sz="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IAS, 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Bâtiment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121, CNRS / 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Paris-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Saclay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Orsay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France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</a:pPr>
            <a:r>
              <a:rPr lang="en-US" sz="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Mineralogy, Leibniz 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Hannover, 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Callinstrasse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 30167 Hannover, Germany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</a:pPr>
            <a:r>
              <a:rPr lang="en-US" sz="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Dept. of Chemistry, Life Sciences and Environmental Sustainability University of Parma, Parco Area 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Scienze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157/a, 43124 Parma, Italy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</a:pPr>
            <a:r>
              <a:rPr lang="en-US" sz="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Perugia, Department of Physics and Geology Piazza </a:t>
            </a:r>
            <a:r>
              <a:rPr lang="en-US" sz="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US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06100 Perugia, Italy</a:t>
            </a:r>
            <a:endParaRPr lang="it-I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10" y="3300248"/>
            <a:ext cx="2647412" cy="166112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444206" y="4744337"/>
            <a:ext cx="2664826" cy="21544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Image from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Nestola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et al 2020, PNAS 117.41 (2020)</a:t>
            </a:r>
          </a:p>
        </p:txBody>
      </p:sp>
    </p:spTree>
    <p:extLst>
      <p:ext uri="{BB962C8B-B14F-4D97-AF65-F5344CB8AC3E}">
        <p14:creationId xmlns:p14="http://schemas.microsoft.com/office/powerpoint/2010/main" val="22672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15" y="2216076"/>
            <a:ext cx="4702629" cy="2427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035" y="2072215"/>
            <a:ext cx="4519965" cy="25014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9314" y="42800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HB + GR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4117" y="1056552"/>
            <a:ext cx="8505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broad band centered @ ca 1100 nm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Drastic reduction of spectral contrast and reflectance with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graphite content</a:t>
            </a:r>
          </a:p>
        </p:txBody>
      </p:sp>
      <p:sp>
        <p:nvSpPr>
          <p:cNvPr id="8" name="Нижний колонтитул 1">
            <a:extLst>
              <a:ext uri="{FF2B5EF4-FFF2-40B4-BE49-F238E27FC236}">
                <a16:creationId xmlns="" xmlns:a16="http://schemas.microsoft.com/office/drawing/2014/main" id="{8FAEA896-02B7-4618-9F25-853ED6EB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9314" y="53578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HB + GR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25" y="1003426"/>
            <a:ext cx="3669455" cy="40279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83314" y="1538515"/>
            <a:ext cx="442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Similar behavior of BC1 and BC2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97829" y="2909085"/>
            <a:ext cx="442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Similar derivative of BC1 and BC2 with respect to graphite</a:t>
            </a:r>
          </a:p>
        </p:txBody>
      </p:sp>
      <p:sp>
        <p:nvSpPr>
          <p:cNvPr id="8" name="Нижний колонтитул 1">
            <a:extLst>
              <a:ext uri="{FF2B5EF4-FFF2-40B4-BE49-F238E27FC236}">
                <a16:creationId xmlns="" xmlns:a16="http://schemas.microsoft.com/office/drawing/2014/main" id="{FD270933-F276-45F8-AEC4-A906EFC8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9314" y="53578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HB + GR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3817"/>
            <a:ext cx="5401429" cy="32389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04114" y="2177141"/>
            <a:ext cx="310605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good linear relationship between BD and BA</a:t>
            </a:r>
          </a:p>
        </p:txBody>
      </p:sp>
      <p:sp>
        <p:nvSpPr>
          <p:cNvPr id="7" name="Нижний колонтитул 1">
            <a:extLst>
              <a:ext uri="{FF2B5EF4-FFF2-40B4-BE49-F238E27FC236}">
                <a16:creationId xmlns="" xmlns:a16="http://schemas.microsoft.com/office/drawing/2014/main" id="{D6D55276-7983-4A27-97C4-28D78812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9593"/>
            <a:ext cx="5399315" cy="36009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9314" y="53578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HB at different grainsizes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631543" y="1266189"/>
            <a:ext cx="310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good relationship between BC1 and BC2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31542" y="2371695"/>
            <a:ext cx="310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∂BC1/∂GR ≈ ∂BC2/∂GR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631542" y="3212967"/>
            <a:ext cx="310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BC2 more sensitive than BC1</a:t>
            </a:r>
          </a:p>
        </p:txBody>
      </p:sp>
      <p:sp>
        <p:nvSpPr>
          <p:cNvPr id="9" name="Нижний колонтитул 1">
            <a:extLst>
              <a:ext uri="{FF2B5EF4-FFF2-40B4-BE49-F238E27FC236}">
                <a16:creationId xmlns="" xmlns:a16="http://schemas.microsoft.com/office/drawing/2014/main" id="{1CFB582A-FE41-43F5-87CF-4CA7E42A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1687"/>
            <a:ext cx="6255657" cy="39573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4797" y="53578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HB spectral slopes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55657" y="2022611"/>
            <a:ext cx="255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Negative ∂SL/∂GR and ∂SL/∂grain size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55657" y="3194102"/>
            <a:ext cx="255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 not so effective in reducing the slopes as in GN </a:t>
            </a:r>
          </a:p>
        </p:txBody>
      </p:sp>
      <p:sp>
        <p:nvSpPr>
          <p:cNvPr id="8" name="Нижний колонтитул 1">
            <a:extLst>
              <a:ext uri="{FF2B5EF4-FFF2-40B4-BE49-F238E27FC236}">
                <a16:creationId xmlns="" xmlns:a16="http://schemas.microsoft.com/office/drawing/2014/main" id="{56C05AD3-E55A-4DC7-BDFC-7CF2D41A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0993"/>
            <a:ext cx="5486400" cy="38344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4797" y="51833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GL + GR</a:t>
            </a:r>
          </a:p>
        </p:txBody>
      </p:sp>
      <p:sp>
        <p:nvSpPr>
          <p:cNvPr id="7" name="Rettangolo 6"/>
          <p:cNvSpPr/>
          <p:nvPr/>
        </p:nvSpPr>
        <p:spPr>
          <a:xfrm>
            <a:off x="5486400" y="950993"/>
            <a:ext cx="3326376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broad band centered @ ca 1050 nm</a:t>
            </a:r>
          </a:p>
        </p:txBody>
      </p:sp>
      <p:sp>
        <p:nvSpPr>
          <p:cNvPr id="8" name="Rettangolo 7"/>
          <p:cNvSpPr/>
          <p:nvPr/>
        </p:nvSpPr>
        <p:spPr>
          <a:xfrm>
            <a:off x="5486400" y="1998742"/>
            <a:ext cx="3326376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Many other peaks less or more visible with graphite content</a:t>
            </a:r>
          </a:p>
        </p:txBody>
      </p:sp>
      <p:sp>
        <p:nvSpPr>
          <p:cNvPr id="9" name="Rettangolo 8"/>
          <p:cNvSpPr/>
          <p:nvPr/>
        </p:nvSpPr>
        <p:spPr>
          <a:xfrm>
            <a:off x="5483794" y="3285195"/>
            <a:ext cx="3326376" cy="153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Drastic reduction of spectral contrast and reflectance with graphite content</a:t>
            </a:r>
          </a:p>
        </p:txBody>
      </p:sp>
      <p:sp>
        <p:nvSpPr>
          <p:cNvPr id="10" name="Нижний колонтитул 1">
            <a:extLst>
              <a:ext uri="{FF2B5EF4-FFF2-40B4-BE49-F238E27FC236}">
                <a16:creationId xmlns="" xmlns:a16="http://schemas.microsoft.com/office/drawing/2014/main" id="{47CA6DB9-748B-4C9C-B5C3-ECB682BE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4797" y="50871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GL + GR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9" y="1004666"/>
            <a:ext cx="5780327" cy="3924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02246" y="1120780"/>
            <a:ext cx="3044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BC2 (pink bars) much more reliable than BC1 (open symbols)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902246" y="2589611"/>
            <a:ext cx="3044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BC2 shift to lower wavelengths for small grainsize and to higher wavelengths for coarser grains</a:t>
            </a:r>
          </a:p>
        </p:txBody>
      </p:sp>
      <p:sp>
        <p:nvSpPr>
          <p:cNvPr id="7" name="Нижний колонтитул 1">
            <a:extLst>
              <a:ext uri="{FF2B5EF4-FFF2-40B4-BE49-F238E27FC236}">
                <a16:creationId xmlns="" xmlns:a16="http://schemas.microsoft.com/office/drawing/2014/main" id="{3BB9F428-65AE-4044-B3A2-1AC0D3EE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4797" y="53578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GL + GR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6379"/>
            <a:ext cx="5167086" cy="255451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04114" y="2054032"/>
            <a:ext cx="310605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good linear relationship between BD and BA</a:t>
            </a:r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="" xmlns:a16="http://schemas.microsoft.com/office/drawing/2014/main" id="{AA6779D5-3403-4D68-8E9A-4947B6F7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9314" y="53578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GL at different grainsizes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10"/>
            <a:ext cx="5355771" cy="360095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04114" y="1336449"/>
            <a:ext cx="310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good relationship between BC1 and BC2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04113" y="2441955"/>
            <a:ext cx="310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∂BC1/∂GR &lt;&lt; ∂BC2/∂GR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04113" y="3283227"/>
            <a:ext cx="310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BC2 more sensitive than BC1</a:t>
            </a:r>
          </a:p>
        </p:txBody>
      </p:sp>
      <p:sp>
        <p:nvSpPr>
          <p:cNvPr id="8" name="Нижний колонтитул 1">
            <a:extLst>
              <a:ext uri="{FF2B5EF4-FFF2-40B4-BE49-F238E27FC236}">
                <a16:creationId xmlns="" xmlns:a16="http://schemas.microsoft.com/office/drawing/2014/main" id="{B735FE8A-8B15-4F9D-9814-0B8C8481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6" y="785814"/>
            <a:ext cx="5762170" cy="40984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04797" y="53578"/>
            <a:ext cx="8505372" cy="677108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18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GL spectral slopes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75086" y="1292789"/>
            <a:ext cx="3135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Complex behavior of  ∂SL/∂GR and ∂SL/∂grain size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675086" y="2836465"/>
            <a:ext cx="3135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Huge variations of the slopes for the spectral ranges 750-500 and 750-560 nm</a:t>
            </a:r>
          </a:p>
        </p:txBody>
      </p:sp>
      <p:sp>
        <p:nvSpPr>
          <p:cNvPr id="9" name="Нижний колонтитул 1">
            <a:extLst>
              <a:ext uri="{FF2B5EF4-FFF2-40B4-BE49-F238E27FC236}">
                <a16:creationId xmlns="" xmlns:a16="http://schemas.microsoft.com/office/drawing/2014/main" id="{92D28EA9-2118-4457-989E-983B4CE6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799" y="112114"/>
            <a:ext cx="8505372" cy="523220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4800" y="1143000"/>
            <a:ext cx="850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Graphite mixed with silicates could possibly explain the low reflectance of Mercury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4799" y="2273300"/>
            <a:ext cx="850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Graphite is found in many meteorites like chondrites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achondrites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(especially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ureilites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up to 4-5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4798" y="3822700"/>
            <a:ext cx="8505371" cy="830997"/>
          </a:xfrm>
          <a:prstGeom prst="rect">
            <a:avLst/>
          </a:prstGeom>
          <a:noFill/>
          <a:ln w="28575" cap="sq">
            <a:solidFill>
              <a:srgbClr val="FF0066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systematic works addressing the effect of graphite on reflectance spectra of silicates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E291647B-8C40-4CB0-9AAE-4BEDCC77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3830" y="53578"/>
            <a:ext cx="8505372" cy="830997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Conclusions</a:t>
            </a:r>
            <a:endParaRPr lang="ru-RU" sz="2400" b="1" dirty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(preliminary) 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1">
            <a:extLst>
              <a:ext uri="{FF2B5EF4-FFF2-40B4-BE49-F238E27FC236}">
                <a16:creationId xmlns="" xmlns:a16="http://schemas.microsoft.com/office/drawing/2014/main" id="{54B09568-1ABD-404F-8F89-92CF509E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smtClean="0"/>
              <a:t>silicates"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  <p:sp>
        <p:nvSpPr>
          <p:cNvPr id="31" name="Text Box 33">
            <a:extLst>
              <a:ext uri="{FF2B5EF4-FFF2-40B4-BE49-F238E27FC236}">
                <a16:creationId xmlns="" xmlns:a16="http://schemas.microsoft.com/office/drawing/2014/main" id="{A5DF8727-AEC8-4FAF-A8C2-99C05732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97494"/>
            <a:ext cx="142678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91" name="Line 61">
            <a:extLst>
              <a:ext uri="{FF2B5EF4-FFF2-40B4-BE49-F238E27FC236}">
                <a16:creationId xmlns="" xmlns:a16="http://schemas.microsoft.com/office/drawing/2014/main" id="{4C04FE62-C68C-48B2-B1DD-35FCF2B04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19" y="1683022"/>
            <a:ext cx="8071029" cy="10569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CasellaDiTesto 5">
            <a:extLst>
              <a:ext uri="{FF2B5EF4-FFF2-40B4-BE49-F238E27FC236}">
                <a16:creationId xmlns="" xmlns:a16="http://schemas.microsoft.com/office/drawing/2014/main" id="{900DC0C9-E3F4-46C4-906E-6A3AA88D6CB7}"/>
              </a:ext>
            </a:extLst>
          </p:cNvPr>
          <p:cNvSpPr txBox="1"/>
          <p:nvPr/>
        </p:nvSpPr>
        <p:spPr>
          <a:xfrm>
            <a:off x="333832" y="1005083"/>
            <a:ext cx="827749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Graphite strongly reduces reflectance and spectral contrast for all silicates end-members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asellaDiTesto 4">
            <a:extLst>
              <a:ext uri="{FF2B5EF4-FFF2-40B4-BE49-F238E27FC236}">
                <a16:creationId xmlns="" xmlns:a16="http://schemas.microsoft.com/office/drawing/2014/main" id="{A5811E7C-7518-4504-B3E6-8E4CF61E30BE}"/>
              </a:ext>
            </a:extLst>
          </p:cNvPr>
          <p:cNvSpPr txBox="1"/>
          <p:nvPr/>
        </p:nvSpPr>
        <p:spPr>
          <a:xfrm>
            <a:off x="304799" y="3541683"/>
            <a:ext cx="8505372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BC2 is a very useful toll for the characterization of the band properties (shift, area, etc.) especially for noisy and low-resolution spectra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application to remote sensing??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sellaDiTesto 6">
            <a:extLst>
              <a:ext uri="{FF2B5EF4-FFF2-40B4-BE49-F238E27FC236}">
                <a16:creationId xmlns="" xmlns:a16="http://schemas.microsoft.com/office/drawing/2014/main" id="{A0176E9B-A6FA-4084-A780-AF14CD6C8053}"/>
              </a:ext>
            </a:extLst>
          </p:cNvPr>
          <p:cNvSpPr txBox="1"/>
          <p:nvPr/>
        </p:nvSpPr>
        <p:spPr>
          <a:xfrm>
            <a:off x="320040" y="1877707"/>
            <a:ext cx="8505372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Moderate influence of graphite and grain size on band shifting (with some exceptions) better resolved with BC2 than BC1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asellaDiTesto 7">
            <a:extLst>
              <a:ext uri="{FF2B5EF4-FFF2-40B4-BE49-F238E27FC236}">
                <a16:creationId xmlns="" xmlns:a16="http://schemas.microsoft.com/office/drawing/2014/main" id="{EB29DDB0-5F9F-457A-9A89-C3ED1BC0F1A9}"/>
              </a:ext>
            </a:extLst>
          </p:cNvPr>
          <p:cNvSpPr txBox="1"/>
          <p:nvPr/>
        </p:nvSpPr>
        <p:spPr>
          <a:xfrm>
            <a:off x="327660" y="2675887"/>
            <a:ext cx="850537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Complex behavior of SL as a function of GR and GS (grain size). ∂SL/∂GR usually negative. Huge ∂SL/∂GR observed in GL+GR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ine 61">
            <a:extLst>
              <a:ext uri="{FF2B5EF4-FFF2-40B4-BE49-F238E27FC236}">
                <a16:creationId xmlns="" xmlns:a16="http://schemas.microsoft.com/office/drawing/2014/main" id="{B19AFA8F-6CA7-4BFA-95E5-10E5F4BC0C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175" y="2540959"/>
            <a:ext cx="8034373" cy="21831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" name="Line 61">
            <a:extLst>
              <a:ext uri="{FF2B5EF4-FFF2-40B4-BE49-F238E27FC236}">
                <a16:creationId xmlns="" xmlns:a16="http://schemas.microsoft.com/office/drawing/2014/main" id="{C65C5E49-5607-48F3-80D3-B5E433572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173" y="3360928"/>
            <a:ext cx="8034373" cy="11128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Line 61">
            <a:extLst>
              <a:ext uri="{FF2B5EF4-FFF2-40B4-BE49-F238E27FC236}">
                <a16:creationId xmlns="" xmlns:a16="http://schemas.microsoft.com/office/drawing/2014/main" id="{987DF984-61D6-4F88-BC94-42B9AE0A7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39" y="4600689"/>
            <a:ext cx="8063407" cy="1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3859" y="53578"/>
            <a:ext cx="8505372" cy="523220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Arial" panose="020B0604020202020204" pitchFamily="34" charset="0"/>
              </a:rPr>
              <a:t>Materials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4799" y="886373"/>
            <a:ext cx="85053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GL: synthetic glass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Vetere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et al. 2017);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%) = 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GN: Mg-</a:t>
            </a:r>
            <a:r>
              <a:rPr lang="it-IT" sz="2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it-IT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Gabbronorite</a:t>
            </a:r>
            <a:r>
              <a:rPr lang="it-IT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Secchiari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et al.2018);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&lt; 3%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HB: </a:t>
            </a:r>
            <a:r>
              <a:rPr lang="it-IT" sz="2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hawaiitic</a:t>
            </a:r>
            <a:r>
              <a:rPr lang="it-IT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basalt</a:t>
            </a:r>
            <a:r>
              <a:rPr lang="it-IT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Pasquarè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et al.2008);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= 11%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GR: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microcrystalline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graphite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04799" y="3135091"/>
            <a:ext cx="850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Mixes of end-member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GL, GN, HB + GR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weight ratios: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1%, 2%, 3%, 4% and 5%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 of graphite on reflectance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4799" y="4091148"/>
            <a:ext cx="850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End-members at different grainsizes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 of grainsize on reflectance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ижний колонтитул 1">
            <a:extLst>
              <a:ext uri="{FF2B5EF4-FFF2-40B4-BE49-F238E27FC236}">
                <a16:creationId xmlns="" xmlns:a16="http://schemas.microsoft.com/office/drawing/2014/main" id="{1D48E84E-9FC5-4965-8A4B-E9EA95F2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silicate"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9314" y="60240"/>
            <a:ext cx="8505372" cy="523220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04797" y="738336"/>
            <a:ext cx="850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VNIR (350-2500 nm) reflectance spectroscopy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33831" y="921310"/>
                <a:ext cx="850537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BC1: position (wavelength) of the maximum band depth</a:t>
                </a:r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BD: band amplitude</a:t>
                </a:r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BA: band area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amplitude; ∆x = 1 nm</a:t>
                </a:r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BC2: band centroid</a:t>
                </a:r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SL: spectral slopes			 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[GM]: graphite mixture; [EM]: end-member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1" y="921310"/>
                <a:ext cx="8505372" cy="3785652"/>
              </a:xfrm>
              <a:prstGeom prst="rect">
                <a:avLst/>
              </a:prstGeom>
              <a:blipFill>
                <a:blip r:embed="rId2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3203805" y="2537878"/>
                <a:ext cx="1368195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05" y="2537878"/>
                <a:ext cx="1368195" cy="65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611881" y="3340406"/>
                <a:ext cx="1478546" cy="548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881" y="3340406"/>
                <a:ext cx="1478546" cy="548099"/>
              </a:xfrm>
              <a:prstGeom prst="rect">
                <a:avLst/>
              </a:prstGeom>
              <a:blipFill>
                <a:blip r:embed="rId4"/>
                <a:stretch>
                  <a:fillRect t="-58889" r="-4545" b="-8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3521664" y="4008181"/>
                <a:ext cx="1658979" cy="698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𝐸𝑀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𝐸𝑀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64" y="4008181"/>
                <a:ext cx="1658979" cy="6987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ижний колонтитул 1">
            <a:extLst>
              <a:ext uri="{FF2B5EF4-FFF2-40B4-BE49-F238E27FC236}">
                <a16:creationId xmlns="" xmlns:a16="http://schemas.microsoft.com/office/drawing/2014/main" id="{B49E4D34-51D9-4888-B09E-754D6880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77" y="1694746"/>
            <a:ext cx="4483933" cy="29506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522" y="1694745"/>
            <a:ext cx="4300478" cy="302151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9314" y="67560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GN + GR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4800" y="922336"/>
            <a:ext cx="8505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main bands: B1, B2, B3, B4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Drastic reduction of spectral contrast and reflectance with graphite content</a:t>
            </a:r>
          </a:p>
        </p:txBody>
      </p:sp>
      <p:sp>
        <p:nvSpPr>
          <p:cNvPr id="8" name="Нижний колонтитул 1">
            <a:extLst>
              <a:ext uri="{FF2B5EF4-FFF2-40B4-BE49-F238E27FC236}">
                <a16:creationId xmlns="" xmlns:a16="http://schemas.microsoft.com/office/drawing/2014/main" id="{9172A385-B428-4D79-99CC-AAA16B5D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9314" y="53578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GN + GR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5" y="2096081"/>
            <a:ext cx="9144000" cy="2286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4799" y="1146004"/>
            <a:ext cx="850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good linear relationships between BD and BA for all bands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(B1 not showed)</a:t>
            </a:r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="" xmlns:a16="http://schemas.microsoft.com/office/drawing/2014/main" id="{FBC172B5-CC70-48BD-826E-3A0DAC40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999438"/>
            <a:ext cx="6225626" cy="38344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9314" y="28107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GN + GR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14927" y="999438"/>
            <a:ext cx="2198451" cy="1917246"/>
          </a:xfrm>
          <a:prstGeom prst="rect">
            <a:avLst/>
          </a:prstGeom>
          <a:noFill/>
          <a:ln w="47625" cap="sq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6770362" y="1440985"/>
            <a:ext cx="2207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Largest band shift in B4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25987" y="2762799"/>
            <a:ext cx="2095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good agreement between BC1 and BC2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6707302" y="1958061"/>
            <a:ext cx="829647" cy="190810"/>
          </a:xfrm>
          <a:prstGeom prst="straightConnector1">
            <a:avLst/>
          </a:prstGeom>
          <a:ln w="28575" cap="sq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1">
            <a:extLst>
              <a:ext uri="{FF2B5EF4-FFF2-40B4-BE49-F238E27FC236}">
                <a16:creationId xmlns="" xmlns:a16="http://schemas.microsoft.com/office/drawing/2014/main" id="{41971820-1719-48A4-A69F-83F4A65E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53" y="4833931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2" r="3448"/>
          <a:stretch/>
        </p:blipFill>
        <p:spPr>
          <a:xfrm>
            <a:off x="67236" y="1042363"/>
            <a:ext cx="6253656" cy="377371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9314" y="52404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GN at different grainsizes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15484" y="1273590"/>
            <a:ext cx="246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Good agreement between BC1 and BC2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15483" y="2658914"/>
            <a:ext cx="246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Largest variation observed in BC1 but BC2 is more sensitive to band shift</a:t>
            </a:r>
          </a:p>
        </p:txBody>
      </p:sp>
      <p:sp>
        <p:nvSpPr>
          <p:cNvPr id="9" name="Нижний колонтитул 1">
            <a:extLst>
              <a:ext uri="{FF2B5EF4-FFF2-40B4-BE49-F238E27FC236}">
                <a16:creationId xmlns="" xmlns:a16="http://schemas.microsoft.com/office/drawing/2014/main" id="{7B7F934D-B19B-413F-B4E1-5232B1ED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6" y="4816078"/>
            <a:ext cx="8742933" cy="273844"/>
          </a:xfrm>
        </p:spPr>
        <p:txBody>
          <a:bodyPr/>
          <a:lstStyle/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1004740"/>
            <a:ext cx="5360277" cy="382876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4799" y="59637"/>
            <a:ext cx="8505372" cy="769441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GN spectral slopes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54262" y="1477110"/>
            <a:ext cx="310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Decrease of the slopes with increasing GR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64772" y="2722008"/>
            <a:ext cx="30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Increase of the slopes with increasing GR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864772" y="3819760"/>
            <a:ext cx="30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Mixed behavior in the 400-530 nm spectral range</a:t>
            </a: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4924097" y="3714658"/>
            <a:ext cx="1014249" cy="294748"/>
          </a:xfrm>
          <a:prstGeom prst="straightConnector1">
            <a:avLst/>
          </a:prstGeom>
          <a:ln w="28575" cap="sq">
            <a:solidFill>
              <a:srgbClr val="FF0066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1">
            <a:extLst>
              <a:ext uri="{FF2B5EF4-FFF2-40B4-BE49-F238E27FC236}">
                <a16:creationId xmlns="" xmlns:a16="http://schemas.microsoft.com/office/drawing/2014/main" id="{8CE0E8B0-2521-4307-AFAE-7CDC5A5E2471}"/>
              </a:ext>
            </a:extLst>
          </p:cNvPr>
          <p:cNvSpPr txBox="1">
            <a:spLocks/>
          </p:cNvSpPr>
          <p:nvPr/>
        </p:nvSpPr>
        <p:spPr>
          <a:xfrm>
            <a:off x="67238" y="4834683"/>
            <a:ext cx="87429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"The effects of graphite and particles size on reflectance spectra of </a:t>
            </a:r>
            <a:r>
              <a:rPr lang="it-IT" dirty="0" err="1" smtClean="0"/>
              <a:t>silicates</a:t>
            </a:r>
            <a:r>
              <a:rPr lang="it-IT" dirty="0" smtClean="0"/>
              <a:t>" </a:t>
            </a:r>
            <a:endParaRPr lang="ru-RU" dirty="0"/>
          </a:p>
          <a:p>
            <a:r>
              <a:rPr lang="it-IT" dirty="0"/>
              <a:t>E. Bruschini, C. Carli, F. Capaccioni, M. Vincendon, A.-C. Buellet, M. Ferrari, F. Vetere, A. Secchiari, D. Perugini, A. Montanini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20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1840</Words>
  <Application>Microsoft Office PowerPoint</Application>
  <PresentationFormat>Presentazione su schermo (16:9)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Cambria Math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45</cp:revision>
  <dcterms:created xsi:type="dcterms:W3CDTF">2021-04-23T17:42:13Z</dcterms:created>
  <dcterms:modified xsi:type="dcterms:W3CDTF">2021-04-25T12:40:03Z</dcterms:modified>
</cp:coreProperties>
</file>