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3"/>
  </p:notesMasterIdLst>
  <p:sldIdLst>
    <p:sldId id="259" r:id="rId2"/>
  </p:sldIdLst>
  <p:sldSz cx="17348200" cy="9756775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3" autoAdjust="0"/>
    <p:restoredTop sz="96340" autoAdjust="0"/>
  </p:normalViewPr>
  <p:slideViewPr>
    <p:cSldViewPr snapToGrid="0">
      <p:cViewPr>
        <p:scale>
          <a:sx n="70" d="100"/>
          <a:sy n="70" d="100"/>
        </p:scale>
        <p:origin x="25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9A4A9-18CF-450F-B2BB-22739B431DA1}" type="datetimeFigureOut">
              <a:rPr lang="nl-NL" smtClean="0"/>
              <a:t>29-4-2021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43AE-5BC5-4EFC-AE8D-568AEA864B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57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A43AE-5BC5-4EFC-AE8D-568AEA864B0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30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1488888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1200600" y="5466960"/>
            <a:ext cx="1488888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8829720" y="180000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8829720" y="546696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1200600" y="546696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14888880" cy="70196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1200600" y="1800000"/>
            <a:ext cx="14888880" cy="70196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62" name="Afbeelding 161"/>
          <p:cNvPicPr/>
          <p:nvPr/>
        </p:nvPicPr>
        <p:blipFill>
          <a:blip r:embed="rId2"/>
          <a:stretch/>
        </p:blipFill>
        <p:spPr>
          <a:xfrm>
            <a:off x="4246200" y="1799640"/>
            <a:ext cx="8797680" cy="7019640"/>
          </a:xfrm>
          <a:prstGeom prst="rect">
            <a:avLst/>
          </a:prstGeom>
          <a:ln>
            <a:noFill/>
          </a:ln>
        </p:spPr>
      </p:pic>
      <p:pic>
        <p:nvPicPr>
          <p:cNvPr id="163" name="Afbeelding 162"/>
          <p:cNvPicPr/>
          <p:nvPr/>
        </p:nvPicPr>
        <p:blipFill>
          <a:blip r:embed="rId2"/>
          <a:stretch/>
        </p:blipFill>
        <p:spPr>
          <a:xfrm>
            <a:off x="4246200" y="1799640"/>
            <a:ext cx="8797680" cy="701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1200600" y="1800000"/>
            <a:ext cx="14888880" cy="7019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14888880" cy="70196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7265520" cy="70196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8829720" y="1800000"/>
            <a:ext cx="7265520" cy="70196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1200960" y="720720"/>
            <a:ext cx="14888880" cy="5004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1200600" y="546696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8829720" y="1800000"/>
            <a:ext cx="7265520" cy="70196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7265520" cy="70196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8829720" y="180000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8829720" y="546696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8829720" y="1800000"/>
            <a:ext cx="726552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1200600" y="5466960"/>
            <a:ext cx="14888880" cy="33483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200960" y="720720"/>
            <a:ext cx="14888880" cy="1079280"/>
          </a:xfrm>
          <a:prstGeom prst="rect">
            <a:avLst/>
          </a:prstGeom>
        </p:spPr>
        <p:txBody>
          <a:bodyPr lIns="36000" tIns="36000" rIns="36000" bIns="36000"/>
          <a:lstStyle/>
          <a:p>
            <a:pPr>
              <a:lnSpc>
                <a:spcPct val="100000"/>
              </a:lnSpc>
            </a:pPr>
            <a:r>
              <a:rPr lang="nl-NL" sz="3200" b="1" strike="noStrike" spc="-1">
                <a:solidFill>
                  <a:srgbClr val="BE2E1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 om de stijl te bewerken</a:t>
            </a:r>
            <a:endParaRPr lang="nl-NL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1200600" y="1800000"/>
            <a:ext cx="14888880" cy="7019640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609840" indent="-609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LevelTekststijl van het model bewerken</a:t>
            </a:r>
          </a:p>
          <a:p>
            <a:pPr marL="1062720" lvl="1" indent="-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niveau</a:t>
            </a:r>
          </a:p>
          <a:p>
            <a:pPr marL="1677240" lvl="2" indent="-457200">
              <a:lnSpc>
                <a:spcPct val="100000"/>
              </a:lnSpc>
              <a:buClr>
                <a:srgbClr val="000000"/>
              </a:buClr>
              <a:buFont typeface="Helvetica"/>
              <a:buChar char="−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niveau</a:t>
            </a:r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06440" lvl="3" indent="-380880">
              <a:lnSpc>
                <a:spcPct val="100000"/>
              </a:lnSpc>
              <a:buClr>
                <a:srgbClr val="000000"/>
              </a:buClr>
              <a:buFont typeface="Helvetica"/>
              <a:buChar char="−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niveau</a:t>
            </a:r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20960" lvl="4" indent="-380880">
              <a:lnSpc>
                <a:spcPct val="100000"/>
              </a:lnSpc>
              <a:buClr>
                <a:srgbClr val="000000"/>
              </a:buClr>
              <a:buFont typeface="Helvetica"/>
              <a:buChar char="−"/>
            </a:pPr>
            <a:r>
              <a:rPr lang="nl-NL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niveau</a:t>
            </a:r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sldNum"/>
          </p:nvPr>
        </p:nvSpPr>
        <p:spPr>
          <a:xfrm>
            <a:off x="5398200" y="9172440"/>
            <a:ext cx="836280" cy="51876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57751F1F-D700-485B-A7DA-64CB013A8EFA}" type="slidenum"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‹nr.›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ftr"/>
          </p:nvPr>
        </p:nvSpPr>
        <p:spPr>
          <a:xfrm>
            <a:off x="6353280" y="9172440"/>
            <a:ext cx="3376080" cy="51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dt"/>
          </p:nvPr>
        </p:nvSpPr>
        <p:spPr>
          <a:xfrm>
            <a:off x="9846000" y="9172440"/>
            <a:ext cx="1230120" cy="51876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"/>
              </a:rPr>
              <a:t>8/16/18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29" name="Afbeelding 8"/>
          <p:cNvPicPr/>
          <p:nvPr/>
        </p:nvPicPr>
        <p:blipFill>
          <a:blip r:embed="rId15"/>
          <a:stretch/>
        </p:blipFill>
        <p:spPr>
          <a:xfrm>
            <a:off x="13860360" y="9147240"/>
            <a:ext cx="2229120" cy="5072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Afbeelding 23">
            <a:extLst>
              <a:ext uri="{FF2B5EF4-FFF2-40B4-BE49-F238E27FC236}">
                <a16:creationId xmlns:a16="http://schemas.microsoft.com/office/drawing/2014/main" id="{FEA7240D-5955-469E-A35C-50BD94632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591" y="4659488"/>
            <a:ext cx="2525940" cy="3558441"/>
          </a:xfrm>
          <a:prstGeom prst="rect">
            <a:avLst/>
          </a:prstGeom>
        </p:spPr>
      </p:pic>
      <p:sp>
        <p:nvSpPr>
          <p:cNvPr id="8" name="TextShape 2">
            <a:extLst>
              <a:ext uri="{FF2B5EF4-FFF2-40B4-BE49-F238E27FC236}">
                <a16:creationId xmlns:a16="http://schemas.microsoft.com/office/drawing/2014/main" id="{60A938D7-C792-4EF1-A457-DEAAD3DC0AF3}"/>
              </a:ext>
            </a:extLst>
          </p:cNvPr>
          <p:cNvSpPr txBox="1"/>
          <p:nvPr/>
        </p:nvSpPr>
        <p:spPr>
          <a:xfrm>
            <a:off x="7145866" y="1955348"/>
            <a:ext cx="9577466" cy="39087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36000" tIns="36000" rIns="36000" bIns="36000"/>
          <a:lstStyle/>
          <a:p>
            <a:pPr algn="just"/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Methods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mixed linear effect model, as often used in ecological / biodiversity studies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/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45BDBB2-2D70-47E8-BD31-2FC5247FF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505" y="2717481"/>
            <a:ext cx="2719541" cy="3134588"/>
          </a:xfrm>
          <a:prstGeom prst="rect">
            <a:avLst/>
          </a:prstGeom>
        </p:spPr>
      </p:pic>
      <p:sp>
        <p:nvSpPr>
          <p:cNvPr id="171" name="TextShape 1"/>
          <p:cNvSpPr txBox="1"/>
          <p:nvPr/>
        </p:nvSpPr>
        <p:spPr>
          <a:xfrm>
            <a:off x="1200960" y="602189"/>
            <a:ext cx="14888880" cy="701680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Determinants of the distribution of solar PV parks </a:t>
            </a:r>
            <a:endParaRPr lang="en-US" sz="4400" b="1" dirty="0">
              <a:solidFill>
                <a:srgbClr val="C00000"/>
              </a:solidFill>
              <a:effectLst/>
            </a:endParaRPr>
          </a:p>
          <a:p>
            <a:br>
              <a:rPr lang="en-US" sz="2800" dirty="0"/>
            </a:b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591002" y="1955350"/>
            <a:ext cx="6216200" cy="197451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36000" tIns="36000" rIns="36000" bIns="36000"/>
          <a:lstStyle/>
          <a:p>
            <a:pPr algn="just"/>
            <a:r>
              <a:rPr lang="nl-NL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Goal</a:t>
            </a:r>
            <a:r>
              <a:rPr lang="nl-NL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en-US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 predict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probability of occurrence of a PV park, using 1km maps of 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resource availability (irradiation), topography (e.g. slope), socio-economic factors (e.g. distance to urban areas), infrastructure (e.g. distance to roads and transmission lines), land cover type, and / or ecological functions (e.g. protected areas).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A19FEED-6984-4990-99AC-0BEE1088255C}"/>
              </a:ext>
            </a:extLst>
          </p:cNvPr>
          <p:cNvSpPr txBox="1"/>
          <p:nvPr/>
        </p:nvSpPr>
        <p:spPr>
          <a:xfrm>
            <a:off x="1200600" y="1303871"/>
            <a:ext cx="1488888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Joyce H.C. Bosmans</a:t>
            </a:r>
            <a:r>
              <a:rPr lang="nl-NL" sz="1800" b="0" i="1" u="none" strike="noStrike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l-NL" sz="1800" b="0" i="1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Mirza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Cengic</a:t>
            </a:r>
            <a:r>
              <a:rPr lang="nl-NL" sz="1800" b="0" i="1" u="none" strike="noStrike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 Aafke M. Schipper</a:t>
            </a:r>
            <a:r>
              <a:rPr lang="nl-NL" sz="1800" b="0" i="1" u="none" strike="noStrike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1,2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 David E.H.J. Gernaat</a:t>
            </a:r>
            <a:r>
              <a:rPr lang="nl-NL" i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2,3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l-NL" sz="1800" b="0" i="1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Detlef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P. van Vuuren</a:t>
            </a:r>
            <a:r>
              <a:rPr lang="nl-NL" i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2,3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1800" b="0" i="1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nl-NL" sz="1800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Mark A.J. </a:t>
            </a:r>
            <a:r>
              <a:rPr lang="nl-NL" b="0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Huijbregts</a:t>
            </a:r>
            <a:r>
              <a:rPr lang="nl-NL" b="0" i="1" u="none" strike="noStrike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1</a:t>
            </a:r>
            <a:endParaRPr lang="nl-NL" b="0" baseline="30000" dirty="0">
              <a:solidFill>
                <a:srgbClr val="C00000"/>
              </a:solidFill>
              <a:effectLst/>
            </a:endParaRPr>
          </a:p>
          <a:p>
            <a:pPr algn="ctr"/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1AAD80A-6AF3-4E6B-BA53-4DA9060827AB}"/>
              </a:ext>
            </a:extLst>
          </p:cNvPr>
          <p:cNvSpPr txBox="1"/>
          <p:nvPr/>
        </p:nvSpPr>
        <p:spPr>
          <a:xfrm>
            <a:off x="133800" y="9141222"/>
            <a:ext cx="148888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0" u="none" strike="noStrike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1: Radboud University, 2: Netherlands </a:t>
            </a:r>
            <a:r>
              <a:rPr lang="nl-NL" sz="1600" b="0" u="none" strike="noStrike" dirty="0" err="1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Environmental</a:t>
            </a:r>
            <a:r>
              <a:rPr lang="nl-NL" sz="1600" b="0" u="none" strike="noStrike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 Assessment Agency (PBL), 3: Utrecht University</a:t>
            </a:r>
            <a:endParaRPr lang="nl-NL" sz="1600" b="0" baseline="30000" dirty="0"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algn="ctr"/>
            <a:endParaRPr lang="nl-NL" dirty="0"/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49CB4C34-14D3-470B-B30A-09F5F78A4514}"/>
              </a:ext>
            </a:extLst>
          </p:cNvPr>
          <p:cNvSpPr txBox="1"/>
          <p:nvPr/>
        </p:nvSpPr>
        <p:spPr>
          <a:xfrm>
            <a:off x="13770592" y="6148567"/>
            <a:ext cx="2952740" cy="20595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36000" tIns="36000" rIns="36000" bIns="36000"/>
          <a:lstStyle/>
          <a:p>
            <a:pPr algn="just"/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 do!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Go 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Compare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 suitability maps (probability ≠ suitability!)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Future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expansion?</a:t>
            </a:r>
            <a:endParaRPr lang="en-US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B23CE50-3849-4989-B790-6FEDB5977254}"/>
              </a:ext>
            </a:extLst>
          </p:cNvPr>
          <p:cNvSpPr txBox="1"/>
          <p:nvPr/>
        </p:nvSpPr>
        <p:spPr>
          <a:xfrm>
            <a:off x="7145867" y="2326475"/>
            <a:ext cx="35366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 locations with PV parks (orange) as well as locations </a:t>
            </a:r>
            <a:r>
              <a:rPr lang="en-US" sz="14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withóut</a:t>
            </a: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PV parks (green),</a:t>
            </a:r>
          </a:p>
          <a:p>
            <a:endParaRPr lang="nl-NL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3AA830A-9744-45F5-A6BC-FDCF52C73E93}"/>
              </a:ext>
            </a:extLst>
          </p:cNvPr>
          <p:cNvSpPr txBox="1"/>
          <p:nvPr/>
        </p:nvSpPr>
        <p:spPr>
          <a:xfrm>
            <a:off x="10906882" y="2338506"/>
            <a:ext cx="550877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 determine the values of each of the following predictors: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distance to roads, settlements and mid &amp; high voltage grid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 (travel time to nearest settlement)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slope and elevation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protected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irradiation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land cover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 scaled!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select best model</a:t>
            </a:r>
            <a:b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lang="en-US" sz="1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(dredge, AIC)</a:t>
            </a:r>
          </a:p>
          <a:p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FE47EE6E-CE32-4C78-A014-555354DA538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3" b="-1"/>
          <a:stretch/>
        </p:blipFill>
        <p:spPr>
          <a:xfrm>
            <a:off x="13911496" y="3517821"/>
            <a:ext cx="1563190" cy="1998149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49BAD62D-4959-424C-93E9-F079D9C25A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5503" y="3493616"/>
            <a:ext cx="1219111" cy="2022355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9106269-6C48-41BD-A092-5E926122F8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4232" y="3488376"/>
            <a:ext cx="1389862" cy="2027596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7C3079DC-3C6F-4EA0-9B71-16192B745260}"/>
              </a:ext>
            </a:extLst>
          </p:cNvPr>
          <p:cNvSpPr txBox="1"/>
          <p:nvPr/>
        </p:nvSpPr>
        <p:spPr>
          <a:xfrm>
            <a:off x="12670483" y="5511064"/>
            <a:ext cx="4052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Distance to grid       Slope            Protected area     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3E99865-C5E8-4251-90FB-7DD40E5AE977}"/>
              </a:ext>
            </a:extLst>
          </p:cNvPr>
          <p:cNvSpPr txBox="1"/>
          <p:nvPr/>
        </p:nvSpPr>
        <p:spPr>
          <a:xfrm>
            <a:off x="602257" y="4268575"/>
            <a:ext cx="6216200" cy="39395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/>
              <a:t>Model</a:t>
            </a:r>
            <a:r>
              <a:rPr lang="nl-NL" sz="2000" dirty="0"/>
              <a:t>: </a:t>
            </a:r>
            <a:r>
              <a:rPr lang="en-US" i="1" dirty="0"/>
              <a:t>P = β</a:t>
            </a:r>
            <a:r>
              <a:rPr lang="en-US" i="1" baseline="-25000" dirty="0"/>
              <a:t>int</a:t>
            </a:r>
            <a:r>
              <a:rPr lang="en-US" i="1" dirty="0"/>
              <a:t> + β</a:t>
            </a:r>
            <a:r>
              <a:rPr lang="en-US" i="1" baseline="-25000" dirty="0" err="1"/>
              <a:t>road</a:t>
            </a:r>
            <a:r>
              <a:rPr lang="en-US" i="1" dirty="0" err="1"/>
              <a:t>X</a:t>
            </a:r>
            <a:r>
              <a:rPr lang="en-US" i="1" baseline="-25000" dirty="0" err="1"/>
              <a:t>road</a:t>
            </a:r>
            <a:r>
              <a:rPr lang="en-US" i="1" dirty="0"/>
              <a:t> + β</a:t>
            </a:r>
            <a:r>
              <a:rPr lang="en-US" i="1" baseline="-25000" dirty="0" err="1"/>
              <a:t>slope</a:t>
            </a:r>
            <a:r>
              <a:rPr lang="en-US" i="1" dirty="0" err="1"/>
              <a:t>X</a:t>
            </a:r>
            <a:r>
              <a:rPr lang="en-US" i="1" baseline="-25000" dirty="0" err="1"/>
              <a:t>slope</a:t>
            </a:r>
            <a:r>
              <a:rPr lang="en-US" i="1" dirty="0"/>
              <a:t> + ... </a:t>
            </a:r>
          </a:p>
          <a:p>
            <a:endParaRPr lang="en-US" sz="1000" b="1" i="1" dirty="0"/>
          </a:p>
          <a:p>
            <a:r>
              <a:rPr lang="en-US" b="1" i="1" dirty="0"/>
              <a:t>		    </a:t>
            </a:r>
            <a:r>
              <a:rPr lang="en-US" i="1" dirty="0"/>
              <a:t> β</a:t>
            </a:r>
            <a:endParaRPr lang="en-US" b="1" i="1" dirty="0"/>
          </a:p>
          <a:p>
            <a:r>
              <a:rPr lang="en-US" dirty="0"/>
              <a:t>Travel time	  -4.6</a:t>
            </a:r>
          </a:p>
          <a:p>
            <a:r>
              <a:rPr lang="en-US" dirty="0"/>
              <a:t>Irradiance	   2.2</a:t>
            </a:r>
          </a:p>
          <a:p>
            <a:r>
              <a:rPr lang="en-US" dirty="0"/>
              <a:t>Distance to grid	  -1.7</a:t>
            </a:r>
          </a:p>
          <a:p>
            <a:r>
              <a:rPr lang="en-US" dirty="0" err="1"/>
              <a:t>Water</a:t>
            </a:r>
            <a:r>
              <a:rPr lang="en-US" i="1" baseline="30000" dirty="0" err="1"/>
              <a:t>LC</a:t>
            </a:r>
            <a:r>
              <a:rPr lang="en-US" dirty="0"/>
              <a:t>		  -1.5</a:t>
            </a:r>
          </a:p>
          <a:p>
            <a:r>
              <a:rPr lang="en-US" dirty="0"/>
              <a:t>Slope		  -1.0</a:t>
            </a:r>
          </a:p>
          <a:p>
            <a:r>
              <a:rPr lang="en-US" dirty="0"/>
              <a:t>Protected area	  -0.9</a:t>
            </a:r>
          </a:p>
          <a:p>
            <a:r>
              <a:rPr lang="en-US" dirty="0" err="1"/>
              <a:t>Wetland</a:t>
            </a:r>
            <a:r>
              <a:rPr lang="en-US" i="1" baseline="30000" dirty="0" err="1"/>
              <a:t>LC</a:t>
            </a:r>
            <a:r>
              <a:rPr lang="en-US" dirty="0"/>
              <a:t>               -0.2</a:t>
            </a:r>
          </a:p>
          <a:p>
            <a:r>
              <a:rPr lang="en-US" dirty="0"/>
              <a:t>Elevation	  -0.1</a:t>
            </a:r>
          </a:p>
          <a:p>
            <a:r>
              <a:rPr lang="en-US" dirty="0" err="1"/>
              <a:t>Urban</a:t>
            </a:r>
            <a:r>
              <a:rPr lang="en-US" i="1" baseline="30000" dirty="0" err="1"/>
              <a:t>LC</a:t>
            </a:r>
            <a:r>
              <a:rPr lang="en-US" dirty="0"/>
              <a:t>		  -0.1</a:t>
            </a:r>
          </a:p>
          <a:p>
            <a:r>
              <a:rPr lang="en-US" dirty="0" err="1"/>
              <a:t>Forest</a:t>
            </a:r>
            <a:r>
              <a:rPr lang="en-US" i="1" baseline="30000" dirty="0" err="1"/>
              <a:t>LC</a:t>
            </a:r>
            <a:r>
              <a:rPr lang="en-US" dirty="0"/>
              <a:t>		  -0.1</a:t>
            </a:r>
          </a:p>
          <a:p>
            <a:endParaRPr lang="en-US" sz="600" i="1" baseline="30000" dirty="0"/>
          </a:p>
          <a:p>
            <a:r>
              <a:rPr lang="en-US" i="1" baseline="30000" dirty="0"/>
              <a:t>LC</a:t>
            </a:r>
            <a:r>
              <a:rPr lang="en-US" sz="1400" i="1" dirty="0"/>
              <a:t>: fraction of </a:t>
            </a:r>
            <a:r>
              <a:rPr lang="en-US" sz="1400" i="1" dirty="0" err="1"/>
              <a:t>gridcell</a:t>
            </a:r>
            <a:r>
              <a:rPr lang="en-US" sz="1400" i="1" dirty="0"/>
              <a:t> covered</a:t>
            </a:r>
            <a:endParaRPr lang="en-US" dirty="0"/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338AD069-205D-43B0-8ECB-F4DB4C2FF7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5307" y="5285985"/>
            <a:ext cx="462708" cy="2291508"/>
          </a:xfrm>
          <a:prstGeom prst="rect">
            <a:avLst/>
          </a:prstGeom>
        </p:spPr>
      </p:pic>
      <p:sp>
        <p:nvSpPr>
          <p:cNvPr id="29" name="TextShape 2">
            <a:extLst>
              <a:ext uri="{FF2B5EF4-FFF2-40B4-BE49-F238E27FC236}">
                <a16:creationId xmlns:a16="http://schemas.microsoft.com/office/drawing/2014/main" id="{EBD54635-ABDE-4588-819D-73573BD826D6}"/>
              </a:ext>
            </a:extLst>
          </p:cNvPr>
          <p:cNvSpPr txBox="1"/>
          <p:nvPr/>
        </p:nvSpPr>
        <p:spPr>
          <a:xfrm>
            <a:off x="7145866" y="6157088"/>
            <a:ext cx="6410932" cy="20537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36000" tIns="36000" rIns="36000" bIns="36000"/>
          <a:lstStyle/>
          <a:p>
            <a:pPr algn="just"/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Country effect: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Country effect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included by country-specific intercept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</a:t>
            </a:r>
            <a:r>
              <a:rPr lang="en-US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fixed effects: 0.765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</a:t>
            </a:r>
            <a:r>
              <a:rPr lang="en-US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fixed + random (country) effects: 0.911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14.6% of variance in probability determined by country effects (e.g. different policies)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A011305C-7D4E-4CBF-9667-6A9262DC84DC}"/>
              </a:ext>
            </a:extLst>
          </p:cNvPr>
          <p:cNvCxnSpPr>
            <a:cxnSpLocks/>
          </p:cNvCxnSpPr>
          <p:nvPr/>
        </p:nvCxnSpPr>
        <p:spPr>
          <a:xfrm>
            <a:off x="6860011" y="2506577"/>
            <a:ext cx="24709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42FEF705-E638-4598-8C36-ED58D7FF7561}"/>
              </a:ext>
            </a:extLst>
          </p:cNvPr>
          <p:cNvCxnSpPr>
            <a:cxnSpLocks/>
          </p:cNvCxnSpPr>
          <p:nvPr/>
        </p:nvCxnSpPr>
        <p:spPr>
          <a:xfrm flipH="1">
            <a:off x="6860011" y="4860760"/>
            <a:ext cx="20753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EA95E4D3-BE4B-4BFF-B824-8B6A8F1AAF70}"/>
              </a:ext>
            </a:extLst>
          </p:cNvPr>
          <p:cNvCxnSpPr>
            <a:cxnSpLocks/>
          </p:cNvCxnSpPr>
          <p:nvPr/>
        </p:nvCxnSpPr>
        <p:spPr>
          <a:xfrm>
            <a:off x="6869536" y="6715851"/>
            <a:ext cx="24709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24B89DA7-0A5B-460A-B2DA-EB67B582A2A2}"/>
              </a:ext>
            </a:extLst>
          </p:cNvPr>
          <p:cNvSpPr txBox="1"/>
          <p:nvPr/>
        </p:nvSpPr>
        <p:spPr>
          <a:xfrm>
            <a:off x="4068716" y="7680282"/>
            <a:ext cx="285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C00000"/>
                </a:solidFill>
              </a:rPr>
              <a:t>Probability of occurrence</a:t>
            </a:r>
          </a:p>
        </p:txBody>
      </p: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C33D2C06-1EA5-403D-8229-79362A1AFB1F}"/>
              </a:ext>
            </a:extLst>
          </p:cNvPr>
          <p:cNvCxnSpPr>
            <a:cxnSpLocks/>
          </p:cNvCxnSpPr>
          <p:nvPr/>
        </p:nvCxnSpPr>
        <p:spPr>
          <a:xfrm>
            <a:off x="7532960" y="7481839"/>
            <a:ext cx="24709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RU_PPT_ENG_Algemeen</Template>
  <TotalTime>1680</TotalTime>
  <Words>364</Words>
  <Application>Microsoft Office PowerPoint</Application>
  <PresentationFormat>Aangepast</PresentationFormat>
  <Paragraphs>43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Symbol</vt:lpstr>
      <vt:lpstr>Times New Roman</vt:lpstr>
      <vt:lpstr>Wingdings</vt:lpstr>
      <vt:lpstr>Office Theme</vt:lpstr>
      <vt:lpstr>PowerPoint-presentatie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Kramer, I.J. (Ilja)</dc:creator>
  <dc:description/>
  <cp:lastModifiedBy>Joyce</cp:lastModifiedBy>
  <cp:revision>23</cp:revision>
  <cp:lastPrinted>2017-01-24T09:58:55Z</cp:lastPrinted>
  <dcterms:created xsi:type="dcterms:W3CDTF">2017-03-20T08:02:45Z</dcterms:created>
  <dcterms:modified xsi:type="dcterms:W3CDTF">2021-04-29T10:46:30Z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Radboud Universiteit Nijmegen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Aangepast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