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  <p:sldMasterId id="2147484006" r:id="rId2"/>
  </p:sldMasterIdLst>
  <p:notesMasterIdLst>
    <p:notesMasterId r:id="rId20"/>
  </p:notesMasterIdLst>
  <p:handoutMasterIdLst>
    <p:handoutMasterId r:id="rId21"/>
  </p:handoutMasterIdLst>
  <p:sldIdLst>
    <p:sldId id="286" r:id="rId3"/>
    <p:sldId id="287" r:id="rId4"/>
    <p:sldId id="288" r:id="rId5"/>
    <p:sldId id="289" r:id="rId6"/>
    <p:sldId id="302" r:id="rId7"/>
    <p:sldId id="290" r:id="rId8"/>
    <p:sldId id="291" r:id="rId9"/>
    <p:sldId id="292" r:id="rId10"/>
    <p:sldId id="293" r:id="rId11"/>
    <p:sldId id="295" r:id="rId12"/>
    <p:sldId id="294" r:id="rId13"/>
    <p:sldId id="296" r:id="rId14"/>
    <p:sldId id="297" r:id="rId15"/>
    <p:sldId id="298" r:id="rId16"/>
    <p:sldId id="299" r:id="rId17"/>
    <p:sldId id="300" r:id="rId18"/>
    <p:sldId id="301" r:id="rId19"/>
  </p:sldIdLst>
  <p:sldSz cx="12190413" cy="6859588"/>
  <p:notesSz cx="9436100" cy="70612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 userDrawn="1">
          <p15:clr>
            <a:srgbClr val="A4A3A4"/>
          </p15:clr>
        </p15:guide>
        <p15:guide id="2" orient="horz" pos="2401" userDrawn="1">
          <p15:clr>
            <a:srgbClr val="A4A3A4"/>
          </p15:clr>
        </p15:guide>
        <p15:guide id="3" pos="329">
          <p15:clr>
            <a:srgbClr val="A4A3A4"/>
          </p15:clr>
        </p15:guide>
        <p15:guide id="4" pos="36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hin Khoshbin" initials="SK" lastIdx="1" clrIdx="0">
    <p:extLst>
      <p:ext uri="{19B8F6BF-5375-455C-9EA6-DF929625EA0E}">
        <p15:presenceInfo xmlns:p15="http://schemas.microsoft.com/office/powerpoint/2012/main" userId="c3cb6a3859ba1996" providerId="Windows Live"/>
      </p:ext>
    </p:extLst>
  </p:cmAuthor>
  <p:cmAuthor id="2" name="Daniel Bachmann" initials="DB" lastIdx="19" clrIdx="1">
    <p:extLst>
      <p:ext uri="{19B8F6BF-5375-455C-9EA6-DF929625EA0E}">
        <p15:presenceInfo xmlns:p15="http://schemas.microsoft.com/office/powerpoint/2012/main" userId="Daniel Bachman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F"/>
    <a:srgbClr val="43AADC"/>
    <a:srgbClr val="ECECED"/>
    <a:srgbClr val="5A5A59"/>
    <a:srgbClr val="348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5" autoAdjust="0"/>
    <p:restoredTop sz="94660"/>
  </p:normalViewPr>
  <p:slideViewPr>
    <p:cSldViewPr snapToObjects="1">
      <p:cViewPr varScale="1">
        <p:scale>
          <a:sx n="109" d="100"/>
          <a:sy n="109" d="100"/>
        </p:scale>
        <p:origin x="126" y="84"/>
      </p:cViewPr>
      <p:guideLst>
        <p:guide orient="horz" pos="1728"/>
        <p:guide orient="horz" pos="2401"/>
        <p:guide pos="329"/>
        <p:guide pos="369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Objects="1">
      <p:cViewPr varScale="1">
        <p:scale>
          <a:sx n="127" d="100"/>
          <a:sy n="127" d="100"/>
        </p:scale>
        <p:origin x="1962" y="132"/>
      </p:cViewPr>
      <p:guideLst/>
    </p:cSldViewPr>
  </p:notes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89400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345113" y="0"/>
            <a:ext cx="4089400" cy="352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9F7E49-441F-4BD2-BD0F-EB1F26E29E5A}" type="datetime1">
              <a:rPr lang="de-DE" altLang="de-DE" smtClean="0"/>
              <a:t>15.04.2021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707188"/>
            <a:ext cx="4089400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345113" y="6707188"/>
            <a:ext cx="4089400" cy="352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311A96-555C-4138-B781-02FE7C094A5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4746121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89400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345113" y="0"/>
            <a:ext cx="4089400" cy="3524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BBE41C-7B76-4321-872B-8389EED5FA01}" type="datetime1">
              <a:rPr lang="de-DE" altLang="de-DE" smtClean="0"/>
              <a:t>15.04.2021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5375" y="530225"/>
            <a:ext cx="4705350" cy="2647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42975" y="3354388"/>
            <a:ext cx="7550150" cy="31765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707188"/>
            <a:ext cx="4089400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345113" y="6707188"/>
            <a:ext cx="4089400" cy="352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1F2E780-AC3B-4919-A1F7-5701C07D1487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335545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EBBE41C-7B76-4321-872B-8389EED5FA01}" type="datetime1">
              <a:rPr lang="de-DE" altLang="de-DE" smtClean="0"/>
              <a:t>15.04.2021</a:t>
            </a:fld>
            <a:endParaRPr lang="de-DE" alt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F2E780-AC3B-4919-A1F7-5701C07D1487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164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55613" y="305594"/>
            <a:ext cx="6629400" cy="533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608806" y="762794"/>
            <a:ext cx="6629400" cy="533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object 44"/>
          <p:cNvSpPr>
            <a:spLocks/>
          </p:cNvSpPr>
          <p:nvPr userDrawn="1"/>
        </p:nvSpPr>
        <p:spPr bwMode="auto">
          <a:xfrm>
            <a:off x="467600" y="6403105"/>
            <a:ext cx="11255213" cy="0"/>
          </a:xfrm>
          <a:custGeom>
            <a:avLst/>
            <a:gdLst>
              <a:gd name="T0" fmla="*/ 0 w 8711996"/>
              <a:gd name="T1" fmla="*/ 8714444 w 8711996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8711996">
                <a:moveTo>
                  <a:pt x="0" y="0"/>
                </a:moveTo>
                <a:lnTo>
                  <a:pt x="8711996" y="0"/>
                </a:lnTo>
              </a:path>
            </a:pathLst>
          </a:custGeom>
          <a:noFill/>
          <a:ln w="5359">
            <a:solidFill>
              <a:srgbClr val="B1B2B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6" name="Textfeld 5"/>
          <p:cNvSpPr txBox="1"/>
          <p:nvPr userDrawn="1"/>
        </p:nvSpPr>
        <p:spPr>
          <a:xfrm>
            <a:off x="10217026" y="6401594"/>
            <a:ext cx="1599165" cy="286466"/>
          </a:xfrm>
          <a:prstGeom prst="rect">
            <a:avLst/>
          </a:prstGeom>
          <a:noFill/>
        </p:spPr>
        <p:txBody>
          <a:bodyPr wrap="square" lIns="131294" tIns="65648" rIns="131294" bIns="65648" rtlCol="0">
            <a:spAutoFit/>
          </a:bodyPr>
          <a:lstStyle/>
          <a:p>
            <a:pPr algn="r"/>
            <a:r>
              <a:rPr lang="de-DE" sz="1000" dirty="0">
                <a:solidFill>
                  <a:schemeClr val="bg1"/>
                </a:solidFill>
              </a:rPr>
              <a:t>           </a:t>
            </a:r>
            <a:fld id="{DC5D898F-3DAF-411E-A2EF-36A85E84FD24}" type="slidenum">
              <a:rPr lang="de-DE" sz="1000" smtClean="0">
                <a:solidFill>
                  <a:schemeClr val="bg1"/>
                </a:solidFill>
              </a:rPr>
              <a:pPr algn="r"/>
              <a:t>‹#›</a:t>
            </a:fld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600572" y="6336000"/>
            <a:ext cx="10751218" cy="2960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1700"/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M.Sc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Shahin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Khoshbin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            BMBF-HoWaMan HS-M		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Tahoma" pitchFamily="34" charset="0"/>
              </a:rPr>
              <a:t>	                                                           </a:t>
            </a:r>
            <a:fld id="{A7921032-59E8-4F1C-82D0-EC8C09572F4C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Tahoma" pitchFamily="34" charset="0"/>
              </a:rPr>
              <a:t>15.04.2021</a:t>
            </a:fld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Tahoma" pitchFamily="34" charset="0"/>
              </a:rPr>
              <a:t>	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4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 txBox="1">
            <a:spLocks/>
          </p:cNvSpPr>
          <p:nvPr userDrawn="1"/>
        </p:nvSpPr>
        <p:spPr>
          <a:xfrm>
            <a:off x="591592" y="5601478"/>
            <a:ext cx="5470525" cy="576196"/>
          </a:xfrm>
          <a:prstGeom prst="rect">
            <a:avLst/>
          </a:prstGeom>
        </p:spPr>
        <p:txBody>
          <a:bodyPr lIns="131294" tIns="65648" rIns="131294" bIns="65648"/>
          <a:lstStyle>
            <a:lvl1pPr>
              <a:defRPr/>
            </a:lvl1pPr>
          </a:lstStyle>
          <a:p>
            <a:pPr marL="0" marR="0" lvl="0" indent="0" algn="l" defTabSz="13129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86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Prof. Dr.-Ing. Daniel Bachmann</a:t>
            </a:r>
            <a:endParaRPr kumimoji="0" lang="de-DE" sz="1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31294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685006" y="3658394"/>
            <a:ext cx="4505325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685006" y="2972594"/>
            <a:ext cx="4505325" cy="6858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</a:t>
            </a:r>
          </a:p>
        </p:txBody>
      </p:sp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600572" y="6336000"/>
            <a:ext cx="10751218" cy="2960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1700"/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					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Tahoma" pitchFamily="34" charset="0"/>
              </a:rPr>
              <a:t>		              Digital, 24.5.2020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503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55613" y="305594"/>
            <a:ext cx="6629400" cy="533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608806" y="762794"/>
            <a:ext cx="6629400" cy="533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Textfeld 5"/>
          <p:cNvSpPr txBox="1"/>
          <p:nvPr userDrawn="1"/>
        </p:nvSpPr>
        <p:spPr>
          <a:xfrm>
            <a:off x="10903996" y="6544827"/>
            <a:ext cx="689518" cy="317244"/>
          </a:xfrm>
          <a:prstGeom prst="rect">
            <a:avLst/>
          </a:prstGeom>
          <a:noFill/>
        </p:spPr>
        <p:txBody>
          <a:bodyPr wrap="square" lIns="131294" tIns="65648" rIns="131294" bIns="65648" rtlCol="0">
            <a:spAutoFit/>
          </a:bodyPr>
          <a:lstStyle/>
          <a:p>
            <a:pPr algn="r"/>
            <a:fld id="{DC5D898F-3DAF-411E-A2EF-36A85E84FD24}" type="slidenum">
              <a:rPr lang="de-DE" sz="1200" smtClean="0">
                <a:solidFill>
                  <a:schemeClr val="bg1"/>
                </a:solidFill>
              </a:rPr>
              <a:pPr algn="r"/>
              <a:t>‹#›</a:t>
            </a:fld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11500895" y="0"/>
            <a:ext cx="689518" cy="6859588"/>
          </a:xfrm>
          <a:prstGeom prst="rect">
            <a:avLst/>
          </a:prstGeom>
        </p:spPr>
        <p:txBody>
          <a:bodyPr vert="vert270" lIns="0" tIns="0" rIns="0" bIns="0" rtlCol="0" anchor="ctr" anchorCtr="1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01700"/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vEGU21</a:t>
            </a:r>
            <a:br>
              <a:rPr kumimoji="0" lang="en-DE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M.Sc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Shahin Khosh Bin Ghomash</a:t>
            </a:r>
            <a:endParaRPr lang="de-DE" sz="18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99AA1EF-D0A2-449B-9D82-6DE7BB7A7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9357" y="11466"/>
            <a:ext cx="1224660" cy="89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78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upt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600572" y="6336000"/>
            <a:ext cx="10751218" cy="2960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01700"/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					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Tahoma" pitchFamily="34" charset="0"/>
              </a:rPr>
              <a:t>		              Düsseldorf, 22.5.2019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251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object 7"/>
          <p:cNvSpPr>
            <a:spLocks/>
          </p:cNvSpPr>
          <p:nvPr/>
        </p:nvSpPr>
        <p:spPr bwMode="auto">
          <a:xfrm>
            <a:off x="188681" y="140338"/>
            <a:ext cx="11813052" cy="6574286"/>
          </a:xfrm>
          <a:custGeom>
            <a:avLst/>
            <a:gdLst>
              <a:gd name="T0" fmla="*/ 0 w 9144000"/>
              <a:gd name="T1" fmla="*/ 6762199 h 6767995"/>
              <a:gd name="T2" fmla="*/ 9144000 w 9144000"/>
              <a:gd name="T3" fmla="*/ 6762199 h 6767995"/>
              <a:gd name="T4" fmla="*/ 9144000 w 9144000"/>
              <a:gd name="T5" fmla="*/ 0 h 6767995"/>
              <a:gd name="T6" fmla="*/ 0 w 9144000"/>
              <a:gd name="T7" fmla="*/ 0 h 6767995"/>
              <a:gd name="T8" fmla="*/ 0 w 9144000"/>
              <a:gd name="T9" fmla="*/ 6762199 h 67679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6767995">
                <a:moveTo>
                  <a:pt x="0" y="6767995"/>
                </a:moveTo>
                <a:lnTo>
                  <a:pt x="9144000" y="6767995"/>
                </a:lnTo>
                <a:lnTo>
                  <a:pt x="9144000" y="0"/>
                </a:lnTo>
                <a:lnTo>
                  <a:pt x="0" y="0"/>
                </a:lnTo>
                <a:lnTo>
                  <a:pt x="0" y="6767995"/>
                </a:lnTo>
                <a:close/>
              </a:path>
            </a:pathLst>
          </a:custGeom>
          <a:solidFill>
            <a:srgbClr val="ECEC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029" name="object 9"/>
          <p:cNvSpPr>
            <a:spLocks/>
          </p:cNvSpPr>
          <p:nvPr/>
        </p:nvSpPr>
        <p:spPr bwMode="auto">
          <a:xfrm>
            <a:off x="467600" y="350074"/>
            <a:ext cx="11255213" cy="823521"/>
          </a:xfrm>
          <a:custGeom>
            <a:avLst/>
            <a:gdLst>
              <a:gd name="T0" fmla="*/ 0 w 8711996"/>
              <a:gd name="T1" fmla="*/ 846889 h 847801"/>
              <a:gd name="T2" fmla="*/ 8714444 w 8711996"/>
              <a:gd name="T3" fmla="*/ 846889 h 847801"/>
              <a:gd name="T4" fmla="*/ 8714444 w 8711996"/>
              <a:gd name="T5" fmla="*/ 0 h 847801"/>
              <a:gd name="T6" fmla="*/ 0 w 8711996"/>
              <a:gd name="T7" fmla="*/ 0 h 847801"/>
              <a:gd name="T8" fmla="*/ 0 w 8711996"/>
              <a:gd name="T9" fmla="*/ 846889 h 84780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11996" h="847801">
                <a:moveTo>
                  <a:pt x="0" y="847801"/>
                </a:moveTo>
                <a:lnTo>
                  <a:pt x="8711996" y="847801"/>
                </a:lnTo>
                <a:lnTo>
                  <a:pt x="8711996" y="0"/>
                </a:lnTo>
                <a:lnTo>
                  <a:pt x="0" y="0"/>
                </a:lnTo>
                <a:lnTo>
                  <a:pt x="0" y="847801"/>
                </a:lnTo>
                <a:close/>
              </a:path>
            </a:pathLst>
          </a:custGeom>
          <a:solidFill>
            <a:srgbClr val="FEFF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061" name="object 41"/>
          <p:cNvSpPr>
            <a:spLocks/>
          </p:cNvSpPr>
          <p:nvPr/>
        </p:nvSpPr>
        <p:spPr bwMode="auto">
          <a:xfrm>
            <a:off x="467600" y="1159715"/>
            <a:ext cx="11255213" cy="314603"/>
          </a:xfrm>
          <a:custGeom>
            <a:avLst/>
            <a:gdLst>
              <a:gd name="T0" fmla="*/ 0 w 8711996"/>
              <a:gd name="T1" fmla="*/ 322182 h 324002"/>
              <a:gd name="T2" fmla="*/ 8714444 w 8711996"/>
              <a:gd name="T3" fmla="*/ 322182 h 324002"/>
              <a:gd name="T4" fmla="*/ 8714444 w 8711996"/>
              <a:gd name="T5" fmla="*/ 0 h 324002"/>
              <a:gd name="T6" fmla="*/ 0 w 8711996"/>
              <a:gd name="T7" fmla="*/ 0 h 324002"/>
              <a:gd name="T8" fmla="*/ 0 w 8711996"/>
              <a:gd name="T9" fmla="*/ 322182 h 3240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11996" h="324002">
                <a:moveTo>
                  <a:pt x="0" y="324002"/>
                </a:moveTo>
                <a:lnTo>
                  <a:pt x="8711996" y="324002"/>
                </a:lnTo>
                <a:lnTo>
                  <a:pt x="8711996" y="0"/>
                </a:lnTo>
                <a:lnTo>
                  <a:pt x="0" y="0"/>
                </a:lnTo>
                <a:lnTo>
                  <a:pt x="0" y="324002"/>
                </a:lnTo>
                <a:close/>
              </a:path>
            </a:pathLst>
          </a:custGeom>
          <a:solidFill>
            <a:srgbClr val="7AB4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063" name="object 43"/>
          <p:cNvSpPr>
            <a:spLocks/>
          </p:cNvSpPr>
          <p:nvPr userDrawn="1"/>
        </p:nvSpPr>
        <p:spPr bwMode="auto">
          <a:xfrm>
            <a:off x="467600" y="6400021"/>
            <a:ext cx="11255213" cy="314603"/>
          </a:xfrm>
          <a:custGeom>
            <a:avLst/>
            <a:gdLst>
              <a:gd name="T0" fmla="*/ 0 w 8711996"/>
              <a:gd name="T1" fmla="*/ 322182 h 324002"/>
              <a:gd name="T2" fmla="*/ 8714444 w 8711996"/>
              <a:gd name="T3" fmla="*/ 322182 h 324002"/>
              <a:gd name="T4" fmla="*/ 8714444 w 8711996"/>
              <a:gd name="T5" fmla="*/ 0 h 324002"/>
              <a:gd name="T6" fmla="*/ 0 w 8711996"/>
              <a:gd name="T7" fmla="*/ 0 h 324002"/>
              <a:gd name="T8" fmla="*/ 0 w 8711996"/>
              <a:gd name="T9" fmla="*/ 322182 h 3240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11996" h="324002">
                <a:moveTo>
                  <a:pt x="0" y="324002"/>
                </a:moveTo>
                <a:lnTo>
                  <a:pt x="8711996" y="324002"/>
                </a:lnTo>
                <a:lnTo>
                  <a:pt x="8711996" y="0"/>
                </a:lnTo>
                <a:lnTo>
                  <a:pt x="0" y="0"/>
                </a:lnTo>
                <a:lnTo>
                  <a:pt x="0" y="324002"/>
                </a:lnTo>
                <a:close/>
              </a:path>
            </a:pathLst>
          </a:custGeom>
          <a:solidFill>
            <a:srgbClr val="3D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de-DE" dirty="0"/>
          </a:p>
        </p:txBody>
      </p:sp>
      <p:sp>
        <p:nvSpPr>
          <p:cNvPr id="46" name="object 4"/>
          <p:cNvSpPr txBox="1">
            <a:spLocks noChangeArrowheads="1"/>
          </p:cNvSpPr>
          <p:nvPr/>
        </p:nvSpPr>
        <p:spPr bwMode="auto">
          <a:xfrm>
            <a:off x="467600" y="350074"/>
            <a:ext cx="11255213" cy="68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54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e-DE" sz="100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A7E6B5C-13D3-4315-8509-6DA9655444F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24423" y="-7714"/>
            <a:ext cx="1495425" cy="10382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object 41"/>
          <p:cNvSpPr>
            <a:spLocks/>
          </p:cNvSpPr>
          <p:nvPr/>
        </p:nvSpPr>
        <p:spPr bwMode="auto">
          <a:xfrm rot="16200000">
            <a:off x="7935004" y="3265969"/>
            <a:ext cx="6867302" cy="319936"/>
          </a:xfrm>
          <a:custGeom>
            <a:avLst/>
            <a:gdLst>
              <a:gd name="T0" fmla="*/ 0 w 8711996"/>
              <a:gd name="T1" fmla="*/ 322182 h 324002"/>
              <a:gd name="T2" fmla="*/ 8714444 w 8711996"/>
              <a:gd name="T3" fmla="*/ 322182 h 324002"/>
              <a:gd name="T4" fmla="*/ 8714444 w 8711996"/>
              <a:gd name="T5" fmla="*/ 0 h 324002"/>
              <a:gd name="T6" fmla="*/ 0 w 8711996"/>
              <a:gd name="T7" fmla="*/ 0 h 324002"/>
              <a:gd name="T8" fmla="*/ 0 w 8711996"/>
              <a:gd name="T9" fmla="*/ 322182 h 3240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11996" h="324002">
                <a:moveTo>
                  <a:pt x="0" y="324002"/>
                </a:moveTo>
                <a:lnTo>
                  <a:pt x="8711996" y="324002"/>
                </a:lnTo>
                <a:lnTo>
                  <a:pt x="8711996" y="0"/>
                </a:lnTo>
                <a:lnTo>
                  <a:pt x="0" y="0"/>
                </a:lnTo>
                <a:lnTo>
                  <a:pt x="0" y="324002"/>
                </a:lnTo>
                <a:close/>
              </a:path>
            </a:pathLst>
          </a:custGeom>
          <a:solidFill>
            <a:srgbClr val="7AB4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1063" name="object 43"/>
          <p:cNvSpPr>
            <a:spLocks/>
          </p:cNvSpPr>
          <p:nvPr userDrawn="1"/>
        </p:nvSpPr>
        <p:spPr bwMode="auto">
          <a:xfrm rot="16200000">
            <a:off x="8425657" y="3094831"/>
            <a:ext cx="6859589" cy="669923"/>
          </a:xfrm>
          <a:custGeom>
            <a:avLst/>
            <a:gdLst>
              <a:gd name="T0" fmla="*/ 0 w 8711996"/>
              <a:gd name="T1" fmla="*/ 322182 h 324002"/>
              <a:gd name="T2" fmla="*/ 8714444 w 8711996"/>
              <a:gd name="T3" fmla="*/ 322182 h 324002"/>
              <a:gd name="T4" fmla="*/ 8714444 w 8711996"/>
              <a:gd name="T5" fmla="*/ 0 h 324002"/>
              <a:gd name="T6" fmla="*/ 0 w 8711996"/>
              <a:gd name="T7" fmla="*/ 0 h 324002"/>
              <a:gd name="T8" fmla="*/ 0 w 8711996"/>
              <a:gd name="T9" fmla="*/ 322182 h 3240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11996" h="324002">
                <a:moveTo>
                  <a:pt x="0" y="324002"/>
                </a:moveTo>
                <a:lnTo>
                  <a:pt x="8711996" y="324002"/>
                </a:lnTo>
                <a:lnTo>
                  <a:pt x="8711996" y="0"/>
                </a:lnTo>
                <a:lnTo>
                  <a:pt x="0" y="0"/>
                </a:lnTo>
                <a:lnTo>
                  <a:pt x="0" y="324002"/>
                </a:lnTo>
                <a:close/>
              </a:path>
            </a:pathLst>
          </a:custGeom>
          <a:solidFill>
            <a:srgbClr val="3D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46" name="object 4"/>
          <p:cNvSpPr txBox="1">
            <a:spLocks noChangeArrowheads="1"/>
          </p:cNvSpPr>
          <p:nvPr/>
        </p:nvSpPr>
        <p:spPr bwMode="auto">
          <a:xfrm rot="16200000">
            <a:off x="8484698" y="3017261"/>
            <a:ext cx="6722336" cy="68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54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fontAlgn="auto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e-DE" sz="1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4D0C9E-3E96-4350-B30A-80A15B08AD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24423" y="-7714"/>
            <a:ext cx="14954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2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maides.h2.de/" TargetMode="External"/><Relationship Id="rId2" Type="http://schemas.openxmlformats.org/officeDocument/2006/relationships/hyperlink" Target="https://doi.org/10.3390/w12041157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706269" y="3384630"/>
            <a:ext cx="7165790" cy="685800"/>
          </a:xfrm>
        </p:spPr>
        <p:txBody>
          <a:bodyPr/>
          <a:lstStyle/>
          <a:p>
            <a:r>
              <a:rPr lang="de-DE" b="1" dirty="0"/>
              <a:t> </a:t>
            </a:r>
            <a:endParaRPr lang="de-DE" sz="3200" b="1" dirty="0"/>
          </a:p>
          <a:p>
            <a:endParaRPr lang="en-GB" sz="2000" dirty="0"/>
          </a:p>
          <a:p>
            <a:r>
              <a:rPr lang="en-GB" sz="1800" dirty="0"/>
              <a:t>Shahin </a:t>
            </a:r>
            <a:r>
              <a:rPr lang="en-GB" sz="1800" b="1" dirty="0"/>
              <a:t>Khosh Bin Ghomash </a:t>
            </a:r>
            <a:r>
              <a:rPr lang="en-GB" sz="1800" dirty="0"/>
              <a:t>and Daniel </a:t>
            </a:r>
            <a:r>
              <a:rPr lang="en-GB" sz="1800" b="1" dirty="0"/>
              <a:t>Bachmann</a:t>
            </a:r>
          </a:p>
          <a:p>
            <a:endParaRPr lang="en-GB" sz="1800" b="1" dirty="0"/>
          </a:p>
          <a:p>
            <a:r>
              <a:rPr lang="en-GB" sz="1600" dirty="0"/>
              <a:t>Research group Flood Risk Management</a:t>
            </a:r>
          </a:p>
          <a:p>
            <a:r>
              <a:rPr lang="en-GB" sz="1600" dirty="0"/>
              <a:t>University of applied sciences Magdeburg-Stendal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685006" y="1878624"/>
            <a:ext cx="4505325" cy="685800"/>
          </a:xfrm>
        </p:spPr>
        <p:txBody>
          <a:bodyPr/>
          <a:lstStyle/>
          <a:p>
            <a:r>
              <a:rPr lang="de-DE" sz="1800" dirty="0" err="1"/>
              <a:t>vEGU</a:t>
            </a:r>
            <a:r>
              <a:rPr lang="de-DE" sz="1800" dirty="0"/>
              <a:t> 2021</a:t>
            </a:r>
            <a:br>
              <a:rPr lang="de-DE" b="1" dirty="0"/>
            </a:br>
            <a:br>
              <a:rPr lang="de-DE" b="1" dirty="0"/>
            </a:br>
            <a:endParaRPr lang="de-D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E7FAC6-0F1B-4895-9F52-AB13E1067432}"/>
              </a:ext>
            </a:extLst>
          </p:cNvPr>
          <p:cNvSpPr/>
          <p:nvPr/>
        </p:nvSpPr>
        <p:spPr>
          <a:xfrm>
            <a:off x="685006" y="5719694"/>
            <a:ext cx="4505325" cy="381651"/>
          </a:xfrm>
          <a:prstGeom prst="rect">
            <a:avLst/>
          </a:prstGeom>
          <a:solidFill>
            <a:srgbClr val="ECECE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027215-5BF5-4ED1-93E5-08C277DD1528}"/>
              </a:ext>
            </a:extLst>
          </p:cNvPr>
          <p:cNvSpPr txBox="1"/>
          <p:nvPr/>
        </p:nvSpPr>
        <p:spPr>
          <a:xfrm>
            <a:off x="711192" y="2457466"/>
            <a:ext cx="6986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Effects of Rainfall Spatial-Temporal Variability on Flash Flood Modelling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39EB86-A81D-4B75-A4A0-4054DB45D068}"/>
              </a:ext>
            </a:extLst>
          </p:cNvPr>
          <p:cNvCxnSpPr>
            <a:cxnSpLocks/>
          </p:cNvCxnSpPr>
          <p:nvPr/>
        </p:nvCxnSpPr>
        <p:spPr>
          <a:xfrm flipV="1">
            <a:off x="685006" y="1750534"/>
            <a:ext cx="6797425" cy="396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226EBE4-9691-4F17-8A3A-E889B8752E4D}"/>
              </a:ext>
            </a:extLst>
          </p:cNvPr>
          <p:cNvCxnSpPr>
            <a:cxnSpLocks/>
          </p:cNvCxnSpPr>
          <p:nvPr/>
        </p:nvCxnSpPr>
        <p:spPr>
          <a:xfrm flipV="1">
            <a:off x="719144" y="3746316"/>
            <a:ext cx="6797425" cy="396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3F4C64E4-B7AD-40CC-B13B-18AA812BF4E1}"/>
              </a:ext>
            </a:extLst>
          </p:cNvPr>
          <p:cNvSpPr/>
          <p:nvPr/>
        </p:nvSpPr>
        <p:spPr>
          <a:xfrm>
            <a:off x="446786" y="6406664"/>
            <a:ext cx="11220510" cy="305320"/>
          </a:xfrm>
          <a:prstGeom prst="rect">
            <a:avLst/>
          </a:prstGeom>
          <a:solidFill>
            <a:srgbClr val="3D3D3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28.04.2021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7E55BAD-48E3-4E2A-A2F7-67D29968C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160" y="3864652"/>
            <a:ext cx="3357136" cy="2236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F38150-18C7-4BE8-8F52-51B8B9D67CF3}"/>
              </a:ext>
            </a:extLst>
          </p:cNvPr>
          <p:cNvSpPr txBox="1"/>
          <p:nvPr/>
        </p:nvSpPr>
        <p:spPr>
          <a:xfrm>
            <a:off x="446786" y="6420308"/>
            <a:ext cx="9617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vEGU21-2804</a:t>
            </a:r>
            <a:endPara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picture containing nature, cloud, clouds&#10;&#10;Description automatically generated">
            <a:extLst>
              <a:ext uri="{FF2B5EF4-FFF2-40B4-BE49-F238E27FC236}">
                <a16:creationId xmlns:a16="http://schemas.microsoft.com/office/drawing/2014/main" id="{1ADC9E49-9111-4BA9-A67E-8DF5D959E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056" y="1529450"/>
            <a:ext cx="3359240" cy="2236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A4B283-286F-4731-BCDF-3C0F9DEFE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116" y="421139"/>
            <a:ext cx="954099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8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INTRODUCTION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9C4E1-5BCA-41E4-B37F-4069E38A9A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5613" y="1456919"/>
            <a:ext cx="6402893" cy="5399173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D3F"/>
                </a:solidFill>
              </a:rPr>
              <a:t>Understanding the dependence of discharge on the spatial-temporal structure of precipitation can be of importance in areas such as design of precipitation monitoring networks, flood protection measures, flood forecasting, etc. (Maier et al., 2020)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3D3D3F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D3F"/>
                </a:solidFill>
              </a:rPr>
              <a:t>More variated storms are expected due to climate change</a:t>
            </a:r>
          </a:p>
          <a:p>
            <a:pPr algn="just"/>
            <a:endParaRPr lang="en-US" sz="1800" dirty="0">
              <a:solidFill>
                <a:srgbClr val="3D3D3F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D3D3F"/>
                </a:solidFill>
              </a:rPr>
              <a:t>Spatially-uniform design storms neglect the impact of rain spatial variability (Cristiano et al., 2017) </a:t>
            </a:r>
          </a:p>
          <a:p>
            <a:endParaRPr lang="en-US" sz="1800" dirty="0">
              <a:solidFill>
                <a:srgbClr val="3D3D3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6E22CF-13E3-480A-9053-52025F73C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680" y="1521544"/>
            <a:ext cx="3957967" cy="3119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A77967-2EC0-4C97-A8A8-342EB2EF1493}"/>
              </a:ext>
            </a:extLst>
          </p:cNvPr>
          <p:cNvSpPr txBox="1"/>
          <p:nvPr/>
        </p:nvSpPr>
        <p:spPr>
          <a:xfrm>
            <a:off x="455613" y="4894837"/>
            <a:ext cx="7013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3D3D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research question:</a:t>
            </a:r>
          </a:p>
          <a:p>
            <a:r>
              <a:rPr lang="en-US" sz="2000" b="0" i="0" u="none" strike="noStrike" baseline="0" dirty="0">
                <a:solidFill>
                  <a:srgbClr val="3D3D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what extent does precipitation spatial-temporal variability affect the flood response of river basins?</a:t>
            </a:r>
            <a:endParaRPr lang="en-US" sz="2000" dirty="0">
              <a:solidFill>
                <a:srgbClr val="3D3D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25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FFAD5EBA-9CF2-46A0-8677-A5F7B10A9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2567" y="1068261"/>
            <a:ext cx="3216316" cy="34510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AFBA30-0D6B-4219-93AE-426E762C3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2981" y="4519358"/>
            <a:ext cx="2809868" cy="208148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METHODOLOGIES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5613" y="1292554"/>
            <a:ext cx="33169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Study Area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The Kan catchment (Tehran, Iran)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Total area of 836 km²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Semi-arid climate, Steep topography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High potential for flash floods</a:t>
            </a:r>
          </a:p>
          <a:p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D86EE8-DCDB-453F-9027-A5C9E6AD4A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3"/>
          <a:stretch/>
        </p:blipFill>
        <p:spPr>
          <a:xfrm>
            <a:off x="7469146" y="1164036"/>
            <a:ext cx="3165068" cy="345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39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METHODOLOGIES</a:t>
            </a:r>
          </a:p>
        </p:txBody>
      </p:sp>
      <p:pic>
        <p:nvPicPr>
          <p:cNvPr id="5" name="Picture 4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647DD56F-3A08-4466-AC01-EE6E64F5B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6" t="1728" r="6246" b="2890"/>
          <a:stretch/>
        </p:blipFill>
        <p:spPr>
          <a:xfrm>
            <a:off x="4699029" y="1285441"/>
            <a:ext cx="3358520" cy="52685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1581" y="1216224"/>
            <a:ext cx="41247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Model Setup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Spatially-distributed rainfall/runoff simulations using the modelling tool </a:t>
            </a:r>
            <a:r>
              <a:rPr lang="en-GB" sz="2000" cap="smal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ProMaIDes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Flow generation based on the Diffusive Wave</a:t>
            </a: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equation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Topography based on the </a:t>
            </a:r>
            <a:r>
              <a:rPr lang="en-GB" sz="20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TanDEM</a:t>
            </a:r>
            <a:r>
              <a:rPr lang="en-GB" sz="2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-X 12m DEM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  <a:cs typeface="Times New Roman" panose="02020603050405020304" pitchFamily="18" charset="0"/>
              </a:rPr>
              <a:t>Infiltration and roughness kept to a minimal</a:t>
            </a:r>
            <a:endParaRPr lang="en-US" sz="20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2EB600-2977-43EC-8822-DB1DFB075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3329" y="1042602"/>
            <a:ext cx="3118267" cy="56765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BD9A21-A532-4347-889E-7DE27D7E8618}"/>
              </a:ext>
            </a:extLst>
          </p:cNvPr>
          <p:cNvSpPr txBox="1"/>
          <p:nvPr/>
        </p:nvSpPr>
        <p:spPr>
          <a:xfrm>
            <a:off x="6390458" y="1597874"/>
            <a:ext cx="1384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Rainfall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155EBC-CC86-465A-BDD7-734A3CAAD8B3}"/>
              </a:ext>
            </a:extLst>
          </p:cNvPr>
          <p:cNvSpPr txBox="1"/>
          <p:nvPr/>
        </p:nvSpPr>
        <p:spPr>
          <a:xfrm>
            <a:off x="6324196" y="3433779"/>
            <a:ext cx="21499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3 2d-floodplains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14 1d-rivers</a:t>
            </a:r>
          </a:p>
        </p:txBody>
      </p:sp>
    </p:spTree>
    <p:extLst>
      <p:ext uri="{BB962C8B-B14F-4D97-AF65-F5344CB8AC3E}">
        <p14:creationId xmlns:p14="http://schemas.microsoft.com/office/powerpoint/2010/main" val="435603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METHODOLOGIES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1581" y="1216224"/>
            <a:ext cx="4124709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cap="small" dirty="0">
                <a:latin typeface="Arial" panose="020B0604020202020204" pitchFamily="34" charset="0"/>
                <a:cs typeface="Arial" panose="020B0604020202020204" pitchFamily="34" charset="0"/>
              </a:rPr>
              <a:t>ProMaIDes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modular software for the risk-based assessment of flood protection measures for river, urban and coastal flooding. </a:t>
            </a:r>
            <a:endParaRPr lang="en-GB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Free and opensource</a:t>
            </a:r>
          </a:p>
          <a:p>
            <a:pPr algn="just"/>
            <a:r>
              <a:rPr lang="en-GB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GB" sz="2000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Promaides.h2.de</a:t>
            </a:r>
            <a:endParaRPr lang="en-GB" sz="2000" i="1" u="sng" dirty="0">
              <a:solidFill>
                <a:schemeClr val="tx2">
                  <a:lumMod val="60000"/>
                  <a:lumOff val="4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  <a:cs typeface="Times New Roman" panose="02020603050405020304" pitchFamily="18" charset="0"/>
              </a:rPr>
              <a:t>Online manual and community of users</a:t>
            </a:r>
          </a:p>
          <a:p>
            <a:pPr algn="just"/>
            <a:r>
              <a:rPr lang="en-GB" sz="2000" dirty="0">
                <a:latin typeface="+mj-lt"/>
                <a:cs typeface="Times New Roman" panose="02020603050405020304" pitchFamily="18" charset="0"/>
              </a:rPr>
              <a:t>     </a:t>
            </a:r>
            <a:r>
              <a:rPr lang="en-GB" sz="2000" i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anose="02020603050405020304" pitchFamily="18" charset="0"/>
              </a:rPr>
              <a:t>promaides.myjetbrains.com</a:t>
            </a:r>
            <a:endParaRPr lang="en-US" sz="2000" i="1" u="sng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DDEA2B0-E5B5-4C6A-8D48-99187D66A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841" y="1165633"/>
            <a:ext cx="2406566" cy="2352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1CCE6C52-0E46-47A4-9CDE-7FC4047B3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557" y="-24465757"/>
            <a:ext cx="4562475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>
            <a:extLst>
              <a:ext uri="{FF2B5EF4-FFF2-40B4-BE49-F238E27FC236}">
                <a16:creationId xmlns:a16="http://schemas.microsoft.com/office/drawing/2014/main" id="{CCC65FD1-2830-4C33-991E-8A28FE8F2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557" y="-19831844"/>
            <a:ext cx="14792325" cy="842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>
            <a:extLst>
              <a:ext uri="{FF2B5EF4-FFF2-40B4-BE49-F238E27FC236}">
                <a16:creationId xmlns:a16="http://schemas.microsoft.com/office/drawing/2014/main" id="{C158DC7F-7F47-4ACC-A633-F4D359D33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916" y="3715419"/>
            <a:ext cx="5720576" cy="2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733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METHODOLOGIES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7501" y="1406019"/>
            <a:ext cx="373134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Rainfall</a:t>
            </a:r>
            <a:r>
              <a:rPr lang="de-DE" sz="2200" dirty="0">
                <a:latin typeface="Arial" panose="020B0604020202020204" pitchFamily="34" charset="0"/>
                <a:cs typeface="Arial" panose="020B0604020202020204" pitchFamily="34" charset="0"/>
              </a:rPr>
              <a:t> temporal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Arial" panose="020B0604020202020204" pitchFamily="34" charset="0"/>
              </a:rPr>
              <a:t>4 synthetic rain signals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i="1" dirty="0">
                <a:latin typeface="+mj-lt"/>
                <a:cs typeface="Arial" panose="020B0604020202020204" pitchFamily="34" charset="0"/>
              </a:rPr>
              <a:t>Same volume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i="1" dirty="0">
                <a:latin typeface="+mj-lt"/>
                <a:cs typeface="Arial" panose="020B0604020202020204" pitchFamily="34" charset="0"/>
              </a:rPr>
              <a:t>Same duration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000" i="1" dirty="0">
                <a:latin typeface="+mj-lt"/>
                <a:cs typeface="Arial" panose="020B0604020202020204" pitchFamily="34" charset="0"/>
              </a:rPr>
              <a:t>Different variabilities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000" i="1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Arial" panose="020B0604020202020204" pitchFamily="34" charset="0"/>
              </a:rPr>
              <a:t>Generated randomly based on the Poisson distribution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+mj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Arial" panose="020B0604020202020204" pitchFamily="34" charset="0"/>
              </a:rPr>
              <a:t>Placed as rain gauge data moving from west to east</a:t>
            </a:r>
          </a:p>
        </p:txBody>
      </p:sp>
      <p:pic>
        <p:nvPicPr>
          <p:cNvPr id="5" name="Picture 4" descr="Chart, waterfall chart&#10;&#10;Description automatically generated">
            <a:extLst>
              <a:ext uri="{FF2B5EF4-FFF2-40B4-BE49-F238E27FC236}">
                <a16:creationId xmlns:a16="http://schemas.microsoft.com/office/drawing/2014/main" id="{807D5C04-7F3B-4BC3-B069-B8A51106D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616" y="1134957"/>
            <a:ext cx="6446713" cy="56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1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/>
              <a:t>METHODOLOGIES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5613" y="826650"/>
            <a:ext cx="8616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Rain movement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West to east with 5km</a:t>
            </a:r>
            <a:r>
              <a:rPr lang="de-DE" sz="2000" dirty="0">
                <a:latin typeface="+mn-lt"/>
                <a:cs typeface="Arial" panose="020B0604020202020204" pitchFamily="34" charset="0"/>
              </a:rPr>
              <a:t>/h Velocity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2448672-27BA-42EE-911C-BCE3466F75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9"/>
          <a:stretch/>
        </p:blipFill>
        <p:spPr>
          <a:xfrm>
            <a:off x="1362746" y="1651811"/>
            <a:ext cx="8701620" cy="5207778"/>
          </a:xfrm>
          <a:prstGeom prst="rect">
            <a:avLst/>
          </a:prstGeom>
        </p:spPr>
      </p:pic>
      <p:sp>
        <p:nvSpPr>
          <p:cNvPr id="3" name="Pfeil nach rechts 2"/>
          <p:cNvSpPr/>
          <p:nvPr/>
        </p:nvSpPr>
        <p:spPr>
          <a:xfrm>
            <a:off x="682073" y="4978787"/>
            <a:ext cx="686970" cy="228990"/>
          </a:xfrm>
          <a:prstGeom prst="rightArrow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0220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METHODOLOGIES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5613" y="1094709"/>
            <a:ext cx="844769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Rain spatial variability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Rain gauge data spatially interpolated based on IDW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5 different resolutions (dx=0.5km, dx=5km, dx=10km, dx=12.5km, dx=25km)</a:t>
            </a:r>
          </a:p>
        </p:txBody>
      </p:sp>
      <p:pic>
        <p:nvPicPr>
          <p:cNvPr id="6" name="Picture 5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CEA694F-67F1-4B1E-A200-2B37FB11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96" y="2666617"/>
            <a:ext cx="10827667" cy="413763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8518885" y="3811444"/>
            <a:ext cx="1927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spatial variation</a:t>
            </a:r>
          </a:p>
        </p:txBody>
      </p:sp>
      <p:sp>
        <p:nvSpPr>
          <p:cNvPr id="7" name="Textfeld 2">
            <a:extLst>
              <a:ext uri="{FF2B5EF4-FFF2-40B4-BE49-F238E27FC236}">
                <a16:creationId xmlns:a16="http://schemas.microsoft.com/office/drawing/2014/main" id="{699F7345-0569-423A-AE17-227866008CA5}"/>
              </a:ext>
            </a:extLst>
          </p:cNvPr>
          <p:cNvSpPr txBox="1"/>
          <p:nvPr/>
        </p:nvSpPr>
        <p:spPr>
          <a:xfrm>
            <a:off x="828436" y="3663021"/>
            <a:ext cx="2085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spatial variation</a:t>
            </a:r>
          </a:p>
        </p:txBody>
      </p:sp>
    </p:spTree>
    <p:extLst>
      <p:ext uri="{BB962C8B-B14F-4D97-AF65-F5344CB8AC3E}">
        <p14:creationId xmlns:p14="http://schemas.microsoft.com/office/powerpoint/2010/main" val="239644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METHODOLOGIES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31F9FC-B6A7-4A06-944B-CAB4A0BAFEBC}"/>
              </a:ext>
            </a:extLst>
          </p:cNvPr>
          <p:cNvSpPr txBox="1"/>
          <p:nvPr/>
        </p:nvSpPr>
        <p:spPr>
          <a:xfrm>
            <a:off x="455613" y="838994"/>
            <a:ext cx="316625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Rain spatial variability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+mn-lt"/>
              <a:cs typeface="Arial" panose="020B0604020202020204" pitchFamily="34" charset="0"/>
            </a:endParaRPr>
          </a:p>
          <a:p>
            <a:endParaRPr lang="en-US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DF841BE-9C68-4682-98DC-0D4DB9CE0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26" y="1526931"/>
            <a:ext cx="1171574" cy="41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1A2054-3EDE-4467-BD62-79E264861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3638" y="1575852"/>
            <a:ext cx="1639267" cy="317657"/>
          </a:xfrm>
          <a:prstGeom prst="rect">
            <a:avLst/>
          </a:prstGeom>
        </p:spPr>
      </p:pic>
      <p:pic>
        <p:nvPicPr>
          <p:cNvPr id="8" name="2021-04-15 10-28-05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13D20BA6-2F3B-458D-93F1-58D0F6871C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27"/>
                </p14:media>
              </p:ext>
            </p:extLst>
          </p:nvPr>
        </p:nvPicPr>
        <p:blipFill rotWithShape="1">
          <a:blip r:embed="rId6"/>
          <a:srcRect t="29961" r="17440" b="6583"/>
          <a:stretch>
            <a:fillRect/>
          </a:stretch>
        </p:blipFill>
        <p:spPr>
          <a:xfrm>
            <a:off x="294126" y="2006958"/>
            <a:ext cx="10064366" cy="435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5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Results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A60C4EEB-C844-49D0-9D30-DC8B2DC7F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439" y="987234"/>
            <a:ext cx="6494818" cy="571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719953-131E-4D77-91DC-A6D9F201F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465" y="1063564"/>
            <a:ext cx="2392830" cy="52279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622BA2-9D22-4032-98DC-FC75EA3C1423}"/>
              </a:ext>
            </a:extLst>
          </p:cNvPr>
          <p:cNvSpPr txBox="1"/>
          <p:nvPr/>
        </p:nvSpPr>
        <p:spPr>
          <a:xfrm>
            <a:off x="0" y="1597874"/>
            <a:ext cx="23928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More differences in higher temporal variated rain signals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Differences both in peak discharge and the onset of runoff</a:t>
            </a:r>
          </a:p>
        </p:txBody>
      </p:sp>
      <p:sp>
        <p:nvSpPr>
          <p:cNvPr id="5" name="Ellipse 4"/>
          <p:cNvSpPr/>
          <p:nvPr/>
        </p:nvSpPr>
        <p:spPr>
          <a:xfrm>
            <a:off x="6580446" y="4040434"/>
            <a:ext cx="610640" cy="1297610"/>
          </a:xfrm>
          <a:prstGeom prst="ellipse">
            <a:avLst/>
          </a:prstGeom>
          <a:noFill/>
          <a:ln w="476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249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Results</a:t>
            </a:r>
          </a:p>
        </p:txBody>
      </p:sp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8CB1003E-86C9-4CE3-9978-474F550BC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384" y="973878"/>
            <a:ext cx="6366664" cy="56022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2808A5-2285-4F61-8EE3-9E3DC1A9E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048" y="1052013"/>
            <a:ext cx="2402230" cy="5201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C9342D-C6A3-46F0-9A47-4C336B8D02EB}"/>
              </a:ext>
            </a:extLst>
          </p:cNvPr>
          <p:cNvSpPr txBox="1"/>
          <p:nvPr/>
        </p:nvSpPr>
        <p:spPr>
          <a:xfrm>
            <a:off x="0" y="1597874"/>
            <a:ext cx="23928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Differences still seen in the middle part of the catchment but at a lower extent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991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5994F-829F-4904-8B89-C7727ECC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096" y="1063564"/>
            <a:ext cx="2531667" cy="5266770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517ABFB5-4DAB-4B8E-BBE1-DB8973F13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429" y="987234"/>
            <a:ext cx="6239918" cy="5490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C7E24E-E5F4-467B-BF96-90163E317D7A}"/>
              </a:ext>
            </a:extLst>
          </p:cNvPr>
          <p:cNvSpPr txBox="1"/>
          <p:nvPr/>
        </p:nvSpPr>
        <p:spPr>
          <a:xfrm>
            <a:off x="0" y="1597874"/>
            <a:ext cx="23928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Differences decrease in the lower part of the catchment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dx=25km still shows differences with high temporal variated rain signals</a:t>
            </a:r>
          </a:p>
        </p:txBody>
      </p:sp>
    </p:spTree>
    <p:extLst>
      <p:ext uri="{BB962C8B-B14F-4D97-AF65-F5344CB8AC3E}">
        <p14:creationId xmlns:p14="http://schemas.microsoft.com/office/powerpoint/2010/main" val="2830252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3548A6-2EAF-4B4F-9083-41B63FCFF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096" y="1139894"/>
            <a:ext cx="2502540" cy="5414374"/>
          </a:xfrm>
          <a:prstGeom prst="rect">
            <a:avLst/>
          </a:prstGeom>
        </p:spPr>
      </p:pic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97CEBD34-23D2-4899-8720-16673E012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289" y="987234"/>
            <a:ext cx="6111364" cy="53775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628AEF-9CB8-407C-B249-0B798101354B}"/>
              </a:ext>
            </a:extLst>
          </p:cNvPr>
          <p:cNvSpPr txBox="1"/>
          <p:nvPr/>
        </p:nvSpPr>
        <p:spPr>
          <a:xfrm>
            <a:off x="0" y="1597874"/>
            <a:ext cx="23928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Higher temporal variability results in higher variances in peak discharge.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  <a:cs typeface="Arial" panose="020B0604020202020204" pitchFamily="34" charset="0"/>
              </a:rPr>
              <a:t>Observation points vary in their sensitivity depending on their location in the catchment</a:t>
            </a:r>
          </a:p>
        </p:txBody>
      </p:sp>
    </p:spTree>
    <p:extLst>
      <p:ext uri="{BB962C8B-B14F-4D97-AF65-F5344CB8AC3E}">
        <p14:creationId xmlns:p14="http://schemas.microsoft.com/office/powerpoint/2010/main" val="3164714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B901C1-FA1E-43EC-9308-BB6D5E465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366" y="1063564"/>
            <a:ext cx="8314205" cy="57176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BEB910-D7AC-4B1D-BF7A-48F1C2BDEE05}"/>
              </a:ext>
            </a:extLst>
          </p:cNvPr>
          <p:cNvSpPr txBox="1"/>
          <p:nvPr/>
        </p:nvSpPr>
        <p:spPr>
          <a:xfrm>
            <a:off x="248426" y="1597874"/>
            <a:ext cx="27935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Differences seen in the maximum water heights and flooded areas.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The lower floodplains show the most differences.</a:t>
            </a:r>
          </a:p>
        </p:txBody>
      </p:sp>
    </p:spTree>
    <p:extLst>
      <p:ext uri="{BB962C8B-B14F-4D97-AF65-F5344CB8AC3E}">
        <p14:creationId xmlns:p14="http://schemas.microsoft.com/office/powerpoint/2010/main" val="436002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BEB910-D7AC-4B1D-BF7A-48F1C2BDEE05}"/>
              </a:ext>
            </a:extLst>
          </p:cNvPr>
          <p:cNvSpPr txBox="1"/>
          <p:nvPr/>
        </p:nvSpPr>
        <p:spPr>
          <a:xfrm>
            <a:off x="248426" y="1597874"/>
            <a:ext cx="28699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The most differences seen in flood areas under high temporal variable rain signals.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Lower water levels show the most sensitivity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cs typeface="Arial" panose="020B0604020202020204" pitchFamily="34" charset="0"/>
              </a:rPr>
              <a:t>dx=25km shows the most variance compared to other spatial resolutions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14CD2676-93EE-4567-BC3F-E24E5106E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2646" y="1063289"/>
            <a:ext cx="6411720" cy="564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72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Conclusions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BEB910-D7AC-4B1D-BF7A-48F1C2BDEE05}"/>
              </a:ext>
            </a:extLst>
          </p:cNvPr>
          <p:cNvSpPr txBox="1"/>
          <p:nvPr/>
        </p:nvSpPr>
        <p:spPr>
          <a:xfrm>
            <a:off x="215642" y="1472977"/>
            <a:ext cx="83656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This study highlights 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importance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of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Precipitation spatial variability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in presence of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highly temporal variated rain signals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in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flash flood modelling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resulting flood maps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highlight 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importance of rainfall spatial-temporal variability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in 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estimation of flood likelihood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in urban catchment areas.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  <a:cs typeface="Arial" panose="020B0604020202020204" pitchFamily="34" charset="0"/>
              </a:rPr>
              <a:t>It is shown that 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effects of rainfall spatial-temporal variability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on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runoff generation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can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vary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 depending on 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location in the catchment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b="1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  <a:cs typeface="Arial" panose="020B0604020202020204" pitchFamily="34" charset="0"/>
              </a:rPr>
              <a:t>Uniform precipitation (dx=25km)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model results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show the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most variation </a:t>
            </a:r>
            <a:r>
              <a:rPr lang="en-US" sz="2000" dirty="0">
                <a:latin typeface="+mn-lt"/>
                <a:cs typeface="Arial" panose="020B0604020202020204" pitchFamily="34" charset="0"/>
              </a:rPr>
              <a:t>compared to other spatial interpolation 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resolutions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5EB908-B1BF-4C3A-B56B-7D9DAB4F3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279"/>
          <a:stretch/>
        </p:blipFill>
        <p:spPr>
          <a:xfrm>
            <a:off x="8581312" y="4193094"/>
            <a:ext cx="2503313" cy="217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74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60BF8-B2F6-4948-A56A-434644B11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b="1" dirty="0"/>
              <a:t>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BEB910-D7AC-4B1D-BF7A-48F1C2BDEE05}"/>
              </a:ext>
            </a:extLst>
          </p:cNvPr>
          <p:cNvSpPr txBox="1"/>
          <p:nvPr/>
        </p:nvSpPr>
        <p:spPr>
          <a:xfrm>
            <a:off x="248426" y="1597874"/>
            <a:ext cx="836567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Cristiano, E., ten Veldhuis, M.-C., and van de </a:t>
            </a:r>
            <a:r>
              <a:rPr lang="en-US" dirty="0" err="1"/>
              <a:t>Giesen</a:t>
            </a:r>
            <a:r>
              <a:rPr lang="en-US" dirty="0"/>
              <a:t>, N.: Spatial and temporal variability of rainfall and their effects on hydrological response in urban areas – a review, </a:t>
            </a:r>
            <a:r>
              <a:rPr lang="en-US" dirty="0" err="1"/>
              <a:t>Hydrol</a:t>
            </a:r>
            <a:r>
              <a:rPr lang="en-US" dirty="0"/>
              <a:t>. Earth Syst. Sci., 21, 3859–3878, https://doi.org/10.5194/hess-21-3859-2017, 2017.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i="1" u="sng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Maier R, Krebs G, Pichler M, </a:t>
            </a:r>
            <a:r>
              <a:rPr lang="en-US" dirty="0" err="1"/>
              <a:t>Muschalla</a:t>
            </a:r>
            <a:r>
              <a:rPr lang="en-US" dirty="0"/>
              <a:t> D, Gruber G. Spatial Rainfall Variability in Urban Environments—High-Density Precipitation Measurements on a City-Scale. </a:t>
            </a:r>
            <a:r>
              <a:rPr lang="en-US" i="1" dirty="0"/>
              <a:t>Water</a:t>
            </a:r>
            <a:r>
              <a:rPr lang="en-US" dirty="0"/>
              <a:t>. 2020; 12(4):1157. </a:t>
            </a:r>
            <a:r>
              <a:rPr lang="en-US" dirty="0">
                <a:hlinkClick r:id="rId2"/>
              </a:rPr>
              <a:t>https://doi.org/10.3390/w12041157</a:t>
            </a: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i="1" u="sng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ProMaIDes (2021): Protection Measures against Inundation Decision support. </a:t>
            </a:r>
            <a:r>
              <a:rPr lang="en-US" i="1" u="sng" dirty="0">
                <a:latin typeface="+mn-lt"/>
                <a:cs typeface="Arial" panose="020B0604020202020204" pitchFamily="34" charset="0"/>
                <a:hlinkClick r:id="rId3"/>
              </a:rPr>
              <a:t>https://promaides.h2.de</a:t>
            </a:r>
            <a:r>
              <a:rPr lang="en-US" i="1" u="sng" dirty="0">
                <a:latin typeface="+mn-lt"/>
                <a:cs typeface="Arial" panose="020B0604020202020204" pitchFamily="34" charset="0"/>
              </a:rPr>
              <a:t> </a:t>
            </a:r>
            <a:r>
              <a:rPr lang="en-US" dirty="0"/>
              <a:t>(last access 12.04.2021)</a:t>
            </a:r>
            <a:endParaRPr lang="en-US" b="1" i="1" u="sng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>
              <a:latin typeface="+mn-lt"/>
              <a:cs typeface="Arial" panose="020B0604020202020204" pitchFamily="34" charset="0"/>
            </a:endParaRPr>
          </a:p>
          <a:p>
            <a:pPr algn="just"/>
            <a:r>
              <a:rPr lang="en-US" dirty="0">
                <a:latin typeface="+mn-lt"/>
                <a:cs typeface="Arial" panose="020B0604020202020204" pitchFamily="34" charset="0"/>
              </a:rPr>
              <a:t>Acknowledgement</a:t>
            </a:r>
          </a:p>
          <a:p>
            <a:pPr algn="just"/>
            <a:r>
              <a:rPr lang="en-US" sz="1400" dirty="0">
                <a:latin typeface="+mn-lt"/>
                <a:cs typeface="Arial" panose="020B0604020202020204" pitchFamily="34" charset="0"/>
              </a:rPr>
              <a:t>This research was supported by the German Federal Ministry of Education and Research (BMBF) in the "International disaster and risk management"-call (IKARIM)  as part of the  “Research for Civil Security” framework program.</a:t>
            </a:r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B97CB597-0169-4007-817E-9779B4A797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279"/>
          <a:stretch/>
        </p:blipFill>
        <p:spPr>
          <a:xfrm>
            <a:off x="8461436" y="3887774"/>
            <a:ext cx="3063085" cy="265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53578"/>
      </p:ext>
    </p:extLst>
  </p:cSld>
  <p:clrMapOvr>
    <a:masterClrMapping/>
  </p:clrMapOvr>
</p:sld>
</file>

<file path=ppt/theme/theme1.xml><?xml version="1.0" encoding="utf-8"?>
<a:theme xmlns:a="http://schemas.openxmlformats.org/drawingml/2006/main" name="HS_deutsch_2015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tx1">
                <a:lumMod val="65000"/>
                <a:lumOff val="35000"/>
              </a:schemeClr>
            </a:gs>
            <a:gs pos="100000">
              <a:schemeClr val="bg1">
                <a:lumMod val="75000"/>
              </a:schemeClr>
            </a:gs>
          </a:gsLst>
        </a:gra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HS_deutsch_2015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tx1">
                <a:lumMod val="65000"/>
                <a:lumOff val="35000"/>
              </a:schemeClr>
            </a:gs>
            <a:gs pos="100000">
              <a:schemeClr val="bg1">
                <a:lumMod val="75000"/>
              </a:schemeClr>
            </a:gs>
          </a:gsLst>
        </a:gra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714</Words>
  <Application>Microsoft Office PowerPoint</Application>
  <PresentationFormat>Custom</PresentationFormat>
  <Paragraphs>120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HS_deutsch_2015_master</vt:lpstr>
      <vt:lpstr>1_HS_deutsch_2015_master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Meiner</dc:creator>
  <cp:lastModifiedBy>Shahin Khoshbin</cp:lastModifiedBy>
  <cp:revision>501</cp:revision>
  <cp:lastPrinted>2016-02-01T15:20:17Z</cp:lastPrinted>
  <dcterms:modified xsi:type="dcterms:W3CDTF">2021-04-15T08:43:31Z</dcterms:modified>
</cp:coreProperties>
</file>