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63" r:id="rId4"/>
    <p:sldId id="259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Bobrowski" initials="NB" lastIdx="4" clrIdx="0">
    <p:extLst>
      <p:ext uri="{19B8F6BF-5375-455C-9EA6-DF929625EA0E}">
        <p15:presenceInfo xmlns:p15="http://schemas.microsoft.com/office/powerpoint/2012/main" userId="Nicole Bobrows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1T10:33:42.477" idx="4">
    <p:pos x="7573" y="44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24D391-A665-4CC4-80F0-68343F7C840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D2AF99A-D8F3-4A21-AB4F-1AB22B24C33D}">
      <dgm:prSet phldrT="[Text]"/>
      <dgm:spPr/>
      <dgm:t>
        <a:bodyPr/>
        <a:lstStyle/>
        <a:p>
          <a:r>
            <a:rPr lang="de-DE" dirty="0" err="1"/>
            <a:t>Heating</a:t>
          </a:r>
          <a:r>
            <a:rPr lang="de-DE" dirty="0"/>
            <a:t> large </a:t>
          </a:r>
          <a:r>
            <a:rPr lang="de-DE" dirty="0" err="1"/>
            <a:t>cuvette</a:t>
          </a:r>
          <a:r>
            <a:rPr lang="de-DE" dirty="0"/>
            <a:t> (t=1min) </a:t>
          </a:r>
        </a:p>
      </dgm:t>
    </dgm:pt>
    <dgm:pt modelId="{E25AF4F9-F50B-44AE-B3D2-7B36710F21FD}" type="parTrans" cxnId="{BBB45079-77BC-45F0-A5EB-C539D0E18784}">
      <dgm:prSet/>
      <dgm:spPr/>
      <dgm:t>
        <a:bodyPr/>
        <a:lstStyle/>
        <a:p>
          <a:endParaRPr lang="de-DE"/>
        </a:p>
      </dgm:t>
    </dgm:pt>
    <dgm:pt modelId="{F94B7119-8B48-4612-BCC6-A7C0B3FFCE7C}" type="sibTrans" cxnId="{BBB45079-77BC-45F0-A5EB-C539D0E18784}">
      <dgm:prSet/>
      <dgm:spPr/>
      <dgm:t>
        <a:bodyPr/>
        <a:lstStyle/>
        <a:p>
          <a:endParaRPr lang="de-DE"/>
        </a:p>
      </dgm:t>
    </dgm:pt>
    <dgm:pt modelId="{15D389E6-C874-4FDF-990D-8232683EEB2B}">
      <dgm:prSet phldrT="[Text]"/>
      <dgm:spPr/>
      <dgm:t>
        <a:bodyPr/>
        <a:lstStyle/>
        <a:p>
          <a:r>
            <a:rPr lang="de-DE" dirty="0" err="1"/>
            <a:t>Heating</a:t>
          </a:r>
          <a:r>
            <a:rPr lang="de-DE" dirty="0"/>
            <a:t> </a:t>
          </a:r>
          <a:r>
            <a:rPr lang="de-DE" dirty="0" err="1"/>
            <a:t>small</a:t>
          </a:r>
          <a:r>
            <a:rPr lang="de-DE" dirty="0"/>
            <a:t> </a:t>
          </a:r>
          <a:r>
            <a:rPr lang="de-DE" dirty="0" err="1"/>
            <a:t>cuvette</a:t>
          </a:r>
          <a:r>
            <a:rPr lang="de-DE" dirty="0"/>
            <a:t> (t=3min)</a:t>
          </a:r>
        </a:p>
      </dgm:t>
    </dgm:pt>
    <dgm:pt modelId="{0FAA8EC1-1A5E-4134-B5FE-0BBC6EAA2204}" type="parTrans" cxnId="{3D5F6ECF-8FDA-45FA-B372-99BC352D6889}">
      <dgm:prSet/>
      <dgm:spPr/>
      <dgm:t>
        <a:bodyPr/>
        <a:lstStyle/>
        <a:p>
          <a:endParaRPr lang="de-DE"/>
        </a:p>
      </dgm:t>
    </dgm:pt>
    <dgm:pt modelId="{8914C695-6573-4375-926D-754ACEEB9ED3}" type="sibTrans" cxnId="{3D5F6ECF-8FDA-45FA-B372-99BC352D6889}">
      <dgm:prSet/>
      <dgm:spPr/>
      <dgm:t>
        <a:bodyPr/>
        <a:lstStyle/>
        <a:p>
          <a:endParaRPr lang="de-DE"/>
        </a:p>
      </dgm:t>
    </dgm:pt>
    <dgm:pt modelId="{B1491CFA-BD7C-4987-8A0E-7D5279CCE882}">
      <dgm:prSet phldrT="[Text]"/>
      <dgm:spPr/>
      <dgm:t>
        <a:bodyPr/>
        <a:lstStyle/>
        <a:p>
          <a:r>
            <a:rPr lang="de-DE" dirty="0"/>
            <a:t>Cooling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both</a:t>
          </a:r>
          <a:r>
            <a:rPr lang="de-DE" dirty="0"/>
            <a:t> </a:t>
          </a:r>
          <a:r>
            <a:rPr lang="de-DE" dirty="0" err="1"/>
            <a:t>cuvettes</a:t>
          </a:r>
          <a:endParaRPr lang="de-DE" dirty="0"/>
        </a:p>
      </dgm:t>
    </dgm:pt>
    <dgm:pt modelId="{0E14BB65-0B4A-4090-9F35-FED0A84EBE17}" type="parTrans" cxnId="{46319F23-B022-4A49-A3CC-6B39836B4DE7}">
      <dgm:prSet/>
      <dgm:spPr/>
      <dgm:t>
        <a:bodyPr/>
        <a:lstStyle/>
        <a:p>
          <a:endParaRPr lang="de-DE"/>
        </a:p>
      </dgm:t>
    </dgm:pt>
    <dgm:pt modelId="{6D49995F-0CE4-4519-8E49-396EAC6496BC}" type="sibTrans" cxnId="{46319F23-B022-4A49-A3CC-6B39836B4DE7}">
      <dgm:prSet/>
      <dgm:spPr/>
      <dgm:t>
        <a:bodyPr/>
        <a:lstStyle/>
        <a:p>
          <a:endParaRPr lang="de-DE"/>
        </a:p>
      </dgm:t>
    </dgm:pt>
    <dgm:pt modelId="{85C248B0-DEEC-4500-AF5F-CFD0C16655BC}">
      <dgm:prSet phldrT="[Text]"/>
      <dgm:spPr/>
      <dgm:t>
        <a:bodyPr/>
        <a:lstStyle/>
        <a:p>
          <a:r>
            <a:rPr lang="de-DE" dirty="0"/>
            <a:t>Start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measurement</a:t>
          </a:r>
          <a:r>
            <a:rPr lang="de-DE" dirty="0"/>
            <a:t> (t=0min)</a:t>
          </a:r>
        </a:p>
      </dgm:t>
    </dgm:pt>
    <dgm:pt modelId="{5E171AC3-2A21-42F7-B343-6EC20133FF88}" type="parTrans" cxnId="{2F4F0DAF-93B3-4675-A6D5-66D51DEF55F9}">
      <dgm:prSet/>
      <dgm:spPr/>
      <dgm:t>
        <a:bodyPr/>
        <a:lstStyle/>
        <a:p>
          <a:endParaRPr lang="de-DE"/>
        </a:p>
      </dgm:t>
    </dgm:pt>
    <dgm:pt modelId="{CAB7E4BD-FD01-466A-BB06-901600045DCD}" type="sibTrans" cxnId="{2F4F0DAF-93B3-4675-A6D5-66D51DEF55F9}">
      <dgm:prSet/>
      <dgm:spPr/>
      <dgm:t>
        <a:bodyPr/>
        <a:lstStyle/>
        <a:p>
          <a:endParaRPr lang="de-DE"/>
        </a:p>
      </dgm:t>
    </dgm:pt>
    <dgm:pt modelId="{4FC16BD3-1BB2-4191-939C-FB3A49FDE49A}">
      <dgm:prSet phldrT="[Text]"/>
      <dgm:spPr/>
      <dgm:t>
        <a:bodyPr/>
        <a:lstStyle/>
        <a:p>
          <a:r>
            <a:rPr lang="de-DE" dirty="0"/>
            <a:t>End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measurement</a:t>
          </a:r>
          <a:r>
            <a:rPr lang="de-DE" dirty="0"/>
            <a:t> (t=30min)</a:t>
          </a:r>
        </a:p>
      </dgm:t>
    </dgm:pt>
    <dgm:pt modelId="{7331454B-2AC0-4B00-A067-6D1CE46617DA}" type="parTrans" cxnId="{398A5DCA-827F-4DD6-B769-C0BA974928AA}">
      <dgm:prSet/>
      <dgm:spPr/>
      <dgm:t>
        <a:bodyPr/>
        <a:lstStyle/>
        <a:p>
          <a:endParaRPr lang="de-DE"/>
        </a:p>
      </dgm:t>
    </dgm:pt>
    <dgm:pt modelId="{3DCBFD2F-5E03-49DA-A6A2-2F870A6CB068}" type="sibTrans" cxnId="{398A5DCA-827F-4DD6-B769-C0BA974928AA}">
      <dgm:prSet/>
      <dgm:spPr/>
      <dgm:t>
        <a:bodyPr/>
        <a:lstStyle/>
        <a:p>
          <a:endParaRPr lang="de-DE"/>
        </a:p>
      </dgm:t>
    </dgm:pt>
    <dgm:pt modelId="{45419461-1E19-4533-9E37-9A3E3E795CBB}" type="pres">
      <dgm:prSet presAssocID="{1124D391-A665-4CC4-80F0-68343F7C8409}" presName="Name0" presStyleCnt="0">
        <dgm:presLayoutVars>
          <dgm:dir/>
          <dgm:resizeHandles val="exact"/>
        </dgm:presLayoutVars>
      </dgm:prSet>
      <dgm:spPr/>
    </dgm:pt>
    <dgm:pt modelId="{5B0736CF-389A-4CD7-8685-3F253EB601EE}" type="pres">
      <dgm:prSet presAssocID="{85C248B0-DEEC-4500-AF5F-CFD0C16655BC}" presName="parTxOnly" presStyleLbl="node1" presStyleIdx="0" presStyleCnt="5">
        <dgm:presLayoutVars>
          <dgm:bulletEnabled val="1"/>
        </dgm:presLayoutVars>
      </dgm:prSet>
      <dgm:spPr/>
    </dgm:pt>
    <dgm:pt modelId="{40BB87C9-1CAA-4D78-BD89-B893ECBF4F1B}" type="pres">
      <dgm:prSet presAssocID="{CAB7E4BD-FD01-466A-BB06-901600045DCD}" presName="parSpace" presStyleCnt="0"/>
      <dgm:spPr/>
    </dgm:pt>
    <dgm:pt modelId="{B1D4AAC8-A9F9-4D7D-B8D1-FC833BB8907F}" type="pres">
      <dgm:prSet presAssocID="{7D2AF99A-D8F3-4A21-AB4F-1AB22B24C33D}" presName="parTxOnly" presStyleLbl="node1" presStyleIdx="1" presStyleCnt="5">
        <dgm:presLayoutVars>
          <dgm:bulletEnabled val="1"/>
        </dgm:presLayoutVars>
      </dgm:prSet>
      <dgm:spPr/>
    </dgm:pt>
    <dgm:pt modelId="{F9B8C5CC-0ED1-46CF-BB5E-94033AA320B9}" type="pres">
      <dgm:prSet presAssocID="{F94B7119-8B48-4612-BCC6-A7C0B3FFCE7C}" presName="parSpace" presStyleCnt="0"/>
      <dgm:spPr/>
    </dgm:pt>
    <dgm:pt modelId="{DBD7F3F6-A3FB-4FEB-9F5A-3C2EB12213FE}" type="pres">
      <dgm:prSet presAssocID="{15D389E6-C874-4FDF-990D-8232683EEB2B}" presName="parTxOnly" presStyleLbl="node1" presStyleIdx="2" presStyleCnt="5" custLinFactNeighborX="8053" custLinFactNeighborY="0">
        <dgm:presLayoutVars>
          <dgm:bulletEnabled val="1"/>
        </dgm:presLayoutVars>
      </dgm:prSet>
      <dgm:spPr/>
    </dgm:pt>
    <dgm:pt modelId="{27DF2481-7E8A-46E6-A612-6943A9707B84}" type="pres">
      <dgm:prSet presAssocID="{8914C695-6573-4375-926D-754ACEEB9ED3}" presName="parSpace" presStyleCnt="0"/>
      <dgm:spPr/>
    </dgm:pt>
    <dgm:pt modelId="{EB3636E6-2B71-4711-9621-B32110281AA6}" type="pres">
      <dgm:prSet presAssocID="{B1491CFA-BD7C-4987-8A0E-7D5279CCE882}" presName="parTxOnly" presStyleLbl="node1" presStyleIdx="3" presStyleCnt="5">
        <dgm:presLayoutVars>
          <dgm:bulletEnabled val="1"/>
        </dgm:presLayoutVars>
      </dgm:prSet>
      <dgm:spPr/>
    </dgm:pt>
    <dgm:pt modelId="{371D521B-0581-4393-B1B5-6DDC5FCEB8C6}" type="pres">
      <dgm:prSet presAssocID="{6D49995F-0CE4-4519-8E49-396EAC6496BC}" presName="parSpace" presStyleCnt="0"/>
      <dgm:spPr/>
    </dgm:pt>
    <dgm:pt modelId="{F53A3AAD-2047-49AB-B3AD-4191FFA483A8}" type="pres">
      <dgm:prSet presAssocID="{4FC16BD3-1BB2-4191-939C-FB3A49FDE49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1CFC41C-4EB6-4429-B43B-AC39BBC12E46}" type="presOf" srcId="{B1491CFA-BD7C-4987-8A0E-7D5279CCE882}" destId="{EB3636E6-2B71-4711-9621-B32110281AA6}" srcOrd="0" destOrd="0" presId="urn:microsoft.com/office/officeart/2005/8/layout/hChevron3"/>
    <dgm:cxn modelId="{E9FCE11C-08B8-40B3-A858-B1EA44F7124C}" type="presOf" srcId="{4FC16BD3-1BB2-4191-939C-FB3A49FDE49A}" destId="{F53A3AAD-2047-49AB-B3AD-4191FFA483A8}" srcOrd="0" destOrd="0" presId="urn:microsoft.com/office/officeart/2005/8/layout/hChevron3"/>
    <dgm:cxn modelId="{46319F23-B022-4A49-A3CC-6B39836B4DE7}" srcId="{1124D391-A665-4CC4-80F0-68343F7C8409}" destId="{B1491CFA-BD7C-4987-8A0E-7D5279CCE882}" srcOrd="3" destOrd="0" parTransId="{0E14BB65-0B4A-4090-9F35-FED0A84EBE17}" sibTransId="{6D49995F-0CE4-4519-8E49-396EAC6496BC}"/>
    <dgm:cxn modelId="{E9156855-7C3B-465D-A18F-A5FD6BB06A69}" type="presOf" srcId="{85C248B0-DEEC-4500-AF5F-CFD0C16655BC}" destId="{5B0736CF-389A-4CD7-8685-3F253EB601EE}" srcOrd="0" destOrd="0" presId="urn:microsoft.com/office/officeart/2005/8/layout/hChevron3"/>
    <dgm:cxn modelId="{BBB45079-77BC-45F0-A5EB-C539D0E18784}" srcId="{1124D391-A665-4CC4-80F0-68343F7C8409}" destId="{7D2AF99A-D8F3-4A21-AB4F-1AB22B24C33D}" srcOrd="1" destOrd="0" parTransId="{E25AF4F9-F50B-44AE-B3D2-7B36710F21FD}" sibTransId="{F94B7119-8B48-4612-BCC6-A7C0B3FFCE7C}"/>
    <dgm:cxn modelId="{95891886-EC7F-41E8-B32E-7278F5F8B237}" type="presOf" srcId="{7D2AF99A-D8F3-4A21-AB4F-1AB22B24C33D}" destId="{B1D4AAC8-A9F9-4D7D-B8D1-FC833BB8907F}" srcOrd="0" destOrd="0" presId="urn:microsoft.com/office/officeart/2005/8/layout/hChevron3"/>
    <dgm:cxn modelId="{2F4F0DAF-93B3-4675-A6D5-66D51DEF55F9}" srcId="{1124D391-A665-4CC4-80F0-68343F7C8409}" destId="{85C248B0-DEEC-4500-AF5F-CFD0C16655BC}" srcOrd="0" destOrd="0" parTransId="{5E171AC3-2A21-42F7-B343-6EC20133FF88}" sibTransId="{CAB7E4BD-FD01-466A-BB06-901600045DCD}"/>
    <dgm:cxn modelId="{3F6369B2-53ED-4B93-9B55-4C57B5016E66}" type="presOf" srcId="{1124D391-A665-4CC4-80F0-68343F7C8409}" destId="{45419461-1E19-4533-9E37-9A3E3E795CBB}" srcOrd="0" destOrd="0" presId="urn:microsoft.com/office/officeart/2005/8/layout/hChevron3"/>
    <dgm:cxn modelId="{398A5DCA-827F-4DD6-B769-C0BA974928AA}" srcId="{1124D391-A665-4CC4-80F0-68343F7C8409}" destId="{4FC16BD3-1BB2-4191-939C-FB3A49FDE49A}" srcOrd="4" destOrd="0" parTransId="{7331454B-2AC0-4B00-A067-6D1CE46617DA}" sibTransId="{3DCBFD2F-5E03-49DA-A6A2-2F870A6CB068}"/>
    <dgm:cxn modelId="{3D5F6ECF-8FDA-45FA-B372-99BC352D6889}" srcId="{1124D391-A665-4CC4-80F0-68343F7C8409}" destId="{15D389E6-C874-4FDF-990D-8232683EEB2B}" srcOrd="2" destOrd="0" parTransId="{0FAA8EC1-1A5E-4134-B5FE-0BBC6EAA2204}" sibTransId="{8914C695-6573-4375-926D-754ACEEB9ED3}"/>
    <dgm:cxn modelId="{49B5BED3-23D3-44A5-A08C-F7222ED9D604}" type="presOf" srcId="{15D389E6-C874-4FDF-990D-8232683EEB2B}" destId="{DBD7F3F6-A3FB-4FEB-9F5A-3C2EB12213FE}" srcOrd="0" destOrd="0" presId="urn:microsoft.com/office/officeart/2005/8/layout/hChevron3"/>
    <dgm:cxn modelId="{A4606F28-EA6F-4836-A7FD-0188D42DB0C2}" type="presParOf" srcId="{45419461-1E19-4533-9E37-9A3E3E795CBB}" destId="{5B0736CF-389A-4CD7-8685-3F253EB601EE}" srcOrd="0" destOrd="0" presId="urn:microsoft.com/office/officeart/2005/8/layout/hChevron3"/>
    <dgm:cxn modelId="{FC7D5E11-AAF4-4994-957F-B4D82368F213}" type="presParOf" srcId="{45419461-1E19-4533-9E37-9A3E3E795CBB}" destId="{40BB87C9-1CAA-4D78-BD89-B893ECBF4F1B}" srcOrd="1" destOrd="0" presId="urn:microsoft.com/office/officeart/2005/8/layout/hChevron3"/>
    <dgm:cxn modelId="{B61BB6DA-89CF-4F5B-984F-5D9BCB036EBD}" type="presParOf" srcId="{45419461-1E19-4533-9E37-9A3E3E795CBB}" destId="{B1D4AAC8-A9F9-4D7D-B8D1-FC833BB8907F}" srcOrd="2" destOrd="0" presId="urn:microsoft.com/office/officeart/2005/8/layout/hChevron3"/>
    <dgm:cxn modelId="{658C37F5-2ACF-4A87-9CCC-50048463BE1A}" type="presParOf" srcId="{45419461-1E19-4533-9E37-9A3E3E795CBB}" destId="{F9B8C5CC-0ED1-46CF-BB5E-94033AA320B9}" srcOrd="3" destOrd="0" presId="urn:microsoft.com/office/officeart/2005/8/layout/hChevron3"/>
    <dgm:cxn modelId="{F05D68C4-CA05-4E68-97F2-F084927FA311}" type="presParOf" srcId="{45419461-1E19-4533-9E37-9A3E3E795CBB}" destId="{DBD7F3F6-A3FB-4FEB-9F5A-3C2EB12213FE}" srcOrd="4" destOrd="0" presId="urn:microsoft.com/office/officeart/2005/8/layout/hChevron3"/>
    <dgm:cxn modelId="{FB5B7F5D-A6A1-42E5-A17C-9DFFD5FD6AA6}" type="presParOf" srcId="{45419461-1E19-4533-9E37-9A3E3E795CBB}" destId="{27DF2481-7E8A-46E6-A612-6943A9707B84}" srcOrd="5" destOrd="0" presId="urn:microsoft.com/office/officeart/2005/8/layout/hChevron3"/>
    <dgm:cxn modelId="{E86956A9-7364-418B-92A6-91B397D9A7FC}" type="presParOf" srcId="{45419461-1E19-4533-9E37-9A3E3E795CBB}" destId="{EB3636E6-2B71-4711-9621-B32110281AA6}" srcOrd="6" destOrd="0" presId="urn:microsoft.com/office/officeart/2005/8/layout/hChevron3"/>
    <dgm:cxn modelId="{FD68745A-5E66-4964-88DA-074023F2148D}" type="presParOf" srcId="{45419461-1E19-4533-9E37-9A3E3E795CBB}" destId="{371D521B-0581-4393-B1B5-6DDC5FCEB8C6}" srcOrd="7" destOrd="0" presId="urn:microsoft.com/office/officeart/2005/8/layout/hChevron3"/>
    <dgm:cxn modelId="{E45FF1E6-3330-4B51-8903-8F60B7533014}" type="presParOf" srcId="{45419461-1E19-4533-9E37-9A3E3E795CBB}" destId="{F53A3AAD-2047-49AB-B3AD-4191FFA483A8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736CF-389A-4CD7-8685-3F253EB601EE}">
      <dsp:nvSpPr>
        <dsp:cNvPr id="0" name=""/>
        <dsp:cNvSpPr/>
      </dsp:nvSpPr>
      <dsp:spPr>
        <a:xfrm>
          <a:off x="626" y="1197862"/>
          <a:ext cx="1221052" cy="488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Start </a:t>
          </a:r>
          <a:r>
            <a:rPr lang="de-DE" sz="900" kern="1200" dirty="0" err="1"/>
            <a:t>of</a:t>
          </a:r>
          <a:r>
            <a:rPr lang="de-DE" sz="900" kern="1200" dirty="0"/>
            <a:t> </a:t>
          </a:r>
          <a:r>
            <a:rPr lang="de-DE" sz="900" kern="1200" dirty="0" err="1"/>
            <a:t>measurement</a:t>
          </a:r>
          <a:r>
            <a:rPr lang="de-DE" sz="900" kern="1200" dirty="0"/>
            <a:t> (t=0min)</a:t>
          </a:r>
        </a:p>
      </dsp:txBody>
      <dsp:txXfrm>
        <a:off x="626" y="1197862"/>
        <a:ext cx="1098947" cy="488420"/>
      </dsp:txXfrm>
    </dsp:sp>
    <dsp:sp modelId="{B1D4AAC8-A9F9-4D7D-B8D1-FC833BB8907F}">
      <dsp:nvSpPr>
        <dsp:cNvPr id="0" name=""/>
        <dsp:cNvSpPr/>
      </dsp:nvSpPr>
      <dsp:spPr>
        <a:xfrm>
          <a:off x="977467" y="1197862"/>
          <a:ext cx="1221052" cy="488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Heating</a:t>
          </a:r>
          <a:r>
            <a:rPr lang="de-DE" sz="900" kern="1200" dirty="0"/>
            <a:t> large </a:t>
          </a:r>
          <a:r>
            <a:rPr lang="de-DE" sz="900" kern="1200" dirty="0" err="1"/>
            <a:t>cuvette</a:t>
          </a:r>
          <a:r>
            <a:rPr lang="de-DE" sz="900" kern="1200" dirty="0"/>
            <a:t> (t=1min) </a:t>
          </a:r>
        </a:p>
      </dsp:txBody>
      <dsp:txXfrm>
        <a:off x="1221677" y="1197862"/>
        <a:ext cx="732632" cy="488420"/>
      </dsp:txXfrm>
    </dsp:sp>
    <dsp:sp modelId="{DBD7F3F6-A3FB-4FEB-9F5A-3C2EB12213FE}">
      <dsp:nvSpPr>
        <dsp:cNvPr id="0" name=""/>
        <dsp:cNvSpPr/>
      </dsp:nvSpPr>
      <dsp:spPr>
        <a:xfrm>
          <a:off x="1973975" y="1197862"/>
          <a:ext cx="1221052" cy="488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Heating</a:t>
          </a:r>
          <a:r>
            <a:rPr lang="de-DE" sz="900" kern="1200" dirty="0"/>
            <a:t> </a:t>
          </a:r>
          <a:r>
            <a:rPr lang="de-DE" sz="900" kern="1200" dirty="0" err="1"/>
            <a:t>small</a:t>
          </a:r>
          <a:r>
            <a:rPr lang="de-DE" sz="900" kern="1200" dirty="0"/>
            <a:t> </a:t>
          </a:r>
          <a:r>
            <a:rPr lang="de-DE" sz="900" kern="1200" dirty="0" err="1"/>
            <a:t>cuvette</a:t>
          </a:r>
          <a:r>
            <a:rPr lang="de-DE" sz="900" kern="1200" dirty="0"/>
            <a:t> (t=3min)</a:t>
          </a:r>
        </a:p>
      </dsp:txBody>
      <dsp:txXfrm>
        <a:off x="2218185" y="1197862"/>
        <a:ext cx="732632" cy="488420"/>
      </dsp:txXfrm>
    </dsp:sp>
    <dsp:sp modelId="{EB3636E6-2B71-4711-9621-B32110281AA6}">
      <dsp:nvSpPr>
        <dsp:cNvPr id="0" name=""/>
        <dsp:cNvSpPr/>
      </dsp:nvSpPr>
      <dsp:spPr>
        <a:xfrm>
          <a:off x="2931151" y="1197862"/>
          <a:ext cx="1221052" cy="488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Cooling </a:t>
          </a:r>
          <a:r>
            <a:rPr lang="de-DE" sz="900" kern="1200" dirty="0" err="1"/>
            <a:t>of</a:t>
          </a:r>
          <a:r>
            <a:rPr lang="de-DE" sz="900" kern="1200" dirty="0"/>
            <a:t> </a:t>
          </a:r>
          <a:r>
            <a:rPr lang="de-DE" sz="900" kern="1200" dirty="0" err="1"/>
            <a:t>both</a:t>
          </a:r>
          <a:r>
            <a:rPr lang="de-DE" sz="900" kern="1200" dirty="0"/>
            <a:t> </a:t>
          </a:r>
          <a:r>
            <a:rPr lang="de-DE" sz="900" kern="1200" dirty="0" err="1"/>
            <a:t>cuvettes</a:t>
          </a:r>
          <a:endParaRPr lang="de-DE" sz="900" kern="1200" dirty="0"/>
        </a:p>
      </dsp:txBody>
      <dsp:txXfrm>
        <a:off x="3175361" y="1197862"/>
        <a:ext cx="732632" cy="488420"/>
      </dsp:txXfrm>
    </dsp:sp>
    <dsp:sp modelId="{F53A3AAD-2047-49AB-B3AD-4191FFA483A8}">
      <dsp:nvSpPr>
        <dsp:cNvPr id="0" name=""/>
        <dsp:cNvSpPr/>
      </dsp:nvSpPr>
      <dsp:spPr>
        <a:xfrm>
          <a:off x="3907992" y="1197862"/>
          <a:ext cx="1221052" cy="488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End </a:t>
          </a:r>
          <a:r>
            <a:rPr lang="de-DE" sz="900" kern="1200" dirty="0" err="1"/>
            <a:t>of</a:t>
          </a:r>
          <a:r>
            <a:rPr lang="de-DE" sz="900" kern="1200" dirty="0"/>
            <a:t> </a:t>
          </a:r>
          <a:r>
            <a:rPr lang="de-DE" sz="900" kern="1200" dirty="0" err="1"/>
            <a:t>measurement</a:t>
          </a:r>
          <a:r>
            <a:rPr lang="de-DE" sz="900" kern="1200" dirty="0"/>
            <a:t> (t=30min)</a:t>
          </a:r>
        </a:p>
      </dsp:txBody>
      <dsp:txXfrm>
        <a:off x="4152202" y="1197862"/>
        <a:ext cx="732632" cy="488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8EA7F-419B-44A5-A98B-6AAE89AA17BC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8A483-8ACA-4C95-B86D-0F01B321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02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3F26B-6788-4B55-BE76-55C666F0C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041167-8662-4B14-9F7D-6B3C75E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F5F83-F413-435A-9B1C-DA7231CC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A635B7-E69E-446E-B987-403F93A5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127254-62C4-4FBF-B909-3C76B969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C85572-2108-4EFB-A651-0973B4DBA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297" y="60282"/>
            <a:ext cx="1264214" cy="1259488"/>
          </a:xfrm>
          <a:prstGeom prst="rect">
            <a:avLst/>
          </a:prstGeom>
        </p:spPr>
      </p:pic>
      <p:pic>
        <p:nvPicPr>
          <p:cNvPr id="10" name="Grafik 9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B3AF8215-D5B9-401A-8AF2-F709CA1FB3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750" y="63991"/>
            <a:ext cx="1222250" cy="12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C94CF-00AA-4CF1-B82C-5610F28C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F51A06-E208-410C-9140-5EE09EC88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CE0A1-BBE6-4012-8491-0015F665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CF51F9-60C9-4426-BA8D-E647D853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1072B4-3730-4B5F-B6E0-D305AA3A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39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B112EAE-97C0-4881-864A-DEC33D5AD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763FEF-4F60-4FDC-98F0-C298C42B3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72DD63-0520-4916-8742-F69923C7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0E3FA6-A6DF-4728-81EE-A0A3E3FC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9C4D93-C686-42D5-8813-BDD63D28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48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D178D-D93D-48F2-B25F-067AE6754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882A62-8A03-41E9-AE75-3D0D7F731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A5E4A6-D069-4DBF-B053-9E2AA8B9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C71D1-4C71-43AD-9DBF-83AC76CE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39B683-7410-439C-88EF-58D1698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45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E080F-E5E4-42FA-9C9D-3E572072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950569-F3AD-4E04-B256-B2A19094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A5BFF9-C5B2-4D2A-994B-C0240658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5814E5-17F9-4C6D-8267-B1844CCF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58BF60-F1CA-49EF-90C4-C6C36CC0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47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D091E-FCFC-4FD7-8581-F02A6000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2AB96-8D5A-45FF-AD43-3A60B49D6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5C831A-8D80-4A5B-8043-C1A222A6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2ADD4-F473-4F19-BBF4-F1299902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D95103-781F-4375-9FAF-9A67530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552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70BB8-B5FD-42F6-AF2B-E2520D7A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8D3E2D-6C14-4159-A6EA-FE4E8F9BC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5B66C3-4FBC-41A2-B299-225EF719D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675C12-243A-48E2-849C-1E9CF006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180291-CD06-4694-8B5B-D068A247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341578-300E-49C6-98A4-034BD731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79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F9965-B053-4D63-A943-553DC975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AFE4C1-2A5E-4A86-AAA4-49CD40F3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328A87-A168-426D-B8CB-1D23F361F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8AA009-43B6-431E-8F46-B97C9ACBB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97B2B1-F1E5-42EA-9FAC-EC70A948A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3A8FB0-A718-4307-A502-98AD1AC9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C5C5537-41C2-40F5-9EC2-556656F4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700DD12-2056-49EE-A91F-034E6CB0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124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D8A93-273B-4224-BF09-C912ACBC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378020-662A-4BF7-8441-515CEB8C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39761A-E8CE-4F67-8946-66CDCB1C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348F31-68AC-4D0A-9273-A6936CB1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51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D277CA-323B-4094-9916-38A0A9DF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73508E-999F-4853-89F8-C8114FBE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DC5784-4606-4CCA-ABF9-9C95A686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33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8C4D6-6BCD-462D-A51D-5050DA2A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2C5608-C84B-4748-80F2-BB244E8E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29EA36-6A02-4E6B-B97A-4F0927B9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B8BC55B-2B22-44E6-AC73-1411CE22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572345-E5A9-4937-B391-F878CB89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C0169A-30BD-4D16-A0D9-7CAAB328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26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AD03D-B06B-47EF-A9D9-10826C3B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89DC05-8ACB-442C-8CE1-C5692D1CA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9D086D-62DE-45A6-9192-B933703E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7A6DB-9041-4369-AC12-7DC91A47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099FA-4CDB-4537-AE3C-B136B5D1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74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66D51-091A-445E-9811-84D86520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C74C3E-B1F4-41A2-9086-1F4E26DE5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2A3727-FCE8-43EF-A124-079197634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BE9023-58FF-4210-8866-296F5D4F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F52D33-8AF7-4152-B062-205831E0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856353-7CF3-4275-BDE3-25477637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513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F2FC0-5F67-4C36-B460-4FD8E644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68BA26-A17D-4EC3-8A35-1DB624B60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C69BAB-93DD-4AA7-8F6A-C294D15A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5F370D-F8CC-4D87-9FA8-6A9DF3AE1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1E9133-EBFC-4F23-84D8-BF4535FF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564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AAAB4C-6CA8-4628-A065-F7E5E1E7F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67D5E9-012D-4423-8D3E-64E5B8B95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4B20AF-43DB-44D2-8A23-BFCE5CEC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4BC3D8-BDD5-41DC-AAE7-10A344A29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34A4E8-AC63-465B-9068-A63ACE71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29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9B12-4570-4C96-AB88-2F285982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0FF401-365F-4F16-BA9D-915E94C7C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97F175-12A3-4858-8201-21509DF1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8ADFBC-AEA1-4BA2-B3D2-8AC7D5E4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04A52-F0F0-4818-A5A8-C58E3DD1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18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FB10A-9F64-4DAA-B95E-990CB94E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DA76AC-E54C-4F3E-B796-29C1AB19B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3CB155-CB6B-4AF8-A390-C708A482E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68F775-EC0F-4812-AAAD-402D45C9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96F806-16F8-4D41-8AA6-94E4651A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422240-B155-47A8-8634-FB1B52D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05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C1AA0-7FF8-4D72-83E6-5FB1F4A4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C1B896-E126-451D-BA6F-C794F04C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8DFB36-D699-4A91-843C-C58C07920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756EFA-362B-47EB-A784-40921DE6F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C9991F-8C58-4099-BC9B-D8C1DB7AA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C97815C-1DB3-4840-848A-DD94DA24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A2FA5F-7C73-4A53-A487-C496D244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2587DA0-1983-4418-B5DD-3CDF99CD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2309B-96FA-4E79-B60F-013807F3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3AFD20-35F9-4AE9-BA2C-0F7FE571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5AFE78-0188-4B17-A581-9C4A4E41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F7E66A-529E-48F5-8116-F090B935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48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EA7E89-B185-4881-B127-B39808C4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B83943-D0B4-4EC2-A637-87B5207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640D12-37A3-436E-AC1B-0C756EC4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96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15086-33EB-434C-8215-F2DC7D88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3584EF-97F1-4C11-938F-3BF8930FA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EC5AB5-5DE0-4350-8727-C9F8F481E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B5E3C7-D804-4D8E-B6BE-53150A8A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5C7F6E-527F-4150-B9AB-9B9A420D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EBAEA9-226F-4863-A056-9D1B221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45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8CDDB-9EDB-440B-812B-C2B392B2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E71499-31D7-491D-98F7-3A1C25340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853300-E3E4-4319-929D-EEDF60ADD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D400D8-6578-43DA-AC22-126AFCC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65262E-32BA-4A4C-ADB0-9A59A3E5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709C04-EFDE-4E6B-A607-E12627B3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18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896A49F-9722-4232-869E-CCE5251F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94786A-2409-4943-B01A-D9CC98F9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162ACE-A060-4BD7-87B5-EEC1C0C92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8C15-11EA-4D4C-A895-1B024AEBFAA0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6B85CF-FE44-42E4-9717-DD81DC28E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86F4A4-9141-4A3D-B1B4-AFBFF14E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42EBC-53A2-4E19-8848-5603D70BF1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0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5DE486-4D2F-4052-8AEC-CD1A446F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1F6027-A25F-41D4-9369-CCE2BE7E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F7F670-D730-4B6C-88A4-A92905FA2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2589-437C-4B58-8D9A-D203438EDD98}" type="datetimeFigureOut">
              <a:rPr lang="de-DE" smtClean="0"/>
              <a:t>21.04.2021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EFC7B6-C458-4602-96FD-CE62AB801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EFC1E8-DEB9-4751-980A-D6D0EDB30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74FF-CE29-4475-8F38-AEAA85B1C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66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eetingorganizer.copernicus.org/EGU21/session/41076#vPICO_present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t.copernicus.org/articles/14/295/2021/amt-14-295-2021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amt.copernicus.org/articles/12/735/2019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86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2FC1DD-02E3-45EF-A0C5-DB425F113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de-DE" sz="3400" b="1">
                <a:solidFill>
                  <a:srgbClr val="FFFFFF"/>
                </a:solidFill>
              </a:rPr>
              <a:t>IFPICS: Combining the advantages of hyperspectral imaging and filter cameras for trace gas imaging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EA12A2-C7C4-40BC-B420-FEC5BACBE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0" y="4013165"/>
            <a:ext cx="4467651" cy="2205732"/>
          </a:xfrm>
        </p:spPr>
        <p:txBody>
          <a:bodyPr anchor="t">
            <a:normAutofit/>
          </a:bodyPr>
          <a:lstStyle/>
          <a:p>
            <a:pPr algn="r"/>
            <a:r>
              <a:rPr lang="de-DE" sz="1800" dirty="0">
                <a:solidFill>
                  <a:srgbClr val="FFFFFF"/>
                </a:solidFill>
              </a:rPr>
              <a:t>Alexander Nies</a:t>
            </a:r>
            <a:r>
              <a:rPr lang="de-DE" sz="1800" baseline="30000" dirty="0">
                <a:solidFill>
                  <a:srgbClr val="FFFFFF"/>
                </a:solidFill>
              </a:rPr>
              <a:t>1</a:t>
            </a:r>
            <a:r>
              <a:rPr lang="de-DE" sz="1800" dirty="0">
                <a:solidFill>
                  <a:srgbClr val="FFFFFF"/>
                </a:solidFill>
              </a:rPr>
              <a:t>, Christopher Fuchs</a:t>
            </a:r>
            <a:r>
              <a:rPr lang="de-DE" sz="1800" baseline="30000" dirty="0">
                <a:solidFill>
                  <a:srgbClr val="FFFFFF"/>
                </a:solidFill>
              </a:rPr>
              <a:t>1</a:t>
            </a:r>
            <a:r>
              <a:rPr lang="de-DE" sz="1800" dirty="0">
                <a:solidFill>
                  <a:srgbClr val="FFFFFF"/>
                </a:solidFill>
              </a:rPr>
              <a:t>, Jonas Kuhn</a:t>
            </a:r>
            <a:r>
              <a:rPr lang="de-DE" sz="1800" baseline="30000" dirty="0">
                <a:solidFill>
                  <a:srgbClr val="FFFFFF"/>
                </a:solidFill>
              </a:rPr>
              <a:t>1,2</a:t>
            </a:r>
            <a:r>
              <a:rPr lang="de-DE" sz="1800" dirty="0">
                <a:solidFill>
                  <a:srgbClr val="FFFFFF"/>
                </a:solidFill>
              </a:rPr>
              <a:t>, Nicole Bobrowski</a:t>
            </a:r>
            <a:r>
              <a:rPr lang="de-DE" sz="1800" baseline="30000" dirty="0">
                <a:solidFill>
                  <a:srgbClr val="FFFFFF"/>
                </a:solidFill>
              </a:rPr>
              <a:t>1,2</a:t>
            </a:r>
            <a:r>
              <a:rPr lang="de-DE" sz="1800" dirty="0">
                <a:solidFill>
                  <a:srgbClr val="FFFFFF"/>
                </a:solidFill>
              </a:rPr>
              <a:t> and Ulrich Platt</a:t>
            </a:r>
            <a:r>
              <a:rPr lang="de-DE" sz="1800" baseline="30000" dirty="0">
                <a:solidFill>
                  <a:srgbClr val="FFFFFF"/>
                </a:solidFill>
              </a:rPr>
              <a:t>1,2</a:t>
            </a:r>
            <a:endParaRPr lang="de-DE" sz="1800" dirty="0">
              <a:solidFill>
                <a:srgbClr val="FFFFFF"/>
              </a:solidFill>
            </a:endParaRPr>
          </a:p>
          <a:p>
            <a:pPr algn="r"/>
            <a:r>
              <a:rPr lang="de-DE" sz="1800" baseline="30000" dirty="0">
                <a:solidFill>
                  <a:srgbClr val="FFFFFF"/>
                </a:solidFill>
              </a:rPr>
              <a:t>1)Heidelberg University, Institute </a:t>
            </a:r>
            <a:r>
              <a:rPr lang="de-DE" sz="1800" baseline="30000" dirty="0" err="1">
                <a:solidFill>
                  <a:srgbClr val="FFFFFF"/>
                </a:solidFill>
              </a:rPr>
              <a:t>of</a:t>
            </a:r>
            <a:r>
              <a:rPr lang="de-DE" sz="1800" baseline="30000" dirty="0">
                <a:solidFill>
                  <a:srgbClr val="FFFFFF"/>
                </a:solidFill>
              </a:rPr>
              <a:t> Environmental Physics, Heidelberg</a:t>
            </a:r>
          </a:p>
          <a:p>
            <a:pPr algn="r"/>
            <a:r>
              <a:rPr lang="de-DE" sz="1800" baseline="30000" dirty="0">
                <a:solidFill>
                  <a:srgbClr val="FFFFFF"/>
                </a:solidFill>
              </a:rPr>
              <a:t>2)Max Planck Institute </a:t>
            </a:r>
            <a:r>
              <a:rPr lang="de-DE" sz="1800" baseline="30000" dirty="0" err="1">
                <a:solidFill>
                  <a:srgbClr val="FFFFFF"/>
                </a:solidFill>
              </a:rPr>
              <a:t>for</a:t>
            </a:r>
            <a:r>
              <a:rPr lang="de-DE" sz="1800" baseline="30000" dirty="0">
                <a:solidFill>
                  <a:srgbClr val="FFFFFF"/>
                </a:solidFill>
              </a:rPr>
              <a:t> Chemistry, Mainz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6F1E14D-3816-4EA7-B8BD-C38C4B166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07637"/>
            <a:ext cx="5923468" cy="44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31834-4741-468A-BB0C-FEB64B36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3960"/>
            <a:ext cx="1813765" cy="708211"/>
          </a:xfrm>
        </p:spPr>
        <p:txBody>
          <a:bodyPr>
            <a:normAutofit/>
          </a:bodyPr>
          <a:lstStyle/>
          <a:p>
            <a:r>
              <a:rPr lang="de-DE" sz="2800" b="1" dirty="0"/>
              <a:t>Motivation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3206D3-5703-4674-B8D5-3F079F1C2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3989" y="2715767"/>
            <a:ext cx="3354860" cy="452157"/>
          </a:xfrm>
        </p:spPr>
        <p:txBody>
          <a:bodyPr>
            <a:normAutofit fontScale="62500" lnSpcReduction="20000"/>
          </a:bodyPr>
          <a:lstStyle/>
          <a:p>
            <a:r>
              <a:rPr lang="de-DE" dirty="0" err="1"/>
              <a:t>Hyperspectral</a:t>
            </a:r>
            <a:r>
              <a:rPr lang="de-DE" dirty="0"/>
              <a:t> </a:t>
            </a:r>
            <a:r>
              <a:rPr lang="de-DE" dirty="0" err="1"/>
              <a:t>imaging</a:t>
            </a:r>
            <a:r>
              <a:rPr lang="de-DE" dirty="0"/>
              <a:t> (Imaging DOAS):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B07A74-7C71-421B-9A93-BBD6802C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3" y="3223826"/>
            <a:ext cx="4236428" cy="1510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+ </a:t>
            </a:r>
            <a:r>
              <a:rPr lang="de-DE" sz="1400" dirty="0" err="1"/>
              <a:t>measurement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several</a:t>
            </a:r>
            <a:r>
              <a:rPr lang="de-DE" sz="1400" dirty="0"/>
              <a:t> </a:t>
            </a:r>
            <a:r>
              <a:rPr lang="de-DE" sz="1400" dirty="0" err="1"/>
              <a:t>trace</a:t>
            </a:r>
            <a:r>
              <a:rPr lang="de-DE" sz="1400" dirty="0"/>
              <a:t> </a:t>
            </a:r>
            <a:r>
              <a:rPr lang="de-DE" sz="1400" dirty="0" err="1"/>
              <a:t>gases</a:t>
            </a:r>
            <a:r>
              <a:rPr lang="de-DE" sz="1400" dirty="0"/>
              <a:t> </a:t>
            </a:r>
            <a:r>
              <a:rPr lang="de-DE" sz="1400" dirty="0" err="1"/>
              <a:t>simultaneously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+ high </a:t>
            </a:r>
            <a:r>
              <a:rPr lang="de-DE" sz="1400" dirty="0" err="1"/>
              <a:t>selectivity</a:t>
            </a:r>
            <a:r>
              <a:rPr lang="de-DE" sz="1400" dirty="0"/>
              <a:t> and </a:t>
            </a:r>
            <a:r>
              <a:rPr lang="de-DE" sz="1400" dirty="0" err="1"/>
              <a:t>sensitivity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-  </a:t>
            </a:r>
            <a:r>
              <a:rPr lang="de-DE" sz="1400" dirty="0" err="1"/>
              <a:t>spatial</a:t>
            </a:r>
            <a:r>
              <a:rPr lang="de-DE" sz="1400" dirty="0"/>
              <a:t> </a:t>
            </a:r>
            <a:r>
              <a:rPr lang="de-DE" sz="1400" dirty="0" err="1"/>
              <a:t>scanning</a:t>
            </a:r>
            <a:r>
              <a:rPr lang="de-DE" sz="1400" dirty="0"/>
              <a:t> </a:t>
            </a:r>
            <a:r>
              <a:rPr lang="de-DE" sz="1400" dirty="0" err="1"/>
              <a:t>reduces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spatio</a:t>
            </a:r>
            <a:r>
              <a:rPr lang="de-DE" sz="1400" dirty="0"/>
              <a:t>-temporal    </a:t>
            </a:r>
            <a:r>
              <a:rPr lang="de-DE" sz="1400" dirty="0" err="1"/>
              <a:t>resolution</a:t>
            </a:r>
            <a:endParaRPr lang="de-DE" sz="1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D17F5B-7D5C-4FFB-97BE-A0E3BF07F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671529"/>
            <a:ext cx="2398059" cy="452158"/>
          </a:xfrm>
        </p:spPr>
        <p:txBody>
          <a:bodyPr>
            <a:normAutofit fontScale="62500" lnSpcReduction="20000"/>
          </a:bodyPr>
          <a:lstStyle/>
          <a:p>
            <a:r>
              <a:rPr lang="de-DE" dirty="0"/>
              <a:t>Band pass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cameras</a:t>
            </a:r>
            <a:r>
              <a:rPr lang="de-DE" dirty="0"/>
              <a:t>: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68CF6F-12F5-4A1D-B832-6BE6A5886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167924"/>
            <a:ext cx="3841376" cy="1910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+ fast </a:t>
            </a:r>
            <a:r>
              <a:rPr lang="de-DE" sz="1400" dirty="0" err="1"/>
              <a:t>image</a:t>
            </a:r>
            <a:r>
              <a:rPr lang="de-DE" sz="1400" dirty="0"/>
              <a:t> </a:t>
            </a:r>
            <a:r>
              <a:rPr lang="de-DE" sz="1400" dirty="0" err="1"/>
              <a:t>acqusisition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+ high </a:t>
            </a:r>
            <a:r>
              <a:rPr lang="de-DE" sz="1400" dirty="0" err="1"/>
              <a:t>spatial</a:t>
            </a:r>
            <a:r>
              <a:rPr lang="de-DE" sz="1400" dirty="0"/>
              <a:t> </a:t>
            </a:r>
            <a:r>
              <a:rPr lang="de-DE" sz="1400" dirty="0" err="1"/>
              <a:t>resolution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-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spectral</a:t>
            </a:r>
            <a:r>
              <a:rPr lang="de-DE" sz="1400" dirty="0"/>
              <a:t> </a:t>
            </a:r>
            <a:r>
              <a:rPr lang="de-DE" sz="1400" dirty="0" err="1"/>
              <a:t>sensitivity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- strong </a:t>
            </a:r>
            <a:r>
              <a:rPr lang="de-DE" sz="1400" dirty="0" err="1"/>
              <a:t>broadband</a:t>
            </a:r>
            <a:r>
              <a:rPr lang="de-DE" sz="1400" dirty="0"/>
              <a:t> </a:t>
            </a:r>
            <a:r>
              <a:rPr lang="de-DE" sz="1400" dirty="0" err="1"/>
              <a:t>interferences</a:t>
            </a:r>
            <a:r>
              <a:rPr lang="de-DE" sz="1400" dirty="0"/>
              <a:t> e.g.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aerosols</a:t>
            </a:r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125F84-8A26-469E-8C24-359DC7FCDE6C}"/>
              </a:ext>
            </a:extLst>
          </p:cNvPr>
          <p:cNvSpPr txBox="1"/>
          <p:nvPr/>
        </p:nvSpPr>
        <p:spPr>
          <a:xfrm>
            <a:off x="836613" y="1242171"/>
            <a:ext cx="9072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Scientific Goal: Building a </a:t>
            </a:r>
            <a:r>
              <a:rPr lang="de-DE" b="1" dirty="0" err="1">
                <a:solidFill>
                  <a:srgbClr val="FF0000"/>
                </a:solidFill>
              </a:rPr>
              <a:t>compact</a:t>
            </a:r>
            <a:r>
              <a:rPr lang="de-DE" b="1" dirty="0">
                <a:solidFill>
                  <a:srgbClr val="FF0000"/>
                </a:solidFill>
              </a:rPr>
              <a:t> and robust </a:t>
            </a:r>
            <a:r>
              <a:rPr lang="de-DE" b="1" dirty="0" err="1">
                <a:solidFill>
                  <a:srgbClr val="FF0000"/>
                </a:solidFill>
              </a:rPr>
              <a:t>imaging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instrument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/>
              <a:t>to</a:t>
            </a:r>
            <a:r>
              <a:rPr lang="de-DE" b="1" dirty="0"/>
              <a:t> monitor fast </a:t>
            </a:r>
            <a:r>
              <a:rPr lang="de-DE" b="1" dirty="0" err="1"/>
              <a:t>physical</a:t>
            </a:r>
            <a:r>
              <a:rPr lang="de-DE" b="1" dirty="0"/>
              <a:t> and </a:t>
            </a:r>
            <a:r>
              <a:rPr lang="de-DE" b="1" dirty="0" err="1"/>
              <a:t>chemical</a:t>
            </a:r>
            <a:r>
              <a:rPr lang="de-DE" b="1" dirty="0"/>
              <a:t> </a:t>
            </a:r>
            <a:r>
              <a:rPr lang="de-DE" b="1" dirty="0" err="1"/>
              <a:t>processes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atmosphere</a:t>
            </a:r>
            <a:r>
              <a:rPr lang="de-DE" b="1" dirty="0"/>
              <a:t>, </a:t>
            </a:r>
            <a:r>
              <a:rPr lang="de-DE" b="1" dirty="0" err="1"/>
              <a:t>which</a:t>
            </a:r>
            <a:r>
              <a:rPr lang="de-DE" b="1" dirty="0"/>
              <a:t> </a:t>
            </a:r>
            <a:r>
              <a:rPr lang="de-DE" b="1" dirty="0" err="1"/>
              <a:t>combines</a:t>
            </a:r>
            <a:r>
              <a:rPr lang="de-DE" b="1" dirty="0"/>
              <a:t> a </a:t>
            </a:r>
            <a:r>
              <a:rPr lang="de-DE" b="1" dirty="0">
                <a:solidFill>
                  <a:srgbClr val="FF0000"/>
                </a:solidFill>
              </a:rPr>
              <a:t>high </a:t>
            </a:r>
            <a:r>
              <a:rPr lang="de-DE" b="1" dirty="0" err="1">
                <a:solidFill>
                  <a:srgbClr val="FF0000"/>
                </a:solidFill>
              </a:rPr>
              <a:t>spatio</a:t>
            </a:r>
            <a:r>
              <a:rPr lang="de-DE" b="1" dirty="0">
                <a:solidFill>
                  <a:srgbClr val="FF0000"/>
                </a:solidFill>
              </a:rPr>
              <a:t>-temporal </a:t>
            </a:r>
            <a:r>
              <a:rPr lang="de-DE" b="1" dirty="0" err="1">
                <a:solidFill>
                  <a:srgbClr val="FF0000"/>
                </a:solidFill>
              </a:rPr>
              <a:t>resolution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/>
              <a:t>with</a:t>
            </a:r>
            <a:r>
              <a:rPr lang="de-DE" b="1" dirty="0"/>
              <a:t> a </a:t>
            </a:r>
            <a:r>
              <a:rPr lang="de-DE" b="1" dirty="0">
                <a:solidFill>
                  <a:srgbClr val="FF0000"/>
                </a:solidFill>
              </a:rPr>
              <a:t>high </a:t>
            </a:r>
            <a:r>
              <a:rPr lang="de-DE" b="1" dirty="0" err="1">
                <a:solidFill>
                  <a:srgbClr val="FF0000"/>
                </a:solidFill>
              </a:rPr>
              <a:t>trace</a:t>
            </a:r>
            <a:r>
              <a:rPr lang="de-DE" b="1" dirty="0">
                <a:solidFill>
                  <a:srgbClr val="FF0000"/>
                </a:solidFill>
              </a:rPr>
              <a:t> gas </a:t>
            </a:r>
            <a:r>
              <a:rPr lang="de-DE" b="1" dirty="0" err="1">
                <a:solidFill>
                  <a:srgbClr val="FF0000"/>
                </a:solidFill>
              </a:rPr>
              <a:t>selectivity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Common </a:t>
            </a:r>
            <a:r>
              <a:rPr lang="de-DE" dirty="0" err="1"/>
              <a:t>approaches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69235A8-2AB6-4D53-88F2-4DEC734A9B3D}"/>
              </a:ext>
            </a:extLst>
          </p:cNvPr>
          <p:cNvSpPr/>
          <p:nvPr/>
        </p:nvSpPr>
        <p:spPr>
          <a:xfrm>
            <a:off x="867990" y="2722686"/>
            <a:ext cx="4043081" cy="20922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B356EC5-F6CF-4B44-B6CB-A963970A605D}"/>
              </a:ext>
            </a:extLst>
          </p:cNvPr>
          <p:cNvSpPr/>
          <p:nvPr/>
        </p:nvSpPr>
        <p:spPr>
          <a:xfrm>
            <a:off x="6010836" y="2715767"/>
            <a:ext cx="3886199" cy="20922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084A7E4-1E31-4D7C-BAE8-0F92F96542AB}"/>
              </a:ext>
            </a:extLst>
          </p:cNvPr>
          <p:cNvSpPr/>
          <p:nvPr/>
        </p:nvSpPr>
        <p:spPr>
          <a:xfrm>
            <a:off x="5039612" y="3499639"/>
            <a:ext cx="842682" cy="3618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626C45-093B-4B51-BA6C-0E23044A3863}"/>
              </a:ext>
            </a:extLst>
          </p:cNvPr>
          <p:cNvSpPr txBox="1"/>
          <p:nvPr/>
        </p:nvSpPr>
        <p:spPr>
          <a:xfrm>
            <a:off x="903989" y="5145741"/>
            <a:ext cx="907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Our</a:t>
            </a:r>
            <a:r>
              <a:rPr lang="de-DE" dirty="0"/>
              <a:t> Approach:</a:t>
            </a:r>
          </a:p>
          <a:p>
            <a:r>
              <a:rPr lang="de-DE" dirty="0" err="1"/>
              <a:t>Combining</a:t>
            </a:r>
            <a:r>
              <a:rPr lang="de-DE" dirty="0"/>
              <a:t> high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selectivity</a:t>
            </a:r>
            <a:r>
              <a:rPr lang="de-DE" dirty="0"/>
              <a:t> and high </a:t>
            </a:r>
            <a:r>
              <a:rPr lang="de-DE" dirty="0" err="1"/>
              <a:t>spatio</a:t>
            </a:r>
            <a:r>
              <a:rPr lang="de-DE" dirty="0"/>
              <a:t>-temporal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utilizing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Fabry-Perot-Interferometer.</a:t>
            </a:r>
          </a:p>
          <a:p>
            <a:r>
              <a:rPr lang="de-DE" dirty="0"/>
              <a:t>→ </a:t>
            </a:r>
            <a:r>
              <a:rPr lang="de-DE" dirty="0">
                <a:solidFill>
                  <a:srgbClr val="FF0000"/>
                </a:solidFill>
              </a:rPr>
              <a:t>I</a:t>
            </a:r>
            <a:r>
              <a:rPr lang="de-DE" dirty="0"/>
              <a:t>maging </a:t>
            </a:r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/>
              <a:t>abry-</a:t>
            </a:r>
            <a:r>
              <a:rPr lang="de-DE" dirty="0">
                <a:solidFill>
                  <a:srgbClr val="FF0000"/>
                </a:solidFill>
              </a:rPr>
              <a:t>P</a:t>
            </a:r>
            <a:r>
              <a:rPr lang="de-DE" dirty="0"/>
              <a:t>erot-</a:t>
            </a:r>
            <a:r>
              <a:rPr lang="de-DE" dirty="0">
                <a:solidFill>
                  <a:srgbClr val="FF0000"/>
                </a:solidFill>
              </a:rPr>
              <a:t>I</a:t>
            </a:r>
            <a:r>
              <a:rPr lang="de-DE" dirty="0"/>
              <a:t>nterferometer </a:t>
            </a:r>
            <a:r>
              <a:rPr lang="de-DE" dirty="0" err="1">
                <a:solidFill>
                  <a:srgbClr val="FF0000"/>
                </a:solidFill>
              </a:rPr>
              <a:t>C</a:t>
            </a:r>
            <a:r>
              <a:rPr lang="de-DE" dirty="0" err="1"/>
              <a:t>orrelation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S</a:t>
            </a:r>
            <a:r>
              <a:rPr lang="de-DE" dirty="0" err="1"/>
              <a:t>pectroscopy</a:t>
            </a:r>
            <a:r>
              <a:rPr lang="de-DE" dirty="0"/>
              <a:t> (</a:t>
            </a:r>
            <a:r>
              <a:rPr lang="de-DE" dirty="0">
                <a:solidFill>
                  <a:srgbClr val="FF0000"/>
                </a:solidFill>
              </a:rPr>
              <a:t>IFPICS</a:t>
            </a:r>
            <a:r>
              <a:rPr lang="de-DE" dirty="0"/>
              <a:t>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AE0F803-695A-4AE2-8002-495880F9ADE6}"/>
              </a:ext>
            </a:extLst>
          </p:cNvPr>
          <p:cNvSpPr/>
          <p:nvPr/>
        </p:nvSpPr>
        <p:spPr>
          <a:xfrm>
            <a:off x="867990" y="5145741"/>
            <a:ext cx="9253040" cy="1417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C174E659-5CC0-4B1B-B6EE-F7156BE9AB7B}"/>
              </a:ext>
            </a:extLst>
          </p:cNvPr>
          <p:cNvSpPr/>
          <p:nvPr/>
        </p:nvSpPr>
        <p:spPr>
          <a:xfrm rot="10800000">
            <a:off x="1710672" y="4821872"/>
            <a:ext cx="1746512" cy="3238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85FECDC5-2AFD-479B-A340-B637FC400AA0}"/>
              </a:ext>
            </a:extLst>
          </p:cNvPr>
          <p:cNvSpPr/>
          <p:nvPr/>
        </p:nvSpPr>
        <p:spPr>
          <a:xfrm rot="10800000">
            <a:off x="6936113" y="4812337"/>
            <a:ext cx="1746512" cy="3238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23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6FA33-DE3C-4584-91C7-273C9976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IFPICS prototype </a:t>
            </a:r>
            <a:r>
              <a:rPr lang="de-DE" sz="2800" b="1" dirty="0" err="1"/>
              <a:t>instrument</a:t>
            </a:r>
            <a:endParaRPr lang="de-DE" sz="28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34EA84-3759-4B63-9EC0-32906E5D9CF4}"/>
              </a:ext>
            </a:extLst>
          </p:cNvPr>
          <p:cNvSpPr txBox="1"/>
          <p:nvPr/>
        </p:nvSpPr>
        <p:spPr>
          <a:xfrm>
            <a:off x="7977333" y="3810478"/>
            <a:ext cx="2376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C. Fuchs, 2019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FDC43B4-09AF-44F7-ADA6-C9EC8F5499CA}"/>
              </a:ext>
            </a:extLst>
          </p:cNvPr>
          <p:cNvSpPr txBox="1"/>
          <p:nvPr/>
        </p:nvSpPr>
        <p:spPr>
          <a:xfrm>
            <a:off x="224287" y="1690688"/>
            <a:ext cx="49947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Compact and </a:t>
            </a:r>
            <a:r>
              <a:rPr lang="de-DE" dirty="0" err="1"/>
              <a:t>lightweight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Dimensions</a:t>
            </a:r>
            <a:r>
              <a:rPr lang="de-DE" dirty="0"/>
              <a:t>: 200x300x130mm and ≈5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Field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 (FOV): 17°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Parallel DOAS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calibration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Further </a:t>
            </a:r>
            <a:r>
              <a:rPr lang="de-DE" dirty="0" err="1"/>
              <a:t>information</a:t>
            </a:r>
            <a:r>
              <a:rPr lang="de-DE" dirty="0"/>
              <a:t> on SO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imaging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IFPICS: </a:t>
            </a:r>
          </a:p>
          <a:p>
            <a:r>
              <a:rPr lang="de-DE" sz="1200" dirty="0"/>
              <a:t>      </a:t>
            </a:r>
            <a:r>
              <a:rPr lang="en-US" sz="1200" dirty="0">
                <a:hlinkClick r:id="rId2"/>
              </a:rPr>
              <a:t>Fuchs, C., Kuhn, J., </a:t>
            </a:r>
            <a:r>
              <a:rPr lang="en-US" sz="1200" dirty="0" err="1">
                <a:hlinkClick r:id="rId2"/>
              </a:rPr>
              <a:t>Bobrowski</a:t>
            </a:r>
            <a:r>
              <a:rPr lang="en-US" sz="1200" dirty="0">
                <a:hlinkClick r:id="rId2"/>
              </a:rPr>
              <a:t>, N., and Platt,   U.: Technological     advances to improve the quantification of volcanic emissions, EGU General Assembly 2021, online, 19–30 Apr 2021, EGU21-1308, https://doi.org/10.5194/egusphere-egu21-1308, 2021</a:t>
            </a:r>
            <a:endParaRPr lang="de-DE" sz="12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778075C-82A8-4F68-87B7-4E3A001D1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1027905"/>
            <a:ext cx="4648849" cy="435353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CF9BE3F-627A-42B9-83BF-1A52EE2FD051}"/>
              </a:ext>
            </a:extLst>
          </p:cNvPr>
          <p:cNvSpPr txBox="1"/>
          <p:nvPr/>
        </p:nvSpPr>
        <p:spPr>
          <a:xfrm>
            <a:off x="2678654" y="5381438"/>
            <a:ext cx="83047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1400" dirty="0">
                <a:hlinkClick r:id="rId4"/>
              </a:rPr>
              <a:t>Fuchs, C., Kuhn, J., Bobrowski, N., and Platt, U.: Quantitative </a:t>
            </a:r>
            <a:r>
              <a:rPr lang="de-DE" sz="1400" dirty="0" err="1">
                <a:hlinkClick r:id="rId4"/>
              </a:rPr>
              <a:t>imaging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of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volcanic</a:t>
            </a:r>
            <a:r>
              <a:rPr lang="de-DE" sz="1400" dirty="0">
                <a:hlinkClick r:id="rId4"/>
              </a:rPr>
              <a:t> SO</a:t>
            </a:r>
            <a:r>
              <a:rPr lang="de-DE" sz="1400" baseline="-25000" dirty="0">
                <a:hlinkClick r:id="rId4"/>
              </a:rPr>
              <a:t>2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plumes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using</a:t>
            </a:r>
            <a:r>
              <a:rPr lang="de-DE" sz="1400" dirty="0">
                <a:hlinkClick r:id="rId4"/>
              </a:rPr>
              <a:t> Fabry–</a:t>
            </a:r>
            <a:r>
              <a:rPr lang="de-DE" sz="1400" dirty="0" err="1">
                <a:hlinkClick r:id="rId4"/>
              </a:rPr>
              <a:t>Pérot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interferometer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correlation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spectroscopy</a:t>
            </a:r>
            <a:r>
              <a:rPr lang="de-DE" sz="1400" dirty="0">
                <a:hlinkClick r:id="rId4"/>
              </a:rPr>
              <a:t>, Atmos. </a:t>
            </a:r>
            <a:r>
              <a:rPr lang="de-DE" sz="1400" dirty="0" err="1">
                <a:hlinkClick r:id="rId4"/>
              </a:rPr>
              <a:t>Meas</a:t>
            </a:r>
            <a:r>
              <a:rPr lang="de-DE" sz="1400" dirty="0">
                <a:hlinkClick r:id="rId4"/>
              </a:rPr>
              <a:t>. Tech., 14, 295–307, https://doi.org/10.5194/amt-14-295-2021, 2021</a:t>
            </a:r>
            <a:endParaRPr lang="de-DE" sz="1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64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C0A3327-DA18-4CAC-8BE5-FBC5595DA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734" y="3145303"/>
            <a:ext cx="3804419" cy="340477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1B52633-46E7-4752-941A-41FC6835D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79" y="122576"/>
            <a:ext cx="5831121" cy="3257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DC110F-988B-44B4-B31D-1C1B659E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08" y="373856"/>
            <a:ext cx="6564682" cy="974130"/>
          </a:xfrm>
        </p:spPr>
        <p:txBody>
          <a:bodyPr>
            <a:normAutofit fontScale="90000"/>
          </a:bodyPr>
          <a:lstStyle/>
          <a:p>
            <a:r>
              <a:rPr lang="de-DE" sz="2800" b="1" dirty="0"/>
              <a:t>Trace gas </a:t>
            </a:r>
            <a:r>
              <a:rPr lang="de-DE" sz="2800" b="1" dirty="0" err="1"/>
              <a:t>detection</a:t>
            </a:r>
            <a:r>
              <a:rPr lang="de-DE" sz="2800" b="1" dirty="0"/>
              <a:t> </a:t>
            </a:r>
            <a:r>
              <a:rPr lang="de-DE" sz="2800" b="1" dirty="0" err="1"/>
              <a:t>with</a:t>
            </a:r>
            <a:r>
              <a:rPr lang="de-DE" sz="2800" b="1" dirty="0"/>
              <a:t> IFPICS </a:t>
            </a:r>
            <a:br>
              <a:rPr lang="de-DE" sz="2800" b="1" dirty="0"/>
            </a:br>
            <a:r>
              <a:rPr lang="de-DE" sz="2200" dirty="0">
                <a:hlinkClick r:id="rId4"/>
              </a:rPr>
              <a:t>(</a:t>
            </a:r>
            <a:r>
              <a:rPr lang="de-DE" sz="2200" dirty="0" err="1">
                <a:hlinkClick r:id="rId4"/>
              </a:rPr>
              <a:t>J.Kuhn</a:t>
            </a:r>
            <a:r>
              <a:rPr lang="de-DE" sz="2200" dirty="0">
                <a:hlinkClick r:id="rId4"/>
              </a:rPr>
              <a:t> et al.,2019)</a:t>
            </a:r>
            <a:br>
              <a:rPr lang="de-DE" sz="2200" dirty="0"/>
            </a:br>
            <a:endParaRPr lang="de-DE" sz="2200" b="1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702DECB-9365-4C12-BC63-A26687CF7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80" y="3587437"/>
            <a:ext cx="3878074" cy="290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3A4558A-23C6-42BB-A3AC-4AD2B89FDA1B}"/>
                  </a:ext>
                </a:extLst>
              </p:cNvPr>
              <p:cNvSpPr txBox="1"/>
              <p:nvPr/>
            </p:nvSpPr>
            <p:spPr>
              <a:xfrm>
                <a:off x="1824654" y="3209797"/>
                <a:ext cx="2841346" cy="667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de-D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de-DE" b="0" i="0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3A4558A-23C6-42BB-A3AC-4AD2B89FD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54" y="3209797"/>
                <a:ext cx="2841346" cy="6674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B5983BC4-42EF-45A0-B06B-6C6F0A3FCE47}"/>
              </a:ext>
            </a:extLst>
          </p:cNvPr>
          <p:cNvSpPr txBox="1"/>
          <p:nvPr/>
        </p:nvSpPr>
        <p:spPr>
          <a:xfrm>
            <a:off x="1610851" y="6138226"/>
            <a:ext cx="108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C. Fuchs, 2019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8AB0652-0298-4CD5-8CAD-ABE6EF779565}"/>
              </a:ext>
            </a:extLst>
          </p:cNvPr>
          <p:cNvCxnSpPr>
            <a:cxnSpLocks/>
          </p:cNvCxnSpPr>
          <p:nvPr/>
        </p:nvCxnSpPr>
        <p:spPr>
          <a:xfrm>
            <a:off x="5705124" y="4430257"/>
            <a:ext cx="29484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5BB8727-AF71-461E-9CFE-2BE391FF4815}"/>
              </a:ext>
            </a:extLst>
          </p:cNvPr>
          <p:cNvSpPr txBox="1"/>
          <p:nvPr/>
        </p:nvSpPr>
        <p:spPr>
          <a:xfrm>
            <a:off x="5652453" y="4060925"/>
            <a:ext cx="52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∆</a:t>
            </a:r>
            <a:r>
              <a:rPr lang="el-GR" dirty="0"/>
              <a:t>λ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14AC115-48F5-451F-B168-8F0023E4F1CE}"/>
              </a:ext>
            </a:extLst>
          </p:cNvPr>
          <p:cNvSpPr txBox="1"/>
          <p:nvPr/>
        </p:nvSpPr>
        <p:spPr>
          <a:xfrm>
            <a:off x="256801" y="1106893"/>
            <a:ext cx="563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Utilzing</a:t>
            </a:r>
            <a:r>
              <a:rPr lang="de-DE" sz="1400" dirty="0"/>
              <a:t> </a:t>
            </a:r>
            <a:r>
              <a:rPr lang="de-DE" sz="1400" dirty="0" err="1"/>
              <a:t>nearly</a:t>
            </a:r>
            <a:r>
              <a:rPr lang="de-DE" sz="1400" dirty="0"/>
              <a:t> </a:t>
            </a:r>
            <a:r>
              <a:rPr lang="de-DE" sz="1400" dirty="0" err="1"/>
              <a:t>periodic</a:t>
            </a:r>
            <a:r>
              <a:rPr lang="de-DE" sz="1400" dirty="0"/>
              <a:t> </a:t>
            </a:r>
            <a:r>
              <a:rPr lang="de-DE" sz="1400" dirty="0" err="1"/>
              <a:t>molecular</a:t>
            </a:r>
            <a:r>
              <a:rPr lang="de-DE" sz="1400" dirty="0"/>
              <a:t> </a:t>
            </a:r>
            <a:r>
              <a:rPr lang="de-DE" sz="1400" dirty="0" err="1"/>
              <a:t>absorption</a:t>
            </a:r>
            <a:r>
              <a:rPr lang="de-DE" sz="1400" dirty="0"/>
              <a:t> </a:t>
            </a:r>
            <a:r>
              <a:rPr lang="de-DE" sz="1400" dirty="0" err="1"/>
              <a:t>structures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trace</a:t>
            </a:r>
            <a:r>
              <a:rPr lang="de-DE" sz="1400" dirty="0"/>
              <a:t> gas in </a:t>
            </a:r>
            <a:r>
              <a:rPr lang="de-DE" sz="1400" dirty="0" err="1"/>
              <a:t>the</a:t>
            </a:r>
            <a:r>
              <a:rPr lang="de-DE" sz="1400" dirty="0"/>
              <a:t> UV </a:t>
            </a:r>
            <a:r>
              <a:rPr lang="de-DE" sz="1400" dirty="0" err="1"/>
              <a:t>wavelength</a:t>
            </a:r>
            <a:r>
              <a:rPr lang="de-DE" sz="1400" dirty="0"/>
              <a:t> </a:t>
            </a:r>
            <a:r>
              <a:rPr lang="de-DE" sz="1400" dirty="0" err="1"/>
              <a:t>range</a:t>
            </a:r>
            <a:r>
              <a:rPr lang="de-DE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Using</a:t>
            </a:r>
            <a:r>
              <a:rPr lang="de-DE" sz="1400" dirty="0"/>
              <a:t>  FPI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spectral</a:t>
            </a:r>
            <a:r>
              <a:rPr lang="de-DE" sz="1400" dirty="0"/>
              <a:t> </a:t>
            </a:r>
            <a:r>
              <a:rPr lang="de-DE" sz="1400" dirty="0" err="1"/>
              <a:t>filter</a:t>
            </a:r>
            <a:r>
              <a:rPr lang="de-DE" sz="1400" dirty="0"/>
              <a:t> + band-pass-filter (BPF)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choosing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relevant </a:t>
            </a:r>
            <a:r>
              <a:rPr lang="de-DE" sz="1400" dirty="0" err="1"/>
              <a:t>wavelength</a:t>
            </a:r>
            <a:r>
              <a:rPr lang="de-DE" sz="1400" dirty="0"/>
              <a:t> </a:t>
            </a:r>
            <a:r>
              <a:rPr lang="de-DE" sz="1400" dirty="0" err="1"/>
              <a:t>range</a:t>
            </a:r>
            <a:r>
              <a:rPr lang="de-DE" sz="1400" dirty="0"/>
              <a:t> (≈ (340± 5) </a:t>
            </a:r>
            <a:r>
              <a:rPr lang="de-DE" sz="1400" dirty="0" err="1"/>
              <a:t>nm</a:t>
            </a:r>
            <a:r>
              <a:rPr lang="de-D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Tuning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spectrum</a:t>
            </a:r>
            <a:r>
              <a:rPr lang="de-DE" sz="1400" dirty="0"/>
              <a:t> T</a:t>
            </a:r>
            <a:r>
              <a:rPr lang="de-DE" sz="1400" baseline="-25000" dirty="0"/>
              <a:t>FPI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incidence</a:t>
            </a:r>
            <a:r>
              <a:rPr lang="de-DE" sz="1400" dirty="0"/>
              <a:t> angle </a:t>
            </a:r>
            <a:r>
              <a:rPr lang="de-DE" sz="1400" dirty="0">
                <a:solidFill>
                  <a:srgbClr val="C00000"/>
                </a:solidFill>
              </a:rPr>
              <a:t>α </a:t>
            </a:r>
            <a:r>
              <a:rPr lang="de-DE" sz="1400" dirty="0"/>
              <a:t>(shift in ∆</a:t>
            </a:r>
            <a:r>
              <a:rPr lang="el-GR" sz="1400" dirty="0"/>
              <a:t>λ</a:t>
            </a:r>
            <a:r>
              <a:rPr lang="de-D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70C0"/>
                </a:solidFill>
              </a:rPr>
              <a:t>Off-band </a:t>
            </a:r>
            <a:r>
              <a:rPr lang="de-DE" sz="1400" dirty="0" err="1">
                <a:solidFill>
                  <a:srgbClr val="0070C0"/>
                </a:solidFill>
              </a:rPr>
              <a:t>setting</a:t>
            </a:r>
            <a:r>
              <a:rPr lang="de-DE" sz="1400" dirty="0">
                <a:solidFill>
                  <a:srgbClr val="0070C0"/>
                </a:solidFill>
              </a:rPr>
              <a:t>: T</a:t>
            </a:r>
            <a:r>
              <a:rPr lang="de-DE" sz="1400" baseline="-25000" dirty="0">
                <a:solidFill>
                  <a:srgbClr val="0070C0"/>
                </a:solidFill>
              </a:rPr>
              <a:t>FPI</a:t>
            </a:r>
            <a:r>
              <a:rPr lang="de-DE" sz="1400" dirty="0">
                <a:solidFill>
                  <a:srgbClr val="0070C0"/>
                </a:solidFill>
              </a:rPr>
              <a:t> anti-</a:t>
            </a:r>
            <a:r>
              <a:rPr lang="de-DE" sz="1400" dirty="0" err="1">
                <a:solidFill>
                  <a:srgbClr val="0070C0"/>
                </a:solidFill>
              </a:rPr>
              <a:t>correlates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with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narrowband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absorption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structures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</a:rPr>
              <a:t>On-band </a:t>
            </a:r>
            <a:r>
              <a:rPr lang="de-DE" sz="1400" dirty="0" err="1">
                <a:solidFill>
                  <a:schemeClr val="accent2"/>
                </a:solidFill>
              </a:rPr>
              <a:t>setting</a:t>
            </a:r>
            <a:r>
              <a:rPr lang="de-DE" sz="1400" dirty="0">
                <a:solidFill>
                  <a:schemeClr val="accent2"/>
                </a:solidFill>
              </a:rPr>
              <a:t>: T</a:t>
            </a:r>
            <a:r>
              <a:rPr lang="de-DE" sz="1400" baseline="-25000" dirty="0">
                <a:solidFill>
                  <a:schemeClr val="accent2"/>
                </a:solidFill>
              </a:rPr>
              <a:t>FPI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correlates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with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narrowband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absorption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structures</a:t>
            </a:r>
            <a:endParaRPr lang="de-DE" sz="14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F54FC18-0F59-4EB8-9128-11B3A7A3504A}"/>
                  </a:ext>
                </a:extLst>
              </p:cNvPr>
              <p:cNvSpPr txBox="1"/>
              <p:nvPr/>
            </p:nvSpPr>
            <p:spPr>
              <a:xfrm>
                <a:off x="8451879" y="3591893"/>
                <a:ext cx="3975459" cy="2168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Trace gas </a:t>
                </a:r>
                <a:r>
                  <a:rPr lang="de-DE" sz="1600" dirty="0" err="1"/>
                  <a:t>detection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by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calculation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apparent </a:t>
                </a:r>
                <a:r>
                  <a:rPr lang="de-DE" sz="1600" dirty="0" err="1"/>
                  <a:t>absorbance</a:t>
                </a:r>
                <a:r>
                  <a:rPr lang="de-DE" sz="1600" dirty="0"/>
                  <a:t> AA</a:t>
                </a:r>
                <a:r>
                  <a:rPr lang="de-DE" sz="1600" baseline="-25000" dirty="0"/>
                  <a:t>FPI </a:t>
                </a:r>
                <a:r>
                  <a:rPr lang="de-DE" sz="1600" dirty="0"/>
                  <a:t> :</a:t>
                </a:r>
                <a:endParaRPr lang="de-DE" sz="1600" baseline="-25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𝐹𝑃𝐼</m:t>
                              </m:r>
                            </m:e>
                          </m:d>
                        </m:sub>
                      </m:sSub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𝐹𝑃𝐼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𝑏𝑎𝑛𝑑</m:t>
                              </m:r>
                            </m:e>
                          </m:d>
                        </m:sub>
                      </m:sSub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𝐹𝑃𝐼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𝑏𝑎𝑛𝑑</m:t>
                              </m:r>
                            </m:e>
                          </m:d>
                        </m:sub>
                      </m:sSub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=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de-DE" sz="16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𝑜𝑝𝑡𝑖𝑐𝑎𝑙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𝑏𝑜𝑡h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𝐹𝑃𝐼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𝑝𝑜𝑠𝑖𝑡𝑖𝑜𝑛𝑠</m:t>
                      </m:r>
                    </m:oMath>
                  </m:oMathPara>
                </a14:m>
                <a:endParaRPr lang="de-DE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𝑖𝑛𝑠𝑡𝑟𝑢𝑚𝑒𝑛𝑡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𝑠𝑒𝑛𝑠𝑖𝑡𝑖𝑣𝑖𝑡𝑦</m:t>
                      </m:r>
                    </m:oMath>
                  </m:oMathPara>
                </a14:m>
                <a:endParaRPr lang="de-DE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𝑔𝑎𝑠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𝑐𝑜𝑙𝑢𝑚𝑛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𝑚𝑜𝑙𝑒𝑐</m:t>
                          </m:r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de-DE" sz="1200" i="1" dirty="0"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de-DE" sz="11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F54FC18-0F59-4EB8-9128-11B3A7A35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879" y="3591893"/>
                <a:ext cx="3975459" cy="2168799"/>
              </a:xfrm>
              <a:prstGeom prst="rect">
                <a:avLst/>
              </a:prstGeom>
              <a:blipFill>
                <a:blip r:embed="rId7"/>
                <a:stretch>
                  <a:fillRect l="-766" t="-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8367BCE6-1409-4611-90FC-4D112305EFA3}"/>
              </a:ext>
            </a:extLst>
          </p:cNvPr>
          <p:cNvSpPr txBox="1"/>
          <p:nvPr/>
        </p:nvSpPr>
        <p:spPr>
          <a:xfrm>
            <a:off x="217453" y="2838996"/>
            <a:ext cx="302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Fabry-Perot-Interferometer (FPI):</a:t>
            </a:r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6D235D90-2FA4-4047-824F-0F44467CA3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826" y="5341597"/>
            <a:ext cx="1598621" cy="1272976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6F4AAA9C-43ED-421C-B133-2BC45512C0F2}"/>
              </a:ext>
            </a:extLst>
          </p:cNvPr>
          <p:cNvSpPr/>
          <p:nvPr/>
        </p:nvSpPr>
        <p:spPr>
          <a:xfrm>
            <a:off x="253208" y="3209797"/>
            <a:ext cx="7922604" cy="35582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B8E5FD7-4789-4EE1-964B-B63E2AFA8FD4}"/>
              </a:ext>
            </a:extLst>
          </p:cNvPr>
          <p:cNvSpPr txBox="1"/>
          <p:nvPr/>
        </p:nvSpPr>
        <p:spPr>
          <a:xfrm>
            <a:off x="6964530" y="161417"/>
            <a:ext cx="380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IFPICS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principle</a:t>
            </a:r>
            <a:endParaRPr lang="de-DE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FED4E2C8-709D-4805-B6C3-D1C9D6B07D41}"/>
              </a:ext>
            </a:extLst>
          </p:cNvPr>
          <p:cNvCxnSpPr>
            <a:cxnSpLocks/>
          </p:cNvCxnSpPr>
          <p:nvPr/>
        </p:nvCxnSpPr>
        <p:spPr>
          <a:xfrm>
            <a:off x="5831122" y="1345962"/>
            <a:ext cx="1571760" cy="5306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90CD0749-55B0-4D6D-95C9-81244506D56E}"/>
              </a:ext>
            </a:extLst>
          </p:cNvPr>
          <p:cNvCxnSpPr>
            <a:cxnSpLocks/>
          </p:cNvCxnSpPr>
          <p:nvPr/>
        </p:nvCxnSpPr>
        <p:spPr>
          <a:xfrm flipV="1">
            <a:off x="5464366" y="2016691"/>
            <a:ext cx="2987513" cy="30340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C45DEC4-4A0C-4DFB-AD18-272CFF465462}"/>
              </a:ext>
            </a:extLst>
          </p:cNvPr>
          <p:cNvCxnSpPr>
            <a:cxnSpLocks/>
          </p:cNvCxnSpPr>
          <p:nvPr/>
        </p:nvCxnSpPr>
        <p:spPr>
          <a:xfrm flipV="1">
            <a:off x="5831122" y="2656304"/>
            <a:ext cx="2478031" cy="1490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7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_hcho">
            <a:hlinkClick r:id="" action="ppaction://media"/>
            <a:extLst>
              <a:ext uri="{FF2B5EF4-FFF2-40B4-BE49-F238E27FC236}">
                <a16:creationId xmlns:a16="http://schemas.microsoft.com/office/drawing/2014/main" id="{CA94AC51-8DEC-4DAA-921A-C639A604A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595" y="710275"/>
            <a:ext cx="3554929" cy="2666196"/>
          </a:xfrm>
          <a:prstGeom prst="rect">
            <a:avLst/>
          </a:prstGeom>
        </p:spPr>
      </p:pic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1CA85EB2-4C0C-4DD6-8F63-A05A7F2563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821966"/>
              </p:ext>
            </p:extLst>
          </p:nvPr>
        </p:nvGraphicFramePr>
        <p:xfrm>
          <a:off x="168217" y="983301"/>
          <a:ext cx="5129671" cy="2884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E392CD9-0AF6-4AC1-A707-26D6409F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09" y="96184"/>
            <a:ext cx="4954356" cy="1325563"/>
          </a:xfrm>
        </p:spPr>
        <p:txBody>
          <a:bodyPr>
            <a:normAutofit/>
          </a:bodyPr>
          <a:lstStyle/>
          <a:p>
            <a:r>
              <a:rPr lang="de-DE" sz="2400" b="1" dirty="0"/>
              <a:t>Case </a:t>
            </a:r>
            <a:r>
              <a:rPr lang="de-DE" sz="2400" b="1" dirty="0" err="1"/>
              <a:t>study</a:t>
            </a:r>
            <a:r>
              <a:rPr lang="de-DE" sz="2400" b="1" dirty="0"/>
              <a:t>: Formaldehyde (HCHO) </a:t>
            </a:r>
            <a:r>
              <a:rPr lang="de-DE" sz="2400" b="1" dirty="0" err="1"/>
              <a:t>imaging</a:t>
            </a:r>
            <a:r>
              <a:rPr lang="de-DE" sz="2400" b="1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6D0029-3CF4-43BC-9F72-09588C4201C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12" y="3716217"/>
            <a:ext cx="4696639" cy="3141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E27E142-E906-4BEA-AA33-8BD946D724DA}"/>
                  </a:ext>
                </a:extLst>
              </p:cNvPr>
              <p:cNvSpPr txBox="1"/>
              <p:nvPr/>
            </p:nvSpPr>
            <p:spPr>
              <a:xfrm>
                <a:off x="478708" y="1204984"/>
                <a:ext cx="4887172" cy="2759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/>
                  <a:t>Measurement </a:t>
                </a:r>
                <a:r>
                  <a:rPr lang="de-DE" sz="1400" dirty="0" err="1"/>
                  <a:t>of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two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cuvettes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filled</a:t>
                </a:r>
                <a:r>
                  <a:rPr lang="de-DE" sz="1400" dirty="0"/>
                  <a:t> </a:t>
                </a:r>
                <a:r>
                  <a:rPr lang="de-DE" sz="1400" dirty="0" err="1"/>
                  <a:t>with</a:t>
                </a:r>
                <a:r>
                  <a:rPr lang="de-DE" sz="1400" dirty="0"/>
                  <a:t> Paraformaldehyde(PFA)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/>
                  <a:t>PFA </a:t>
                </a:r>
                <a:r>
                  <a:rPr lang="de-DE" sz="1400" dirty="0" err="1"/>
                  <a:t>evaporates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to</a:t>
                </a:r>
                <a:r>
                  <a:rPr lang="de-DE" sz="1400" dirty="0"/>
                  <a:t> </a:t>
                </a:r>
                <a:r>
                  <a:rPr lang="de-DE" sz="1400" dirty="0" err="1"/>
                  <a:t>gaseous</a:t>
                </a:r>
                <a:r>
                  <a:rPr lang="de-DE" sz="1400" dirty="0"/>
                  <a:t> HCHO </a:t>
                </a:r>
                <a:r>
                  <a:rPr lang="de-DE" sz="1400" dirty="0" err="1"/>
                  <a:t>for</a:t>
                </a:r>
                <a:r>
                  <a:rPr lang="de-DE" sz="1400" dirty="0"/>
                  <a:t> T&gt;130°C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/>
                  <a:t>Measurement </a:t>
                </a:r>
                <a:r>
                  <a:rPr lang="de-DE" sz="1400" dirty="0" err="1"/>
                  <a:t>timeline</a:t>
                </a:r>
                <a:r>
                  <a:rPr lang="de-DE" sz="1400" dirty="0"/>
                  <a:t>:</a:t>
                </a:r>
              </a:p>
              <a:p>
                <a:endParaRPr lang="de-DE" sz="1400" dirty="0"/>
              </a:p>
              <a:p>
                <a:endParaRPr lang="de-DE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/>
                  <a:t>Light source: </a:t>
                </a:r>
                <a:r>
                  <a:rPr lang="de-DE" sz="1400" dirty="0" err="1"/>
                  <a:t>scattered</a:t>
                </a:r>
                <a:r>
                  <a:rPr lang="de-DE" sz="1400" dirty="0"/>
                  <a:t> </a:t>
                </a:r>
                <a:r>
                  <a:rPr lang="de-DE" sz="1400" dirty="0" err="1"/>
                  <a:t>sky</a:t>
                </a:r>
                <a:r>
                  <a:rPr lang="de-DE" sz="1400" dirty="0"/>
                  <a:t> light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 err="1"/>
                  <a:t>Exposure</a:t>
                </a:r>
                <a:r>
                  <a:rPr lang="de-DE" sz="1400" dirty="0"/>
                  <a:t> time: 1 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/>
                  <a:t>FPI </a:t>
                </a:r>
                <a:r>
                  <a:rPr lang="de-DE" sz="1400" dirty="0" err="1"/>
                  <a:t>tilt</a:t>
                </a:r>
                <a:r>
                  <a:rPr lang="de-DE" sz="1400" dirty="0"/>
                  <a:t> </a:t>
                </a:r>
                <a:r>
                  <a:rPr lang="de-DE" sz="1400" dirty="0" err="1"/>
                  <a:t>angles</a:t>
                </a:r>
                <a:r>
                  <a:rPr lang="de-DE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𝑜𝑛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𝑏𝑎𝑛𝑑</m:t>
                            </m:r>
                          </m:e>
                        </m:d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=9.45°, </m:t>
                    </m:r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𝑏𝑎𝑛𝑑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=6.07°</m:t>
                    </m:r>
                  </m:oMath>
                </a14:m>
                <a:endParaRPr lang="de-DE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00" dirty="0" err="1"/>
                  <a:t>Calibration</a:t>
                </a:r>
                <a:r>
                  <a:rPr lang="de-DE" sz="1400" dirty="0"/>
                  <a:t> via parallel DOAS </a:t>
                </a:r>
                <a:r>
                  <a:rPr lang="de-DE" sz="1400" dirty="0" err="1"/>
                  <a:t>measurement</a:t>
                </a:r>
                <a:endParaRPr lang="de-DE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E27E142-E906-4BEA-AA33-8BD946D72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08" y="1204984"/>
                <a:ext cx="4887172" cy="2759410"/>
              </a:xfrm>
              <a:prstGeom prst="rect">
                <a:avLst/>
              </a:prstGeom>
              <a:blipFill>
                <a:blip r:embed="rId11"/>
                <a:stretch>
                  <a:fillRect l="-250" t="-4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9349B763-B718-4149-980F-5432887F7AA1}"/>
              </a:ext>
            </a:extLst>
          </p:cNvPr>
          <p:cNvSpPr txBox="1"/>
          <p:nvPr/>
        </p:nvSpPr>
        <p:spPr>
          <a:xfrm>
            <a:off x="721206" y="3682780"/>
            <a:ext cx="339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Calibration</a:t>
            </a:r>
            <a:r>
              <a:rPr lang="de-DE" b="1" dirty="0"/>
              <a:t> </a:t>
            </a:r>
            <a:r>
              <a:rPr lang="de-DE" b="1" dirty="0" err="1"/>
              <a:t>curve</a:t>
            </a:r>
            <a:r>
              <a:rPr lang="de-DE" b="1" dirty="0"/>
              <a:t>: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059F279B-C7AF-40D9-838E-5B08E3D50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81363"/>
            <a:ext cx="5617289" cy="3123756"/>
          </a:xfr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DB9F6B0-4385-427C-B9E0-F2FF14CD1A7E}"/>
              </a:ext>
            </a:extLst>
          </p:cNvPr>
          <p:cNvSpPr/>
          <p:nvPr/>
        </p:nvSpPr>
        <p:spPr>
          <a:xfrm>
            <a:off x="5432615" y="717176"/>
            <a:ext cx="6523174" cy="6042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C1C5E72-CC80-48F6-8029-61EDDF291822}"/>
              </a:ext>
            </a:extLst>
          </p:cNvPr>
          <p:cNvSpPr txBox="1"/>
          <p:nvPr/>
        </p:nvSpPr>
        <p:spPr>
          <a:xfrm>
            <a:off x="5387787" y="365125"/>
            <a:ext cx="226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Results</a:t>
            </a:r>
            <a:r>
              <a:rPr lang="de-DE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96914B-E1A8-47A0-A5AF-CFCADC64FE2E}"/>
              </a:ext>
            </a:extLst>
          </p:cNvPr>
          <p:cNvSpPr txBox="1"/>
          <p:nvPr/>
        </p:nvSpPr>
        <p:spPr>
          <a:xfrm>
            <a:off x="7655859" y="3603812"/>
            <a:ext cx="342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Mean CD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cuvettes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6FD778E-9BAF-453B-9235-64E87E0ED436}"/>
                  </a:ext>
                </a:extLst>
              </p:cNvPr>
              <p:cNvSpPr txBox="1"/>
              <p:nvPr/>
            </p:nvSpPr>
            <p:spPr>
              <a:xfrm>
                <a:off x="5486861" y="1086508"/>
                <a:ext cx="3272536" cy="252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2D </a:t>
                </a:r>
                <a:r>
                  <a:rPr lang="de-DE" sz="1600" dirty="0" err="1"/>
                  <a:t>measurement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HCHO </a:t>
                </a:r>
                <a:r>
                  <a:rPr lang="de-DE" sz="1600" dirty="0" err="1"/>
                  <a:t>cuvettes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with</a:t>
                </a:r>
                <a:r>
                  <a:rPr lang="de-DE" sz="1600" dirty="0"/>
                  <a:t> a time </a:t>
                </a:r>
                <a:r>
                  <a:rPr lang="de-DE" sz="1600" dirty="0" err="1"/>
                  <a:t>resolution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4s and a </a:t>
                </a:r>
                <a:r>
                  <a:rPr lang="de-DE" sz="1600" dirty="0" err="1"/>
                  <a:t>spatial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resolution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400x400 </a:t>
                </a:r>
                <a:r>
                  <a:rPr lang="de-DE" sz="1600" dirty="0" err="1"/>
                  <a:t>pixels</a:t>
                </a:r>
                <a:endParaRPr lang="de-DE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/>
                  <a:t>Detection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limit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4.6∗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𝑚𝑜𝑙𝑒𝑐</m:t>
                        </m:r>
                      </m:num>
                      <m:den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for</a:t>
                </a:r>
                <a:r>
                  <a:rPr lang="de-DE" sz="1600" dirty="0"/>
                  <a:t> a </a:t>
                </a:r>
                <a:r>
                  <a:rPr lang="de-DE" sz="1600" dirty="0" err="1"/>
                  <a:t>spatial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resolution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90x90 </a:t>
                </a:r>
                <a:r>
                  <a:rPr lang="de-DE" sz="1600" dirty="0" err="1"/>
                  <a:t>pixels</a:t>
                </a:r>
                <a:endParaRPr lang="de-DE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/>
                  <a:t>Calculated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BrO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detection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limit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1.6∗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𝑚𝑜𝑙𝑒𝑐</m:t>
                        </m:r>
                      </m:num>
                      <m:den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1600" dirty="0"/>
              </a:p>
            </p:txBody>
          </p:sp>
        </mc:Choice>
        <mc:Fallback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6FD778E-9BAF-453B-9235-64E87E0ED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861" y="1086508"/>
                <a:ext cx="3272536" cy="2525050"/>
              </a:xfrm>
              <a:prstGeom prst="rect">
                <a:avLst/>
              </a:prstGeom>
              <a:blipFill>
                <a:blip r:embed="rId13"/>
                <a:stretch>
                  <a:fillRect l="-745" t="-7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0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621C2-C997-4360-879C-C0FCF452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21536" cy="1325563"/>
          </a:xfrm>
        </p:spPr>
        <p:txBody>
          <a:bodyPr>
            <a:normAutofit/>
          </a:bodyPr>
          <a:lstStyle/>
          <a:p>
            <a:r>
              <a:rPr lang="de-DE" sz="2800" b="1" dirty="0" err="1"/>
              <a:t>Conclusion</a:t>
            </a:r>
            <a:r>
              <a:rPr lang="de-DE" sz="2800" b="1" dirty="0"/>
              <a:t> and 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9647125-2F8E-4C71-99A3-6CABEAA4C45B}"/>
                  </a:ext>
                </a:extLst>
              </p:cNvPr>
              <p:cNvSpPr txBox="1"/>
              <p:nvPr/>
            </p:nvSpPr>
            <p:spPr>
              <a:xfrm>
                <a:off x="989704" y="1690688"/>
                <a:ext cx="4564840" cy="4214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IFPICS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able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detect</a:t>
                </a:r>
                <a:r>
                  <a:rPr lang="de-DE" dirty="0"/>
                  <a:t> 2D CDs </a:t>
                </a:r>
                <a:r>
                  <a:rPr lang="de-DE" dirty="0" err="1"/>
                  <a:t>of</a:t>
                </a:r>
                <a:r>
                  <a:rPr lang="de-DE" dirty="0"/>
                  <a:t> HCHO </a:t>
                </a:r>
                <a:r>
                  <a:rPr lang="de-DE" dirty="0" err="1"/>
                  <a:t>using</a:t>
                </a:r>
                <a:r>
                  <a:rPr lang="de-DE" dirty="0"/>
                  <a:t> </a:t>
                </a:r>
                <a:r>
                  <a:rPr lang="de-DE" dirty="0" err="1"/>
                  <a:t>scattered</a:t>
                </a:r>
                <a:r>
                  <a:rPr lang="de-DE" dirty="0"/>
                  <a:t> </a:t>
                </a:r>
                <a:r>
                  <a:rPr lang="de-DE" dirty="0" err="1"/>
                  <a:t>skylight</a:t>
                </a:r>
                <a:r>
                  <a:rPr lang="de-DE" dirty="0"/>
                  <a:t> </a:t>
                </a:r>
                <a:r>
                  <a:rPr lang="de-DE" dirty="0" err="1"/>
                  <a:t>as</a:t>
                </a:r>
                <a:r>
                  <a:rPr lang="de-DE" dirty="0"/>
                  <a:t> a light source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 HCHO </a:t>
                </a:r>
                <a:r>
                  <a:rPr lang="de-DE" dirty="0" err="1"/>
                  <a:t>detection</a:t>
                </a:r>
                <a:r>
                  <a:rPr lang="de-DE" dirty="0"/>
                  <a:t> </a:t>
                </a:r>
                <a:r>
                  <a:rPr lang="de-DE" dirty="0" err="1"/>
                  <a:t>limit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4.6∗</m:t>
                    </m:r>
                    <m:sSup>
                      <m:sSup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𝑚𝑜𝑙𝑒𝑐</m:t>
                        </m:r>
                      </m:num>
                      <m:den>
                        <m:sSup>
                          <m:sSup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could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determined</a:t>
                </a:r>
                <a:r>
                  <a:rPr lang="de-DE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Calculated </a:t>
                </a:r>
                <a:r>
                  <a:rPr lang="de-DE" dirty="0" err="1"/>
                  <a:t>detection</a:t>
                </a:r>
                <a:r>
                  <a:rPr lang="de-DE" dirty="0"/>
                  <a:t> </a:t>
                </a:r>
                <a:r>
                  <a:rPr lang="de-DE" dirty="0" err="1"/>
                  <a:t>limit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BrO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HCHO </a:t>
                </a:r>
                <a:r>
                  <a:rPr lang="de-DE" dirty="0" err="1"/>
                  <a:t>measurements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1.6∗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𝑚𝑜𝑙𝑒𝑐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First </a:t>
                </a:r>
                <a:r>
                  <a:rPr lang="de-DE" dirty="0" err="1"/>
                  <a:t>test</a:t>
                </a:r>
                <a:r>
                  <a:rPr lang="de-DE" dirty="0"/>
                  <a:t> </a:t>
                </a:r>
                <a:r>
                  <a:rPr lang="de-DE" dirty="0" err="1"/>
                  <a:t>measurements</a:t>
                </a:r>
                <a:r>
                  <a:rPr lang="de-DE" dirty="0"/>
                  <a:t> on </a:t>
                </a:r>
                <a:r>
                  <a:rPr lang="de-DE" dirty="0" err="1"/>
                  <a:t>BrO</a:t>
                </a:r>
                <a:r>
                  <a:rPr lang="de-DE" dirty="0"/>
                  <a:t> </a:t>
                </a:r>
                <a:r>
                  <a:rPr lang="de-DE" dirty="0" err="1"/>
                  <a:t>imaging</a:t>
                </a:r>
                <a:r>
                  <a:rPr lang="de-DE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 </a:t>
                </a:r>
                <a:r>
                  <a:rPr lang="de-DE" dirty="0" err="1"/>
                  <a:t>been</a:t>
                </a:r>
                <a:r>
                  <a:rPr lang="de-DE" dirty="0"/>
                  <a:t> </a:t>
                </a:r>
                <a:r>
                  <a:rPr lang="de-DE" dirty="0" err="1"/>
                  <a:t>performed</a:t>
                </a:r>
                <a:r>
                  <a:rPr lang="de-DE" dirty="0"/>
                  <a:t> on a </a:t>
                </a:r>
                <a:r>
                  <a:rPr lang="de-DE" dirty="0" err="1"/>
                  <a:t>field</a:t>
                </a:r>
                <a:r>
                  <a:rPr lang="de-DE" dirty="0"/>
                  <a:t> </a:t>
                </a:r>
                <a:r>
                  <a:rPr lang="de-DE" dirty="0" err="1"/>
                  <a:t>campaign</a:t>
                </a:r>
                <a:r>
                  <a:rPr lang="de-DE" dirty="0"/>
                  <a:t> at Mt. </a:t>
                </a:r>
                <a:r>
                  <a:rPr lang="de-DE" dirty="0" err="1"/>
                  <a:t>Etna</a:t>
                </a:r>
                <a:r>
                  <a:rPr lang="de-DE" dirty="0"/>
                  <a:t> in </a:t>
                </a:r>
                <a:r>
                  <a:rPr lang="de-DE" dirty="0" err="1"/>
                  <a:t>October</a:t>
                </a:r>
                <a:r>
                  <a:rPr lang="de-DE" dirty="0"/>
                  <a:t> 2020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Next </a:t>
                </a:r>
                <a:r>
                  <a:rPr lang="de-DE" dirty="0" err="1"/>
                  <a:t>step</a:t>
                </a:r>
                <a:r>
                  <a:rPr lang="de-DE" dirty="0"/>
                  <a:t>: </a:t>
                </a:r>
                <a:r>
                  <a:rPr lang="de-DE" dirty="0" err="1"/>
                  <a:t>exploit</a:t>
                </a:r>
                <a:r>
                  <a:rPr lang="de-DE" dirty="0"/>
                  <a:t> </a:t>
                </a:r>
                <a:r>
                  <a:rPr lang="de-DE" dirty="0" err="1"/>
                  <a:t>similarities</a:t>
                </a:r>
                <a:r>
                  <a:rPr lang="de-DE" dirty="0"/>
                  <a:t> </a:t>
                </a:r>
                <a:r>
                  <a:rPr lang="de-DE" dirty="0" err="1"/>
                  <a:t>between</a:t>
                </a:r>
                <a:r>
                  <a:rPr lang="de-DE" dirty="0"/>
                  <a:t> </a:t>
                </a:r>
                <a:r>
                  <a:rPr lang="de-DE" dirty="0" err="1"/>
                  <a:t>molecular</a:t>
                </a:r>
                <a:r>
                  <a:rPr lang="de-DE" dirty="0"/>
                  <a:t> </a:t>
                </a:r>
                <a:r>
                  <a:rPr lang="de-DE" dirty="0" err="1"/>
                  <a:t>absorption</a:t>
                </a:r>
                <a:r>
                  <a:rPr lang="de-DE" dirty="0"/>
                  <a:t> </a:t>
                </a:r>
                <a:r>
                  <a:rPr lang="de-DE" dirty="0" err="1"/>
                  <a:t>structures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HCHO and </a:t>
                </a:r>
                <a:r>
                  <a:rPr lang="de-DE" dirty="0" err="1"/>
                  <a:t>BrO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UV </a:t>
                </a:r>
                <a:r>
                  <a:rPr lang="de-DE" dirty="0" err="1"/>
                  <a:t>wavelength</a:t>
                </a:r>
                <a:r>
                  <a:rPr lang="de-DE" dirty="0"/>
                  <a:t> </a:t>
                </a:r>
                <a:r>
                  <a:rPr lang="de-DE" dirty="0" err="1"/>
                  <a:t>range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quantify</a:t>
                </a:r>
                <a:r>
                  <a:rPr lang="de-DE" dirty="0"/>
                  <a:t> </a:t>
                </a:r>
                <a:r>
                  <a:rPr lang="de-DE" dirty="0" err="1"/>
                  <a:t>BrO</a:t>
                </a:r>
                <a:r>
                  <a:rPr lang="de-DE" dirty="0"/>
                  <a:t> reliable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9647125-2F8E-4C71-99A3-6CABEAA4C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704" y="1690688"/>
                <a:ext cx="4564840" cy="4214231"/>
              </a:xfrm>
              <a:prstGeom prst="rect">
                <a:avLst/>
              </a:prstGeom>
              <a:blipFill>
                <a:blip r:embed="rId2"/>
                <a:stretch>
                  <a:fillRect l="-801" t="-7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CE3EF140-99F7-40B8-9562-39D61BFB1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89" y="3200393"/>
            <a:ext cx="5486411" cy="3657607"/>
          </a:xfr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C71992E-63CE-4797-9009-6BC5CBE5535D}"/>
              </a:ext>
            </a:extLst>
          </p:cNvPr>
          <p:cNvCxnSpPr>
            <a:cxnSpLocks/>
          </p:cNvCxnSpPr>
          <p:nvPr/>
        </p:nvCxnSpPr>
        <p:spPr>
          <a:xfrm flipV="1">
            <a:off x="5465118" y="2754217"/>
            <a:ext cx="1783981" cy="1190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Grafik 27" descr="Ein Bild, das Himmel, draußen, Berg, Boden enthält.&#10;&#10;Automatisch generierte Beschreibung">
            <a:extLst>
              <a:ext uri="{FF2B5EF4-FFF2-40B4-BE49-F238E27FC236}">
                <a16:creationId xmlns:a16="http://schemas.microsoft.com/office/drawing/2014/main" id="{867774B6-BA68-440A-9437-3AA5D526C2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020" y="508560"/>
            <a:ext cx="4221547" cy="2691833"/>
          </a:xfrm>
          <a:prstGeom prst="rect">
            <a:avLst/>
          </a:prstGeom>
        </p:spPr>
      </p:pic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F8EFA688-3000-4271-BEB4-E65FF2423766}"/>
              </a:ext>
            </a:extLst>
          </p:cNvPr>
          <p:cNvCxnSpPr/>
          <p:nvPr/>
        </p:nvCxnSpPr>
        <p:spPr>
          <a:xfrm>
            <a:off x="5414682" y="4808668"/>
            <a:ext cx="1588546" cy="527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82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Microsoft Office PowerPoint</Application>
  <PresentationFormat>Breitbild</PresentationFormat>
  <Paragraphs>76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</vt:lpstr>
      <vt:lpstr>Benutzerdefiniertes Design</vt:lpstr>
      <vt:lpstr>IFPICS: Combining the advantages of hyperspectral imaging and filter cameras for trace gas imaging</vt:lpstr>
      <vt:lpstr>Motivation</vt:lpstr>
      <vt:lpstr>IFPICS prototype instrument</vt:lpstr>
      <vt:lpstr>Trace gas detection with IFPICS  (J.Kuhn et al.,2019) </vt:lpstr>
      <vt:lpstr>Case study: Formaldehyde (HCHO) imaging </vt:lpstr>
      <vt:lpstr>Conclusion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Nies</dc:creator>
  <cp:lastModifiedBy>Alexander Nies</cp:lastModifiedBy>
  <cp:revision>62</cp:revision>
  <dcterms:created xsi:type="dcterms:W3CDTF">2021-04-14T13:32:43Z</dcterms:created>
  <dcterms:modified xsi:type="dcterms:W3CDTF">2021-04-21T12:08:19Z</dcterms:modified>
</cp:coreProperties>
</file>