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7" r:id="rId2"/>
    <p:sldId id="258" r:id="rId3"/>
    <p:sldId id="332" r:id="rId4"/>
    <p:sldId id="330" r:id="rId5"/>
    <p:sldId id="341" r:id="rId6"/>
    <p:sldId id="336" r:id="rId7"/>
    <p:sldId id="331" r:id="rId8"/>
    <p:sldId id="338" r:id="rId9"/>
    <p:sldId id="339" r:id="rId10"/>
    <p:sldId id="340" r:id="rId11"/>
    <p:sldId id="347" r:id="rId12"/>
    <p:sldId id="348" r:id="rId13"/>
    <p:sldId id="349" r:id="rId14"/>
    <p:sldId id="328" r:id="rId15"/>
    <p:sldId id="329" r:id="rId16"/>
    <p:sldId id="346" r:id="rId17"/>
  </p:sldIdLst>
  <p:sldSz cx="12192000" cy="6858000"/>
  <p:notesSz cx="6797675" cy="9928225"/>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007E00"/>
    <a:srgbClr val="FF6969"/>
    <a:srgbClr val="1984E5"/>
    <a:srgbClr val="003CB4"/>
    <a:srgbClr val="55A9D3"/>
    <a:srgbClr val="8A8A8A"/>
    <a:srgbClr val="00FF00"/>
    <a:srgbClr val="696969"/>
    <a:srgbClr val="00D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60"/>
  </p:normalViewPr>
  <p:slideViewPr>
    <p:cSldViewPr>
      <p:cViewPr varScale="1">
        <p:scale>
          <a:sx n="151" d="100"/>
          <a:sy n="151" d="100"/>
        </p:scale>
        <p:origin x="162"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1" y="1"/>
            <a:ext cx="2946400" cy="496888"/>
          </a:xfrm>
          <a:prstGeom prst="rect">
            <a:avLst/>
          </a:prstGeom>
        </p:spPr>
        <p:txBody>
          <a:bodyPr vert="horz" lIns="91426" tIns="45713" rIns="91426" bIns="45713" rtlCol="0"/>
          <a:lstStyle>
            <a:lvl1pPr algn="l">
              <a:defRPr sz="1200"/>
            </a:lvl1pPr>
          </a:lstStyle>
          <a:p>
            <a:endParaRPr lang="cs-CZ"/>
          </a:p>
        </p:txBody>
      </p:sp>
      <p:sp>
        <p:nvSpPr>
          <p:cNvPr id="3" name="Zástupný symbol pro datum 2"/>
          <p:cNvSpPr>
            <a:spLocks noGrp="1"/>
          </p:cNvSpPr>
          <p:nvPr>
            <p:ph type="dt" sz="quarter" idx="1"/>
          </p:nvPr>
        </p:nvSpPr>
        <p:spPr>
          <a:xfrm>
            <a:off x="3849689" y="1"/>
            <a:ext cx="2946400" cy="496888"/>
          </a:xfrm>
          <a:prstGeom prst="rect">
            <a:avLst/>
          </a:prstGeom>
        </p:spPr>
        <p:txBody>
          <a:bodyPr vert="horz" lIns="91426" tIns="45713" rIns="91426" bIns="45713" rtlCol="0"/>
          <a:lstStyle>
            <a:lvl1pPr algn="r">
              <a:defRPr sz="1200"/>
            </a:lvl1pPr>
          </a:lstStyle>
          <a:p>
            <a:fld id="{5AC78990-1A76-4F38-AC99-9DEF92CC6D35}" type="datetimeFigureOut">
              <a:rPr lang="cs-CZ" smtClean="0"/>
              <a:t>26.04.2021</a:t>
            </a:fld>
            <a:endParaRPr lang="cs-CZ"/>
          </a:p>
        </p:txBody>
      </p:sp>
      <p:sp>
        <p:nvSpPr>
          <p:cNvPr id="4" name="Zástupný symbol pro zápatí 3"/>
          <p:cNvSpPr>
            <a:spLocks noGrp="1"/>
          </p:cNvSpPr>
          <p:nvPr>
            <p:ph type="ftr" sz="quarter" idx="2"/>
          </p:nvPr>
        </p:nvSpPr>
        <p:spPr>
          <a:xfrm>
            <a:off x="1" y="9429751"/>
            <a:ext cx="2946400" cy="496888"/>
          </a:xfrm>
          <a:prstGeom prst="rect">
            <a:avLst/>
          </a:prstGeom>
        </p:spPr>
        <p:txBody>
          <a:bodyPr vert="horz" lIns="91426" tIns="45713" rIns="91426" bIns="45713"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49689" y="9429751"/>
            <a:ext cx="2946400" cy="496888"/>
          </a:xfrm>
          <a:prstGeom prst="rect">
            <a:avLst/>
          </a:prstGeom>
        </p:spPr>
        <p:txBody>
          <a:bodyPr vert="horz" lIns="91426" tIns="45713" rIns="91426" bIns="45713" rtlCol="0" anchor="b"/>
          <a:lstStyle>
            <a:lvl1pPr algn="r">
              <a:defRPr sz="1200"/>
            </a:lvl1pPr>
          </a:lstStyle>
          <a:p>
            <a:fld id="{F52EE7F9-24F5-4FBB-A554-2BA2EFEA6000}" type="slidenum">
              <a:rPr lang="cs-CZ" smtClean="0"/>
              <a:t>‹#›</a:t>
            </a:fld>
            <a:endParaRPr lang="cs-CZ"/>
          </a:p>
        </p:txBody>
      </p:sp>
    </p:spTree>
    <p:extLst>
      <p:ext uri="{BB962C8B-B14F-4D97-AF65-F5344CB8AC3E}">
        <p14:creationId xmlns:p14="http://schemas.microsoft.com/office/powerpoint/2010/main" val="7832014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2" y="0"/>
            <a:ext cx="2945659" cy="496411"/>
          </a:xfrm>
          <a:prstGeom prst="rect">
            <a:avLst/>
          </a:prstGeom>
        </p:spPr>
        <p:txBody>
          <a:bodyPr vert="horz" lIns="91426" tIns="45713" rIns="91426" bIns="45713" rtlCol="0"/>
          <a:lstStyle>
            <a:lvl1pPr algn="l">
              <a:defRPr sz="1200"/>
            </a:lvl1pPr>
          </a:lstStyle>
          <a:p>
            <a:endParaRPr lang="cs-CZ"/>
          </a:p>
        </p:txBody>
      </p:sp>
      <p:sp>
        <p:nvSpPr>
          <p:cNvPr id="3" name="Zástupný symbol pro datum 2"/>
          <p:cNvSpPr>
            <a:spLocks noGrp="1"/>
          </p:cNvSpPr>
          <p:nvPr>
            <p:ph type="dt" idx="1"/>
          </p:nvPr>
        </p:nvSpPr>
        <p:spPr>
          <a:xfrm>
            <a:off x="3850445" y="0"/>
            <a:ext cx="2945659" cy="496411"/>
          </a:xfrm>
          <a:prstGeom prst="rect">
            <a:avLst/>
          </a:prstGeom>
        </p:spPr>
        <p:txBody>
          <a:bodyPr vert="horz" lIns="91426" tIns="45713" rIns="91426" bIns="45713" rtlCol="0"/>
          <a:lstStyle>
            <a:lvl1pPr algn="r">
              <a:defRPr sz="1200"/>
            </a:lvl1pPr>
          </a:lstStyle>
          <a:p>
            <a:fld id="{727D5DB8-82D8-4B44-BFE4-846868D546EB}" type="datetimeFigureOut">
              <a:rPr lang="cs-CZ" smtClean="0"/>
              <a:t>24.04.2021</a:t>
            </a:fld>
            <a:endParaRPr lang="cs-CZ"/>
          </a:p>
        </p:txBody>
      </p:sp>
      <p:sp>
        <p:nvSpPr>
          <p:cNvPr id="4" name="Zástupný symbol pro obrázek snímk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26" tIns="45713" rIns="91426" bIns="45713" rtlCol="0" anchor="ctr"/>
          <a:lstStyle/>
          <a:p>
            <a:endParaRPr lang="cs-CZ"/>
          </a:p>
        </p:txBody>
      </p:sp>
      <p:sp>
        <p:nvSpPr>
          <p:cNvPr id="5" name="Zástupný symbol pro poznámky 4"/>
          <p:cNvSpPr>
            <a:spLocks noGrp="1"/>
          </p:cNvSpPr>
          <p:nvPr>
            <p:ph type="body" sz="quarter" idx="3"/>
          </p:nvPr>
        </p:nvSpPr>
        <p:spPr>
          <a:xfrm>
            <a:off x="679768" y="4715907"/>
            <a:ext cx="5438140" cy="4467702"/>
          </a:xfrm>
          <a:prstGeom prst="rect">
            <a:avLst/>
          </a:prstGeom>
        </p:spPr>
        <p:txBody>
          <a:bodyPr vert="horz" lIns="91426" tIns="45713" rIns="91426" bIns="45713"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2" y="9430093"/>
            <a:ext cx="2945659" cy="496411"/>
          </a:xfrm>
          <a:prstGeom prst="rect">
            <a:avLst/>
          </a:prstGeom>
        </p:spPr>
        <p:txBody>
          <a:bodyPr vert="horz" lIns="91426" tIns="45713" rIns="91426" bIns="45713"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50445" y="9430093"/>
            <a:ext cx="2945659" cy="496411"/>
          </a:xfrm>
          <a:prstGeom prst="rect">
            <a:avLst/>
          </a:prstGeom>
        </p:spPr>
        <p:txBody>
          <a:bodyPr vert="horz" lIns="91426" tIns="45713" rIns="91426" bIns="45713" rtlCol="0" anchor="b"/>
          <a:lstStyle>
            <a:lvl1pPr algn="r">
              <a:defRPr sz="1200"/>
            </a:lvl1pPr>
          </a:lstStyle>
          <a:p>
            <a:fld id="{15CF0DF6-660D-4378-8F6B-A976A25EBE8F}" type="slidenum">
              <a:rPr lang="cs-CZ" smtClean="0"/>
              <a:t>‹#›</a:t>
            </a:fld>
            <a:endParaRPr lang="cs-CZ"/>
          </a:p>
        </p:txBody>
      </p:sp>
    </p:spTree>
    <p:extLst>
      <p:ext uri="{BB962C8B-B14F-4D97-AF65-F5344CB8AC3E}">
        <p14:creationId xmlns:p14="http://schemas.microsoft.com/office/powerpoint/2010/main" val="516311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7" name="Rectangle 1"/>
          <p:cNvSpPr txBox="1">
            <a:spLocks noGrp="1" noRot="1" noChangeAspect="1" noChangeArrowheads="1"/>
          </p:cNvSpPr>
          <p:nvPr>
            <p:ph type="sldImg"/>
          </p:nvPr>
        </p:nvSpPr>
        <p:spPr bwMode="auto">
          <a:xfrm>
            <a:off x="92075" y="755650"/>
            <a:ext cx="6613525" cy="3721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8" name="Rectangle 2"/>
          <p:cNvSpPr txBox="1">
            <a:spLocks noGrp="1" noChangeArrowheads="1"/>
          </p:cNvSpPr>
          <p:nvPr>
            <p:ph type="body" idx="1"/>
          </p:nvPr>
        </p:nvSpPr>
        <p:spPr bwMode="auto">
          <a:xfrm>
            <a:off x="679768" y="4715907"/>
            <a:ext cx="5438140" cy="446770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altLang="cs-CZ" dirty="0"/>
              <a:t>Good afternoon. My name is Alexander Pitna and I will be presenting my latest research on the topic of interaction of interplanetary shocks and solar wind turbulence.</a:t>
            </a:r>
          </a:p>
        </p:txBody>
      </p:sp>
    </p:spTree>
    <p:extLst>
      <p:ext uri="{BB962C8B-B14F-4D97-AF65-F5344CB8AC3E}">
        <p14:creationId xmlns:p14="http://schemas.microsoft.com/office/powerpoint/2010/main" val="2650905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particular topic that I will investigate is whether the fluctuations in the downstream region of IP shocks lead to plasma heating which should be observed further downstream with respect to the shock front. Therefore, I will first discuss shortly the turbulent framework, then IP shocks and the previous studies on the topic. Then we will focus on the temperature and specific entropy, I will present a simple model that will help us understand the in-situ single-point measurements of the downstream region of an IP shock. And then I will present the analysis of specific entropy and then conclude the analysis by discussing a few caveats.</a:t>
            </a:r>
          </a:p>
        </p:txBody>
      </p:sp>
      <p:sp>
        <p:nvSpPr>
          <p:cNvPr id="4" name="Slide Number Placeholder 3"/>
          <p:cNvSpPr>
            <a:spLocks noGrp="1"/>
          </p:cNvSpPr>
          <p:nvPr>
            <p:ph type="sldNum" sz="quarter" idx="5"/>
          </p:nvPr>
        </p:nvSpPr>
        <p:spPr/>
        <p:txBody>
          <a:bodyPr/>
          <a:lstStyle/>
          <a:p>
            <a:fld id="{15CF0DF6-660D-4378-8F6B-A976A25EBE8F}" type="slidenum">
              <a:rPr lang="cs-CZ" smtClean="0"/>
              <a:t>2</a:t>
            </a:fld>
            <a:endParaRPr lang="cs-CZ"/>
          </a:p>
        </p:txBody>
      </p:sp>
    </p:spTree>
    <p:extLst>
      <p:ext uri="{BB962C8B-B14F-4D97-AF65-F5344CB8AC3E}">
        <p14:creationId xmlns:p14="http://schemas.microsoft.com/office/powerpoint/2010/main" val="714930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 will introduce the turbulent paradigm that we will adopt here. The figure shows a typical power spectrum of magnetic field fluctuations. The classical interpretation is that at large scales the fluctuations ( ) contain the free energy that will become part of the turbulent cascade defined be the inertial range, where the energy from large scale fluctuations is transferred to fluctuations with smaller and smaller scales and eventually the fluctuations reach the characteristic kinetic scale (thermal </a:t>
            </a:r>
            <a:r>
              <a:rPr lang="en-US" dirty="0" err="1"/>
              <a:t>gyroradius</a:t>
            </a:r>
            <a:r>
              <a:rPr lang="en-US" dirty="0"/>
              <a:t> or inertial length of the proton) and the energy within the fluctuations is transformed in to stochastic motions of the particles, dissipating the cascaded energy from the large scales. </a:t>
            </a:r>
          </a:p>
        </p:txBody>
      </p:sp>
      <p:sp>
        <p:nvSpPr>
          <p:cNvPr id="4" name="Slide Number Placeholder 3"/>
          <p:cNvSpPr>
            <a:spLocks noGrp="1"/>
          </p:cNvSpPr>
          <p:nvPr>
            <p:ph type="sldNum" sz="quarter" idx="5"/>
          </p:nvPr>
        </p:nvSpPr>
        <p:spPr/>
        <p:txBody>
          <a:bodyPr/>
          <a:lstStyle/>
          <a:p>
            <a:fld id="{15CF0DF6-660D-4378-8F6B-A976A25EBE8F}" type="slidenum">
              <a:rPr lang="cs-CZ" smtClean="0"/>
              <a:t>3</a:t>
            </a:fld>
            <a:endParaRPr lang="cs-CZ"/>
          </a:p>
        </p:txBody>
      </p:sp>
    </p:spTree>
    <p:extLst>
      <p:ext uri="{BB962C8B-B14F-4D97-AF65-F5344CB8AC3E}">
        <p14:creationId xmlns:p14="http://schemas.microsoft.com/office/powerpoint/2010/main" val="4220430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Considering IP shocks, I will make just a short introduction, because everybody here knows a lot about them.</a:t>
            </a:r>
          </a:p>
        </p:txBody>
      </p:sp>
      <p:sp>
        <p:nvSpPr>
          <p:cNvPr id="4" name="Slide Number Placeholder 3"/>
          <p:cNvSpPr>
            <a:spLocks noGrp="1"/>
          </p:cNvSpPr>
          <p:nvPr>
            <p:ph type="sldNum" sz="quarter" idx="5"/>
          </p:nvPr>
        </p:nvSpPr>
        <p:spPr/>
        <p:txBody>
          <a:bodyPr/>
          <a:lstStyle/>
          <a:p>
            <a:fld id="{15CF0DF6-660D-4378-8F6B-A976A25EBE8F}" type="slidenum">
              <a:rPr lang="cs-CZ" smtClean="0"/>
              <a:t>4</a:t>
            </a:fld>
            <a:endParaRPr lang="cs-CZ"/>
          </a:p>
        </p:txBody>
      </p:sp>
    </p:spTree>
    <p:extLst>
      <p:ext uri="{BB962C8B-B14F-4D97-AF65-F5344CB8AC3E}">
        <p14:creationId xmlns:p14="http://schemas.microsoft.com/office/powerpoint/2010/main" val="2024200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F0DF6-660D-4378-8F6B-A976A25EBE8F}" type="slidenum">
              <a:rPr lang="cs-CZ" smtClean="0"/>
              <a:t>7</a:t>
            </a:fld>
            <a:endParaRPr lang="cs-CZ"/>
          </a:p>
        </p:txBody>
      </p:sp>
    </p:spTree>
    <p:extLst>
      <p:ext uri="{BB962C8B-B14F-4D97-AF65-F5344CB8AC3E}">
        <p14:creationId xmlns:p14="http://schemas.microsoft.com/office/powerpoint/2010/main" val="2088032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F0DF6-660D-4378-8F6B-A976A25EBE8F}" type="slidenum">
              <a:rPr lang="cs-CZ" smtClean="0"/>
              <a:t>9</a:t>
            </a:fld>
            <a:endParaRPr lang="cs-CZ"/>
          </a:p>
        </p:txBody>
      </p:sp>
    </p:spTree>
    <p:extLst>
      <p:ext uri="{BB962C8B-B14F-4D97-AF65-F5344CB8AC3E}">
        <p14:creationId xmlns:p14="http://schemas.microsoft.com/office/powerpoint/2010/main" val="492372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F0DF6-660D-4378-8F6B-A976A25EBE8F}" type="slidenum">
              <a:rPr lang="cs-CZ" smtClean="0"/>
              <a:t>10</a:t>
            </a:fld>
            <a:endParaRPr lang="cs-CZ"/>
          </a:p>
        </p:txBody>
      </p:sp>
    </p:spTree>
    <p:extLst>
      <p:ext uri="{BB962C8B-B14F-4D97-AF65-F5344CB8AC3E}">
        <p14:creationId xmlns:p14="http://schemas.microsoft.com/office/powerpoint/2010/main" val="2613430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F0DF6-660D-4378-8F6B-A976A25EBE8F}" type="slidenum">
              <a:rPr lang="cs-CZ" smtClean="0"/>
              <a:t>11</a:t>
            </a:fld>
            <a:endParaRPr lang="cs-CZ"/>
          </a:p>
        </p:txBody>
      </p:sp>
    </p:spTree>
    <p:extLst>
      <p:ext uri="{BB962C8B-B14F-4D97-AF65-F5344CB8AC3E}">
        <p14:creationId xmlns:p14="http://schemas.microsoft.com/office/powerpoint/2010/main" val="680178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F0DF6-660D-4378-8F6B-A976A25EBE8F}" type="slidenum">
              <a:rPr lang="cs-CZ" smtClean="0"/>
              <a:t>12</a:t>
            </a:fld>
            <a:endParaRPr lang="cs-CZ"/>
          </a:p>
        </p:txBody>
      </p:sp>
    </p:spTree>
    <p:extLst>
      <p:ext uri="{BB962C8B-B14F-4D97-AF65-F5344CB8AC3E}">
        <p14:creationId xmlns:p14="http://schemas.microsoft.com/office/powerpoint/2010/main" val="823026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F0DF6-660D-4378-8F6B-A976A25EBE8F}" type="slidenum">
              <a:rPr lang="cs-CZ" smtClean="0"/>
              <a:t>13</a:t>
            </a:fld>
            <a:endParaRPr lang="cs-CZ"/>
          </a:p>
        </p:txBody>
      </p:sp>
    </p:spTree>
    <p:extLst>
      <p:ext uri="{BB962C8B-B14F-4D97-AF65-F5344CB8AC3E}">
        <p14:creationId xmlns:p14="http://schemas.microsoft.com/office/powerpoint/2010/main" val="3986336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F0DF6-660D-4378-8F6B-A976A25EBE8F}" type="slidenum">
              <a:rPr lang="cs-CZ" smtClean="0"/>
              <a:t>15</a:t>
            </a:fld>
            <a:endParaRPr lang="cs-CZ"/>
          </a:p>
        </p:txBody>
      </p:sp>
    </p:spTree>
    <p:extLst>
      <p:ext uri="{BB962C8B-B14F-4D97-AF65-F5344CB8AC3E}">
        <p14:creationId xmlns:p14="http://schemas.microsoft.com/office/powerpoint/2010/main" val="738876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914400" y="2130426"/>
            <a:ext cx="10363200" cy="1470025"/>
          </a:xfrm>
        </p:spPr>
        <p:txBody>
          <a:bodyPr/>
          <a:lstStyle/>
          <a:p>
            <a:r>
              <a:rPr lang="cs-CZ"/>
              <a:t>Kliknutím lze upravit styl.</a:t>
            </a:r>
          </a:p>
        </p:txBody>
      </p:sp>
      <p:sp>
        <p:nvSpPr>
          <p:cNvPr id="3" name="Podnadpis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lze upravit styl předlohy.</a:t>
            </a:r>
          </a:p>
        </p:txBody>
      </p:sp>
      <p:sp>
        <p:nvSpPr>
          <p:cNvPr id="4" name="Zástupný symbol pro datum 3"/>
          <p:cNvSpPr>
            <a:spLocks noGrp="1"/>
          </p:cNvSpPr>
          <p:nvPr>
            <p:ph type="dt" sz="half" idx="10"/>
          </p:nvPr>
        </p:nvSpPr>
        <p:spPr/>
        <p:txBody>
          <a:bodyPr/>
          <a:lstStyle/>
          <a:p>
            <a:fld id="{870006E5-D239-466F-89C7-DC20531EAE2D}" type="datetimeFigureOut">
              <a:rPr lang="cs-CZ" smtClean="0"/>
              <a:t>24.04.2021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76433FF-F8B0-4587-AD4D-433B39C5E28C}" type="slidenum">
              <a:rPr lang="cs-CZ" smtClean="0"/>
              <a:t>‹#›</a:t>
            </a:fld>
            <a:endParaRPr lang="cs-CZ"/>
          </a:p>
        </p:txBody>
      </p:sp>
    </p:spTree>
    <p:extLst>
      <p:ext uri="{BB962C8B-B14F-4D97-AF65-F5344CB8AC3E}">
        <p14:creationId xmlns:p14="http://schemas.microsoft.com/office/powerpoint/2010/main" val="3046873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870006E5-D239-466F-89C7-DC20531EAE2D}" type="datetimeFigureOut">
              <a:rPr lang="cs-CZ" smtClean="0"/>
              <a:t>24.04.2021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76433FF-F8B0-4587-AD4D-433B39C5E28C}" type="slidenum">
              <a:rPr lang="cs-CZ" smtClean="0"/>
              <a:t>‹#›</a:t>
            </a:fld>
            <a:endParaRPr lang="cs-CZ"/>
          </a:p>
        </p:txBody>
      </p:sp>
    </p:spTree>
    <p:extLst>
      <p:ext uri="{BB962C8B-B14F-4D97-AF65-F5344CB8AC3E}">
        <p14:creationId xmlns:p14="http://schemas.microsoft.com/office/powerpoint/2010/main" val="3791037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963084" y="4406901"/>
            <a:ext cx="10363200" cy="1362075"/>
          </a:xfrm>
        </p:spPr>
        <p:txBody>
          <a:bodyPr anchor="t"/>
          <a:lstStyle>
            <a:lvl1pPr algn="l">
              <a:defRPr sz="4000" b="1" cap="all"/>
            </a:lvl1pPr>
          </a:lstStyle>
          <a:p>
            <a:r>
              <a:rPr lang="cs-CZ"/>
              <a:t>Kliknutím lze upravit styl.</a:t>
            </a:r>
          </a:p>
        </p:txBody>
      </p:sp>
      <p:sp>
        <p:nvSpPr>
          <p:cNvPr id="3" name="Zástupný symbol pro tex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870006E5-D239-466F-89C7-DC20531EAE2D}" type="datetimeFigureOut">
              <a:rPr lang="cs-CZ" smtClean="0"/>
              <a:t>24.04.2021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76433FF-F8B0-4587-AD4D-433B39C5E28C}" type="slidenum">
              <a:rPr lang="cs-CZ" smtClean="0"/>
              <a:t>‹#›</a:t>
            </a:fld>
            <a:endParaRPr lang="cs-CZ"/>
          </a:p>
        </p:txBody>
      </p:sp>
    </p:spTree>
    <p:extLst>
      <p:ext uri="{BB962C8B-B14F-4D97-AF65-F5344CB8AC3E}">
        <p14:creationId xmlns:p14="http://schemas.microsoft.com/office/powerpoint/2010/main" val="2055280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870006E5-D239-466F-89C7-DC20531EAE2D}" type="datetimeFigureOut">
              <a:rPr lang="cs-CZ" smtClean="0"/>
              <a:t>24.04.2021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376433FF-F8B0-4587-AD4D-433B39C5E28C}" type="slidenum">
              <a:rPr lang="cs-CZ" smtClean="0"/>
              <a:t>‹#›</a:t>
            </a:fld>
            <a:endParaRPr lang="cs-CZ"/>
          </a:p>
        </p:txBody>
      </p:sp>
    </p:spTree>
    <p:extLst>
      <p:ext uri="{BB962C8B-B14F-4D97-AF65-F5344CB8AC3E}">
        <p14:creationId xmlns:p14="http://schemas.microsoft.com/office/powerpoint/2010/main" val="4080554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Kliknutím lze upravit styl.</a:t>
            </a:r>
          </a:p>
        </p:txBody>
      </p:sp>
      <p:sp>
        <p:nvSpPr>
          <p:cNvPr id="3" name="Zástupný symbol pro tex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870006E5-D239-466F-89C7-DC20531EAE2D}" type="datetimeFigureOut">
              <a:rPr lang="cs-CZ" smtClean="0"/>
              <a:t>24.04.2021</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376433FF-F8B0-4587-AD4D-433B39C5E28C}" type="slidenum">
              <a:rPr lang="cs-CZ" smtClean="0"/>
              <a:t>‹#›</a:t>
            </a:fld>
            <a:endParaRPr lang="cs-CZ"/>
          </a:p>
        </p:txBody>
      </p:sp>
    </p:spTree>
    <p:extLst>
      <p:ext uri="{BB962C8B-B14F-4D97-AF65-F5344CB8AC3E}">
        <p14:creationId xmlns:p14="http://schemas.microsoft.com/office/powerpoint/2010/main" val="1704680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870006E5-D239-466F-89C7-DC20531EAE2D}" type="datetimeFigureOut">
              <a:rPr lang="cs-CZ" smtClean="0"/>
              <a:t>24.04.2021</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376433FF-F8B0-4587-AD4D-433B39C5E28C}" type="slidenum">
              <a:rPr lang="cs-CZ" smtClean="0"/>
              <a:t>‹#›</a:t>
            </a:fld>
            <a:endParaRPr lang="cs-CZ"/>
          </a:p>
        </p:txBody>
      </p:sp>
    </p:spTree>
    <p:extLst>
      <p:ext uri="{BB962C8B-B14F-4D97-AF65-F5344CB8AC3E}">
        <p14:creationId xmlns:p14="http://schemas.microsoft.com/office/powerpoint/2010/main" val="1579788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870006E5-D239-466F-89C7-DC20531EAE2D}" type="datetimeFigureOut">
              <a:rPr lang="cs-CZ" smtClean="0"/>
              <a:t>24.04.2021</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376433FF-F8B0-4587-AD4D-433B39C5E28C}" type="slidenum">
              <a:rPr lang="cs-CZ" smtClean="0"/>
              <a:t>‹#›</a:t>
            </a:fld>
            <a:endParaRPr lang="cs-CZ"/>
          </a:p>
        </p:txBody>
      </p:sp>
    </p:spTree>
    <p:extLst>
      <p:ext uri="{BB962C8B-B14F-4D97-AF65-F5344CB8AC3E}">
        <p14:creationId xmlns:p14="http://schemas.microsoft.com/office/powerpoint/2010/main" val="3598375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09601" y="273050"/>
            <a:ext cx="4011084" cy="1162050"/>
          </a:xfrm>
        </p:spPr>
        <p:txBody>
          <a:bodyPr anchor="b"/>
          <a:lstStyle>
            <a:lvl1pPr algn="l">
              <a:defRPr sz="2000" b="1"/>
            </a:lvl1pPr>
          </a:lstStyle>
          <a:p>
            <a:r>
              <a:rPr lang="cs-CZ"/>
              <a:t>Kliknutím lze upravit styl.</a:t>
            </a:r>
          </a:p>
        </p:txBody>
      </p:sp>
      <p:sp>
        <p:nvSpPr>
          <p:cNvPr id="3" name="Zástupný symbol pro obsah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870006E5-D239-466F-89C7-DC20531EAE2D}" type="datetimeFigureOut">
              <a:rPr lang="cs-CZ" smtClean="0"/>
              <a:t>24.04.2021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376433FF-F8B0-4587-AD4D-433B39C5E28C}" type="slidenum">
              <a:rPr lang="cs-CZ" smtClean="0"/>
              <a:t>‹#›</a:t>
            </a:fld>
            <a:endParaRPr lang="cs-CZ"/>
          </a:p>
        </p:txBody>
      </p:sp>
    </p:spTree>
    <p:extLst>
      <p:ext uri="{BB962C8B-B14F-4D97-AF65-F5344CB8AC3E}">
        <p14:creationId xmlns:p14="http://schemas.microsoft.com/office/powerpoint/2010/main" val="4061608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389717" y="4800600"/>
            <a:ext cx="7315200" cy="566738"/>
          </a:xfrm>
        </p:spPr>
        <p:txBody>
          <a:bodyPr anchor="b"/>
          <a:lstStyle>
            <a:lvl1pPr algn="l">
              <a:defRPr sz="2000" b="1"/>
            </a:lvl1pPr>
          </a:lstStyle>
          <a:p>
            <a:r>
              <a:rPr lang="cs-CZ"/>
              <a:t>Kliknutím lze upravit styl.</a:t>
            </a:r>
          </a:p>
        </p:txBody>
      </p:sp>
      <p:sp>
        <p:nvSpPr>
          <p:cNvPr id="3" name="Zástupný symbol pro obrázek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870006E5-D239-466F-89C7-DC20531EAE2D}" type="datetimeFigureOut">
              <a:rPr lang="cs-CZ" smtClean="0"/>
              <a:t>24.04.2021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376433FF-F8B0-4587-AD4D-433B39C5E28C}" type="slidenum">
              <a:rPr lang="cs-CZ" smtClean="0"/>
              <a:t>‹#›</a:t>
            </a:fld>
            <a:endParaRPr lang="cs-CZ"/>
          </a:p>
        </p:txBody>
      </p:sp>
    </p:spTree>
    <p:extLst>
      <p:ext uri="{BB962C8B-B14F-4D97-AF65-F5344CB8AC3E}">
        <p14:creationId xmlns:p14="http://schemas.microsoft.com/office/powerpoint/2010/main" val="1811477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870006E5-D239-466F-89C7-DC20531EAE2D}" type="datetimeFigureOut">
              <a:rPr lang="cs-CZ" smtClean="0"/>
              <a:t>24.04.2021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76433FF-F8B0-4587-AD4D-433B39C5E28C}" type="slidenum">
              <a:rPr lang="cs-CZ" smtClean="0"/>
              <a:t>‹#›</a:t>
            </a:fld>
            <a:endParaRPr lang="cs-CZ"/>
          </a:p>
        </p:txBody>
      </p:sp>
    </p:spTree>
    <p:extLst>
      <p:ext uri="{BB962C8B-B14F-4D97-AF65-F5344CB8AC3E}">
        <p14:creationId xmlns:p14="http://schemas.microsoft.com/office/powerpoint/2010/main" val="426674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839200" y="274639"/>
            <a:ext cx="2743200" cy="5851525"/>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609600" y="274639"/>
            <a:ext cx="8026400" cy="5851525"/>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870006E5-D239-466F-89C7-DC20531EAE2D}" type="datetimeFigureOut">
              <a:rPr lang="cs-CZ" smtClean="0"/>
              <a:t>24.04.2021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76433FF-F8B0-4587-AD4D-433B39C5E28C}" type="slidenum">
              <a:rPr lang="cs-CZ" smtClean="0"/>
              <a:t>‹#›</a:t>
            </a:fld>
            <a:endParaRPr lang="cs-CZ"/>
          </a:p>
        </p:txBody>
      </p:sp>
    </p:spTree>
    <p:extLst>
      <p:ext uri="{BB962C8B-B14F-4D97-AF65-F5344CB8AC3E}">
        <p14:creationId xmlns:p14="http://schemas.microsoft.com/office/powerpoint/2010/main" val="461706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Vlastní rozložení">
    <p:spTree>
      <p:nvGrpSpPr>
        <p:cNvPr id="1" name=""/>
        <p:cNvGrpSpPr/>
        <p:nvPr/>
      </p:nvGrpSpPr>
      <p:grpSpPr>
        <a:xfrm>
          <a:off x="0" y="0"/>
          <a:ext cx="0" cy="0"/>
          <a:chOff x="0" y="0"/>
          <a:chExt cx="0" cy="0"/>
        </a:xfrm>
      </p:grpSpPr>
      <p:sp>
        <p:nvSpPr>
          <p:cNvPr id="2" name="Nadpis 1"/>
          <p:cNvSpPr>
            <a:spLocks noGrp="1"/>
          </p:cNvSpPr>
          <p:nvPr>
            <p:ph type="title"/>
          </p:nvPr>
        </p:nvSpPr>
        <p:spPr>
          <a:xfrm>
            <a:off x="609600" y="128588"/>
            <a:ext cx="10966451" cy="1433512"/>
          </a:xfrm>
        </p:spPr>
        <p:txBody>
          <a:bodyPr/>
          <a:lstStyle/>
          <a:p>
            <a:r>
              <a:rPr lang="cs-CZ"/>
              <a:t>Kliknutím lze upravit styl.</a:t>
            </a:r>
          </a:p>
        </p:txBody>
      </p:sp>
      <p:sp>
        <p:nvSpPr>
          <p:cNvPr id="3" name="Zástupný symbol pro datum 2"/>
          <p:cNvSpPr>
            <a:spLocks noGrp="1"/>
          </p:cNvSpPr>
          <p:nvPr>
            <p:ph type="dt" idx="10"/>
          </p:nvPr>
        </p:nvSpPr>
        <p:spPr>
          <a:xfrm>
            <a:off x="609600" y="6245225"/>
            <a:ext cx="2838451" cy="471488"/>
          </a:xfrm>
        </p:spPr>
        <p:txBody>
          <a:bodyPr/>
          <a:lstStyle>
            <a:lvl1pPr>
              <a:defRPr/>
            </a:lvl1pPr>
          </a:lstStyle>
          <a:p>
            <a:endParaRPr lang="cs-CZ" altLang="cs-CZ"/>
          </a:p>
        </p:txBody>
      </p:sp>
      <p:sp>
        <p:nvSpPr>
          <p:cNvPr id="4" name="Zástupný symbol pro zápatí 3"/>
          <p:cNvSpPr>
            <a:spLocks noGrp="1"/>
          </p:cNvSpPr>
          <p:nvPr>
            <p:ph type="ftr" idx="11"/>
          </p:nvPr>
        </p:nvSpPr>
        <p:spPr>
          <a:xfrm>
            <a:off x="4165600" y="6245225"/>
            <a:ext cx="3854451" cy="471488"/>
          </a:xfrm>
        </p:spPr>
        <p:txBody>
          <a:bodyPr/>
          <a:lstStyle>
            <a:lvl1pPr>
              <a:defRPr/>
            </a:lvl1pPr>
          </a:lstStyle>
          <a:p>
            <a:endParaRPr lang="cs-CZ" altLang="cs-CZ"/>
          </a:p>
        </p:txBody>
      </p:sp>
      <p:sp>
        <p:nvSpPr>
          <p:cNvPr id="5" name="Zástupný symbol pro číslo snímku 4"/>
          <p:cNvSpPr>
            <a:spLocks noGrp="1"/>
          </p:cNvSpPr>
          <p:nvPr>
            <p:ph type="sldNum" idx="12"/>
          </p:nvPr>
        </p:nvSpPr>
        <p:spPr>
          <a:xfrm>
            <a:off x="8737600" y="6245225"/>
            <a:ext cx="2838451" cy="471488"/>
          </a:xfrm>
        </p:spPr>
        <p:txBody>
          <a:bodyPr/>
          <a:lstStyle>
            <a:lvl1pPr>
              <a:defRPr/>
            </a:lvl1pPr>
          </a:lstStyle>
          <a:p>
            <a:fld id="{A58EC16F-C0FC-4A40-AC96-3281D6A9762E}" type="slidenum">
              <a:rPr lang="cs-CZ" altLang="cs-CZ"/>
              <a:pPr/>
              <a:t>‹#›</a:t>
            </a:fld>
            <a:endParaRPr lang="cs-CZ" altLang="cs-CZ"/>
          </a:p>
        </p:txBody>
      </p:sp>
    </p:spTree>
    <p:extLst>
      <p:ext uri="{BB962C8B-B14F-4D97-AF65-F5344CB8AC3E}">
        <p14:creationId xmlns:p14="http://schemas.microsoft.com/office/powerpoint/2010/main" val="3680471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3000" b="-3000"/>
          </a:stretch>
        </a:blip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0006E5-D239-466F-89C7-DC20531EAE2D}" type="datetimeFigureOut">
              <a:rPr lang="cs-CZ" smtClean="0"/>
              <a:t>24.04.2021</a:t>
            </a:fld>
            <a:endParaRPr lang="cs-CZ"/>
          </a:p>
        </p:txBody>
      </p:sp>
      <p:sp>
        <p:nvSpPr>
          <p:cNvPr id="5" name="Zástupný symbol pro zápatí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6433FF-F8B0-4587-AD4D-433B39C5E28C}" type="slidenum">
              <a:rPr lang="cs-CZ" smtClean="0"/>
              <a:t>‹#›</a:t>
            </a:fld>
            <a:endParaRPr lang="cs-CZ"/>
          </a:p>
        </p:txBody>
      </p:sp>
    </p:spTree>
    <p:extLst>
      <p:ext uri="{BB962C8B-B14F-4D97-AF65-F5344CB8AC3E}">
        <p14:creationId xmlns:p14="http://schemas.microsoft.com/office/powerpoint/2010/main" val="26610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jp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2.emf"/><Relationship Id="rId3" Type="http://schemas.openxmlformats.org/officeDocument/2006/relationships/image" Target="../media/image13.emf"/><Relationship Id="rId7" Type="http://schemas.openxmlformats.org/officeDocument/2006/relationships/image" Target="../media/image18.png"/><Relationship Id="rId12"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0.png"/><Relationship Id="rId5" Type="http://schemas.openxmlformats.org/officeDocument/2006/relationships/image" Target="../media/image14.emf"/><Relationship Id="rId10" Type="http://schemas.openxmlformats.org/officeDocument/2006/relationships/image" Target="../media/image16.png"/><Relationship Id="rId4" Type="http://schemas.openxmlformats.org/officeDocument/2006/relationships/image" Target="../media/image151.png"/><Relationship Id="rId9"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5.pn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5.xml"/><Relationship Id="rId16" Type="http://schemas.openxmlformats.org/officeDocument/2006/relationships/image" Target="../media/image261.png"/><Relationship Id="rId1" Type="http://schemas.openxmlformats.org/officeDocument/2006/relationships/slideLayout" Target="../slideLayouts/slideLayout1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8.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23.emf"/></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1.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image" Target="../media/image40.png"/><Relationship Id="rId1" Type="http://schemas.openxmlformats.org/officeDocument/2006/relationships/slideLayout" Target="../slideLayouts/slideLayout12.xml"/><Relationship Id="rId6" Type="http://schemas.openxmlformats.org/officeDocument/2006/relationships/image" Target="../media/image23.emf"/><Relationship Id="rId11" Type="http://schemas.openxmlformats.org/officeDocument/2006/relationships/image" Target="../media/image48.png"/><Relationship Id="rId5" Type="http://schemas.openxmlformats.org/officeDocument/2006/relationships/image" Target="../media/image43.png"/><Relationship Id="rId15" Type="http://schemas.openxmlformats.org/officeDocument/2006/relationships/image" Target="../media/image51.png"/><Relationship Id="rId10" Type="http://schemas.openxmlformats.org/officeDocument/2006/relationships/image" Target="../media/image47.png"/><Relationship Id="rId4" Type="http://schemas.openxmlformats.org/officeDocument/2006/relationships/image" Target="../media/image42.png"/><Relationship Id="rId9" Type="http://schemas.openxmlformats.org/officeDocument/2006/relationships/image" Target="../media/image46.png"/><Relationship Id="rId14" Type="http://schemas.openxmlformats.org/officeDocument/2006/relationships/image" Target="../media/image39.png"/></Relationships>
</file>

<file path=ppt/slides/_rels/slide9.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53.png"/><Relationship Id="rId3" Type="http://schemas.openxmlformats.org/officeDocument/2006/relationships/image" Target="../media/image25.jpg"/><Relationship Id="rId7" Type="http://schemas.openxmlformats.org/officeDocument/2006/relationships/image" Target="../media/image55.png"/><Relationship Id="rId12"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54.png"/><Relationship Id="rId11" Type="http://schemas.openxmlformats.org/officeDocument/2006/relationships/image" Target="../media/image61.png"/><Relationship Id="rId5" Type="http://schemas.openxmlformats.org/officeDocument/2006/relationships/image" Target="../media/image27.jpg"/><Relationship Id="rId10" Type="http://schemas.openxmlformats.org/officeDocument/2006/relationships/image" Target="../media/image57.png"/><Relationship Id="rId4" Type="http://schemas.openxmlformats.org/officeDocument/2006/relationships/image" Target="../media/image26.jpg"/><Relationship Id="rId9" Type="http://schemas.openxmlformats.org/officeDocument/2006/relationships/image" Target="../media/image59.png"/></Relationships>
</file>

<file path=ppt/slides/_rels/slide10.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3" Type="http://schemas.openxmlformats.org/officeDocument/2006/relationships/image" Target="../media/image54.jpg"/><Relationship Id="rId7" Type="http://schemas.openxmlformats.org/officeDocument/2006/relationships/image" Target="../media/image67.png"/><Relationship Id="rId17" Type="http://schemas.openxmlformats.org/officeDocument/2006/relationships/image" Target="../media/image58.png"/><Relationship Id="rId2" Type="http://schemas.openxmlformats.org/officeDocument/2006/relationships/notesSlide" Target="../notesSlides/notesSlide7.xml"/><Relationship Id="rId16" Type="http://schemas.openxmlformats.org/officeDocument/2006/relationships/image" Target="../media/image23.emf"/><Relationship Id="rId1" Type="http://schemas.openxmlformats.org/officeDocument/2006/relationships/slideLayout" Target="../slideLayouts/slideLayout12.xml"/><Relationship Id="rId6" Type="http://schemas.openxmlformats.org/officeDocument/2006/relationships/image" Target="../media/image66.png"/><Relationship Id="rId5" Type="http://schemas.openxmlformats.org/officeDocument/2006/relationships/image" Target="../media/image60.png"/><Relationship Id="rId15" Type="http://schemas.openxmlformats.org/officeDocument/2006/relationships/image" Target="../media/image75.png"/><Relationship Id="rId10" Type="http://schemas.openxmlformats.org/officeDocument/2006/relationships/image" Target="../media/image70.png"/><Relationship Id="rId4" Type="http://schemas.openxmlformats.org/officeDocument/2006/relationships/image" Target="../media/image27.jpg"/><Relationship Id="rId9" Type="http://schemas.openxmlformats.org/officeDocument/2006/relationships/image" Target="../media/image69.png"/><Relationship Id="rId14" Type="http://schemas.openxmlformats.org/officeDocument/2006/relationships/image" Target="../media/image74.png"/></Relationships>
</file>

<file path=ppt/slides/_rels/slide11.xml.rels><?xml version="1.0" encoding="UTF-8" standalone="yes"?>
<Relationships xmlns="http://schemas.openxmlformats.org/package/2006/relationships"><Relationship Id="rId3" Type="http://schemas.openxmlformats.org/officeDocument/2006/relationships/image" Target="../media/image54.jpg"/><Relationship Id="rId12"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66.png"/><Relationship Id="rId11" Type="http://schemas.openxmlformats.org/officeDocument/2006/relationships/image" Target="../media/image64.png"/><Relationship Id="rId5" Type="http://schemas.openxmlformats.org/officeDocument/2006/relationships/image" Target="../media/image62.png"/><Relationship Id="rId10" Type="http://schemas.openxmlformats.org/officeDocument/2006/relationships/image" Target="../media/image63.jpeg"/><Relationship Id="rId4" Type="http://schemas.openxmlformats.org/officeDocument/2006/relationships/image" Target="../media/image59.jpg"/><Relationship Id="rId9" Type="http://schemas.openxmlformats.org/officeDocument/2006/relationships/image" Target="../media/image70.png"/></Relationships>
</file>

<file path=ppt/slides/_rels/slide12.xml.rels><?xml version="1.0" encoding="UTF-8" standalone="yes"?>
<Relationships xmlns="http://schemas.openxmlformats.org/package/2006/relationships"><Relationship Id="rId8" Type="http://schemas.openxmlformats.org/officeDocument/2006/relationships/image" Target="../media/image73.jpg"/><Relationship Id="rId3" Type="http://schemas.openxmlformats.org/officeDocument/2006/relationships/image" Target="../media/image54.jpg"/><Relationship Id="rId7" Type="http://schemas.openxmlformats.org/officeDocument/2006/relationships/image" Target="../media/image72.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63.jpeg"/><Relationship Id="rId5" Type="http://schemas.openxmlformats.org/officeDocument/2006/relationships/image" Target="../media/image71.png"/><Relationship Id="rId10" Type="http://schemas.openxmlformats.org/officeDocument/2006/relationships/image" Target="../media/image77.png"/><Relationship Id="rId4" Type="http://schemas.openxmlformats.org/officeDocument/2006/relationships/image" Target="../media/image59.jpg"/><Relationship Id="rId9" Type="http://schemas.openxmlformats.org/officeDocument/2006/relationships/image" Target="../media/image76.png"/></Relationships>
</file>

<file path=ppt/slides/_rels/slide1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79.jpg"/></Relationships>
</file>

<file path=ppt/slides/_rels/slide1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785968" y="574271"/>
            <a:ext cx="10620064" cy="1828800"/>
          </a:xfrm>
          <a:ln/>
        </p:spPr>
        <p:txBody>
          <a:bodyPr>
            <a:normAutofit/>
          </a:bodyPr>
          <a:lstStyle/>
          <a:p>
            <a:r>
              <a:rPr lang="en-US" dirty="0"/>
              <a:t>On the interaction of interplanetary shocks and solar wind turbulence</a:t>
            </a:r>
          </a:p>
        </p:txBody>
      </p:sp>
      <p:sp>
        <p:nvSpPr>
          <p:cNvPr id="3074" name="Rectangle 2"/>
          <p:cNvSpPr>
            <a:spLocks noGrp="1" noChangeArrowheads="1"/>
          </p:cNvSpPr>
          <p:nvPr>
            <p:ph type="subTitle" idx="4294967295"/>
          </p:nvPr>
        </p:nvSpPr>
        <p:spPr bwMode="auto">
          <a:xfrm>
            <a:off x="1307468" y="2713404"/>
            <a:ext cx="9577064" cy="12447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0000" tIns="46800" rIns="90000" bIns="46800" rtlCol="0">
            <a:normAutofit lnSpcReduction="10000"/>
          </a:bodyPr>
          <a:lstStyle/>
          <a:p>
            <a:pPr marL="0" indent="0" algn="ct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sk-SK" altLang="cs-CZ" sz="4000" dirty="0"/>
              <a:t>Alexander </a:t>
            </a:r>
            <a:r>
              <a:rPr lang="en-US" altLang="cs-CZ" sz="4000" dirty="0"/>
              <a:t>Pitň</a:t>
            </a:r>
            <a:r>
              <a:rPr lang="sk-SK" altLang="cs-CZ" sz="4000" dirty="0"/>
              <a:t>a</a:t>
            </a:r>
          </a:p>
          <a:p>
            <a:pPr marL="0" indent="0" algn="ctr">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cs-CZ" altLang="cs-CZ" dirty="0"/>
              <a:t>Jana Šafránková and Zdeněk Němeček</a:t>
            </a:r>
            <a:endParaRPr lang="sk-SK" altLang="cs-CZ" dirty="0"/>
          </a:p>
        </p:txBody>
      </p:sp>
      <p:sp>
        <p:nvSpPr>
          <p:cNvPr id="3075" name="Text Box 3"/>
          <p:cNvSpPr txBox="1">
            <a:spLocks noChangeArrowheads="1"/>
          </p:cNvSpPr>
          <p:nvPr/>
        </p:nvSpPr>
        <p:spPr bwMode="auto">
          <a:xfrm>
            <a:off x="2895600" y="5677613"/>
            <a:ext cx="6400800" cy="83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defRPr>
            </a:lvl9pPr>
          </a:lstStyle>
          <a:p>
            <a:pPr algn="ctr">
              <a:spcBef>
                <a:spcPts val="800"/>
              </a:spcBef>
            </a:pPr>
            <a:r>
              <a:rPr lang="en-US" dirty="0"/>
              <a:t>EGU General Assembly 2021</a:t>
            </a:r>
          </a:p>
          <a:p>
            <a:pPr algn="ctr">
              <a:spcBef>
                <a:spcPts val="800"/>
              </a:spcBef>
            </a:pPr>
            <a:r>
              <a:rPr lang="en-US" altLang="cs-CZ" dirty="0"/>
              <a:t>27</a:t>
            </a:r>
            <a:r>
              <a:rPr lang="sk-SK" altLang="cs-CZ" dirty="0"/>
              <a:t>.</a:t>
            </a:r>
            <a:r>
              <a:rPr lang="en-US" altLang="cs-CZ" dirty="0"/>
              <a:t> 4</a:t>
            </a:r>
            <a:r>
              <a:rPr lang="sk-SK" altLang="cs-CZ" dirty="0"/>
              <a:t>.</a:t>
            </a:r>
            <a:r>
              <a:rPr lang="en-US" altLang="cs-CZ" dirty="0"/>
              <a:t> </a:t>
            </a:r>
            <a:r>
              <a:rPr lang="sk-SK" altLang="cs-CZ" dirty="0"/>
              <a:t>20</a:t>
            </a:r>
            <a:r>
              <a:rPr lang="en-US" altLang="cs-CZ" dirty="0"/>
              <a:t>21</a:t>
            </a:r>
            <a:endParaRPr lang="sk-SK" altLang="cs-CZ" dirty="0"/>
          </a:p>
        </p:txBody>
      </p:sp>
      <p:sp>
        <p:nvSpPr>
          <p:cNvPr id="2" name="Rectangle 1">
            <a:extLst>
              <a:ext uri="{FF2B5EF4-FFF2-40B4-BE49-F238E27FC236}">
                <a16:creationId xmlns:a16="http://schemas.microsoft.com/office/drawing/2014/main" id="{17F66436-381F-4097-8A20-C1263338C40B}"/>
              </a:ext>
            </a:extLst>
          </p:cNvPr>
          <p:cNvSpPr/>
          <p:nvPr/>
        </p:nvSpPr>
        <p:spPr>
          <a:xfrm>
            <a:off x="1583668" y="4290824"/>
            <a:ext cx="9024664" cy="646331"/>
          </a:xfrm>
          <a:prstGeom prst="rect">
            <a:avLst/>
          </a:prstGeom>
        </p:spPr>
        <p:txBody>
          <a:bodyPr wrap="square">
            <a:spAutoFit/>
          </a:bodyPr>
          <a:lstStyle/>
          <a:p>
            <a:pPr algn="ctr"/>
            <a:r>
              <a:rPr lang="en-US" altLang="en-US" dirty="0">
                <a:solidFill>
                  <a:srgbClr val="000000"/>
                </a:solidFill>
                <a:latin typeface="Helvetica" panose="020B0604020202020204" pitchFamily="34" charset="0"/>
              </a:rPr>
              <a:t>Charles University, Faculty of Mathematics and Physics, </a:t>
            </a:r>
          </a:p>
          <a:p>
            <a:pPr algn="ctr"/>
            <a:r>
              <a:rPr lang="en-US" altLang="en-US" dirty="0">
                <a:solidFill>
                  <a:srgbClr val="000000"/>
                </a:solidFill>
                <a:latin typeface="Helvetica" panose="020B0604020202020204" pitchFamily="34" charset="0"/>
              </a:rPr>
              <a:t>Department of Surface and Plasma Science, Prague, Czech Republic</a:t>
            </a:r>
          </a:p>
        </p:txBody>
      </p:sp>
      <p:sp>
        <p:nvSpPr>
          <p:cNvPr id="3" name="Rectangle 2">
            <a:extLst>
              <a:ext uri="{FF2B5EF4-FFF2-40B4-BE49-F238E27FC236}">
                <a16:creationId xmlns:a16="http://schemas.microsoft.com/office/drawing/2014/main" id="{B1DECAF0-19E3-4370-BB87-6B3C8017E106}"/>
              </a:ext>
            </a:extLst>
          </p:cNvPr>
          <p:cNvSpPr/>
          <p:nvPr/>
        </p:nvSpPr>
        <p:spPr>
          <a:xfrm>
            <a:off x="10831819" y="6488668"/>
            <a:ext cx="1360181" cy="369332"/>
          </a:xfrm>
          <a:prstGeom prst="rect">
            <a:avLst/>
          </a:prstGeom>
        </p:spPr>
        <p:txBody>
          <a:bodyPr wrap="none">
            <a:spAutoFit/>
          </a:bodyPr>
          <a:lstStyle/>
          <a:p>
            <a:r>
              <a:rPr lang="en-US" dirty="0"/>
              <a:t>EGU21-2853</a:t>
            </a:r>
          </a:p>
        </p:txBody>
      </p:sp>
    </p:spTree>
    <p:extLst>
      <p:ext uri="{BB962C8B-B14F-4D97-AF65-F5344CB8AC3E}">
        <p14:creationId xmlns:p14="http://schemas.microsoft.com/office/powerpoint/2010/main" val="40768315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idx="4294967295"/>
          </p:nvPr>
        </p:nvSpPr>
        <p:spPr>
          <a:xfrm>
            <a:off x="1981200" y="166689"/>
            <a:ext cx="8224838" cy="860425"/>
          </a:xfrm>
        </p:spPr>
        <p:txBody>
          <a:bodyPr vert="horz" lIns="91440" tIns="45720" rIns="91440" bIns="45720" rtlCol="0" anchor="ctr">
            <a:normAutofit/>
          </a:bodyPr>
          <a:lstStyle/>
          <a:p>
            <a:r>
              <a:rPr lang="en-US" altLang="cs-CZ" sz="3600" dirty="0"/>
              <a:t>Outline</a:t>
            </a:r>
            <a:endParaRPr lang="cs-CZ" altLang="cs-CZ" sz="3600" dirty="0"/>
          </a:p>
        </p:txBody>
      </p:sp>
      <p:sp>
        <p:nvSpPr>
          <p:cNvPr id="6" name="Rectangle 3"/>
          <p:cNvSpPr txBox="1">
            <a:spLocks noChangeArrowheads="1"/>
          </p:cNvSpPr>
          <p:nvPr/>
        </p:nvSpPr>
        <p:spPr>
          <a:xfrm>
            <a:off x="621011" y="1268760"/>
            <a:ext cx="10945216" cy="512653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buFont typeface="Wingdings" pitchFamily="2" charset="2"/>
              <a:buChar char="v"/>
            </a:pPr>
            <a:r>
              <a:rPr lang="en-US" altLang="cs-CZ" sz="2400" dirty="0"/>
              <a:t>Aim</a:t>
            </a:r>
          </a:p>
          <a:p>
            <a:pPr lvl="1">
              <a:lnSpc>
                <a:spcPct val="150000"/>
              </a:lnSpc>
              <a:buFont typeface="Wingdings" panose="05000000000000000000" pitchFamily="2" charset="2"/>
              <a:buChar char="Ø"/>
            </a:pPr>
            <a:r>
              <a:rPr lang="en-US" altLang="cs-CZ" sz="2000" dirty="0"/>
              <a:t>Do enhanced turbulent fluctuations in the downstream region of IP shocks heat the plasma?</a:t>
            </a:r>
          </a:p>
          <a:p>
            <a:pPr>
              <a:lnSpc>
                <a:spcPct val="150000"/>
              </a:lnSpc>
              <a:buFont typeface="Wingdings" pitchFamily="2" charset="2"/>
              <a:buChar char="v"/>
            </a:pPr>
            <a:r>
              <a:rPr lang="cs-CZ" altLang="cs-CZ" sz="2400" dirty="0"/>
              <a:t>T</a:t>
            </a:r>
            <a:r>
              <a:rPr lang="cs-CZ" altLang="cs-CZ" sz="2400" dirty="0">
                <a:cs typeface="Arial" charset="0"/>
              </a:rPr>
              <a:t>urbulence</a:t>
            </a:r>
            <a:r>
              <a:rPr lang="en-US" altLang="cs-CZ" sz="2400" dirty="0">
                <a:cs typeface="Arial" charset="0"/>
              </a:rPr>
              <a:t> and IP shocks</a:t>
            </a:r>
          </a:p>
          <a:p>
            <a:pPr lvl="1">
              <a:lnSpc>
                <a:spcPct val="150000"/>
              </a:lnSpc>
              <a:buFont typeface="Wingdings" panose="05000000000000000000" pitchFamily="2" charset="2"/>
              <a:buChar char="Ø"/>
            </a:pPr>
            <a:r>
              <a:rPr lang="en-US" altLang="cs-CZ" sz="2000" dirty="0">
                <a:cs typeface="Arial" charset="0"/>
              </a:rPr>
              <a:t>Turbulence</a:t>
            </a:r>
          </a:p>
          <a:p>
            <a:pPr lvl="1">
              <a:lnSpc>
                <a:spcPct val="150000"/>
              </a:lnSpc>
              <a:buFont typeface="Wingdings" panose="05000000000000000000" pitchFamily="2" charset="2"/>
              <a:buChar char="Ø"/>
            </a:pPr>
            <a:r>
              <a:rPr lang="en-US" altLang="cs-CZ" sz="2000" dirty="0">
                <a:cs typeface="Arial" charset="0"/>
              </a:rPr>
              <a:t>IP shocks</a:t>
            </a:r>
          </a:p>
          <a:p>
            <a:pPr lvl="1">
              <a:lnSpc>
                <a:spcPct val="150000"/>
              </a:lnSpc>
              <a:buFont typeface="Wingdings" panose="05000000000000000000" pitchFamily="2" charset="2"/>
              <a:buChar char="Ø"/>
            </a:pPr>
            <a:r>
              <a:rPr lang="en-US" sz="2000" dirty="0">
                <a:cs typeface="Arial" charset="0"/>
              </a:rPr>
              <a:t>Previous studies on interaction of IP shocks and turbulence</a:t>
            </a:r>
            <a:endParaRPr lang="cs-CZ" sz="2000" dirty="0">
              <a:cs typeface="Arial" charset="0"/>
            </a:endParaRPr>
          </a:p>
          <a:p>
            <a:pPr>
              <a:lnSpc>
                <a:spcPct val="150000"/>
              </a:lnSpc>
              <a:buFont typeface="Wingdings" pitchFamily="2" charset="2"/>
              <a:buChar char="v"/>
            </a:pPr>
            <a:r>
              <a:rPr lang="en-US" sz="2400" dirty="0"/>
              <a:t>Temperature vs Specific entropy </a:t>
            </a:r>
            <a:endParaRPr lang="en-US" altLang="cs-CZ" sz="2400" dirty="0"/>
          </a:p>
          <a:p>
            <a:pPr lvl="1">
              <a:lnSpc>
                <a:spcPct val="150000"/>
              </a:lnSpc>
              <a:buFont typeface="Wingdings" panose="05000000000000000000" pitchFamily="2" charset="2"/>
              <a:buChar char="Ø"/>
            </a:pPr>
            <a:r>
              <a:rPr lang="en-US" altLang="cs-CZ" sz="2000" dirty="0"/>
              <a:t>Evolution of specific entropy in the downstream region</a:t>
            </a:r>
          </a:p>
          <a:p>
            <a:pPr>
              <a:lnSpc>
                <a:spcPct val="150000"/>
              </a:lnSpc>
              <a:buFont typeface="Wingdings" pitchFamily="2" charset="2"/>
              <a:buChar char="v"/>
            </a:pPr>
            <a:r>
              <a:rPr lang="en-US" altLang="cs-CZ" sz="2400" dirty="0"/>
              <a:t>Conclusion and Discussion</a:t>
            </a:r>
            <a:endParaRPr lang="cs-CZ" altLang="cs-CZ" sz="2400" dirty="0"/>
          </a:p>
        </p:txBody>
      </p:sp>
    </p:spTree>
    <p:extLst>
      <p:ext uri="{BB962C8B-B14F-4D97-AF65-F5344CB8AC3E}">
        <p14:creationId xmlns:p14="http://schemas.microsoft.com/office/powerpoint/2010/main" val="1297900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037158" y="135922"/>
            <a:ext cx="8224838" cy="8604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3600" dirty="0"/>
              <a:t>Turbulence</a:t>
            </a:r>
          </a:p>
        </p:txBody>
      </p:sp>
      <mc:AlternateContent xmlns:mc="http://schemas.openxmlformats.org/markup-compatibility/2006" xmlns:a14="http://schemas.microsoft.com/office/drawing/2010/main">
        <mc:Choice Requires="a14">
          <p:sp>
            <p:nvSpPr>
              <p:cNvPr id="4" name="TextovéPole 3"/>
              <p:cNvSpPr txBox="1"/>
              <p:nvPr/>
            </p:nvSpPr>
            <p:spPr>
              <a:xfrm>
                <a:off x="402603" y="1355011"/>
                <a:ext cx="6917533" cy="3914598"/>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en-US" dirty="0"/>
                  <a:t>The turbulent paradigm that we will adopt here</a:t>
                </a:r>
              </a:p>
              <a:p>
                <a:pPr marL="742950" lvl="1" indent="-285750">
                  <a:lnSpc>
                    <a:spcPct val="150000"/>
                  </a:lnSpc>
                  <a:buFont typeface="Wingdings" panose="05000000000000000000" pitchFamily="2" charset="2"/>
                  <a:buChar char="Ø"/>
                </a:pPr>
                <a:r>
                  <a:rPr lang="en-US" dirty="0">
                    <a:highlight>
                      <a:srgbClr val="C0C0C0"/>
                    </a:highlight>
                  </a:rPr>
                  <a:t>Energy containing scale</a:t>
                </a:r>
                <a:r>
                  <a:rPr lang="en-US" dirty="0"/>
                  <a:t> – reservoir of free energy, large scale fluctuations of </a:t>
                </a:r>
                <a14:m>
                  <m:oMath xmlns:m="http://schemas.openxmlformats.org/officeDocument/2006/math">
                    <m:r>
                      <a:rPr lang="en-US" b="1" i="1" smtClean="0">
                        <a:latin typeface="Cambria Math" panose="02040503050406030204" pitchFamily="18" charset="0"/>
                      </a:rPr>
                      <m:t>𝑩</m:t>
                    </m:r>
                  </m:oMath>
                </a14:m>
                <a:r>
                  <a:rPr lang="en-US" dirty="0"/>
                  <a:t> and </a:t>
                </a:r>
                <a14:m>
                  <m:oMath xmlns:m="http://schemas.openxmlformats.org/officeDocument/2006/math">
                    <m:r>
                      <a:rPr lang="en-US" b="1" i="1" smtClean="0">
                        <a:latin typeface="Cambria Math" panose="02040503050406030204" pitchFamily="18" charset="0"/>
                      </a:rPr>
                      <m:t>𝑽</m:t>
                    </m:r>
                  </m:oMath>
                </a14:m>
                <a:r>
                  <a:rPr lang="en-US" dirty="0"/>
                  <a:t> (energy injection rate, </a:t>
                </a:r>
                <a14:m>
                  <m:oMath xmlns:m="http://schemas.openxmlformats.org/officeDocument/2006/math">
                    <m:sSub>
                      <m:sSubPr>
                        <m:ctrlPr>
                          <a:rPr lang="el-GR" i="1">
                            <a:latin typeface="Cambria Math" panose="02040503050406030204" pitchFamily="18" charset="0"/>
                            <a:ea typeface="Cambria Math"/>
                          </a:rPr>
                        </m:ctrlPr>
                      </m:sSubPr>
                      <m:e>
                        <m:r>
                          <m:rPr>
                            <m:nor/>
                          </m:rPr>
                          <a:rPr lang="el-GR" i="1" dirty="0">
                            <a:ea typeface="Cambria Math"/>
                          </a:rPr>
                          <m:t>ε</m:t>
                        </m:r>
                      </m:e>
                      <m:sub>
                        <m:r>
                          <m:rPr>
                            <m:sty m:val="p"/>
                          </m:rPr>
                          <a:rPr lang="en-US" dirty="0">
                            <a:latin typeface="Cambria Math" panose="02040503050406030204" pitchFamily="18" charset="0"/>
                            <a:ea typeface="Cambria Math"/>
                          </a:rPr>
                          <m:t>L</m:t>
                        </m:r>
                      </m:sub>
                    </m:sSub>
                  </m:oMath>
                </a14:m>
                <a:r>
                  <a:rPr lang="en-US" dirty="0"/>
                  <a:t>)</a:t>
                </a:r>
              </a:p>
              <a:p>
                <a:pPr lvl="1">
                  <a:lnSpc>
                    <a:spcPct val="150000"/>
                  </a:lnSpc>
                </a:pPr>
                <a:r>
                  <a:rPr lang="en-US" dirty="0">
                    <a:ea typeface="Cambria Math" panose="02040503050406030204" pitchFamily="18" charset="0"/>
                  </a:rPr>
                  <a:t>		⤋   Correlative scale</a:t>
                </a:r>
                <a:endParaRPr lang="en-US" dirty="0"/>
              </a:p>
              <a:p>
                <a:pPr marL="742950" lvl="1" indent="-285750">
                  <a:lnSpc>
                    <a:spcPct val="150000"/>
                  </a:lnSpc>
                  <a:buFont typeface="Wingdings" panose="05000000000000000000" pitchFamily="2" charset="2"/>
                  <a:buChar char="Ø"/>
                </a:pPr>
                <a:r>
                  <a:rPr lang="en-US" dirty="0">
                    <a:highlight>
                      <a:srgbClr val="C0C0C0"/>
                    </a:highlight>
                  </a:rPr>
                  <a:t>Inertial range</a:t>
                </a:r>
                <a:r>
                  <a:rPr lang="en-US" dirty="0"/>
                  <a:t> – energy cascades to small-scale fluctuations     (energy cascade rate, </a:t>
                </a:r>
                <a14:m>
                  <m:oMath xmlns:m="http://schemas.openxmlformats.org/officeDocument/2006/math">
                    <m:sSub>
                      <m:sSubPr>
                        <m:ctrlPr>
                          <a:rPr lang="el-GR" i="1">
                            <a:latin typeface="Cambria Math" panose="02040503050406030204" pitchFamily="18" charset="0"/>
                            <a:ea typeface="Cambria Math"/>
                          </a:rPr>
                        </m:ctrlPr>
                      </m:sSubPr>
                      <m:e>
                        <m:r>
                          <m:rPr>
                            <m:nor/>
                          </m:rPr>
                          <a:rPr lang="el-GR" i="1" dirty="0">
                            <a:ea typeface="Cambria Math"/>
                          </a:rPr>
                          <m:t>ε</m:t>
                        </m:r>
                      </m:e>
                      <m:sub>
                        <m:r>
                          <m:rPr>
                            <m:sty m:val="p"/>
                          </m:rPr>
                          <a:rPr lang="en-US" b="0" i="0" dirty="0" smtClean="0">
                            <a:latin typeface="Cambria Math" panose="02040503050406030204" pitchFamily="18" charset="0"/>
                            <a:ea typeface="Cambria Math"/>
                          </a:rPr>
                          <m:t>i</m:t>
                        </m:r>
                      </m:sub>
                    </m:sSub>
                  </m:oMath>
                </a14:m>
                <a:r>
                  <a:rPr lang="en-US" dirty="0"/>
                  <a:t>)</a:t>
                </a:r>
              </a:p>
              <a:p>
                <a:pPr lvl="1">
                  <a:lnSpc>
                    <a:spcPct val="150000"/>
                  </a:lnSpc>
                </a:pPr>
                <a:r>
                  <a:rPr lang="en-US" dirty="0">
                    <a:ea typeface="Cambria Math" panose="02040503050406030204" pitchFamily="18" charset="0"/>
                  </a:rPr>
                  <a:t>		⤋   Taylor/Kolmogorov scale</a:t>
                </a:r>
                <a:endParaRPr lang="en-US" dirty="0"/>
              </a:p>
              <a:p>
                <a:pPr marL="742950" lvl="1" indent="-285750">
                  <a:lnSpc>
                    <a:spcPct val="150000"/>
                  </a:lnSpc>
                  <a:buFont typeface="Wingdings" panose="05000000000000000000" pitchFamily="2" charset="2"/>
                  <a:buChar char="Ø"/>
                </a:pPr>
                <a:r>
                  <a:rPr lang="en-US" dirty="0">
                    <a:highlight>
                      <a:srgbClr val="C0C0C0"/>
                    </a:highlight>
                  </a:rPr>
                  <a:t>Dissipation range</a:t>
                </a:r>
                <a:r>
                  <a:rPr lang="en-US" dirty="0"/>
                  <a:t> – where the energy dissipation which heats the plasma take place (energy dissipation rate, </a:t>
                </a:r>
                <a14:m>
                  <m:oMath xmlns:m="http://schemas.openxmlformats.org/officeDocument/2006/math">
                    <m:sSub>
                      <m:sSubPr>
                        <m:ctrlPr>
                          <a:rPr lang="el-GR" i="1">
                            <a:latin typeface="Cambria Math" panose="02040503050406030204" pitchFamily="18" charset="0"/>
                            <a:ea typeface="Cambria Math"/>
                          </a:rPr>
                        </m:ctrlPr>
                      </m:sSubPr>
                      <m:e>
                        <m:r>
                          <m:rPr>
                            <m:nor/>
                          </m:rPr>
                          <a:rPr lang="el-GR" i="1" dirty="0">
                            <a:ea typeface="Cambria Math"/>
                          </a:rPr>
                          <m:t>ε</m:t>
                        </m:r>
                      </m:e>
                      <m:sub>
                        <m:r>
                          <m:rPr>
                            <m:sty m:val="p"/>
                          </m:rPr>
                          <a:rPr lang="en-US" b="0" i="0" dirty="0" smtClean="0">
                            <a:latin typeface="Cambria Math" panose="02040503050406030204" pitchFamily="18" charset="0"/>
                            <a:ea typeface="Cambria Math"/>
                          </a:rPr>
                          <m:t>dis</m:t>
                        </m:r>
                      </m:sub>
                    </m:sSub>
                  </m:oMath>
                </a14:m>
                <a:r>
                  <a:rPr lang="en-US" dirty="0"/>
                  <a:t>)</a:t>
                </a:r>
              </a:p>
              <a:p>
                <a:pPr lvl="1">
                  <a:lnSpc>
                    <a:spcPct val="150000"/>
                  </a:lnSpc>
                </a:pPr>
                <a:endParaRPr lang="en-US" sz="400" dirty="0"/>
              </a:p>
            </p:txBody>
          </p:sp>
        </mc:Choice>
        <mc:Fallback xmlns="">
          <p:sp>
            <p:nvSpPr>
              <p:cNvPr id="4" name="TextovéPole 3"/>
              <p:cNvSpPr txBox="1">
                <a:spLocks noRot="1" noChangeAspect="1" noMove="1" noResize="1" noEditPoints="1" noAdjustHandles="1" noChangeArrowheads="1" noChangeShapeType="1" noTextEdit="1"/>
              </p:cNvSpPr>
              <p:nvPr/>
            </p:nvSpPr>
            <p:spPr>
              <a:xfrm>
                <a:off x="402603" y="1355011"/>
                <a:ext cx="6917533" cy="3914598"/>
              </a:xfrm>
              <a:prstGeom prst="rect">
                <a:avLst/>
              </a:prstGeom>
              <a:blipFill>
                <a:blip r:embed="rId3"/>
                <a:stretch>
                  <a:fillRect l="-5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ovéPole 44"/>
              <p:cNvSpPr txBox="1"/>
              <p:nvPr/>
            </p:nvSpPr>
            <p:spPr>
              <a:xfrm>
                <a:off x="8405301" y="5157192"/>
                <a:ext cx="3146759" cy="455317"/>
              </a:xfrm>
              <a:prstGeom prst="rect">
                <a:avLst/>
              </a:prstGeom>
              <a:ln w="38100">
                <a:solidFill>
                  <a:schemeClr val="tx1">
                    <a:lumMod val="65000"/>
                    <a:lumOff val="35000"/>
                  </a:schemeClr>
                </a:solidFill>
              </a:ln>
            </p:spPr>
            <p:txBody>
              <a:bodyPr wrap="none">
                <a:spAutoFit/>
              </a:bodyPr>
              <a:lstStyle>
                <a:defPPr>
                  <a:defRPr lang="cs-CZ"/>
                </a:defPPr>
                <a:lvl1pPr>
                  <a:defRPr i="1">
                    <a:latin typeface="Cambria Math" panose="02040503050406030204" pitchFamily="18" charset="0"/>
                    <a:ea typeface="Cambria Math"/>
                  </a:defRPr>
                </a:lvl1pPr>
              </a:lstStyle>
              <a:p>
                <a:pPr/>
                <a14:m>
                  <m:oMathPara xmlns:m="http://schemas.openxmlformats.org/officeDocument/2006/math">
                    <m:oMathParaPr>
                      <m:jc m:val="centerGroup"/>
                    </m:oMathParaPr>
                    <m:oMath xmlns:m="http://schemas.openxmlformats.org/officeDocument/2006/math">
                      <m:sSub>
                        <m:sSubPr>
                          <m:ctrlPr>
                            <a:rPr lang="el-GR" i="1">
                              <a:latin typeface="Cambria Math" panose="02040503050406030204" pitchFamily="18" charset="0"/>
                            </a:rPr>
                          </m:ctrlPr>
                        </m:sSubPr>
                        <m:e>
                          <m:r>
                            <m:rPr>
                              <m:nor/>
                            </m:rPr>
                            <a:rPr lang="el-GR" dirty="0"/>
                            <m:t>ε</m:t>
                          </m:r>
                        </m:e>
                        <m:sub>
                          <m:r>
                            <m:rPr>
                              <m:sty m:val="p"/>
                            </m:rPr>
                            <a:rPr lang="cs-CZ" dirty="0">
                              <a:latin typeface="Cambria Math" panose="02040503050406030204" pitchFamily="18" charset="0"/>
                            </a:rPr>
                            <m:t>i</m:t>
                          </m:r>
                        </m:sub>
                      </m:sSub>
                      <m:r>
                        <a:rPr lang="cs-CZ">
                          <a:latin typeface="Cambria Math" panose="02040503050406030204" pitchFamily="18" charset="0"/>
                        </a:rPr>
                        <m:t>=</m:t>
                      </m:r>
                      <m:sSup>
                        <m:sSupPr>
                          <m:ctrlPr>
                            <a:rPr lang="en-US" i="1">
                              <a:latin typeface="Cambria Math" panose="02040503050406030204" pitchFamily="18" charset="0"/>
                            </a:rPr>
                          </m:ctrlPr>
                        </m:sSupPr>
                        <m:e>
                          <m:r>
                            <a:rPr lang="en-US" smtClean="0">
                              <a:latin typeface="Cambria Math" panose="02040503050406030204" pitchFamily="18" charset="0"/>
                            </a:rPr>
                            <m:t>21.8</m:t>
                          </m:r>
                        </m:e>
                        <m:sup>
                          <m:r>
                            <a:rPr lang="en-US">
                              <a:latin typeface="Cambria Math" panose="02040503050406030204" pitchFamily="18" charset="0"/>
                            </a:rPr>
                            <m:t>3</m:t>
                          </m:r>
                        </m:sup>
                      </m:sSup>
                      <m:sSubSup>
                        <m:sSubSupPr>
                          <m:ctrlPr>
                            <a:rPr lang="cs-CZ" i="1">
                              <a:latin typeface="Cambria Math" panose="02040503050406030204" pitchFamily="18" charset="0"/>
                            </a:rPr>
                          </m:ctrlPr>
                        </m:sSubSupPr>
                        <m:e>
                          <m:r>
                            <a:rPr lang="en-US">
                              <a:latin typeface="Cambria Math" panose="02040503050406030204" pitchFamily="18" charset="0"/>
                            </a:rPr>
                            <m:t>𝑓</m:t>
                          </m:r>
                        </m:e>
                        <m:sub>
                          <m:r>
                            <m:rPr>
                              <m:sty m:val="p"/>
                            </m:rPr>
                            <a:rPr lang="en-US">
                              <a:latin typeface="Cambria Math" panose="02040503050406030204" pitchFamily="18" charset="0"/>
                            </a:rPr>
                            <m:t>sp</m:t>
                          </m:r>
                        </m:sub>
                        <m:sup>
                          <m:r>
                            <a:rPr lang="en-US">
                              <a:latin typeface="Cambria Math" panose="02040503050406030204" pitchFamily="18" charset="0"/>
                            </a:rPr>
                            <m:t>5/2</m:t>
                          </m:r>
                        </m:sup>
                      </m:sSubSup>
                      <m:sSubSup>
                        <m:sSubSupPr>
                          <m:ctrlPr>
                            <a:rPr lang="cs-CZ" i="1">
                              <a:latin typeface="Cambria Math" panose="02040503050406030204" pitchFamily="18" charset="0"/>
                            </a:rPr>
                          </m:ctrlPr>
                        </m:sSubSupPr>
                        <m:e>
                          <m:r>
                            <a:rPr lang="en-US">
                              <a:latin typeface="Cambria Math" panose="02040503050406030204" pitchFamily="18" charset="0"/>
                            </a:rPr>
                            <m:t>𝑃</m:t>
                          </m:r>
                        </m:e>
                        <m:sub>
                          <m:r>
                            <a:rPr lang="en-US">
                              <a:latin typeface="Cambria Math" panose="02040503050406030204" pitchFamily="18" charset="0"/>
                            </a:rPr>
                            <m:t>𝐵</m:t>
                          </m:r>
                        </m:sub>
                        <m:sup>
                          <m:r>
                            <a:rPr lang="en-US">
                              <a:latin typeface="Cambria Math" panose="02040503050406030204" pitchFamily="18" charset="0"/>
                            </a:rPr>
                            <m:t>3/2</m:t>
                          </m:r>
                        </m:sup>
                      </m:sSubSup>
                      <m:sSubSup>
                        <m:sSubSupPr>
                          <m:ctrlPr>
                            <a:rPr lang="cs-CZ" i="1">
                              <a:latin typeface="Cambria Math" panose="02040503050406030204" pitchFamily="18" charset="0"/>
                            </a:rPr>
                          </m:ctrlPr>
                        </m:sSubSupPr>
                        <m:e>
                          <m:r>
                            <a:rPr lang="en-US">
                              <a:latin typeface="Cambria Math" panose="02040503050406030204" pitchFamily="18" charset="0"/>
                            </a:rPr>
                            <m:t>𝑉</m:t>
                          </m:r>
                        </m:e>
                        <m:sub>
                          <m:r>
                            <m:rPr>
                              <m:sty m:val="p"/>
                            </m:rPr>
                            <a:rPr lang="en-US">
                              <a:latin typeface="Cambria Math" panose="02040503050406030204" pitchFamily="18" charset="0"/>
                            </a:rPr>
                            <m:t>sw</m:t>
                          </m:r>
                        </m:sub>
                        <m:sup>
                          <m:r>
                            <a:rPr lang="en-US">
                              <a:latin typeface="Cambria Math" panose="02040503050406030204" pitchFamily="18" charset="0"/>
                            </a:rPr>
                            <m:t>−1</m:t>
                          </m:r>
                        </m:sup>
                      </m:sSubSup>
                      <m:sSubSup>
                        <m:sSubSupPr>
                          <m:ctrlPr>
                            <a:rPr lang="cs-CZ" i="1">
                              <a:latin typeface="Cambria Math" panose="02040503050406030204" pitchFamily="18" charset="0"/>
                            </a:rPr>
                          </m:ctrlPr>
                        </m:sSubSupPr>
                        <m:e>
                          <m:r>
                            <a:rPr lang="en-US">
                              <a:latin typeface="Cambria Math" panose="02040503050406030204" pitchFamily="18" charset="0"/>
                            </a:rPr>
                            <m:t>𝑁</m:t>
                          </m:r>
                        </m:e>
                        <m:sub>
                          <m:r>
                            <m:rPr>
                              <m:sty m:val="p"/>
                            </m:rPr>
                            <a:rPr lang="en-US">
                              <a:latin typeface="Cambria Math" panose="02040503050406030204" pitchFamily="18" charset="0"/>
                            </a:rPr>
                            <m:t>p</m:t>
                          </m:r>
                        </m:sub>
                        <m:sup>
                          <m:r>
                            <a:rPr lang="en-US">
                              <a:latin typeface="Cambria Math" panose="02040503050406030204" pitchFamily="18" charset="0"/>
                            </a:rPr>
                            <m:t>−3/2</m:t>
                          </m:r>
                        </m:sup>
                      </m:sSubSup>
                    </m:oMath>
                  </m:oMathPara>
                </a14:m>
                <a:endParaRPr lang="cs-CZ" dirty="0"/>
              </a:p>
            </p:txBody>
          </p:sp>
        </mc:Choice>
        <mc:Fallback xmlns="">
          <p:sp>
            <p:nvSpPr>
              <p:cNvPr id="45" name="TextovéPole 44"/>
              <p:cNvSpPr txBox="1">
                <a:spLocks noRot="1" noChangeAspect="1" noMove="1" noResize="1" noEditPoints="1" noAdjustHandles="1" noChangeArrowheads="1" noChangeShapeType="1" noTextEdit="1"/>
              </p:cNvSpPr>
              <p:nvPr/>
            </p:nvSpPr>
            <p:spPr>
              <a:xfrm>
                <a:off x="8405301" y="5157192"/>
                <a:ext cx="3146759" cy="455317"/>
              </a:xfrm>
              <a:prstGeom prst="rect">
                <a:avLst/>
              </a:prstGeom>
              <a:blipFill>
                <a:blip r:embed="rId4"/>
                <a:stretch>
                  <a:fillRect/>
                </a:stretch>
              </a:blipFill>
              <a:ln w="38100">
                <a:solidFill>
                  <a:schemeClr val="tx1">
                    <a:lumMod val="65000"/>
                    <a:lumOff val="3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Obdélník 45"/>
              <p:cNvSpPr/>
              <p:nvPr/>
            </p:nvSpPr>
            <p:spPr>
              <a:xfrm>
                <a:off x="9192342" y="4650797"/>
                <a:ext cx="1572675" cy="369332"/>
              </a:xfrm>
              <a:prstGeom prst="rect">
                <a:avLst/>
              </a:prstGeom>
              <a:ln w="38100">
                <a:noFill/>
              </a:ln>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l-GR" i="1" smtClean="0">
                              <a:latin typeface="Cambria Math" panose="02040503050406030204" pitchFamily="18" charset="0"/>
                              <a:ea typeface="Cambria Math"/>
                            </a:rPr>
                          </m:ctrlPr>
                        </m:sSubPr>
                        <m:e>
                          <m:r>
                            <m:rPr>
                              <m:nor/>
                            </m:rPr>
                            <a:rPr lang="el-GR" i="1" dirty="0">
                              <a:latin typeface="Cambria Math"/>
                              <a:ea typeface="Cambria Math"/>
                            </a:rPr>
                            <m:t>ε</m:t>
                          </m:r>
                        </m:e>
                        <m:sub>
                          <m:r>
                            <m:rPr>
                              <m:sty m:val="p"/>
                            </m:rPr>
                            <a:rPr lang="en-US" i="0" dirty="0">
                              <a:latin typeface="Cambria Math"/>
                              <a:ea typeface="Cambria Math"/>
                            </a:rPr>
                            <m:t>L</m:t>
                          </m:r>
                        </m:sub>
                      </m:sSub>
                      <m:r>
                        <a:rPr lang="en-US" i="1" dirty="0" smtClean="0">
                          <a:latin typeface="Cambria Math" panose="02040503050406030204" pitchFamily="18" charset="0"/>
                          <a:ea typeface="Cambria Math" panose="02040503050406030204" pitchFamily="18" charset="0"/>
                        </a:rPr>
                        <m:t>≅</m:t>
                      </m:r>
                      <m:sSub>
                        <m:sSubPr>
                          <m:ctrlPr>
                            <a:rPr lang="el-GR" i="1">
                              <a:latin typeface="Cambria Math" panose="02040503050406030204" pitchFamily="18" charset="0"/>
                              <a:ea typeface="Cambria Math"/>
                            </a:rPr>
                          </m:ctrlPr>
                        </m:sSubPr>
                        <m:e>
                          <m:r>
                            <m:rPr>
                              <m:nor/>
                            </m:rPr>
                            <a:rPr lang="el-GR" i="1" dirty="0">
                              <a:latin typeface="Cambria Math"/>
                              <a:ea typeface="Cambria Math"/>
                            </a:rPr>
                            <m:t>ε</m:t>
                          </m:r>
                        </m:e>
                        <m:sub>
                          <m:r>
                            <m:rPr>
                              <m:sty m:val="p"/>
                            </m:rPr>
                            <a:rPr lang="cs-CZ" dirty="0">
                              <a:latin typeface="Cambria Math"/>
                              <a:ea typeface="Cambria Math"/>
                            </a:rPr>
                            <m:t>i</m:t>
                          </m:r>
                        </m:sub>
                      </m:sSub>
                      <m:r>
                        <a:rPr lang="en-US" i="1" dirty="0">
                          <a:latin typeface="Cambria Math" panose="02040503050406030204" pitchFamily="18" charset="0"/>
                          <a:ea typeface="Cambria Math" panose="02040503050406030204" pitchFamily="18" charset="0"/>
                        </a:rPr>
                        <m:t>≅</m:t>
                      </m:r>
                      <m:sSub>
                        <m:sSubPr>
                          <m:ctrlPr>
                            <a:rPr lang="el-GR" i="1" dirty="0" smtClean="0">
                              <a:latin typeface="Cambria Math" panose="02040503050406030204" pitchFamily="18" charset="0"/>
                              <a:ea typeface="Cambria Math"/>
                            </a:rPr>
                          </m:ctrlPr>
                        </m:sSubPr>
                        <m:e>
                          <m:r>
                            <m:rPr>
                              <m:nor/>
                            </m:rPr>
                            <a:rPr lang="el-GR" i="1" dirty="0">
                              <a:latin typeface="Cambria Math"/>
                              <a:ea typeface="Cambria Math"/>
                            </a:rPr>
                            <m:t>ε</m:t>
                          </m:r>
                        </m:e>
                        <m:sub>
                          <m:r>
                            <m:rPr>
                              <m:sty m:val="p"/>
                            </m:rPr>
                            <a:rPr lang="en-US" b="0" i="0" dirty="0" smtClean="0">
                              <a:latin typeface="Cambria Math" panose="02040503050406030204" pitchFamily="18" charset="0"/>
                              <a:ea typeface="Cambria Math"/>
                            </a:rPr>
                            <m:t>dis</m:t>
                          </m:r>
                        </m:sub>
                      </m:sSub>
                    </m:oMath>
                  </m:oMathPara>
                </a14:m>
                <a:endParaRPr lang="cs-CZ" dirty="0"/>
              </a:p>
            </p:txBody>
          </p:sp>
        </mc:Choice>
        <mc:Fallback xmlns="">
          <p:sp>
            <p:nvSpPr>
              <p:cNvPr id="46" name="Obdélník 45"/>
              <p:cNvSpPr>
                <a:spLocks noRot="1" noChangeAspect="1" noMove="1" noResize="1" noEditPoints="1" noAdjustHandles="1" noChangeArrowheads="1" noChangeShapeType="1" noTextEdit="1"/>
              </p:cNvSpPr>
              <p:nvPr/>
            </p:nvSpPr>
            <p:spPr>
              <a:xfrm>
                <a:off x="9192342" y="4650797"/>
                <a:ext cx="1572675" cy="369332"/>
              </a:xfrm>
              <a:prstGeom prst="rect">
                <a:avLst/>
              </a:prstGeom>
              <a:blipFill>
                <a:blip r:embed="rId5"/>
                <a:stretch>
                  <a:fillRect/>
                </a:stretch>
              </a:blipFill>
              <a:ln w="38100">
                <a:noFill/>
              </a:ln>
            </p:spPr>
            <p:txBody>
              <a:bodyPr/>
              <a:lstStyle/>
              <a:p>
                <a:r>
                  <a:rPr lang="en-US">
                    <a:noFill/>
                  </a:rPr>
                  <a:t> </a:t>
                </a:r>
              </a:p>
            </p:txBody>
          </p:sp>
        </mc:Fallback>
      </mc:AlternateContent>
      <p:sp>
        <p:nvSpPr>
          <p:cNvPr id="2" name="Rectangle 1">
            <a:extLst>
              <a:ext uri="{FF2B5EF4-FFF2-40B4-BE49-F238E27FC236}">
                <a16:creationId xmlns:a16="http://schemas.microsoft.com/office/drawing/2014/main" id="{5514D79C-4001-4F86-91A9-F8DEA198BE60}"/>
              </a:ext>
            </a:extLst>
          </p:cNvPr>
          <p:cNvSpPr/>
          <p:nvPr/>
        </p:nvSpPr>
        <p:spPr>
          <a:xfrm>
            <a:off x="4895740" y="860479"/>
            <a:ext cx="2507674" cy="369332"/>
          </a:xfrm>
          <a:prstGeom prst="rect">
            <a:avLst/>
          </a:prstGeom>
        </p:spPr>
        <p:txBody>
          <a:bodyPr wrap="none">
            <a:spAutoFit/>
          </a:bodyPr>
          <a:lstStyle/>
          <a:p>
            <a:r>
              <a:rPr lang="en-US" dirty="0"/>
              <a:t>(Magnetohydrodynamic)</a:t>
            </a:r>
          </a:p>
        </p:txBody>
      </p:sp>
      <p:pic>
        <p:nvPicPr>
          <p:cNvPr id="6" name="Picture 5">
            <a:extLst>
              <a:ext uri="{FF2B5EF4-FFF2-40B4-BE49-F238E27FC236}">
                <a16:creationId xmlns:a16="http://schemas.microsoft.com/office/drawing/2014/main" id="{22E5A5C7-FE6D-482F-810C-1DE9F2A5A5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2185" y="1250067"/>
            <a:ext cx="4206512" cy="3255691"/>
          </a:xfrm>
          <a:prstGeom prst="rect">
            <a:avLst/>
          </a:prstGeom>
        </p:spPr>
      </p:pic>
      <p:sp>
        <p:nvSpPr>
          <p:cNvPr id="7" name="Rectangle 6">
            <a:extLst>
              <a:ext uri="{FF2B5EF4-FFF2-40B4-BE49-F238E27FC236}">
                <a16:creationId xmlns:a16="http://schemas.microsoft.com/office/drawing/2014/main" id="{2300B9E5-B4A7-4247-9F79-16280118D859}"/>
              </a:ext>
            </a:extLst>
          </p:cNvPr>
          <p:cNvSpPr/>
          <p:nvPr/>
        </p:nvSpPr>
        <p:spPr>
          <a:xfrm>
            <a:off x="9336360" y="942120"/>
            <a:ext cx="2646815" cy="276999"/>
          </a:xfrm>
          <a:prstGeom prst="rect">
            <a:avLst/>
          </a:prstGeom>
        </p:spPr>
        <p:txBody>
          <a:bodyPr wrap="none">
            <a:spAutoFit/>
          </a:bodyPr>
          <a:lstStyle/>
          <a:p>
            <a:r>
              <a:rPr lang="en-US" sz="1200" i="1" dirty="0"/>
              <a:t>Adapted from Bruno and Carbone 2013</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1FCF9B27-6A7C-4C9B-B316-D306E4C427E6}"/>
                  </a:ext>
                </a:extLst>
              </p:cNvPr>
              <p:cNvSpPr/>
              <p:nvPr/>
            </p:nvSpPr>
            <p:spPr>
              <a:xfrm>
                <a:off x="9251109" y="1920177"/>
                <a:ext cx="449097" cy="369332"/>
              </a:xfrm>
              <a:prstGeom prst="rect">
                <a:avLst/>
              </a:prstGeom>
              <a:ln w="38100">
                <a:solidFill>
                  <a:schemeClr val="tx1">
                    <a:lumMod val="65000"/>
                    <a:lumOff val="35000"/>
                  </a:schemeClr>
                </a:solidFill>
              </a:ln>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l-GR" i="1" smtClean="0">
                              <a:latin typeface="Cambria Math" panose="02040503050406030204" pitchFamily="18" charset="0"/>
                              <a:ea typeface="Cambria Math"/>
                            </a:rPr>
                          </m:ctrlPr>
                        </m:sSubPr>
                        <m:e>
                          <m:r>
                            <m:rPr>
                              <m:nor/>
                            </m:rPr>
                            <a:rPr lang="el-GR" i="1" dirty="0">
                              <a:latin typeface="Cambria Math" panose="02040503050406030204" pitchFamily="18" charset="0"/>
                              <a:ea typeface="Cambria Math"/>
                            </a:rPr>
                            <m:t>ε</m:t>
                          </m:r>
                        </m:e>
                        <m:sub>
                          <m:r>
                            <m:rPr>
                              <m:sty m:val="p"/>
                            </m:rPr>
                            <a:rPr lang="en-US" i="1" dirty="0">
                              <a:latin typeface="Cambria Math" panose="02040503050406030204" pitchFamily="18" charset="0"/>
                              <a:ea typeface="Cambria Math"/>
                            </a:rPr>
                            <m:t>L</m:t>
                          </m:r>
                        </m:sub>
                      </m:sSub>
                    </m:oMath>
                  </m:oMathPara>
                </a14:m>
                <a:endParaRPr lang="en-US" i="1" dirty="0">
                  <a:latin typeface="Cambria Math" panose="02040503050406030204" pitchFamily="18" charset="0"/>
                  <a:ea typeface="Cambria Math"/>
                </a:endParaRPr>
              </a:p>
            </p:txBody>
          </p:sp>
        </mc:Choice>
        <mc:Fallback xmlns="">
          <p:sp>
            <p:nvSpPr>
              <p:cNvPr id="8" name="Rectangle 7">
                <a:extLst>
                  <a:ext uri="{FF2B5EF4-FFF2-40B4-BE49-F238E27FC236}">
                    <a16:creationId xmlns:a16="http://schemas.microsoft.com/office/drawing/2014/main" id="{1FCF9B27-6A7C-4C9B-B316-D306E4C427E6}"/>
                  </a:ext>
                </a:extLst>
              </p:cNvPr>
              <p:cNvSpPr>
                <a:spLocks noRot="1" noChangeAspect="1" noMove="1" noResize="1" noEditPoints="1" noAdjustHandles="1" noChangeArrowheads="1" noChangeShapeType="1" noTextEdit="1"/>
              </p:cNvSpPr>
              <p:nvPr/>
            </p:nvSpPr>
            <p:spPr>
              <a:xfrm>
                <a:off x="9251109" y="1920177"/>
                <a:ext cx="449097" cy="369332"/>
              </a:xfrm>
              <a:prstGeom prst="rect">
                <a:avLst/>
              </a:prstGeom>
              <a:blipFill>
                <a:blip r:embed="rId7"/>
                <a:stretch>
                  <a:fillRect/>
                </a:stretch>
              </a:blipFill>
              <a:ln w="38100">
                <a:solidFill>
                  <a:schemeClr val="tx1">
                    <a:lumMod val="65000"/>
                    <a:lumOff val="3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4EAD81DA-6F33-4B52-8552-AAF0B22C9BA2}"/>
                  </a:ext>
                </a:extLst>
              </p:cNvPr>
              <p:cNvSpPr/>
              <p:nvPr/>
            </p:nvSpPr>
            <p:spPr>
              <a:xfrm>
                <a:off x="10223282" y="2877912"/>
                <a:ext cx="404213" cy="369332"/>
              </a:xfrm>
              <a:prstGeom prst="rect">
                <a:avLst/>
              </a:prstGeom>
              <a:ln w="38100">
                <a:solidFill>
                  <a:schemeClr val="tx1">
                    <a:lumMod val="65000"/>
                    <a:lumOff val="35000"/>
                  </a:schemeClr>
                </a:solidFill>
              </a:ln>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l-GR" i="1" dirty="0">
                              <a:latin typeface="Cambria Math" panose="02040503050406030204" pitchFamily="18" charset="0"/>
                              <a:ea typeface="Cambria Math"/>
                            </a:rPr>
                          </m:ctrlPr>
                        </m:sSubPr>
                        <m:e>
                          <m:r>
                            <m:rPr>
                              <m:nor/>
                            </m:rPr>
                            <a:rPr lang="el-GR" i="1" dirty="0">
                              <a:latin typeface="Cambria Math" panose="02040503050406030204" pitchFamily="18" charset="0"/>
                              <a:ea typeface="Cambria Math"/>
                            </a:rPr>
                            <m:t>ε</m:t>
                          </m:r>
                        </m:e>
                        <m:sub>
                          <m:r>
                            <m:rPr>
                              <m:sty m:val="p"/>
                            </m:rPr>
                            <a:rPr lang="en-US" i="1" dirty="0">
                              <a:latin typeface="Cambria Math" panose="02040503050406030204" pitchFamily="18" charset="0"/>
                              <a:ea typeface="Cambria Math"/>
                            </a:rPr>
                            <m:t>i</m:t>
                          </m:r>
                        </m:sub>
                      </m:sSub>
                    </m:oMath>
                  </m:oMathPara>
                </a14:m>
                <a:endParaRPr lang="en-US" i="1" dirty="0">
                  <a:latin typeface="Cambria Math" panose="02040503050406030204" pitchFamily="18" charset="0"/>
                  <a:ea typeface="Cambria Math"/>
                </a:endParaRPr>
              </a:p>
            </p:txBody>
          </p:sp>
        </mc:Choice>
        <mc:Fallback xmlns="">
          <p:sp>
            <p:nvSpPr>
              <p:cNvPr id="14" name="Rectangle 13">
                <a:extLst>
                  <a:ext uri="{FF2B5EF4-FFF2-40B4-BE49-F238E27FC236}">
                    <a16:creationId xmlns:a16="http://schemas.microsoft.com/office/drawing/2014/main" id="{4EAD81DA-6F33-4B52-8552-AAF0B22C9BA2}"/>
                  </a:ext>
                </a:extLst>
              </p:cNvPr>
              <p:cNvSpPr>
                <a:spLocks noRot="1" noChangeAspect="1" noMove="1" noResize="1" noEditPoints="1" noAdjustHandles="1" noChangeArrowheads="1" noChangeShapeType="1" noTextEdit="1"/>
              </p:cNvSpPr>
              <p:nvPr/>
            </p:nvSpPr>
            <p:spPr>
              <a:xfrm>
                <a:off x="10223282" y="2877912"/>
                <a:ext cx="404213" cy="369332"/>
              </a:xfrm>
              <a:prstGeom prst="rect">
                <a:avLst/>
              </a:prstGeom>
              <a:blipFill>
                <a:blip r:embed="rId8"/>
                <a:stretch>
                  <a:fillRect/>
                </a:stretch>
              </a:blipFill>
              <a:ln w="38100">
                <a:solidFill>
                  <a:schemeClr val="tx1">
                    <a:lumMod val="65000"/>
                    <a:lumOff val="3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06313C5B-185D-45AA-A974-A15980C87891}"/>
                  </a:ext>
                </a:extLst>
              </p:cNvPr>
              <p:cNvSpPr/>
              <p:nvPr/>
            </p:nvSpPr>
            <p:spPr>
              <a:xfrm>
                <a:off x="11048333" y="3640762"/>
                <a:ext cx="591765" cy="369332"/>
              </a:xfrm>
              <a:prstGeom prst="rect">
                <a:avLst/>
              </a:prstGeom>
              <a:ln w="38100">
                <a:solidFill>
                  <a:schemeClr val="tx1">
                    <a:lumMod val="65000"/>
                    <a:lumOff val="35000"/>
                  </a:schemeClr>
                </a:solidFill>
              </a:ln>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l-GR" i="1">
                              <a:latin typeface="Cambria Math" panose="02040503050406030204" pitchFamily="18" charset="0"/>
                              <a:ea typeface="Cambria Math"/>
                            </a:rPr>
                          </m:ctrlPr>
                        </m:sSubPr>
                        <m:e>
                          <m:r>
                            <m:rPr>
                              <m:nor/>
                            </m:rPr>
                            <a:rPr lang="el-GR" i="1" dirty="0">
                              <a:latin typeface="Cambria Math" panose="02040503050406030204" pitchFamily="18" charset="0"/>
                              <a:ea typeface="Cambria Math"/>
                            </a:rPr>
                            <m:t>ε</m:t>
                          </m:r>
                        </m:e>
                        <m:sub>
                          <m:r>
                            <m:rPr>
                              <m:sty m:val="p"/>
                            </m:rPr>
                            <a:rPr lang="cs-CZ" i="1" dirty="0">
                              <a:latin typeface="Cambria Math" panose="02040503050406030204" pitchFamily="18" charset="0"/>
                              <a:ea typeface="Cambria Math"/>
                            </a:rPr>
                            <m:t>dis</m:t>
                          </m:r>
                        </m:sub>
                      </m:sSub>
                    </m:oMath>
                  </m:oMathPara>
                </a14:m>
                <a:endParaRPr lang="en-US" i="1" dirty="0">
                  <a:latin typeface="Cambria Math" panose="02040503050406030204" pitchFamily="18" charset="0"/>
                  <a:ea typeface="Cambria Math"/>
                </a:endParaRPr>
              </a:p>
            </p:txBody>
          </p:sp>
        </mc:Choice>
        <mc:Fallback xmlns="">
          <p:sp>
            <p:nvSpPr>
              <p:cNvPr id="15" name="Rectangle 14">
                <a:extLst>
                  <a:ext uri="{FF2B5EF4-FFF2-40B4-BE49-F238E27FC236}">
                    <a16:creationId xmlns:a16="http://schemas.microsoft.com/office/drawing/2014/main" id="{06313C5B-185D-45AA-A974-A15980C87891}"/>
                  </a:ext>
                </a:extLst>
              </p:cNvPr>
              <p:cNvSpPr>
                <a:spLocks noRot="1" noChangeAspect="1" noMove="1" noResize="1" noEditPoints="1" noAdjustHandles="1" noChangeArrowheads="1" noChangeShapeType="1" noTextEdit="1"/>
              </p:cNvSpPr>
              <p:nvPr/>
            </p:nvSpPr>
            <p:spPr>
              <a:xfrm>
                <a:off x="11048333" y="3640762"/>
                <a:ext cx="591765" cy="369332"/>
              </a:xfrm>
              <a:prstGeom prst="rect">
                <a:avLst/>
              </a:prstGeom>
              <a:blipFill>
                <a:blip r:embed="rId9"/>
                <a:stretch>
                  <a:fillRect/>
                </a:stretch>
              </a:blipFill>
              <a:ln w="38100">
                <a:solidFill>
                  <a:schemeClr val="tx1">
                    <a:lumMod val="65000"/>
                    <a:lumOff val="3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1C2F0B66-D485-4CE5-B799-E4099D3C053C}"/>
                  </a:ext>
                </a:extLst>
              </p:cNvPr>
              <p:cNvSpPr/>
              <p:nvPr/>
            </p:nvSpPr>
            <p:spPr>
              <a:xfrm>
                <a:off x="8277703" y="5661248"/>
                <a:ext cx="336239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ea typeface="Cambria Math"/>
                            </a:rPr>
                          </m:ctrlPr>
                        </m:dPr>
                        <m:e>
                          <m:sSub>
                            <m:sSubPr>
                              <m:ctrlPr>
                                <a:rPr lang="en-US" i="1" smtClean="0">
                                  <a:latin typeface="Cambria Math" panose="02040503050406030204" pitchFamily="18" charset="0"/>
                                  <a:ea typeface="Cambria Math"/>
                                </a:rPr>
                              </m:ctrlPr>
                            </m:sSubPr>
                            <m:e>
                              <m:r>
                                <m:rPr>
                                  <m:nor/>
                                </m:rPr>
                                <a:rPr lang="el-GR" i="1" dirty="0" smtClean="0">
                                  <a:latin typeface="Cambria Math"/>
                                  <a:ea typeface="Cambria Math"/>
                                </a:rPr>
                                <m:t>ε</m:t>
                              </m:r>
                            </m:e>
                            <m:sub>
                              <m:r>
                                <m:rPr>
                                  <m:sty m:val="p"/>
                                </m:rPr>
                                <a:rPr lang="en-US" smtClean="0">
                                  <a:latin typeface="Cambria Math" panose="02040503050406030204" pitchFamily="18" charset="0"/>
                                  <a:ea typeface="Cambria Math"/>
                                </a:rPr>
                                <m:t>i</m:t>
                              </m:r>
                            </m:sub>
                          </m:sSub>
                        </m:e>
                      </m:d>
                      <m:r>
                        <a:rPr lang="en-US" i="1" smtClean="0">
                          <a:latin typeface="Cambria Math" panose="02040503050406030204" pitchFamily="18" charset="0"/>
                          <a:ea typeface="Cambria Math"/>
                        </a:rPr>
                        <m:t>=</m:t>
                      </m:r>
                      <m:r>
                        <m:rPr>
                          <m:sty m:val="p"/>
                        </m:rPr>
                        <a:rPr lang="en-US" smtClean="0">
                          <a:latin typeface="Cambria Math" panose="02040503050406030204" pitchFamily="18" charset="0"/>
                          <a:ea typeface="Cambria Math"/>
                        </a:rPr>
                        <m:t>J</m:t>
                      </m:r>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a:rPr>
                          </m:ctrlPr>
                        </m:sSupPr>
                        <m:e>
                          <m:r>
                            <m:rPr>
                              <m:sty m:val="p"/>
                            </m:rPr>
                            <a:rPr lang="en-US" smtClean="0">
                              <a:latin typeface="Cambria Math" panose="02040503050406030204" pitchFamily="18" charset="0"/>
                              <a:ea typeface="Cambria Math"/>
                            </a:rPr>
                            <m:t>kg</m:t>
                          </m:r>
                        </m:e>
                        <m:sup>
                          <m:r>
                            <a:rPr lang="en-US" i="1" smtClean="0">
                              <a:latin typeface="Cambria Math" panose="02040503050406030204" pitchFamily="18" charset="0"/>
                              <a:ea typeface="Cambria Math"/>
                            </a:rPr>
                            <m:t>−1</m:t>
                          </m:r>
                        </m:sup>
                      </m:sSup>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a:rPr>
                          </m:ctrlPr>
                        </m:sSupPr>
                        <m:e>
                          <m:r>
                            <m:rPr>
                              <m:sty m:val="p"/>
                            </m:rPr>
                            <a:rPr lang="en-US" smtClean="0">
                              <a:latin typeface="Cambria Math" panose="02040503050406030204" pitchFamily="18" charset="0"/>
                              <a:ea typeface="Cambria Math"/>
                            </a:rPr>
                            <m:t>s</m:t>
                          </m:r>
                        </m:e>
                        <m:sup>
                          <m:r>
                            <a:rPr lang="en-US" i="1" smtClean="0">
                              <a:latin typeface="Cambria Math" panose="02040503050406030204" pitchFamily="18" charset="0"/>
                              <a:ea typeface="Cambria Math"/>
                            </a:rPr>
                            <m:t>−1</m:t>
                          </m:r>
                        </m:sup>
                      </m:sSup>
                      <m:r>
                        <a:rPr lang="en-US" b="0" i="1" smtClean="0">
                          <a:latin typeface="Cambria Math" panose="02040503050406030204" pitchFamily="18" charset="0"/>
                          <a:ea typeface="Cambria Math"/>
                        </a:rPr>
                        <m:t>= </m:t>
                      </m:r>
                      <m:sSup>
                        <m:sSupPr>
                          <m:ctrlPr>
                            <a:rPr lang="en-US" b="0" i="1" smtClean="0">
                              <a:latin typeface="Cambria Math" panose="02040503050406030204" pitchFamily="18" charset="0"/>
                              <a:ea typeface="Cambria Math"/>
                            </a:rPr>
                          </m:ctrlPr>
                        </m:sSupPr>
                        <m:e>
                          <m:r>
                            <m:rPr>
                              <m:sty m:val="p"/>
                            </m:rPr>
                            <a:rPr lang="en-US" b="0" i="0" smtClean="0">
                              <a:latin typeface="Cambria Math" panose="02040503050406030204" pitchFamily="18" charset="0"/>
                              <a:ea typeface="Cambria Math"/>
                            </a:rPr>
                            <m:t>km</m:t>
                          </m:r>
                        </m:e>
                        <m:sup>
                          <m:r>
                            <a:rPr lang="en-US" b="0" i="1" smtClean="0">
                              <a:latin typeface="Cambria Math" panose="02040503050406030204" pitchFamily="18" charset="0"/>
                              <a:ea typeface="Cambria Math"/>
                            </a:rPr>
                            <m:t>2</m:t>
                          </m:r>
                        </m:sup>
                      </m:sSup>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a:rPr>
                          </m:ctrlPr>
                        </m:sSupPr>
                        <m:e>
                          <m:r>
                            <m:rPr>
                              <m:sty m:val="p"/>
                            </m:rPr>
                            <a:rPr lang="en-US" b="0" i="0" smtClean="0">
                              <a:latin typeface="Cambria Math" panose="02040503050406030204" pitchFamily="18" charset="0"/>
                              <a:ea typeface="Cambria Math"/>
                            </a:rPr>
                            <m:t>s</m:t>
                          </m:r>
                        </m:e>
                        <m:sup>
                          <m:r>
                            <a:rPr lang="en-US" b="0" i="1" smtClean="0">
                              <a:latin typeface="Cambria Math" panose="02040503050406030204" pitchFamily="18" charset="0"/>
                              <a:ea typeface="Cambria Math"/>
                            </a:rPr>
                            <m:t>−3</m:t>
                          </m:r>
                        </m:sup>
                      </m:sSup>
                    </m:oMath>
                  </m:oMathPara>
                </a14:m>
                <a:endParaRPr lang="en-US" dirty="0"/>
              </a:p>
            </p:txBody>
          </p:sp>
        </mc:Choice>
        <mc:Fallback xmlns="">
          <p:sp>
            <p:nvSpPr>
              <p:cNvPr id="16" name="Rectangle 15">
                <a:extLst>
                  <a:ext uri="{FF2B5EF4-FFF2-40B4-BE49-F238E27FC236}">
                    <a16:creationId xmlns:a16="http://schemas.microsoft.com/office/drawing/2014/main" id="{1C2F0B66-D485-4CE5-B799-E4099D3C053C}"/>
                  </a:ext>
                </a:extLst>
              </p:cNvPr>
              <p:cNvSpPr>
                <a:spLocks noRot="1" noChangeAspect="1" noMove="1" noResize="1" noEditPoints="1" noAdjustHandles="1" noChangeArrowheads="1" noChangeShapeType="1" noTextEdit="1"/>
              </p:cNvSpPr>
              <p:nvPr/>
            </p:nvSpPr>
            <p:spPr>
              <a:xfrm>
                <a:off x="8277703" y="5661248"/>
                <a:ext cx="3362395" cy="369332"/>
              </a:xfrm>
              <a:prstGeom prst="rect">
                <a:avLst/>
              </a:prstGeom>
              <a:blipFill>
                <a:blip r:embed="rId10"/>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ED734423-57C3-4703-9B83-1F33146D8225}"/>
                  </a:ext>
                </a:extLst>
              </p:cNvPr>
              <p:cNvSpPr/>
              <p:nvPr/>
            </p:nvSpPr>
            <p:spPr>
              <a:xfrm rot="16200000">
                <a:off x="7562860" y="3486873"/>
                <a:ext cx="599716"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𝑃</m:t>
                          </m:r>
                        </m:e>
                        <m:sub>
                          <m:r>
                            <a:rPr lang="en-US" sz="1400" b="0" i="1" smtClean="0">
                              <a:latin typeface="Cambria Math" panose="02040503050406030204" pitchFamily="18" charset="0"/>
                            </a:rPr>
                            <m:t>𝐵</m:t>
                          </m:r>
                        </m:sub>
                      </m:sSub>
                      <m:r>
                        <a:rPr lang="en-US" sz="1400" i="1">
                          <a:latin typeface="Cambria Math" panose="02040503050406030204" pitchFamily="18" charset="0"/>
                          <a:ea typeface="Cambria Math" panose="02040503050406030204" pitchFamily="18" charset="0"/>
                        </a:rPr>
                        <m:t>≡</m:t>
                      </m:r>
                    </m:oMath>
                  </m:oMathPara>
                </a14:m>
                <a:endParaRPr lang="en-US" sz="1400" dirty="0"/>
              </a:p>
            </p:txBody>
          </p:sp>
        </mc:Choice>
        <mc:Fallback xmlns="">
          <p:sp>
            <p:nvSpPr>
              <p:cNvPr id="17" name="Rectangle 16">
                <a:extLst>
                  <a:ext uri="{FF2B5EF4-FFF2-40B4-BE49-F238E27FC236}">
                    <a16:creationId xmlns:a16="http://schemas.microsoft.com/office/drawing/2014/main" id="{ED734423-57C3-4703-9B83-1F33146D8225}"/>
                  </a:ext>
                </a:extLst>
              </p:cNvPr>
              <p:cNvSpPr>
                <a:spLocks noRot="1" noChangeAspect="1" noMove="1" noResize="1" noEditPoints="1" noAdjustHandles="1" noChangeArrowheads="1" noChangeShapeType="1" noTextEdit="1"/>
              </p:cNvSpPr>
              <p:nvPr/>
            </p:nvSpPr>
            <p:spPr>
              <a:xfrm rot="16200000">
                <a:off x="7562860" y="3486873"/>
                <a:ext cx="599716" cy="307777"/>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BC4212C-9F87-462F-B98D-BB77D725B640}"/>
                  </a:ext>
                </a:extLst>
              </p:cNvPr>
              <p:cNvSpPr/>
              <p:nvPr/>
            </p:nvSpPr>
            <p:spPr>
              <a:xfrm>
                <a:off x="335360" y="6093296"/>
                <a:ext cx="11021989" cy="464166"/>
              </a:xfrm>
              <a:prstGeom prst="rect">
                <a:avLst/>
              </a:prstGeom>
            </p:spPr>
            <p:txBody>
              <a:bodyPr wrap="square">
                <a:spAutoFit/>
              </a:bodyPr>
              <a:lstStyle/>
              <a:p>
                <a:pPr marL="285750" indent="-285750">
                  <a:lnSpc>
                    <a:spcPct val="150000"/>
                  </a:lnSpc>
                  <a:buFont typeface="Wingdings" panose="05000000000000000000" pitchFamily="2" charset="2"/>
                  <a:buChar char="v"/>
                </a:pPr>
                <a:r>
                  <a:rPr lang="en-US" dirty="0">
                    <a:ea typeface="Cambria Math"/>
                  </a:rPr>
                  <a:t>We will follow </a:t>
                </a:r>
                <a:r>
                  <a:rPr lang="en-US" dirty="0">
                    <a:solidFill>
                      <a:srgbClr val="1984E5"/>
                    </a:solidFill>
                    <a:ea typeface="Cambria Math"/>
                  </a:rPr>
                  <a:t>Smith and Vasquez (2021) </a:t>
                </a:r>
                <a:r>
                  <a:rPr lang="en-US" dirty="0">
                    <a:ea typeface="Cambria Math"/>
                  </a:rPr>
                  <a:t>in the estimation of the average energy cascade rate, </a:t>
                </a:r>
                <a14:m>
                  <m:oMath xmlns:m="http://schemas.openxmlformats.org/officeDocument/2006/math">
                    <m:sSub>
                      <m:sSubPr>
                        <m:ctrlPr>
                          <a:rPr lang="el-GR" i="1">
                            <a:latin typeface="Cambria Math" panose="02040503050406030204" pitchFamily="18" charset="0"/>
                            <a:ea typeface="Cambria Math"/>
                          </a:rPr>
                        </m:ctrlPr>
                      </m:sSubPr>
                      <m:e>
                        <m:r>
                          <m:rPr>
                            <m:nor/>
                          </m:rPr>
                          <a:rPr lang="el-GR" i="1" dirty="0">
                            <a:ea typeface="Cambria Math"/>
                          </a:rPr>
                          <m:t>ε</m:t>
                        </m:r>
                      </m:e>
                      <m:sub>
                        <m:r>
                          <m:rPr>
                            <m:sty m:val="p"/>
                          </m:rPr>
                          <a:rPr lang="cs-CZ" dirty="0">
                            <a:latin typeface="Cambria Math" panose="02040503050406030204" pitchFamily="18" charset="0"/>
                            <a:ea typeface="Cambria Math"/>
                          </a:rPr>
                          <m:t>i</m:t>
                        </m:r>
                      </m:sub>
                    </m:sSub>
                  </m:oMath>
                </a14:m>
                <a:r>
                  <a:rPr lang="en-US" dirty="0">
                    <a:ea typeface="Cambria Math"/>
                  </a:rPr>
                  <a:t> </a:t>
                </a:r>
              </a:p>
            </p:txBody>
          </p:sp>
        </mc:Choice>
        <mc:Fallback xmlns="">
          <p:sp>
            <p:nvSpPr>
              <p:cNvPr id="5" name="Rectangle 4">
                <a:extLst>
                  <a:ext uri="{FF2B5EF4-FFF2-40B4-BE49-F238E27FC236}">
                    <a16:creationId xmlns:a16="http://schemas.microsoft.com/office/drawing/2014/main" id="{6BC4212C-9F87-462F-B98D-BB77D725B640}"/>
                  </a:ext>
                </a:extLst>
              </p:cNvPr>
              <p:cNvSpPr>
                <a:spLocks noRot="1" noChangeAspect="1" noMove="1" noResize="1" noEditPoints="1" noAdjustHandles="1" noChangeArrowheads="1" noChangeShapeType="1" noTextEdit="1"/>
              </p:cNvSpPr>
              <p:nvPr/>
            </p:nvSpPr>
            <p:spPr>
              <a:xfrm>
                <a:off x="335360" y="6093296"/>
                <a:ext cx="11021989" cy="464166"/>
              </a:xfrm>
              <a:prstGeom prst="rect">
                <a:avLst/>
              </a:prstGeom>
              <a:blipFill>
                <a:blip r:embed="rId12"/>
                <a:stretch>
                  <a:fillRect l="-332" b="-21053"/>
                </a:stretch>
              </a:blipFill>
            </p:spPr>
            <p:txBody>
              <a:bodyPr/>
              <a:lstStyle/>
              <a:p>
                <a:r>
                  <a:rPr lang="en-US">
                    <a:noFill/>
                  </a:rPr>
                  <a:t> </a:t>
                </a:r>
              </a:p>
            </p:txBody>
          </p:sp>
        </mc:Fallback>
      </mc:AlternateContent>
      <p:cxnSp>
        <p:nvCxnSpPr>
          <p:cNvPr id="10" name="Connector: Elbow 9">
            <a:extLst>
              <a:ext uri="{FF2B5EF4-FFF2-40B4-BE49-F238E27FC236}">
                <a16:creationId xmlns:a16="http://schemas.microsoft.com/office/drawing/2014/main" id="{11615150-7D12-4373-9CC6-DC5867B73D69}"/>
              </a:ext>
            </a:extLst>
          </p:cNvPr>
          <p:cNvCxnSpPr>
            <a:cxnSpLocks/>
          </p:cNvCxnSpPr>
          <p:nvPr/>
        </p:nvCxnSpPr>
        <p:spPr>
          <a:xfrm rot="5400000" flipH="1" flipV="1">
            <a:off x="9676042" y="6099892"/>
            <a:ext cx="326802" cy="278475"/>
          </a:xfrm>
          <a:prstGeom prst="bentConnector3">
            <a:avLst>
              <a:gd name="adj1" fmla="val 633"/>
            </a:avLst>
          </a:prstGeom>
          <a:ln w="25400" cmpd="sng">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8443665-FE65-4893-9EEE-0C1CBEAB5AF7}"/>
                  </a:ext>
                </a:extLst>
              </p:cNvPr>
              <p:cNvSpPr/>
              <p:nvPr/>
            </p:nvSpPr>
            <p:spPr>
              <a:xfrm>
                <a:off x="1415480" y="5196064"/>
                <a:ext cx="5087887" cy="879664"/>
              </a:xfrm>
              <a:prstGeom prst="rect">
                <a:avLst/>
              </a:prstGeom>
            </p:spPr>
            <p:txBody>
              <a:bodyPr wrap="square">
                <a:spAutoFit/>
              </a:bodyPr>
              <a:lstStyle/>
              <a:p>
                <a:pPr algn="ctr">
                  <a:lnSpc>
                    <a:spcPct val="150000"/>
                  </a:lnSpc>
                </a:pPr>
                <a:r>
                  <a:rPr lang="en-US" dirty="0">
                    <a:highlight>
                      <a:srgbClr val="B2B2B2"/>
                    </a:highlight>
                  </a:rPr>
                  <a:t>It is believed that the non-adiabatic SW temperature evolution can be explained in terms of </a:t>
                </a:r>
                <a14:m>
                  <m:oMath xmlns:m="http://schemas.openxmlformats.org/officeDocument/2006/math">
                    <m:sSub>
                      <m:sSubPr>
                        <m:ctrlPr>
                          <a:rPr lang="el-GR" i="1">
                            <a:highlight>
                              <a:srgbClr val="B2B2B2"/>
                            </a:highlight>
                            <a:latin typeface="Cambria Math" panose="02040503050406030204" pitchFamily="18" charset="0"/>
                          </a:rPr>
                        </m:ctrlPr>
                      </m:sSubPr>
                      <m:e>
                        <m:r>
                          <m:rPr>
                            <m:nor/>
                          </m:rPr>
                          <a:rPr lang="el-GR" i="1" dirty="0">
                            <a:highlight>
                              <a:srgbClr val="B2B2B2"/>
                            </a:highlight>
                            <a:latin typeface="Cambria Math" panose="02040503050406030204" pitchFamily="18" charset="0"/>
                          </a:rPr>
                          <m:t>ε</m:t>
                        </m:r>
                      </m:e>
                      <m:sub>
                        <m:r>
                          <m:rPr>
                            <m:sty m:val="p"/>
                          </m:rPr>
                          <a:rPr lang="en-US" dirty="0">
                            <a:highlight>
                              <a:srgbClr val="B2B2B2"/>
                            </a:highlight>
                            <a:latin typeface="Cambria Math" panose="02040503050406030204" pitchFamily="18" charset="0"/>
                          </a:rPr>
                          <m:t>i</m:t>
                        </m:r>
                      </m:sub>
                    </m:sSub>
                  </m:oMath>
                </a14:m>
                <a:endParaRPr lang="en-US" dirty="0">
                  <a:highlight>
                    <a:srgbClr val="B2B2B2"/>
                  </a:highlight>
                </a:endParaRPr>
              </a:p>
            </p:txBody>
          </p:sp>
        </mc:Choice>
        <mc:Fallback xmlns="">
          <p:sp>
            <p:nvSpPr>
              <p:cNvPr id="9" name="Rectangle 8">
                <a:extLst>
                  <a:ext uri="{FF2B5EF4-FFF2-40B4-BE49-F238E27FC236}">
                    <a16:creationId xmlns:a16="http://schemas.microsoft.com/office/drawing/2014/main" id="{C8443665-FE65-4893-9EEE-0C1CBEAB5AF7}"/>
                  </a:ext>
                </a:extLst>
              </p:cNvPr>
              <p:cNvSpPr>
                <a:spLocks noRot="1" noChangeAspect="1" noMove="1" noResize="1" noEditPoints="1" noAdjustHandles="1" noChangeArrowheads="1" noChangeShapeType="1" noTextEdit="1"/>
              </p:cNvSpPr>
              <p:nvPr/>
            </p:nvSpPr>
            <p:spPr>
              <a:xfrm>
                <a:off x="1415480" y="5196064"/>
                <a:ext cx="5087887" cy="879664"/>
              </a:xfrm>
              <a:prstGeom prst="rect">
                <a:avLst/>
              </a:prstGeom>
              <a:blipFill>
                <a:blip r:embed="rId13"/>
                <a:stretch>
                  <a:fillRect l="-958" r="-1557" b="-9655"/>
                </a:stretch>
              </a:blipFill>
            </p:spPr>
            <p:txBody>
              <a:bodyPr/>
              <a:lstStyle/>
              <a:p>
                <a:r>
                  <a:rPr lang="en-US">
                    <a:noFill/>
                  </a:rPr>
                  <a:t> </a:t>
                </a:r>
              </a:p>
            </p:txBody>
          </p:sp>
        </mc:Fallback>
      </mc:AlternateContent>
    </p:spTree>
    <p:extLst>
      <p:ext uri="{BB962C8B-B14F-4D97-AF65-F5344CB8AC3E}">
        <p14:creationId xmlns:p14="http://schemas.microsoft.com/office/powerpoint/2010/main" val="329157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16" grpId="0"/>
      <p:bldP spid="5"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999E9D-1EF5-4E5E-8808-788D3C389C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72304" y="4080635"/>
            <a:ext cx="2422388" cy="2425234"/>
          </a:xfrm>
          <a:prstGeom prst="rect">
            <a:avLst/>
          </a:prstGeom>
        </p:spPr>
      </p:pic>
      <p:sp>
        <p:nvSpPr>
          <p:cNvPr id="4" name="Rectangle 2"/>
          <p:cNvSpPr txBox="1">
            <a:spLocks noChangeArrowheads="1"/>
          </p:cNvSpPr>
          <p:nvPr/>
        </p:nvSpPr>
        <p:spPr>
          <a:xfrm>
            <a:off x="1981200" y="166689"/>
            <a:ext cx="8224838" cy="8604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cs-CZ" sz="3600" dirty="0"/>
              <a:t>IP shocks</a:t>
            </a:r>
            <a:endParaRPr lang="cs-CZ" altLang="cs-CZ" sz="3600" dirty="0"/>
          </a:p>
        </p:txBody>
      </p:sp>
      <p:sp>
        <p:nvSpPr>
          <p:cNvPr id="2" name="TextovéPole 1"/>
          <p:cNvSpPr txBox="1"/>
          <p:nvPr/>
        </p:nvSpPr>
        <p:spPr>
          <a:xfrm>
            <a:off x="623392" y="6165304"/>
            <a:ext cx="5976664" cy="369332"/>
          </a:xfrm>
          <a:prstGeom prst="rect">
            <a:avLst/>
          </a:prstGeom>
          <a:noFill/>
        </p:spPr>
        <p:txBody>
          <a:bodyPr wrap="square" rtlCol="0">
            <a:spAutoFit/>
          </a:bodyPr>
          <a:lstStyle/>
          <a:p>
            <a:pPr marL="285750" indent="-285750">
              <a:buFont typeface="Arial" panose="020B0604020202020204" pitchFamily="34" charset="0"/>
              <a:buChar char="•"/>
            </a:pPr>
            <a:r>
              <a:rPr lang="en-US" dirty="0"/>
              <a:t>ICMEs and CIRs naturally produce fast forward IP shocks</a:t>
            </a:r>
          </a:p>
        </p:txBody>
      </p:sp>
      <p:sp>
        <p:nvSpPr>
          <p:cNvPr id="5" name="Text Box 3">
            <a:extLst>
              <a:ext uri="{FF2B5EF4-FFF2-40B4-BE49-F238E27FC236}">
                <a16:creationId xmlns:a16="http://schemas.microsoft.com/office/drawing/2014/main" id="{85D55273-1858-414E-A063-FBF1F8AC85FA}"/>
              </a:ext>
            </a:extLst>
          </p:cNvPr>
          <p:cNvSpPr txBox="1">
            <a:spLocks noChangeArrowheads="1"/>
          </p:cNvSpPr>
          <p:nvPr/>
        </p:nvSpPr>
        <p:spPr bwMode="auto">
          <a:xfrm>
            <a:off x="192544" y="1256462"/>
            <a:ext cx="6407512" cy="41167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defPPr>
              <a:defRPr lang="en-GB"/>
            </a:defPPr>
            <a:lvl1pPr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mn-cs"/>
              </a:defRPr>
            </a:lvl1pPr>
            <a:lvl2pPr marL="742950" indent="-28575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mn-cs"/>
              </a:defRPr>
            </a:lvl2pPr>
            <a:lvl3pPr marL="1143000" indent="-22860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mn-cs"/>
              </a:defRPr>
            </a:lvl3pPr>
            <a:lvl4pPr marL="1600200" indent="-22860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mn-cs"/>
              </a:defRPr>
            </a:lvl4pPr>
            <a:lvl5pPr marL="2057400" indent="-228600" algn="l" defTabSz="449263" rtl="0" fontAlgn="base">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pPr marL="285750" indent="-285750">
              <a:lnSpc>
                <a:spcPct val="150000"/>
              </a:lnSpc>
              <a:spcBef>
                <a:spcPts val="400"/>
              </a:spcBef>
              <a:buFont typeface="Wingdings" panose="05000000000000000000" pitchFamily="2" charset="2"/>
              <a:buChar char="v"/>
            </a:pPr>
            <a:r>
              <a:rPr lang="en-US" altLang="cs-CZ" dirty="0">
                <a:solidFill>
                  <a:srgbClr val="000000"/>
                </a:solidFill>
                <a:latin typeface="+mn-lt"/>
              </a:rPr>
              <a:t>They naturally form around an obstacle whose relative velocity with respect to a surrounding medium exceeds the characteristic wave speed in this medium</a:t>
            </a:r>
          </a:p>
          <a:p>
            <a:pPr marL="1028700" lvl="1">
              <a:lnSpc>
                <a:spcPct val="150000"/>
              </a:lnSpc>
              <a:spcBef>
                <a:spcPts val="400"/>
              </a:spcBef>
              <a:buFont typeface="Wingdings" panose="05000000000000000000" pitchFamily="2" charset="2"/>
              <a:buChar char="Ø"/>
            </a:pPr>
            <a:r>
              <a:rPr lang="en-US" altLang="cs-CZ" dirty="0">
                <a:solidFill>
                  <a:srgbClr val="000000"/>
                </a:solidFill>
                <a:latin typeface="+mn-lt"/>
              </a:rPr>
              <a:t>Key phenomenon in production of Solar Energetic Particles (SEPs)</a:t>
            </a:r>
          </a:p>
          <a:p>
            <a:pPr marL="1028700" lvl="1">
              <a:lnSpc>
                <a:spcPct val="150000"/>
              </a:lnSpc>
              <a:spcBef>
                <a:spcPts val="400"/>
              </a:spcBef>
              <a:buFont typeface="Wingdings" panose="05000000000000000000" pitchFamily="2" charset="2"/>
              <a:buChar char="Ø"/>
            </a:pPr>
            <a:r>
              <a:rPr lang="en-US" altLang="cs-CZ" dirty="0">
                <a:solidFill>
                  <a:srgbClr val="000000"/>
                </a:solidFill>
              </a:rPr>
              <a:t>May enhance the solar wind–magnetosphere coupling efficiency</a:t>
            </a:r>
          </a:p>
          <a:p>
            <a:pPr marL="1028700" lvl="1">
              <a:lnSpc>
                <a:spcPct val="150000"/>
              </a:lnSpc>
              <a:spcBef>
                <a:spcPts val="400"/>
              </a:spcBef>
              <a:buFont typeface="Wingdings" panose="05000000000000000000" pitchFamily="2" charset="2"/>
              <a:buChar char="Ø"/>
            </a:pPr>
            <a:r>
              <a:rPr lang="en-US" altLang="cs-CZ" dirty="0">
                <a:solidFill>
                  <a:srgbClr val="000000"/>
                </a:solidFill>
                <a:highlight>
                  <a:srgbClr val="B2B2B2"/>
                </a:highlight>
                <a:latin typeface="+mn-lt"/>
              </a:rPr>
              <a:t>They increase the levels of fluctuations (e.g., </a:t>
            </a:r>
            <a:r>
              <a:rPr lang="en-US" altLang="cs-CZ" b="1" i="1" dirty="0">
                <a:solidFill>
                  <a:srgbClr val="000000"/>
                </a:solidFill>
                <a:highlight>
                  <a:srgbClr val="B2B2B2"/>
                </a:highlight>
                <a:latin typeface="Cambria" panose="02040503050406030204" pitchFamily="18" charset="0"/>
                <a:ea typeface="Cambria" panose="02040503050406030204" pitchFamily="18" charset="0"/>
              </a:rPr>
              <a:t>B</a:t>
            </a:r>
            <a:r>
              <a:rPr lang="en-US" altLang="cs-CZ" dirty="0">
                <a:solidFill>
                  <a:srgbClr val="000000"/>
                </a:solidFill>
                <a:highlight>
                  <a:srgbClr val="B2B2B2"/>
                </a:highlight>
                <a:latin typeface="+mn-lt"/>
              </a:rPr>
              <a:t>, </a:t>
            </a:r>
            <a:r>
              <a:rPr lang="en-US" altLang="cs-CZ" i="1" dirty="0">
                <a:solidFill>
                  <a:srgbClr val="000000"/>
                </a:solidFill>
                <a:highlight>
                  <a:srgbClr val="B2B2B2"/>
                </a:highlight>
                <a:latin typeface="Cambria" panose="02040503050406030204" pitchFamily="18" charset="0"/>
                <a:ea typeface="Cambria" panose="02040503050406030204" pitchFamily="18" charset="0"/>
              </a:rPr>
              <a:t>N</a:t>
            </a:r>
            <a:r>
              <a:rPr lang="en-US" altLang="cs-CZ" dirty="0">
                <a:solidFill>
                  <a:srgbClr val="000000"/>
                </a:solidFill>
                <a:highlight>
                  <a:srgbClr val="B2B2B2"/>
                </a:highlight>
                <a:latin typeface="+mn-lt"/>
              </a:rPr>
              <a:t>) of the upstream medium</a:t>
            </a:r>
          </a:p>
        </p:txBody>
      </p:sp>
      <p:pic>
        <p:nvPicPr>
          <p:cNvPr id="7" name="Obrázek 6"/>
          <p:cNvPicPr>
            <a:picLocks noChangeAspect="1"/>
          </p:cNvPicPr>
          <p:nvPr/>
        </p:nvPicPr>
        <p:blipFill>
          <a:blip r:embed="rId4"/>
          <a:stretch>
            <a:fillRect/>
          </a:stretch>
        </p:blipFill>
        <p:spPr>
          <a:xfrm>
            <a:off x="6896528" y="1412776"/>
            <a:ext cx="5098163" cy="2562573"/>
          </a:xfrm>
          <a:prstGeom prst="rect">
            <a:avLst/>
          </a:prstGeom>
        </p:spPr>
      </p:pic>
      <p:pic>
        <p:nvPicPr>
          <p:cNvPr id="8" name="Obráze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96529" y="4077072"/>
            <a:ext cx="2675775" cy="2425234"/>
          </a:xfrm>
          <a:prstGeom prst="rect">
            <a:avLst/>
          </a:prstGeom>
        </p:spPr>
      </p:pic>
      <p:sp>
        <p:nvSpPr>
          <p:cNvPr id="9" name="Obdélník 8"/>
          <p:cNvSpPr/>
          <p:nvPr/>
        </p:nvSpPr>
        <p:spPr>
          <a:xfrm>
            <a:off x="6274121" y="6181168"/>
            <a:ext cx="410690" cy="369332"/>
          </a:xfrm>
          <a:prstGeom prst="rect">
            <a:avLst/>
          </a:prstGeom>
        </p:spPr>
        <p:txBody>
          <a:bodyPr wrap="none">
            <a:spAutoFit/>
          </a:bodyPr>
          <a:lstStyle/>
          <a:p>
            <a:r>
              <a:rPr lang="en-US" dirty="0">
                <a:sym typeface="Wingdings" panose="05000000000000000000" pitchFamily="2" charset="2"/>
              </a:rPr>
              <a:t></a:t>
            </a:r>
            <a:endParaRPr lang="en-US" dirty="0"/>
          </a:p>
        </p:txBody>
      </p:sp>
      <p:sp>
        <p:nvSpPr>
          <p:cNvPr id="10" name="Obdélník 9"/>
          <p:cNvSpPr/>
          <p:nvPr/>
        </p:nvSpPr>
        <p:spPr>
          <a:xfrm>
            <a:off x="9477319" y="6174068"/>
            <a:ext cx="675185" cy="369332"/>
          </a:xfrm>
          <a:prstGeom prst="rect">
            <a:avLst/>
          </a:prstGeom>
        </p:spPr>
        <p:txBody>
          <a:bodyPr wrap="none">
            <a:spAutoFit/>
          </a:bodyPr>
          <a:lstStyle/>
          <a:p>
            <a:r>
              <a:rPr lang="en-US"/>
              <a:t>ICME</a:t>
            </a:r>
            <a:endParaRPr lang="en-US" dirty="0"/>
          </a:p>
        </p:txBody>
      </p:sp>
      <p:sp>
        <p:nvSpPr>
          <p:cNvPr id="11" name="Obdélník 10"/>
          <p:cNvSpPr/>
          <p:nvPr/>
        </p:nvSpPr>
        <p:spPr>
          <a:xfrm>
            <a:off x="6896529" y="6150381"/>
            <a:ext cx="490840" cy="369332"/>
          </a:xfrm>
          <a:prstGeom prst="rect">
            <a:avLst/>
          </a:prstGeom>
        </p:spPr>
        <p:txBody>
          <a:bodyPr wrap="none">
            <a:spAutoFit/>
          </a:bodyPr>
          <a:lstStyle/>
          <a:p>
            <a:r>
              <a:rPr lang="en-US" dirty="0"/>
              <a:t>CIR</a:t>
            </a:r>
          </a:p>
        </p:txBody>
      </p:sp>
      <p:sp>
        <p:nvSpPr>
          <p:cNvPr id="12" name="Rectangle 11">
            <a:extLst>
              <a:ext uri="{FF2B5EF4-FFF2-40B4-BE49-F238E27FC236}">
                <a16:creationId xmlns:a16="http://schemas.microsoft.com/office/drawing/2014/main" id="{E4CE94A8-0B7B-407E-BA05-53EDA10098B2}"/>
              </a:ext>
            </a:extLst>
          </p:cNvPr>
          <p:cNvSpPr/>
          <p:nvPr/>
        </p:nvSpPr>
        <p:spPr>
          <a:xfrm>
            <a:off x="4676724" y="827420"/>
            <a:ext cx="2833789" cy="369332"/>
          </a:xfrm>
          <a:prstGeom prst="rect">
            <a:avLst/>
          </a:prstGeom>
        </p:spPr>
        <p:txBody>
          <a:bodyPr wrap="none">
            <a:spAutoFit/>
          </a:bodyPr>
          <a:lstStyle/>
          <a:p>
            <a:r>
              <a:rPr lang="en-US" dirty="0"/>
              <a:t>(fast </a:t>
            </a:r>
            <a:r>
              <a:rPr lang="en-US" dirty="0" err="1"/>
              <a:t>magnetosonic</a:t>
            </a:r>
            <a:r>
              <a:rPr lang="en-US" dirty="0"/>
              <a:t> forward)</a:t>
            </a:r>
          </a:p>
        </p:txBody>
      </p:sp>
      <p:sp>
        <p:nvSpPr>
          <p:cNvPr id="13" name="Rectangle 12">
            <a:extLst>
              <a:ext uri="{FF2B5EF4-FFF2-40B4-BE49-F238E27FC236}">
                <a16:creationId xmlns:a16="http://schemas.microsoft.com/office/drawing/2014/main" id="{5DC8D871-EA32-4F2D-989B-6CEA975DEA7E}"/>
              </a:ext>
            </a:extLst>
          </p:cNvPr>
          <p:cNvSpPr/>
          <p:nvPr/>
        </p:nvSpPr>
        <p:spPr>
          <a:xfrm>
            <a:off x="9347345" y="1117962"/>
            <a:ext cx="2764731" cy="276999"/>
          </a:xfrm>
          <a:prstGeom prst="rect">
            <a:avLst/>
          </a:prstGeom>
        </p:spPr>
        <p:txBody>
          <a:bodyPr wrap="none">
            <a:spAutoFit/>
          </a:bodyPr>
          <a:lstStyle/>
          <a:p>
            <a:r>
              <a:rPr lang="en-US" sz="1200" i="1" dirty="0"/>
              <a:t>Adapted from </a:t>
            </a:r>
            <a:r>
              <a:rPr lang="en-US" sz="1200" i="1" dirty="0" err="1"/>
              <a:t>Kivelson</a:t>
            </a:r>
            <a:r>
              <a:rPr lang="en-US" sz="1200" i="1" dirty="0"/>
              <a:t> and Russell (1995)</a:t>
            </a:r>
          </a:p>
        </p:txBody>
      </p:sp>
      <p:sp>
        <p:nvSpPr>
          <p:cNvPr id="14" name="TextBox 13">
            <a:extLst>
              <a:ext uri="{FF2B5EF4-FFF2-40B4-BE49-F238E27FC236}">
                <a16:creationId xmlns:a16="http://schemas.microsoft.com/office/drawing/2014/main" id="{B30F885E-0ED8-43FD-A2FB-FD506023072A}"/>
              </a:ext>
            </a:extLst>
          </p:cNvPr>
          <p:cNvSpPr txBox="1"/>
          <p:nvPr/>
        </p:nvSpPr>
        <p:spPr>
          <a:xfrm>
            <a:off x="623392" y="5301208"/>
            <a:ext cx="5743832" cy="646331"/>
          </a:xfrm>
          <a:prstGeom prst="rect">
            <a:avLst/>
          </a:prstGeom>
          <a:noFill/>
          <a:ln w="25400">
            <a:solidFill>
              <a:srgbClr val="55A9D3"/>
            </a:solidFill>
          </a:ln>
        </p:spPr>
        <p:txBody>
          <a:bodyPr wrap="square" rtlCol="0">
            <a:spAutoFit/>
          </a:bodyPr>
          <a:lstStyle/>
          <a:p>
            <a:pPr algn="ctr"/>
            <a:r>
              <a:rPr lang="en-US" dirty="0"/>
              <a:t>I will focus on the last point and I will introduce the latest studies on this topic that are crucial for the analysis</a:t>
            </a:r>
          </a:p>
        </p:txBody>
      </p:sp>
      <p:sp>
        <p:nvSpPr>
          <p:cNvPr id="15" name="Rectangle 14">
            <a:extLst>
              <a:ext uri="{FF2B5EF4-FFF2-40B4-BE49-F238E27FC236}">
                <a16:creationId xmlns:a16="http://schemas.microsoft.com/office/drawing/2014/main" id="{D3F41CB2-45BA-4838-BF9B-3551AA51AEDD}"/>
              </a:ext>
            </a:extLst>
          </p:cNvPr>
          <p:cNvSpPr/>
          <p:nvPr/>
        </p:nvSpPr>
        <p:spPr>
          <a:xfrm>
            <a:off x="9326248" y="6536270"/>
            <a:ext cx="2744790" cy="276999"/>
          </a:xfrm>
          <a:prstGeom prst="rect">
            <a:avLst/>
          </a:prstGeom>
        </p:spPr>
        <p:txBody>
          <a:bodyPr wrap="none">
            <a:spAutoFit/>
          </a:bodyPr>
          <a:lstStyle/>
          <a:p>
            <a:r>
              <a:rPr lang="en-US" sz="1200" i="1" dirty="0"/>
              <a:t>Adapted from Pit</a:t>
            </a:r>
            <a:r>
              <a:rPr lang="cs-CZ" sz="1200" i="1" dirty="0"/>
              <a:t>ňa et al. 2021, </a:t>
            </a:r>
            <a:r>
              <a:rPr lang="en-US" sz="1200" i="1" dirty="0"/>
              <a:t>accepted</a:t>
            </a:r>
          </a:p>
        </p:txBody>
      </p:sp>
    </p:spTree>
    <p:extLst>
      <p:ext uri="{BB962C8B-B14F-4D97-AF65-F5344CB8AC3E}">
        <p14:creationId xmlns:p14="http://schemas.microsoft.com/office/powerpoint/2010/main" val="213338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a:extLst>
              <a:ext uri="{FF2B5EF4-FFF2-40B4-BE49-F238E27FC236}">
                <a16:creationId xmlns:a16="http://schemas.microsoft.com/office/drawing/2014/main" id="{E9C91B4C-6413-4D21-9FA2-3D1981991261}"/>
              </a:ext>
            </a:extLst>
          </p:cNvPr>
          <p:cNvSpPr txBox="1"/>
          <p:nvPr/>
        </p:nvSpPr>
        <p:spPr>
          <a:xfrm>
            <a:off x="265698" y="4293096"/>
            <a:ext cx="7276531" cy="1323439"/>
          </a:xfrm>
          <a:prstGeom prst="rect">
            <a:avLst/>
          </a:prstGeom>
          <a:noFill/>
        </p:spPr>
        <p:txBody>
          <a:bodyPr wrap="square" rtlCol="0">
            <a:spAutoFit/>
          </a:bodyPr>
          <a:lstStyle/>
          <a:p>
            <a:r>
              <a:rPr lang="en-US" dirty="0"/>
              <a:t>2) How does the enhanced level of fluctuations evolve?</a:t>
            </a:r>
          </a:p>
          <a:p>
            <a:pPr marL="742950" lvl="1" indent="-285750">
              <a:buFont typeface="Wingdings" panose="05000000000000000000" pitchFamily="2" charset="2"/>
              <a:buChar char="Ø"/>
            </a:pPr>
            <a:endParaRPr lang="en-US" sz="800" dirty="0"/>
          </a:p>
          <a:p>
            <a:pPr marL="742950" lvl="1" indent="-285750">
              <a:buFont typeface="Wingdings" panose="05000000000000000000" pitchFamily="2" charset="2"/>
              <a:buChar char="Ø"/>
            </a:pPr>
            <a:r>
              <a:rPr lang="en-US" dirty="0"/>
              <a:t>The energies within the fluctuations are constant for a significant time after the shock passage and then both the kinetic and magnetic energies rapidly decay</a:t>
            </a:r>
          </a:p>
        </p:txBody>
      </p:sp>
      <p:pic>
        <p:nvPicPr>
          <p:cNvPr id="7" name="Obrázek 121">
            <a:extLst>
              <a:ext uri="{FF2B5EF4-FFF2-40B4-BE49-F238E27FC236}">
                <a16:creationId xmlns:a16="http://schemas.microsoft.com/office/drawing/2014/main" id="{78CB67BD-1DA4-4B3B-929F-D9F9E3806DB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15714" y="1635330"/>
            <a:ext cx="1201920" cy="120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Obrázek 121">
            <a:extLst>
              <a:ext uri="{FF2B5EF4-FFF2-40B4-BE49-F238E27FC236}">
                <a16:creationId xmlns:a16="http://schemas.microsoft.com/office/drawing/2014/main" id="{B5B88AA4-4B58-4317-AF2B-23C23B8247F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13794" y="1635330"/>
            <a:ext cx="1201920" cy="120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35">
            <a:extLst>
              <a:ext uri="{FF2B5EF4-FFF2-40B4-BE49-F238E27FC236}">
                <a16:creationId xmlns:a16="http://schemas.microsoft.com/office/drawing/2014/main" id="{8A0CF752-1631-4C42-953D-9605F9082F78}"/>
              </a:ext>
            </a:extLst>
          </p:cNvPr>
          <p:cNvPicPr>
            <a:picLocks noChangeAspect="1"/>
          </p:cNvPicPr>
          <p:nvPr/>
        </p:nvPicPr>
        <p:blipFill>
          <a:blip r:embed="rId3"/>
          <a:stretch>
            <a:fillRect/>
          </a:stretch>
        </p:blipFill>
        <p:spPr>
          <a:xfrm>
            <a:off x="7665703" y="3496840"/>
            <a:ext cx="4396543" cy="2114888"/>
          </a:xfrm>
          <a:prstGeom prst="rect">
            <a:avLst/>
          </a:prstGeom>
        </p:spPr>
      </p:pic>
      <p:sp>
        <p:nvSpPr>
          <p:cNvPr id="2" name="TextBox 1">
            <a:extLst>
              <a:ext uri="{FF2B5EF4-FFF2-40B4-BE49-F238E27FC236}">
                <a16:creationId xmlns:a16="http://schemas.microsoft.com/office/drawing/2014/main" id="{E73C6300-5E4B-44A7-AB87-37514F8D4674}"/>
              </a:ext>
            </a:extLst>
          </p:cNvPr>
          <p:cNvSpPr txBox="1"/>
          <p:nvPr/>
        </p:nvSpPr>
        <p:spPr>
          <a:xfrm>
            <a:off x="1433968" y="58130"/>
            <a:ext cx="8911863" cy="523220"/>
          </a:xfrm>
          <a:prstGeom prst="rect">
            <a:avLst/>
          </a:prstGeom>
          <a:noFill/>
        </p:spPr>
        <p:txBody>
          <a:bodyPr wrap="none" rtlCol="0">
            <a:spAutoFit/>
          </a:bodyPr>
          <a:lstStyle/>
          <a:p>
            <a:r>
              <a:rPr lang="en-US" sz="2800" dirty="0"/>
              <a:t>Previous studies on interaction of IP shocks and turbulence</a:t>
            </a:r>
            <a:endParaRPr lang="cs-CZ" sz="2800" dirty="0"/>
          </a:p>
        </p:txBody>
      </p:sp>
      <p:sp>
        <p:nvSpPr>
          <p:cNvPr id="3" name="TextBox 2">
            <a:extLst>
              <a:ext uri="{FF2B5EF4-FFF2-40B4-BE49-F238E27FC236}">
                <a16:creationId xmlns:a16="http://schemas.microsoft.com/office/drawing/2014/main" id="{CE619E24-2966-4DD4-9F62-CB1DE8594F16}"/>
              </a:ext>
            </a:extLst>
          </p:cNvPr>
          <p:cNvSpPr txBox="1"/>
          <p:nvPr/>
        </p:nvSpPr>
        <p:spPr>
          <a:xfrm>
            <a:off x="269278" y="3220978"/>
            <a:ext cx="7276532" cy="1046440"/>
          </a:xfrm>
          <a:prstGeom prst="rect">
            <a:avLst/>
          </a:prstGeom>
          <a:noFill/>
        </p:spPr>
        <p:txBody>
          <a:bodyPr wrap="square" rtlCol="0">
            <a:spAutoFit/>
          </a:bodyPr>
          <a:lstStyle/>
          <a:p>
            <a:pPr marL="342900" indent="-342900">
              <a:buAutoNum type="arabicParenR"/>
            </a:pPr>
            <a:r>
              <a:rPr lang="en-US" dirty="0"/>
              <a:t>What are the changes in fluctuations from upstream to downstream of IP shocks?</a:t>
            </a:r>
          </a:p>
          <a:p>
            <a:pPr marL="742950" lvl="1" indent="-285750">
              <a:buFont typeface="Wingdings" panose="05000000000000000000" pitchFamily="2" charset="2"/>
              <a:buChar char="Ø"/>
            </a:pPr>
            <a:endParaRPr lang="en-US" sz="800" dirty="0"/>
          </a:p>
          <a:p>
            <a:pPr marL="742950" lvl="1" indent="-285750">
              <a:buFont typeface="Wingdings" panose="05000000000000000000" pitchFamily="2" charset="2"/>
              <a:buChar char="Ø"/>
            </a:pPr>
            <a:r>
              <a:rPr lang="en-US" dirty="0"/>
              <a:t>Enhancement in the power is roughly tenfold</a:t>
            </a:r>
            <a:endParaRPr lang="cs-CZ" dirty="0"/>
          </a:p>
        </p:txBody>
      </p:sp>
      <p:cxnSp>
        <p:nvCxnSpPr>
          <p:cNvPr id="13" name="Přímá spojnice se šipkou 19">
            <a:extLst>
              <a:ext uri="{FF2B5EF4-FFF2-40B4-BE49-F238E27FC236}">
                <a16:creationId xmlns:a16="http://schemas.microsoft.com/office/drawing/2014/main" id="{6855DBFF-6FDA-45CB-8462-F6E5EB78E4EA}"/>
              </a:ext>
            </a:extLst>
          </p:cNvPr>
          <p:cNvCxnSpPr>
            <a:cxnSpLocks noChangeShapeType="1"/>
          </p:cNvCxnSpPr>
          <p:nvPr/>
        </p:nvCxnSpPr>
        <p:spPr bwMode="auto">
          <a:xfrm flipH="1">
            <a:off x="4630326" y="1454210"/>
            <a:ext cx="542312" cy="0"/>
          </a:xfrm>
          <a:prstGeom prst="straightConnector1">
            <a:avLst/>
          </a:prstGeom>
          <a:noFill/>
          <a:ln w="381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Přímá spojnice se šipkou 126">
            <a:extLst>
              <a:ext uri="{FF2B5EF4-FFF2-40B4-BE49-F238E27FC236}">
                <a16:creationId xmlns:a16="http://schemas.microsoft.com/office/drawing/2014/main" id="{25379CFC-97BD-44E1-B87E-72D7D354EEC6}"/>
              </a:ext>
            </a:extLst>
          </p:cNvPr>
          <p:cNvCxnSpPr>
            <a:cxnSpLocks noChangeShapeType="1"/>
          </p:cNvCxnSpPr>
          <p:nvPr/>
        </p:nvCxnSpPr>
        <p:spPr bwMode="auto">
          <a:xfrm flipH="1">
            <a:off x="3612014" y="1454210"/>
            <a:ext cx="325902" cy="0"/>
          </a:xfrm>
          <a:prstGeom prst="straightConnector1">
            <a:avLst/>
          </a:prstGeom>
          <a:noFill/>
          <a:ln w="381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Přímá spojnice se šipkou 133">
            <a:extLst>
              <a:ext uri="{FF2B5EF4-FFF2-40B4-BE49-F238E27FC236}">
                <a16:creationId xmlns:a16="http://schemas.microsoft.com/office/drawing/2014/main" id="{A1EDBE09-E8FB-4CF3-A020-99F519E24659}"/>
              </a:ext>
            </a:extLst>
          </p:cNvPr>
          <p:cNvCxnSpPr>
            <a:cxnSpLocks noChangeShapeType="1"/>
          </p:cNvCxnSpPr>
          <p:nvPr/>
        </p:nvCxnSpPr>
        <p:spPr bwMode="auto">
          <a:xfrm flipH="1">
            <a:off x="388796" y="2893758"/>
            <a:ext cx="3600747" cy="0"/>
          </a:xfrm>
          <a:prstGeom prst="straightConnector1">
            <a:avLst/>
          </a:prstGeom>
          <a:noFill/>
          <a:ln w="381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6" name="TextovéPole 28">
                <a:extLst>
                  <a:ext uri="{FF2B5EF4-FFF2-40B4-BE49-F238E27FC236}">
                    <a16:creationId xmlns:a16="http://schemas.microsoft.com/office/drawing/2014/main" id="{E4C83342-18FE-48C7-9784-6D98DBA4CBC0}"/>
                  </a:ext>
                </a:extLst>
              </p:cNvPr>
              <p:cNvSpPr txBox="1">
                <a:spLocks noChangeArrowheads="1"/>
              </p:cNvSpPr>
              <p:nvPr/>
            </p:nvSpPr>
            <p:spPr bwMode="auto">
              <a:xfrm>
                <a:off x="1291257" y="2888314"/>
                <a:ext cx="1778351"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9000">
                    <a:solidFill>
                      <a:schemeClr val="tx1"/>
                    </a:solidFill>
                    <a:latin typeface="Helvetica" panose="020B0604020202020204" pitchFamily="34" charset="0"/>
                  </a:defRPr>
                </a:lvl1pPr>
                <a:lvl2pPr marL="742950" indent="-285750">
                  <a:defRPr sz="9000">
                    <a:solidFill>
                      <a:schemeClr val="tx1"/>
                    </a:solidFill>
                    <a:latin typeface="Helvetica" panose="020B0604020202020204" pitchFamily="34" charset="0"/>
                  </a:defRPr>
                </a:lvl2pPr>
                <a:lvl3pPr marL="1143000" indent="-228600">
                  <a:defRPr sz="9000">
                    <a:solidFill>
                      <a:schemeClr val="tx1"/>
                    </a:solidFill>
                    <a:latin typeface="Helvetica" panose="020B0604020202020204" pitchFamily="34" charset="0"/>
                  </a:defRPr>
                </a:lvl3pPr>
                <a:lvl4pPr marL="1600200" indent="-228600">
                  <a:defRPr sz="9000">
                    <a:solidFill>
                      <a:schemeClr val="tx1"/>
                    </a:solidFill>
                    <a:latin typeface="Helvetica" panose="020B0604020202020204" pitchFamily="34" charset="0"/>
                  </a:defRPr>
                </a:lvl4pPr>
                <a:lvl5pPr marL="2057400" indent="-228600">
                  <a:defRPr sz="9000">
                    <a:solidFill>
                      <a:schemeClr val="tx1"/>
                    </a:solidFill>
                    <a:latin typeface="Helvetica" panose="020B0604020202020204" pitchFamily="34" charset="0"/>
                  </a:defRPr>
                </a:lvl5pPr>
                <a:lvl6pPr marL="2514600" indent="-228600" eaLnBrk="0" fontAlgn="base" hangingPunct="0">
                  <a:spcBef>
                    <a:spcPct val="0"/>
                  </a:spcBef>
                  <a:spcAft>
                    <a:spcPct val="0"/>
                  </a:spcAft>
                  <a:defRPr sz="9000">
                    <a:solidFill>
                      <a:schemeClr val="tx1"/>
                    </a:solidFill>
                    <a:latin typeface="Helvetica" panose="020B0604020202020204" pitchFamily="34" charset="0"/>
                  </a:defRPr>
                </a:lvl6pPr>
                <a:lvl7pPr marL="2971800" indent="-228600" eaLnBrk="0" fontAlgn="base" hangingPunct="0">
                  <a:spcBef>
                    <a:spcPct val="0"/>
                  </a:spcBef>
                  <a:spcAft>
                    <a:spcPct val="0"/>
                  </a:spcAft>
                  <a:defRPr sz="9000">
                    <a:solidFill>
                      <a:schemeClr val="tx1"/>
                    </a:solidFill>
                    <a:latin typeface="Helvetica" panose="020B0604020202020204" pitchFamily="34" charset="0"/>
                  </a:defRPr>
                </a:lvl7pPr>
                <a:lvl8pPr marL="3429000" indent="-228600" eaLnBrk="0" fontAlgn="base" hangingPunct="0">
                  <a:spcBef>
                    <a:spcPct val="0"/>
                  </a:spcBef>
                  <a:spcAft>
                    <a:spcPct val="0"/>
                  </a:spcAft>
                  <a:defRPr sz="9000">
                    <a:solidFill>
                      <a:schemeClr val="tx1"/>
                    </a:solidFill>
                    <a:latin typeface="Helvetica" panose="020B0604020202020204" pitchFamily="34" charset="0"/>
                  </a:defRPr>
                </a:lvl8pPr>
                <a:lvl9pPr marL="3886200" indent="-228600" eaLnBrk="0" fontAlgn="base" hangingPunct="0">
                  <a:spcBef>
                    <a:spcPct val="0"/>
                  </a:spcBef>
                  <a:spcAft>
                    <a:spcPct val="0"/>
                  </a:spcAft>
                  <a:defRPr sz="9000">
                    <a:solidFill>
                      <a:schemeClr val="tx1"/>
                    </a:solidFill>
                    <a:latin typeface="Helvetica" panose="020B0604020202020204" pitchFamily="34" charset="0"/>
                  </a:defRPr>
                </a:lvl9pPr>
              </a:lstStyle>
              <a:p>
                <a:pPr algn="ct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𝑡</m:t>
                          </m:r>
                        </m:e>
                        <m:sub>
                          <m:r>
                            <m:rPr>
                              <m:sty m:val="p"/>
                            </m:rPr>
                            <a:rPr lang="en-US" sz="1800" b="0" i="0" smtClean="0">
                              <a:latin typeface="Cambria Math" panose="02040503050406030204" pitchFamily="18" charset="0"/>
                              <a:ea typeface="Cambria Math" panose="02040503050406030204" pitchFamily="18" charset="0"/>
                            </a:rPr>
                            <m:t>sh</m:t>
                          </m:r>
                        </m:sub>
                      </m:sSub>
                    </m:oMath>
                  </m:oMathPara>
                </a14:m>
                <a:endParaRPr lang="cs-CZ" sz="1800" i="1" dirty="0"/>
              </a:p>
            </p:txBody>
          </p:sp>
        </mc:Choice>
        <mc:Fallback xmlns="">
          <p:sp>
            <p:nvSpPr>
              <p:cNvPr id="16" name="TextovéPole 28">
                <a:extLst>
                  <a:ext uri="{FF2B5EF4-FFF2-40B4-BE49-F238E27FC236}">
                    <a16:creationId xmlns:a16="http://schemas.microsoft.com/office/drawing/2014/main" id="{E4C83342-18FE-48C7-9784-6D98DBA4CBC0}"/>
                  </a:ext>
                </a:extLst>
              </p:cNvPr>
              <p:cNvSpPr txBox="1">
                <a:spLocks noRot="1" noChangeAspect="1" noMove="1" noResize="1" noEditPoints="1" noAdjustHandles="1" noChangeArrowheads="1" noChangeShapeType="1" noTextEdit="1"/>
              </p:cNvSpPr>
              <p:nvPr/>
            </p:nvSpPr>
            <p:spPr bwMode="auto">
              <a:xfrm>
                <a:off x="1291257" y="2888314"/>
                <a:ext cx="1778351" cy="369332"/>
              </a:xfrm>
              <a:prstGeom prst="rect">
                <a:avLst/>
              </a:prstGeom>
              <a:blipFill>
                <a:blip r:embed="rId4"/>
                <a:stretch>
                  <a:fillRect b="-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7" name="TextovéPole 39">
            <a:extLst>
              <a:ext uri="{FF2B5EF4-FFF2-40B4-BE49-F238E27FC236}">
                <a16:creationId xmlns:a16="http://schemas.microsoft.com/office/drawing/2014/main" id="{B4347FB4-1640-48BE-A88B-94A2D584060C}"/>
              </a:ext>
            </a:extLst>
          </p:cNvPr>
          <p:cNvSpPr txBox="1">
            <a:spLocks noChangeArrowheads="1"/>
          </p:cNvSpPr>
          <p:nvPr/>
        </p:nvSpPr>
        <p:spPr bwMode="auto">
          <a:xfrm>
            <a:off x="474070" y="1299723"/>
            <a:ext cx="26860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9000">
                <a:solidFill>
                  <a:schemeClr val="tx1"/>
                </a:solidFill>
                <a:latin typeface="Helvetica" panose="020B0604020202020204" pitchFamily="34" charset="0"/>
              </a:defRPr>
            </a:lvl1pPr>
            <a:lvl2pPr marL="742950" indent="-285750">
              <a:defRPr sz="9000">
                <a:solidFill>
                  <a:schemeClr val="tx1"/>
                </a:solidFill>
                <a:latin typeface="Helvetica" panose="020B0604020202020204" pitchFamily="34" charset="0"/>
              </a:defRPr>
            </a:lvl2pPr>
            <a:lvl3pPr marL="1143000" indent="-228600">
              <a:defRPr sz="9000">
                <a:solidFill>
                  <a:schemeClr val="tx1"/>
                </a:solidFill>
                <a:latin typeface="Helvetica" panose="020B0604020202020204" pitchFamily="34" charset="0"/>
              </a:defRPr>
            </a:lvl3pPr>
            <a:lvl4pPr marL="1600200" indent="-228600">
              <a:defRPr sz="9000">
                <a:solidFill>
                  <a:schemeClr val="tx1"/>
                </a:solidFill>
                <a:latin typeface="Helvetica" panose="020B0604020202020204" pitchFamily="34" charset="0"/>
              </a:defRPr>
            </a:lvl4pPr>
            <a:lvl5pPr marL="2057400" indent="-228600">
              <a:defRPr sz="9000">
                <a:solidFill>
                  <a:schemeClr val="tx1"/>
                </a:solidFill>
                <a:latin typeface="Helvetica" panose="020B0604020202020204" pitchFamily="34" charset="0"/>
              </a:defRPr>
            </a:lvl5pPr>
            <a:lvl6pPr marL="2514600" indent="-228600" eaLnBrk="0" fontAlgn="base" hangingPunct="0">
              <a:spcBef>
                <a:spcPct val="0"/>
              </a:spcBef>
              <a:spcAft>
                <a:spcPct val="0"/>
              </a:spcAft>
              <a:defRPr sz="9000">
                <a:solidFill>
                  <a:schemeClr val="tx1"/>
                </a:solidFill>
                <a:latin typeface="Helvetica" panose="020B0604020202020204" pitchFamily="34" charset="0"/>
              </a:defRPr>
            </a:lvl6pPr>
            <a:lvl7pPr marL="2971800" indent="-228600" eaLnBrk="0" fontAlgn="base" hangingPunct="0">
              <a:spcBef>
                <a:spcPct val="0"/>
              </a:spcBef>
              <a:spcAft>
                <a:spcPct val="0"/>
              </a:spcAft>
              <a:defRPr sz="9000">
                <a:solidFill>
                  <a:schemeClr val="tx1"/>
                </a:solidFill>
                <a:latin typeface="Helvetica" panose="020B0604020202020204" pitchFamily="34" charset="0"/>
              </a:defRPr>
            </a:lvl7pPr>
            <a:lvl8pPr marL="3429000" indent="-228600" eaLnBrk="0" fontAlgn="base" hangingPunct="0">
              <a:spcBef>
                <a:spcPct val="0"/>
              </a:spcBef>
              <a:spcAft>
                <a:spcPct val="0"/>
              </a:spcAft>
              <a:defRPr sz="9000">
                <a:solidFill>
                  <a:schemeClr val="tx1"/>
                </a:solidFill>
                <a:latin typeface="Helvetica" panose="020B0604020202020204" pitchFamily="34" charset="0"/>
              </a:defRPr>
            </a:lvl8pPr>
            <a:lvl9pPr marL="3886200" indent="-228600" eaLnBrk="0" fontAlgn="base" hangingPunct="0">
              <a:spcBef>
                <a:spcPct val="0"/>
              </a:spcBef>
              <a:spcAft>
                <a:spcPct val="0"/>
              </a:spcAft>
              <a:defRPr sz="9000">
                <a:solidFill>
                  <a:schemeClr val="tx1"/>
                </a:solidFill>
                <a:latin typeface="Helvetica" panose="020B0604020202020204" pitchFamily="34" charset="0"/>
              </a:defRPr>
            </a:lvl9pPr>
          </a:lstStyle>
          <a:p>
            <a:r>
              <a:rPr lang="en-US" sz="1400" dirty="0">
                <a:latin typeface="+mn-lt"/>
              </a:rPr>
              <a:t>Decaying downstream turbulence</a:t>
            </a:r>
            <a:endParaRPr lang="cs-CZ" sz="1400" dirty="0">
              <a:latin typeface="+mn-lt"/>
            </a:endParaRPr>
          </a:p>
        </p:txBody>
      </p:sp>
      <p:sp>
        <p:nvSpPr>
          <p:cNvPr id="18" name="TextovéPole 39">
            <a:extLst>
              <a:ext uri="{FF2B5EF4-FFF2-40B4-BE49-F238E27FC236}">
                <a16:creationId xmlns:a16="http://schemas.microsoft.com/office/drawing/2014/main" id="{636AAFBB-5149-4F2E-A616-22297FE65641}"/>
              </a:ext>
            </a:extLst>
          </p:cNvPr>
          <p:cNvSpPr txBox="1">
            <a:spLocks noChangeArrowheads="1"/>
          </p:cNvSpPr>
          <p:nvPr/>
        </p:nvSpPr>
        <p:spPr bwMode="auto">
          <a:xfrm>
            <a:off x="5495795" y="1278558"/>
            <a:ext cx="1763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9000">
                <a:solidFill>
                  <a:schemeClr val="tx1"/>
                </a:solidFill>
                <a:latin typeface="Helvetica" panose="020B0604020202020204" pitchFamily="34" charset="0"/>
              </a:defRPr>
            </a:lvl1pPr>
            <a:lvl2pPr marL="742950" indent="-285750">
              <a:defRPr sz="9000">
                <a:solidFill>
                  <a:schemeClr val="tx1"/>
                </a:solidFill>
                <a:latin typeface="Helvetica" panose="020B0604020202020204" pitchFamily="34" charset="0"/>
              </a:defRPr>
            </a:lvl2pPr>
            <a:lvl3pPr marL="1143000" indent="-228600">
              <a:defRPr sz="9000">
                <a:solidFill>
                  <a:schemeClr val="tx1"/>
                </a:solidFill>
                <a:latin typeface="Helvetica" panose="020B0604020202020204" pitchFamily="34" charset="0"/>
              </a:defRPr>
            </a:lvl3pPr>
            <a:lvl4pPr marL="1600200" indent="-228600">
              <a:defRPr sz="9000">
                <a:solidFill>
                  <a:schemeClr val="tx1"/>
                </a:solidFill>
                <a:latin typeface="Helvetica" panose="020B0604020202020204" pitchFamily="34" charset="0"/>
              </a:defRPr>
            </a:lvl4pPr>
            <a:lvl5pPr marL="2057400" indent="-228600">
              <a:defRPr sz="9000">
                <a:solidFill>
                  <a:schemeClr val="tx1"/>
                </a:solidFill>
                <a:latin typeface="Helvetica" panose="020B0604020202020204" pitchFamily="34" charset="0"/>
              </a:defRPr>
            </a:lvl5pPr>
            <a:lvl6pPr marL="2514600" indent="-228600" eaLnBrk="0" fontAlgn="base" hangingPunct="0">
              <a:spcBef>
                <a:spcPct val="0"/>
              </a:spcBef>
              <a:spcAft>
                <a:spcPct val="0"/>
              </a:spcAft>
              <a:defRPr sz="9000">
                <a:solidFill>
                  <a:schemeClr val="tx1"/>
                </a:solidFill>
                <a:latin typeface="Helvetica" panose="020B0604020202020204" pitchFamily="34" charset="0"/>
              </a:defRPr>
            </a:lvl6pPr>
            <a:lvl7pPr marL="2971800" indent="-228600" eaLnBrk="0" fontAlgn="base" hangingPunct="0">
              <a:spcBef>
                <a:spcPct val="0"/>
              </a:spcBef>
              <a:spcAft>
                <a:spcPct val="0"/>
              </a:spcAft>
              <a:defRPr sz="9000">
                <a:solidFill>
                  <a:schemeClr val="tx1"/>
                </a:solidFill>
                <a:latin typeface="Helvetica" panose="020B0604020202020204" pitchFamily="34" charset="0"/>
              </a:defRPr>
            </a:lvl7pPr>
            <a:lvl8pPr marL="3429000" indent="-228600" eaLnBrk="0" fontAlgn="base" hangingPunct="0">
              <a:spcBef>
                <a:spcPct val="0"/>
              </a:spcBef>
              <a:spcAft>
                <a:spcPct val="0"/>
              </a:spcAft>
              <a:defRPr sz="9000">
                <a:solidFill>
                  <a:schemeClr val="tx1"/>
                </a:solidFill>
                <a:latin typeface="Helvetica" panose="020B0604020202020204" pitchFamily="34" charset="0"/>
              </a:defRPr>
            </a:lvl8pPr>
            <a:lvl9pPr marL="3886200" indent="-228600" eaLnBrk="0" fontAlgn="base" hangingPunct="0">
              <a:spcBef>
                <a:spcPct val="0"/>
              </a:spcBef>
              <a:spcAft>
                <a:spcPct val="0"/>
              </a:spcAft>
              <a:defRPr sz="9000">
                <a:solidFill>
                  <a:schemeClr val="tx1"/>
                </a:solidFill>
                <a:latin typeface="Helvetica" panose="020B0604020202020204" pitchFamily="34" charset="0"/>
              </a:defRPr>
            </a:lvl9pPr>
          </a:lstStyle>
          <a:p>
            <a:r>
              <a:rPr lang="en-US" sz="1400" dirty="0">
                <a:latin typeface="+mn-lt"/>
              </a:rPr>
              <a:t>Upstream turbulence</a:t>
            </a:r>
            <a:endParaRPr lang="cs-CZ" sz="1400" dirty="0">
              <a:latin typeface="+mn-lt"/>
            </a:endParaRPr>
          </a:p>
        </p:txBody>
      </p:sp>
      <p:sp>
        <p:nvSpPr>
          <p:cNvPr id="21" name="TextovéPole 32">
            <a:extLst>
              <a:ext uri="{FF2B5EF4-FFF2-40B4-BE49-F238E27FC236}">
                <a16:creationId xmlns:a16="http://schemas.microsoft.com/office/drawing/2014/main" id="{A05C744E-2A8A-45DA-A415-88997D43FA90}"/>
              </a:ext>
            </a:extLst>
          </p:cNvPr>
          <p:cNvSpPr txBox="1"/>
          <p:nvPr/>
        </p:nvSpPr>
        <p:spPr>
          <a:xfrm>
            <a:off x="3581160" y="2919814"/>
            <a:ext cx="864339" cy="338554"/>
          </a:xfrm>
          <a:prstGeom prst="rect">
            <a:avLst/>
          </a:prstGeom>
          <a:noFill/>
        </p:spPr>
        <p:txBody>
          <a:bodyPr wrap="none" rtlCol="0">
            <a:spAutoFit/>
          </a:bodyPr>
          <a:lstStyle/>
          <a:p>
            <a:r>
              <a:rPr lang="cs-CZ" sz="1600" dirty="0"/>
              <a:t>IP </a:t>
            </a:r>
            <a:r>
              <a:rPr lang="en-US" sz="1600" dirty="0"/>
              <a:t>shock</a:t>
            </a:r>
            <a:endParaRPr lang="cs-CZ" sz="1600" dirty="0"/>
          </a:p>
        </p:txBody>
      </p:sp>
      <p:pic>
        <p:nvPicPr>
          <p:cNvPr id="27" name="Picture 26">
            <a:extLst>
              <a:ext uri="{FF2B5EF4-FFF2-40B4-BE49-F238E27FC236}">
                <a16:creationId xmlns:a16="http://schemas.microsoft.com/office/drawing/2014/main" id="{C6CF06E0-D377-48F6-A3BB-87D80604F3BA}"/>
              </a:ext>
            </a:extLst>
          </p:cNvPr>
          <p:cNvPicPr>
            <a:picLocks noChangeAspect="1"/>
          </p:cNvPicPr>
          <p:nvPr/>
        </p:nvPicPr>
        <p:blipFill>
          <a:blip r:embed="rId5"/>
          <a:stretch>
            <a:fillRect/>
          </a:stretch>
        </p:blipFill>
        <p:spPr>
          <a:xfrm>
            <a:off x="9480375" y="1205080"/>
            <a:ext cx="2581871" cy="2228795"/>
          </a:xfrm>
          <a:prstGeom prst="rect">
            <a:avLst/>
          </a:prstGeom>
        </p:spPr>
      </p:pic>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FA0A78AC-59AC-4409-812E-4F3F2C3414BA}"/>
                  </a:ext>
                </a:extLst>
              </p:cNvPr>
              <p:cNvSpPr/>
              <p:nvPr/>
            </p:nvSpPr>
            <p:spPr>
              <a:xfrm>
                <a:off x="10759723" y="3559449"/>
                <a:ext cx="124322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cs-CZ" i="1" smtClean="0">
                              <a:solidFill>
                                <a:srgbClr val="FF0000"/>
                              </a:solidFill>
                              <a:latin typeface="Cambria Math" panose="02040503050406030204" pitchFamily="18" charset="0"/>
                            </a:rPr>
                          </m:ctrlPr>
                        </m:sSubPr>
                        <m:e>
                          <m:r>
                            <a:rPr lang="cs-CZ" i="1">
                              <a:solidFill>
                                <a:srgbClr val="FF0000"/>
                              </a:solidFill>
                              <a:latin typeface="Cambria Math"/>
                            </a:rPr>
                            <m:t>𝐸</m:t>
                          </m:r>
                        </m:e>
                        <m:sub>
                          <m:r>
                            <a:rPr lang="cs-CZ" i="1">
                              <a:solidFill>
                                <a:srgbClr val="FF0000"/>
                              </a:solidFill>
                              <a:latin typeface="Cambria Math"/>
                            </a:rPr>
                            <m:t>𝑘</m:t>
                          </m:r>
                        </m:sub>
                      </m:sSub>
                      <m:r>
                        <a:rPr lang="cs-CZ" i="1">
                          <a:solidFill>
                            <a:srgbClr val="FF0000"/>
                          </a:solidFill>
                          <a:latin typeface="Cambria Math"/>
                          <a:ea typeface="Cambria Math"/>
                        </a:rPr>
                        <m:t>∝</m:t>
                      </m:r>
                      <m:sSup>
                        <m:sSupPr>
                          <m:ctrlPr>
                            <a:rPr lang="cs-CZ" i="1">
                              <a:solidFill>
                                <a:srgbClr val="FF0000"/>
                              </a:solidFill>
                              <a:latin typeface="Cambria Math" panose="02040503050406030204" pitchFamily="18" charset="0"/>
                              <a:ea typeface="Cambria Math"/>
                            </a:rPr>
                          </m:ctrlPr>
                        </m:sSupPr>
                        <m:e>
                          <m:r>
                            <a:rPr lang="cs-CZ" i="1">
                              <a:solidFill>
                                <a:srgbClr val="FF0000"/>
                              </a:solidFill>
                              <a:latin typeface="Cambria Math"/>
                              <a:ea typeface="Cambria Math"/>
                            </a:rPr>
                            <m:t>𝑡</m:t>
                          </m:r>
                        </m:e>
                        <m:sup>
                          <m:r>
                            <a:rPr lang="cs-CZ" i="1">
                              <a:solidFill>
                                <a:srgbClr val="FF0000"/>
                              </a:solidFill>
                              <a:latin typeface="Cambria Math"/>
                              <a:ea typeface="Cambria Math"/>
                            </a:rPr>
                            <m:t>−1</m:t>
                          </m:r>
                          <m:r>
                            <a:rPr lang="en-US" b="0" i="1" smtClean="0">
                              <a:solidFill>
                                <a:srgbClr val="FF0000"/>
                              </a:solidFill>
                              <a:latin typeface="Cambria Math" panose="02040503050406030204" pitchFamily="18" charset="0"/>
                              <a:ea typeface="Cambria Math"/>
                            </a:rPr>
                            <m:t>.2</m:t>
                          </m:r>
                        </m:sup>
                      </m:sSup>
                    </m:oMath>
                  </m:oMathPara>
                </a14:m>
                <a:endParaRPr lang="cs-CZ" dirty="0"/>
              </a:p>
            </p:txBody>
          </p:sp>
        </mc:Choice>
        <mc:Fallback xmlns="">
          <p:sp>
            <p:nvSpPr>
              <p:cNvPr id="31" name="Rectangle 30">
                <a:extLst>
                  <a:ext uri="{FF2B5EF4-FFF2-40B4-BE49-F238E27FC236}">
                    <a16:creationId xmlns:a16="http://schemas.microsoft.com/office/drawing/2014/main" id="{FA0A78AC-59AC-4409-812E-4F3F2C3414BA}"/>
                  </a:ext>
                </a:extLst>
              </p:cNvPr>
              <p:cNvSpPr>
                <a:spLocks noRot="1" noChangeAspect="1" noMove="1" noResize="1" noEditPoints="1" noAdjustHandles="1" noChangeArrowheads="1" noChangeShapeType="1" noTextEdit="1"/>
              </p:cNvSpPr>
              <p:nvPr/>
            </p:nvSpPr>
            <p:spPr>
              <a:xfrm>
                <a:off x="10759723" y="3559449"/>
                <a:ext cx="1243225"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94871B46-22A7-4E29-859E-7152FCD0F171}"/>
                  </a:ext>
                </a:extLst>
              </p:cNvPr>
              <p:cNvSpPr/>
              <p:nvPr/>
            </p:nvSpPr>
            <p:spPr>
              <a:xfrm>
                <a:off x="10751312" y="3896278"/>
                <a:ext cx="124117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cs-CZ" i="1" smtClean="0">
                              <a:solidFill>
                                <a:srgbClr val="0070C0"/>
                              </a:solidFill>
                              <a:latin typeface="Cambria Math" panose="02040503050406030204" pitchFamily="18" charset="0"/>
                            </a:rPr>
                          </m:ctrlPr>
                        </m:sSubPr>
                        <m:e>
                          <m:r>
                            <a:rPr lang="cs-CZ" i="1">
                              <a:solidFill>
                                <a:srgbClr val="0070C0"/>
                              </a:solidFill>
                              <a:latin typeface="Cambria Math"/>
                            </a:rPr>
                            <m:t>𝐸</m:t>
                          </m:r>
                        </m:e>
                        <m:sub>
                          <m:r>
                            <a:rPr lang="en-US" b="0" i="1" smtClean="0">
                              <a:solidFill>
                                <a:srgbClr val="0070C0"/>
                              </a:solidFill>
                              <a:latin typeface="Cambria Math" panose="02040503050406030204" pitchFamily="18" charset="0"/>
                            </a:rPr>
                            <m:t>𝑏</m:t>
                          </m:r>
                        </m:sub>
                      </m:sSub>
                      <m:r>
                        <a:rPr lang="cs-CZ" i="1">
                          <a:solidFill>
                            <a:srgbClr val="0070C0"/>
                          </a:solidFill>
                          <a:latin typeface="Cambria Math"/>
                          <a:ea typeface="Cambria Math"/>
                        </a:rPr>
                        <m:t>∝</m:t>
                      </m:r>
                      <m:sSup>
                        <m:sSupPr>
                          <m:ctrlPr>
                            <a:rPr lang="cs-CZ" i="1">
                              <a:solidFill>
                                <a:srgbClr val="0070C0"/>
                              </a:solidFill>
                              <a:latin typeface="Cambria Math" panose="02040503050406030204" pitchFamily="18" charset="0"/>
                              <a:ea typeface="Cambria Math"/>
                            </a:rPr>
                          </m:ctrlPr>
                        </m:sSupPr>
                        <m:e>
                          <m:r>
                            <a:rPr lang="cs-CZ" i="1">
                              <a:solidFill>
                                <a:srgbClr val="0070C0"/>
                              </a:solidFill>
                              <a:latin typeface="Cambria Math"/>
                              <a:ea typeface="Cambria Math"/>
                            </a:rPr>
                            <m:t>𝑡</m:t>
                          </m:r>
                        </m:e>
                        <m:sup>
                          <m:r>
                            <a:rPr lang="cs-CZ" i="1">
                              <a:solidFill>
                                <a:srgbClr val="0070C0"/>
                              </a:solidFill>
                              <a:latin typeface="Cambria Math"/>
                              <a:ea typeface="Cambria Math"/>
                            </a:rPr>
                            <m:t>−1</m:t>
                          </m:r>
                          <m:r>
                            <a:rPr lang="en-US" b="0" i="1" smtClean="0">
                              <a:solidFill>
                                <a:srgbClr val="0070C0"/>
                              </a:solidFill>
                              <a:latin typeface="Cambria Math" panose="02040503050406030204" pitchFamily="18" charset="0"/>
                              <a:ea typeface="Cambria Math"/>
                            </a:rPr>
                            <m:t>.2</m:t>
                          </m:r>
                        </m:sup>
                      </m:sSup>
                    </m:oMath>
                  </m:oMathPara>
                </a14:m>
                <a:endParaRPr lang="cs-CZ" dirty="0">
                  <a:solidFill>
                    <a:srgbClr val="0070C0"/>
                  </a:solidFill>
                </a:endParaRPr>
              </a:p>
            </p:txBody>
          </p:sp>
        </mc:Choice>
        <mc:Fallback xmlns="">
          <p:sp>
            <p:nvSpPr>
              <p:cNvPr id="32" name="Rectangle 31">
                <a:extLst>
                  <a:ext uri="{FF2B5EF4-FFF2-40B4-BE49-F238E27FC236}">
                    <a16:creationId xmlns:a16="http://schemas.microsoft.com/office/drawing/2014/main" id="{94871B46-22A7-4E29-859E-7152FCD0F171}"/>
                  </a:ext>
                </a:extLst>
              </p:cNvPr>
              <p:cNvSpPr>
                <a:spLocks noRot="1" noChangeAspect="1" noMove="1" noResize="1" noEditPoints="1" noAdjustHandles="1" noChangeArrowheads="1" noChangeShapeType="1" noTextEdit="1"/>
              </p:cNvSpPr>
              <p:nvPr/>
            </p:nvSpPr>
            <p:spPr>
              <a:xfrm>
                <a:off x="10751312" y="3896278"/>
                <a:ext cx="1241173"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Obdélník 14">
                <a:extLst>
                  <a:ext uri="{FF2B5EF4-FFF2-40B4-BE49-F238E27FC236}">
                    <a16:creationId xmlns:a16="http://schemas.microsoft.com/office/drawing/2014/main" id="{080CACF0-A0EF-4EC0-816A-D40625093C1A}"/>
                  </a:ext>
                </a:extLst>
              </p:cNvPr>
              <p:cNvSpPr/>
              <p:nvPr/>
            </p:nvSpPr>
            <p:spPr>
              <a:xfrm>
                <a:off x="8968068" y="3982123"/>
                <a:ext cx="100566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cs-CZ" i="1" smtClean="0">
                              <a:solidFill>
                                <a:srgbClr val="7030A0"/>
                              </a:solidFill>
                              <a:latin typeface="Cambria Math" panose="02040503050406030204" pitchFamily="18" charset="0"/>
                            </a:rPr>
                          </m:ctrlPr>
                        </m:sSubPr>
                        <m:e>
                          <m:r>
                            <a:rPr lang="cs-CZ" i="1">
                              <a:solidFill>
                                <a:srgbClr val="7030A0"/>
                              </a:solidFill>
                              <a:latin typeface="Cambria Math"/>
                            </a:rPr>
                            <m:t>𝑡</m:t>
                          </m:r>
                        </m:e>
                        <m:sub>
                          <m:r>
                            <a:rPr lang="cs-CZ" i="1">
                              <a:solidFill>
                                <a:srgbClr val="7030A0"/>
                              </a:solidFill>
                              <a:latin typeface="Cambria Math"/>
                            </a:rPr>
                            <m:t>𝑑</m:t>
                          </m:r>
                        </m:sub>
                      </m:sSub>
                      <m:r>
                        <a:rPr lang="cs-CZ" b="0" i="1" smtClean="0">
                          <a:solidFill>
                            <a:srgbClr val="7030A0"/>
                          </a:solidFill>
                          <a:latin typeface="Cambria Math"/>
                        </a:rPr>
                        <m:t>=10</m:t>
                      </m:r>
                    </m:oMath>
                  </m:oMathPara>
                </a14:m>
                <a:endParaRPr lang="cs-CZ" dirty="0"/>
              </a:p>
            </p:txBody>
          </p:sp>
        </mc:Choice>
        <mc:Fallback xmlns="">
          <p:sp>
            <p:nvSpPr>
              <p:cNvPr id="46" name="Obdélník 14">
                <a:extLst>
                  <a:ext uri="{FF2B5EF4-FFF2-40B4-BE49-F238E27FC236}">
                    <a16:creationId xmlns:a16="http://schemas.microsoft.com/office/drawing/2014/main" id="{080CACF0-A0EF-4EC0-816A-D40625093C1A}"/>
                  </a:ext>
                </a:extLst>
              </p:cNvPr>
              <p:cNvSpPr>
                <a:spLocks noRot="1" noChangeAspect="1" noMove="1" noResize="1" noEditPoints="1" noAdjustHandles="1" noChangeArrowheads="1" noChangeShapeType="1" noTextEdit="1"/>
              </p:cNvSpPr>
              <p:nvPr/>
            </p:nvSpPr>
            <p:spPr>
              <a:xfrm>
                <a:off x="8968068" y="3982123"/>
                <a:ext cx="1005660" cy="369332"/>
              </a:xfrm>
              <a:prstGeom prst="rect">
                <a:avLst/>
              </a:prstGeom>
              <a:blipFill>
                <a:blip r:embed="rId8"/>
                <a:stretch>
                  <a:fillRect/>
                </a:stretch>
              </a:blipFill>
            </p:spPr>
            <p:txBody>
              <a:bodyPr/>
              <a:lstStyle/>
              <a:p>
                <a:r>
                  <a:rPr lang="en-US">
                    <a:noFill/>
                  </a:rPr>
                  <a:t> </a:t>
                </a:r>
              </a:p>
            </p:txBody>
          </p:sp>
        </mc:Fallback>
      </mc:AlternateContent>
      <p:cxnSp>
        <p:nvCxnSpPr>
          <p:cNvPr id="47" name="Přímá spojnice se šipkou 9">
            <a:extLst>
              <a:ext uri="{FF2B5EF4-FFF2-40B4-BE49-F238E27FC236}">
                <a16:creationId xmlns:a16="http://schemas.microsoft.com/office/drawing/2014/main" id="{486A2022-EC7E-4AFF-8576-889B1BA3C70C}"/>
              </a:ext>
            </a:extLst>
          </p:cNvPr>
          <p:cNvCxnSpPr>
            <a:cxnSpLocks/>
          </p:cNvCxnSpPr>
          <p:nvPr/>
        </p:nvCxnSpPr>
        <p:spPr>
          <a:xfrm>
            <a:off x="8978531" y="4080944"/>
            <a:ext cx="0" cy="1102981"/>
          </a:xfrm>
          <a:prstGeom prst="straightConnector1">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pic>
        <p:nvPicPr>
          <p:cNvPr id="50" name="Picture 49">
            <a:extLst>
              <a:ext uri="{FF2B5EF4-FFF2-40B4-BE49-F238E27FC236}">
                <a16:creationId xmlns:a16="http://schemas.microsoft.com/office/drawing/2014/main" id="{68DD591C-6211-4D5F-A01B-7ACB4436B9B9}"/>
              </a:ext>
            </a:extLst>
          </p:cNvPr>
          <p:cNvPicPr>
            <a:picLocks noChangeAspect="1"/>
          </p:cNvPicPr>
          <p:nvPr/>
        </p:nvPicPr>
        <p:blipFill>
          <a:blip r:embed="rId9"/>
          <a:stretch>
            <a:fillRect/>
          </a:stretch>
        </p:blipFill>
        <p:spPr>
          <a:xfrm>
            <a:off x="7665029" y="5605659"/>
            <a:ext cx="4397218" cy="315134"/>
          </a:xfrm>
          <a:prstGeom prst="rect">
            <a:avLst/>
          </a:prstGeom>
        </p:spPr>
      </p:pic>
      <p:cxnSp>
        <p:nvCxnSpPr>
          <p:cNvPr id="51" name="Přímá spojnice se šipkou 19">
            <a:extLst>
              <a:ext uri="{FF2B5EF4-FFF2-40B4-BE49-F238E27FC236}">
                <a16:creationId xmlns:a16="http://schemas.microsoft.com/office/drawing/2014/main" id="{6BB7E4F2-C8F6-4950-9B96-72E3DF1A4091}"/>
              </a:ext>
            </a:extLst>
          </p:cNvPr>
          <p:cNvCxnSpPr>
            <a:cxnSpLocks/>
          </p:cNvCxnSpPr>
          <p:nvPr/>
        </p:nvCxnSpPr>
        <p:spPr>
          <a:xfrm>
            <a:off x="3791744" y="5616535"/>
            <a:ext cx="0" cy="199518"/>
          </a:xfrm>
          <a:prstGeom prst="straightConnector1">
            <a:avLst/>
          </a:prstGeom>
          <a:ln w="158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FD674E9A-B242-4E00-B54A-6406A17619C0}"/>
              </a:ext>
            </a:extLst>
          </p:cNvPr>
          <p:cNvSpPr txBox="1"/>
          <p:nvPr/>
        </p:nvSpPr>
        <p:spPr>
          <a:xfrm>
            <a:off x="622015" y="6020194"/>
            <a:ext cx="6339458" cy="369332"/>
          </a:xfrm>
          <a:prstGeom prst="rect">
            <a:avLst/>
          </a:prstGeom>
          <a:noFill/>
          <a:ln w="38100">
            <a:solidFill>
              <a:schemeClr val="tx1">
                <a:lumMod val="65000"/>
                <a:lumOff val="35000"/>
              </a:schemeClr>
            </a:solidFill>
          </a:ln>
        </p:spPr>
        <p:txBody>
          <a:bodyPr wrap="square" rtlCol="0">
            <a:spAutoFit/>
          </a:bodyPr>
          <a:lstStyle/>
          <a:p>
            <a:r>
              <a:rPr lang="en-US" dirty="0"/>
              <a:t>Q: </a:t>
            </a:r>
            <a:r>
              <a:rPr lang="en-US" b="1" dirty="0"/>
              <a:t>Is this energy transformed into random particle motion–heat?</a:t>
            </a:r>
            <a:endParaRPr lang="cs-CZ" b="1" dirty="0"/>
          </a:p>
        </p:txBody>
      </p:sp>
      <p:sp useBgFill="1">
        <p:nvSpPr>
          <p:cNvPr id="20" name="Obdélník 19"/>
          <p:cNvSpPr/>
          <p:nvPr/>
        </p:nvSpPr>
        <p:spPr>
          <a:xfrm>
            <a:off x="5172638" y="1626765"/>
            <a:ext cx="1304445" cy="16145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Obrázek 17">
            <a:extLst>
              <a:ext uri="{FF2B5EF4-FFF2-40B4-BE49-F238E27FC236}">
                <a16:creationId xmlns:a16="http://schemas.microsoft.com/office/drawing/2014/main" id="{0A83938D-81FF-4C48-9288-3E4498D4C1B3}"/>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8796" y="1633477"/>
            <a:ext cx="1201577" cy="1202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Obrázek 122">
            <a:extLst>
              <a:ext uri="{FF2B5EF4-FFF2-40B4-BE49-F238E27FC236}">
                <a16:creationId xmlns:a16="http://schemas.microsoft.com/office/drawing/2014/main" id="{28C9F5A9-2003-42A5-99F1-1F1A49216DF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789507" y="1634068"/>
            <a:ext cx="1201920" cy="120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Obrázek 123">
            <a:extLst>
              <a:ext uri="{FF2B5EF4-FFF2-40B4-BE49-F238E27FC236}">
                <a16:creationId xmlns:a16="http://schemas.microsoft.com/office/drawing/2014/main" id="{94A8F95D-AA02-4AC4-B0FE-3C9069A4EE64}"/>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592320" y="1632625"/>
            <a:ext cx="1203363" cy="120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Obrázek 122">
            <a:extLst>
              <a:ext uri="{FF2B5EF4-FFF2-40B4-BE49-F238E27FC236}">
                <a16:creationId xmlns:a16="http://schemas.microsoft.com/office/drawing/2014/main" id="{28C9F5A9-2003-42A5-99F1-1F1A49216DF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989543" y="1628800"/>
            <a:ext cx="1201920" cy="120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Obrázek 123">
            <a:extLst>
              <a:ext uri="{FF2B5EF4-FFF2-40B4-BE49-F238E27FC236}">
                <a16:creationId xmlns:a16="http://schemas.microsoft.com/office/drawing/2014/main" id="{94A8F95D-AA02-4AC4-B0FE-3C9069A4EE64}"/>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793400" y="1631182"/>
            <a:ext cx="1203363" cy="120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Obrázek 17">
            <a:extLst>
              <a:ext uri="{FF2B5EF4-FFF2-40B4-BE49-F238E27FC236}">
                <a16:creationId xmlns:a16="http://schemas.microsoft.com/office/drawing/2014/main" id="{0A83938D-81FF-4C48-9288-3E4498D4C1B3}"/>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87930" y="1633477"/>
            <a:ext cx="1201577" cy="1202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Přímá spojnice 8"/>
          <p:cNvCxnSpPr/>
          <p:nvPr/>
        </p:nvCxnSpPr>
        <p:spPr>
          <a:xfrm flipH="1">
            <a:off x="3989543" y="1628800"/>
            <a:ext cx="7220" cy="1208450"/>
          </a:xfrm>
          <a:prstGeom prst="line">
            <a:avLst/>
          </a:prstGeom>
          <a:ln w="50800">
            <a:solidFill>
              <a:srgbClr val="0070C0">
                <a:alpha val="79000"/>
              </a:srgb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32B163F-013E-4BC0-844F-DBF1537A2EE6}"/>
              </a:ext>
            </a:extLst>
          </p:cNvPr>
          <p:cNvPicPr>
            <a:picLocks noChangeAspect="1"/>
          </p:cNvPicPr>
          <p:nvPr/>
        </p:nvPicPr>
        <p:blipFill>
          <a:blip r:embed="rId13"/>
          <a:stretch>
            <a:fillRect/>
          </a:stretch>
        </p:blipFill>
        <p:spPr>
          <a:xfrm>
            <a:off x="7665703" y="1204875"/>
            <a:ext cx="1773942" cy="2242590"/>
          </a:xfrm>
          <a:prstGeom prst="rect">
            <a:avLst/>
          </a:prstGeom>
        </p:spPr>
      </p:pic>
      <p:sp>
        <p:nvSpPr>
          <p:cNvPr id="8" name="Rectangle 7">
            <a:extLst>
              <a:ext uri="{FF2B5EF4-FFF2-40B4-BE49-F238E27FC236}">
                <a16:creationId xmlns:a16="http://schemas.microsoft.com/office/drawing/2014/main" id="{720E6602-380E-41E2-8A86-7E9981DBB4F4}"/>
              </a:ext>
            </a:extLst>
          </p:cNvPr>
          <p:cNvSpPr/>
          <p:nvPr/>
        </p:nvSpPr>
        <p:spPr>
          <a:xfrm>
            <a:off x="2069344" y="603764"/>
            <a:ext cx="3854838" cy="646331"/>
          </a:xfrm>
          <a:prstGeom prst="rect">
            <a:avLst/>
          </a:prstGeom>
        </p:spPr>
        <p:txBody>
          <a:bodyPr wrap="none">
            <a:spAutoFit/>
          </a:bodyPr>
          <a:lstStyle/>
          <a:p>
            <a:pPr algn="ctr"/>
            <a:r>
              <a:rPr lang="en-US" dirty="0"/>
              <a:t>Illustrative animation of the interaction</a:t>
            </a:r>
          </a:p>
          <a:p>
            <a:pPr algn="ctr"/>
            <a:r>
              <a:rPr lang="en-US" dirty="0"/>
              <a:t>(IP shock frame)</a:t>
            </a:r>
          </a:p>
        </p:txBody>
      </p:sp>
      <p:sp>
        <p:nvSpPr>
          <p:cNvPr id="45" name="Rectangle 44">
            <a:extLst>
              <a:ext uri="{FF2B5EF4-FFF2-40B4-BE49-F238E27FC236}">
                <a16:creationId xmlns:a16="http://schemas.microsoft.com/office/drawing/2014/main" id="{A65206B7-B975-4D33-9EE9-FF1184D89DF4}"/>
              </a:ext>
            </a:extLst>
          </p:cNvPr>
          <p:cNvSpPr/>
          <p:nvPr/>
        </p:nvSpPr>
        <p:spPr>
          <a:xfrm>
            <a:off x="10001119" y="937207"/>
            <a:ext cx="2194832" cy="276999"/>
          </a:xfrm>
          <a:prstGeom prst="rect">
            <a:avLst/>
          </a:prstGeom>
        </p:spPr>
        <p:txBody>
          <a:bodyPr wrap="none">
            <a:spAutoFit/>
          </a:bodyPr>
          <a:lstStyle/>
          <a:p>
            <a:r>
              <a:rPr lang="en-US" sz="1200" i="1" dirty="0"/>
              <a:t>Adapted from Pit</a:t>
            </a:r>
            <a:r>
              <a:rPr lang="cs-CZ" sz="1200" i="1" dirty="0"/>
              <a:t>ňa et al. </a:t>
            </a:r>
            <a:r>
              <a:rPr lang="en-US" sz="1200" i="1" dirty="0"/>
              <a:t>(</a:t>
            </a:r>
            <a:r>
              <a:rPr lang="cs-CZ" sz="1200" i="1" dirty="0"/>
              <a:t>20</a:t>
            </a:r>
            <a:r>
              <a:rPr lang="en-US" sz="1200" i="1" dirty="0"/>
              <a:t>16)</a:t>
            </a:r>
          </a:p>
        </p:txBody>
      </p:sp>
      <p:sp>
        <p:nvSpPr>
          <p:cNvPr id="48" name="Rectangle 47">
            <a:extLst>
              <a:ext uri="{FF2B5EF4-FFF2-40B4-BE49-F238E27FC236}">
                <a16:creationId xmlns:a16="http://schemas.microsoft.com/office/drawing/2014/main" id="{F4AFA727-210E-4DEE-9D8F-D7C1B679EF3F}"/>
              </a:ext>
            </a:extLst>
          </p:cNvPr>
          <p:cNvSpPr/>
          <p:nvPr/>
        </p:nvSpPr>
        <p:spPr>
          <a:xfrm>
            <a:off x="7519600" y="937207"/>
            <a:ext cx="2067617" cy="276999"/>
          </a:xfrm>
          <a:prstGeom prst="rect">
            <a:avLst/>
          </a:prstGeom>
        </p:spPr>
        <p:txBody>
          <a:bodyPr wrap="none">
            <a:spAutoFit/>
          </a:bodyPr>
          <a:lstStyle/>
          <a:p>
            <a:r>
              <a:rPr lang="en-US" sz="1200" i="1" dirty="0"/>
              <a:t>Adapted from Borovsky</a:t>
            </a:r>
            <a:r>
              <a:rPr lang="cs-CZ" sz="1200" i="1" dirty="0"/>
              <a:t> </a:t>
            </a:r>
            <a:r>
              <a:rPr lang="en-US" sz="1200" i="1" dirty="0"/>
              <a:t>(</a:t>
            </a:r>
            <a:r>
              <a:rPr lang="cs-CZ" sz="1200" i="1" dirty="0"/>
              <a:t>20</a:t>
            </a:r>
            <a:r>
              <a:rPr lang="en-US" sz="1200" i="1" dirty="0"/>
              <a:t>19)</a:t>
            </a:r>
          </a:p>
        </p:txBody>
      </p:sp>
      <p:sp>
        <p:nvSpPr>
          <p:cNvPr id="49" name="Rectangle 48">
            <a:extLst>
              <a:ext uri="{FF2B5EF4-FFF2-40B4-BE49-F238E27FC236}">
                <a16:creationId xmlns:a16="http://schemas.microsoft.com/office/drawing/2014/main" id="{938C3E40-AF4A-47E1-8B7E-AF2A7B07F782}"/>
              </a:ext>
            </a:extLst>
          </p:cNvPr>
          <p:cNvSpPr/>
          <p:nvPr/>
        </p:nvSpPr>
        <p:spPr>
          <a:xfrm>
            <a:off x="10001119" y="5927861"/>
            <a:ext cx="2194832" cy="276999"/>
          </a:xfrm>
          <a:prstGeom prst="rect">
            <a:avLst/>
          </a:prstGeom>
        </p:spPr>
        <p:txBody>
          <a:bodyPr wrap="none">
            <a:spAutoFit/>
          </a:bodyPr>
          <a:lstStyle/>
          <a:p>
            <a:r>
              <a:rPr lang="en-US" sz="1200" i="1" dirty="0"/>
              <a:t>Adapted from Pit</a:t>
            </a:r>
            <a:r>
              <a:rPr lang="cs-CZ" sz="1200" i="1" dirty="0"/>
              <a:t>ňa et al. </a:t>
            </a:r>
            <a:r>
              <a:rPr lang="en-US" sz="1200" i="1" dirty="0"/>
              <a:t>(</a:t>
            </a:r>
            <a:r>
              <a:rPr lang="cs-CZ" sz="1200" i="1" dirty="0"/>
              <a:t>20</a:t>
            </a:r>
            <a:r>
              <a:rPr lang="en-US" sz="1200" i="1" dirty="0"/>
              <a:t>17)</a:t>
            </a:r>
          </a:p>
        </p:txBody>
      </p:sp>
      <p:sp>
        <p:nvSpPr>
          <p:cNvPr id="30" name="TextBox 29">
            <a:extLst>
              <a:ext uri="{FF2B5EF4-FFF2-40B4-BE49-F238E27FC236}">
                <a16:creationId xmlns:a16="http://schemas.microsoft.com/office/drawing/2014/main" id="{34E99889-1BF5-4D5A-9C9C-8DD6FC4ADBD2}"/>
              </a:ext>
            </a:extLst>
          </p:cNvPr>
          <p:cNvSpPr txBox="1"/>
          <p:nvPr/>
        </p:nvSpPr>
        <p:spPr>
          <a:xfrm>
            <a:off x="5284436" y="1695697"/>
            <a:ext cx="2266396" cy="1077218"/>
          </a:xfrm>
          <a:prstGeom prst="rect">
            <a:avLst/>
          </a:prstGeom>
          <a:noFill/>
          <a:ln w="25400">
            <a:solidFill>
              <a:schemeClr val="tx1">
                <a:lumMod val="65000"/>
                <a:lumOff val="35000"/>
              </a:schemeClr>
            </a:solidFill>
          </a:ln>
        </p:spPr>
        <p:txBody>
          <a:bodyPr wrap="square" rtlCol="0">
            <a:spAutoFit/>
          </a:bodyPr>
          <a:lstStyle/>
          <a:p>
            <a:r>
              <a:rPr lang="en-US" sz="1600" dirty="0"/>
              <a:t>Color codes the amplitude of perpendicular  magnetic field fluctuations</a:t>
            </a:r>
            <a:endParaRPr lang="cs-CZ" sz="1600" dirty="0"/>
          </a:p>
        </p:txBody>
      </p:sp>
    </p:spTree>
    <p:extLst>
      <p:ext uri="{BB962C8B-B14F-4D97-AF65-F5344CB8AC3E}">
        <p14:creationId xmlns:p14="http://schemas.microsoft.com/office/powerpoint/2010/main" val="302806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repeatCount="indefinite" fill="hold" nodeType="clickEffect">
                                  <p:stCondLst>
                                    <p:cond delay="0"/>
                                  </p:stCondLst>
                                  <p:childTnLst>
                                    <p:animEffect transition="out" filter="wipe(left)">
                                      <p:cBhvr>
                                        <p:cTn id="6" dur="10000"/>
                                        <p:tgtEl>
                                          <p:spTgt spid="10"/>
                                        </p:tgtEl>
                                      </p:cBhvr>
                                    </p:animEffect>
                                    <p:set>
                                      <p:cBhvr>
                                        <p:cTn id="7" dur="1" fill="hold">
                                          <p:stCondLst>
                                            <p:cond delay="9999"/>
                                          </p:stCondLst>
                                        </p:cTn>
                                        <p:tgtEl>
                                          <p:spTgt spid="10"/>
                                        </p:tgtEl>
                                        <p:attrNameLst>
                                          <p:attrName>style.visibility</p:attrName>
                                        </p:attrNameLst>
                                      </p:cBhvr>
                                      <p:to>
                                        <p:strVal val="hidden"/>
                                      </p:to>
                                    </p:set>
                                  </p:childTnLst>
                                </p:cTn>
                              </p:par>
                              <p:par>
                                <p:cTn id="8" presetID="42" presetClass="path" presetSubtype="0" repeatCount="indefinite" fill="hold" nodeType="withEffect">
                                  <p:stCondLst>
                                    <p:cond delay="0"/>
                                  </p:stCondLst>
                                  <p:childTnLst>
                                    <p:animMotion origin="layout" path="M 4.58333E-6 4.07407E-6 L -0.09688 0.00023 " pathEditMode="relative" rAng="0" ptsTypes="AA">
                                      <p:cBhvr>
                                        <p:cTn id="9" dur="10000" fill="hold"/>
                                        <p:tgtEl>
                                          <p:spTgt spid="10"/>
                                        </p:tgtEl>
                                        <p:attrNameLst>
                                          <p:attrName>ppt_x</p:attrName>
                                          <p:attrName>ppt_y</p:attrName>
                                        </p:attrNameLst>
                                      </p:cBhvr>
                                      <p:rCtr x="-4844" y="0"/>
                                    </p:animMotion>
                                  </p:childTnLst>
                                </p:cTn>
                              </p:par>
                              <p:par>
                                <p:cTn id="10" presetID="42" presetClass="path" presetSubtype="0" repeatCount="indefinite" fill="hold" nodeType="withEffect">
                                  <p:stCondLst>
                                    <p:cond delay="0"/>
                                  </p:stCondLst>
                                  <p:childTnLst>
                                    <p:animMotion origin="layout" path="M -3.33333E-6 4.07407E-6 L -0.0987 2.59259E-6 " pathEditMode="relative" rAng="0" ptsTypes="AA">
                                      <p:cBhvr>
                                        <p:cTn id="11" dur="10000" fill="hold"/>
                                        <p:tgtEl>
                                          <p:spTgt spid="7"/>
                                        </p:tgtEl>
                                        <p:attrNameLst>
                                          <p:attrName>ppt_x</p:attrName>
                                          <p:attrName>ppt_y</p:attrName>
                                        </p:attrNameLst>
                                      </p:cBhvr>
                                      <p:rCtr x="-5065" y="0"/>
                                    </p:animMotion>
                                  </p:childTnLst>
                                </p:cTn>
                              </p:par>
                              <p:par>
                                <p:cTn id="12" presetID="42" presetClass="path" presetSubtype="0" repeatCount="indefinite" fill="hold" nodeType="withEffect">
                                  <p:stCondLst>
                                    <p:cond delay="0"/>
                                  </p:stCondLst>
                                  <p:childTnLst>
                                    <p:animMotion origin="layout" path="M -4.79167E-6 -4.44444E-6 L -0.09687 0.00024 " pathEditMode="relative" rAng="0" ptsTypes="AA">
                                      <p:cBhvr>
                                        <p:cTn id="13" dur="40000" fill="hold"/>
                                        <p:tgtEl>
                                          <p:spTgt spid="43"/>
                                        </p:tgtEl>
                                        <p:attrNameLst>
                                          <p:attrName>ppt_x</p:attrName>
                                          <p:attrName>ppt_y</p:attrName>
                                        </p:attrNameLst>
                                      </p:cBhvr>
                                      <p:rCtr x="-4844" y="0"/>
                                    </p:animMotion>
                                  </p:childTnLst>
                                </p:cTn>
                              </p:par>
                              <p:par>
                                <p:cTn id="14" presetID="22" presetClass="exit" presetSubtype="8" repeatCount="indefinite" fill="hold" nodeType="withEffect">
                                  <p:stCondLst>
                                    <p:cond delay="0"/>
                                  </p:stCondLst>
                                  <p:childTnLst>
                                    <p:animEffect transition="out" filter="wipe(left)">
                                      <p:cBhvr>
                                        <p:cTn id="15" dur="40000"/>
                                        <p:tgtEl>
                                          <p:spTgt spid="43"/>
                                        </p:tgtEl>
                                      </p:cBhvr>
                                    </p:animEffect>
                                    <p:set>
                                      <p:cBhvr>
                                        <p:cTn id="16" dur="1" fill="hold">
                                          <p:stCondLst>
                                            <p:cond delay="39999"/>
                                          </p:stCondLst>
                                        </p:cTn>
                                        <p:tgtEl>
                                          <p:spTgt spid="43"/>
                                        </p:tgtEl>
                                        <p:attrNameLst>
                                          <p:attrName>style.visibility</p:attrName>
                                        </p:attrNameLst>
                                      </p:cBhvr>
                                      <p:to>
                                        <p:strVal val="hidden"/>
                                      </p:to>
                                    </p:set>
                                  </p:childTnLst>
                                </p:cTn>
                              </p:par>
                              <p:par>
                                <p:cTn id="17" presetID="22" presetClass="entr" presetSubtype="8" repeatCount="indefinite"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40000"/>
                                        <p:tgtEl>
                                          <p:spTgt spid="37"/>
                                        </p:tgtEl>
                                      </p:cBhvr>
                                    </p:animEffect>
                                  </p:childTnLst>
                                </p:cTn>
                              </p:par>
                              <p:par>
                                <p:cTn id="20" presetID="42" presetClass="path" presetSubtype="0" repeatCount="indefinite" fill="hold" nodeType="withEffect">
                                  <p:stCondLst>
                                    <p:cond delay="0"/>
                                  </p:stCondLst>
                                  <p:childTnLst>
                                    <p:animMotion origin="layout" path="M -2.29167E-6 0 L -0.09844 0.00069 " pathEditMode="relative" rAng="0" ptsTypes="AA">
                                      <p:cBhvr>
                                        <p:cTn id="21" dur="40000" fill="hold"/>
                                        <p:tgtEl>
                                          <p:spTgt spid="37"/>
                                        </p:tgtEl>
                                        <p:attrNameLst>
                                          <p:attrName>ppt_x</p:attrName>
                                          <p:attrName>ppt_y</p:attrName>
                                        </p:attrNameLst>
                                      </p:cBhvr>
                                      <p:rCtr x="-4922" y="23"/>
                                    </p:animMotion>
                                  </p:childTnLst>
                                </p:cTn>
                              </p:par>
                              <p:par>
                                <p:cTn id="22" presetID="42" presetClass="path" presetSubtype="0" repeatCount="indefinite" fill="hold" nodeType="withEffect">
                                  <p:stCondLst>
                                    <p:cond delay="0"/>
                                  </p:stCondLst>
                                  <p:childTnLst>
                                    <p:animMotion origin="layout" path="M 2.08333E-6 -4.44444E-6 L -0.09688 0.00024 " pathEditMode="relative" rAng="0" ptsTypes="AA">
                                      <p:cBhvr>
                                        <p:cTn id="23" dur="40000" fill="hold"/>
                                        <p:tgtEl>
                                          <p:spTgt spid="44"/>
                                        </p:tgtEl>
                                        <p:attrNameLst>
                                          <p:attrName>ppt_x</p:attrName>
                                          <p:attrName>ppt_y</p:attrName>
                                        </p:attrNameLst>
                                      </p:cBhvr>
                                      <p:rCtr x="-4844" y="0"/>
                                    </p:animMotion>
                                  </p:childTnLst>
                                </p:cTn>
                              </p:par>
                              <p:par>
                                <p:cTn id="24" presetID="22" presetClass="exit" presetSubtype="8" repeatCount="indefinite" fill="hold" nodeType="withEffect">
                                  <p:stCondLst>
                                    <p:cond delay="0"/>
                                  </p:stCondLst>
                                  <p:childTnLst>
                                    <p:animEffect transition="out" filter="wipe(left)">
                                      <p:cBhvr>
                                        <p:cTn id="25" dur="40000"/>
                                        <p:tgtEl>
                                          <p:spTgt spid="44"/>
                                        </p:tgtEl>
                                      </p:cBhvr>
                                    </p:animEffect>
                                    <p:set>
                                      <p:cBhvr>
                                        <p:cTn id="26" dur="1" fill="hold">
                                          <p:stCondLst>
                                            <p:cond delay="39999"/>
                                          </p:stCondLst>
                                        </p:cTn>
                                        <p:tgtEl>
                                          <p:spTgt spid="44"/>
                                        </p:tgtEl>
                                        <p:attrNameLst>
                                          <p:attrName>style.visibility</p:attrName>
                                        </p:attrNameLst>
                                      </p:cBhvr>
                                      <p:to>
                                        <p:strVal val="hidden"/>
                                      </p:to>
                                    </p:set>
                                  </p:childTnLst>
                                </p:cTn>
                              </p:par>
                              <p:par>
                                <p:cTn id="27" presetID="22" presetClass="entr" presetSubtype="8" repeatCount="indefinite"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40000"/>
                                        <p:tgtEl>
                                          <p:spTgt spid="39"/>
                                        </p:tgtEl>
                                      </p:cBhvr>
                                    </p:animEffect>
                                  </p:childTnLst>
                                </p:cTn>
                              </p:par>
                              <p:par>
                                <p:cTn id="30" presetID="42" presetClass="path" presetSubtype="0" repeatCount="indefinite" fill="hold" nodeType="withEffect">
                                  <p:stCondLst>
                                    <p:cond delay="0"/>
                                  </p:stCondLst>
                                  <p:childTnLst>
                                    <p:animMotion origin="layout" path="M 4.375E-6 -2.96296E-6 L -0.09844 0.0007 " pathEditMode="relative" rAng="0" ptsTypes="AA">
                                      <p:cBhvr>
                                        <p:cTn id="31" dur="40000" fill="hold"/>
                                        <p:tgtEl>
                                          <p:spTgt spid="39"/>
                                        </p:tgtEl>
                                        <p:attrNameLst>
                                          <p:attrName>ppt_x</p:attrName>
                                          <p:attrName>ppt_y</p:attrName>
                                        </p:attrNameLst>
                                      </p:cBhvr>
                                      <p:rCtr x="-4922" y="23"/>
                                    </p:animMotion>
                                  </p:childTnLst>
                                </p:cTn>
                              </p:par>
                              <p:par>
                                <p:cTn id="32" presetID="22" presetClass="entr" presetSubtype="8" repeatCount="indefinite" fill="hold"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40000"/>
                                        <p:tgtEl>
                                          <p:spTgt spid="41"/>
                                        </p:tgtEl>
                                      </p:cBhvr>
                                    </p:animEffect>
                                  </p:childTnLst>
                                </p:cTn>
                              </p:par>
                              <p:par>
                                <p:cTn id="35" presetID="42" presetClass="path" presetSubtype="0" repeatCount="indefinite" fill="hold" nodeType="withEffect">
                                  <p:stCondLst>
                                    <p:cond delay="0"/>
                                  </p:stCondLst>
                                  <p:childTnLst>
                                    <p:animMotion origin="layout" path="M 2.91667E-6 -4.44444E-6 L -0.09844 0.0007 " pathEditMode="relative" rAng="0" ptsTypes="AA">
                                      <p:cBhvr>
                                        <p:cTn id="36" dur="40000" fill="hold"/>
                                        <p:tgtEl>
                                          <p:spTgt spid="41"/>
                                        </p:tgtEl>
                                        <p:attrNameLst>
                                          <p:attrName>ppt_x</p:attrName>
                                          <p:attrName>ppt_y</p:attrName>
                                        </p:attrNameLst>
                                      </p:cBhvr>
                                      <p:rCtr x="-4922" y="23"/>
                                    </p:animMotion>
                                  </p:childTnLst>
                                </p:cTn>
                              </p:par>
                              <p:par>
                                <p:cTn id="37" presetID="42" presetClass="path" presetSubtype="0" repeatCount="indefinite" fill="hold" nodeType="withEffect">
                                  <p:stCondLst>
                                    <p:cond delay="0"/>
                                  </p:stCondLst>
                                  <p:childTnLst>
                                    <p:animMotion origin="layout" path="M 2.08333E-7 -4.44444E-6 L -0.09688 0.00024 " pathEditMode="relative" rAng="0" ptsTypes="AA">
                                      <p:cBhvr>
                                        <p:cTn id="38" dur="40000" fill="hold"/>
                                        <p:tgtEl>
                                          <p:spTgt spid="42"/>
                                        </p:tgtEl>
                                        <p:attrNameLst>
                                          <p:attrName>ppt_x</p:attrName>
                                          <p:attrName>ppt_y</p:attrName>
                                        </p:attrNameLst>
                                      </p:cBhvr>
                                      <p:rCtr x="-4844" y="0"/>
                                    </p:animMotion>
                                  </p:childTnLst>
                                </p:cTn>
                              </p:par>
                              <p:par>
                                <p:cTn id="39" presetID="22" presetClass="exit" presetSubtype="8" repeatCount="indefinite" fill="hold" nodeType="withEffect">
                                  <p:stCondLst>
                                    <p:cond delay="0"/>
                                  </p:stCondLst>
                                  <p:childTnLst>
                                    <p:animEffect transition="out" filter="wipe(left)">
                                      <p:cBhvr>
                                        <p:cTn id="40" dur="40000"/>
                                        <p:tgtEl>
                                          <p:spTgt spid="42"/>
                                        </p:tgtEl>
                                      </p:cBhvr>
                                    </p:animEffect>
                                    <p:set>
                                      <p:cBhvr>
                                        <p:cTn id="41" dur="1" fill="hold">
                                          <p:stCondLst>
                                            <p:cond delay="39999"/>
                                          </p:stCondLst>
                                        </p:cTn>
                                        <p:tgtEl>
                                          <p:spTgt spid="42"/>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55">
                                            <p:txEl>
                                              <p:pRg st="0" end="0"/>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
                                            <p:txEl>
                                              <p:pRg st="2" end="2"/>
                                            </p:txEl>
                                          </p:spTgt>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4"/>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55">
                                            <p:txEl>
                                              <p:pRg st="2" end="2"/>
                                            </p:txEl>
                                          </p:spTgt>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36"/>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5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4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47"/>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51"/>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46" grpId="0"/>
      <p:bldP spid="56" grpId="0" animBg="1"/>
      <p:bldP spid="45" grpId="0"/>
      <p:bldP spid="48"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3">
                <a:extLst>
                  <a:ext uri="{FF2B5EF4-FFF2-40B4-BE49-F238E27FC236}">
                    <a16:creationId xmlns:a16="http://schemas.microsoft.com/office/drawing/2014/main" id="{7F5DF430-0AA4-46FC-854F-68C28AD7EA68}"/>
                  </a:ext>
                </a:extLst>
              </p:cNvPr>
              <p:cNvSpPr txBox="1"/>
              <p:nvPr/>
            </p:nvSpPr>
            <p:spPr>
              <a:xfrm>
                <a:off x="335360" y="1124744"/>
                <a:ext cx="7992888" cy="3373359"/>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en-US" dirty="0">
                    <a:solidFill>
                      <a:srgbClr val="1984E5"/>
                    </a:solidFill>
                    <a:ea typeface="Cambria Math"/>
                  </a:rPr>
                  <a:t>Borovsky (2019) </a:t>
                </a:r>
                <a:r>
                  <a:rPr lang="en-US" dirty="0"/>
                  <a:t>have shown that there seems to be no increase of temperature and/or specific entropy (statistics of </a:t>
                </a:r>
                <a:r>
                  <a:rPr lang="en-US" dirty="0">
                    <a:solidFill>
                      <a:srgbClr val="FF0000"/>
                    </a:solidFill>
                  </a:rPr>
                  <a:t>109</a:t>
                </a:r>
                <a:r>
                  <a:rPr lang="en-US" dirty="0"/>
                  <a:t> IP shocks)</a:t>
                </a:r>
              </a:p>
              <a:p>
                <a:pPr marL="285750" indent="-285750">
                  <a:lnSpc>
                    <a:spcPct val="150000"/>
                  </a:lnSpc>
                  <a:buFont typeface="Wingdings" panose="05000000000000000000" pitchFamily="2" charset="2"/>
                  <a:buChar char="v"/>
                </a:pPr>
                <a:r>
                  <a:rPr lang="en-US" dirty="0"/>
                  <a:t>On the other hand, </a:t>
                </a:r>
                <a:r>
                  <a:rPr lang="en-US" dirty="0">
                    <a:solidFill>
                      <a:srgbClr val="1984E5"/>
                    </a:solidFill>
                    <a:ea typeface="Cambria Math"/>
                  </a:rPr>
                  <a:t>Pit</a:t>
                </a:r>
                <a:r>
                  <a:rPr lang="cs-CZ" dirty="0">
                    <a:solidFill>
                      <a:srgbClr val="1984E5"/>
                    </a:solidFill>
                    <a:ea typeface="Cambria Math"/>
                  </a:rPr>
                  <a:t>ňa</a:t>
                </a:r>
                <a:r>
                  <a:rPr lang="en-US" dirty="0">
                    <a:solidFill>
                      <a:srgbClr val="1984E5"/>
                    </a:solidFill>
                    <a:ea typeface="Cambria Math"/>
                  </a:rPr>
                  <a:t> et al. (2021) </a:t>
                </a:r>
                <a:r>
                  <a:rPr lang="en-US" dirty="0"/>
                  <a:t>have shown that there seems to be little increase of temperature and specific entropy (</a:t>
                </a:r>
                <a:r>
                  <a:rPr lang="en-US" dirty="0">
                    <a:solidFill>
                      <a:srgbClr val="FF0000"/>
                    </a:solidFill>
                  </a:rPr>
                  <a:t>140</a:t>
                </a:r>
                <a:r>
                  <a:rPr lang="en-US" dirty="0"/>
                  <a:t> IP shocks)</a:t>
                </a:r>
              </a:p>
              <a:p>
                <a:pPr marL="285750" indent="-285750">
                  <a:lnSpc>
                    <a:spcPct val="150000"/>
                  </a:lnSpc>
                  <a:buFont typeface="Wingdings" panose="05000000000000000000" pitchFamily="2" charset="2"/>
                  <a:buChar char="v"/>
                </a:pPr>
                <a:r>
                  <a:rPr lang="en-US" dirty="0"/>
                  <a:t>Difference may be caused by a constrain on the density compression </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𝑅</m:t>
                        </m:r>
                      </m:e>
                      <m:sub>
                        <m:r>
                          <a:rPr lang="en-US" sz="1600" b="0" i="1" smtClean="0">
                            <a:latin typeface="Cambria Math" panose="02040503050406030204" pitchFamily="18" charset="0"/>
                          </a:rPr>
                          <m:t>𝑁</m:t>
                        </m:r>
                      </m:sub>
                    </m:sSub>
                    <m:r>
                      <a:rPr lang="en-US" sz="1600" b="0" i="1" smtClean="0">
                        <a:latin typeface="Cambria Math" panose="02040503050406030204" pitchFamily="18" charset="0"/>
                      </a:rPr>
                      <m:t>=</m:t>
                    </m:r>
                    <m:f>
                      <m:fPr>
                        <m:type m:val="lin"/>
                        <m:ctrlPr>
                          <a:rPr lang="en-US" sz="1600" b="0" i="1" smtClean="0">
                            <a:latin typeface="Cambria Math" panose="02040503050406030204" pitchFamily="18" charset="0"/>
                          </a:rPr>
                        </m:ctrlPr>
                      </m:fPr>
                      <m:num>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𝑁</m:t>
                            </m:r>
                          </m:e>
                          <m:sub>
                            <m:r>
                              <m:rPr>
                                <m:sty m:val="p"/>
                              </m:rPr>
                              <a:rPr lang="en-US" sz="1600" b="0" i="0" smtClean="0">
                                <a:latin typeface="Cambria Math" panose="02040503050406030204" pitchFamily="18" charset="0"/>
                              </a:rPr>
                              <m:t>d</m:t>
                            </m:r>
                          </m:sub>
                        </m:sSub>
                      </m:num>
                      <m:den>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𝑁</m:t>
                            </m:r>
                          </m:e>
                          <m:sub>
                            <m:r>
                              <m:rPr>
                                <m:sty m:val="p"/>
                              </m:rPr>
                              <a:rPr lang="en-US" sz="1600" b="0" i="0" smtClean="0">
                                <a:latin typeface="Cambria Math" panose="02040503050406030204" pitchFamily="18" charset="0"/>
                              </a:rPr>
                              <m:t>u</m:t>
                            </m:r>
                          </m:sub>
                        </m:sSub>
                      </m:den>
                    </m:f>
                  </m:oMath>
                </a14:m>
                <a:endParaRPr lang="en-US" sz="1600" dirty="0"/>
              </a:p>
              <a:p>
                <a:pPr marL="742950" lvl="1" indent="-285750">
                  <a:lnSpc>
                    <a:spcPct val="150000"/>
                  </a:lnSpc>
                  <a:buFont typeface="Wingdings" panose="05000000000000000000" pitchFamily="2" charset="2"/>
                  <a:buChar char="§"/>
                </a:pPr>
                <a:r>
                  <a:rPr lang="en-US" dirty="0"/>
                  <a:t> </a:t>
                </a:r>
                <a:r>
                  <a:rPr lang="en-US" dirty="0">
                    <a:solidFill>
                      <a:srgbClr val="1984E5"/>
                    </a:solidFill>
                    <a:ea typeface="Cambria Math"/>
                  </a:rPr>
                  <a:t>Borovsky (2019)    </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𝑁</m:t>
                        </m:r>
                      </m:sub>
                    </m:sSub>
                    <m:r>
                      <a:rPr lang="en-US" b="0" i="1" smtClean="0">
                        <a:latin typeface="Cambria Math" panose="02040503050406030204" pitchFamily="18" charset="0"/>
                      </a:rPr>
                      <m:t>&gt;2</m:t>
                    </m:r>
                  </m:oMath>
                </a14:m>
                <a:endParaRPr lang="en-US" dirty="0"/>
              </a:p>
              <a:p>
                <a:pPr marL="742950" lvl="1" indent="-285750">
                  <a:lnSpc>
                    <a:spcPct val="150000"/>
                  </a:lnSpc>
                  <a:buFont typeface="Wingdings" panose="05000000000000000000" pitchFamily="2" charset="2"/>
                  <a:buChar char="§"/>
                </a:pPr>
                <a:r>
                  <a:rPr lang="en-US" dirty="0"/>
                  <a:t> </a:t>
                </a:r>
                <a:r>
                  <a:rPr lang="en-US" dirty="0">
                    <a:solidFill>
                      <a:srgbClr val="1984E5"/>
                    </a:solidFill>
                    <a:ea typeface="Cambria Math"/>
                  </a:rPr>
                  <a:t>Pit</a:t>
                </a:r>
                <a:r>
                  <a:rPr lang="cs-CZ" dirty="0">
                    <a:solidFill>
                      <a:srgbClr val="1984E5"/>
                    </a:solidFill>
                    <a:ea typeface="Cambria Math"/>
                  </a:rPr>
                  <a:t>ň</a:t>
                </a:r>
                <a:r>
                  <a:rPr lang="en-US" dirty="0">
                    <a:solidFill>
                      <a:srgbClr val="1984E5"/>
                    </a:solidFill>
                    <a:ea typeface="Cambria Math"/>
                  </a:rPr>
                  <a:t>a</a:t>
                </a:r>
                <a:r>
                  <a:rPr lang="cs-CZ" dirty="0">
                    <a:solidFill>
                      <a:srgbClr val="1984E5"/>
                    </a:solidFill>
                    <a:ea typeface="Cambria Math"/>
                  </a:rPr>
                  <a:t> et al. </a:t>
                </a:r>
                <a:r>
                  <a:rPr lang="en-US" dirty="0">
                    <a:solidFill>
                      <a:srgbClr val="1984E5"/>
                    </a:solidFill>
                    <a:ea typeface="Cambria Math"/>
                  </a:rPr>
                  <a:t>(2021) </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𝑁</m:t>
                        </m:r>
                      </m:sub>
                    </m:sSub>
                    <m:r>
                      <a:rPr lang="en-US" b="0" i="1" smtClean="0">
                        <a:latin typeface="Cambria Math" panose="02040503050406030204" pitchFamily="18" charset="0"/>
                      </a:rPr>
                      <m:t>&gt;1</m:t>
                    </m:r>
                  </m:oMath>
                </a14:m>
                <a:endParaRPr lang="en-US" dirty="0"/>
              </a:p>
              <a:p>
                <a:pPr marL="285750" indent="-285750">
                  <a:lnSpc>
                    <a:spcPct val="150000"/>
                  </a:lnSpc>
                  <a:buFont typeface="Wingdings" panose="05000000000000000000" pitchFamily="2" charset="2"/>
                  <a:buChar char="v"/>
                </a:pPr>
                <a:endParaRPr lang="en-US" dirty="0"/>
              </a:p>
            </p:txBody>
          </p:sp>
        </mc:Choice>
        <mc:Fallback xmlns="">
          <p:sp>
            <p:nvSpPr>
              <p:cNvPr id="2" name="TextBox 3">
                <a:extLst>
                  <a:ext uri="{FF2B5EF4-FFF2-40B4-BE49-F238E27FC236}">
                    <a16:creationId xmlns:a16="http://schemas.microsoft.com/office/drawing/2014/main" id="{7F5DF430-0AA4-46FC-854F-68C28AD7EA68}"/>
                  </a:ext>
                </a:extLst>
              </p:cNvPr>
              <p:cNvSpPr txBox="1">
                <a:spLocks noRot="1" noChangeAspect="1" noMove="1" noResize="1" noEditPoints="1" noAdjustHandles="1" noChangeArrowheads="1" noChangeShapeType="1" noTextEdit="1"/>
              </p:cNvSpPr>
              <p:nvPr/>
            </p:nvSpPr>
            <p:spPr>
              <a:xfrm>
                <a:off x="335360" y="1124744"/>
                <a:ext cx="7992888" cy="3373359"/>
              </a:xfrm>
              <a:prstGeom prst="rect">
                <a:avLst/>
              </a:prstGeom>
              <a:blipFill>
                <a:blip r:embed="rId2"/>
                <a:stretch>
                  <a:fillRect l="-458" r="-3661"/>
                </a:stretch>
              </a:blipFill>
            </p:spPr>
            <p:txBody>
              <a:bodyPr/>
              <a:lstStyle/>
              <a:p>
                <a:r>
                  <a:rPr lang="en-US">
                    <a:noFill/>
                  </a:rPr>
                  <a:t> </a:t>
                </a:r>
              </a:p>
            </p:txBody>
          </p:sp>
        </mc:Fallback>
      </mc:AlternateContent>
      <p:pic>
        <p:nvPicPr>
          <p:cNvPr id="3" name="Picture 1">
            <a:extLst>
              <a:ext uri="{FF2B5EF4-FFF2-40B4-BE49-F238E27FC236}">
                <a16:creationId xmlns:a16="http://schemas.microsoft.com/office/drawing/2014/main" id="{C3977518-CE5A-410C-A902-35FB1B5D1E2E}"/>
              </a:ext>
            </a:extLst>
          </p:cNvPr>
          <p:cNvPicPr>
            <a:picLocks noChangeAspect="1"/>
          </p:cNvPicPr>
          <p:nvPr/>
        </p:nvPicPr>
        <p:blipFill>
          <a:blip r:embed="rId3"/>
          <a:stretch>
            <a:fillRect/>
          </a:stretch>
        </p:blipFill>
        <p:spPr>
          <a:xfrm>
            <a:off x="5278236" y="3717032"/>
            <a:ext cx="3050012" cy="3005159"/>
          </a:xfrm>
          <a:prstGeom prst="rect">
            <a:avLst/>
          </a:prstGeom>
        </p:spPr>
      </p:pic>
      <p:pic>
        <p:nvPicPr>
          <p:cNvPr id="4" name="Obrázek 3"/>
          <p:cNvPicPr>
            <a:picLocks noChangeAspect="1"/>
          </p:cNvPicPr>
          <p:nvPr/>
        </p:nvPicPr>
        <p:blipFill>
          <a:blip r:embed="rId4"/>
          <a:stretch>
            <a:fillRect/>
          </a:stretch>
        </p:blipFill>
        <p:spPr>
          <a:xfrm>
            <a:off x="8328248" y="1250770"/>
            <a:ext cx="3665129" cy="5471421"/>
          </a:xfrm>
          <a:prstGeom prst="rect">
            <a:avLst/>
          </a:prstGeom>
        </p:spPr>
      </p:pic>
      <p:sp>
        <p:nvSpPr>
          <p:cNvPr id="5" name="Rectangle 4">
            <a:extLst>
              <a:ext uri="{FF2B5EF4-FFF2-40B4-BE49-F238E27FC236}">
                <a16:creationId xmlns:a16="http://schemas.microsoft.com/office/drawing/2014/main" id="{7FC5D0E2-ADB1-4976-AAED-7ADCC5D2639E}"/>
              </a:ext>
            </a:extLst>
          </p:cNvPr>
          <p:cNvSpPr/>
          <p:nvPr/>
        </p:nvSpPr>
        <p:spPr>
          <a:xfrm>
            <a:off x="331952" y="3933056"/>
            <a:ext cx="4899952" cy="2126864"/>
          </a:xfrm>
          <a:prstGeom prst="rect">
            <a:avLst/>
          </a:prstGeom>
        </p:spPr>
        <p:txBody>
          <a:bodyPr wrap="square">
            <a:spAutoFit/>
          </a:bodyPr>
          <a:lstStyle/>
          <a:p>
            <a:pPr marL="285750" indent="-285750">
              <a:lnSpc>
                <a:spcPct val="150000"/>
              </a:lnSpc>
              <a:buFont typeface="Wingdings" panose="05000000000000000000" pitchFamily="2" charset="2"/>
              <a:buChar char="v"/>
            </a:pPr>
            <a:endParaRPr lang="en-US" dirty="0"/>
          </a:p>
          <a:p>
            <a:pPr marL="742950" lvl="1" indent="-285750">
              <a:lnSpc>
                <a:spcPct val="150000"/>
              </a:lnSpc>
              <a:buFont typeface="Arial" panose="020B0604020202020204" pitchFamily="34" charset="0"/>
              <a:buChar char="•"/>
            </a:pPr>
            <a:r>
              <a:rPr lang="en-US" dirty="0"/>
              <a:t>However, the statistics are still rather small (109,140)</a:t>
            </a:r>
          </a:p>
          <a:p>
            <a:pPr marL="742950" lvl="1" indent="-285750">
              <a:lnSpc>
                <a:spcPct val="150000"/>
              </a:lnSpc>
              <a:buFont typeface="Arial" panose="020B0604020202020204" pitchFamily="34" charset="0"/>
              <a:buChar char="•"/>
            </a:pPr>
            <a:r>
              <a:rPr lang="en-US" dirty="0"/>
              <a:t>Mixture of various shocks (Mach numbers, type of upstream plasma, …)</a:t>
            </a:r>
          </a:p>
        </p:txBody>
      </p:sp>
      <p:sp>
        <p:nvSpPr>
          <p:cNvPr id="6" name="TextBox 5">
            <a:extLst>
              <a:ext uri="{FF2B5EF4-FFF2-40B4-BE49-F238E27FC236}">
                <a16:creationId xmlns:a16="http://schemas.microsoft.com/office/drawing/2014/main" id="{4C92C29C-4B94-4485-9B39-C40C01693661}"/>
              </a:ext>
            </a:extLst>
          </p:cNvPr>
          <p:cNvSpPr txBox="1"/>
          <p:nvPr/>
        </p:nvSpPr>
        <p:spPr>
          <a:xfrm>
            <a:off x="1433968" y="58130"/>
            <a:ext cx="8911863" cy="523220"/>
          </a:xfrm>
          <a:prstGeom prst="rect">
            <a:avLst/>
          </a:prstGeom>
          <a:noFill/>
        </p:spPr>
        <p:txBody>
          <a:bodyPr wrap="none" rtlCol="0">
            <a:spAutoFit/>
          </a:bodyPr>
          <a:lstStyle/>
          <a:p>
            <a:r>
              <a:rPr lang="en-US" sz="2800" dirty="0"/>
              <a:t>Previous studies on interaction of IP shocks and turbulence</a:t>
            </a:r>
            <a:endParaRPr lang="cs-CZ" sz="2800" dirty="0"/>
          </a:p>
        </p:txBody>
      </p:sp>
      <p:sp>
        <p:nvSpPr>
          <p:cNvPr id="8" name="TextBox 7">
            <a:extLst>
              <a:ext uri="{FF2B5EF4-FFF2-40B4-BE49-F238E27FC236}">
                <a16:creationId xmlns:a16="http://schemas.microsoft.com/office/drawing/2014/main" id="{DE4865BE-7CE9-43D2-AF78-78E94EF454D8}"/>
              </a:ext>
            </a:extLst>
          </p:cNvPr>
          <p:cNvSpPr txBox="1"/>
          <p:nvPr/>
        </p:nvSpPr>
        <p:spPr>
          <a:xfrm>
            <a:off x="5505113" y="3440033"/>
            <a:ext cx="2826543" cy="276999"/>
          </a:xfrm>
          <a:prstGeom prst="rect">
            <a:avLst/>
          </a:prstGeom>
        </p:spPr>
        <p:txBody>
          <a:bodyPr wrap="none">
            <a:spAutoFit/>
          </a:bodyPr>
          <a:lstStyle>
            <a:defPPr>
              <a:defRPr lang="cs-CZ"/>
            </a:defPPr>
            <a:lvl1pPr>
              <a:defRPr sz="1200" i="1"/>
            </a:lvl1pPr>
          </a:lstStyle>
          <a:p>
            <a:r>
              <a:rPr lang="en-US" dirty="0"/>
              <a:t>Adapted from </a:t>
            </a:r>
            <a:r>
              <a:rPr lang="en-US"/>
              <a:t>Pit</a:t>
            </a:r>
            <a:r>
              <a:rPr lang="cs-CZ"/>
              <a:t>ňa</a:t>
            </a:r>
            <a:r>
              <a:rPr lang="en-US"/>
              <a:t> </a:t>
            </a:r>
            <a:r>
              <a:rPr lang="en-US" dirty="0"/>
              <a:t>et al</a:t>
            </a:r>
            <a:r>
              <a:rPr lang="en-US"/>
              <a:t>. (</a:t>
            </a:r>
            <a:r>
              <a:rPr lang="en-US" dirty="0"/>
              <a:t>2021</a:t>
            </a:r>
            <a:r>
              <a:rPr lang="en-US"/>
              <a:t>), </a:t>
            </a:r>
            <a:r>
              <a:rPr lang="en-US" dirty="0"/>
              <a:t>accepted</a:t>
            </a:r>
          </a:p>
        </p:txBody>
      </p:sp>
      <p:sp>
        <p:nvSpPr>
          <p:cNvPr id="11" name="Rectangle 10">
            <a:extLst>
              <a:ext uri="{FF2B5EF4-FFF2-40B4-BE49-F238E27FC236}">
                <a16:creationId xmlns:a16="http://schemas.microsoft.com/office/drawing/2014/main" id="{E58FFE03-06E7-4F96-8026-AF1DD0C7EDF6}"/>
              </a:ext>
            </a:extLst>
          </p:cNvPr>
          <p:cNvSpPr/>
          <p:nvPr/>
        </p:nvSpPr>
        <p:spPr>
          <a:xfrm>
            <a:off x="9925760" y="986244"/>
            <a:ext cx="2067617" cy="276999"/>
          </a:xfrm>
          <a:prstGeom prst="rect">
            <a:avLst/>
          </a:prstGeom>
        </p:spPr>
        <p:txBody>
          <a:bodyPr wrap="none">
            <a:spAutoFit/>
          </a:bodyPr>
          <a:lstStyle/>
          <a:p>
            <a:r>
              <a:rPr lang="en-US" sz="1200" i="1" dirty="0"/>
              <a:t>Adapted from Borovsky</a:t>
            </a:r>
            <a:r>
              <a:rPr lang="cs-CZ" sz="1200" i="1" dirty="0"/>
              <a:t> </a:t>
            </a:r>
            <a:r>
              <a:rPr lang="en-US" sz="1200" i="1" dirty="0"/>
              <a:t>(</a:t>
            </a:r>
            <a:r>
              <a:rPr lang="cs-CZ" sz="1200" i="1" dirty="0"/>
              <a:t>20</a:t>
            </a:r>
            <a:r>
              <a:rPr lang="en-US" sz="1200" i="1" dirty="0"/>
              <a:t>19)</a:t>
            </a:r>
          </a:p>
        </p:txBody>
      </p:sp>
      <p:sp>
        <p:nvSpPr>
          <p:cNvPr id="12" name="Rectangle 11">
            <a:extLst>
              <a:ext uri="{FF2B5EF4-FFF2-40B4-BE49-F238E27FC236}">
                <a16:creationId xmlns:a16="http://schemas.microsoft.com/office/drawing/2014/main" id="{F2D83FB7-0C27-4270-A400-E44D5DF1BBB2}"/>
              </a:ext>
            </a:extLst>
          </p:cNvPr>
          <p:cNvSpPr/>
          <p:nvPr/>
        </p:nvSpPr>
        <p:spPr>
          <a:xfrm>
            <a:off x="817928" y="6059920"/>
            <a:ext cx="3928000" cy="464871"/>
          </a:xfrm>
          <a:prstGeom prst="rect">
            <a:avLst/>
          </a:prstGeom>
        </p:spPr>
        <p:txBody>
          <a:bodyPr wrap="square">
            <a:spAutoFit/>
          </a:bodyPr>
          <a:lstStyle/>
          <a:p>
            <a:pPr>
              <a:lnSpc>
                <a:spcPct val="150000"/>
              </a:lnSpc>
            </a:pPr>
            <a:r>
              <a:rPr lang="en-US" dirty="0">
                <a:highlight>
                  <a:srgbClr val="B2B2B2"/>
                </a:highlight>
              </a:rPr>
              <a:t>Let us analyze the problem more deeply</a:t>
            </a:r>
          </a:p>
        </p:txBody>
      </p:sp>
    </p:spTree>
    <p:extLst>
      <p:ext uri="{BB962C8B-B14F-4D97-AF65-F5344CB8AC3E}">
        <p14:creationId xmlns:p14="http://schemas.microsoft.com/office/powerpoint/2010/main" val="411226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FAA6E9-3E8F-4CA9-9F25-AC99196C0E4E}"/>
              </a:ext>
            </a:extLst>
          </p:cNvPr>
          <p:cNvSpPr/>
          <p:nvPr/>
        </p:nvSpPr>
        <p:spPr>
          <a:xfrm>
            <a:off x="3575720" y="980728"/>
            <a:ext cx="8352928" cy="55446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4" name="Straight Arrow Connector 3">
            <a:extLst>
              <a:ext uri="{FF2B5EF4-FFF2-40B4-BE49-F238E27FC236}">
                <a16:creationId xmlns:a16="http://schemas.microsoft.com/office/drawing/2014/main" id="{7429C71B-BC6E-46C1-918C-C9411E0733E8}"/>
              </a:ext>
            </a:extLst>
          </p:cNvPr>
          <p:cNvCxnSpPr>
            <a:cxnSpLocks/>
          </p:cNvCxnSpPr>
          <p:nvPr/>
        </p:nvCxnSpPr>
        <p:spPr>
          <a:xfrm>
            <a:off x="4223792" y="6014662"/>
            <a:ext cx="7056784" cy="66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B11D6721-A1A9-4F27-91C4-0B8941FF6D5C}"/>
              </a:ext>
            </a:extLst>
          </p:cNvPr>
          <p:cNvCxnSpPr>
            <a:cxnSpLocks/>
          </p:cNvCxnSpPr>
          <p:nvPr/>
        </p:nvCxnSpPr>
        <p:spPr>
          <a:xfrm flipV="1">
            <a:off x="4223792" y="1471813"/>
            <a:ext cx="6504" cy="45428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E13D897-7CA8-4B01-91B5-92186D42B627}"/>
              </a:ext>
            </a:extLst>
          </p:cNvPr>
          <p:cNvCxnSpPr>
            <a:cxnSpLocks/>
            <a:stCxn id="48" idx="1"/>
          </p:cNvCxnSpPr>
          <p:nvPr/>
        </p:nvCxnSpPr>
        <p:spPr>
          <a:xfrm>
            <a:off x="5902562" y="3033804"/>
            <a:ext cx="2817417" cy="1672179"/>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98AB57D-8838-49E8-9FD9-2C612B6EA6D6}"/>
              </a:ext>
            </a:extLst>
          </p:cNvPr>
          <p:cNvSpPr txBox="1"/>
          <p:nvPr/>
        </p:nvSpPr>
        <p:spPr>
          <a:xfrm rot="16200000">
            <a:off x="3026591" y="2276314"/>
            <a:ext cx="1858266" cy="369332"/>
          </a:xfrm>
          <a:prstGeom prst="rect">
            <a:avLst/>
          </a:prstGeom>
          <a:noFill/>
        </p:spPr>
        <p:txBody>
          <a:bodyPr wrap="none" rtlCol="0">
            <a:spAutoFit/>
          </a:bodyPr>
          <a:lstStyle/>
          <a:p>
            <a:r>
              <a:rPr lang="en-US" dirty="0"/>
              <a:t>Log(Temperature)</a:t>
            </a:r>
          </a:p>
        </p:txBody>
      </p:sp>
      <p:cxnSp>
        <p:nvCxnSpPr>
          <p:cNvPr id="15" name="Straight Arrow Connector 14">
            <a:extLst>
              <a:ext uri="{FF2B5EF4-FFF2-40B4-BE49-F238E27FC236}">
                <a16:creationId xmlns:a16="http://schemas.microsoft.com/office/drawing/2014/main" id="{1039C856-F46D-4A72-BC93-23F79F1EEC17}"/>
              </a:ext>
            </a:extLst>
          </p:cNvPr>
          <p:cNvCxnSpPr>
            <a:cxnSpLocks/>
          </p:cNvCxnSpPr>
          <p:nvPr/>
        </p:nvCxnSpPr>
        <p:spPr>
          <a:xfrm>
            <a:off x="8714027" y="4581128"/>
            <a:ext cx="10905" cy="1332148"/>
          </a:xfrm>
          <a:prstGeom prst="straightConnector1">
            <a:avLst/>
          </a:prstGeom>
          <a:ln w="317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7630503-5FCB-46D5-A9E6-A5D0AAE436D9}"/>
              </a:ext>
            </a:extLst>
          </p:cNvPr>
          <p:cNvSpPr txBox="1"/>
          <p:nvPr/>
        </p:nvSpPr>
        <p:spPr>
          <a:xfrm>
            <a:off x="8399266" y="6061045"/>
            <a:ext cx="631520" cy="369332"/>
          </a:xfrm>
          <a:prstGeom prst="rect">
            <a:avLst/>
          </a:prstGeom>
          <a:noFill/>
        </p:spPr>
        <p:txBody>
          <a:bodyPr wrap="none" rtlCol="0">
            <a:spAutoFit/>
          </a:bodyPr>
          <a:lstStyle/>
          <a:p>
            <a:r>
              <a:rPr lang="en-US" dirty="0"/>
              <a:t>1 AU</a:t>
            </a:r>
          </a:p>
        </p:txBody>
      </p:sp>
      <p:sp>
        <p:nvSpPr>
          <p:cNvPr id="17" name="TextBox 16">
            <a:extLst>
              <a:ext uri="{FF2B5EF4-FFF2-40B4-BE49-F238E27FC236}">
                <a16:creationId xmlns:a16="http://schemas.microsoft.com/office/drawing/2014/main" id="{39D2E37A-29CE-4C77-AF3B-0A50C5BDCB7D}"/>
              </a:ext>
            </a:extLst>
          </p:cNvPr>
          <p:cNvSpPr txBox="1"/>
          <p:nvPr/>
        </p:nvSpPr>
        <p:spPr>
          <a:xfrm>
            <a:off x="5588527" y="6021290"/>
            <a:ext cx="806246" cy="369332"/>
          </a:xfrm>
          <a:prstGeom prst="rect">
            <a:avLst/>
          </a:prstGeom>
          <a:noFill/>
        </p:spPr>
        <p:txBody>
          <a:bodyPr wrap="none" rtlCol="0">
            <a:spAutoFit/>
          </a:bodyPr>
          <a:lstStyle/>
          <a:p>
            <a:r>
              <a:rPr lang="en-US" dirty="0"/>
              <a:t>0.8 AU</a:t>
            </a:r>
          </a:p>
        </p:txBody>
      </p:sp>
      <p:cxnSp>
        <p:nvCxnSpPr>
          <p:cNvPr id="18" name="Straight Arrow Connector 17">
            <a:extLst>
              <a:ext uri="{FF2B5EF4-FFF2-40B4-BE49-F238E27FC236}">
                <a16:creationId xmlns:a16="http://schemas.microsoft.com/office/drawing/2014/main" id="{4545B71C-6217-44F6-BB87-167AE3D4BE8D}"/>
              </a:ext>
            </a:extLst>
          </p:cNvPr>
          <p:cNvCxnSpPr>
            <a:cxnSpLocks/>
          </p:cNvCxnSpPr>
          <p:nvPr/>
        </p:nvCxnSpPr>
        <p:spPr>
          <a:xfrm>
            <a:off x="5951984" y="2772100"/>
            <a:ext cx="0" cy="3141176"/>
          </a:xfrm>
          <a:prstGeom prst="straightConnector1">
            <a:avLst/>
          </a:prstGeom>
          <a:ln w="317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69F1054-7164-449B-A07A-AEF39BC0E960}"/>
              </a:ext>
            </a:extLst>
          </p:cNvPr>
          <p:cNvCxnSpPr>
            <a:cxnSpLocks/>
          </p:cNvCxnSpPr>
          <p:nvPr/>
        </p:nvCxnSpPr>
        <p:spPr>
          <a:xfrm>
            <a:off x="5935793" y="3759445"/>
            <a:ext cx="2789138" cy="190333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EE88EF4-0A6F-4AF6-961D-5C673A5FD0C0}"/>
              </a:ext>
            </a:extLst>
          </p:cNvPr>
          <p:cNvCxnSpPr>
            <a:cxnSpLocks/>
          </p:cNvCxnSpPr>
          <p:nvPr/>
        </p:nvCxnSpPr>
        <p:spPr>
          <a:xfrm>
            <a:off x="4227044" y="3778264"/>
            <a:ext cx="1708749"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1EE2BEC8-9E24-4835-87B9-B27CAE28BC9D}"/>
                  </a:ext>
                </a:extLst>
              </p:cNvPr>
              <p:cNvSpPr txBox="1"/>
              <p:nvPr/>
            </p:nvSpPr>
            <p:spPr>
              <a:xfrm>
                <a:off x="4282167" y="3414020"/>
                <a:ext cx="1218988" cy="369332"/>
              </a:xfrm>
              <a:prstGeom prst="rect">
                <a:avLst/>
              </a:prstGeom>
              <a:noFill/>
            </p:spPr>
            <p:txBody>
              <a:bodyPr wrap="none" rtlCol="0">
                <a:spAutoFit/>
              </a:bodyPr>
              <a:lstStyle/>
              <a:p>
                <a14:m>
                  <m:oMath xmlns:m="http://schemas.openxmlformats.org/officeDocument/2006/math">
                    <m:sSup>
                      <m:sSupPr>
                        <m:ctrlPr>
                          <a:rPr lang="en-US" i="1" smtClean="0">
                            <a:latin typeface="Cambria Math" panose="02040503050406030204" pitchFamily="18" charset="0"/>
                          </a:rPr>
                        </m:ctrlPr>
                      </m:sSupPr>
                      <m:e>
                        <m:r>
                          <a:rPr lang="en-US" i="1">
                            <a:latin typeface="Cambria Math" panose="02040503050406030204" pitchFamily="18" charset="0"/>
                          </a:rPr>
                          <m:t>𝑇</m:t>
                        </m:r>
                      </m:e>
                      <m:sup>
                        <m:r>
                          <m:rPr>
                            <m:sty m:val="p"/>
                          </m:rPr>
                          <a:rPr lang="en-US" b="0" i="0" smtClean="0">
                            <a:latin typeface="Cambria Math" panose="02040503050406030204" pitchFamily="18" charset="0"/>
                          </a:rPr>
                          <m:t>u</m:t>
                        </m:r>
                      </m:sup>
                    </m:sSup>
                  </m:oMath>
                </a14:m>
                <a:r>
                  <a:rPr lang="en-US" dirty="0"/>
                  <a:t>(0.8 AU)</a:t>
                </a:r>
              </a:p>
            </p:txBody>
          </p:sp>
        </mc:Choice>
        <mc:Fallback xmlns="">
          <p:sp>
            <p:nvSpPr>
              <p:cNvPr id="37" name="TextBox 36">
                <a:extLst>
                  <a:ext uri="{FF2B5EF4-FFF2-40B4-BE49-F238E27FC236}">
                    <a16:creationId xmlns:a16="http://schemas.microsoft.com/office/drawing/2014/main" id="{1EE2BEC8-9E24-4835-87B9-B27CAE28BC9D}"/>
                  </a:ext>
                </a:extLst>
              </p:cNvPr>
              <p:cNvSpPr txBox="1">
                <a:spLocks noRot="1" noChangeAspect="1" noMove="1" noResize="1" noEditPoints="1" noAdjustHandles="1" noChangeArrowheads="1" noChangeShapeType="1" noTextEdit="1"/>
              </p:cNvSpPr>
              <p:nvPr/>
            </p:nvSpPr>
            <p:spPr>
              <a:xfrm>
                <a:off x="4282167" y="3414020"/>
                <a:ext cx="1218988" cy="369332"/>
              </a:xfrm>
              <a:prstGeom prst="rect">
                <a:avLst/>
              </a:prstGeom>
              <a:blipFill>
                <a:blip r:embed="rId3"/>
                <a:stretch>
                  <a:fillRect t="-8197" r="-3000" b="-24590"/>
                </a:stretch>
              </a:blipFill>
            </p:spPr>
            <p:txBody>
              <a:bodyPr/>
              <a:lstStyle/>
              <a:p>
                <a:r>
                  <a:rPr lang="en-US">
                    <a:noFill/>
                  </a:rPr>
                  <a:t> </a:t>
                </a:r>
              </a:p>
            </p:txBody>
          </p:sp>
        </mc:Fallback>
      </mc:AlternateContent>
      <p:cxnSp>
        <p:nvCxnSpPr>
          <p:cNvPr id="40" name="Straight Connector 39">
            <a:extLst>
              <a:ext uri="{FF2B5EF4-FFF2-40B4-BE49-F238E27FC236}">
                <a16:creationId xmlns:a16="http://schemas.microsoft.com/office/drawing/2014/main" id="{62D70244-2E31-426F-AFC0-EE320820D690}"/>
              </a:ext>
            </a:extLst>
          </p:cNvPr>
          <p:cNvCxnSpPr>
            <a:cxnSpLocks/>
            <a:stCxn id="42" idx="1"/>
          </p:cNvCxnSpPr>
          <p:nvPr/>
        </p:nvCxnSpPr>
        <p:spPr>
          <a:xfrm flipH="1">
            <a:off x="8749888" y="5409321"/>
            <a:ext cx="1702452" cy="0"/>
          </a:xfrm>
          <a:prstGeom prst="line">
            <a:avLst/>
          </a:prstGeom>
          <a:ln w="19050">
            <a:prstDash val="sysDash"/>
            <a:headEnd type="triangle" w="med" len="med"/>
            <a:tailEnd type="none" w="lg"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C1CC5C3-A2DA-4AD8-B954-C2E3FC9EB5E6}"/>
                  </a:ext>
                </a:extLst>
              </p:cNvPr>
              <p:cNvSpPr txBox="1"/>
              <p:nvPr/>
            </p:nvSpPr>
            <p:spPr>
              <a:xfrm>
                <a:off x="10452340" y="5224655"/>
                <a:ext cx="1044260" cy="369332"/>
              </a:xfrm>
              <a:prstGeom prst="rect">
                <a:avLst/>
              </a:prstGeom>
              <a:noFill/>
            </p:spPr>
            <p:txBody>
              <a:bodyPr wrap="none" rtlCol="0">
                <a:spAutoFit/>
              </a:bodyPr>
              <a:lstStyle/>
              <a:p>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𝑇</m:t>
                        </m:r>
                      </m:e>
                      <m:sup>
                        <m:r>
                          <m:rPr>
                            <m:sty m:val="p"/>
                          </m:rPr>
                          <a:rPr lang="en-US" i="0">
                            <a:latin typeface="Cambria Math" panose="02040503050406030204" pitchFamily="18" charset="0"/>
                          </a:rPr>
                          <m:t>u</m:t>
                        </m:r>
                      </m:sup>
                    </m:sSup>
                  </m:oMath>
                </a14:m>
                <a:r>
                  <a:rPr lang="en-US" dirty="0"/>
                  <a:t>(1 AU)</a:t>
                </a:r>
              </a:p>
            </p:txBody>
          </p:sp>
        </mc:Choice>
        <mc:Fallback xmlns="">
          <p:sp>
            <p:nvSpPr>
              <p:cNvPr id="42" name="TextBox 41">
                <a:extLst>
                  <a:ext uri="{FF2B5EF4-FFF2-40B4-BE49-F238E27FC236}">
                    <a16:creationId xmlns:a16="http://schemas.microsoft.com/office/drawing/2014/main" id="{8C1CC5C3-A2DA-4AD8-B954-C2E3FC9EB5E6}"/>
                  </a:ext>
                </a:extLst>
              </p:cNvPr>
              <p:cNvSpPr txBox="1">
                <a:spLocks noRot="1" noChangeAspect="1" noMove="1" noResize="1" noEditPoints="1" noAdjustHandles="1" noChangeArrowheads="1" noChangeShapeType="1" noTextEdit="1"/>
              </p:cNvSpPr>
              <p:nvPr/>
            </p:nvSpPr>
            <p:spPr>
              <a:xfrm>
                <a:off x="10452340" y="5224655"/>
                <a:ext cx="1044260" cy="369332"/>
              </a:xfrm>
              <a:prstGeom prst="rect">
                <a:avLst/>
              </a:prstGeom>
              <a:blipFill>
                <a:blip r:embed="rId4"/>
                <a:stretch>
                  <a:fillRect t="-8197" r="-3509" b="-24590"/>
                </a:stretch>
              </a:blipFill>
            </p:spPr>
            <p:txBody>
              <a:bodyPr/>
              <a:lstStyle/>
              <a:p>
                <a:r>
                  <a:rPr lang="en-US">
                    <a:noFill/>
                  </a:rPr>
                  <a:t> </a:t>
                </a:r>
              </a:p>
            </p:txBody>
          </p:sp>
        </mc:Fallback>
      </mc:AlternateContent>
      <p:cxnSp>
        <p:nvCxnSpPr>
          <p:cNvPr id="43" name="Straight Connector 42">
            <a:extLst>
              <a:ext uri="{FF2B5EF4-FFF2-40B4-BE49-F238E27FC236}">
                <a16:creationId xmlns:a16="http://schemas.microsoft.com/office/drawing/2014/main" id="{C5C6A4A2-59A1-455F-A782-292AFCB891D4}"/>
              </a:ext>
            </a:extLst>
          </p:cNvPr>
          <p:cNvCxnSpPr>
            <a:cxnSpLocks/>
          </p:cNvCxnSpPr>
          <p:nvPr/>
        </p:nvCxnSpPr>
        <p:spPr>
          <a:xfrm>
            <a:off x="4223792" y="3068960"/>
            <a:ext cx="1712001"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B336640-3FEE-4574-A321-8EED72E03DF7}"/>
                  </a:ext>
                </a:extLst>
              </p:cNvPr>
              <p:cNvSpPr txBox="1"/>
              <p:nvPr/>
            </p:nvSpPr>
            <p:spPr>
              <a:xfrm>
                <a:off x="4276866" y="2716281"/>
                <a:ext cx="1212896" cy="381643"/>
              </a:xfrm>
              <a:prstGeom prst="rect">
                <a:avLst/>
              </a:prstGeom>
              <a:noFill/>
            </p:spPr>
            <p:txBody>
              <a:bodyPr wrap="none" rtlCol="0">
                <a:spAutoFit/>
              </a:bodyPr>
              <a:lstStyle/>
              <a:p>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𝑇</m:t>
                        </m:r>
                      </m:e>
                      <m:sup>
                        <m:r>
                          <m:rPr>
                            <m:sty m:val="p"/>
                          </m:rPr>
                          <a:rPr lang="en-US" b="0" i="0" smtClean="0">
                            <a:latin typeface="Cambria Math" panose="02040503050406030204" pitchFamily="18" charset="0"/>
                          </a:rPr>
                          <m:t>d</m:t>
                        </m:r>
                      </m:sup>
                    </m:sSup>
                  </m:oMath>
                </a14:m>
                <a:r>
                  <a:rPr lang="en-US" dirty="0"/>
                  <a:t>(0.8 AU)</a:t>
                </a:r>
              </a:p>
            </p:txBody>
          </p:sp>
        </mc:Choice>
        <mc:Fallback xmlns="">
          <p:sp>
            <p:nvSpPr>
              <p:cNvPr id="44" name="TextBox 43">
                <a:extLst>
                  <a:ext uri="{FF2B5EF4-FFF2-40B4-BE49-F238E27FC236}">
                    <a16:creationId xmlns:a16="http://schemas.microsoft.com/office/drawing/2014/main" id="{1B336640-3FEE-4574-A321-8EED72E03DF7}"/>
                  </a:ext>
                </a:extLst>
              </p:cNvPr>
              <p:cNvSpPr txBox="1">
                <a:spLocks noRot="1" noChangeAspect="1" noMove="1" noResize="1" noEditPoints="1" noAdjustHandles="1" noChangeArrowheads="1" noChangeShapeType="1" noTextEdit="1"/>
              </p:cNvSpPr>
              <p:nvPr/>
            </p:nvSpPr>
            <p:spPr>
              <a:xfrm>
                <a:off x="4276866" y="2716281"/>
                <a:ext cx="1212896" cy="381643"/>
              </a:xfrm>
              <a:prstGeom prst="rect">
                <a:avLst/>
              </a:prstGeom>
              <a:blipFill>
                <a:blip r:embed="rId5"/>
                <a:stretch>
                  <a:fillRect t="-6452" r="-3015" b="-25806"/>
                </a:stretch>
              </a:blipFill>
            </p:spPr>
            <p:txBody>
              <a:bodyPr/>
              <a:lstStyle/>
              <a:p>
                <a:r>
                  <a:rPr lang="en-US">
                    <a:noFill/>
                  </a:rPr>
                  <a:t> </a:t>
                </a:r>
              </a:p>
            </p:txBody>
          </p:sp>
        </mc:Fallback>
      </mc:AlternateContent>
      <p:cxnSp>
        <p:nvCxnSpPr>
          <p:cNvPr id="51" name="Straight Arrow Connector 50">
            <a:extLst>
              <a:ext uri="{FF2B5EF4-FFF2-40B4-BE49-F238E27FC236}">
                <a16:creationId xmlns:a16="http://schemas.microsoft.com/office/drawing/2014/main" id="{C5CE01E0-4C9F-4939-B850-0B0EF643D44A}"/>
              </a:ext>
            </a:extLst>
          </p:cNvPr>
          <p:cNvCxnSpPr/>
          <p:nvPr/>
        </p:nvCxnSpPr>
        <p:spPr>
          <a:xfrm flipV="1">
            <a:off x="5886746" y="3125988"/>
            <a:ext cx="0" cy="56514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0E367DAA-01CB-44B0-A5DE-BF9185BCEBC6}"/>
              </a:ext>
            </a:extLst>
          </p:cNvPr>
          <p:cNvCxnSpPr>
            <a:cxnSpLocks/>
          </p:cNvCxnSpPr>
          <p:nvPr/>
        </p:nvCxnSpPr>
        <p:spPr>
          <a:xfrm>
            <a:off x="5983742" y="2994676"/>
            <a:ext cx="2684774" cy="160976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A7B57C4-31CC-475D-A605-678AD0E8F301}"/>
              </a:ext>
            </a:extLst>
          </p:cNvPr>
          <p:cNvCxnSpPr>
            <a:cxnSpLocks/>
          </p:cNvCxnSpPr>
          <p:nvPr/>
        </p:nvCxnSpPr>
        <p:spPr>
          <a:xfrm>
            <a:off x="8832304" y="4707096"/>
            <a:ext cx="1620036" cy="689"/>
          </a:xfrm>
          <a:prstGeom prst="line">
            <a:avLst/>
          </a:prstGeom>
          <a:ln w="19050">
            <a:prstDash val="sysDash"/>
            <a:headEnd type="non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12547532-45E0-4A59-9B14-C4DDDD8076F8}"/>
                  </a:ext>
                </a:extLst>
              </p:cNvPr>
              <p:cNvSpPr txBox="1"/>
              <p:nvPr/>
            </p:nvSpPr>
            <p:spPr>
              <a:xfrm>
                <a:off x="10462350" y="4847557"/>
                <a:ext cx="1538306" cy="381643"/>
              </a:xfrm>
              <a:prstGeom prst="rect">
                <a:avLst/>
              </a:prstGeom>
              <a:noFill/>
            </p:spPr>
            <p:txBody>
              <a:bodyPr wrap="none" rtlCol="0">
                <a:spAutoFit/>
              </a:bodyPr>
              <a:lstStyle/>
              <a:p>
                <a14:m>
                  <m:oMath xmlns:m="http://schemas.openxmlformats.org/officeDocument/2006/math">
                    <m:sSup>
                      <m:sSupPr>
                        <m:ctrlPr>
                          <a:rPr lang="en-US" i="1" smtClean="0">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𝑇</m:t>
                        </m:r>
                      </m:e>
                      <m:sup>
                        <m:r>
                          <m:rPr>
                            <m:sty m:val="p"/>
                          </m:rPr>
                          <a:rPr lang="en-US" b="0" i="0" smtClean="0">
                            <a:solidFill>
                              <a:srgbClr val="FF0000"/>
                            </a:solidFill>
                            <a:latin typeface="Cambria Math" panose="02040503050406030204" pitchFamily="18" charset="0"/>
                          </a:rPr>
                          <m:t>d</m:t>
                        </m:r>
                      </m:sup>
                    </m:sSup>
                  </m:oMath>
                </a14:m>
                <a:r>
                  <a:rPr lang="en-US" dirty="0">
                    <a:solidFill>
                      <a:srgbClr val="FF0000"/>
                    </a:solidFill>
                  </a:rPr>
                  <a:t>(0.8→1 AU)</a:t>
                </a:r>
                <a:endParaRPr lang="en-US" dirty="0"/>
              </a:p>
            </p:txBody>
          </p:sp>
        </mc:Choice>
        <mc:Fallback xmlns="">
          <p:sp>
            <p:nvSpPr>
              <p:cNvPr id="73" name="TextBox 72">
                <a:extLst>
                  <a:ext uri="{FF2B5EF4-FFF2-40B4-BE49-F238E27FC236}">
                    <a16:creationId xmlns:a16="http://schemas.microsoft.com/office/drawing/2014/main" id="{12547532-45E0-4A59-9B14-C4DDDD8076F8}"/>
                  </a:ext>
                </a:extLst>
              </p:cNvPr>
              <p:cNvSpPr txBox="1">
                <a:spLocks noRot="1" noChangeAspect="1" noMove="1" noResize="1" noEditPoints="1" noAdjustHandles="1" noChangeArrowheads="1" noChangeShapeType="1" noTextEdit="1"/>
              </p:cNvSpPr>
              <p:nvPr/>
            </p:nvSpPr>
            <p:spPr>
              <a:xfrm>
                <a:off x="10462350" y="4847557"/>
                <a:ext cx="1538306" cy="381643"/>
              </a:xfrm>
              <a:prstGeom prst="rect">
                <a:avLst/>
              </a:prstGeom>
              <a:blipFill>
                <a:blip r:embed="rId6"/>
                <a:stretch>
                  <a:fillRect t="-4762" r="-2372" b="-23810"/>
                </a:stretch>
              </a:blipFill>
            </p:spPr>
            <p:txBody>
              <a:bodyPr/>
              <a:lstStyle/>
              <a:p>
                <a:r>
                  <a:rPr lang="en-US">
                    <a:noFill/>
                  </a:rPr>
                  <a:t> </a:t>
                </a:r>
              </a:p>
            </p:txBody>
          </p:sp>
        </mc:Fallback>
      </mc:AlternateContent>
      <p:sp>
        <p:nvSpPr>
          <p:cNvPr id="81" name="Oval 80">
            <a:extLst>
              <a:ext uri="{FF2B5EF4-FFF2-40B4-BE49-F238E27FC236}">
                <a16:creationId xmlns:a16="http://schemas.microsoft.com/office/drawing/2014/main" id="{4419B179-6F78-45A1-AB9C-A5967DEE97D3}"/>
              </a:ext>
            </a:extLst>
          </p:cNvPr>
          <p:cNvSpPr>
            <a:spLocks noChangeAspect="1"/>
          </p:cNvSpPr>
          <p:nvPr/>
        </p:nvSpPr>
        <p:spPr>
          <a:xfrm>
            <a:off x="8660027" y="4656423"/>
            <a:ext cx="108000" cy="108000"/>
          </a:xfrm>
          <a:prstGeom prst="ellipse">
            <a:avLst/>
          </a:prstGeom>
          <a:solidFill>
            <a:srgbClr val="00B050"/>
          </a:solid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398FA3C7-D192-4D6E-883B-35349E80F370}"/>
              </a:ext>
            </a:extLst>
          </p:cNvPr>
          <p:cNvCxnSpPr>
            <a:cxnSpLocks/>
          </p:cNvCxnSpPr>
          <p:nvPr/>
        </p:nvCxnSpPr>
        <p:spPr>
          <a:xfrm>
            <a:off x="5958240" y="3086478"/>
            <a:ext cx="2764276" cy="186539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B0273C0-F1C9-4FD5-A835-2C9D5083C7EC}"/>
              </a:ext>
            </a:extLst>
          </p:cNvPr>
          <p:cNvCxnSpPr>
            <a:cxnSpLocks/>
            <a:stCxn id="47" idx="1"/>
          </p:cNvCxnSpPr>
          <p:nvPr/>
        </p:nvCxnSpPr>
        <p:spPr>
          <a:xfrm>
            <a:off x="5902562" y="3741895"/>
            <a:ext cx="2814880" cy="1667426"/>
          </a:xfrm>
          <a:prstGeom prst="line">
            <a:avLst/>
          </a:prstGeom>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32937843-A665-4AFB-937F-6C6E093AE371}"/>
              </a:ext>
            </a:extLst>
          </p:cNvPr>
          <p:cNvSpPr>
            <a:spLocks noChangeAspect="1"/>
          </p:cNvSpPr>
          <p:nvPr/>
        </p:nvSpPr>
        <p:spPr>
          <a:xfrm>
            <a:off x="8668516" y="5362144"/>
            <a:ext cx="108000" cy="108000"/>
          </a:xfrm>
          <a:prstGeom prst="ellipse">
            <a:avLst/>
          </a:prstGeom>
          <a:solidFill>
            <a:srgbClr val="00B050"/>
          </a:solid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Arc 79">
            <a:extLst>
              <a:ext uri="{FF2B5EF4-FFF2-40B4-BE49-F238E27FC236}">
                <a16:creationId xmlns:a16="http://schemas.microsoft.com/office/drawing/2014/main" id="{83C5B1FA-E2FB-48B6-9A1C-BBE28EE858DF}"/>
              </a:ext>
            </a:extLst>
          </p:cNvPr>
          <p:cNvSpPr/>
          <p:nvPr/>
        </p:nvSpPr>
        <p:spPr>
          <a:xfrm rot="13489138">
            <a:off x="8520160" y="4634008"/>
            <a:ext cx="760839" cy="799269"/>
          </a:xfrm>
          <a:prstGeom prst="arc">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8" name="Right Brace 87">
            <a:extLst>
              <a:ext uri="{FF2B5EF4-FFF2-40B4-BE49-F238E27FC236}">
                <a16:creationId xmlns:a16="http://schemas.microsoft.com/office/drawing/2014/main" id="{1692F6C7-E240-4455-BE34-7EB52ED663BD}"/>
              </a:ext>
            </a:extLst>
          </p:cNvPr>
          <p:cNvSpPr/>
          <p:nvPr/>
        </p:nvSpPr>
        <p:spPr>
          <a:xfrm>
            <a:off x="8978630" y="5419007"/>
            <a:ext cx="131547" cy="244086"/>
          </a:xfrm>
          <a:prstGeom prst="rightBrace">
            <a:avLst>
              <a:gd name="adj1" fmla="val 28245"/>
              <a:gd name="adj2" fmla="val 50976"/>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Right Brace 88">
            <a:extLst>
              <a:ext uri="{FF2B5EF4-FFF2-40B4-BE49-F238E27FC236}">
                <a16:creationId xmlns:a16="http://schemas.microsoft.com/office/drawing/2014/main" id="{A0A176C7-726E-4868-ACF4-11E45687ED39}"/>
              </a:ext>
            </a:extLst>
          </p:cNvPr>
          <p:cNvSpPr/>
          <p:nvPr/>
        </p:nvSpPr>
        <p:spPr>
          <a:xfrm>
            <a:off x="8981891" y="4707785"/>
            <a:ext cx="131547" cy="244086"/>
          </a:xfrm>
          <a:prstGeom prst="rightBrace">
            <a:avLst>
              <a:gd name="adj1" fmla="val 28245"/>
              <a:gd name="adj2" fmla="val 50976"/>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0" name="Straight Connector 89">
            <a:extLst>
              <a:ext uri="{FF2B5EF4-FFF2-40B4-BE49-F238E27FC236}">
                <a16:creationId xmlns:a16="http://schemas.microsoft.com/office/drawing/2014/main" id="{E2A5897E-4EAD-4F92-A072-F13666F73B69}"/>
              </a:ext>
            </a:extLst>
          </p:cNvPr>
          <p:cNvCxnSpPr>
            <a:cxnSpLocks/>
          </p:cNvCxnSpPr>
          <p:nvPr/>
        </p:nvCxnSpPr>
        <p:spPr>
          <a:xfrm flipH="1">
            <a:off x="8724457" y="4944642"/>
            <a:ext cx="233911" cy="0"/>
          </a:xfrm>
          <a:prstGeom prst="line">
            <a:avLst/>
          </a:prstGeom>
          <a:ln w="9525">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ED6F051C-4C2E-4729-BB6B-20EB4A435131}"/>
              </a:ext>
            </a:extLst>
          </p:cNvPr>
          <p:cNvCxnSpPr>
            <a:cxnSpLocks/>
          </p:cNvCxnSpPr>
          <p:nvPr/>
        </p:nvCxnSpPr>
        <p:spPr>
          <a:xfrm flipH="1">
            <a:off x="8735352" y="5661614"/>
            <a:ext cx="233911" cy="0"/>
          </a:xfrm>
          <a:prstGeom prst="line">
            <a:avLst/>
          </a:prstGeom>
          <a:ln w="9525">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F806646B-9291-427D-8459-13C5A7A8124A}"/>
                  </a:ext>
                </a:extLst>
              </p:cNvPr>
              <p:cNvSpPr txBox="1"/>
              <p:nvPr/>
            </p:nvSpPr>
            <p:spPr>
              <a:xfrm>
                <a:off x="9387177" y="4684339"/>
                <a:ext cx="536172" cy="3023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sub>
                          <m:r>
                            <m:rPr>
                              <m:sty m:val="p"/>
                            </m:rPr>
                            <a:rPr lang="en-US" b="0" i="0" smtClean="0">
                              <a:latin typeface="Cambria Math" panose="02040503050406030204" pitchFamily="18" charset="0"/>
                              <a:ea typeface="Cambria Math" panose="02040503050406030204" pitchFamily="18" charset="0"/>
                            </a:rPr>
                            <m:t>nA</m:t>
                          </m:r>
                        </m:sub>
                        <m:sup>
                          <m:r>
                            <m:rPr>
                              <m:sty m:val="p"/>
                            </m:rPr>
                            <a:rPr lang="en-US" b="0" i="0" smtClean="0">
                              <a:latin typeface="Cambria Math" panose="02040503050406030204" pitchFamily="18" charset="0"/>
                              <a:ea typeface="Cambria Math" panose="02040503050406030204" pitchFamily="18" charset="0"/>
                            </a:rPr>
                            <m:t>d</m:t>
                          </m:r>
                        </m:sup>
                      </m:sSubSup>
                    </m:oMath>
                  </m:oMathPara>
                </a14:m>
                <a:endParaRPr lang="en-US" dirty="0"/>
              </a:p>
            </p:txBody>
          </p:sp>
        </mc:Choice>
        <mc:Fallback xmlns="">
          <p:sp>
            <p:nvSpPr>
              <p:cNvPr id="93" name="TextBox 92">
                <a:extLst>
                  <a:ext uri="{FF2B5EF4-FFF2-40B4-BE49-F238E27FC236}">
                    <a16:creationId xmlns:a16="http://schemas.microsoft.com/office/drawing/2014/main" id="{F806646B-9291-427D-8459-13C5A7A8124A}"/>
                  </a:ext>
                </a:extLst>
              </p:cNvPr>
              <p:cNvSpPr txBox="1">
                <a:spLocks noRot="1" noChangeAspect="1" noMove="1" noResize="1" noEditPoints="1" noAdjustHandles="1" noChangeArrowheads="1" noChangeShapeType="1" noTextEdit="1"/>
              </p:cNvSpPr>
              <p:nvPr/>
            </p:nvSpPr>
            <p:spPr>
              <a:xfrm>
                <a:off x="9387177" y="4684339"/>
                <a:ext cx="536172" cy="302390"/>
              </a:xfrm>
              <a:prstGeom prst="rect">
                <a:avLst/>
              </a:prstGeom>
              <a:blipFill>
                <a:blip r:embed="rId7"/>
                <a:stretch>
                  <a:fillRect l="-10227" t="-2000" r="-5682"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92B6941C-8752-48C4-BD28-8A7B490CF0F3}"/>
                  </a:ext>
                </a:extLst>
              </p:cNvPr>
              <p:cNvSpPr txBox="1"/>
              <p:nvPr/>
            </p:nvSpPr>
            <p:spPr>
              <a:xfrm>
                <a:off x="9133011" y="5393790"/>
                <a:ext cx="53623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sub>
                          <m:r>
                            <m:rPr>
                              <m:sty m:val="p"/>
                            </m:rPr>
                            <a:rPr lang="en-US" b="0" i="0" smtClean="0">
                              <a:latin typeface="Cambria Math" panose="02040503050406030204" pitchFamily="18" charset="0"/>
                              <a:ea typeface="Cambria Math" panose="02040503050406030204" pitchFamily="18" charset="0"/>
                            </a:rPr>
                            <m:t>nA</m:t>
                          </m:r>
                        </m:sub>
                        <m:sup>
                          <m:r>
                            <m:rPr>
                              <m:sty m:val="p"/>
                            </m:rPr>
                            <a:rPr lang="en-US" b="0" i="0" smtClean="0">
                              <a:latin typeface="Cambria Math" panose="02040503050406030204" pitchFamily="18" charset="0"/>
                              <a:ea typeface="Cambria Math" panose="02040503050406030204" pitchFamily="18" charset="0"/>
                            </a:rPr>
                            <m:t>u</m:t>
                          </m:r>
                        </m:sup>
                      </m:sSubSup>
                    </m:oMath>
                  </m:oMathPara>
                </a14:m>
                <a:endParaRPr lang="en-US" dirty="0"/>
              </a:p>
            </p:txBody>
          </p:sp>
        </mc:Choice>
        <mc:Fallback xmlns="">
          <p:sp>
            <p:nvSpPr>
              <p:cNvPr id="94" name="TextBox 93">
                <a:extLst>
                  <a:ext uri="{FF2B5EF4-FFF2-40B4-BE49-F238E27FC236}">
                    <a16:creationId xmlns:a16="http://schemas.microsoft.com/office/drawing/2014/main" id="{92B6941C-8752-48C4-BD28-8A7B490CF0F3}"/>
                  </a:ext>
                </a:extLst>
              </p:cNvPr>
              <p:cNvSpPr txBox="1">
                <a:spLocks noRot="1" noChangeAspect="1" noMove="1" noResize="1" noEditPoints="1" noAdjustHandles="1" noChangeArrowheads="1" noChangeShapeType="1" noTextEdit="1"/>
              </p:cNvSpPr>
              <p:nvPr/>
            </p:nvSpPr>
            <p:spPr>
              <a:xfrm>
                <a:off x="9133011" y="5393790"/>
                <a:ext cx="536237" cy="276999"/>
              </a:xfrm>
              <a:prstGeom prst="rect">
                <a:avLst/>
              </a:prstGeom>
              <a:blipFill>
                <a:blip r:embed="rId8"/>
                <a:stretch>
                  <a:fillRect l="-9091" r="-5682"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E0266FE6-06D5-4BFF-AC07-0D727EB47B8E}"/>
                  </a:ext>
                </a:extLst>
              </p:cNvPr>
              <p:cNvSpPr txBox="1"/>
              <p:nvPr/>
            </p:nvSpPr>
            <p:spPr>
              <a:xfrm rot="1833551">
                <a:off x="6785866" y="4267799"/>
                <a:ext cx="100239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𝑅</m:t>
                          </m:r>
                        </m:e>
                        <m:sup>
                          <m:r>
                            <a:rPr lang="en-US" b="0" i="1" smtClean="0">
                              <a:latin typeface="Cambria Math" panose="02040503050406030204" pitchFamily="18" charset="0"/>
                              <a:ea typeface="Cambria Math" panose="02040503050406030204" pitchFamily="18" charset="0"/>
                            </a:rPr>
                            <m:t>−0.8</m:t>
                          </m:r>
                        </m:sup>
                      </m:sSup>
                    </m:oMath>
                  </m:oMathPara>
                </a14:m>
                <a:endParaRPr lang="en-US" dirty="0"/>
              </a:p>
            </p:txBody>
          </p:sp>
        </mc:Choice>
        <mc:Fallback xmlns="">
          <p:sp>
            <p:nvSpPr>
              <p:cNvPr id="96" name="TextBox 95">
                <a:extLst>
                  <a:ext uri="{FF2B5EF4-FFF2-40B4-BE49-F238E27FC236}">
                    <a16:creationId xmlns:a16="http://schemas.microsoft.com/office/drawing/2014/main" id="{E0266FE6-06D5-4BFF-AC07-0D727EB47B8E}"/>
                  </a:ext>
                </a:extLst>
              </p:cNvPr>
              <p:cNvSpPr txBox="1">
                <a:spLocks noRot="1" noChangeAspect="1" noMove="1" noResize="1" noEditPoints="1" noAdjustHandles="1" noChangeArrowheads="1" noChangeShapeType="1" noTextEdit="1"/>
              </p:cNvSpPr>
              <p:nvPr/>
            </p:nvSpPr>
            <p:spPr>
              <a:xfrm rot="1833551">
                <a:off x="6785866" y="4267799"/>
                <a:ext cx="1002390" cy="276999"/>
              </a:xfrm>
              <a:prstGeom prst="rect">
                <a:avLst/>
              </a:prstGeom>
              <a:blipFill>
                <a:blip r:embed="rId9"/>
                <a:stretch>
                  <a:fillRect l="-5455" t="-1613" r="-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16F12A4C-E68B-4B3C-A456-4CB7AF9178FF}"/>
                  </a:ext>
                </a:extLst>
              </p:cNvPr>
              <p:cNvSpPr txBox="1"/>
              <p:nvPr/>
            </p:nvSpPr>
            <p:spPr>
              <a:xfrm rot="1976140">
                <a:off x="6928426" y="4815105"/>
                <a:ext cx="91531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𝑇</m:t>
                          </m:r>
                        </m:e>
                        <m:sub>
                          <m:r>
                            <a:rPr lang="en-US" sz="1400" b="0" i="1" smtClean="0">
                              <a:latin typeface="Cambria Math" panose="02040503050406030204" pitchFamily="18" charset="0"/>
                            </a:rPr>
                            <m:t>𝐴</m:t>
                          </m:r>
                        </m:sub>
                      </m:sSub>
                      <m:r>
                        <a:rPr lang="en-US" sz="1400" b="0" i="1" smtClean="0">
                          <a:latin typeface="Cambria Math" panose="02040503050406030204" pitchFamily="18" charset="0"/>
                          <a:ea typeface="Cambria Math" panose="02040503050406030204" pitchFamily="18" charset="0"/>
                        </a:rPr>
                        <m:t>∝</m:t>
                      </m:r>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𝑅</m:t>
                          </m:r>
                        </m:e>
                        <m:sup>
                          <m:r>
                            <a:rPr lang="en-US" sz="1400" b="0" i="1" smtClean="0">
                              <a:latin typeface="Cambria Math" panose="02040503050406030204" pitchFamily="18" charset="0"/>
                              <a:ea typeface="Cambria Math" panose="02040503050406030204" pitchFamily="18" charset="0"/>
                            </a:rPr>
                            <m:t>−1.33</m:t>
                          </m:r>
                        </m:sup>
                      </m:sSup>
                    </m:oMath>
                  </m:oMathPara>
                </a14:m>
                <a:endParaRPr lang="en-US" sz="1400" dirty="0"/>
              </a:p>
            </p:txBody>
          </p:sp>
        </mc:Choice>
        <mc:Fallback xmlns="">
          <p:sp>
            <p:nvSpPr>
              <p:cNvPr id="97" name="TextBox 96">
                <a:extLst>
                  <a:ext uri="{FF2B5EF4-FFF2-40B4-BE49-F238E27FC236}">
                    <a16:creationId xmlns:a16="http://schemas.microsoft.com/office/drawing/2014/main" id="{16F12A4C-E68B-4B3C-A456-4CB7AF9178FF}"/>
                  </a:ext>
                </a:extLst>
              </p:cNvPr>
              <p:cNvSpPr txBox="1">
                <a:spLocks noRot="1" noChangeAspect="1" noMove="1" noResize="1" noEditPoints="1" noAdjustHandles="1" noChangeArrowheads="1" noChangeShapeType="1" noTextEdit="1"/>
              </p:cNvSpPr>
              <p:nvPr/>
            </p:nvSpPr>
            <p:spPr>
              <a:xfrm rot="1976140">
                <a:off x="6928426" y="4815105"/>
                <a:ext cx="915315" cy="215444"/>
              </a:xfrm>
              <a:prstGeom prst="rect">
                <a:avLst/>
              </a:prstGeom>
              <a:blipFill>
                <a:blip r:embed="rId10"/>
                <a:stretch>
                  <a:fillRect l="-41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1F048025-BBAD-4CA2-9DD8-29731B764427}"/>
                  </a:ext>
                </a:extLst>
              </p:cNvPr>
              <p:cNvSpPr txBox="1"/>
              <p:nvPr/>
            </p:nvSpPr>
            <p:spPr>
              <a:xfrm>
                <a:off x="308698" y="790552"/>
                <a:ext cx="3205402" cy="3183692"/>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en-US" dirty="0"/>
                  <a:t>Let us model the problem in the following way</a:t>
                </a:r>
              </a:p>
              <a:p>
                <a:pPr marL="800100" lvl="1" indent="-342900">
                  <a:lnSpc>
                    <a:spcPct val="150000"/>
                  </a:lnSpc>
                  <a:buFont typeface="Arial" panose="020B0604020202020204" pitchFamily="34" charset="0"/>
                  <a:buChar char="•"/>
                </a:pPr>
                <a14:m>
                  <m:oMath xmlns:m="http://schemas.openxmlformats.org/officeDocument/2006/math">
                    <m:r>
                      <a:rPr lang="en-US" i="1">
                        <a:latin typeface="Cambria Math" panose="02040503050406030204" pitchFamily="18" charset="0"/>
                      </a:rPr>
                      <m:t>𝑇</m:t>
                    </m:r>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𝑅</m:t>
                        </m:r>
                      </m:e>
                      <m:sup>
                        <m:r>
                          <a:rPr lang="en-US" i="1">
                            <a:latin typeface="Cambria Math" panose="02040503050406030204" pitchFamily="18" charset="0"/>
                            <a:ea typeface="Cambria Math" panose="02040503050406030204" pitchFamily="18" charset="0"/>
                          </a:rPr>
                          <m:t>−0.8</m:t>
                        </m:r>
                      </m:sup>
                    </m:sSup>
                  </m:oMath>
                </a14:m>
                <a:endParaRPr lang="en-US" dirty="0"/>
              </a:p>
              <a:p>
                <a:pPr marL="800100" lvl="1" indent="-342900">
                  <a:lnSpc>
                    <a:spcPct val="150000"/>
                  </a:lnSpc>
                  <a:buFont typeface="Arial" panose="020B0604020202020204" pitchFamily="34" charset="0"/>
                  <a:buChar char="•"/>
                </a:pPr>
                <a14:m>
                  <m:oMath xmlns:m="http://schemas.openxmlformats.org/officeDocument/2006/math">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𝑇</m:t>
                            </m:r>
                          </m:e>
                          <m:sub>
                            <m:r>
                              <m:rPr>
                                <m:sty m:val="p"/>
                              </m:rPr>
                              <a:rPr lang="en-US">
                                <a:latin typeface="Cambria Math" panose="02040503050406030204" pitchFamily="18" charset="0"/>
                              </a:rPr>
                              <m:t>d</m:t>
                            </m:r>
                          </m:sub>
                        </m:sSub>
                      </m:num>
                      <m:den>
                        <m:sSub>
                          <m:sSubPr>
                            <m:ctrlPr>
                              <a:rPr lang="en-US" i="1">
                                <a:latin typeface="Cambria Math" panose="02040503050406030204" pitchFamily="18" charset="0"/>
                              </a:rPr>
                            </m:ctrlPr>
                          </m:sSubPr>
                          <m:e>
                            <m:r>
                              <a:rPr lang="en-US" i="1">
                                <a:latin typeface="Cambria Math" panose="02040503050406030204" pitchFamily="18" charset="0"/>
                              </a:rPr>
                              <m:t>𝑇</m:t>
                            </m:r>
                          </m:e>
                          <m:sub>
                            <m:r>
                              <m:rPr>
                                <m:sty m:val="p"/>
                              </m:rPr>
                              <a:rPr lang="en-US">
                                <a:latin typeface="Cambria Math" panose="02040503050406030204" pitchFamily="18" charset="0"/>
                              </a:rPr>
                              <m:t>u</m:t>
                            </m:r>
                          </m:sub>
                        </m:sSub>
                      </m:den>
                    </m:f>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𝑅</m:t>
                    </m:r>
                    <m:r>
                      <a:rPr lang="en-US" i="1">
                        <a:latin typeface="Cambria Math" panose="02040503050406030204" pitchFamily="18" charset="0"/>
                        <a:ea typeface="Cambria Math" panose="02040503050406030204" pitchFamily="18" charset="0"/>
                      </a:rPr>
                      <m:t>)</m:t>
                    </m:r>
                  </m:oMath>
                </a14:m>
                <a:endParaRPr lang="en-US" i="1" dirty="0">
                  <a:latin typeface="Cambria Math" panose="02040503050406030204" pitchFamily="18" charset="0"/>
                </a:endParaRPr>
              </a:p>
              <a:p>
                <a:pPr marL="800100" lvl="1" indent="-342900">
                  <a:lnSpc>
                    <a:spcPct val="150000"/>
                  </a:lnSpc>
                  <a:buFont typeface="Arial" panose="020B0604020202020204" pitchFamily="34" charset="0"/>
                  <a:buChar char="•"/>
                </a:pP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m:rPr>
                            <m:sty m:val="p"/>
                          </m:rPr>
                          <a:rPr lang="en-US">
                            <a:latin typeface="Cambria Math" panose="02040503050406030204" pitchFamily="18" charset="0"/>
                          </a:rPr>
                          <m:t>A</m:t>
                        </m:r>
                      </m:sub>
                    </m:sSub>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𝑅</m:t>
                        </m:r>
                      </m:e>
                      <m:sup>
                        <m:r>
                          <a:rPr lang="en-US" i="1">
                            <a:latin typeface="Cambria Math" panose="02040503050406030204" pitchFamily="18" charset="0"/>
                            <a:ea typeface="Cambria Math" panose="02040503050406030204" pitchFamily="18" charset="0"/>
                          </a:rPr>
                          <m:t>−1.33</m:t>
                        </m:r>
                      </m:sup>
                    </m:sSup>
                  </m:oMath>
                </a14:m>
                <a:endParaRPr lang="en-US" i="1" dirty="0">
                  <a:latin typeface="Cambria Math" panose="02040503050406030204" pitchFamily="18" charset="0"/>
                </a:endParaRPr>
              </a:p>
              <a:p>
                <a:pPr lvl="1">
                  <a:lnSpc>
                    <a:spcPct val="150000"/>
                  </a:lnSpc>
                </a:pPr>
                <a:endParaRPr lang="en-US" dirty="0"/>
              </a:p>
              <a:p>
                <a:pPr marL="285750" indent="-285750">
                  <a:lnSpc>
                    <a:spcPct val="150000"/>
                  </a:lnSpc>
                  <a:buFont typeface="Wingdings" panose="05000000000000000000" pitchFamily="2" charset="2"/>
                  <a:buChar char="Ø"/>
                </a:pPr>
                <a:endParaRPr lang="en-US" dirty="0"/>
              </a:p>
            </p:txBody>
          </p:sp>
        </mc:Choice>
        <mc:Fallback xmlns="">
          <p:sp>
            <p:nvSpPr>
              <p:cNvPr id="103" name="TextBox 102">
                <a:extLst>
                  <a:ext uri="{FF2B5EF4-FFF2-40B4-BE49-F238E27FC236}">
                    <a16:creationId xmlns:a16="http://schemas.microsoft.com/office/drawing/2014/main" id="{1F048025-BBAD-4CA2-9DD8-29731B764427}"/>
                  </a:ext>
                </a:extLst>
              </p:cNvPr>
              <p:cNvSpPr txBox="1">
                <a:spLocks noRot="1" noChangeAspect="1" noMove="1" noResize="1" noEditPoints="1" noAdjustHandles="1" noChangeArrowheads="1" noChangeShapeType="1" noTextEdit="1"/>
              </p:cNvSpPr>
              <p:nvPr/>
            </p:nvSpPr>
            <p:spPr>
              <a:xfrm>
                <a:off x="308698" y="790552"/>
                <a:ext cx="3205402" cy="3183692"/>
              </a:xfrm>
              <a:prstGeom prst="rect">
                <a:avLst/>
              </a:prstGeom>
              <a:blipFill>
                <a:blip r:embed="rId11"/>
                <a:stretch>
                  <a:fillRect l="-1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Rectangle 103">
                <a:extLst>
                  <a:ext uri="{FF2B5EF4-FFF2-40B4-BE49-F238E27FC236}">
                    <a16:creationId xmlns:a16="http://schemas.microsoft.com/office/drawing/2014/main" id="{14F264E4-6223-4390-803C-A7524CB4B96C}"/>
                  </a:ext>
                </a:extLst>
              </p:cNvPr>
              <p:cNvSpPr/>
              <p:nvPr/>
            </p:nvSpPr>
            <p:spPr>
              <a:xfrm>
                <a:off x="4540434" y="4122138"/>
                <a:ext cx="1081129" cy="659476"/>
              </a:xfrm>
              <a:prstGeom prst="rect">
                <a:avLst/>
              </a:prstGeom>
              <a:ln w="19050">
                <a:solidFill>
                  <a:schemeClr val="accent1">
                    <a:shade val="50000"/>
                  </a:schemeClr>
                </a:solidFill>
              </a:ln>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sSup>
                            <m:sSupPr>
                              <m:ctrlPr>
                                <a:rPr lang="en-US" i="1" smtClean="0">
                                  <a:latin typeface="Cambria Math" panose="02040503050406030204" pitchFamily="18" charset="0"/>
                                </a:rPr>
                              </m:ctrlPr>
                            </m:sSupPr>
                            <m:e>
                              <m:r>
                                <a:rPr lang="en-US" b="0" i="1" smtClean="0">
                                  <a:latin typeface="Cambria Math" panose="02040503050406030204" pitchFamily="18" charset="0"/>
                                </a:rPr>
                                <m:t>𝑇</m:t>
                              </m:r>
                            </m:e>
                            <m:sup>
                              <m:r>
                                <m:rPr>
                                  <m:sty m:val="p"/>
                                </m:rPr>
                                <a:rPr lang="en-US" b="0" i="0" smtClean="0">
                                  <a:latin typeface="Cambria Math" panose="02040503050406030204" pitchFamily="18" charset="0"/>
                                </a:rPr>
                                <m:t>d</m:t>
                              </m:r>
                            </m:sup>
                          </m:sSup>
                        </m:num>
                        <m:den>
                          <m:sSup>
                            <m:sSupPr>
                              <m:ctrlPr>
                                <a:rPr lang="en-US" i="1">
                                  <a:latin typeface="Cambria Math" panose="02040503050406030204" pitchFamily="18" charset="0"/>
                                </a:rPr>
                              </m:ctrlPr>
                            </m:sSupPr>
                            <m:e>
                              <m:r>
                                <a:rPr lang="en-US" i="1">
                                  <a:latin typeface="Cambria Math" panose="02040503050406030204" pitchFamily="18" charset="0"/>
                                </a:rPr>
                                <m:t>𝑇</m:t>
                              </m:r>
                            </m:e>
                            <m:sup>
                              <m:r>
                                <m:rPr>
                                  <m:sty m:val="p"/>
                                </m:rPr>
                                <a:rPr lang="en-US" b="0" i="0" smtClean="0">
                                  <a:latin typeface="Cambria Math" panose="02040503050406030204" pitchFamily="18" charset="0"/>
                                </a:rPr>
                                <m:t>u</m:t>
                              </m:r>
                            </m:sup>
                          </m:sSup>
                        </m:den>
                      </m:f>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𝑅</m:t>
                          </m:r>
                        </m:e>
                        <m:sub>
                          <m:r>
                            <a:rPr lang="en-US" b="0" i="1" smtClean="0">
                              <a:latin typeface="Cambria Math" panose="02040503050406030204" pitchFamily="18" charset="0"/>
                              <a:ea typeface="Cambria Math" panose="02040503050406030204" pitchFamily="18" charset="0"/>
                            </a:rPr>
                            <m:t>𝑇</m:t>
                          </m:r>
                        </m:sub>
                      </m:sSub>
                    </m:oMath>
                  </m:oMathPara>
                </a14:m>
                <a:endParaRPr lang="en-US" dirty="0"/>
              </a:p>
            </p:txBody>
          </p:sp>
        </mc:Choice>
        <mc:Fallback xmlns="">
          <p:sp>
            <p:nvSpPr>
              <p:cNvPr id="104" name="Rectangle 103">
                <a:extLst>
                  <a:ext uri="{FF2B5EF4-FFF2-40B4-BE49-F238E27FC236}">
                    <a16:creationId xmlns:a16="http://schemas.microsoft.com/office/drawing/2014/main" id="{14F264E4-6223-4390-803C-A7524CB4B96C}"/>
                  </a:ext>
                </a:extLst>
              </p:cNvPr>
              <p:cNvSpPr>
                <a:spLocks noRot="1" noChangeAspect="1" noMove="1" noResize="1" noEditPoints="1" noAdjustHandles="1" noChangeArrowheads="1" noChangeShapeType="1" noTextEdit="1"/>
              </p:cNvSpPr>
              <p:nvPr/>
            </p:nvSpPr>
            <p:spPr>
              <a:xfrm>
                <a:off x="4540434" y="4122138"/>
                <a:ext cx="1081129" cy="659476"/>
              </a:xfrm>
              <a:prstGeom prst="rect">
                <a:avLst/>
              </a:prstGeom>
              <a:blipFill>
                <a:blip r:embed="rId12"/>
                <a:stretch>
                  <a:fillRect/>
                </a:stretch>
              </a:blipFill>
              <a:ln w="19050">
                <a:solidFill>
                  <a:schemeClr val="accent1">
                    <a:shade val="50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29DD9159-9CC0-49BF-BB3B-F5F52BE855F2}"/>
                  </a:ext>
                </a:extLst>
              </p:cNvPr>
              <p:cNvSpPr txBox="1"/>
              <p:nvPr/>
            </p:nvSpPr>
            <p:spPr>
              <a:xfrm>
                <a:off x="10458431" y="4509120"/>
                <a:ext cx="1038169" cy="381643"/>
              </a:xfrm>
              <a:prstGeom prst="rect">
                <a:avLst/>
              </a:prstGeom>
              <a:noFill/>
            </p:spPr>
            <p:txBody>
              <a:bodyPr wrap="none" rtlCol="0">
                <a:spAutoFit/>
              </a:bodyPr>
              <a:lstStyle/>
              <a:p>
                <a14:m>
                  <m:oMath xmlns:m="http://schemas.openxmlformats.org/officeDocument/2006/math">
                    <m:sSup>
                      <m:sSupPr>
                        <m:ctrlPr>
                          <a:rPr lang="en-US" i="1" smtClean="0">
                            <a:solidFill>
                              <a:srgbClr val="007E00"/>
                            </a:solidFill>
                            <a:latin typeface="Cambria Math" panose="02040503050406030204" pitchFamily="18" charset="0"/>
                          </a:rPr>
                        </m:ctrlPr>
                      </m:sSupPr>
                      <m:e>
                        <m:r>
                          <a:rPr lang="en-US" i="1">
                            <a:solidFill>
                              <a:srgbClr val="007E00"/>
                            </a:solidFill>
                            <a:latin typeface="Cambria Math" panose="02040503050406030204" pitchFamily="18" charset="0"/>
                          </a:rPr>
                          <m:t>𝑇</m:t>
                        </m:r>
                      </m:e>
                      <m:sup>
                        <m:r>
                          <m:rPr>
                            <m:sty m:val="p"/>
                          </m:rPr>
                          <a:rPr lang="en-US" b="0" i="0" smtClean="0">
                            <a:solidFill>
                              <a:srgbClr val="007E00"/>
                            </a:solidFill>
                            <a:latin typeface="Cambria Math" panose="02040503050406030204" pitchFamily="18" charset="0"/>
                          </a:rPr>
                          <m:t>d</m:t>
                        </m:r>
                      </m:sup>
                    </m:sSup>
                  </m:oMath>
                </a14:m>
                <a:r>
                  <a:rPr lang="en-US" dirty="0">
                    <a:solidFill>
                      <a:srgbClr val="007E00"/>
                    </a:solidFill>
                  </a:rPr>
                  <a:t>(1 AU)</a:t>
                </a:r>
              </a:p>
            </p:txBody>
          </p:sp>
        </mc:Choice>
        <mc:Fallback xmlns="">
          <p:sp>
            <p:nvSpPr>
              <p:cNvPr id="105" name="TextBox 104">
                <a:extLst>
                  <a:ext uri="{FF2B5EF4-FFF2-40B4-BE49-F238E27FC236}">
                    <a16:creationId xmlns:a16="http://schemas.microsoft.com/office/drawing/2014/main" id="{29DD9159-9CC0-49BF-BB3B-F5F52BE855F2}"/>
                  </a:ext>
                </a:extLst>
              </p:cNvPr>
              <p:cNvSpPr txBox="1">
                <a:spLocks noRot="1" noChangeAspect="1" noMove="1" noResize="1" noEditPoints="1" noAdjustHandles="1" noChangeArrowheads="1" noChangeShapeType="1" noTextEdit="1"/>
              </p:cNvSpPr>
              <p:nvPr/>
            </p:nvSpPr>
            <p:spPr>
              <a:xfrm>
                <a:off x="10458431" y="4509120"/>
                <a:ext cx="1038169" cy="381643"/>
              </a:xfrm>
              <a:prstGeom prst="rect">
                <a:avLst/>
              </a:prstGeom>
              <a:blipFill>
                <a:blip r:embed="rId13"/>
                <a:stretch>
                  <a:fillRect t="-6452" r="-4118" b="-25806"/>
                </a:stretch>
              </a:blipFill>
            </p:spPr>
            <p:txBody>
              <a:bodyPr/>
              <a:lstStyle/>
              <a:p>
                <a:r>
                  <a:rPr lang="en-US">
                    <a:noFill/>
                  </a:rPr>
                  <a:t> </a:t>
                </a:r>
              </a:p>
            </p:txBody>
          </p:sp>
        </mc:Fallback>
      </mc:AlternateContent>
      <p:sp>
        <p:nvSpPr>
          <p:cNvPr id="107" name="TextBox 106">
            <a:extLst>
              <a:ext uri="{FF2B5EF4-FFF2-40B4-BE49-F238E27FC236}">
                <a16:creationId xmlns:a16="http://schemas.microsoft.com/office/drawing/2014/main" id="{A2617F21-5FF2-445F-9126-529CA112C983}"/>
              </a:ext>
            </a:extLst>
          </p:cNvPr>
          <p:cNvSpPr txBox="1"/>
          <p:nvPr/>
        </p:nvSpPr>
        <p:spPr>
          <a:xfrm>
            <a:off x="3585370" y="221239"/>
            <a:ext cx="5038367" cy="523220"/>
          </a:xfrm>
          <a:prstGeom prst="rect">
            <a:avLst/>
          </a:prstGeom>
          <a:noFill/>
        </p:spPr>
        <p:txBody>
          <a:bodyPr wrap="none" rtlCol="0">
            <a:spAutoFit/>
          </a:bodyPr>
          <a:lstStyle/>
          <a:p>
            <a:r>
              <a:rPr lang="en-US" sz="2800" dirty="0"/>
              <a:t>Contemplating the Temperature</a:t>
            </a:r>
          </a:p>
        </p:txBody>
      </p:sp>
      <p:sp>
        <p:nvSpPr>
          <p:cNvPr id="50" name="TextBox 49">
            <a:extLst>
              <a:ext uri="{FF2B5EF4-FFF2-40B4-BE49-F238E27FC236}">
                <a16:creationId xmlns:a16="http://schemas.microsoft.com/office/drawing/2014/main" id="{24AC78D5-7D83-42AA-AD46-1D13013999C7}"/>
              </a:ext>
            </a:extLst>
          </p:cNvPr>
          <p:cNvSpPr txBox="1"/>
          <p:nvPr/>
        </p:nvSpPr>
        <p:spPr>
          <a:xfrm>
            <a:off x="9437572" y="6058665"/>
            <a:ext cx="1456874" cy="369332"/>
          </a:xfrm>
          <a:prstGeom prst="rect">
            <a:avLst/>
          </a:prstGeom>
          <a:noFill/>
        </p:spPr>
        <p:txBody>
          <a:bodyPr wrap="none" rtlCol="0">
            <a:spAutoFit/>
          </a:bodyPr>
          <a:lstStyle/>
          <a:p>
            <a:r>
              <a:rPr lang="en-US" dirty="0"/>
              <a:t>Log(Distance)</a:t>
            </a:r>
          </a:p>
        </p:txBody>
      </p:sp>
      <p:pic>
        <p:nvPicPr>
          <p:cNvPr id="53" name="Picture 1">
            <a:extLst>
              <a:ext uri="{FF2B5EF4-FFF2-40B4-BE49-F238E27FC236}">
                <a16:creationId xmlns:a16="http://schemas.microsoft.com/office/drawing/2014/main" id="{FB52586C-C235-4625-A6DE-0FE4823EB33A}"/>
              </a:ext>
            </a:extLst>
          </p:cNvPr>
          <p:cNvPicPr>
            <a:picLocks noChangeAspect="1"/>
          </p:cNvPicPr>
          <p:nvPr/>
        </p:nvPicPr>
        <p:blipFill>
          <a:blip r:embed="rId14"/>
          <a:stretch>
            <a:fillRect/>
          </a:stretch>
        </p:blipFill>
        <p:spPr>
          <a:xfrm>
            <a:off x="9891060" y="2495382"/>
            <a:ext cx="1867306" cy="1839846"/>
          </a:xfrm>
          <a:prstGeom prst="rect">
            <a:avLst/>
          </a:prstGeom>
        </p:spPr>
      </p:pic>
      <p:cxnSp>
        <p:nvCxnSpPr>
          <p:cNvPr id="54" name="Straight Arrow Connector 53">
            <a:extLst>
              <a:ext uri="{FF2B5EF4-FFF2-40B4-BE49-F238E27FC236}">
                <a16:creationId xmlns:a16="http://schemas.microsoft.com/office/drawing/2014/main" id="{B7012E6F-7481-4547-B207-AC1B9221A563}"/>
              </a:ext>
            </a:extLst>
          </p:cNvPr>
          <p:cNvCxnSpPr>
            <a:cxnSpLocks/>
            <a:stCxn id="79" idx="7"/>
          </p:cNvCxnSpPr>
          <p:nvPr/>
        </p:nvCxnSpPr>
        <p:spPr>
          <a:xfrm flipV="1">
            <a:off x="8760700" y="3284984"/>
            <a:ext cx="2015820" cy="2092976"/>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FB79D069-3DB3-4474-95C1-3B4696AF29BA}"/>
              </a:ext>
            </a:extLst>
          </p:cNvPr>
          <p:cNvCxnSpPr>
            <a:cxnSpLocks/>
            <a:stCxn id="81" idx="7"/>
          </p:cNvCxnSpPr>
          <p:nvPr/>
        </p:nvCxnSpPr>
        <p:spPr>
          <a:xfrm flipV="1">
            <a:off x="8752211" y="2957839"/>
            <a:ext cx="2120911" cy="171440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8" name="Arc 7">
            <a:extLst>
              <a:ext uri="{FF2B5EF4-FFF2-40B4-BE49-F238E27FC236}">
                <a16:creationId xmlns:a16="http://schemas.microsoft.com/office/drawing/2014/main" id="{9439E199-1368-4391-A575-4CA4B5F2D2F7}"/>
              </a:ext>
            </a:extLst>
          </p:cNvPr>
          <p:cNvSpPr/>
          <p:nvPr/>
        </p:nvSpPr>
        <p:spPr>
          <a:xfrm rot="18910482">
            <a:off x="8407727" y="2989993"/>
            <a:ext cx="3355866" cy="1879562"/>
          </a:xfrm>
          <a:prstGeom prst="arc">
            <a:avLst>
              <a:gd name="adj1" fmla="val 11824038"/>
              <a:gd name="adj2" fmla="val 157532"/>
            </a:avLst>
          </a:prstGeom>
          <a:ln w="1905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Oval 58">
            <a:extLst>
              <a:ext uri="{FF2B5EF4-FFF2-40B4-BE49-F238E27FC236}">
                <a16:creationId xmlns:a16="http://schemas.microsoft.com/office/drawing/2014/main" id="{AFEE0F2A-A0D2-432A-A0AF-999C394C6CF2}"/>
              </a:ext>
            </a:extLst>
          </p:cNvPr>
          <p:cNvSpPr>
            <a:spLocks noChangeAspect="1"/>
          </p:cNvSpPr>
          <p:nvPr/>
        </p:nvSpPr>
        <p:spPr>
          <a:xfrm>
            <a:off x="11334788" y="2824657"/>
            <a:ext cx="36000" cy="36000"/>
          </a:xfrm>
          <a:prstGeom prst="ellipse">
            <a:avLst/>
          </a:prstGeom>
          <a:solidFill>
            <a:srgbClr val="FF0000"/>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7620CC00-085B-4123-A440-02FAED40F5E9}"/>
              </a:ext>
            </a:extLst>
          </p:cNvPr>
          <p:cNvSpPr>
            <a:spLocks noChangeAspect="1"/>
          </p:cNvSpPr>
          <p:nvPr/>
        </p:nvSpPr>
        <p:spPr>
          <a:xfrm>
            <a:off x="10799602" y="3233840"/>
            <a:ext cx="36000" cy="36000"/>
          </a:xfrm>
          <a:prstGeom prst="ellipse">
            <a:avLst/>
          </a:prstGeom>
          <a:solidFill>
            <a:srgbClr val="00B050"/>
          </a:solid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46E10CAA-8AA9-4AB7-8220-3AC14E6E62A2}"/>
              </a:ext>
            </a:extLst>
          </p:cNvPr>
          <p:cNvSpPr>
            <a:spLocks noChangeAspect="1"/>
          </p:cNvSpPr>
          <p:nvPr/>
        </p:nvSpPr>
        <p:spPr>
          <a:xfrm>
            <a:off x="10891976" y="2906790"/>
            <a:ext cx="36000" cy="36000"/>
          </a:xfrm>
          <a:prstGeom prst="ellipse">
            <a:avLst/>
          </a:prstGeom>
          <a:solidFill>
            <a:srgbClr val="00B050"/>
          </a:solid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E54C699-5094-4037-B3CA-A09CD6A9B3A6}"/>
              </a:ext>
            </a:extLst>
          </p:cNvPr>
          <p:cNvSpPr/>
          <p:nvPr/>
        </p:nvSpPr>
        <p:spPr>
          <a:xfrm>
            <a:off x="309595" y="3251840"/>
            <a:ext cx="3219072" cy="2126864"/>
          </a:xfrm>
          <a:prstGeom prst="rect">
            <a:avLst/>
          </a:prstGeom>
        </p:spPr>
        <p:txBody>
          <a:bodyPr wrap="square">
            <a:spAutoFit/>
          </a:bodyPr>
          <a:lstStyle/>
          <a:p>
            <a:pPr marL="285750" indent="-285750">
              <a:lnSpc>
                <a:spcPct val="150000"/>
              </a:lnSpc>
              <a:buFont typeface="Wingdings" panose="05000000000000000000" pitchFamily="2" charset="2"/>
              <a:buChar char="v"/>
            </a:pPr>
            <a:r>
              <a:rPr lang="en-US" dirty="0"/>
              <a:t>The issue with the temperature is that if there are compressions or rarefactions</a:t>
            </a:r>
          </a:p>
          <a:p>
            <a:pPr marL="742950" lvl="1" indent="-285750">
              <a:lnSpc>
                <a:spcPct val="150000"/>
              </a:lnSpc>
              <a:buFont typeface="Wingdings" panose="05000000000000000000" pitchFamily="2" charset="2"/>
              <a:buChar char="à"/>
            </a:pPr>
            <a:r>
              <a:rPr lang="en-US" dirty="0">
                <a:sym typeface="Wingdings" panose="05000000000000000000" pitchFamily="2" charset="2"/>
              </a:rPr>
              <a:t>Changes of temperature</a:t>
            </a:r>
          </a:p>
        </p:txBody>
      </p:sp>
      <p:sp>
        <p:nvSpPr>
          <p:cNvPr id="47" name="Oval 46">
            <a:extLst>
              <a:ext uri="{FF2B5EF4-FFF2-40B4-BE49-F238E27FC236}">
                <a16:creationId xmlns:a16="http://schemas.microsoft.com/office/drawing/2014/main" id="{3B36B1B6-BBA4-47DE-B1FF-CEEA4B5E032D}"/>
              </a:ext>
            </a:extLst>
          </p:cNvPr>
          <p:cNvSpPr>
            <a:spLocks noChangeAspect="1"/>
          </p:cNvSpPr>
          <p:nvPr/>
        </p:nvSpPr>
        <p:spPr>
          <a:xfrm>
            <a:off x="5886746" y="3726079"/>
            <a:ext cx="108000" cy="108000"/>
          </a:xfrm>
          <a:prstGeom prst="ellipse">
            <a:avLst/>
          </a:prstGeom>
          <a:solidFill>
            <a:srgbClr val="FF0000"/>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A5A035F8-E76A-4F22-8690-6D6EBAB711B6}"/>
              </a:ext>
            </a:extLst>
          </p:cNvPr>
          <p:cNvSpPr>
            <a:spLocks noChangeAspect="1"/>
          </p:cNvSpPr>
          <p:nvPr/>
        </p:nvSpPr>
        <p:spPr>
          <a:xfrm>
            <a:off x="5886746" y="3017988"/>
            <a:ext cx="108000" cy="108000"/>
          </a:xfrm>
          <a:prstGeom prst="ellipse">
            <a:avLst/>
          </a:prstGeom>
          <a:solidFill>
            <a:srgbClr val="FF0000"/>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762B18EE-BDC3-4456-846E-D0F301110AE2}"/>
              </a:ext>
            </a:extLst>
          </p:cNvPr>
          <p:cNvCxnSpPr>
            <a:cxnSpLocks/>
          </p:cNvCxnSpPr>
          <p:nvPr/>
        </p:nvCxnSpPr>
        <p:spPr>
          <a:xfrm>
            <a:off x="11352584" y="1844824"/>
            <a:ext cx="0" cy="87145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3D0E4977-8C65-4FB8-885D-053A4215AB4C}"/>
                  </a:ext>
                </a:extLst>
              </p:cNvPr>
              <p:cNvSpPr/>
              <p:nvPr/>
            </p:nvSpPr>
            <p:spPr>
              <a:xfrm>
                <a:off x="4322107" y="1140182"/>
                <a:ext cx="7216334" cy="1537793"/>
              </a:xfrm>
              <a:prstGeom prst="rect">
                <a:avLst/>
              </a:prstGeom>
            </p:spPr>
            <p:txBody>
              <a:bodyPr wrap="none">
                <a:spAutoFit/>
              </a:bodyPr>
              <a:lstStyle/>
              <a:p>
                <a:pPr marL="285750" indent="-285750">
                  <a:buFont typeface="Arial" panose="020B0604020202020204" pitchFamily="34" charset="0"/>
                  <a:buChar char="•"/>
                </a:pPr>
                <a:r>
                  <a:rPr lang="en-US" dirty="0"/>
                  <a:t>If </a:t>
                </a:r>
                <a14:m>
                  <m:oMath xmlns:m="http://schemas.openxmlformats.org/officeDocument/2006/math">
                    <m:sSup>
                      <m:sSupPr>
                        <m:ctrlPr>
                          <a:rPr lang="en-US" i="1">
                            <a:solidFill>
                              <a:srgbClr val="007E00"/>
                            </a:solidFill>
                            <a:latin typeface="Cambria Math" panose="02040503050406030204" pitchFamily="18" charset="0"/>
                          </a:rPr>
                        </m:ctrlPr>
                      </m:sSupPr>
                      <m:e>
                        <m:r>
                          <a:rPr lang="en-US" i="1">
                            <a:solidFill>
                              <a:srgbClr val="007E00"/>
                            </a:solidFill>
                            <a:latin typeface="Cambria Math" panose="02040503050406030204" pitchFamily="18" charset="0"/>
                          </a:rPr>
                          <m:t>𝑇</m:t>
                        </m:r>
                      </m:e>
                      <m:sup>
                        <m:r>
                          <m:rPr>
                            <m:sty m:val="p"/>
                          </m:rPr>
                          <a:rPr lang="en-US">
                            <a:solidFill>
                              <a:srgbClr val="007E00"/>
                            </a:solidFill>
                            <a:latin typeface="Cambria Math" panose="02040503050406030204" pitchFamily="18" charset="0"/>
                          </a:rPr>
                          <m:t>d</m:t>
                        </m:r>
                      </m:sup>
                    </m:sSup>
                  </m:oMath>
                </a14:m>
                <a:r>
                  <a:rPr lang="en-US" dirty="0">
                    <a:solidFill>
                      <a:srgbClr val="007E00"/>
                    </a:solidFill>
                  </a:rPr>
                  <a:t>(1 AU)</a:t>
                </a:r>
                <a:r>
                  <a:rPr lang="en-US" dirty="0"/>
                  <a:t> and </a:t>
                </a:r>
                <a14:m>
                  <m:oMath xmlns:m="http://schemas.openxmlformats.org/officeDocument/2006/math">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𝑇</m:t>
                        </m:r>
                      </m:e>
                      <m:sup>
                        <m:r>
                          <m:rPr>
                            <m:sty m:val="p"/>
                          </m:rPr>
                          <a:rPr lang="en-US">
                            <a:solidFill>
                              <a:srgbClr val="FF0000"/>
                            </a:solidFill>
                            <a:latin typeface="Cambria Math" panose="02040503050406030204" pitchFamily="18" charset="0"/>
                          </a:rPr>
                          <m:t>d</m:t>
                        </m:r>
                      </m:sup>
                    </m:sSup>
                  </m:oMath>
                </a14:m>
                <a:r>
                  <a:rPr lang="en-US" dirty="0">
                    <a:solidFill>
                      <a:srgbClr val="FF0000"/>
                    </a:solidFill>
                  </a:rPr>
                  <a:t>(0.8→1 AU)</a:t>
                </a:r>
                <a:r>
                  <a:rPr lang="en-US" dirty="0"/>
                  <a:t> are equal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i="1" smtClean="0">
                        <a:solidFill>
                          <a:schemeClr val="tx1"/>
                        </a:solidFill>
                        <a:latin typeface="Cambria Math" panose="02040503050406030204" pitchFamily="18" charset="0"/>
                      </a:rPr>
                      <m:t>𝑇</m:t>
                    </m:r>
                  </m:oMath>
                </a14:m>
                <a:r>
                  <a:rPr lang="en-US" dirty="0"/>
                  <a:t> follow the same power law</a:t>
                </a:r>
              </a:p>
              <a:p>
                <a:pPr marL="285750" indent="-285750">
                  <a:buFont typeface="Arial" panose="020B0604020202020204" pitchFamily="34" charset="0"/>
                  <a:buChar char="•"/>
                </a:pPr>
                <a:r>
                  <a:rPr lang="en-US" dirty="0">
                    <a:ea typeface="Cambria Math" panose="02040503050406030204" pitchFamily="18" charset="0"/>
                  </a:rPr>
                  <a:t>It implies   </a:t>
                </a:r>
                <a14:m>
                  <m:oMath xmlns:m="http://schemas.openxmlformats.org/officeDocument/2006/math">
                    <m:f>
                      <m:fPr>
                        <m:ctrlPr>
                          <a:rPr lang="en-US" i="1" smtClean="0">
                            <a:latin typeface="Cambria Math" panose="02040503050406030204" pitchFamily="18" charset="0"/>
                            <a:ea typeface="Cambria Math" panose="02040503050406030204" pitchFamily="18" charset="0"/>
                          </a:rPr>
                        </m:ctrlPr>
                      </m:fPr>
                      <m:num>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sub>
                            <m:r>
                              <m:rPr>
                                <m:sty m:val="p"/>
                              </m:rPr>
                              <a:rPr lang="en-US">
                                <a:latin typeface="Cambria Math" panose="02040503050406030204" pitchFamily="18" charset="0"/>
                                <a:ea typeface="Cambria Math" panose="02040503050406030204" pitchFamily="18" charset="0"/>
                              </a:rPr>
                              <m:t>nA</m:t>
                            </m:r>
                          </m:sub>
                          <m:sup>
                            <m:r>
                              <m:rPr>
                                <m:sty m:val="p"/>
                              </m:rPr>
                              <a:rPr lang="en-US">
                                <a:latin typeface="Cambria Math" panose="02040503050406030204" pitchFamily="18" charset="0"/>
                                <a:ea typeface="Cambria Math" panose="02040503050406030204" pitchFamily="18" charset="0"/>
                              </a:rPr>
                              <m:t>d</m:t>
                            </m:r>
                          </m:sup>
                        </m:sSubSup>
                      </m:num>
                      <m:den>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sub>
                            <m:r>
                              <m:rPr>
                                <m:sty m:val="p"/>
                              </m:rPr>
                              <a:rPr lang="en-US">
                                <a:latin typeface="Cambria Math" panose="02040503050406030204" pitchFamily="18" charset="0"/>
                                <a:ea typeface="Cambria Math" panose="02040503050406030204" pitchFamily="18" charset="0"/>
                              </a:rPr>
                              <m:t>nA</m:t>
                            </m:r>
                          </m:sub>
                          <m:sup>
                            <m:r>
                              <m:rPr>
                                <m:sty m:val="p"/>
                              </m:rPr>
                              <a:rPr lang="en-US">
                                <a:latin typeface="Cambria Math" panose="02040503050406030204" pitchFamily="18" charset="0"/>
                                <a:ea typeface="Cambria Math" panose="02040503050406030204" pitchFamily="18" charset="0"/>
                              </a:rPr>
                              <m:t>u</m:t>
                            </m:r>
                          </m:sup>
                        </m:sSubSup>
                      </m:den>
                    </m:f>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𝑅</m:t>
                        </m:r>
                      </m:e>
                      <m:sub>
                        <m:r>
                          <a:rPr lang="en-US" i="1">
                            <a:latin typeface="Cambria Math" panose="02040503050406030204" pitchFamily="18" charset="0"/>
                            <a:ea typeface="Cambria Math" panose="02040503050406030204" pitchFamily="18" charset="0"/>
                          </a:rPr>
                          <m:t>𝑇</m:t>
                        </m:r>
                      </m:sub>
                    </m:sSub>
                  </m:oMath>
                </a14:m>
                <a:r>
                  <a:rPr lang="en-US" dirty="0"/>
                  <a:t> , i.e., </a:t>
                </a:r>
                <a:r>
                  <a:rPr lang="en-US" sz="2000" u="sng" dirty="0"/>
                  <a:t>enhanced heating</a:t>
                </a:r>
              </a:p>
              <a:p>
                <a:pPr marL="285750" indent="-285750">
                  <a:buFont typeface="Arial" panose="020B0604020202020204" pitchFamily="34" charset="0"/>
                  <a:buChar char="•"/>
                </a:pPr>
                <a:r>
                  <a:rPr lang="en-US" dirty="0"/>
                  <a:t>Considering that the downstream is compressed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𝑁</m:t>
                        </m:r>
                      </m:sub>
                    </m:sSub>
                  </m:oMath>
                </a14:m>
                <a:r>
                  <a:rPr lang="en-US" dirty="0"/>
                  <a:t>)</a:t>
                </a:r>
              </a:p>
              <a:p>
                <a:pPr marL="742950" lvl="1" indent="-285750">
                  <a:buFont typeface="Wingdings" panose="05000000000000000000" pitchFamily="2" charset="2"/>
                  <a:buChar char="Ø"/>
                </a:pPr>
                <a:endParaRPr lang="en-US" sz="600" dirty="0"/>
              </a:p>
              <a:p>
                <a:pPr marL="742950" lvl="1" indent="-285750">
                  <a:buFont typeface="Wingdings" panose="05000000000000000000" pitchFamily="2" charset="2"/>
                  <a:buChar char="Ø"/>
                </a:pPr>
                <a:r>
                  <a:rPr lang="en-US" dirty="0"/>
                  <a:t>The enhancement is even greater</a:t>
                </a:r>
              </a:p>
            </p:txBody>
          </p:sp>
        </mc:Choice>
        <mc:Fallback xmlns="">
          <p:sp>
            <p:nvSpPr>
              <p:cNvPr id="20" name="Rectangle 19">
                <a:extLst>
                  <a:ext uri="{FF2B5EF4-FFF2-40B4-BE49-F238E27FC236}">
                    <a16:creationId xmlns:a16="http://schemas.microsoft.com/office/drawing/2014/main" id="{3D0E4977-8C65-4FB8-885D-053A4215AB4C}"/>
                  </a:ext>
                </a:extLst>
              </p:cNvPr>
              <p:cNvSpPr>
                <a:spLocks noRot="1" noChangeAspect="1" noMove="1" noResize="1" noEditPoints="1" noAdjustHandles="1" noChangeArrowheads="1" noChangeShapeType="1" noTextEdit="1"/>
              </p:cNvSpPr>
              <p:nvPr/>
            </p:nvSpPr>
            <p:spPr>
              <a:xfrm>
                <a:off x="4322107" y="1140182"/>
                <a:ext cx="7216334" cy="1537793"/>
              </a:xfrm>
              <a:prstGeom prst="rect">
                <a:avLst/>
              </a:prstGeom>
              <a:blipFill>
                <a:blip r:embed="rId15"/>
                <a:stretch>
                  <a:fillRect l="-507" t="-1190" r="-760" b="-5556"/>
                </a:stretch>
              </a:blipFill>
            </p:spPr>
            <p:txBody>
              <a:bodyPr/>
              <a:lstStyle/>
              <a:p>
                <a:r>
                  <a:rPr lang="en-US">
                    <a:noFill/>
                  </a:rPr>
                  <a:t> </a:t>
                </a:r>
              </a:p>
            </p:txBody>
          </p:sp>
        </mc:Fallback>
      </mc:AlternateContent>
      <p:sp>
        <p:nvSpPr>
          <p:cNvPr id="67" name="Arc 66">
            <a:extLst>
              <a:ext uri="{FF2B5EF4-FFF2-40B4-BE49-F238E27FC236}">
                <a16:creationId xmlns:a16="http://schemas.microsoft.com/office/drawing/2014/main" id="{F42DE669-9688-44F1-A259-576E9B2E9590}"/>
              </a:ext>
            </a:extLst>
          </p:cNvPr>
          <p:cNvSpPr/>
          <p:nvPr/>
        </p:nvSpPr>
        <p:spPr>
          <a:xfrm rot="10800000">
            <a:off x="8713945" y="4533973"/>
            <a:ext cx="2926670" cy="523830"/>
          </a:xfrm>
          <a:prstGeom prst="arc">
            <a:avLst>
              <a:gd name="adj1" fmla="val 13503527"/>
              <a:gd name="adj2" fmla="val 10388"/>
            </a:avLst>
          </a:prstGeom>
          <a:ln w="19050">
            <a:solidFill>
              <a:srgbClr val="FF0000"/>
            </a:solidFill>
            <a:headEnd type="triangle"/>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Oval 48">
            <a:extLst>
              <a:ext uri="{FF2B5EF4-FFF2-40B4-BE49-F238E27FC236}">
                <a16:creationId xmlns:a16="http://schemas.microsoft.com/office/drawing/2014/main" id="{3BEA3442-54B8-4454-A51B-7EA6AE3AE959}"/>
              </a:ext>
            </a:extLst>
          </p:cNvPr>
          <p:cNvSpPr>
            <a:spLocks noChangeAspect="1"/>
          </p:cNvSpPr>
          <p:nvPr/>
        </p:nvSpPr>
        <p:spPr>
          <a:xfrm>
            <a:off x="8660027" y="4656423"/>
            <a:ext cx="108000" cy="108000"/>
          </a:xfrm>
          <a:prstGeom prst="ellipse">
            <a:avLst/>
          </a:prstGeom>
          <a:solidFill>
            <a:srgbClr val="FF0000"/>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ADD352D-C432-4A79-BC90-40BDCCE488B3}"/>
              </a:ext>
            </a:extLst>
          </p:cNvPr>
          <p:cNvSpPr/>
          <p:nvPr/>
        </p:nvSpPr>
        <p:spPr>
          <a:xfrm>
            <a:off x="379262" y="5593987"/>
            <a:ext cx="2949865" cy="646331"/>
          </a:xfrm>
          <a:prstGeom prst="rect">
            <a:avLst/>
          </a:prstGeom>
          <a:noFill/>
          <a:ln w="38100">
            <a:solidFill>
              <a:schemeClr val="tx1">
                <a:lumMod val="65000"/>
                <a:lumOff val="35000"/>
              </a:schemeClr>
            </a:solidFill>
          </a:ln>
        </p:spPr>
        <p:txBody>
          <a:bodyPr wrap="square" rtlCol="0">
            <a:spAutoFit/>
          </a:bodyPr>
          <a:lstStyle/>
          <a:p>
            <a:r>
              <a:rPr lang="en-US" dirty="0">
                <a:sym typeface="Wingdings" panose="05000000000000000000" pitchFamily="2" charset="2"/>
              </a:rPr>
              <a:t>Borovsky (2019) suggested </a:t>
            </a:r>
            <a:r>
              <a:rPr lang="en-US">
                <a:sym typeface="Wingdings" panose="05000000000000000000" pitchFamily="2" charset="2"/>
              </a:rPr>
              <a:t>to </a:t>
            </a:r>
            <a:r>
              <a:rPr lang="en-US" dirty="0">
                <a:sym typeface="Wingdings" panose="05000000000000000000" pitchFamily="2" charset="2"/>
              </a:rPr>
              <a:t>focus </a:t>
            </a:r>
            <a:r>
              <a:rPr lang="en-US">
                <a:sym typeface="Wingdings" panose="05000000000000000000" pitchFamily="2" charset="2"/>
              </a:rPr>
              <a:t>on </a:t>
            </a:r>
            <a:r>
              <a:rPr lang="en-US" dirty="0">
                <a:sym typeface="Wingdings" panose="05000000000000000000" pitchFamily="2" charset="2"/>
              </a:rPr>
              <a:t>the </a:t>
            </a:r>
            <a:r>
              <a:rPr lang="en-US">
                <a:sym typeface="Wingdings" panose="05000000000000000000" pitchFamily="2" charset="2"/>
              </a:rPr>
              <a:t>specific entropy</a:t>
            </a:r>
            <a:endParaRPr lang="en-US" dirty="0">
              <a:sym typeface="Wingdings" panose="05000000000000000000" pitchFamily="2" charset="2"/>
            </a:endParaRPr>
          </a:p>
        </p:txBody>
      </p: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7441B8AF-1615-4C84-8355-46817006141B}"/>
                  </a:ext>
                </a:extLst>
              </p:cNvPr>
              <p:cNvSpPr/>
              <p:nvPr/>
            </p:nvSpPr>
            <p:spPr>
              <a:xfrm>
                <a:off x="7432479" y="2914748"/>
                <a:ext cx="1157933" cy="461665"/>
              </a:xfrm>
              <a:prstGeom prst="rect">
                <a:avLst/>
              </a:prstGeom>
              <a:noFill/>
              <a:ln w="38100">
                <a:solidFill>
                  <a:srgbClr val="FF0000"/>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a:latin typeface="Cambria Math" panose="02040503050406030204" pitchFamily="18" charset="0"/>
                            </a:rPr>
                            <m:t>𝑅</m:t>
                          </m:r>
                        </m:e>
                        <m:sub>
                          <m:r>
                            <a:rPr lang="en-US" sz="2400">
                              <a:latin typeface="Cambria Math" panose="02040503050406030204" pitchFamily="18" charset="0"/>
                            </a:rPr>
                            <m:t>𝑁</m:t>
                          </m:r>
                        </m:sub>
                      </m:sSub>
                      <m:r>
                        <a:rPr lang="en-US" sz="2400">
                          <a:latin typeface="Cambria Math" panose="02040503050406030204" pitchFamily="18" charset="0"/>
                        </a:rPr>
                        <m:t>∙</m:t>
                      </m:r>
                      <m:sSub>
                        <m:sSubPr>
                          <m:ctrlPr>
                            <a:rPr lang="en-US" sz="2400" i="1" smtClean="0">
                              <a:latin typeface="Cambria Math" panose="02040503050406030204" pitchFamily="18" charset="0"/>
                            </a:rPr>
                          </m:ctrlPr>
                        </m:sSubPr>
                        <m:e>
                          <m:r>
                            <a:rPr lang="en-US" sz="2400">
                              <a:latin typeface="Cambria Math" panose="02040503050406030204" pitchFamily="18" charset="0"/>
                            </a:rPr>
                            <m:t>𝑅</m:t>
                          </m:r>
                        </m:e>
                        <m:sub>
                          <m:r>
                            <a:rPr lang="en-US" sz="2400">
                              <a:latin typeface="Cambria Math" panose="02040503050406030204" pitchFamily="18" charset="0"/>
                            </a:rPr>
                            <m:t>𝑇</m:t>
                          </m:r>
                        </m:sub>
                      </m:sSub>
                    </m:oMath>
                  </m:oMathPara>
                </a14:m>
                <a:endParaRPr lang="en-US" sz="2400" dirty="0"/>
              </a:p>
            </p:txBody>
          </p:sp>
        </mc:Choice>
        <mc:Fallback xmlns="">
          <p:sp>
            <p:nvSpPr>
              <p:cNvPr id="25" name="Rectangle 24">
                <a:extLst>
                  <a:ext uri="{FF2B5EF4-FFF2-40B4-BE49-F238E27FC236}">
                    <a16:creationId xmlns:a16="http://schemas.microsoft.com/office/drawing/2014/main" id="{7441B8AF-1615-4C84-8355-46817006141B}"/>
                  </a:ext>
                </a:extLst>
              </p:cNvPr>
              <p:cNvSpPr>
                <a:spLocks noRot="1" noChangeAspect="1" noMove="1" noResize="1" noEditPoints="1" noAdjustHandles="1" noChangeArrowheads="1" noChangeShapeType="1" noTextEdit="1"/>
              </p:cNvSpPr>
              <p:nvPr/>
            </p:nvSpPr>
            <p:spPr>
              <a:xfrm>
                <a:off x="7432479" y="2914748"/>
                <a:ext cx="1157933" cy="461665"/>
              </a:xfrm>
              <a:prstGeom prst="rect">
                <a:avLst/>
              </a:prstGeom>
              <a:blipFill>
                <a:blip r:embed="rId16"/>
                <a:stretch>
                  <a:fillRect/>
                </a:stretch>
              </a:blipFill>
              <a:ln w="38100">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187548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0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03">
                                            <p:txEl>
                                              <p:pRg st="2" end="2"/>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7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7"/>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7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2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97"/>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03">
                                            <p:txEl>
                                              <p:pRg st="3" end="3"/>
                                            </p:tx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92"/>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88"/>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94"/>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93"/>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89"/>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90"/>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20">
                                            <p:txEl>
                                              <p:pRg st="2" end="2"/>
                                            </p:txEl>
                                          </p:spTgt>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25"/>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12"/>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37" grpId="0"/>
      <p:bldP spid="42" grpId="0"/>
      <p:bldP spid="44" grpId="0"/>
      <p:bldP spid="73" grpId="0"/>
      <p:bldP spid="81" grpId="0" animBg="1"/>
      <p:bldP spid="79" grpId="0" animBg="1"/>
      <p:bldP spid="80" grpId="0" animBg="1"/>
      <p:bldP spid="88" grpId="0" animBg="1"/>
      <p:bldP spid="89" grpId="0" animBg="1"/>
      <p:bldP spid="93" grpId="0"/>
      <p:bldP spid="94" grpId="0"/>
      <p:bldP spid="96" grpId="0"/>
      <p:bldP spid="97" grpId="0"/>
      <p:bldP spid="104" grpId="0" animBg="1"/>
      <p:bldP spid="105" grpId="0"/>
      <p:bldP spid="8" grpId="0" animBg="1"/>
      <p:bldP spid="59" grpId="0" animBg="1"/>
      <p:bldP spid="60" grpId="0" animBg="1"/>
      <p:bldP spid="61" grpId="0" animBg="1"/>
      <p:bldP spid="12" grpId="0"/>
      <p:bldP spid="47" grpId="0" animBg="1"/>
      <p:bldP spid="48" grpId="0" animBg="1"/>
      <p:bldP spid="67" grpId="0" animBg="1"/>
      <p:bldP spid="49" grpId="0" animBg="1"/>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AFCAA8-E5D5-4FF2-AC0A-628A7FD41C19}"/>
              </a:ext>
            </a:extLst>
          </p:cNvPr>
          <p:cNvSpPr txBox="1"/>
          <p:nvPr/>
        </p:nvSpPr>
        <p:spPr>
          <a:xfrm>
            <a:off x="3585370" y="221239"/>
            <a:ext cx="5313762" cy="523220"/>
          </a:xfrm>
          <a:prstGeom prst="rect">
            <a:avLst/>
          </a:prstGeom>
          <a:noFill/>
        </p:spPr>
        <p:txBody>
          <a:bodyPr wrap="none" rtlCol="0">
            <a:spAutoFit/>
          </a:bodyPr>
          <a:lstStyle/>
          <a:p>
            <a:r>
              <a:rPr lang="en-US" sz="2800" dirty="0"/>
              <a:t>Contemplating the Specific entropy</a:t>
            </a:r>
          </a:p>
        </p:txBody>
      </p:sp>
      <p:sp>
        <p:nvSpPr>
          <p:cNvPr id="51" name="Rectangle 50">
            <a:extLst>
              <a:ext uri="{FF2B5EF4-FFF2-40B4-BE49-F238E27FC236}">
                <a16:creationId xmlns:a16="http://schemas.microsoft.com/office/drawing/2014/main" id="{59A791B1-40A9-46C2-A093-265853F7CF26}"/>
              </a:ext>
            </a:extLst>
          </p:cNvPr>
          <p:cNvSpPr/>
          <p:nvPr/>
        </p:nvSpPr>
        <p:spPr>
          <a:xfrm>
            <a:off x="3575720" y="980728"/>
            <a:ext cx="8352928" cy="55446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52" name="Straight Arrow Connector 51">
            <a:extLst>
              <a:ext uri="{FF2B5EF4-FFF2-40B4-BE49-F238E27FC236}">
                <a16:creationId xmlns:a16="http://schemas.microsoft.com/office/drawing/2014/main" id="{822F9057-8319-4EEA-BD75-84815B3553D3}"/>
              </a:ext>
            </a:extLst>
          </p:cNvPr>
          <p:cNvCxnSpPr>
            <a:cxnSpLocks/>
          </p:cNvCxnSpPr>
          <p:nvPr/>
        </p:nvCxnSpPr>
        <p:spPr>
          <a:xfrm>
            <a:off x="4223792" y="6014662"/>
            <a:ext cx="7056784" cy="66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E913746-62D2-4E6A-9BA4-D7A0E39E8AF9}"/>
              </a:ext>
            </a:extLst>
          </p:cNvPr>
          <p:cNvCxnSpPr>
            <a:cxnSpLocks/>
          </p:cNvCxnSpPr>
          <p:nvPr/>
        </p:nvCxnSpPr>
        <p:spPr>
          <a:xfrm flipV="1">
            <a:off x="4223792" y="1471813"/>
            <a:ext cx="6504" cy="45428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0A46EC9-9735-4E97-AA8C-EBF5E640D3DA}"/>
              </a:ext>
            </a:extLst>
          </p:cNvPr>
          <p:cNvCxnSpPr>
            <a:cxnSpLocks/>
            <a:endCxn id="70" idx="2"/>
          </p:cNvCxnSpPr>
          <p:nvPr/>
        </p:nvCxnSpPr>
        <p:spPr>
          <a:xfrm flipV="1">
            <a:off x="5299434" y="2781394"/>
            <a:ext cx="3352510" cy="352424"/>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0AB61CDD-5945-4F19-BA23-300AED6B3124}"/>
              </a:ext>
            </a:extLst>
          </p:cNvPr>
          <p:cNvSpPr txBox="1"/>
          <p:nvPr/>
        </p:nvSpPr>
        <p:spPr>
          <a:xfrm rot="16200000">
            <a:off x="2877032" y="2276314"/>
            <a:ext cx="2157385" cy="369332"/>
          </a:xfrm>
          <a:prstGeom prst="rect">
            <a:avLst/>
          </a:prstGeom>
          <a:noFill/>
        </p:spPr>
        <p:txBody>
          <a:bodyPr wrap="none" rtlCol="0">
            <a:spAutoFit/>
          </a:bodyPr>
          <a:lstStyle/>
          <a:p>
            <a:r>
              <a:rPr lang="en-US" dirty="0"/>
              <a:t>Log(Specific entropy)</a:t>
            </a:r>
          </a:p>
        </p:txBody>
      </p:sp>
      <p:cxnSp>
        <p:nvCxnSpPr>
          <p:cNvPr id="57" name="Straight Arrow Connector 56">
            <a:extLst>
              <a:ext uri="{FF2B5EF4-FFF2-40B4-BE49-F238E27FC236}">
                <a16:creationId xmlns:a16="http://schemas.microsoft.com/office/drawing/2014/main" id="{2A3E3EDA-0FED-402F-ADE7-E1B038383386}"/>
              </a:ext>
            </a:extLst>
          </p:cNvPr>
          <p:cNvCxnSpPr>
            <a:cxnSpLocks/>
          </p:cNvCxnSpPr>
          <p:nvPr/>
        </p:nvCxnSpPr>
        <p:spPr>
          <a:xfrm>
            <a:off x="8713197" y="2716281"/>
            <a:ext cx="11735" cy="3196995"/>
          </a:xfrm>
          <a:prstGeom prst="straightConnector1">
            <a:avLst/>
          </a:prstGeom>
          <a:ln w="317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CF5A7E7A-FCE4-41D6-89CC-7F4B8E9ECBF6}"/>
              </a:ext>
            </a:extLst>
          </p:cNvPr>
          <p:cNvSpPr txBox="1"/>
          <p:nvPr/>
        </p:nvSpPr>
        <p:spPr>
          <a:xfrm>
            <a:off x="8399266" y="6061045"/>
            <a:ext cx="631520" cy="369332"/>
          </a:xfrm>
          <a:prstGeom prst="rect">
            <a:avLst/>
          </a:prstGeom>
          <a:noFill/>
        </p:spPr>
        <p:txBody>
          <a:bodyPr wrap="none" rtlCol="0">
            <a:spAutoFit/>
          </a:bodyPr>
          <a:lstStyle/>
          <a:p>
            <a:r>
              <a:rPr lang="en-US" dirty="0"/>
              <a:t>1 AU</a:t>
            </a:r>
          </a:p>
        </p:txBody>
      </p:sp>
      <p:sp>
        <p:nvSpPr>
          <p:cNvPr id="59" name="TextBox 58">
            <a:extLst>
              <a:ext uri="{FF2B5EF4-FFF2-40B4-BE49-F238E27FC236}">
                <a16:creationId xmlns:a16="http://schemas.microsoft.com/office/drawing/2014/main" id="{DB903FFC-5803-4E3C-93C3-5EAC6D5886A1}"/>
              </a:ext>
            </a:extLst>
          </p:cNvPr>
          <p:cNvSpPr txBox="1"/>
          <p:nvPr/>
        </p:nvSpPr>
        <p:spPr>
          <a:xfrm>
            <a:off x="5588527" y="6021290"/>
            <a:ext cx="806246" cy="369332"/>
          </a:xfrm>
          <a:prstGeom prst="rect">
            <a:avLst/>
          </a:prstGeom>
          <a:noFill/>
        </p:spPr>
        <p:txBody>
          <a:bodyPr wrap="none" rtlCol="0">
            <a:spAutoFit/>
          </a:bodyPr>
          <a:lstStyle/>
          <a:p>
            <a:r>
              <a:rPr lang="en-US" dirty="0"/>
              <a:t>0.8 AU</a:t>
            </a:r>
          </a:p>
        </p:txBody>
      </p:sp>
      <p:cxnSp>
        <p:nvCxnSpPr>
          <p:cNvPr id="60" name="Straight Arrow Connector 59">
            <a:extLst>
              <a:ext uri="{FF2B5EF4-FFF2-40B4-BE49-F238E27FC236}">
                <a16:creationId xmlns:a16="http://schemas.microsoft.com/office/drawing/2014/main" id="{98FE868F-2DC3-4CA1-AECC-C47CE2FEF30D}"/>
              </a:ext>
            </a:extLst>
          </p:cNvPr>
          <p:cNvCxnSpPr>
            <a:cxnSpLocks/>
          </p:cNvCxnSpPr>
          <p:nvPr/>
        </p:nvCxnSpPr>
        <p:spPr>
          <a:xfrm>
            <a:off x="5951984" y="2772100"/>
            <a:ext cx="0" cy="3141176"/>
          </a:xfrm>
          <a:prstGeom prst="straightConnector1">
            <a:avLst/>
          </a:prstGeom>
          <a:ln w="317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6E0D915-9145-44B9-AC86-22E85304B728}"/>
              </a:ext>
            </a:extLst>
          </p:cNvPr>
          <p:cNvCxnSpPr>
            <a:cxnSpLocks/>
          </p:cNvCxnSpPr>
          <p:nvPr/>
        </p:nvCxnSpPr>
        <p:spPr>
          <a:xfrm>
            <a:off x="5935793" y="3759445"/>
            <a:ext cx="279955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5571737-F5C9-4DEE-ADF6-A3D9AD565A62}"/>
              </a:ext>
            </a:extLst>
          </p:cNvPr>
          <p:cNvCxnSpPr>
            <a:cxnSpLocks/>
          </p:cNvCxnSpPr>
          <p:nvPr/>
        </p:nvCxnSpPr>
        <p:spPr>
          <a:xfrm>
            <a:off x="4227044" y="3778264"/>
            <a:ext cx="1708749"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5262EFCD-389F-4DE7-BB9A-89DBE23659B3}"/>
                  </a:ext>
                </a:extLst>
              </p:cNvPr>
              <p:cNvSpPr txBox="1"/>
              <p:nvPr/>
            </p:nvSpPr>
            <p:spPr>
              <a:xfrm>
                <a:off x="4282167" y="3414020"/>
                <a:ext cx="1202380" cy="390748"/>
              </a:xfrm>
              <a:prstGeom prst="rect">
                <a:avLst/>
              </a:prstGeom>
              <a:noFill/>
            </p:spPr>
            <p:txBody>
              <a:bodyPr wrap="none" rtlCol="0">
                <a:spAutoFit/>
              </a:bodyPr>
              <a:lstStyle/>
              <a:p>
                <a14:m>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rPr>
                          <m:t>𝑆</m:t>
                        </m:r>
                      </m:e>
                      <m:sub>
                        <m:r>
                          <m:rPr>
                            <m:sty m:val="p"/>
                          </m:rPr>
                          <a:rPr lang="en-US" i="0">
                            <a:latin typeface="Cambria Math" panose="02040503050406030204" pitchFamily="18" charset="0"/>
                          </a:rPr>
                          <m:t>p</m:t>
                        </m:r>
                      </m:sub>
                      <m:sup>
                        <m:r>
                          <m:rPr>
                            <m:sty m:val="p"/>
                          </m:rPr>
                          <a:rPr lang="en-US" b="0" i="0" smtClean="0">
                            <a:latin typeface="Cambria Math" panose="02040503050406030204" pitchFamily="18" charset="0"/>
                          </a:rPr>
                          <m:t>u</m:t>
                        </m:r>
                      </m:sup>
                    </m:sSubSup>
                  </m:oMath>
                </a14:m>
                <a:r>
                  <a:rPr lang="en-US" dirty="0"/>
                  <a:t>(0.8 AU)</a:t>
                </a:r>
              </a:p>
            </p:txBody>
          </p:sp>
        </mc:Choice>
        <mc:Fallback xmlns="">
          <p:sp>
            <p:nvSpPr>
              <p:cNvPr id="63" name="TextBox 62">
                <a:extLst>
                  <a:ext uri="{FF2B5EF4-FFF2-40B4-BE49-F238E27FC236}">
                    <a16:creationId xmlns:a16="http://schemas.microsoft.com/office/drawing/2014/main" id="{5262EFCD-389F-4DE7-BB9A-89DBE23659B3}"/>
                  </a:ext>
                </a:extLst>
              </p:cNvPr>
              <p:cNvSpPr txBox="1">
                <a:spLocks noRot="1" noChangeAspect="1" noMove="1" noResize="1" noEditPoints="1" noAdjustHandles="1" noChangeArrowheads="1" noChangeShapeType="1" noTextEdit="1"/>
              </p:cNvSpPr>
              <p:nvPr/>
            </p:nvSpPr>
            <p:spPr>
              <a:xfrm>
                <a:off x="4282167" y="3414020"/>
                <a:ext cx="1202380" cy="390748"/>
              </a:xfrm>
              <a:prstGeom prst="rect">
                <a:avLst/>
              </a:prstGeom>
              <a:blipFill>
                <a:blip r:embed="rId2"/>
                <a:stretch>
                  <a:fillRect t="-6250" r="-2525" b="-20313"/>
                </a:stretch>
              </a:blipFill>
            </p:spPr>
            <p:txBody>
              <a:bodyPr/>
              <a:lstStyle/>
              <a:p>
                <a:r>
                  <a:rPr lang="en-US">
                    <a:noFill/>
                  </a:rPr>
                  <a:t> </a:t>
                </a:r>
              </a:p>
            </p:txBody>
          </p:sp>
        </mc:Fallback>
      </mc:AlternateContent>
      <p:cxnSp>
        <p:nvCxnSpPr>
          <p:cNvPr id="64" name="Straight Connector 63">
            <a:extLst>
              <a:ext uri="{FF2B5EF4-FFF2-40B4-BE49-F238E27FC236}">
                <a16:creationId xmlns:a16="http://schemas.microsoft.com/office/drawing/2014/main" id="{20AE2FE8-C9DD-4F42-9F51-D14FE8A43047}"/>
              </a:ext>
            </a:extLst>
          </p:cNvPr>
          <p:cNvCxnSpPr>
            <a:cxnSpLocks/>
          </p:cNvCxnSpPr>
          <p:nvPr/>
        </p:nvCxnSpPr>
        <p:spPr>
          <a:xfrm flipH="1">
            <a:off x="8680118" y="3489387"/>
            <a:ext cx="1498798" cy="0"/>
          </a:xfrm>
          <a:prstGeom prst="line">
            <a:avLst/>
          </a:prstGeom>
          <a:ln w="19050">
            <a:prstDash val="sysDash"/>
            <a:headEnd type="triangl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B788E4D-2743-4B8B-98E0-030409969FED}"/>
              </a:ext>
            </a:extLst>
          </p:cNvPr>
          <p:cNvCxnSpPr>
            <a:cxnSpLocks/>
          </p:cNvCxnSpPr>
          <p:nvPr/>
        </p:nvCxnSpPr>
        <p:spPr>
          <a:xfrm>
            <a:off x="4223792" y="3068960"/>
            <a:ext cx="1712001"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63C4962D-4D2F-4B06-B8AC-AA51F49478EB}"/>
                  </a:ext>
                </a:extLst>
              </p:cNvPr>
              <p:cNvSpPr txBox="1"/>
              <p:nvPr/>
            </p:nvSpPr>
            <p:spPr>
              <a:xfrm>
                <a:off x="4276866" y="2716281"/>
                <a:ext cx="1247586" cy="412677"/>
              </a:xfrm>
              <a:prstGeom prst="rect">
                <a:avLst/>
              </a:prstGeom>
              <a:noFill/>
            </p:spPr>
            <p:txBody>
              <a:bodyPr wrap="none" rtlCol="0">
                <a:spAutoFit/>
              </a:bodyPr>
              <a:lstStyle/>
              <a:p>
                <a14:m>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𝑆</m:t>
                        </m:r>
                      </m:e>
                      <m:sub>
                        <m:r>
                          <m:rPr>
                            <m:sty m:val="p"/>
                          </m:rPr>
                          <a:rPr lang="en-US" b="0" i="0" smtClean="0">
                            <a:latin typeface="Cambria Math" panose="02040503050406030204" pitchFamily="18" charset="0"/>
                          </a:rPr>
                          <m:t>p</m:t>
                        </m:r>
                      </m:sub>
                      <m:sup>
                        <m:r>
                          <m:rPr>
                            <m:sty m:val="p"/>
                          </m:rPr>
                          <a:rPr lang="en-US" b="0" i="0" smtClean="0">
                            <a:latin typeface="Cambria Math" panose="02040503050406030204" pitchFamily="18" charset="0"/>
                          </a:rPr>
                          <m:t>d</m:t>
                        </m:r>
                      </m:sup>
                    </m:sSubSup>
                    <m:r>
                      <a:rPr lang="en-US" i="1" smtClean="0">
                        <a:latin typeface="Cambria Math" panose="02040503050406030204" pitchFamily="18" charset="0"/>
                      </a:rPr>
                      <m:t> </m:t>
                    </m:r>
                  </m:oMath>
                </a14:m>
                <a:r>
                  <a:rPr lang="en-US" dirty="0"/>
                  <a:t>(0.8 AU)</a:t>
                </a:r>
              </a:p>
            </p:txBody>
          </p:sp>
        </mc:Choice>
        <mc:Fallback xmlns="">
          <p:sp>
            <p:nvSpPr>
              <p:cNvPr id="67" name="TextBox 66">
                <a:extLst>
                  <a:ext uri="{FF2B5EF4-FFF2-40B4-BE49-F238E27FC236}">
                    <a16:creationId xmlns:a16="http://schemas.microsoft.com/office/drawing/2014/main" id="{63C4962D-4D2F-4B06-B8AC-AA51F49478EB}"/>
                  </a:ext>
                </a:extLst>
              </p:cNvPr>
              <p:cNvSpPr txBox="1">
                <a:spLocks noRot="1" noChangeAspect="1" noMove="1" noResize="1" noEditPoints="1" noAdjustHandles="1" noChangeArrowheads="1" noChangeShapeType="1" noTextEdit="1"/>
              </p:cNvSpPr>
              <p:nvPr/>
            </p:nvSpPr>
            <p:spPr>
              <a:xfrm>
                <a:off x="4276866" y="2716281"/>
                <a:ext cx="1247586" cy="412677"/>
              </a:xfrm>
              <a:prstGeom prst="rect">
                <a:avLst/>
              </a:prstGeom>
              <a:blipFill>
                <a:blip r:embed="rId3"/>
                <a:stretch>
                  <a:fillRect t="-2985" r="-3431" b="-19403"/>
                </a:stretch>
              </a:blipFill>
            </p:spPr>
            <p:txBody>
              <a:bodyPr/>
              <a:lstStyle/>
              <a:p>
                <a:r>
                  <a:rPr lang="en-US">
                    <a:noFill/>
                  </a:rPr>
                  <a:t> </a:t>
                </a:r>
              </a:p>
            </p:txBody>
          </p:sp>
        </mc:Fallback>
      </mc:AlternateContent>
      <p:sp>
        <p:nvSpPr>
          <p:cNvPr id="68" name="Oval 67">
            <a:extLst>
              <a:ext uri="{FF2B5EF4-FFF2-40B4-BE49-F238E27FC236}">
                <a16:creationId xmlns:a16="http://schemas.microsoft.com/office/drawing/2014/main" id="{6B2E2710-AFC5-45CC-9996-4B69E9CB4E8B}"/>
              </a:ext>
            </a:extLst>
          </p:cNvPr>
          <p:cNvSpPr>
            <a:spLocks noChangeAspect="1"/>
          </p:cNvSpPr>
          <p:nvPr/>
        </p:nvSpPr>
        <p:spPr>
          <a:xfrm>
            <a:off x="5886746" y="3726079"/>
            <a:ext cx="108000" cy="108000"/>
          </a:xfrm>
          <a:prstGeom prst="ellipse">
            <a:avLst/>
          </a:prstGeom>
          <a:solidFill>
            <a:srgbClr val="FF0000"/>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5C249AA6-DE26-414E-8D67-A70392EC9ADA}"/>
              </a:ext>
            </a:extLst>
          </p:cNvPr>
          <p:cNvSpPr>
            <a:spLocks noChangeAspect="1"/>
          </p:cNvSpPr>
          <p:nvPr/>
        </p:nvSpPr>
        <p:spPr>
          <a:xfrm>
            <a:off x="5886746" y="3017988"/>
            <a:ext cx="108000" cy="108000"/>
          </a:xfrm>
          <a:prstGeom prst="ellipse">
            <a:avLst/>
          </a:prstGeom>
          <a:solidFill>
            <a:srgbClr val="FF0000"/>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2A85B5F9-B93A-45BF-A500-42EB679E39C4}"/>
              </a:ext>
            </a:extLst>
          </p:cNvPr>
          <p:cNvCxnSpPr/>
          <p:nvPr/>
        </p:nvCxnSpPr>
        <p:spPr>
          <a:xfrm flipV="1">
            <a:off x="5886746" y="3125988"/>
            <a:ext cx="0" cy="56514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BFFAB029-F8EE-4E9B-84D9-4B08792AC93E}"/>
              </a:ext>
            </a:extLst>
          </p:cNvPr>
          <p:cNvCxnSpPr>
            <a:cxnSpLocks/>
            <a:stCxn id="69" idx="7"/>
          </p:cNvCxnSpPr>
          <p:nvPr/>
        </p:nvCxnSpPr>
        <p:spPr>
          <a:xfrm flipV="1">
            <a:off x="5978930" y="2725390"/>
            <a:ext cx="2689586" cy="30841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3A48994-4590-4F23-A803-00BA7DD618C3}"/>
              </a:ext>
            </a:extLst>
          </p:cNvPr>
          <p:cNvCxnSpPr>
            <a:cxnSpLocks/>
          </p:cNvCxnSpPr>
          <p:nvPr/>
        </p:nvCxnSpPr>
        <p:spPr>
          <a:xfrm>
            <a:off x="8844673" y="2791039"/>
            <a:ext cx="1368152"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43706A0-937F-4F23-8AE5-589CDB7DE03C}"/>
              </a:ext>
            </a:extLst>
          </p:cNvPr>
          <p:cNvCxnSpPr>
            <a:cxnSpLocks/>
          </p:cNvCxnSpPr>
          <p:nvPr/>
        </p:nvCxnSpPr>
        <p:spPr>
          <a:xfrm>
            <a:off x="5958240" y="3086478"/>
            <a:ext cx="275495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8" name="Oval 77">
            <a:extLst>
              <a:ext uri="{FF2B5EF4-FFF2-40B4-BE49-F238E27FC236}">
                <a16:creationId xmlns:a16="http://schemas.microsoft.com/office/drawing/2014/main" id="{076E2255-65F9-4541-99A5-590AF7AC2401}"/>
              </a:ext>
            </a:extLst>
          </p:cNvPr>
          <p:cNvSpPr>
            <a:spLocks noChangeAspect="1"/>
          </p:cNvSpPr>
          <p:nvPr/>
        </p:nvSpPr>
        <p:spPr>
          <a:xfrm>
            <a:off x="8651944" y="3417333"/>
            <a:ext cx="108000" cy="108000"/>
          </a:xfrm>
          <a:prstGeom prst="ellipse">
            <a:avLst/>
          </a:prstGeom>
          <a:solidFill>
            <a:srgbClr val="00B050"/>
          </a:solid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Arc 78">
            <a:extLst>
              <a:ext uri="{FF2B5EF4-FFF2-40B4-BE49-F238E27FC236}">
                <a16:creationId xmlns:a16="http://schemas.microsoft.com/office/drawing/2014/main" id="{8F4978BC-1869-42F6-8E67-D16CF99BBCAE}"/>
              </a:ext>
            </a:extLst>
          </p:cNvPr>
          <p:cNvSpPr/>
          <p:nvPr/>
        </p:nvSpPr>
        <p:spPr>
          <a:xfrm rot="13489138">
            <a:off x="8529880" y="2706804"/>
            <a:ext cx="760839" cy="799269"/>
          </a:xfrm>
          <a:prstGeom prst="arc">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 name="Right Brace 81">
            <a:extLst>
              <a:ext uri="{FF2B5EF4-FFF2-40B4-BE49-F238E27FC236}">
                <a16:creationId xmlns:a16="http://schemas.microsoft.com/office/drawing/2014/main" id="{67AE2AA1-0B4E-44F7-9A50-FD68076F79AF}"/>
              </a:ext>
            </a:extLst>
          </p:cNvPr>
          <p:cNvSpPr/>
          <p:nvPr/>
        </p:nvSpPr>
        <p:spPr>
          <a:xfrm>
            <a:off x="8945125" y="3488680"/>
            <a:ext cx="131143" cy="269346"/>
          </a:xfrm>
          <a:prstGeom prst="rightBrace">
            <a:avLst>
              <a:gd name="adj1" fmla="val 28245"/>
              <a:gd name="adj2" fmla="val 50976"/>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Right Brace 82">
            <a:extLst>
              <a:ext uri="{FF2B5EF4-FFF2-40B4-BE49-F238E27FC236}">
                <a16:creationId xmlns:a16="http://schemas.microsoft.com/office/drawing/2014/main" id="{AEEAB7E7-3785-4E1B-B350-320162DA2F7B}"/>
              </a:ext>
            </a:extLst>
          </p:cNvPr>
          <p:cNvSpPr/>
          <p:nvPr/>
        </p:nvSpPr>
        <p:spPr>
          <a:xfrm>
            <a:off x="8961697" y="2796181"/>
            <a:ext cx="145373" cy="290977"/>
          </a:xfrm>
          <a:prstGeom prst="rightBrace">
            <a:avLst>
              <a:gd name="adj1" fmla="val 28245"/>
              <a:gd name="adj2" fmla="val 50976"/>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4" name="Straight Connector 83">
            <a:extLst>
              <a:ext uri="{FF2B5EF4-FFF2-40B4-BE49-F238E27FC236}">
                <a16:creationId xmlns:a16="http://schemas.microsoft.com/office/drawing/2014/main" id="{9F102698-D959-45C4-BBEF-2EB959383D39}"/>
              </a:ext>
            </a:extLst>
          </p:cNvPr>
          <p:cNvCxnSpPr>
            <a:cxnSpLocks/>
          </p:cNvCxnSpPr>
          <p:nvPr/>
        </p:nvCxnSpPr>
        <p:spPr>
          <a:xfrm flipH="1">
            <a:off x="8705945" y="3086478"/>
            <a:ext cx="262115" cy="683"/>
          </a:xfrm>
          <a:prstGeom prst="line">
            <a:avLst/>
          </a:prstGeom>
          <a:ln w="9525">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FEFD2E85-10DF-404A-BA8A-FF511287AC14}"/>
              </a:ext>
            </a:extLst>
          </p:cNvPr>
          <p:cNvCxnSpPr>
            <a:cxnSpLocks/>
          </p:cNvCxnSpPr>
          <p:nvPr/>
        </p:nvCxnSpPr>
        <p:spPr>
          <a:xfrm flipH="1">
            <a:off x="8705944" y="3758735"/>
            <a:ext cx="233911" cy="0"/>
          </a:xfrm>
          <a:prstGeom prst="line">
            <a:avLst/>
          </a:prstGeom>
          <a:ln w="9525">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28A5F7F7-701D-41A6-8FA3-BAF021D47612}"/>
                  </a:ext>
                </a:extLst>
              </p:cNvPr>
              <p:cNvSpPr txBox="1"/>
              <p:nvPr/>
            </p:nvSpPr>
            <p:spPr>
              <a:xfrm>
                <a:off x="6953148" y="3841509"/>
                <a:ext cx="903581" cy="234616"/>
              </a:xfrm>
              <a:prstGeom prst="rect">
                <a:avLst/>
              </a:prstGeom>
              <a:noFill/>
            </p:spPr>
            <p:txBody>
              <a:bodyPr wrap="none" lIns="0" tIns="0" rIns="0" bIns="0" rtlCol="0">
                <a:spAutoFit/>
              </a:bodyPr>
              <a:lstStyle/>
              <a:p>
                <a14:m>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𝑆</m:t>
                        </m:r>
                      </m:e>
                      <m:sub>
                        <m:r>
                          <m:rPr>
                            <m:sty m:val="p"/>
                          </m:rPr>
                          <a:rPr lang="en-US" sz="1400" b="0" i="0" smtClean="0">
                            <a:latin typeface="Cambria Math" panose="02040503050406030204" pitchFamily="18" charset="0"/>
                          </a:rPr>
                          <m:t>p</m:t>
                        </m:r>
                        <m:r>
                          <a:rPr lang="en-US" sz="1400" b="0" i="0" smtClean="0">
                            <a:latin typeface="Cambria Math" panose="02040503050406030204" pitchFamily="18" charset="0"/>
                          </a:rPr>
                          <m:t>,</m:t>
                        </m:r>
                        <m:r>
                          <m:rPr>
                            <m:sty m:val="p"/>
                          </m:rPr>
                          <a:rPr lang="en-US" sz="1400" b="0" i="0" smtClean="0">
                            <a:latin typeface="Cambria Math" panose="02040503050406030204" pitchFamily="18" charset="0"/>
                          </a:rPr>
                          <m:t>A</m:t>
                        </m:r>
                      </m:sub>
                    </m:sSub>
                    <m:r>
                      <a:rPr lang="en-US" sz="1400" b="0" i="1" smtClean="0">
                        <a:latin typeface="Cambria Math" panose="02040503050406030204" pitchFamily="18" charset="0"/>
                        <a:ea typeface="Cambria Math" panose="02040503050406030204" pitchFamily="18" charset="0"/>
                      </a:rPr>
                      <m:t>∝</m:t>
                    </m:r>
                  </m:oMath>
                </a14:m>
                <a:r>
                  <a:rPr lang="en-US" sz="1400" dirty="0"/>
                  <a:t> const</a:t>
                </a:r>
              </a:p>
            </p:txBody>
          </p:sp>
        </mc:Choice>
        <mc:Fallback xmlns="">
          <p:sp>
            <p:nvSpPr>
              <p:cNvPr id="90" name="TextBox 89">
                <a:extLst>
                  <a:ext uri="{FF2B5EF4-FFF2-40B4-BE49-F238E27FC236}">
                    <a16:creationId xmlns:a16="http://schemas.microsoft.com/office/drawing/2014/main" id="{28A5F7F7-701D-41A6-8FA3-BAF021D47612}"/>
                  </a:ext>
                </a:extLst>
              </p:cNvPr>
              <p:cNvSpPr txBox="1">
                <a:spLocks noRot="1" noChangeAspect="1" noMove="1" noResize="1" noEditPoints="1" noAdjustHandles="1" noChangeArrowheads="1" noChangeShapeType="1" noTextEdit="1"/>
              </p:cNvSpPr>
              <p:nvPr/>
            </p:nvSpPr>
            <p:spPr>
              <a:xfrm>
                <a:off x="6953148" y="3841509"/>
                <a:ext cx="903581" cy="234616"/>
              </a:xfrm>
              <a:prstGeom prst="rect">
                <a:avLst/>
              </a:prstGeom>
              <a:blipFill>
                <a:blip r:embed="rId4"/>
                <a:stretch>
                  <a:fillRect l="-6757" t="-20513" r="-11486" b="-384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Rectangle 92">
                <a:extLst>
                  <a:ext uri="{FF2B5EF4-FFF2-40B4-BE49-F238E27FC236}">
                    <a16:creationId xmlns:a16="http://schemas.microsoft.com/office/drawing/2014/main" id="{947323EE-22C3-49E2-81EE-D098B5440FC5}"/>
                  </a:ext>
                </a:extLst>
              </p:cNvPr>
              <p:cNvSpPr/>
              <p:nvPr/>
            </p:nvSpPr>
            <p:spPr>
              <a:xfrm>
                <a:off x="4540434" y="4122138"/>
                <a:ext cx="1127681" cy="746999"/>
              </a:xfrm>
              <a:prstGeom prst="rect">
                <a:avLst/>
              </a:prstGeom>
              <a:ln w="19050">
                <a:solidFill>
                  <a:schemeClr val="accent1">
                    <a:shade val="50000"/>
                  </a:schemeClr>
                </a:solidFill>
              </a:ln>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𝑆</m:t>
                              </m:r>
                            </m:e>
                            <m:sub>
                              <m:r>
                                <m:rPr>
                                  <m:sty m:val="p"/>
                                </m:rPr>
                                <a:rPr lang="en-US" i="0">
                                  <a:latin typeface="Cambria Math" panose="02040503050406030204" pitchFamily="18" charset="0"/>
                                </a:rPr>
                                <m:t>p</m:t>
                              </m:r>
                            </m:sub>
                            <m:sup>
                              <m:r>
                                <m:rPr>
                                  <m:sty m:val="p"/>
                                </m:rPr>
                                <a:rPr lang="en-US" i="0">
                                  <a:latin typeface="Cambria Math" panose="02040503050406030204" pitchFamily="18" charset="0"/>
                                </a:rPr>
                                <m:t>d</m:t>
                              </m:r>
                            </m:sup>
                          </m:sSubSup>
                        </m:num>
                        <m:den>
                          <m:sSubSup>
                            <m:sSubSupPr>
                              <m:ctrlPr>
                                <a:rPr lang="en-US" i="1">
                                  <a:latin typeface="Cambria Math" panose="02040503050406030204" pitchFamily="18" charset="0"/>
                                </a:rPr>
                              </m:ctrlPr>
                            </m:sSubSupPr>
                            <m:e>
                              <m:r>
                                <a:rPr lang="en-US" i="1">
                                  <a:latin typeface="Cambria Math" panose="02040503050406030204" pitchFamily="18" charset="0"/>
                                </a:rPr>
                                <m:t>𝑆</m:t>
                              </m:r>
                            </m:e>
                            <m:sub>
                              <m:r>
                                <m:rPr>
                                  <m:sty m:val="p"/>
                                </m:rPr>
                                <a:rPr lang="en-US" i="0">
                                  <a:latin typeface="Cambria Math" panose="02040503050406030204" pitchFamily="18" charset="0"/>
                                </a:rPr>
                                <m:t>p</m:t>
                              </m:r>
                            </m:sub>
                            <m:sup>
                              <m:r>
                                <m:rPr>
                                  <m:sty m:val="p"/>
                                </m:rPr>
                                <a:rPr lang="en-US" b="0" i="0" smtClean="0">
                                  <a:latin typeface="Cambria Math" panose="02040503050406030204" pitchFamily="18" charset="0"/>
                                </a:rPr>
                                <m:t>u</m:t>
                              </m:r>
                            </m:sup>
                          </m:sSubSup>
                        </m:den>
                      </m:f>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𝑅</m:t>
                          </m:r>
                        </m:e>
                        <m: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𝑆</m:t>
                              </m:r>
                            </m:e>
                            <m:sub>
                              <m:r>
                                <m:rPr>
                                  <m:sty m:val="p"/>
                                </m:rPr>
                                <a:rPr lang="en-US" b="0" i="0" smtClean="0">
                                  <a:latin typeface="Cambria Math" panose="02040503050406030204" pitchFamily="18" charset="0"/>
                                  <a:ea typeface="Cambria Math" panose="02040503050406030204" pitchFamily="18" charset="0"/>
                                </a:rPr>
                                <m:t>p</m:t>
                              </m:r>
                            </m:sub>
                          </m:sSub>
                        </m:sub>
                      </m:sSub>
                    </m:oMath>
                  </m:oMathPara>
                </a14:m>
                <a:endParaRPr lang="en-US" dirty="0"/>
              </a:p>
            </p:txBody>
          </p:sp>
        </mc:Choice>
        <mc:Fallback xmlns="">
          <p:sp>
            <p:nvSpPr>
              <p:cNvPr id="93" name="Rectangle 92">
                <a:extLst>
                  <a:ext uri="{FF2B5EF4-FFF2-40B4-BE49-F238E27FC236}">
                    <a16:creationId xmlns:a16="http://schemas.microsoft.com/office/drawing/2014/main" id="{947323EE-22C3-49E2-81EE-D098B5440FC5}"/>
                  </a:ext>
                </a:extLst>
              </p:cNvPr>
              <p:cNvSpPr>
                <a:spLocks noRot="1" noChangeAspect="1" noMove="1" noResize="1" noEditPoints="1" noAdjustHandles="1" noChangeArrowheads="1" noChangeShapeType="1" noTextEdit="1"/>
              </p:cNvSpPr>
              <p:nvPr/>
            </p:nvSpPr>
            <p:spPr>
              <a:xfrm>
                <a:off x="4540434" y="4122138"/>
                <a:ext cx="1127681" cy="746999"/>
              </a:xfrm>
              <a:prstGeom prst="rect">
                <a:avLst/>
              </a:prstGeom>
              <a:blipFill>
                <a:blip r:embed="rId5"/>
                <a:stretch>
                  <a:fillRect/>
                </a:stretch>
              </a:blipFill>
              <a:ln w="19050">
                <a:solidFill>
                  <a:schemeClr val="accent1">
                    <a:shade val="50000"/>
                  </a:schemeClr>
                </a:solidFill>
              </a:ln>
            </p:spPr>
            <p:txBody>
              <a:bodyPr/>
              <a:lstStyle/>
              <a:p>
                <a:r>
                  <a:rPr lang="en-US">
                    <a:noFill/>
                  </a:rPr>
                  <a:t> </a:t>
                </a:r>
              </a:p>
            </p:txBody>
          </p:sp>
        </mc:Fallback>
      </mc:AlternateContent>
      <p:sp>
        <p:nvSpPr>
          <p:cNvPr id="95" name="Right Brace 94">
            <a:extLst>
              <a:ext uri="{FF2B5EF4-FFF2-40B4-BE49-F238E27FC236}">
                <a16:creationId xmlns:a16="http://schemas.microsoft.com/office/drawing/2014/main" id="{659050FB-62B4-441D-A39B-F3AFBFFC8B38}"/>
              </a:ext>
            </a:extLst>
          </p:cNvPr>
          <p:cNvSpPr/>
          <p:nvPr/>
        </p:nvSpPr>
        <p:spPr>
          <a:xfrm flipH="1">
            <a:off x="10229248" y="2607676"/>
            <a:ext cx="239866" cy="366129"/>
          </a:xfrm>
          <a:prstGeom prst="rightBrace">
            <a:avLst>
              <a:gd name="adj1" fmla="val 0"/>
              <a:gd name="adj2" fmla="val 50976"/>
            </a:avLst>
          </a:prstGeom>
          <a:ln w="25400">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9B5113B9-4B00-4C88-B79D-39ACE6812BBC}"/>
              </a:ext>
            </a:extLst>
          </p:cNvPr>
          <p:cNvCxnSpPr>
            <a:cxnSpLocks/>
            <a:endCxn id="78" idx="2"/>
          </p:cNvCxnSpPr>
          <p:nvPr/>
        </p:nvCxnSpPr>
        <p:spPr>
          <a:xfrm flipV="1">
            <a:off x="5299434" y="3471333"/>
            <a:ext cx="3352510" cy="378488"/>
          </a:xfrm>
          <a:prstGeom prst="line">
            <a:avLst/>
          </a:prstGeom>
        </p:spPr>
        <p:style>
          <a:lnRef idx="1">
            <a:schemeClr val="accent1"/>
          </a:lnRef>
          <a:fillRef idx="0">
            <a:schemeClr val="accent1"/>
          </a:fillRef>
          <a:effectRef idx="0">
            <a:schemeClr val="accent1"/>
          </a:effectRef>
          <a:fontRef idx="minor">
            <a:schemeClr val="tx1"/>
          </a:fontRef>
        </p:style>
      </p:cxnSp>
      <p:sp>
        <p:nvSpPr>
          <p:cNvPr id="113" name="TextBox 112">
            <a:extLst>
              <a:ext uri="{FF2B5EF4-FFF2-40B4-BE49-F238E27FC236}">
                <a16:creationId xmlns:a16="http://schemas.microsoft.com/office/drawing/2014/main" id="{9F79FC6A-9C04-4370-A531-56F0AB1BAD23}"/>
              </a:ext>
            </a:extLst>
          </p:cNvPr>
          <p:cNvSpPr txBox="1"/>
          <p:nvPr/>
        </p:nvSpPr>
        <p:spPr>
          <a:xfrm>
            <a:off x="9437572" y="6058665"/>
            <a:ext cx="1456874" cy="369332"/>
          </a:xfrm>
          <a:prstGeom prst="rect">
            <a:avLst/>
          </a:prstGeom>
          <a:noFill/>
        </p:spPr>
        <p:txBody>
          <a:bodyPr wrap="none" rtlCol="0">
            <a:spAutoFit/>
          </a:bodyPr>
          <a:lstStyle/>
          <a:p>
            <a:r>
              <a:rPr lang="en-US" dirty="0"/>
              <a:t>Log(Distance)</a:t>
            </a:r>
          </a:p>
        </p:txBody>
      </p:sp>
      <p:pic>
        <p:nvPicPr>
          <p:cNvPr id="114" name="Picture 1">
            <a:extLst>
              <a:ext uri="{FF2B5EF4-FFF2-40B4-BE49-F238E27FC236}">
                <a16:creationId xmlns:a16="http://schemas.microsoft.com/office/drawing/2014/main" id="{783EECEF-D14C-4549-8065-DA0DFDA15B58}"/>
              </a:ext>
            </a:extLst>
          </p:cNvPr>
          <p:cNvPicPr>
            <a:picLocks noChangeAspect="1"/>
          </p:cNvPicPr>
          <p:nvPr/>
        </p:nvPicPr>
        <p:blipFill>
          <a:blip r:embed="rId6"/>
          <a:stretch>
            <a:fillRect/>
          </a:stretch>
        </p:blipFill>
        <p:spPr>
          <a:xfrm>
            <a:off x="9336363" y="3955111"/>
            <a:ext cx="2581236" cy="2543276"/>
          </a:xfrm>
          <a:prstGeom prst="rect">
            <a:avLst/>
          </a:prstGeom>
        </p:spPr>
      </p:pic>
      <p:sp>
        <p:nvSpPr>
          <p:cNvPr id="70" name="Oval 69">
            <a:extLst>
              <a:ext uri="{FF2B5EF4-FFF2-40B4-BE49-F238E27FC236}">
                <a16:creationId xmlns:a16="http://schemas.microsoft.com/office/drawing/2014/main" id="{FD0C2519-878F-4CED-8FD8-8644587C94ED}"/>
              </a:ext>
            </a:extLst>
          </p:cNvPr>
          <p:cNvSpPr>
            <a:spLocks noChangeAspect="1"/>
          </p:cNvSpPr>
          <p:nvPr/>
        </p:nvSpPr>
        <p:spPr>
          <a:xfrm>
            <a:off x="8651944" y="2727394"/>
            <a:ext cx="108000" cy="108000"/>
          </a:xfrm>
          <a:prstGeom prst="ellipse">
            <a:avLst/>
          </a:prstGeom>
          <a:solidFill>
            <a:srgbClr val="FF0000"/>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B64AAB1E-B5F3-414F-87C3-28FBDBCBEC16}"/>
              </a:ext>
            </a:extLst>
          </p:cNvPr>
          <p:cNvSpPr>
            <a:spLocks noChangeAspect="1"/>
          </p:cNvSpPr>
          <p:nvPr/>
        </p:nvSpPr>
        <p:spPr>
          <a:xfrm>
            <a:off x="8791132" y="2727394"/>
            <a:ext cx="108000" cy="108000"/>
          </a:xfrm>
          <a:prstGeom prst="ellipse">
            <a:avLst/>
          </a:prstGeom>
          <a:solidFill>
            <a:srgbClr val="00B050"/>
          </a:solid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562B14DE-0C68-4F2C-BEDD-6265416FD973}"/>
              </a:ext>
            </a:extLst>
          </p:cNvPr>
          <p:cNvSpPr>
            <a:spLocks noChangeAspect="1"/>
          </p:cNvSpPr>
          <p:nvPr/>
        </p:nvSpPr>
        <p:spPr>
          <a:xfrm>
            <a:off x="10746499" y="5491440"/>
            <a:ext cx="108000" cy="108000"/>
          </a:xfrm>
          <a:prstGeom prst="ellipse">
            <a:avLst/>
          </a:prstGeom>
          <a:solidFill>
            <a:srgbClr val="00B050"/>
          </a:solid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D2C093F8-FAA1-495E-B4EB-A606FF64796D}"/>
              </a:ext>
            </a:extLst>
          </p:cNvPr>
          <p:cNvSpPr>
            <a:spLocks noChangeAspect="1"/>
          </p:cNvSpPr>
          <p:nvPr/>
        </p:nvSpPr>
        <p:spPr>
          <a:xfrm>
            <a:off x="11124602" y="5383246"/>
            <a:ext cx="108000" cy="108000"/>
          </a:xfrm>
          <a:prstGeom prst="ellipse">
            <a:avLst/>
          </a:prstGeom>
          <a:solidFill>
            <a:srgbClr val="FF0000"/>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Arrow Connector 76">
            <a:extLst>
              <a:ext uri="{FF2B5EF4-FFF2-40B4-BE49-F238E27FC236}">
                <a16:creationId xmlns:a16="http://schemas.microsoft.com/office/drawing/2014/main" id="{76892185-C55F-4C2D-9F24-023AFA0DBB91}"/>
              </a:ext>
            </a:extLst>
          </p:cNvPr>
          <p:cNvCxnSpPr>
            <a:cxnSpLocks/>
            <a:stCxn id="70" idx="5"/>
            <a:endCxn id="55" idx="1"/>
          </p:cNvCxnSpPr>
          <p:nvPr/>
        </p:nvCxnSpPr>
        <p:spPr>
          <a:xfrm>
            <a:off x="8744128" y="2819578"/>
            <a:ext cx="2396290" cy="257948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0ECFB1F6-B377-44C8-92BE-36CE59F13734}"/>
              </a:ext>
            </a:extLst>
          </p:cNvPr>
          <p:cNvCxnSpPr>
            <a:cxnSpLocks/>
            <a:stCxn id="80" idx="5"/>
            <a:endCxn id="50" idx="1"/>
          </p:cNvCxnSpPr>
          <p:nvPr/>
        </p:nvCxnSpPr>
        <p:spPr>
          <a:xfrm>
            <a:off x="8883316" y="2819578"/>
            <a:ext cx="1878999" cy="2687678"/>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5D08DC30-55B7-43DB-84BB-5EB646C7E283}"/>
                  </a:ext>
                </a:extLst>
              </p:cNvPr>
              <p:cNvSpPr txBox="1"/>
              <p:nvPr/>
            </p:nvSpPr>
            <p:spPr>
              <a:xfrm>
                <a:off x="9119524" y="3506461"/>
                <a:ext cx="692433" cy="3100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ea typeface="Cambria Math" panose="02040503050406030204" pitchFamily="18" charset="0"/>
                            </a:rPr>
                          </m:ctrlPr>
                        </m:sSubSupPr>
                        <m:e>
                          <m:r>
                            <a:rPr lang="en-US" b="0"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𝑆</m:t>
                          </m:r>
                        </m:e>
                        <m:sub>
                          <m:r>
                            <m:rPr>
                              <m:sty m:val="p"/>
                            </m:rPr>
                            <a:rPr lang="en-US" b="0" i="0" smtClean="0">
                              <a:latin typeface="Cambria Math" panose="02040503050406030204" pitchFamily="18" charset="0"/>
                              <a:ea typeface="Cambria Math" panose="02040503050406030204" pitchFamily="18" charset="0"/>
                            </a:rPr>
                            <m:t>p</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nA</m:t>
                          </m:r>
                        </m:sub>
                        <m:sup>
                          <m:r>
                            <m:rPr>
                              <m:sty m:val="p"/>
                            </m:rPr>
                            <a:rPr lang="en-US" b="0" i="0" smtClean="0">
                              <a:latin typeface="Cambria Math" panose="02040503050406030204" pitchFamily="18" charset="0"/>
                              <a:ea typeface="Cambria Math" panose="02040503050406030204" pitchFamily="18" charset="0"/>
                            </a:rPr>
                            <m:t>u</m:t>
                          </m:r>
                        </m:sup>
                      </m:sSubSup>
                    </m:oMath>
                  </m:oMathPara>
                </a14:m>
                <a:endParaRPr lang="en-US" dirty="0"/>
              </a:p>
            </p:txBody>
          </p:sp>
        </mc:Choice>
        <mc:Fallback xmlns="">
          <p:sp>
            <p:nvSpPr>
              <p:cNvPr id="87" name="TextBox 86">
                <a:extLst>
                  <a:ext uri="{FF2B5EF4-FFF2-40B4-BE49-F238E27FC236}">
                    <a16:creationId xmlns:a16="http://schemas.microsoft.com/office/drawing/2014/main" id="{5D08DC30-55B7-43DB-84BB-5EB646C7E283}"/>
                  </a:ext>
                </a:extLst>
              </p:cNvPr>
              <p:cNvSpPr txBox="1">
                <a:spLocks noRot="1" noChangeAspect="1" noMove="1" noResize="1" noEditPoints="1" noAdjustHandles="1" noChangeArrowheads="1" noChangeShapeType="1" noTextEdit="1"/>
              </p:cNvSpPr>
              <p:nvPr/>
            </p:nvSpPr>
            <p:spPr>
              <a:xfrm>
                <a:off x="9119524" y="3506461"/>
                <a:ext cx="692433" cy="310085"/>
              </a:xfrm>
              <a:prstGeom prst="rect">
                <a:avLst/>
              </a:prstGeom>
              <a:blipFill>
                <a:blip r:embed="rId7"/>
                <a:stretch>
                  <a:fillRect l="-7018" r="-2632" b="-215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24DE9AC5-73A4-48A6-A41C-68678E2234BB}"/>
                  </a:ext>
                </a:extLst>
              </p:cNvPr>
              <p:cNvSpPr txBox="1"/>
              <p:nvPr/>
            </p:nvSpPr>
            <p:spPr>
              <a:xfrm>
                <a:off x="9148852" y="2816169"/>
                <a:ext cx="675890" cy="3375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ea typeface="Cambria Math" panose="02040503050406030204" pitchFamily="18" charset="0"/>
                            </a:rPr>
                          </m:ctrlPr>
                        </m:sSubSupPr>
                        <m:e>
                          <m:r>
                            <a:rPr lang="en-US" b="0"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𝑆</m:t>
                          </m:r>
                        </m:e>
                        <m:sub>
                          <m:r>
                            <m:rPr>
                              <m:sty m:val="p"/>
                            </m:rPr>
                            <a:rPr lang="en-US" b="0" i="0" smtClean="0">
                              <a:latin typeface="Cambria Math" panose="02040503050406030204" pitchFamily="18" charset="0"/>
                              <a:ea typeface="Cambria Math" panose="02040503050406030204" pitchFamily="18" charset="0"/>
                            </a:rPr>
                            <m:t>p</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nA</m:t>
                          </m:r>
                        </m:sub>
                        <m:sup>
                          <m:r>
                            <m:rPr>
                              <m:sty m:val="p"/>
                            </m:rPr>
                            <a:rPr lang="en-US" b="0" i="0" smtClean="0">
                              <a:latin typeface="Cambria Math" panose="02040503050406030204" pitchFamily="18" charset="0"/>
                              <a:ea typeface="Cambria Math" panose="02040503050406030204" pitchFamily="18" charset="0"/>
                            </a:rPr>
                            <m:t>d</m:t>
                          </m:r>
                        </m:sup>
                      </m:sSubSup>
                    </m:oMath>
                  </m:oMathPara>
                </a14:m>
                <a:endParaRPr lang="en-US" dirty="0"/>
              </a:p>
            </p:txBody>
          </p:sp>
        </mc:Choice>
        <mc:Fallback xmlns="">
          <p:sp>
            <p:nvSpPr>
              <p:cNvPr id="86" name="TextBox 85">
                <a:extLst>
                  <a:ext uri="{FF2B5EF4-FFF2-40B4-BE49-F238E27FC236}">
                    <a16:creationId xmlns:a16="http://schemas.microsoft.com/office/drawing/2014/main" id="{24DE9AC5-73A4-48A6-A41C-68678E2234BB}"/>
                  </a:ext>
                </a:extLst>
              </p:cNvPr>
              <p:cNvSpPr txBox="1">
                <a:spLocks noRot="1" noChangeAspect="1" noMove="1" noResize="1" noEditPoints="1" noAdjustHandles="1" noChangeArrowheads="1" noChangeShapeType="1" noTextEdit="1"/>
              </p:cNvSpPr>
              <p:nvPr/>
            </p:nvSpPr>
            <p:spPr>
              <a:xfrm>
                <a:off x="9148852" y="2816169"/>
                <a:ext cx="675890" cy="337593"/>
              </a:xfrm>
              <a:prstGeom prst="rect">
                <a:avLst/>
              </a:prstGeom>
              <a:blipFill>
                <a:blip r:embed="rId8"/>
                <a:stretch>
                  <a:fillRect l="-8108" t="-1818" r="-3604" b="-181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75E8DFBB-2231-462D-B0F3-F170416FE6E8}"/>
                  </a:ext>
                </a:extLst>
              </p:cNvPr>
              <p:cNvSpPr txBox="1"/>
              <p:nvPr/>
            </p:nvSpPr>
            <p:spPr>
              <a:xfrm rot="21229582">
                <a:off x="6841378" y="2539591"/>
                <a:ext cx="964688" cy="31111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𝑆</m:t>
                          </m:r>
                        </m:e>
                        <m:sub>
                          <m:r>
                            <m:rPr>
                              <m:sty m:val="p"/>
                            </m:rPr>
                            <a:rPr lang="en-US" i="0">
                              <a:latin typeface="Cambria Math" panose="02040503050406030204" pitchFamily="18" charset="0"/>
                            </a:rPr>
                            <m:t>p</m:t>
                          </m:r>
                        </m:sub>
                      </m:sSub>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𝑅</m:t>
                          </m:r>
                        </m:e>
                        <m:sup>
                          <m:r>
                            <a:rPr lang="en-US" b="0" i="1" smtClean="0">
                              <a:latin typeface="Cambria Math" panose="02040503050406030204" pitchFamily="18" charset="0"/>
                              <a:ea typeface="Cambria Math" panose="02040503050406030204" pitchFamily="18" charset="0"/>
                            </a:rPr>
                            <m:t>0.5</m:t>
                          </m:r>
                        </m:sup>
                      </m:sSup>
                    </m:oMath>
                  </m:oMathPara>
                </a14:m>
                <a:endParaRPr lang="en-US" dirty="0"/>
              </a:p>
            </p:txBody>
          </p:sp>
        </mc:Choice>
        <mc:Fallback xmlns="">
          <p:sp>
            <p:nvSpPr>
              <p:cNvPr id="96" name="TextBox 95">
                <a:extLst>
                  <a:ext uri="{FF2B5EF4-FFF2-40B4-BE49-F238E27FC236}">
                    <a16:creationId xmlns:a16="http://schemas.microsoft.com/office/drawing/2014/main" id="{75E8DFBB-2231-462D-B0F3-F170416FE6E8}"/>
                  </a:ext>
                </a:extLst>
              </p:cNvPr>
              <p:cNvSpPr txBox="1">
                <a:spLocks noRot="1" noChangeAspect="1" noMove="1" noResize="1" noEditPoints="1" noAdjustHandles="1" noChangeArrowheads="1" noChangeShapeType="1" noTextEdit="1"/>
              </p:cNvSpPr>
              <p:nvPr/>
            </p:nvSpPr>
            <p:spPr>
              <a:xfrm rot="21229582">
                <a:off x="6841378" y="2539591"/>
                <a:ext cx="964688" cy="311111"/>
              </a:xfrm>
              <a:prstGeom prst="rect">
                <a:avLst/>
              </a:prstGeom>
              <a:blipFill>
                <a:blip r:embed="rId9"/>
                <a:stretch>
                  <a:fillRect l="-4268" t="-1471" r="-1220" b="-13235"/>
                </a:stretch>
              </a:blipFill>
            </p:spPr>
            <p:txBody>
              <a:bodyPr/>
              <a:lstStyle/>
              <a:p>
                <a:r>
                  <a:rPr lang="en-US">
                    <a:noFill/>
                  </a:rPr>
                  <a:t> </a:t>
                </a:r>
              </a:p>
            </p:txBody>
          </p:sp>
        </mc:Fallback>
      </mc:AlternateContent>
      <p:sp>
        <p:nvSpPr>
          <p:cNvPr id="97" name="TextovéPole 2">
            <a:extLst>
              <a:ext uri="{FF2B5EF4-FFF2-40B4-BE49-F238E27FC236}">
                <a16:creationId xmlns:a16="http://schemas.microsoft.com/office/drawing/2014/main" id="{75B2ABED-0A7D-453C-9267-61677784B24A}"/>
              </a:ext>
            </a:extLst>
          </p:cNvPr>
          <p:cNvSpPr txBox="1"/>
          <p:nvPr/>
        </p:nvSpPr>
        <p:spPr>
          <a:xfrm>
            <a:off x="389403" y="823034"/>
            <a:ext cx="3088470" cy="461665"/>
          </a:xfrm>
          <a:prstGeom prst="rect">
            <a:avLst/>
          </a:prstGeom>
          <a:noFill/>
        </p:spPr>
        <p:txBody>
          <a:bodyPr wrap="square" rtlCol="0">
            <a:spAutoFit/>
          </a:bodyPr>
          <a:lstStyle/>
          <a:p>
            <a:r>
              <a:rPr lang="en-US" sz="2400" dirty="0"/>
              <a:t>      Specific entropy </a:t>
            </a:r>
            <a:endParaRPr lang="en-US" dirty="0"/>
          </a:p>
        </p:txBody>
      </p:sp>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E7DEC20B-7D0F-4545-8494-173C1852E9A2}"/>
                  </a:ext>
                </a:extLst>
              </p:cNvPr>
              <p:cNvSpPr txBox="1"/>
              <p:nvPr/>
            </p:nvSpPr>
            <p:spPr>
              <a:xfrm>
                <a:off x="646122" y="1354550"/>
                <a:ext cx="2471147" cy="659283"/>
              </a:xfrm>
              <a:prstGeom prst="rect">
                <a:avLst/>
              </a:prstGeom>
              <a:noFill/>
              <a:ln w="38100">
                <a:solidFill>
                  <a:schemeClr val="tx1">
                    <a:lumMod val="65000"/>
                    <a:lumOff val="35000"/>
                  </a:schemeClr>
                </a:solidFill>
              </a:ln>
            </p:spPr>
            <p:txBody>
              <a:bodyPr wrap="square" rtlCol="0">
                <a:spAutoFit/>
              </a:bodyPr>
              <a:lstStyle>
                <a:defPPr>
                  <a:defRPr lang="cs-CZ"/>
                </a:defPPr>
              </a:lstStyle>
              <a:p>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a:latin typeface="Cambria Math" panose="02040503050406030204" pitchFamily="18" charset="0"/>
                            </a:rPr>
                            <m:t>𝑆</m:t>
                          </m:r>
                        </m:e>
                        <m:sub>
                          <m:r>
                            <m:rPr>
                              <m:sty m:val="p"/>
                            </m:rPr>
                            <a:rPr lang="en-US" sz="2800">
                              <a:latin typeface="Cambria Math" panose="02040503050406030204" pitchFamily="18" charset="0"/>
                            </a:rPr>
                            <m:t>p</m:t>
                          </m:r>
                        </m:sub>
                      </m:sSub>
                      <m:r>
                        <a:rPr lang="en-US" sz="2800">
                          <a:latin typeface="Cambria Math" panose="02040503050406030204" pitchFamily="18" charset="0"/>
                        </a:rPr>
                        <m:t>=</m:t>
                      </m:r>
                      <m:sSub>
                        <m:sSubPr>
                          <m:ctrlPr>
                            <a:rPr lang="en-US" sz="2800" i="1">
                              <a:latin typeface="Cambria Math" panose="02040503050406030204" pitchFamily="18" charset="0"/>
                            </a:rPr>
                          </m:ctrlPr>
                        </m:sSubPr>
                        <m:e>
                          <m:r>
                            <a:rPr lang="en-US" sz="2800">
                              <a:latin typeface="Cambria Math" panose="02040503050406030204" pitchFamily="18" charset="0"/>
                            </a:rPr>
                            <m:t>𝑇</m:t>
                          </m:r>
                        </m:e>
                        <m:sub>
                          <m:r>
                            <m:rPr>
                              <m:sty m:val="p"/>
                            </m:rPr>
                            <a:rPr lang="en-US" sz="2800">
                              <a:latin typeface="Cambria Math" panose="02040503050406030204" pitchFamily="18" charset="0"/>
                            </a:rPr>
                            <m:t>p</m:t>
                          </m:r>
                        </m:sub>
                      </m:sSub>
                      <m:sSubSup>
                        <m:sSubSupPr>
                          <m:ctrlPr>
                            <a:rPr lang="en-US" sz="2800" i="1">
                              <a:latin typeface="Cambria Math" panose="02040503050406030204" pitchFamily="18" charset="0"/>
                            </a:rPr>
                          </m:ctrlPr>
                        </m:sSubSupPr>
                        <m:e>
                          <m:r>
                            <a:rPr lang="en-US" sz="2800">
                              <a:latin typeface="Cambria Math" panose="02040503050406030204" pitchFamily="18" charset="0"/>
                            </a:rPr>
                            <m:t>𝑛</m:t>
                          </m:r>
                        </m:e>
                        <m:sub>
                          <m:r>
                            <m:rPr>
                              <m:sty m:val="p"/>
                            </m:rPr>
                            <a:rPr lang="en-US" sz="2800">
                              <a:latin typeface="Cambria Math" panose="02040503050406030204" pitchFamily="18" charset="0"/>
                            </a:rPr>
                            <m:t>p</m:t>
                          </m:r>
                        </m:sub>
                        <m:sup>
                          <m:r>
                            <a:rPr lang="en-US" sz="2800">
                              <a:latin typeface="Cambria Math" panose="02040503050406030204" pitchFamily="18" charset="0"/>
                            </a:rPr>
                            <m:t>−2/3</m:t>
                          </m:r>
                        </m:sup>
                      </m:sSubSup>
                    </m:oMath>
                  </m:oMathPara>
                </a14:m>
                <a:endParaRPr lang="en-US" sz="2800" dirty="0"/>
              </a:p>
            </p:txBody>
          </p:sp>
        </mc:Choice>
        <mc:Fallback xmlns="">
          <p:sp>
            <p:nvSpPr>
              <p:cNvPr id="98" name="TextBox 97">
                <a:extLst>
                  <a:ext uri="{FF2B5EF4-FFF2-40B4-BE49-F238E27FC236}">
                    <a16:creationId xmlns:a16="http://schemas.microsoft.com/office/drawing/2014/main" id="{E7DEC20B-7D0F-4545-8494-173C1852E9A2}"/>
                  </a:ext>
                </a:extLst>
              </p:cNvPr>
              <p:cNvSpPr txBox="1">
                <a:spLocks noRot="1" noChangeAspect="1" noMove="1" noResize="1" noEditPoints="1" noAdjustHandles="1" noChangeArrowheads="1" noChangeShapeType="1" noTextEdit="1"/>
              </p:cNvSpPr>
              <p:nvPr/>
            </p:nvSpPr>
            <p:spPr>
              <a:xfrm>
                <a:off x="646122" y="1354550"/>
                <a:ext cx="2471147" cy="659283"/>
              </a:xfrm>
              <a:prstGeom prst="rect">
                <a:avLst/>
              </a:prstGeom>
              <a:blipFill>
                <a:blip r:embed="rId10"/>
                <a:stretch>
                  <a:fillRect/>
                </a:stretch>
              </a:blipFill>
              <a:ln w="38100">
                <a:solidFill>
                  <a:schemeClr val="tx1">
                    <a:lumMod val="65000"/>
                    <a:lumOff val="3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71E55A7D-AF1E-4E3E-8BD3-9B230C0839D8}"/>
                  </a:ext>
                </a:extLst>
              </p:cNvPr>
              <p:cNvSpPr txBox="1"/>
              <p:nvPr/>
            </p:nvSpPr>
            <p:spPr>
              <a:xfrm>
                <a:off x="10414290" y="2776409"/>
                <a:ext cx="1572995" cy="409407"/>
              </a:xfrm>
              <a:prstGeom prst="rect">
                <a:avLst/>
              </a:prstGeom>
              <a:noFill/>
            </p:spPr>
            <p:txBody>
              <a:bodyPr wrap="none" rtlCol="0">
                <a:spAutoFit/>
              </a:bodyPr>
              <a:lstStyle/>
              <a:p>
                <a14:m>
                  <m:oMath xmlns:m="http://schemas.openxmlformats.org/officeDocument/2006/math">
                    <m:sSubSup>
                      <m:sSubSupPr>
                        <m:ctrlPr>
                          <a:rPr lang="en-US" i="1" smtClean="0">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𝑆</m:t>
                        </m:r>
                      </m:e>
                      <m:sub>
                        <m:r>
                          <m:rPr>
                            <m:sty m:val="p"/>
                          </m:rPr>
                          <a:rPr lang="en-US" i="0">
                            <a:solidFill>
                              <a:srgbClr val="FF0000"/>
                            </a:solidFill>
                            <a:latin typeface="Cambria Math" panose="02040503050406030204" pitchFamily="18" charset="0"/>
                          </a:rPr>
                          <m:t>p</m:t>
                        </m:r>
                      </m:sub>
                      <m:sup>
                        <m:r>
                          <m:rPr>
                            <m:sty m:val="p"/>
                          </m:rPr>
                          <a:rPr lang="en-US" b="0" i="0" smtClean="0">
                            <a:solidFill>
                              <a:srgbClr val="FF0000"/>
                            </a:solidFill>
                            <a:latin typeface="Cambria Math" panose="02040503050406030204" pitchFamily="18" charset="0"/>
                          </a:rPr>
                          <m:t>d</m:t>
                        </m:r>
                      </m:sup>
                    </m:sSubSup>
                    <m:r>
                      <a:rPr lang="en-US" i="1" smtClean="0">
                        <a:solidFill>
                          <a:srgbClr val="FF0000"/>
                        </a:solidFill>
                        <a:latin typeface="Cambria Math" panose="02040503050406030204" pitchFamily="18" charset="0"/>
                      </a:rPr>
                      <m:t> </m:t>
                    </m:r>
                  </m:oMath>
                </a14:m>
                <a:r>
                  <a:rPr lang="en-US" dirty="0">
                    <a:solidFill>
                      <a:srgbClr val="FF0000"/>
                    </a:solidFill>
                  </a:rPr>
                  <a:t>(0.8→1 AU)</a:t>
                </a:r>
                <a:endParaRPr lang="en-US" dirty="0"/>
              </a:p>
            </p:txBody>
          </p:sp>
        </mc:Choice>
        <mc:Fallback xmlns="">
          <p:sp>
            <p:nvSpPr>
              <p:cNvPr id="100" name="TextBox 99">
                <a:extLst>
                  <a:ext uri="{FF2B5EF4-FFF2-40B4-BE49-F238E27FC236}">
                    <a16:creationId xmlns:a16="http://schemas.microsoft.com/office/drawing/2014/main" id="{71E55A7D-AF1E-4E3E-8BD3-9B230C0839D8}"/>
                  </a:ext>
                </a:extLst>
              </p:cNvPr>
              <p:cNvSpPr txBox="1">
                <a:spLocks noRot="1" noChangeAspect="1" noMove="1" noResize="1" noEditPoints="1" noAdjustHandles="1" noChangeArrowheads="1" noChangeShapeType="1" noTextEdit="1"/>
              </p:cNvSpPr>
              <p:nvPr/>
            </p:nvSpPr>
            <p:spPr>
              <a:xfrm>
                <a:off x="10414290" y="2776409"/>
                <a:ext cx="1572995" cy="409407"/>
              </a:xfrm>
              <a:prstGeom prst="rect">
                <a:avLst/>
              </a:prstGeom>
              <a:blipFill>
                <a:blip r:embed="rId11"/>
                <a:stretch>
                  <a:fillRect t="-1471" r="-2713" b="-176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36E92829-506B-4166-B526-69BEA36FED2E}"/>
                  </a:ext>
                </a:extLst>
              </p:cNvPr>
              <p:cNvSpPr txBox="1"/>
              <p:nvPr/>
            </p:nvSpPr>
            <p:spPr>
              <a:xfrm>
                <a:off x="10435873" y="2398135"/>
                <a:ext cx="1072858" cy="412677"/>
              </a:xfrm>
              <a:prstGeom prst="rect">
                <a:avLst/>
              </a:prstGeom>
              <a:noFill/>
            </p:spPr>
            <p:txBody>
              <a:bodyPr wrap="none" rtlCol="0">
                <a:spAutoFit/>
              </a:bodyPr>
              <a:lstStyle/>
              <a:p>
                <a14:m>
                  <m:oMath xmlns:m="http://schemas.openxmlformats.org/officeDocument/2006/math">
                    <m:sSubSup>
                      <m:sSubSupPr>
                        <m:ctrlPr>
                          <a:rPr lang="en-US" i="1" smtClean="0">
                            <a:solidFill>
                              <a:srgbClr val="007E00"/>
                            </a:solidFill>
                            <a:latin typeface="Cambria Math" panose="02040503050406030204" pitchFamily="18" charset="0"/>
                          </a:rPr>
                        </m:ctrlPr>
                      </m:sSubSupPr>
                      <m:e>
                        <m:r>
                          <a:rPr lang="en-US" i="1">
                            <a:solidFill>
                              <a:srgbClr val="007E00"/>
                            </a:solidFill>
                            <a:latin typeface="Cambria Math" panose="02040503050406030204" pitchFamily="18" charset="0"/>
                          </a:rPr>
                          <m:t>𝑆</m:t>
                        </m:r>
                      </m:e>
                      <m:sub>
                        <m:r>
                          <m:rPr>
                            <m:sty m:val="p"/>
                          </m:rPr>
                          <a:rPr lang="en-US" i="0">
                            <a:solidFill>
                              <a:srgbClr val="007E00"/>
                            </a:solidFill>
                            <a:latin typeface="Cambria Math" panose="02040503050406030204" pitchFamily="18" charset="0"/>
                          </a:rPr>
                          <m:t>p</m:t>
                        </m:r>
                      </m:sub>
                      <m:sup>
                        <m:r>
                          <m:rPr>
                            <m:sty m:val="p"/>
                          </m:rPr>
                          <a:rPr lang="en-US" b="0" i="0" smtClean="0">
                            <a:solidFill>
                              <a:srgbClr val="007E00"/>
                            </a:solidFill>
                            <a:latin typeface="Cambria Math" panose="02040503050406030204" pitchFamily="18" charset="0"/>
                          </a:rPr>
                          <m:t>d</m:t>
                        </m:r>
                      </m:sup>
                    </m:sSubSup>
                    <m:r>
                      <a:rPr lang="en-US" i="1" smtClean="0">
                        <a:solidFill>
                          <a:srgbClr val="007E00"/>
                        </a:solidFill>
                        <a:latin typeface="Cambria Math" panose="02040503050406030204" pitchFamily="18" charset="0"/>
                      </a:rPr>
                      <m:t> </m:t>
                    </m:r>
                  </m:oMath>
                </a14:m>
                <a:r>
                  <a:rPr lang="en-US" dirty="0">
                    <a:solidFill>
                      <a:srgbClr val="007E00"/>
                    </a:solidFill>
                  </a:rPr>
                  <a:t>(1 AU)</a:t>
                </a:r>
              </a:p>
            </p:txBody>
          </p:sp>
        </mc:Choice>
        <mc:Fallback xmlns="">
          <p:sp>
            <p:nvSpPr>
              <p:cNvPr id="101" name="TextBox 100">
                <a:extLst>
                  <a:ext uri="{FF2B5EF4-FFF2-40B4-BE49-F238E27FC236}">
                    <a16:creationId xmlns:a16="http://schemas.microsoft.com/office/drawing/2014/main" id="{36E92829-506B-4166-B526-69BEA36FED2E}"/>
                  </a:ext>
                </a:extLst>
              </p:cNvPr>
              <p:cNvSpPr txBox="1">
                <a:spLocks noRot="1" noChangeAspect="1" noMove="1" noResize="1" noEditPoints="1" noAdjustHandles="1" noChangeArrowheads="1" noChangeShapeType="1" noTextEdit="1"/>
              </p:cNvSpPr>
              <p:nvPr/>
            </p:nvSpPr>
            <p:spPr>
              <a:xfrm>
                <a:off x="10435873" y="2398135"/>
                <a:ext cx="1072858" cy="412677"/>
              </a:xfrm>
              <a:prstGeom prst="rect">
                <a:avLst/>
              </a:prstGeom>
              <a:blipFill>
                <a:blip r:embed="rId12"/>
                <a:stretch>
                  <a:fillRect t="-1471" r="-3977" b="-176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8B6EA4BE-F5A5-489E-AB45-F13C4A3B3648}"/>
                  </a:ext>
                </a:extLst>
              </p:cNvPr>
              <p:cNvSpPr txBox="1"/>
              <p:nvPr/>
            </p:nvSpPr>
            <p:spPr>
              <a:xfrm>
                <a:off x="10417650" y="3301662"/>
                <a:ext cx="1078950" cy="390748"/>
              </a:xfrm>
              <a:prstGeom prst="rect">
                <a:avLst/>
              </a:prstGeom>
              <a:noFill/>
            </p:spPr>
            <p:txBody>
              <a:bodyPr wrap="none" rtlCol="0">
                <a:spAutoFit/>
              </a:bodyPr>
              <a:lstStyle/>
              <a:p>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𝑆</m:t>
                        </m:r>
                      </m:e>
                      <m:sub>
                        <m:r>
                          <m:rPr>
                            <m:sty m:val="p"/>
                          </m:rPr>
                          <a:rPr lang="en-US" i="0">
                            <a:latin typeface="Cambria Math" panose="02040503050406030204" pitchFamily="18" charset="0"/>
                          </a:rPr>
                          <m:t>p</m:t>
                        </m:r>
                      </m:sub>
                      <m:sup>
                        <m:r>
                          <m:rPr>
                            <m:sty m:val="p"/>
                          </m:rPr>
                          <a:rPr lang="en-US" i="0">
                            <a:latin typeface="Cambria Math" panose="02040503050406030204" pitchFamily="18" charset="0"/>
                          </a:rPr>
                          <m:t>u</m:t>
                        </m:r>
                      </m:sup>
                    </m:sSubSup>
                    <m:r>
                      <a:rPr lang="en-US" i="1" smtClean="0">
                        <a:latin typeface="Cambria Math" panose="02040503050406030204" pitchFamily="18" charset="0"/>
                      </a:rPr>
                      <m:t> </m:t>
                    </m:r>
                  </m:oMath>
                </a14:m>
                <a:r>
                  <a:rPr lang="en-US" dirty="0"/>
                  <a:t>(1 AU)</a:t>
                </a:r>
              </a:p>
            </p:txBody>
          </p:sp>
        </mc:Choice>
        <mc:Fallback xmlns="">
          <p:sp>
            <p:nvSpPr>
              <p:cNvPr id="102" name="TextBox 101">
                <a:extLst>
                  <a:ext uri="{FF2B5EF4-FFF2-40B4-BE49-F238E27FC236}">
                    <a16:creationId xmlns:a16="http://schemas.microsoft.com/office/drawing/2014/main" id="{8B6EA4BE-F5A5-489E-AB45-F13C4A3B3648}"/>
                  </a:ext>
                </a:extLst>
              </p:cNvPr>
              <p:cNvSpPr txBox="1">
                <a:spLocks noRot="1" noChangeAspect="1" noMove="1" noResize="1" noEditPoints="1" noAdjustHandles="1" noChangeArrowheads="1" noChangeShapeType="1" noTextEdit="1"/>
              </p:cNvSpPr>
              <p:nvPr/>
            </p:nvSpPr>
            <p:spPr>
              <a:xfrm>
                <a:off x="10417650" y="3301662"/>
                <a:ext cx="1078950" cy="390748"/>
              </a:xfrm>
              <a:prstGeom prst="rect">
                <a:avLst/>
              </a:prstGeom>
              <a:blipFill>
                <a:blip r:embed="rId13"/>
                <a:stretch>
                  <a:fillRect t="-7813" r="-3390" b="-20313"/>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DFD0DD61-42A2-4FC1-93AF-00CA33FB0D58}"/>
              </a:ext>
            </a:extLst>
          </p:cNvPr>
          <p:cNvSpPr/>
          <p:nvPr/>
        </p:nvSpPr>
        <p:spPr>
          <a:xfrm>
            <a:off x="284671" y="2889005"/>
            <a:ext cx="3083982" cy="2957861"/>
          </a:xfrm>
          <a:prstGeom prst="rect">
            <a:avLst/>
          </a:prstGeom>
        </p:spPr>
        <p:txBody>
          <a:bodyPr wrap="square">
            <a:spAutoFit/>
          </a:bodyPr>
          <a:lstStyle/>
          <a:p>
            <a:pPr marL="285750" indent="-285750">
              <a:lnSpc>
                <a:spcPct val="150000"/>
              </a:lnSpc>
              <a:buFont typeface="Wingdings" panose="05000000000000000000" pitchFamily="2" charset="2"/>
              <a:buChar char="v"/>
            </a:pPr>
            <a:r>
              <a:rPr lang="en-US" dirty="0"/>
              <a:t>Advantageous to temperature (Borovsky and Steinberg 2014) because it is insensitive to adiabatic fluctuations</a:t>
            </a:r>
          </a:p>
          <a:p>
            <a:pPr marL="285750" indent="-285750">
              <a:lnSpc>
                <a:spcPct val="150000"/>
              </a:lnSpc>
              <a:buFont typeface="Wingdings" panose="05000000000000000000" pitchFamily="2" charset="2"/>
              <a:buChar char="v"/>
            </a:pPr>
            <a:r>
              <a:rPr lang="en-US" dirty="0"/>
              <a:t>Constant under adiabatic expansion of solar wind</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3EE8218D-E98D-4555-97D7-F551B7F70E81}"/>
                  </a:ext>
                </a:extLst>
              </p:cNvPr>
              <p:cNvSpPr/>
              <p:nvPr/>
            </p:nvSpPr>
            <p:spPr>
              <a:xfrm>
                <a:off x="165504" y="2097972"/>
                <a:ext cx="3256537" cy="646331"/>
              </a:xfrm>
              <a:prstGeom prst="rect">
                <a:avLst/>
              </a:prstGeom>
            </p:spPr>
            <p:txBody>
              <a:bodyPr wrap="square">
                <a:spAutoFit/>
              </a:bodyPr>
              <a:lstStyle/>
              <a:p>
                <a:pPr algn="ctr"/>
                <a:r>
                  <a:rPr lang="en-US" dirty="0"/>
                  <a:t>(Maxwellian VDF and adiabatic polytropic index </a:t>
                </a:r>
                <a14:m>
                  <m:oMath xmlns:m="http://schemas.openxmlformats.org/officeDocument/2006/math">
                    <m:r>
                      <a:rPr lang="en-US" i="1">
                        <a:latin typeface="Cambria Math" panose="02040503050406030204" pitchFamily="18" charset="0"/>
                        <a:ea typeface="Cambria Math" panose="02040503050406030204" pitchFamily="18" charset="0"/>
                      </a:rPr>
                      <m:t>𝛾</m:t>
                    </m:r>
                    <m:r>
                      <a:rPr lang="en-US" i="1">
                        <a:latin typeface="Cambria Math" panose="02040503050406030204" pitchFamily="18" charset="0"/>
                        <a:ea typeface="Cambria Math" panose="02040503050406030204" pitchFamily="18" charset="0"/>
                      </a:rPr>
                      <m:t>=5/3</m:t>
                    </m:r>
                  </m:oMath>
                </a14:m>
                <a:r>
                  <a:rPr lang="en-US" dirty="0"/>
                  <a:t>)</a:t>
                </a:r>
              </a:p>
            </p:txBody>
          </p:sp>
        </mc:Choice>
        <mc:Fallback xmlns="">
          <p:sp>
            <p:nvSpPr>
              <p:cNvPr id="3" name="Rectangle 2">
                <a:extLst>
                  <a:ext uri="{FF2B5EF4-FFF2-40B4-BE49-F238E27FC236}">
                    <a16:creationId xmlns:a16="http://schemas.microsoft.com/office/drawing/2014/main" id="{3EE8218D-E98D-4555-97D7-F551B7F70E81}"/>
                  </a:ext>
                </a:extLst>
              </p:cNvPr>
              <p:cNvSpPr>
                <a:spLocks noRot="1" noChangeAspect="1" noMove="1" noResize="1" noEditPoints="1" noAdjustHandles="1" noChangeArrowheads="1" noChangeShapeType="1" noTextEdit="1"/>
              </p:cNvSpPr>
              <p:nvPr/>
            </p:nvSpPr>
            <p:spPr>
              <a:xfrm>
                <a:off x="165504" y="2097972"/>
                <a:ext cx="3256537" cy="646331"/>
              </a:xfrm>
              <a:prstGeom prst="rect">
                <a:avLst/>
              </a:prstGeom>
              <a:blipFill>
                <a:blip r:embed="rId14"/>
                <a:stretch>
                  <a:fillRect t="-4717"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Rectangle 74">
                <a:extLst>
                  <a:ext uri="{FF2B5EF4-FFF2-40B4-BE49-F238E27FC236}">
                    <a16:creationId xmlns:a16="http://schemas.microsoft.com/office/drawing/2014/main" id="{A9C24DFC-629A-4704-8062-FDA9C0C2C65B}"/>
                  </a:ext>
                </a:extLst>
              </p:cNvPr>
              <p:cNvSpPr/>
              <p:nvPr/>
            </p:nvSpPr>
            <p:spPr>
              <a:xfrm>
                <a:off x="6810792" y="4532134"/>
                <a:ext cx="1156153" cy="461665"/>
              </a:xfrm>
              <a:prstGeom prst="rect">
                <a:avLst/>
              </a:prstGeom>
              <a:noFill/>
              <a:ln w="38100">
                <a:solidFill>
                  <a:srgbClr val="FF0000"/>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a:latin typeface="Cambria Math" panose="02040503050406030204" pitchFamily="18" charset="0"/>
                            </a:rPr>
                            <m:t>𝑅</m:t>
                          </m:r>
                        </m:e>
                        <m:sub>
                          <m:r>
                            <a:rPr lang="en-US" sz="2400">
                              <a:latin typeface="Cambria Math" panose="02040503050406030204" pitchFamily="18" charset="0"/>
                            </a:rPr>
                            <m:t>𝑁</m:t>
                          </m:r>
                        </m:sub>
                      </m:sSub>
                      <m:r>
                        <a:rPr lang="en-US" sz="2400">
                          <a:latin typeface="Cambria Math" panose="02040503050406030204" pitchFamily="18" charset="0"/>
                        </a:rPr>
                        <m:t>∙</m:t>
                      </m:r>
                      <m:sSub>
                        <m:sSubPr>
                          <m:ctrlPr>
                            <a:rPr lang="en-US" sz="2400" i="1" smtClean="0">
                              <a:latin typeface="Cambria Math" panose="02040503050406030204" pitchFamily="18" charset="0"/>
                            </a:rPr>
                          </m:ctrlPr>
                        </m:sSubPr>
                        <m:e>
                          <m:r>
                            <a:rPr lang="en-US" sz="2400">
                              <a:latin typeface="Cambria Math" panose="02040503050406030204" pitchFamily="18" charset="0"/>
                            </a:rPr>
                            <m:t>𝑅</m:t>
                          </m:r>
                        </m:e>
                        <m:sub>
                          <m:r>
                            <a:rPr lang="en-US" sz="2400">
                              <a:latin typeface="Cambria Math" panose="02040503050406030204" pitchFamily="18" charset="0"/>
                            </a:rPr>
                            <m:t>𝑇</m:t>
                          </m:r>
                        </m:sub>
                      </m:sSub>
                    </m:oMath>
                  </m:oMathPara>
                </a14:m>
                <a:endParaRPr lang="en-US" sz="2400" dirty="0"/>
              </a:p>
            </p:txBody>
          </p:sp>
        </mc:Choice>
        <mc:Fallback xmlns="">
          <p:sp>
            <p:nvSpPr>
              <p:cNvPr id="75" name="Rectangle 74">
                <a:extLst>
                  <a:ext uri="{FF2B5EF4-FFF2-40B4-BE49-F238E27FC236}">
                    <a16:creationId xmlns:a16="http://schemas.microsoft.com/office/drawing/2014/main" id="{A9C24DFC-629A-4704-8062-FDA9C0C2C65B}"/>
                  </a:ext>
                </a:extLst>
              </p:cNvPr>
              <p:cNvSpPr>
                <a:spLocks noRot="1" noChangeAspect="1" noMove="1" noResize="1" noEditPoints="1" noAdjustHandles="1" noChangeArrowheads="1" noChangeShapeType="1" noTextEdit="1"/>
              </p:cNvSpPr>
              <p:nvPr/>
            </p:nvSpPr>
            <p:spPr>
              <a:xfrm>
                <a:off x="6810792" y="4532134"/>
                <a:ext cx="1156153" cy="461665"/>
              </a:xfrm>
              <a:prstGeom prst="rect">
                <a:avLst/>
              </a:prstGeom>
              <a:blipFill>
                <a:blip r:embed="rId15"/>
                <a:stretch>
                  <a:fillRect/>
                </a:stretch>
              </a:blipFill>
              <a:ln w="38100">
                <a:solidFill>
                  <a:srgbClr val="FF0000"/>
                </a:solidFill>
              </a:ln>
            </p:spPr>
            <p:txBody>
              <a:bodyPr/>
              <a:lstStyle/>
              <a:p>
                <a:r>
                  <a:rPr lang="en-US">
                    <a:noFill/>
                  </a:rPr>
                  <a:t> </a:t>
                </a:r>
              </a:p>
            </p:txBody>
          </p:sp>
        </mc:Fallback>
      </mc:AlternateContent>
      <p:sp>
        <p:nvSpPr>
          <p:cNvPr id="5" name="Rectangle 4">
            <a:extLst>
              <a:ext uri="{FF2B5EF4-FFF2-40B4-BE49-F238E27FC236}">
                <a16:creationId xmlns:a16="http://schemas.microsoft.com/office/drawing/2014/main" id="{ED8D9ED7-966D-4D18-90DE-DFC720051561}"/>
              </a:ext>
            </a:extLst>
          </p:cNvPr>
          <p:cNvSpPr/>
          <p:nvPr/>
        </p:nvSpPr>
        <p:spPr>
          <a:xfrm>
            <a:off x="4719431" y="1554547"/>
            <a:ext cx="3324821" cy="369332"/>
          </a:xfrm>
          <a:prstGeom prst="rect">
            <a:avLst/>
          </a:prstGeom>
        </p:spPr>
        <p:txBody>
          <a:bodyPr wrap="none">
            <a:spAutoFit/>
          </a:bodyPr>
          <a:lstStyle/>
          <a:p>
            <a:r>
              <a:rPr lang="en-US" dirty="0">
                <a:highlight>
                  <a:srgbClr val="C0C0C0"/>
                </a:highlight>
              </a:rPr>
              <a:t>Similar reasoning can be applied  </a:t>
            </a:r>
          </a:p>
        </p:txBody>
      </p:sp>
    </p:spTree>
    <p:extLst>
      <p:ext uri="{BB962C8B-B14F-4D97-AF65-F5344CB8AC3E}">
        <p14:creationId xmlns:p14="http://schemas.microsoft.com/office/powerpoint/2010/main" val="179159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2FE7BE9-AF60-4B0E-A9F2-E49CA5D908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936" y="3953840"/>
            <a:ext cx="2260668" cy="2712802"/>
          </a:xfrm>
          <a:prstGeom prst="rect">
            <a:avLst/>
          </a:prstGeom>
        </p:spPr>
      </p:pic>
      <p:pic>
        <p:nvPicPr>
          <p:cNvPr id="13" name="Picture 12">
            <a:extLst>
              <a:ext uri="{FF2B5EF4-FFF2-40B4-BE49-F238E27FC236}">
                <a16:creationId xmlns:a16="http://schemas.microsoft.com/office/drawing/2014/main" id="{3003D927-917F-48FE-A0B2-A6A37C6A83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4604" y="3953840"/>
            <a:ext cx="3617068" cy="2712801"/>
          </a:xfrm>
          <a:prstGeom prst="rect">
            <a:avLst/>
          </a:prstGeom>
        </p:spPr>
      </p:pic>
      <p:pic>
        <p:nvPicPr>
          <p:cNvPr id="6" name="Picture 5">
            <a:extLst>
              <a:ext uri="{FF2B5EF4-FFF2-40B4-BE49-F238E27FC236}">
                <a16:creationId xmlns:a16="http://schemas.microsoft.com/office/drawing/2014/main" id="{D9B40867-351F-4E60-B6DC-402B181BC7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89881" y="3336447"/>
            <a:ext cx="2434049" cy="3330195"/>
          </a:xfrm>
          <a:prstGeom prst="rect">
            <a:avLst/>
          </a:prstGeom>
          <a:ln w="38100">
            <a:solidFill>
              <a:srgbClr val="FF6969"/>
            </a:solidFill>
          </a:ln>
        </p:spPr>
      </p:pic>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854632B1-AACE-4763-B353-C5038B59EC7B}"/>
                  </a:ext>
                </a:extLst>
              </p:cNvPr>
              <p:cNvSpPr/>
              <p:nvPr/>
            </p:nvSpPr>
            <p:spPr>
              <a:xfrm>
                <a:off x="268069" y="2106627"/>
                <a:ext cx="11729259" cy="1200329"/>
              </a:xfrm>
              <a:prstGeom prst="rect">
                <a:avLst/>
              </a:prstGeom>
            </p:spPr>
            <p:txBody>
              <a:bodyPr wrap="square">
                <a:spAutoFit/>
              </a:bodyPr>
              <a:lstStyle/>
              <a:p>
                <a:pPr marL="285750" indent="-285750">
                  <a:buFont typeface="Wingdings" panose="05000000000000000000" pitchFamily="2" charset="2"/>
                  <a:buChar char="Ø"/>
                </a:pPr>
                <a:r>
                  <a:rPr lang="en-US" dirty="0">
                    <a:ea typeface="Cambria Math" panose="02040503050406030204" pitchFamily="18" charset="0"/>
                  </a:rPr>
                  <a:t>What</a:t>
                </a:r>
                <a:r>
                  <a:rPr lang="cs-CZ" dirty="0">
                    <a:ea typeface="Cambria Math" panose="02040503050406030204" pitchFamily="18" charset="0"/>
                  </a:rPr>
                  <a:t> </a:t>
                </a:r>
                <a:r>
                  <a:rPr lang="en-US" dirty="0">
                    <a:ea typeface="Cambria Math" panose="02040503050406030204" pitchFamily="18" charset="0"/>
                  </a:rPr>
                  <a:t>is</a:t>
                </a:r>
                <a:r>
                  <a:rPr lang="cs-CZ" dirty="0">
                    <a:ea typeface="Cambria Math" panose="02040503050406030204" pitchFamily="18" charset="0"/>
                  </a:rPr>
                  <a:t> </a:t>
                </a:r>
                <a:r>
                  <a:rPr lang="en-US" dirty="0">
                    <a:ea typeface="Cambria Math" panose="02040503050406030204" pitchFamily="18" charset="0"/>
                  </a:rPr>
                  <a:t>the</a:t>
                </a:r>
                <a:r>
                  <a:rPr lang="cs-CZ" dirty="0">
                    <a:ea typeface="Cambria Math" panose="02040503050406030204" pitchFamily="18" charset="0"/>
                  </a:rPr>
                  <a:t> </a:t>
                </a:r>
                <a:r>
                  <a:rPr lang="en-US" dirty="0">
                    <a:ea typeface="Cambria Math" panose="02040503050406030204" pitchFamily="18" charset="0"/>
                  </a:rPr>
                  <a:t>supposed </a:t>
                </a:r>
                <a:r>
                  <a:rPr lang="cs-CZ" dirty="0">
                    <a:ea typeface="Cambria Math" panose="02040503050406030204" pitchFamily="18" charset="0"/>
                  </a:rPr>
                  <a:t>source </a:t>
                </a:r>
                <a:r>
                  <a:rPr lang="en-US" dirty="0">
                    <a:ea typeface="Cambria Math" panose="02040503050406030204" pitchFamily="18" charset="0"/>
                  </a:rPr>
                  <a:t>of</a:t>
                </a:r>
                <a:r>
                  <a:rPr lang="cs-CZ" dirty="0">
                    <a:ea typeface="Cambria Math" panose="02040503050406030204" pitchFamily="18" charset="0"/>
                  </a:rPr>
                  <a:t> </a:t>
                </a:r>
                <a:r>
                  <a:rPr lang="en-US" dirty="0">
                    <a:ea typeface="Cambria Math" panose="02040503050406030204" pitchFamily="18" charset="0"/>
                  </a:rPr>
                  <a:t>the heating?</a:t>
                </a:r>
              </a:p>
              <a:p>
                <a:pPr marL="742950" lvl="1" indent="-285750">
                  <a:buFont typeface="Arial" panose="020B0604020202020204" pitchFamily="34" charset="0"/>
                  <a:buChar char="•"/>
                </a:pPr>
                <a:endParaRPr lang="en-US" sz="800" dirty="0">
                  <a:ea typeface="Cambria Math" panose="02040503050406030204" pitchFamily="18" charset="0"/>
                </a:endParaRPr>
              </a:p>
              <a:p>
                <a:pPr marL="742950" lvl="1" indent="-285750">
                  <a:buFont typeface="Arial" panose="020B0604020202020204" pitchFamily="34" charset="0"/>
                  <a:buChar char="•"/>
                </a:pPr>
                <a:r>
                  <a:rPr lang="cs-CZ" dirty="0">
                    <a:ea typeface="Cambria Math" panose="02040503050406030204" pitchFamily="18" charset="0"/>
                  </a:rPr>
                  <a:t>T</a:t>
                </a:r>
                <a:r>
                  <a:rPr lang="en-US" dirty="0">
                    <a:ea typeface="Cambria Math" panose="02040503050406030204" pitchFamily="18" charset="0"/>
                  </a:rPr>
                  <a:t>he energy within the magnetic and kinetic fluctuations</a:t>
                </a:r>
                <a:endParaRPr lang="cs-CZ" dirty="0">
                  <a:ea typeface="Cambria Math" panose="02040503050406030204" pitchFamily="18" charset="0"/>
                </a:endParaRPr>
              </a:p>
              <a:p>
                <a:endParaRPr lang="cs-CZ" sz="1000" dirty="0">
                  <a:ea typeface="Cambria Math" panose="02040503050406030204" pitchFamily="18" charset="0"/>
                </a:endParaRPr>
              </a:p>
              <a:p>
                <a:r>
                  <a:rPr lang="en-US" dirty="0">
                    <a:ea typeface="Cambria Math" panose="02040503050406030204" pitchFamily="18" charset="0"/>
                  </a:rPr>
                  <a:t>                ⇒ Thus we will identify the upstream/downstream heating rates with the upstream/downstream cascade rates, </a:t>
                </a:r>
                <a14:m>
                  <m:oMath xmlns:m="http://schemas.openxmlformats.org/officeDocument/2006/math">
                    <m:sSub>
                      <m:sSubPr>
                        <m:ctrlPr>
                          <a:rPr lang="el-GR" i="1">
                            <a:latin typeface="Cambria Math" panose="02040503050406030204" pitchFamily="18" charset="0"/>
                          </a:rPr>
                        </m:ctrlPr>
                      </m:sSubPr>
                      <m:e>
                        <m:r>
                          <m:rPr>
                            <m:nor/>
                          </m:rPr>
                          <a:rPr lang="el-GR" i="1" dirty="0">
                            <a:latin typeface="Cambria Math" panose="02040503050406030204" pitchFamily="18" charset="0"/>
                            <a:ea typeface="Cambria Math" panose="02040503050406030204" pitchFamily="18" charset="0"/>
                          </a:rPr>
                          <m:t>ε</m:t>
                        </m:r>
                      </m:e>
                      <m:sub>
                        <m:r>
                          <m:rPr>
                            <m:sty m:val="p"/>
                          </m:rPr>
                          <a:rPr lang="cs-CZ" dirty="0">
                            <a:latin typeface="Cambria Math" panose="02040503050406030204" pitchFamily="18" charset="0"/>
                          </a:rPr>
                          <m:t>i</m:t>
                        </m:r>
                      </m:sub>
                    </m:sSub>
                  </m:oMath>
                </a14:m>
                <a:r>
                  <a:rPr lang="en-US" dirty="0">
                    <a:ea typeface="Cambria Math" panose="02040503050406030204" pitchFamily="18" charset="0"/>
                  </a:rPr>
                  <a:t> </a:t>
                </a:r>
              </a:p>
            </p:txBody>
          </p:sp>
        </mc:Choice>
        <mc:Fallback xmlns="">
          <p:sp>
            <p:nvSpPr>
              <p:cNvPr id="44" name="Rectangle 43">
                <a:extLst>
                  <a:ext uri="{FF2B5EF4-FFF2-40B4-BE49-F238E27FC236}">
                    <a16:creationId xmlns:a16="http://schemas.microsoft.com/office/drawing/2014/main" id="{854632B1-AACE-4763-B353-C5038B59EC7B}"/>
                  </a:ext>
                </a:extLst>
              </p:cNvPr>
              <p:cNvSpPr>
                <a:spLocks noRot="1" noChangeAspect="1" noMove="1" noResize="1" noEditPoints="1" noAdjustHandles="1" noChangeArrowheads="1" noChangeShapeType="1" noTextEdit="1"/>
              </p:cNvSpPr>
              <p:nvPr/>
            </p:nvSpPr>
            <p:spPr>
              <a:xfrm>
                <a:off x="268069" y="2106627"/>
                <a:ext cx="11729259" cy="1200329"/>
              </a:xfrm>
              <a:prstGeom prst="rect">
                <a:avLst/>
              </a:prstGeom>
              <a:blipFill>
                <a:blip r:embed="rId6"/>
                <a:stretch>
                  <a:fillRect l="-364" t="-3061" b="-76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02D715BC-214E-4248-98FE-31A8201C655D}"/>
                  </a:ext>
                </a:extLst>
              </p:cNvPr>
              <p:cNvSpPr/>
              <p:nvPr/>
            </p:nvSpPr>
            <p:spPr>
              <a:xfrm>
                <a:off x="268069" y="679629"/>
                <a:ext cx="11732587" cy="1600438"/>
              </a:xfrm>
              <a:prstGeom prst="rect">
                <a:avLst/>
              </a:prstGeom>
            </p:spPr>
            <p:txBody>
              <a:bodyPr wrap="square">
                <a:spAutoFit/>
              </a:bodyPr>
              <a:lstStyle/>
              <a:p>
                <a:pPr marL="285750" indent="-285750">
                  <a:buFont typeface="Wingdings" panose="05000000000000000000" pitchFamily="2" charset="2"/>
                  <a:buChar char="Ø"/>
                </a:pPr>
                <a:r>
                  <a:rPr lang="en-US" dirty="0"/>
                  <a:t>The enhancement in the heating rate that will account for the constant downstream Specific entropy (Temperature) should be proportional to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𝑁</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𝑇</m:t>
                        </m:r>
                      </m:sub>
                    </m:sSub>
                  </m:oMath>
                </a14:m>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sz="800" dirty="0"/>
              </a:p>
            </p:txBody>
          </p:sp>
        </mc:Choice>
        <mc:Fallback xmlns="">
          <p:sp>
            <p:nvSpPr>
              <p:cNvPr id="10" name="Rectangle 9">
                <a:extLst>
                  <a:ext uri="{FF2B5EF4-FFF2-40B4-BE49-F238E27FC236}">
                    <a16:creationId xmlns:a16="http://schemas.microsoft.com/office/drawing/2014/main" id="{02D715BC-214E-4248-98FE-31A8201C655D}"/>
                  </a:ext>
                </a:extLst>
              </p:cNvPr>
              <p:cNvSpPr>
                <a:spLocks noRot="1" noChangeAspect="1" noMove="1" noResize="1" noEditPoints="1" noAdjustHandles="1" noChangeArrowheads="1" noChangeShapeType="1" noTextEdit="1"/>
              </p:cNvSpPr>
              <p:nvPr/>
            </p:nvSpPr>
            <p:spPr>
              <a:xfrm>
                <a:off x="268069" y="679629"/>
                <a:ext cx="11732587" cy="1600438"/>
              </a:xfrm>
              <a:prstGeom prst="rect">
                <a:avLst/>
              </a:prstGeom>
              <a:blipFill>
                <a:blip r:embed="rId7"/>
                <a:stretch>
                  <a:fillRect l="-364" t="-1901"/>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E644EE49-C826-4ACD-A781-AAC0BCA0F3BB}"/>
              </a:ext>
            </a:extLst>
          </p:cNvPr>
          <p:cNvSpPr txBox="1"/>
          <p:nvPr/>
        </p:nvSpPr>
        <p:spPr>
          <a:xfrm>
            <a:off x="191344" y="171896"/>
            <a:ext cx="12000656" cy="738664"/>
          </a:xfrm>
          <a:prstGeom prst="rect">
            <a:avLst/>
          </a:prstGeom>
          <a:noFill/>
        </p:spPr>
        <p:txBody>
          <a:bodyPr wrap="square" rtlCol="0">
            <a:spAutoFit/>
          </a:bodyPr>
          <a:lstStyle/>
          <a:p>
            <a:r>
              <a:rPr lang="en-US" sz="2400" dirty="0"/>
              <a:t>We may hypothesize</a:t>
            </a:r>
            <a:endParaRPr lang="en-US" dirty="0">
              <a:ea typeface="Cambria Math" panose="02040503050406030204" pitchFamily="18" charset="0"/>
            </a:endParaRPr>
          </a:p>
          <a:p>
            <a:endParaRPr lang="en-US" dirty="0">
              <a:ea typeface="Cambria Math" panose="02040503050406030204" pitchFamily="18" charset="0"/>
            </a:endParaRPr>
          </a:p>
        </p:txBody>
      </p:sp>
      <p:cxnSp>
        <p:nvCxnSpPr>
          <p:cNvPr id="8" name="Straight Connector 7">
            <a:extLst>
              <a:ext uri="{FF2B5EF4-FFF2-40B4-BE49-F238E27FC236}">
                <a16:creationId xmlns:a16="http://schemas.microsoft.com/office/drawing/2014/main" id="{94C46D74-6323-4BF9-A663-8662792A5EA2}"/>
              </a:ext>
            </a:extLst>
          </p:cNvPr>
          <p:cNvCxnSpPr>
            <a:cxnSpLocks/>
          </p:cNvCxnSpPr>
          <p:nvPr/>
        </p:nvCxnSpPr>
        <p:spPr>
          <a:xfrm flipV="1">
            <a:off x="10301235" y="4221088"/>
            <a:ext cx="1267373" cy="1280332"/>
          </a:xfrm>
          <a:prstGeom prst="line">
            <a:avLst/>
          </a:prstGeom>
          <a:ln w="19050">
            <a:solidFill>
              <a:srgbClr val="007E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5917ED5-1D22-4DF0-AE56-D0A651657D4A}"/>
              </a:ext>
            </a:extLst>
          </p:cNvPr>
          <p:cNvCxnSpPr>
            <a:cxnSpLocks/>
          </p:cNvCxnSpPr>
          <p:nvPr/>
        </p:nvCxnSpPr>
        <p:spPr>
          <a:xfrm>
            <a:off x="4301540" y="4293096"/>
            <a:ext cx="498316" cy="0"/>
          </a:xfrm>
          <a:prstGeom prst="line">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E61D8D3-70A3-4802-A80E-07F9FBF95BE4}"/>
              </a:ext>
            </a:extLst>
          </p:cNvPr>
          <p:cNvCxnSpPr>
            <a:cxnSpLocks/>
          </p:cNvCxnSpPr>
          <p:nvPr/>
        </p:nvCxnSpPr>
        <p:spPr>
          <a:xfrm>
            <a:off x="4301540" y="4171001"/>
            <a:ext cx="0" cy="2071533"/>
          </a:xfrm>
          <a:prstGeom prst="line">
            <a:avLst/>
          </a:prstGeom>
          <a:ln w="19050">
            <a:gradFill>
              <a:gsLst>
                <a:gs pos="20000">
                  <a:schemeClr val="tx1"/>
                </a:gs>
                <a:gs pos="54000">
                  <a:schemeClr val="bg1"/>
                </a:gs>
                <a:gs pos="59000">
                  <a:schemeClr val="bg1"/>
                </a:gs>
                <a:gs pos="100000">
                  <a:schemeClr val="tx1"/>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0C7192B-27C2-4365-80A7-3F2E92DD4AC3}"/>
              </a:ext>
            </a:extLst>
          </p:cNvPr>
          <p:cNvCxnSpPr>
            <a:cxnSpLocks/>
          </p:cNvCxnSpPr>
          <p:nvPr/>
        </p:nvCxnSpPr>
        <p:spPr>
          <a:xfrm>
            <a:off x="4799856" y="4171001"/>
            <a:ext cx="0" cy="2064383"/>
          </a:xfrm>
          <a:prstGeom prst="line">
            <a:avLst/>
          </a:prstGeom>
          <a:ln w="19050">
            <a:gradFill>
              <a:gsLst>
                <a:gs pos="20000">
                  <a:schemeClr val="tx1"/>
                </a:gs>
                <a:gs pos="54000">
                  <a:schemeClr val="bg1"/>
                </a:gs>
                <a:gs pos="59000">
                  <a:schemeClr val="bg1"/>
                </a:gs>
                <a:gs pos="100000">
                  <a:schemeClr val="tx1"/>
                </a:gs>
              </a:gsLst>
              <a:lin ang="5400000" scaled="1"/>
            </a:gra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67626CDE-F259-4072-9A5C-9848C599ED4E}"/>
                  </a:ext>
                </a:extLst>
              </p:cNvPr>
              <p:cNvSpPr/>
              <p:nvPr/>
            </p:nvSpPr>
            <p:spPr>
              <a:xfrm>
                <a:off x="8314994" y="1302053"/>
                <a:ext cx="3012454" cy="902811"/>
              </a:xfrm>
              <a:prstGeom prst="rect">
                <a:avLst/>
              </a:prstGeom>
              <a:noFill/>
              <a:ln w="38100">
                <a:solidFill>
                  <a:schemeClr val="tx1">
                    <a:lumMod val="65000"/>
                    <a:lumOff val="35000"/>
                  </a:schemeClr>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𝑅</m:t>
                          </m:r>
                        </m:e>
                        <m:sub>
                          <m:r>
                            <a:rPr lang="en-US" sz="2800" i="1" smtClean="0">
                              <a:latin typeface="Cambria Math" panose="02040503050406030204" pitchFamily="18" charset="0"/>
                              <a:ea typeface="Cambria Math" panose="02040503050406030204" pitchFamily="18" charset="0"/>
                            </a:rPr>
                            <m:t>𝜀</m:t>
                          </m:r>
                        </m:sub>
                      </m:sSub>
                      <m:r>
                        <a:rPr lang="en-US" sz="2800" i="1" smtClean="0">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rPr>
                          </m:ctrlPr>
                        </m:fPr>
                        <m:num>
                          <m:sSub>
                            <m:sSubPr>
                              <m:ctrlPr>
                                <a:rPr lang="en-US" sz="2800" i="1" smtClean="0">
                                  <a:latin typeface="Cambria Math" panose="02040503050406030204" pitchFamily="18" charset="0"/>
                                </a:rPr>
                              </m:ctrlPr>
                            </m:sSubPr>
                            <m:e>
                              <m:r>
                                <a:rPr lang="en-US" sz="2800">
                                  <a:latin typeface="Cambria Math" panose="02040503050406030204" pitchFamily="18" charset="0"/>
                                </a:rPr>
                                <m:t>𝜀</m:t>
                              </m:r>
                            </m:e>
                            <m:sub>
                              <m:r>
                                <m:rPr>
                                  <m:sty m:val="p"/>
                                </m:rPr>
                                <a:rPr lang="en-US" sz="2800" i="0">
                                  <a:latin typeface="Cambria Math" panose="02040503050406030204" pitchFamily="18" charset="0"/>
                                </a:rPr>
                                <m:t>d</m:t>
                              </m:r>
                            </m:sub>
                          </m:sSub>
                        </m:num>
                        <m:den>
                          <m:sSub>
                            <m:sSubPr>
                              <m:ctrlPr>
                                <a:rPr lang="en-US" sz="2800" i="1" smtClean="0">
                                  <a:latin typeface="Cambria Math" panose="02040503050406030204" pitchFamily="18" charset="0"/>
                                </a:rPr>
                              </m:ctrlPr>
                            </m:sSubPr>
                            <m:e>
                              <m:r>
                                <a:rPr lang="en-US" sz="2800">
                                  <a:latin typeface="Cambria Math" panose="02040503050406030204" pitchFamily="18" charset="0"/>
                                </a:rPr>
                                <m:t>𝜀</m:t>
                              </m:r>
                            </m:e>
                            <m:sub>
                              <m:r>
                                <m:rPr>
                                  <m:sty m:val="p"/>
                                </m:rPr>
                                <a:rPr lang="en-US" sz="2800" i="0">
                                  <a:latin typeface="Cambria Math" panose="02040503050406030204" pitchFamily="18" charset="0"/>
                                </a:rPr>
                                <m:t>u</m:t>
                              </m:r>
                            </m:sub>
                          </m:sSub>
                        </m:den>
                      </m:f>
                      <m:r>
                        <a:rPr lang="cs-CZ" sz="2800">
                          <a:latin typeface="Cambria Math" panose="02040503050406030204" pitchFamily="18" charset="0"/>
                        </a:rPr>
                        <m:t>≈</m:t>
                      </m:r>
                      <m:sSub>
                        <m:sSubPr>
                          <m:ctrlPr>
                            <a:rPr lang="en-US" sz="2800" i="1">
                              <a:latin typeface="Cambria Math" panose="02040503050406030204" pitchFamily="18" charset="0"/>
                            </a:rPr>
                          </m:ctrlPr>
                        </m:sSubPr>
                        <m:e>
                          <m:r>
                            <a:rPr lang="en-US" sz="2800">
                              <a:latin typeface="Cambria Math" panose="02040503050406030204" pitchFamily="18" charset="0"/>
                            </a:rPr>
                            <m:t>𝑅</m:t>
                          </m:r>
                        </m:e>
                        <m:sub>
                          <m:r>
                            <a:rPr lang="en-US" sz="2800">
                              <a:latin typeface="Cambria Math" panose="02040503050406030204" pitchFamily="18" charset="0"/>
                            </a:rPr>
                            <m:t>𝑁</m:t>
                          </m:r>
                        </m:sub>
                      </m:sSub>
                      <m:r>
                        <a:rPr lang="en-US" sz="2800">
                          <a:latin typeface="Cambria Math" panose="02040503050406030204" pitchFamily="18" charset="0"/>
                        </a:rPr>
                        <m:t>∙</m:t>
                      </m:r>
                      <m:sSub>
                        <m:sSubPr>
                          <m:ctrlPr>
                            <a:rPr lang="en-US" sz="2800" i="1">
                              <a:latin typeface="Cambria Math" panose="02040503050406030204" pitchFamily="18" charset="0"/>
                            </a:rPr>
                          </m:ctrlPr>
                        </m:sSubPr>
                        <m:e>
                          <m:r>
                            <a:rPr lang="en-US" sz="2800">
                              <a:latin typeface="Cambria Math" panose="02040503050406030204" pitchFamily="18" charset="0"/>
                            </a:rPr>
                            <m:t>𝑅</m:t>
                          </m:r>
                        </m:e>
                        <m:sub>
                          <m:r>
                            <a:rPr lang="en-US" sz="2800">
                              <a:latin typeface="Cambria Math" panose="02040503050406030204" pitchFamily="18" charset="0"/>
                            </a:rPr>
                            <m:t>𝑇</m:t>
                          </m:r>
                        </m:sub>
                      </m:sSub>
                    </m:oMath>
                  </m:oMathPara>
                </a14:m>
                <a:endParaRPr lang="en-US" sz="2800" dirty="0"/>
              </a:p>
            </p:txBody>
          </p:sp>
        </mc:Choice>
        <mc:Fallback xmlns="">
          <p:sp>
            <p:nvSpPr>
              <p:cNvPr id="3" name="Rectangle 2">
                <a:extLst>
                  <a:ext uri="{FF2B5EF4-FFF2-40B4-BE49-F238E27FC236}">
                    <a16:creationId xmlns:a16="http://schemas.microsoft.com/office/drawing/2014/main" id="{67626CDE-F259-4072-9A5C-9848C599ED4E}"/>
                  </a:ext>
                </a:extLst>
              </p:cNvPr>
              <p:cNvSpPr>
                <a:spLocks noRot="1" noChangeAspect="1" noMove="1" noResize="1" noEditPoints="1" noAdjustHandles="1" noChangeArrowheads="1" noChangeShapeType="1" noTextEdit="1"/>
              </p:cNvSpPr>
              <p:nvPr/>
            </p:nvSpPr>
            <p:spPr>
              <a:xfrm>
                <a:off x="8314994" y="1302053"/>
                <a:ext cx="3012454" cy="902811"/>
              </a:xfrm>
              <a:prstGeom prst="rect">
                <a:avLst/>
              </a:prstGeom>
              <a:blipFill>
                <a:blip r:embed="rId8"/>
                <a:stretch>
                  <a:fillRect/>
                </a:stretch>
              </a:blipFill>
              <a:ln w="38100">
                <a:solidFill>
                  <a:schemeClr val="tx1">
                    <a:lumMod val="65000"/>
                    <a:lumOff val="3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13733A57-D2A2-48C7-9E8B-13C93FEE6638}"/>
                  </a:ext>
                </a:extLst>
              </p:cNvPr>
              <p:cNvSpPr/>
              <p:nvPr/>
            </p:nvSpPr>
            <p:spPr>
              <a:xfrm>
                <a:off x="2711624" y="1395776"/>
                <a:ext cx="4488345" cy="671787"/>
              </a:xfrm>
              <a:prstGeom prst="rect">
                <a:avLst/>
              </a:prstGeom>
            </p:spPr>
            <p:txBody>
              <a:bodyPr wrap="none">
                <a:spAutoFit/>
              </a:bodyPr>
              <a:lstStyle/>
              <a:p>
                <a:r>
                  <a:rPr lang="en-US" sz="2400" dirty="0">
                    <a:ea typeface="Cambria Math" panose="02040503050406030204" pitchFamily="18" charset="0"/>
                  </a:rPr>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𝑑𝑜𝑤𝑛𝑠𝑡𝑟𝑒𝑎𝑚</m:t>
                        </m:r>
                        <m:r>
                          <a:rPr lang="en-US" sz="2400" i="1">
                            <a:latin typeface="Cambria Math" panose="02040503050406030204" pitchFamily="18" charset="0"/>
                          </a:rPr>
                          <m:t> </m:t>
                        </m:r>
                        <m:r>
                          <a:rPr lang="en-US" sz="2400" i="1">
                            <a:latin typeface="Cambria Math" panose="02040503050406030204" pitchFamily="18" charset="0"/>
                          </a:rPr>
                          <m:t>h𝑒𝑎𝑡𝑖𝑛𝑔</m:t>
                        </m:r>
                        <m:r>
                          <a:rPr lang="en-US" sz="2400" i="1">
                            <a:latin typeface="Cambria Math" panose="02040503050406030204" pitchFamily="18" charset="0"/>
                          </a:rPr>
                          <m:t> </m:t>
                        </m:r>
                        <m:r>
                          <a:rPr lang="en-US" sz="2400" i="1">
                            <a:latin typeface="Cambria Math" panose="02040503050406030204" pitchFamily="18" charset="0"/>
                          </a:rPr>
                          <m:t>𝑟𝑎𝑡𝑒</m:t>
                        </m:r>
                      </m:num>
                      <m:den>
                        <m:r>
                          <a:rPr lang="en-US" sz="2400" i="1">
                            <a:latin typeface="Cambria Math" panose="02040503050406030204" pitchFamily="18" charset="0"/>
                          </a:rPr>
                          <m:t>𝑢𝑝𝑠𝑡𝑟𝑒𝑎𝑚</m:t>
                        </m:r>
                        <m:r>
                          <a:rPr lang="en-US" sz="2400" i="1">
                            <a:latin typeface="Cambria Math" panose="02040503050406030204" pitchFamily="18" charset="0"/>
                          </a:rPr>
                          <m:t> </m:t>
                        </m:r>
                        <m:r>
                          <a:rPr lang="en-US" sz="2400" i="1">
                            <a:latin typeface="Cambria Math" panose="02040503050406030204" pitchFamily="18" charset="0"/>
                          </a:rPr>
                          <m:t>h𝑒𝑎𝑡𝑖𝑛𝑔</m:t>
                        </m:r>
                        <m:r>
                          <a:rPr lang="en-US" sz="2400" i="1">
                            <a:latin typeface="Cambria Math" panose="02040503050406030204" pitchFamily="18" charset="0"/>
                          </a:rPr>
                          <m:t> </m:t>
                        </m:r>
                        <m:r>
                          <a:rPr lang="en-US" sz="2400" i="1">
                            <a:latin typeface="Cambria Math" panose="02040503050406030204" pitchFamily="18" charset="0"/>
                          </a:rPr>
                          <m:t>𝑟𝑎𝑡𝑒</m:t>
                        </m:r>
                      </m:den>
                    </m:f>
                    <m:r>
                      <a:rPr lang="cs-CZ"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𝑁</m:t>
                        </m:r>
                      </m:sub>
                    </m:sSub>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𝑇</m:t>
                        </m:r>
                      </m:sub>
                    </m:sSub>
                  </m:oMath>
                </a14:m>
                <a:endParaRPr lang="en-US" sz="2400" dirty="0"/>
              </a:p>
            </p:txBody>
          </p:sp>
        </mc:Choice>
        <mc:Fallback xmlns="">
          <p:sp>
            <p:nvSpPr>
              <p:cNvPr id="4" name="Rectangle 3">
                <a:extLst>
                  <a:ext uri="{FF2B5EF4-FFF2-40B4-BE49-F238E27FC236}">
                    <a16:creationId xmlns:a16="http://schemas.microsoft.com/office/drawing/2014/main" id="{13733A57-D2A2-48C7-9E8B-13C93FEE6638}"/>
                  </a:ext>
                </a:extLst>
              </p:cNvPr>
              <p:cNvSpPr>
                <a:spLocks noRot="1" noChangeAspect="1" noMove="1" noResize="1" noEditPoints="1" noAdjustHandles="1" noChangeArrowheads="1" noChangeShapeType="1" noTextEdit="1"/>
              </p:cNvSpPr>
              <p:nvPr/>
            </p:nvSpPr>
            <p:spPr>
              <a:xfrm>
                <a:off x="2711624" y="1395776"/>
                <a:ext cx="4488345" cy="671787"/>
              </a:xfrm>
              <a:prstGeom prst="rect">
                <a:avLst/>
              </a:prstGeom>
              <a:blipFill>
                <a:blip r:embed="rId9"/>
                <a:stretch>
                  <a:fillRect/>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DA1B44A0-4E4A-4433-BCE8-A6E32067A203}"/>
              </a:ext>
            </a:extLst>
          </p:cNvPr>
          <p:cNvSpPr/>
          <p:nvPr/>
        </p:nvSpPr>
        <p:spPr>
          <a:xfrm>
            <a:off x="7481538" y="1466433"/>
            <a:ext cx="495649" cy="523220"/>
          </a:xfrm>
          <a:prstGeom prst="rect">
            <a:avLst/>
          </a:prstGeom>
        </p:spPr>
        <p:txBody>
          <a:bodyPr wrap="none">
            <a:spAutoFit/>
          </a:bodyPr>
          <a:lstStyle/>
          <a:p>
            <a:r>
              <a:rPr lang="en-US" sz="2800" dirty="0">
                <a:ea typeface="Cambria Math" panose="02040503050406030204" pitchFamily="18" charset="0"/>
              </a:rPr>
              <a:t>⇒</a:t>
            </a:r>
            <a:endParaRPr lang="en-US" sz="2800" dirty="0"/>
          </a:p>
        </p:txBody>
      </p:sp>
      <mc:AlternateContent xmlns:mc="http://schemas.openxmlformats.org/markup-compatibility/2006" xmlns:a14="http://schemas.microsoft.com/office/drawing/2010/main">
        <mc:Choice Requires="a14">
          <p:sp>
            <p:nvSpPr>
              <p:cNvPr id="24" name="TextovéPole 44">
                <a:extLst>
                  <a:ext uri="{FF2B5EF4-FFF2-40B4-BE49-F238E27FC236}">
                    <a16:creationId xmlns:a16="http://schemas.microsoft.com/office/drawing/2014/main" id="{69EAC717-8B35-44B6-B5D1-0A975CA7A1D9}"/>
                  </a:ext>
                </a:extLst>
              </p:cNvPr>
              <p:cNvSpPr txBox="1"/>
              <p:nvPr/>
            </p:nvSpPr>
            <p:spPr>
              <a:xfrm>
                <a:off x="8328248" y="2276872"/>
                <a:ext cx="2983381" cy="377155"/>
              </a:xfrm>
              <a:prstGeom prst="rect">
                <a:avLst/>
              </a:prstGeom>
              <a:ln w="38100">
                <a:noFill/>
              </a:ln>
            </p:spPr>
            <p:txBody>
              <a:bodyPr wrap="none">
                <a:spAutoFit/>
              </a:bodyPr>
              <a:lstStyle>
                <a:defPPr>
                  <a:defRPr lang="cs-CZ"/>
                </a:defPPr>
                <a:lvl1pPr>
                  <a:defRPr i="1">
                    <a:latin typeface="Cambria Math" panose="02040503050406030204" pitchFamily="18" charset="0"/>
                    <a:ea typeface="Cambria Math"/>
                  </a:defRPr>
                </a:lvl1pPr>
              </a:lstStyle>
              <a:p>
                <a:r>
                  <a:rPr lang="en-US" sz="1400" i="0" dirty="0">
                    <a:latin typeface="+mn-lt"/>
                    <a:ea typeface="Cambria Math" panose="02040503050406030204" pitchFamily="18" charset="0"/>
                  </a:rPr>
                  <a:t>Recall: </a:t>
                </a:r>
                <a:r>
                  <a:rPr lang="en-US" sz="1400" dirty="0">
                    <a:ea typeface="Cambria Math" panose="02040503050406030204" pitchFamily="18" charset="0"/>
                  </a:rPr>
                  <a:t> </a:t>
                </a:r>
                <a14:m>
                  <m:oMath xmlns:m="http://schemas.openxmlformats.org/officeDocument/2006/math">
                    <m:sSub>
                      <m:sSubPr>
                        <m:ctrlPr>
                          <a:rPr lang="el-GR" sz="1400" i="1">
                            <a:latin typeface="Cambria Math" panose="02040503050406030204" pitchFamily="18" charset="0"/>
                          </a:rPr>
                        </m:ctrlPr>
                      </m:sSubPr>
                      <m:e>
                        <m:r>
                          <m:rPr>
                            <m:nor/>
                          </m:rPr>
                          <a:rPr lang="el-GR" sz="1400" dirty="0"/>
                          <m:t>ε</m:t>
                        </m:r>
                      </m:e>
                      <m:sub>
                        <m:r>
                          <m:rPr>
                            <m:sty m:val="p"/>
                          </m:rPr>
                          <a:rPr lang="cs-CZ" sz="1400" dirty="0">
                            <a:latin typeface="Cambria Math" panose="02040503050406030204" pitchFamily="18" charset="0"/>
                          </a:rPr>
                          <m:t>i</m:t>
                        </m:r>
                      </m:sub>
                    </m:sSub>
                    <m:r>
                      <a:rPr lang="cs-CZ" sz="1400">
                        <a:latin typeface="Cambria Math" panose="02040503050406030204" pitchFamily="18" charset="0"/>
                      </a:rPr>
                      <m:t>=</m:t>
                    </m:r>
                    <m:sSup>
                      <m:sSupPr>
                        <m:ctrlPr>
                          <a:rPr lang="en-US" sz="1400" i="1">
                            <a:latin typeface="Cambria Math" panose="02040503050406030204" pitchFamily="18" charset="0"/>
                          </a:rPr>
                        </m:ctrlPr>
                      </m:sSupPr>
                      <m:e>
                        <m:r>
                          <a:rPr lang="en-US" sz="1400" smtClean="0">
                            <a:latin typeface="Cambria Math" panose="02040503050406030204" pitchFamily="18" charset="0"/>
                          </a:rPr>
                          <m:t>21.8</m:t>
                        </m:r>
                      </m:e>
                      <m:sup>
                        <m:r>
                          <a:rPr lang="en-US" sz="1400">
                            <a:latin typeface="Cambria Math" panose="02040503050406030204" pitchFamily="18" charset="0"/>
                          </a:rPr>
                          <m:t>3</m:t>
                        </m:r>
                      </m:sup>
                    </m:sSup>
                    <m:sSubSup>
                      <m:sSubSupPr>
                        <m:ctrlPr>
                          <a:rPr lang="cs-CZ" sz="1400" i="1">
                            <a:latin typeface="Cambria Math" panose="02040503050406030204" pitchFamily="18" charset="0"/>
                          </a:rPr>
                        </m:ctrlPr>
                      </m:sSubSupPr>
                      <m:e>
                        <m:r>
                          <a:rPr lang="en-US" sz="1400">
                            <a:latin typeface="Cambria Math" panose="02040503050406030204" pitchFamily="18" charset="0"/>
                          </a:rPr>
                          <m:t>𝑓</m:t>
                        </m:r>
                      </m:e>
                      <m:sub>
                        <m:r>
                          <m:rPr>
                            <m:sty m:val="p"/>
                          </m:rPr>
                          <a:rPr lang="en-US" sz="1400">
                            <a:latin typeface="Cambria Math" panose="02040503050406030204" pitchFamily="18" charset="0"/>
                          </a:rPr>
                          <m:t>sp</m:t>
                        </m:r>
                      </m:sub>
                      <m:sup>
                        <m:r>
                          <a:rPr lang="en-US" sz="1400">
                            <a:latin typeface="Cambria Math" panose="02040503050406030204" pitchFamily="18" charset="0"/>
                          </a:rPr>
                          <m:t>5/2</m:t>
                        </m:r>
                      </m:sup>
                    </m:sSubSup>
                    <m:sSubSup>
                      <m:sSubSupPr>
                        <m:ctrlPr>
                          <a:rPr lang="cs-CZ" sz="1400" b="1" i="1" smtClean="0">
                            <a:solidFill>
                              <a:schemeClr val="tx1"/>
                            </a:solidFill>
                            <a:latin typeface="Cambria Math" panose="02040503050406030204" pitchFamily="18" charset="0"/>
                          </a:rPr>
                        </m:ctrlPr>
                      </m:sSubSupPr>
                      <m:e>
                        <m:r>
                          <a:rPr lang="en-US" sz="1400" b="1" i="1">
                            <a:solidFill>
                              <a:schemeClr val="tx1"/>
                            </a:solidFill>
                            <a:latin typeface="Cambria Math" panose="02040503050406030204" pitchFamily="18" charset="0"/>
                          </a:rPr>
                          <m:t>𝑷</m:t>
                        </m:r>
                      </m:e>
                      <m:sub>
                        <m:r>
                          <a:rPr lang="en-US" sz="1400" b="1" i="1">
                            <a:solidFill>
                              <a:schemeClr val="tx1"/>
                            </a:solidFill>
                            <a:latin typeface="Cambria Math" panose="02040503050406030204" pitchFamily="18" charset="0"/>
                          </a:rPr>
                          <m:t>𝑩</m:t>
                        </m:r>
                      </m:sub>
                      <m:sup>
                        <m:r>
                          <a:rPr lang="en-US" sz="1400" b="1" i="1">
                            <a:solidFill>
                              <a:schemeClr val="tx1"/>
                            </a:solidFill>
                            <a:latin typeface="Cambria Math" panose="02040503050406030204" pitchFamily="18" charset="0"/>
                          </a:rPr>
                          <m:t>𝟑</m:t>
                        </m:r>
                        <m:r>
                          <a:rPr lang="en-US" sz="1400" b="1">
                            <a:solidFill>
                              <a:schemeClr val="tx1"/>
                            </a:solidFill>
                            <a:latin typeface="Cambria Math" panose="02040503050406030204" pitchFamily="18" charset="0"/>
                          </a:rPr>
                          <m:t>/</m:t>
                        </m:r>
                        <m:r>
                          <a:rPr lang="en-US" sz="1400" b="1" i="1">
                            <a:solidFill>
                              <a:schemeClr val="tx1"/>
                            </a:solidFill>
                            <a:latin typeface="Cambria Math" panose="02040503050406030204" pitchFamily="18" charset="0"/>
                          </a:rPr>
                          <m:t>𝟐</m:t>
                        </m:r>
                      </m:sup>
                    </m:sSubSup>
                    <m:sSubSup>
                      <m:sSubSupPr>
                        <m:ctrlPr>
                          <a:rPr lang="cs-CZ" sz="1400" i="1">
                            <a:latin typeface="Cambria Math" panose="02040503050406030204" pitchFamily="18" charset="0"/>
                          </a:rPr>
                        </m:ctrlPr>
                      </m:sSubSupPr>
                      <m:e>
                        <m:r>
                          <a:rPr lang="en-US" sz="1400">
                            <a:latin typeface="Cambria Math" panose="02040503050406030204" pitchFamily="18" charset="0"/>
                          </a:rPr>
                          <m:t>𝑉</m:t>
                        </m:r>
                      </m:e>
                      <m:sub>
                        <m:r>
                          <m:rPr>
                            <m:sty m:val="p"/>
                          </m:rPr>
                          <a:rPr lang="en-US" sz="1400">
                            <a:latin typeface="Cambria Math" panose="02040503050406030204" pitchFamily="18" charset="0"/>
                          </a:rPr>
                          <m:t>sw</m:t>
                        </m:r>
                      </m:sub>
                      <m:sup>
                        <m:r>
                          <a:rPr lang="en-US" sz="1400">
                            <a:latin typeface="Cambria Math" panose="02040503050406030204" pitchFamily="18" charset="0"/>
                          </a:rPr>
                          <m:t>−1</m:t>
                        </m:r>
                      </m:sup>
                    </m:sSubSup>
                    <m:sSubSup>
                      <m:sSubSupPr>
                        <m:ctrlPr>
                          <a:rPr lang="cs-CZ" sz="1400" b="1" i="1">
                            <a:latin typeface="Cambria Math" panose="02040503050406030204" pitchFamily="18" charset="0"/>
                          </a:rPr>
                        </m:ctrlPr>
                      </m:sSubSupPr>
                      <m:e>
                        <m:r>
                          <a:rPr lang="en-US" sz="1400" b="1" i="1">
                            <a:latin typeface="Cambria Math" panose="02040503050406030204" pitchFamily="18" charset="0"/>
                          </a:rPr>
                          <m:t>𝑵</m:t>
                        </m:r>
                      </m:e>
                      <m:sub>
                        <m:r>
                          <a:rPr lang="en-US" sz="1400" b="1" i="0">
                            <a:latin typeface="Cambria Math" panose="02040503050406030204" pitchFamily="18" charset="0"/>
                          </a:rPr>
                          <m:t>𝐩</m:t>
                        </m:r>
                      </m:sub>
                      <m:sup>
                        <m:r>
                          <a:rPr lang="en-US" sz="1400" b="1">
                            <a:latin typeface="Cambria Math" panose="02040503050406030204" pitchFamily="18" charset="0"/>
                          </a:rPr>
                          <m:t>−</m:t>
                        </m:r>
                        <m:r>
                          <a:rPr lang="en-US" sz="1400" b="1" i="1">
                            <a:latin typeface="Cambria Math" panose="02040503050406030204" pitchFamily="18" charset="0"/>
                          </a:rPr>
                          <m:t>𝟑</m:t>
                        </m:r>
                        <m:r>
                          <a:rPr lang="en-US" sz="1400" b="1">
                            <a:latin typeface="Cambria Math" panose="02040503050406030204" pitchFamily="18" charset="0"/>
                          </a:rPr>
                          <m:t>/</m:t>
                        </m:r>
                        <m:r>
                          <a:rPr lang="en-US" sz="1400" b="1" i="1">
                            <a:latin typeface="Cambria Math" panose="02040503050406030204" pitchFamily="18" charset="0"/>
                          </a:rPr>
                          <m:t>𝟐</m:t>
                        </m:r>
                      </m:sup>
                    </m:sSubSup>
                  </m:oMath>
                </a14:m>
                <a:endParaRPr lang="cs-CZ" sz="1400" b="1" dirty="0"/>
              </a:p>
            </p:txBody>
          </p:sp>
        </mc:Choice>
        <mc:Fallback xmlns="">
          <p:sp>
            <p:nvSpPr>
              <p:cNvPr id="24" name="TextovéPole 44">
                <a:extLst>
                  <a:ext uri="{FF2B5EF4-FFF2-40B4-BE49-F238E27FC236}">
                    <a16:creationId xmlns:a16="http://schemas.microsoft.com/office/drawing/2014/main" id="{69EAC717-8B35-44B6-B5D1-0A975CA7A1D9}"/>
                  </a:ext>
                </a:extLst>
              </p:cNvPr>
              <p:cNvSpPr txBox="1">
                <a:spLocks noRot="1" noChangeAspect="1" noMove="1" noResize="1" noEditPoints="1" noAdjustHandles="1" noChangeArrowheads="1" noChangeShapeType="1" noTextEdit="1"/>
              </p:cNvSpPr>
              <p:nvPr/>
            </p:nvSpPr>
            <p:spPr>
              <a:xfrm>
                <a:off x="8328248" y="2276872"/>
                <a:ext cx="2983381" cy="377155"/>
              </a:xfrm>
              <a:prstGeom prst="rect">
                <a:avLst/>
              </a:prstGeom>
              <a:blipFill>
                <a:blip r:embed="rId10"/>
                <a:stretch>
                  <a:fillRect l="-612" b="-11475"/>
                </a:stretch>
              </a:blipFill>
              <a:ln w="38100">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ADBB0A8A-53C8-471B-A91A-B5A02E9BB1C5}"/>
                  </a:ext>
                </a:extLst>
              </p:cNvPr>
              <p:cNvSpPr/>
              <p:nvPr/>
            </p:nvSpPr>
            <p:spPr>
              <a:xfrm>
                <a:off x="268069" y="3223101"/>
                <a:ext cx="9032473" cy="662104"/>
              </a:xfrm>
              <a:prstGeom prst="rect">
                <a:avLst/>
              </a:prstGeom>
            </p:spPr>
            <p:txBody>
              <a:bodyPr wrap="none">
                <a:spAutoFit/>
              </a:bodyPr>
              <a:lstStyle/>
              <a:p>
                <a:pPr marL="285750" indent="-285750">
                  <a:buFont typeface="Wingdings" panose="05000000000000000000" pitchFamily="2" charset="2"/>
                  <a:buChar char="Ø"/>
                </a:pPr>
                <a:r>
                  <a:rPr lang="en-US" dirty="0">
                    <a:ea typeface="Cambria Math" panose="02040503050406030204" pitchFamily="18" charset="0"/>
                  </a:rPr>
                  <a:t>We will estimate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ea typeface="Cambria Math" panose="02040503050406030204" pitchFamily="18" charset="0"/>
                          </a:rPr>
                          <m:t>𝜀</m:t>
                        </m:r>
                      </m:sub>
                    </m:sSub>
                  </m:oMath>
                </a14:m>
                <a:r>
                  <a:rPr lang="en-US" dirty="0">
                    <a:ea typeface="Cambria Math" panose="02040503050406030204" pitchFamily="18" charset="0"/>
                  </a:rPr>
                  <a:t> as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ea typeface="Cambria Math" panose="02040503050406030204" pitchFamily="18" charset="0"/>
                          </a:rPr>
                          <m:t>𝜀</m:t>
                        </m:r>
                      </m:sub>
                    </m:sSub>
                    <m:r>
                      <a:rPr lang="en-US" b="0" i="1" smtClean="0">
                        <a:latin typeface="Cambria Math" panose="02040503050406030204" pitchFamily="18" charset="0"/>
                        <a:ea typeface="Cambria Math" panose="02040503050406030204" pitchFamily="18" charset="0"/>
                      </a:rPr>
                      <m:t>=</m:t>
                    </m:r>
                    <m:sSubSup>
                      <m:sSubSupPr>
                        <m:ctrlPr>
                          <a:rPr lang="en-US"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𝑅</m:t>
                        </m:r>
                      </m:e>
                      <m:sub>
                        <m:r>
                          <a:rPr lang="en-US"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𝐵</m:t>
                        </m:r>
                      </m:sub>
                      <m:sup>
                        <m:r>
                          <a:rPr lang="en-US" b="0" i="1" smtClean="0">
                            <a:latin typeface="Cambria Math" panose="02040503050406030204" pitchFamily="18" charset="0"/>
                            <a:ea typeface="Cambria Math" panose="02040503050406030204" pitchFamily="18" charset="0"/>
                          </a:rPr>
                          <m:t>3/2</m:t>
                        </m:r>
                      </m:sup>
                    </m:sSubSup>
                    <m:r>
                      <a:rPr lang="en-US" i="1" smtClean="0">
                        <a:latin typeface="Cambria Math" panose="02040503050406030204" pitchFamily="18" charset="0"/>
                        <a:ea typeface="Cambria Math" panose="02040503050406030204" pitchFamily="18" charset="0"/>
                      </a:rPr>
                      <m:t>∙</m:t>
                    </m:r>
                    <m:sSubSup>
                      <m:sSubSupPr>
                        <m:ctrlPr>
                          <a:rPr lang="en-US"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𝑅</m:t>
                        </m:r>
                      </m:e>
                      <m:sub>
                        <m:r>
                          <a:rPr lang="en-US" b="0" i="1" smtClean="0">
                            <a:latin typeface="Cambria Math" panose="02040503050406030204" pitchFamily="18" charset="0"/>
                            <a:ea typeface="Cambria Math" panose="02040503050406030204" pitchFamily="18" charset="0"/>
                          </a:rPr>
                          <m:t>𝑁</m:t>
                        </m:r>
                      </m:sub>
                      <m:sup>
                        <m:r>
                          <a:rPr lang="en-US" b="0" i="1" smtClean="0">
                            <a:latin typeface="Cambria Math" panose="02040503050406030204" pitchFamily="18" charset="0"/>
                            <a:ea typeface="Cambria Math" panose="02040503050406030204" pitchFamily="18" charset="0"/>
                          </a:rPr>
                          <m:t>−3/2</m:t>
                        </m:r>
                      </m:sup>
                    </m:sSubSup>
                  </m:oMath>
                </a14:m>
                <a:r>
                  <a:rPr lang="en-US" dirty="0"/>
                  <a:t>, where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𝑅</m:t>
                        </m:r>
                      </m:e>
                      <m:sub>
                        <m:r>
                          <a:rPr lang="en-US"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𝐵</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d>
                          <m:dPr>
                            <m:begChr m:val="⟨"/>
                            <m:endChr m:val="⟩"/>
                            <m:ctrlPr>
                              <a:rPr lang="en-US" b="0" i="1" smtClean="0">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𝑃𝑆𝐷</m:t>
                                </m:r>
                                <m:r>
                                  <a:rPr lang="en-US" i="1">
                                    <a:latin typeface="Cambria Math" panose="02040503050406030204" pitchFamily="18" charset="0"/>
                                  </a:rPr>
                                  <m:t> </m:t>
                                </m:r>
                                <m:r>
                                  <a:rPr lang="en-US" i="1">
                                    <a:latin typeface="Cambria Math" panose="02040503050406030204" pitchFamily="18" charset="0"/>
                                  </a:rPr>
                                  <m:t>𝐵</m:t>
                                </m:r>
                                <m:r>
                                  <a:rPr lang="en-US" i="1">
                                    <a:latin typeface="Cambria Math" panose="02040503050406030204" pitchFamily="18" charset="0"/>
                                  </a:rPr>
                                  <m:t>(</m:t>
                                </m:r>
                                <m:r>
                                  <a:rPr lang="en-US" i="1">
                                    <a:latin typeface="Cambria Math" panose="02040503050406030204" pitchFamily="18" charset="0"/>
                                  </a:rPr>
                                  <m:t>𝑑𝑜𝑤𝑛𝑠𝑡𝑟𝑒𝑎𝑚</m:t>
                                </m:r>
                                <m:r>
                                  <a:rPr lang="en-US" i="1">
                                    <a:latin typeface="Cambria Math" panose="02040503050406030204" pitchFamily="18" charset="0"/>
                                  </a:rPr>
                                  <m:t>)</m:t>
                                </m:r>
                              </m:num>
                              <m:den>
                                <m:r>
                                  <a:rPr lang="en-US" i="1">
                                    <a:latin typeface="Cambria Math" panose="02040503050406030204" pitchFamily="18" charset="0"/>
                                  </a:rPr>
                                  <m:t>𝑃𝑆𝐷</m:t>
                                </m:r>
                                <m:r>
                                  <a:rPr lang="en-US" i="1">
                                    <a:latin typeface="Cambria Math" panose="02040503050406030204" pitchFamily="18" charset="0"/>
                                  </a:rPr>
                                  <m:t> </m:t>
                                </m:r>
                                <m:r>
                                  <a:rPr lang="en-US" i="1">
                                    <a:latin typeface="Cambria Math" panose="02040503050406030204" pitchFamily="18" charset="0"/>
                                  </a:rPr>
                                  <m:t>𝐵</m:t>
                                </m:r>
                                <m:r>
                                  <a:rPr lang="en-US" i="1">
                                    <a:latin typeface="Cambria Math" panose="02040503050406030204" pitchFamily="18" charset="0"/>
                                  </a:rPr>
                                  <m:t>(</m:t>
                                </m:r>
                                <m:r>
                                  <a:rPr lang="en-US" i="1">
                                    <a:latin typeface="Cambria Math" panose="02040503050406030204" pitchFamily="18" charset="0"/>
                                  </a:rPr>
                                  <m:t>𝑢𝑝𝑠𝑡𝑟𝑒𝑎𝑚</m:t>
                                </m:r>
                                <m:r>
                                  <a:rPr lang="en-US" i="1">
                                    <a:latin typeface="Cambria Math" panose="02040503050406030204" pitchFamily="18" charset="0"/>
                                  </a:rPr>
                                  <m:t>)</m:t>
                                </m:r>
                              </m:den>
                            </m:f>
                          </m:e>
                        </m:d>
                      </m:e>
                      <m:sub>
                        <m:r>
                          <a:rPr lang="en-US" b="0" i="1" smtClean="0">
                            <a:latin typeface="Cambria Math" panose="02040503050406030204" pitchFamily="18" charset="0"/>
                          </a:rPr>
                          <m:t>𝑓</m:t>
                        </m:r>
                        <m:r>
                          <a:rPr lang="en-US" b="0" i="1" smtClean="0">
                            <a:latin typeface="Cambria Math" panose="02040503050406030204" pitchFamily="18" charset="0"/>
                          </a:rPr>
                          <m:t> ∈ </m:t>
                        </m:r>
                        <m:d>
                          <m:dPr>
                            <m:begChr m:val="["/>
                            <m:endChr m:val="]"/>
                            <m:ctrlPr>
                              <a:rPr lang="en-US" b="0" i="1" smtClean="0">
                                <a:latin typeface="Cambria Math" panose="02040503050406030204" pitchFamily="18" charset="0"/>
                                <a:ea typeface="Cambria Math" panose="02040503050406030204" pitchFamily="18" charset="0"/>
                              </a:rPr>
                            </m:ctrlPr>
                          </m:dPr>
                          <m:e>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10</m:t>
                                </m:r>
                              </m:e>
                              <m:sup>
                                <m:r>
                                  <a:rPr lang="en-US" i="1">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10</m:t>
                                </m:r>
                              </m:e>
                              <m:sup>
                                <m:r>
                                  <a:rPr lang="en-US" i="1">
                                    <a:latin typeface="Cambria Math" panose="02040503050406030204" pitchFamily="18" charset="0"/>
                                    <a:ea typeface="Cambria Math" panose="02040503050406030204" pitchFamily="18" charset="0"/>
                                  </a:rPr>
                                  <m:t>−1</m:t>
                                </m:r>
                              </m:sup>
                            </m:sSup>
                          </m:e>
                        </m:d>
                        <m:r>
                          <a:rPr lang="en-US" b="0" i="1"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Hz</m:t>
                        </m:r>
                      </m:sub>
                    </m:sSub>
                  </m:oMath>
                </a14:m>
                <a:endParaRPr lang="en-US" dirty="0"/>
              </a:p>
            </p:txBody>
          </p:sp>
        </mc:Choice>
        <mc:Fallback xmlns="">
          <p:sp>
            <p:nvSpPr>
              <p:cNvPr id="40" name="Rectangle 39">
                <a:extLst>
                  <a:ext uri="{FF2B5EF4-FFF2-40B4-BE49-F238E27FC236}">
                    <a16:creationId xmlns:a16="http://schemas.microsoft.com/office/drawing/2014/main" id="{ADBB0A8A-53C8-471B-A91A-B5A02E9BB1C5}"/>
                  </a:ext>
                </a:extLst>
              </p:cNvPr>
              <p:cNvSpPr>
                <a:spLocks noRot="1" noChangeAspect="1" noMove="1" noResize="1" noEditPoints="1" noAdjustHandles="1" noChangeArrowheads="1" noChangeShapeType="1" noTextEdit="1"/>
              </p:cNvSpPr>
              <p:nvPr/>
            </p:nvSpPr>
            <p:spPr>
              <a:xfrm>
                <a:off x="268069" y="3223101"/>
                <a:ext cx="9032473" cy="662104"/>
              </a:xfrm>
              <a:prstGeom prst="rect">
                <a:avLst/>
              </a:prstGeom>
              <a:blipFill>
                <a:blip r:embed="rId11"/>
                <a:stretch>
                  <a:fillRect l="-47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1" name="TextBox 40">
                <a:extLst>
                  <a:ext uri="{FF2B5EF4-FFF2-40B4-BE49-F238E27FC236}">
                    <a16:creationId xmlns:a16="http://schemas.microsoft.com/office/drawing/2014/main" id="{59861117-B784-4FF5-A637-6F0C11DEF743}"/>
                  </a:ext>
                </a:extLst>
              </p:cNvPr>
              <p:cNvSpPr txBox="1"/>
              <p:nvPr/>
            </p:nvSpPr>
            <p:spPr>
              <a:xfrm>
                <a:off x="6219464" y="3869782"/>
                <a:ext cx="3135584" cy="2370521"/>
              </a:xfrm>
              <a:prstGeom prst="rect">
                <a:avLst/>
              </a:prstGeom>
              <a:noFill/>
            </p:spPr>
            <p:txBody>
              <a:bodyPr wrap="square" rtlCol="0">
                <a:spAutoFit/>
              </a:bodyPr>
              <a:lstStyle/>
              <a:p>
                <a:pPr marL="285750" indent="-285750">
                  <a:buFont typeface="Wingdings" panose="05000000000000000000" pitchFamily="2" charset="2"/>
                  <a:buChar char="Ø"/>
                </a:pPr>
                <a:r>
                  <a:rPr lang="en-US" sz="1600" dirty="0"/>
                  <a:t>The plot of </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ea typeface="Cambria Math" panose="02040503050406030204" pitchFamily="18" charset="0"/>
                          </a:rPr>
                          <m:t>𝜀</m:t>
                        </m:r>
                      </m:sub>
                    </m:sSub>
                  </m:oMath>
                </a14:m>
                <a:r>
                  <a:rPr lang="en-US" sz="1600" dirty="0"/>
                  <a:t> vs. </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𝑁</m:t>
                        </m:r>
                      </m:sub>
                    </m:sSub>
                    <m:r>
                      <a:rPr lang="en-US" sz="1600" i="1">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𝑇</m:t>
                        </m:r>
                      </m:sub>
                    </m:sSub>
                  </m:oMath>
                </a14:m>
                <a:r>
                  <a:rPr lang="en-US" sz="1600" dirty="0"/>
                  <a:t> shows </a:t>
                </a:r>
                <a:r>
                  <a:rPr lang="cs-CZ" sz="1600" dirty="0"/>
                  <a:t>very </a:t>
                </a:r>
                <a:r>
                  <a:rPr lang="en-US" sz="1600" dirty="0"/>
                  <a:t>weak correlation</a:t>
                </a:r>
                <a:endParaRPr lang="cs-CZ" sz="1600" dirty="0"/>
              </a:p>
              <a:p>
                <a:r>
                  <a:rPr lang="cs-CZ" sz="1600" dirty="0"/>
                  <a:t>	</a:t>
                </a:r>
                <a14:m>
                  <m:oMath xmlns:m="http://schemas.openxmlformats.org/officeDocument/2006/math">
                    <m:r>
                      <a:rPr lang="cs-CZ" sz="1600" b="0" i="1" smtClean="0">
                        <a:latin typeface="Cambria Math" panose="02040503050406030204" pitchFamily="18" charset="0"/>
                        <a:ea typeface="Cambria Math" panose="02040503050406030204" pitchFamily="18" charset="0"/>
                      </a:rPr>
                      <m:t>𝑐𝑜𝑟</m:t>
                    </m:r>
                    <m:r>
                      <a:rPr lang="cs-CZ" sz="1600" i="1">
                        <a:latin typeface="Cambria Math" panose="02040503050406030204" pitchFamily="18" charset="0"/>
                        <a:ea typeface="Cambria Math" panose="02040503050406030204" pitchFamily="18" charset="0"/>
                      </a:rPr>
                      <m:t>≈</m:t>
                    </m:r>
                    <m:r>
                      <a:rPr lang="cs-CZ" sz="1600" b="0" i="1" smtClean="0">
                        <a:latin typeface="Cambria Math" panose="02040503050406030204" pitchFamily="18" charset="0"/>
                        <a:ea typeface="Cambria Math" panose="02040503050406030204" pitchFamily="18" charset="0"/>
                      </a:rPr>
                      <m:t>0.1</m:t>
                    </m:r>
                  </m:oMath>
                </a14:m>
                <a:endParaRPr lang="en-US" sz="1600" dirty="0"/>
              </a:p>
              <a:p>
                <a:pPr marL="285750" indent="-285750">
                  <a:buFont typeface="Wingdings" panose="05000000000000000000" pitchFamily="2" charset="2"/>
                  <a:buChar char="Ø"/>
                </a:pPr>
                <a:endParaRPr lang="en-US" sz="400" dirty="0"/>
              </a:p>
              <a:p>
                <a:pPr marL="285750" indent="-285750">
                  <a:buFont typeface="Wingdings" panose="05000000000000000000" pitchFamily="2" charset="2"/>
                  <a:buChar char="Ø"/>
                </a:pPr>
                <a:r>
                  <a:rPr lang="en-US" sz="1600" dirty="0"/>
                  <a:t>The ratio </a:t>
                </a:r>
                <a14:m>
                  <m:oMath xmlns:m="http://schemas.openxmlformats.org/officeDocument/2006/math">
                    <m:f>
                      <m:fPr>
                        <m:ctrlPr>
                          <a:rPr lang="en-US" sz="1600" i="1" smtClean="0">
                            <a:latin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ea typeface="Cambria Math" panose="02040503050406030204" pitchFamily="18" charset="0"/>
                              </a:rPr>
                              <m:t>𝜀</m:t>
                            </m:r>
                          </m:sub>
                        </m:sSub>
                      </m:num>
                      <m:den>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𝑁</m:t>
                            </m:r>
                          </m:sub>
                        </m:sSub>
                        <m:r>
                          <a:rPr lang="en-US" sz="1600" i="1">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𝑇</m:t>
                            </m:r>
                          </m:sub>
                        </m:sSub>
                      </m:den>
                    </m:f>
                  </m:oMath>
                </a14:m>
                <a:r>
                  <a:rPr lang="en-US" sz="1600" dirty="0"/>
                  <a:t> is distributed around 1</a:t>
                </a:r>
              </a:p>
              <a:p>
                <a:pPr marL="285750" indent="-285750">
                  <a:buFont typeface="Wingdings" panose="05000000000000000000" pitchFamily="2" charset="2"/>
                  <a:buChar char="Ø"/>
                </a:pPr>
                <a:endParaRPr lang="en-US" sz="400" dirty="0"/>
              </a:p>
              <a:p>
                <a:pPr marL="285750" indent="-285750">
                  <a:buFont typeface="Wingdings" panose="05000000000000000000" pitchFamily="2" charset="2"/>
                  <a:buChar char="Ø"/>
                </a:pPr>
                <a:r>
                  <a:rPr lang="en-US" sz="1600" dirty="0"/>
                  <a:t>Let us analyze the profiles of </a:t>
                </a: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𝑆</m:t>
                        </m:r>
                      </m:e>
                      <m:sub>
                        <m:r>
                          <m:rPr>
                            <m:sty m:val="p"/>
                          </m:rPr>
                          <a:rPr lang="en-US" sz="1600" b="0" i="0" smtClean="0">
                            <a:latin typeface="Cambria Math" panose="02040503050406030204" pitchFamily="18" charset="0"/>
                          </a:rPr>
                          <m:t>p</m:t>
                        </m:r>
                      </m:sub>
                    </m:sSub>
                  </m:oMath>
                </a14:m>
                <a:r>
                  <a:rPr lang="en-US" sz="1600" dirty="0"/>
                  <a:t> with respect to</a:t>
                </a:r>
              </a:p>
              <a:p>
                <a:pPr marL="285750" indent="-285750">
                  <a:buFont typeface="Wingdings" panose="05000000000000000000" pitchFamily="2" charset="2"/>
                  <a:buChar char="Ø"/>
                </a:pPr>
                <a:endParaRPr lang="en-US" dirty="0"/>
              </a:p>
            </p:txBody>
          </p:sp>
        </mc:Choice>
        <mc:Fallback>
          <p:sp>
            <p:nvSpPr>
              <p:cNvPr id="41" name="TextBox 40">
                <a:extLst>
                  <a:ext uri="{FF2B5EF4-FFF2-40B4-BE49-F238E27FC236}">
                    <a16:creationId xmlns:a16="http://schemas.microsoft.com/office/drawing/2014/main" id="{59861117-B784-4FF5-A637-6F0C11DEF743}"/>
                  </a:ext>
                </a:extLst>
              </p:cNvPr>
              <p:cNvSpPr txBox="1">
                <a:spLocks noRot="1" noChangeAspect="1" noMove="1" noResize="1" noEditPoints="1" noAdjustHandles="1" noChangeArrowheads="1" noChangeShapeType="1" noTextEdit="1"/>
              </p:cNvSpPr>
              <p:nvPr/>
            </p:nvSpPr>
            <p:spPr>
              <a:xfrm>
                <a:off x="6219464" y="3869782"/>
                <a:ext cx="3135584" cy="2370521"/>
              </a:xfrm>
              <a:prstGeom prst="rect">
                <a:avLst/>
              </a:prstGeom>
              <a:blipFill>
                <a:blip r:embed="rId12"/>
                <a:stretch>
                  <a:fillRect l="-777" t="-771"/>
                </a:stretch>
              </a:blipFill>
            </p:spPr>
            <p:txBody>
              <a:bodyPr/>
              <a:lstStyle/>
              <a:p>
                <a:r>
                  <a:rPr lang="en-US">
                    <a:noFill/>
                  </a:rPr>
                  <a:t> </a:t>
                </a:r>
              </a:p>
            </p:txBody>
          </p:sp>
        </mc:Fallback>
      </mc:AlternateContent>
      <p:sp>
        <p:nvSpPr>
          <p:cNvPr id="42" name="Rectangle 41">
            <a:extLst>
              <a:ext uri="{FF2B5EF4-FFF2-40B4-BE49-F238E27FC236}">
                <a16:creationId xmlns:a16="http://schemas.microsoft.com/office/drawing/2014/main" id="{1608AD97-C1DD-4186-A843-F3DBE45EE828}"/>
              </a:ext>
            </a:extLst>
          </p:cNvPr>
          <p:cNvSpPr/>
          <p:nvPr/>
        </p:nvSpPr>
        <p:spPr>
          <a:xfrm rot="18907168">
            <a:off x="11097963" y="4243316"/>
            <a:ext cx="513282" cy="400110"/>
          </a:xfrm>
          <a:prstGeom prst="rect">
            <a:avLst/>
          </a:prstGeom>
        </p:spPr>
        <p:txBody>
          <a:bodyPr wrap="none">
            <a:spAutoFit/>
          </a:bodyPr>
          <a:lstStyle/>
          <a:p>
            <a:r>
              <a:rPr lang="en-US" sz="2000" dirty="0">
                <a:solidFill>
                  <a:srgbClr val="007E00"/>
                </a:solidFill>
                <a:highlight>
                  <a:srgbClr val="C0C0C0"/>
                </a:highlight>
              </a:rPr>
              <a:t>1:1</a:t>
            </a:r>
          </a:p>
        </p:txBody>
      </p:sp>
      <mc:AlternateContent xmlns:mc="http://schemas.openxmlformats.org/markup-compatibility/2006">
        <mc:Choice xmlns:a14="http://schemas.microsoft.com/office/drawing/2010/main" Requires="a14">
          <p:sp>
            <p:nvSpPr>
              <p:cNvPr id="43" name="Rectangle 42">
                <a:extLst>
                  <a:ext uri="{FF2B5EF4-FFF2-40B4-BE49-F238E27FC236}">
                    <a16:creationId xmlns:a16="http://schemas.microsoft.com/office/drawing/2014/main" id="{E349EF07-80B6-45E5-92CD-DC157FDEE88F}"/>
                  </a:ext>
                </a:extLst>
              </p:cNvPr>
              <p:cNvSpPr/>
              <p:nvPr/>
            </p:nvSpPr>
            <p:spPr>
              <a:xfrm>
                <a:off x="7048736" y="6010437"/>
                <a:ext cx="1611595" cy="656205"/>
              </a:xfrm>
              <a:prstGeom prst="rect">
                <a:avLst/>
              </a:prstGeom>
              <a:ln w="38100">
                <a:solidFill>
                  <a:srgbClr val="FF6969"/>
                </a:solidFill>
              </a:ln>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m:rPr>
                              <m:sty m:val="p"/>
                            </m:rPr>
                            <a:rPr lang="en-US">
                              <a:latin typeface="Cambria Math" panose="02040503050406030204" pitchFamily="18" charset="0"/>
                            </a:rPr>
                            <m:t>eh</m:t>
                          </m:r>
                        </m:sub>
                      </m:sSub>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ea typeface="Cambria Math" panose="02040503050406030204" pitchFamily="18" charset="0"/>
                                </a:rPr>
                                <m:t>𝜀</m:t>
                              </m:r>
                            </m:sub>
                          </m:sSub>
                        </m:num>
                        <m:den>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𝑁</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𝑇</m:t>
                              </m:r>
                            </m:sub>
                          </m:sSub>
                        </m:den>
                      </m:f>
                    </m:oMath>
                  </m:oMathPara>
                </a14:m>
                <a:endParaRPr lang="en-US" dirty="0"/>
              </a:p>
            </p:txBody>
          </p:sp>
        </mc:Choice>
        <mc:Fallback>
          <p:sp>
            <p:nvSpPr>
              <p:cNvPr id="43" name="Rectangle 42">
                <a:extLst>
                  <a:ext uri="{FF2B5EF4-FFF2-40B4-BE49-F238E27FC236}">
                    <a16:creationId xmlns:a16="http://schemas.microsoft.com/office/drawing/2014/main" id="{E349EF07-80B6-45E5-92CD-DC157FDEE88F}"/>
                  </a:ext>
                </a:extLst>
              </p:cNvPr>
              <p:cNvSpPr>
                <a:spLocks noRot="1" noChangeAspect="1" noMove="1" noResize="1" noEditPoints="1" noAdjustHandles="1" noChangeArrowheads="1" noChangeShapeType="1" noTextEdit="1"/>
              </p:cNvSpPr>
              <p:nvPr/>
            </p:nvSpPr>
            <p:spPr>
              <a:xfrm>
                <a:off x="7048736" y="6010437"/>
                <a:ext cx="1611595" cy="656205"/>
              </a:xfrm>
              <a:prstGeom prst="rect">
                <a:avLst/>
              </a:prstGeom>
              <a:blipFill>
                <a:blip r:embed="rId13"/>
                <a:stretch>
                  <a:fillRect/>
                </a:stretch>
              </a:blipFill>
              <a:ln w="38100">
                <a:solidFill>
                  <a:srgbClr val="FF6969"/>
                </a:solidFill>
              </a:ln>
            </p:spPr>
            <p:txBody>
              <a:bodyPr/>
              <a:lstStyle/>
              <a:p>
                <a:r>
                  <a:rPr lang="en-US">
                    <a:noFill/>
                  </a:rPr>
                  <a:t> </a:t>
                </a:r>
              </a:p>
            </p:txBody>
          </p:sp>
        </mc:Fallback>
      </mc:AlternateContent>
    </p:spTree>
    <p:extLst>
      <p:ext uri="{BB962C8B-B14F-4D97-AF65-F5344CB8AC3E}">
        <p14:creationId xmlns:p14="http://schemas.microsoft.com/office/powerpoint/2010/main" val="61865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0">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1">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1">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1">
                                            <p:txEl>
                                              <p:pRg st="3" end="3"/>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1">
                                            <p:txEl>
                                              <p:pRg st="5" end="5"/>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24" grpId="0"/>
      <p:bldP spid="42" grpId="0"/>
      <p:bldP spid="4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778DD18-2CF4-4C52-8F2C-51ADBBD8C6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803" y="3311751"/>
            <a:ext cx="3372925" cy="3372925"/>
          </a:xfrm>
          <a:prstGeom prst="rect">
            <a:avLst/>
          </a:prstGeom>
        </p:spPr>
      </p:pic>
      <p:grpSp>
        <p:nvGrpSpPr>
          <p:cNvPr id="4" name="Group 3">
            <a:extLst>
              <a:ext uri="{FF2B5EF4-FFF2-40B4-BE49-F238E27FC236}">
                <a16:creationId xmlns:a16="http://schemas.microsoft.com/office/drawing/2014/main" id="{24CD1629-07D2-4D52-B7A3-67552E2842EE}"/>
              </a:ext>
            </a:extLst>
          </p:cNvPr>
          <p:cNvGrpSpPr/>
          <p:nvPr/>
        </p:nvGrpSpPr>
        <p:grpSpPr>
          <a:xfrm>
            <a:off x="9489881" y="3336447"/>
            <a:ext cx="2434049" cy="3330195"/>
            <a:chOff x="9489881" y="3336447"/>
            <a:chExt cx="2434049" cy="3330195"/>
          </a:xfrm>
        </p:grpSpPr>
        <p:pic>
          <p:nvPicPr>
            <p:cNvPr id="32" name="Picture 31">
              <a:extLst>
                <a:ext uri="{FF2B5EF4-FFF2-40B4-BE49-F238E27FC236}">
                  <a16:creationId xmlns:a16="http://schemas.microsoft.com/office/drawing/2014/main" id="{E436D13F-E243-4265-83E8-2E45B414B3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89881" y="3336447"/>
              <a:ext cx="2434049" cy="3330195"/>
            </a:xfrm>
            <a:prstGeom prst="rect">
              <a:avLst/>
            </a:prstGeom>
            <a:ln w="38100">
              <a:solidFill>
                <a:srgbClr val="FF6969"/>
              </a:solidFill>
            </a:ln>
          </p:spPr>
        </p:pic>
        <p:grpSp>
          <p:nvGrpSpPr>
            <p:cNvPr id="3" name="Group 2">
              <a:extLst>
                <a:ext uri="{FF2B5EF4-FFF2-40B4-BE49-F238E27FC236}">
                  <a16:creationId xmlns:a16="http://schemas.microsoft.com/office/drawing/2014/main" id="{4EB492BC-50FD-4A4E-8DA4-D63343F0C442}"/>
                </a:ext>
              </a:extLst>
            </p:cNvPr>
            <p:cNvGrpSpPr/>
            <p:nvPr/>
          </p:nvGrpSpPr>
          <p:grpSpPr>
            <a:xfrm>
              <a:off x="10301235" y="3831777"/>
              <a:ext cx="1310010" cy="2011006"/>
              <a:chOff x="10301235" y="3831777"/>
              <a:chExt cx="1310010" cy="2011006"/>
            </a:xfrm>
          </p:grpSpPr>
          <p:cxnSp>
            <p:nvCxnSpPr>
              <p:cNvPr id="30" name="Straight Connector 29">
                <a:extLst>
                  <a:ext uri="{FF2B5EF4-FFF2-40B4-BE49-F238E27FC236}">
                    <a16:creationId xmlns:a16="http://schemas.microsoft.com/office/drawing/2014/main" id="{A9EA0FD5-E027-4977-8AA7-3C4AFD7C4186}"/>
                  </a:ext>
                </a:extLst>
              </p:cNvPr>
              <p:cNvCxnSpPr>
                <a:cxnSpLocks/>
              </p:cNvCxnSpPr>
              <p:nvPr/>
            </p:nvCxnSpPr>
            <p:spPr>
              <a:xfrm flipV="1">
                <a:off x="10301235" y="4221088"/>
                <a:ext cx="1267373" cy="1280332"/>
              </a:xfrm>
              <a:prstGeom prst="line">
                <a:avLst/>
              </a:prstGeom>
              <a:ln w="19050">
                <a:solidFill>
                  <a:srgbClr val="007E00"/>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5416B0D-0F2E-49B5-A1BB-8037AF72F4BA}"/>
                  </a:ext>
                </a:extLst>
              </p:cNvPr>
              <p:cNvSpPr/>
              <p:nvPr/>
            </p:nvSpPr>
            <p:spPr>
              <a:xfrm rot="18907168">
                <a:off x="11097963" y="4243316"/>
                <a:ext cx="513282" cy="400110"/>
              </a:xfrm>
              <a:prstGeom prst="rect">
                <a:avLst/>
              </a:prstGeom>
            </p:spPr>
            <p:txBody>
              <a:bodyPr wrap="none">
                <a:spAutoFit/>
              </a:bodyPr>
              <a:lstStyle/>
              <a:p>
                <a:r>
                  <a:rPr lang="en-US" sz="2000" dirty="0">
                    <a:solidFill>
                      <a:srgbClr val="007E00"/>
                    </a:solidFill>
                    <a:highlight>
                      <a:srgbClr val="C0C0C0"/>
                    </a:highlight>
                  </a:rPr>
                  <a:t>1:1</a:t>
                </a:r>
              </a:p>
            </p:txBody>
          </p:sp>
          <p:cxnSp>
            <p:nvCxnSpPr>
              <p:cNvPr id="21" name="Straight Connector 20">
                <a:extLst>
                  <a:ext uri="{FF2B5EF4-FFF2-40B4-BE49-F238E27FC236}">
                    <a16:creationId xmlns:a16="http://schemas.microsoft.com/office/drawing/2014/main" id="{BE31E830-F9BF-4AAD-A35E-170CEF9B8494}"/>
                  </a:ext>
                </a:extLst>
              </p:cNvPr>
              <p:cNvCxnSpPr>
                <a:cxnSpLocks/>
              </p:cNvCxnSpPr>
              <p:nvPr/>
            </p:nvCxnSpPr>
            <p:spPr>
              <a:xfrm flipV="1">
                <a:off x="10301235" y="4565732"/>
                <a:ext cx="1267373" cy="127705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49134B1-5E70-4C74-95FC-A56EB3F5AAAA}"/>
                  </a:ext>
                </a:extLst>
              </p:cNvPr>
              <p:cNvCxnSpPr>
                <a:cxnSpLocks/>
              </p:cNvCxnSpPr>
              <p:nvPr/>
            </p:nvCxnSpPr>
            <p:spPr>
              <a:xfrm flipV="1">
                <a:off x="10301235" y="3931494"/>
                <a:ext cx="1267373" cy="126847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A6C0E1A-5C92-4A2D-92C5-C48EB45B4C18}"/>
                  </a:ext>
                </a:extLst>
              </p:cNvPr>
              <p:cNvCxnSpPr/>
              <p:nvPr/>
            </p:nvCxnSpPr>
            <p:spPr>
              <a:xfrm flipV="1">
                <a:off x="10968327" y="3831777"/>
                <a:ext cx="0" cy="70338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171C441-79E6-4DDF-AA2E-6E1F8BD6B860}"/>
                  </a:ext>
                </a:extLst>
              </p:cNvPr>
              <p:cNvCxnSpPr>
                <a:cxnSpLocks/>
              </p:cNvCxnSpPr>
              <p:nvPr/>
            </p:nvCxnSpPr>
            <p:spPr>
              <a:xfrm>
                <a:off x="11280576" y="4869160"/>
                <a:ext cx="0" cy="576064"/>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4E0B1EA1-6AE9-4A15-B20B-4FF2DC4B242C}"/>
                  </a:ext>
                </a:extLst>
              </p:cNvPr>
              <p:cNvCxnSpPr>
                <a:cxnSpLocks/>
              </p:cNvCxnSpPr>
              <p:nvPr/>
            </p:nvCxnSpPr>
            <p:spPr>
              <a:xfrm>
                <a:off x="11055524" y="4437112"/>
                <a:ext cx="0" cy="648072"/>
              </a:xfrm>
              <a:prstGeom prst="straightConnector1">
                <a:avLst/>
              </a:prstGeom>
              <a:ln w="19050">
                <a:solidFill>
                  <a:srgbClr val="007E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sp>
        <p:nvSpPr>
          <p:cNvPr id="2" name="TextBox 1">
            <a:extLst>
              <a:ext uri="{FF2B5EF4-FFF2-40B4-BE49-F238E27FC236}">
                <a16:creationId xmlns:a16="http://schemas.microsoft.com/office/drawing/2014/main" id="{8BC52FA7-E5AA-44C8-849B-4809FE859230}"/>
              </a:ext>
            </a:extLst>
          </p:cNvPr>
          <p:cNvSpPr txBox="1"/>
          <p:nvPr/>
        </p:nvSpPr>
        <p:spPr>
          <a:xfrm>
            <a:off x="2356707" y="260648"/>
            <a:ext cx="7478586" cy="523220"/>
          </a:xfrm>
          <a:prstGeom prst="rect">
            <a:avLst/>
          </a:prstGeom>
          <a:noFill/>
        </p:spPr>
        <p:txBody>
          <a:bodyPr wrap="none" rtlCol="0">
            <a:spAutoFit/>
          </a:bodyPr>
          <a:lstStyle/>
          <a:p>
            <a:r>
              <a:rPr lang="en-US" sz="2800" dirty="0"/>
              <a:t>Superposed epoch analysis of the Specific entropy</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C9E43C3-EFC4-4BDD-93B9-C11DFB23285C}"/>
                  </a:ext>
                </a:extLst>
              </p:cNvPr>
              <p:cNvSpPr txBox="1"/>
              <p:nvPr/>
            </p:nvSpPr>
            <p:spPr>
              <a:xfrm>
                <a:off x="551384" y="1090158"/>
                <a:ext cx="11456021" cy="2173031"/>
              </a:xfrm>
              <a:prstGeom prst="rect">
                <a:avLst/>
              </a:prstGeom>
              <a:noFill/>
            </p:spPr>
            <p:txBody>
              <a:bodyPr wrap="none" rtlCol="0">
                <a:spAutoFit/>
              </a:bodyPr>
              <a:lstStyle/>
              <a:p>
                <a:pPr marL="285750" indent="-285750">
                  <a:buFont typeface="Wingdings" panose="05000000000000000000" pitchFamily="2" charset="2"/>
                  <a:buChar char="v"/>
                </a:pPr>
                <a:r>
                  <a:rPr lang="en-US" dirty="0"/>
                  <a:t>For the three groups of IP shocks defined in Figure on the right:</a:t>
                </a:r>
              </a:p>
              <a:p>
                <a:pPr marL="285750" indent="-285750">
                  <a:buFont typeface="Wingdings" panose="05000000000000000000" pitchFamily="2" charset="2"/>
                  <a:buChar char="v"/>
                </a:pPr>
                <a:endParaRPr lang="en-US" sz="800" dirty="0"/>
              </a:p>
              <a:p>
                <a:pPr marL="800100" lvl="1" indent="-342900">
                  <a:buFont typeface="+mj-lt"/>
                  <a:buAutoNum type="alphaLcParenR"/>
                </a:pPr>
                <a:r>
                  <a:rPr lang="en-US" dirty="0"/>
                  <a:t>	     </a:t>
                </a:r>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𝑅</m:t>
                        </m:r>
                      </m:e>
                      <m:sub>
                        <m:r>
                          <m:rPr>
                            <m:sty m:val="p"/>
                          </m:rPr>
                          <a:rPr lang="en-US" b="0" i="0" smtClean="0">
                            <a:solidFill>
                              <a:srgbClr val="FF0000"/>
                            </a:solidFill>
                            <a:latin typeface="Cambria Math" panose="02040503050406030204" pitchFamily="18" charset="0"/>
                          </a:rPr>
                          <m:t>eh</m:t>
                        </m:r>
                      </m:sub>
                    </m:sSub>
                    <m:r>
                      <a:rPr lang="en-US" i="1">
                        <a:solidFill>
                          <a:srgbClr val="FF0000"/>
                        </a:solidFill>
                        <a:latin typeface="Cambria Math" panose="02040503050406030204" pitchFamily="18" charset="0"/>
                      </a:rPr>
                      <m:t>&gt;</m:t>
                    </m:r>
                    <m:r>
                      <a:rPr lang="en-US" b="0" i="1" smtClean="0">
                        <a:solidFill>
                          <a:srgbClr val="FF0000"/>
                        </a:solidFill>
                        <a:latin typeface="Cambria Math" panose="02040503050406030204" pitchFamily="18" charset="0"/>
                      </a:rPr>
                      <m:t>3</m:t>
                    </m:r>
                  </m:oMath>
                </a14:m>
                <a:endParaRPr lang="en-US" i="1" dirty="0">
                  <a:solidFill>
                    <a:srgbClr val="FF0000"/>
                  </a:solidFill>
                  <a:latin typeface="Cambria Math" panose="02040503050406030204" pitchFamily="18" charset="0"/>
                </a:endParaRPr>
              </a:p>
              <a:p>
                <a:pPr marL="800100" lvl="1" indent="-342900">
                  <a:buFont typeface="+mj-lt"/>
                  <a:buAutoNum type="alphaLcParenR"/>
                </a:pPr>
                <a:r>
                  <a:rPr lang="en-US" dirty="0"/>
                  <a:t>  </a:t>
                </a:r>
                <a14:m>
                  <m:oMath xmlns:m="http://schemas.openxmlformats.org/officeDocument/2006/math">
                    <m:r>
                      <a:rPr lang="en-US" b="0" i="1" smtClean="0">
                        <a:solidFill>
                          <a:srgbClr val="007E00"/>
                        </a:solidFill>
                        <a:latin typeface="Cambria Math" panose="02040503050406030204" pitchFamily="18" charset="0"/>
                      </a:rPr>
                      <m:t>3</m:t>
                    </m:r>
                    <m:r>
                      <a:rPr lang="en-US" i="1">
                        <a:solidFill>
                          <a:srgbClr val="007E00"/>
                        </a:solidFill>
                        <a:latin typeface="Cambria Math" panose="02040503050406030204" pitchFamily="18" charset="0"/>
                      </a:rPr>
                      <m:t>&gt;</m:t>
                    </m:r>
                    <m:sSub>
                      <m:sSubPr>
                        <m:ctrlPr>
                          <a:rPr lang="en-US" i="1">
                            <a:solidFill>
                              <a:srgbClr val="007E00"/>
                            </a:solidFill>
                            <a:latin typeface="Cambria Math" panose="02040503050406030204" pitchFamily="18" charset="0"/>
                          </a:rPr>
                        </m:ctrlPr>
                      </m:sSubPr>
                      <m:e>
                        <m:r>
                          <a:rPr lang="en-US" i="1">
                            <a:solidFill>
                              <a:srgbClr val="007E00"/>
                            </a:solidFill>
                            <a:latin typeface="Cambria Math" panose="02040503050406030204" pitchFamily="18" charset="0"/>
                          </a:rPr>
                          <m:t>𝑅</m:t>
                        </m:r>
                      </m:e>
                      <m:sub>
                        <m:r>
                          <m:rPr>
                            <m:sty m:val="p"/>
                          </m:rPr>
                          <a:rPr lang="en-US" i="1">
                            <a:solidFill>
                              <a:srgbClr val="007E00"/>
                            </a:solidFill>
                            <a:latin typeface="Cambria Math" panose="02040503050406030204" pitchFamily="18" charset="0"/>
                          </a:rPr>
                          <m:t>eh</m:t>
                        </m:r>
                      </m:sub>
                    </m:sSub>
                    <m:r>
                      <a:rPr lang="en-US" i="1">
                        <a:solidFill>
                          <a:srgbClr val="007E00"/>
                        </a:solidFill>
                        <a:latin typeface="Cambria Math" panose="02040503050406030204" pitchFamily="18" charset="0"/>
                      </a:rPr>
                      <m:t>&gt;</m:t>
                    </m:r>
                    <m:r>
                      <a:rPr lang="en-US" b="0" i="1" smtClean="0">
                        <a:solidFill>
                          <a:srgbClr val="007E00"/>
                        </a:solidFill>
                        <a:latin typeface="Cambria Math" panose="02040503050406030204" pitchFamily="18" charset="0"/>
                      </a:rPr>
                      <m:t>1/3</m:t>
                    </m:r>
                  </m:oMath>
                </a14:m>
                <a:endParaRPr lang="en-US" i="1" dirty="0">
                  <a:solidFill>
                    <a:srgbClr val="007E00"/>
                  </a:solidFill>
                  <a:latin typeface="Cambria Math" panose="02040503050406030204" pitchFamily="18" charset="0"/>
                </a:endParaRPr>
              </a:p>
              <a:p>
                <a:pPr marL="800100" lvl="1" indent="-342900">
                  <a:buFont typeface="+mj-lt"/>
                  <a:buAutoNum type="alphaLcParenR"/>
                </a:pPr>
                <a:r>
                  <a:rPr lang="en-US" dirty="0"/>
                  <a:t>       </a:t>
                </a:r>
                <a14:m>
                  <m:oMath xmlns:m="http://schemas.openxmlformats.org/officeDocument/2006/math">
                    <m:sSub>
                      <m:sSubPr>
                        <m:ctrlPr>
                          <a:rPr lang="en-US"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𝑅</m:t>
                        </m:r>
                      </m:e>
                      <m:sub>
                        <m:r>
                          <m:rPr>
                            <m:sty m:val="p"/>
                          </m:rPr>
                          <a:rPr lang="en-US" b="0" i="0" smtClean="0">
                            <a:solidFill>
                              <a:srgbClr val="0070C0"/>
                            </a:solidFill>
                            <a:latin typeface="Cambria Math" panose="02040503050406030204" pitchFamily="18" charset="0"/>
                          </a:rPr>
                          <m:t>eh</m:t>
                        </m:r>
                      </m:sub>
                    </m:sSub>
                    <m:r>
                      <a:rPr lang="en-US" i="1">
                        <a:solidFill>
                          <a:srgbClr val="0070C0"/>
                        </a:solidFill>
                        <a:latin typeface="Cambria Math" panose="02040503050406030204" pitchFamily="18" charset="0"/>
                      </a:rPr>
                      <m:t>&lt;</m:t>
                    </m:r>
                    <m:r>
                      <m:rPr>
                        <m:nor/>
                      </m:rPr>
                      <a:rPr lang="en-US" b="0" i="0" smtClean="0">
                        <a:solidFill>
                          <a:srgbClr val="0070C0"/>
                        </a:solidFill>
                        <a:latin typeface="Cambria Math" panose="02040503050406030204" pitchFamily="18" charset="0"/>
                      </a:rPr>
                      <m:t>1/3</m:t>
                    </m:r>
                  </m:oMath>
                </a14:m>
                <a:endParaRPr lang="en-US" dirty="0">
                  <a:solidFill>
                    <a:srgbClr val="0070C0"/>
                  </a:solidFill>
                  <a:latin typeface="Cambria Math" panose="02040503050406030204" pitchFamily="18" charset="0"/>
                </a:endParaRPr>
              </a:p>
              <a:p>
                <a:pPr marL="285750" indent="-285750">
                  <a:buFont typeface="Wingdings" panose="05000000000000000000" pitchFamily="2" charset="2"/>
                  <a:buChar char="v"/>
                </a:pPr>
                <a:endParaRPr lang="en-US" sz="800" dirty="0"/>
              </a:p>
              <a:p>
                <a:pPr marL="285750" indent="-285750">
                  <a:buFont typeface="Wingdings" panose="05000000000000000000" pitchFamily="2" charset="2"/>
                  <a:buChar char="v"/>
                </a:pPr>
                <a:r>
                  <a:rPr lang="en-US" dirty="0"/>
                  <a:t>Motivated by our analysis above, we transform the spacecraft time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𝑡</m:t>
                        </m:r>
                      </m:e>
                      <m:sub>
                        <m:r>
                          <m:rPr>
                            <m:sty m:val="p"/>
                          </m:rPr>
                          <a:rPr lang="en-US" b="0" i="0" smtClean="0">
                            <a:latin typeface="Cambria Math" panose="02040503050406030204" pitchFamily="18" charset="0"/>
                          </a:rPr>
                          <m:t>sp</m:t>
                        </m:r>
                      </m:sub>
                    </m:sSub>
                  </m:oMath>
                </a14:m>
                <a:r>
                  <a:rPr lang="en-US" dirty="0"/>
                  <a:t> of the measured data into spatial distance </a:t>
                </a:r>
                <a14:m>
                  <m:oMath xmlns:m="http://schemas.openxmlformats.org/officeDocument/2006/math">
                    <m:r>
                      <a:rPr lang="en-US" b="0" i="1" smtClean="0">
                        <a:latin typeface="Cambria Math" panose="02040503050406030204" pitchFamily="18" charset="0"/>
                      </a:rPr>
                      <m:t>𝐷</m:t>
                    </m:r>
                  </m:oMath>
                </a14:m>
                <a:endParaRPr lang="en-US" i="1" dirty="0"/>
              </a:p>
              <a:p>
                <a:pPr marL="285750" indent="-285750">
                  <a:buFont typeface="Wingdings" panose="05000000000000000000" pitchFamily="2" charset="2"/>
                  <a:buChar char="v"/>
                </a:pPr>
                <a:endParaRPr lang="en-US" sz="800" i="1" dirty="0"/>
              </a:p>
              <a:p>
                <a:pPr marL="742950" lvl="1" indent="-285750">
                  <a:buFont typeface="Wingdings" panose="05000000000000000000" pitchFamily="2" charset="2"/>
                  <a:buChar char="Ø"/>
                </a:pPr>
                <a14:m>
                  <m:oMath xmlns:m="http://schemas.openxmlformats.org/officeDocument/2006/math">
                    <m:r>
                      <a:rPr lang="en-US" b="0" i="1" smtClean="0">
                        <a:latin typeface="Cambria Math" panose="02040503050406030204" pitchFamily="18" charset="0"/>
                      </a:rPr>
                      <m:t>𝐷</m:t>
                    </m:r>
                  </m:oMath>
                </a14:m>
                <a:r>
                  <a:rPr lang="en-US" dirty="0"/>
                  <a:t> is defined as the distance to the point where the shock encountered the plasma that was detected at L1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i="0">
                            <a:latin typeface="Cambria Math" panose="02040503050406030204" pitchFamily="18" charset="0"/>
                          </a:rPr>
                          <m:t>sp</m:t>
                        </m:r>
                      </m:sub>
                    </m:sSub>
                  </m:oMath>
                </a14:m>
                <a:endParaRPr lang="en-US" dirty="0"/>
              </a:p>
            </p:txBody>
          </p:sp>
        </mc:Choice>
        <mc:Fallback xmlns="">
          <p:sp>
            <p:nvSpPr>
              <p:cNvPr id="12" name="TextBox 11">
                <a:extLst>
                  <a:ext uri="{FF2B5EF4-FFF2-40B4-BE49-F238E27FC236}">
                    <a16:creationId xmlns:a16="http://schemas.microsoft.com/office/drawing/2014/main" id="{5C9E43C3-EFC4-4BDD-93B9-C11DFB23285C}"/>
                  </a:ext>
                </a:extLst>
              </p:cNvPr>
              <p:cNvSpPr txBox="1">
                <a:spLocks noRot="1" noChangeAspect="1" noMove="1" noResize="1" noEditPoints="1" noAdjustHandles="1" noChangeArrowheads="1" noChangeShapeType="1" noTextEdit="1"/>
              </p:cNvSpPr>
              <p:nvPr/>
            </p:nvSpPr>
            <p:spPr>
              <a:xfrm>
                <a:off x="551384" y="1090158"/>
                <a:ext cx="11456021" cy="2173031"/>
              </a:xfrm>
              <a:prstGeom prst="rect">
                <a:avLst/>
              </a:prstGeom>
              <a:blipFill>
                <a:blip r:embed="rId5"/>
                <a:stretch>
                  <a:fillRect l="-319" t="-1685" b="-28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06967422-F4BD-4869-AC4E-D82498E13C4F}"/>
                  </a:ext>
                </a:extLst>
              </p:cNvPr>
              <p:cNvSpPr/>
              <p:nvPr/>
            </p:nvSpPr>
            <p:spPr>
              <a:xfrm>
                <a:off x="4833291" y="1491486"/>
                <a:ext cx="7109148" cy="944746"/>
              </a:xfrm>
              <a:prstGeom prst="rect">
                <a:avLst/>
              </a:prstGeom>
            </p:spPr>
            <p:txBody>
              <a:bodyPr wrap="square">
                <a:spAutoFit/>
              </a:bodyPr>
              <a:lstStyle/>
              <a:p>
                <a:pPr marL="285750" indent="-285750">
                  <a:buFont typeface="Wingdings" panose="05000000000000000000" pitchFamily="2" charset="2"/>
                  <a:buChar char="Ø"/>
                </a:pPr>
                <a:r>
                  <a:rPr lang="en-US" dirty="0"/>
                  <a:t>Estimate the profiles of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i="0">
                            <a:latin typeface="Cambria Math" panose="02040503050406030204" pitchFamily="18" charset="0"/>
                          </a:rPr>
                          <m:t>p</m:t>
                        </m:r>
                      </m:sub>
                    </m:sSub>
                  </m:oMath>
                </a14:m>
                <a:endParaRPr lang="en-US" dirty="0"/>
              </a:p>
              <a:p>
                <a:pPr marL="285750" indent="-285750">
                  <a:buFont typeface="Wingdings" panose="05000000000000000000" pitchFamily="2" charset="2"/>
                  <a:buChar char="Ø"/>
                </a:pPr>
                <a:r>
                  <a:rPr lang="en-US" dirty="0"/>
                  <a:t>Normalize each profile with its immediate downstream value </a:t>
                </a:r>
              </a:p>
              <a:p>
                <a:pPr marL="285750" indent="-285750">
                  <a:buFont typeface="Wingdings" panose="05000000000000000000" pitchFamily="2" charset="2"/>
                  <a:buChar char="Ø"/>
                </a:pPr>
                <a:r>
                  <a:rPr lang="en-US" dirty="0"/>
                  <a:t>Calculate the median</a:t>
                </a:r>
              </a:p>
            </p:txBody>
          </p:sp>
        </mc:Choice>
        <mc:Fallback xmlns="">
          <p:sp>
            <p:nvSpPr>
              <p:cNvPr id="13" name="Rectangle 12">
                <a:extLst>
                  <a:ext uri="{FF2B5EF4-FFF2-40B4-BE49-F238E27FC236}">
                    <a16:creationId xmlns:a16="http://schemas.microsoft.com/office/drawing/2014/main" id="{06967422-F4BD-4869-AC4E-D82498E13C4F}"/>
                  </a:ext>
                </a:extLst>
              </p:cNvPr>
              <p:cNvSpPr>
                <a:spLocks noRot="1" noChangeAspect="1" noMove="1" noResize="1" noEditPoints="1" noAdjustHandles="1" noChangeArrowheads="1" noChangeShapeType="1" noTextEdit="1"/>
              </p:cNvSpPr>
              <p:nvPr/>
            </p:nvSpPr>
            <p:spPr>
              <a:xfrm>
                <a:off x="4833291" y="1491486"/>
                <a:ext cx="7109148" cy="944746"/>
              </a:xfrm>
              <a:prstGeom prst="rect">
                <a:avLst/>
              </a:prstGeom>
              <a:blipFill>
                <a:blip r:embed="rId6"/>
                <a:stretch>
                  <a:fillRect l="-600" t="-3226" b="-9677"/>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9AF12259-6D63-4C3E-9970-AF987BBC115A}"/>
              </a:ext>
            </a:extLst>
          </p:cNvPr>
          <p:cNvSpPr/>
          <p:nvPr/>
        </p:nvSpPr>
        <p:spPr>
          <a:xfrm>
            <a:off x="3647728" y="1579435"/>
            <a:ext cx="673582" cy="769441"/>
          </a:xfrm>
          <a:prstGeom prst="rect">
            <a:avLst/>
          </a:prstGeom>
        </p:spPr>
        <p:txBody>
          <a:bodyPr wrap="none">
            <a:spAutoFit/>
          </a:bodyPr>
          <a:lstStyle/>
          <a:p>
            <a:r>
              <a:rPr lang="en-US" sz="4400" dirty="0">
                <a:ea typeface="Cambria Math" panose="02040503050406030204" pitchFamily="18" charset="0"/>
              </a:rPr>
              <a:t>⇒</a:t>
            </a:r>
            <a:endParaRPr lang="en-US" sz="4400" dirty="0"/>
          </a:p>
        </p:txBody>
      </p:sp>
      <p:sp>
        <p:nvSpPr>
          <p:cNvPr id="15" name="TextBox 14">
            <a:extLst>
              <a:ext uri="{FF2B5EF4-FFF2-40B4-BE49-F238E27FC236}">
                <a16:creationId xmlns:a16="http://schemas.microsoft.com/office/drawing/2014/main" id="{CADE75E7-8313-44C9-844C-DF31CF83F1D2}"/>
              </a:ext>
            </a:extLst>
          </p:cNvPr>
          <p:cNvSpPr txBox="1"/>
          <p:nvPr/>
        </p:nvSpPr>
        <p:spPr>
          <a:xfrm>
            <a:off x="3644890" y="3263189"/>
            <a:ext cx="5244924" cy="369332"/>
          </a:xfrm>
          <a:prstGeom prst="rect">
            <a:avLst/>
          </a:prstGeom>
          <a:noFill/>
        </p:spPr>
        <p:txBody>
          <a:bodyPr wrap="square" rtlCol="0">
            <a:spAutoFit/>
          </a:bodyPr>
          <a:lstStyle/>
          <a:p>
            <a:pPr marL="285750" indent="-285750">
              <a:buFont typeface="Wingdings" panose="05000000000000000000" pitchFamily="2" charset="2"/>
              <a:buChar char="Ø"/>
            </a:pPr>
            <a:r>
              <a:rPr lang="en-US" sz="1700" dirty="0"/>
              <a:t>We employ the methodology of </a:t>
            </a:r>
            <a:r>
              <a:rPr lang="en-US" dirty="0">
                <a:solidFill>
                  <a:srgbClr val="1984E5"/>
                </a:solidFill>
                <a:ea typeface="Cambria Math"/>
              </a:rPr>
              <a:t>Pit</a:t>
            </a:r>
            <a:r>
              <a:rPr lang="cs-CZ" dirty="0">
                <a:solidFill>
                  <a:srgbClr val="1984E5"/>
                </a:solidFill>
                <a:ea typeface="Cambria Math"/>
              </a:rPr>
              <a:t>ň</a:t>
            </a:r>
            <a:r>
              <a:rPr lang="en-US" dirty="0">
                <a:solidFill>
                  <a:srgbClr val="1984E5"/>
                </a:solidFill>
                <a:ea typeface="Cambria Math"/>
              </a:rPr>
              <a:t>a et al. (2017)</a:t>
            </a:r>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E023DBEA-F6E5-433D-88CB-2C9150318A2B}"/>
                  </a:ext>
                </a:extLst>
              </p:cNvPr>
              <p:cNvSpPr/>
              <p:nvPr/>
            </p:nvSpPr>
            <p:spPr>
              <a:xfrm>
                <a:off x="5019425" y="4120522"/>
                <a:ext cx="3514854" cy="671018"/>
              </a:xfrm>
              <a:prstGeom prst="rect">
                <a:avLst/>
              </a:prstGeom>
            </p:spPr>
            <p:txBody>
              <a:bodyPr wrap="square">
                <a:spAutoFit/>
              </a:bodyPr>
              <a:lstStyle/>
              <a:p>
                <a14:m>
                  <m:oMath xmlns:m="http://schemas.openxmlformats.org/officeDocument/2006/math">
                    <m:sSub>
                      <m:sSubPr>
                        <m:ctrlPr>
                          <a:rPr lang="en-US" i="1">
                            <a:latin typeface="Cambria Math" panose="02040503050406030204" pitchFamily="18" charset="0"/>
                            <a:sym typeface="Wingdings" panose="05000000000000000000" pitchFamily="2" charset="2"/>
                          </a:rPr>
                        </m:ctrlPr>
                      </m:sSubPr>
                      <m:e>
                        <m:r>
                          <a:rPr lang="en-US" i="1">
                            <a:latin typeface="Cambria Math"/>
                            <a:sym typeface="Wingdings" panose="05000000000000000000" pitchFamily="2" charset="2"/>
                          </a:rPr>
                          <m:t>𝑡</m:t>
                        </m:r>
                      </m:e>
                      <m:sub>
                        <m:r>
                          <m:rPr>
                            <m:sty m:val="p"/>
                          </m:rPr>
                          <a:rPr lang="en-US">
                            <a:latin typeface="Cambria Math"/>
                            <a:sym typeface="Wingdings" panose="05000000000000000000" pitchFamily="2" charset="2"/>
                          </a:rPr>
                          <m:t>sh</m:t>
                        </m:r>
                      </m:sub>
                    </m:sSub>
                  </m:oMath>
                </a14:m>
                <a:r>
                  <a:rPr lang="en-US" dirty="0"/>
                  <a:t> is the time when the plasma was shocked, </a:t>
                </a:r>
                <a14:m>
                  <m:oMath xmlns:m="http://schemas.openxmlformats.org/officeDocument/2006/math">
                    <m:sSub>
                      <m:sSubPr>
                        <m:ctrlPr>
                          <a:rPr lang="en-US" i="1">
                            <a:latin typeface="Cambria Math" panose="02040503050406030204" pitchFamily="18" charset="0"/>
                            <a:sym typeface="Wingdings" panose="05000000000000000000" pitchFamily="2" charset="2"/>
                          </a:rPr>
                        </m:ctrlPr>
                      </m:sSubPr>
                      <m:e>
                        <m:r>
                          <a:rPr lang="en-US" i="1">
                            <a:latin typeface="Cambria Math"/>
                            <a:sym typeface="Wingdings" panose="05000000000000000000" pitchFamily="2" charset="2"/>
                          </a:rPr>
                          <m:t>𝑡</m:t>
                        </m:r>
                      </m:e>
                      <m:sub>
                        <m:r>
                          <m:rPr>
                            <m:sty m:val="p"/>
                          </m:rPr>
                          <a:rPr lang="en-US">
                            <a:latin typeface="Cambria Math"/>
                            <a:sym typeface="Wingdings" panose="05000000000000000000" pitchFamily="2" charset="2"/>
                          </a:rPr>
                          <m:t>sh</m:t>
                        </m:r>
                      </m:sub>
                    </m:sSub>
                    <m:r>
                      <a:rPr lang="en-US" i="1">
                        <a:latin typeface="Cambria Math"/>
                        <a:sym typeface="Wingdings" panose="05000000000000000000" pitchFamily="2" charset="2"/>
                      </a:rPr>
                      <m:t>=</m:t>
                    </m:r>
                    <m:r>
                      <a:rPr lang="en-US" i="1">
                        <a:latin typeface="Cambria Math"/>
                        <a:sym typeface="Wingdings" panose="05000000000000000000" pitchFamily="2" charset="2"/>
                      </a:rPr>
                      <m:t>𝐾</m:t>
                    </m:r>
                    <m:r>
                      <a:rPr lang="en-US" i="1">
                        <a:latin typeface="Cambria Math"/>
                        <a:ea typeface="Cambria Math"/>
                        <a:sym typeface="Wingdings" panose="05000000000000000000" pitchFamily="2" charset="2"/>
                      </a:rPr>
                      <m:t>∙</m:t>
                    </m:r>
                    <m:sSub>
                      <m:sSubPr>
                        <m:ctrlPr>
                          <a:rPr lang="en-US" i="1">
                            <a:latin typeface="Cambria Math" panose="02040503050406030204" pitchFamily="18" charset="0"/>
                            <a:sym typeface="Wingdings" panose="05000000000000000000" pitchFamily="2" charset="2"/>
                          </a:rPr>
                        </m:ctrlPr>
                      </m:sSubPr>
                      <m:e>
                        <m:r>
                          <a:rPr lang="en-US" i="1">
                            <a:latin typeface="Cambria Math"/>
                            <a:sym typeface="Wingdings" panose="05000000000000000000" pitchFamily="2" charset="2"/>
                          </a:rPr>
                          <m:t>𝑡</m:t>
                        </m:r>
                      </m:e>
                      <m:sub>
                        <m:r>
                          <m:rPr>
                            <m:sty m:val="p"/>
                          </m:rPr>
                          <a:rPr lang="en-US">
                            <a:latin typeface="Cambria Math"/>
                            <a:sym typeface="Wingdings" panose="05000000000000000000" pitchFamily="2" charset="2"/>
                          </a:rPr>
                          <m:t>sp</m:t>
                        </m:r>
                      </m:sub>
                    </m:sSub>
                  </m:oMath>
                </a14:m>
                <a:r>
                  <a:rPr lang="en-US" dirty="0">
                    <a:sym typeface="Wingdings" panose="05000000000000000000" pitchFamily="2" charset="2"/>
                  </a:rPr>
                  <a:t>, where</a:t>
                </a:r>
                <a:endParaRPr lang="en-US" dirty="0"/>
              </a:p>
            </p:txBody>
          </p:sp>
        </mc:Choice>
        <mc:Fallback xmlns="">
          <p:sp>
            <p:nvSpPr>
              <p:cNvPr id="16" name="Rectangle 15">
                <a:extLst>
                  <a:ext uri="{FF2B5EF4-FFF2-40B4-BE49-F238E27FC236}">
                    <a16:creationId xmlns:a16="http://schemas.microsoft.com/office/drawing/2014/main" id="{E023DBEA-F6E5-433D-88CB-2C9150318A2B}"/>
                  </a:ext>
                </a:extLst>
              </p:cNvPr>
              <p:cNvSpPr>
                <a:spLocks noRot="1" noChangeAspect="1" noMove="1" noResize="1" noEditPoints="1" noAdjustHandles="1" noChangeArrowheads="1" noChangeShapeType="1" noTextEdit="1"/>
              </p:cNvSpPr>
              <p:nvPr/>
            </p:nvSpPr>
            <p:spPr>
              <a:xfrm>
                <a:off x="5019425" y="4120522"/>
                <a:ext cx="3514854" cy="671018"/>
              </a:xfrm>
              <a:prstGeom prst="rect">
                <a:avLst/>
              </a:prstGeom>
              <a:blipFill>
                <a:blip r:embed="rId7"/>
                <a:stretch>
                  <a:fillRect l="-1386" t="-5455" b="-109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2C735D03-42AA-49AA-845A-424639C62EC3}"/>
                  </a:ext>
                </a:extLst>
              </p:cNvPr>
              <p:cNvSpPr/>
              <p:nvPr/>
            </p:nvSpPr>
            <p:spPr>
              <a:xfrm>
                <a:off x="5853414" y="4778208"/>
                <a:ext cx="1856534" cy="6139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cs-CZ" i="1">
                          <a:latin typeface="Cambria Math"/>
                        </a:rPr>
                        <m:t>𝐾</m:t>
                      </m:r>
                      <m:r>
                        <a:rPr lang="cs-CZ" i="1">
                          <a:latin typeface="Cambria Math"/>
                        </a:rPr>
                        <m:t>=</m:t>
                      </m:r>
                      <m:f>
                        <m:fPr>
                          <m:ctrlPr>
                            <a:rPr lang="cs-CZ" i="1">
                              <a:latin typeface="Cambria Math" panose="02040503050406030204" pitchFamily="18" charset="0"/>
                            </a:rPr>
                          </m:ctrlPr>
                        </m:fPr>
                        <m:num>
                          <m:sSub>
                            <m:sSubPr>
                              <m:ctrlPr>
                                <a:rPr lang="cs-CZ" i="1">
                                  <a:latin typeface="Cambria Math" panose="02040503050406030204" pitchFamily="18" charset="0"/>
                                </a:rPr>
                              </m:ctrlPr>
                            </m:sSubPr>
                            <m:e>
                              <m:r>
                                <a:rPr lang="cs-CZ" i="1">
                                  <a:latin typeface="Cambria Math"/>
                                </a:rPr>
                                <m:t>𝑣</m:t>
                              </m:r>
                            </m:e>
                            <m:sub>
                              <m:r>
                                <m:rPr>
                                  <m:sty m:val="p"/>
                                </m:rPr>
                                <a:rPr lang="cs-CZ" i="0">
                                  <a:latin typeface="Cambria Math"/>
                                </a:rPr>
                                <m:t>sh</m:t>
                              </m:r>
                            </m:sub>
                          </m:sSub>
                        </m:num>
                        <m:den>
                          <m:sSub>
                            <m:sSubPr>
                              <m:ctrlPr>
                                <a:rPr lang="cs-CZ" i="1">
                                  <a:latin typeface="Cambria Math" panose="02040503050406030204" pitchFamily="18" charset="0"/>
                                </a:rPr>
                              </m:ctrlPr>
                            </m:sSubPr>
                            <m:e>
                              <m:r>
                                <a:rPr lang="cs-CZ" i="1">
                                  <a:latin typeface="Cambria Math"/>
                                </a:rPr>
                                <m:t>𝑣</m:t>
                              </m:r>
                            </m:e>
                            <m:sub>
                              <m:r>
                                <m:rPr>
                                  <m:sty m:val="p"/>
                                </m:rPr>
                                <a:rPr lang="cs-CZ" i="0">
                                  <a:latin typeface="Cambria Math"/>
                                </a:rPr>
                                <m:t>sh</m:t>
                              </m:r>
                            </m:sub>
                          </m:sSub>
                          <m:r>
                            <a:rPr lang="cs-CZ" i="1">
                              <a:latin typeface="Cambria Math"/>
                            </a:rPr>
                            <m:t>−</m:t>
                          </m:r>
                          <m:sSub>
                            <m:sSubPr>
                              <m:ctrlPr>
                                <a:rPr lang="cs-CZ" i="1">
                                  <a:latin typeface="Cambria Math" panose="02040503050406030204" pitchFamily="18" charset="0"/>
                                </a:rPr>
                              </m:ctrlPr>
                            </m:sSubPr>
                            <m:e>
                              <m:acc>
                                <m:accPr>
                                  <m:chr m:val="⃗"/>
                                  <m:ctrlPr>
                                    <a:rPr lang="cs-CZ" i="1">
                                      <a:latin typeface="Cambria Math" panose="02040503050406030204" pitchFamily="18" charset="0"/>
                                    </a:rPr>
                                  </m:ctrlPr>
                                </m:accPr>
                                <m:e>
                                  <m:r>
                                    <a:rPr lang="cs-CZ" i="1">
                                      <a:latin typeface="Cambria Math"/>
                                    </a:rPr>
                                    <m:t>𝑣</m:t>
                                  </m:r>
                                </m:e>
                              </m:acc>
                            </m:e>
                            <m:sub>
                              <m:r>
                                <m:rPr>
                                  <m:sty m:val="p"/>
                                </m:rPr>
                                <a:rPr lang="cs-CZ" i="0">
                                  <a:latin typeface="Cambria Math"/>
                                </a:rPr>
                                <m:t>d</m:t>
                              </m:r>
                            </m:sub>
                          </m:sSub>
                          <m:r>
                            <a:rPr lang="cs-CZ" i="1">
                              <a:latin typeface="Cambria Math"/>
                              <a:ea typeface="Cambria Math"/>
                            </a:rPr>
                            <m:t>∙</m:t>
                          </m:r>
                          <m:acc>
                            <m:accPr>
                              <m:chr m:val="⃗"/>
                              <m:ctrlPr>
                                <a:rPr lang="cs-CZ" i="1">
                                  <a:latin typeface="Cambria Math" panose="02040503050406030204" pitchFamily="18" charset="0"/>
                                </a:rPr>
                              </m:ctrlPr>
                            </m:accPr>
                            <m:e>
                              <m:r>
                                <a:rPr lang="cs-CZ" i="1">
                                  <a:latin typeface="Cambria Math"/>
                                </a:rPr>
                                <m:t>𝑛</m:t>
                              </m:r>
                            </m:e>
                          </m:acc>
                        </m:den>
                      </m:f>
                    </m:oMath>
                  </m:oMathPara>
                </a14:m>
                <a:endParaRPr lang="en-US" dirty="0"/>
              </a:p>
            </p:txBody>
          </p:sp>
        </mc:Choice>
        <mc:Fallback xmlns="">
          <p:sp>
            <p:nvSpPr>
              <p:cNvPr id="17" name="Rectangle 16">
                <a:extLst>
                  <a:ext uri="{FF2B5EF4-FFF2-40B4-BE49-F238E27FC236}">
                    <a16:creationId xmlns:a16="http://schemas.microsoft.com/office/drawing/2014/main" id="{2C735D03-42AA-49AA-845A-424639C62EC3}"/>
                  </a:ext>
                </a:extLst>
              </p:cNvPr>
              <p:cNvSpPr>
                <a:spLocks noRot="1" noChangeAspect="1" noMove="1" noResize="1" noEditPoints="1" noAdjustHandles="1" noChangeArrowheads="1" noChangeShapeType="1" noTextEdit="1"/>
              </p:cNvSpPr>
              <p:nvPr/>
            </p:nvSpPr>
            <p:spPr>
              <a:xfrm>
                <a:off x="5853414" y="4778208"/>
                <a:ext cx="1856534" cy="61395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14D70BF-0D8A-4B80-9265-C6CCC086CB68}"/>
                  </a:ext>
                </a:extLst>
              </p:cNvPr>
              <p:cNvSpPr txBox="1"/>
              <p:nvPr/>
            </p:nvSpPr>
            <p:spPr>
              <a:xfrm>
                <a:off x="6065057" y="5658117"/>
                <a:ext cx="1441228" cy="369332"/>
              </a:xfrm>
              <a:prstGeom prst="rect">
                <a:avLst/>
              </a:prstGeom>
              <a:noFill/>
              <a:ln w="22225">
                <a:solidFill>
                  <a:srgbClr val="002060"/>
                </a:solidFill>
              </a:ln>
            </p:spPr>
            <p:txBody>
              <a:bodyPr wrap="none" lIns="0" tIns="0" rIns="0" bIns="0" rtlCol="0">
                <a:spAutoFit/>
              </a:bodyPr>
              <a:lstStyle/>
              <a:p>
                <a14:m>
                  <m:oMath xmlns:m="http://schemas.openxmlformats.org/officeDocument/2006/math">
                    <m:r>
                      <a:rPr lang="en-US" sz="2400" b="0" i="1" smtClean="0">
                        <a:latin typeface="Cambria Math" panose="02040503050406030204" pitchFamily="18" charset="0"/>
                      </a:rPr>
                      <m:t> </m:t>
                    </m:r>
                    <m:r>
                      <a:rPr lang="en-US" sz="2400" b="0" i="1" smtClean="0">
                        <a:latin typeface="Cambria Math" panose="02040503050406030204" pitchFamily="18" charset="0"/>
                      </a:rPr>
                      <m:t>𝐷</m:t>
                    </m:r>
                    <m:r>
                      <a:rPr lang="en-US" sz="2400" b="0" i="1" smtClean="0">
                        <a:latin typeface="Cambria Math" panose="02040503050406030204" pitchFamily="18" charset="0"/>
                      </a:rPr>
                      <m:t>=</m:t>
                    </m:r>
                  </m:oMath>
                </a14:m>
                <a:r>
                  <a:rPr lang="en-US" sz="2400" dirty="0">
                    <a:sym typeface="Wingdings" panose="05000000000000000000" pitchFamily="2" charset="2"/>
                  </a:rPr>
                  <a:t> </a:t>
                </a:r>
                <a14:m>
                  <m:oMath xmlns:m="http://schemas.openxmlformats.org/officeDocument/2006/math">
                    <m:sSub>
                      <m:sSubPr>
                        <m:ctrlPr>
                          <a:rPr lang="en-US" sz="2400" i="1">
                            <a:latin typeface="Cambria Math" panose="02040503050406030204" pitchFamily="18" charset="0"/>
                            <a:sym typeface="Wingdings" panose="05000000000000000000" pitchFamily="2" charset="2"/>
                          </a:rPr>
                        </m:ctrlPr>
                      </m:sSubPr>
                      <m:e>
                        <m:r>
                          <a:rPr lang="en-US" sz="2400" i="1">
                            <a:latin typeface="Cambria Math"/>
                            <a:sym typeface="Wingdings" panose="05000000000000000000" pitchFamily="2" charset="2"/>
                          </a:rPr>
                          <m:t>𝑡</m:t>
                        </m:r>
                      </m:e>
                      <m:sub>
                        <m:r>
                          <m:rPr>
                            <m:sty m:val="p"/>
                          </m:rPr>
                          <a:rPr lang="en-US" sz="2400">
                            <a:latin typeface="Cambria Math"/>
                            <a:sym typeface="Wingdings" panose="05000000000000000000" pitchFamily="2" charset="2"/>
                          </a:rPr>
                          <m:t>sh</m:t>
                        </m:r>
                      </m:sub>
                    </m:sSub>
                    <m:sSub>
                      <m:sSubPr>
                        <m:ctrlPr>
                          <a:rPr lang="en-US" sz="2400" b="0" i="1" smtClean="0">
                            <a:latin typeface="Cambria Math" panose="02040503050406030204" pitchFamily="18" charset="0"/>
                            <a:sym typeface="Wingdings" panose="05000000000000000000" pitchFamily="2" charset="2"/>
                          </a:rPr>
                        </m:ctrlPr>
                      </m:sSubPr>
                      <m:e>
                        <m:r>
                          <a:rPr lang="en-US" sz="2400" b="0" i="1" smtClean="0">
                            <a:latin typeface="Cambria Math" panose="02040503050406030204" pitchFamily="18" charset="0"/>
                            <a:sym typeface="Wingdings" panose="05000000000000000000" pitchFamily="2" charset="2"/>
                          </a:rPr>
                          <m:t>𝑣</m:t>
                        </m:r>
                      </m:e>
                      <m:sub>
                        <m:r>
                          <m:rPr>
                            <m:sty m:val="p"/>
                          </m:rPr>
                          <a:rPr lang="en-US" sz="2400" b="0" i="0" smtClean="0">
                            <a:latin typeface="Cambria Math" panose="02040503050406030204" pitchFamily="18" charset="0"/>
                            <a:sym typeface="Wingdings" panose="05000000000000000000" pitchFamily="2" charset="2"/>
                          </a:rPr>
                          <m:t>d</m:t>
                        </m:r>
                      </m:sub>
                    </m:sSub>
                    <m:r>
                      <a:rPr lang="en-US" sz="2400" b="0" i="1" smtClean="0">
                        <a:latin typeface="Cambria Math" panose="02040503050406030204" pitchFamily="18" charset="0"/>
                        <a:sym typeface="Wingdings" panose="05000000000000000000" pitchFamily="2" charset="2"/>
                      </a:rPr>
                      <m:t> </m:t>
                    </m:r>
                  </m:oMath>
                </a14:m>
                <a:endParaRPr lang="en-US" sz="2400" dirty="0"/>
              </a:p>
            </p:txBody>
          </p:sp>
        </mc:Choice>
        <mc:Fallback xmlns="">
          <p:sp>
            <p:nvSpPr>
              <p:cNvPr id="18" name="TextBox 17">
                <a:extLst>
                  <a:ext uri="{FF2B5EF4-FFF2-40B4-BE49-F238E27FC236}">
                    <a16:creationId xmlns:a16="http://schemas.microsoft.com/office/drawing/2014/main" id="{E14D70BF-0D8A-4B80-9265-C6CCC086CB68}"/>
                  </a:ext>
                </a:extLst>
              </p:cNvPr>
              <p:cNvSpPr txBox="1">
                <a:spLocks noRot="1" noChangeAspect="1" noMove="1" noResize="1" noEditPoints="1" noAdjustHandles="1" noChangeArrowheads="1" noChangeShapeType="1" noTextEdit="1"/>
              </p:cNvSpPr>
              <p:nvPr/>
            </p:nvSpPr>
            <p:spPr>
              <a:xfrm>
                <a:off x="6065057" y="5658117"/>
                <a:ext cx="1441228" cy="369332"/>
              </a:xfrm>
              <a:prstGeom prst="rect">
                <a:avLst/>
              </a:prstGeom>
              <a:blipFill>
                <a:blip r:embed="rId9"/>
                <a:stretch>
                  <a:fillRect l="-2083" b="-12308"/>
                </a:stretch>
              </a:blipFill>
              <a:ln w="22225">
                <a:solidFill>
                  <a:srgbClr val="00206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6F5562EE-25B8-49D7-92E9-BEB4148A330B}"/>
                  </a:ext>
                </a:extLst>
              </p:cNvPr>
              <p:cNvSpPr/>
              <p:nvPr/>
            </p:nvSpPr>
            <p:spPr>
              <a:xfrm>
                <a:off x="10215958" y="928282"/>
                <a:ext cx="1611595" cy="656205"/>
              </a:xfrm>
              <a:prstGeom prst="rect">
                <a:avLst/>
              </a:prstGeom>
              <a:ln w="38100">
                <a:solidFill>
                  <a:srgbClr val="FF6969"/>
                </a:solidFill>
              </a:ln>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m:rPr>
                              <m:sty m:val="p"/>
                            </m:rPr>
                            <a:rPr lang="en-US">
                              <a:latin typeface="Cambria Math" panose="02040503050406030204" pitchFamily="18" charset="0"/>
                            </a:rPr>
                            <m:t>eh</m:t>
                          </m:r>
                        </m:sub>
                      </m:sSub>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ea typeface="Cambria Math" panose="02040503050406030204" pitchFamily="18" charset="0"/>
                                </a:rPr>
                                <m:t>𝜀</m:t>
                              </m:r>
                            </m:sub>
                          </m:sSub>
                        </m:num>
                        <m:den>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𝑁</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𝑇</m:t>
                              </m:r>
                            </m:sub>
                          </m:sSub>
                        </m:den>
                      </m:f>
                    </m:oMath>
                  </m:oMathPara>
                </a14:m>
                <a:endParaRPr lang="en-US" dirty="0"/>
              </a:p>
            </p:txBody>
          </p:sp>
        </mc:Choice>
        <mc:Fallback xmlns="">
          <p:sp>
            <p:nvSpPr>
              <p:cNvPr id="27" name="Rectangle 26">
                <a:extLst>
                  <a:ext uri="{FF2B5EF4-FFF2-40B4-BE49-F238E27FC236}">
                    <a16:creationId xmlns:a16="http://schemas.microsoft.com/office/drawing/2014/main" id="{6F5562EE-25B8-49D7-92E9-BEB4148A330B}"/>
                  </a:ext>
                </a:extLst>
              </p:cNvPr>
              <p:cNvSpPr>
                <a:spLocks noRot="1" noChangeAspect="1" noMove="1" noResize="1" noEditPoints="1" noAdjustHandles="1" noChangeArrowheads="1" noChangeShapeType="1" noTextEdit="1"/>
              </p:cNvSpPr>
              <p:nvPr/>
            </p:nvSpPr>
            <p:spPr>
              <a:xfrm>
                <a:off x="10215958" y="928282"/>
                <a:ext cx="1611595" cy="656205"/>
              </a:xfrm>
              <a:prstGeom prst="rect">
                <a:avLst/>
              </a:prstGeom>
              <a:blipFill>
                <a:blip r:embed="rId10"/>
                <a:stretch>
                  <a:fillRect/>
                </a:stretch>
              </a:blipFill>
              <a:ln w="38100">
                <a:solidFill>
                  <a:srgbClr val="FF6969"/>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51779FA0-2890-4544-849C-499F2CDFE31A}"/>
                  </a:ext>
                </a:extLst>
              </p:cNvPr>
              <p:cNvSpPr/>
              <p:nvPr/>
            </p:nvSpPr>
            <p:spPr>
              <a:xfrm>
                <a:off x="4064721" y="3685639"/>
                <a:ext cx="708848" cy="494559"/>
              </a:xfrm>
              <a:prstGeom prst="rect">
                <a:avLst/>
              </a:prstGeom>
              <a:noFill/>
              <a:ln w="38100">
                <a:solidFill>
                  <a:schemeClr val="tx1">
                    <a:lumMod val="65000"/>
                    <a:lumOff val="35000"/>
                  </a:schemeClr>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𝑡</m:t>
                          </m:r>
                        </m:e>
                        <m:sub>
                          <m:r>
                            <m:rPr>
                              <m:sty m:val="p"/>
                            </m:rPr>
                            <a:rPr lang="en-US" sz="2400" i="1">
                              <a:latin typeface="Cambria Math" panose="02040503050406030204" pitchFamily="18" charset="0"/>
                            </a:rPr>
                            <m:t>sp</m:t>
                          </m:r>
                        </m:sub>
                      </m:sSub>
                    </m:oMath>
                  </m:oMathPara>
                </a14:m>
                <a:endParaRPr lang="en-US" sz="2400" i="1" dirty="0">
                  <a:latin typeface="Cambria Math" panose="02040503050406030204" pitchFamily="18" charset="0"/>
                </a:endParaRPr>
              </a:p>
            </p:txBody>
          </p:sp>
        </mc:Choice>
        <mc:Fallback xmlns="">
          <p:sp>
            <p:nvSpPr>
              <p:cNvPr id="45" name="Rectangle 44">
                <a:extLst>
                  <a:ext uri="{FF2B5EF4-FFF2-40B4-BE49-F238E27FC236}">
                    <a16:creationId xmlns:a16="http://schemas.microsoft.com/office/drawing/2014/main" id="{51779FA0-2890-4544-849C-499F2CDFE31A}"/>
                  </a:ext>
                </a:extLst>
              </p:cNvPr>
              <p:cNvSpPr>
                <a:spLocks noRot="1" noChangeAspect="1" noMove="1" noResize="1" noEditPoints="1" noAdjustHandles="1" noChangeArrowheads="1" noChangeShapeType="1" noTextEdit="1"/>
              </p:cNvSpPr>
              <p:nvPr/>
            </p:nvSpPr>
            <p:spPr>
              <a:xfrm>
                <a:off x="4064721" y="3685639"/>
                <a:ext cx="708848" cy="494559"/>
              </a:xfrm>
              <a:prstGeom prst="rect">
                <a:avLst/>
              </a:prstGeom>
              <a:blipFill>
                <a:blip r:embed="rId13"/>
                <a:stretch>
                  <a:fillRect b="-3448"/>
                </a:stretch>
              </a:blipFill>
              <a:ln w="38100">
                <a:solidFill>
                  <a:schemeClr val="tx1">
                    <a:lumMod val="65000"/>
                    <a:lumOff val="35000"/>
                  </a:schemeClr>
                </a:solidFill>
              </a:ln>
            </p:spPr>
            <p:txBody>
              <a:bodyPr/>
              <a:lstStyle/>
              <a:p>
                <a:r>
                  <a:rPr lang="en-US">
                    <a:noFill/>
                  </a:rPr>
                  <a:t> </a:t>
                </a:r>
              </a:p>
            </p:txBody>
          </p:sp>
        </mc:Fallback>
      </mc:AlternateContent>
      <p:cxnSp>
        <p:nvCxnSpPr>
          <p:cNvPr id="46" name="Straight Arrow Connector 45">
            <a:extLst>
              <a:ext uri="{FF2B5EF4-FFF2-40B4-BE49-F238E27FC236}">
                <a16:creationId xmlns:a16="http://schemas.microsoft.com/office/drawing/2014/main" id="{2FC9BFD3-7D5F-4D7A-AD13-BB9F72549B70}"/>
              </a:ext>
            </a:extLst>
          </p:cNvPr>
          <p:cNvCxnSpPr>
            <a:cxnSpLocks/>
            <a:stCxn id="45" idx="2"/>
            <a:endCxn id="49" idx="0"/>
          </p:cNvCxnSpPr>
          <p:nvPr/>
        </p:nvCxnSpPr>
        <p:spPr>
          <a:xfrm flipH="1">
            <a:off x="4415214" y="4180198"/>
            <a:ext cx="3931" cy="89208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Rectangle 48">
                <a:extLst>
                  <a:ext uri="{FF2B5EF4-FFF2-40B4-BE49-F238E27FC236}">
                    <a16:creationId xmlns:a16="http://schemas.microsoft.com/office/drawing/2014/main" id="{E216E54E-5F65-4E0B-90B0-2DEF285D8A3F}"/>
                  </a:ext>
                </a:extLst>
              </p:cNvPr>
              <p:cNvSpPr/>
              <p:nvPr/>
            </p:nvSpPr>
            <p:spPr>
              <a:xfrm>
                <a:off x="4060790" y="5072279"/>
                <a:ext cx="708848" cy="461665"/>
              </a:xfrm>
              <a:prstGeom prst="rect">
                <a:avLst/>
              </a:prstGeom>
              <a:noFill/>
              <a:ln w="38100">
                <a:solidFill>
                  <a:schemeClr val="tx1">
                    <a:lumMod val="65000"/>
                    <a:lumOff val="35000"/>
                  </a:schemeClr>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sym typeface="Wingdings" panose="05000000000000000000" pitchFamily="2" charset="2"/>
                            </a:rPr>
                          </m:ctrlPr>
                        </m:sSubPr>
                        <m:e>
                          <m:r>
                            <a:rPr lang="en-US" sz="2400" i="1">
                              <a:latin typeface="Cambria Math" panose="02040503050406030204" pitchFamily="18" charset="0"/>
                              <a:sym typeface="Wingdings" panose="05000000000000000000" pitchFamily="2" charset="2"/>
                            </a:rPr>
                            <m:t>𝑡</m:t>
                          </m:r>
                        </m:e>
                        <m:sub>
                          <m:r>
                            <m:rPr>
                              <m:sty m:val="p"/>
                            </m:rPr>
                            <a:rPr lang="en-US" sz="2400" i="1">
                              <a:latin typeface="Cambria Math" panose="02040503050406030204" pitchFamily="18" charset="0"/>
                              <a:sym typeface="Wingdings" panose="05000000000000000000" pitchFamily="2" charset="2"/>
                            </a:rPr>
                            <m:t>sh</m:t>
                          </m:r>
                        </m:sub>
                      </m:sSub>
                    </m:oMath>
                  </m:oMathPara>
                </a14:m>
                <a:endParaRPr lang="en-US" sz="2400" i="1" dirty="0">
                  <a:latin typeface="Cambria Math" panose="02040503050406030204" pitchFamily="18" charset="0"/>
                </a:endParaRPr>
              </a:p>
            </p:txBody>
          </p:sp>
        </mc:Choice>
        <mc:Fallback xmlns="">
          <p:sp>
            <p:nvSpPr>
              <p:cNvPr id="49" name="Rectangle 48">
                <a:extLst>
                  <a:ext uri="{FF2B5EF4-FFF2-40B4-BE49-F238E27FC236}">
                    <a16:creationId xmlns:a16="http://schemas.microsoft.com/office/drawing/2014/main" id="{E216E54E-5F65-4E0B-90B0-2DEF285D8A3F}"/>
                  </a:ext>
                </a:extLst>
              </p:cNvPr>
              <p:cNvSpPr>
                <a:spLocks noRot="1" noChangeAspect="1" noMove="1" noResize="1" noEditPoints="1" noAdjustHandles="1" noChangeArrowheads="1" noChangeShapeType="1" noTextEdit="1"/>
              </p:cNvSpPr>
              <p:nvPr/>
            </p:nvSpPr>
            <p:spPr>
              <a:xfrm>
                <a:off x="4060790" y="5072279"/>
                <a:ext cx="708848" cy="461665"/>
              </a:xfrm>
              <a:prstGeom prst="rect">
                <a:avLst/>
              </a:prstGeom>
              <a:blipFill>
                <a:blip r:embed="rId14"/>
                <a:stretch>
                  <a:fillRect b="-1220"/>
                </a:stretch>
              </a:blipFill>
              <a:ln w="38100">
                <a:solidFill>
                  <a:schemeClr val="tx1">
                    <a:lumMod val="65000"/>
                    <a:lumOff val="35000"/>
                  </a:schemeClr>
                </a:solidFill>
              </a:ln>
            </p:spPr>
            <p:txBody>
              <a:bodyPr/>
              <a:lstStyle/>
              <a:p>
                <a:r>
                  <a:rPr lang="en-US">
                    <a:noFill/>
                  </a:rPr>
                  <a:t> </a:t>
                </a:r>
              </a:p>
            </p:txBody>
          </p:sp>
        </mc:Fallback>
      </mc:AlternateContent>
      <p:cxnSp>
        <p:nvCxnSpPr>
          <p:cNvPr id="51" name="Straight Arrow Connector 50">
            <a:extLst>
              <a:ext uri="{FF2B5EF4-FFF2-40B4-BE49-F238E27FC236}">
                <a16:creationId xmlns:a16="http://schemas.microsoft.com/office/drawing/2014/main" id="{F646B446-9419-40FE-800C-D9D596D260FF}"/>
              </a:ext>
            </a:extLst>
          </p:cNvPr>
          <p:cNvCxnSpPr>
            <a:cxnSpLocks/>
            <a:stCxn id="49" idx="2"/>
            <a:endCxn id="54" idx="0"/>
          </p:cNvCxnSpPr>
          <p:nvPr/>
        </p:nvCxnSpPr>
        <p:spPr>
          <a:xfrm>
            <a:off x="4415214" y="5533944"/>
            <a:ext cx="7460" cy="6577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F207E6C5-B3BC-491A-8016-8675B79874FF}"/>
                  </a:ext>
                </a:extLst>
              </p:cNvPr>
              <p:cNvSpPr/>
              <p:nvPr/>
            </p:nvSpPr>
            <p:spPr>
              <a:xfrm>
                <a:off x="4159974" y="6191726"/>
                <a:ext cx="525400" cy="461665"/>
              </a:xfrm>
              <a:prstGeom prst="rect">
                <a:avLst/>
              </a:prstGeom>
              <a:noFill/>
              <a:ln w="38100">
                <a:solidFill>
                  <a:schemeClr val="tx1">
                    <a:lumMod val="65000"/>
                    <a:lumOff val="35000"/>
                  </a:schemeClr>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rPr>
                        <m:t>𝐷</m:t>
                      </m:r>
                    </m:oMath>
                  </m:oMathPara>
                </a14:m>
                <a:endParaRPr lang="en-US" sz="2400" i="1" dirty="0">
                  <a:latin typeface="Cambria Math" panose="02040503050406030204" pitchFamily="18" charset="0"/>
                </a:endParaRPr>
              </a:p>
            </p:txBody>
          </p:sp>
        </mc:Choice>
        <mc:Fallback xmlns="">
          <p:sp>
            <p:nvSpPr>
              <p:cNvPr id="54" name="Rectangle 53">
                <a:extLst>
                  <a:ext uri="{FF2B5EF4-FFF2-40B4-BE49-F238E27FC236}">
                    <a16:creationId xmlns:a16="http://schemas.microsoft.com/office/drawing/2014/main" id="{F207E6C5-B3BC-491A-8016-8675B79874FF}"/>
                  </a:ext>
                </a:extLst>
              </p:cNvPr>
              <p:cNvSpPr>
                <a:spLocks noRot="1" noChangeAspect="1" noMove="1" noResize="1" noEditPoints="1" noAdjustHandles="1" noChangeArrowheads="1" noChangeShapeType="1" noTextEdit="1"/>
              </p:cNvSpPr>
              <p:nvPr/>
            </p:nvSpPr>
            <p:spPr>
              <a:xfrm>
                <a:off x="4159974" y="6191726"/>
                <a:ext cx="525400" cy="461665"/>
              </a:xfrm>
              <a:prstGeom prst="rect">
                <a:avLst/>
              </a:prstGeom>
              <a:blipFill>
                <a:blip r:embed="rId15"/>
                <a:stretch>
                  <a:fillRect/>
                </a:stretch>
              </a:blipFill>
              <a:ln w="38100">
                <a:solidFill>
                  <a:schemeClr val="tx1">
                    <a:lumMod val="65000"/>
                    <a:lumOff val="35000"/>
                  </a:schemeClr>
                </a:solidFill>
              </a:ln>
            </p:spPr>
            <p:txBody>
              <a:bodyPr/>
              <a:lstStyle/>
              <a:p>
                <a:r>
                  <a:rPr lang="en-US">
                    <a:noFill/>
                  </a:rPr>
                  <a:t> </a:t>
                </a:r>
              </a:p>
            </p:txBody>
          </p:sp>
        </mc:Fallback>
      </mc:AlternateContent>
      <p:cxnSp>
        <p:nvCxnSpPr>
          <p:cNvPr id="57" name="Straight Arrow Connector 56">
            <a:extLst>
              <a:ext uri="{FF2B5EF4-FFF2-40B4-BE49-F238E27FC236}">
                <a16:creationId xmlns:a16="http://schemas.microsoft.com/office/drawing/2014/main" id="{7503BCDB-AF97-45CC-A5EA-9264B67B4290}"/>
              </a:ext>
            </a:extLst>
          </p:cNvPr>
          <p:cNvCxnSpPr>
            <a:cxnSpLocks/>
          </p:cNvCxnSpPr>
          <p:nvPr/>
        </p:nvCxnSpPr>
        <p:spPr>
          <a:xfrm flipH="1">
            <a:off x="3644890" y="6453336"/>
            <a:ext cx="44493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3064DE95-4FAD-4224-8DD1-50DA24F93BA8}"/>
              </a:ext>
            </a:extLst>
          </p:cNvPr>
          <p:cNvGrpSpPr/>
          <p:nvPr/>
        </p:nvGrpSpPr>
        <p:grpSpPr>
          <a:xfrm>
            <a:off x="8513876" y="3263189"/>
            <a:ext cx="3528604" cy="3476713"/>
            <a:chOff x="5626157" y="2341298"/>
            <a:chExt cx="3528604" cy="3476713"/>
          </a:xfrm>
        </p:grpSpPr>
        <p:pic>
          <p:nvPicPr>
            <p:cNvPr id="28" name="Picture 1">
              <a:extLst>
                <a:ext uri="{FF2B5EF4-FFF2-40B4-BE49-F238E27FC236}">
                  <a16:creationId xmlns:a16="http://schemas.microsoft.com/office/drawing/2014/main" id="{222AA157-D37A-4D83-A389-CB0616C827BB}"/>
                </a:ext>
              </a:extLst>
            </p:cNvPr>
            <p:cNvPicPr>
              <a:picLocks noChangeAspect="1"/>
            </p:cNvPicPr>
            <p:nvPr/>
          </p:nvPicPr>
          <p:blipFill>
            <a:blip r:embed="rId16"/>
            <a:stretch>
              <a:fillRect/>
            </a:stretch>
          </p:blipFill>
          <p:spPr>
            <a:xfrm>
              <a:off x="5626157" y="2341298"/>
              <a:ext cx="3528604" cy="3476713"/>
            </a:xfrm>
            <a:prstGeom prst="rect">
              <a:avLst/>
            </a:prstGeom>
          </p:spPr>
        </p:pic>
        <mc:AlternateContent xmlns:mc="http://schemas.openxmlformats.org/markup-compatibility/2006">
          <mc:Choice xmlns:a14="http://schemas.microsoft.com/office/drawing/2010/main" Requires="a14">
            <p:sp>
              <p:nvSpPr>
                <p:cNvPr id="44" name="Rectangle 43">
                  <a:extLst>
                    <a:ext uri="{FF2B5EF4-FFF2-40B4-BE49-F238E27FC236}">
                      <a16:creationId xmlns:a16="http://schemas.microsoft.com/office/drawing/2014/main" id="{1D6B949D-7E42-49E4-87B1-CAD87D2B09E2}"/>
                    </a:ext>
                  </a:extLst>
                </p:cNvPr>
                <p:cNvSpPr/>
                <p:nvPr/>
              </p:nvSpPr>
              <p:spPr>
                <a:xfrm>
                  <a:off x="8005825" y="4800200"/>
                  <a:ext cx="915700" cy="394019"/>
                </a:xfrm>
                <a:prstGeom prst="rect">
                  <a:avLst/>
                </a:prstGeom>
              </p:spPr>
              <p:txBody>
                <a:bodyPr wrap="none">
                  <a:spAutoFit/>
                </a:bodyPr>
                <a:lstStyle/>
                <a:p>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𝑡</m:t>
                          </m:r>
                        </m:e>
                        <m:sub>
                          <m:r>
                            <m:rPr>
                              <m:sty m:val="p"/>
                            </m:rPr>
                            <a:rPr lang="en-US">
                              <a:latin typeface="Cambria Math" panose="02040503050406030204" pitchFamily="18" charset="0"/>
                            </a:rPr>
                            <m:t>sp</m:t>
                          </m:r>
                        </m:sub>
                      </m:sSub>
                    </m:oMath>
                  </a14:m>
                  <a:r>
                    <a:rPr lang="en-US" dirty="0">
                      <a:sym typeface="Wingdings" panose="05000000000000000000" pitchFamily="2" charset="2"/>
                    </a:rPr>
                    <a:t></a:t>
                  </a:r>
                  <a:r>
                    <a:rPr lang="en-US" dirty="0"/>
                    <a:t> </a:t>
                  </a:r>
                  <a14:m>
                    <m:oMath xmlns:m="http://schemas.openxmlformats.org/officeDocument/2006/math">
                      <m:r>
                        <a:rPr lang="en-US" b="0" i="1" smtClean="0">
                          <a:latin typeface="Cambria Math" panose="02040503050406030204" pitchFamily="18" charset="0"/>
                        </a:rPr>
                        <m:t>𝐷</m:t>
                      </m:r>
                    </m:oMath>
                  </a14:m>
                  <a:endParaRPr lang="en-US" dirty="0"/>
                </a:p>
              </p:txBody>
            </p:sp>
          </mc:Choice>
          <mc:Fallback>
            <p:sp>
              <p:nvSpPr>
                <p:cNvPr id="44" name="Rectangle 43">
                  <a:extLst>
                    <a:ext uri="{FF2B5EF4-FFF2-40B4-BE49-F238E27FC236}">
                      <a16:creationId xmlns:a16="http://schemas.microsoft.com/office/drawing/2014/main" id="{1D6B949D-7E42-49E4-87B1-CAD87D2B09E2}"/>
                    </a:ext>
                  </a:extLst>
                </p:cNvPr>
                <p:cNvSpPr>
                  <a:spLocks noRot="1" noChangeAspect="1" noMove="1" noResize="1" noEditPoints="1" noAdjustHandles="1" noChangeArrowheads="1" noChangeShapeType="1" noTextEdit="1"/>
                </p:cNvSpPr>
                <p:nvPr/>
              </p:nvSpPr>
              <p:spPr>
                <a:xfrm>
                  <a:off x="8005825" y="4800200"/>
                  <a:ext cx="915700" cy="394019"/>
                </a:xfrm>
                <a:prstGeom prst="rect">
                  <a:avLst/>
                </a:prstGeom>
                <a:blipFill>
                  <a:blip r:embed="rId17"/>
                  <a:stretch>
                    <a:fillRect t="-9375" b="-18750"/>
                  </a:stretch>
                </a:blipFill>
              </p:spPr>
              <p:txBody>
                <a:bodyPr/>
                <a:lstStyle/>
                <a:p>
                  <a:r>
                    <a:rPr lang="en-US">
                      <a:noFill/>
                    </a:rPr>
                    <a:t> </a:t>
                  </a:r>
                </a:p>
              </p:txBody>
            </p:sp>
          </mc:Fallback>
        </mc:AlternateContent>
        <p:cxnSp>
          <p:nvCxnSpPr>
            <p:cNvPr id="42" name="Straight Arrow Connector 41">
              <a:extLst>
                <a:ext uri="{FF2B5EF4-FFF2-40B4-BE49-F238E27FC236}">
                  <a16:creationId xmlns:a16="http://schemas.microsoft.com/office/drawing/2014/main" id="{B1ACD6B0-374A-40EA-BA8A-8ED986537489}"/>
                </a:ext>
              </a:extLst>
            </p:cNvPr>
            <p:cNvCxnSpPr>
              <a:cxnSpLocks/>
            </p:cNvCxnSpPr>
            <p:nvPr/>
          </p:nvCxnSpPr>
          <p:spPr>
            <a:xfrm>
              <a:off x="7464152" y="5199970"/>
              <a:ext cx="81839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9933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P spid="45" grpId="0" animBg="1"/>
      <p:bldP spid="49" grpId="0" animBg="1"/>
      <p:bldP spid="5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8835C371-0E95-4FB6-9F02-2104EE5A7B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803" y="3311751"/>
            <a:ext cx="3372925" cy="3372925"/>
          </a:xfrm>
          <a:prstGeom prst="rect">
            <a:avLst/>
          </a:prstGeom>
        </p:spPr>
      </p:pic>
      <p:pic>
        <p:nvPicPr>
          <p:cNvPr id="9" name="Picture 8">
            <a:extLst>
              <a:ext uri="{FF2B5EF4-FFF2-40B4-BE49-F238E27FC236}">
                <a16:creationId xmlns:a16="http://schemas.microsoft.com/office/drawing/2014/main" id="{4F45571F-BCC6-4ECD-9966-69E6C40112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0870" y="3311751"/>
            <a:ext cx="3372925" cy="3372925"/>
          </a:xfrm>
          <a:prstGeom prst="rect">
            <a:avLst/>
          </a:prstGeom>
        </p:spPr>
      </p:pic>
      <p:sp>
        <p:nvSpPr>
          <p:cNvPr id="2" name="TextBox 1">
            <a:extLst>
              <a:ext uri="{FF2B5EF4-FFF2-40B4-BE49-F238E27FC236}">
                <a16:creationId xmlns:a16="http://schemas.microsoft.com/office/drawing/2014/main" id="{8BC52FA7-E5AA-44C8-849B-4809FE859230}"/>
              </a:ext>
            </a:extLst>
          </p:cNvPr>
          <p:cNvSpPr txBox="1"/>
          <p:nvPr/>
        </p:nvSpPr>
        <p:spPr>
          <a:xfrm>
            <a:off x="2356707" y="260648"/>
            <a:ext cx="7478586" cy="523220"/>
          </a:xfrm>
          <a:prstGeom prst="rect">
            <a:avLst/>
          </a:prstGeom>
          <a:noFill/>
        </p:spPr>
        <p:txBody>
          <a:bodyPr wrap="none" rtlCol="0">
            <a:spAutoFit/>
          </a:bodyPr>
          <a:lstStyle/>
          <a:p>
            <a:r>
              <a:rPr lang="en-US" sz="2800" dirty="0"/>
              <a:t>Superposed epoch analysis of the Specific entropy</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5C9E43C3-EFC4-4BDD-93B9-C11DFB23285C}"/>
                  </a:ext>
                </a:extLst>
              </p:cNvPr>
              <p:cNvSpPr txBox="1"/>
              <p:nvPr/>
            </p:nvSpPr>
            <p:spPr>
              <a:xfrm>
                <a:off x="551384" y="1090158"/>
                <a:ext cx="8505342" cy="2000548"/>
              </a:xfrm>
              <a:prstGeom prst="rect">
                <a:avLst/>
              </a:prstGeom>
              <a:noFill/>
            </p:spPr>
            <p:txBody>
              <a:bodyPr wrap="none" rtlCol="0">
                <a:spAutoFit/>
              </a:bodyPr>
              <a:lstStyle/>
              <a:p>
                <a:pPr marL="285750" indent="-285750">
                  <a:buFont typeface="Wingdings" panose="05000000000000000000" pitchFamily="2" charset="2"/>
                  <a:buChar char="v"/>
                </a:pPr>
                <a:r>
                  <a:rPr lang="en-US" dirty="0"/>
                  <a:t>For the three groups of IP shocks defined in Figure on the right:</a:t>
                </a:r>
              </a:p>
              <a:p>
                <a:pPr marL="285750" indent="-285750">
                  <a:buFont typeface="Wingdings" panose="05000000000000000000" pitchFamily="2" charset="2"/>
                  <a:buChar char="v"/>
                </a:pPr>
                <a:endParaRPr lang="en-US" sz="800" dirty="0"/>
              </a:p>
              <a:p>
                <a:pPr marL="800100" lvl="1" indent="-342900">
                  <a:buFont typeface="+mj-lt"/>
                  <a:buAutoNum type="alphaLcParenR"/>
                </a:pPr>
                <a:r>
                  <a:rPr lang="en-US" dirty="0"/>
                  <a:t>	     </a:t>
                </a:r>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𝑅</m:t>
                        </m:r>
                      </m:e>
                      <m:sub>
                        <m:r>
                          <m:rPr>
                            <m:sty m:val="p"/>
                          </m:rPr>
                          <a:rPr lang="en-US" b="0" i="0" smtClean="0">
                            <a:solidFill>
                              <a:srgbClr val="FF0000"/>
                            </a:solidFill>
                            <a:latin typeface="Cambria Math" panose="02040503050406030204" pitchFamily="18" charset="0"/>
                          </a:rPr>
                          <m:t>eh</m:t>
                        </m:r>
                      </m:sub>
                    </m:sSub>
                    <m:r>
                      <a:rPr lang="en-US" i="1">
                        <a:solidFill>
                          <a:srgbClr val="FF0000"/>
                        </a:solidFill>
                        <a:latin typeface="Cambria Math" panose="02040503050406030204" pitchFamily="18" charset="0"/>
                      </a:rPr>
                      <m:t>&gt;</m:t>
                    </m:r>
                    <m:r>
                      <a:rPr lang="en-US" b="0" i="1" smtClean="0">
                        <a:solidFill>
                          <a:srgbClr val="FF0000"/>
                        </a:solidFill>
                        <a:latin typeface="Cambria Math" panose="02040503050406030204" pitchFamily="18" charset="0"/>
                      </a:rPr>
                      <m:t>3</m:t>
                    </m:r>
                  </m:oMath>
                </a14:m>
                <a:endParaRPr lang="en-US" i="1" dirty="0">
                  <a:solidFill>
                    <a:srgbClr val="FF0000"/>
                  </a:solidFill>
                  <a:latin typeface="Cambria Math" panose="02040503050406030204" pitchFamily="18" charset="0"/>
                </a:endParaRPr>
              </a:p>
              <a:p>
                <a:pPr marL="800100" lvl="1" indent="-342900">
                  <a:buFont typeface="+mj-lt"/>
                  <a:buAutoNum type="alphaLcParenR"/>
                </a:pPr>
                <a:r>
                  <a:rPr lang="en-US" dirty="0"/>
                  <a:t>  </a:t>
                </a:r>
                <a14:m>
                  <m:oMath xmlns:m="http://schemas.openxmlformats.org/officeDocument/2006/math">
                    <m:r>
                      <a:rPr lang="en-US" b="0" i="1" smtClean="0">
                        <a:solidFill>
                          <a:srgbClr val="007E00"/>
                        </a:solidFill>
                        <a:latin typeface="Cambria Math" panose="02040503050406030204" pitchFamily="18" charset="0"/>
                      </a:rPr>
                      <m:t>3</m:t>
                    </m:r>
                    <m:r>
                      <a:rPr lang="en-US" i="1">
                        <a:solidFill>
                          <a:srgbClr val="007E00"/>
                        </a:solidFill>
                        <a:latin typeface="Cambria Math" panose="02040503050406030204" pitchFamily="18" charset="0"/>
                      </a:rPr>
                      <m:t>&gt;</m:t>
                    </m:r>
                    <m:sSub>
                      <m:sSubPr>
                        <m:ctrlPr>
                          <a:rPr lang="en-US" i="1">
                            <a:solidFill>
                              <a:srgbClr val="007E00"/>
                            </a:solidFill>
                            <a:latin typeface="Cambria Math" panose="02040503050406030204" pitchFamily="18" charset="0"/>
                          </a:rPr>
                        </m:ctrlPr>
                      </m:sSubPr>
                      <m:e>
                        <m:r>
                          <a:rPr lang="en-US" i="1">
                            <a:solidFill>
                              <a:srgbClr val="007E00"/>
                            </a:solidFill>
                            <a:latin typeface="Cambria Math" panose="02040503050406030204" pitchFamily="18" charset="0"/>
                          </a:rPr>
                          <m:t>𝑅</m:t>
                        </m:r>
                      </m:e>
                      <m:sub>
                        <m:r>
                          <m:rPr>
                            <m:sty m:val="p"/>
                          </m:rPr>
                          <a:rPr lang="en-US" i="1">
                            <a:solidFill>
                              <a:srgbClr val="007E00"/>
                            </a:solidFill>
                            <a:latin typeface="Cambria Math" panose="02040503050406030204" pitchFamily="18" charset="0"/>
                          </a:rPr>
                          <m:t>eh</m:t>
                        </m:r>
                      </m:sub>
                    </m:sSub>
                    <m:r>
                      <a:rPr lang="en-US" i="1">
                        <a:solidFill>
                          <a:srgbClr val="007E00"/>
                        </a:solidFill>
                        <a:latin typeface="Cambria Math" panose="02040503050406030204" pitchFamily="18" charset="0"/>
                      </a:rPr>
                      <m:t>&gt;</m:t>
                    </m:r>
                    <m:r>
                      <a:rPr lang="en-US" b="0" i="1" smtClean="0">
                        <a:solidFill>
                          <a:srgbClr val="007E00"/>
                        </a:solidFill>
                        <a:latin typeface="Cambria Math" panose="02040503050406030204" pitchFamily="18" charset="0"/>
                      </a:rPr>
                      <m:t>1/3</m:t>
                    </m:r>
                  </m:oMath>
                </a14:m>
                <a:endParaRPr lang="en-US" i="1" dirty="0">
                  <a:solidFill>
                    <a:srgbClr val="007E00"/>
                  </a:solidFill>
                  <a:latin typeface="Cambria Math" panose="02040503050406030204" pitchFamily="18" charset="0"/>
                </a:endParaRPr>
              </a:p>
              <a:p>
                <a:pPr marL="800100" lvl="1" indent="-342900">
                  <a:buFont typeface="+mj-lt"/>
                  <a:buAutoNum type="alphaLcParenR"/>
                </a:pPr>
                <a:r>
                  <a:rPr lang="en-US" dirty="0"/>
                  <a:t>       </a:t>
                </a:r>
                <a14:m>
                  <m:oMath xmlns:m="http://schemas.openxmlformats.org/officeDocument/2006/math">
                    <m:sSub>
                      <m:sSubPr>
                        <m:ctrlPr>
                          <a:rPr lang="en-US"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𝑅</m:t>
                        </m:r>
                      </m:e>
                      <m:sub>
                        <m:r>
                          <m:rPr>
                            <m:sty m:val="p"/>
                          </m:rPr>
                          <a:rPr lang="en-US" b="0" i="0" smtClean="0">
                            <a:solidFill>
                              <a:srgbClr val="0070C0"/>
                            </a:solidFill>
                            <a:latin typeface="Cambria Math" panose="02040503050406030204" pitchFamily="18" charset="0"/>
                          </a:rPr>
                          <m:t>eh</m:t>
                        </m:r>
                      </m:sub>
                    </m:sSub>
                    <m:r>
                      <a:rPr lang="en-US" i="1">
                        <a:solidFill>
                          <a:srgbClr val="0070C0"/>
                        </a:solidFill>
                        <a:latin typeface="Cambria Math" panose="02040503050406030204" pitchFamily="18" charset="0"/>
                      </a:rPr>
                      <m:t>&lt;</m:t>
                    </m:r>
                    <m:r>
                      <m:rPr>
                        <m:nor/>
                      </m:rPr>
                      <a:rPr lang="en-US" b="0" i="0" smtClean="0">
                        <a:solidFill>
                          <a:srgbClr val="0070C0"/>
                        </a:solidFill>
                        <a:latin typeface="Cambria Math" panose="02040503050406030204" pitchFamily="18" charset="0"/>
                      </a:rPr>
                      <m:t>1/3</m:t>
                    </m:r>
                  </m:oMath>
                </a14:m>
                <a:endParaRPr lang="en-US" dirty="0">
                  <a:solidFill>
                    <a:srgbClr val="0070C0"/>
                  </a:solidFill>
                  <a:latin typeface="Cambria Math" panose="02040503050406030204" pitchFamily="18" charset="0"/>
                </a:endParaRPr>
              </a:p>
              <a:p>
                <a:pPr marL="285750" indent="-285750">
                  <a:buFont typeface="Wingdings" panose="05000000000000000000" pitchFamily="2" charset="2"/>
                  <a:buChar char="v"/>
                </a:pPr>
                <a:endParaRPr lang="en-US" sz="800" dirty="0"/>
              </a:p>
              <a:p>
                <a:pPr marL="285750" indent="-285750">
                  <a:buFont typeface="Wingdings" panose="05000000000000000000" pitchFamily="2" charset="2"/>
                  <a:buChar char="v"/>
                </a:pPr>
                <a:r>
                  <a:rPr lang="en-US" dirty="0"/>
                  <a:t>The profiles of the specific entropy are consistent, qualitatively with the expectation</a:t>
                </a:r>
              </a:p>
              <a:p>
                <a:pPr marL="285750" indent="-285750">
                  <a:buFont typeface="Wingdings" panose="05000000000000000000" pitchFamily="2" charset="2"/>
                  <a:buChar char="v"/>
                </a:pPr>
                <a:r>
                  <a:rPr lang="en-US" dirty="0"/>
                  <a:t>Are they also quantitatively consistent with the turbulent heating scenario?</a:t>
                </a:r>
              </a:p>
            </p:txBody>
          </p:sp>
        </mc:Choice>
        <mc:Fallback>
          <p:sp>
            <p:nvSpPr>
              <p:cNvPr id="12" name="TextBox 11">
                <a:extLst>
                  <a:ext uri="{FF2B5EF4-FFF2-40B4-BE49-F238E27FC236}">
                    <a16:creationId xmlns:a16="http://schemas.microsoft.com/office/drawing/2014/main" id="{5C9E43C3-EFC4-4BDD-93B9-C11DFB23285C}"/>
                  </a:ext>
                </a:extLst>
              </p:cNvPr>
              <p:cNvSpPr txBox="1">
                <a:spLocks noRot="1" noChangeAspect="1" noMove="1" noResize="1" noEditPoints="1" noAdjustHandles="1" noChangeArrowheads="1" noChangeShapeType="1" noTextEdit="1"/>
              </p:cNvSpPr>
              <p:nvPr/>
            </p:nvSpPr>
            <p:spPr>
              <a:xfrm>
                <a:off x="551384" y="1090158"/>
                <a:ext cx="8505342" cy="2000548"/>
              </a:xfrm>
              <a:prstGeom prst="rect">
                <a:avLst/>
              </a:prstGeom>
              <a:blipFill>
                <a:blip r:embed="rId5"/>
                <a:stretch>
                  <a:fillRect l="-430" t="-1829" b="-39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06967422-F4BD-4869-AC4E-D82498E13C4F}"/>
                  </a:ext>
                </a:extLst>
              </p:cNvPr>
              <p:cNvSpPr/>
              <p:nvPr/>
            </p:nvSpPr>
            <p:spPr>
              <a:xfrm>
                <a:off x="4833291" y="1491486"/>
                <a:ext cx="7109148" cy="944746"/>
              </a:xfrm>
              <a:prstGeom prst="rect">
                <a:avLst/>
              </a:prstGeom>
            </p:spPr>
            <p:txBody>
              <a:bodyPr wrap="square">
                <a:spAutoFit/>
              </a:bodyPr>
              <a:lstStyle/>
              <a:p>
                <a:pPr marL="285750" indent="-285750">
                  <a:buFont typeface="Wingdings" panose="05000000000000000000" pitchFamily="2" charset="2"/>
                  <a:buChar char="Ø"/>
                </a:pPr>
                <a:r>
                  <a:rPr lang="en-US" dirty="0"/>
                  <a:t>Estimate the profiles of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i="0">
                            <a:latin typeface="Cambria Math" panose="02040503050406030204" pitchFamily="18" charset="0"/>
                          </a:rPr>
                          <m:t>p</m:t>
                        </m:r>
                      </m:sub>
                    </m:sSub>
                  </m:oMath>
                </a14:m>
                <a:endParaRPr lang="en-US" dirty="0"/>
              </a:p>
              <a:p>
                <a:pPr marL="285750" indent="-285750">
                  <a:buFont typeface="Wingdings" panose="05000000000000000000" pitchFamily="2" charset="2"/>
                  <a:buChar char="Ø"/>
                </a:pPr>
                <a:r>
                  <a:rPr lang="en-US" dirty="0"/>
                  <a:t>Normalize each profile with its immediate downstream value </a:t>
                </a:r>
              </a:p>
              <a:p>
                <a:pPr marL="285750" indent="-285750">
                  <a:buFont typeface="Wingdings" panose="05000000000000000000" pitchFamily="2" charset="2"/>
                  <a:buChar char="Ø"/>
                </a:pPr>
                <a:r>
                  <a:rPr lang="en-US" dirty="0"/>
                  <a:t>Calculate the median</a:t>
                </a:r>
              </a:p>
            </p:txBody>
          </p:sp>
        </mc:Choice>
        <mc:Fallback xmlns="">
          <p:sp>
            <p:nvSpPr>
              <p:cNvPr id="13" name="Rectangle 12">
                <a:extLst>
                  <a:ext uri="{FF2B5EF4-FFF2-40B4-BE49-F238E27FC236}">
                    <a16:creationId xmlns:a16="http://schemas.microsoft.com/office/drawing/2014/main" id="{06967422-F4BD-4869-AC4E-D82498E13C4F}"/>
                  </a:ext>
                </a:extLst>
              </p:cNvPr>
              <p:cNvSpPr>
                <a:spLocks noRot="1" noChangeAspect="1" noMove="1" noResize="1" noEditPoints="1" noAdjustHandles="1" noChangeArrowheads="1" noChangeShapeType="1" noTextEdit="1"/>
              </p:cNvSpPr>
              <p:nvPr/>
            </p:nvSpPr>
            <p:spPr>
              <a:xfrm>
                <a:off x="4833291" y="1491486"/>
                <a:ext cx="7109148" cy="944746"/>
              </a:xfrm>
              <a:prstGeom prst="rect">
                <a:avLst/>
              </a:prstGeom>
              <a:blipFill>
                <a:blip r:embed="rId6"/>
                <a:stretch>
                  <a:fillRect l="-600" t="-3226" b="-9677"/>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9AF12259-6D63-4C3E-9970-AF987BBC115A}"/>
              </a:ext>
            </a:extLst>
          </p:cNvPr>
          <p:cNvSpPr/>
          <p:nvPr/>
        </p:nvSpPr>
        <p:spPr>
          <a:xfrm>
            <a:off x="3647728" y="1579435"/>
            <a:ext cx="673582" cy="769441"/>
          </a:xfrm>
          <a:prstGeom prst="rect">
            <a:avLst/>
          </a:prstGeom>
        </p:spPr>
        <p:txBody>
          <a:bodyPr wrap="none">
            <a:spAutoFit/>
          </a:bodyPr>
          <a:lstStyle/>
          <a:p>
            <a:r>
              <a:rPr lang="en-US" sz="4400" dirty="0">
                <a:ea typeface="Cambria Math" panose="02040503050406030204" pitchFamily="18" charset="0"/>
              </a:rPr>
              <a:t>⇒</a:t>
            </a:r>
            <a:endParaRPr lang="en-US" sz="4400" dirty="0"/>
          </a:p>
        </p:txBody>
      </p:sp>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6F5562EE-25B8-49D7-92E9-BEB4148A330B}"/>
                  </a:ext>
                </a:extLst>
              </p:cNvPr>
              <p:cNvSpPr/>
              <p:nvPr/>
            </p:nvSpPr>
            <p:spPr>
              <a:xfrm>
                <a:off x="10215958" y="928282"/>
                <a:ext cx="1611595" cy="656205"/>
              </a:xfrm>
              <a:prstGeom prst="rect">
                <a:avLst/>
              </a:prstGeom>
              <a:ln w="38100">
                <a:solidFill>
                  <a:srgbClr val="FF6969"/>
                </a:solidFill>
              </a:ln>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m:rPr>
                              <m:sty m:val="p"/>
                            </m:rPr>
                            <a:rPr lang="en-US">
                              <a:latin typeface="Cambria Math" panose="02040503050406030204" pitchFamily="18" charset="0"/>
                            </a:rPr>
                            <m:t>eh</m:t>
                          </m:r>
                        </m:sub>
                      </m:sSub>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ea typeface="Cambria Math" panose="02040503050406030204" pitchFamily="18" charset="0"/>
                                </a:rPr>
                                <m:t>𝜀</m:t>
                              </m:r>
                            </m:sub>
                          </m:sSub>
                        </m:num>
                        <m:den>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𝑁</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𝑇</m:t>
                              </m:r>
                            </m:sub>
                          </m:sSub>
                        </m:den>
                      </m:f>
                    </m:oMath>
                  </m:oMathPara>
                </a14:m>
                <a:endParaRPr lang="en-US" dirty="0"/>
              </a:p>
            </p:txBody>
          </p:sp>
        </mc:Choice>
        <mc:Fallback xmlns="">
          <p:sp>
            <p:nvSpPr>
              <p:cNvPr id="27" name="Rectangle 26">
                <a:extLst>
                  <a:ext uri="{FF2B5EF4-FFF2-40B4-BE49-F238E27FC236}">
                    <a16:creationId xmlns:a16="http://schemas.microsoft.com/office/drawing/2014/main" id="{6F5562EE-25B8-49D7-92E9-BEB4148A330B}"/>
                  </a:ext>
                </a:extLst>
              </p:cNvPr>
              <p:cNvSpPr>
                <a:spLocks noRot="1" noChangeAspect="1" noMove="1" noResize="1" noEditPoints="1" noAdjustHandles="1" noChangeArrowheads="1" noChangeShapeType="1" noTextEdit="1"/>
              </p:cNvSpPr>
              <p:nvPr/>
            </p:nvSpPr>
            <p:spPr>
              <a:xfrm>
                <a:off x="10215958" y="928282"/>
                <a:ext cx="1611595" cy="656205"/>
              </a:xfrm>
              <a:prstGeom prst="rect">
                <a:avLst/>
              </a:prstGeom>
              <a:blipFill>
                <a:blip r:embed="rId9"/>
                <a:stretch>
                  <a:fillRect/>
                </a:stretch>
              </a:blipFill>
              <a:ln w="38100">
                <a:solidFill>
                  <a:srgbClr val="FF6969"/>
                </a:solidFill>
              </a:ln>
            </p:spPr>
            <p:txBody>
              <a:bodyPr/>
              <a:lstStyle/>
              <a:p>
                <a:r>
                  <a:rPr lang="en-US">
                    <a:noFill/>
                  </a:rPr>
                  <a:t> </a:t>
                </a:r>
              </a:p>
            </p:txBody>
          </p:sp>
        </mc:Fallback>
      </mc:AlternateContent>
      <p:pic>
        <p:nvPicPr>
          <p:cNvPr id="20" name="Picture 19">
            <a:extLst>
              <a:ext uri="{FF2B5EF4-FFF2-40B4-BE49-F238E27FC236}">
                <a16:creationId xmlns:a16="http://schemas.microsoft.com/office/drawing/2014/main" id="{4F6F30B0-2BBC-44E8-8929-157CF9C8ED9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27185" y="3335699"/>
            <a:ext cx="4028384" cy="2685589"/>
          </a:xfrm>
          <a:prstGeom prst="rect">
            <a:avLst/>
          </a:prstGeom>
        </p:spPr>
      </p:pic>
      <p:sp>
        <p:nvSpPr>
          <p:cNvPr id="25" name="Rectangle 24">
            <a:extLst>
              <a:ext uri="{FF2B5EF4-FFF2-40B4-BE49-F238E27FC236}">
                <a16:creationId xmlns:a16="http://schemas.microsoft.com/office/drawing/2014/main" id="{FF3F7264-5F2F-43DE-8A17-2A6DD1D6EA52}"/>
              </a:ext>
            </a:extLst>
          </p:cNvPr>
          <p:cNvSpPr/>
          <p:nvPr/>
        </p:nvSpPr>
        <p:spPr>
          <a:xfrm>
            <a:off x="9732542" y="2768603"/>
            <a:ext cx="617670" cy="461665"/>
          </a:xfrm>
          <a:prstGeom prst="rect">
            <a:avLst/>
          </a:prstGeom>
          <a:noFill/>
          <a:ln w="38100">
            <a:solidFill>
              <a:schemeClr val="tx1">
                <a:lumMod val="65000"/>
                <a:lumOff val="35000"/>
              </a:schemeClr>
            </a:solidFill>
          </a:ln>
        </p:spPr>
        <p:txBody>
          <a:bodyPr wrap="square" rtlCol="0">
            <a:spAutoFit/>
          </a:bodyPr>
          <a:lstStyle/>
          <a:p>
            <a:r>
              <a:rPr lang="en-US" sz="2400" dirty="0"/>
              <a:t>Yes</a:t>
            </a:r>
          </a:p>
        </p:txBody>
      </p:sp>
      <mc:AlternateContent xmlns:mc="http://schemas.openxmlformats.org/markup-compatibility/2006">
        <mc:Choice xmlns:a14="http://schemas.microsoft.com/office/drawing/2010/main" Requires="a14">
          <p:sp>
            <p:nvSpPr>
              <p:cNvPr id="26" name="Rectangle 25">
                <a:extLst>
                  <a:ext uri="{FF2B5EF4-FFF2-40B4-BE49-F238E27FC236}">
                    <a16:creationId xmlns:a16="http://schemas.microsoft.com/office/drawing/2014/main" id="{3BB1EB4D-B1BB-4912-A0C9-EB81A1379364}"/>
                  </a:ext>
                </a:extLst>
              </p:cNvPr>
              <p:cNvSpPr/>
              <p:nvPr/>
            </p:nvSpPr>
            <p:spPr>
              <a:xfrm>
                <a:off x="3651661" y="3311751"/>
                <a:ext cx="4371591" cy="3322833"/>
              </a:xfrm>
              <a:prstGeom prst="rect">
                <a:avLst/>
              </a:prstGeom>
            </p:spPr>
            <p:txBody>
              <a:bodyPr wrap="square">
                <a:spAutoFit/>
              </a:bodyPr>
              <a:lstStyle/>
              <a:p>
                <a:pPr marL="285750" indent="-285750">
                  <a:buFont typeface="Wingdings" panose="05000000000000000000" pitchFamily="2" charset="2"/>
                  <a:buChar char="v"/>
                </a:pPr>
                <a:r>
                  <a:rPr lang="en-US" dirty="0"/>
                  <a:t>The theoretical prediction (blue curves) describes the average trend in the increase/decrease of normalized specific entropy (for </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D</m:t>
                    </m:r>
                    <m:r>
                      <a:rPr lang="en-US" b="0" i="1" smtClean="0">
                        <a:latin typeface="Cambria Math" panose="02040503050406030204" pitchFamily="18" charset="0"/>
                        <a:ea typeface="Cambria Math" panose="02040503050406030204" pitchFamily="18" charset="0"/>
                      </a:rPr>
                      <m:t> </m:t>
                    </m:r>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0.2</m:t>
                    </m:r>
                  </m:oMath>
                </a14:m>
                <a:r>
                  <a:rPr lang="en-US" dirty="0"/>
                  <a:t>) rather well, however</a:t>
                </a:r>
              </a:p>
              <a:p>
                <a:pPr marL="285750" indent="-285750">
                  <a:buFont typeface="Wingdings" panose="05000000000000000000" pitchFamily="2" charset="2"/>
                  <a:buChar char="v"/>
                </a:pPr>
                <a:endParaRPr lang="en-US" sz="800" dirty="0"/>
              </a:p>
              <a:p>
                <a:pPr marL="285750" indent="-285750">
                  <a:buFont typeface="Wingdings" panose="05000000000000000000" pitchFamily="2" charset="2"/>
                  <a:buChar char="v"/>
                </a:pPr>
                <a:r>
                  <a:rPr lang="en-US" dirty="0"/>
                  <a:t>The derivation assumes that upstream/downstream medium exhibit turbulent heating, i.e., the whole increase in temperature is due to the turbulent heating (</a:t>
                </a:r>
                <a14:m>
                  <m:oMath xmlns:m="http://schemas.openxmlformats.org/officeDocument/2006/math">
                    <m:sSub>
                      <m:sSubPr>
                        <m:ctrlPr>
                          <a:rPr lang="el-GR" i="1">
                            <a:latin typeface="Cambria Math" panose="02040503050406030204" pitchFamily="18" charset="0"/>
                          </a:rPr>
                        </m:ctrlPr>
                      </m:sSubPr>
                      <m:e>
                        <m:r>
                          <m:rPr>
                            <m:nor/>
                          </m:rPr>
                          <a:rPr lang="el-GR" i="1" dirty="0"/>
                          <m:t>ε</m:t>
                        </m:r>
                      </m:e>
                      <m:sub>
                        <m:r>
                          <m:rPr>
                            <m:sty m:val="p"/>
                          </m:rPr>
                          <a:rPr lang="cs-CZ" dirty="0">
                            <a:latin typeface="Cambria Math" panose="02040503050406030204" pitchFamily="18" charset="0"/>
                          </a:rPr>
                          <m:t>i</m:t>
                        </m:r>
                      </m:sub>
                    </m:sSub>
                  </m:oMath>
                </a14:m>
                <a:r>
                  <a:rPr lang="en-US" dirty="0"/>
                  <a:t>) and that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𝑇</m:t>
                        </m:r>
                      </m:e>
                      <m:sub>
                        <m:r>
                          <m:rPr>
                            <m:sty m:val="p"/>
                          </m:rPr>
                          <a:rPr lang="en-US" b="0" i="0" smtClean="0">
                            <a:latin typeface="Cambria Math" panose="02040503050406030204" pitchFamily="18" charset="0"/>
                          </a:rPr>
                          <m:t>p</m:t>
                        </m:r>
                      </m:sub>
                    </m:sSub>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𝑅</m:t>
                        </m:r>
                      </m:e>
                      <m:sup>
                        <m:r>
                          <a:rPr lang="en-US" b="0" i="1" smtClean="0">
                            <a:latin typeface="Cambria Math" panose="02040503050406030204" pitchFamily="18" charset="0"/>
                            <a:ea typeface="Cambria Math" panose="02040503050406030204" pitchFamily="18" charset="0"/>
                          </a:rPr>
                          <m:t>−0.8</m:t>
                        </m:r>
                      </m:sup>
                    </m:sSup>
                  </m:oMath>
                </a14:m>
                <a:r>
                  <a:rPr lang="en-US" dirty="0"/>
                  <a:t> (solid) 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m:rPr>
                            <m:sty m:val="p"/>
                          </m:rPr>
                          <a:rPr lang="en-US" i="0">
                            <a:latin typeface="Cambria Math" panose="02040503050406030204" pitchFamily="18" charset="0"/>
                          </a:rPr>
                          <m:t>p</m:t>
                        </m:r>
                      </m:sub>
                    </m:sSub>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𝑅</m:t>
                        </m:r>
                      </m:e>
                      <m:sup>
                        <m:r>
                          <a:rPr lang="en-US" i="1">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6</m:t>
                        </m:r>
                      </m:sup>
                    </m:sSup>
                  </m:oMath>
                </a14:m>
                <a:r>
                  <a:rPr lang="en-US" dirty="0"/>
                  <a:t>(dashed) </a:t>
                </a:r>
              </a:p>
            </p:txBody>
          </p:sp>
        </mc:Choice>
        <mc:Fallback>
          <p:sp>
            <p:nvSpPr>
              <p:cNvPr id="26" name="Rectangle 25">
                <a:extLst>
                  <a:ext uri="{FF2B5EF4-FFF2-40B4-BE49-F238E27FC236}">
                    <a16:creationId xmlns:a16="http://schemas.microsoft.com/office/drawing/2014/main" id="{3BB1EB4D-B1BB-4912-A0C9-EB81A1379364}"/>
                  </a:ext>
                </a:extLst>
              </p:cNvPr>
              <p:cNvSpPr>
                <a:spLocks noRot="1" noChangeAspect="1" noMove="1" noResize="1" noEditPoints="1" noAdjustHandles="1" noChangeArrowheads="1" noChangeShapeType="1" noTextEdit="1"/>
              </p:cNvSpPr>
              <p:nvPr/>
            </p:nvSpPr>
            <p:spPr>
              <a:xfrm>
                <a:off x="3651661" y="3311751"/>
                <a:ext cx="4371591" cy="3322833"/>
              </a:xfrm>
              <a:prstGeom prst="rect">
                <a:avLst/>
              </a:prstGeom>
              <a:blipFill>
                <a:blip r:embed="rId11"/>
                <a:stretch>
                  <a:fillRect l="-837" t="-917" r="-2092" b="-128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9" name="Rectangle 28">
                <a:extLst>
                  <a:ext uri="{FF2B5EF4-FFF2-40B4-BE49-F238E27FC236}">
                    <a16:creationId xmlns:a16="http://schemas.microsoft.com/office/drawing/2014/main" id="{787F514B-20DF-4E02-A9A4-605AA4B2E07C}"/>
                  </a:ext>
                </a:extLst>
              </p:cNvPr>
              <p:cNvSpPr/>
              <p:nvPr/>
            </p:nvSpPr>
            <p:spPr>
              <a:xfrm>
                <a:off x="8027185" y="6041991"/>
                <a:ext cx="4028384" cy="646331"/>
              </a:xfrm>
              <a:prstGeom prst="rect">
                <a:avLst/>
              </a:prstGeom>
            </p:spPr>
            <p:txBody>
              <a:bodyPr wrap="square">
                <a:spAutoFit/>
              </a:bodyPr>
              <a:lstStyle/>
              <a:p>
                <a:r>
                  <a:rPr lang="en-US" dirty="0"/>
                  <a:t>Average normalized specific entropy for </a:t>
                </a:r>
                <a14:m>
                  <m:oMath xmlns:m="http://schemas.openxmlformats.org/officeDocument/2006/math">
                    <m:r>
                      <a:rPr lang="en-US" b="0" i="1" smtClean="0">
                        <a:latin typeface="Cambria Math" panose="02040503050406030204" pitchFamily="18" charset="0"/>
                      </a:rPr>
                      <m:t>𝐷</m:t>
                    </m:r>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0.14,0.2</m:t>
                        </m:r>
                      </m:e>
                    </m:d>
                  </m:oMath>
                </a14:m>
                <a:r>
                  <a:rPr lang="en-US" dirty="0"/>
                  <a:t> as a function of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m:rPr>
                            <m:sty m:val="p"/>
                          </m:rPr>
                          <a:rPr lang="en-US">
                            <a:latin typeface="Cambria Math" panose="02040503050406030204" pitchFamily="18" charset="0"/>
                          </a:rPr>
                          <m:t>eh</m:t>
                        </m:r>
                      </m:sub>
                    </m:sSub>
                  </m:oMath>
                </a14:m>
                <a:endParaRPr lang="en-US" dirty="0"/>
              </a:p>
            </p:txBody>
          </p:sp>
        </mc:Choice>
        <mc:Fallback>
          <p:sp>
            <p:nvSpPr>
              <p:cNvPr id="29" name="Rectangle 28">
                <a:extLst>
                  <a:ext uri="{FF2B5EF4-FFF2-40B4-BE49-F238E27FC236}">
                    <a16:creationId xmlns:a16="http://schemas.microsoft.com/office/drawing/2014/main" id="{787F514B-20DF-4E02-A9A4-605AA4B2E07C}"/>
                  </a:ext>
                </a:extLst>
              </p:cNvPr>
              <p:cNvSpPr>
                <a:spLocks noRot="1" noChangeAspect="1" noMove="1" noResize="1" noEditPoints="1" noAdjustHandles="1" noChangeArrowheads="1" noChangeShapeType="1" noTextEdit="1"/>
              </p:cNvSpPr>
              <p:nvPr/>
            </p:nvSpPr>
            <p:spPr>
              <a:xfrm>
                <a:off x="8027185" y="6041991"/>
                <a:ext cx="4028384" cy="646331"/>
              </a:xfrm>
              <a:prstGeom prst="rect">
                <a:avLst/>
              </a:prstGeom>
              <a:blipFill>
                <a:blip r:embed="rId12"/>
                <a:stretch>
                  <a:fillRect l="-1362" t="-4717" b="-14151"/>
                </a:stretch>
              </a:blipFill>
            </p:spPr>
            <p:txBody>
              <a:bodyPr/>
              <a:lstStyle/>
              <a:p>
                <a:r>
                  <a:rPr lang="en-US">
                    <a:noFill/>
                  </a:rPr>
                  <a:t> </a:t>
                </a:r>
              </a:p>
            </p:txBody>
          </p:sp>
        </mc:Fallback>
      </mc:AlternateContent>
    </p:spTree>
    <p:extLst>
      <p:ext uri="{BB962C8B-B14F-4D97-AF65-F5344CB8AC3E}">
        <p14:creationId xmlns:p14="http://schemas.microsoft.com/office/powerpoint/2010/main" val="420965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778DD18-2CF4-4C52-8F2C-51ADBBD8C6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803" y="3311751"/>
            <a:ext cx="3372925" cy="3372925"/>
          </a:xfrm>
          <a:prstGeom prst="rect">
            <a:avLst/>
          </a:prstGeom>
        </p:spPr>
      </p:pic>
      <p:pic>
        <p:nvPicPr>
          <p:cNvPr id="9" name="Picture 8">
            <a:extLst>
              <a:ext uri="{FF2B5EF4-FFF2-40B4-BE49-F238E27FC236}">
                <a16:creationId xmlns:a16="http://schemas.microsoft.com/office/drawing/2014/main" id="{4F45571F-BCC6-4ECD-9966-69E6C40112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0870" y="3311751"/>
            <a:ext cx="3372925" cy="3372925"/>
          </a:xfrm>
          <a:prstGeom prst="rect">
            <a:avLst/>
          </a:prstGeom>
        </p:spPr>
      </p:pic>
      <p:sp>
        <p:nvSpPr>
          <p:cNvPr id="2" name="TextBox 1">
            <a:extLst>
              <a:ext uri="{FF2B5EF4-FFF2-40B4-BE49-F238E27FC236}">
                <a16:creationId xmlns:a16="http://schemas.microsoft.com/office/drawing/2014/main" id="{8BC52FA7-E5AA-44C8-849B-4809FE859230}"/>
              </a:ext>
            </a:extLst>
          </p:cNvPr>
          <p:cNvSpPr txBox="1"/>
          <p:nvPr/>
        </p:nvSpPr>
        <p:spPr>
          <a:xfrm>
            <a:off x="3172315" y="236557"/>
            <a:ext cx="5847370" cy="523220"/>
          </a:xfrm>
          <a:prstGeom prst="rect">
            <a:avLst/>
          </a:prstGeom>
          <a:noFill/>
        </p:spPr>
        <p:txBody>
          <a:bodyPr wrap="none" rtlCol="0">
            <a:spAutoFit/>
          </a:bodyPr>
          <a:lstStyle/>
          <a:p>
            <a:r>
              <a:rPr lang="en-US" sz="2800" dirty="0"/>
              <a:t>Discussing the assumptions and errors </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5C9E43C3-EFC4-4BDD-93B9-C11DFB23285C}"/>
                  </a:ext>
                </a:extLst>
              </p:cNvPr>
              <p:cNvSpPr txBox="1"/>
              <p:nvPr/>
            </p:nvSpPr>
            <p:spPr>
              <a:xfrm>
                <a:off x="551384" y="943893"/>
                <a:ext cx="11305256" cy="2293769"/>
              </a:xfrm>
              <a:prstGeom prst="rect">
                <a:avLst/>
              </a:prstGeom>
              <a:noFill/>
            </p:spPr>
            <p:txBody>
              <a:bodyPr wrap="square" rtlCol="0">
                <a:spAutoFit/>
              </a:bodyPr>
              <a:lstStyle/>
              <a:p>
                <a:pPr marL="285750" indent="-285750">
                  <a:buFont typeface="Wingdings" panose="05000000000000000000" pitchFamily="2" charset="2"/>
                  <a:buChar char="v"/>
                </a:pPr>
                <a:r>
                  <a:rPr lang="en-US" dirty="0"/>
                  <a:t>Looking at the plot in the right corner, it will make little sense to fit the theoretical prediction through </a:t>
                </a:r>
                <a14:m>
                  <m:oMath xmlns:m="http://schemas.openxmlformats.org/officeDocument/2006/math">
                    <m:sSub>
                      <m:sSubPr>
                        <m:ctrlPr>
                          <a:rPr lang="en-US" i="1" smtClean="0">
                            <a:latin typeface="Cambria Math" panose="02040503050406030204" pitchFamily="18" charset="0"/>
                          </a:rPr>
                        </m:ctrlPr>
                      </m:sSubPr>
                      <m:e>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r>
                                  <a:rPr lang="en-US" b="0" i="1" smtClean="0">
                                    <a:latin typeface="Cambria Math" panose="02040503050406030204" pitchFamily="18" charset="0"/>
                                  </a:rPr>
                                  <m:t>𝑆</m:t>
                                </m:r>
                              </m:e>
                              <m:sub>
                                <m:r>
                                  <m:rPr>
                                    <m:sty m:val="p"/>
                                  </m:rPr>
                                  <a:rPr lang="en-US" b="0" i="0" smtClean="0">
                                    <a:latin typeface="Cambria Math" panose="02040503050406030204" pitchFamily="18" charset="0"/>
                                  </a:rPr>
                                  <m:t>p</m:t>
                                </m:r>
                              </m:sub>
                            </m:sSub>
                          </m:e>
                        </m:d>
                      </m:e>
                      <m:sub>
                        <m:r>
                          <a:rPr lang="en-US" b="0" i="1" smtClean="0">
                            <a:latin typeface="Cambria Math" panose="02040503050406030204" pitchFamily="18" charset="0"/>
                          </a:rPr>
                          <m:t>𝐷</m:t>
                        </m:r>
                      </m:sub>
                    </m:sSub>
                    <m:r>
                      <a:rPr lang="en-US" b="0" i="0"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m:rPr>
                            <m:sty m:val="p"/>
                          </m:rPr>
                          <a:rPr lang="en-US">
                            <a:latin typeface="Cambria Math" panose="02040503050406030204" pitchFamily="18" charset="0"/>
                          </a:rPr>
                          <m:t>eh</m:t>
                        </m:r>
                      </m:sub>
                    </m:sSub>
                    <m:r>
                      <a:rPr lang="en-US" b="0" i="0" smtClean="0">
                        <a:latin typeface="Cambria Math" panose="02040503050406030204" pitchFamily="18" charset="0"/>
                      </a:rPr>
                      <m:t>)</m:t>
                    </m:r>
                  </m:oMath>
                </a14:m>
                <a:r>
                  <a:rPr lang="en-US" dirty="0"/>
                  <a:t> estimated for each particular case</a:t>
                </a:r>
              </a:p>
              <a:p>
                <a:pPr marL="285750" indent="-285750">
                  <a:buFont typeface="Wingdings" panose="05000000000000000000" pitchFamily="2" charset="2"/>
                  <a:buChar char="v"/>
                </a:pPr>
                <a:r>
                  <a:rPr lang="en-US" dirty="0"/>
                  <a:t>We can extend the superposed analysis and calculate the running median through the data (window of 30 points)</a:t>
                </a:r>
              </a:p>
              <a:p>
                <a:pPr marL="285750" indent="-285750">
                  <a:buFont typeface="Wingdings" panose="05000000000000000000" pitchFamily="2" charset="2"/>
                  <a:buChar char="v"/>
                </a:pPr>
                <a:r>
                  <a:rPr lang="en-US" dirty="0"/>
                  <a:t>This is justified by realizing that the spread of distribution of the points in the </a:t>
                </a:r>
                <a14:m>
                  <m:oMath xmlns:m="http://schemas.openxmlformats.org/officeDocument/2006/math">
                    <m:sSub>
                      <m:sSubPr>
                        <m:ctrlPr>
                          <a:rPr lang="en-US" i="1">
                            <a:latin typeface="Cambria Math" panose="02040503050406030204" pitchFamily="18" charset="0"/>
                          </a:rPr>
                        </m:ctrlPr>
                      </m:sSubPr>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a:latin typeface="Cambria Math" panose="02040503050406030204" pitchFamily="18" charset="0"/>
                                  </a:rPr>
                                  <m:t>p</m:t>
                                </m:r>
                              </m:sub>
                            </m:sSub>
                          </m:e>
                        </m:d>
                      </m:e>
                      <m:sub>
                        <m:r>
                          <a:rPr lang="en-US" i="1">
                            <a:latin typeface="Cambria Math" panose="02040503050406030204" pitchFamily="18" charset="0"/>
                          </a:rPr>
                          <m:t>𝐷</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m:rPr>
                            <m:sty m:val="p"/>
                          </m:rPr>
                          <a:rPr lang="en-US">
                            <a:latin typeface="Cambria Math" panose="02040503050406030204" pitchFamily="18" charset="0"/>
                          </a:rPr>
                          <m:t>eh</m:t>
                        </m:r>
                      </m:sub>
                    </m:sSub>
                  </m:oMath>
                </a14:m>
                <a:r>
                  <a:rPr lang="en-US" dirty="0"/>
                  <a:t> plane is given predominantly by a systematic error that is caused by the highly variable upstream conditions</a:t>
                </a:r>
              </a:p>
              <a:p>
                <a:pPr marL="742950" lvl="1" indent="-285750">
                  <a:buFont typeface="Wingdings" panose="05000000000000000000" pitchFamily="2" charset="2"/>
                  <a:buChar char="Ø"/>
                </a:pPr>
                <a:r>
                  <a:rPr lang="en-US" dirty="0"/>
                  <a:t>Although we cannot assess this error from one point measurements, we may investigate what spread in </a:t>
                </a:r>
                <a14:m>
                  <m:oMath xmlns:m="http://schemas.openxmlformats.org/officeDocument/2006/math">
                    <m:sSub>
                      <m:sSubPr>
                        <m:ctrlPr>
                          <a:rPr lang="en-US" i="1">
                            <a:latin typeface="Cambria Math" panose="02040503050406030204" pitchFamily="18" charset="0"/>
                          </a:rPr>
                        </m:ctrlPr>
                      </m:sSubPr>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a:latin typeface="Cambria Math" panose="02040503050406030204" pitchFamily="18" charset="0"/>
                                  </a:rPr>
                                  <m:t>p</m:t>
                                </m:r>
                              </m:sub>
                            </m:sSub>
                          </m:e>
                        </m:d>
                      </m:e>
                      <m:sub>
                        <m:r>
                          <a:rPr lang="en-US" i="1">
                            <a:latin typeface="Cambria Math" panose="02040503050406030204" pitchFamily="18" charset="0"/>
                          </a:rPr>
                          <m:t>𝐷</m:t>
                        </m:r>
                      </m:sub>
                    </m:sSub>
                  </m:oMath>
                </a14:m>
                <a:r>
                  <a:rPr lang="en-US" dirty="0"/>
                  <a:t> can be expected by inspecting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a:latin typeface="Cambria Math" panose="02040503050406030204" pitchFamily="18" charset="0"/>
                          </a:rPr>
                          <m:t>p</m:t>
                        </m:r>
                      </m:sub>
                    </m:sSub>
                  </m:oMath>
                </a14:m>
                <a:r>
                  <a:rPr lang="en-US" dirty="0"/>
                  <a:t> in the following manner:</a:t>
                </a:r>
              </a:p>
            </p:txBody>
          </p:sp>
        </mc:Choice>
        <mc:Fallback>
          <p:sp>
            <p:nvSpPr>
              <p:cNvPr id="12" name="TextBox 11">
                <a:extLst>
                  <a:ext uri="{FF2B5EF4-FFF2-40B4-BE49-F238E27FC236}">
                    <a16:creationId xmlns:a16="http://schemas.microsoft.com/office/drawing/2014/main" id="{5C9E43C3-EFC4-4BDD-93B9-C11DFB23285C}"/>
                  </a:ext>
                </a:extLst>
              </p:cNvPr>
              <p:cNvSpPr txBox="1">
                <a:spLocks noRot="1" noChangeAspect="1" noMove="1" noResize="1" noEditPoints="1" noAdjustHandles="1" noChangeArrowheads="1" noChangeShapeType="1" noTextEdit="1"/>
              </p:cNvSpPr>
              <p:nvPr/>
            </p:nvSpPr>
            <p:spPr>
              <a:xfrm>
                <a:off x="551384" y="943893"/>
                <a:ext cx="11305256" cy="2293769"/>
              </a:xfrm>
              <a:prstGeom prst="rect">
                <a:avLst/>
              </a:prstGeom>
              <a:blipFill>
                <a:blip r:embed="rId5"/>
                <a:stretch>
                  <a:fillRect l="-323" t="-532" b="-2394"/>
                </a:stretch>
              </a:blipFill>
            </p:spPr>
            <p:txBody>
              <a:bodyPr/>
              <a:lstStyle/>
              <a:p>
                <a:r>
                  <a:rPr lang="en-US">
                    <a:noFill/>
                  </a:rPr>
                  <a:t> </a:t>
                </a:r>
              </a:p>
            </p:txBody>
          </p:sp>
        </mc:Fallback>
      </mc:AlternateContent>
      <p:pic>
        <p:nvPicPr>
          <p:cNvPr id="15" name="Picture 14">
            <a:extLst>
              <a:ext uri="{FF2B5EF4-FFF2-40B4-BE49-F238E27FC236}">
                <a16:creationId xmlns:a16="http://schemas.microsoft.com/office/drawing/2014/main" id="{556C7679-110D-4A3D-96E6-B9A80B6B958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27185" y="3335699"/>
            <a:ext cx="4028384" cy="2685589"/>
          </a:xfrm>
          <a:prstGeom prst="rect">
            <a:avLst/>
          </a:prstGeom>
        </p:spPr>
      </p:pic>
      <mc:AlternateContent xmlns:mc="http://schemas.openxmlformats.org/markup-compatibility/2006">
        <mc:Choice xmlns:a14="http://schemas.microsoft.com/office/drawing/2010/main" Requires="a14">
          <p:sp>
            <p:nvSpPr>
              <p:cNvPr id="3" name="Rectangle 2">
                <a:extLst>
                  <a:ext uri="{FF2B5EF4-FFF2-40B4-BE49-F238E27FC236}">
                    <a16:creationId xmlns:a16="http://schemas.microsoft.com/office/drawing/2014/main" id="{6241AB4B-BA09-400F-8C50-8B7B08952302}"/>
                  </a:ext>
                </a:extLst>
              </p:cNvPr>
              <p:cNvSpPr/>
              <p:nvPr/>
            </p:nvSpPr>
            <p:spPr>
              <a:xfrm>
                <a:off x="3863752" y="3212976"/>
                <a:ext cx="4028384" cy="2532103"/>
              </a:xfrm>
              <a:prstGeom prst="rect">
                <a:avLst/>
              </a:prstGeom>
            </p:spPr>
            <p:txBody>
              <a:bodyPr wrap="square">
                <a:spAutoFit/>
              </a:bodyPr>
              <a:lstStyle/>
              <a:p>
                <a:pPr marL="285750" indent="-285750">
                  <a:buFont typeface="Wingdings" panose="05000000000000000000" pitchFamily="2" charset="2"/>
                  <a:buChar char="§"/>
                </a:pPr>
                <a:r>
                  <a:rPr lang="en-US" dirty="0"/>
                  <a:t>Estimate the distribution function of relative changes of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a:latin typeface="Cambria Math" panose="02040503050406030204" pitchFamily="18" charset="0"/>
                          </a:rPr>
                          <m:t>p</m:t>
                        </m:r>
                      </m:sub>
                    </m:sSub>
                  </m:oMath>
                </a14:m>
                <a:r>
                  <a:rPr lang="en-US" dirty="0"/>
                  <a:t> on a time scale of </a:t>
                </a:r>
                <a14:m>
                  <m:oMath xmlns:m="http://schemas.openxmlformats.org/officeDocument/2006/math">
                    <m:r>
                      <a:rPr lang="en-US" i="1">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6</m:t>
                    </m:r>
                  </m:oMath>
                </a14:m>
                <a:r>
                  <a:rPr lang="en-US" dirty="0"/>
                  <a:t> hours, i.e., </a:t>
                </a:r>
                <a14:m>
                  <m:oMath xmlns:m="http://schemas.openxmlformats.org/officeDocument/2006/math">
                    <m:r>
                      <a:rPr lang="en-US" b="0" i="1" smtClean="0">
                        <a:latin typeface="Cambria Math" panose="02040503050406030204" pitchFamily="18" charset="0"/>
                      </a:rPr>
                      <m:t>𝑃𝐷𝐹</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m:rPr>
                                    <m:sty m:val="p"/>
                                  </m:rPr>
                                  <a:rPr lang="en-US" b="0" i="0" smtClean="0">
                                    <a:latin typeface="Cambria Math" panose="02040503050406030204" pitchFamily="18" charset="0"/>
                                  </a:rPr>
                                  <m:t>p</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 + 6 </m:t>
                            </m:r>
                            <m:r>
                              <m:rPr>
                                <m:sty m:val="p"/>
                              </m:rPr>
                              <a:rPr lang="en-US" b="0" i="0" smtClean="0">
                                <a:latin typeface="Cambria Math" panose="02040503050406030204" pitchFamily="18" charset="0"/>
                              </a:rPr>
                              <m:t>h</m:t>
                            </m:r>
                            <m:r>
                              <a:rPr lang="en-US" b="0" i="1" smtClean="0">
                                <a:latin typeface="Cambria Math" panose="02040503050406030204" pitchFamily="18" charset="0"/>
                              </a:rPr>
                              <m:t>)</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m:rPr>
                                    <m:sty m:val="p"/>
                                  </m:rPr>
                                  <a:rPr lang="en-US" b="0" i="0" smtClean="0">
                                    <a:latin typeface="Cambria Math" panose="02040503050406030204" pitchFamily="18" charset="0"/>
                                  </a:rPr>
                                  <m:t>p</m:t>
                                </m:r>
                              </m:sub>
                            </m:sSub>
                          </m:den>
                        </m:f>
                      </m:e>
                    </m:d>
                  </m:oMath>
                </a14:m>
                <a:r>
                  <a:rPr lang="en-US" dirty="0"/>
                  <a:t> </a:t>
                </a:r>
              </a:p>
              <a:p>
                <a:pPr marL="285750" indent="-285750">
                  <a:buFont typeface="Wingdings" panose="05000000000000000000" pitchFamily="2" charset="2"/>
                  <a:buChar char="§"/>
                </a:pPr>
                <a:endParaRPr lang="en-US" sz="800" dirty="0"/>
              </a:p>
              <a:p>
                <a:pPr marL="285750" indent="-285750">
                  <a:buFont typeface="Wingdings" panose="05000000000000000000" pitchFamily="2" charset="2"/>
                  <a:buChar char="§"/>
                </a:pPr>
                <a:r>
                  <a:rPr lang="en-US" dirty="0"/>
                  <a:t>We chose 6 hours because it roughly correspond to 2-3 hours of the downstream compressed plasma that was analyzed in average</a:t>
                </a:r>
              </a:p>
              <a:p>
                <a:pPr marL="285750" indent="-285750">
                  <a:buFont typeface="Wingdings" panose="05000000000000000000" pitchFamily="2" charset="2"/>
                  <a:buChar char="§"/>
                </a:pPr>
                <a:endParaRPr lang="en-US" sz="800" dirty="0"/>
              </a:p>
            </p:txBody>
          </p:sp>
        </mc:Choice>
        <mc:Fallback>
          <p:sp>
            <p:nvSpPr>
              <p:cNvPr id="3" name="Rectangle 2">
                <a:extLst>
                  <a:ext uri="{FF2B5EF4-FFF2-40B4-BE49-F238E27FC236}">
                    <a16:creationId xmlns:a16="http://schemas.microsoft.com/office/drawing/2014/main" id="{6241AB4B-BA09-400F-8C50-8B7B08952302}"/>
                  </a:ext>
                </a:extLst>
              </p:cNvPr>
              <p:cNvSpPr>
                <a:spLocks noRot="1" noChangeAspect="1" noMove="1" noResize="1" noEditPoints="1" noAdjustHandles="1" noChangeArrowheads="1" noChangeShapeType="1" noTextEdit="1"/>
              </p:cNvSpPr>
              <p:nvPr/>
            </p:nvSpPr>
            <p:spPr>
              <a:xfrm>
                <a:off x="3863752" y="3212976"/>
                <a:ext cx="4028384" cy="2532103"/>
              </a:xfrm>
              <a:prstGeom prst="rect">
                <a:avLst/>
              </a:prstGeom>
              <a:blipFill>
                <a:blip r:embed="rId7"/>
                <a:stretch>
                  <a:fillRect l="-1059" t="-1205" r="-908"/>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B5F8D057-C36B-4D86-AB96-BD5639944B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9053" y="3242565"/>
            <a:ext cx="3511296" cy="3511296"/>
          </a:xfrm>
          <a:prstGeom prst="rect">
            <a:avLst/>
          </a:prstGeom>
        </p:spPr>
      </p:pic>
      <p:sp>
        <p:nvSpPr>
          <p:cNvPr id="6" name="Rectangle 5">
            <a:extLst>
              <a:ext uri="{FF2B5EF4-FFF2-40B4-BE49-F238E27FC236}">
                <a16:creationId xmlns:a16="http://schemas.microsoft.com/office/drawing/2014/main" id="{1703C025-057D-4742-ADB6-EE49886CFD05}"/>
              </a:ext>
            </a:extLst>
          </p:cNvPr>
          <p:cNvSpPr/>
          <p:nvPr/>
        </p:nvSpPr>
        <p:spPr>
          <a:xfrm rot="5400000">
            <a:off x="5712339" y="5565985"/>
            <a:ext cx="410690" cy="369332"/>
          </a:xfrm>
          <a:prstGeom prst="rect">
            <a:avLst/>
          </a:prstGeom>
        </p:spPr>
        <p:txBody>
          <a:bodyPr wrap="none">
            <a:spAutoFit/>
          </a:bodyPr>
          <a:lstStyle/>
          <a:p>
            <a:r>
              <a:rPr lang="en-US" dirty="0">
                <a:sym typeface="Wingdings" panose="05000000000000000000" pitchFamily="2" charset="2"/>
              </a:rPr>
              <a:t></a:t>
            </a:r>
            <a:endParaRPr lang="en-US" dirty="0"/>
          </a:p>
        </p:txBody>
      </p:sp>
      <p:sp>
        <p:nvSpPr>
          <p:cNvPr id="7" name="Rectangle 6">
            <a:extLst>
              <a:ext uri="{FF2B5EF4-FFF2-40B4-BE49-F238E27FC236}">
                <a16:creationId xmlns:a16="http://schemas.microsoft.com/office/drawing/2014/main" id="{DA310504-5E6B-4495-B09D-6235AA066CDC}"/>
              </a:ext>
            </a:extLst>
          </p:cNvPr>
          <p:cNvSpPr/>
          <p:nvPr/>
        </p:nvSpPr>
        <p:spPr>
          <a:xfrm>
            <a:off x="3935760" y="5796159"/>
            <a:ext cx="4163432" cy="923330"/>
          </a:xfrm>
          <a:prstGeom prst="rect">
            <a:avLst/>
          </a:prstGeom>
        </p:spPr>
        <p:txBody>
          <a:bodyPr wrap="square">
            <a:spAutoFit/>
          </a:bodyPr>
          <a:lstStyle/>
          <a:p>
            <a:r>
              <a:rPr lang="en-US" dirty="0"/>
              <a:t>Roughly 70% of the spread (in terms of </a:t>
            </a:r>
            <a:r>
              <a:rPr lang="en-US" i="1" dirty="0"/>
              <a:t>CCIF</a:t>
            </a:r>
            <a:r>
              <a:rPr lang="en-US" dirty="0"/>
              <a:t>) is likely to be caused by the inherent changes of the upstream medium</a:t>
            </a:r>
          </a:p>
        </p:txBody>
      </p:sp>
      <p:sp>
        <p:nvSpPr>
          <p:cNvPr id="17" name="Rectangle 16">
            <a:extLst>
              <a:ext uri="{FF2B5EF4-FFF2-40B4-BE49-F238E27FC236}">
                <a16:creationId xmlns:a16="http://schemas.microsoft.com/office/drawing/2014/main" id="{6A4BEEE9-0A54-4920-8CCB-6253B7F104DD}"/>
              </a:ext>
            </a:extLst>
          </p:cNvPr>
          <p:cNvSpPr/>
          <p:nvPr/>
        </p:nvSpPr>
        <p:spPr>
          <a:xfrm>
            <a:off x="3647728" y="6073158"/>
            <a:ext cx="410690" cy="369332"/>
          </a:xfrm>
          <a:prstGeom prst="rect">
            <a:avLst/>
          </a:prstGeom>
        </p:spPr>
        <p:txBody>
          <a:bodyPr wrap="none">
            <a:spAutoFit/>
          </a:bodyPr>
          <a:lstStyle/>
          <a:p>
            <a:r>
              <a:rPr lang="en-US" dirty="0">
                <a:sym typeface="Wingdings" panose="05000000000000000000" pitchFamily="2" charset="2"/>
              </a:rPr>
              <a:t></a:t>
            </a:r>
            <a:endParaRPr lang="en-US" dirty="0"/>
          </a:p>
        </p:txBody>
      </p:sp>
      <mc:AlternateContent xmlns:mc="http://schemas.openxmlformats.org/markup-compatibility/2006">
        <mc:Choice xmlns:a14="http://schemas.microsoft.com/office/drawing/2010/main" Requires="a14">
          <p:sp>
            <p:nvSpPr>
              <p:cNvPr id="8" name="Rectangle 7">
                <a:extLst>
                  <a:ext uri="{FF2B5EF4-FFF2-40B4-BE49-F238E27FC236}">
                    <a16:creationId xmlns:a16="http://schemas.microsoft.com/office/drawing/2014/main" id="{D463B266-83CE-4E34-9E87-043BA0A1FD1B}"/>
                  </a:ext>
                </a:extLst>
              </p:cNvPr>
              <p:cNvSpPr/>
              <p:nvPr/>
            </p:nvSpPr>
            <p:spPr>
              <a:xfrm>
                <a:off x="2323810" y="4202029"/>
                <a:ext cx="1130246" cy="338554"/>
              </a:xfrm>
              <a:prstGeom prst="rect">
                <a:avLst/>
              </a:prstGeom>
            </p:spPr>
            <p:txBody>
              <a:bodyPr wrap="none">
                <a:spAutoFit/>
              </a:bodyPr>
              <a:lstStyle/>
              <a:p>
                <a:r>
                  <a:rPr lang="en-US" sz="1600" b="1" dirty="0"/>
                  <a:t>CCIF</a:t>
                </a:r>
                <a14:m>
                  <m:oMath xmlns:m="http://schemas.openxmlformats.org/officeDocument/2006/math">
                    <m:r>
                      <a:rPr lang="en-US" sz="1600" b="1" i="0" smtClean="0">
                        <a:latin typeface="Cambria Math" panose="02040503050406030204" pitchFamily="18" charset="0"/>
                        <a:ea typeface="Cambria Math" panose="02040503050406030204" pitchFamily="18" charset="0"/>
                      </a:rPr>
                      <m:t> </m:t>
                    </m:r>
                    <m:r>
                      <a:rPr lang="en-US" sz="1600" b="1"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𝟐</m:t>
                    </m:r>
                    <m:r>
                      <a:rPr lang="en-US" sz="1600" b="1"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𝟑</m:t>
                    </m:r>
                  </m:oMath>
                </a14:m>
                <a:endParaRPr lang="en-US" sz="1600" b="1" dirty="0"/>
              </a:p>
            </p:txBody>
          </p:sp>
        </mc:Choice>
        <mc:Fallback>
          <p:sp>
            <p:nvSpPr>
              <p:cNvPr id="8" name="Rectangle 7">
                <a:extLst>
                  <a:ext uri="{FF2B5EF4-FFF2-40B4-BE49-F238E27FC236}">
                    <a16:creationId xmlns:a16="http://schemas.microsoft.com/office/drawing/2014/main" id="{D463B266-83CE-4E34-9E87-043BA0A1FD1B}"/>
                  </a:ext>
                </a:extLst>
              </p:cNvPr>
              <p:cNvSpPr>
                <a:spLocks noRot="1" noChangeAspect="1" noMove="1" noResize="1" noEditPoints="1" noAdjustHandles="1" noChangeArrowheads="1" noChangeShapeType="1" noTextEdit="1"/>
              </p:cNvSpPr>
              <p:nvPr/>
            </p:nvSpPr>
            <p:spPr>
              <a:xfrm>
                <a:off x="2323810" y="4202029"/>
                <a:ext cx="1130246" cy="338554"/>
              </a:xfrm>
              <a:prstGeom prst="rect">
                <a:avLst/>
              </a:prstGeom>
              <a:blipFill>
                <a:blip r:embed="rId9"/>
                <a:stretch>
                  <a:fillRect l="-2688" t="-5357" b="-2142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Rectangle 18">
                <a:extLst>
                  <a:ext uri="{FF2B5EF4-FFF2-40B4-BE49-F238E27FC236}">
                    <a16:creationId xmlns:a16="http://schemas.microsoft.com/office/drawing/2014/main" id="{BD44D50E-303D-4035-A96B-9602AD622513}"/>
                  </a:ext>
                </a:extLst>
              </p:cNvPr>
              <p:cNvSpPr/>
              <p:nvPr/>
            </p:nvSpPr>
            <p:spPr>
              <a:xfrm>
                <a:off x="8832304" y="3645024"/>
                <a:ext cx="1130246" cy="338554"/>
              </a:xfrm>
              <a:prstGeom prst="rect">
                <a:avLst/>
              </a:prstGeom>
            </p:spPr>
            <p:txBody>
              <a:bodyPr wrap="none">
                <a:spAutoFit/>
              </a:bodyPr>
              <a:lstStyle/>
              <a:p>
                <a:r>
                  <a:rPr lang="en-US" sz="1600" b="1" dirty="0"/>
                  <a:t>CCIF</a:t>
                </a:r>
                <a14:m>
                  <m:oMath xmlns:m="http://schemas.openxmlformats.org/officeDocument/2006/math">
                    <m:r>
                      <a:rPr lang="en-US" sz="1600" b="1" i="0" smtClean="0">
                        <a:latin typeface="Cambria Math" panose="02040503050406030204" pitchFamily="18" charset="0"/>
                        <a:ea typeface="Cambria Math" panose="02040503050406030204" pitchFamily="18" charset="0"/>
                      </a:rPr>
                      <m:t> </m:t>
                    </m:r>
                    <m:r>
                      <a:rPr lang="en-US" sz="1600" b="1"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𝟑</m:t>
                    </m:r>
                    <m:r>
                      <a:rPr lang="en-US" sz="1600" b="1"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𝟑</m:t>
                    </m:r>
                  </m:oMath>
                </a14:m>
                <a:endParaRPr lang="en-US" sz="1600" b="1" dirty="0"/>
              </a:p>
            </p:txBody>
          </p:sp>
        </mc:Choice>
        <mc:Fallback>
          <p:sp>
            <p:nvSpPr>
              <p:cNvPr id="19" name="Rectangle 18">
                <a:extLst>
                  <a:ext uri="{FF2B5EF4-FFF2-40B4-BE49-F238E27FC236}">
                    <a16:creationId xmlns:a16="http://schemas.microsoft.com/office/drawing/2014/main" id="{BD44D50E-303D-4035-A96B-9602AD622513}"/>
                  </a:ext>
                </a:extLst>
              </p:cNvPr>
              <p:cNvSpPr>
                <a:spLocks noRot="1" noChangeAspect="1" noMove="1" noResize="1" noEditPoints="1" noAdjustHandles="1" noChangeArrowheads="1" noChangeShapeType="1" noTextEdit="1"/>
              </p:cNvSpPr>
              <p:nvPr/>
            </p:nvSpPr>
            <p:spPr>
              <a:xfrm>
                <a:off x="8832304" y="3645024"/>
                <a:ext cx="1130246" cy="338554"/>
              </a:xfrm>
              <a:prstGeom prst="rect">
                <a:avLst/>
              </a:prstGeom>
              <a:blipFill>
                <a:blip r:embed="rId10"/>
                <a:stretch>
                  <a:fillRect l="-3243" t="-5455" b="-23636"/>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306A0E63-815B-4C4C-9ACE-17562D86593E}"/>
              </a:ext>
            </a:extLst>
          </p:cNvPr>
          <p:cNvSpPr/>
          <p:nvPr/>
        </p:nvSpPr>
        <p:spPr>
          <a:xfrm>
            <a:off x="8010492" y="6073157"/>
            <a:ext cx="4062456" cy="738664"/>
          </a:xfrm>
          <a:prstGeom prst="rect">
            <a:avLst/>
          </a:prstGeom>
        </p:spPr>
        <p:txBody>
          <a:bodyPr wrap="square">
            <a:spAutoFit/>
          </a:bodyPr>
          <a:lstStyle/>
          <a:p>
            <a:r>
              <a:rPr lang="en-US" sz="1400" i="1" dirty="0"/>
              <a:t>CCIF –</a:t>
            </a:r>
            <a:r>
              <a:rPr lang="en-US" sz="1400" dirty="0"/>
              <a:t> Central Confidence Interval Factor, defined as the ratio of upper to lower value of central CI range (containing 68% of data)</a:t>
            </a:r>
          </a:p>
        </p:txBody>
      </p:sp>
    </p:spTree>
    <p:extLst>
      <p:ext uri="{BB962C8B-B14F-4D97-AF65-F5344CB8AC3E}">
        <p14:creationId xmlns:p14="http://schemas.microsoft.com/office/powerpoint/2010/main" val="1118055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C52FA7-E5AA-44C8-849B-4809FE859230}"/>
              </a:ext>
            </a:extLst>
          </p:cNvPr>
          <p:cNvSpPr txBox="1"/>
          <p:nvPr/>
        </p:nvSpPr>
        <p:spPr>
          <a:xfrm>
            <a:off x="3172315" y="236557"/>
            <a:ext cx="5847370" cy="523220"/>
          </a:xfrm>
          <a:prstGeom prst="rect">
            <a:avLst/>
          </a:prstGeom>
          <a:noFill/>
        </p:spPr>
        <p:txBody>
          <a:bodyPr wrap="none" rtlCol="0">
            <a:spAutoFit/>
          </a:bodyPr>
          <a:lstStyle/>
          <a:p>
            <a:r>
              <a:rPr lang="en-US" sz="2800" dirty="0"/>
              <a:t>Discussing the assumptions and errors </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5C9E43C3-EFC4-4BDD-93B9-C11DFB23285C}"/>
                  </a:ext>
                </a:extLst>
              </p:cNvPr>
              <p:cNvSpPr txBox="1"/>
              <p:nvPr/>
            </p:nvSpPr>
            <p:spPr>
              <a:xfrm>
                <a:off x="551385" y="1090158"/>
                <a:ext cx="7128792" cy="3970318"/>
              </a:xfrm>
              <a:prstGeom prst="rect">
                <a:avLst/>
              </a:prstGeom>
              <a:noFill/>
            </p:spPr>
            <p:txBody>
              <a:bodyPr wrap="square" rtlCol="0">
                <a:spAutoFit/>
              </a:bodyPr>
              <a:lstStyle/>
              <a:p>
                <a:pPr marL="285750" indent="-285750">
                  <a:buFont typeface="Wingdings" panose="05000000000000000000" pitchFamily="2" charset="2"/>
                  <a:buChar char="v"/>
                </a:pPr>
                <a:r>
                  <a:rPr lang="en-US" dirty="0"/>
                  <a:t>Evolution of compression and temperature ratio,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𝑅</m:t>
                        </m:r>
                      </m:e>
                      <m:sub>
                        <m:r>
                          <a:rPr lang="en-US" b="0" i="1" smtClean="0">
                            <a:latin typeface="Cambria Math" panose="02040503050406030204" pitchFamily="18" charset="0"/>
                            <a:ea typeface="Cambria Math" panose="02040503050406030204" pitchFamily="18" charset="0"/>
                          </a:rPr>
                          <m:t>𝑁</m:t>
                        </m:r>
                      </m:sub>
                    </m:sSub>
                  </m:oMath>
                </a14:m>
                <a:r>
                  <a:rPr lang="en-US" dirty="0"/>
                  <a:t> and</a:t>
                </a:r>
                <a:r>
                  <a:rPr lang="en-US" dirty="0">
                    <a:ea typeface="Cambria Math" panose="02040503050406030204" pitchFamily="18" charset="0"/>
                  </a:rPr>
                  <a:t>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𝑅</m:t>
                        </m:r>
                      </m:e>
                      <m:sub>
                        <m:r>
                          <a:rPr lang="en-US" i="1">
                            <a:latin typeface="Cambria Math" panose="02040503050406030204" pitchFamily="18" charset="0"/>
                            <a:ea typeface="Cambria Math" panose="02040503050406030204" pitchFamily="18" charset="0"/>
                          </a:rPr>
                          <m:t>𝑇</m:t>
                        </m:r>
                      </m:sub>
                    </m:sSub>
                  </m:oMath>
                </a14:m>
                <a:endParaRPr lang="en-US" dirty="0"/>
              </a:p>
              <a:p>
                <a:pPr marL="285750" indent="-285750">
                  <a:buFont typeface="Wingdings" panose="05000000000000000000" pitchFamily="2" charset="2"/>
                  <a:buChar char="v"/>
                </a:pPr>
                <a:endParaRPr lang="en-US" dirty="0"/>
              </a:p>
              <a:p>
                <a:pPr marL="742950" lvl="1" indent="-285750">
                  <a:buFont typeface="Wingdings" panose="05000000000000000000" pitchFamily="2" charset="2"/>
                  <a:buChar char="v"/>
                </a:pPr>
                <a:r>
                  <a:rPr lang="en-US" dirty="0"/>
                  <a:t>The observed trends could be, in principle explained in terms of changing temperature ratio with the distance from the Sun</a:t>
                </a:r>
              </a:p>
              <a:p>
                <a:pPr marL="742950" lvl="1" indent="-285750">
                  <a:buFont typeface="Wingdings" panose="05000000000000000000" pitchFamily="2" charset="2"/>
                  <a:buChar char="v"/>
                </a:pPr>
                <a:endParaRPr lang="en-US" dirty="0"/>
              </a:p>
              <a:p>
                <a:pPr marL="742950" lvl="1" indent="-285750">
                  <a:buFont typeface="Wingdings" panose="05000000000000000000" pitchFamily="2" charset="2"/>
                  <a:buChar char="v"/>
                </a:pPr>
                <a:r>
                  <a:rPr lang="en-US" dirty="0"/>
                  <a:t>However, we can estimate the same profile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𝑁</m:t>
                        </m:r>
                      </m:e>
                      <m:sub>
                        <m:r>
                          <m:rPr>
                            <m:sty m:val="p"/>
                          </m:rPr>
                          <a:rPr lang="en-US" b="0" i="0" smtClean="0">
                            <a:latin typeface="Cambria Math" panose="02040503050406030204" pitchFamily="18" charset="0"/>
                          </a:rPr>
                          <m:t>p</m:t>
                        </m:r>
                      </m:sub>
                    </m:sSub>
                  </m:oMath>
                </a14:m>
                <a:r>
                  <a:rPr lang="en-US" dirty="0"/>
                  <a:t> as a function of </a:t>
                </a:r>
                <a:r>
                  <a:rPr lang="en-US" i="1" dirty="0"/>
                  <a:t>D</a:t>
                </a:r>
                <a:r>
                  <a:rPr lang="en-US" dirty="0"/>
                  <a:t>) for the proton density</a:t>
                </a:r>
              </a:p>
              <a:p>
                <a:pPr marL="742950" lvl="1" indent="-285750">
                  <a:buFont typeface="Wingdings" panose="05000000000000000000" pitchFamily="2" charset="2"/>
                  <a:buChar char="v"/>
                </a:pPr>
                <a:endParaRPr lang="en-US" dirty="0"/>
              </a:p>
              <a:p>
                <a:pPr marL="742950" lvl="1" indent="-285750">
                  <a:buFont typeface="Wingdings" panose="05000000000000000000" pitchFamily="2" charset="2"/>
                  <a:buChar char="v"/>
                </a:pPr>
                <a:r>
                  <a:rPr lang="en-US" dirty="0"/>
                  <a:t>We clearly see, that it is a very nice constant, which strongly suggests that the density ratio is not changing (is not discernible on spatial scale of 0.2 AU) with distance </a:t>
                </a:r>
                <a:r>
                  <a:rPr lang="en-US" i="1" dirty="0"/>
                  <a:t>R</a:t>
                </a:r>
                <a:r>
                  <a:rPr lang="en-US" dirty="0"/>
                  <a:t> from the Sun</a:t>
                </a:r>
              </a:p>
              <a:p>
                <a:pPr marL="742950" lvl="1" indent="-285750">
                  <a:buFont typeface="Wingdings" panose="05000000000000000000" pitchFamily="2" charset="2"/>
                  <a:buChar char="v"/>
                </a:pPr>
                <a:endParaRPr lang="en-US" dirty="0"/>
              </a:p>
              <a:p>
                <a:pPr marL="742950" lvl="1" indent="-285750">
                  <a:buFont typeface="Wingdings" panose="05000000000000000000" pitchFamily="2" charset="2"/>
                  <a:buChar char="v"/>
                </a:pPr>
                <a:r>
                  <a:rPr lang="en-US" dirty="0"/>
                  <a:t>It is reasonable to assume then, that the temperature ratio is also not significantly changing with </a:t>
                </a:r>
                <a:r>
                  <a:rPr lang="en-US" i="1" dirty="0"/>
                  <a:t>R</a:t>
                </a:r>
              </a:p>
            </p:txBody>
          </p:sp>
        </mc:Choice>
        <mc:Fallback>
          <p:sp>
            <p:nvSpPr>
              <p:cNvPr id="12" name="TextBox 11">
                <a:extLst>
                  <a:ext uri="{FF2B5EF4-FFF2-40B4-BE49-F238E27FC236}">
                    <a16:creationId xmlns:a16="http://schemas.microsoft.com/office/drawing/2014/main" id="{5C9E43C3-EFC4-4BDD-93B9-C11DFB23285C}"/>
                  </a:ext>
                </a:extLst>
              </p:cNvPr>
              <p:cNvSpPr txBox="1">
                <a:spLocks noRot="1" noChangeAspect="1" noMove="1" noResize="1" noEditPoints="1" noAdjustHandles="1" noChangeArrowheads="1" noChangeShapeType="1" noTextEdit="1"/>
              </p:cNvSpPr>
              <p:nvPr/>
            </p:nvSpPr>
            <p:spPr>
              <a:xfrm>
                <a:off x="551385" y="1090158"/>
                <a:ext cx="7128792" cy="3970318"/>
              </a:xfrm>
              <a:prstGeom prst="rect">
                <a:avLst/>
              </a:prstGeom>
              <a:blipFill>
                <a:blip r:embed="rId3"/>
                <a:stretch>
                  <a:fillRect l="-513" t="-922" r="-513" b="-2151"/>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5415D9C9-31C8-4038-8C0A-604FD9DF93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4192" y="1196752"/>
            <a:ext cx="4096512" cy="4096512"/>
          </a:xfrm>
          <a:prstGeom prst="rect">
            <a:avLst/>
          </a:prstGeom>
        </p:spPr>
      </p:pic>
    </p:spTree>
    <p:extLst>
      <p:ext uri="{BB962C8B-B14F-4D97-AF65-F5344CB8AC3E}">
        <p14:creationId xmlns:p14="http://schemas.microsoft.com/office/powerpoint/2010/main" val="3839340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a:extLst>
                  <a:ext uri="{FF2B5EF4-FFF2-40B4-BE49-F238E27FC236}">
                    <a16:creationId xmlns:a16="http://schemas.microsoft.com/office/drawing/2014/main" id="{11951020-A627-4428-8DE5-108191DF3F7B}"/>
                  </a:ext>
                </a:extLst>
              </p:cNvPr>
              <p:cNvSpPr/>
              <p:nvPr/>
            </p:nvSpPr>
            <p:spPr>
              <a:xfrm>
                <a:off x="551384" y="955434"/>
                <a:ext cx="10873208" cy="5625130"/>
              </a:xfrm>
              <a:prstGeom prst="rect">
                <a:avLst/>
              </a:prstGeom>
            </p:spPr>
            <p:txBody>
              <a:bodyPr wrap="square">
                <a:spAutoFit/>
              </a:bodyPr>
              <a:lstStyle/>
              <a:p>
                <a:pPr marL="285750" indent="-285750">
                  <a:lnSpc>
                    <a:spcPct val="150000"/>
                  </a:lnSpc>
                  <a:buFont typeface="Wingdings" panose="05000000000000000000" pitchFamily="2" charset="2"/>
                  <a:buChar char="v"/>
                </a:pPr>
                <a:r>
                  <a:rPr lang="en-US" sz="2000" dirty="0"/>
                  <a:t>Qualitatively, the (median) profiles of specific entropy are consistent with the expectation that when the increase of turbulent fluctuations is small/big then the heating is small/big</a:t>
                </a:r>
              </a:p>
              <a:p>
                <a:pPr marL="285750" indent="-285750">
                  <a:lnSpc>
                    <a:spcPct val="150000"/>
                  </a:lnSpc>
                  <a:buFont typeface="Wingdings" panose="05000000000000000000" pitchFamily="2" charset="2"/>
                  <a:buChar char="v"/>
                </a:pPr>
                <a:r>
                  <a:rPr lang="en-US" sz="2000" dirty="0"/>
                  <a:t>Our preliminary results suggest that the we observed the heating of the downstream plasma that Is consistent with the turbulent scenario, where the energy that is needed for the explanation of the nonadiabatic temperature profile resides in the turbulent fluctuations of magnetic and velocity fields</a:t>
                </a:r>
              </a:p>
              <a:p>
                <a:pPr marL="800100" lvl="1" indent="-342900">
                  <a:lnSpc>
                    <a:spcPct val="150000"/>
                  </a:lnSpc>
                  <a:buFont typeface="Wingdings" panose="05000000000000000000" pitchFamily="2" charset="2"/>
                  <a:buChar char="Ø"/>
                </a:pPr>
                <a:r>
                  <a:rPr lang="en-US" sz="2000" dirty="0"/>
                  <a:t>What’s new is that we can observe this heating on spatial scales as small as 0.1 AU!</a:t>
                </a:r>
              </a:p>
              <a:p>
                <a:pPr marL="285750" indent="-285750">
                  <a:lnSpc>
                    <a:spcPct val="150000"/>
                  </a:lnSpc>
                  <a:buFont typeface="Wingdings" panose="05000000000000000000" pitchFamily="2" charset="2"/>
                  <a:buChar char="v"/>
                </a:pPr>
                <a:r>
                  <a:rPr lang="en-US" sz="2000" dirty="0"/>
                  <a:t>However, many assumptions were made in the analysis and a few effects may influence our results</a:t>
                </a:r>
              </a:p>
              <a:p>
                <a:pPr marL="800100" lvl="1" indent="-342900">
                  <a:lnSpc>
                    <a:spcPct val="150000"/>
                  </a:lnSpc>
                  <a:buFont typeface="Courier New" panose="02070309020205020404" pitchFamily="49" charset="0"/>
                  <a:buChar char="o"/>
                </a:pPr>
                <a:r>
                  <a:rPr lang="en-US" sz="2000" dirty="0"/>
                  <a:t>Role of the temperature anisotropy</a:t>
                </a:r>
                <a:endParaRPr lang="en-US" sz="2000" i="1" dirty="0">
                  <a:latin typeface="Cambria Math" panose="02040503050406030204" pitchFamily="18" charset="0"/>
                </a:endParaRPr>
              </a:p>
              <a:p>
                <a:pPr marL="1257300" lvl="2" indent="-342900">
                  <a:lnSpc>
                    <a:spcPct val="150000"/>
                  </a:lnSpc>
                  <a:buFont typeface="Arial" panose="020B0604020202020204" pitchFamily="34" charset="0"/>
                  <a:buChar char="•"/>
                </a:pP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𝑇</m:t>
                        </m:r>
                      </m:e>
                      <m:sub>
                        <m:r>
                          <a:rPr lang="en-US" sz="2000" i="1" smtClean="0">
                            <a:latin typeface="Cambria Math" panose="02040503050406030204" pitchFamily="18" charset="0"/>
                            <a:ea typeface="Cambria Math" panose="02040503050406030204" pitchFamily="18" charset="0"/>
                          </a:rPr>
                          <m:t>⊥</m:t>
                        </m:r>
                      </m:sub>
                    </m:sSub>
                  </m:oMath>
                </a14:m>
                <a:r>
                  <a:rPr lang="en-US" sz="2000" dirty="0"/>
                  <a:t> and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1">
                            <a:latin typeface="Cambria Math" panose="02040503050406030204" pitchFamily="18" charset="0"/>
                            <a:ea typeface="Cambria Math" panose="02040503050406030204" pitchFamily="18" charset="0"/>
                          </a:rPr>
                          <m:t>‖</m:t>
                        </m:r>
                      </m:sub>
                    </m:sSub>
                    <m:r>
                      <a:rPr lang="en-US" sz="2000" i="1">
                        <a:latin typeface="Cambria Math" panose="02040503050406030204" pitchFamily="18" charset="0"/>
                        <a:ea typeface="Cambria Math" panose="02040503050406030204" pitchFamily="18" charset="0"/>
                      </a:rPr>
                      <m:t> </m:t>
                    </m:r>
                  </m:oMath>
                </a14:m>
                <a:r>
                  <a:rPr lang="en-US" sz="2000" dirty="0"/>
                  <a:t> follow different power laws</a:t>
                </a:r>
              </a:p>
              <a:p>
                <a:pPr marL="1257300" lvl="2" indent="-342900">
                  <a:lnSpc>
                    <a:spcPct val="150000"/>
                  </a:lnSpc>
                  <a:buFont typeface="Arial" panose="020B0604020202020204" pitchFamily="34" charset="0"/>
                  <a:buChar char="•"/>
                </a:pPr>
                <a:r>
                  <a:rPr lang="en-US" sz="2000" dirty="0"/>
                  <a:t>Preferential turbulent heating</a:t>
                </a:r>
              </a:p>
              <a:p>
                <a:pPr marL="1257300" lvl="2" indent="-342900">
                  <a:lnSpc>
                    <a:spcPct val="150000"/>
                  </a:lnSpc>
                  <a:buFont typeface="Arial" panose="020B0604020202020204" pitchFamily="34" charset="0"/>
                  <a:buChar char="•"/>
                </a:pPr>
                <a14:m>
                  <m:oMath xmlns:m="http://schemas.openxmlformats.org/officeDocument/2006/math">
                    <m:sSub>
                      <m:sSubPr>
                        <m:ctrlPr>
                          <a:rPr lang="en-US" sz="2000" i="1">
                            <a:latin typeface="Cambria Math" panose="02040503050406030204" pitchFamily="18" charset="0"/>
                          </a:rPr>
                        </m:ctrlPr>
                      </m:sSubPr>
                      <m:e>
                        <m:r>
                          <a:rPr lang="en-US" sz="2000" b="0" i="1" smtClean="0">
                            <a:latin typeface="Cambria Math" panose="02040503050406030204" pitchFamily="18" charset="0"/>
                          </a:rPr>
                          <m:t>𝑅</m:t>
                        </m:r>
                      </m:e>
                      <m:sub>
                        <m:r>
                          <a:rPr lang="en-US" sz="2000" b="0" i="1" smtClean="0">
                            <a:latin typeface="Cambria Math" panose="02040503050406030204" pitchFamily="18" charset="0"/>
                          </a:rPr>
                          <m:t>𝑇</m:t>
                        </m:r>
                      </m:sub>
                    </m:sSub>
                    <m:r>
                      <a:rPr lang="en-US" sz="2000" i="1">
                        <a:latin typeface="Cambria Math" panose="02040503050406030204" pitchFamily="18" charset="0"/>
                        <a:ea typeface="Cambria Math" panose="02040503050406030204" pitchFamily="18" charset="0"/>
                      </a:rPr>
                      <m:t> </m:t>
                    </m:r>
                  </m:oMath>
                </a14:m>
                <a:r>
                  <a:rPr lang="en-US" sz="2000" dirty="0"/>
                  <a:t>can be different for parallel and perpendicular temperature</a:t>
                </a:r>
              </a:p>
              <a:p>
                <a:pPr marL="800100" lvl="1" indent="-342900">
                  <a:lnSpc>
                    <a:spcPct val="150000"/>
                  </a:lnSpc>
                  <a:buFont typeface="Courier New" panose="02070309020205020404" pitchFamily="49" charset="0"/>
                  <a:buChar char="o"/>
                </a:pPr>
                <a:r>
                  <a:rPr lang="en-US" sz="2000" dirty="0"/>
                  <a:t>IP shock changes (</a:t>
                </a:r>
                <a14:m>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𝜗</m:t>
                        </m:r>
                      </m:e>
                      <m:sub>
                        <m:r>
                          <a:rPr lang="en-US" sz="2000" i="1">
                            <a:latin typeface="Cambria Math" panose="02040503050406030204" pitchFamily="18" charset="0"/>
                            <a:ea typeface="Cambria Math" panose="02040503050406030204" pitchFamily="18" charset="0"/>
                          </a:rPr>
                          <m:t>𝐵𝑛</m:t>
                        </m:r>
                      </m:sub>
                    </m:sSub>
                    <m:r>
                      <a:rPr lang="en-US" sz="2000" i="1">
                        <a:latin typeface="Cambria Math" panose="02040503050406030204" pitchFamily="18" charset="0"/>
                        <a:ea typeface="Cambria Math" panose="02040503050406030204" pitchFamily="18" charset="0"/>
                      </a:rPr>
                      <m:t> </m:t>
                    </m:r>
                  </m:oMath>
                </a14:m>
                <a:r>
                  <a:rPr lang="en-US" sz="2000" dirty="0"/>
                  <a:t>, Mach number, … ) with radial distance, etc.</a:t>
                </a:r>
              </a:p>
            </p:txBody>
          </p:sp>
        </mc:Choice>
        <mc:Fallback>
          <p:sp>
            <p:nvSpPr>
              <p:cNvPr id="2" name="Rectangle 1">
                <a:extLst>
                  <a:ext uri="{FF2B5EF4-FFF2-40B4-BE49-F238E27FC236}">
                    <a16:creationId xmlns:a16="http://schemas.microsoft.com/office/drawing/2014/main" id="{11951020-A627-4428-8DE5-108191DF3F7B}"/>
                  </a:ext>
                </a:extLst>
              </p:cNvPr>
              <p:cNvSpPr>
                <a:spLocks noRot="1" noChangeAspect="1" noMove="1" noResize="1" noEditPoints="1" noAdjustHandles="1" noChangeArrowheads="1" noChangeShapeType="1" noTextEdit="1"/>
              </p:cNvSpPr>
              <p:nvPr/>
            </p:nvSpPr>
            <p:spPr>
              <a:xfrm>
                <a:off x="551384" y="955434"/>
                <a:ext cx="10873208" cy="5625130"/>
              </a:xfrm>
              <a:prstGeom prst="rect">
                <a:avLst/>
              </a:prstGeom>
              <a:blipFill>
                <a:blip r:embed="rId2"/>
                <a:stretch>
                  <a:fillRect l="-504" r="-561" b="-1193"/>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EC0150D1-1AD6-4832-B991-1D4DB2A9FC78}"/>
              </a:ext>
            </a:extLst>
          </p:cNvPr>
          <p:cNvSpPr txBox="1">
            <a:spLocks noChangeArrowheads="1"/>
          </p:cNvSpPr>
          <p:nvPr/>
        </p:nvSpPr>
        <p:spPr>
          <a:xfrm>
            <a:off x="1981200" y="166689"/>
            <a:ext cx="8224838" cy="8604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cs-CZ" sz="3600" dirty="0"/>
              <a:t>Preliminary conclusion and Discussion</a:t>
            </a:r>
            <a:endParaRPr lang="cs-CZ" altLang="cs-CZ" sz="3600" dirty="0"/>
          </a:p>
        </p:txBody>
      </p:sp>
    </p:spTree>
    <p:extLst>
      <p:ext uri="{BB962C8B-B14F-4D97-AF65-F5344CB8AC3E}">
        <p14:creationId xmlns:p14="http://schemas.microsoft.com/office/powerpoint/2010/main" val="3452955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6A689E-0C94-4FA8-A979-277F4CF67D4B}"/>
              </a:ext>
            </a:extLst>
          </p:cNvPr>
          <p:cNvSpPr/>
          <p:nvPr/>
        </p:nvSpPr>
        <p:spPr>
          <a:xfrm>
            <a:off x="2219654" y="1412776"/>
            <a:ext cx="7752692" cy="4154984"/>
          </a:xfrm>
          <a:prstGeom prst="rect">
            <a:avLst/>
          </a:prstGeom>
        </p:spPr>
        <p:txBody>
          <a:bodyPr wrap="square">
            <a:spAutoFit/>
          </a:bodyPr>
          <a:lstStyle/>
          <a:p>
            <a:pPr algn="ctr"/>
            <a:r>
              <a:rPr lang="en-US" sz="4400" dirty="0"/>
              <a:t>Thank you for your attention and I am looking forward to your</a:t>
            </a:r>
          </a:p>
          <a:p>
            <a:pPr algn="ctr"/>
            <a:r>
              <a:rPr lang="en-US" sz="4400" dirty="0"/>
              <a:t>Questions</a:t>
            </a:r>
          </a:p>
          <a:p>
            <a:pPr algn="ctr"/>
            <a:r>
              <a:rPr lang="en-US" sz="4400" dirty="0"/>
              <a:t>Suggestions</a:t>
            </a:r>
          </a:p>
          <a:p>
            <a:pPr algn="ctr"/>
            <a:r>
              <a:rPr lang="en-US" sz="4400" dirty="0"/>
              <a:t>Comments</a:t>
            </a:r>
          </a:p>
          <a:p>
            <a:pPr algn="ctr"/>
            <a:r>
              <a:rPr lang="en-US" sz="4400" dirty="0"/>
              <a:t>Criticism</a:t>
            </a:r>
          </a:p>
        </p:txBody>
      </p:sp>
    </p:spTree>
    <p:extLst>
      <p:ext uri="{BB962C8B-B14F-4D97-AF65-F5344CB8AC3E}">
        <p14:creationId xmlns:p14="http://schemas.microsoft.com/office/powerpoint/2010/main" val="1897945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C73C62C-A935-4B8F-99A1-3697DDAFC43F}"/>
              </a:ext>
            </a:extLst>
          </p:cNvPr>
          <p:cNvSpPr txBox="1">
            <a:spLocks noChangeArrowheads="1"/>
          </p:cNvSpPr>
          <p:nvPr/>
        </p:nvSpPr>
        <p:spPr>
          <a:xfrm>
            <a:off x="1981200" y="166689"/>
            <a:ext cx="8224838" cy="8604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cs-CZ" sz="3600" dirty="0"/>
              <a:t>References</a:t>
            </a:r>
            <a:endParaRPr lang="cs-CZ" altLang="cs-CZ" sz="3600" dirty="0"/>
          </a:p>
        </p:txBody>
      </p:sp>
      <p:sp>
        <p:nvSpPr>
          <p:cNvPr id="7" name="Rectangle 4">
            <a:extLst>
              <a:ext uri="{FF2B5EF4-FFF2-40B4-BE49-F238E27FC236}">
                <a16:creationId xmlns:a16="http://schemas.microsoft.com/office/drawing/2014/main" id="{8B7D02CA-5DB1-41BE-B84A-215732492FF7}"/>
              </a:ext>
            </a:extLst>
          </p:cNvPr>
          <p:cNvSpPr>
            <a:spLocks noChangeArrowheads="1"/>
          </p:cNvSpPr>
          <p:nvPr/>
        </p:nvSpPr>
        <p:spPr bwMode="auto">
          <a:xfrm rot="10800000" flipV="1">
            <a:off x="801031" y="1150224"/>
            <a:ext cx="10585176"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600" dirty="0"/>
              <a:t>Borovsky, J.E., </a:t>
            </a:r>
            <a:r>
              <a:rPr lang="en-US" sz="1600" b="1" dirty="0"/>
              <a:t>A Statistical Analysis of the Fluctuations in the Upstream and Downstream Plasmas of 109 Strong-	Compression Interplanetary Shocks at 1 AU</a:t>
            </a:r>
            <a:r>
              <a:rPr lang="en-US" altLang="en-US" sz="1600" dirty="0"/>
              <a:t>, Journal of Geophysical Research: Space Physics, Volume 125, Issue 6, 	article id. E27518, (2019)</a:t>
            </a:r>
          </a:p>
          <a:p>
            <a:pPr eaLnBrk="0" fontAlgn="base" hangingPunct="0">
              <a:spcBef>
                <a:spcPct val="0"/>
              </a:spcBef>
              <a:spcAft>
                <a:spcPct val="0"/>
              </a:spcAft>
            </a:pPr>
            <a:endParaRPr lang="en-US" altLang="en-US" sz="1600" dirty="0"/>
          </a:p>
          <a:p>
            <a:pPr eaLnBrk="0" fontAlgn="base" hangingPunct="0">
              <a:spcBef>
                <a:spcPct val="0"/>
              </a:spcBef>
              <a:spcAft>
                <a:spcPct val="0"/>
              </a:spcAft>
            </a:pPr>
            <a:r>
              <a:rPr lang="en-US" altLang="en-US" sz="1600" dirty="0"/>
              <a:t>Bruno, C.; Carbone, V., </a:t>
            </a:r>
            <a:r>
              <a:rPr lang="en-US" sz="1600" b="1" dirty="0"/>
              <a:t>The Solar Wind as a Turbulence Laboratory</a:t>
            </a:r>
            <a:r>
              <a:rPr lang="en-US" altLang="en-US" sz="1600" dirty="0"/>
              <a:t>, </a:t>
            </a:r>
            <a:r>
              <a:rPr lang="en-US" sz="1600" dirty="0"/>
              <a:t>Living Reviews in Solar Physics, Volume 10,	Issue 1, article 	id. 2, 208 pp. (2013)</a:t>
            </a:r>
          </a:p>
          <a:p>
            <a:pPr eaLnBrk="0" fontAlgn="base" hangingPunct="0">
              <a:spcBef>
                <a:spcPct val="0"/>
              </a:spcBef>
              <a:spcAft>
                <a:spcPct val="0"/>
              </a:spcAft>
            </a:pPr>
            <a:endParaRPr lang="en-US" altLang="en-US" sz="1600" dirty="0"/>
          </a:p>
          <a:p>
            <a:pPr eaLnBrk="0" fontAlgn="base" hangingPunct="0">
              <a:spcBef>
                <a:spcPct val="0"/>
              </a:spcBef>
              <a:spcAft>
                <a:spcPct val="0"/>
              </a:spcAft>
            </a:pPr>
            <a:r>
              <a:rPr lang="en-US" sz="1600" dirty="0" err="1"/>
              <a:t>Kivelson</a:t>
            </a:r>
            <a:r>
              <a:rPr lang="en-US" sz="1600" dirty="0"/>
              <a:t>, M.G.; Russell, C.T., </a:t>
            </a:r>
            <a:r>
              <a:rPr lang="en-US" sz="1600" b="1" dirty="0"/>
              <a:t>Introduction to Space Physics</a:t>
            </a:r>
            <a:r>
              <a:rPr lang="en-US" sz="1600" dirty="0"/>
              <a:t>, Cambridge: Cambridge University Press (1995)</a:t>
            </a:r>
            <a:endParaRPr lang="en-US" altLang="en-US" sz="1600" dirty="0"/>
          </a:p>
          <a:p>
            <a:pPr eaLnBrk="0" fontAlgn="base" hangingPunct="0">
              <a:spcBef>
                <a:spcPct val="0"/>
              </a:spcBef>
              <a:spcAft>
                <a:spcPct val="0"/>
              </a:spcAft>
            </a:pPr>
            <a:endParaRPr lang="en-US" altLang="en-US" sz="1600" dirty="0"/>
          </a:p>
          <a:p>
            <a:pPr eaLnBrk="0" fontAlgn="base" hangingPunct="0">
              <a:spcBef>
                <a:spcPct val="0"/>
              </a:spcBef>
              <a:spcAft>
                <a:spcPct val="0"/>
              </a:spcAft>
            </a:pPr>
            <a:r>
              <a:rPr lang="en-US" altLang="en-US" sz="1600" dirty="0" err="1"/>
              <a:t>Pitňa</a:t>
            </a:r>
            <a:r>
              <a:rPr lang="en-US" altLang="en-US" sz="1600" dirty="0"/>
              <a:t>, A.; </a:t>
            </a:r>
            <a:r>
              <a:rPr lang="en-US" altLang="en-US" sz="1600" dirty="0" err="1"/>
              <a:t>Šafránková</a:t>
            </a:r>
            <a:r>
              <a:rPr lang="en-US" altLang="en-US" sz="1600" dirty="0"/>
              <a:t>, J.; </a:t>
            </a:r>
            <a:r>
              <a:rPr lang="en-US" altLang="en-US" sz="1600" dirty="0" err="1"/>
              <a:t>Němeček</a:t>
            </a:r>
            <a:r>
              <a:rPr lang="en-US" altLang="en-US" sz="1600" dirty="0"/>
              <a:t>, Z.; </a:t>
            </a:r>
            <a:r>
              <a:rPr lang="en-US" altLang="en-US" sz="1600" dirty="0" err="1"/>
              <a:t>Goncharov</a:t>
            </a:r>
            <a:r>
              <a:rPr lang="en-US" altLang="en-US" sz="1600" dirty="0"/>
              <a:t>, O.; </a:t>
            </a:r>
            <a:r>
              <a:rPr lang="en-US" altLang="en-US" sz="1600" dirty="0" err="1"/>
              <a:t>Němec</a:t>
            </a:r>
            <a:r>
              <a:rPr lang="en-US" altLang="en-US" sz="1600" dirty="0"/>
              <a:t>, F.; </a:t>
            </a:r>
            <a:r>
              <a:rPr lang="en-US" altLang="en-US" sz="1600" dirty="0" err="1"/>
              <a:t>Přech</a:t>
            </a:r>
            <a:r>
              <a:rPr lang="en-US" altLang="en-US" sz="1600" dirty="0"/>
              <a:t>, L.; Chen, C. H. K.; </a:t>
            </a:r>
            <a:r>
              <a:rPr lang="en-US" altLang="en-US" sz="1600" dirty="0" err="1"/>
              <a:t>Zastenker</a:t>
            </a:r>
            <a:r>
              <a:rPr lang="en-US" altLang="en-US" sz="1600" dirty="0"/>
              <a:t>, G. N., </a:t>
            </a:r>
            <a:r>
              <a:rPr lang="en-US" sz="1600" b="1" dirty="0"/>
              <a:t>DENSITY 	FLUCTUATIONS UPSTREAM AND DOWNSTREAM OF INTERPLANETARY SHOCKS</a:t>
            </a:r>
            <a:r>
              <a:rPr lang="en-US" altLang="en-US" sz="1600" dirty="0"/>
              <a:t>, The Astrophysical Journal, 	Volume 819, Issue 1, article id. 41, 9 pp. (2016) </a:t>
            </a:r>
          </a:p>
          <a:p>
            <a:pPr eaLnBrk="0" fontAlgn="base" hangingPunct="0">
              <a:spcBef>
                <a:spcPct val="0"/>
              </a:spcBef>
              <a:spcAft>
                <a:spcPct val="0"/>
              </a:spcAft>
            </a:pPr>
            <a:endParaRPr lang="en-US" altLang="en-US" sz="1600" dirty="0"/>
          </a:p>
          <a:p>
            <a:pPr eaLnBrk="0" fontAlgn="base" hangingPunct="0">
              <a:spcBef>
                <a:spcPct val="0"/>
              </a:spcBef>
              <a:spcAft>
                <a:spcPct val="0"/>
              </a:spcAft>
            </a:pPr>
            <a:r>
              <a:rPr lang="en-US" altLang="en-US" sz="1600" dirty="0" err="1"/>
              <a:t>Pitňa</a:t>
            </a:r>
            <a:r>
              <a:rPr lang="en-US" altLang="en-US" sz="1600" dirty="0"/>
              <a:t>, A.; </a:t>
            </a:r>
            <a:r>
              <a:rPr lang="en-US" altLang="en-US" sz="1600" dirty="0" err="1"/>
              <a:t>Šafránková</a:t>
            </a:r>
            <a:r>
              <a:rPr lang="en-US" altLang="en-US" sz="1600" dirty="0"/>
              <a:t>, J; </a:t>
            </a:r>
            <a:r>
              <a:rPr lang="en-US" altLang="en-US" sz="1600" dirty="0" err="1"/>
              <a:t>Němeček</a:t>
            </a:r>
            <a:r>
              <a:rPr lang="en-US" altLang="en-US" sz="1600" dirty="0"/>
              <a:t>, Z.; </a:t>
            </a:r>
            <a:r>
              <a:rPr lang="en-US" altLang="en-US" sz="1600" dirty="0" err="1"/>
              <a:t>Franci</a:t>
            </a:r>
            <a:r>
              <a:rPr lang="en-US" altLang="en-US" sz="1600" dirty="0"/>
              <a:t>, L., </a:t>
            </a:r>
            <a:r>
              <a:rPr lang="en-US" sz="1600" b="1" dirty="0"/>
              <a:t>Decay of Solar Wind Turbulence behind Interplanetary Shocks</a:t>
            </a:r>
            <a:r>
              <a:rPr lang="en-US" altLang="en-US" sz="1600" dirty="0"/>
              <a:t>, The 	Astrophysical Journal, Volume 844, Issue 1, article id. 51, 10 pp. (2017)</a:t>
            </a:r>
          </a:p>
          <a:p>
            <a:pPr eaLnBrk="0" fontAlgn="base" hangingPunct="0">
              <a:spcBef>
                <a:spcPct val="0"/>
              </a:spcBef>
              <a:spcAft>
                <a:spcPct val="0"/>
              </a:spcAft>
            </a:pPr>
            <a:endParaRPr lang="en-US" altLang="en-US" sz="1600" dirty="0"/>
          </a:p>
          <a:p>
            <a:pPr eaLnBrk="0" fontAlgn="base" hangingPunct="0">
              <a:spcBef>
                <a:spcPct val="0"/>
              </a:spcBef>
              <a:spcAft>
                <a:spcPct val="0"/>
              </a:spcAft>
            </a:pPr>
            <a:r>
              <a:rPr lang="en-US" altLang="en-US" sz="1600" dirty="0" err="1"/>
              <a:t>Pitňa</a:t>
            </a:r>
            <a:r>
              <a:rPr lang="en-US" altLang="en-US" sz="1600" dirty="0"/>
              <a:t>, A.; </a:t>
            </a:r>
            <a:r>
              <a:rPr lang="en-US" altLang="en-US" sz="1600" dirty="0" err="1"/>
              <a:t>Šafránková</a:t>
            </a:r>
            <a:r>
              <a:rPr lang="en-US" altLang="en-US" sz="1600" dirty="0"/>
              <a:t>, J.; </a:t>
            </a:r>
            <a:r>
              <a:rPr lang="en-US" altLang="en-US" sz="1600" dirty="0" err="1"/>
              <a:t>Němeček</a:t>
            </a:r>
            <a:r>
              <a:rPr lang="en-US" altLang="en-US" sz="1600" dirty="0"/>
              <a:t>, Z.; </a:t>
            </a:r>
            <a:r>
              <a:rPr lang="cs-CZ" altLang="en-US" sz="1600" dirty="0" err="1"/>
              <a:t>Ďurovcová</a:t>
            </a:r>
            <a:r>
              <a:rPr lang="cs-CZ" altLang="en-US" sz="1600" dirty="0"/>
              <a:t>, T.</a:t>
            </a:r>
            <a:r>
              <a:rPr lang="en-US" altLang="en-US" sz="1600" dirty="0"/>
              <a:t>; </a:t>
            </a:r>
            <a:r>
              <a:rPr lang="en-US" altLang="en-US" sz="1600" dirty="0" err="1"/>
              <a:t>Kis</a:t>
            </a:r>
            <a:r>
              <a:rPr lang="en-US" altLang="en-US" sz="1600" dirty="0"/>
              <a:t>, A., </a:t>
            </a:r>
            <a:r>
              <a:rPr lang="en-US" sz="1600" b="1" dirty="0"/>
              <a:t>Turbulence Upstream and Downstream of Interplanetary Shocks</a:t>
            </a:r>
            <a:r>
              <a:rPr lang="en-US" altLang="en-US" sz="1600" dirty="0"/>
              <a:t>, 	</a:t>
            </a:r>
            <a:r>
              <a:rPr lang="en-US" sz="1600" dirty="0"/>
              <a:t>Front. Phys.,</a:t>
            </a:r>
            <a:r>
              <a:rPr lang="en-US" altLang="en-US" sz="1600" dirty="0"/>
              <a:t> accepted (2021), </a:t>
            </a:r>
            <a:r>
              <a:rPr lang="en-US" sz="1600" dirty="0" err="1"/>
              <a:t>doi</a:t>
            </a:r>
            <a:r>
              <a:rPr lang="en-US" sz="1600" dirty="0"/>
              <a:t>: 10.3389/fphy.2020.626768</a:t>
            </a:r>
          </a:p>
          <a:p>
            <a:pPr eaLnBrk="0" fontAlgn="base" hangingPunct="0">
              <a:spcBef>
                <a:spcPct val="0"/>
              </a:spcBef>
              <a:spcAft>
                <a:spcPct val="0"/>
              </a:spcAft>
            </a:pPr>
            <a:endParaRPr lang="en-US" altLang="en-US" sz="1600" dirty="0"/>
          </a:p>
          <a:p>
            <a:pPr eaLnBrk="0" fontAlgn="base" hangingPunct="0">
              <a:spcBef>
                <a:spcPct val="0"/>
              </a:spcBef>
              <a:spcAft>
                <a:spcPct val="0"/>
              </a:spcAft>
            </a:pPr>
            <a:r>
              <a:rPr lang="en-US" sz="1600" dirty="0"/>
              <a:t>Smith, C.W.; Vasquez, B.J., </a:t>
            </a:r>
            <a:r>
              <a:rPr lang="en-US" sz="1600" b="1" dirty="0"/>
              <a:t>Driving and Dissipation of Solar-</a:t>
            </a:r>
            <a:r>
              <a:rPr lang="en-US" sz="1600" b="1" dirty="0" err="1"/>
              <a:t>WindTurbulence</a:t>
            </a:r>
            <a:r>
              <a:rPr lang="en-US" sz="1600" b="1" dirty="0"/>
              <a:t>: What is the Evidence?</a:t>
            </a:r>
            <a:r>
              <a:rPr lang="en-US" sz="1600" dirty="0"/>
              <a:t> Front. Astron. Space Sci. 	7:611909 (2021)</a:t>
            </a:r>
          </a:p>
        </p:txBody>
      </p:sp>
    </p:spTree>
    <p:extLst>
      <p:ext uri="{BB962C8B-B14F-4D97-AF65-F5344CB8AC3E}">
        <p14:creationId xmlns:p14="http://schemas.microsoft.com/office/powerpoint/2010/main" val="1053807346"/>
      </p:ext>
    </p:extLst>
  </p:cSld>
  <p:clrMapOvr>
    <a:masterClrMapping/>
  </p:clrMapOvr>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61050</TotalTime>
  <Words>2503</Words>
  <Application>Microsoft Office PowerPoint</Application>
  <PresentationFormat>Widescreen</PresentationFormat>
  <Paragraphs>264</Paragraphs>
  <Slides>16</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Cambria</vt:lpstr>
      <vt:lpstr>Cambria Math</vt:lpstr>
      <vt:lpstr>Courier New</vt:lpstr>
      <vt:lpstr>Helvetica</vt:lpstr>
      <vt:lpstr>Wingdings</vt:lpstr>
      <vt:lpstr>Motiv systému Office</vt:lpstr>
      <vt:lpstr>On the interaction of interplanetary shocks and solar wind turbulence</vt:lpstr>
      <vt:lpstr>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Relaxace MHD turbulence ve slunečním větru po přechodu meziplanetární rázový vlny</dc:title>
  <dc:creator>Alexander Pitna</dc:creator>
  <cp:lastModifiedBy>Alexander Pitna</cp:lastModifiedBy>
  <cp:revision>773</cp:revision>
  <cp:lastPrinted>2019-09-25T14:40:26Z</cp:lastPrinted>
  <dcterms:created xsi:type="dcterms:W3CDTF">2017-01-12T16:24:06Z</dcterms:created>
  <dcterms:modified xsi:type="dcterms:W3CDTF">2021-04-27T10:23:23Z</dcterms:modified>
</cp:coreProperties>
</file>