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76" r:id="rId2"/>
    <p:sldId id="279" r:id="rId3"/>
    <p:sldId id="286" r:id="rId4"/>
    <p:sldId id="287" r:id="rId5"/>
    <p:sldId id="288" r:id="rId6"/>
    <p:sldId id="280" r:id="rId7"/>
    <p:sldId id="289" r:id="rId8"/>
    <p:sldId id="290" r:id="rId9"/>
    <p:sldId id="291" r:id="rId10"/>
    <p:sldId id="292" r:id="rId11"/>
    <p:sldId id="293" r:id="rId12"/>
    <p:sldId id="294" r:id="rId13"/>
    <p:sldId id="281" r:id="rId14"/>
    <p:sldId id="282" r:id="rId15"/>
    <p:sldId id="295" r:id="rId16"/>
    <p:sldId id="297" r:id="rId17"/>
    <p:sldId id="298" r:id="rId18"/>
    <p:sldId id="296" r:id="rId19"/>
    <p:sldId id="283" r:id="rId20"/>
    <p:sldId id="284" r:id="rId21"/>
    <p:sldId id="28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D6B2"/>
    <a:srgbClr val="C5AFE3"/>
    <a:srgbClr val="F3B2D7"/>
    <a:srgbClr val="E4AD7F"/>
    <a:srgbClr val="F3A9D7"/>
    <a:srgbClr val="FF2F92"/>
    <a:srgbClr val="929000"/>
    <a:srgbClr val="941100"/>
    <a:srgbClr val="FF8AD8"/>
    <a:srgbClr val="99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69"/>
  </p:normalViewPr>
  <p:slideViewPr>
    <p:cSldViewPr snapToGrid="0" snapToObjects="1">
      <p:cViewPr varScale="1">
        <p:scale>
          <a:sx n="87" d="100"/>
          <a:sy n="87" d="100"/>
        </p:scale>
        <p:origin x="1000"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1877C2-AE83-8947-8F07-7C029AED16FE}" type="datetimeFigureOut">
              <a:rPr lang="en-US" smtClean="0"/>
              <a:t>4/28/21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E0C235-0AC1-7743-80FA-38074841480C}" type="slidenum">
              <a:rPr lang="en-US" smtClean="0"/>
              <a:t>‹#›</a:t>
            </a:fld>
            <a:endParaRPr lang="en-US"/>
          </a:p>
        </p:txBody>
      </p:sp>
    </p:spTree>
    <p:extLst>
      <p:ext uri="{BB962C8B-B14F-4D97-AF65-F5344CB8AC3E}">
        <p14:creationId xmlns:p14="http://schemas.microsoft.com/office/powerpoint/2010/main" val="4064774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E0C235-0AC1-7743-80FA-38074841480C}" type="slidenum">
              <a:rPr lang="en-US" smtClean="0"/>
              <a:t>9</a:t>
            </a:fld>
            <a:endParaRPr lang="en-US"/>
          </a:p>
        </p:txBody>
      </p:sp>
    </p:spTree>
    <p:extLst>
      <p:ext uri="{BB962C8B-B14F-4D97-AF65-F5344CB8AC3E}">
        <p14:creationId xmlns:p14="http://schemas.microsoft.com/office/powerpoint/2010/main" val="4085484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E0C235-0AC1-7743-80FA-38074841480C}" type="slidenum">
              <a:rPr lang="en-US" smtClean="0"/>
              <a:t>11</a:t>
            </a:fld>
            <a:endParaRPr lang="en-US"/>
          </a:p>
        </p:txBody>
      </p:sp>
    </p:spTree>
    <p:extLst>
      <p:ext uri="{BB962C8B-B14F-4D97-AF65-F5344CB8AC3E}">
        <p14:creationId xmlns:p14="http://schemas.microsoft.com/office/powerpoint/2010/main" val="663553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0C28A-B5E7-3141-833C-12ACB571A1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4818D3E-9884-2645-A89E-8DAD559D60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86CB12F-F00F-0242-AC86-260B0CD19F99}"/>
              </a:ext>
            </a:extLst>
          </p:cNvPr>
          <p:cNvSpPr>
            <a:spLocks noGrp="1"/>
          </p:cNvSpPr>
          <p:nvPr>
            <p:ph type="dt" sz="half" idx="10"/>
          </p:nvPr>
        </p:nvSpPr>
        <p:spPr/>
        <p:txBody>
          <a:bodyPr/>
          <a:lstStyle/>
          <a:p>
            <a:fld id="{749925C9-2B44-EE46-A45E-AFE32E9A808E}" type="datetimeFigureOut">
              <a:rPr lang="en-US" smtClean="0"/>
              <a:t>4/28/21</a:t>
            </a:fld>
            <a:endParaRPr lang="en-US"/>
          </a:p>
        </p:txBody>
      </p:sp>
      <p:sp>
        <p:nvSpPr>
          <p:cNvPr id="5" name="Footer Placeholder 4">
            <a:extLst>
              <a:ext uri="{FF2B5EF4-FFF2-40B4-BE49-F238E27FC236}">
                <a16:creationId xmlns:a16="http://schemas.microsoft.com/office/drawing/2014/main" id="{80CA9D17-7BF2-4A40-88A3-587F22716E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32DCE5-93B0-134A-92EC-3C76A8FBC1E5}"/>
              </a:ext>
            </a:extLst>
          </p:cNvPr>
          <p:cNvSpPr>
            <a:spLocks noGrp="1"/>
          </p:cNvSpPr>
          <p:nvPr>
            <p:ph type="sldNum" sz="quarter" idx="12"/>
          </p:nvPr>
        </p:nvSpPr>
        <p:spPr/>
        <p:txBody>
          <a:bodyPr/>
          <a:lstStyle/>
          <a:p>
            <a:fld id="{2040CD5B-ED5C-1F44-9B3C-E209E16A70C8}" type="slidenum">
              <a:rPr lang="en-US" smtClean="0"/>
              <a:t>‹#›</a:t>
            </a:fld>
            <a:endParaRPr lang="en-US"/>
          </a:p>
        </p:txBody>
      </p:sp>
    </p:spTree>
    <p:extLst>
      <p:ext uri="{BB962C8B-B14F-4D97-AF65-F5344CB8AC3E}">
        <p14:creationId xmlns:p14="http://schemas.microsoft.com/office/powerpoint/2010/main" val="16934638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44627-7EBE-E947-91DB-5172FF1EDF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6483D4-ECA1-9E42-968A-60A4955974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DF1BB7-3D1E-0641-A448-730828E95698}"/>
              </a:ext>
            </a:extLst>
          </p:cNvPr>
          <p:cNvSpPr>
            <a:spLocks noGrp="1"/>
          </p:cNvSpPr>
          <p:nvPr>
            <p:ph type="dt" sz="half" idx="10"/>
          </p:nvPr>
        </p:nvSpPr>
        <p:spPr/>
        <p:txBody>
          <a:bodyPr/>
          <a:lstStyle/>
          <a:p>
            <a:fld id="{749925C9-2B44-EE46-A45E-AFE32E9A808E}" type="datetimeFigureOut">
              <a:rPr lang="en-US" smtClean="0"/>
              <a:t>4/28/21</a:t>
            </a:fld>
            <a:endParaRPr lang="en-US"/>
          </a:p>
        </p:txBody>
      </p:sp>
      <p:sp>
        <p:nvSpPr>
          <p:cNvPr id="5" name="Footer Placeholder 4">
            <a:extLst>
              <a:ext uri="{FF2B5EF4-FFF2-40B4-BE49-F238E27FC236}">
                <a16:creationId xmlns:a16="http://schemas.microsoft.com/office/drawing/2014/main" id="{27122B03-0C92-A249-A883-7E1283B847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67B94C-2493-C344-9750-8D5ECBB9B356}"/>
              </a:ext>
            </a:extLst>
          </p:cNvPr>
          <p:cNvSpPr>
            <a:spLocks noGrp="1"/>
          </p:cNvSpPr>
          <p:nvPr>
            <p:ph type="sldNum" sz="quarter" idx="12"/>
          </p:nvPr>
        </p:nvSpPr>
        <p:spPr/>
        <p:txBody>
          <a:bodyPr/>
          <a:lstStyle/>
          <a:p>
            <a:fld id="{2040CD5B-ED5C-1F44-9B3C-E209E16A70C8}" type="slidenum">
              <a:rPr lang="en-US" smtClean="0"/>
              <a:t>‹#›</a:t>
            </a:fld>
            <a:endParaRPr lang="en-US"/>
          </a:p>
        </p:txBody>
      </p:sp>
    </p:spTree>
    <p:extLst>
      <p:ext uri="{BB962C8B-B14F-4D97-AF65-F5344CB8AC3E}">
        <p14:creationId xmlns:p14="http://schemas.microsoft.com/office/powerpoint/2010/main" val="67338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13F0E-B924-794C-896F-A2E15907D1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79ACCD3-08F3-684E-B5E6-6478A7C890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9C1BB7-CD8A-0643-A25E-3D47EE7B4B35}"/>
              </a:ext>
            </a:extLst>
          </p:cNvPr>
          <p:cNvSpPr>
            <a:spLocks noGrp="1"/>
          </p:cNvSpPr>
          <p:nvPr>
            <p:ph type="dt" sz="half" idx="10"/>
          </p:nvPr>
        </p:nvSpPr>
        <p:spPr/>
        <p:txBody>
          <a:bodyPr/>
          <a:lstStyle/>
          <a:p>
            <a:fld id="{749925C9-2B44-EE46-A45E-AFE32E9A808E}" type="datetimeFigureOut">
              <a:rPr lang="en-US" smtClean="0"/>
              <a:t>4/28/21</a:t>
            </a:fld>
            <a:endParaRPr lang="en-US"/>
          </a:p>
        </p:txBody>
      </p:sp>
      <p:sp>
        <p:nvSpPr>
          <p:cNvPr id="5" name="Footer Placeholder 4">
            <a:extLst>
              <a:ext uri="{FF2B5EF4-FFF2-40B4-BE49-F238E27FC236}">
                <a16:creationId xmlns:a16="http://schemas.microsoft.com/office/drawing/2014/main" id="{72AD4029-8203-0041-9C39-9C6393FFA2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B8C036-A489-014C-BE8F-56CCBF20C367}"/>
              </a:ext>
            </a:extLst>
          </p:cNvPr>
          <p:cNvSpPr>
            <a:spLocks noGrp="1"/>
          </p:cNvSpPr>
          <p:nvPr>
            <p:ph type="sldNum" sz="quarter" idx="12"/>
          </p:nvPr>
        </p:nvSpPr>
        <p:spPr/>
        <p:txBody>
          <a:bodyPr/>
          <a:lstStyle/>
          <a:p>
            <a:fld id="{2040CD5B-ED5C-1F44-9B3C-E209E16A70C8}" type="slidenum">
              <a:rPr lang="en-US" smtClean="0"/>
              <a:t>‹#›</a:t>
            </a:fld>
            <a:endParaRPr lang="en-US"/>
          </a:p>
        </p:txBody>
      </p:sp>
    </p:spTree>
    <p:extLst>
      <p:ext uri="{BB962C8B-B14F-4D97-AF65-F5344CB8AC3E}">
        <p14:creationId xmlns:p14="http://schemas.microsoft.com/office/powerpoint/2010/main" val="12278498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62DAF-DF3F-3D4B-9896-B97030BB60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9A7C4C-7F68-7841-9BDE-260E6CF371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9DD9F76-2DAF-C141-84C7-D36E81AADBE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77319E4-6228-2745-96C8-1AF3E2351125}"/>
              </a:ext>
            </a:extLst>
          </p:cNvPr>
          <p:cNvSpPr>
            <a:spLocks noGrp="1"/>
          </p:cNvSpPr>
          <p:nvPr>
            <p:ph type="dt" sz="half" idx="10"/>
          </p:nvPr>
        </p:nvSpPr>
        <p:spPr/>
        <p:txBody>
          <a:bodyPr/>
          <a:lstStyle/>
          <a:p>
            <a:fld id="{749925C9-2B44-EE46-A45E-AFE32E9A808E}" type="datetimeFigureOut">
              <a:rPr lang="en-US" smtClean="0"/>
              <a:t>4/28/21</a:t>
            </a:fld>
            <a:endParaRPr lang="en-US"/>
          </a:p>
        </p:txBody>
      </p:sp>
      <p:sp>
        <p:nvSpPr>
          <p:cNvPr id="6" name="Footer Placeholder 5">
            <a:extLst>
              <a:ext uri="{FF2B5EF4-FFF2-40B4-BE49-F238E27FC236}">
                <a16:creationId xmlns:a16="http://schemas.microsoft.com/office/drawing/2014/main" id="{C792D899-5061-B947-AF1F-B1939EA9D9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2572F7-6F90-264B-9BA2-E24C2D97186D}"/>
              </a:ext>
            </a:extLst>
          </p:cNvPr>
          <p:cNvSpPr>
            <a:spLocks noGrp="1"/>
          </p:cNvSpPr>
          <p:nvPr>
            <p:ph type="sldNum" sz="quarter" idx="12"/>
          </p:nvPr>
        </p:nvSpPr>
        <p:spPr/>
        <p:txBody>
          <a:bodyPr/>
          <a:lstStyle/>
          <a:p>
            <a:fld id="{2040CD5B-ED5C-1F44-9B3C-E209E16A70C8}" type="slidenum">
              <a:rPr lang="en-US" smtClean="0"/>
              <a:t>‹#›</a:t>
            </a:fld>
            <a:endParaRPr lang="en-US"/>
          </a:p>
        </p:txBody>
      </p:sp>
    </p:spTree>
    <p:extLst>
      <p:ext uri="{BB962C8B-B14F-4D97-AF65-F5344CB8AC3E}">
        <p14:creationId xmlns:p14="http://schemas.microsoft.com/office/powerpoint/2010/main" val="14138404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00B15-4E1A-D64C-81EF-5AAB5C8AD6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4BEB4E-A252-994E-8D2D-D5CA67F422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EB8272-3458-604D-AD05-A194A7A1B6E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246EFD7-73F1-6940-B22A-9D10FE6F04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96A3E05-A416-C749-8C79-5DF4183A77A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ABD1D9-F0CB-3F4B-BF77-7DACDF8BF27B}"/>
              </a:ext>
            </a:extLst>
          </p:cNvPr>
          <p:cNvSpPr>
            <a:spLocks noGrp="1"/>
          </p:cNvSpPr>
          <p:nvPr>
            <p:ph type="dt" sz="half" idx="10"/>
          </p:nvPr>
        </p:nvSpPr>
        <p:spPr/>
        <p:txBody>
          <a:bodyPr/>
          <a:lstStyle/>
          <a:p>
            <a:fld id="{749925C9-2B44-EE46-A45E-AFE32E9A808E}" type="datetimeFigureOut">
              <a:rPr lang="en-US" smtClean="0"/>
              <a:t>4/28/21</a:t>
            </a:fld>
            <a:endParaRPr lang="en-US"/>
          </a:p>
        </p:txBody>
      </p:sp>
      <p:sp>
        <p:nvSpPr>
          <p:cNvPr id="8" name="Footer Placeholder 7">
            <a:extLst>
              <a:ext uri="{FF2B5EF4-FFF2-40B4-BE49-F238E27FC236}">
                <a16:creationId xmlns:a16="http://schemas.microsoft.com/office/drawing/2014/main" id="{3D6F8E8D-2FB1-DD4F-869E-5FAA298EA60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9A97C83-AAB0-A247-93DF-ADE74D41018B}"/>
              </a:ext>
            </a:extLst>
          </p:cNvPr>
          <p:cNvSpPr>
            <a:spLocks noGrp="1"/>
          </p:cNvSpPr>
          <p:nvPr>
            <p:ph type="sldNum" sz="quarter" idx="12"/>
          </p:nvPr>
        </p:nvSpPr>
        <p:spPr/>
        <p:txBody>
          <a:bodyPr/>
          <a:lstStyle/>
          <a:p>
            <a:fld id="{2040CD5B-ED5C-1F44-9B3C-E209E16A70C8}" type="slidenum">
              <a:rPr lang="en-US" smtClean="0"/>
              <a:t>‹#›</a:t>
            </a:fld>
            <a:endParaRPr lang="en-US"/>
          </a:p>
        </p:txBody>
      </p:sp>
    </p:spTree>
    <p:extLst>
      <p:ext uri="{BB962C8B-B14F-4D97-AF65-F5344CB8AC3E}">
        <p14:creationId xmlns:p14="http://schemas.microsoft.com/office/powerpoint/2010/main" val="27516041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D3759-CA98-2F4F-88F7-3089CA88A55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DA42A6-639C-7D40-AE6F-E0CD6A45B62D}"/>
              </a:ext>
            </a:extLst>
          </p:cNvPr>
          <p:cNvSpPr>
            <a:spLocks noGrp="1"/>
          </p:cNvSpPr>
          <p:nvPr>
            <p:ph type="dt" sz="half" idx="10"/>
          </p:nvPr>
        </p:nvSpPr>
        <p:spPr/>
        <p:txBody>
          <a:bodyPr/>
          <a:lstStyle/>
          <a:p>
            <a:fld id="{749925C9-2B44-EE46-A45E-AFE32E9A808E}" type="datetimeFigureOut">
              <a:rPr lang="en-US" smtClean="0"/>
              <a:t>4/28/21</a:t>
            </a:fld>
            <a:endParaRPr lang="en-US"/>
          </a:p>
        </p:txBody>
      </p:sp>
      <p:sp>
        <p:nvSpPr>
          <p:cNvPr id="4" name="Footer Placeholder 3">
            <a:extLst>
              <a:ext uri="{FF2B5EF4-FFF2-40B4-BE49-F238E27FC236}">
                <a16:creationId xmlns:a16="http://schemas.microsoft.com/office/drawing/2014/main" id="{DD24D591-5338-A74B-B0DE-812C13F10B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DA5DB78-1075-554D-8F51-07E1A7A05CCD}"/>
              </a:ext>
            </a:extLst>
          </p:cNvPr>
          <p:cNvSpPr>
            <a:spLocks noGrp="1"/>
          </p:cNvSpPr>
          <p:nvPr>
            <p:ph type="sldNum" sz="quarter" idx="12"/>
          </p:nvPr>
        </p:nvSpPr>
        <p:spPr/>
        <p:txBody>
          <a:bodyPr/>
          <a:lstStyle/>
          <a:p>
            <a:fld id="{2040CD5B-ED5C-1F44-9B3C-E209E16A70C8}" type="slidenum">
              <a:rPr lang="en-US" smtClean="0"/>
              <a:t>‹#›</a:t>
            </a:fld>
            <a:endParaRPr lang="en-US"/>
          </a:p>
        </p:txBody>
      </p:sp>
    </p:spTree>
    <p:extLst>
      <p:ext uri="{BB962C8B-B14F-4D97-AF65-F5344CB8AC3E}">
        <p14:creationId xmlns:p14="http://schemas.microsoft.com/office/powerpoint/2010/main" val="41708845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099660-5D38-8743-A743-1201F565C84C}"/>
              </a:ext>
            </a:extLst>
          </p:cNvPr>
          <p:cNvSpPr>
            <a:spLocks noGrp="1"/>
          </p:cNvSpPr>
          <p:nvPr>
            <p:ph type="dt" sz="half" idx="10"/>
          </p:nvPr>
        </p:nvSpPr>
        <p:spPr/>
        <p:txBody>
          <a:bodyPr/>
          <a:lstStyle/>
          <a:p>
            <a:fld id="{749925C9-2B44-EE46-A45E-AFE32E9A808E}" type="datetimeFigureOut">
              <a:rPr lang="en-US" smtClean="0"/>
              <a:t>4/28/21</a:t>
            </a:fld>
            <a:endParaRPr lang="en-US"/>
          </a:p>
        </p:txBody>
      </p:sp>
      <p:sp>
        <p:nvSpPr>
          <p:cNvPr id="3" name="Footer Placeholder 2">
            <a:extLst>
              <a:ext uri="{FF2B5EF4-FFF2-40B4-BE49-F238E27FC236}">
                <a16:creationId xmlns:a16="http://schemas.microsoft.com/office/drawing/2014/main" id="{C20DCCF0-14D4-D641-ADD7-844836A47D1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95642C5-F264-AA4D-B804-059C90689E58}"/>
              </a:ext>
            </a:extLst>
          </p:cNvPr>
          <p:cNvSpPr>
            <a:spLocks noGrp="1"/>
          </p:cNvSpPr>
          <p:nvPr>
            <p:ph type="sldNum" sz="quarter" idx="12"/>
          </p:nvPr>
        </p:nvSpPr>
        <p:spPr/>
        <p:txBody>
          <a:bodyPr/>
          <a:lstStyle/>
          <a:p>
            <a:fld id="{2040CD5B-ED5C-1F44-9B3C-E209E16A70C8}" type="slidenum">
              <a:rPr lang="en-US" smtClean="0"/>
              <a:t>‹#›</a:t>
            </a:fld>
            <a:endParaRPr lang="en-US"/>
          </a:p>
        </p:txBody>
      </p:sp>
    </p:spTree>
    <p:extLst>
      <p:ext uri="{BB962C8B-B14F-4D97-AF65-F5344CB8AC3E}">
        <p14:creationId xmlns:p14="http://schemas.microsoft.com/office/powerpoint/2010/main" val="7857761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1A639-6D26-B540-9020-10D91276BA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17E9A60-07FC-7545-88BD-F5357FE645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A28E28A-CF9E-C948-A290-E0D41FEE9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66028C-86F4-8348-B0D9-8E9BBF7C1D8C}"/>
              </a:ext>
            </a:extLst>
          </p:cNvPr>
          <p:cNvSpPr>
            <a:spLocks noGrp="1"/>
          </p:cNvSpPr>
          <p:nvPr>
            <p:ph type="dt" sz="half" idx="10"/>
          </p:nvPr>
        </p:nvSpPr>
        <p:spPr/>
        <p:txBody>
          <a:bodyPr/>
          <a:lstStyle/>
          <a:p>
            <a:fld id="{749925C9-2B44-EE46-A45E-AFE32E9A808E}" type="datetimeFigureOut">
              <a:rPr lang="en-US" smtClean="0"/>
              <a:t>4/28/21</a:t>
            </a:fld>
            <a:endParaRPr lang="en-US"/>
          </a:p>
        </p:txBody>
      </p:sp>
      <p:sp>
        <p:nvSpPr>
          <p:cNvPr id="6" name="Footer Placeholder 5">
            <a:extLst>
              <a:ext uri="{FF2B5EF4-FFF2-40B4-BE49-F238E27FC236}">
                <a16:creationId xmlns:a16="http://schemas.microsoft.com/office/drawing/2014/main" id="{0CC6AE5B-0FD8-8948-9EA1-7D5DE6A913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3CCB03-7F38-154A-9D04-A1FA7089CA24}"/>
              </a:ext>
            </a:extLst>
          </p:cNvPr>
          <p:cNvSpPr>
            <a:spLocks noGrp="1"/>
          </p:cNvSpPr>
          <p:nvPr>
            <p:ph type="sldNum" sz="quarter" idx="12"/>
          </p:nvPr>
        </p:nvSpPr>
        <p:spPr/>
        <p:txBody>
          <a:bodyPr/>
          <a:lstStyle/>
          <a:p>
            <a:fld id="{2040CD5B-ED5C-1F44-9B3C-E209E16A70C8}" type="slidenum">
              <a:rPr lang="en-US" smtClean="0"/>
              <a:t>‹#›</a:t>
            </a:fld>
            <a:endParaRPr lang="en-US"/>
          </a:p>
        </p:txBody>
      </p:sp>
    </p:spTree>
    <p:extLst>
      <p:ext uri="{BB962C8B-B14F-4D97-AF65-F5344CB8AC3E}">
        <p14:creationId xmlns:p14="http://schemas.microsoft.com/office/powerpoint/2010/main" val="6747443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DACD7-3679-084A-A1E0-229587C6D3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9BCB4B9-5FF0-4F4C-A13D-C29B0C39D1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BE2BAEF-DD10-5845-9BF3-DC9FBBA537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8CEFFD-1E94-5A49-9BD4-C675416DDD93}"/>
              </a:ext>
            </a:extLst>
          </p:cNvPr>
          <p:cNvSpPr>
            <a:spLocks noGrp="1"/>
          </p:cNvSpPr>
          <p:nvPr>
            <p:ph type="dt" sz="half" idx="10"/>
          </p:nvPr>
        </p:nvSpPr>
        <p:spPr/>
        <p:txBody>
          <a:bodyPr/>
          <a:lstStyle/>
          <a:p>
            <a:fld id="{749925C9-2B44-EE46-A45E-AFE32E9A808E}" type="datetimeFigureOut">
              <a:rPr lang="en-US" smtClean="0"/>
              <a:t>4/28/21</a:t>
            </a:fld>
            <a:endParaRPr lang="en-US"/>
          </a:p>
        </p:txBody>
      </p:sp>
      <p:sp>
        <p:nvSpPr>
          <p:cNvPr id="6" name="Footer Placeholder 5">
            <a:extLst>
              <a:ext uri="{FF2B5EF4-FFF2-40B4-BE49-F238E27FC236}">
                <a16:creationId xmlns:a16="http://schemas.microsoft.com/office/drawing/2014/main" id="{D0CEF66D-26DA-D640-980E-B366B61389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18F9F3-43C2-EE43-8FE4-9FBE32EAD3B5}"/>
              </a:ext>
            </a:extLst>
          </p:cNvPr>
          <p:cNvSpPr>
            <a:spLocks noGrp="1"/>
          </p:cNvSpPr>
          <p:nvPr>
            <p:ph type="sldNum" sz="quarter" idx="12"/>
          </p:nvPr>
        </p:nvSpPr>
        <p:spPr/>
        <p:txBody>
          <a:bodyPr/>
          <a:lstStyle/>
          <a:p>
            <a:fld id="{2040CD5B-ED5C-1F44-9B3C-E209E16A70C8}" type="slidenum">
              <a:rPr lang="en-US" smtClean="0"/>
              <a:t>‹#›</a:t>
            </a:fld>
            <a:endParaRPr lang="en-US"/>
          </a:p>
        </p:txBody>
      </p:sp>
    </p:spTree>
    <p:extLst>
      <p:ext uri="{BB962C8B-B14F-4D97-AF65-F5344CB8AC3E}">
        <p14:creationId xmlns:p14="http://schemas.microsoft.com/office/powerpoint/2010/main" val="14814260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ADC73-20B5-B841-94F6-A4E2143C37B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ED8406-A9B8-394C-848A-C27A8B25C6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38361F-689B-1E49-8F03-1CCBC683EE0B}"/>
              </a:ext>
            </a:extLst>
          </p:cNvPr>
          <p:cNvSpPr>
            <a:spLocks noGrp="1"/>
          </p:cNvSpPr>
          <p:nvPr>
            <p:ph type="dt" sz="half" idx="10"/>
          </p:nvPr>
        </p:nvSpPr>
        <p:spPr/>
        <p:txBody>
          <a:bodyPr/>
          <a:lstStyle/>
          <a:p>
            <a:fld id="{749925C9-2B44-EE46-A45E-AFE32E9A808E}" type="datetimeFigureOut">
              <a:rPr lang="en-US" smtClean="0"/>
              <a:t>4/28/21</a:t>
            </a:fld>
            <a:endParaRPr lang="en-US"/>
          </a:p>
        </p:txBody>
      </p:sp>
      <p:sp>
        <p:nvSpPr>
          <p:cNvPr id="5" name="Footer Placeholder 4">
            <a:extLst>
              <a:ext uri="{FF2B5EF4-FFF2-40B4-BE49-F238E27FC236}">
                <a16:creationId xmlns:a16="http://schemas.microsoft.com/office/drawing/2014/main" id="{B119EE2D-C972-7043-BB65-8DDD7F6A3E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22CEFA-4732-0B4A-A4DB-00405033C3D0}"/>
              </a:ext>
            </a:extLst>
          </p:cNvPr>
          <p:cNvSpPr>
            <a:spLocks noGrp="1"/>
          </p:cNvSpPr>
          <p:nvPr>
            <p:ph type="sldNum" sz="quarter" idx="12"/>
          </p:nvPr>
        </p:nvSpPr>
        <p:spPr/>
        <p:txBody>
          <a:bodyPr/>
          <a:lstStyle/>
          <a:p>
            <a:fld id="{2040CD5B-ED5C-1F44-9B3C-E209E16A70C8}" type="slidenum">
              <a:rPr lang="en-US" smtClean="0"/>
              <a:t>‹#›</a:t>
            </a:fld>
            <a:endParaRPr lang="en-US"/>
          </a:p>
        </p:txBody>
      </p:sp>
    </p:spTree>
    <p:extLst>
      <p:ext uri="{BB962C8B-B14F-4D97-AF65-F5344CB8AC3E}">
        <p14:creationId xmlns:p14="http://schemas.microsoft.com/office/powerpoint/2010/main" val="28363430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F3E93A-C5C8-CC4F-A748-A0BAE6F51A5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8FE9CD4-F7CD-3445-B2B9-739DBEEA27F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142050-D67E-354B-B308-C3182DCFF97B}"/>
              </a:ext>
            </a:extLst>
          </p:cNvPr>
          <p:cNvSpPr>
            <a:spLocks noGrp="1"/>
          </p:cNvSpPr>
          <p:nvPr>
            <p:ph type="dt" sz="half" idx="10"/>
          </p:nvPr>
        </p:nvSpPr>
        <p:spPr/>
        <p:txBody>
          <a:bodyPr/>
          <a:lstStyle/>
          <a:p>
            <a:fld id="{749925C9-2B44-EE46-A45E-AFE32E9A808E}" type="datetimeFigureOut">
              <a:rPr lang="en-US" smtClean="0"/>
              <a:t>4/28/21</a:t>
            </a:fld>
            <a:endParaRPr lang="en-US"/>
          </a:p>
        </p:txBody>
      </p:sp>
      <p:sp>
        <p:nvSpPr>
          <p:cNvPr id="5" name="Footer Placeholder 4">
            <a:extLst>
              <a:ext uri="{FF2B5EF4-FFF2-40B4-BE49-F238E27FC236}">
                <a16:creationId xmlns:a16="http://schemas.microsoft.com/office/drawing/2014/main" id="{73A64373-F099-5D41-8BE1-559D7DA81E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659488-5E7A-CE40-96B5-5234B8405F50}"/>
              </a:ext>
            </a:extLst>
          </p:cNvPr>
          <p:cNvSpPr>
            <a:spLocks noGrp="1"/>
          </p:cNvSpPr>
          <p:nvPr>
            <p:ph type="sldNum" sz="quarter" idx="12"/>
          </p:nvPr>
        </p:nvSpPr>
        <p:spPr/>
        <p:txBody>
          <a:bodyPr/>
          <a:lstStyle/>
          <a:p>
            <a:fld id="{2040CD5B-ED5C-1F44-9B3C-E209E16A70C8}" type="slidenum">
              <a:rPr lang="en-US" smtClean="0"/>
              <a:t>‹#›</a:t>
            </a:fld>
            <a:endParaRPr lang="en-US"/>
          </a:p>
        </p:txBody>
      </p:sp>
    </p:spTree>
    <p:extLst>
      <p:ext uri="{BB962C8B-B14F-4D97-AF65-F5344CB8AC3E}">
        <p14:creationId xmlns:p14="http://schemas.microsoft.com/office/powerpoint/2010/main" val="40221717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438D76-FA30-FD48-9195-840DF85C99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AF21B47-69CB-634D-BBED-247FACBA43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E43C11-402B-3E4F-B92D-F218EA9F13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9925C9-2B44-EE46-A45E-AFE32E9A808E}" type="datetimeFigureOut">
              <a:rPr lang="en-US" smtClean="0"/>
              <a:t>4/28/21</a:t>
            </a:fld>
            <a:endParaRPr lang="en-US"/>
          </a:p>
        </p:txBody>
      </p:sp>
      <p:sp>
        <p:nvSpPr>
          <p:cNvPr id="5" name="Footer Placeholder 4">
            <a:extLst>
              <a:ext uri="{FF2B5EF4-FFF2-40B4-BE49-F238E27FC236}">
                <a16:creationId xmlns:a16="http://schemas.microsoft.com/office/drawing/2014/main" id="{4D5DA11C-B6C8-9743-BC3E-B4378BD48A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1E2FE8-8EE8-4C40-AD7C-C8D3A5F7B3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40CD5B-ED5C-1F44-9B3C-E209E16A70C8}" type="slidenum">
              <a:rPr lang="en-US" smtClean="0"/>
              <a:t>‹#›</a:t>
            </a:fld>
            <a:endParaRPr lang="en-US"/>
          </a:p>
        </p:txBody>
      </p:sp>
    </p:spTree>
    <p:extLst>
      <p:ext uri="{BB962C8B-B14F-4D97-AF65-F5344CB8AC3E}">
        <p14:creationId xmlns:p14="http://schemas.microsoft.com/office/powerpoint/2010/main" val="24424220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2.emf"/><Relationship Id="rId7" Type="http://schemas.openxmlformats.org/officeDocument/2006/relationships/slide" Target="slide6.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 Target="slide13.xml"/><Relationship Id="rId11" Type="http://schemas.openxmlformats.org/officeDocument/2006/relationships/slide" Target="slide21.xml"/><Relationship Id="rId5" Type="http://schemas.openxmlformats.org/officeDocument/2006/relationships/slide" Target="slide2.xml"/><Relationship Id="rId10" Type="http://schemas.openxmlformats.org/officeDocument/2006/relationships/slide" Target="slide20.xml"/><Relationship Id="rId4" Type="http://schemas.openxmlformats.org/officeDocument/2006/relationships/image" Target="../media/image3.emf"/><Relationship Id="rId9" Type="http://schemas.openxmlformats.org/officeDocument/2006/relationships/slide" Target="slide19.xml"/></Relationships>
</file>

<file path=ppt/slides/_rels/slide2.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3.xml"/><Relationship Id="rId3" Type="http://schemas.openxmlformats.org/officeDocument/2006/relationships/slide" Target="slide5.xml"/><Relationship Id="rId7" Type="http://schemas.openxmlformats.org/officeDocument/2006/relationships/slide" Target="slide14.xml"/><Relationship Id="rId12"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slide" Target="slide13.xml"/><Relationship Id="rId11" Type="http://schemas.openxmlformats.org/officeDocument/2006/relationships/slide" Target="slide1.xml"/><Relationship Id="rId5" Type="http://schemas.openxmlformats.org/officeDocument/2006/relationships/slide" Target="slide6.xml"/><Relationship Id="rId10" Type="http://schemas.openxmlformats.org/officeDocument/2006/relationships/slide" Target="slide21.xml"/><Relationship Id="rId4" Type="http://schemas.openxmlformats.org/officeDocument/2006/relationships/slide" Target="slide2.xml"/><Relationship Id="rId9" Type="http://schemas.openxmlformats.org/officeDocument/2006/relationships/slide" Target="slide20.xml"/><Relationship Id="rId14" Type="http://schemas.openxmlformats.org/officeDocument/2006/relationships/slide" Target="slide4.xml"/></Relationships>
</file>

<file path=ppt/slides/_rels/slide3.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slide" Target="slide2.xml"/><Relationship Id="rId7" Type="http://schemas.openxmlformats.org/officeDocument/2006/relationships/slide" Target="slide19.xml"/><Relationship Id="rId12" Type="http://schemas.openxmlformats.org/officeDocument/2006/relationships/image" Target="../media/image5.tiff"/><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slide" Target="slide14.xml"/><Relationship Id="rId11" Type="http://schemas.openxmlformats.org/officeDocument/2006/relationships/image" Target="../media/image1.png"/><Relationship Id="rId5" Type="http://schemas.openxmlformats.org/officeDocument/2006/relationships/slide" Target="slide13.xml"/><Relationship Id="rId10" Type="http://schemas.openxmlformats.org/officeDocument/2006/relationships/slide" Target="slide1.xml"/><Relationship Id="rId4" Type="http://schemas.openxmlformats.org/officeDocument/2006/relationships/slide" Target="slide6.xml"/><Relationship Id="rId9" Type="http://schemas.openxmlformats.org/officeDocument/2006/relationships/slide" Target="slide21.xml"/></Relationships>
</file>

<file path=ppt/slides/_rels/slide4.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image" Target="../media/image7.tiff"/><Relationship Id="rId3" Type="http://schemas.openxmlformats.org/officeDocument/2006/relationships/slide" Target="slide2.xml"/><Relationship Id="rId7" Type="http://schemas.openxmlformats.org/officeDocument/2006/relationships/slide" Target="slide19.xml"/><Relationship Id="rId12" Type="http://schemas.openxmlformats.org/officeDocument/2006/relationships/image" Target="../media/image6.tiff"/><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slide" Target="slide14.xml"/><Relationship Id="rId11" Type="http://schemas.openxmlformats.org/officeDocument/2006/relationships/image" Target="../media/image1.png"/><Relationship Id="rId5" Type="http://schemas.openxmlformats.org/officeDocument/2006/relationships/slide" Target="slide13.xml"/><Relationship Id="rId10" Type="http://schemas.openxmlformats.org/officeDocument/2006/relationships/slide" Target="slide1.xml"/><Relationship Id="rId4" Type="http://schemas.openxmlformats.org/officeDocument/2006/relationships/slide" Target="slide6.xml"/><Relationship Id="rId9" Type="http://schemas.openxmlformats.org/officeDocument/2006/relationships/slide" Target="slide21.xml"/><Relationship Id="rId14" Type="http://schemas.openxmlformats.org/officeDocument/2006/relationships/image" Target="../media/image8.tiff"/></Relationships>
</file>

<file path=ppt/slides/_rels/slide5.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image" Target="../media/image1.png"/><Relationship Id="rId3" Type="http://schemas.openxmlformats.org/officeDocument/2006/relationships/slide" Target="slide4.xml"/><Relationship Id="rId7" Type="http://schemas.openxmlformats.org/officeDocument/2006/relationships/slide" Target="slide13.xml"/><Relationship Id="rId12" Type="http://schemas.openxmlformats.org/officeDocument/2006/relationships/slide" Target="slide1.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slide" Target="slide6.xml"/><Relationship Id="rId11" Type="http://schemas.openxmlformats.org/officeDocument/2006/relationships/slide" Target="slide21.xml"/><Relationship Id="rId5" Type="http://schemas.openxmlformats.org/officeDocument/2006/relationships/slide" Target="slide2.xml"/><Relationship Id="rId10" Type="http://schemas.openxmlformats.org/officeDocument/2006/relationships/slide" Target="slide20.xml"/><Relationship Id="rId4" Type="http://schemas.openxmlformats.org/officeDocument/2006/relationships/slide" Target="slide3.xml"/><Relationship Id="rId9" Type="http://schemas.openxmlformats.org/officeDocument/2006/relationships/slide" Target="slide19.xml"/></Relationships>
</file>

<file path=ppt/slides/_rels/slide6.xml.rels><?xml version="1.0" encoding="UTF-8" standalone="yes"?>
<Relationships xmlns="http://schemas.openxmlformats.org/package/2006/relationships"><Relationship Id="rId8" Type="http://schemas.openxmlformats.org/officeDocument/2006/relationships/slide" Target="slide13.xml"/><Relationship Id="rId13" Type="http://schemas.openxmlformats.org/officeDocument/2006/relationships/slide" Target="slide1.xml"/><Relationship Id="rId3" Type="http://schemas.openxmlformats.org/officeDocument/2006/relationships/image" Target="../media/image9.tiff"/><Relationship Id="rId7" Type="http://schemas.openxmlformats.org/officeDocument/2006/relationships/slide" Target="slide6.xml"/><Relationship Id="rId12" Type="http://schemas.openxmlformats.org/officeDocument/2006/relationships/slide" Target="slide21.xml"/><Relationship Id="rId2" Type="http://schemas.openxmlformats.org/officeDocument/2006/relationships/slide" Target="slide12.xml"/><Relationship Id="rId16" Type="http://schemas.openxmlformats.org/officeDocument/2006/relationships/image" Target="../media/image11.tiff"/><Relationship Id="rId1" Type="http://schemas.openxmlformats.org/officeDocument/2006/relationships/slideLayout" Target="../slideLayouts/slideLayout2.xml"/><Relationship Id="rId6" Type="http://schemas.openxmlformats.org/officeDocument/2006/relationships/slide" Target="slide2.xml"/><Relationship Id="rId11" Type="http://schemas.openxmlformats.org/officeDocument/2006/relationships/slide" Target="slide20.xml"/><Relationship Id="rId5" Type="http://schemas.openxmlformats.org/officeDocument/2006/relationships/image" Target="../media/image10.tiff"/><Relationship Id="rId15" Type="http://schemas.openxmlformats.org/officeDocument/2006/relationships/slide" Target="slide8.xml"/><Relationship Id="rId10" Type="http://schemas.openxmlformats.org/officeDocument/2006/relationships/slide" Target="slide19.xml"/><Relationship Id="rId4" Type="http://schemas.openxmlformats.org/officeDocument/2006/relationships/slide" Target="slide7.xml"/><Relationship Id="rId9" Type="http://schemas.openxmlformats.org/officeDocument/2006/relationships/slide" Target="slide14.xml"/><Relationship Id="rId14" Type="http://schemas.openxmlformats.org/officeDocument/2006/relationships/image" Target="../media/image1.png"/></Relationships>
</file>

<file path=ppt/slides/_rels/slide7.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hyperlink" Target="https://oceanspy.readthedocs.io/en/latest/sciserver.html" TargetMode="External"/><Relationship Id="rId3" Type="http://schemas.openxmlformats.org/officeDocument/2006/relationships/slide" Target="slide2.xml"/><Relationship Id="rId7" Type="http://schemas.openxmlformats.org/officeDocument/2006/relationships/slide" Target="slide19.xml"/><Relationship Id="rId12" Type="http://schemas.openxmlformats.org/officeDocument/2006/relationships/hyperlink" Target="https://mitgcm.readthedocs.io/en/latest/" TargetMode="External"/><Relationship Id="rId2" Type="http://schemas.openxmlformats.org/officeDocument/2006/relationships/image" Target="../media/image10.tiff"/><Relationship Id="rId1" Type="http://schemas.openxmlformats.org/officeDocument/2006/relationships/slideLayout" Target="../slideLayouts/slideLayout2.xml"/><Relationship Id="rId6" Type="http://schemas.openxmlformats.org/officeDocument/2006/relationships/slide" Target="slide14.xml"/><Relationship Id="rId11" Type="http://schemas.openxmlformats.org/officeDocument/2006/relationships/image" Target="../media/image1.png"/><Relationship Id="rId5" Type="http://schemas.openxmlformats.org/officeDocument/2006/relationships/slide" Target="slide13.xml"/><Relationship Id="rId15" Type="http://schemas.openxmlformats.org/officeDocument/2006/relationships/hyperlink" Target="https://www.hycom.org/dataserver/gofs-3pt1/reanalysis" TargetMode="External"/><Relationship Id="rId10" Type="http://schemas.openxmlformats.org/officeDocument/2006/relationships/slide" Target="slide1.xml"/><Relationship Id="rId4" Type="http://schemas.openxmlformats.org/officeDocument/2006/relationships/slide" Target="slide6.xml"/><Relationship Id="rId9" Type="http://schemas.openxmlformats.org/officeDocument/2006/relationships/slide" Target="slide21.xml"/><Relationship Id="rId14" Type="http://schemas.openxmlformats.org/officeDocument/2006/relationships/hyperlink" Target="https://rda.ucar.edu/datasets/ds631.1/" TargetMode="External"/></Relationships>
</file>

<file path=ppt/slides/_rels/slide8.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image" Target="../media/image13.png"/><Relationship Id="rId3" Type="http://schemas.openxmlformats.org/officeDocument/2006/relationships/slide" Target="slide2.xml"/><Relationship Id="rId7" Type="http://schemas.openxmlformats.org/officeDocument/2006/relationships/slide" Target="slide19.xml"/><Relationship Id="rId12" Type="http://schemas.openxmlformats.org/officeDocument/2006/relationships/hyperlink" Target="https://oceanspy.readthedocs.io/en/latest/" TargetMode="External"/><Relationship Id="rId2" Type="http://schemas.openxmlformats.org/officeDocument/2006/relationships/image" Target="../media/image12.png"/><Relationship Id="rId16" Type="http://schemas.openxmlformats.org/officeDocument/2006/relationships/slide" Target="slide10.xml"/><Relationship Id="rId1" Type="http://schemas.openxmlformats.org/officeDocument/2006/relationships/slideLayout" Target="../slideLayouts/slideLayout2.xml"/><Relationship Id="rId6" Type="http://schemas.openxmlformats.org/officeDocument/2006/relationships/slide" Target="slide14.xml"/><Relationship Id="rId11" Type="http://schemas.openxmlformats.org/officeDocument/2006/relationships/image" Target="../media/image1.png"/><Relationship Id="rId5" Type="http://schemas.openxmlformats.org/officeDocument/2006/relationships/slide" Target="slide13.xml"/><Relationship Id="rId15" Type="http://schemas.openxmlformats.org/officeDocument/2006/relationships/slide" Target="slide11.xml"/><Relationship Id="rId10" Type="http://schemas.openxmlformats.org/officeDocument/2006/relationships/slide" Target="slide1.xml"/><Relationship Id="rId4" Type="http://schemas.openxmlformats.org/officeDocument/2006/relationships/slide" Target="slide6.xml"/><Relationship Id="rId9" Type="http://schemas.openxmlformats.org/officeDocument/2006/relationships/slide" Target="slide21.xml"/><Relationship Id="rId14" Type="http://schemas.openxmlformats.org/officeDocument/2006/relationships/slide" Target="slide9.xml"/></Relationships>
</file>

<file path=ppt/slides/_rels/slide9.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image" Target="../media/image1.png"/><Relationship Id="rId3" Type="http://schemas.openxmlformats.org/officeDocument/2006/relationships/image" Target="../media/image14.png"/><Relationship Id="rId7" Type="http://schemas.openxmlformats.org/officeDocument/2006/relationships/slide" Target="slide13.xml"/><Relationship Id="rId12" Type="http://schemas.openxmlformats.org/officeDocument/2006/relationships/slide" Target="slide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slide" Target="slide6.xml"/><Relationship Id="rId11" Type="http://schemas.openxmlformats.org/officeDocument/2006/relationships/slide" Target="slide21.xml"/><Relationship Id="rId5" Type="http://schemas.openxmlformats.org/officeDocument/2006/relationships/slide" Target="slide2.xml"/><Relationship Id="rId10" Type="http://schemas.openxmlformats.org/officeDocument/2006/relationships/slide" Target="slide20.xml"/><Relationship Id="rId4" Type="http://schemas.openxmlformats.org/officeDocument/2006/relationships/image" Target="../media/image15.png"/><Relationship Id="rId9" Type="http://schemas.openxmlformats.org/officeDocument/2006/relationships/slide" Target="slide19.xml"/><Relationship Id="rId14" Type="http://schemas.openxmlformats.org/officeDocument/2006/relationships/slide" Target="slide8.xml"/></Relationships>
</file>

<file path=ppt/slides/_rels/slide10.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image" Target="../media/image17.png"/><Relationship Id="rId3" Type="http://schemas.openxmlformats.org/officeDocument/2006/relationships/slide" Target="slide2.xml"/><Relationship Id="rId7" Type="http://schemas.openxmlformats.org/officeDocument/2006/relationships/slide" Target="slide19.xml"/><Relationship Id="rId12" Type="http://schemas.openxmlformats.org/officeDocument/2006/relationships/slide" Target="slide8.xml"/><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slide" Target="slide14.xml"/><Relationship Id="rId11" Type="http://schemas.openxmlformats.org/officeDocument/2006/relationships/image" Target="../media/image1.png"/><Relationship Id="rId5" Type="http://schemas.openxmlformats.org/officeDocument/2006/relationships/slide" Target="slide13.xml"/><Relationship Id="rId10" Type="http://schemas.openxmlformats.org/officeDocument/2006/relationships/slide" Target="slide1.xml"/><Relationship Id="rId4" Type="http://schemas.openxmlformats.org/officeDocument/2006/relationships/slide" Target="slide6.xml"/><Relationship Id="rId9" Type="http://schemas.openxmlformats.org/officeDocument/2006/relationships/slide" Target="slide21.xml"/></Relationships>
</file>

<file path=ppt/slides/_rels/slide11.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8.xml"/><Relationship Id="rId3" Type="http://schemas.openxmlformats.org/officeDocument/2006/relationships/image" Target="../media/image18.png"/><Relationship Id="rId7" Type="http://schemas.openxmlformats.org/officeDocument/2006/relationships/slide" Target="slide14.xml"/><Relationship Id="rId12"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13.xml"/><Relationship Id="rId11" Type="http://schemas.openxmlformats.org/officeDocument/2006/relationships/slide" Target="slide1.xml"/><Relationship Id="rId5" Type="http://schemas.openxmlformats.org/officeDocument/2006/relationships/slide" Target="slide6.xml"/><Relationship Id="rId10" Type="http://schemas.openxmlformats.org/officeDocument/2006/relationships/slide" Target="slide21.xml"/><Relationship Id="rId4" Type="http://schemas.openxmlformats.org/officeDocument/2006/relationships/slide" Target="slide2.xml"/><Relationship Id="rId9" Type="http://schemas.openxmlformats.org/officeDocument/2006/relationships/slide" Target="slide20.xml"/><Relationship Id="rId14" Type="http://schemas.openxmlformats.org/officeDocument/2006/relationships/image" Target="../media/image19.tiff"/></Relationships>
</file>

<file path=ppt/slides/_rels/slide12.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hyperlink" Target="https://pycwt.readthedocs.io/en/latest/" TargetMode="External"/><Relationship Id="rId18" Type="http://schemas.openxmlformats.org/officeDocument/2006/relationships/image" Target="../media/image23.tiff"/><Relationship Id="rId3" Type="http://schemas.openxmlformats.org/officeDocument/2006/relationships/image" Target="../media/image20.tiff"/><Relationship Id="rId7" Type="http://schemas.openxmlformats.org/officeDocument/2006/relationships/slide" Target="slide14.xml"/><Relationship Id="rId12" Type="http://schemas.openxmlformats.org/officeDocument/2006/relationships/image" Target="../media/image1.png"/><Relationship Id="rId17" Type="http://schemas.openxmlformats.org/officeDocument/2006/relationships/hyperlink" Target="https://darchive.mblwhoilibrary.org/handle/1912/10527" TargetMode="External"/><Relationship Id="rId2" Type="http://schemas.openxmlformats.org/officeDocument/2006/relationships/hyperlink" Target="http://jmlilly.net/software.html" TargetMode="External"/><Relationship Id="rId16" Type="http://schemas.openxmlformats.org/officeDocument/2006/relationships/image" Target="../media/image22.tiff"/><Relationship Id="rId1" Type="http://schemas.openxmlformats.org/officeDocument/2006/relationships/slideLayout" Target="../slideLayouts/slideLayout2.xml"/><Relationship Id="rId6" Type="http://schemas.openxmlformats.org/officeDocument/2006/relationships/slide" Target="slide13.xml"/><Relationship Id="rId11" Type="http://schemas.openxmlformats.org/officeDocument/2006/relationships/slide" Target="slide1.xml"/><Relationship Id="rId5" Type="http://schemas.openxmlformats.org/officeDocument/2006/relationships/slide" Target="slide6.xml"/><Relationship Id="rId15" Type="http://schemas.openxmlformats.org/officeDocument/2006/relationships/hyperlink" Target="https://ajdawson.github.io/eofs/latest/" TargetMode="External"/><Relationship Id="rId10" Type="http://schemas.openxmlformats.org/officeDocument/2006/relationships/slide" Target="slide21.xml"/><Relationship Id="rId4" Type="http://schemas.openxmlformats.org/officeDocument/2006/relationships/slide" Target="slide2.xml"/><Relationship Id="rId9" Type="http://schemas.openxmlformats.org/officeDocument/2006/relationships/slide" Target="slide20.xml"/><Relationship Id="rId14" Type="http://schemas.openxmlformats.org/officeDocument/2006/relationships/image" Target="../media/image21.tiff"/></Relationships>
</file>

<file path=ppt/slides/_rels/slide13.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slide" Target="slide2.xml"/><Relationship Id="rId7" Type="http://schemas.openxmlformats.org/officeDocument/2006/relationships/slide" Target="slide19.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slide" Target="slide14.xml"/><Relationship Id="rId5" Type="http://schemas.openxmlformats.org/officeDocument/2006/relationships/slide" Target="slide13.xml"/><Relationship Id="rId10" Type="http://schemas.openxmlformats.org/officeDocument/2006/relationships/slide" Target="slide1.xml"/><Relationship Id="rId4" Type="http://schemas.openxmlformats.org/officeDocument/2006/relationships/slide" Target="slide6.xml"/><Relationship Id="rId9" Type="http://schemas.openxmlformats.org/officeDocument/2006/relationships/slide" Target="slide21.xml"/></Relationships>
</file>

<file path=ppt/slides/_rels/slide14.xml.rels><?xml version="1.0" encoding="UTF-8" standalone="yes"?>
<Relationships xmlns="http://schemas.openxmlformats.org/package/2006/relationships"><Relationship Id="rId8" Type="http://schemas.openxmlformats.org/officeDocument/2006/relationships/slide" Target="slide20.xml"/><Relationship Id="rId13" Type="http://schemas.openxmlformats.org/officeDocument/2006/relationships/image" Target="../media/image25.png"/><Relationship Id="rId3" Type="http://schemas.openxmlformats.org/officeDocument/2006/relationships/slide" Target="slide2.xml"/><Relationship Id="rId7" Type="http://schemas.openxmlformats.org/officeDocument/2006/relationships/slide" Target="slide19.xml"/><Relationship Id="rId12" Type="http://schemas.openxmlformats.org/officeDocument/2006/relationships/slide" Target="slide15.xml"/><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slide" Target="slide14.xml"/><Relationship Id="rId11" Type="http://schemas.openxmlformats.org/officeDocument/2006/relationships/image" Target="../media/image1.png"/><Relationship Id="rId5" Type="http://schemas.openxmlformats.org/officeDocument/2006/relationships/slide" Target="slide13.xml"/><Relationship Id="rId10" Type="http://schemas.openxmlformats.org/officeDocument/2006/relationships/slide" Target="slide1.xml"/><Relationship Id="rId4" Type="http://schemas.openxmlformats.org/officeDocument/2006/relationships/slide" Target="slide6.xml"/><Relationship Id="rId9" Type="http://schemas.openxmlformats.org/officeDocument/2006/relationships/slide" Target="slide21.xml"/></Relationships>
</file>

<file path=ppt/slides/_rels/slide15.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slide" Target="slide2.xml"/><Relationship Id="rId7" Type="http://schemas.openxmlformats.org/officeDocument/2006/relationships/slide" Target="slide19.xml"/><Relationship Id="rId12" Type="http://schemas.openxmlformats.org/officeDocument/2006/relationships/slide" Target="slide16.xml"/><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slide" Target="slide14.xml"/><Relationship Id="rId11" Type="http://schemas.openxmlformats.org/officeDocument/2006/relationships/image" Target="../media/image1.png"/><Relationship Id="rId5" Type="http://schemas.openxmlformats.org/officeDocument/2006/relationships/slide" Target="slide13.xml"/><Relationship Id="rId10" Type="http://schemas.openxmlformats.org/officeDocument/2006/relationships/slide" Target="slide1.xml"/><Relationship Id="rId4" Type="http://schemas.openxmlformats.org/officeDocument/2006/relationships/slide" Target="slide6.xml"/><Relationship Id="rId9" Type="http://schemas.openxmlformats.org/officeDocument/2006/relationships/slide" Target="slide21.xml"/></Relationships>
</file>

<file path=ppt/slides/_rels/slide16.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slide" Target="slide2.xml"/><Relationship Id="rId7" Type="http://schemas.openxmlformats.org/officeDocument/2006/relationships/slide" Target="slide19.xml"/><Relationship Id="rId12" Type="http://schemas.openxmlformats.org/officeDocument/2006/relationships/image" Target="../media/image17.png"/><Relationship Id="rId2" Type="http://schemas.openxmlformats.org/officeDocument/2006/relationships/slide" Target="slide17.xml"/><Relationship Id="rId1" Type="http://schemas.openxmlformats.org/officeDocument/2006/relationships/slideLayout" Target="../slideLayouts/slideLayout2.xml"/><Relationship Id="rId6" Type="http://schemas.openxmlformats.org/officeDocument/2006/relationships/slide" Target="slide14.xml"/><Relationship Id="rId11" Type="http://schemas.openxmlformats.org/officeDocument/2006/relationships/image" Target="../media/image1.png"/><Relationship Id="rId5" Type="http://schemas.openxmlformats.org/officeDocument/2006/relationships/slide" Target="slide13.xml"/><Relationship Id="rId10" Type="http://schemas.openxmlformats.org/officeDocument/2006/relationships/slide" Target="slide1.xml"/><Relationship Id="rId4" Type="http://schemas.openxmlformats.org/officeDocument/2006/relationships/slide" Target="slide6.xml"/><Relationship Id="rId9" Type="http://schemas.openxmlformats.org/officeDocument/2006/relationships/slide" Target="slide21.xml"/></Relationships>
</file>

<file path=ppt/slides/_rels/slide17.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image" Target="../media/image1.png"/><Relationship Id="rId7" Type="http://schemas.openxmlformats.org/officeDocument/2006/relationships/slide" Target="slide14.xml"/><Relationship Id="rId2" Type="http://schemas.openxmlformats.org/officeDocument/2006/relationships/slide" Target="slide18.xml"/><Relationship Id="rId1" Type="http://schemas.openxmlformats.org/officeDocument/2006/relationships/slideLayout" Target="../slideLayouts/slideLayout2.xml"/><Relationship Id="rId6" Type="http://schemas.openxmlformats.org/officeDocument/2006/relationships/slide" Target="slide13.xml"/><Relationship Id="rId11" Type="http://schemas.openxmlformats.org/officeDocument/2006/relationships/slide" Target="slide1.xml"/><Relationship Id="rId5" Type="http://schemas.openxmlformats.org/officeDocument/2006/relationships/slide" Target="slide6.xml"/><Relationship Id="rId10" Type="http://schemas.openxmlformats.org/officeDocument/2006/relationships/slide" Target="slide21.xml"/><Relationship Id="rId4" Type="http://schemas.openxmlformats.org/officeDocument/2006/relationships/slide" Target="slide2.xml"/><Relationship Id="rId9" Type="http://schemas.openxmlformats.org/officeDocument/2006/relationships/slide" Target="slide20.xml"/></Relationships>
</file>

<file path=ppt/slides/_rels/slide18.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slide" Target="slide2.xml"/><Relationship Id="rId7" Type="http://schemas.openxmlformats.org/officeDocument/2006/relationships/slide" Target="slide19.xml"/><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slide" Target="slide14.xml"/><Relationship Id="rId11" Type="http://schemas.openxmlformats.org/officeDocument/2006/relationships/image" Target="../media/image1.png"/><Relationship Id="rId5" Type="http://schemas.openxmlformats.org/officeDocument/2006/relationships/slide" Target="slide13.xml"/><Relationship Id="rId10" Type="http://schemas.openxmlformats.org/officeDocument/2006/relationships/slide" Target="slide1.xml"/><Relationship Id="rId4" Type="http://schemas.openxmlformats.org/officeDocument/2006/relationships/slide" Target="slide6.xml"/><Relationship Id="rId9" Type="http://schemas.openxmlformats.org/officeDocument/2006/relationships/slide" Target="slide21.xml"/></Relationships>
</file>

<file path=ppt/slides/_rels/slide19.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slide" Target="slide2.xml"/><Relationship Id="rId7" Type="http://schemas.openxmlformats.org/officeDocument/2006/relationships/slide" Target="slide19.xml"/><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slide" Target="slide14.xml"/><Relationship Id="rId11" Type="http://schemas.openxmlformats.org/officeDocument/2006/relationships/image" Target="../media/image1.png"/><Relationship Id="rId5" Type="http://schemas.openxmlformats.org/officeDocument/2006/relationships/slide" Target="slide13.xml"/><Relationship Id="rId10" Type="http://schemas.openxmlformats.org/officeDocument/2006/relationships/slide" Target="slide1.xml"/><Relationship Id="rId4" Type="http://schemas.openxmlformats.org/officeDocument/2006/relationships/slide" Target="slide6.xml"/><Relationship Id="rId9" Type="http://schemas.openxmlformats.org/officeDocument/2006/relationships/slide" Target="slide21.xml"/></Relationships>
</file>

<file path=ppt/slides/_rels/slide20.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slide" Target="slide2.xml"/><Relationship Id="rId7" Type="http://schemas.openxmlformats.org/officeDocument/2006/relationships/slide" Target="slide19.xml"/><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slide" Target="slide14.xml"/><Relationship Id="rId11" Type="http://schemas.openxmlformats.org/officeDocument/2006/relationships/image" Target="../media/image1.png"/><Relationship Id="rId5" Type="http://schemas.openxmlformats.org/officeDocument/2006/relationships/slide" Target="slide13.xml"/><Relationship Id="rId10" Type="http://schemas.openxmlformats.org/officeDocument/2006/relationships/slide" Target="slide1.xml"/><Relationship Id="rId4" Type="http://schemas.openxmlformats.org/officeDocument/2006/relationships/slide" Target="slide6.xml"/><Relationship Id="rId9" Type="http://schemas.openxmlformats.org/officeDocument/2006/relationships/slide" Target="slide21.xml"/></Relationships>
</file>

<file path=ppt/slides/_rels/slide21.xml.rels><?xml version="1.0" encoding="UTF-8" standalone="yes"?>
<Relationships xmlns="http://schemas.openxmlformats.org/package/2006/relationships"><Relationship Id="rId8" Type="http://schemas.openxmlformats.org/officeDocument/2006/relationships/slide" Target="slide13.xml"/><Relationship Id="rId13" Type="http://schemas.openxmlformats.org/officeDocument/2006/relationships/slide" Target="slide1.xml"/><Relationship Id="rId18" Type="http://schemas.openxmlformats.org/officeDocument/2006/relationships/image" Target="../media/image32.jpeg"/><Relationship Id="rId3" Type="http://schemas.openxmlformats.org/officeDocument/2006/relationships/image" Target="../media/image30.tiff"/><Relationship Id="rId7" Type="http://schemas.openxmlformats.org/officeDocument/2006/relationships/slide" Target="slide6.xml"/><Relationship Id="rId12" Type="http://schemas.openxmlformats.org/officeDocument/2006/relationships/slide" Target="slide21.xml"/><Relationship Id="rId17" Type="http://schemas.openxmlformats.org/officeDocument/2006/relationships/hyperlink" Target="https://scholar.google.com/citations?user=WweiIkIAAAAJ&amp;hl=it" TargetMode="External"/><Relationship Id="rId2" Type="http://schemas.openxmlformats.org/officeDocument/2006/relationships/hyperlink" Target="https://journals.ametsoc.org/view/journals/phoc/aop/JPO-D-20-0239.1/JPO-D-20-0239.1.xml" TargetMode="External"/><Relationship Id="rId16" Type="http://schemas.openxmlformats.org/officeDocument/2006/relationships/image" Target="../media/image13.png"/><Relationship Id="rId20"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slide" Target="slide2.xml"/><Relationship Id="rId11" Type="http://schemas.openxmlformats.org/officeDocument/2006/relationships/slide" Target="slide20.xml"/><Relationship Id="rId5" Type="http://schemas.openxmlformats.org/officeDocument/2006/relationships/image" Target="../media/image31.jpeg"/><Relationship Id="rId15" Type="http://schemas.openxmlformats.org/officeDocument/2006/relationships/hyperlink" Target="https://oceanspy.readthedocs.io/en/latest/" TargetMode="External"/><Relationship Id="rId10" Type="http://schemas.openxmlformats.org/officeDocument/2006/relationships/slide" Target="slide19.xml"/><Relationship Id="rId19" Type="http://schemas.openxmlformats.org/officeDocument/2006/relationships/hyperlink" Target="https://scholar.google.com/citations?user=7CXIjtsAAAAJ&amp;hl=en" TargetMode="External"/><Relationship Id="rId4" Type="http://schemas.openxmlformats.org/officeDocument/2006/relationships/hyperlink" Target="https://scholar.google.com/citations?user=suLrnaQAAAAJ&amp;hl=en" TargetMode="External"/><Relationship Id="rId9" Type="http://schemas.openxmlformats.org/officeDocument/2006/relationships/slide" Target="slide14.xml"/><Relationship Id="rId1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blip>
          <a:srcRect/>
          <a:stretch>
            <a:fillRect l="-197551" t="-345834" r="-244702" b="-125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EBDB0-488D-8F4B-8EB0-A54CD5EBD167}"/>
              </a:ext>
            </a:extLst>
          </p:cNvPr>
          <p:cNvSpPr>
            <a:spLocks noGrp="1"/>
          </p:cNvSpPr>
          <p:nvPr>
            <p:ph type="ctrTitle"/>
          </p:nvPr>
        </p:nvSpPr>
        <p:spPr>
          <a:xfrm>
            <a:off x="1141786" y="122664"/>
            <a:ext cx="10348686" cy="1826684"/>
          </a:xfrm>
        </p:spPr>
        <p:txBody>
          <a:bodyPr>
            <a:normAutofit fontScale="90000"/>
          </a:bodyPr>
          <a:lstStyle/>
          <a:p>
            <a:r>
              <a:rPr lang="en-US" sz="4400" dirty="0">
                <a:latin typeface="Times New Roman" panose="02020603050405020304" pitchFamily="18" charset="0"/>
                <a:ea typeface="Calibri" panose="020F0502020204030204" pitchFamily="34" charset="0"/>
                <a:cs typeface="Times New Roman" panose="02020603050405020304" pitchFamily="18" charset="0"/>
              </a:rPr>
              <a:t>Coastal Trapped Waves </a:t>
            </a:r>
            <a:br>
              <a:rPr lang="en-US" sz="4400" dirty="0">
                <a:latin typeface="Times New Roman" panose="02020603050405020304" pitchFamily="18" charset="0"/>
                <a:ea typeface="Calibri" panose="020F0502020204030204" pitchFamily="34" charset="0"/>
                <a:cs typeface="Times New Roman" panose="02020603050405020304" pitchFamily="18" charset="0"/>
              </a:rPr>
            </a:br>
            <a:r>
              <a:rPr lang="en-US" sz="4400" dirty="0">
                <a:latin typeface="Times New Roman" panose="02020603050405020304" pitchFamily="18" charset="0"/>
                <a:ea typeface="Calibri" panose="020F0502020204030204" pitchFamily="34" charset="0"/>
                <a:cs typeface="Times New Roman" panose="02020603050405020304" pitchFamily="18" charset="0"/>
              </a:rPr>
              <a:t>along the Southeast Greenland Coast </a:t>
            </a:r>
            <a:br>
              <a:rPr lang="en-US" sz="4400" dirty="0">
                <a:latin typeface="Times New Roman" panose="02020603050405020304" pitchFamily="18" charset="0"/>
                <a:ea typeface="Calibri" panose="020F0502020204030204" pitchFamily="34" charset="0"/>
                <a:cs typeface="Times New Roman" panose="02020603050405020304" pitchFamily="18" charset="0"/>
              </a:rPr>
            </a:br>
            <a:r>
              <a:rPr lang="en-US" sz="4400" dirty="0">
                <a:latin typeface="Times New Roman" panose="02020603050405020304" pitchFamily="18" charset="0"/>
                <a:ea typeface="Calibri" panose="020F0502020204030204" pitchFamily="34" charset="0"/>
                <a:cs typeface="Times New Roman" panose="02020603050405020304" pitchFamily="18" charset="0"/>
              </a:rPr>
              <a:t>in a realistic numerical simulation</a:t>
            </a:r>
            <a:endParaRPr lang="en-US" sz="4400" dirty="0"/>
          </a:p>
        </p:txBody>
      </p:sp>
      <p:sp>
        <p:nvSpPr>
          <p:cNvPr id="4" name="Rectangle 3">
            <a:extLst>
              <a:ext uri="{FF2B5EF4-FFF2-40B4-BE49-F238E27FC236}">
                <a16:creationId xmlns:a16="http://schemas.microsoft.com/office/drawing/2014/main" id="{80F2CF9D-1EBC-6C42-A8F1-BDF4EAF7B9F2}"/>
              </a:ext>
            </a:extLst>
          </p:cNvPr>
          <p:cNvSpPr/>
          <p:nvPr/>
        </p:nvSpPr>
        <p:spPr>
          <a:xfrm>
            <a:off x="0" y="6211669"/>
            <a:ext cx="9535886" cy="646331"/>
          </a:xfrm>
          <a:prstGeom prst="rect">
            <a:avLst/>
          </a:prstGeom>
        </p:spPr>
        <p:txBody>
          <a:bodyPr wrap="square">
            <a:spAutoFit/>
          </a:bodyPr>
          <a:lstStyle/>
          <a:p>
            <a:r>
              <a:rPr lang="en-US" baseline="30000" dirty="0">
                <a:latin typeface="Times New Roman" panose="02020603050405020304" pitchFamily="18" charset="0"/>
                <a:ea typeface="Calibri" panose="020F0502020204030204" pitchFamily="34" charset="0"/>
                <a:cs typeface="Times New Roman" panose="02020603050405020304" pitchFamily="18" charset="0"/>
              </a:rPr>
              <a:t>1</a:t>
            </a:r>
            <a:r>
              <a:rPr lang="en-US" dirty="0">
                <a:latin typeface="Times New Roman" panose="02020603050405020304" pitchFamily="18" charset="0"/>
                <a:ea typeface="Calibri" panose="020F0502020204030204" pitchFamily="34" charset="0"/>
                <a:cs typeface="Times New Roman" panose="02020603050405020304" pitchFamily="18" charset="0"/>
              </a:rPr>
              <a:t>Department of Earth and Planetary Sciences, The Johns Hopkins University, Baltimore, MD, USA</a:t>
            </a:r>
            <a:endParaRPr lang="en-US" dirty="0">
              <a:latin typeface="Calibri" panose="020F0502020204030204" pitchFamily="34" charset="0"/>
              <a:ea typeface="Calibri" panose="020F0502020204030204" pitchFamily="34" charset="0"/>
              <a:cs typeface="Times New Roman" panose="02020603050405020304" pitchFamily="18" charset="0"/>
            </a:endParaRPr>
          </a:p>
          <a:p>
            <a:r>
              <a:rPr lang="en-US" baseline="30000" dirty="0">
                <a:latin typeface="Times New Roman" panose="02020603050405020304" pitchFamily="18" charset="0"/>
                <a:ea typeface="Calibri" panose="020F0502020204030204" pitchFamily="34" charset="0"/>
                <a:cs typeface="Times New Roman" panose="02020603050405020304" pitchFamily="18" charset="0"/>
              </a:rPr>
              <a:t>2</a:t>
            </a:r>
            <a:r>
              <a:rPr lang="en-US" dirty="0">
                <a:latin typeface="Times New Roman" panose="02020603050405020304" pitchFamily="18" charset="0"/>
                <a:ea typeface="Calibri" panose="020F0502020204030204" pitchFamily="34" charset="0"/>
                <a:cs typeface="Times New Roman" panose="02020603050405020304" pitchFamily="18" charset="0"/>
              </a:rPr>
              <a:t>National Oceanography Centre, Southampton, UK</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CF47196F-519E-8647-9FBC-D60BBD4C7AFA}"/>
              </a:ext>
            </a:extLst>
          </p:cNvPr>
          <p:cNvPicPr>
            <a:picLocks noChangeAspect="1"/>
          </p:cNvPicPr>
          <p:nvPr/>
        </p:nvPicPr>
        <p:blipFill>
          <a:blip r:embed="rId3"/>
          <a:stretch>
            <a:fillRect/>
          </a:stretch>
        </p:blipFill>
        <p:spPr>
          <a:xfrm>
            <a:off x="-162076" y="118536"/>
            <a:ext cx="2684848" cy="1796946"/>
          </a:xfrm>
          <a:prstGeom prst="rect">
            <a:avLst/>
          </a:prstGeom>
        </p:spPr>
      </p:pic>
      <p:pic>
        <p:nvPicPr>
          <p:cNvPr id="8" name="Picture 7">
            <a:extLst>
              <a:ext uri="{FF2B5EF4-FFF2-40B4-BE49-F238E27FC236}">
                <a16:creationId xmlns:a16="http://schemas.microsoft.com/office/drawing/2014/main" id="{C1DC2087-5268-414A-A760-6B4F7F75A98D}"/>
              </a:ext>
            </a:extLst>
          </p:cNvPr>
          <p:cNvPicPr>
            <a:picLocks noChangeAspect="1"/>
          </p:cNvPicPr>
          <p:nvPr/>
        </p:nvPicPr>
        <p:blipFill>
          <a:blip r:embed="rId4"/>
          <a:stretch>
            <a:fillRect/>
          </a:stretch>
        </p:blipFill>
        <p:spPr>
          <a:xfrm>
            <a:off x="10634133" y="285410"/>
            <a:ext cx="1463807" cy="1463807"/>
          </a:xfrm>
          <a:prstGeom prst="rect">
            <a:avLst/>
          </a:prstGeom>
        </p:spPr>
      </p:pic>
      <p:sp>
        <p:nvSpPr>
          <p:cNvPr id="7" name="Rectangle 6">
            <a:extLst>
              <a:ext uri="{FF2B5EF4-FFF2-40B4-BE49-F238E27FC236}">
                <a16:creationId xmlns:a16="http://schemas.microsoft.com/office/drawing/2014/main" id="{E1465F82-51D6-F94C-BC54-7426319BCA5C}"/>
              </a:ext>
            </a:extLst>
          </p:cNvPr>
          <p:cNvSpPr/>
          <p:nvPr/>
        </p:nvSpPr>
        <p:spPr>
          <a:xfrm>
            <a:off x="-1313541" y="5775773"/>
            <a:ext cx="9535886" cy="400110"/>
          </a:xfrm>
          <a:prstGeom prst="rect">
            <a:avLst/>
          </a:prstGeom>
        </p:spPr>
        <p:txBody>
          <a:bodyPr wrap="square">
            <a:spAutoFit/>
          </a:bodyPr>
          <a:lstStyle/>
          <a:p>
            <a:pPr algn="ctr"/>
            <a:r>
              <a:rPr lang="en-US" sz="2000" b="1" dirty="0">
                <a:latin typeface="Times New Roman" panose="02020603050405020304" pitchFamily="18" charset="0"/>
                <a:ea typeface="Calibri" panose="020F0502020204030204" pitchFamily="34" charset="0"/>
                <a:cs typeface="Times New Roman" panose="02020603050405020304" pitchFamily="18" charset="0"/>
              </a:rPr>
              <a:t>Renske Gelderloos</a:t>
            </a:r>
            <a:r>
              <a:rPr lang="en-US" sz="2000" b="1" baseline="30000" dirty="0">
                <a:latin typeface="Times New Roman" panose="02020603050405020304" pitchFamily="18" charset="0"/>
                <a:ea typeface="Calibri" panose="020F0502020204030204" pitchFamily="34" charset="0"/>
                <a:cs typeface="Times New Roman" panose="02020603050405020304" pitchFamily="18" charset="0"/>
              </a:rPr>
              <a:t>1</a:t>
            </a:r>
            <a:r>
              <a:rPr lang="en-US" sz="2000" dirty="0">
                <a:latin typeface="Times New Roman" panose="02020603050405020304" pitchFamily="18" charset="0"/>
                <a:ea typeface="Calibri" panose="020F0502020204030204" pitchFamily="34" charset="0"/>
                <a:cs typeface="Times New Roman" panose="02020603050405020304" pitchFamily="18" charset="0"/>
              </a:rPr>
              <a:t>, Thomas W. N. Haine</a:t>
            </a:r>
            <a:r>
              <a:rPr lang="en-US" sz="2000" baseline="30000" dirty="0">
                <a:latin typeface="Times New Roman" panose="02020603050405020304" pitchFamily="18" charset="0"/>
                <a:ea typeface="Calibri" panose="020F0502020204030204" pitchFamily="34" charset="0"/>
                <a:cs typeface="Times New Roman" panose="02020603050405020304" pitchFamily="18" charset="0"/>
              </a:rPr>
              <a:t>1</a:t>
            </a:r>
            <a:r>
              <a:rPr lang="en-US" sz="2000" dirty="0">
                <a:latin typeface="Times New Roman" panose="02020603050405020304" pitchFamily="18" charset="0"/>
                <a:ea typeface="Calibri" panose="020F0502020204030204" pitchFamily="34" charset="0"/>
                <a:cs typeface="Times New Roman" panose="02020603050405020304" pitchFamily="18" charset="0"/>
              </a:rPr>
              <a:t>, and Mattia Almansi</a:t>
            </a:r>
            <a:r>
              <a:rPr lang="en-US" sz="2000" baseline="30000" dirty="0">
                <a:latin typeface="Times New Roman" panose="02020603050405020304" pitchFamily="18" charset="0"/>
                <a:ea typeface="Calibri" panose="020F0502020204030204" pitchFamily="34" charset="0"/>
                <a:cs typeface="Times New Roman" panose="02020603050405020304" pitchFamily="18" charset="0"/>
              </a:rPr>
              <a:t>2</a:t>
            </a: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0" name="Rounded Rectangle 9">
            <a:hlinkClick r:id="rId5" action="ppaction://hlinksldjump"/>
            <a:extLst>
              <a:ext uri="{FF2B5EF4-FFF2-40B4-BE49-F238E27FC236}">
                <a16:creationId xmlns:a16="http://schemas.microsoft.com/office/drawing/2014/main" id="{4DE4F462-91D2-E74E-A378-8B9331E3AD89}"/>
              </a:ext>
            </a:extLst>
          </p:cNvPr>
          <p:cNvSpPr/>
          <p:nvPr/>
        </p:nvSpPr>
        <p:spPr>
          <a:xfrm>
            <a:off x="380944" y="2446286"/>
            <a:ext cx="3058296" cy="1431448"/>
          </a:xfrm>
          <a:prstGeom prst="roundRect">
            <a:avLst/>
          </a:prstGeom>
          <a:solidFill>
            <a:schemeClr val="accent6">
              <a:lumMod val="60000"/>
              <a:lumOff val="40000"/>
              <a:alpha val="80000"/>
            </a:schemeClr>
          </a:solid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hlinkClick r:id="rId5" action="ppaction://hlinksldjump"/>
            <a:extLst>
              <a:ext uri="{FF2B5EF4-FFF2-40B4-BE49-F238E27FC236}">
                <a16:creationId xmlns:a16="http://schemas.microsoft.com/office/drawing/2014/main" id="{281AAE48-15FA-2D45-9712-BF8EA433B593}"/>
              </a:ext>
            </a:extLst>
          </p:cNvPr>
          <p:cNvSpPr txBox="1"/>
          <p:nvPr/>
        </p:nvSpPr>
        <p:spPr>
          <a:xfrm>
            <a:off x="891890" y="2580765"/>
            <a:ext cx="2100548" cy="1095392"/>
          </a:xfrm>
          <a:prstGeom prst="rect">
            <a:avLst/>
          </a:prstGeom>
          <a:noFill/>
        </p:spPr>
        <p:txBody>
          <a:bodyPr wrap="none" rtlCol="0">
            <a:spAutoFit/>
          </a:bodyPr>
          <a:lstStyle/>
          <a:p>
            <a:pPr algn="ctr"/>
            <a:r>
              <a:rPr lang="en-US" sz="2400" dirty="0"/>
              <a:t>I’m new to all this. </a:t>
            </a:r>
          </a:p>
          <a:p>
            <a:pPr algn="ctr"/>
            <a:r>
              <a:rPr lang="en-US" sz="2400" dirty="0"/>
              <a:t>Please give me some </a:t>
            </a:r>
          </a:p>
          <a:p>
            <a:pPr algn="ctr"/>
            <a:r>
              <a:rPr lang="en-US" sz="2400" dirty="0"/>
              <a:t>background first</a:t>
            </a:r>
          </a:p>
        </p:txBody>
      </p:sp>
      <p:sp>
        <p:nvSpPr>
          <p:cNvPr id="13" name="Rounded Rectangle 12">
            <a:hlinkClick r:id="rId6" action="ppaction://hlinksldjump"/>
            <a:extLst>
              <a:ext uri="{FF2B5EF4-FFF2-40B4-BE49-F238E27FC236}">
                <a16:creationId xmlns:a16="http://schemas.microsoft.com/office/drawing/2014/main" id="{1D77EC83-9739-A74E-A2D8-AD53E1132CF4}"/>
              </a:ext>
            </a:extLst>
          </p:cNvPr>
          <p:cNvSpPr/>
          <p:nvPr/>
        </p:nvSpPr>
        <p:spPr>
          <a:xfrm>
            <a:off x="3947029" y="2435950"/>
            <a:ext cx="5009127" cy="652507"/>
          </a:xfrm>
          <a:prstGeom prst="roundRect">
            <a:avLst/>
          </a:prstGeom>
          <a:solidFill>
            <a:srgbClr val="FF8AD8">
              <a:alpha val="80000"/>
            </a:srgbClr>
          </a:solidFill>
          <a:ln w="7620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hlinkClick r:id="rId6" action="ppaction://hlinksldjump"/>
            <a:extLst>
              <a:ext uri="{FF2B5EF4-FFF2-40B4-BE49-F238E27FC236}">
                <a16:creationId xmlns:a16="http://schemas.microsoft.com/office/drawing/2014/main" id="{69FBE60B-CC70-4F4A-86EA-CC4AB8E223DD}"/>
              </a:ext>
            </a:extLst>
          </p:cNvPr>
          <p:cNvSpPr txBox="1"/>
          <p:nvPr/>
        </p:nvSpPr>
        <p:spPr>
          <a:xfrm>
            <a:off x="4086656" y="2469816"/>
            <a:ext cx="4852047" cy="584775"/>
          </a:xfrm>
          <a:prstGeom prst="rect">
            <a:avLst/>
          </a:prstGeom>
          <a:noFill/>
        </p:spPr>
        <p:txBody>
          <a:bodyPr wrap="none" rtlCol="0">
            <a:spAutoFit/>
          </a:bodyPr>
          <a:lstStyle/>
          <a:p>
            <a:r>
              <a:rPr lang="en-US" sz="3200" dirty="0"/>
              <a:t>Just show me those waves!</a:t>
            </a:r>
          </a:p>
        </p:txBody>
      </p:sp>
      <p:sp>
        <p:nvSpPr>
          <p:cNvPr id="17" name="Rounded Rectangle 16">
            <a:hlinkClick r:id="rId7" action="ppaction://hlinksldjump"/>
            <a:extLst>
              <a:ext uri="{FF2B5EF4-FFF2-40B4-BE49-F238E27FC236}">
                <a16:creationId xmlns:a16="http://schemas.microsoft.com/office/drawing/2014/main" id="{B0CDEE15-E5BC-AB47-81BA-69681AA2239D}"/>
              </a:ext>
            </a:extLst>
          </p:cNvPr>
          <p:cNvSpPr/>
          <p:nvPr/>
        </p:nvSpPr>
        <p:spPr>
          <a:xfrm>
            <a:off x="380945" y="4170958"/>
            <a:ext cx="3058295" cy="1170327"/>
          </a:xfrm>
          <a:prstGeom prst="roundRect">
            <a:avLst/>
          </a:prstGeom>
          <a:solidFill>
            <a:schemeClr val="accent4">
              <a:lumMod val="40000"/>
              <a:lumOff val="60000"/>
              <a:alpha val="80000"/>
            </a:schemeClr>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hlinkClick r:id="rId7" action="ppaction://hlinksldjump"/>
            <a:extLst>
              <a:ext uri="{FF2B5EF4-FFF2-40B4-BE49-F238E27FC236}">
                <a16:creationId xmlns:a16="http://schemas.microsoft.com/office/drawing/2014/main" id="{B05BED14-9561-9E4E-9657-65678786B751}"/>
              </a:ext>
            </a:extLst>
          </p:cNvPr>
          <p:cNvSpPr txBox="1"/>
          <p:nvPr/>
        </p:nvSpPr>
        <p:spPr>
          <a:xfrm>
            <a:off x="785216" y="4290993"/>
            <a:ext cx="2228365" cy="849415"/>
          </a:xfrm>
          <a:prstGeom prst="rect">
            <a:avLst/>
          </a:prstGeom>
          <a:noFill/>
        </p:spPr>
        <p:txBody>
          <a:bodyPr wrap="none" rtlCol="0">
            <a:spAutoFit/>
          </a:bodyPr>
          <a:lstStyle/>
          <a:p>
            <a:pPr algn="ctr"/>
            <a:r>
              <a:rPr lang="en-US" sz="2400" dirty="0"/>
              <a:t>This is so cool! </a:t>
            </a:r>
          </a:p>
          <a:p>
            <a:pPr algn="ctr"/>
            <a:r>
              <a:rPr lang="en-US" sz="2400" dirty="0"/>
              <a:t>How can I do this too?</a:t>
            </a:r>
          </a:p>
        </p:txBody>
      </p:sp>
      <p:sp>
        <p:nvSpPr>
          <p:cNvPr id="21" name="Rounded Rectangle 20">
            <a:hlinkClick r:id="rId8" action="ppaction://hlinksldjump"/>
            <a:extLst>
              <a:ext uri="{FF2B5EF4-FFF2-40B4-BE49-F238E27FC236}">
                <a16:creationId xmlns:a16="http://schemas.microsoft.com/office/drawing/2014/main" id="{18CBD7FF-1F8A-094D-BA89-D20753AEC101}"/>
              </a:ext>
            </a:extLst>
          </p:cNvPr>
          <p:cNvSpPr/>
          <p:nvPr/>
        </p:nvSpPr>
        <p:spPr>
          <a:xfrm>
            <a:off x="3947030" y="3665514"/>
            <a:ext cx="5009128" cy="529397"/>
          </a:xfrm>
          <a:prstGeom prst="roundRect">
            <a:avLst/>
          </a:prstGeom>
          <a:solidFill>
            <a:srgbClr val="D883FF">
              <a:alpha val="80000"/>
            </a:srgbClr>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hlinkClick r:id="rId8" action="ppaction://hlinksldjump"/>
            <a:extLst>
              <a:ext uri="{FF2B5EF4-FFF2-40B4-BE49-F238E27FC236}">
                <a16:creationId xmlns:a16="http://schemas.microsoft.com/office/drawing/2014/main" id="{06CAA266-1319-AC47-B1B2-4827C76228DD}"/>
              </a:ext>
            </a:extLst>
          </p:cNvPr>
          <p:cNvSpPr txBox="1"/>
          <p:nvPr/>
        </p:nvSpPr>
        <p:spPr>
          <a:xfrm>
            <a:off x="3947030" y="3699380"/>
            <a:ext cx="5009128" cy="461665"/>
          </a:xfrm>
          <a:prstGeom prst="rect">
            <a:avLst/>
          </a:prstGeom>
          <a:noFill/>
        </p:spPr>
        <p:txBody>
          <a:bodyPr wrap="square" rtlCol="0">
            <a:spAutoFit/>
          </a:bodyPr>
          <a:lstStyle/>
          <a:p>
            <a:r>
              <a:rPr lang="en-US" sz="2400" dirty="0"/>
              <a:t>Tell me more about your model results</a:t>
            </a:r>
          </a:p>
        </p:txBody>
      </p:sp>
      <p:sp>
        <p:nvSpPr>
          <p:cNvPr id="24" name="Rounded Rectangle 23">
            <a:hlinkClick r:id="rId9" action="ppaction://hlinksldjump"/>
            <a:extLst>
              <a:ext uri="{FF2B5EF4-FFF2-40B4-BE49-F238E27FC236}">
                <a16:creationId xmlns:a16="http://schemas.microsoft.com/office/drawing/2014/main" id="{3F69AA4A-F64D-B045-B884-FD73401056A1}"/>
              </a:ext>
            </a:extLst>
          </p:cNvPr>
          <p:cNvSpPr/>
          <p:nvPr/>
        </p:nvSpPr>
        <p:spPr>
          <a:xfrm>
            <a:off x="3947030" y="4779728"/>
            <a:ext cx="5009126" cy="510759"/>
          </a:xfrm>
          <a:prstGeom prst="roundRect">
            <a:avLst/>
          </a:prstGeom>
          <a:solidFill>
            <a:srgbClr val="999999">
              <a:alpha val="80000"/>
            </a:srgbClr>
          </a:solid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hlinkClick r:id="rId9" action="ppaction://hlinksldjump"/>
            <a:extLst>
              <a:ext uri="{FF2B5EF4-FFF2-40B4-BE49-F238E27FC236}">
                <a16:creationId xmlns:a16="http://schemas.microsoft.com/office/drawing/2014/main" id="{B127B387-2AF5-2C4A-B385-93BB9653AA95}"/>
              </a:ext>
            </a:extLst>
          </p:cNvPr>
          <p:cNvSpPr txBox="1"/>
          <p:nvPr/>
        </p:nvSpPr>
        <p:spPr>
          <a:xfrm>
            <a:off x="4000395" y="4811889"/>
            <a:ext cx="4920184" cy="461665"/>
          </a:xfrm>
          <a:prstGeom prst="rect">
            <a:avLst/>
          </a:prstGeom>
          <a:noFill/>
        </p:spPr>
        <p:txBody>
          <a:bodyPr wrap="none" rtlCol="0">
            <a:spAutoFit/>
          </a:bodyPr>
          <a:lstStyle/>
          <a:p>
            <a:r>
              <a:rPr lang="en-US" sz="2400" dirty="0"/>
              <a:t>What role does wind play in all this?</a:t>
            </a:r>
          </a:p>
        </p:txBody>
      </p:sp>
      <p:sp>
        <p:nvSpPr>
          <p:cNvPr id="29" name="Rounded Rectangle 28">
            <a:hlinkClick r:id="rId10" action="ppaction://hlinksldjump"/>
            <a:extLst>
              <a:ext uri="{FF2B5EF4-FFF2-40B4-BE49-F238E27FC236}">
                <a16:creationId xmlns:a16="http://schemas.microsoft.com/office/drawing/2014/main" id="{401E06F1-24E3-1544-AD72-B5FE131DAD3B}"/>
              </a:ext>
            </a:extLst>
          </p:cNvPr>
          <p:cNvSpPr/>
          <p:nvPr/>
        </p:nvSpPr>
        <p:spPr>
          <a:xfrm>
            <a:off x="9613158" y="2469816"/>
            <a:ext cx="2153727" cy="1407918"/>
          </a:xfrm>
          <a:prstGeom prst="roundRect">
            <a:avLst/>
          </a:prstGeom>
          <a:solidFill>
            <a:schemeClr val="accent2">
              <a:lumMod val="75000"/>
              <a:alpha val="80000"/>
            </a:schemeClr>
          </a:solidFill>
          <a:ln w="762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hlinkClick r:id="rId10" action="ppaction://hlinksldjump"/>
            <a:extLst>
              <a:ext uri="{FF2B5EF4-FFF2-40B4-BE49-F238E27FC236}">
                <a16:creationId xmlns:a16="http://schemas.microsoft.com/office/drawing/2014/main" id="{005B951D-B387-EE4D-803E-579AFDABDD99}"/>
              </a:ext>
            </a:extLst>
          </p:cNvPr>
          <p:cNvSpPr txBox="1"/>
          <p:nvPr/>
        </p:nvSpPr>
        <p:spPr>
          <a:xfrm>
            <a:off x="9693657" y="2967334"/>
            <a:ext cx="2073227" cy="461666"/>
          </a:xfrm>
          <a:prstGeom prst="rect">
            <a:avLst/>
          </a:prstGeom>
          <a:noFill/>
        </p:spPr>
        <p:txBody>
          <a:bodyPr wrap="square" rtlCol="0">
            <a:spAutoFit/>
          </a:bodyPr>
          <a:lstStyle/>
          <a:p>
            <a:r>
              <a:rPr lang="en-US" sz="2400" dirty="0"/>
              <a:t>I prefer theory</a:t>
            </a:r>
          </a:p>
        </p:txBody>
      </p:sp>
      <p:sp>
        <p:nvSpPr>
          <p:cNvPr id="33" name="Rounded Rectangle 32">
            <a:hlinkClick r:id="rId11" action="ppaction://hlinksldjump"/>
            <a:extLst>
              <a:ext uri="{FF2B5EF4-FFF2-40B4-BE49-F238E27FC236}">
                <a16:creationId xmlns:a16="http://schemas.microsoft.com/office/drawing/2014/main" id="{DD174772-F0E8-094A-B45D-C0E0D5240ECE}"/>
              </a:ext>
            </a:extLst>
          </p:cNvPr>
          <p:cNvSpPr/>
          <p:nvPr/>
        </p:nvSpPr>
        <p:spPr>
          <a:xfrm>
            <a:off x="9613157" y="4211936"/>
            <a:ext cx="2153727" cy="1078551"/>
          </a:xfrm>
          <a:prstGeom prst="roundRect">
            <a:avLst/>
          </a:prstGeom>
          <a:solidFill>
            <a:srgbClr val="929000">
              <a:alpha val="80000"/>
            </a:srgb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hlinkClick r:id="rId11" action="ppaction://hlinksldjump"/>
            <a:extLst>
              <a:ext uri="{FF2B5EF4-FFF2-40B4-BE49-F238E27FC236}">
                <a16:creationId xmlns:a16="http://schemas.microsoft.com/office/drawing/2014/main" id="{1F7D3719-9493-684A-9173-FF93DFB8B0CE}"/>
              </a:ext>
            </a:extLst>
          </p:cNvPr>
          <p:cNvSpPr txBox="1"/>
          <p:nvPr/>
        </p:nvSpPr>
        <p:spPr>
          <a:xfrm>
            <a:off x="9649413" y="4327947"/>
            <a:ext cx="2117398" cy="830997"/>
          </a:xfrm>
          <a:prstGeom prst="rect">
            <a:avLst/>
          </a:prstGeom>
          <a:noFill/>
        </p:spPr>
        <p:txBody>
          <a:bodyPr wrap="square" rtlCol="0">
            <a:spAutoFit/>
          </a:bodyPr>
          <a:lstStyle/>
          <a:p>
            <a:pPr algn="ctr"/>
            <a:r>
              <a:rPr lang="en-US" sz="2400" dirty="0"/>
              <a:t>Future work and Links</a:t>
            </a:r>
          </a:p>
        </p:txBody>
      </p:sp>
    </p:spTree>
    <p:extLst>
      <p:ext uri="{BB962C8B-B14F-4D97-AF65-F5344CB8AC3E}">
        <p14:creationId xmlns:p14="http://schemas.microsoft.com/office/powerpoint/2010/main" val="15439196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alpha val="50000"/>
          </a:schemeClr>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89A7ABE4-DE91-A04A-A1A4-3C2B00961C5E}"/>
              </a:ext>
            </a:extLst>
          </p:cNvPr>
          <p:cNvGrpSpPr/>
          <p:nvPr/>
        </p:nvGrpSpPr>
        <p:grpSpPr>
          <a:xfrm>
            <a:off x="2196695" y="8466"/>
            <a:ext cx="6280355" cy="6858000"/>
            <a:chOff x="2955822" y="0"/>
            <a:chExt cx="6280355" cy="6858000"/>
          </a:xfrm>
        </p:grpSpPr>
        <p:pic>
          <p:nvPicPr>
            <p:cNvPr id="17" name="Picture 16" descr="A picture containing map&#10;&#10;Description automatically generated">
              <a:extLst>
                <a:ext uri="{FF2B5EF4-FFF2-40B4-BE49-F238E27FC236}">
                  <a16:creationId xmlns:a16="http://schemas.microsoft.com/office/drawing/2014/main" id="{2905BA38-5937-DC4D-BBBC-62E8007D7AA8}"/>
                </a:ext>
              </a:extLst>
            </p:cNvPr>
            <p:cNvPicPr>
              <a:picLocks noChangeAspect="1"/>
            </p:cNvPicPr>
            <p:nvPr/>
          </p:nvPicPr>
          <p:blipFill>
            <a:blip r:embed="rId2"/>
            <a:stretch>
              <a:fillRect/>
            </a:stretch>
          </p:blipFill>
          <p:spPr>
            <a:xfrm>
              <a:off x="2955822" y="0"/>
              <a:ext cx="6280355" cy="6858000"/>
            </a:xfrm>
            <a:prstGeom prst="rect">
              <a:avLst/>
            </a:prstGeom>
          </p:spPr>
        </p:pic>
        <p:sp>
          <p:nvSpPr>
            <p:cNvPr id="18" name="TextBox 17">
              <a:extLst>
                <a:ext uri="{FF2B5EF4-FFF2-40B4-BE49-F238E27FC236}">
                  <a16:creationId xmlns:a16="http://schemas.microsoft.com/office/drawing/2014/main" id="{A27449BB-2490-C549-B70D-0B74FDE76B7D}"/>
                </a:ext>
              </a:extLst>
            </p:cNvPr>
            <p:cNvSpPr txBox="1"/>
            <p:nvPr/>
          </p:nvSpPr>
          <p:spPr>
            <a:xfrm>
              <a:off x="3778369" y="1586940"/>
              <a:ext cx="1759789" cy="461665"/>
            </a:xfrm>
            <a:prstGeom prst="rect">
              <a:avLst/>
            </a:prstGeom>
            <a:noFill/>
          </p:spPr>
          <p:txBody>
            <a:bodyPr wrap="square" rtlCol="0">
              <a:spAutoFit/>
            </a:bodyPr>
            <a:lstStyle/>
            <a:p>
              <a:r>
                <a:rPr lang="en-US" sz="2400" dirty="0"/>
                <a:t>Greenland</a:t>
              </a:r>
            </a:p>
          </p:txBody>
        </p:sp>
        <p:sp>
          <p:nvSpPr>
            <p:cNvPr id="19" name="TextBox 18">
              <a:extLst>
                <a:ext uri="{FF2B5EF4-FFF2-40B4-BE49-F238E27FC236}">
                  <a16:creationId xmlns:a16="http://schemas.microsoft.com/office/drawing/2014/main" id="{724BBA16-E58E-EA42-889B-CDE51108FC8E}"/>
                </a:ext>
              </a:extLst>
            </p:cNvPr>
            <p:cNvSpPr txBox="1"/>
            <p:nvPr/>
          </p:nvSpPr>
          <p:spPr>
            <a:xfrm>
              <a:off x="6061494" y="4299147"/>
              <a:ext cx="1115683" cy="461665"/>
            </a:xfrm>
            <a:prstGeom prst="rect">
              <a:avLst/>
            </a:prstGeom>
            <a:noFill/>
          </p:spPr>
          <p:txBody>
            <a:bodyPr wrap="square" rtlCol="0">
              <a:spAutoFit/>
            </a:bodyPr>
            <a:lstStyle/>
            <a:p>
              <a:r>
                <a:rPr lang="en-US" sz="2400" dirty="0"/>
                <a:t>Iceland</a:t>
              </a:r>
            </a:p>
          </p:txBody>
        </p:sp>
      </p:grpSp>
      <p:sp>
        <p:nvSpPr>
          <p:cNvPr id="26" name="Rectangle 25">
            <a:hlinkClick r:id="rId3" action="ppaction://hlinksldjump"/>
            <a:extLst>
              <a:ext uri="{FF2B5EF4-FFF2-40B4-BE49-F238E27FC236}">
                <a16:creationId xmlns:a16="http://schemas.microsoft.com/office/drawing/2014/main" id="{101A2B88-0DC2-7C4A-A221-11F98F49F82A}"/>
              </a:ext>
            </a:extLst>
          </p:cNvPr>
          <p:cNvSpPr/>
          <p:nvPr/>
        </p:nvSpPr>
        <p:spPr>
          <a:xfrm>
            <a:off x="2196695" y="71674"/>
            <a:ext cx="2478956" cy="9728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a:t>
            </a:r>
          </a:p>
          <a:p>
            <a:pPr algn="ctr"/>
            <a:r>
              <a:rPr lang="en-US" dirty="0"/>
              <a:t>Research Questions</a:t>
            </a:r>
          </a:p>
        </p:txBody>
      </p:sp>
      <p:grpSp>
        <p:nvGrpSpPr>
          <p:cNvPr id="15" name="Group 14">
            <a:extLst>
              <a:ext uri="{FF2B5EF4-FFF2-40B4-BE49-F238E27FC236}">
                <a16:creationId xmlns:a16="http://schemas.microsoft.com/office/drawing/2014/main" id="{D67AA48A-39D2-054E-8833-3D03A1214117}"/>
              </a:ext>
            </a:extLst>
          </p:cNvPr>
          <p:cNvGrpSpPr/>
          <p:nvPr/>
        </p:nvGrpSpPr>
        <p:grpSpPr>
          <a:xfrm>
            <a:off x="-2744643" y="0"/>
            <a:ext cx="3708401" cy="6858000"/>
            <a:chOff x="-2744643" y="0"/>
            <a:chExt cx="3708401" cy="6858000"/>
          </a:xfrm>
        </p:grpSpPr>
        <p:sp>
          <p:nvSpPr>
            <p:cNvPr id="4" name="Rectangle 3">
              <a:extLst>
                <a:ext uri="{FF2B5EF4-FFF2-40B4-BE49-F238E27FC236}">
                  <a16:creationId xmlns:a16="http://schemas.microsoft.com/office/drawing/2014/main" id="{32431E9D-59AE-3147-A369-AC16890EC30C}"/>
                </a:ext>
              </a:extLst>
            </p:cNvPr>
            <p:cNvSpPr/>
            <p:nvPr/>
          </p:nvSpPr>
          <p:spPr>
            <a:xfrm>
              <a:off x="-2744643" y="0"/>
              <a:ext cx="272626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hlinkClick r:id="rId4" action="ppaction://hlinksldjump"/>
              <a:extLst>
                <a:ext uri="{FF2B5EF4-FFF2-40B4-BE49-F238E27FC236}">
                  <a16:creationId xmlns:a16="http://schemas.microsoft.com/office/drawing/2014/main" id="{39BBC328-53CD-BF4E-A166-B8F5C8A3D19B}"/>
                </a:ext>
              </a:extLst>
            </p:cNvPr>
            <p:cNvSpPr/>
            <p:nvPr/>
          </p:nvSpPr>
          <p:spPr>
            <a:xfrm>
              <a:off x="-2566843" y="1219201"/>
              <a:ext cx="2370667" cy="626533"/>
            </a:xfrm>
            <a:prstGeom prst="roundRect">
              <a:avLst/>
            </a:prstGeom>
            <a:solidFill>
              <a:schemeClr val="accent6">
                <a:lumMod val="40000"/>
                <a:lumOff val="60000"/>
              </a:scheme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Background</a:t>
              </a:r>
            </a:p>
          </p:txBody>
        </p:sp>
        <p:sp>
          <p:nvSpPr>
            <p:cNvPr id="7" name="Rounded Rectangle 6">
              <a:hlinkClick r:id="rId5" action="ppaction://hlinksldjump"/>
              <a:extLst>
                <a:ext uri="{FF2B5EF4-FFF2-40B4-BE49-F238E27FC236}">
                  <a16:creationId xmlns:a16="http://schemas.microsoft.com/office/drawing/2014/main" id="{DB58289D-2CF9-7C41-8D54-149B72D99C25}"/>
                </a:ext>
              </a:extLst>
            </p:cNvPr>
            <p:cNvSpPr/>
            <p:nvPr/>
          </p:nvSpPr>
          <p:spPr>
            <a:xfrm>
              <a:off x="-2566843" y="2015067"/>
              <a:ext cx="2370667" cy="626533"/>
            </a:xfrm>
            <a:prstGeom prst="roundRect">
              <a:avLst/>
            </a:prstGeom>
            <a:solidFill>
              <a:schemeClr val="accent4">
                <a:lumMod val="20000"/>
                <a:lumOff val="8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Methods</a:t>
              </a:r>
            </a:p>
          </p:txBody>
        </p:sp>
        <p:sp>
          <p:nvSpPr>
            <p:cNvPr id="8" name="Rounded Rectangle 7">
              <a:hlinkClick r:id="rId6" action="ppaction://hlinksldjump"/>
              <a:extLst>
                <a:ext uri="{FF2B5EF4-FFF2-40B4-BE49-F238E27FC236}">
                  <a16:creationId xmlns:a16="http://schemas.microsoft.com/office/drawing/2014/main" id="{9BE8ECD6-26F6-974F-ADD1-CCDFBDFE44FA}"/>
                </a:ext>
              </a:extLst>
            </p:cNvPr>
            <p:cNvSpPr/>
            <p:nvPr/>
          </p:nvSpPr>
          <p:spPr>
            <a:xfrm>
              <a:off x="-2566843" y="2810933"/>
              <a:ext cx="2370667" cy="626533"/>
            </a:xfrm>
            <a:prstGeom prst="roundRect">
              <a:avLst/>
            </a:prstGeom>
            <a:solidFill>
              <a:srgbClr val="F3B2D7"/>
            </a:solidFill>
            <a:ln w="3810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Animations</a:t>
              </a:r>
            </a:p>
          </p:txBody>
        </p:sp>
        <p:sp>
          <p:nvSpPr>
            <p:cNvPr id="9" name="Rounded Rectangle 8">
              <a:hlinkClick r:id="rId7" action="ppaction://hlinksldjump"/>
              <a:extLst>
                <a:ext uri="{FF2B5EF4-FFF2-40B4-BE49-F238E27FC236}">
                  <a16:creationId xmlns:a16="http://schemas.microsoft.com/office/drawing/2014/main" id="{CCF6624B-CA66-CF45-954A-ED7F57644AC9}"/>
                </a:ext>
              </a:extLst>
            </p:cNvPr>
            <p:cNvSpPr/>
            <p:nvPr/>
          </p:nvSpPr>
          <p:spPr>
            <a:xfrm>
              <a:off x="-2566843" y="3606799"/>
              <a:ext cx="2370667" cy="626533"/>
            </a:xfrm>
            <a:prstGeom prst="roundRect">
              <a:avLst/>
            </a:prstGeom>
            <a:solidFill>
              <a:srgbClr val="C5AFE3"/>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Subinertial variability</a:t>
              </a:r>
            </a:p>
          </p:txBody>
        </p:sp>
        <p:sp>
          <p:nvSpPr>
            <p:cNvPr id="10" name="Rounded Rectangle 9">
              <a:hlinkClick r:id="rId8" action="ppaction://hlinksldjump"/>
              <a:extLst>
                <a:ext uri="{FF2B5EF4-FFF2-40B4-BE49-F238E27FC236}">
                  <a16:creationId xmlns:a16="http://schemas.microsoft.com/office/drawing/2014/main" id="{B0ADE860-4FC5-2641-9ACB-68BBF6183AFC}"/>
                </a:ext>
              </a:extLst>
            </p:cNvPr>
            <p:cNvSpPr/>
            <p:nvPr/>
          </p:nvSpPr>
          <p:spPr>
            <a:xfrm>
              <a:off x="-2566843" y="4402665"/>
              <a:ext cx="2370667" cy="626533"/>
            </a:xfrm>
            <a:prstGeom prst="roundRect">
              <a:avLst/>
            </a:prstGeom>
            <a:solidFill>
              <a:schemeClr val="accent3">
                <a:lumMod val="20000"/>
                <a:lumOff val="8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Wind forcing</a:t>
              </a:r>
            </a:p>
          </p:txBody>
        </p:sp>
        <p:sp>
          <p:nvSpPr>
            <p:cNvPr id="11" name="Rounded Rectangle 10">
              <a:hlinkClick r:id="rId9" action="ppaction://hlinksldjump"/>
              <a:extLst>
                <a:ext uri="{FF2B5EF4-FFF2-40B4-BE49-F238E27FC236}">
                  <a16:creationId xmlns:a16="http://schemas.microsoft.com/office/drawing/2014/main" id="{9FB16A14-6870-E74C-86CF-DBD8A2EDEC98}"/>
                </a:ext>
              </a:extLst>
            </p:cNvPr>
            <p:cNvSpPr/>
            <p:nvPr/>
          </p:nvSpPr>
          <p:spPr>
            <a:xfrm>
              <a:off x="-2566843" y="5198531"/>
              <a:ext cx="2370667" cy="626533"/>
            </a:xfrm>
            <a:prstGeom prst="roundRect">
              <a:avLst/>
            </a:prstGeom>
            <a:solidFill>
              <a:schemeClr val="accent2">
                <a:lumMod val="40000"/>
                <a:lumOff val="6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Theory</a:t>
              </a:r>
            </a:p>
          </p:txBody>
        </p:sp>
        <p:sp>
          <p:nvSpPr>
            <p:cNvPr id="12" name="Rounded Rectangle 11">
              <a:hlinkClick r:id="rId10" action="ppaction://hlinksldjump"/>
              <a:extLst>
                <a:ext uri="{FF2B5EF4-FFF2-40B4-BE49-F238E27FC236}">
                  <a16:creationId xmlns:a16="http://schemas.microsoft.com/office/drawing/2014/main" id="{23ED86ED-3811-CB47-A531-EA10122EF87D}"/>
                </a:ext>
              </a:extLst>
            </p:cNvPr>
            <p:cNvSpPr/>
            <p:nvPr/>
          </p:nvSpPr>
          <p:spPr>
            <a:xfrm>
              <a:off x="-2566843" y="5994397"/>
              <a:ext cx="2370667" cy="626533"/>
            </a:xfrm>
            <a:prstGeom prst="roundRect">
              <a:avLst/>
            </a:prstGeom>
            <a:solidFill>
              <a:srgbClr val="D4D6B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Links</a:t>
              </a:r>
            </a:p>
          </p:txBody>
        </p:sp>
        <p:sp>
          <p:nvSpPr>
            <p:cNvPr id="13" name="Rounded Rectangle 12">
              <a:extLst>
                <a:ext uri="{FF2B5EF4-FFF2-40B4-BE49-F238E27FC236}">
                  <a16:creationId xmlns:a16="http://schemas.microsoft.com/office/drawing/2014/main" id="{CFF882AE-DCB8-8044-AF14-3705BD9F2733}"/>
                </a:ext>
              </a:extLst>
            </p:cNvPr>
            <p:cNvSpPr/>
            <p:nvPr/>
          </p:nvSpPr>
          <p:spPr>
            <a:xfrm>
              <a:off x="354158" y="372534"/>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A7E1B927-234D-9448-AF4A-E2F153E4DB87}"/>
                </a:ext>
              </a:extLst>
            </p:cNvPr>
            <p:cNvSpPr/>
            <p:nvPr/>
          </p:nvSpPr>
          <p:spPr>
            <a:xfrm>
              <a:off x="354158" y="491068"/>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6CAB92D9-C8EB-6640-9E1D-D59AAED82852}"/>
                </a:ext>
              </a:extLst>
            </p:cNvPr>
            <p:cNvSpPr/>
            <p:nvPr/>
          </p:nvSpPr>
          <p:spPr>
            <a:xfrm>
              <a:off x="354158" y="609601"/>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3C8B75B7-3B2C-C447-92F6-72CCD97BC682}"/>
                </a:ext>
              </a:extLst>
            </p:cNvPr>
            <p:cNvGrpSpPr/>
            <p:nvPr/>
          </p:nvGrpSpPr>
          <p:grpSpPr>
            <a:xfrm>
              <a:off x="-2290166" y="339643"/>
              <a:ext cx="2043190" cy="584775"/>
              <a:chOff x="3486519" y="1406443"/>
              <a:chExt cx="2043190" cy="584775"/>
            </a:xfrm>
          </p:grpSpPr>
          <p:sp>
            <p:nvSpPr>
              <p:cNvPr id="40" name="TextBox 39">
                <a:extLst>
                  <a:ext uri="{FF2B5EF4-FFF2-40B4-BE49-F238E27FC236}">
                    <a16:creationId xmlns:a16="http://schemas.microsoft.com/office/drawing/2014/main" id="{B38C7C4A-9C6B-5A43-AD81-E21C174322F4}"/>
                  </a:ext>
                </a:extLst>
              </p:cNvPr>
              <p:cNvSpPr txBox="1"/>
              <p:nvPr/>
            </p:nvSpPr>
            <p:spPr>
              <a:xfrm>
                <a:off x="4253664" y="1406443"/>
                <a:ext cx="1276045" cy="584775"/>
              </a:xfrm>
              <a:prstGeom prst="rect">
                <a:avLst/>
              </a:prstGeom>
              <a:noFill/>
            </p:spPr>
            <p:txBody>
              <a:bodyPr wrap="square" rtlCol="0">
                <a:spAutoFit/>
              </a:bodyPr>
              <a:lstStyle/>
              <a:p>
                <a:r>
                  <a:rPr lang="en-US" sz="3200" b="1" dirty="0">
                    <a:solidFill>
                      <a:schemeClr val="bg1"/>
                    </a:solidFill>
                  </a:rPr>
                  <a:t>Home</a:t>
                </a:r>
              </a:p>
            </p:txBody>
          </p:sp>
          <p:sp>
            <p:nvSpPr>
              <p:cNvPr id="3" name="Oval 2">
                <a:hlinkClick r:id="rId11" action="ppaction://hlinksldjump"/>
                <a:extLst>
                  <a:ext uri="{FF2B5EF4-FFF2-40B4-BE49-F238E27FC236}">
                    <a16:creationId xmlns:a16="http://schemas.microsoft.com/office/drawing/2014/main" id="{E2566841-7F5C-BA46-85EE-04923E0B1118}"/>
                  </a:ext>
                </a:extLst>
              </p:cNvPr>
              <p:cNvSpPr/>
              <p:nvPr/>
            </p:nvSpPr>
            <p:spPr>
              <a:xfrm>
                <a:off x="3486519" y="1487762"/>
                <a:ext cx="775697" cy="438912"/>
              </a:xfrm>
              <a:prstGeom prst="ellipse">
                <a:avLst/>
              </a:prstGeom>
              <a:blipFill>
                <a:blip r:embed="rId12"/>
                <a:stretch>
                  <a:fillRect l="-197551" t="-345834" r="-244702" b="-125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a:hlinkClick r:id="rId11" action="ppaction://hlinksldjump"/>
              <a:extLst>
                <a:ext uri="{FF2B5EF4-FFF2-40B4-BE49-F238E27FC236}">
                  <a16:creationId xmlns:a16="http://schemas.microsoft.com/office/drawing/2014/main" id="{46614151-97FF-8840-BC30-E256AAC7F4C7}"/>
                </a:ext>
              </a:extLst>
            </p:cNvPr>
            <p:cNvSpPr/>
            <p:nvPr/>
          </p:nvSpPr>
          <p:spPr>
            <a:xfrm>
              <a:off x="-1412947" y="199813"/>
              <a:ext cx="1136952" cy="8127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a:extLst>
              <a:ext uri="{FF2B5EF4-FFF2-40B4-BE49-F238E27FC236}">
                <a16:creationId xmlns:a16="http://schemas.microsoft.com/office/drawing/2014/main" id="{7B90A58B-E2C3-8F48-9CF0-D127DD880387}"/>
              </a:ext>
            </a:extLst>
          </p:cNvPr>
          <p:cNvSpPr txBox="1"/>
          <p:nvPr/>
        </p:nvSpPr>
        <p:spPr>
          <a:xfrm>
            <a:off x="8747185" y="318538"/>
            <a:ext cx="3295290" cy="6001643"/>
          </a:xfrm>
          <a:prstGeom prst="rect">
            <a:avLst/>
          </a:prstGeom>
          <a:noFill/>
        </p:spPr>
        <p:txBody>
          <a:bodyPr wrap="square" rtlCol="0">
            <a:spAutoFit/>
          </a:bodyPr>
          <a:lstStyle/>
          <a:p>
            <a:r>
              <a:rPr lang="en-US" sz="2400" dirty="0"/>
              <a:t>Ocean currents along the Southeast Greenland Coast play an important role in North Atlantic circulation and the global climate system.</a:t>
            </a:r>
          </a:p>
          <a:p>
            <a:endParaRPr lang="en-US" sz="2400" dirty="0"/>
          </a:p>
          <a:p>
            <a:r>
              <a:rPr lang="en-US" sz="2400" dirty="0"/>
              <a:t>Observations show that the circulation in this region displays substantial subinertial variability, typically with periods of several days.</a:t>
            </a:r>
          </a:p>
          <a:p>
            <a:endParaRPr lang="en-US" sz="2400" dirty="0"/>
          </a:p>
          <a:p>
            <a:r>
              <a:rPr lang="en-US" sz="2400" dirty="0"/>
              <a:t>Click on one of the boxes to learn more! </a:t>
            </a:r>
          </a:p>
        </p:txBody>
      </p:sp>
      <p:sp>
        <p:nvSpPr>
          <p:cNvPr id="23" name="Rectangle 22">
            <a:hlinkClick r:id="rId13" action="ppaction://hlinksldjump"/>
            <a:extLst>
              <a:ext uri="{FF2B5EF4-FFF2-40B4-BE49-F238E27FC236}">
                <a16:creationId xmlns:a16="http://schemas.microsoft.com/office/drawing/2014/main" id="{129372FB-E65D-A145-84C8-5076D61737AB}"/>
              </a:ext>
            </a:extLst>
          </p:cNvPr>
          <p:cNvSpPr/>
          <p:nvPr/>
        </p:nvSpPr>
        <p:spPr>
          <a:xfrm>
            <a:off x="4468483" y="3606799"/>
            <a:ext cx="1035170" cy="1162479"/>
          </a:xfrm>
          <a:prstGeom prst="rect">
            <a:avLst/>
          </a:prstGeom>
          <a:solidFill>
            <a:schemeClr val="accent2">
              <a:lumMod val="40000"/>
              <a:lumOff val="60000"/>
              <a:alpha val="20000"/>
            </a:schemeClr>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hlinkClick r:id="rId14" action="ppaction://hlinksldjump"/>
            <a:extLst>
              <a:ext uri="{FF2B5EF4-FFF2-40B4-BE49-F238E27FC236}">
                <a16:creationId xmlns:a16="http://schemas.microsoft.com/office/drawing/2014/main" id="{EA6403B4-BE1B-A24C-AD3F-54F89C73D871}"/>
              </a:ext>
            </a:extLst>
          </p:cNvPr>
          <p:cNvSpPr/>
          <p:nvPr/>
        </p:nvSpPr>
        <p:spPr>
          <a:xfrm>
            <a:off x="3209026" y="3881887"/>
            <a:ext cx="793631" cy="887391"/>
          </a:xfrm>
          <a:prstGeom prst="rect">
            <a:avLst/>
          </a:prstGeom>
          <a:solidFill>
            <a:schemeClr val="accent1">
              <a:alpha val="20000"/>
            </a:schemeClr>
          </a:solid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urved Left Arrow 26">
            <a:hlinkClick r:id="rId11" action="ppaction://hlinksldjump"/>
            <a:extLst>
              <a:ext uri="{FF2B5EF4-FFF2-40B4-BE49-F238E27FC236}">
                <a16:creationId xmlns:a16="http://schemas.microsoft.com/office/drawing/2014/main" id="{66F53B64-24F9-6C49-A0FB-7575CEB2C76E}"/>
              </a:ext>
            </a:extLst>
          </p:cNvPr>
          <p:cNvSpPr/>
          <p:nvPr/>
        </p:nvSpPr>
        <p:spPr>
          <a:xfrm>
            <a:off x="11750705" y="6422898"/>
            <a:ext cx="312142" cy="262024"/>
          </a:xfrm>
          <a:prstGeom prst="curvedLeftArrow">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6445150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63" presetClass="path" presetSubtype="0" accel="50000" decel="50000" fill="hold" nodeType="clickEffect">
                                  <p:stCondLst>
                                    <p:cond delay="0"/>
                                  </p:stCondLst>
                                  <p:childTnLst>
                                    <p:animMotion origin="layout" path="M -3.125E-6 0 L 0.22357 0 " pathEditMode="relative" rAng="0" ptsTypes="AA">
                                      <p:cBhvr>
                                        <p:cTn id="6" dur="1000" fill="hold"/>
                                        <p:tgtEl>
                                          <p:spTgt spid="15"/>
                                        </p:tgtEl>
                                        <p:attrNameLst>
                                          <p:attrName>ppt_x</p:attrName>
                                          <p:attrName>ppt_y</p:attrName>
                                        </p:attrNameLst>
                                      </p:cBhvr>
                                      <p:rCtr x="11172" y="0"/>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22357 0 L -3.125E-6 0 " pathEditMode="relative" rAng="0" ptsTypes="AA">
                                      <p:cBhvr>
                                        <p:cTn id="10" dur="1000" fill="hold"/>
                                        <p:tgtEl>
                                          <p:spTgt spid="15"/>
                                        </p:tgtEl>
                                        <p:attrNameLst>
                                          <p:attrName>ppt_x</p:attrName>
                                          <p:attrName>ppt_y</p:attrName>
                                        </p:attrNameLst>
                                      </p:cBhvr>
                                      <p:rCtr x="-11185" y="0"/>
                                    </p:animMotion>
                                  </p:childTnLst>
                                </p:cTn>
                              </p:par>
                            </p:childTnLst>
                          </p:cTn>
                        </p:par>
                      </p:childTnLst>
                    </p:cTn>
                  </p:par>
                </p:childTnLst>
              </p:cTn>
              <p:nextCondLst>
                <p:cond evt="onClick" delay="0">
                  <p:tgtEl>
                    <p:spTgt spid="1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alpha val="50000"/>
          </a:schemeClr>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89A7ABE4-DE91-A04A-A1A4-3C2B00961C5E}"/>
              </a:ext>
            </a:extLst>
          </p:cNvPr>
          <p:cNvGrpSpPr/>
          <p:nvPr/>
        </p:nvGrpSpPr>
        <p:grpSpPr>
          <a:xfrm>
            <a:off x="2196695" y="8466"/>
            <a:ext cx="6280355" cy="6858000"/>
            <a:chOff x="2955822" y="0"/>
            <a:chExt cx="6280355" cy="6858000"/>
          </a:xfrm>
        </p:grpSpPr>
        <p:pic>
          <p:nvPicPr>
            <p:cNvPr id="17" name="Picture 16" descr="A picture containing map&#10;&#10;Description automatically generated">
              <a:extLst>
                <a:ext uri="{FF2B5EF4-FFF2-40B4-BE49-F238E27FC236}">
                  <a16:creationId xmlns:a16="http://schemas.microsoft.com/office/drawing/2014/main" id="{2905BA38-5937-DC4D-BBBC-62E8007D7AA8}"/>
                </a:ext>
              </a:extLst>
            </p:cNvPr>
            <p:cNvPicPr>
              <a:picLocks noChangeAspect="1"/>
            </p:cNvPicPr>
            <p:nvPr/>
          </p:nvPicPr>
          <p:blipFill>
            <a:blip r:embed="rId2"/>
            <a:stretch>
              <a:fillRect/>
            </a:stretch>
          </p:blipFill>
          <p:spPr>
            <a:xfrm>
              <a:off x="2955822" y="0"/>
              <a:ext cx="6280355" cy="6858000"/>
            </a:xfrm>
            <a:prstGeom prst="rect">
              <a:avLst/>
            </a:prstGeom>
          </p:spPr>
        </p:pic>
        <p:sp>
          <p:nvSpPr>
            <p:cNvPr id="18" name="TextBox 17">
              <a:extLst>
                <a:ext uri="{FF2B5EF4-FFF2-40B4-BE49-F238E27FC236}">
                  <a16:creationId xmlns:a16="http://schemas.microsoft.com/office/drawing/2014/main" id="{A27449BB-2490-C549-B70D-0B74FDE76B7D}"/>
                </a:ext>
              </a:extLst>
            </p:cNvPr>
            <p:cNvSpPr txBox="1"/>
            <p:nvPr/>
          </p:nvSpPr>
          <p:spPr>
            <a:xfrm>
              <a:off x="3778369" y="1586940"/>
              <a:ext cx="1759789" cy="461665"/>
            </a:xfrm>
            <a:prstGeom prst="rect">
              <a:avLst/>
            </a:prstGeom>
            <a:noFill/>
          </p:spPr>
          <p:txBody>
            <a:bodyPr wrap="square" rtlCol="0">
              <a:spAutoFit/>
            </a:bodyPr>
            <a:lstStyle/>
            <a:p>
              <a:r>
                <a:rPr lang="en-US" sz="2400" dirty="0"/>
                <a:t>Greenland</a:t>
              </a:r>
            </a:p>
          </p:txBody>
        </p:sp>
        <p:sp>
          <p:nvSpPr>
            <p:cNvPr id="19" name="TextBox 18">
              <a:extLst>
                <a:ext uri="{FF2B5EF4-FFF2-40B4-BE49-F238E27FC236}">
                  <a16:creationId xmlns:a16="http://schemas.microsoft.com/office/drawing/2014/main" id="{724BBA16-E58E-EA42-889B-CDE51108FC8E}"/>
                </a:ext>
              </a:extLst>
            </p:cNvPr>
            <p:cNvSpPr txBox="1"/>
            <p:nvPr/>
          </p:nvSpPr>
          <p:spPr>
            <a:xfrm>
              <a:off x="6061494" y="4299147"/>
              <a:ext cx="1115683" cy="461665"/>
            </a:xfrm>
            <a:prstGeom prst="rect">
              <a:avLst/>
            </a:prstGeom>
            <a:noFill/>
          </p:spPr>
          <p:txBody>
            <a:bodyPr wrap="square" rtlCol="0">
              <a:spAutoFit/>
            </a:bodyPr>
            <a:lstStyle/>
            <a:p>
              <a:r>
                <a:rPr lang="en-US" sz="2400" dirty="0"/>
                <a:t>Iceland</a:t>
              </a:r>
            </a:p>
          </p:txBody>
        </p:sp>
      </p:grpSp>
      <p:grpSp>
        <p:nvGrpSpPr>
          <p:cNvPr id="15" name="Group 14">
            <a:extLst>
              <a:ext uri="{FF2B5EF4-FFF2-40B4-BE49-F238E27FC236}">
                <a16:creationId xmlns:a16="http://schemas.microsoft.com/office/drawing/2014/main" id="{D67AA48A-39D2-054E-8833-3D03A1214117}"/>
              </a:ext>
            </a:extLst>
          </p:cNvPr>
          <p:cNvGrpSpPr/>
          <p:nvPr/>
        </p:nvGrpSpPr>
        <p:grpSpPr>
          <a:xfrm>
            <a:off x="-2744643" y="0"/>
            <a:ext cx="3708401" cy="6858000"/>
            <a:chOff x="-2744643" y="0"/>
            <a:chExt cx="3708401" cy="6858000"/>
          </a:xfrm>
        </p:grpSpPr>
        <p:sp>
          <p:nvSpPr>
            <p:cNvPr id="4" name="Rectangle 3">
              <a:extLst>
                <a:ext uri="{FF2B5EF4-FFF2-40B4-BE49-F238E27FC236}">
                  <a16:creationId xmlns:a16="http://schemas.microsoft.com/office/drawing/2014/main" id="{32431E9D-59AE-3147-A369-AC16890EC30C}"/>
                </a:ext>
              </a:extLst>
            </p:cNvPr>
            <p:cNvSpPr/>
            <p:nvPr/>
          </p:nvSpPr>
          <p:spPr>
            <a:xfrm>
              <a:off x="-2744643" y="0"/>
              <a:ext cx="272626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hlinkClick r:id="rId3" action="ppaction://hlinksldjump"/>
              <a:extLst>
                <a:ext uri="{FF2B5EF4-FFF2-40B4-BE49-F238E27FC236}">
                  <a16:creationId xmlns:a16="http://schemas.microsoft.com/office/drawing/2014/main" id="{39BBC328-53CD-BF4E-A166-B8F5C8A3D19B}"/>
                </a:ext>
              </a:extLst>
            </p:cNvPr>
            <p:cNvSpPr/>
            <p:nvPr/>
          </p:nvSpPr>
          <p:spPr>
            <a:xfrm>
              <a:off x="-2566843" y="1219201"/>
              <a:ext cx="2370667" cy="626533"/>
            </a:xfrm>
            <a:prstGeom prst="roundRect">
              <a:avLst/>
            </a:prstGeom>
            <a:solidFill>
              <a:schemeClr val="accent6">
                <a:lumMod val="40000"/>
                <a:lumOff val="60000"/>
              </a:scheme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Background</a:t>
              </a:r>
            </a:p>
          </p:txBody>
        </p:sp>
        <p:sp>
          <p:nvSpPr>
            <p:cNvPr id="7" name="Rounded Rectangle 6">
              <a:hlinkClick r:id="rId4" action="ppaction://hlinksldjump"/>
              <a:extLst>
                <a:ext uri="{FF2B5EF4-FFF2-40B4-BE49-F238E27FC236}">
                  <a16:creationId xmlns:a16="http://schemas.microsoft.com/office/drawing/2014/main" id="{DB58289D-2CF9-7C41-8D54-149B72D99C25}"/>
                </a:ext>
              </a:extLst>
            </p:cNvPr>
            <p:cNvSpPr/>
            <p:nvPr/>
          </p:nvSpPr>
          <p:spPr>
            <a:xfrm>
              <a:off x="-2566843" y="2015067"/>
              <a:ext cx="2370667" cy="626533"/>
            </a:xfrm>
            <a:prstGeom prst="roundRect">
              <a:avLst/>
            </a:prstGeom>
            <a:solidFill>
              <a:schemeClr val="accent4">
                <a:lumMod val="20000"/>
                <a:lumOff val="8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Methods</a:t>
              </a:r>
            </a:p>
          </p:txBody>
        </p:sp>
        <p:sp>
          <p:nvSpPr>
            <p:cNvPr id="8" name="Rounded Rectangle 7">
              <a:hlinkClick r:id="rId5" action="ppaction://hlinksldjump"/>
              <a:extLst>
                <a:ext uri="{FF2B5EF4-FFF2-40B4-BE49-F238E27FC236}">
                  <a16:creationId xmlns:a16="http://schemas.microsoft.com/office/drawing/2014/main" id="{9BE8ECD6-26F6-974F-ADD1-CCDFBDFE44FA}"/>
                </a:ext>
              </a:extLst>
            </p:cNvPr>
            <p:cNvSpPr/>
            <p:nvPr/>
          </p:nvSpPr>
          <p:spPr>
            <a:xfrm>
              <a:off x="-2566843" y="2810933"/>
              <a:ext cx="2370667" cy="626533"/>
            </a:xfrm>
            <a:prstGeom prst="roundRect">
              <a:avLst/>
            </a:prstGeom>
            <a:solidFill>
              <a:srgbClr val="F3B2D7"/>
            </a:solidFill>
            <a:ln w="3810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Animations</a:t>
              </a:r>
            </a:p>
          </p:txBody>
        </p:sp>
        <p:sp>
          <p:nvSpPr>
            <p:cNvPr id="9" name="Rounded Rectangle 8">
              <a:hlinkClick r:id="rId6" action="ppaction://hlinksldjump"/>
              <a:extLst>
                <a:ext uri="{FF2B5EF4-FFF2-40B4-BE49-F238E27FC236}">
                  <a16:creationId xmlns:a16="http://schemas.microsoft.com/office/drawing/2014/main" id="{CCF6624B-CA66-CF45-954A-ED7F57644AC9}"/>
                </a:ext>
              </a:extLst>
            </p:cNvPr>
            <p:cNvSpPr/>
            <p:nvPr/>
          </p:nvSpPr>
          <p:spPr>
            <a:xfrm>
              <a:off x="-2566843" y="3606799"/>
              <a:ext cx="2370667" cy="626533"/>
            </a:xfrm>
            <a:prstGeom prst="roundRect">
              <a:avLst/>
            </a:prstGeom>
            <a:solidFill>
              <a:srgbClr val="C5AFE3"/>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Subinertial variability</a:t>
              </a:r>
            </a:p>
          </p:txBody>
        </p:sp>
        <p:sp>
          <p:nvSpPr>
            <p:cNvPr id="10" name="Rounded Rectangle 9">
              <a:hlinkClick r:id="rId7" action="ppaction://hlinksldjump"/>
              <a:extLst>
                <a:ext uri="{FF2B5EF4-FFF2-40B4-BE49-F238E27FC236}">
                  <a16:creationId xmlns:a16="http://schemas.microsoft.com/office/drawing/2014/main" id="{B0ADE860-4FC5-2641-9ACB-68BBF6183AFC}"/>
                </a:ext>
              </a:extLst>
            </p:cNvPr>
            <p:cNvSpPr/>
            <p:nvPr/>
          </p:nvSpPr>
          <p:spPr>
            <a:xfrm>
              <a:off x="-2566843" y="4402665"/>
              <a:ext cx="2370667" cy="626533"/>
            </a:xfrm>
            <a:prstGeom prst="roundRect">
              <a:avLst/>
            </a:prstGeom>
            <a:solidFill>
              <a:schemeClr val="accent3">
                <a:lumMod val="20000"/>
                <a:lumOff val="8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Wind forcing</a:t>
              </a:r>
            </a:p>
          </p:txBody>
        </p:sp>
        <p:sp>
          <p:nvSpPr>
            <p:cNvPr id="11" name="Rounded Rectangle 10">
              <a:hlinkClick r:id="rId8" action="ppaction://hlinksldjump"/>
              <a:extLst>
                <a:ext uri="{FF2B5EF4-FFF2-40B4-BE49-F238E27FC236}">
                  <a16:creationId xmlns:a16="http://schemas.microsoft.com/office/drawing/2014/main" id="{9FB16A14-6870-E74C-86CF-DBD8A2EDEC98}"/>
                </a:ext>
              </a:extLst>
            </p:cNvPr>
            <p:cNvSpPr/>
            <p:nvPr/>
          </p:nvSpPr>
          <p:spPr>
            <a:xfrm>
              <a:off x="-2566843" y="5198531"/>
              <a:ext cx="2370667" cy="626533"/>
            </a:xfrm>
            <a:prstGeom prst="roundRect">
              <a:avLst/>
            </a:prstGeom>
            <a:solidFill>
              <a:schemeClr val="accent2">
                <a:lumMod val="40000"/>
                <a:lumOff val="6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Theory</a:t>
              </a:r>
            </a:p>
          </p:txBody>
        </p:sp>
        <p:sp>
          <p:nvSpPr>
            <p:cNvPr id="12" name="Rounded Rectangle 11">
              <a:hlinkClick r:id="rId9" action="ppaction://hlinksldjump"/>
              <a:extLst>
                <a:ext uri="{FF2B5EF4-FFF2-40B4-BE49-F238E27FC236}">
                  <a16:creationId xmlns:a16="http://schemas.microsoft.com/office/drawing/2014/main" id="{23ED86ED-3811-CB47-A531-EA10122EF87D}"/>
                </a:ext>
              </a:extLst>
            </p:cNvPr>
            <p:cNvSpPr/>
            <p:nvPr/>
          </p:nvSpPr>
          <p:spPr>
            <a:xfrm>
              <a:off x="-2566843" y="5994397"/>
              <a:ext cx="2370667" cy="626533"/>
            </a:xfrm>
            <a:prstGeom prst="roundRect">
              <a:avLst/>
            </a:prstGeom>
            <a:solidFill>
              <a:srgbClr val="D4D6B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Links</a:t>
              </a:r>
            </a:p>
          </p:txBody>
        </p:sp>
        <p:sp>
          <p:nvSpPr>
            <p:cNvPr id="13" name="Rounded Rectangle 12">
              <a:extLst>
                <a:ext uri="{FF2B5EF4-FFF2-40B4-BE49-F238E27FC236}">
                  <a16:creationId xmlns:a16="http://schemas.microsoft.com/office/drawing/2014/main" id="{CFF882AE-DCB8-8044-AF14-3705BD9F2733}"/>
                </a:ext>
              </a:extLst>
            </p:cNvPr>
            <p:cNvSpPr/>
            <p:nvPr/>
          </p:nvSpPr>
          <p:spPr>
            <a:xfrm>
              <a:off x="354158" y="372534"/>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A7E1B927-234D-9448-AF4A-E2F153E4DB87}"/>
                </a:ext>
              </a:extLst>
            </p:cNvPr>
            <p:cNvSpPr/>
            <p:nvPr/>
          </p:nvSpPr>
          <p:spPr>
            <a:xfrm>
              <a:off x="354158" y="491068"/>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6CAB92D9-C8EB-6640-9E1D-D59AAED82852}"/>
                </a:ext>
              </a:extLst>
            </p:cNvPr>
            <p:cNvSpPr/>
            <p:nvPr/>
          </p:nvSpPr>
          <p:spPr>
            <a:xfrm>
              <a:off x="354158" y="609601"/>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3C8B75B7-3B2C-C447-92F6-72CCD97BC682}"/>
                </a:ext>
              </a:extLst>
            </p:cNvPr>
            <p:cNvGrpSpPr/>
            <p:nvPr/>
          </p:nvGrpSpPr>
          <p:grpSpPr>
            <a:xfrm>
              <a:off x="-2290166" y="339643"/>
              <a:ext cx="2043190" cy="584775"/>
              <a:chOff x="3486519" y="1406443"/>
              <a:chExt cx="2043190" cy="584775"/>
            </a:xfrm>
          </p:grpSpPr>
          <p:sp>
            <p:nvSpPr>
              <p:cNvPr id="40" name="TextBox 39">
                <a:extLst>
                  <a:ext uri="{FF2B5EF4-FFF2-40B4-BE49-F238E27FC236}">
                    <a16:creationId xmlns:a16="http://schemas.microsoft.com/office/drawing/2014/main" id="{B38C7C4A-9C6B-5A43-AD81-E21C174322F4}"/>
                  </a:ext>
                </a:extLst>
              </p:cNvPr>
              <p:cNvSpPr txBox="1"/>
              <p:nvPr/>
            </p:nvSpPr>
            <p:spPr>
              <a:xfrm>
                <a:off x="4253664" y="1406443"/>
                <a:ext cx="1276045" cy="584775"/>
              </a:xfrm>
              <a:prstGeom prst="rect">
                <a:avLst/>
              </a:prstGeom>
              <a:noFill/>
            </p:spPr>
            <p:txBody>
              <a:bodyPr wrap="square" rtlCol="0">
                <a:spAutoFit/>
              </a:bodyPr>
              <a:lstStyle/>
              <a:p>
                <a:r>
                  <a:rPr lang="en-US" sz="3200" b="1" dirty="0">
                    <a:solidFill>
                      <a:schemeClr val="bg1"/>
                    </a:solidFill>
                  </a:rPr>
                  <a:t>Home</a:t>
                </a:r>
              </a:p>
            </p:txBody>
          </p:sp>
          <p:sp>
            <p:nvSpPr>
              <p:cNvPr id="3" name="Oval 2">
                <a:hlinkClick r:id="rId10" action="ppaction://hlinksldjump"/>
                <a:extLst>
                  <a:ext uri="{FF2B5EF4-FFF2-40B4-BE49-F238E27FC236}">
                    <a16:creationId xmlns:a16="http://schemas.microsoft.com/office/drawing/2014/main" id="{E2566841-7F5C-BA46-85EE-04923E0B1118}"/>
                  </a:ext>
                </a:extLst>
              </p:cNvPr>
              <p:cNvSpPr/>
              <p:nvPr/>
            </p:nvSpPr>
            <p:spPr>
              <a:xfrm>
                <a:off x="3486519" y="1487762"/>
                <a:ext cx="775697" cy="438912"/>
              </a:xfrm>
              <a:prstGeom prst="ellipse">
                <a:avLst/>
              </a:prstGeom>
              <a:blipFill>
                <a:blip r:embed="rId11"/>
                <a:stretch>
                  <a:fillRect l="-197551" t="-345834" r="-244702" b="-125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a:hlinkClick r:id="rId10" action="ppaction://hlinksldjump"/>
              <a:extLst>
                <a:ext uri="{FF2B5EF4-FFF2-40B4-BE49-F238E27FC236}">
                  <a16:creationId xmlns:a16="http://schemas.microsoft.com/office/drawing/2014/main" id="{46614151-97FF-8840-BC30-E256AAC7F4C7}"/>
                </a:ext>
              </a:extLst>
            </p:cNvPr>
            <p:cNvSpPr/>
            <p:nvPr/>
          </p:nvSpPr>
          <p:spPr>
            <a:xfrm>
              <a:off x="-1412947" y="199813"/>
              <a:ext cx="1136952" cy="8127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a:extLst>
              <a:ext uri="{FF2B5EF4-FFF2-40B4-BE49-F238E27FC236}">
                <a16:creationId xmlns:a16="http://schemas.microsoft.com/office/drawing/2014/main" id="{129372FB-E65D-A145-84C8-5076D61737AB}"/>
              </a:ext>
            </a:extLst>
          </p:cNvPr>
          <p:cNvSpPr/>
          <p:nvPr/>
        </p:nvSpPr>
        <p:spPr>
          <a:xfrm>
            <a:off x="4468483" y="3606799"/>
            <a:ext cx="1035170" cy="1162479"/>
          </a:xfrm>
          <a:prstGeom prst="rect">
            <a:avLst/>
          </a:prstGeom>
          <a:solidFill>
            <a:schemeClr val="accent2">
              <a:lumMod val="40000"/>
              <a:lumOff val="60000"/>
              <a:alpha val="20000"/>
            </a:schemeClr>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C82669F0-71A1-F849-8869-06347AFDD9FC}"/>
              </a:ext>
            </a:extLst>
          </p:cNvPr>
          <p:cNvPicPr>
            <a:picLocks noChangeAspect="1"/>
          </p:cNvPicPr>
          <p:nvPr/>
        </p:nvPicPr>
        <p:blipFill>
          <a:blip r:embed="rId12"/>
          <a:stretch>
            <a:fillRect/>
          </a:stretch>
        </p:blipFill>
        <p:spPr>
          <a:xfrm>
            <a:off x="9310934" y="3073440"/>
            <a:ext cx="1778000" cy="3365500"/>
          </a:xfrm>
          <a:prstGeom prst="rect">
            <a:avLst/>
          </a:prstGeom>
        </p:spPr>
      </p:pic>
      <p:sp>
        <p:nvSpPr>
          <p:cNvPr id="27" name="TextBox 26">
            <a:extLst>
              <a:ext uri="{FF2B5EF4-FFF2-40B4-BE49-F238E27FC236}">
                <a16:creationId xmlns:a16="http://schemas.microsoft.com/office/drawing/2014/main" id="{96A75A43-2A86-8341-94FF-02A34000674B}"/>
              </a:ext>
            </a:extLst>
          </p:cNvPr>
          <p:cNvSpPr txBox="1"/>
          <p:nvPr/>
        </p:nvSpPr>
        <p:spPr>
          <a:xfrm>
            <a:off x="8640624" y="6455063"/>
            <a:ext cx="2164153" cy="369332"/>
          </a:xfrm>
          <a:prstGeom prst="rect">
            <a:avLst/>
          </a:prstGeom>
          <a:noFill/>
        </p:spPr>
        <p:txBody>
          <a:bodyPr wrap="square" rtlCol="0">
            <a:spAutoFit/>
          </a:bodyPr>
          <a:lstStyle/>
          <a:p>
            <a:r>
              <a:rPr lang="en-US" dirty="0"/>
              <a:t>Source: Haine (2010)</a:t>
            </a:r>
          </a:p>
        </p:txBody>
      </p:sp>
      <p:sp>
        <p:nvSpPr>
          <p:cNvPr id="31" name="TextBox 30">
            <a:extLst>
              <a:ext uri="{FF2B5EF4-FFF2-40B4-BE49-F238E27FC236}">
                <a16:creationId xmlns:a16="http://schemas.microsoft.com/office/drawing/2014/main" id="{BBFC98C3-B5DD-A54B-9264-F87C2B5B8C97}"/>
              </a:ext>
            </a:extLst>
          </p:cNvPr>
          <p:cNvSpPr txBox="1"/>
          <p:nvPr/>
        </p:nvSpPr>
        <p:spPr>
          <a:xfrm>
            <a:off x="8640624" y="249705"/>
            <a:ext cx="3334129" cy="2677656"/>
          </a:xfrm>
          <a:prstGeom prst="rect">
            <a:avLst/>
          </a:prstGeom>
          <a:noFill/>
        </p:spPr>
        <p:txBody>
          <a:bodyPr wrap="square" rtlCol="0">
            <a:spAutoFit/>
          </a:bodyPr>
          <a:lstStyle/>
          <a:p>
            <a:r>
              <a:rPr lang="en-US" sz="2400" dirty="0"/>
              <a:t>Dense overflow transport measured at the sill in the Denmark Strait fluctuates at a subinertial frequency, as shown for example in this mooring record.</a:t>
            </a:r>
          </a:p>
        </p:txBody>
      </p:sp>
      <p:sp>
        <p:nvSpPr>
          <p:cNvPr id="33" name="Curved Left Arrow 32">
            <a:hlinkClick r:id="rId3" action="ppaction://hlinksldjump"/>
            <a:extLst>
              <a:ext uri="{FF2B5EF4-FFF2-40B4-BE49-F238E27FC236}">
                <a16:creationId xmlns:a16="http://schemas.microsoft.com/office/drawing/2014/main" id="{841CAA31-D693-3041-8103-0BDE6699C007}"/>
              </a:ext>
            </a:extLst>
          </p:cNvPr>
          <p:cNvSpPr/>
          <p:nvPr/>
        </p:nvSpPr>
        <p:spPr>
          <a:xfrm>
            <a:off x="11750705" y="6422898"/>
            <a:ext cx="312142" cy="262024"/>
          </a:xfrm>
          <a:prstGeom prst="curvedLeftArrow">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208178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63" presetClass="path" presetSubtype="0" accel="50000" decel="50000" fill="hold" nodeType="clickEffect">
                                  <p:stCondLst>
                                    <p:cond delay="0"/>
                                  </p:stCondLst>
                                  <p:childTnLst>
                                    <p:animMotion origin="layout" path="M -3.125E-6 0 L 0.22357 0 " pathEditMode="relative" rAng="0" ptsTypes="AA">
                                      <p:cBhvr>
                                        <p:cTn id="6" dur="1000" fill="hold"/>
                                        <p:tgtEl>
                                          <p:spTgt spid="15"/>
                                        </p:tgtEl>
                                        <p:attrNameLst>
                                          <p:attrName>ppt_x</p:attrName>
                                          <p:attrName>ppt_y</p:attrName>
                                        </p:attrNameLst>
                                      </p:cBhvr>
                                      <p:rCtr x="11172" y="0"/>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22357 0 L -3.125E-6 0 " pathEditMode="relative" rAng="0" ptsTypes="AA">
                                      <p:cBhvr>
                                        <p:cTn id="10" dur="1000" fill="hold"/>
                                        <p:tgtEl>
                                          <p:spTgt spid="15"/>
                                        </p:tgtEl>
                                        <p:attrNameLst>
                                          <p:attrName>ppt_x</p:attrName>
                                          <p:attrName>ppt_y</p:attrName>
                                        </p:attrNameLst>
                                      </p:cBhvr>
                                      <p:rCtr x="-11185" y="0"/>
                                    </p:animMotion>
                                  </p:childTnLst>
                                </p:cTn>
                              </p:par>
                            </p:childTnLst>
                          </p:cTn>
                        </p:par>
                      </p:childTnLst>
                    </p:cTn>
                  </p:par>
                </p:childTnLst>
              </p:cTn>
              <p:nextCondLst>
                <p:cond evt="onClick" delay="0">
                  <p:tgtEl>
                    <p:spTgt spid="15"/>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alpha val="50000"/>
          </a:schemeClr>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89A7ABE4-DE91-A04A-A1A4-3C2B00961C5E}"/>
              </a:ext>
            </a:extLst>
          </p:cNvPr>
          <p:cNvGrpSpPr/>
          <p:nvPr/>
        </p:nvGrpSpPr>
        <p:grpSpPr>
          <a:xfrm>
            <a:off x="2196695" y="8466"/>
            <a:ext cx="6280355" cy="6858000"/>
            <a:chOff x="2955822" y="0"/>
            <a:chExt cx="6280355" cy="6858000"/>
          </a:xfrm>
        </p:grpSpPr>
        <p:pic>
          <p:nvPicPr>
            <p:cNvPr id="17" name="Picture 16" descr="A picture containing map&#10;&#10;Description automatically generated">
              <a:extLst>
                <a:ext uri="{FF2B5EF4-FFF2-40B4-BE49-F238E27FC236}">
                  <a16:creationId xmlns:a16="http://schemas.microsoft.com/office/drawing/2014/main" id="{2905BA38-5937-DC4D-BBBC-62E8007D7AA8}"/>
                </a:ext>
              </a:extLst>
            </p:cNvPr>
            <p:cNvPicPr>
              <a:picLocks noChangeAspect="1"/>
            </p:cNvPicPr>
            <p:nvPr/>
          </p:nvPicPr>
          <p:blipFill>
            <a:blip r:embed="rId2"/>
            <a:stretch>
              <a:fillRect/>
            </a:stretch>
          </p:blipFill>
          <p:spPr>
            <a:xfrm>
              <a:off x="2955822" y="0"/>
              <a:ext cx="6280355" cy="6858000"/>
            </a:xfrm>
            <a:prstGeom prst="rect">
              <a:avLst/>
            </a:prstGeom>
          </p:spPr>
        </p:pic>
        <p:sp>
          <p:nvSpPr>
            <p:cNvPr id="18" name="TextBox 17">
              <a:extLst>
                <a:ext uri="{FF2B5EF4-FFF2-40B4-BE49-F238E27FC236}">
                  <a16:creationId xmlns:a16="http://schemas.microsoft.com/office/drawing/2014/main" id="{A27449BB-2490-C549-B70D-0B74FDE76B7D}"/>
                </a:ext>
              </a:extLst>
            </p:cNvPr>
            <p:cNvSpPr txBox="1"/>
            <p:nvPr/>
          </p:nvSpPr>
          <p:spPr>
            <a:xfrm>
              <a:off x="3778369" y="1586940"/>
              <a:ext cx="1759789" cy="461665"/>
            </a:xfrm>
            <a:prstGeom prst="rect">
              <a:avLst/>
            </a:prstGeom>
            <a:noFill/>
          </p:spPr>
          <p:txBody>
            <a:bodyPr wrap="square" rtlCol="0">
              <a:spAutoFit/>
            </a:bodyPr>
            <a:lstStyle/>
            <a:p>
              <a:r>
                <a:rPr lang="en-US" sz="2400" dirty="0"/>
                <a:t>Greenland</a:t>
              </a:r>
            </a:p>
          </p:txBody>
        </p:sp>
        <p:sp>
          <p:nvSpPr>
            <p:cNvPr id="19" name="TextBox 18">
              <a:extLst>
                <a:ext uri="{FF2B5EF4-FFF2-40B4-BE49-F238E27FC236}">
                  <a16:creationId xmlns:a16="http://schemas.microsoft.com/office/drawing/2014/main" id="{724BBA16-E58E-EA42-889B-CDE51108FC8E}"/>
                </a:ext>
              </a:extLst>
            </p:cNvPr>
            <p:cNvSpPr txBox="1"/>
            <p:nvPr/>
          </p:nvSpPr>
          <p:spPr>
            <a:xfrm>
              <a:off x="6061494" y="4299147"/>
              <a:ext cx="1115683" cy="461665"/>
            </a:xfrm>
            <a:prstGeom prst="rect">
              <a:avLst/>
            </a:prstGeom>
            <a:noFill/>
          </p:spPr>
          <p:txBody>
            <a:bodyPr wrap="square" rtlCol="0">
              <a:spAutoFit/>
            </a:bodyPr>
            <a:lstStyle/>
            <a:p>
              <a:r>
                <a:rPr lang="en-US" sz="2400" dirty="0"/>
                <a:t>Iceland</a:t>
              </a:r>
            </a:p>
          </p:txBody>
        </p:sp>
      </p:grpSp>
      <p:grpSp>
        <p:nvGrpSpPr>
          <p:cNvPr id="15" name="Group 14">
            <a:extLst>
              <a:ext uri="{FF2B5EF4-FFF2-40B4-BE49-F238E27FC236}">
                <a16:creationId xmlns:a16="http://schemas.microsoft.com/office/drawing/2014/main" id="{D67AA48A-39D2-054E-8833-3D03A1214117}"/>
              </a:ext>
            </a:extLst>
          </p:cNvPr>
          <p:cNvGrpSpPr/>
          <p:nvPr/>
        </p:nvGrpSpPr>
        <p:grpSpPr>
          <a:xfrm>
            <a:off x="-2744643" y="0"/>
            <a:ext cx="3708401" cy="6858000"/>
            <a:chOff x="-2744643" y="0"/>
            <a:chExt cx="3708401" cy="6858000"/>
          </a:xfrm>
        </p:grpSpPr>
        <p:sp>
          <p:nvSpPr>
            <p:cNvPr id="4" name="Rectangle 3">
              <a:extLst>
                <a:ext uri="{FF2B5EF4-FFF2-40B4-BE49-F238E27FC236}">
                  <a16:creationId xmlns:a16="http://schemas.microsoft.com/office/drawing/2014/main" id="{32431E9D-59AE-3147-A369-AC16890EC30C}"/>
                </a:ext>
              </a:extLst>
            </p:cNvPr>
            <p:cNvSpPr/>
            <p:nvPr/>
          </p:nvSpPr>
          <p:spPr>
            <a:xfrm>
              <a:off x="-2744643" y="0"/>
              <a:ext cx="272626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hlinkClick r:id="rId3" action="ppaction://hlinksldjump"/>
              <a:extLst>
                <a:ext uri="{FF2B5EF4-FFF2-40B4-BE49-F238E27FC236}">
                  <a16:creationId xmlns:a16="http://schemas.microsoft.com/office/drawing/2014/main" id="{39BBC328-53CD-BF4E-A166-B8F5C8A3D19B}"/>
                </a:ext>
              </a:extLst>
            </p:cNvPr>
            <p:cNvSpPr/>
            <p:nvPr/>
          </p:nvSpPr>
          <p:spPr>
            <a:xfrm>
              <a:off x="-2566843" y="1219201"/>
              <a:ext cx="2370667" cy="626533"/>
            </a:xfrm>
            <a:prstGeom prst="roundRect">
              <a:avLst/>
            </a:prstGeom>
            <a:solidFill>
              <a:schemeClr val="accent6">
                <a:lumMod val="40000"/>
                <a:lumOff val="60000"/>
              </a:scheme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Background</a:t>
              </a:r>
            </a:p>
          </p:txBody>
        </p:sp>
        <p:sp>
          <p:nvSpPr>
            <p:cNvPr id="7" name="Rounded Rectangle 6">
              <a:hlinkClick r:id="rId4" action="ppaction://hlinksldjump"/>
              <a:extLst>
                <a:ext uri="{FF2B5EF4-FFF2-40B4-BE49-F238E27FC236}">
                  <a16:creationId xmlns:a16="http://schemas.microsoft.com/office/drawing/2014/main" id="{DB58289D-2CF9-7C41-8D54-149B72D99C25}"/>
                </a:ext>
              </a:extLst>
            </p:cNvPr>
            <p:cNvSpPr/>
            <p:nvPr/>
          </p:nvSpPr>
          <p:spPr>
            <a:xfrm>
              <a:off x="-2566843" y="2015067"/>
              <a:ext cx="2370667" cy="626533"/>
            </a:xfrm>
            <a:prstGeom prst="roundRect">
              <a:avLst/>
            </a:prstGeom>
            <a:solidFill>
              <a:schemeClr val="accent4">
                <a:lumMod val="20000"/>
                <a:lumOff val="8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Methods</a:t>
              </a:r>
            </a:p>
          </p:txBody>
        </p:sp>
        <p:sp>
          <p:nvSpPr>
            <p:cNvPr id="8" name="Rounded Rectangle 7">
              <a:hlinkClick r:id="rId5" action="ppaction://hlinksldjump"/>
              <a:extLst>
                <a:ext uri="{FF2B5EF4-FFF2-40B4-BE49-F238E27FC236}">
                  <a16:creationId xmlns:a16="http://schemas.microsoft.com/office/drawing/2014/main" id="{9BE8ECD6-26F6-974F-ADD1-CCDFBDFE44FA}"/>
                </a:ext>
              </a:extLst>
            </p:cNvPr>
            <p:cNvSpPr/>
            <p:nvPr/>
          </p:nvSpPr>
          <p:spPr>
            <a:xfrm>
              <a:off x="-2566843" y="2810933"/>
              <a:ext cx="2370667" cy="626533"/>
            </a:xfrm>
            <a:prstGeom prst="roundRect">
              <a:avLst/>
            </a:prstGeom>
            <a:solidFill>
              <a:srgbClr val="F3B2D7"/>
            </a:solidFill>
            <a:ln w="3810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Animations</a:t>
              </a:r>
            </a:p>
          </p:txBody>
        </p:sp>
        <p:sp>
          <p:nvSpPr>
            <p:cNvPr id="9" name="Rounded Rectangle 8">
              <a:hlinkClick r:id="rId6" action="ppaction://hlinksldjump"/>
              <a:extLst>
                <a:ext uri="{FF2B5EF4-FFF2-40B4-BE49-F238E27FC236}">
                  <a16:creationId xmlns:a16="http://schemas.microsoft.com/office/drawing/2014/main" id="{CCF6624B-CA66-CF45-954A-ED7F57644AC9}"/>
                </a:ext>
              </a:extLst>
            </p:cNvPr>
            <p:cNvSpPr/>
            <p:nvPr/>
          </p:nvSpPr>
          <p:spPr>
            <a:xfrm>
              <a:off x="-2566843" y="3606799"/>
              <a:ext cx="2370667" cy="626533"/>
            </a:xfrm>
            <a:prstGeom prst="roundRect">
              <a:avLst/>
            </a:prstGeom>
            <a:solidFill>
              <a:srgbClr val="C5AFE3"/>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Subinertial variability</a:t>
              </a:r>
            </a:p>
          </p:txBody>
        </p:sp>
        <p:sp>
          <p:nvSpPr>
            <p:cNvPr id="10" name="Rounded Rectangle 9">
              <a:hlinkClick r:id="rId7" action="ppaction://hlinksldjump"/>
              <a:extLst>
                <a:ext uri="{FF2B5EF4-FFF2-40B4-BE49-F238E27FC236}">
                  <a16:creationId xmlns:a16="http://schemas.microsoft.com/office/drawing/2014/main" id="{B0ADE860-4FC5-2641-9ACB-68BBF6183AFC}"/>
                </a:ext>
              </a:extLst>
            </p:cNvPr>
            <p:cNvSpPr/>
            <p:nvPr/>
          </p:nvSpPr>
          <p:spPr>
            <a:xfrm>
              <a:off x="-2566843" y="4402665"/>
              <a:ext cx="2370667" cy="626533"/>
            </a:xfrm>
            <a:prstGeom prst="roundRect">
              <a:avLst/>
            </a:prstGeom>
            <a:solidFill>
              <a:schemeClr val="accent3">
                <a:lumMod val="20000"/>
                <a:lumOff val="8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Wind forcing</a:t>
              </a:r>
            </a:p>
          </p:txBody>
        </p:sp>
        <p:sp>
          <p:nvSpPr>
            <p:cNvPr id="11" name="Rounded Rectangle 10">
              <a:hlinkClick r:id="rId8" action="ppaction://hlinksldjump"/>
              <a:extLst>
                <a:ext uri="{FF2B5EF4-FFF2-40B4-BE49-F238E27FC236}">
                  <a16:creationId xmlns:a16="http://schemas.microsoft.com/office/drawing/2014/main" id="{9FB16A14-6870-E74C-86CF-DBD8A2EDEC98}"/>
                </a:ext>
              </a:extLst>
            </p:cNvPr>
            <p:cNvSpPr/>
            <p:nvPr/>
          </p:nvSpPr>
          <p:spPr>
            <a:xfrm>
              <a:off x="-2566843" y="5198531"/>
              <a:ext cx="2370667" cy="626533"/>
            </a:xfrm>
            <a:prstGeom prst="roundRect">
              <a:avLst/>
            </a:prstGeom>
            <a:solidFill>
              <a:schemeClr val="accent2">
                <a:lumMod val="40000"/>
                <a:lumOff val="6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Theory</a:t>
              </a:r>
            </a:p>
          </p:txBody>
        </p:sp>
        <p:sp>
          <p:nvSpPr>
            <p:cNvPr id="12" name="Rounded Rectangle 11">
              <a:hlinkClick r:id="rId9" action="ppaction://hlinksldjump"/>
              <a:extLst>
                <a:ext uri="{FF2B5EF4-FFF2-40B4-BE49-F238E27FC236}">
                  <a16:creationId xmlns:a16="http://schemas.microsoft.com/office/drawing/2014/main" id="{23ED86ED-3811-CB47-A531-EA10122EF87D}"/>
                </a:ext>
              </a:extLst>
            </p:cNvPr>
            <p:cNvSpPr/>
            <p:nvPr/>
          </p:nvSpPr>
          <p:spPr>
            <a:xfrm>
              <a:off x="-2566843" y="5994397"/>
              <a:ext cx="2370667" cy="626533"/>
            </a:xfrm>
            <a:prstGeom prst="roundRect">
              <a:avLst/>
            </a:prstGeom>
            <a:solidFill>
              <a:srgbClr val="D4D6B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Links</a:t>
              </a:r>
            </a:p>
          </p:txBody>
        </p:sp>
        <p:sp>
          <p:nvSpPr>
            <p:cNvPr id="13" name="Rounded Rectangle 12">
              <a:extLst>
                <a:ext uri="{FF2B5EF4-FFF2-40B4-BE49-F238E27FC236}">
                  <a16:creationId xmlns:a16="http://schemas.microsoft.com/office/drawing/2014/main" id="{CFF882AE-DCB8-8044-AF14-3705BD9F2733}"/>
                </a:ext>
              </a:extLst>
            </p:cNvPr>
            <p:cNvSpPr/>
            <p:nvPr/>
          </p:nvSpPr>
          <p:spPr>
            <a:xfrm>
              <a:off x="354158" y="372534"/>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A7E1B927-234D-9448-AF4A-E2F153E4DB87}"/>
                </a:ext>
              </a:extLst>
            </p:cNvPr>
            <p:cNvSpPr/>
            <p:nvPr/>
          </p:nvSpPr>
          <p:spPr>
            <a:xfrm>
              <a:off x="354158" y="491068"/>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6CAB92D9-C8EB-6640-9E1D-D59AAED82852}"/>
                </a:ext>
              </a:extLst>
            </p:cNvPr>
            <p:cNvSpPr/>
            <p:nvPr/>
          </p:nvSpPr>
          <p:spPr>
            <a:xfrm>
              <a:off x="354158" y="609601"/>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3C8B75B7-3B2C-C447-92F6-72CCD97BC682}"/>
                </a:ext>
              </a:extLst>
            </p:cNvPr>
            <p:cNvGrpSpPr/>
            <p:nvPr/>
          </p:nvGrpSpPr>
          <p:grpSpPr>
            <a:xfrm>
              <a:off x="-2290166" y="339643"/>
              <a:ext cx="2043190" cy="584775"/>
              <a:chOff x="3486519" y="1406443"/>
              <a:chExt cx="2043190" cy="584775"/>
            </a:xfrm>
          </p:grpSpPr>
          <p:sp>
            <p:nvSpPr>
              <p:cNvPr id="40" name="TextBox 39">
                <a:extLst>
                  <a:ext uri="{FF2B5EF4-FFF2-40B4-BE49-F238E27FC236}">
                    <a16:creationId xmlns:a16="http://schemas.microsoft.com/office/drawing/2014/main" id="{B38C7C4A-9C6B-5A43-AD81-E21C174322F4}"/>
                  </a:ext>
                </a:extLst>
              </p:cNvPr>
              <p:cNvSpPr txBox="1"/>
              <p:nvPr/>
            </p:nvSpPr>
            <p:spPr>
              <a:xfrm>
                <a:off x="4253664" y="1406443"/>
                <a:ext cx="1276045" cy="584775"/>
              </a:xfrm>
              <a:prstGeom prst="rect">
                <a:avLst/>
              </a:prstGeom>
              <a:noFill/>
            </p:spPr>
            <p:txBody>
              <a:bodyPr wrap="square" rtlCol="0">
                <a:spAutoFit/>
              </a:bodyPr>
              <a:lstStyle/>
              <a:p>
                <a:r>
                  <a:rPr lang="en-US" sz="3200" b="1" dirty="0">
                    <a:solidFill>
                      <a:schemeClr val="bg1"/>
                    </a:solidFill>
                  </a:rPr>
                  <a:t>Home</a:t>
                </a:r>
              </a:p>
            </p:txBody>
          </p:sp>
          <p:sp>
            <p:nvSpPr>
              <p:cNvPr id="3" name="Oval 2">
                <a:hlinkClick r:id="rId10" action="ppaction://hlinksldjump"/>
                <a:extLst>
                  <a:ext uri="{FF2B5EF4-FFF2-40B4-BE49-F238E27FC236}">
                    <a16:creationId xmlns:a16="http://schemas.microsoft.com/office/drawing/2014/main" id="{E2566841-7F5C-BA46-85EE-04923E0B1118}"/>
                  </a:ext>
                </a:extLst>
              </p:cNvPr>
              <p:cNvSpPr/>
              <p:nvPr/>
            </p:nvSpPr>
            <p:spPr>
              <a:xfrm>
                <a:off x="3486519" y="1487762"/>
                <a:ext cx="775697" cy="438912"/>
              </a:xfrm>
              <a:prstGeom prst="ellipse">
                <a:avLst/>
              </a:prstGeom>
              <a:blipFill>
                <a:blip r:embed="rId11"/>
                <a:stretch>
                  <a:fillRect l="-197551" t="-345834" r="-244702" b="-125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a:hlinkClick r:id="rId10" action="ppaction://hlinksldjump"/>
              <a:extLst>
                <a:ext uri="{FF2B5EF4-FFF2-40B4-BE49-F238E27FC236}">
                  <a16:creationId xmlns:a16="http://schemas.microsoft.com/office/drawing/2014/main" id="{46614151-97FF-8840-BC30-E256AAC7F4C7}"/>
                </a:ext>
              </a:extLst>
            </p:cNvPr>
            <p:cNvSpPr/>
            <p:nvPr/>
          </p:nvSpPr>
          <p:spPr>
            <a:xfrm>
              <a:off x="-1412947" y="199813"/>
              <a:ext cx="1136952" cy="8127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EA6403B4-BE1B-A24C-AD3F-54F89C73D871}"/>
              </a:ext>
            </a:extLst>
          </p:cNvPr>
          <p:cNvSpPr/>
          <p:nvPr/>
        </p:nvSpPr>
        <p:spPr>
          <a:xfrm>
            <a:off x="3209026" y="3881887"/>
            <a:ext cx="793631" cy="887391"/>
          </a:xfrm>
          <a:prstGeom prst="rect">
            <a:avLst/>
          </a:prstGeom>
          <a:solidFill>
            <a:schemeClr val="accent1">
              <a:alpha val="20000"/>
            </a:schemeClr>
          </a:solid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8B4553EC-1EC0-2D4C-BEFE-A5CB9D132238}"/>
              </a:ext>
            </a:extLst>
          </p:cNvPr>
          <p:cNvSpPr txBox="1"/>
          <p:nvPr/>
        </p:nvSpPr>
        <p:spPr>
          <a:xfrm>
            <a:off x="8599215" y="2211905"/>
            <a:ext cx="3565425" cy="4154984"/>
          </a:xfrm>
          <a:prstGeom prst="rect">
            <a:avLst/>
          </a:prstGeom>
          <a:noFill/>
        </p:spPr>
        <p:txBody>
          <a:bodyPr wrap="square" rtlCol="0">
            <a:spAutoFit/>
          </a:bodyPr>
          <a:lstStyle/>
          <a:p>
            <a:r>
              <a:rPr lang="en-US" sz="2400" dirty="0"/>
              <a:t>Flow velocity in Sermilik Fjord fluctuates on a time scale of several days (subinertial variability) as shown in this mooring time series. These flow pulses bring in warm ocean water from the shelf region into the fjord and toward the glacier, affecting the glacier melt rate.</a:t>
            </a:r>
          </a:p>
        </p:txBody>
      </p:sp>
      <p:sp>
        <p:nvSpPr>
          <p:cNvPr id="36" name="TextBox 35">
            <a:extLst>
              <a:ext uri="{FF2B5EF4-FFF2-40B4-BE49-F238E27FC236}">
                <a16:creationId xmlns:a16="http://schemas.microsoft.com/office/drawing/2014/main" id="{1F65B56C-3081-5B45-9BC1-DA200563741E}"/>
              </a:ext>
            </a:extLst>
          </p:cNvPr>
          <p:cNvSpPr txBox="1"/>
          <p:nvPr/>
        </p:nvSpPr>
        <p:spPr>
          <a:xfrm>
            <a:off x="9172758" y="1661068"/>
            <a:ext cx="2841486" cy="369332"/>
          </a:xfrm>
          <a:prstGeom prst="rect">
            <a:avLst/>
          </a:prstGeom>
          <a:noFill/>
        </p:spPr>
        <p:txBody>
          <a:bodyPr wrap="square" rtlCol="0">
            <a:spAutoFit/>
          </a:bodyPr>
          <a:lstStyle/>
          <a:p>
            <a:r>
              <a:rPr lang="en-US" dirty="0"/>
              <a:t>Source: Jackson </a:t>
            </a:r>
            <a:r>
              <a:rPr lang="en-US" i="1" dirty="0"/>
              <a:t>et al.</a:t>
            </a:r>
            <a:r>
              <a:rPr lang="en-US" dirty="0"/>
              <a:t> (2014)</a:t>
            </a:r>
          </a:p>
        </p:txBody>
      </p:sp>
      <p:grpSp>
        <p:nvGrpSpPr>
          <p:cNvPr id="38" name="Group 37">
            <a:extLst>
              <a:ext uri="{FF2B5EF4-FFF2-40B4-BE49-F238E27FC236}">
                <a16:creationId xmlns:a16="http://schemas.microsoft.com/office/drawing/2014/main" id="{EE9097F3-7E53-D547-85CC-7BB7393AF2A0}"/>
              </a:ext>
            </a:extLst>
          </p:cNvPr>
          <p:cNvGrpSpPr/>
          <p:nvPr/>
        </p:nvGrpSpPr>
        <p:grpSpPr>
          <a:xfrm>
            <a:off x="5223347" y="275124"/>
            <a:ext cx="6621252" cy="1320268"/>
            <a:chOff x="1216743" y="4761858"/>
            <a:chExt cx="9964450" cy="2206249"/>
          </a:xfrm>
        </p:grpSpPr>
        <p:sp>
          <p:nvSpPr>
            <p:cNvPr id="37" name="Rectangle 36">
              <a:extLst>
                <a:ext uri="{FF2B5EF4-FFF2-40B4-BE49-F238E27FC236}">
                  <a16:creationId xmlns:a16="http://schemas.microsoft.com/office/drawing/2014/main" id="{FE87588C-7140-4B4F-92CB-77D0511A0E30}"/>
                </a:ext>
              </a:extLst>
            </p:cNvPr>
            <p:cNvSpPr/>
            <p:nvPr/>
          </p:nvSpPr>
          <p:spPr>
            <a:xfrm>
              <a:off x="1216743" y="4769278"/>
              <a:ext cx="9964450" cy="21988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99C11160-AE98-5644-ADF0-D79A16A96676}"/>
                </a:ext>
              </a:extLst>
            </p:cNvPr>
            <p:cNvPicPr>
              <a:picLocks noChangeAspect="1"/>
            </p:cNvPicPr>
            <p:nvPr/>
          </p:nvPicPr>
          <p:blipFill>
            <a:blip r:embed="rId12"/>
            <a:stretch>
              <a:fillRect/>
            </a:stretch>
          </p:blipFill>
          <p:spPr>
            <a:xfrm>
              <a:off x="1216743" y="4830871"/>
              <a:ext cx="9197455" cy="1856367"/>
            </a:xfrm>
            <a:prstGeom prst="rect">
              <a:avLst/>
            </a:prstGeom>
          </p:spPr>
        </p:pic>
        <p:pic>
          <p:nvPicPr>
            <p:cNvPr id="21" name="Picture 20">
              <a:extLst>
                <a:ext uri="{FF2B5EF4-FFF2-40B4-BE49-F238E27FC236}">
                  <a16:creationId xmlns:a16="http://schemas.microsoft.com/office/drawing/2014/main" id="{E6A0C8D5-9842-5747-ADF0-6FD709D3AEF5}"/>
                </a:ext>
              </a:extLst>
            </p:cNvPr>
            <p:cNvPicPr>
              <a:picLocks noChangeAspect="1"/>
            </p:cNvPicPr>
            <p:nvPr/>
          </p:nvPicPr>
          <p:blipFill>
            <a:blip r:embed="rId13"/>
            <a:stretch>
              <a:fillRect/>
            </a:stretch>
          </p:blipFill>
          <p:spPr>
            <a:xfrm>
              <a:off x="10488921" y="4761858"/>
              <a:ext cx="692272" cy="1925380"/>
            </a:xfrm>
            <a:prstGeom prst="rect">
              <a:avLst/>
            </a:prstGeom>
          </p:spPr>
        </p:pic>
        <p:pic>
          <p:nvPicPr>
            <p:cNvPr id="24" name="Picture 23">
              <a:extLst>
                <a:ext uri="{FF2B5EF4-FFF2-40B4-BE49-F238E27FC236}">
                  <a16:creationId xmlns:a16="http://schemas.microsoft.com/office/drawing/2014/main" id="{92239C17-356D-004F-A278-036745B16FFC}"/>
                </a:ext>
              </a:extLst>
            </p:cNvPr>
            <p:cNvPicPr>
              <a:picLocks noChangeAspect="1"/>
            </p:cNvPicPr>
            <p:nvPr/>
          </p:nvPicPr>
          <p:blipFill rotWithShape="1">
            <a:blip r:embed="rId14"/>
            <a:srcRect t="12558" b="-12560"/>
            <a:stretch/>
          </p:blipFill>
          <p:spPr>
            <a:xfrm>
              <a:off x="1819656" y="6601968"/>
              <a:ext cx="8833104" cy="366139"/>
            </a:xfrm>
            <a:prstGeom prst="rect">
              <a:avLst/>
            </a:prstGeom>
          </p:spPr>
        </p:pic>
      </p:grpSp>
      <p:sp>
        <p:nvSpPr>
          <p:cNvPr id="41" name="Curved Left Arrow 40">
            <a:hlinkClick r:id="rId3" action="ppaction://hlinksldjump"/>
            <a:extLst>
              <a:ext uri="{FF2B5EF4-FFF2-40B4-BE49-F238E27FC236}">
                <a16:creationId xmlns:a16="http://schemas.microsoft.com/office/drawing/2014/main" id="{A726C78E-92BE-0D4F-B663-3B80A9166F77}"/>
              </a:ext>
            </a:extLst>
          </p:cNvPr>
          <p:cNvSpPr/>
          <p:nvPr/>
        </p:nvSpPr>
        <p:spPr>
          <a:xfrm>
            <a:off x="11750705" y="6422898"/>
            <a:ext cx="312142" cy="262024"/>
          </a:xfrm>
          <a:prstGeom prst="curvedLeftArrow">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938433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63" presetClass="path" presetSubtype="0" accel="50000" decel="50000" fill="hold" nodeType="clickEffect">
                                  <p:stCondLst>
                                    <p:cond delay="0"/>
                                  </p:stCondLst>
                                  <p:childTnLst>
                                    <p:animMotion origin="layout" path="M -3.125E-6 0 L 0.22357 0 " pathEditMode="relative" rAng="0" ptsTypes="AA">
                                      <p:cBhvr>
                                        <p:cTn id="6" dur="1000" fill="hold"/>
                                        <p:tgtEl>
                                          <p:spTgt spid="15"/>
                                        </p:tgtEl>
                                        <p:attrNameLst>
                                          <p:attrName>ppt_x</p:attrName>
                                          <p:attrName>ppt_y</p:attrName>
                                        </p:attrNameLst>
                                      </p:cBhvr>
                                      <p:rCtr x="11172" y="0"/>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22357 0 L -3.125E-6 0 " pathEditMode="relative" rAng="0" ptsTypes="AA">
                                      <p:cBhvr>
                                        <p:cTn id="10" dur="1000" fill="hold"/>
                                        <p:tgtEl>
                                          <p:spTgt spid="15"/>
                                        </p:tgtEl>
                                        <p:attrNameLst>
                                          <p:attrName>ppt_x</p:attrName>
                                          <p:attrName>ppt_y</p:attrName>
                                        </p:attrNameLst>
                                      </p:cBhvr>
                                      <p:rCtr x="-11185" y="0"/>
                                    </p:animMotion>
                                  </p:childTnLst>
                                </p:cTn>
                              </p:par>
                            </p:childTnLst>
                          </p:cTn>
                        </p:par>
                      </p:childTnLst>
                    </p:cTn>
                  </p:par>
                </p:childTnLst>
              </p:cTn>
              <p:nextCondLst>
                <p:cond evt="onClick" delay="0">
                  <p:tgtEl>
                    <p:spTgt spid="1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alpha val="50000"/>
          </a:schemeClr>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89A7ABE4-DE91-A04A-A1A4-3C2B00961C5E}"/>
              </a:ext>
            </a:extLst>
          </p:cNvPr>
          <p:cNvGrpSpPr/>
          <p:nvPr/>
        </p:nvGrpSpPr>
        <p:grpSpPr>
          <a:xfrm>
            <a:off x="2196695" y="8466"/>
            <a:ext cx="6280355" cy="6858000"/>
            <a:chOff x="2955822" y="0"/>
            <a:chExt cx="6280355" cy="6858000"/>
          </a:xfrm>
        </p:grpSpPr>
        <p:pic>
          <p:nvPicPr>
            <p:cNvPr id="17" name="Picture 16" descr="A picture containing map&#10;&#10;Description automatically generated">
              <a:extLst>
                <a:ext uri="{FF2B5EF4-FFF2-40B4-BE49-F238E27FC236}">
                  <a16:creationId xmlns:a16="http://schemas.microsoft.com/office/drawing/2014/main" id="{2905BA38-5937-DC4D-BBBC-62E8007D7AA8}"/>
                </a:ext>
              </a:extLst>
            </p:cNvPr>
            <p:cNvPicPr>
              <a:picLocks noChangeAspect="1"/>
            </p:cNvPicPr>
            <p:nvPr/>
          </p:nvPicPr>
          <p:blipFill>
            <a:blip r:embed="rId2"/>
            <a:stretch>
              <a:fillRect/>
            </a:stretch>
          </p:blipFill>
          <p:spPr>
            <a:xfrm>
              <a:off x="2955822" y="0"/>
              <a:ext cx="6280355" cy="6858000"/>
            </a:xfrm>
            <a:prstGeom prst="rect">
              <a:avLst/>
            </a:prstGeom>
          </p:spPr>
        </p:pic>
        <p:sp>
          <p:nvSpPr>
            <p:cNvPr id="18" name="TextBox 17">
              <a:extLst>
                <a:ext uri="{FF2B5EF4-FFF2-40B4-BE49-F238E27FC236}">
                  <a16:creationId xmlns:a16="http://schemas.microsoft.com/office/drawing/2014/main" id="{A27449BB-2490-C549-B70D-0B74FDE76B7D}"/>
                </a:ext>
              </a:extLst>
            </p:cNvPr>
            <p:cNvSpPr txBox="1"/>
            <p:nvPr/>
          </p:nvSpPr>
          <p:spPr>
            <a:xfrm>
              <a:off x="3778369" y="1586940"/>
              <a:ext cx="1759789" cy="461665"/>
            </a:xfrm>
            <a:prstGeom prst="rect">
              <a:avLst/>
            </a:prstGeom>
            <a:noFill/>
          </p:spPr>
          <p:txBody>
            <a:bodyPr wrap="square" rtlCol="0">
              <a:spAutoFit/>
            </a:bodyPr>
            <a:lstStyle/>
            <a:p>
              <a:r>
                <a:rPr lang="en-US" sz="2400" dirty="0"/>
                <a:t>Greenland</a:t>
              </a:r>
            </a:p>
          </p:txBody>
        </p:sp>
        <p:sp>
          <p:nvSpPr>
            <p:cNvPr id="19" name="TextBox 18">
              <a:extLst>
                <a:ext uri="{FF2B5EF4-FFF2-40B4-BE49-F238E27FC236}">
                  <a16:creationId xmlns:a16="http://schemas.microsoft.com/office/drawing/2014/main" id="{724BBA16-E58E-EA42-889B-CDE51108FC8E}"/>
                </a:ext>
              </a:extLst>
            </p:cNvPr>
            <p:cNvSpPr txBox="1"/>
            <p:nvPr/>
          </p:nvSpPr>
          <p:spPr>
            <a:xfrm>
              <a:off x="6061494" y="4299147"/>
              <a:ext cx="1115683" cy="461665"/>
            </a:xfrm>
            <a:prstGeom prst="rect">
              <a:avLst/>
            </a:prstGeom>
            <a:noFill/>
          </p:spPr>
          <p:txBody>
            <a:bodyPr wrap="square" rtlCol="0">
              <a:spAutoFit/>
            </a:bodyPr>
            <a:lstStyle/>
            <a:p>
              <a:r>
                <a:rPr lang="en-US" sz="2400" dirty="0"/>
                <a:t>Iceland</a:t>
              </a:r>
            </a:p>
          </p:txBody>
        </p:sp>
      </p:grpSp>
      <p:sp>
        <p:nvSpPr>
          <p:cNvPr id="26" name="Rectangle 25">
            <a:extLst>
              <a:ext uri="{FF2B5EF4-FFF2-40B4-BE49-F238E27FC236}">
                <a16:creationId xmlns:a16="http://schemas.microsoft.com/office/drawing/2014/main" id="{101A2B88-0DC2-7C4A-A221-11F98F49F82A}"/>
              </a:ext>
            </a:extLst>
          </p:cNvPr>
          <p:cNvSpPr/>
          <p:nvPr/>
        </p:nvSpPr>
        <p:spPr>
          <a:xfrm>
            <a:off x="2196695" y="71674"/>
            <a:ext cx="2478956" cy="9728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a:t>
            </a:r>
          </a:p>
          <a:p>
            <a:pPr algn="ctr"/>
            <a:r>
              <a:rPr lang="en-US" dirty="0"/>
              <a:t>Research Questions</a:t>
            </a:r>
          </a:p>
        </p:txBody>
      </p:sp>
      <p:sp>
        <p:nvSpPr>
          <p:cNvPr id="25" name="Rectangle 24">
            <a:hlinkClick r:id="rId3" action="ppaction://hlinksldjump"/>
            <a:extLst>
              <a:ext uri="{FF2B5EF4-FFF2-40B4-BE49-F238E27FC236}">
                <a16:creationId xmlns:a16="http://schemas.microsoft.com/office/drawing/2014/main" id="{EA6403B4-BE1B-A24C-AD3F-54F89C73D871}"/>
              </a:ext>
            </a:extLst>
          </p:cNvPr>
          <p:cNvSpPr/>
          <p:nvPr/>
        </p:nvSpPr>
        <p:spPr>
          <a:xfrm>
            <a:off x="3209026" y="3881887"/>
            <a:ext cx="793631" cy="887391"/>
          </a:xfrm>
          <a:prstGeom prst="rect">
            <a:avLst/>
          </a:prstGeom>
          <a:solidFill>
            <a:schemeClr val="accent1">
              <a:alpha val="20000"/>
            </a:schemeClr>
          </a:solid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hlinkClick r:id="rId4" action="ppaction://hlinksldjump"/>
            <a:extLst>
              <a:ext uri="{FF2B5EF4-FFF2-40B4-BE49-F238E27FC236}">
                <a16:creationId xmlns:a16="http://schemas.microsoft.com/office/drawing/2014/main" id="{129372FB-E65D-A145-84C8-5076D61737AB}"/>
              </a:ext>
            </a:extLst>
          </p:cNvPr>
          <p:cNvSpPr/>
          <p:nvPr/>
        </p:nvSpPr>
        <p:spPr>
          <a:xfrm>
            <a:off x="4468483" y="3606799"/>
            <a:ext cx="1035170" cy="1162479"/>
          </a:xfrm>
          <a:prstGeom prst="rect">
            <a:avLst/>
          </a:prstGeom>
          <a:solidFill>
            <a:schemeClr val="accent2">
              <a:lumMod val="40000"/>
              <a:lumOff val="60000"/>
              <a:alpha val="20000"/>
            </a:schemeClr>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7B90A58B-E2C3-8F48-9CF0-D127DD880387}"/>
              </a:ext>
            </a:extLst>
          </p:cNvPr>
          <p:cNvSpPr txBox="1"/>
          <p:nvPr/>
        </p:nvSpPr>
        <p:spPr>
          <a:xfrm>
            <a:off x="8747185" y="318538"/>
            <a:ext cx="3295290" cy="6001643"/>
          </a:xfrm>
          <a:prstGeom prst="rect">
            <a:avLst/>
          </a:prstGeom>
          <a:noFill/>
        </p:spPr>
        <p:txBody>
          <a:bodyPr wrap="square" rtlCol="0">
            <a:spAutoFit/>
          </a:bodyPr>
          <a:lstStyle/>
          <a:p>
            <a:r>
              <a:rPr lang="en-US" sz="2400" dirty="0"/>
              <a:t>Ocean currents along the Southeast Greenland Coast play an important role in North Atlantic circulation and the global climate system.</a:t>
            </a:r>
          </a:p>
          <a:p>
            <a:endParaRPr lang="en-US" sz="2400" dirty="0"/>
          </a:p>
          <a:p>
            <a:r>
              <a:rPr lang="en-US" sz="2400" dirty="0"/>
              <a:t>Observations show that the circulation in this region displays substantial subinertial variability, typically with periods of several days.</a:t>
            </a:r>
          </a:p>
          <a:p>
            <a:endParaRPr lang="en-US" sz="2400" dirty="0"/>
          </a:p>
          <a:p>
            <a:r>
              <a:rPr lang="en-US" sz="2400" dirty="0"/>
              <a:t>Click on one of the boxes to learn more! </a:t>
            </a:r>
          </a:p>
        </p:txBody>
      </p:sp>
      <p:sp>
        <p:nvSpPr>
          <p:cNvPr id="27" name="Rectangle 26">
            <a:extLst>
              <a:ext uri="{FF2B5EF4-FFF2-40B4-BE49-F238E27FC236}">
                <a16:creationId xmlns:a16="http://schemas.microsoft.com/office/drawing/2014/main" id="{2EFF6BFE-C608-D242-8F89-5554A7027D01}"/>
              </a:ext>
            </a:extLst>
          </p:cNvPr>
          <p:cNvSpPr/>
          <p:nvPr/>
        </p:nvSpPr>
        <p:spPr>
          <a:xfrm>
            <a:off x="1608667" y="1456267"/>
            <a:ext cx="9990666" cy="3717561"/>
          </a:xfrm>
          <a:prstGeom prst="rect">
            <a:avLst/>
          </a:prstGeom>
          <a:solidFill>
            <a:schemeClr val="bg1">
              <a:lumMod val="65000"/>
              <a:alpha val="83914"/>
            </a:schemeClr>
          </a:solidFill>
          <a:ln w="762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a:extLst>
              <a:ext uri="{FF2B5EF4-FFF2-40B4-BE49-F238E27FC236}">
                <a16:creationId xmlns:a16="http://schemas.microsoft.com/office/drawing/2014/main" id="{749576E5-B6CB-4743-A496-668DA6E9AF9A}"/>
              </a:ext>
            </a:extLst>
          </p:cNvPr>
          <p:cNvSpPr txBox="1"/>
          <p:nvPr/>
        </p:nvSpPr>
        <p:spPr>
          <a:xfrm>
            <a:off x="1710267" y="1574800"/>
            <a:ext cx="9728200" cy="3416320"/>
          </a:xfrm>
          <a:prstGeom prst="rect">
            <a:avLst/>
          </a:prstGeom>
          <a:noFill/>
        </p:spPr>
        <p:txBody>
          <a:bodyPr wrap="square" rtlCol="0">
            <a:spAutoFit/>
          </a:bodyPr>
          <a:lstStyle/>
          <a:p>
            <a:r>
              <a:rPr lang="en-US" sz="3600" b="1" dirty="0">
                <a:ln w="6350">
                  <a:noFill/>
                </a:ln>
                <a:solidFill>
                  <a:schemeClr val="bg1"/>
                </a:solidFill>
              </a:rPr>
              <a:t>Question 1: Is subinertial variability along the Southeast Greenland Coast coherent along and across the continental shelf?</a:t>
            </a:r>
          </a:p>
          <a:p>
            <a:endParaRPr lang="en-US" sz="3600" b="1" dirty="0">
              <a:ln w="6350">
                <a:noFill/>
              </a:ln>
              <a:solidFill>
                <a:schemeClr val="bg1"/>
              </a:solidFill>
            </a:endParaRPr>
          </a:p>
          <a:p>
            <a:r>
              <a:rPr lang="en-US" sz="3600" b="1" dirty="0">
                <a:ln w="6350">
                  <a:noFill/>
                </a:ln>
                <a:solidFill>
                  <a:schemeClr val="bg1"/>
                </a:solidFill>
              </a:rPr>
              <a:t>Question 2: Is this variability consistent with Coastal Trapped Waves?</a:t>
            </a:r>
          </a:p>
        </p:txBody>
      </p:sp>
      <p:grpSp>
        <p:nvGrpSpPr>
          <p:cNvPr id="15" name="Group 14">
            <a:extLst>
              <a:ext uri="{FF2B5EF4-FFF2-40B4-BE49-F238E27FC236}">
                <a16:creationId xmlns:a16="http://schemas.microsoft.com/office/drawing/2014/main" id="{D67AA48A-39D2-054E-8833-3D03A1214117}"/>
              </a:ext>
            </a:extLst>
          </p:cNvPr>
          <p:cNvGrpSpPr/>
          <p:nvPr/>
        </p:nvGrpSpPr>
        <p:grpSpPr>
          <a:xfrm>
            <a:off x="-2744643" y="0"/>
            <a:ext cx="3708401" cy="6858000"/>
            <a:chOff x="-2744643" y="0"/>
            <a:chExt cx="3708401" cy="6858000"/>
          </a:xfrm>
        </p:grpSpPr>
        <p:sp>
          <p:nvSpPr>
            <p:cNvPr id="4" name="Rectangle 3">
              <a:extLst>
                <a:ext uri="{FF2B5EF4-FFF2-40B4-BE49-F238E27FC236}">
                  <a16:creationId xmlns:a16="http://schemas.microsoft.com/office/drawing/2014/main" id="{32431E9D-59AE-3147-A369-AC16890EC30C}"/>
                </a:ext>
              </a:extLst>
            </p:cNvPr>
            <p:cNvSpPr/>
            <p:nvPr/>
          </p:nvSpPr>
          <p:spPr>
            <a:xfrm>
              <a:off x="-2744643" y="0"/>
              <a:ext cx="272626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hlinkClick r:id="rId5" action="ppaction://hlinksldjump"/>
              <a:extLst>
                <a:ext uri="{FF2B5EF4-FFF2-40B4-BE49-F238E27FC236}">
                  <a16:creationId xmlns:a16="http://schemas.microsoft.com/office/drawing/2014/main" id="{39BBC328-53CD-BF4E-A166-B8F5C8A3D19B}"/>
                </a:ext>
              </a:extLst>
            </p:cNvPr>
            <p:cNvSpPr/>
            <p:nvPr/>
          </p:nvSpPr>
          <p:spPr>
            <a:xfrm>
              <a:off x="-2566843" y="1219201"/>
              <a:ext cx="2370667" cy="626533"/>
            </a:xfrm>
            <a:prstGeom prst="roundRect">
              <a:avLst/>
            </a:prstGeom>
            <a:solidFill>
              <a:schemeClr val="accent6">
                <a:lumMod val="40000"/>
                <a:lumOff val="60000"/>
              </a:scheme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Background</a:t>
              </a:r>
            </a:p>
          </p:txBody>
        </p:sp>
        <p:sp>
          <p:nvSpPr>
            <p:cNvPr id="7" name="Rounded Rectangle 6">
              <a:hlinkClick r:id="rId6" action="ppaction://hlinksldjump"/>
              <a:extLst>
                <a:ext uri="{FF2B5EF4-FFF2-40B4-BE49-F238E27FC236}">
                  <a16:creationId xmlns:a16="http://schemas.microsoft.com/office/drawing/2014/main" id="{DB58289D-2CF9-7C41-8D54-149B72D99C25}"/>
                </a:ext>
              </a:extLst>
            </p:cNvPr>
            <p:cNvSpPr/>
            <p:nvPr/>
          </p:nvSpPr>
          <p:spPr>
            <a:xfrm>
              <a:off x="-2566843" y="2015067"/>
              <a:ext cx="2370667" cy="626533"/>
            </a:xfrm>
            <a:prstGeom prst="roundRect">
              <a:avLst/>
            </a:prstGeom>
            <a:solidFill>
              <a:schemeClr val="accent4">
                <a:lumMod val="20000"/>
                <a:lumOff val="8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Methods</a:t>
              </a:r>
            </a:p>
          </p:txBody>
        </p:sp>
        <p:sp>
          <p:nvSpPr>
            <p:cNvPr id="8" name="Rounded Rectangle 7">
              <a:hlinkClick r:id="rId7" action="ppaction://hlinksldjump"/>
              <a:extLst>
                <a:ext uri="{FF2B5EF4-FFF2-40B4-BE49-F238E27FC236}">
                  <a16:creationId xmlns:a16="http://schemas.microsoft.com/office/drawing/2014/main" id="{9BE8ECD6-26F6-974F-ADD1-CCDFBDFE44FA}"/>
                </a:ext>
              </a:extLst>
            </p:cNvPr>
            <p:cNvSpPr/>
            <p:nvPr/>
          </p:nvSpPr>
          <p:spPr>
            <a:xfrm>
              <a:off x="-2566843" y="2810933"/>
              <a:ext cx="2370667" cy="626533"/>
            </a:xfrm>
            <a:prstGeom prst="roundRect">
              <a:avLst/>
            </a:prstGeom>
            <a:solidFill>
              <a:srgbClr val="F3B2D7"/>
            </a:solidFill>
            <a:ln w="3810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Animations</a:t>
              </a:r>
            </a:p>
          </p:txBody>
        </p:sp>
        <p:sp>
          <p:nvSpPr>
            <p:cNvPr id="9" name="Rounded Rectangle 8">
              <a:hlinkClick r:id="rId8" action="ppaction://hlinksldjump"/>
              <a:extLst>
                <a:ext uri="{FF2B5EF4-FFF2-40B4-BE49-F238E27FC236}">
                  <a16:creationId xmlns:a16="http://schemas.microsoft.com/office/drawing/2014/main" id="{CCF6624B-CA66-CF45-954A-ED7F57644AC9}"/>
                </a:ext>
              </a:extLst>
            </p:cNvPr>
            <p:cNvSpPr/>
            <p:nvPr/>
          </p:nvSpPr>
          <p:spPr>
            <a:xfrm>
              <a:off x="-2566843" y="3606799"/>
              <a:ext cx="2370667" cy="626533"/>
            </a:xfrm>
            <a:prstGeom prst="roundRect">
              <a:avLst/>
            </a:prstGeom>
            <a:solidFill>
              <a:srgbClr val="C5AFE3"/>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Subinertial variability</a:t>
              </a:r>
            </a:p>
          </p:txBody>
        </p:sp>
        <p:sp>
          <p:nvSpPr>
            <p:cNvPr id="10" name="Rounded Rectangle 9">
              <a:hlinkClick r:id="rId9" action="ppaction://hlinksldjump"/>
              <a:extLst>
                <a:ext uri="{FF2B5EF4-FFF2-40B4-BE49-F238E27FC236}">
                  <a16:creationId xmlns:a16="http://schemas.microsoft.com/office/drawing/2014/main" id="{B0ADE860-4FC5-2641-9ACB-68BBF6183AFC}"/>
                </a:ext>
              </a:extLst>
            </p:cNvPr>
            <p:cNvSpPr/>
            <p:nvPr/>
          </p:nvSpPr>
          <p:spPr>
            <a:xfrm>
              <a:off x="-2566843" y="4402665"/>
              <a:ext cx="2370667" cy="626533"/>
            </a:xfrm>
            <a:prstGeom prst="roundRect">
              <a:avLst/>
            </a:prstGeom>
            <a:solidFill>
              <a:schemeClr val="accent3">
                <a:lumMod val="20000"/>
                <a:lumOff val="8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Wind forcing</a:t>
              </a:r>
            </a:p>
          </p:txBody>
        </p:sp>
        <p:sp>
          <p:nvSpPr>
            <p:cNvPr id="11" name="Rounded Rectangle 10">
              <a:hlinkClick r:id="rId10" action="ppaction://hlinksldjump"/>
              <a:extLst>
                <a:ext uri="{FF2B5EF4-FFF2-40B4-BE49-F238E27FC236}">
                  <a16:creationId xmlns:a16="http://schemas.microsoft.com/office/drawing/2014/main" id="{9FB16A14-6870-E74C-86CF-DBD8A2EDEC98}"/>
                </a:ext>
              </a:extLst>
            </p:cNvPr>
            <p:cNvSpPr/>
            <p:nvPr/>
          </p:nvSpPr>
          <p:spPr>
            <a:xfrm>
              <a:off x="-2566843" y="5198531"/>
              <a:ext cx="2370667" cy="626533"/>
            </a:xfrm>
            <a:prstGeom prst="roundRect">
              <a:avLst/>
            </a:prstGeom>
            <a:solidFill>
              <a:schemeClr val="accent2">
                <a:lumMod val="40000"/>
                <a:lumOff val="6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Theory</a:t>
              </a:r>
            </a:p>
          </p:txBody>
        </p:sp>
        <p:sp>
          <p:nvSpPr>
            <p:cNvPr id="12" name="Rounded Rectangle 11">
              <a:hlinkClick r:id="rId11" action="ppaction://hlinksldjump"/>
              <a:extLst>
                <a:ext uri="{FF2B5EF4-FFF2-40B4-BE49-F238E27FC236}">
                  <a16:creationId xmlns:a16="http://schemas.microsoft.com/office/drawing/2014/main" id="{23ED86ED-3811-CB47-A531-EA10122EF87D}"/>
                </a:ext>
              </a:extLst>
            </p:cNvPr>
            <p:cNvSpPr/>
            <p:nvPr/>
          </p:nvSpPr>
          <p:spPr>
            <a:xfrm>
              <a:off x="-2566843" y="5994397"/>
              <a:ext cx="2370667" cy="626533"/>
            </a:xfrm>
            <a:prstGeom prst="roundRect">
              <a:avLst/>
            </a:prstGeom>
            <a:solidFill>
              <a:srgbClr val="D4D6B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Links</a:t>
              </a:r>
            </a:p>
          </p:txBody>
        </p:sp>
        <p:sp>
          <p:nvSpPr>
            <p:cNvPr id="13" name="Rounded Rectangle 12">
              <a:extLst>
                <a:ext uri="{FF2B5EF4-FFF2-40B4-BE49-F238E27FC236}">
                  <a16:creationId xmlns:a16="http://schemas.microsoft.com/office/drawing/2014/main" id="{CFF882AE-DCB8-8044-AF14-3705BD9F2733}"/>
                </a:ext>
              </a:extLst>
            </p:cNvPr>
            <p:cNvSpPr/>
            <p:nvPr/>
          </p:nvSpPr>
          <p:spPr>
            <a:xfrm>
              <a:off x="354158" y="372534"/>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A7E1B927-234D-9448-AF4A-E2F153E4DB87}"/>
                </a:ext>
              </a:extLst>
            </p:cNvPr>
            <p:cNvSpPr/>
            <p:nvPr/>
          </p:nvSpPr>
          <p:spPr>
            <a:xfrm>
              <a:off x="354158" y="491068"/>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6CAB92D9-C8EB-6640-9E1D-D59AAED82852}"/>
                </a:ext>
              </a:extLst>
            </p:cNvPr>
            <p:cNvSpPr/>
            <p:nvPr/>
          </p:nvSpPr>
          <p:spPr>
            <a:xfrm>
              <a:off x="354158" y="609601"/>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3C8B75B7-3B2C-C447-92F6-72CCD97BC682}"/>
                </a:ext>
              </a:extLst>
            </p:cNvPr>
            <p:cNvGrpSpPr/>
            <p:nvPr/>
          </p:nvGrpSpPr>
          <p:grpSpPr>
            <a:xfrm>
              <a:off x="-2290166" y="339643"/>
              <a:ext cx="2043190" cy="584775"/>
              <a:chOff x="3486519" y="1406443"/>
              <a:chExt cx="2043190" cy="584775"/>
            </a:xfrm>
          </p:grpSpPr>
          <p:sp>
            <p:nvSpPr>
              <p:cNvPr id="40" name="TextBox 39">
                <a:extLst>
                  <a:ext uri="{FF2B5EF4-FFF2-40B4-BE49-F238E27FC236}">
                    <a16:creationId xmlns:a16="http://schemas.microsoft.com/office/drawing/2014/main" id="{B38C7C4A-9C6B-5A43-AD81-E21C174322F4}"/>
                  </a:ext>
                </a:extLst>
              </p:cNvPr>
              <p:cNvSpPr txBox="1"/>
              <p:nvPr/>
            </p:nvSpPr>
            <p:spPr>
              <a:xfrm>
                <a:off x="4253664" y="1406443"/>
                <a:ext cx="1276045" cy="584775"/>
              </a:xfrm>
              <a:prstGeom prst="rect">
                <a:avLst/>
              </a:prstGeom>
              <a:noFill/>
            </p:spPr>
            <p:txBody>
              <a:bodyPr wrap="square" rtlCol="0">
                <a:spAutoFit/>
              </a:bodyPr>
              <a:lstStyle/>
              <a:p>
                <a:r>
                  <a:rPr lang="en-US" sz="3200" b="1" dirty="0">
                    <a:solidFill>
                      <a:schemeClr val="bg1"/>
                    </a:solidFill>
                  </a:rPr>
                  <a:t>Home</a:t>
                </a:r>
              </a:p>
            </p:txBody>
          </p:sp>
          <p:sp>
            <p:nvSpPr>
              <p:cNvPr id="3" name="Oval 2">
                <a:hlinkClick r:id="rId12" action="ppaction://hlinksldjump"/>
                <a:extLst>
                  <a:ext uri="{FF2B5EF4-FFF2-40B4-BE49-F238E27FC236}">
                    <a16:creationId xmlns:a16="http://schemas.microsoft.com/office/drawing/2014/main" id="{E2566841-7F5C-BA46-85EE-04923E0B1118}"/>
                  </a:ext>
                </a:extLst>
              </p:cNvPr>
              <p:cNvSpPr/>
              <p:nvPr/>
            </p:nvSpPr>
            <p:spPr>
              <a:xfrm>
                <a:off x="3486519" y="1487762"/>
                <a:ext cx="775697" cy="438912"/>
              </a:xfrm>
              <a:prstGeom prst="ellipse">
                <a:avLst/>
              </a:prstGeom>
              <a:blipFill>
                <a:blip r:embed="rId13"/>
                <a:stretch>
                  <a:fillRect l="-197551" t="-345834" r="-244702" b="-125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a:hlinkClick r:id="rId12" action="ppaction://hlinksldjump"/>
              <a:extLst>
                <a:ext uri="{FF2B5EF4-FFF2-40B4-BE49-F238E27FC236}">
                  <a16:creationId xmlns:a16="http://schemas.microsoft.com/office/drawing/2014/main" id="{46614151-97FF-8840-BC30-E256AAC7F4C7}"/>
                </a:ext>
              </a:extLst>
            </p:cNvPr>
            <p:cNvSpPr/>
            <p:nvPr/>
          </p:nvSpPr>
          <p:spPr>
            <a:xfrm>
              <a:off x="-1412947" y="199813"/>
              <a:ext cx="1136952" cy="8127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Curved Left Arrow 30">
            <a:hlinkClick r:id="rId5" action="ppaction://hlinksldjump"/>
            <a:extLst>
              <a:ext uri="{FF2B5EF4-FFF2-40B4-BE49-F238E27FC236}">
                <a16:creationId xmlns:a16="http://schemas.microsoft.com/office/drawing/2014/main" id="{B92015BD-135B-5A43-B60D-B61381E91141}"/>
              </a:ext>
            </a:extLst>
          </p:cNvPr>
          <p:cNvSpPr/>
          <p:nvPr/>
        </p:nvSpPr>
        <p:spPr>
          <a:xfrm>
            <a:off x="11750705" y="6422898"/>
            <a:ext cx="312142" cy="262024"/>
          </a:xfrm>
          <a:prstGeom prst="curvedLeftArrow">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4442099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63" presetClass="path" presetSubtype="0" accel="50000" decel="50000" fill="hold" nodeType="clickEffect">
                                  <p:stCondLst>
                                    <p:cond delay="0"/>
                                  </p:stCondLst>
                                  <p:childTnLst>
                                    <p:animMotion origin="layout" path="M -3.125E-6 0 L 0.22357 0 " pathEditMode="relative" rAng="0" ptsTypes="AA">
                                      <p:cBhvr>
                                        <p:cTn id="6" dur="1000" fill="hold"/>
                                        <p:tgtEl>
                                          <p:spTgt spid="15"/>
                                        </p:tgtEl>
                                        <p:attrNameLst>
                                          <p:attrName>ppt_x</p:attrName>
                                          <p:attrName>ppt_y</p:attrName>
                                        </p:attrNameLst>
                                      </p:cBhvr>
                                      <p:rCtr x="11172" y="0"/>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22357 0 L -3.125E-6 0 " pathEditMode="relative" rAng="0" ptsTypes="AA">
                                      <p:cBhvr>
                                        <p:cTn id="10" dur="1000" fill="hold"/>
                                        <p:tgtEl>
                                          <p:spTgt spid="15"/>
                                        </p:tgtEl>
                                        <p:attrNameLst>
                                          <p:attrName>ppt_x</p:attrName>
                                          <p:attrName>ppt_y</p:attrName>
                                        </p:attrNameLst>
                                      </p:cBhvr>
                                      <p:rCtr x="-11185" y="0"/>
                                    </p:animMotion>
                                  </p:childTnLst>
                                </p:cTn>
                              </p:par>
                            </p:childTnLst>
                          </p:cTn>
                        </p:par>
                      </p:childTnLst>
                    </p:cTn>
                  </p:par>
                </p:childTnLst>
              </p:cTn>
              <p:nextCondLst>
                <p:cond evt="onClick" delay="0">
                  <p:tgtEl>
                    <p:spTgt spid="1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alpha val="50000"/>
          </a:schemeClr>
        </a:solidFill>
        <a:effectLst/>
      </p:bgPr>
    </p:bg>
    <p:spTree>
      <p:nvGrpSpPr>
        <p:cNvPr id="1" name=""/>
        <p:cNvGrpSpPr/>
        <p:nvPr/>
      </p:nvGrpSpPr>
      <p:grpSpPr>
        <a:xfrm>
          <a:off x="0" y="0"/>
          <a:ext cx="0" cy="0"/>
          <a:chOff x="0" y="0"/>
          <a:chExt cx="0" cy="0"/>
        </a:xfrm>
      </p:grpSpPr>
      <p:pic>
        <p:nvPicPr>
          <p:cNvPr id="64" name="Picture 63">
            <a:hlinkClick r:id="rId2" action="ppaction://hlinksldjump"/>
            <a:extLst>
              <a:ext uri="{FF2B5EF4-FFF2-40B4-BE49-F238E27FC236}">
                <a16:creationId xmlns:a16="http://schemas.microsoft.com/office/drawing/2014/main" id="{6FC03C9B-C010-8F4A-BFC8-3AFB00708B43}"/>
              </a:ext>
            </a:extLst>
          </p:cNvPr>
          <p:cNvPicPr>
            <a:picLocks noChangeAspect="1"/>
          </p:cNvPicPr>
          <p:nvPr/>
        </p:nvPicPr>
        <p:blipFill>
          <a:blip r:embed="rId3"/>
          <a:stretch>
            <a:fillRect/>
          </a:stretch>
        </p:blipFill>
        <p:spPr>
          <a:xfrm>
            <a:off x="1181797" y="4063102"/>
            <a:ext cx="7741048" cy="2555833"/>
          </a:xfrm>
          <a:prstGeom prst="rect">
            <a:avLst/>
          </a:prstGeom>
        </p:spPr>
      </p:pic>
      <p:sp>
        <p:nvSpPr>
          <p:cNvPr id="65" name="Rectangle 64">
            <a:extLst>
              <a:ext uri="{FF2B5EF4-FFF2-40B4-BE49-F238E27FC236}">
                <a16:creationId xmlns:a16="http://schemas.microsoft.com/office/drawing/2014/main" id="{B23C2E5B-15E5-934A-8A8F-845E08DF45BA}"/>
              </a:ext>
            </a:extLst>
          </p:cNvPr>
          <p:cNvSpPr/>
          <p:nvPr/>
        </p:nvSpPr>
        <p:spPr>
          <a:xfrm>
            <a:off x="1708290" y="4451846"/>
            <a:ext cx="304797" cy="4488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8424A716-5E66-624A-BFC3-0FF3A3A892A2}"/>
              </a:ext>
            </a:extLst>
          </p:cNvPr>
          <p:cNvSpPr/>
          <p:nvPr/>
        </p:nvSpPr>
        <p:spPr>
          <a:xfrm>
            <a:off x="3586326" y="4451846"/>
            <a:ext cx="304797" cy="4488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FF7F3B4-18E6-7743-8105-A04B4D01C62B}"/>
              </a:ext>
            </a:extLst>
          </p:cNvPr>
          <p:cNvSpPr/>
          <p:nvPr/>
        </p:nvSpPr>
        <p:spPr>
          <a:xfrm>
            <a:off x="5523632" y="4468780"/>
            <a:ext cx="304797" cy="4488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516C5125-28E8-8C4A-BC9F-5136138449A8}"/>
              </a:ext>
            </a:extLst>
          </p:cNvPr>
          <p:cNvSpPr/>
          <p:nvPr/>
        </p:nvSpPr>
        <p:spPr>
          <a:xfrm>
            <a:off x="7401668" y="4468780"/>
            <a:ext cx="304797" cy="4488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hlinkClick r:id="rId2" action="ppaction://hlinksldjump"/>
            <a:extLst>
              <a:ext uri="{FF2B5EF4-FFF2-40B4-BE49-F238E27FC236}">
                <a16:creationId xmlns:a16="http://schemas.microsoft.com/office/drawing/2014/main" id="{D7521F16-E303-7F4D-9BA6-E05EF08D9A74}"/>
              </a:ext>
            </a:extLst>
          </p:cNvPr>
          <p:cNvSpPr/>
          <p:nvPr/>
        </p:nvSpPr>
        <p:spPr>
          <a:xfrm>
            <a:off x="1117602" y="3833156"/>
            <a:ext cx="7894888" cy="2927078"/>
          </a:xfrm>
          <a:prstGeom prst="rect">
            <a:avLst/>
          </a:prstGeom>
          <a:noFill/>
          <a:ln w="539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hlinkClick r:id="rId4" action="ppaction://hlinksldjump"/>
            <a:extLst>
              <a:ext uri="{FF2B5EF4-FFF2-40B4-BE49-F238E27FC236}">
                <a16:creationId xmlns:a16="http://schemas.microsoft.com/office/drawing/2014/main" id="{C9741513-E37A-6343-B1C8-2DFEC6837112}"/>
              </a:ext>
            </a:extLst>
          </p:cNvPr>
          <p:cNvSpPr/>
          <p:nvPr/>
        </p:nvSpPr>
        <p:spPr>
          <a:xfrm>
            <a:off x="1117602" y="227546"/>
            <a:ext cx="3607838" cy="3201454"/>
          </a:xfrm>
          <a:prstGeom prst="rect">
            <a:avLst/>
          </a:prstGeom>
          <a:noFill/>
          <a:ln w="539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Picture 50">
            <a:hlinkClick r:id="rId4" action="ppaction://hlinksldjump"/>
            <a:extLst>
              <a:ext uri="{FF2B5EF4-FFF2-40B4-BE49-F238E27FC236}">
                <a16:creationId xmlns:a16="http://schemas.microsoft.com/office/drawing/2014/main" id="{11998E8C-892F-D240-9C4F-808EEBA132F7}"/>
              </a:ext>
            </a:extLst>
          </p:cNvPr>
          <p:cNvPicPr>
            <a:picLocks noChangeAspect="1"/>
          </p:cNvPicPr>
          <p:nvPr/>
        </p:nvPicPr>
        <p:blipFill>
          <a:blip r:embed="rId5"/>
          <a:stretch>
            <a:fillRect/>
          </a:stretch>
        </p:blipFill>
        <p:spPr>
          <a:xfrm>
            <a:off x="1463561" y="274066"/>
            <a:ext cx="3142580" cy="3050491"/>
          </a:xfrm>
          <a:prstGeom prst="rect">
            <a:avLst/>
          </a:prstGeom>
        </p:spPr>
      </p:pic>
      <p:grpSp>
        <p:nvGrpSpPr>
          <p:cNvPr id="47" name="Group 46">
            <a:extLst>
              <a:ext uri="{FF2B5EF4-FFF2-40B4-BE49-F238E27FC236}">
                <a16:creationId xmlns:a16="http://schemas.microsoft.com/office/drawing/2014/main" id="{18847D76-EFBA-5E43-8BA1-AC5AB2153A7B}"/>
              </a:ext>
            </a:extLst>
          </p:cNvPr>
          <p:cNvGrpSpPr/>
          <p:nvPr/>
        </p:nvGrpSpPr>
        <p:grpSpPr>
          <a:xfrm>
            <a:off x="1277288" y="95140"/>
            <a:ext cx="2200948" cy="545278"/>
            <a:chOff x="542253" y="785904"/>
            <a:chExt cx="2200948" cy="545278"/>
          </a:xfrm>
        </p:grpSpPr>
        <p:sp>
          <p:nvSpPr>
            <p:cNvPr id="48" name="Rectangle 47">
              <a:hlinkClick r:id="rId4" action="ppaction://hlinksldjump"/>
              <a:extLst>
                <a:ext uri="{FF2B5EF4-FFF2-40B4-BE49-F238E27FC236}">
                  <a16:creationId xmlns:a16="http://schemas.microsoft.com/office/drawing/2014/main" id="{7F9925F9-A631-3044-82EF-107583AE3FBA}"/>
                </a:ext>
              </a:extLst>
            </p:cNvPr>
            <p:cNvSpPr/>
            <p:nvPr/>
          </p:nvSpPr>
          <p:spPr>
            <a:xfrm>
              <a:off x="542253" y="785904"/>
              <a:ext cx="2200948" cy="545278"/>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a:hlinkClick r:id="rId4" action="ppaction://hlinksldjump"/>
              <a:extLst>
                <a:ext uri="{FF2B5EF4-FFF2-40B4-BE49-F238E27FC236}">
                  <a16:creationId xmlns:a16="http://schemas.microsoft.com/office/drawing/2014/main" id="{9C44EF82-4E7F-0E4B-BE39-6064FEA15ED9}"/>
                </a:ext>
              </a:extLst>
            </p:cNvPr>
            <p:cNvSpPr txBox="1"/>
            <p:nvPr/>
          </p:nvSpPr>
          <p:spPr>
            <a:xfrm>
              <a:off x="708218" y="827710"/>
              <a:ext cx="1869017" cy="461665"/>
            </a:xfrm>
            <a:prstGeom prst="rect">
              <a:avLst/>
            </a:prstGeom>
            <a:noFill/>
          </p:spPr>
          <p:txBody>
            <a:bodyPr wrap="square" rtlCol="0">
              <a:spAutoFit/>
            </a:bodyPr>
            <a:lstStyle/>
            <a:p>
              <a:r>
                <a:rPr lang="en-US" sz="2400" dirty="0"/>
                <a:t>Ocean model</a:t>
              </a:r>
            </a:p>
          </p:txBody>
        </p:sp>
      </p:grpSp>
      <p:grpSp>
        <p:nvGrpSpPr>
          <p:cNvPr id="15" name="Group 14">
            <a:extLst>
              <a:ext uri="{FF2B5EF4-FFF2-40B4-BE49-F238E27FC236}">
                <a16:creationId xmlns:a16="http://schemas.microsoft.com/office/drawing/2014/main" id="{D67AA48A-39D2-054E-8833-3D03A1214117}"/>
              </a:ext>
            </a:extLst>
          </p:cNvPr>
          <p:cNvGrpSpPr/>
          <p:nvPr/>
        </p:nvGrpSpPr>
        <p:grpSpPr>
          <a:xfrm>
            <a:off x="-2744643" y="0"/>
            <a:ext cx="3708401" cy="6858000"/>
            <a:chOff x="-2744643" y="0"/>
            <a:chExt cx="3708401" cy="6858000"/>
          </a:xfrm>
        </p:grpSpPr>
        <p:sp>
          <p:nvSpPr>
            <p:cNvPr id="4" name="Rectangle 3">
              <a:extLst>
                <a:ext uri="{FF2B5EF4-FFF2-40B4-BE49-F238E27FC236}">
                  <a16:creationId xmlns:a16="http://schemas.microsoft.com/office/drawing/2014/main" id="{32431E9D-59AE-3147-A369-AC16890EC30C}"/>
                </a:ext>
              </a:extLst>
            </p:cNvPr>
            <p:cNvSpPr/>
            <p:nvPr/>
          </p:nvSpPr>
          <p:spPr>
            <a:xfrm>
              <a:off x="-2744643" y="0"/>
              <a:ext cx="272626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hlinkClick r:id="rId6" action="ppaction://hlinksldjump"/>
              <a:extLst>
                <a:ext uri="{FF2B5EF4-FFF2-40B4-BE49-F238E27FC236}">
                  <a16:creationId xmlns:a16="http://schemas.microsoft.com/office/drawing/2014/main" id="{39BBC328-53CD-BF4E-A166-B8F5C8A3D19B}"/>
                </a:ext>
              </a:extLst>
            </p:cNvPr>
            <p:cNvSpPr/>
            <p:nvPr/>
          </p:nvSpPr>
          <p:spPr>
            <a:xfrm>
              <a:off x="-2566843" y="1219201"/>
              <a:ext cx="2370667" cy="626533"/>
            </a:xfrm>
            <a:prstGeom prst="roundRect">
              <a:avLst/>
            </a:prstGeom>
            <a:solidFill>
              <a:schemeClr val="accent6">
                <a:lumMod val="40000"/>
                <a:lumOff val="60000"/>
              </a:scheme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Background</a:t>
              </a:r>
            </a:p>
          </p:txBody>
        </p:sp>
        <p:sp>
          <p:nvSpPr>
            <p:cNvPr id="7" name="Rounded Rectangle 6">
              <a:hlinkClick r:id="rId7" action="ppaction://hlinksldjump"/>
              <a:extLst>
                <a:ext uri="{FF2B5EF4-FFF2-40B4-BE49-F238E27FC236}">
                  <a16:creationId xmlns:a16="http://schemas.microsoft.com/office/drawing/2014/main" id="{DB58289D-2CF9-7C41-8D54-149B72D99C25}"/>
                </a:ext>
              </a:extLst>
            </p:cNvPr>
            <p:cNvSpPr/>
            <p:nvPr/>
          </p:nvSpPr>
          <p:spPr>
            <a:xfrm>
              <a:off x="-2566843" y="2015067"/>
              <a:ext cx="2370667" cy="626533"/>
            </a:xfrm>
            <a:prstGeom prst="roundRect">
              <a:avLst/>
            </a:prstGeom>
            <a:solidFill>
              <a:schemeClr val="accent4">
                <a:lumMod val="20000"/>
                <a:lumOff val="8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Methods</a:t>
              </a:r>
            </a:p>
          </p:txBody>
        </p:sp>
        <p:sp>
          <p:nvSpPr>
            <p:cNvPr id="8" name="Rounded Rectangle 7">
              <a:hlinkClick r:id="rId8" action="ppaction://hlinksldjump"/>
              <a:extLst>
                <a:ext uri="{FF2B5EF4-FFF2-40B4-BE49-F238E27FC236}">
                  <a16:creationId xmlns:a16="http://schemas.microsoft.com/office/drawing/2014/main" id="{9BE8ECD6-26F6-974F-ADD1-CCDFBDFE44FA}"/>
                </a:ext>
              </a:extLst>
            </p:cNvPr>
            <p:cNvSpPr/>
            <p:nvPr/>
          </p:nvSpPr>
          <p:spPr>
            <a:xfrm>
              <a:off x="-2566843" y="2810933"/>
              <a:ext cx="2370667" cy="626533"/>
            </a:xfrm>
            <a:prstGeom prst="roundRect">
              <a:avLst/>
            </a:prstGeom>
            <a:solidFill>
              <a:srgbClr val="F3B2D7"/>
            </a:solidFill>
            <a:ln w="3810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Animations</a:t>
              </a:r>
            </a:p>
          </p:txBody>
        </p:sp>
        <p:sp>
          <p:nvSpPr>
            <p:cNvPr id="9" name="Rounded Rectangle 8">
              <a:hlinkClick r:id="rId9" action="ppaction://hlinksldjump"/>
              <a:extLst>
                <a:ext uri="{FF2B5EF4-FFF2-40B4-BE49-F238E27FC236}">
                  <a16:creationId xmlns:a16="http://schemas.microsoft.com/office/drawing/2014/main" id="{CCF6624B-CA66-CF45-954A-ED7F57644AC9}"/>
                </a:ext>
              </a:extLst>
            </p:cNvPr>
            <p:cNvSpPr/>
            <p:nvPr/>
          </p:nvSpPr>
          <p:spPr>
            <a:xfrm>
              <a:off x="-2566843" y="3606799"/>
              <a:ext cx="2370667" cy="626533"/>
            </a:xfrm>
            <a:prstGeom prst="roundRect">
              <a:avLst/>
            </a:prstGeom>
            <a:solidFill>
              <a:srgbClr val="C5AFE3"/>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Subinertial variability</a:t>
              </a:r>
            </a:p>
          </p:txBody>
        </p:sp>
        <p:sp>
          <p:nvSpPr>
            <p:cNvPr id="10" name="Rounded Rectangle 9">
              <a:hlinkClick r:id="rId10" action="ppaction://hlinksldjump"/>
              <a:extLst>
                <a:ext uri="{FF2B5EF4-FFF2-40B4-BE49-F238E27FC236}">
                  <a16:creationId xmlns:a16="http://schemas.microsoft.com/office/drawing/2014/main" id="{B0ADE860-4FC5-2641-9ACB-68BBF6183AFC}"/>
                </a:ext>
              </a:extLst>
            </p:cNvPr>
            <p:cNvSpPr/>
            <p:nvPr/>
          </p:nvSpPr>
          <p:spPr>
            <a:xfrm>
              <a:off x="-2566843" y="4402665"/>
              <a:ext cx="2370667" cy="626533"/>
            </a:xfrm>
            <a:prstGeom prst="roundRect">
              <a:avLst/>
            </a:prstGeom>
            <a:solidFill>
              <a:schemeClr val="accent3">
                <a:lumMod val="20000"/>
                <a:lumOff val="8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Wind forcing</a:t>
              </a:r>
            </a:p>
          </p:txBody>
        </p:sp>
        <p:sp>
          <p:nvSpPr>
            <p:cNvPr id="11" name="Rounded Rectangle 10">
              <a:hlinkClick r:id="rId11" action="ppaction://hlinksldjump"/>
              <a:extLst>
                <a:ext uri="{FF2B5EF4-FFF2-40B4-BE49-F238E27FC236}">
                  <a16:creationId xmlns:a16="http://schemas.microsoft.com/office/drawing/2014/main" id="{9FB16A14-6870-E74C-86CF-DBD8A2EDEC98}"/>
                </a:ext>
              </a:extLst>
            </p:cNvPr>
            <p:cNvSpPr/>
            <p:nvPr/>
          </p:nvSpPr>
          <p:spPr>
            <a:xfrm>
              <a:off x="-2566843" y="5198531"/>
              <a:ext cx="2370667" cy="626533"/>
            </a:xfrm>
            <a:prstGeom prst="roundRect">
              <a:avLst/>
            </a:prstGeom>
            <a:solidFill>
              <a:schemeClr val="accent2">
                <a:lumMod val="40000"/>
                <a:lumOff val="6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Theory</a:t>
              </a:r>
            </a:p>
          </p:txBody>
        </p:sp>
        <p:sp>
          <p:nvSpPr>
            <p:cNvPr id="12" name="Rounded Rectangle 11">
              <a:hlinkClick r:id="rId12" action="ppaction://hlinksldjump"/>
              <a:extLst>
                <a:ext uri="{FF2B5EF4-FFF2-40B4-BE49-F238E27FC236}">
                  <a16:creationId xmlns:a16="http://schemas.microsoft.com/office/drawing/2014/main" id="{23ED86ED-3811-CB47-A531-EA10122EF87D}"/>
                </a:ext>
              </a:extLst>
            </p:cNvPr>
            <p:cNvSpPr/>
            <p:nvPr/>
          </p:nvSpPr>
          <p:spPr>
            <a:xfrm>
              <a:off x="-2566843" y="5994397"/>
              <a:ext cx="2370667" cy="626533"/>
            </a:xfrm>
            <a:prstGeom prst="roundRect">
              <a:avLst/>
            </a:prstGeom>
            <a:solidFill>
              <a:srgbClr val="D4D6B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Links</a:t>
              </a:r>
            </a:p>
          </p:txBody>
        </p:sp>
        <p:sp>
          <p:nvSpPr>
            <p:cNvPr id="13" name="Rounded Rectangle 12">
              <a:extLst>
                <a:ext uri="{FF2B5EF4-FFF2-40B4-BE49-F238E27FC236}">
                  <a16:creationId xmlns:a16="http://schemas.microsoft.com/office/drawing/2014/main" id="{CFF882AE-DCB8-8044-AF14-3705BD9F2733}"/>
                </a:ext>
              </a:extLst>
            </p:cNvPr>
            <p:cNvSpPr/>
            <p:nvPr/>
          </p:nvSpPr>
          <p:spPr>
            <a:xfrm>
              <a:off x="354158" y="372534"/>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A7E1B927-234D-9448-AF4A-E2F153E4DB87}"/>
                </a:ext>
              </a:extLst>
            </p:cNvPr>
            <p:cNvSpPr/>
            <p:nvPr/>
          </p:nvSpPr>
          <p:spPr>
            <a:xfrm>
              <a:off x="354158" y="491068"/>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6CAB92D9-C8EB-6640-9E1D-D59AAED82852}"/>
                </a:ext>
              </a:extLst>
            </p:cNvPr>
            <p:cNvSpPr/>
            <p:nvPr/>
          </p:nvSpPr>
          <p:spPr>
            <a:xfrm>
              <a:off x="354158" y="609601"/>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3C8B75B7-3B2C-C447-92F6-72CCD97BC682}"/>
                </a:ext>
              </a:extLst>
            </p:cNvPr>
            <p:cNvGrpSpPr/>
            <p:nvPr/>
          </p:nvGrpSpPr>
          <p:grpSpPr>
            <a:xfrm>
              <a:off x="-2290166" y="339643"/>
              <a:ext cx="2043190" cy="584775"/>
              <a:chOff x="3486519" y="1406443"/>
              <a:chExt cx="2043190" cy="584775"/>
            </a:xfrm>
          </p:grpSpPr>
          <p:sp>
            <p:nvSpPr>
              <p:cNvPr id="40" name="TextBox 39">
                <a:extLst>
                  <a:ext uri="{FF2B5EF4-FFF2-40B4-BE49-F238E27FC236}">
                    <a16:creationId xmlns:a16="http://schemas.microsoft.com/office/drawing/2014/main" id="{B38C7C4A-9C6B-5A43-AD81-E21C174322F4}"/>
                  </a:ext>
                </a:extLst>
              </p:cNvPr>
              <p:cNvSpPr txBox="1"/>
              <p:nvPr/>
            </p:nvSpPr>
            <p:spPr>
              <a:xfrm>
                <a:off x="4253664" y="1406443"/>
                <a:ext cx="1276045" cy="584775"/>
              </a:xfrm>
              <a:prstGeom prst="rect">
                <a:avLst/>
              </a:prstGeom>
              <a:noFill/>
            </p:spPr>
            <p:txBody>
              <a:bodyPr wrap="square" rtlCol="0">
                <a:spAutoFit/>
              </a:bodyPr>
              <a:lstStyle/>
              <a:p>
                <a:r>
                  <a:rPr lang="en-US" sz="3200" b="1" dirty="0">
                    <a:solidFill>
                      <a:schemeClr val="bg1"/>
                    </a:solidFill>
                  </a:rPr>
                  <a:t>Home</a:t>
                </a:r>
              </a:p>
            </p:txBody>
          </p:sp>
          <p:sp>
            <p:nvSpPr>
              <p:cNvPr id="3" name="Oval 2">
                <a:hlinkClick r:id="rId13" action="ppaction://hlinksldjump"/>
                <a:extLst>
                  <a:ext uri="{FF2B5EF4-FFF2-40B4-BE49-F238E27FC236}">
                    <a16:creationId xmlns:a16="http://schemas.microsoft.com/office/drawing/2014/main" id="{E2566841-7F5C-BA46-85EE-04923E0B1118}"/>
                  </a:ext>
                </a:extLst>
              </p:cNvPr>
              <p:cNvSpPr/>
              <p:nvPr/>
            </p:nvSpPr>
            <p:spPr>
              <a:xfrm>
                <a:off x="3486519" y="1487762"/>
                <a:ext cx="775697" cy="438912"/>
              </a:xfrm>
              <a:prstGeom prst="ellipse">
                <a:avLst/>
              </a:prstGeom>
              <a:blipFill>
                <a:blip r:embed="rId14"/>
                <a:stretch>
                  <a:fillRect l="-197551" t="-345834" r="-244702" b="-125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a:hlinkClick r:id="rId13" action="ppaction://hlinksldjump"/>
              <a:extLst>
                <a:ext uri="{FF2B5EF4-FFF2-40B4-BE49-F238E27FC236}">
                  <a16:creationId xmlns:a16="http://schemas.microsoft.com/office/drawing/2014/main" id="{46614151-97FF-8840-BC30-E256AAC7F4C7}"/>
                </a:ext>
              </a:extLst>
            </p:cNvPr>
            <p:cNvSpPr/>
            <p:nvPr/>
          </p:nvSpPr>
          <p:spPr>
            <a:xfrm>
              <a:off x="-1412947" y="199813"/>
              <a:ext cx="1136952" cy="8127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3" name="Rectangle 52">
            <a:hlinkClick r:id="rId15" action="ppaction://hlinksldjump"/>
            <a:extLst>
              <a:ext uri="{FF2B5EF4-FFF2-40B4-BE49-F238E27FC236}">
                <a16:creationId xmlns:a16="http://schemas.microsoft.com/office/drawing/2014/main" id="{0A5E8FB3-DF4A-B746-8BD3-4B31933056FC}"/>
              </a:ext>
            </a:extLst>
          </p:cNvPr>
          <p:cNvSpPr/>
          <p:nvPr/>
        </p:nvSpPr>
        <p:spPr>
          <a:xfrm>
            <a:off x="4850226" y="227546"/>
            <a:ext cx="4162264" cy="3201454"/>
          </a:xfrm>
          <a:prstGeom prst="rect">
            <a:avLst/>
          </a:prstGeom>
          <a:noFill/>
          <a:ln w="539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Picture 54">
            <a:hlinkClick r:id="rId15" action="ppaction://hlinksldjump"/>
            <a:extLst>
              <a:ext uri="{FF2B5EF4-FFF2-40B4-BE49-F238E27FC236}">
                <a16:creationId xmlns:a16="http://schemas.microsoft.com/office/drawing/2014/main" id="{61E34902-ED40-5B41-B46E-056983ED9844}"/>
              </a:ext>
            </a:extLst>
          </p:cNvPr>
          <p:cNvPicPr>
            <a:picLocks noChangeAspect="1"/>
          </p:cNvPicPr>
          <p:nvPr/>
        </p:nvPicPr>
        <p:blipFill>
          <a:blip r:embed="rId16"/>
          <a:stretch>
            <a:fillRect/>
          </a:stretch>
        </p:blipFill>
        <p:spPr>
          <a:xfrm>
            <a:off x="5352957" y="307932"/>
            <a:ext cx="3426839" cy="2899633"/>
          </a:xfrm>
          <a:prstGeom prst="rect">
            <a:avLst/>
          </a:prstGeom>
        </p:spPr>
      </p:pic>
      <p:sp>
        <p:nvSpPr>
          <p:cNvPr id="56" name="Rectangle 55">
            <a:hlinkClick r:id="rId15" action="ppaction://hlinksldjump"/>
            <a:extLst>
              <a:ext uri="{FF2B5EF4-FFF2-40B4-BE49-F238E27FC236}">
                <a16:creationId xmlns:a16="http://schemas.microsoft.com/office/drawing/2014/main" id="{0336A747-A54A-5E4E-BFB4-94644EDB6B61}"/>
              </a:ext>
            </a:extLst>
          </p:cNvPr>
          <p:cNvSpPr/>
          <p:nvPr/>
        </p:nvSpPr>
        <p:spPr>
          <a:xfrm>
            <a:off x="5717501" y="2438400"/>
            <a:ext cx="466434" cy="389467"/>
          </a:xfrm>
          <a:prstGeom prst="rect">
            <a:avLst/>
          </a:prstGeom>
          <a:solidFill>
            <a:srgbClr val="929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hlinkClick r:id="rId15" action="ppaction://hlinksldjump"/>
            <a:extLst>
              <a:ext uri="{FF2B5EF4-FFF2-40B4-BE49-F238E27FC236}">
                <a16:creationId xmlns:a16="http://schemas.microsoft.com/office/drawing/2014/main" id="{9500B666-0D8C-2049-92D8-998C834B3A52}"/>
              </a:ext>
            </a:extLst>
          </p:cNvPr>
          <p:cNvSpPr/>
          <p:nvPr/>
        </p:nvSpPr>
        <p:spPr>
          <a:xfrm>
            <a:off x="6634295" y="55798"/>
            <a:ext cx="2200948" cy="830997"/>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a:hlinkClick r:id="rId15" action="ppaction://hlinksldjump"/>
            <a:extLst>
              <a:ext uri="{FF2B5EF4-FFF2-40B4-BE49-F238E27FC236}">
                <a16:creationId xmlns:a16="http://schemas.microsoft.com/office/drawing/2014/main" id="{CB629216-C826-E742-BD52-9D8334E95577}"/>
              </a:ext>
            </a:extLst>
          </p:cNvPr>
          <p:cNvSpPr txBox="1"/>
          <p:nvPr/>
        </p:nvSpPr>
        <p:spPr>
          <a:xfrm>
            <a:off x="6817195" y="63739"/>
            <a:ext cx="1869017" cy="1200329"/>
          </a:xfrm>
          <a:prstGeom prst="rect">
            <a:avLst/>
          </a:prstGeom>
          <a:noFill/>
        </p:spPr>
        <p:txBody>
          <a:bodyPr wrap="square" rtlCol="0">
            <a:spAutoFit/>
          </a:bodyPr>
          <a:lstStyle/>
          <a:p>
            <a:pPr algn="ctr"/>
            <a:r>
              <a:rPr lang="en-US" sz="2400" dirty="0"/>
              <a:t>Extracting model fields</a:t>
            </a:r>
          </a:p>
          <a:p>
            <a:endParaRPr lang="en-US" sz="2400" dirty="0"/>
          </a:p>
        </p:txBody>
      </p:sp>
      <p:sp>
        <p:nvSpPr>
          <p:cNvPr id="61" name="Rectangle 60">
            <a:hlinkClick r:id="rId2" action="ppaction://hlinksldjump"/>
            <a:extLst>
              <a:ext uri="{FF2B5EF4-FFF2-40B4-BE49-F238E27FC236}">
                <a16:creationId xmlns:a16="http://schemas.microsoft.com/office/drawing/2014/main" id="{FEDAEBDC-F156-974A-850F-D83CCC3BCBF0}"/>
              </a:ext>
            </a:extLst>
          </p:cNvPr>
          <p:cNvSpPr/>
          <p:nvPr/>
        </p:nvSpPr>
        <p:spPr>
          <a:xfrm>
            <a:off x="4066646" y="3670162"/>
            <a:ext cx="2200948" cy="564171"/>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hlinkClick r:id="rId2" action="ppaction://hlinksldjump"/>
            <a:extLst>
              <a:ext uri="{FF2B5EF4-FFF2-40B4-BE49-F238E27FC236}">
                <a16:creationId xmlns:a16="http://schemas.microsoft.com/office/drawing/2014/main" id="{00ED6383-1537-974B-A869-0CE1EB4D5261}"/>
              </a:ext>
            </a:extLst>
          </p:cNvPr>
          <p:cNvSpPr txBox="1"/>
          <p:nvPr/>
        </p:nvSpPr>
        <p:spPr>
          <a:xfrm>
            <a:off x="4191436" y="3717278"/>
            <a:ext cx="1869017" cy="461665"/>
          </a:xfrm>
          <a:prstGeom prst="rect">
            <a:avLst/>
          </a:prstGeom>
          <a:noFill/>
        </p:spPr>
        <p:txBody>
          <a:bodyPr wrap="square" rtlCol="0">
            <a:spAutoFit/>
          </a:bodyPr>
          <a:lstStyle/>
          <a:p>
            <a:pPr algn="ctr"/>
            <a:r>
              <a:rPr lang="en-US" sz="2400" dirty="0"/>
              <a:t>Analysis</a:t>
            </a:r>
          </a:p>
        </p:txBody>
      </p:sp>
      <p:sp>
        <p:nvSpPr>
          <p:cNvPr id="17" name="TextBox 16">
            <a:extLst>
              <a:ext uri="{FF2B5EF4-FFF2-40B4-BE49-F238E27FC236}">
                <a16:creationId xmlns:a16="http://schemas.microsoft.com/office/drawing/2014/main" id="{35922112-F491-0346-9441-0CB0FE5BAA08}"/>
              </a:ext>
            </a:extLst>
          </p:cNvPr>
          <p:cNvSpPr txBox="1"/>
          <p:nvPr/>
        </p:nvSpPr>
        <p:spPr>
          <a:xfrm>
            <a:off x="9469346" y="2587370"/>
            <a:ext cx="2492188" cy="1569660"/>
          </a:xfrm>
          <a:prstGeom prst="rect">
            <a:avLst/>
          </a:prstGeom>
          <a:noFill/>
        </p:spPr>
        <p:txBody>
          <a:bodyPr wrap="square" rtlCol="0">
            <a:spAutoFit/>
          </a:bodyPr>
          <a:lstStyle/>
          <a:p>
            <a:r>
              <a:rPr lang="en-US" sz="2400" dirty="0"/>
              <a:t>Curious how we did this? Click on one of the topics to find out more!</a:t>
            </a:r>
          </a:p>
        </p:txBody>
      </p:sp>
      <p:sp>
        <p:nvSpPr>
          <p:cNvPr id="37" name="Curved Left Arrow 36">
            <a:hlinkClick r:id="rId13" action="ppaction://hlinksldjump"/>
            <a:extLst>
              <a:ext uri="{FF2B5EF4-FFF2-40B4-BE49-F238E27FC236}">
                <a16:creationId xmlns:a16="http://schemas.microsoft.com/office/drawing/2014/main" id="{626D714F-3142-874C-9581-84361DA2070C}"/>
              </a:ext>
            </a:extLst>
          </p:cNvPr>
          <p:cNvSpPr/>
          <p:nvPr/>
        </p:nvSpPr>
        <p:spPr>
          <a:xfrm>
            <a:off x="11750705" y="6422898"/>
            <a:ext cx="312142" cy="262024"/>
          </a:xfrm>
          <a:prstGeom prst="curvedLeftArrow">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6669576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63" presetClass="path" presetSubtype="0" accel="50000" decel="50000" fill="hold" nodeType="clickEffect">
                                  <p:stCondLst>
                                    <p:cond delay="0"/>
                                  </p:stCondLst>
                                  <p:childTnLst>
                                    <p:animMotion origin="layout" path="M -3.125E-6 0 L 0.22357 0 " pathEditMode="relative" rAng="0" ptsTypes="AA">
                                      <p:cBhvr>
                                        <p:cTn id="6" dur="1000" fill="hold"/>
                                        <p:tgtEl>
                                          <p:spTgt spid="15"/>
                                        </p:tgtEl>
                                        <p:attrNameLst>
                                          <p:attrName>ppt_x</p:attrName>
                                          <p:attrName>ppt_y</p:attrName>
                                        </p:attrNameLst>
                                      </p:cBhvr>
                                      <p:rCtr x="11172" y="0"/>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22357 0 L -3.125E-6 0 " pathEditMode="relative" rAng="0" ptsTypes="AA">
                                      <p:cBhvr>
                                        <p:cTn id="10" dur="1000" fill="hold"/>
                                        <p:tgtEl>
                                          <p:spTgt spid="15"/>
                                        </p:tgtEl>
                                        <p:attrNameLst>
                                          <p:attrName>ppt_x</p:attrName>
                                          <p:attrName>ppt_y</p:attrName>
                                        </p:attrNameLst>
                                      </p:cBhvr>
                                      <p:rCtr x="-11185" y="0"/>
                                    </p:animMotion>
                                  </p:childTnLst>
                                </p:cTn>
                              </p:par>
                            </p:childTnLst>
                          </p:cTn>
                        </p:par>
                      </p:childTnLst>
                    </p:cTn>
                  </p:par>
                </p:childTnLst>
              </p:cTn>
              <p:nextCondLst>
                <p:cond evt="onClick" delay="0">
                  <p:tgtEl>
                    <p:spTgt spid="15"/>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alpha val="50000"/>
          </a:schemeClr>
        </a:solidFill>
        <a:effectLst/>
      </p:bgPr>
    </p:bg>
    <p:spTree>
      <p:nvGrpSpPr>
        <p:cNvPr id="1" name=""/>
        <p:cNvGrpSpPr/>
        <p:nvPr/>
      </p:nvGrpSpPr>
      <p:grpSpPr>
        <a:xfrm>
          <a:off x="0" y="0"/>
          <a:ext cx="0" cy="0"/>
          <a:chOff x="0" y="0"/>
          <a:chExt cx="0" cy="0"/>
        </a:xfrm>
      </p:grpSpPr>
      <p:sp>
        <p:nvSpPr>
          <p:cNvPr id="74" name="TextBox 73">
            <a:extLst>
              <a:ext uri="{FF2B5EF4-FFF2-40B4-BE49-F238E27FC236}">
                <a16:creationId xmlns:a16="http://schemas.microsoft.com/office/drawing/2014/main" id="{D37B6916-4A8F-9D40-825B-E92A19016043}"/>
              </a:ext>
            </a:extLst>
          </p:cNvPr>
          <p:cNvSpPr txBox="1"/>
          <p:nvPr/>
        </p:nvSpPr>
        <p:spPr>
          <a:xfrm>
            <a:off x="1545887" y="5498261"/>
            <a:ext cx="5182581" cy="923330"/>
          </a:xfrm>
          <a:prstGeom prst="rect">
            <a:avLst/>
          </a:prstGeom>
          <a:noFill/>
        </p:spPr>
        <p:txBody>
          <a:bodyPr wrap="square" rtlCol="0">
            <a:spAutoFit/>
          </a:bodyPr>
          <a:lstStyle/>
          <a:p>
            <a:r>
              <a:rPr lang="en-US" i="1" dirty="0"/>
              <a:t>Ocean model domain with surface current speed (filled contours) and layer-mean velocities at select stations (current arrows).</a:t>
            </a:r>
          </a:p>
        </p:txBody>
      </p:sp>
      <p:grpSp>
        <p:nvGrpSpPr>
          <p:cNvPr id="43" name="Group 42">
            <a:extLst>
              <a:ext uri="{FF2B5EF4-FFF2-40B4-BE49-F238E27FC236}">
                <a16:creationId xmlns:a16="http://schemas.microsoft.com/office/drawing/2014/main" id="{3762B0EE-3399-6D42-82C1-C61F7C98B0BF}"/>
              </a:ext>
            </a:extLst>
          </p:cNvPr>
          <p:cNvGrpSpPr/>
          <p:nvPr/>
        </p:nvGrpSpPr>
        <p:grpSpPr>
          <a:xfrm>
            <a:off x="1378973" y="313743"/>
            <a:ext cx="5223993" cy="5075251"/>
            <a:chOff x="368972" y="534024"/>
            <a:chExt cx="5223993" cy="5075251"/>
          </a:xfrm>
        </p:grpSpPr>
        <p:grpSp>
          <p:nvGrpSpPr>
            <p:cNvPr id="44" name="Group 43">
              <a:extLst>
                <a:ext uri="{FF2B5EF4-FFF2-40B4-BE49-F238E27FC236}">
                  <a16:creationId xmlns:a16="http://schemas.microsoft.com/office/drawing/2014/main" id="{D5012EAF-6A09-9B4C-AA8A-A72BD326DB19}"/>
                </a:ext>
              </a:extLst>
            </p:cNvPr>
            <p:cNvGrpSpPr/>
            <p:nvPr/>
          </p:nvGrpSpPr>
          <p:grpSpPr>
            <a:xfrm>
              <a:off x="368972" y="534024"/>
              <a:ext cx="5223993" cy="5070910"/>
              <a:chOff x="368972" y="1380690"/>
              <a:chExt cx="5223993" cy="5070910"/>
            </a:xfrm>
          </p:grpSpPr>
          <p:pic>
            <p:nvPicPr>
              <p:cNvPr id="72" name="Picture 71">
                <a:extLst>
                  <a:ext uri="{FF2B5EF4-FFF2-40B4-BE49-F238E27FC236}">
                    <a16:creationId xmlns:a16="http://schemas.microsoft.com/office/drawing/2014/main" id="{364CBEA5-1B0B-254B-A9C9-C392EBC16763}"/>
                  </a:ext>
                </a:extLst>
              </p:cNvPr>
              <p:cNvPicPr>
                <a:picLocks noChangeAspect="1"/>
              </p:cNvPicPr>
              <p:nvPr/>
            </p:nvPicPr>
            <p:blipFill>
              <a:blip r:embed="rId2"/>
              <a:stretch>
                <a:fillRect/>
              </a:stretch>
            </p:blipFill>
            <p:spPr>
              <a:xfrm>
                <a:off x="368972" y="1380690"/>
                <a:ext cx="5223993" cy="5070910"/>
              </a:xfrm>
              <a:prstGeom prst="rect">
                <a:avLst/>
              </a:prstGeom>
            </p:spPr>
          </p:pic>
          <p:sp>
            <p:nvSpPr>
              <p:cNvPr id="73" name="Rectangle 72">
                <a:extLst>
                  <a:ext uri="{FF2B5EF4-FFF2-40B4-BE49-F238E27FC236}">
                    <a16:creationId xmlns:a16="http://schemas.microsoft.com/office/drawing/2014/main" id="{D6F67810-3B33-684E-8869-F9124F560487}"/>
                  </a:ext>
                </a:extLst>
              </p:cNvPr>
              <p:cNvSpPr/>
              <p:nvPr/>
            </p:nvSpPr>
            <p:spPr>
              <a:xfrm>
                <a:off x="1016000" y="1380690"/>
                <a:ext cx="321733" cy="4650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TextBox 44">
              <a:extLst>
                <a:ext uri="{FF2B5EF4-FFF2-40B4-BE49-F238E27FC236}">
                  <a16:creationId xmlns:a16="http://schemas.microsoft.com/office/drawing/2014/main" id="{E6CCB1C8-C81E-7344-9EF8-5A28E9433997}"/>
                </a:ext>
              </a:extLst>
            </p:cNvPr>
            <p:cNvSpPr txBox="1"/>
            <p:nvPr/>
          </p:nvSpPr>
          <p:spPr>
            <a:xfrm>
              <a:off x="2947102" y="3059668"/>
              <a:ext cx="1049866" cy="369332"/>
            </a:xfrm>
            <a:prstGeom prst="rect">
              <a:avLst/>
            </a:prstGeom>
            <a:noFill/>
          </p:spPr>
          <p:txBody>
            <a:bodyPr wrap="square" rtlCol="0">
              <a:spAutoFit/>
            </a:bodyPr>
            <a:lstStyle/>
            <a:p>
              <a:r>
                <a:rPr lang="en-US" dirty="0"/>
                <a:t>Iceland</a:t>
              </a:r>
            </a:p>
          </p:txBody>
        </p:sp>
        <p:sp>
          <p:nvSpPr>
            <p:cNvPr id="69" name="TextBox 68">
              <a:extLst>
                <a:ext uri="{FF2B5EF4-FFF2-40B4-BE49-F238E27FC236}">
                  <a16:creationId xmlns:a16="http://schemas.microsoft.com/office/drawing/2014/main" id="{A6C4A91C-3926-6D4F-8632-AE2A7D886DDC}"/>
                </a:ext>
              </a:extLst>
            </p:cNvPr>
            <p:cNvSpPr txBox="1"/>
            <p:nvPr/>
          </p:nvSpPr>
          <p:spPr>
            <a:xfrm>
              <a:off x="1016001" y="1866963"/>
              <a:ext cx="1219200" cy="369332"/>
            </a:xfrm>
            <a:prstGeom prst="rect">
              <a:avLst/>
            </a:prstGeom>
            <a:noFill/>
          </p:spPr>
          <p:txBody>
            <a:bodyPr wrap="square" rtlCol="0">
              <a:spAutoFit/>
            </a:bodyPr>
            <a:lstStyle/>
            <a:p>
              <a:r>
                <a:rPr lang="en-US" dirty="0"/>
                <a:t>Greenland</a:t>
              </a:r>
            </a:p>
          </p:txBody>
        </p:sp>
        <p:sp>
          <p:nvSpPr>
            <p:cNvPr id="70" name="TextBox 69">
              <a:extLst>
                <a:ext uri="{FF2B5EF4-FFF2-40B4-BE49-F238E27FC236}">
                  <a16:creationId xmlns:a16="http://schemas.microsoft.com/office/drawing/2014/main" id="{ABB99FF6-13ED-B944-BE9B-9881CDFCB9AD}"/>
                </a:ext>
              </a:extLst>
            </p:cNvPr>
            <p:cNvSpPr txBox="1"/>
            <p:nvPr/>
          </p:nvSpPr>
          <p:spPr>
            <a:xfrm rot="16200000">
              <a:off x="-67735" y="2370121"/>
              <a:ext cx="1219200" cy="276999"/>
            </a:xfrm>
            <a:prstGeom prst="rect">
              <a:avLst/>
            </a:prstGeom>
            <a:noFill/>
          </p:spPr>
          <p:txBody>
            <a:bodyPr wrap="square" rtlCol="0">
              <a:spAutoFit/>
            </a:bodyPr>
            <a:lstStyle/>
            <a:p>
              <a:r>
                <a:rPr lang="en-US" sz="1200" dirty="0">
                  <a:latin typeface="Helvetica" pitchFamily="2" charset="0"/>
                </a:rPr>
                <a:t>Latitude</a:t>
              </a:r>
            </a:p>
          </p:txBody>
        </p:sp>
        <p:sp>
          <p:nvSpPr>
            <p:cNvPr id="71" name="TextBox 70">
              <a:extLst>
                <a:ext uri="{FF2B5EF4-FFF2-40B4-BE49-F238E27FC236}">
                  <a16:creationId xmlns:a16="http://schemas.microsoft.com/office/drawing/2014/main" id="{567A2EAC-EF92-FE40-B56E-E8896F7F1267}"/>
                </a:ext>
              </a:extLst>
            </p:cNvPr>
            <p:cNvSpPr txBox="1"/>
            <p:nvPr/>
          </p:nvSpPr>
          <p:spPr>
            <a:xfrm>
              <a:off x="2573867" y="5332276"/>
              <a:ext cx="1219200" cy="276999"/>
            </a:xfrm>
            <a:prstGeom prst="rect">
              <a:avLst/>
            </a:prstGeom>
            <a:noFill/>
          </p:spPr>
          <p:txBody>
            <a:bodyPr wrap="square" rtlCol="0">
              <a:spAutoFit/>
            </a:bodyPr>
            <a:lstStyle/>
            <a:p>
              <a:r>
                <a:rPr lang="en-US" sz="1200" dirty="0">
                  <a:latin typeface="Helvetica" pitchFamily="2" charset="0"/>
                </a:rPr>
                <a:t>Longitude</a:t>
              </a:r>
            </a:p>
          </p:txBody>
        </p:sp>
      </p:grpSp>
      <p:sp>
        <p:nvSpPr>
          <p:cNvPr id="46" name="Rectangle 45">
            <a:extLst>
              <a:ext uri="{FF2B5EF4-FFF2-40B4-BE49-F238E27FC236}">
                <a16:creationId xmlns:a16="http://schemas.microsoft.com/office/drawing/2014/main" id="{C9741513-E37A-6343-B1C8-2DFEC6837112}"/>
              </a:ext>
            </a:extLst>
          </p:cNvPr>
          <p:cNvSpPr/>
          <p:nvPr/>
        </p:nvSpPr>
        <p:spPr>
          <a:xfrm>
            <a:off x="1207247" y="227545"/>
            <a:ext cx="5567446" cy="6276803"/>
          </a:xfrm>
          <a:prstGeom prst="rect">
            <a:avLst/>
          </a:prstGeom>
          <a:noFill/>
          <a:ln w="539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D67AA48A-39D2-054E-8833-3D03A1214117}"/>
              </a:ext>
            </a:extLst>
          </p:cNvPr>
          <p:cNvGrpSpPr/>
          <p:nvPr/>
        </p:nvGrpSpPr>
        <p:grpSpPr>
          <a:xfrm>
            <a:off x="-2744643" y="0"/>
            <a:ext cx="3708401" cy="6858000"/>
            <a:chOff x="-2744643" y="0"/>
            <a:chExt cx="3708401" cy="6858000"/>
          </a:xfrm>
        </p:grpSpPr>
        <p:sp>
          <p:nvSpPr>
            <p:cNvPr id="4" name="Rectangle 3">
              <a:extLst>
                <a:ext uri="{FF2B5EF4-FFF2-40B4-BE49-F238E27FC236}">
                  <a16:creationId xmlns:a16="http://schemas.microsoft.com/office/drawing/2014/main" id="{32431E9D-59AE-3147-A369-AC16890EC30C}"/>
                </a:ext>
              </a:extLst>
            </p:cNvPr>
            <p:cNvSpPr/>
            <p:nvPr/>
          </p:nvSpPr>
          <p:spPr>
            <a:xfrm>
              <a:off x="-2744643" y="0"/>
              <a:ext cx="272626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hlinkClick r:id="rId3" action="ppaction://hlinksldjump"/>
              <a:extLst>
                <a:ext uri="{FF2B5EF4-FFF2-40B4-BE49-F238E27FC236}">
                  <a16:creationId xmlns:a16="http://schemas.microsoft.com/office/drawing/2014/main" id="{39BBC328-53CD-BF4E-A166-B8F5C8A3D19B}"/>
                </a:ext>
              </a:extLst>
            </p:cNvPr>
            <p:cNvSpPr/>
            <p:nvPr/>
          </p:nvSpPr>
          <p:spPr>
            <a:xfrm>
              <a:off x="-2566843" y="1219201"/>
              <a:ext cx="2370667" cy="626533"/>
            </a:xfrm>
            <a:prstGeom prst="roundRect">
              <a:avLst/>
            </a:prstGeom>
            <a:solidFill>
              <a:schemeClr val="accent6">
                <a:lumMod val="40000"/>
                <a:lumOff val="60000"/>
              </a:scheme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Background</a:t>
              </a:r>
            </a:p>
          </p:txBody>
        </p:sp>
        <p:sp>
          <p:nvSpPr>
            <p:cNvPr id="7" name="Rounded Rectangle 6">
              <a:hlinkClick r:id="rId4" action="ppaction://hlinksldjump"/>
              <a:extLst>
                <a:ext uri="{FF2B5EF4-FFF2-40B4-BE49-F238E27FC236}">
                  <a16:creationId xmlns:a16="http://schemas.microsoft.com/office/drawing/2014/main" id="{DB58289D-2CF9-7C41-8D54-149B72D99C25}"/>
                </a:ext>
              </a:extLst>
            </p:cNvPr>
            <p:cNvSpPr/>
            <p:nvPr/>
          </p:nvSpPr>
          <p:spPr>
            <a:xfrm>
              <a:off x="-2566843" y="2015067"/>
              <a:ext cx="2370667" cy="626533"/>
            </a:xfrm>
            <a:prstGeom prst="roundRect">
              <a:avLst/>
            </a:prstGeom>
            <a:solidFill>
              <a:schemeClr val="accent4">
                <a:lumMod val="20000"/>
                <a:lumOff val="8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Methods</a:t>
              </a:r>
            </a:p>
          </p:txBody>
        </p:sp>
        <p:sp>
          <p:nvSpPr>
            <p:cNvPr id="8" name="Rounded Rectangle 7">
              <a:hlinkClick r:id="rId5" action="ppaction://hlinksldjump"/>
              <a:extLst>
                <a:ext uri="{FF2B5EF4-FFF2-40B4-BE49-F238E27FC236}">
                  <a16:creationId xmlns:a16="http://schemas.microsoft.com/office/drawing/2014/main" id="{9BE8ECD6-26F6-974F-ADD1-CCDFBDFE44FA}"/>
                </a:ext>
              </a:extLst>
            </p:cNvPr>
            <p:cNvSpPr/>
            <p:nvPr/>
          </p:nvSpPr>
          <p:spPr>
            <a:xfrm>
              <a:off x="-2566843" y="2810933"/>
              <a:ext cx="2370667" cy="626533"/>
            </a:xfrm>
            <a:prstGeom prst="roundRect">
              <a:avLst/>
            </a:prstGeom>
            <a:solidFill>
              <a:srgbClr val="F3B2D7"/>
            </a:solidFill>
            <a:ln w="3810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Animations</a:t>
              </a:r>
            </a:p>
          </p:txBody>
        </p:sp>
        <p:sp>
          <p:nvSpPr>
            <p:cNvPr id="9" name="Rounded Rectangle 8">
              <a:hlinkClick r:id="rId6" action="ppaction://hlinksldjump"/>
              <a:extLst>
                <a:ext uri="{FF2B5EF4-FFF2-40B4-BE49-F238E27FC236}">
                  <a16:creationId xmlns:a16="http://schemas.microsoft.com/office/drawing/2014/main" id="{CCF6624B-CA66-CF45-954A-ED7F57644AC9}"/>
                </a:ext>
              </a:extLst>
            </p:cNvPr>
            <p:cNvSpPr/>
            <p:nvPr/>
          </p:nvSpPr>
          <p:spPr>
            <a:xfrm>
              <a:off x="-2566843" y="3606799"/>
              <a:ext cx="2370667" cy="626533"/>
            </a:xfrm>
            <a:prstGeom prst="roundRect">
              <a:avLst/>
            </a:prstGeom>
            <a:solidFill>
              <a:srgbClr val="C5AFE3"/>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Subinertial variability</a:t>
              </a:r>
            </a:p>
          </p:txBody>
        </p:sp>
        <p:sp>
          <p:nvSpPr>
            <p:cNvPr id="10" name="Rounded Rectangle 9">
              <a:hlinkClick r:id="rId7" action="ppaction://hlinksldjump"/>
              <a:extLst>
                <a:ext uri="{FF2B5EF4-FFF2-40B4-BE49-F238E27FC236}">
                  <a16:creationId xmlns:a16="http://schemas.microsoft.com/office/drawing/2014/main" id="{B0ADE860-4FC5-2641-9ACB-68BBF6183AFC}"/>
                </a:ext>
              </a:extLst>
            </p:cNvPr>
            <p:cNvSpPr/>
            <p:nvPr/>
          </p:nvSpPr>
          <p:spPr>
            <a:xfrm>
              <a:off x="-2566843" y="4402665"/>
              <a:ext cx="2370667" cy="626533"/>
            </a:xfrm>
            <a:prstGeom prst="roundRect">
              <a:avLst/>
            </a:prstGeom>
            <a:solidFill>
              <a:schemeClr val="accent3">
                <a:lumMod val="20000"/>
                <a:lumOff val="8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Wind forcing</a:t>
              </a:r>
            </a:p>
          </p:txBody>
        </p:sp>
        <p:sp>
          <p:nvSpPr>
            <p:cNvPr id="11" name="Rounded Rectangle 10">
              <a:hlinkClick r:id="rId8" action="ppaction://hlinksldjump"/>
              <a:extLst>
                <a:ext uri="{FF2B5EF4-FFF2-40B4-BE49-F238E27FC236}">
                  <a16:creationId xmlns:a16="http://schemas.microsoft.com/office/drawing/2014/main" id="{9FB16A14-6870-E74C-86CF-DBD8A2EDEC98}"/>
                </a:ext>
              </a:extLst>
            </p:cNvPr>
            <p:cNvSpPr/>
            <p:nvPr/>
          </p:nvSpPr>
          <p:spPr>
            <a:xfrm>
              <a:off x="-2566843" y="5198531"/>
              <a:ext cx="2370667" cy="626533"/>
            </a:xfrm>
            <a:prstGeom prst="roundRect">
              <a:avLst/>
            </a:prstGeom>
            <a:solidFill>
              <a:schemeClr val="accent2">
                <a:lumMod val="40000"/>
                <a:lumOff val="6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Theory</a:t>
              </a:r>
            </a:p>
          </p:txBody>
        </p:sp>
        <p:sp>
          <p:nvSpPr>
            <p:cNvPr id="12" name="Rounded Rectangle 11">
              <a:hlinkClick r:id="rId9" action="ppaction://hlinksldjump"/>
              <a:extLst>
                <a:ext uri="{FF2B5EF4-FFF2-40B4-BE49-F238E27FC236}">
                  <a16:creationId xmlns:a16="http://schemas.microsoft.com/office/drawing/2014/main" id="{23ED86ED-3811-CB47-A531-EA10122EF87D}"/>
                </a:ext>
              </a:extLst>
            </p:cNvPr>
            <p:cNvSpPr/>
            <p:nvPr/>
          </p:nvSpPr>
          <p:spPr>
            <a:xfrm>
              <a:off x="-2566843" y="5994397"/>
              <a:ext cx="2370667" cy="626533"/>
            </a:xfrm>
            <a:prstGeom prst="roundRect">
              <a:avLst/>
            </a:prstGeom>
            <a:solidFill>
              <a:srgbClr val="D4D6B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Links</a:t>
              </a:r>
            </a:p>
          </p:txBody>
        </p:sp>
        <p:sp>
          <p:nvSpPr>
            <p:cNvPr id="13" name="Rounded Rectangle 12">
              <a:extLst>
                <a:ext uri="{FF2B5EF4-FFF2-40B4-BE49-F238E27FC236}">
                  <a16:creationId xmlns:a16="http://schemas.microsoft.com/office/drawing/2014/main" id="{CFF882AE-DCB8-8044-AF14-3705BD9F2733}"/>
                </a:ext>
              </a:extLst>
            </p:cNvPr>
            <p:cNvSpPr/>
            <p:nvPr/>
          </p:nvSpPr>
          <p:spPr>
            <a:xfrm>
              <a:off x="354158" y="372534"/>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A7E1B927-234D-9448-AF4A-E2F153E4DB87}"/>
                </a:ext>
              </a:extLst>
            </p:cNvPr>
            <p:cNvSpPr/>
            <p:nvPr/>
          </p:nvSpPr>
          <p:spPr>
            <a:xfrm>
              <a:off x="354158" y="491068"/>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6CAB92D9-C8EB-6640-9E1D-D59AAED82852}"/>
                </a:ext>
              </a:extLst>
            </p:cNvPr>
            <p:cNvSpPr/>
            <p:nvPr/>
          </p:nvSpPr>
          <p:spPr>
            <a:xfrm>
              <a:off x="354158" y="609601"/>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3C8B75B7-3B2C-C447-92F6-72CCD97BC682}"/>
                </a:ext>
              </a:extLst>
            </p:cNvPr>
            <p:cNvGrpSpPr/>
            <p:nvPr/>
          </p:nvGrpSpPr>
          <p:grpSpPr>
            <a:xfrm>
              <a:off x="-2290166" y="339643"/>
              <a:ext cx="2043190" cy="584775"/>
              <a:chOff x="3486519" y="1406443"/>
              <a:chExt cx="2043190" cy="584775"/>
            </a:xfrm>
          </p:grpSpPr>
          <p:sp>
            <p:nvSpPr>
              <p:cNvPr id="40" name="TextBox 39">
                <a:extLst>
                  <a:ext uri="{FF2B5EF4-FFF2-40B4-BE49-F238E27FC236}">
                    <a16:creationId xmlns:a16="http://schemas.microsoft.com/office/drawing/2014/main" id="{B38C7C4A-9C6B-5A43-AD81-E21C174322F4}"/>
                  </a:ext>
                </a:extLst>
              </p:cNvPr>
              <p:cNvSpPr txBox="1"/>
              <p:nvPr/>
            </p:nvSpPr>
            <p:spPr>
              <a:xfrm>
                <a:off x="4253664" y="1406443"/>
                <a:ext cx="1276045" cy="584775"/>
              </a:xfrm>
              <a:prstGeom prst="rect">
                <a:avLst/>
              </a:prstGeom>
              <a:noFill/>
            </p:spPr>
            <p:txBody>
              <a:bodyPr wrap="square" rtlCol="0">
                <a:spAutoFit/>
              </a:bodyPr>
              <a:lstStyle/>
              <a:p>
                <a:r>
                  <a:rPr lang="en-US" sz="3200" b="1" dirty="0">
                    <a:solidFill>
                      <a:schemeClr val="bg1"/>
                    </a:solidFill>
                  </a:rPr>
                  <a:t>Home</a:t>
                </a:r>
              </a:p>
            </p:txBody>
          </p:sp>
          <p:sp>
            <p:nvSpPr>
              <p:cNvPr id="3" name="Oval 2">
                <a:hlinkClick r:id="rId10" action="ppaction://hlinksldjump"/>
                <a:extLst>
                  <a:ext uri="{FF2B5EF4-FFF2-40B4-BE49-F238E27FC236}">
                    <a16:creationId xmlns:a16="http://schemas.microsoft.com/office/drawing/2014/main" id="{E2566841-7F5C-BA46-85EE-04923E0B1118}"/>
                  </a:ext>
                </a:extLst>
              </p:cNvPr>
              <p:cNvSpPr/>
              <p:nvPr/>
            </p:nvSpPr>
            <p:spPr>
              <a:xfrm>
                <a:off x="3486519" y="1487762"/>
                <a:ext cx="775697" cy="438912"/>
              </a:xfrm>
              <a:prstGeom prst="ellipse">
                <a:avLst/>
              </a:prstGeom>
              <a:blipFill>
                <a:blip r:embed="rId11"/>
                <a:stretch>
                  <a:fillRect l="-197551" t="-345834" r="-244702" b="-125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a:hlinkClick r:id="rId10" action="ppaction://hlinksldjump"/>
              <a:extLst>
                <a:ext uri="{FF2B5EF4-FFF2-40B4-BE49-F238E27FC236}">
                  <a16:creationId xmlns:a16="http://schemas.microsoft.com/office/drawing/2014/main" id="{46614151-97FF-8840-BC30-E256AAC7F4C7}"/>
                </a:ext>
              </a:extLst>
            </p:cNvPr>
            <p:cNvSpPr/>
            <p:nvPr/>
          </p:nvSpPr>
          <p:spPr>
            <a:xfrm>
              <a:off x="-1412947" y="199813"/>
              <a:ext cx="1136952" cy="8127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 name="Group 46">
            <a:extLst>
              <a:ext uri="{FF2B5EF4-FFF2-40B4-BE49-F238E27FC236}">
                <a16:creationId xmlns:a16="http://schemas.microsoft.com/office/drawing/2014/main" id="{18847D76-EFBA-5E43-8BA1-AC5AB2153A7B}"/>
              </a:ext>
            </a:extLst>
          </p:cNvPr>
          <p:cNvGrpSpPr/>
          <p:nvPr/>
        </p:nvGrpSpPr>
        <p:grpSpPr>
          <a:xfrm>
            <a:off x="8384183" y="433438"/>
            <a:ext cx="2200948" cy="545278"/>
            <a:chOff x="542253" y="785904"/>
            <a:chExt cx="2200948" cy="545278"/>
          </a:xfrm>
        </p:grpSpPr>
        <p:sp>
          <p:nvSpPr>
            <p:cNvPr id="48" name="Rectangle 47">
              <a:extLst>
                <a:ext uri="{FF2B5EF4-FFF2-40B4-BE49-F238E27FC236}">
                  <a16:creationId xmlns:a16="http://schemas.microsoft.com/office/drawing/2014/main" id="{7F9925F9-A631-3044-82EF-107583AE3FBA}"/>
                </a:ext>
              </a:extLst>
            </p:cNvPr>
            <p:cNvSpPr/>
            <p:nvPr/>
          </p:nvSpPr>
          <p:spPr>
            <a:xfrm>
              <a:off x="542253" y="785904"/>
              <a:ext cx="2200948" cy="545278"/>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a:extLst>
                <a:ext uri="{FF2B5EF4-FFF2-40B4-BE49-F238E27FC236}">
                  <a16:creationId xmlns:a16="http://schemas.microsoft.com/office/drawing/2014/main" id="{9C44EF82-4E7F-0E4B-BE39-6064FEA15ED9}"/>
                </a:ext>
              </a:extLst>
            </p:cNvPr>
            <p:cNvSpPr txBox="1"/>
            <p:nvPr/>
          </p:nvSpPr>
          <p:spPr>
            <a:xfrm>
              <a:off x="708218" y="827710"/>
              <a:ext cx="1869017" cy="461665"/>
            </a:xfrm>
            <a:prstGeom prst="rect">
              <a:avLst/>
            </a:prstGeom>
            <a:noFill/>
          </p:spPr>
          <p:txBody>
            <a:bodyPr wrap="square" rtlCol="0">
              <a:spAutoFit/>
            </a:bodyPr>
            <a:lstStyle/>
            <a:p>
              <a:r>
                <a:rPr lang="en-US" sz="2400" dirty="0"/>
                <a:t>Ocean model</a:t>
              </a:r>
            </a:p>
          </p:txBody>
        </p:sp>
      </p:grpSp>
      <p:sp>
        <p:nvSpPr>
          <p:cNvPr id="42" name="TextBox 41">
            <a:extLst>
              <a:ext uri="{FF2B5EF4-FFF2-40B4-BE49-F238E27FC236}">
                <a16:creationId xmlns:a16="http://schemas.microsoft.com/office/drawing/2014/main" id="{25603F2A-E371-2A45-92CB-A6B35A8AF537}"/>
              </a:ext>
            </a:extLst>
          </p:cNvPr>
          <p:cNvSpPr txBox="1"/>
          <p:nvPr/>
        </p:nvSpPr>
        <p:spPr>
          <a:xfrm>
            <a:off x="7283324" y="1195294"/>
            <a:ext cx="4402666" cy="6001643"/>
          </a:xfrm>
          <a:prstGeom prst="rect">
            <a:avLst/>
          </a:prstGeom>
          <a:noFill/>
        </p:spPr>
        <p:txBody>
          <a:bodyPr wrap="square" rtlCol="0">
            <a:spAutoFit/>
          </a:bodyPr>
          <a:lstStyle/>
          <a:p>
            <a:r>
              <a:rPr lang="en-US" sz="2400" dirty="0"/>
              <a:t>We used the </a:t>
            </a:r>
            <a:r>
              <a:rPr lang="en-US" sz="2400" dirty="0">
                <a:solidFill>
                  <a:schemeClr val="accent1"/>
                </a:solidFill>
                <a:hlinkClick r:id="rId12">
                  <a:extLst>
                    <a:ext uri="{A12FA001-AC4F-418D-AE19-62706E023703}">
                      <ahyp:hlinkClr xmlns:ahyp="http://schemas.microsoft.com/office/drawing/2018/hyperlinkcolor" val="tx"/>
                    </a:ext>
                  </a:extLst>
                </a:hlinkClick>
              </a:rPr>
              <a:t>MITgcm</a:t>
            </a:r>
            <a:r>
              <a:rPr lang="en-US" sz="2400" dirty="0"/>
              <a:t> in an ocean-sea ice configuration to run the simulation. You can </a:t>
            </a:r>
            <a:r>
              <a:rPr lang="en-US" sz="2400" dirty="0">
                <a:hlinkClick r:id="rId13"/>
              </a:rPr>
              <a:t>check out</a:t>
            </a:r>
            <a:r>
              <a:rPr lang="en-US" sz="2400" dirty="0"/>
              <a:t> the entire model output for yourself. </a:t>
            </a:r>
          </a:p>
          <a:p>
            <a:endParaRPr lang="en-US" sz="1200" dirty="0"/>
          </a:p>
          <a:p>
            <a:pPr marL="342900" indent="-342900">
              <a:lnSpc>
                <a:spcPct val="150000"/>
              </a:lnSpc>
              <a:buFont typeface="Wingdings" pitchFamily="2" charset="2"/>
              <a:buChar char="§"/>
            </a:pPr>
            <a:r>
              <a:rPr lang="en-US" sz="2400" dirty="0"/>
              <a:t>Duration: Sep 2007 - Aug 2008</a:t>
            </a:r>
          </a:p>
          <a:p>
            <a:pPr marL="342900" indent="-342900">
              <a:lnSpc>
                <a:spcPct val="150000"/>
              </a:lnSpc>
              <a:buFont typeface="Wingdings" pitchFamily="2" charset="2"/>
              <a:buChar char="§"/>
            </a:pPr>
            <a:r>
              <a:rPr lang="en-US" sz="2400" dirty="0"/>
              <a:t>Resolution: 2-4 km, 216 layers</a:t>
            </a:r>
          </a:p>
          <a:p>
            <a:pPr marL="342900" indent="-342900">
              <a:lnSpc>
                <a:spcPct val="150000"/>
              </a:lnSpc>
              <a:buFont typeface="Wingdings" pitchFamily="2" charset="2"/>
              <a:buChar char="§"/>
            </a:pPr>
            <a:r>
              <a:rPr lang="en-US" sz="2400" dirty="0"/>
              <a:t>Atmospheric forcing: </a:t>
            </a:r>
            <a:r>
              <a:rPr lang="en-US" sz="2400" dirty="0">
                <a:hlinkClick r:id="rId14"/>
              </a:rPr>
              <a:t>Arctic System Reanalysis v2</a:t>
            </a:r>
            <a:endParaRPr lang="en-US" sz="2400" dirty="0"/>
          </a:p>
          <a:p>
            <a:pPr marL="342900" indent="-342900">
              <a:lnSpc>
                <a:spcPct val="150000"/>
              </a:lnSpc>
              <a:buFont typeface="Wingdings" pitchFamily="2" charset="2"/>
              <a:buChar char="§"/>
            </a:pPr>
            <a:r>
              <a:rPr lang="en-US" sz="2400" dirty="0"/>
              <a:t>Open boundary forcing: </a:t>
            </a:r>
            <a:r>
              <a:rPr lang="en-US" sz="2400" dirty="0">
                <a:hlinkClick r:id="rId15"/>
              </a:rPr>
              <a:t>HYCOM+NCODA</a:t>
            </a:r>
            <a:endParaRPr lang="en-US" sz="2400" dirty="0"/>
          </a:p>
          <a:p>
            <a:pPr marL="342900" indent="-342900">
              <a:buFont typeface="Wingdings" pitchFamily="2" charset="2"/>
              <a:buChar char="§"/>
            </a:pPr>
            <a:endParaRPr lang="en-US" sz="2400" dirty="0"/>
          </a:p>
          <a:p>
            <a:pPr marL="342900" indent="-342900">
              <a:buFont typeface="Wingdings" pitchFamily="2" charset="2"/>
              <a:buChar char="§"/>
            </a:pPr>
            <a:endParaRPr lang="en-US" sz="2400" dirty="0"/>
          </a:p>
        </p:txBody>
      </p:sp>
      <p:sp>
        <p:nvSpPr>
          <p:cNvPr id="75" name="Curved Left Arrow 74">
            <a:hlinkClick r:id="rId4" action="ppaction://hlinksldjump"/>
            <a:extLst>
              <a:ext uri="{FF2B5EF4-FFF2-40B4-BE49-F238E27FC236}">
                <a16:creationId xmlns:a16="http://schemas.microsoft.com/office/drawing/2014/main" id="{3CC38194-10AF-0C45-97C1-7A0C296F0C14}"/>
              </a:ext>
            </a:extLst>
          </p:cNvPr>
          <p:cNvSpPr/>
          <p:nvPr/>
        </p:nvSpPr>
        <p:spPr>
          <a:xfrm>
            <a:off x="11750705" y="6422898"/>
            <a:ext cx="312142" cy="262024"/>
          </a:xfrm>
          <a:prstGeom prst="curvedLeftArrow">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2521856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63" presetClass="path" presetSubtype="0" accel="50000" decel="50000" fill="hold" nodeType="clickEffect">
                                  <p:stCondLst>
                                    <p:cond delay="0"/>
                                  </p:stCondLst>
                                  <p:childTnLst>
                                    <p:animMotion origin="layout" path="M -3.125E-6 0 L 0.22357 0 " pathEditMode="relative" rAng="0" ptsTypes="AA">
                                      <p:cBhvr>
                                        <p:cTn id="6" dur="1000" fill="hold"/>
                                        <p:tgtEl>
                                          <p:spTgt spid="15"/>
                                        </p:tgtEl>
                                        <p:attrNameLst>
                                          <p:attrName>ppt_x</p:attrName>
                                          <p:attrName>ppt_y</p:attrName>
                                        </p:attrNameLst>
                                      </p:cBhvr>
                                      <p:rCtr x="11172" y="0"/>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22357 0 L -3.125E-6 0 " pathEditMode="relative" rAng="0" ptsTypes="AA">
                                      <p:cBhvr>
                                        <p:cTn id="10" dur="1000" fill="hold"/>
                                        <p:tgtEl>
                                          <p:spTgt spid="15"/>
                                        </p:tgtEl>
                                        <p:attrNameLst>
                                          <p:attrName>ppt_x</p:attrName>
                                          <p:attrName>ppt_y</p:attrName>
                                        </p:attrNameLst>
                                      </p:cBhvr>
                                      <p:rCtr x="-11185" y="0"/>
                                    </p:animMotion>
                                  </p:childTnLst>
                                </p:cTn>
                              </p:par>
                            </p:childTnLst>
                          </p:cTn>
                        </p:par>
                      </p:childTnLst>
                    </p:cTn>
                  </p:par>
                </p:childTnLst>
              </p:cTn>
              <p:nextCondLst>
                <p:cond evt="onClick" delay="0">
                  <p:tgtEl>
                    <p:spTgt spid="15"/>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alpha val="50000"/>
          </a:schemeClr>
        </a:solidFill>
        <a:effectLst/>
      </p:bgPr>
    </p:bg>
    <p:spTree>
      <p:nvGrpSpPr>
        <p:cNvPr id="1" name=""/>
        <p:cNvGrpSpPr/>
        <p:nvPr/>
      </p:nvGrpSpPr>
      <p:grpSpPr>
        <a:xfrm>
          <a:off x="0" y="0"/>
          <a:ext cx="0" cy="0"/>
          <a:chOff x="0" y="0"/>
          <a:chExt cx="0" cy="0"/>
        </a:xfrm>
      </p:grpSpPr>
      <p:pic>
        <p:nvPicPr>
          <p:cNvPr id="16" name="Picture 15" descr="Map&#10;&#10;Description automatically generated">
            <a:extLst>
              <a:ext uri="{FF2B5EF4-FFF2-40B4-BE49-F238E27FC236}">
                <a16:creationId xmlns:a16="http://schemas.microsoft.com/office/drawing/2014/main" id="{D275D835-0419-EE4D-93FC-DD51A7226661}"/>
              </a:ext>
            </a:extLst>
          </p:cNvPr>
          <p:cNvPicPr>
            <a:picLocks noChangeAspect="1"/>
          </p:cNvPicPr>
          <p:nvPr/>
        </p:nvPicPr>
        <p:blipFill>
          <a:blip r:embed="rId2"/>
          <a:stretch>
            <a:fillRect/>
          </a:stretch>
        </p:blipFill>
        <p:spPr>
          <a:xfrm>
            <a:off x="945505" y="395393"/>
            <a:ext cx="6835589" cy="6477000"/>
          </a:xfrm>
          <a:prstGeom prst="rect">
            <a:avLst/>
          </a:prstGeom>
        </p:spPr>
      </p:pic>
      <p:grpSp>
        <p:nvGrpSpPr>
          <p:cNvPr id="15" name="Group 14">
            <a:extLst>
              <a:ext uri="{FF2B5EF4-FFF2-40B4-BE49-F238E27FC236}">
                <a16:creationId xmlns:a16="http://schemas.microsoft.com/office/drawing/2014/main" id="{D67AA48A-39D2-054E-8833-3D03A1214117}"/>
              </a:ext>
            </a:extLst>
          </p:cNvPr>
          <p:cNvGrpSpPr/>
          <p:nvPr/>
        </p:nvGrpSpPr>
        <p:grpSpPr>
          <a:xfrm>
            <a:off x="-2744643" y="0"/>
            <a:ext cx="3708401" cy="6858000"/>
            <a:chOff x="-2744643" y="0"/>
            <a:chExt cx="3708401" cy="6858000"/>
          </a:xfrm>
        </p:grpSpPr>
        <p:sp>
          <p:nvSpPr>
            <p:cNvPr id="4" name="Rectangle 3">
              <a:extLst>
                <a:ext uri="{FF2B5EF4-FFF2-40B4-BE49-F238E27FC236}">
                  <a16:creationId xmlns:a16="http://schemas.microsoft.com/office/drawing/2014/main" id="{32431E9D-59AE-3147-A369-AC16890EC30C}"/>
                </a:ext>
              </a:extLst>
            </p:cNvPr>
            <p:cNvSpPr/>
            <p:nvPr/>
          </p:nvSpPr>
          <p:spPr>
            <a:xfrm>
              <a:off x="-2744643" y="0"/>
              <a:ext cx="272626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hlinkClick r:id="rId3" action="ppaction://hlinksldjump"/>
              <a:extLst>
                <a:ext uri="{FF2B5EF4-FFF2-40B4-BE49-F238E27FC236}">
                  <a16:creationId xmlns:a16="http://schemas.microsoft.com/office/drawing/2014/main" id="{39BBC328-53CD-BF4E-A166-B8F5C8A3D19B}"/>
                </a:ext>
              </a:extLst>
            </p:cNvPr>
            <p:cNvSpPr/>
            <p:nvPr/>
          </p:nvSpPr>
          <p:spPr>
            <a:xfrm>
              <a:off x="-2566843" y="1219201"/>
              <a:ext cx="2370667" cy="626533"/>
            </a:xfrm>
            <a:prstGeom prst="roundRect">
              <a:avLst/>
            </a:prstGeom>
            <a:solidFill>
              <a:schemeClr val="accent6">
                <a:lumMod val="40000"/>
                <a:lumOff val="60000"/>
              </a:scheme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Background</a:t>
              </a:r>
            </a:p>
          </p:txBody>
        </p:sp>
        <p:sp>
          <p:nvSpPr>
            <p:cNvPr id="7" name="Rounded Rectangle 6">
              <a:hlinkClick r:id="rId4" action="ppaction://hlinksldjump"/>
              <a:extLst>
                <a:ext uri="{FF2B5EF4-FFF2-40B4-BE49-F238E27FC236}">
                  <a16:creationId xmlns:a16="http://schemas.microsoft.com/office/drawing/2014/main" id="{DB58289D-2CF9-7C41-8D54-149B72D99C25}"/>
                </a:ext>
              </a:extLst>
            </p:cNvPr>
            <p:cNvSpPr/>
            <p:nvPr/>
          </p:nvSpPr>
          <p:spPr>
            <a:xfrm>
              <a:off x="-2566843" y="2015067"/>
              <a:ext cx="2370667" cy="626533"/>
            </a:xfrm>
            <a:prstGeom prst="roundRect">
              <a:avLst/>
            </a:prstGeom>
            <a:solidFill>
              <a:schemeClr val="accent4">
                <a:lumMod val="20000"/>
                <a:lumOff val="8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Methods</a:t>
              </a:r>
            </a:p>
          </p:txBody>
        </p:sp>
        <p:sp>
          <p:nvSpPr>
            <p:cNvPr id="8" name="Rounded Rectangle 7">
              <a:hlinkClick r:id="rId5" action="ppaction://hlinksldjump"/>
              <a:extLst>
                <a:ext uri="{FF2B5EF4-FFF2-40B4-BE49-F238E27FC236}">
                  <a16:creationId xmlns:a16="http://schemas.microsoft.com/office/drawing/2014/main" id="{9BE8ECD6-26F6-974F-ADD1-CCDFBDFE44FA}"/>
                </a:ext>
              </a:extLst>
            </p:cNvPr>
            <p:cNvSpPr/>
            <p:nvPr/>
          </p:nvSpPr>
          <p:spPr>
            <a:xfrm>
              <a:off x="-2566843" y="2810933"/>
              <a:ext cx="2370667" cy="626533"/>
            </a:xfrm>
            <a:prstGeom prst="roundRect">
              <a:avLst/>
            </a:prstGeom>
            <a:solidFill>
              <a:srgbClr val="F3B2D7"/>
            </a:solidFill>
            <a:ln w="3810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Animations</a:t>
              </a:r>
            </a:p>
          </p:txBody>
        </p:sp>
        <p:sp>
          <p:nvSpPr>
            <p:cNvPr id="9" name="Rounded Rectangle 8">
              <a:hlinkClick r:id="rId6" action="ppaction://hlinksldjump"/>
              <a:extLst>
                <a:ext uri="{FF2B5EF4-FFF2-40B4-BE49-F238E27FC236}">
                  <a16:creationId xmlns:a16="http://schemas.microsoft.com/office/drawing/2014/main" id="{CCF6624B-CA66-CF45-954A-ED7F57644AC9}"/>
                </a:ext>
              </a:extLst>
            </p:cNvPr>
            <p:cNvSpPr/>
            <p:nvPr/>
          </p:nvSpPr>
          <p:spPr>
            <a:xfrm>
              <a:off x="-2566843" y="3606799"/>
              <a:ext cx="2370667" cy="626533"/>
            </a:xfrm>
            <a:prstGeom prst="roundRect">
              <a:avLst/>
            </a:prstGeom>
            <a:solidFill>
              <a:srgbClr val="C5AFE3"/>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Subinertial variability</a:t>
              </a:r>
            </a:p>
          </p:txBody>
        </p:sp>
        <p:sp>
          <p:nvSpPr>
            <p:cNvPr id="10" name="Rounded Rectangle 9">
              <a:hlinkClick r:id="rId7" action="ppaction://hlinksldjump"/>
              <a:extLst>
                <a:ext uri="{FF2B5EF4-FFF2-40B4-BE49-F238E27FC236}">
                  <a16:creationId xmlns:a16="http://schemas.microsoft.com/office/drawing/2014/main" id="{B0ADE860-4FC5-2641-9ACB-68BBF6183AFC}"/>
                </a:ext>
              </a:extLst>
            </p:cNvPr>
            <p:cNvSpPr/>
            <p:nvPr/>
          </p:nvSpPr>
          <p:spPr>
            <a:xfrm>
              <a:off x="-2566843" y="4402665"/>
              <a:ext cx="2370667" cy="626533"/>
            </a:xfrm>
            <a:prstGeom prst="roundRect">
              <a:avLst/>
            </a:prstGeom>
            <a:solidFill>
              <a:schemeClr val="accent3">
                <a:lumMod val="20000"/>
                <a:lumOff val="8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Wind forcing</a:t>
              </a:r>
            </a:p>
          </p:txBody>
        </p:sp>
        <p:sp>
          <p:nvSpPr>
            <p:cNvPr id="11" name="Rounded Rectangle 10">
              <a:hlinkClick r:id="rId8" action="ppaction://hlinksldjump"/>
              <a:extLst>
                <a:ext uri="{FF2B5EF4-FFF2-40B4-BE49-F238E27FC236}">
                  <a16:creationId xmlns:a16="http://schemas.microsoft.com/office/drawing/2014/main" id="{9FB16A14-6870-E74C-86CF-DBD8A2EDEC98}"/>
                </a:ext>
              </a:extLst>
            </p:cNvPr>
            <p:cNvSpPr/>
            <p:nvPr/>
          </p:nvSpPr>
          <p:spPr>
            <a:xfrm>
              <a:off x="-2566843" y="5198531"/>
              <a:ext cx="2370667" cy="626533"/>
            </a:xfrm>
            <a:prstGeom prst="roundRect">
              <a:avLst/>
            </a:prstGeom>
            <a:solidFill>
              <a:schemeClr val="accent2">
                <a:lumMod val="40000"/>
                <a:lumOff val="6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Theory</a:t>
              </a:r>
            </a:p>
          </p:txBody>
        </p:sp>
        <p:sp>
          <p:nvSpPr>
            <p:cNvPr id="12" name="Rounded Rectangle 11">
              <a:hlinkClick r:id="rId9" action="ppaction://hlinksldjump"/>
              <a:extLst>
                <a:ext uri="{FF2B5EF4-FFF2-40B4-BE49-F238E27FC236}">
                  <a16:creationId xmlns:a16="http://schemas.microsoft.com/office/drawing/2014/main" id="{23ED86ED-3811-CB47-A531-EA10122EF87D}"/>
                </a:ext>
              </a:extLst>
            </p:cNvPr>
            <p:cNvSpPr/>
            <p:nvPr/>
          </p:nvSpPr>
          <p:spPr>
            <a:xfrm>
              <a:off x="-2566843" y="5994397"/>
              <a:ext cx="2370667" cy="626533"/>
            </a:xfrm>
            <a:prstGeom prst="roundRect">
              <a:avLst/>
            </a:prstGeom>
            <a:solidFill>
              <a:srgbClr val="D4D6B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Links</a:t>
              </a:r>
            </a:p>
          </p:txBody>
        </p:sp>
        <p:sp>
          <p:nvSpPr>
            <p:cNvPr id="13" name="Rounded Rectangle 12">
              <a:extLst>
                <a:ext uri="{FF2B5EF4-FFF2-40B4-BE49-F238E27FC236}">
                  <a16:creationId xmlns:a16="http://schemas.microsoft.com/office/drawing/2014/main" id="{CFF882AE-DCB8-8044-AF14-3705BD9F2733}"/>
                </a:ext>
              </a:extLst>
            </p:cNvPr>
            <p:cNvSpPr/>
            <p:nvPr/>
          </p:nvSpPr>
          <p:spPr>
            <a:xfrm>
              <a:off x="354158" y="372534"/>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A7E1B927-234D-9448-AF4A-E2F153E4DB87}"/>
                </a:ext>
              </a:extLst>
            </p:cNvPr>
            <p:cNvSpPr/>
            <p:nvPr/>
          </p:nvSpPr>
          <p:spPr>
            <a:xfrm>
              <a:off x="354158" y="491068"/>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6CAB92D9-C8EB-6640-9E1D-D59AAED82852}"/>
                </a:ext>
              </a:extLst>
            </p:cNvPr>
            <p:cNvSpPr/>
            <p:nvPr/>
          </p:nvSpPr>
          <p:spPr>
            <a:xfrm>
              <a:off x="354158" y="609601"/>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3C8B75B7-3B2C-C447-92F6-72CCD97BC682}"/>
                </a:ext>
              </a:extLst>
            </p:cNvPr>
            <p:cNvGrpSpPr/>
            <p:nvPr/>
          </p:nvGrpSpPr>
          <p:grpSpPr>
            <a:xfrm>
              <a:off x="-2290166" y="339643"/>
              <a:ext cx="2043190" cy="584775"/>
              <a:chOff x="3486519" y="1406443"/>
              <a:chExt cx="2043190" cy="584775"/>
            </a:xfrm>
          </p:grpSpPr>
          <p:sp>
            <p:nvSpPr>
              <p:cNvPr id="40" name="TextBox 39">
                <a:extLst>
                  <a:ext uri="{FF2B5EF4-FFF2-40B4-BE49-F238E27FC236}">
                    <a16:creationId xmlns:a16="http://schemas.microsoft.com/office/drawing/2014/main" id="{B38C7C4A-9C6B-5A43-AD81-E21C174322F4}"/>
                  </a:ext>
                </a:extLst>
              </p:cNvPr>
              <p:cNvSpPr txBox="1"/>
              <p:nvPr/>
            </p:nvSpPr>
            <p:spPr>
              <a:xfrm>
                <a:off x="4253664" y="1406443"/>
                <a:ext cx="1276045" cy="584775"/>
              </a:xfrm>
              <a:prstGeom prst="rect">
                <a:avLst/>
              </a:prstGeom>
              <a:noFill/>
            </p:spPr>
            <p:txBody>
              <a:bodyPr wrap="square" rtlCol="0">
                <a:spAutoFit/>
              </a:bodyPr>
              <a:lstStyle/>
              <a:p>
                <a:r>
                  <a:rPr lang="en-US" sz="3200" b="1" dirty="0">
                    <a:solidFill>
                      <a:schemeClr val="bg1"/>
                    </a:solidFill>
                  </a:rPr>
                  <a:t>Home</a:t>
                </a:r>
              </a:p>
            </p:txBody>
          </p:sp>
          <p:sp>
            <p:nvSpPr>
              <p:cNvPr id="3" name="Oval 2">
                <a:hlinkClick r:id="rId10" action="ppaction://hlinksldjump"/>
                <a:extLst>
                  <a:ext uri="{FF2B5EF4-FFF2-40B4-BE49-F238E27FC236}">
                    <a16:creationId xmlns:a16="http://schemas.microsoft.com/office/drawing/2014/main" id="{E2566841-7F5C-BA46-85EE-04923E0B1118}"/>
                  </a:ext>
                </a:extLst>
              </p:cNvPr>
              <p:cNvSpPr/>
              <p:nvPr/>
            </p:nvSpPr>
            <p:spPr>
              <a:xfrm>
                <a:off x="3486519" y="1487762"/>
                <a:ext cx="775697" cy="438912"/>
              </a:xfrm>
              <a:prstGeom prst="ellipse">
                <a:avLst/>
              </a:prstGeom>
              <a:blipFill>
                <a:blip r:embed="rId11"/>
                <a:stretch>
                  <a:fillRect l="-197551" t="-345834" r="-244702" b="-125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a:hlinkClick r:id="rId10" action="ppaction://hlinksldjump"/>
              <a:extLst>
                <a:ext uri="{FF2B5EF4-FFF2-40B4-BE49-F238E27FC236}">
                  <a16:creationId xmlns:a16="http://schemas.microsoft.com/office/drawing/2014/main" id="{46614151-97FF-8840-BC30-E256AAC7F4C7}"/>
                </a:ext>
              </a:extLst>
            </p:cNvPr>
            <p:cNvSpPr/>
            <p:nvPr/>
          </p:nvSpPr>
          <p:spPr>
            <a:xfrm>
              <a:off x="-1412947" y="199813"/>
              <a:ext cx="1136952" cy="8127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7" name="Group 56">
            <a:extLst>
              <a:ext uri="{FF2B5EF4-FFF2-40B4-BE49-F238E27FC236}">
                <a16:creationId xmlns:a16="http://schemas.microsoft.com/office/drawing/2014/main" id="{DAE533B9-663F-E145-A8C3-1F64F7B48B69}"/>
              </a:ext>
            </a:extLst>
          </p:cNvPr>
          <p:cNvGrpSpPr/>
          <p:nvPr/>
        </p:nvGrpSpPr>
        <p:grpSpPr>
          <a:xfrm>
            <a:off x="8911244" y="683443"/>
            <a:ext cx="2200948" cy="1208270"/>
            <a:chOff x="9718145" y="91656"/>
            <a:chExt cx="2200948" cy="1208270"/>
          </a:xfrm>
        </p:grpSpPr>
        <p:sp>
          <p:nvSpPr>
            <p:cNvPr id="58" name="Rectangle 57">
              <a:extLst>
                <a:ext uri="{FF2B5EF4-FFF2-40B4-BE49-F238E27FC236}">
                  <a16:creationId xmlns:a16="http://schemas.microsoft.com/office/drawing/2014/main" id="{9500B666-0D8C-2049-92D8-998C834B3A52}"/>
                </a:ext>
              </a:extLst>
            </p:cNvPr>
            <p:cNvSpPr/>
            <p:nvPr/>
          </p:nvSpPr>
          <p:spPr>
            <a:xfrm>
              <a:off x="9718145" y="91656"/>
              <a:ext cx="2200948" cy="830997"/>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a:extLst>
                <a:ext uri="{FF2B5EF4-FFF2-40B4-BE49-F238E27FC236}">
                  <a16:creationId xmlns:a16="http://schemas.microsoft.com/office/drawing/2014/main" id="{CB629216-C826-E742-BD52-9D8334E95577}"/>
                </a:ext>
              </a:extLst>
            </p:cNvPr>
            <p:cNvSpPr txBox="1"/>
            <p:nvPr/>
          </p:nvSpPr>
          <p:spPr>
            <a:xfrm>
              <a:off x="9901045" y="99597"/>
              <a:ext cx="1869017" cy="1200329"/>
            </a:xfrm>
            <a:prstGeom prst="rect">
              <a:avLst/>
            </a:prstGeom>
            <a:noFill/>
          </p:spPr>
          <p:txBody>
            <a:bodyPr wrap="square" rtlCol="0">
              <a:spAutoFit/>
            </a:bodyPr>
            <a:lstStyle/>
            <a:p>
              <a:pPr algn="ctr"/>
              <a:r>
                <a:rPr lang="en-US" sz="2400" dirty="0"/>
                <a:t>Extracting model fields</a:t>
              </a:r>
            </a:p>
            <a:p>
              <a:endParaRPr lang="en-US" sz="2400" dirty="0"/>
            </a:p>
          </p:txBody>
        </p:sp>
      </p:grpSp>
      <p:sp>
        <p:nvSpPr>
          <p:cNvPr id="43" name="TextBox 42">
            <a:extLst>
              <a:ext uri="{FF2B5EF4-FFF2-40B4-BE49-F238E27FC236}">
                <a16:creationId xmlns:a16="http://schemas.microsoft.com/office/drawing/2014/main" id="{C5737ADF-AD15-2744-9489-58DE1939C017}"/>
              </a:ext>
            </a:extLst>
          </p:cNvPr>
          <p:cNvSpPr txBox="1"/>
          <p:nvPr/>
        </p:nvSpPr>
        <p:spPr>
          <a:xfrm>
            <a:off x="8123663" y="1985996"/>
            <a:ext cx="4176484" cy="830997"/>
          </a:xfrm>
          <a:prstGeom prst="rect">
            <a:avLst/>
          </a:prstGeom>
          <a:noFill/>
        </p:spPr>
        <p:txBody>
          <a:bodyPr wrap="square" rtlCol="0">
            <a:spAutoFit/>
          </a:bodyPr>
          <a:lstStyle/>
          <a:p>
            <a:r>
              <a:rPr lang="en-US" sz="2400" dirty="0"/>
              <a:t>We used </a:t>
            </a:r>
            <a:r>
              <a:rPr lang="en-US" sz="2400" dirty="0" err="1">
                <a:hlinkClick r:id="rId12"/>
              </a:rPr>
              <a:t>OceanSpy</a:t>
            </a:r>
            <a:r>
              <a:rPr lang="en-US" sz="2400" dirty="0"/>
              <a:t> to extract  information from the model </a:t>
            </a:r>
          </a:p>
        </p:txBody>
      </p:sp>
      <p:pic>
        <p:nvPicPr>
          <p:cNvPr id="44" name="Picture 43" descr="A picture containing text, vector graphics, clipart&#10;&#10;Description automatically generated">
            <a:hlinkClick r:id="rId12"/>
            <a:extLst>
              <a:ext uri="{FF2B5EF4-FFF2-40B4-BE49-F238E27FC236}">
                <a16:creationId xmlns:a16="http://schemas.microsoft.com/office/drawing/2014/main" id="{489E007B-BED1-BA43-93D9-8F27871111CD}"/>
              </a:ext>
            </a:extLst>
          </p:cNvPr>
          <p:cNvPicPr>
            <a:picLocks noChangeAspect="1"/>
          </p:cNvPicPr>
          <p:nvPr/>
        </p:nvPicPr>
        <p:blipFill>
          <a:blip r:embed="rId13"/>
          <a:stretch>
            <a:fillRect/>
          </a:stretch>
        </p:blipFill>
        <p:spPr>
          <a:xfrm>
            <a:off x="9026791" y="2939299"/>
            <a:ext cx="2085401" cy="1109133"/>
          </a:xfrm>
          <a:prstGeom prst="rect">
            <a:avLst/>
          </a:prstGeom>
        </p:spPr>
      </p:pic>
      <p:sp>
        <p:nvSpPr>
          <p:cNvPr id="45" name="TextBox 44">
            <a:extLst>
              <a:ext uri="{FF2B5EF4-FFF2-40B4-BE49-F238E27FC236}">
                <a16:creationId xmlns:a16="http://schemas.microsoft.com/office/drawing/2014/main" id="{8E562584-DDD4-8348-9D3F-4D4F3EA5DCFD}"/>
              </a:ext>
            </a:extLst>
          </p:cNvPr>
          <p:cNvSpPr txBox="1"/>
          <p:nvPr/>
        </p:nvSpPr>
        <p:spPr>
          <a:xfrm>
            <a:off x="8123663" y="5086194"/>
            <a:ext cx="4176484" cy="830997"/>
          </a:xfrm>
          <a:prstGeom prst="rect">
            <a:avLst/>
          </a:prstGeom>
          <a:noFill/>
        </p:spPr>
        <p:txBody>
          <a:bodyPr wrap="square" rtlCol="0">
            <a:spAutoFit/>
          </a:bodyPr>
          <a:lstStyle/>
          <a:p>
            <a:r>
              <a:rPr lang="en-US" sz="2400" dirty="0"/>
              <a:t>Click on one of the features on the map to learn more.</a:t>
            </a:r>
          </a:p>
        </p:txBody>
      </p:sp>
      <p:sp>
        <p:nvSpPr>
          <p:cNvPr id="18" name="Rectangle 17">
            <a:hlinkClick r:id="rId14" action="ppaction://hlinksldjump"/>
            <a:extLst>
              <a:ext uri="{FF2B5EF4-FFF2-40B4-BE49-F238E27FC236}">
                <a16:creationId xmlns:a16="http://schemas.microsoft.com/office/drawing/2014/main" id="{4E952A06-F79E-E941-B6DA-177680B6A31B}"/>
              </a:ext>
            </a:extLst>
          </p:cNvPr>
          <p:cNvSpPr/>
          <p:nvPr/>
        </p:nvSpPr>
        <p:spPr>
          <a:xfrm rot="19347958">
            <a:off x="4251902" y="2846441"/>
            <a:ext cx="250723" cy="667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hlinkClick r:id="rId15" action="ppaction://hlinksldjump"/>
            <a:extLst>
              <a:ext uri="{FF2B5EF4-FFF2-40B4-BE49-F238E27FC236}">
                <a16:creationId xmlns:a16="http://schemas.microsoft.com/office/drawing/2014/main" id="{3AD2C3CE-2E8D-A149-BEEE-4AC676B3266A}"/>
              </a:ext>
            </a:extLst>
          </p:cNvPr>
          <p:cNvSpPr/>
          <p:nvPr/>
        </p:nvSpPr>
        <p:spPr>
          <a:xfrm>
            <a:off x="2878667" y="3810001"/>
            <a:ext cx="389466" cy="423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a:hlinkClick r:id="rId16" action="ppaction://hlinksldjump"/>
            <a:extLst>
              <a:ext uri="{FF2B5EF4-FFF2-40B4-BE49-F238E27FC236}">
                <a16:creationId xmlns:a16="http://schemas.microsoft.com/office/drawing/2014/main" id="{AEDE7829-93D7-F344-9E4F-5D9267F9EF9B}"/>
              </a:ext>
            </a:extLst>
          </p:cNvPr>
          <p:cNvSpPr/>
          <p:nvPr/>
        </p:nvSpPr>
        <p:spPr>
          <a:xfrm>
            <a:off x="1421858" y="508000"/>
            <a:ext cx="5097475" cy="5317067"/>
          </a:xfrm>
          <a:custGeom>
            <a:avLst/>
            <a:gdLst>
              <a:gd name="connsiteX0" fmla="*/ 51342 w 5097475"/>
              <a:gd name="connsiteY0" fmla="*/ 4978400 h 5317067"/>
              <a:gd name="connsiteX1" fmla="*/ 542 w 5097475"/>
              <a:gd name="connsiteY1" fmla="*/ 5096933 h 5317067"/>
              <a:gd name="connsiteX2" fmla="*/ 51342 w 5097475"/>
              <a:gd name="connsiteY2" fmla="*/ 5215467 h 5317067"/>
              <a:gd name="connsiteX3" fmla="*/ 102142 w 5097475"/>
              <a:gd name="connsiteY3" fmla="*/ 5232400 h 5317067"/>
              <a:gd name="connsiteX4" fmla="*/ 136009 w 5097475"/>
              <a:gd name="connsiteY4" fmla="*/ 5283200 h 5317067"/>
              <a:gd name="connsiteX5" fmla="*/ 237609 w 5097475"/>
              <a:gd name="connsiteY5" fmla="*/ 5317067 h 5317067"/>
              <a:gd name="connsiteX6" fmla="*/ 356142 w 5097475"/>
              <a:gd name="connsiteY6" fmla="*/ 5283200 h 5317067"/>
              <a:gd name="connsiteX7" fmla="*/ 423875 w 5097475"/>
              <a:gd name="connsiteY7" fmla="*/ 5266267 h 5317067"/>
              <a:gd name="connsiteX8" fmla="*/ 525475 w 5097475"/>
              <a:gd name="connsiteY8" fmla="*/ 5232400 h 5317067"/>
              <a:gd name="connsiteX9" fmla="*/ 576275 w 5097475"/>
              <a:gd name="connsiteY9" fmla="*/ 5198533 h 5317067"/>
              <a:gd name="connsiteX10" fmla="*/ 627075 w 5097475"/>
              <a:gd name="connsiteY10" fmla="*/ 5029200 h 5317067"/>
              <a:gd name="connsiteX11" fmla="*/ 660942 w 5097475"/>
              <a:gd name="connsiteY11" fmla="*/ 4910667 h 5317067"/>
              <a:gd name="connsiteX12" fmla="*/ 694809 w 5097475"/>
              <a:gd name="connsiteY12" fmla="*/ 4690533 h 5317067"/>
              <a:gd name="connsiteX13" fmla="*/ 728675 w 5097475"/>
              <a:gd name="connsiteY13" fmla="*/ 4436533 h 5317067"/>
              <a:gd name="connsiteX14" fmla="*/ 762542 w 5097475"/>
              <a:gd name="connsiteY14" fmla="*/ 4334933 h 5317067"/>
              <a:gd name="connsiteX15" fmla="*/ 796409 w 5097475"/>
              <a:gd name="connsiteY15" fmla="*/ 4284133 h 5317067"/>
              <a:gd name="connsiteX16" fmla="*/ 830275 w 5097475"/>
              <a:gd name="connsiteY16" fmla="*/ 4165600 h 5317067"/>
              <a:gd name="connsiteX17" fmla="*/ 864142 w 5097475"/>
              <a:gd name="connsiteY17" fmla="*/ 4114800 h 5317067"/>
              <a:gd name="connsiteX18" fmla="*/ 965742 w 5097475"/>
              <a:gd name="connsiteY18" fmla="*/ 4047067 h 5317067"/>
              <a:gd name="connsiteX19" fmla="*/ 1050409 w 5097475"/>
              <a:gd name="connsiteY19" fmla="*/ 4030133 h 5317067"/>
              <a:gd name="connsiteX20" fmla="*/ 1185875 w 5097475"/>
              <a:gd name="connsiteY20" fmla="*/ 3996267 h 5317067"/>
              <a:gd name="connsiteX21" fmla="*/ 1287475 w 5097475"/>
              <a:gd name="connsiteY21" fmla="*/ 3928533 h 5317067"/>
              <a:gd name="connsiteX22" fmla="*/ 1338275 w 5097475"/>
              <a:gd name="connsiteY22" fmla="*/ 3894667 h 5317067"/>
              <a:gd name="connsiteX23" fmla="*/ 1456809 w 5097475"/>
              <a:gd name="connsiteY23" fmla="*/ 3742267 h 5317067"/>
              <a:gd name="connsiteX24" fmla="*/ 1490675 w 5097475"/>
              <a:gd name="connsiteY24" fmla="*/ 3691467 h 5317067"/>
              <a:gd name="connsiteX25" fmla="*/ 1507609 w 5097475"/>
              <a:gd name="connsiteY25" fmla="*/ 3640667 h 5317067"/>
              <a:gd name="connsiteX26" fmla="*/ 1558409 w 5097475"/>
              <a:gd name="connsiteY26" fmla="*/ 3606800 h 5317067"/>
              <a:gd name="connsiteX27" fmla="*/ 1643075 w 5097475"/>
              <a:gd name="connsiteY27" fmla="*/ 3505200 h 5317067"/>
              <a:gd name="connsiteX28" fmla="*/ 1676942 w 5097475"/>
              <a:gd name="connsiteY28" fmla="*/ 3454400 h 5317067"/>
              <a:gd name="connsiteX29" fmla="*/ 1812409 w 5097475"/>
              <a:gd name="connsiteY29" fmla="*/ 3420533 h 5317067"/>
              <a:gd name="connsiteX30" fmla="*/ 1880142 w 5097475"/>
              <a:gd name="connsiteY30" fmla="*/ 3403600 h 5317067"/>
              <a:gd name="connsiteX31" fmla="*/ 2184942 w 5097475"/>
              <a:gd name="connsiteY31" fmla="*/ 3369733 h 5317067"/>
              <a:gd name="connsiteX32" fmla="*/ 2320409 w 5097475"/>
              <a:gd name="connsiteY32" fmla="*/ 3285067 h 5317067"/>
              <a:gd name="connsiteX33" fmla="*/ 2422009 w 5097475"/>
              <a:gd name="connsiteY33" fmla="*/ 3217333 h 5317067"/>
              <a:gd name="connsiteX34" fmla="*/ 2489742 w 5097475"/>
              <a:gd name="connsiteY34" fmla="*/ 3115733 h 5317067"/>
              <a:gd name="connsiteX35" fmla="*/ 2523609 w 5097475"/>
              <a:gd name="connsiteY35" fmla="*/ 3064933 h 5317067"/>
              <a:gd name="connsiteX36" fmla="*/ 2591342 w 5097475"/>
              <a:gd name="connsiteY36" fmla="*/ 2997200 h 5317067"/>
              <a:gd name="connsiteX37" fmla="*/ 2625209 w 5097475"/>
              <a:gd name="connsiteY37" fmla="*/ 2946400 h 5317067"/>
              <a:gd name="connsiteX38" fmla="*/ 2659075 w 5097475"/>
              <a:gd name="connsiteY38" fmla="*/ 2844800 h 5317067"/>
              <a:gd name="connsiteX39" fmla="*/ 2676009 w 5097475"/>
              <a:gd name="connsiteY39" fmla="*/ 2760133 h 5317067"/>
              <a:gd name="connsiteX40" fmla="*/ 2760675 w 5097475"/>
              <a:gd name="connsiteY40" fmla="*/ 2658533 h 5317067"/>
              <a:gd name="connsiteX41" fmla="*/ 2794542 w 5097475"/>
              <a:gd name="connsiteY41" fmla="*/ 2607733 h 5317067"/>
              <a:gd name="connsiteX42" fmla="*/ 2811475 w 5097475"/>
              <a:gd name="connsiteY42" fmla="*/ 2556933 h 5317067"/>
              <a:gd name="connsiteX43" fmla="*/ 2946942 w 5097475"/>
              <a:gd name="connsiteY43" fmla="*/ 2438400 h 5317067"/>
              <a:gd name="connsiteX44" fmla="*/ 2997742 w 5097475"/>
              <a:gd name="connsiteY44" fmla="*/ 2404533 h 5317067"/>
              <a:gd name="connsiteX45" fmla="*/ 3048542 w 5097475"/>
              <a:gd name="connsiteY45" fmla="*/ 2370667 h 5317067"/>
              <a:gd name="connsiteX46" fmla="*/ 3065475 w 5097475"/>
              <a:gd name="connsiteY46" fmla="*/ 2319867 h 5317067"/>
              <a:gd name="connsiteX47" fmla="*/ 3421075 w 5097475"/>
              <a:gd name="connsiteY47" fmla="*/ 2252133 h 5317067"/>
              <a:gd name="connsiteX48" fmla="*/ 3522675 w 5097475"/>
              <a:gd name="connsiteY48" fmla="*/ 2201333 h 5317067"/>
              <a:gd name="connsiteX49" fmla="*/ 3590409 w 5097475"/>
              <a:gd name="connsiteY49" fmla="*/ 2099733 h 5317067"/>
              <a:gd name="connsiteX50" fmla="*/ 3641209 w 5097475"/>
              <a:gd name="connsiteY50" fmla="*/ 1998133 h 5317067"/>
              <a:gd name="connsiteX51" fmla="*/ 3624275 w 5097475"/>
              <a:gd name="connsiteY51" fmla="*/ 1879600 h 5317067"/>
              <a:gd name="connsiteX52" fmla="*/ 3488809 w 5097475"/>
              <a:gd name="connsiteY52" fmla="*/ 1794933 h 5317067"/>
              <a:gd name="connsiteX53" fmla="*/ 3438009 w 5097475"/>
              <a:gd name="connsiteY53" fmla="*/ 1761067 h 5317067"/>
              <a:gd name="connsiteX54" fmla="*/ 3539609 w 5097475"/>
              <a:gd name="connsiteY54" fmla="*/ 1693333 h 5317067"/>
              <a:gd name="connsiteX55" fmla="*/ 3590409 w 5097475"/>
              <a:gd name="connsiteY55" fmla="*/ 1659467 h 5317067"/>
              <a:gd name="connsiteX56" fmla="*/ 3641209 w 5097475"/>
              <a:gd name="connsiteY56" fmla="*/ 1642533 h 5317067"/>
              <a:gd name="connsiteX57" fmla="*/ 3658142 w 5097475"/>
              <a:gd name="connsiteY57" fmla="*/ 1591733 h 5317067"/>
              <a:gd name="connsiteX58" fmla="*/ 3692009 w 5097475"/>
              <a:gd name="connsiteY58" fmla="*/ 1303867 h 5317067"/>
              <a:gd name="connsiteX59" fmla="*/ 3776675 w 5097475"/>
              <a:gd name="connsiteY59" fmla="*/ 1219200 h 5317067"/>
              <a:gd name="connsiteX60" fmla="*/ 3810542 w 5097475"/>
              <a:gd name="connsiteY60" fmla="*/ 1168400 h 5317067"/>
              <a:gd name="connsiteX61" fmla="*/ 3844409 w 5097475"/>
              <a:gd name="connsiteY61" fmla="*/ 1066800 h 5317067"/>
              <a:gd name="connsiteX62" fmla="*/ 3912142 w 5097475"/>
              <a:gd name="connsiteY62" fmla="*/ 965200 h 5317067"/>
              <a:gd name="connsiteX63" fmla="*/ 3946009 w 5097475"/>
              <a:gd name="connsiteY63" fmla="*/ 914400 h 5317067"/>
              <a:gd name="connsiteX64" fmla="*/ 4030675 w 5097475"/>
              <a:gd name="connsiteY64" fmla="*/ 762000 h 5317067"/>
              <a:gd name="connsiteX65" fmla="*/ 4081475 w 5097475"/>
              <a:gd name="connsiteY65" fmla="*/ 745067 h 5317067"/>
              <a:gd name="connsiteX66" fmla="*/ 4132275 w 5097475"/>
              <a:gd name="connsiteY66" fmla="*/ 694267 h 5317067"/>
              <a:gd name="connsiteX67" fmla="*/ 4233875 w 5097475"/>
              <a:gd name="connsiteY67" fmla="*/ 626533 h 5317067"/>
              <a:gd name="connsiteX68" fmla="*/ 4318542 w 5097475"/>
              <a:gd name="connsiteY68" fmla="*/ 524933 h 5317067"/>
              <a:gd name="connsiteX69" fmla="*/ 4369342 w 5097475"/>
              <a:gd name="connsiteY69" fmla="*/ 491067 h 5317067"/>
              <a:gd name="connsiteX70" fmla="*/ 4403209 w 5097475"/>
              <a:gd name="connsiteY70" fmla="*/ 440267 h 5317067"/>
              <a:gd name="connsiteX71" fmla="*/ 4454009 w 5097475"/>
              <a:gd name="connsiteY71" fmla="*/ 423333 h 5317067"/>
              <a:gd name="connsiteX72" fmla="*/ 4555609 w 5097475"/>
              <a:gd name="connsiteY72" fmla="*/ 355600 h 5317067"/>
              <a:gd name="connsiteX73" fmla="*/ 4657209 w 5097475"/>
              <a:gd name="connsiteY73" fmla="*/ 287867 h 5317067"/>
              <a:gd name="connsiteX74" fmla="*/ 4708009 w 5097475"/>
              <a:gd name="connsiteY74" fmla="*/ 270933 h 5317067"/>
              <a:gd name="connsiteX75" fmla="*/ 4860409 w 5097475"/>
              <a:gd name="connsiteY75" fmla="*/ 186267 h 5317067"/>
              <a:gd name="connsiteX76" fmla="*/ 4911209 w 5097475"/>
              <a:gd name="connsiteY76" fmla="*/ 152400 h 5317067"/>
              <a:gd name="connsiteX77" fmla="*/ 4945075 w 5097475"/>
              <a:gd name="connsiteY77" fmla="*/ 101600 h 5317067"/>
              <a:gd name="connsiteX78" fmla="*/ 5046675 w 5097475"/>
              <a:gd name="connsiteY78" fmla="*/ 67733 h 5317067"/>
              <a:gd name="connsiteX79" fmla="*/ 5097475 w 5097475"/>
              <a:gd name="connsiteY79" fmla="*/ 0 h 5317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5097475" h="5317067">
                <a:moveTo>
                  <a:pt x="51342" y="4978400"/>
                </a:moveTo>
                <a:cubicBezTo>
                  <a:pt x="34409" y="5017911"/>
                  <a:pt x="8232" y="5054640"/>
                  <a:pt x="542" y="5096933"/>
                </a:cubicBezTo>
                <a:cubicBezTo>
                  <a:pt x="-4623" y="5125340"/>
                  <a:pt x="28206" y="5196958"/>
                  <a:pt x="51342" y="5215467"/>
                </a:cubicBezTo>
                <a:cubicBezTo>
                  <a:pt x="65280" y="5226617"/>
                  <a:pt x="85209" y="5226756"/>
                  <a:pt x="102142" y="5232400"/>
                </a:cubicBezTo>
                <a:cubicBezTo>
                  <a:pt x="113431" y="5249333"/>
                  <a:pt x="118751" y="5272414"/>
                  <a:pt x="136009" y="5283200"/>
                </a:cubicBezTo>
                <a:cubicBezTo>
                  <a:pt x="166281" y="5302120"/>
                  <a:pt x="237609" y="5317067"/>
                  <a:pt x="237609" y="5317067"/>
                </a:cubicBezTo>
                <a:cubicBezTo>
                  <a:pt x="449406" y="5264115"/>
                  <a:pt x="186053" y="5331796"/>
                  <a:pt x="356142" y="5283200"/>
                </a:cubicBezTo>
                <a:cubicBezTo>
                  <a:pt x="378519" y="5276807"/>
                  <a:pt x="401584" y="5272954"/>
                  <a:pt x="423875" y="5266267"/>
                </a:cubicBezTo>
                <a:cubicBezTo>
                  <a:pt x="458068" y="5256009"/>
                  <a:pt x="525475" y="5232400"/>
                  <a:pt x="525475" y="5232400"/>
                </a:cubicBezTo>
                <a:cubicBezTo>
                  <a:pt x="542408" y="5221111"/>
                  <a:pt x="565489" y="5215791"/>
                  <a:pt x="576275" y="5198533"/>
                </a:cubicBezTo>
                <a:cubicBezTo>
                  <a:pt x="597457" y="5164642"/>
                  <a:pt x="614551" y="5073032"/>
                  <a:pt x="627075" y="5029200"/>
                </a:cubicBezTo>
                <a:cubicBezTo>
                  <a:pt x="648596" y="4953877"/>
                  <a:pt x="643295" y="4998904"/>
                  <a:pt x="660942" y="4910667"/>
                </a:cubicBezTo>
                <a:cubicBezTo>
                  <a:pt x="669689" y="4866932"/>
                  <a:pt x="690163" y="4730022"/>
                  <a:pt x="694809" y="4690533"/>
                </a:cubicBezTo>
                <a:cubicBezTo>
                  <a:pt x="705494" y="4599710"/>
                  <a:pt x="705240" y="4522460"/>
                  <a:pt x="728675" y="4436533"/>
                </a:cubicBezTo>
                <a:cubicBezTo>
                  <a:pt x="738068" y="4402092"/>
                  <a:pt x="742740" y="4364636"/>
                  <a:pt x="762542" y="4334933"/>
                </a:cubicBezTo>
                <a:lnTo>
                  <a:pt x="796409" y="4284133"/>
                </a:lnTo>
                <a:cubicBezTo>
                  <a:pt x="801834" y="4262433"/>
                  <a:pt x="818129" y="4189892"/>
                  <a:pt x="830275" y="4165600"/>
                </a:cubicBezTo>
                <a:cubicBezTo>
                  <a:pt x="839376" y="4147397"/>
                  <a:pt x="848826" y="4128201"/>
                  <a:pt x="864142" y="4114800"/>
                </a:cubicBezTo>
                <a:cubicBezTo>
                  <a:pt x="894774" y="4087997"/>
                  <a:pt x="925830" y="4055050"/>
                  <a:pt x="965742" y="4047067"/>
                </a:cubicBezTo>
                <a:cubicBezTo>
                  <a:pt x="993964" y="4041422"/>
                  <a:pt x="1022365" y="4036605"/>
                  <a:pt x="1050409" y="4030133"/>
                </a:cubicBezTo>
                <a:cubicBezTo>
                  <a:pt x="1095762" y="4019667"/>
                  <a:pt x="1185875" y="3996267"/>
                  <a:pt x="1185875" y="3996267"/>
                </a:cubicBezTo>
                <a:lnTo>
                  <a:pt x="1287475" y="3928533"/>
                </a:lnTo>
                <a:lnTo>
                  <a:pt x="1338275" y="3894667"/>
                </a:lnTo>
                <a:cubicBezTo>
                  <a:pt x="1509479" y="3637863"/>
                  <a:pt x="1324167" y="3901439"/>
                  <a:pt x="1456809" y="3742267"/>
                </a:cubicBezTo>
                <a:cubicBezTo>
                  <a:pt x="1469837" y="3726633"/>
                  <a:pt x="1481574" y="3709670"/>
                  <a:pt x="1490675" y="3691467"/>
                </a:cubicBezTo>
                <a:cubicBezTo>
                  <a:pt x="1498657" y="3675502"/>
                  <a:pt x="1496459" y="3654605"/>
                  <a:pt x="1507609" y="3640667"/>
                </a:cubicBezTo>
                <a:cubicBezTo>
                  <a:pt x="1520322" y="3624775"/>
                  <a:pt x="1541476" y="3618089"/>
                  <a:pt x="1558409" y="3606800"/>
                </a:cubicBezTo>
                <a:cubicBezTo>
                  <a:pt x="1642487" y="3480680"/>
                  <a:pt x="1534430" y="3635573"/>
                  <a:pt x="1643075" y="3505200"/>
                </a:cubicBezTo>
                <a:cubicBezTo>
                  <a:pt x="1656104" y="3489566"/>
                  <a:pt x="1661050" y="3467113"/>
                  <a:pt x="1676942" y="3454400"/>
                </a:cubicBezTo>
                <a:cubicBezTo>
                  <a:pt x="1694398" y="3440436"/>
                  <a:pt x="1808033" y="3421505"/>
                  <a:pt x="1812409" y="3420533"/>
                </a:cubicBezTo>
                <a:cubicBezTo>
                  <a:pt x="1835127" y="3415484"/>
                  <a:pt x="1857245" y="3407763"/>
                  <a:pt x="1880142" y="3403600"/>
                </a:cubicBezTo>
                <a:cubicBezTo>
                  <a:pt x="1983138" y="3384874"/>
                  <a:pt x="2079604" y="3379310"/>
                  <a:pt x="2184942" y="3369733"/>
                </a:cubicBezTo>
                <a:cubicBezTo>
                  <a:pt x="2414469" y="3293226"/>
                  <a:pt x="2204817" y="3386211"/>
                  <a:pt x="2320409" y="3285067"/>
                </a:cubicBezTo>
                <a:cubicBezTo>
                  <a:pt x="2351041" y="3258264"/>
                  <a:pt x="2422009" y="3217333"/>
                  <a:pt x="2422009" y="3217333"/>
                </a:cubicBezTo>
                <a:lnTo>
                  <a:pt x="2489742" y="3115733"/>
                </a:lnTo>
                <a:lnTo>
                  <a:pt x="2523609" y="3064933"/>
                </a:lnTo>
                <a:cubicBezTo>
                  <a:pt x="2560554" y="2954097"/>
                  <a:pt x="2509241" y="3062880"/>
                  <a:pt x="2591342" y="2997200"/>
                </a:cubicBezTo>
                <a:cubicBezTo>
                  <a:pt x="2607234" y="2984487"/>
                  <a:pt x="2613920" y="2963333"/>
                  <a:pt x="2625209" y="2946400"/>
                </a:cubicBezTo>
                <a:cubicBezTo>
                  <a:pt x="2636498" y="2912533"/>
                  <a:pt x="2652074" y="2879805"/>
                  <a:pt x="2659075" y="2844800"/>
                </a:cubicBezTo>
                <a:cubicBezTo>
                  <a:pt x="2664720" y="2816578"/>
                  <a:pt x="2665903" y="2787082"/>
                  <a:pt x="2676009" y="2760133"/>
                </a:cubicBezTo>
                <a:cubicBezTo>
                  <a:pt x="2693209" y="2714267"/>
                  <a:pt x="2730727" y="2694471"/>
                  <a:pt x="2760675" y="2658533"/>
                </a:cubicBezTo>
                <a:cubicBezTo>
                  <a:pt x="2773704" y="2642899"/>
                  <a:pt x="2783253" y="2624666"/>
                  <a:pt x="2794542" y="2607733"/>
                </a:cubicBezTo>
                <a:cubicBezTo>
                  <a:pt x="2800186" y="2590800"/>
                  <a:pt x="2803493" y="2572898"/>
                  <a:pt x="2811475" y="2556933"/>
                </a:cubicBezTo>
                <a:cubicBezTo>
                  <a:pt x="2846753" y="2486378"/>
                  <a:pt x="2870743" y="2489199"/>
                  <a:pt x="2946942" y="2438400"/>
                </a:cubicBezTo>
                <a:lnTo>
                  <a:pt x="2997742" y="2404533"/>
                </a:lnTo>
                <a:lnTo>
                  <a:pt x="3048542" y="2370667"/>
                </a:lnTo>
                <a:cubicBezTo>
                  <a:pt x="3054186" y="2353734"/>
                  <a:pt x="3057493" y="2335832"/>
                  <a:pt x="3065475" y="2319867"/>
                </a:cubicBezTo>
                <a:cubicBezTo>
                  <a:pt x="3134922" y="2180974"/>
                  <a:pt x="3205621" y="2263473"/>
                  <a:pt x="3421075" y="2252133"/>
                </a:cubicBezTo>
                <a:cubicBezTo>
                  <a:pt x="3457312" y="2240054"/>
                  <a:pt x="3495641" y="2232229"/>
                  <a:pt x="3522675" y="2201333"/>
                </a:cubicBezTo>
                <a:cubicBezTo>
                  <a:pt x="3549478" y="2170701"/>
                  <a:pt x="3567831" y="2133600"/>
                  <a:pt x="3590409" y="2099733"/>
                </a:cubicBezTo>
                <a:cubicBezTo>
                  <a:pt x="3634175" y="2034084"/>
                  <a:pt x="3617840" y="2068238"/>
                  <a:pt x="3641209" y="1998133"/>
                </a:cubicBezTo>
                <a:cubicBezTo>
                  <a:pt x="3635564" y="1958622"/>
                  <a:pt x="3635744" y="1917829"/>
                  <a:pt x="3624275" y="1879600"/>
                </a:cubicBezTo>
                <a:cubicBezTo>
                  <a:pt x="3598888" y="1794975"/>
                  <a:pt x="3560108" y="1842465"/>
                  <a:pt x="3488809" y="1794933"/>
                </a:cubicBezTo>
                <a:lnTo>
                  <a:pt x="3438009" y="1761067"/>
                </a:lnTo>
                <a:lnTo>
                  <a:pt x="3539609" y="1693333"/>
                </a:lnTo>
                <a:cubicBezTo>
                  <a:pt x="3556542" y="1682044"/>
                  <a:pt x="3571102" y="1665903"/>
                  <a:pt x="3590409" y="1659467"/>
                </a:cubicBezTo>
                <a:lnTo>
                  <a:pt x="3641209" y="1642533"/>
                </a:lnTo>
                <a:cubicBezTo>
                  <a:pt x="3646853" y="1625600"/>
                  <a:pt x="3655428" y="1609375"/>
                  <a:pt x="3658142" y="1591733"/>
                </a:cubicBezTo>
                <a:cubicBezTo>
                  <a:pt x="3661085" y="1572603"/>
                  <a:pt x="3679690" y="1344930"/>
                  <a:pt x="3692009" y="1303867"/>
                </a:cubicBezTo>
                <a:cubicBezTo>
                  <a:pt x="3706120" y="1256829"/>
                  <a:pt x="3739986" y="1243660"/>
                  <a:pt x="3776675" y="1219200"/>
                </a:cubicBezTo>
                <a:cubicBezTo>
                  <a:pt x="3787964" y="1202267"/>
                  <a:pt x="3802276" y="1186997"/>
                  <a:pt x="3810542" y="1168400"/>
                </a:cubicBezTo>
                <a:cubicBezTo>
                  <a:pt x="3825041" y="1135778"/>
                  <a:pt x="3824607" y="1096503"/>
                  <a:pt x="3844409" y="1066800"/>
                </a:cubicBezTo>
                <a:lnTo>
                  <a:pt x="3912142" y="965200"/>
                </a:lnTo>
                <a:lnTo>
                  <a:pt x="3946009" y="914400"/>
                </a:lnTo>
                <a:cubicBezTo>
                  <a:pt x="3960919" y="869670"/>
                  <a:pt x="3987005" y="776556"/>
                  <a:pt x="4030675" y="762000"/>
                </a:cubicBezTo>
                <a:lnTo>
                  <a:pt x="4081475" y="745067"/>
                </a:lnTo>
                <a:cubicBezTo>
                  <a:pt x="4098408" y="728134"/>
                  <a:pt x="4113372" y="708969"/>
                  <a:pt x="4132275" y="694267"/>
                </a:cubicBezTo>
                <a:cubicBezTo>
                  <a:pt x="4164404" y="669278"/>
                  <a:pt x="4233875" y="626533"/>
                  <a:pt x="4233875" y="626533"/>
                </a:cubicBezTo>
                <a:cubicBezTo>
                  <a:pt x="4267175" y="576584"/>
                  <a:pt x="4269650" y="565676"/>
                  <a:pt x="4318542" y="524933"/>
                </a:cubicBezTo>
                <a:cubicBezTo>
                  <a:pt x="4334176" y="511905"/>
                  <a:pt x="4352409" y="502356"/>
                  <a:pt x="4369342" y="491067"/>
                </a:cubicBezTo>
                <a:cubicBezTo>
                  <a:pt x="4380631" y="474134"/>
                  <a:pt x="4387317" y="452980"/>
                  <a:pt x="4403209" y="440267"/>
                </a:cubicBezTo>
                <a:cubicBezTo>
                  <a:pt x="4417147" y="429117"/>
                  <a:pt x="4438406" y="432001"/>
                  <a:pt x="4454009" y="423333"/>
                </a:cubicBezTo>
                <a:cubicBezTo>
                  <a:pt x="4489589" y="403566"/>
                  <a:pt x="4521742" y="378178"/>
                  <a:pt x="4555609" y="355600"/>
                </a:cubicBezTo>
                <a:lnTo>
                  <a:pt x="4657209" y="287867"/>
                </a:lnTo>
                <a:cubicBezTo>
                  <a:pt x="4674142" y="282222"/>
                  <a:pt x="4692406" y="279601"/>
                  <a:pt x="4708009" y="270933"/>
                </a:cubicBezTo>
                <a:cubicBezTo>
                  <a:pt x="4882681" y="173893"/>
                  <a:pt x="4745464" y="224581"/>
                  <a:pt x="4860409" y="186267"/>
                </a:cubicBezTo>
                <a:cubicBezTo>
                  <a:pt x="4877342" y="174978"/>
                  <a:pt x="4896818" y="166791"/>
                  <a:pt x="4911209" y="152400"/>
                </a:cubicBezTo>
                <a:cubicBezTo>
                  <a:pt x="4925599" y="138009"/>
                  <a:pt x="4927817" y="112386"/>
                  <a:pt x="4945075" y="101600"/>
                </a:cubicBezTo>
                <a:cubicBezTo>
                  <a:pt x="4975347" y="82680"/>
                  <a:pt x="5046675" y="67733"/>
                  <a:pt x="5046675" y="67733"/>
                </a:cubicBezTo>
                <a:cubicBezTo>
                  <a:pt x="5084970" y="10291"/>
                  <a:pt x="5066151" y="31324"/>
                  <a:pt x="5097475" y="0"/>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Curved Left Arrow 51">
            <a:hlinkClick r:id="rId4" action="ppaction://hlinksldjump"/>
            <a:extLst>
              <a:ext uri="{FF2B5EF4-FFF2-40B4-BE49-F238E27FC236}">
                <a16:creationId xmlns:a16="http://schemas.microsoft.com/office/drawing/2014/main" id="{D2DB6C95-54CD-BC45-A7FD-DDBB2C339E7A}"/>
              </a:ext>
            </a:extLst>
          </p:cNvPr>
          <p:cNvSpPr/>
          <p:nvPr/>
        </p:nvSpPr>
        <p:spPr>
          <a:xfrm>
            <a:off x="11750705" y="6422898"/>
            <a:ext cx="312142" cy="262024"/>
          </a:xfrm>
          <a:prstGeom prst="curvedLeftArrow">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266711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63" presetClass="path" presetSubtype="0" accel="50000" decel="50000" fill="hold" nodeType="clickEffect">
                                  <p:stCondLst>
                                    <p:cond delay="0"/>
                                  </p:stCondLst>
                                  <p:childTnLst>
                                    <p:animMotion origin="layout" path="M -3.125E-6 0 L 0.22357 0 " pathEditMode="relative" rAng="0" ptsTypes="AA">
                                      <p:cBhvr>
                                        <p:cTn id="6" dur="1000" fill="hold"/>
                                        <p:tgtEl>
                                          <p:spTgt spid="15"/>
                                        </p:tgtEl>
                                        <p:attrNameLst>
                                          <p:attrName>ppt_x</p:attrName>
                                          <p:attrName>ppt_y</p:attrName>
                                        </p:attrNameLst>
                                      </p:cBhvr>
                                      <p:rCtr x="11172" y="0"/>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22357 0 L -3.125E-6 0 " pathEditMode="relative" rAng="0" ptsTypes="AA">
                                      <p:cBhvr>
                                        <p:cTn id="10" dur="1000" fill="hold"/>
                                        <p:tgtEl>
                                          <p:spTgt spid="15"/>
                                        </p:tgtEl>
                                        <p:attrNameLst>
                                          <p:attrName>ppt_x</p:attrName>
                                          <p:attrName>ppt_y</p:attrName>
                                        </p:attrNameLst>
                                      </p:cBhvr>
                                      <p:rCtr x="-11185" y="0"/>
                                    </p:animMotion>
                                  </p:childTnLst>
                                </p:cTn>
                              </p:par>
                            </p:childTnLst>
                          </p:cTn>
                        </p:par>
                      </p:childTnLst>
                    </p:cTn>
                  </p:par>
                </p:childTnLst>
              </p:cTn>
              <p:nextCondLst>
                <p:cond evt="onClick" delay="0">
                  <p:tgtEl>
                    <p:spTgt spid="1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alpha val="50000"/>
          </a:schemeClr>
        </a:solidFill>
        <a:effectLst/>
      </p:bgPr>
    </p:bg>
    <p:spTree>
      <p:nvGrpSpPr>
        <p:cNvPr id="1" name=""/>
        <p:cNvGrpSpPr/>
        <p:nvPr/>
      </p:nvGrpSpPr>
      <p:grpSpPr>
        <a:xfrm>
          <a:off x="0" y="0"/>
          <a:ext cx="0" cy="0"/>
          <a:chOff x="0" y="0"/>
          <a:chExt cx="0" cy="0"/>
        </a:xfrm>
      </p:grpSpPr>
      <p:pic>
        <p:nvPicPr>
          <p:cNvPr id="33" name="Picture 32" descr="Map&#10;&#10;Description automatically generated">
            <a:extLst>
              <a:ext uri="{FF2B5EF4-FFF2-40B4-BE49-F238E27FC236}">
                <a16:creationId xmlns:a16="http://schemas.microsoft.com/office/drawing/2014/main" id="{4E0255B7-3E72-2B4E-90A0-A9F8F81BBBD3}"/>
              </a:ext>
            </a:extLst>
          </p:cNvPr>
          <p:cNvPicPr>
            <a:picLocks noChangeAspect="1"/>
          </p:cNvPicPr>
          <p:nvPr/>
        </p:nvPicPr>
        <p:blipFill>
          <a:blip r:embed="rId3"/>
          <a:stretch>
            <a:fillRect/>
          </a:stretch>
        </p:blipFill>
        <p:spPr>
          <a:xfrm>
            <a:off x="947827" y="397335"/>
            <a:ext cx="6835589" cy="6477000"/>
          </a:xfrm>
          <a:prstGeom prst="rect">
            <a:avLst/>
          </a:prstGeom>
        </p:spPr>
      </p:pic>
      <p:grpSp>
        <p:nvGrpSpPr>
          <p:cNvPr id="24" name="Group 23">
            <a:extLst>
              <a:ext uri="{FF2B5EF4-FFF2-40B4-BE49-F238E27FC236}">
                <a16:creationId xmlns:a16="http://schemas.microsoft.com/office/drawing/2014/main" id="{B4B1ACDD-55F6-454A-A503-9629F5F0B7DB}"/>
              </a:ext>
            </a:extLst>
          </p:cNvPr>
          <p:cNvGrpSpPr/>
          <p:nvPr/>
        </p:nvGrpSpPr>
        <p:grpSpPr>
          <a:xfrm>
            <a:off x="2590804" y="3505200"/>
            <a:ext cx="9060774" cy="3285666"/>
            <a:chOff x="2590804" y="3606798"/>
            <a:chExt cx="9060774" cy="3285666"/>
          </a:xfrm>
        </p:grpSpPr>
        <p:sp>
          <p:nvSpPr>
            <p:cNvPr id="18" name="Rectangle 17">
              <a:extLst>
                <a:ext uri="{FF2B5EF4-FFF2-40B4-BE49-F238E27FC236}">
                  <a16:creationId xmlns:a16="http://schemas.microsoft.com/office/drawing/2014/main" id="{F42FFC67-ECC9-8F4B-9183-CA0605AF11A7}"/>
                </a:ext>
              </a:extLst>
            </p:cNvPr>
            <p:cNvSpPr/>
            <p:nvPr/>
          </p:nvSpPr>
          <p:spPr>
            <a:xfrm>
              <a:off x="2590804" y="3606798"/>
              <a:ext cx="9060774" cy="328566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DA47DB1A-ABDB-3E4E-9F98-734637A3E41A}"/>
                </a:ext>
              </a:extLst>
            </p:cNvPr>
            <p:cNvGrpSpPr/>
            <p:nvPr/>
          </p:nvGrpSpPr>
          <p:grpSpPr>
            <a:xfrm>
              <a:off x="2773369" y="3725333"/>
              <a:ext cx="8730320" cy="3167131"/>
              <a:chOff x="2773369" y="3725333"/>
              <a:chExt cx="8730320" cy="3167131"/>
            </a:xfrm>
          </p:grpSpPr>
          <p:pic>
            <p:nvPicPr>
              <p:cNvPr id="17" name="Picture 16" descr="Diagram&#10;&#10;Description automatically generated with medium confidence">
                <a:extLst>
                  <a:ext uri="{FF2B5EF4-FFF2-40B4-BE49-F238E27FC236}">
                    <a16:creationId xmlns:a16="http://schemas.microsoft.com/office/drawing/2014/main" id="{0360F639-E764-434D-830A-D3699BB4F430}"/>
                  </a:ext>
                </a:extLst>
              </p:cNvPr>
              <p:cNvPicPr>
                <a:picLocks noChangeAspect="1"/>
              </p:cNvPicPr>
              <p:nvPr/>
            </p:nvPicPr>
            <p:blipFill rotWithShape="1">
              <a:blip r:embed="rId4"/>
              <a:srcRect l="24305" t="2657" r="31330" b="70617"/>
              <a:stretch/>
            </p:blipFill>
            <p:spPr>
              <a:xfrm>
                <a:off x="2773369" y="3725333"/>
                <a:ext cx="8545476" cy="2895598"/>
              </a:xfrm>
              <a:prstGeom prst="rect">
                <a:avLst/>
              </a:prstGeom>
            </p:spPr>
          </p:pic>
          <p:sp>
            <p:nvSpPr>
              <p:cNvPr id="19" name="TextBox 18">
                <a:extLst>
                  <a:ext uri="{FF2B5EF4-FFF2-40B4-BE49-F238E27FC236}">
                    <a16:creationId xmlns:a16="http://schemas.microsoft.com/office/drawing/2014/main" id="{4B1DF1A7-D84E-7B42-AA6B-0C5D05B2A32D}"/>
                  </a:ext>
                </a:extLst>
              </p:cNvPr>
              <p:cNvSpPr txBox="1"/>
              <p:nvPr/>
            </p:nvSpPr>
            <p:spPr>
              <a:xfrm rot="5400000">
                <a:off x="10545631" y="5007686"/>
                <a:ext cx="1577562" cy="338554"/>
              </a:xfrm>
              <a:prstGeom prst="rect">
                <a:avLst/>
              </a:prstGeom>
              <a:noFill/>
            </p:spPr>
            <p:txBody>
              <a:bodyPr wrap="square" rtlCol="0">
                <a:spAutoFit/>
              </a:bodyPr>
              <a:lstStyle/>
              <a:p>
                <a:r>
                  <a:rPr lang="en-US" sz="1600" dirty="0"/>
                  <a:t>Velocity (m/s)</a:t>
                </a:r>
              </a:p>
            </p:txBody>
          </p:sp>
          <p:sp>
            <p:nvSpPr>
              <p:cNvPr id="20" name="TextBox 19">
                <a:extLst>
                  <a:ext uri="{FF2B5EF4-FFF2-40B4-BE49-F238E27FC236}">
                    <a16:creationId xmlns:a16="http://schemas.microsoft.com/office/drawing/2014/main" id="{FAD59C48-1ED5-AA4A-9F69-14005478FD81}"/>
                  </a:ext>
                </a:extLst>
              </p:cNvPr>
              <p:cNvSpPr txBox="1"/>
              <p:nvPr/>
            </p:nvSpPr>
            <p:spPr>
              <a:xfrm>
                <a:off x="5588002" y="6553910"/>
                <a:ext cx="2818308" cy="338554"/>
              </a:xfrm>
              <a:prstGeom prst="rect">
                <a:avLst/>
              </a:prstGeom>
              <a:noFill/>
            </p:spPr>
            <p:txBody>
              <a:bodyPr wrap="square" rtlCol="0">
                <a:spAutoFit/>
              </a:bodyPr>
              <a:lstStyle/>
              <a:p>
                <a:r>
                  <a:rPr lang="en-US" sz="1600" dirty="0"/>
                  <a:t>Distance along array (km)</a:t>
                </a:r>
              </a:p>
            </p:txBody>
          </p:sp>
          <p:sp>
            <p:nvSpPr>
              <p:cNvPr id="21" name="TextBox 20">
                <a:extLst>
                  <a:ext uri="{FF2B5EF4-FFF2-40B4-BE49-F238E27FC236}">
                    <a16:creationId xmlns:a16="http://schemas.microsoft.com/office/drawing/2014/main" id="{2A17CDEB-A301-C24A-A293-38742BEFFD08}"/>
                  </a:ext>
                </a:extLst>
              </p:cNvPr>
              <p:cNvSpPr txBox="1"/>
              <p:nvPr/>
            </p:nvSpPr>
            <p:spPr>
              <a:xfrm rot="16200000">
                <a:off x="2525929" y="4667036"/>
                <a:ext cx="833435" cy="338554"/>
              </a:xfrm>
              <a:prstGeom prst="rect">
                <a:avLst/>
              </a:prstGeom>
              <a:noFill/>
            </p:spPr>
            <p:txBody>
              <a:bodyPr wrap="square" rtlCol="0">
                <a:spAutoFit/>
              </a:bodyPr>
              <a:lstStyle/>
              <a:p>
                <a:r>
                  <a:rPr lang="en-US" sz="1600" dirty="0"/>
                  <a:t>Z (m)</a:t>
                </a:r>
              </a:p>
            </p:txBody>
          </p:sp>
        </p:grpSp>
      </p:grpSp>
      <p:grpSp>
        <p:nvGrpSpPr>
          <p:cNvPr id="15" name="Group 14">
            <a:extLst>
              <a:ext uri="{FF2B5EF4-FFF2-40B4-BE49-F238E27FC236}">
                <a16:creationId xmlns:a16="http://schemas.microsoft.com/office/drawing/2014/main" id="{D67AA48A-39D2-054E-8833-3D03A1214117}"/>
              </a:ext>
            </a:extLst>
          </p:cNvPr>
          <p:cNvGrpSpPr/>
          <p:nvPr/>
        </p:nvGrpSpPr>
        <p:grpSpPr>
          <a:xfrm>
            <a:off x="-2744643" y="0"/>
            <a:ext cx="3708401" cy="6858000"/>
            <a:chOff x="-2744643" y="0"/>
            <a:chExt cx="3708401" cy="6858000"/>
          </a:xfrm>
        </p:grpSpPr>
        <p:sp>
          <p:nvSpPr>
            <p:cNvPr id="4" name="Rectangle 3">
              <a:extLst>
                <a:ext uri="{FF2B5EF4-FFF2-40B4-BE49-F238E27FC236}">
                  <a16:creationId xmlns:a16="http://schemas.microsoft.com/office/drawing/2014/main" id="{32431E9D-59AE-3147-A369-AC16890EC30C}"/>
                </a:ext>
              </a:extLst>
            </p:cNvPr>
            <p:cNvSpPr/>
            <p:nvPr/>
          </p:nvSpPr>
          <p:spPr>
            <a:xfrm>
              <a:off x="-2744643" y="0"/>
              <a:ext cx="272626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hlinkClick r:id="rId5" action="ppaction://hlinksldjump"/>
              <a:extLst>
                <a:ext uri="{FF2B5EF4-FFF2-40B4-BE49-F238E27FC236}">
                  <a16:creationId xmlns:a16="http://schemas.microsoft.com/office/drawing/2014/main" id="{39BBC328-53CD-BF4E-A166-B8F5C8A3D19B}"/>
                </a:ext>
              </a:extLst>
            </p:cNvPr>
            <p:cNvSpPr/>
            <p:nvPr/>
          </p:nvSpPr>
          <p:spPr>
            <a:xfrm>
              <a:off x="-2566843" y="1219201"/>
              <a:ext cx="2370667" cy="626533"/>
            </a:xfrm>
            <a:prstGeom prst="roundRect">
              <a:avLst/>
            </a:prstGeom>
            <a:solidFill>
              <a:schemeClr val="accent6">
                <a:lumMod val="40000"/>
                <a:lumOff val="60000"/>
              </a:scheme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Background</a:t>
              </a:r>
            </a:p>
          </p:txBody>
        </p:sp>
        <p:sp>
          <p:nvSpPr>
            <p:cNvPr id="7" name="Rounded Rectangle 6">
              <a:hlinkClick r:id="rId6" action="ppaction://hlinksldjump"/>
              <a:extLst>
                <a:ext uri="{FF2B5EF4-FFF2-40B4-BE49-F238E27FC236}">
                  <a16:creationId xmlns:a16="http://schemas.microsoft.com/office/drawing/2014/main" id="{DB58289D-2CF9-7C41-8D54-149B72D99C25}"/>
                </a:ext>
              </a:extLst>
            </p:cNvPr>
            <p:cNvSpPr/>
            <p:nvPr/>
          </p:nvSpPr>
          <p:spPr>
            <a:xfrm>
              <a:off x="-2566843" y="2015067"/>
              <a:ext cx="2370667" cy="626533"/>
            </a:xfrm>
            <a:prstGeom prst="roundRect">
              <a:avLst/>
            </a:prstGeom>
            <a:solidFill>
              <a:schemeClr val="accent4">
                <a:lumMod val="20000"/>
                <a:lumOff val="8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Methods</a:t>
              </a:r>
            </a:p>
          </p:txBody>
        </p:sp>
        <p:sp>
          <p:nvSpPr>
            <p:cNvPr id="8" name="Rounded Rectangle 7">
              <a:hlinkClick r:id="rId7" action="ppaction://hlinksldjump"/>
              <a:extLst>
                <a:ext uri="{FF2B5EF4-FFF2-40B4-BE49-F238E27FC236}">
                  <a16:creationId xmlns:a16="http://schemas.microsoft.com/office/drawing/2014/main" id="{9BE8ECD6-26F6-974F-ADD1-CCDFBDFE44FA}"/>
                </a:ext>
              </a:extLst>
            </p:cNvPr>
            <p:cNvSpPr/>
            <p:nvPr/>
          </p:nvSpPr>
          <p:spPr>
            <a:xfrm>
              <a:off x="-2566843" y="2810933"/>
              <a:ext cx="2370667" cy="626533"/>
            </a:xfrm>
            <a:prstGeom prst="roundRect">
              <a:avLst/>
            </a:prstGeom>
            <a:solidFill>
              <a:srgbClr val="F3B2D7"/>
            </a:solidFill>
            <a:ln w="3810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Animations</a:t>
              </a:r>
            </a:p>
          </p:txBody>
        </p:sp>
        <p:sp>
          <p:nvSpPr>
            <p:cNvPr id="9" name="Rounded Rectangle 8">
              <a:hlinkClick r:id="rId8" action="ppaction://hlinksldjump"/>
              <a:extLst>
                <a:ext uri="{FF2B5EF4-FFF2-40B4-BE49-F238E27FC236}">
                  <a16:creationId xmlns:a16="http://schemas.microsoft.com/office/drawing/2014/main" id="{CCF6624B-CA66-CF45-954A-ED7F57644AC9}"/>
                </a:ext>
              </a:extLst>
            </p:cNvPr>
            <p:cNvSpPr/>
            <p:nvPr/>
          </p:nvSpPr>
          <p:spPr>
            <a:xfrm>
              <a:off x="-2566843" y="3606799"/>
              <a:ext cx="2370667" cy="626533"/>
            </a:xfrm>
            <a:prstGeom prst="roundRect">
              <a:avLst/>
            </a:prstGeom>
            <a:solidFill>
              <a:srgbClr val="C5AFE3"/>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Subinertial variability</a:t>
              </a:r>
            </a:p>
          </p:txBody>
        </p:sp>
        <p:sp>
          <p:nvSpPr>
            <p:cNvPr id="10" name="Rounded Rectangle 9">
              <a:hlinkClick r:id="rId9" action="ppaction://hlinksldjump"/>
              <a:extLst>
                <a:ext uri="{FF2B5EF4-FFF2-40B4-BE49-F238E27FC236}">
                  <a16:creationId xmlns:a16="http://schemas.microsoft.com/office/drawing/2014/main" id="{B0ADE860-4FC5-2641-9ACB-68BBF6183AFC}"/>
                </a:ext>
              </a:extLst>
            </p:cNvPr>
            <p:cNvSpPr/>
            <p:nvPr/>
          </p:nvSpPr>
          <p:spPr>
            <a:xfrm>
              <a:off x="-2566843" y="4402665"/>
              <a:ext cx="2370667" cy="626533"/>
            </a:xfrm>
            <a:prstGeom prst="roundRect">
              <a:avLst/>
            </a:prstGeom>
            <a:solidFill>
              <a:schemeClr val="accent3">
                <a:lumMod val="20000"/>
                <a:lumOff val="8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Wind forcing</a:t>
              </a:r>
            </a:p>
          </p:txBody>
        </p:sp>
        <p:sp>
          <p:nvSpPr>
            <p:cNvPr id="11" name="Rounded Rectangle 10">
              <a:hlinkClick r:id="rId10" action="ppaction://hlinksldjump"/>
              <a:extLst>
                <a:ext uri="{FF2B5EF4-FFF2-40B4-BE49-F238E27FC236}">
                  <a16:creationId xmlns:a16="http://schemas.microsoft.com/office/drawing/2014/main" id="{9FB16A14-6870-E74C-86CF-DBD8A2EDEC98}"/>
                </a:ext>
              </a:extLst>
            </p:cNvPr>
            <p:cNvSpPr/>
            <p:nvPr/>
          </p:nvSpPr>
          <p:spPr>
            <a:xfrm>
              <a:off x="-2566843" y="5198531"/>
              <a:ext cx="2370667" cy="626533"/>
            </a:xfrm>
            <a:prstGeom prst="roundRect">
              <a:avLst/>
            </a:prstGeom>
            <a:solidFill>
              <a:schemeClr val="accent2">
                <a:lumMod val="40000"/>
                <a:lumOff val="6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Theory</a:t>
              </a:r>
            </a:p>
          </p:txBody>
        </p:sp>
        <p:sp>
          <p:nvSpPr>
            <p:cNvPr id="12" name="Rounded Rectangle 11">
              <a:hlinkClick r:id="rId11" action="ppaction://hlinksldjump"/>
              <a:extLst>
                <a:ext uri="{FF2B5EF4-FFF2-40B4-BE49-F238E27FC236}">
                  <a16:creationId xmlns:a16="http://schemas.microsoft.com/office/drawing/2014/main" id="{23ED86ED-3811-CB47-A531-EA10122EF87D}"/>
                </a:ext>
              </a:extLst>
            </p:cNvPr>
            <p:cNvSpPr/>
            <p:nvPr/>
          </p:nvSpPr>
          <p:spPr>
            <a:xfrm>
              <a:off x="-2566843" y="5994397"/>
              <a:ext cx="2370667" cy="626533"/>
            </a:xfrm>
            <a:prstGeom prst="roundRect">
              <a:avLst/>
            </a:prstGeom>
            <a:solidFill>
              <a:srgbClr val="D4D6B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Links</a:t>
              </a:r>
            </a:p>
          </p:txBody>
        </p:sp>
        <p:sp>
          <p:nvSpPr>
            <p:cNvPr id="13" name="Rounded Rectangle 12">
              <a:extLst>
                <a:ext uri="{FF2B5EF4-FFF2-40B4-BE49-F238E27FC236}">
                  <a16:creationId xmlns:a16="http://schemas.microsoft.com/office/drawing/2014/main" id="{CFF882AE-DCB8-8044-AF14-3705BD9F2733}"/>
                </a:ext>
              </a:extLst>
            </p:cNvPr>
            <p:cNvSpPr/>
            <p:nvPr/>
          </p:nvSpPr>
          <p:spPr>
            <a:xfrm>
              <a:off x="354158" y="372534"/>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A7E1B927-234D-9448-AF4A-E2F153E4DB87}"/>
                </a:ext>
              </a:extLst>
            </p:cNvPr>
            <p:cNvSpPr/>
            <p:nvPr/>
          </p:nvSpPr>
          <p:spPr>
            <a:xfrm>
              <a:off x="354158" y="491068"/>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6CAB92D9-C8EB-6640-9E1D-D59AAED82852}"/>
                </a:ext>
              </a:extLst>
            </p:cNvPr>
            <p:cNvSpPr/>
            <p:nvPr/>
          </p:nvSpPr>
          <p:spPr>
            <a:xfrm>
              <a:off x="354158" y="609601"/>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3C8B75B7-3B2C-C447-92F6-72CCD97BC682}"/>
                </a:ext>
              </a:extLst>
            </p:cNvPr>
            <p:cNvGrpSpPr/>
            <p:nvPr/>
          </p:nvGrpSpPr>
          <p:grpSpPr>
            <a:xfrm>
              <a:off x="-2290166" y="339643"/>
              <a:ext cx="2043190" cy="584775"/>
              <a:chOff x="3486519" y="1406443"/>
              <a:chExt cx="2043190" cy="584775"/>
            </a:xfrm>
          </p:grpSpPr>
          <p:sp>
            <p:nvSpPr>
              <p:cNvPr id="40" name="TextBox 39">
                <a:extLst>
                  <a:ext uri="{FF2B5EF4-FFF2-40B4-BE49-F238E27FC236}">
                    <a16:creationId xmlns:a16="http://schemas.microsoft.com/office/drawing/2014/main" id="{B38C7C4A-9C6B-5A43-AD81-E21C174322F4}"/>
                  </a:ext>
                </a:extLst>
              </p:cNvPr>
              <p:cNvSpPr txBox="1"/>
              <p:nvPr/>
            </p:nvSpPr>
            <p:spPr>
              <a:xfrm>
                <a:off x="4253664" y="1406443"/>
                <a:ext cx="1276045" cy="584775"/>
              </a:xfrm>
              <a:prstGeom prst="rect">
                <a:avLst/>
              </a:prstGeom>
              <a:noFill/>
            </p:spPr>
            <p:txBody>
              <a:bodyPr wrap="square" rtlCol="0">
                <a:spAutoFit/>
              </a:bodyPr>
              <a:lstStyle/>
              <a:p>
                <a:r>
                  <a:rPr lang="en-US" sz="3200" b="1" dirty="0">
                    <a:solidFill>
                      <a:schemeClr val="bg1"/>
                    </a:solidFill>
                  </a:rPr>
                  <a:t>Home</a:t>
                </a:r>
              </a:p>
            </p:txBody>
          </p:sp>
          <p:sp>
            <p:nvSpPr>
              <p:cNvPr id="3" name="Oval 2">
                <a:hlinkClick r:id="rId12" action="ppaction://hlinksldjump"/>
                <a:extLst>
                  <a:ext uri="{FF2B5EF4-FFF2-40B4-BE49-F238E27FC236}">
                    <a16:creationId xmlns:a16="http://schemas.microsoft.com/office/drawing/2014/main" id="{E2566841-7F5C-BA46-85EE-04923E0B1118}"/>
                  </a:ext>
                </a:extLst>
              </p:cNvPr>
              <p:cNvSpPr/>
              <p:nvPr/>
            </p:nvSpPr>
            <p:spPr>
              <a:xfrm>
                <a:off x="3486519" y="1487762"/>
                <a:ext cx="775697" cy="438912"/>
              </a:xfrm>
              <a:prstGeom prst="ellipse">
                <a:avLst/>
              </a:prstGeom>
              <a:blipFill>
                <a:blip r:embed="rId13"/>
                <a:stretch>
                  <a:fillRect l="-197551" t="-345834" r="-244702" b="-125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a:hlinkClick r:id="rId12" action="ppaction://hlinksldjump"/>
              <a:extLst>
                <a:ext uri="{FF2B5EF4-FFF2-40B4-BE49-F238E27FC236}">
                  <a16:creationId xmlns:a16="http://schemas.microsoft.com/office/drawing/2014/main" id="{46614151-97FF-8840-BC30-E256AAC7F4C7}"/>
                </a:ext>
              </a:extLst>
            </p:cNvPr>
            <p:cNvSpPr/>
            <p:nvPr/>
          </p:nvSpPr>
          <p:spPr>
            <a:xfrm>
              <a:off x="-1412947" y="199813"/>
              <a:ext cx="1136952" cy="8127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TextBox 24">
            <a:extLst>
              <a:ext uri="{FF2B5EF4-FFF2-40B4-BE49-F238E27FC236}">
                <a16:creationId xmlns:a16="http://schemas.microsoft.com/office/drawing/2014/main" id="{C3FE3A12-D253-CD42-8836-57DD92CD36E7}"/>
              </a:ext>
            </a:extLst>
          </p:cNvPr>
          <p:cNvSpPr txBox="1"/>
          <p:nvPr/>
        </p:nvSpPr>
        <p:spPr>
          <a:xfrm>
            <a:off x="8067980" y="384388"/>
            <a:ext cx="3769861" cy="2985433"/>
          </a:xfrm>
          <a:prstGeom prst="rect">
            <a:avLst/>
          </a:prstGeom>
          <a:noFill/>
        </p:spPr>
        <p:txBody>
          <a:bodyPr wrap="square" rtlCol="0">
            <a:spAutoFit/>
          </a:bodyPr>
          <a:lstStyle/>
          <a:p>
            <a:r>
              <a:rPr lang="en-US" sz="2400" dirty="0"/>
              <a:t>We extracted the velocity information along the </a:t>
            </a:r>
            <a:r>
              <a:rPr lang="en-US" sz="2400" dirty="0" err="1"/>
              <a:t>Kögur</a:t>
            </a:r>
            <a:r>
              <a:rPr lang="en-US" sz="2400" dirty="0"/>
              <a:t> array and calculated the velocity orthogonal to the section. </a:t>
            </a:r>
          </a:p>
          <a:p>
            <a:endParaRPr lang="en-US" sz="1400" dirty="0"/>
          </a:p>
          <a:p>
            <a:r>
              <a:rPr lang="en-US" i="1" dirty="0"/>
              <a:t>One panel is model output, the other is based on mooring data. Which is which…?</a:t>
            </a:r>
          </a:p>
        </p:txBody>
      </p:sp>
      <p:sp>
        <p:nvSpPr>
          <p:cNvPr id="31" name="Curved Left Arrow 30">
            <a:hlinkClick r:id="rId14" action="ppaction://hlinksldjump"/>
            <a:extLst>
              <a:ext uri="{FF2B5EF4-FFF2-40B4-BE49-F238E27FC236}">
                <a16:creationId xmlns:a16="http://schemas.microsoft.com/office/drawing/2014/main" id="{6BFAF0D1-E7A5-9E4E-9BB1-BD76401BFB89}"/>
              </a:ext>
            </a:extLst>
          </p:cNvPr>
          <p:cNvSpPr/>
          <p:nvPr/>
        </p:nvSpPr>
        <p:spPr>
          <a:xfrm>
            <a:off x="11750705" y="6422898"/>
            <a:ext cx="312142" cy="262024"/>
          </a:xfrm>
          <a:prstGeom prst="curvedLeftArrow">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9819576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63" presetClass="path" presetSubtype="0" accel="50000" decel="50000" fill="hold" nodeType="clickEffect">
                                  <p:stCondLst>
                                    <p:cond delay="0"/>
                                  </p:stCondLst>
                                  <p:childTnLst>
                                    <p:animMotion origin="layout" path="M -3.125E-6 0 L 0.22357 0 " pathEditMode="relative" rAng="0" ptsTypes="AA">
                                      <p:cBhvr>
                                        <p:cTn id="6" dur="1000" fill="hold"/>
                                        <p:tgtEl>
                                          <p:spTgt spid="15"/>
                                        </p:tgtEl>
                                        <p:attrNameLst>
                                          <p:attrName>ppt_x</p:attrName>
                                          <p:attrName>ppt_y</p:attrName>
                                        </p:attrNameLst>
                                      </p:cBhvr>
                                      <p:rCtr x="11172" y="0"/>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22357 0 L -3.125E-6 0 " pathEditMode="relative" rAng="0" ptsTypes="AA">
                                      <p:cBhvr>
                                        <p:cTn id="10" dur="1000" fill="hold"/>
                                        <p:tgtEl>
                                          <p:spTgt spid="15"/>
                                        </p:tgtEl>
                                        <p:attrNameLst>
                                          <p:attrName>ppt_x</p:attrName>
                                          <p:attrName>ppt_y</p:attrName>
                                        </p:attrNameLst>
                                      </p:cBhvr>
                                      <p:rCtr x="-11185" y="0"/>
                                    </p:animMotion>
                                  </p:childTnLst>
                                </p:cTn>
                              </p:par>
                            </p:childTnLst>
                          </p:cTn>
                        </p:par>
                      </p:childTnLst>
                    </p:cTn>
                  </p:par>
                </p:childTnLst>
              </p:cTn>
              <p:nextCondLst>
                <p:cond evt="onClick" delay="0">
                  <p:tgtEl>
                    <p:spTgt spid="15"/>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alpha val="50000"/>
          </a:schemeClr>
        </a:solidFill>
        <a:effectLst/>
      </p:bgPr>
    </p:bg>
    <p:spTree>
      <p:nvGrpSpPr>
        <p:cNvPr id="1" name=""/>
        <p:cNvGrpSpPr/>
        <p:nvPr/>
      </p:nvGrpSpPr>
      <p:grpSpPr>
        <a:xfrm>
          <a:off x="0" y="0"/>
          <a:ext cx="0" cy="0"/>
          <a:chOff x="0" y="0"/>
          <a:chExt cx="0" cy="0"/>
        </a:xfrm>
      </p:grpSpPr>
      <p:pic>
        <p:nvPicPr>
          <p:cNvPr id="23" name="Picture 22" descr="Map&#10;&#10;Description automatically generated">
            <a:extLst>
              <a:ext uri="{FF2B5EF4-FFF2-40B4-BE49-F238E27FC236}">
                <a16:creationId xmlns:a16="http://schemas.microsoft.com/office/drawing/2014/main" id="{4D78A9D5-6E7E-8943-AB56-43DA2F144DFD}"/>
              </a:ext>
            </a:extLst>
          </p:cNvPr>
          <p:cNvPicPr>
            <a:picLocks noChangeAspect="1"/>
          </p:cNvPicPr>
          <p:nvPr/>
        </p:nvPicPr>
        <p:blipFill>
          <a:blip r:embed="rId2"/>
          <a:stretch>
            <a:fillRect/>
          </a:stretch>
        </p:blipFill>
        <p:spPr>
          <a:xfrm>
            <a:off x="945505" y="390498"/>
            <a:ext cx="6835589" cy="6477000"/>
          </a:xfrm>
          <a:prstGeom prst="rect">
            <a:avLst/>
          </a:prstGeom>
        </p:spPr>
      </p:pic>
      <p:grpSp>
        <p:nvGrpSpPr>
          <p:cNvPr id="15" name="Group 14">
            <a:extLst>
              <a:ext uri="{FF2B5EF4-FFF2-40B4-BE49-F238E27FC236}">
                <a16:creationId xmlns:a16="http://schemas.microsoft.com/office/drawing/2014/main" id="{D67AA48A-39D2-054E-8833-3D03A1214117}"/>
              </a:ext>
            </a:extLst>
          </p:cNvPr>
          <p:cNvGrpSpPr/>
          <p:nvPr/>
        </p:nvGrpSpPr>
        <p:grpSpPr>
          <a:xfrm>
            <a:off x="-2744643" y="0"/>
            <a:ext cx="3708401" cy="6858000"/>
            <a:chOff x="-2744643" y="0"/>
            <a:chExt cx="3708401" cy="6858000"/>
          </a:xfrm>
        </p:grpSpPr>
        <p:sp>
          <p:nvSpPr>
            <p:cNvPr id="4" name="Rectangle 3">
              <a:extLst>
                <a:ext uri="{FF2B5EF4-FFF2-40B4-BE49-F238E27FC236}">
                  <a16:creationId xmlns:a16="http://schemas.microsoft.com/office/drawing/2014/main" id="{32431E9D-59AE-3147-A369-AC16890EC30C}"/>
                </a:ext>
              </a:extLst>
            </p:cNvPr>
            <p:cNvSpPr/>
            <p:nvPr/>
          </p:nvSpPr>
          <p:spPr>
            <a:xfrm>
              <a:off x="-2744643" y="0"/>
              <a:ext cx="272626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hlinkClick r:id="rId3" action="ppaction://hlinksldjump"/>
              <a:extLst>
                <a:ext uri="{FF2B5EF4-FFF2-40B4-BE49-F238E27FC236}">
                  <a16:creationId xmlns:a16="http://schemas.microsoft.com/office/drawing/2014/main" id="{39BBC328-53CD-BF4E-A166-B8F5C8A3D19B}"/>
                </a:ext>
              </a:extLst>
            </p:cNvPr>
            <p:cNvSpPr/>
            <p:nvPr/>
          </p:nvSpPr>
          <p:spPr>
            <a:xfrm>
              <a:off x="-2566843" y="1219201"/>
              <a:ext cx="2370667" cy="626533"/>
            </a:xfrm>
            <a:prstGeom prst="roundRect">
              <a:avLst/>
            </a:prstGeom>
            <a:solidFill>
              <a:schemeClr val="accent6">
                <a:lumMod val="40000"/>
                <a:lumOff val="60000"/>
              </a:scheme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Background</a:t>
              </a:r>
            </a:p>
          </p:txBody>
        </p:sp>
        <p:sp>
          <p:nvSpPr>
            <p:cNvPr id="7" name="Rounded Rectangle 6">
              <a:hlinkClick r:id="rId4" action="ppaction://hlinksldjump"/>
              <a:extLst>
                <a:ext uri="{FF2B5EF4-FFF2-40B4-BE49-F238E27FC236}">
                  <a16:creationId xmlns:a16="http://schemas.microsoft.com/office/drawing/2014/main" id="{DB58289D-2CF9-7C41-8D54-149B72D99C25}"/>
                </a:ext>
              </a:extLst>
            </p:cNvPr>
            <p:cNvSpPr/>
            <p:nvPr/>
          </p:nvSpPr>
          <p:spPr>
            <a:xfrm>
              <a:off x="-2566843" y="2015067"/>
              <a:ext cx="2370667" cy="626533"/>
            </a:xfrm>
            <a:prstGeom prst="roundRect">
              <a:avLst/>
            </a:prstGeom>
            <a:solidFill>
              <a:schemeClr val="accent4">
                <a:lumMod val="20000"/>
                <a:lumOff val="8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Methods</a:t>
              </a:r>
            </a:p>
          </p:txBody>
        </p:sp>
        <p:sp>
          <p:nvSpPr>
            <p:cNvPr id="8" name="Rounded Rectangle 7">
              <a:hlinkClick r:id="rId5" action="ppaction://hlinksldjump"/>
              <a:extLst>
                <a:ext uri="{FF2B5EF4-FFF2-40B4-BE49-F238E27FC236}">
                  <a16:creationId xmlns:a16="http://schemas.microsoft.com/office/drawing/2014/main" id="{9BE8ECD6-26F6-974F-ADD1-CCDFBDFE44FA}"/>
                </a:ext>
              </a:extLst>
            </p:cNvPr>
            <p:cNvSpPr/>
            <p:nvPr/>
          </p:nvSpPr>
          <p:spPr>
            <a:xfrm>
              <a:off x="-2566843" y="2810933"/>
              <a:ext cx="2370667" cy="626533"/>
            </a:xfrm>
            <a:prstGeom prst="roundRect">
              <a:avLst/>
            </a:prstGeom>
            <a:solidFill>
              <a:srgbClr val="F3B2D7"/>
            </a:solidFill>
            <a:ln w="3810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Animations</a:t>
              </a:r>
            </a:p>
          </p:txBody>
        </p:sp>
        <p:sp>
          <p:nvSpPr>
            <p:cNvPr id="9" name="Rounded Rectangle 8">
              <a:hlinkClick r:id="rId6" action="ppaction://hlinksldjump"/>
              <a:extLst>
                <a:ext uri="{FF2B5EF4-FFF2-40B4-BE49-F238E27FC236}">
                  <a16:creationId xmlns:a16="http://schemas.microsoft.com/office/drawing/2014/main" id="{CCF6624B-CA66-CF45-954A-ED7F57644AC9}"/>
                </a:ext>
              </a:extLst>
            </p:cNvPr>
            <p:cNvSpPr/>
            <p:nvPr/>
          </p:nvSpPr>
          <p:spPr>
            <a:xfrm>
              <a:off x="-2566843" y="3606799"/>
              <a:ext cx="2370667" cy="626533"/>
            </a:xfrm>
            <a:prstGeom prst="roundRect">
              <a:avLst/>
            </a:prstGeom>
            <a:solidFill>
              <a:srgbClr val="C5AFE3"/>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Subinertial variability</a:t>
              </a:r>
            </a:p>
          </p:txBody>
        </p:sp>
        <p:sp>
          <p:nvSpPr>
            <p:cNvPr id="10" name="Rounded Rectangle 9">
              <a:hlinkClick r:id="rId7" action="ppaction://hlinksldjump"/>
              <a:extLst>
                <a:ext uri="{FF2B5EF4-FFF2-40B4-BE49-F238E27FC236}">
                  <a16:creationId xmlns:a16="http://schemas.microsoft.com/office/drawing/2014/main" id="{B0ADE860-4FC5-2641-9ACB-68BBF6183AFC}"/>
                </a:ext>
              </a:extLst>
            </p:cNvPr>
            <p:cNvSpPr/>
            <p:nvPr/>
          </p:nvSpPr>
          <p:spPr>
            <a:xfrm>
              <a:off x="-2566843" y="4402665"/>
              <a:ext cx="2370667" cy="626533"/>
            </a:xfrm>
            <a:prstGeom prst="roundRect">
              <a:avLst/>
            </a:prstGeom>
            <a:solidFill>
              <a:schemeClr val="accent3">
                <a:lumMod val="20000"/>
                <a:lumOff val="8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Wind forcing</a:t>
              </a:r>
            </a:p>
          </p:txBody>
        </p:sp>
        <p:sp>
          <p:nvSpPr>
            <p:cNvPr id="11" name="Rounded Rectangle 10">
              <a:hlinkClick r:id="rId8" action="ppaction://hlinksldjump"/>
              <a:extLst>
                <a:ext uri="{FF2B5EF4-FFF2-40B4-BE49-F238E27FC236}">
                  <a16:creationId xmlns:a16="http://schemas.microsoft.com/office/drawing/2014/main" id="{9FB16A14-6870-E74C-86CF-DBD8A2EDEC98}"/>
                </a:ext>
              </a:extLst>
            </p:cNvPr>
            <p:cNvSpPr/>
            <p:nvPr/>
          </p:nvSpPr>
          <p:spPr>
            <a:xfrm>
              <a:off x="-2566843" y="5198531"/>
              <a:ext cx="2370667" cy="626533"/>
            </a:xfrm>
            <a:prstGeom prst="roundRect">
              <a:avLst/>
            </a:prstGeom>
            <a:solidFill>
              <a:schemeClr val="accent2">
                <a:lumMod val="40000"/>
                <a:lumOff val="6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Theory</a:t>
              </a:r>
            </a:p>
          </p:txBody>
        </p:sp>
        <p:sp>
          <p:nvSpPr>
            <p:cNvPr id="12" name="Rounded Rectangle 11">
              <a:hlinkClick r:id="rId9" action="ppaction://hlinksldjump"/>
              <a:extLst>
                <a:ext uri="{FF2B5EF4-FFF2-40B4-BE49-F238E27FC236}">
                  <a16:creationId xmlns:a16="http://schemas.microsoft.com/office/drawing/2014/main" id="{23ED86ED-3811-CB47-A531-EA10122EF87D}"/>
                </a:ext>
              </a:extLst>
            </p:cNvPr>
            <p:cNvSpPr/>
            <p:nvPr/>
          </p:nvSpPr>
          <p:spPr>
            <a:xfrm>
              <a:off x="-2566843" y="5994397"/>
              <a:ext cx="2370667" cy="626533"/>
            </a:xfrm>
            <a:prstGeom prst="roundRect">
              <a:avLst/>
            </a:prstGeom>
            <a:solidFill>
              <a:srgbClr val="D4D6B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Links</a:t>
              </a:r>
            </a:p>
          </p:txBody>
        </p:sp>
        <p:sp>
          <p:nvSpPr>
            <p:cNvPr id="13" name="Rounded Rectangle 12">
              <a:extLst>
                <a:ext uri="{FF2B5EF4-FFF2-40B4-BE49-F238E27FC236}">
                  <a16:creationId xmlns:a16="http://schemas.microsoft.com/office/drawing/2014/main" id="{CFF882AE-DCB8-8044-AF14-3705BD9F2733}"/>
                </a:ext>
              </a:extLst>
            </p:cNvPr>
            <p:cNvSpPr/>
            <p:nvPr/>
          </p:nvSpPr>
          <p:spPr>
            <a:xfrm>
              <a:off x="354158" y="372534"/>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A7E1B927-234D-9448-AF4A-E2F153E4DB87}"/>
                </a:ext>
              </a:extLst>
            </p:cNvPr>
            <p:cNvSpPr/>
            <p:nvPr/>
          </p:nvSpPr>
          <p:spPr>
            <a:xfrm>
              <a:off x="354158" y="491068"/>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6CAB92D9-C8EB-6640-9E1D-D59AAED82852}"/>
                </a:ext>
              </a:extLst>
            </p:cNvPr>
            <p:cNvSpPr/>
            <p:nvPr/>
          </p:nvSpPr>
          <p:spPr>
            <a:xfrm>
              <a:off x="354158" y="609601"/>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3C8B75B7-3B2C-C447-92F6-72CCD97BC682}"/>
                </a:ext>
              </a:extLst>
            </p:cNvPr>
            <p:cNvGrpSpPr/>
            <p:nvPr/>
          </p:nvGrpSpPr>
          <p:grpSpPr>
            <a:xfrm>
              <a:off x="-2290166" y="339643"/>
              <a:ext cx="2043190" cy="584775"/>
              <a:chOff x="3486519" y="1406443"/>
              <a:chExt cx="2043190" cy="584775"/>
            </a:xfrm>
          </p:grpSpPr>
          <p:sp>
            <p:nvSpPr>
              <p:cNvPr id="40" name="TextBox 39">
                <a:extLst>
                  <a:ext uri="{FF2B5EF4-FFF2-40B4-BE49-F238E27FC236}">
                    <a16:creationId xmlns:a16="http://schemas.microsoft.com/office/drawing/2014/main" id="{B38C7C4A-9C6B-5A43-AD81-E21C174322F4}"/>
                  </a:ext>
                </a:extLst>
              </p:cNvPr>
              <p:cNvSpPr txBox="1"/>
              <p:nvPr/>
            </p:nvSpPr>
            <p:spPr>
              <a:xfrm>
                <a:off x="4253664" y="1406443"/>
                <a:ext cx="1276045" cy="584775"/>
              </a:xfrm>
              <a:prstGeom prst="rect">
                <a:avLst/>
              </a:prstGeom>
              <a:noFill/>
            </p:spPr>
            <p:txBody>
              <a:bodyPr wrap="square" rtlCol="0">
                <a:spAutoFit/>
              </a:bodyPr>
              <a:lstStyle/>
              <a:p>
                <a:r>
                  <a:rPr lang="en-US" sz="3200" b="1" dirty="0">
                    <a:solidFill>
                      <a:schemeClr val="bg1"/>
                    </a:solidFill>
                  </a:rPr>
                  <a:t>Home</a:t>
                </a:r>
              </a:p>
            </p:txBody>
          </p:sp>
          <p:sp>
            <p:nvSpPr>
              <p:cNvPr id="3" name="Oval 2">
                <a:hlinkClick r:id="rId10" action="ppaction://hlinksldjump"/>
                <a:extLst>
                  <a:ext uri="{FF2B5EF4-FFF2-40B4-BE49-F238E27FC236}">
                    <a16:creationId xmlns:a16="http://schemas.microsoft.com/office/drawing/2014/main" id="{E2566841-7F5C-BA46-85EE-04923E0B1118}"/>
                  </a:ext>
                </a:extLst>
              </p:cNvPr>
              <p:cNvSpPr/>
              <p:nvPr/>
            </p:nvSpPr>
            <p:spPr>
              <a:xfrm>
                <a:off x="3486519" y="1487762"/>
                <a:ext cx="775697" cy="438912"/>
              </a:xfrm>
              <a:prstGeom prst="ellipse">
                <a:avLst/>
              </a:prstGeom>
              <a:blipFill>
                <a:blip r:embed="rId11"/>
                <a:stretch>
                  <a:fillRect l="-197551" t="-345834" r="-244702" b="-125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a:hlinkClick r:id="rId10" action="ppaction://hlinksldjump"/>
              <a:extLst>
                <a:ext uri="{FF2B5EF4-FFF2-40B4-BE49-F238E27FC236}">
                  <a16:creationId xmlns:a16="http://schemas.microsoft.com/office/drawing/2014/main" id="{46614151-97FF-8840-BC30-E256AAC7F4C7}"/>
                </a:ext>
              </a:extLst>
            </p:cNvPr>
            <p:cNvSpPr/>
            <p:nvPr/>
          </p:nvSpPr>
          <p:spPr>
            <a:xfrm>
              <a:off x="-1412947" y="199813"/>
              <a:ext cx="1136952" cy="8127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Curved Left Arrow 25">
            <a:hlinkClick r:id="rId12" action="ppaction://hlinksldjump"/>
            <a:extLst>
              <a:ext uri="{FF2B5EF4-FFF2-40B4-BE49-F238E27FC236}">
                <a16:creationId xmlns:a16="http://schemas.microsoft.com/office/drawing/2014/main" id="{CA6F6250-36B1-9241-AB95-03C82A619FD0}"/>
              </a:ext>
            </a:extLst>
          </p:cNvPr>
          <p:cNvSpPr/>
          <p:nvPr/>
        </p:nvSpPr>
        <p:spPr>
          <a:xfrm>
            <a:off x="11750705" y="6422898"/>
            <a:ext cx="312142" cy="262024"/>
          </a:xfrm>
          <a:prstGeom prst="curvedLeftArrow">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 name="TextBox 31">
            <a:extLst>
              <a:ext uri="{FF2B5EF4-FFF2-40B4-BE49-F238E27FC236}">
                <a16:creationId xmlns:a16="http://schemas.microsoft.com/office/drawing/2014/main" id="{EA18FAF1-9112-3548-91F9-87C8F8DAEB6C}"/>
              </a:ext>
            </a:extLst>
          </p:cNvPr>
          <p:cNvSpPr txBox="1"/>
          <p:nvPr/>
        </p:nvSpPr>
        <p:spPr>
          <a:xfrm>
            <a:off x="8077200" y="513927"/>
            <a:ext cx="4114799" cy="2677656"/>
          </a:xfrm>
          <a:prstGeom prst="rect">
            <a:avLst/>
          </a:prstGeom>
          <a:noFill/>
        </p:spPr>
        <p:txBody>
          <a:bodyPr wrap="square" rtlCol="0">
            <a:spAutoFit/>
          </a:bodyPr>
          <a:lstStyle/>
          <a:p>
            <a:r>
              <a:rPr lang="en-US" sz="2400" dirty="0"/>
              <a:t>We can extract information along any curve, such as the 450-m isobath here. By plotting that as a </a:t>
            </a:r>
            <a:r>
              <a:rPr lang="en-US" sz="2400" dirty="0" err="1"/>
              <a:t>Hovmöller</a:t>
            </a:r>
            <a:r>
              <a:rPr lang="en-US" sz="2400" dirty="0"/>
              <a:t> diagram, we estimated the wave speed along different stretches of the coast.</a:t>
            </a:r>
          </a:p>
        </p:txBody>
      </p:sp>
      <p:grpSp>
        <p:nvGrpSpPr>
          <p:cNvPr id="21" name="Group 20">
            <a:extLst>
              <a:ext uri="{FF2B5EF4-FFF2-40B4-BE49-F238E27FC236}">
                <a16:creationId xmlns:a16="http://schemas.microsoft.com/office/drawing/2014/main" id="{13977BB1-35AD-5447-B3F7-F466BFC7F0CF}"/>
              </a:ext>
            </a:extLst>
          </p:cNvPr>
          <p:cNvGrpSpPr/>
          <p:nvPr/>
        </p:nvGrpSpPr>
        <p:grpSpPr>
          <a:xfrm>
            <a:off x="4018078" y="3406773"/>
            <a:ext cx="7228417" cy="3244850"/>
            <a:chOff x="2406650" y="3251200"/>
            <a:chExt cx="7228417" cy="3244850"/>
          </a:xfrm>
        </p:grpSpPr>
        <p:sp>
          <p:nvSpPr>
            <p:cNvPr id="18" name="Rectangle 17">
              <a:extLst>
                <a:ext uri="{FF2B5EF4-FFF2-40B4-BE49-F238E27FC236}">
                  <a16:creationId xmlns:a16="http://schemas.microsoft.com/office/drawing/2014/main" id="{55E4622B-F10A-1749-BE72-A0B613C8C657}"/>
                </a:ext>
              </a:extLst>
            </p:cNvPr>
            <p:cNvSpPr/>
            <p:nvPr/>
          </p:nvSpPr>
          <p:spPr>
            <a:xfrm>
              <a:off x="2406650" y="3251200"/>
              <a:ext cx="7228417" cy="32448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2653003E-7FDB-FC47-9DEE-D1A08C1E687C}"/>
                </a:ext>
              </a:extLst>
            </p:cNvPr>
            <p:cNvGrpSpPr/>
            <p:nvPr/>
          </p:nvGrpSpPr>
          <p:grpSpPr>
            <a:xfrm>
              <a:off x="2406650" y="3363135"/>
              <a:ext cx="7015231" cy="3132915"/>
              <a:chOff x="2406650" y="3363135"/>
              <a:chExt cx="7015231" cy="3132915"/>
            </a:xfrm>
          </p:grpSpPr>
          <p:pic>
            <p:nvPicPr>
              <p:cNvPr id="17" name="Picture 16" descr="A screenshot of a computer&#10;&#10;Description automatically generated with low confidence">
                <a:extLst>
                  <a:ext uri="{FF2B5EF4-FFF2-40B4-BE49-F238E27FC236}">
                    <a16:creationId xmlns:a16="http://schemas.microsoft.com/office/drawing/2014/main" id="{7194AF8E-C15D-BC41-9897-2E9D8FF6CFC9}"/>
                  </a:ext>
                </a:extLst>
              </p:cNvPr>
              <p:cNvPicPr>
                <a:picLocks noChangeAspect="1"/>
              </p:cNvPicPr>
              <p:nvPr/>
            </p:nvPicPr>
            <p:blipFill rotWithShape="1">
              <a:blip r:embed="rId13"/>
              <a:srcRect t="50000" r="14100"/>
              <a:stretch/>
            </p:blipFill>
            <p:spPr>
              <a:xfrm>
                <a:off x="2406650" y="3429000"/>
                <a:ext cx="6338325" cy="3067050"/>
              </a:xfrm>
              <a:prstGeom prst="rect">
                <a:avLst/>
              </a:prstGeom>
            </p:spPr>
          </p:pic>
          <p:pic>
            <p:nvPicPr>
              <p:cNvPr id="33" name="Picture 32">
                <a:extLst>
                  <a:ext uri="{FF2B5EF4-FFF2-40B4-BE49-F238E27FC236}">
                    <a16:creationId xmlns:a16="http://schemas.microsoft.com/office/drawing/2014/main" id="{C7C289E5-A2E1-0D41-9461-EFEE550EAB70}"/>
                  </a:ext>
                </a:extLst>
              </p:cNvPr>
              <p:cNvPicPr>
                <a:picLocks noChangeAspect="1"/>
              </p:cNvPicPr>
              <p:nvPr/>
            </p:nvPicPr>
            <p:blipFill rotWithShape="1">
              <a:blip r:embed="rId13"/>
              <a:srcRect l="86718"/>
              <a:stretch/>
            </p:blipFill>
            <p:spPr>
              <a:xfrm>
                <a:off x="8733880" y="3363135"/>
                <a:ext cx="474493" cy="2969935"/>
              </a:xfrm>
              <a:prstGeom prst="rect">
                <a:avLst/>
              </a:prstGeom>
            </p:spPr>
          </p:pic>
          <p:sp>
            <p:nvSpPr>
              <p:cNvPr id="19" name="TextBox 18">
                <a:extLst>
                  <a:ext uri="{FF2B5EF4-FFF2-40B4-BE49-F238E27FC236}">
                    <a16:creationId xmlns:a16="http://schemas.microsoft.com/office/drawing/2014/main" id="{AD01AC5D-D6B8-2F4F-A077-307FDAA2DF1E}"/>
                  </a:ext>
                </a:extLst>
              </p:cNvPr>
              <p:cNvSpPr txBox="1"/>
              <p:nvPr/>
            </p:nvSpPr>
            <p:spPr>
              <a:xfrm rot="5400000">
                <a:off x="8336975" y="4959489"/>
                <a:ext cx="1892813" cy="276999"/>
              </a:xfrm>
              <a:prstGeom prst="rect">
                <a:avLst/>
              </a:prstGeom>
              <a:noFill/>
            </p:spPr>
            <p:txBody>
              <a:bodyPr wrap="square" rtlCol="0">
                <a:spAutoFit/>
              </a:bodyPr>
              <a:lstStyle/>
              <a:p>
                <a:r>
                  <a:rPr lang="en-US" sz="1200" dirty="0"/>
                  <a:t>SSH anomaly (m)</a:t>
                </a:r>
              </a:p>
            </p:txBody>
          </p:sp>
        </p:grpSp>
      </p:grpSp>
    </p:spTree>
    <p:extLst>
      <p:ext uri="{BB962C8B-B14F-4D97-AF65-F5344CB8AC3E}">
        <p14:creationId xmlns:p14="http://schemas.microsoft.com/office/powerpoint/2010/main" val="28622405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63" presetClass="path" presetSubtype="0" accel="50000" decel="50000" fill="hold" nodeType="clickEffect">
                                  <p:stCondLst>
                                    <p:cond delay="0"/>
                                  </p:stCondLst>
                                  <p:childTnLst>
                                    <p:animMotion origin="layout" path="M -3.125E-6 0 L 0.22357 0 " pathEditMode="relative" rAng="0" ptsTypes="AA">
                                      <p:cBhvr>
                                        <p:cTn id="6" dur="1000" fill="hold"/>
                                        <p:tgtEl>
                                          <p:spTgt spid="15"/>
                                        </p:tgtEl>
                                        <p:attrNameLst>
                                          <p:attrName>ppt_x</p:attrName>
                                          <p:attrName>ppt_y</p:attrName>
                                        </p:attrNameLst>
                                      </p:cBhvr>
                                      <p:rCtr x="11172" y="0"/>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22357 0 L -3.125E-6 0 " pathEditMode="relative" rAng="0" ptsTypes="AA">
                                      <p:cBhvr>
                                        <p:cTn id="10" dur="1000" fill="hold"/>
                                        <p:tgtEl>
                                          <p:spTgt spid="15"/>
                                        </p:tgtEl>
                                        <p:attrNameLst>
                                          <p:attrName>ppt_x</p:attrName>
                                          <p:attrName>ppt_y</p:attrName>
                                        </p:attrNameLst>
                                      </p:cBhvr>
                                      <p:rCtr x="-11185" y="0"/>
                                    </p:animMotion>
                                  </p:childTnLst>
                                </p:cTn>
                              </p:par>
                            </p:childTnLst>
                          </p:cTn>
                        </p:par>
                      </p:childTnLst>
                    </p:cTn>
                  </p:par>
                </p:childTnLst>
              </p:cTn>
              <p:nextCondLst>
                <p:cond evt="onClick" delay="0">
                  <p:tgtEl>
                    <p:spTgt spid="15"/>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alpha val="50000"/>
          </a:schemeClr>
        </a:solidFill>
        <a:effectLst/>
      </p:bgPr>
    </p:bg>
    <p:spTree>
      <p:nvGrpSpPr>
        <p:cNvPr id="1" name=""/>
        <p:cNvGrpSpPr/>
        <p:nvPr/>
      </p:nvGrpSpPr>
      <p:grpSpPr>
        <a:xfrm>
          <a:off x="0" y="0"/>
          <a:ext cx="0" cy="0"/>
          <a:chOff x="0" y="0"/>
          <a:chExt cx="0" cy="0"/>
        </a:xfrm>
      </p:grpSpPr>
      <p:pic>
        <p:nvPicPr>
          <p:cNvPr id="17" name="Picture 16" descr="Map&#10;&#10;Description automatically generated">
            <a:extLst>
              <a:ext uri="{FF2B5EF4-FFF2-40B4-BE49-F238E27FC236}">
                <a16:creationId xmlns:a16="http://schemas.microsoft.com/office/drawing/2014/main" id="{34C6ADA4-12DC-0146-9AD5-85C23750AAE8}"/>
              </a:ext>
            </a:extLst>
          </p:cNvPr>
          <p:cNvPicPr>
            <a:picLocks noChangeAspect="1"/>
          </p:cNvPicPr>
          <p:nvPr/>
        </p:nvPicPr>
        <p:blipFill>
          <a:blip r:embed="rId3"/>
          <a:stretch>
            <a:fillRect/>
          </a:stretch>
        </p:blipFill>
        <p:spPr>
          <a:xfrm>
            <a:off x="940780" y="395393"/>
            <a:ext cx="6837889" cy="6479180"/>
          </a:xfrm>
          <a:prstGeom prst="rect">
            <a:avLst/>
          </a:prstGeom>
        </p:spPr>
      </p:pic>
      <p:grpSp>
        <p:nvGrpSpPr>
          <p:cNvPr id="15" name="Group 14">
            <a:extLst>
              <a:ext uri="{FF2B5EF4-FFF2-40B4-BE49-F238E27FC236}">
                <a16:creationId xmlns:a16="http://schemas.microsoft.com/office/drawing/2014/main" id="{D67AA48A-39D2-054E-8833-3D03A1214117}"/>
              </a:ext>
            </a:extLst>
          </p:cNvPr>
          <p:cNvGrpSpPr/>
          <p:nvPr/>
        </p:nvGrpSpPr>
        <p:grpSpPr>
          <a:xfrm>
            <a:off x="-2744643" y="0"/>
            <a:ext cx="3708401" cy="6858000"/>
            <a:chOff x="-2744643" y="0"/>
            <a:chExt cx="3708401" cy="6858000"/>
          </a:xfrm>
        </p:grpSpPr>
        <p:sp>
          <p:nvSpPr>
            <p:cNvPr id="4" name="Rectangle 3">
              <a:extLst>
                <a:ext uri="{FF2B5EF4-FFF2-40B4-BE49-F238E27FC236}">
                  <a16:creationId xmlns:a16="http://schemas.microsoft.com/office/drawing/2014/main" id="{32431E9D-59AE-3147-A369-AC16890EC30C}"/>
                </a:ext>
              </a:extLst>
            </p:cNvPr>
            <p:cNvSpPr/>
            <p:nvPr/>
          </p:nvSpPr>
          <p:spPr>
            <a:xfrm>
              <a:off x="-2744643" y="0"/>
              <a:ext cx="272626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hlinkClick r:id="rId4" action="ppaction://hlinksldjump"/>
              <a:extLst>
                <a:ext uri="{FF2B5EF4-FFF2-40B4-BE49-F238E27FC236}">
                  <a16:creationId xmlns:a16="http://schemas.microsoft.com/office/drawing/2014/main" id="{39BBC328-53CD-BF4E-A166-B8F5C8A3D19B}"/>
                </a:ext>
              </a:extLst>
            </p:cNvPr>
            <p:cNvSpPr/>
            <p:nvPr/>
          </p:nvSpPr>
          <p:spPr>
            <a:xfrm>
              <a:off x="-2566843" y="1219201"/>
              <a:ext cx="2370667" cy="626533"/>
            </a:xfrm>
            <a:prstGeom prst="roundRect">
              <a:avLst/>
            </a:prstGeom>
            <a:solidFill>
              <a:schemeClr val="accent6">
                <a:lumMod val="40000"/>
                <a:lumOff val="60000"/>
              </a:scheme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Background</a:t>
              </a:r>
            </a:p>
          </p:txBody>
        </p:sp>
        <p:sp>
          <p:nvSpPr>
            <p:cNvPr id="7" name="Rounded Rectangle 6">
              <a:hlinkClick r:id="rId5" action="ppaction://hlinksldjump"/>
              <a:extLst>
                <a:ext uri="{FF2B5EF4-FFF2-40B4-BE49-F238E27FC236}">
                  <a16:creationId xmlns:a16="http://schemas.microsoft.com/office/drawing/2014/main" id="{DB58289D-2CF9-7C41-8D54-149B72D99C25}"/>
                </a:ext>
              </a:extLst>
            </p:cNvPr>
            <p:cNvSpPr/>
            <p:nvPr/>
          </p:nvSpPr>
          <p:spPr>
            <a:xfrm>
              <a:off x="-2566843" y="2015067"/>
              <a:ext cx="2370667" cy="626533"/>
            </a:xfrm>
            <a:prstGeom prst="roundRect">
              <a:avLst/>
            </a:prstGeom>
            <a:solidFill>
              <a:schemeClr val="accent4">
                <a:lumMod val="20000"/>
                <a:lumOff val="8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Methods</a:t>
              </a:r>
            </a:p>
          </p:txBody>
        </p:sp>
        <p:sp>
          <p:nvSpPr>
            <p:cNvPr id="8" name="Rounded Rectangle 7">
              <a:hlinkClick r:id="rId6" action="ppaction://hlinksldjump"/>
              <a:extLst>
                <a:ext uri="{FF2B5EF4-FFF2-40B4-BE49-F238E27FC236}">
                  <a16:creationId xmlns:a16="http://schemas.microsoft.com/office/drawing/2014/main" id="{9BE8ECD6-26F6-974F-ADD1-CCDFBDFE44FA}"/>
                </a:ext>
              </a:extLst>
            </p:cNvPr>
            <p:cNvSpPr/>
            <p:nvPr/>
          </p:nvSpPr>
          <p:spPr>
            <a:xfrm>
              <a:off x="-2566843" y="2810933"/>
              <a:ext cx="2370667" cy="626533"/>
            </a:xfrm>
            <a:prstGeom prst="roundRect">
              <a:avLst/>
            </a:prstGeom>
            <a:solidFill>
              <a:srgbClr val="F3B2D7"/>
            </a:solidFill>
            <a:ln w="3810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Animations</a:t>
              </a:r>
            </a:p>
          </p:txBody>
        </p:sp>
        <p:sp>
          <p:nvSpPr>
            <p:cNvPr id="9" name="Rounded Rectangle 8">
              <a:hlinkClick r:id="rId7" action="ppaction://hlinksldjump"/>
              <a:extLst>
                <a:ext uri="{FF2B5EF4-FFF2-40B4-BE49-F238E27FC236}">
                  <a16:creationId xmlns:a16="http://schemas.microsoft.com/office/drawing/2014/main" id="{CCF6624B-CA66-CF45-954A-ED7F57644AC9}"/>
                </a:ext>
              </a:extLst>
            </p:cNvPr>
            <p:cNvSpPr/>
            <p:nvPr/>
          </p:nvSpPr>
          <p:spPr>
            <a:xfrm>
              <a:off x="-2566843" y="3606799"/>
              <a:ext cx="2370667" cy="626533"/>
            </a:xfrm>
            <a:prstGeom prst="roundRect">
              <a:avLst/>
            </a:prstGeom>
            <a:solidFill>
              <a:srgbClr val="C5AFE3"/>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Subinertial variability</a:t>
              </a:r>
            </a:p>
          </p:txBody>
        </p:sp>
        <p:sp>
          <p:nvSpPr>
            <p:cNvPr id="10" name="Rounded Rectangle 9">
              <a:hlinkClick r:id="rId8" action="ppaction://hlinksldjump"/>
              <a:extLst>
                <a:ext uri="{FF2B5EF4-FFF2-40B4-BE49-F238E27FC236}">
                  <a16:creationId xmlns:a16="http://schemas.microsoft.com/office/drawing/2014/main" id="{B0ADE860-4FC5-2641-9ACB-68BBF6183AFC}"/>
                </a:ext>
              </a:extLst>
            </p:cNvPr>
            <p:cNvSpPr/>
            <p:nvPr/>
          </p:nvSpPr>
          <p:spPr>
            <a:xfrm>
              <a:off x="-2566843" y="4402665"/>
              <a:ext cx="2370667" cy="626533"/>
            </a:xfrm>
            <a:prstGeom prst="roundRect">
              <a:avLst/>
            </a:prstGeom>
            <a:solidFill>
              <a:schemeClr val="accent3">
                <a:lumMod val="20000"/>
                <a:lumOff val="8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Wind forcing</a:t>
              </a:r>
            </a:p>
          </p:txBody>
        </p:sp>
        <p:sp>
          <p:nvSpPr>
            <p:cNvPr id="11" name="Rounded Rectangle 10">
              <a:hlinkClick r:id="rId9" action="ppaction://hlinksldjump"/>
              <a:extLst>
                <a:ext uri="{FF2B5EF4-FFF2-40B4-BE49-F238E27FC236}">
                  <a16:creationId xmlns:a16="http://schemas.microsoft.com/office/drawing/2014/main" id="{9FB16A14-6870-E74C-86CF-DBD8A2EDEC98}"/>
                </a:ext>
              </a:extLst>
            </p:cNvPr>
            <p:cNvSpPr/>
            <p:nvPr/>
          </p:nvSpPr>
          <p:spPr>
            <a:xfrm>
              <a:off x="-2566843" y="5198531"/>
              <a:ext cx="2370667" cy="626533"/>
            </a:xfrm>
            <a:prstGeom prst="roundRect">
              <a:avLst/>
            </a:prstGeom>
            <a:solidFill>
              <a:schemeClr val="accent2">
                <a:lumMod val="40000"/>
                <a:lumOff val="6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Theory</a:t>
              </a:r>
            </a:p>
          </p:txBody>
        </p:sp>
        <p:sp>
          <p:nvSpPr>
            <p:cNvPr id="12" name="Rounded Rectangle 11">
              <a:hlinkClick r:id="rId10" action="ppaction://hlinksldjump"/>
              <a:extLst>
                <a:ext uri="{FF2B5EF4-FFF2-40B4-BE49-F238E27FC236}">
                  <a16:creationId xmlns:a16="http://schemas.microsoft.com/office/drawing/2014/main" id="{23ED86ED-3811-CB47-A531-EA10122EF87D}"/>
                </a:ext>
              </a:extLst>
            </p:cNvPr>
            <p:cNvSpPr/>
            <p:nvPr/>
          </p:nvSpPr>
          <p:spPr>
            <a:xfrm>
              <a:off x="-2566843" y="5994397"/>
              <a:ext cx="2370667" cy="626533"/>
            </a:xfrm>
            <a:prstGeom prst="roundRect">
              <a:avLst/>
            </a:prstGeom>
            <a:solidFill>
              <a:srgbClr val="D4D6B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Links</a:t>
              </a:r>
            </a:p>
          </p:txBody>
        </p:sp>
        <p:sp>
          <p:nvSpPr>
            <p:cNvPr id="13" name="Rounded Rectangle 12">
              <a:extLst>
                <a:ext uri="{FF2B5EF4-FFF2-40B4-BE49-F238E27FC236}">
                  <a16:creationId xmlns:a16="http://schemas.microsoft.com/office/drawing/2014/main" id="{CFF882AE-DCB8-8044-AF14-3705BD9F2733}"/>
                </a:ext>
              </a:extLst>
            </p:cNvPr>
            <p:cNvSpPr/>
            <p:nvPr/>
          </p:nvSpPr>
          <p:spPr>
            <a:xfrm>
              <a:off x="354158" y="372534"/>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A7E1B927-234D-9448-AF4A-E2F153E4DB87}"/>
                </a:ext>
              </a:extLst>
            </p:cNvPr>
            <p:cNvSpPr/>
            <p:nvPr/>
          </p:nvSpPr>
          <p:spPr>
            <a:xfrm>
              <a:off x="354158" y="491068"/>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6CAB92D9-C8EB-6640-9E1D-D59AAED82852}"/>
                </a:ext>
              </a:extLst>
            </p:cNvPr>
            <p:cNvSpPr/>
            <p:nvPr/>
          </p:nvSpPr>
          <p:spPr>
            <a:xfrm>
              <a:off x="354158" y="609601"/>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3C8B75B7-3B2C-C447-92F6-72CCD97BC682}"/>
                </a:ext>
              </a:extLst>
            </p:cNvPr>
            <p:cNvGrpSpPr/>
            <p:nvPr/>
          </p:nvGrpSpPr>
          <p:grpSpPr>
            <a:xfrm>
              <a:off x="-2290166" y="339643"/>
              <a:ext cx="2043190" cy="584775"/>
              <a:chOff x="3486519" y="1406443"/>
              <a:chExt cx="2043190" cy="584775"/>
            </a:xfrm>
          </p:grpSpPr>
          <p:sp>
            <p:nvSpPr>
              <p:cNvPr id="40" name="TextBox 39">
                <a:extLst>
                  <a:ext uri="{FF2B5EF4-FFF2-40B4-BE49-F238E27FC236}">
                    <a16:creationId xmlns:a16="http://schemas.microsoft.com/office/drawing/2014/main" id="{B38C7C4A-9C6B-5A43-AD81-E21C174322F4}"/>
                  </a:ext>
                </a:extLst>
              </p:cNvPr>
              <p:cNvSpPr txBox="1"/>
              <p:nvPr/>
            </p:nvSpPr>
            <p:spPr>
              <a:xfrm>
                <a:off x="4253664" y="1406443"/>
                <a:ext cx="1276045" cy="584775"/>
              </a:xfrm>
              <a:prstGeom prst="rect">
                <a:avLst/>
              </a:prstGeom>
              <a:noFill/>
            </p:spPr>
            <p:txBody>
              <a:bodyPr wrap="square" rtlCol="0">
                <a:spAutoFit/>
              </a:bodyPr>
              <a:lstStyle/>
              <a:p>
                <a:r>
                  <a:rPr lang="en-US" sz="3200" b="1" dirty="0">
                    <a:solidFill>
                      <a:schemeClr val="bg1"/>
                    </a:solidFill>
                  </a:rPr>
                  <a:t>Home</a:t>
                </a:r>
              </a:p>
            </p:txBody>
          </p:sp>
          <p:sp>
            <p:nvSpPr>
              <p:cNvPr id="3" name="Oval 2">
                <a:hlinkClick r:id="rId11" action="ppaction://hlinksldjump"/>
                <a:extLst>
                  <a:ext uri="{FF2B5EF4-FFF2-40B4-BE49-F238E27FC236}">
                    <a16:creationId xmlns:a16="http://schemas.microsoft.com/office/drawing/2014/main" id="{E2566841-7F5C-BA46-85EE-04923E0B1118}"/>
                  </a:ext>
                </a:extLst>
              </p:cNvPr>
              <p:cNvSpPr/>
              <p:nvPr/>
            </p:nvSpPr>
            <p:spPr>
              <a:xfrm>
                <a:off x="3486519" y="1487762"/>
                <a:ext cx="775697" cy="438912"/>
              </a:xfrm>
              <a:prstGeom prst="ellipse">
                <a:avLst/>
              </a:prstGeom>
              <a:blipFill>
                <a:blip r:embed="rId12"/>
                <a:stretch>
                  <a:fillRect l="-197551" t="-345834" r="-244702" b="-125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a:hlinkClick r:id="rId11" action="ppaction://hlinksldjump"/>
              <a:extLst>
                <a:ext uri="{FF2B5EF4-FFF2-40B4-BE49-F238E27FC236}">
                  <a16:creationId xmlns:a16="http://schemas.microsoft.com/office/drawing/2014/main" id="{46614151-97FF-8840-BC30-E256AAC7F4C7}"/>
                </a:ext>
              </a:extLst>
            </p:cNvPr>
            <p:cNvSpPr/>
            <p:nvPr/>
          </p:nvSpPr>
          <p:spPr>
            <a:xfrm>
              <a:off x="-1412947" y="199813"/>
              <a:ext cx="1136952" cy="8127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Curved Left Arrow 25">
            <a:hlinkClick r:id="rId13" action="ppaction://hlinksldjump"/>
            <a:extLst>
              <a:ext uri="{FF2B5EF4-FFF2-40B4-BE49-F238E27FC236}">
                <a16:creationId xmlns:a16="http://schemas.microsoft.com/office/drawing/2014/main" id="{3DE6F8D5-EDC7-B24D-AE11-4FAF654319F5}"/>
              </a:ext>
            </a:extLst>
          </p:cNvPr>
          <p:cNvSpPr/>
          <p:nvPr/>
        </p:nvSpPr>
        <p:spPr>
          <a:xfrm>
            <a:off x="11750705" y="6422898"/>
            <a:ext cx="312142" cy="262024"/>
          </a:xfrm>
          <a:prstGeom prst="curvedLeftArrow">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7" name="Picture 26">
            <a:extLst>
              <a:ext uri="{FF2B5EF4-FFF2-40B4-BE49-F238E27FC236}">
                <a16:creationId xmlns:a16="http://schemas.microsoft.com/office/drawing/2014/main" id="{FD9EBEDA-E67C-3C44-A660-A3EAA818D7B2}"/>
              </a:ext>
            </a:extLst>
          </p:cNvPr>
          <p:cNvPicPr>
            <a:picLocks noChangeAspect="1"/>
          </p:cNvPicPr>
          <p:nvPr/>
        </p:nvPicPr>
        <p:blipFill>
          <a:blip r:embed="rId14"/>
          <a:stretch>
            <a:fillRect/>
          </a:stretch>
        </p:blipFill>
        <p:spPr>
          <a:xfrm>
            <a:off x="8542815" y="2764022"/>
            <a:ext cx="2446169" cy="3903818"/>
          </a:xfrm>
          <a:prstGeom prst="rect">
            <a:avLst/>
          </a:prstGeom>
        </p:spPr>
      </p:pic>
      <p:sp>
        <p:nvSpPr>
          <p:cNvPr id="30" name="TextBox 29">
            <a:extLst>
              <a:ext uri="{FF2B5EF4-FFF2-40B4-BE49-F238E27FC236}">
                <a16:creationId xmlns:a16="http://schemas.microsoft.com/office/drawing/2014/main" id="{29F4A40B-DCFB-8740-9C8C-6DCD981EC9DA}"/>
              </a:ext>
            </a:extLst>
          </p:cNvPr>
          <p:cNvSpPr txBox="1"/>
          <p:nvPr/>
        </p:nvSpPr>
        <p:spPr>
          <a:xfrm>
            <a:off x="7962430" y="356577"/>
            <a:ext cx="4229570" cy="2308324"/>
          </a:xfrm>
          <a:prstGeom prst="rect">
            <a:avLst/>
          </a:prstGeom>
          <a:noFill/>
        </p:spPr>
        <p:txBody>
          <a:bodyPr wrap="square" rtlCol="0">
            <a:spAutoFit/>
          </a:bodyPr>
          <a:lstStyle/>
          <a:p>
            <a:r>
              <a:rPr lang="en-US" sz="2400" dirty="0"/>
              <a:t>We extracted profiles from the model at particular station locations. This way we could estimate the winter and summer stratification for example, amongst other things.</a:t>
            </a:r>
          </a:p>
        </p:txBody>
      </p:sp>
    </p:spTree>
    <p:extLst>
      <p:ext uri="{BB962C8B-B14F-4D97-AF65-F5344CB8AC3E}">
        <p14:creationId xmlns:p14="http://schemas.microsoft.com/office/powerpoint/2010/main" val="25235434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63" presetClass="path" presetSubtype="0" accel="50000" decel="50000" fill="hold" nodeType="clickEffect">
                                  <p:stCondLst>
                                    <p:cond delay="0"/>
                                  </p:stCondLst>
                                  <p:childTnLst>
                                    <p:animMotion origin="layout" path="M -3.125E-6 0 L 0.22357 0 " pathEditMode="relative" rAng="0" ptsTypes="AA">
                                      <p:cBhvr>
                                        <p:cTn id="6" dur="1000" fill="hold"/>
                                        <p:tgtEl>
                                          <p:spTgt spid="15"/>
                                        </p:tgtEl>
                                        <p:attrNameLst>
                                          <p:attrName>ppt_x</p:attrName>
                                          <p:attrName>ppt_y</p:attrName>
                                        </p:attrNameLst>
                                      </p:cBhvr>
                                      <p:rCtr x="11172" y="0"/>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22357 0 L -3.125E-6 0 " pathEditMode="relative" rAng="0" ptsTypes="AA">
                                      <p:cBhvr>
                                        <p:cTn id="10" dur="1000" fill="hold"/>
                                        <p:tgtEl>
                                          <p:spTgt spid="15"/>
                                        </p:tgtEl>
                                        <p:attrNameLst>
                                          <p:attrName>ppt_x</p:attrName>
                                          <p:attrName>ppt_y</p:attrName>
                                        </p:attrNameLst>
                                      </p:cBhvr>
                                      <p:rCtr x="-11185" y="0"/>
                                    </p:animMotion>
                                  </p:childTnLst>
                                </p:cTn>
                              </p:par>
                            </p:childTnLst>
                          </p:cTn>
                        </p:par>
                      </p:childTnLst>
                    </p:cTn>
                  </p:par>
                </p:childTnLst>
              </p:cTn>
              <p:nextCondLst>
                <p:cond evt="onClick" delay="0">
                  <p:tgtEl>
                    <p:spTgt spid="15"/>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alpha val="50000"/>
          </a:schemeClr>
        </a:solidFill>
        <a:effectLst/>
      </p:bgPr>
    </p:bg>
    <p:spTree>
      <p:nvGrpSpPr>
        <p:cNvPr id="1" name=""/>
        <p:cNvGrpSpPr/>
        <p:nvPr/>
      </p:nvGrpSpPr>
      <p:grpSpPr>
        <a:xfrm>
          <a:off x="0" y="0"/>
          <a:ext cx="0" cy="0"/>
          <a:chOff x="0" y="0"/>
          <a:chExt cx="0" cy="0"/>
        </a:xfrm>
      </p:grpSpPr>
      <p:sp>
        <p:nvSpPr>
          <p:cNvPr id="52" name="TextBox 51">
            <a:extLst>
              <a:ext uri="{FF2B5EF4-FFF2-40B4-BE49-F238E27FC236}">
                <a16:creationId xmlns:a16="http://schemas.microsoft.com/office/drawing/2014/main" id="{BCC6CF97-C9A3-C34B-9153-5A9BD32C1313}"/>
              </a:ext>
            </a:extLst>
          </p:cNvPr>
          <p:cNvSpPr txBox="1"/>
          <p:nvPr/>
        </p:nvSpPr>
        <p:spPr>
          <a:xfrm>
            <a:off x="321733" y="1122853"/>
            <a:ext cx="3401961" cy="1200329"/>
          </a:xfrm>
          <a:prstGeom prst="rect">
            <a:avLst/>
          </a:prstGeom>
          <a:noFill/>
        </p:spPr>
        <p:txBody>
          <a:bodyPr wrap="square" rtlCol="0">
            <a:spAutoFit/>
          </a:bodyPr>
          <a:lstStyle/>
          <a:p>
            <a:pPr algn="ctr"/>
            <a:r>
              <a:rPr lang="en-US" sz="2400" dirty="0">
                <a:solidFill>
                  <a:schemeClr val="accent1"/>
                </a:solidFill>
                <a:hlinkClick r:id="rId2">
                  <a:extLst>
                    <a:ext uri="{A12FA001-AC4F-418D-AE19-62706E023703}">
                      <ahyp:hlinkClr xmlns:ahyp="http://schemas.microsoft.com/office/drawing/2018/hyperlinkcolor" val="tx"/>
                    </a:ext>
                  </a:extLst>
                </a:hlinkClick>
              </a:rPr>
              <a:t>jLab</a:t>
            </a:r>
            <a:r>
              <a:rPr lang="en-US" sz="2400" dirty="0"/>
              <a:t> to analyze time series and calculate Fourier spectral estimates</a:t>
            </a:r>
          </a:p>
        </p:txBody>
      </p:sp>
      <p:pic>
        <p:nvPicPr>
          <p:cNvPr id="54" name="Picture 53">
            <a:extLst>
              <a:ext uri="{FF2B5EF4-FFF2-40B4-BE49-F238E27FC236}">
                <a16:creationId xmlns:a16="http://schemas.microsoft.com/office/drawing/2014/main" id="{846695F2-4776-F246-B823-946114D9A52D}"/>
              </a:ext>
            </a:extLst>
          </p:cNvPr>
          <p:cNvPicPr>
            <a:picLocks noChangeAspect="1"/>
          </p:cNvPicPr>
          <p:nvPr/>
        </p:nvPicPr>
        <p:blipFill>
          <a:blip r:embed="rId3"/>
          <a:stretch>
            <a:fillRect/>
          </a:stretch>
        </p:blipFill>
        <p:spPr>
          <a:xfrm>
            <a:off x="911463" y="2599263"/>
            <a:ext cx="2222500" cy="3175000"/>
          </a:xfrm>
          <a:prstGeom prst="rect">
            <a:avLst/>
          </a:prstGeom>
        </p:spPr>
      </p:pic>
      <p:sp>
        <p:nvSpPr>
          <p:cNvPr id="74" name="Rectangle 73">
            <a:extLst>
              <a:ext uri="{FF2B5EF4-FFF2-40B4-BE49-F238E27FC236}">
                <a16:creationId xmlns:a16="http://schemas.microsoft.com/office/drawing/2014/main" id="{32B6AA41-31B4-9D44-9F5F-F7E6574D7FCA}"/>
              </a:ext>
            </a:extLst>
          </p:cNvPr>
          <p:cNvSpPr/>
          <p:nvPr/>
        </p:nvSpPr>
        <p:spPr>
          <a:xfrm>
            <a:off x="118534" y="1103293"/>
            <a:ext cx="3810000" cy="5178974"/>
          </a:xfrm>
          <a:prstGeom prst="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D67AA48A-39D2-054E-8833-3D03A1214117}"/>
              </a:ext>
            </a:extLst>
          </p:cNvPr>
          <p:cNvGrpSpPr/>
          <p:nvPr/>
        </p:nvGrpSpPr>
        <p:grpSpPr>
          <a:xfrm>
            <a:off x="-2744643" y="0"/>
            <a:ext cx="3708401" cy="6858000"/>
            <a:chOff x="-2744643" y="0"/>
            <a:chExt cx="3708401" cy="6858000"/>
          </a:xfrm>
        </p:grpSpPr>
        <p:sp>
          <p:nvSpPr>
            <p:cNvPr id="4" name="Rectangle 3">
              <a:extLst>
                <a:ext uri="{FF2B5EF4-FFF2-40B4-BE49-F238E27FC236}">
                  <a16:creationId xmlns:a16="http://schemas.microsoft.com/office/drawing/2014/main" id="{32431E9D-59AE-3147-A369-AC16890EC30C}"/>
                </a:ext>
              </a:extLst>
            </p:cNvPr>
            <p:cNvSpPr/>
            <p:nvPr/>
          </p:nvSpPr>
          <p:spPr>
            <a:xfrm>
              <a:off x="-2744643" y="0"/>
              <a:ext cx="272626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hlinkClick r:id="rId4" action="ppaction://hlinksldjump"/>
              <a:extLst>
                <a:ext uri="{FF2B5EF4-FFF2-40B4-BE49-F238E27FC236}">
                  <a16:creationId xmlns:a16="http://schemas.microsoft.com/office/drawing/2014/main" id="{39BBC328-53CD-BF4E-A166-B8F5C8A3D19B}"/>
                </a:ext>
              </a:extLst>
            </p:cNvPr>
            <p:cNvSpPr/>
            <p:nvPr/>
          </p:nvSpPr>
          <p:spPr>
            <a:xfrm>
              <a:off x="-2566843" y="1219201"/>
              <a:ext cx="2370667" cy="626533"/>
            </a:xfrm>
            <a:prstGeom prst="roundRect">
              <a:avLst/>
            </a:prstGeom>
            <a:solidFill>
              <a:schemeClr val="accent6">
                <a:lumMod val="40000"/>
                <a:lumOff val="60000"/>
              </a:scheme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Background</a:t>
              </a:r>
            </a:p>
          </p:txBody>
        </p:sp>
        <p:sp>
          <p:nvSpPr>
            <p:cNvPr id="7" name="Rounded Rectangle 6">
              <a:hlinkClick r:id="rId5" action="ppaction://hlinksldjump"/>
              <a:extLst>
                <a:ext uri="{FF2B5EF4-FFF2-40B4-BE49-F238E27FC236}">
                  <a16:creationId xmlns:a16="http://schemas.microsoft.com/office/drawing/2014/main" id="{DB58289D-2CF9-7C41-8D54-149B72D99C25}"/>
                </a:ext>
              </a:extLst>
            </p:cNvPr>
            <p:cNvSpPr/>
            <p:nvPr/>
          </p:nvSpPr>
          <p:spPr>
            <a:xfrm>
              <a:off x="-2566843" y="2015067"/>
              <a:ext cx="2370667" cy="626533"/>
            </a:xfrm>
            <a:prstGeom prst="roundRect">
              <a:avLst/>
            </a:prstGeom>
            <a:solidFill>
              <a:schemeClr val="accent4">
                <a:lumMod val="20000"/>
                <a:lumOff val="8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Methods</a:t>
              </a:r>
            </a:p>
          </p:txBody>
        </p:sp>
        <p:sp>
          <p:nvSpPr>
            <p:cNvPr id="8" name="Rounded Rectangle 7">
              <a:hlinkClick r:id="rId6" action="ppaction://hlinksldjump"/>
              <a:extLst>
                <a:ext uri="{FF2B5EF4-FFF2-40B4-BE49-F238E27FC236}">
                  <a16:creationId xmlns:a16="http://schemas.microsoft.com/office/drawing/2014/main" id="{9BE8ECD6-26F6-974F-ADD1-CCDFBDFE44FA}"/>
                </a:ext>
              </a:extLst>
            </p:cNvPr>
            <p:cNvSpPr/>
            <p:nvPr/>
          </p:nvSpPr>
          <p:spPr>
            <a:xfrm>
              <a:off x="-2566843" y="2810933"/>
              <a:ext cx="2370667" cy="626533"/>
            </a:xfrm>
            <a:prstGeom prst="roundRect">
              <a:avLst/>
            </a:prstGeom>
            <a:solidFill>
              <a:srgbClr val="F3B2D7"/>
            </a:solidFill>
            <a:ln w="3810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Animations</a:t>
              </a:r>
            </a:p>
          </p:txBody>
        </p:sp>
        <p:sp>
          <p:nvSpPr>
            <p:cNvPr id="9" name="Rounded Rectangle 8">
              <a:hlinkClick r:id="rId7" action="ppaction://hlinksldjump"/>
              <a:extLst>
                <a:ext uri="{FF2B5EF4-FFF2-40B4-BE49-F238E27FC236}">
                  <a16:creationId xmlns:a16="http://schemas.microsoft.com/office/drawing/2014/main" id="{CCF6624B-CA66-CF45-954A-ED7F57644AC9}"/>
                </a:ext>
              </a:extLst>
            </p:cNvPr>
            <p:cNvSpPr/>
            <p:nvPr/>
          </p:nvSpPr>
          <p:spPr>
            <a:xfrm>
              <a:off x="-2566843" y="3606799"/>
              <a:ext cx="2370667" cy="626533"/>
            </a:xfrm>
            <a:prstGeom prst="roundRect">
              <a:avLst/>
            </a:prstGeom>
            <a:solidFill>
              <a:srgbClr val="C5AFE3"/>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Subinertial variability</a:t>
              </a:r>
            </a:p>
          </p:txBody>
        </p:sp>
        <p:sp>
          <p:nvSpPr>
            <p:cNvPr id="10" name="Rounded Rectangle 9">
              <a:hlinkClick r:id="rId8" action="ppaction://hlinksldjump"/>
              <a:extLst>
                <a:ext uri="{FF2B5EF4-FFF2-40B4-BE49-F238E27FC236}">
                  <a16:creationId xmlns:a16="http://schemas.microsoft.com/office/drawing/2014/main" id="{B0ADE860-4FC5-2641-9ACB-68BBF6183AFC}"/>
                </a:ext>
              </a:extLst>
            </p:cNvPr>
            <p:cNvSpPr/>
            <p:nvPr/>
          </p:nvSpPr>
          <p:spPr>
            <a:xfrm>
              <a:off x="-2566843" y="4402665"/>
              <a:ext cx="2370667" cy="626533"/>
            </a:xfrm>
            <a:prstGeom prst="roundRect">
              <a:avLst/>
            </a:prstGeom>
            <a:solidFill>
              <a:schemeClr val="accent3">
                <a:lumMod val="20000"/>
                <a:lumOff val="8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Wind forcing</a:t>
              </a:r>
            </a:p>
          </p:txBody>
        </p:sp>
        <p:sp>
          <p:nvSpPr>
            <p:cNvPr id="11" name="Rounded Rectangle 10">
              <a:hlinkClick r:id="rId9" action="ppaction://hlinksldjump"/>
              <a:extLst>
                <a:ext uri="{FF2B5EF4-FFF2-40B4-BE49-F238E27FC236}">
                  <a16:creationId xmlns:a16="http://schemas.microsoft.com/office/drawing/2014/main" id="{9FB16A14-6870-E74C-86CF-DBD8A2EDEC98}"/>
                </a:ext>
              </a:extLst>
            </p:cNvPr>
            <p:cNvSpPr/>
            <p:nvPr/>
          </p:nvSpPr>
          <p:spPr>
            <a:xfrm>
              <a:off x="-2566843" y="5198531"/>
              <a:ext cx="2370667" cy="626533"/>
            </a:xfrm>
            <a:prstGeom prst="roundRect">
              <a:avLst/>
            </a:prstGeom>
            <a:solidFill>
              <a:schemeClr val="accent2">
                <a:lumMod val="40000"/>
                <a:lumOff val="6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Theory</a:t>
              </a:r>
            </a:p>
          </p:txBody>
        </p:sp>
        <p:sp>
          <p:nvSpPr>
            <p:cNvPr id="12" name="Rounded Rectangle 11">
              <a:hlinkClick r:id="rId10" action="ppaction://hlinksldjump"/>
              <a:extLst>
                <a:ext uri="{FF2B5EF4-FFF2-40B4-BE49-F238E27FC236}">
                  <a16:creationId xmlns:a16="http://schemas.microsoft.com/office/drawing/2014/main" id="{23ED86ED-3811-CB47-A531-EA10122EF87D}"/>
                </a:ext>
              </a:extLst>
            </p:cNvPr>
            <p:cNvSpPr/>
            <p:nvPr/>
          </p:nvSpPr>
          <p:spPr>
            <a:xfrm>
              <a:off x="-2566843" y="5994397"/>
              <a:ext cx="2370667" cy="626533"/>
            </a:xfrm>
            <a:prstGeom prst="roundRect">
              <a:avLst/>
            </a:prstGeom>
            <a:solidFill>
              <a:srgbClr val="D4D6B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Links</a:t>
              </a:r>
            </a:p>
          </p:txBody>
        </p:sp>
        <p:sp>
          <p:nvSpPr>
            <p:cNvPr id="13" name="Rounded Rectangle 12">
              <a:extLst>
                <a:ext uri="{FF2B5EF4-FFF2-40B4-BE49-F238E27FC236}">
                  <a16:creationId xmlns:a16="http://schemas.microsoft.com/office/drawing/2014/main" id="{CFF882AE-DCB8-8044-AF14-3705BD9F2733}"/>
                </a:ext>
              </a:extLst>
            </p:cNvPr>
            <p:cNvSpPr/>
            <p:nvPr/>
          </p:nvSpPr>
          <p:spPr>
            <a:xfrm>
              <a:off x="354158" y="372534"/>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A7E1B927-234D-9448-AF4A-E2F153E4DB87}"/>
                </a:ext>
              </a:extLst>
            </p:cNvPr>
            <p:cNvSpPr/>
            <p:nvPr/>
          </p:nvSpPr>
          <p:spPr>
            <a:xfrm>
              <a:off x="354158" y="491068"/>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6CAB92D9-C8EB-6640-9E1D-D59AAED82852}"/>
                </a:ext>
              </a:extLst>
            </p:cNvPr>
            <p:cNvSpPr/>
            <p:nvPr/>
          </p:nvSpPr>
          <p:spPr>
            <a:xfrm>
              <a:off x="354158" y="609601"/>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3C8B75B7-3B2C-C447-92F6-72CCD97BC682}"/>
                </a:ext>
              </a:extLst>
            </p:cNvPr>
            <p:cNvGrpSpPr/>
            <p:nvPr/>
          </p:nvGrpSpPr>
          <p:grpSpPr>
            <a:xfrm>
              <a:off x="-2290166" y="339643"/>
              <a:ext cx="2043190" cy="584775"/>
              <a:chOff x="3486519" y="1406443"/>
              <a:chExt cx="2043190" cy="584775"/>
            </a:xfrm>
          </p:grpSpPr>
          <p:sp>
            <p:nvSpPr>
              <p:cNvPr id="40" name="TextBox 39">
                <a:extLst>
                  <a:ext uri="{FF2B5EF4-FFF2-40B4-BE49-F238E27FC236}">
                    <a16:creationId xmlns:a16="http://schemas.microsoft.com/office/drawing/2014/main" id="{B38C7C4A-9C6B-5A43-AD81-E21C174322F4}"/>
                  </a:ext>
                </a:extLst>
              </p:cNvPr>
              <p:cNvSpPr txBox="1"/>
              <p:nvPr/>
            </p:nvSpPr>
            <p:spPr>
              <a:xfrm>
                <a:off x="4253664" y="1406443"/>
                <a:ext cx="1276045" cy="584775"/>
              </a:xfrm>
              <a:prstGeom prst="rect">
                <a:avLst/>
              </a:prstGeom>
              <a:noFill/>
            </p:spPr>
            <p:txBody>
              <a:bodyPr wrap="square" rtlCol="0">
                <a:spAutoFit/>
              </a:bodyPr>
              <a:lstStyle/>
              <a:p>
                <a:r>
                  <a:rPr lang="en-US" sz="3200" b="1" dirty="0">
                    <a:solidFill>
                      <a:schemeClr val="bg1"/>
                    </a:solidFill>
                  </a:rPr>
                  <a:t>Home</a:t>
                </a:r>
              </a:p>
            </p:txBody>
          </p:sp>
          <p:sp>
            <p:nvSpPr>
              <p:cNvPr id="3" name="Oval 2">
                <a:hlinkClick r:id="rId11" action="ppaction://hlinksldjump"/>
                <a:extLst>
                  <a:ext uri="{FF2B5EF4-FFF2-40B4-BE49-F238E27FC236}">
                    <a16:creationId xmlns:a16="http://schemas.microsoft.com/office/drawing/2014/main" id="{E2566841-7F5C-BA46-85EE-04923E0B1118}"/>
                  </a:ext>
                </a:extLst>
              </p:cNvPr>
              <p:cNvSpPr/>
              <p:nvPr/>
            </p:nvSpPr>
            <p:spPr>
              <a:xfrm>
                <a:off x="3486519" y="1487762"/>
                <a:ext cx="775697" cy="438912"/>
              </a:xfrm>
              <a:prstGeom prst="ellipse">
                <a:avLst/>
              </a:prstGeom>
              <a:blipFill>
                <a:blip r:embed="rId12"/>
                <a:stretch>
                  <a:fillRect l="-197551" t="-345834" r="-244702" b="-125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a:hlinkClick r:id="rId11" action="ppaction://hlinksldjump"/>
              <a:extLst>
                <a:ext uri="{FF2B5EF4-FFF2-40B4-BE49-F238E27FC236}">
                  <a16:creationId xmlns:a16="http://schemas.microsoft.com/office/drawing/2014/main" id="{46614151-97FF-8840-BC30-E256AAC7F4C7}"/>
                </a:ext>
              </a:extLst>
            </p:cNvPr>
            <p:cNvSpPr/>
            <p:nvPr/>
          </p:nvSpPr>
          <p:spPr>
            <a:xfrm>
              <a:off x="-1412947" y="199813"/>
              <a:ext cx="1136952" cy="8127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Rectangle 44">
            <a:extLst>
              <a:ext uri="{FF2B5EF4-FFF2-40B4-BE49-F238E27FC236}">
                <a16:creationId xmlns:a16="http://schemas.microsoft.com/office/drawing/2014/main" id="{80FD8D7E-CBCE-C641-B649-87F0122FB055}"/>
              </a:ext>
            </a:extLst>
          </p:cNvPr>
          <p:cNvSpPr/>
          <p:nvPr/>
        </p:nvSpPr>
        <p:spPr>
          <a:xfrm>
            <a:off x="9636894" y="136167"/>
            <a:ext cx="2200948" cy="564171"/>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974242A7-4A43-5B4D-A2CD-29FFFBD09A35}"/>
              </a:ext>
            </a:extLst>
          </p:cNvPr>
          <p:cNvSpPr txBox="1"/>
          <p:nvPr/>
        </p:nvSpPr>
        <p:spPr>
          <a:xfrm>
            <a:off x="9761684" y="183283"/>
            <a:ext cx="1869017" cy="461665"/>
          </a:xfrm>
          <a:prstGeom prst="rect">
            <a:avLst/>
          </a:prstGeom>
          <a:noFill/>
        </p:spPr>
        <p:txBody>
          <a:bodyPr wrap="square" rtlCol="0">
            <a:spAutoFit/>
          </a:bodyPr>
          <a:lstStyle/>
          <a:p>
            <a:pPr algn="ctr"/>
            <a:r>
              <a:rPr lang="en-US" sz="2400" dirty="0"/>
              <a:t>Analysis</a:t>
            </a:r>
          </a:p>
        </p:txBody>
      </p:sp>
      <p:sp>
        <p:nvSpPr>
          <p:cNvPr id="57" name="TextBox 56">
            <a:extLst>
              <a:ext uri="{FF2B5EF4-FFF2-40B4-BE49-F238E27FC236}">
                <a16:creationId xmlns:a16="http://schemas.microsoft.com/office/drawing/2014/main" id="{A086E4F5-1AEC-9540-94BF-D8EF3429F0DE}"/>
              </a:ext>
            </a:extLst>
          </p:cNvPr>
          <p:cNvSpPr txBox="1"/>
          <p:nvPr/>
        </p:nvSpPr>
        <p:spPr>
          <a:xfrm>
            <a:off x="4406901" y="1103293"/>
            <a:ext cx="3401961" cy="830997"/>
          </a:xfrm>
          <a:prstGeom prst="rect">
            <a:avLst/>
          </a:prstGeom>
          <a:noFill/>
        </p:spPr>
        <p:txBody>
          <a:bodyPr wrap="square" rtlCol="0">
            <a:spAutoFit/>
          </a:bodyPr>
          <a:lstStyle/>
          <a:p>
            <a:pPr algn="ctr"/>
            <a:r>
              <a:rPr lang="en-US" sz="2400" dirty="0" err="1">
                <a:solidFill>
                  <a:schemeClr val="accent1"/>
                </a:solidFill>
                <a:hlinkClick r:id="rId13">
                  <a:extLst>
                    <a:ext uri="{A12FA001-AC4F-418D-AE19-62706E023703}">
                      <ahyp:hlinkClr xmlns:ahyp="http://schemas.microsoft.com/office/drawing/2018/hyperlinkcolor" val="tx"/>
                    </a:ext>
                  </a:extLst>
                </a:hlinkClick>
              </a:rPr>
              <a:t>PyCWT</a:t>
            </a:r>
            <a:r>
              <a:rPr lang="en-US" sz="2400" dirty="0"/>
              <a:t> to calculate wavelet energy</a:t>
            </a:r>
          </a:p>
        </p:txBody>
      </p:sp>
      <p:pic>
        <p:nvPicPr>
          <p:cNvPr id="69" name="Picture 68">
            <a:extLst>
              <a:ext uri="{FF2B5EF4-FFF2-40B4-BE49-F238E27FC236}">
                <a16:creationId xmlns:a16="http://schemas.microsoft.com/office/drawing/2014/main" id="{7AB51254-35B5-7240-9B96-3FF09EE4D231}"/>
              </a:ext>
            </a:extLst>
          </p:cNvPr>
          <p:cNvPicPr>
            <a:picLocks noChangeAspect="1"/>
          </p:cNvPicPr>
          <p:nvPr/>
        </p:nvPicPr>
        <p:blipFill rotWithShape="1">
          <a:blip r:embed="rId14"/>
          <a:srcRect b="69420"/>
          <a:stretch/>
        </p:blipFill>
        <p:spPr>
          <a:xfrm>
            <a:off x="4457700" y="2164179"/>
            <a:ext cx="3276600" cy="978679"/>
          </a:xfrm>
          <a:prstGeom prst="rect">
            <a:avLst/>
          </a:prstGeom>
        </p:spPr>
      </p:pic>
      <p:sp>
        <p:nvSpPr>
          <p:cNvPr id="70" name="TextBox 69">
            <a:extLst>
              <a:ext uri="{FF2B5EF4-FFF2-40B4-BE49-F238E27FC236}">
                <a16:creationId xmlns:a16="http://schemas.microsoft.com/office/drawing/2014/main" id="{3B52D3AB-A49F-5F4A-8A8E-B10B3237A887}"/>
              </a:ext>
            </a:extLst>
          </p:cNvPr>
          <p:cNvSpPr txBox="1"/>
          <p:nvPr/>
        </p:nvSpPr>
        <p:spPr>
          <a:xfrm>
            <a:off x="8288047" y="1103293"/>
            <a:ext cx="3401961" cy="830997"/>
          </a:xfrm>
          <a:prstGeom prst="rect">
            <a:avLst/>
          </a:prstGeom>
          <a:noFill/>
        </p:spPr>
        <p:txBody>
          <a:bodyPr wrap="square" rtlCol="0">
            <a:spAutoFit/>
          </a:bodyPr>
          <a:lstStyle/>
          <a:p>
            <a:pPr algn="ctr"/>
            <a:r>
              <a:rPr lang="en-US" sz="2400" dirty="0" err="1">
                <a:solidFill>
                  <a:schemeClr val="accent1"/>
                </a:solidFill>
                <a:hlinkClick r:id="rId15">
                  <a:extLst>
                    <a:ext uri="{A12FA001-AC4F-418D-AE19-62706E023703}">
                      <ahyp:hlinkClr xmlns:ahyp="http://schemas.microsoft.com/office/drawing/2018/hyperlinkcolor" val="tx"/>
                    </a:ext>
                  </a:extLst>
                </a:hlinkClick>
              </a:rPr>
              <a:t>eofs</a:t>
            </a:r>
            <a:r>
              <a:rPr lang="en-US" sz="2400" dirty="0"/>
              <a:t> for (Multivariate) EOF analysis</a:t>
            </a:r>
          </a:p>
        </p:txBody>
      </p:sp>
      <p:grpSp>
        <p:nvGrpSpPr>
          <p:cNvPr id="71" name="Group 70">
            <a:extLst>
              <a:ext uri="{FF2B5EF4-FFF2-40B4-BE49-F238E27FC236}">
                <a16:creationId xmlns:a16="http://schemas.microsoft.com/office/drawing/2014/main" id="{8D284DD0-FEC7-0F47-9AE9-4022F15F8C04}"/>
              </a:ext>
            </a:extLst>
          </p:cNvPr>
          <p:cNvGrpSpPr/>
          <p:nvPr/>
        </p:nvGrpSpPr>
        <p:grpSpPr>
          <a:xfrm>
            <a:off x="8440443" y="2331788"/>
            <a:ext cx="3286595" cy="3323943"/>
            <a:chOff x="8355778" y="2450319"/>
            <a:chExt cx="3286595" cy="3323943"/>
          </a:xfrm>
        </p:grpSpPr>
        <p:pic>
          <p:nvPicPr>
            <p:cNvPr id="72" name="Picture 71">
              <a:extLst>
                <a:ext uri="{FF2B5EF4-FFF2-40B4-BE49-F238E27FC236}">
                  <a16:creationId xmlns:a16="http://schemas.microsoft.com/office/drawing/2014/main" id="{16E928E8-3B59-294D-8E13-25DF89C0D027}"/>
                </a:ext>
              </a:extLst>
            </p:cNvPr>
            <p:cNvPicPr>
              <a:picLocks noChangeAspect="1"/>
            </p:cNvPicPr>
            <p:nvPr/>
          </p:nvPicPr>
          <p:blipFill>
            <a:blip r:embed="rId16"/>
            <a:stretch>
              <a:fillRect/>
            </a:stretch>
          </p:blipFill>
          <p:spPr>
            <a:xfrm>
              <a:off x="8355778" y="2450319"/>
              <a:ext cx="3286595" cy="3323943"/>
            </a:xfrm>
            <a:prstGeom prst="rect">
              <a:avLst/>
            </a:prstGeom>
          </p:spPr>
        </p:pic>
        <p:sp>
          <p:nvSpPr>
            <p:cNvPr id="73" name="Rectangle 72">
              <a:extLst>
                <a:ext uri="{FF2B5EF4-FFF2-40B4-BE49-F238E27FC236}">
                  <a16:creationId xmlns:a16="http://schemas.microsoft.com/office/drawing/2014/main" id="{4855C16C-4BED-D94E-ABD3-B9051C86793E}"/>
                </a:ext>
              </a:extLst>
            </p:cNvPr>
            <p:cNvSpPr/>
            <p:nvPr/>
          </p:nvSpPr>
          <p:spPr>
            <a:xfrm>
              <a:off x="8873067" y="3302000"/>
              <a:ext cx="389466" cy="3725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a:extLst>
              <a:ext uri="{FF2B5EF4-FFF2-40B4-BE49-F238E27FC236}">
                <a16:creationId xmlns:a16="http://schemas.microsoft.com/office/drawing/2014/main" id="{3AAE7276-E39D-6940-9834-7CA20570C84D}"/>
              </a:ext>
            </a:extLst>
          </p:cNvPr>
          <p:cNvSpPr/>
          <p:nvPr/>
        </p:nvSpPr>
        <p:spPr>
          <a:xfrm>
            <a:off x="4211757" y="1103293"/>
            <a:ext cx="3810000" cy="2464237"/>
          </a:xfrm>
          <a:prstGeom prst="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F2E0CF58-9418-E743-8A9C-86D07983D400}"/>
              </a:ext>
            </a:extLst>
          </p:cNvPr>
          <p:cNvSpPr/>
          <p:nvPr/>
        </p:nvSpPr>
        <p:spPr>
          <a:xfrm>
            <a:off x="8292691" y="1103293"/>
            <a:ext cx="3810000" cy="5178974"/>
          </a:xfrm>
          <a:prstGeom prst="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28EF1648-481A-6D4D-8C9F-40F5C2A71FFA}"/>
              </a:ext>
            </a:extLst>
          </p:cNvPr>
          <p:cNvSpPr/>
          <p:nvPr/>
        </p:nvSpPr>
        <p:spPr>
          <a:xfrm>
            <a:off x="4211757" y="3818030"/>
            <a:ext cx="3810000" cy="2464237"/>
          </a:xfrm>
          <a:prstGeom prst="rect">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a:extLst>
              <a:ext uri="{FF2B5EF4-FFF2-40B4-BE49-F238E27FC236}">
                <a16:creationId xmlns:a16="http://schemas.microsoft.com/office/drawing/2014/main" id="{312C1F91-BC21-D148-BA02-8201137F3A9F}"/>
              </a:ext>
            </a:extLst>
          </p:cNvPr>
          <p:cNvSpPr txBox="1"/>
          <p:nvPr/>
        </p:nvSpPr>
        <p:spPr>
          <a:xfrm>
            <a:off x="4395019" y="3838853"/>
            <a:ext cx="3401961" cy="830997"/>
          </a:xfrm>
          <a:prstGeom prst="rect">
            <a:avLst/>
          </a:prstGeom>
          <a:noFill/>
        </p:spPr>
        <p:txBody>
          <a:bodyPr wrap="square" rtlCol="0">
            <a:spAutoFit/>
          </a:bodyPr>
          <a:lstStyle/>
          <a:p>
            <a:pPr algn="ctr"/>
            <a:r>
              <a:rPr lang="en-US" sz="2400" dirty="0"/>
              <a:t>The </a:t>
            </a:r>
            <a:r>
              <a:rPr lang="en-US" sz="2400" dirty="0">
                <a:solidFill>
                  <a:schemeClr val="accent1"/>
                </a:solidFill>
                <a:hlinkClick r:id="rId17">
                  <a:extLst>
                    <a:ext uri="{A12FA001-AC4F-418D-AE19-62706E023703}">
                      <ahyp:hlinkClr xmlns:ahyp="http://schemas.microsoft.com/office/drawing/2018/hyperlinkcolor" val="tx"/>
                    </a:ext>
                  </a:extLst>
                </a:hlinkClick>
              </a:rPr>
              <a:t>Brink algorithm</a:t>
            </a:r>
            <a:r>
              <a:rPr lang="en-US" sz="2400" dirty="0"/>
              <a:t> to find theoretical solutions</a:t>
            </a:r>
          </a:p>
        </p:txBody>
      </p:sp>
      <p:grpSp>
        <p:nvGrpSpPr>
          <p:cNvPr id="79" name="Group 78">
            <a:extLst>
              <a:ext uri="{FF2B5EF4-FFF2-40B4-BE49-F238E27FC236}">
                <a16:creationId xmlns:a16="http://schemas.microsoft.com/office/drawing/2014/main" id="{77296A30-AFDC-2346-B8DE-BFC0DDD13C47}"/>
              </a:ext>
            </a:extLst>
          </p:cNvPr>
          <p:cNvGrpSpPr/>
          <p:nvPr/>
        </p:nvGrpSpPr>
        <p:grpSpPr>
          <a:xfrm>
            <a:off x="5080946" y="4793387"/>
            <a:ext cx="2071622" cy="1297610"/>
            <a:chOff x="5080946" y="4793387"/>
            <a:chExt cx="2071622" cy="1297610"/>
          </a:xfrm>
        </p:grpSpPr>
        <p:pic>
          <p:nvPicPr>
            <p:cNvPr id="80" name="Picture 79">
              <a:extLst>
                <a:ext uri="{FF2B5EF4-FFF2-40B4-BE49-F238E27FC236}">
                  <a16:creationId xmlns:a16="http://schemas.microsoft.com/office/drawing/2014/main" id="{5ABCCF33-0EFE-DE48-844D-D8492D4B586A}"/>
                </a:ext>
              </a:extLst>
            </p:cNvPr>
            <p:cNvPicPr>
              <a:picLocks noChangeAspect="1"/>
            </p:cNvPicPr>
            <p:nvPr/>
          </p:nvPicPr>
          <p:blipFill>
            <a:blip r:embed="rId18"/>
            <a:stretch>
              <a:fillRect/>
            </a:stretch>
          </p:blipFill>
          <p:spPr>
            <a:xfrm>
              <a:off x="5080946" y="4793387"/>
              <a:ext cx="2071622" cy="1297610"/>
            </a:xfrm>
            <a:prstGeom prst="rect">
              <a:avLst/>
            </a:prstGeom>
          </p:spPr>
        </p:pic>
        <p:sp>
          <p:nvSpPr>
            <p:cNvPr id="81" name="Rectangle 80">
              <a:extLst>
                <a:ext uri="{FF2B5EF4-FFF2-40B4-BE49-F238E27FC236}">
                  <a16:creationId xmlns:a16="http://schemas.microsoft.com/office/drawing/2014/main" id="{455E7DB1-A989-7140-8E5D-D53669CED9C3}"/>
                </a:ext>
              </a:extLst>
            </p:cNvPr>
            <p:cNvSpPr/>
            <p:nvPr/>
          </p:nvSpPr>
          <p:spPr>
            <a:xfrm>
              <a:off x="6807199" y="4920350"/>
              <a:ext cx="186267" cy="362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Box 13">
            <a:extLst>
              <a:ext uri="{FF2B5EF4-FFF2-40B4-BE49-F238E27FC236}">
                <a16:creationId xmlns:a16="http://schemas.microsoft.com/office/drawing/2014/main" id="{0A17ED38-1127-F848-8E42-52DFE634AC3F}"/>
              </a:ext>
            </a:extLst>
          </p:cNvPr>
          <p:cNvSpPr txBox="1"/>
          <p:nvPr/>
        </p:nvSpPr>
        <p:spPr>
          <a:xfrm>
            <a:off x="5346290" y="216957"/>
            <a:ext cx="1540933" cy="461665"/>
          </a:xfrm>
          <a:prstGeom prst="rect">
            <a:avLst/>
          </a:prstGeom>
          <a:noFill/>
        </p:spPr>
        <p:txBody>
          <a:bodyPr wrap="square" rtlCol="0">
            <a:spAutoFit/>
          </a:bodyPr>
          <a:lstStyle/>
          <a:p>
            <a:r>
              <a:rPr lang="en-US" sz="2400" dirty="0"/>
              <a:t>We used:</a:t>
            </a:r>
          </a:p>
        </p:txBody>
      </p:sp>
      <p:sp>
        <p:nvSpPr>
          <p:cNvPr id="82" name="Curved Left Arrow 81">
            <a:hlinkClick r:id="rId5" action="ppaction://hlinksldjump"/>
            <a:extLst>
              <a:ext uri="{FF2B5EF4-FFF2-40B4-BE49-F238E27FC236}">
                <a16:creationId xmlns:a16="http://schemas.microsoft.com/office/drawing/2014/main" id="{97CDB689-F481-854B-8F53-B9A81A804B42}"/>
              </a:ext>
            </a:extLst>
          </p:cNvPr>
          <p:cNvSpPr/>
          <p:nvPr/>
        </p:nvSpPr>
        <p:spPr>
          <a:xfrm>
            <a:off x="11750705" y="6422898"/>
            <a:ext cx="312142" cy="262024"/>
          </a:xfrm>
          <a:prstGeom prst="curvedLeftArrow">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782999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63" presetClass="path" presetSubtype="0" accel="50000" decel="50000" fill="hold" nodeType="clickEffect">
                                  <p:stCondLst>
                                    <p:cond delay="0"/>
                                  </p:stCondLst>
                                  <p:childTnLst>
                                    <p:animMotion origin="layout" path="M -3.125E-6 0 L 0.22357 0 " pathEditMode="relative" rAng="0" ptsTypes="AA">
                                      <p:cBhvr>
                                        <p:cTn id="6" dur="1000" fill="hold"/>
                                        <p:tgtEl>
                                          <p:spTgt spid="15"/>
                                        </p:tgtEl>
                                        <p:attrNameLst>
                                          <p:attrName>ppt_x</p:attrName>
                                          <p:attrName>ppt_y</p:attrName>
                                        </p:attrNameLst>
                                      </p:cBhvr>
                                      <p:rCtr x="11172" y="0"/>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22357 0 L -3.125E-6 0 " pathEditMode="relative" rAng="0" ptsTypes="AA">
                                      <p:cBhvr>
                                        <p:cTn id="10" dur="1000" fill="hold"/>
                                        <p:tgtEl>
                                          <p:spTgt spid="15"/>
                                        </p:tgtEl>
                                        <p:attrNameLst>
                                          <p:attrName>ppt_x</p:attrName>
                                          <p:attrName>ppt_y</p:attrName>
                                        </p:attrNameLst>
                                      </p:cBhvr>
                                      <p:rCtr x="-11185" y="0"/>
                                    </p:animMotion>
                                  </p:childTnLst>
                                </p:cTn>
                              </p:par>
                            </p:childTnLst>
                          </p:cTn>
                        </p:par>
                      </p:childTnLst>
                    </p:cTn>
                  </p:par>
                </p:childTnLst>
              </p:cTn>
              <p:nextCondLst>
                <p:cond evt="onClick" delay="0">
                  <p:tgtEl>
                    <p:spTgt spid="15"/>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3B2D7">
            <a:alpha val="50000"/>
          </a:srgbClr>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3FD0220-23D2-B247-95FC-4FD35AC4EA4B}"/>
              </a:ext>
            </a:extLst>
          </p:cNvPr>
          <p:cNvSpPr/>
          <p:nvPr/>
        </p:nvSpPr>
        <p:spPr>
          <a:xfrm>
            <a:off x="1093178" y="438067"/>
            <a:ext cx="10997221" cy="60897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A picture containing text, electronics, display&#10;&#10;Description automatically generated">
            <a:extLst>
              <a:ext uri="{FF2B5EF4-FFF2-40B4-BE49-F238E27FC236}">
                <a16:creationId xmlns:a16="http://schemas.microsoft.com/office/drawing/2014/main" id="{C77C1BD0-0F1A-6645-958A-24073163C521}"/>
              </a:ext>
            </a:extLst>
          </p:cNvPr>
          <p:cNvPicPr>
            <a:picLocks noChangeAspect="1"/>
          </p:cNvPicPr>
          <p:nvPr/>
        </p:nvPicPr>
        <p:blipFill>
          <a:blip r:embed="rId2"/>
          <a:stretch>
            <a:fillRect/>
          </a:stretch>
        </p:blipFill>
        <p:spPr>
          <a:xfrm>
            <a:off x="1458818" y="709014"/>
            <a:ext cx="9880600" cy="5740400"/>
          </a:xfrm>
          <a:prstGeom prst="rect">
            <a:avLst/>
          </a:prstGeom>
        </p:spPr>
      </p:pic>
      <p:grpSp>
        <p:nvGrpSpPr>
          <p:cNvPr id="15" name="Group 14">
            <a:extLst>
              <a:ext uri="{FF2B5EF4-FFF2-40B4-BE49-F238E27FC236}">
                <a16:creationId xmlns:a16="http://schemas.microsoft.com/office/drawing/2014/main" id="{D67AA48A-39D2-054E-8833-3D03A1214117}"/>
              </a:ext>
            </a:extLst>
          </p:cNvPr>
          <p:cNvGrpSpPr/>
          <p:nvPr/>
        </p:nvGrpSpPr>
        <p:grpSpPr>
          <a:xfrm>
            <a:off x="-2744643" y="0"/>
            <a:ext cx="3708401" cy="6858000"/>
            <a:chOff x="-2744643" y="0"/>
            <a:chExt cx="3708401" cy="6858000"/>
          </a:xfrm>
        </p:grpSpPr>
        <p:sp>
          <p:nvSpPr>
            <p:cNvPr id="4" name="Rectangle 3">
              <a:extLst>
                <a:ext uri="{FF2B5EF4-FFF2-40B4-BE49-F238E27FC236}">
                  <a16:creationId xmlns:a16="http://schemas.microsoft.com/office/drawing/2014/main" id="{32431E9D-59AE-3147-A369-AC16890EC30C}"/>
                </a:ext>
              </a:extLst>
            </p:cNvPr>
            <p:cNvSpPr/>
            <p:nvPr/>
          </p:nvSpPr>
          <p:spPr>
            <a:xfrm>
              <a:off x="-2744643" y="0"/>
              <a:ext cx="272626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hlinkClick r:id="rId3" action="ppaction://hlinksldjump"/>
              <a:extLst>
                <a:ext uri="{FF2B5EF4-FFF2-40B4-BE49-F238E27FC236}">
                  <a16:creationId xmlns:a16="http://schemas.microsoft.com/office/drawing/2014/main" id="{39BBC328-53CD-BF4E-A166-B8F5C8A3D19B}"/>
                </a:ext>
              </a:extLst>
            </p:cNvPr>
            <p:cNvSpPr/>
            <p:nvPr/>
          </p:nvSpPr>
          <p:spPr>
            <a:xfrm>
              <a:off x="-2566843" y="1219201"/>
              <a:ext cx="2370667" cy="626533"/>
            </a:xfrm>
            <a:prstGeom prst="roundRect">
              <a:avLst/>
            </a:prstGeom>
            <a:solidFill>
              <a:schemeClr val="accent6">
                <a:lumMod val="40000"/>
                <a:lumOff val="60000"/>
              </a:scheme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Background</a:t>
              </a:r>
            </a:p>
          </p:txBody>
        </p:sp>
        <p:sp>
          <p:nvSpPr>
            <p:cNvPr id="7" name="Rounded Rectangle 6">
              <a:hlinkClick r:id="rId4" action="ppaction://hlinksldjump"/>
              <a:extLst>
                <a:ext uri="{FF2B5EF4-FFF2-40B4-BE49-F238E27FC236}">
                  <a16:creationId xmlns:a16="http://schemas.microsoft.com/office/drawing/2014/main" id="{DB58289D-2CF9-7C41-8D54-149B72D99C25}"/>
                </a:ext>
              </a:extLst>
            </p:cNvPr>
            <p:cNvSpPr/>
            <p:nvPr/>
          </p:nvSpPr>
          <p:spPr>
            <a:xfrm>
              <a:off x="-2566843" y="2015067"/>
              <a:ext cx="2370667" cy="626533"/>
            </a:xfrm>
            <a:prstGeom prst="roundRect">
              <a:avLst/>
            </a:prstGeom>
            <a:solidFill>
              <a:schemeClr val="accent4">
                <a:lumMod val="20000"/>
                <a:lumOff val="8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Methods</a:t>
              </a:r>
            </a:p>
          </p:txBody>
        </p:sp>
        <p:sp>
          <p:nvSpPr>
            <p:cNvPr id="8" name="Rounded Rectangle 7">
              <a:hlinkClick r:id="rId5" action="ppaction://hlinksldjump"/>
              <a:extLst>
                <a:ext uri="{FF2B5EF4-FFF2-40B4-BE49-F238E27FC236}">
                  <a16:creationId xmlns:a16="http://schemas.microsoft.com/office/drawing/2014/main" id="{9BE8ECD6-26F6-974F-ADD1-CCDFBDFE44FA}"/>
                </a:ext>
              </a:extLst>
            </p:cNvPr>
            <p:cNvSpPr/>
            <p:nvPr/>
          </p:nvSpPr>
          <p:spPr>
            <a:xfrm>
              <a:off x="-2566843" y="2810933"/>
              <a:ext cx="2370667" cy="626533"/>
            </a:xfrm>
            <a:prstGeom prst="roundRect">
              <a:avLst/>
            </a:prstGeom>
            <a:solidFill>
              <a:srgbClr val="F3B2D7"/>
            </a:solidFill>
            <a:ln w="3810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Animations</a:t>
              </a:r>
            </a:p>
          </p:txBody>
        </p:sp>
        <p:sp>
          <p:nvSpPr>
            <p:cNvPr id="9" name="Rounded Rectangle 8">
              <a:hlinkClick r:id="rId6" action="ppaction://hlinksldjump"/>
              <a:extLst>
                <a:ext uri="{FF2B5EF4-FFF2-40B4-BE49-F238E27FC236}">
                  <a16:creationId xmlns:a16="http://schemas.microsoft.com/office/drawing/2014/main" id="{CCF6624B-CA66-CF45-954A-ED7F57644AC9}"/>
                </a:ext>
              </a:extLst>
            </p:cNvPr>
            <p:cNvSpPr/>
            <p:nvPr/>
          </p:nvSpPr>
          <p:spPr>
            <a:xfrm>
              <a:off x="-2566843" y="3606799"/>
              <a:ext cx="2370667" cy="626533"/>
            </a:xfrm>
            <a:prstGeom prst="roundRect">
              <a:avLst/>
            </a:prstGeom>
            <a:solidFill>
              <a:srgbClr val="C5AFE3"/>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Subinertial variability</a:t>
              </a:r>
            </a:p>
          </p:txBody>
        </p:sp>
        <p:sp>
          <p:nvSpPr>
            <p:cNvPr id="10" name="Rounded Rectangle 9">
              <a:hlinkClick r:id="rId7" action="ppaction://hlinksldjump"/>
              <a:extLst>
                <a:ext uri="{FF2B5EF4-FFF2-40B4-BE49-F238E27FC236}">
                  <a16:creationId xmlns:a16="http://schemas.microsoft.com/office/drawing/2014/main" id="{B0ADE860-4FC5-2641-9ACB-68BBF6183AFC}"/>
                </a:ext>
              </a:extLst>
            </p:cNvPr>
            <p:cNvSpPr/>
            <p:nvPr/>
          </p:nvSpPr>
          <p:spPr>
            <a:xfrm>
              <a:off x="-2566843" y="4402665"/>
              <a:ext cx="2370667" cy="626533"/>
            </a:xfrm>
            <a:prstGeom prst="roundRect">
              <a:avLst/>
            </a:prstGeom>
            <a:solidFill>
              <a:schemeClr val="accent3">
                <a:lumMod val="20000"/>
                <a:lumOff val="8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Wind forcing</a:t>
              </a:r>
            </a:p>
          </p:txBody>
        </p:sp>
        <p:sp>
          <p:nvSpPr>
            <p:cNvPr id="11" name="Rounded Rectangle 10">
              <a:hlinkClick r:id="rId8" action="ppaction://hlinksldjump"/>
              <a:extLst>
                <a:ext uri="{FF2B5EF4-FFF2-40B4-BE49-F238E27FC236}">
                  <a16:creationId xmlns:a16="http://schemas.microsoft.com/office/drawing/2014/main" id="{9FB16A14-6870-E74C-86CF-DBD8A2EDEC98}"/>
                </a:ext>
              </a:extLst>
            </p:cNvPr>
            <p:cNvSpPr/>
            <p:nvPr/>
          </p:nvSpPr>
          <p:spPr>
            <a:xfrm>
              <a:off x="-2566843" y="5198531"/>
              <a:ext cx="2370667" cy="626533"/>
            </a:xfrm>
            <a:prstGeom prst="roundRect">
              <a:avLst/>
            </a:prstGeom>
            <a:solidFill>
              <a:schemeClr val="accent2">
                <a:lumMod val="40000"/>
                <a:lumOff val="6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Theory</a:t>
              </a:r>
            </a:p>
          </p:txBody>
        </p:sp>
        <p:sp>
          <p:nvSpPr>
            <p:cNvPr id="12" name="Rounded Rectangle 11">
              <a:hlinkClick r:id="rId9" action="ppaction://hlinksldjump"/>
              <a:extLst>
                <a:ext uri="{FF2B5EF4-FFF2-40B4-BE49-F238E27FC236}">
                  <a16:creationId xmlns:a16="http://schemas.microsoft.com/office/drawing/2014/main" id="{23ED86ED-3811-CB47-A531-EA10122EF87D}"/>
                </a:ext>
              </a:extLst>
            </p:cNvPr>
            <p:cNvSpPr/>
            <p:nvPr/>
          </p:nvSpPr>
          <p:spPr>
            <a:xfrm>
              <a:off x="-2566843" y="5994397"/>
              <a:ext cx="2370667" cy="626533"/>
            </a:xfrm>
            <a:prstGeom prst="roundRect">
              <a:avLst/>
            </a:prstGeom>
            <a:solidFill>
              <a:srgbClr val="D4D6B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Links</a:t>
              </a:r>
            </a:p>
          </p:txBody>
        </p:sp>
        <p:sp>
          <p:nvSpPr>
            <p:cNvPr id="13" name="Rounded Rectangle 12">
              <a:extLst>
                <a:ext uri="{FF2B5EF4-FFF2-40B4-BE49-F238E27FC236}">
                  <a16:creationId xmlns:a16="http://schemas.microsoft.com/office/drawing/2014/main" id="{CFF882AE-DCB8-8044-AF14-3705BD9F2733}"/>
                </a:ext>
              </a:extLst>
            </p:cNvPr>
            <p:cNvSpPr/>
            <p:nvPr/>
          </p:nvSpPr>
          <p:spPr>
            <a:xfrm>
              <a:off x="354158" y="372534"/>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A7E1B927-234D-9448-AF4A-E2F153E4DB87}"/>
                </a:ext>
              </a:extLst>
            </p:cNvPr>
            <p:cNvSpPr/>
            <p:nvPr/>
          </p:nvSpPr>
          <p:spPr>
            <a:xfrm>
              <a:off x="354158" y="491068"/>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6CAB92D9-C8EB-6640-9E1D-D59AAED82852}"/>
                </a:ext>
              </a:extLst>
            </p:cNvPr>
            <p:cNvSpPr/>
            <p:nvPr/>
          </p:nvSpPr>
          <p:spPr>
            <a:xfrm>
              <a:off x="354158" y="609601"/>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3C8B75B7-3B2C-C447-92F6-72CCD97BC682}"/>
                </a:ext>
              </a:extLst>
            </p:cNvPr>
            <p:cNvGrpSpPr/>
            <p:nvPr/>
          </p:nvGrpSpPr>
          <p:grpSpPr>
            <a:xfrm>
              <a:off x="-2290166" y="339643"/>
              <a:ext cx="2043190" cy="584775"/>
              <a:chOff x="3486519" y="1406443"/>
              <a:chExt cx="2043190" cy="584775"/>
            </a:xfrm>
          </p:grpSpPr>
          <p:sp>
            <p:nvSpPr>
              <p:cNvPr id="40" name="TextBox 39">
                <a:extLst>
                  <a:ext uri="{FF2B5EF4-FFF2-40B4-BE49-F238E27FC236}">
                    <a16:creationId xmlns:a16="http://schemas.microsoft.com/office/drawing/2014/main" id="{B38C7C4A-9C6B-5A43-AD81-E21C174322F4}"/>
                  </a:ext>
                </a:extLst>
              </p:cNvPr>
              <p:cNvSpPr txBox="1"/>
              <p:nvPr/>
            </p:nvSpPr>
            <p:spPr>
              <a:xfrm>
                <a:off x="4253664" y="1406443"/>
                <a:ext cx="1276045" cy="584775"/>
              </a:xfrm>
              <a:prstGeom prst="rect">
                <a:avLst/>
              </a:prstGeom>
              <a:noFill/>
            </p:spPr>
            <p:txBody>
              <a:bodyPr wrap="square" rtlCol="0">
                <a:spAutoFit/>
              </a:bodyPr>
              <a:lstStyle/>
              <a:p>
                <a:r>
                  <a:rPr lang="en-US" sz="3200" b="1" dirty="0">
                    <a:solidFill>
                      <a:schemeClr val="bg1"/>
                    </a:solidFill>
                  </a:rPr>
                  <a:t>Home</a:t>
                </a:r>
              </a:p>
            </p:txBody>
          </p:sp>
          <p:sp>
            <p:nvSpPr>
              <p:cNvPr id="3" name="Oval 2">
                <a:hlinkClick r:id="rId10" action="ppaction://hlinksldjump"/>
                <a:extLst>
                  <a:ext uri="{FF2B5EF4-FFF2-40B4-BE49-F238E27FC236}">
                    <a16:creationId xmlns:a16="http://schemas.microsoft.com/office/drawing/2014/main" id="{E2566841-7F5C-BA46-85EE-04923E0B1118}"/>
                  </a:ext>
                </a:extLst>
              </p:cNvPr>
              <p:cNvSpPr/>
              <p:nvPr/>
            </p:nvSpPr>
            <p:spPr>
              <a:xfrm>
                <a:off x="3486519" y="1487762"/>
                <a:ext cx="775697" cy="438912"/>
              </a:xfrm>
              <a:prstGeom prst="ellipse">
                <a:avLst/>
              </a:prstGeom>
              <a:blipFill>
                <a:blip r:embed="rId2"/>
                <a:stretch>
                  <a:fillRect l="-197551" t="-345834" r="-244702" b="-125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a:hlinkClick r:id="rId10" action="ppaction://hlinksldjump"/>
              <a:extLst>
                <a:ext uri="{FF2B5EF4-FFF2-40B4-BE49-F238E27FC236}">
                  <a16:creationId xmlns:a16="http://schemas.microsoft.com/office/drawing/2014/main" id="{46614151-97FF-8840-BC30-E256AAC7F4C7}"/>
                </a:ext>
              </a:extLst>
            </p:cNvPr>
            <p:cNvSpPr/>
            <p:nvPr/>
          </p:nvSpPr>
          <p:spPr>
            <a:xfrm>
              <a:off x="-1412947" y="199813"/>
              <a:ext cx="1136952" cy="8127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AB1387FC-3DB8-2545-8C1E-8A6852D23AB5}"/>
              </a:ext>
            </a:extLst>
          </p:cNvPr>
          <p:cNvSpPr/>
          <p:nvPr/>
        </p:nvSpPr>
        <p:spPr>
          <a:xfrm>
            <a:off x="3598606" y="68435"/>
            <a:ext cx="8340834" cy="564171"/>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CA7F8D74-7420-9B42-BF2A-44F92F788235}"/>
              </a:ext>
            </a:extLst>
          </p:cNvPr>
          <p:cNvSpPr txBox="1"/>
          <p:nvPr/>
        </p:nvSpPr>
        <p:spPr>
          <a:xfrm>
            <a:off x="3768689" y="115710"/>
            <a:ext cx="7971460" cy="461665"/>
          </a:xfrm>
          <a:prstGeom prst="rect">
            <a:avLst/>
          </a:prstGeom>
          <a:noFill/>
        </p:spPr>
        <p:txBody>
          <a:bodyPr wrap="square" rtlCol="0">
            <a:spAutoFit/>
          </a:bodyPr>
          <a:lstStyle/>
          <a:p>
            <a:pPr algn="ctr"/>
            <a:r>
              <a:rPr lang="en-US" sz="2400" dirty="0"/>
              <a:t>Please see separate files for animations!</a:t>
            </a:r>
          </a:p>
        </p:txBody>
      </p:sp>
      <p:sp>
        <p:nvSpPr>
          <p:cNvPr id="27" name="Curved Left Arrow 26">
            <a:hlinkClick r:id="rId10" action="ppaction://hlinksldjump"/>
            <a:extLst>
              <a:ext uri="{FF2B5EF4-FFF2-40B4-BE49-F238E27FC236}">
                <a16:creationId xmlns:a16="http://schemas.microsoft.com/office/drawing/2014/main" id="{964AC672-CAFF-A741-85C2-61A8A4853A12}"/>
              </a:ext>
            </a:extLst>
          </p:cNvPr>
          <p:cNvSpPr/>
          <p:nvPr/>
        </p:nvSpPr>
        <p:spPr>
          <a:xfrm>
            <a:off x="11750705" y="6422898"/>
            <a:ext cx="312142" cy="262024"/>
          </a:xfrm>
          <a:prstGeom prst="curvedLeftArrow">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7961854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63" presetClass="path" presetSubtype="0" accel="50000" decel="50000" fill="hold" nodeType="clickEffect">
                                  <p:stCondLst>
                                    <p:cond delay="0"/>
                                  </p:stCondLst>
                                  <p:childTnLst>
                                    <p:animMotion origin="layout" path="M -3.125E-6 0 L 0.22357 0 " pathEditMode="relative" rAng="0" ptsTypes="AA">
                                      <p:cBhvr>
                                        <p:cTn id="6" dur="1000" fill="hold"/>
                                        <p:tgtEl>
                                          <p:spTgt spid="15"/>
                                        </p:tgtEl>
                                        <p:attrNameLst>
                                          <p:attrName>ppt_x</p:attrName>
                                          <p:attrName>ppt_y</p:attrName>
                                        </p:attrNameLst>
                                      </p:cBhvr>
                                      <p:rCtr x="11172" y="0"/>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22357 0 L -3.125E-6 0 " pathEditMode="relative" rAng="0" ptsTypes="AA">
                                      <p:cBhvr>
                                        <p:cTn id="10" dur="1000" fill="hold"/>
                                        <p:tgtEl>
                                          <p:spTgt spid="15"/>
                                        </p:tgtEl>
                                        <p:attrNameLst>
                                          <p:attrName>ppt_x</p:attrName>
                                          <p:attrName>ppt_y</p:attrName>
                                        </p:attrNameLst>
                                      </p:cBhvr>
                                      <p:rCtr x="-11185" y="0"/>
                                    </p:animMotion>
                                  </p:childTnLst>
                                </p:cTn>
                              </p:par>
                            </p:childTnLst>
                          </p:cTn>
                        </p:par>
                      </p:childTnLst>
                    </p:cTn>
                  </p:par>
                </p:childTnLst>
              </p:cTn>
              <p:nextCondLst>
                <p:cond evt="onClick" delay="0">
                  <p:tgtEl>
                    <p:spTgt spid="15"/>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5AFE3">
            <a:alpha val="50000"/>
          </a:srgbClr>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727F4EA9-9A7F-5941-9D15-EC9669D552D7}"/>
              </a:ext>
            </a:extLst>
          </p:cNvPr>
          <p:cNvSpPr/>
          <p:nvPr/>
        </p:nvSpPr>
        <p:spPr>
          <a:xfrm>
            <a:off x="1524000" y="254000"/>
            <a:ext cx="4419600" cy="6366930"/>
          </a:xfrm>
          <a:prstGeom prst="roundRect">
            <a:avLst/>
          </a:prstGeom>
          <a:blipFill dpi="0" rotWithShape="1">
            <a:blip r:embed="rId2"/>
            <a:srcRect/>
            <a:stretch>
              <a:fillRect l="-94" r="-1224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D67AA48A-39D2-054E-8833-3D03A1214117}"/>
              </a:ext>
            </a:extLst>
          </p:cNvPr>
          <p:cNvGrpSpPr/>
          <p:nvPr/>
        </p:nvGrpSpPr>
        <p:grpSpPr>
          <a:xfrm>
            <a:off x="-2744643" y="0"/>
            <a:ext cx="3708401" cy="6858000"/>
            <a:chOff x="-2744643" y="0"/>
            <a:chExt cx="3708401" cy="6858000"/>
          </a:xfrm>
        </p:grpSpPr>
        <p:sp>
          <p:nvSpPr>
            <p:cNvPr id="4" name="Rectangle 3">
              <a:extLst>
                <a:ext uri="{FF2B5EF4-FFF2-40B4-BE49-F238E27FC236}">
                  <a16:creationId xmlns:a16="http://schemas.microsoft.com/office/drawing/2014/main" id="{32431E9D-59AE-3147-A369-AC16890EC30C}"/>
                </a:ext>
              </a:extLst>
            </p:cNvPr>
            <p:cNvSpPr/>
            <p:nvPr/>
          </p:nvSpPr>
          <p:spPr>
            <a:xfrm>
              <a:off x="-2744643" y="0"/>
              <a:ext cx="272626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hlinkClick r:id="rId3" action="ppaction://hlinksldjump"/>
              <a:extLst>
                <a:ext uri="{FF2B5EF4-FFF2-40B4-BE49-F238E27FC236}">
                  <a16:creationId xmlns:a16="http://schemas.microsoft.com/office/drawing/2014/main" id="{39BBC328-53CD-BF4E-A166-B8F5C8A3D19B}"/>
                </a:ext>
              </a:extLst>
            </p:cNvPr>
            <p:cNvSpPr/>
            <p:nvPr/>
          </p:nvSpPr>
          <p:spPr>
            <a:xfrm>
              <a:off x="-2566843" y="1219201"/>
              <a:ext cx="2370667" cy="626533"/>
            </a:xfrm>
            <a:prstGeom prst="roundRect">
              <a:avLst/>
            </a:prstGeom>
            <a:solidFill>
              <a:schemeClr val="accent6">
                <a:lumMod val="40000"/>
                <a:lumOff val="60000"/>
              </a:scheme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Background</a:t>
              </a:r>
            </a:p>
          </p:txBody>
        </p:sp>
        <p:sp>
          <p:nvSpPr>
            <p:cNvPr id="7" name="Rounded Rectangle 6">
              <a:hlinkClick r:id="rId4" action="ppaction://hlinksldjump"/>
              <a:extLst>
                <a:ext uri="{FF2B5EF4-FFF2-40B4-BE49-F238E27FC236}">
                  <a16:creationId xmlns:a16="http://schemas.microsoft.com/office/drawing/2014/main" id="{DB58289D-2CF9-7C41-8D54-149B72D99C25}"/>
                </a:ext>
              </a:extLst>
            </p:cNvPr>
            <p:cNvSpPr/>
            <p:nvPr/>
          </p:nvSpPr>
          <p:spPr>
            <a:xfrm>
              <a:off x="-2566843" y="2015067"/>
              <a:ext cx="2370667" cy="626533"/>
            </a:xfrm>
            <a:prstGeom prst="roundRect">
              <a:avLst/>
            </a:prstGeom>
            <a:solidFill>
              <a:schemeClr val="accent4">
                <a:lumMod val="20000"/>
                <a:lumOff val="8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Methods</a:t>
              </a:r>
            </a:p>
          </p:txBody>
        </p:sp>
        <p:sp>
          <p:nvSpPr>
            <p:cNvPr id="8" name="Rounded Rectangle 7">
              <a:hlinkClick r:id="rId5" action="ppaction://hlinksldjump"/>
              <a:extLst>
                <a:ext uri="{FF2B5EF4-FFF2-40B4-BE49-F238E27FC236}">
                  <a16:creationId xmlns:a16="http://schemas.microsoft.com/office/drawing/2014/main" id="{9BE8ECD6-26F6-974F-ADD1-CCDFBDFE44FA}"/>
                </a:ext>
              </a:extLst>
            </p:cNvPr>
            <p:cNvSpPr/>
            <p:nvPr/>
          </p:nvSpPr>
          <p:spPr>
            <a:xfrm>
              <a:off x="-2566843" y="2810933"/>
              <a:ext cx="2370667" cy="626533"/>
            </a:xfrm>
            <a:prstGeom prst="roundRect">
              <a:avLst/>
            </a:prstGeom>
            <a:solidFill>
              <a:srgbClr val="F3B2D7"/>
            </a:solidFill>
            <a:ln w="3810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Animations</a:t>
              </a:r>
            </a:p>
          </p:txBody>
        </p:sp>
        <p:sp>
          <p:nvSpPr>
            <p:cNvPr id="9" name="Rounded Rectangle 8">
              <a:hlinkClick r:id="rId6" action="ppaction://hlinksldjump"/>
              <a:extLst>
                <a:ext uri="{FF2B5EF4-FFF2-40B4-BE49-F238E27FC236}">
                  <a16:creationId xmlns:a16="http://schemas.microsoft.com/office/drawing/2014/main" id="{CCF6624B-CA66-CF45-954A-ED7F57644AC9}"/>
                </a:ext>
              </a:extLst>
            </p:cNvPr>
            <p:cNvSpPr/>
            <p:nvPr/>
          </p:nvSpPr>
          <p:spPr>
            <a:xfrm>
              <a:off x="-2566843" y="3606799"/>
              <a:ext cx="2370667" cy="626533"/>
            </a:xfrm>
            <a:prstGeom prst="roundRect">
              <a:avLst/>
            </a:prstGeom>
            <a:solidFill>
              <a:srgbClr val="C5AFE3"/>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Subinertial variability</a:t>
              </a:r>
            </a:p>
          </p:txBody>
        </p:sp>
        <p:sp>
          <p:nvSpPr>
            <p:cNvPr id="10" name="Rounded Rectangle 9">
              <a:hlinkClick r:id="rId7" action="ppaction://hlinksldjump"/>
              <a:extLst>
                <a:ext uri="{FF2B5EF4-FFF2-40B4-BE49-F238E27FC236}">
                  <a16:creationId xmlns:a16="http://schemas.microsoft.com/office/drawing/2014/main" id="{B0ADE860-4FC5-2641-9ACB-68BBF6183AFC}"/>
                </a:ext>
              </a:extLst>
            </p:cNvPr>
            <p:cNvSpPr/>
            <p:nvPr/>
          </p:nvSpPr>
          <p:spPr>
            <a:xfrm>
              <a:off x="-2566843" y="4402665"/>
              <a:ext cx="2370667" cy="626533"/>
            </a:xfrm>
            <a:prstGeom prst="roundRect">
              <a:avLst/>
            </a:prstGeom>
            <a:solidFill>
              <a:schemeClr val="accent3">
                <a:lumMod val="20000"/>
                <a:lumOff val="8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Wind forcing</a:t>
              </a:r>
            </a:p>
          </p:txBody>
        </p:sp>
        <p:sp>
          <p:nvSpPr>
            <p:cNvPr id="11" name="Rounded Rectangle 10">
              <a:hlinkClick r:id="rId8" action="ppaction://hlinksldjump"/>
              <a:extLst>
                <a:ext uri="{FF2B5EF4-FFF2-40B4-BE49-F238E27FC236}">
                  <a16:creationId xmlns:a16="http://schemas.microsoft.com/office/drawing/2014/main" id="{9FB16A14-6870-E74C-86CF-DBD8A2EDEC98}"/>
                </a:ext>
              </a:extLst>
            </p:cNvPr>
            <p:cNvSpPr/>
            <p:nvPr/>
          </p:nvSpPr>
          <p:spPr>
            <a:xfrm>
              <a:off x="-2566843" y="5198531"/>
              <a:ext cx="2370667" cy="626533"/>
            </a:xfrm>
            <a:prstGeom prst="roundRect">
              <a:avLst/>
            </a:prstGeom>
            <a:solidFill>
              <a:schemeClr val="accent2">
                <a:lumMod val="40000"/>
                <a:lumOff val="6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Theory</a:t>
              </a:r>
            </a:p>
          </p:txBody>
        </p:sp>
        <p:sp>
          <p:nvSpPr>
            <p:cNvPr id="12" name="Rounded Rectangle 11">
              <a:hlinkClick r:id="rId9" action="ppaction://hlinksldjump"/>
              <a:extLst>
                <a:ext uri="{FF2B5EF4-FFF2-40B4-BE49-F238E27FC236}">
                  <a16:creationId xmlns:a16="http://schemas.microsoft.com/office/drawing/2014/main" id="{23ED86ED-3811-CB47-A531-EA10122EF87D}"/>
                </a:ext>
              </a:extLst>
            </p:cNvPr>
            <p:cNvSpPr/>
            <p:nvPr/>
          </p:nvSpPr>
          <p:spPr>
            <a:xfrm>
              <a:off x="-2566843" y="5994397"/>
              <a:ext cx="2370667" cy="626533"/>
            </a:xfrm>
            <a:prstGeom prst="roundRect">
              <a:avLst/>
            </a:prstGeom>
            <a:solidFill>
              <a:srgbClr val="D4D6B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Links</a:t>
              </a:r>
            </a:p>
          </p:txBody>
        </p:sp>
        <p:sp>
          <p:nvSpPr>
            <p:cNvPr id="13" name="Rounded Rectangle 12">
              <a:extLst>
                <a:ext uri="{FF2B5EF4-FFF2-40B4-BE49-F238E27FC236}">
                  <a16:creationId xmlns:a16="http://schemas.microsoft.com/office/drawing/2014/main" id="{CFF882AE-DCB8-8044-AF14-3705BD9F2733}"/>
                </a:ext>
              </a:extLst>
            </p:cNvPr>
            <p:cNvSpPr/>
            <p:nvPr/>
          </p:nvSpPr>
          <p:spPr>
            <a:xfrm>
              <a:off x="354158" y="372534"/>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A7E1B927-234D-9448-AF4A-E2F153E4DB87}"/>
                </a:ext>
              </a:extLst>
            </p:cNvPr>
            <p:cNvSpPr/>
            <p:nvPr/>
          </p:nvSpPr>
          <p:spPr>
            <a:xfrm>
              <a:off x="354158" y="491068"/>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6CAB92D9-C8EB-6640-9E1D-D59AAED82852}"/>
                </a:ext>
              </a:extLst>
            </p:cNvPr>
            <p:cNvSpPr/>
            <p:nvPr/>
          </p:nvSpPr>
          <p:spPr>
            <a:xfrm>
              <a:off x="354158" y="609601"/>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3C8B75B7-3B2C-C447-92F6-72CCD97BC682}"/>
                </a:ext>
              </a:extLst>
            </p:cNvPr>
            <p:cNvGrpSpPr/>
            <p:nvPr/>
          </p:nvGrpSpPr>
          <p:grpSpPr>
            <a:xfrm>
              <a:off x="-2290166" y="339643"/>
              <a:ext cx="2043190" cy="584775"/>
              <a:chOff x="3486519" y="1406443"/>
              <a:chExt cx="2043190" cy="584775"/>
            </a:xfrm>
          </p:grpSpPr>
          <p:sp>
            <p:nvSpPr>
              <p:cNvPr id="40" name="TextBox 39">
                <a:extLst>
                  <a:ext uri="{FF2B5EF4-FFF2-40B4-BE49-F238E27FC236}">
                    <a16:creationId xmlns:a16="http://schemas.microsoft.com/office/drawing/2014/main" id="{B38C7C4A-9C6B-5A43-AD81-E21C174322F4}"/>
                  </a:ext>
                </a:extLst>
              </p:cNvPr>
              <p:cNvSpPr txBox="1"/>
              <p:nvPr/>
            </p:nvSpPr>
            <p:spPr>
              <a:xfrm>
                <a:off x="4253664" y="1406443"/>
                <a:ext cx="1276045" cy="584775"/>
              </a:xfrm>
              <a:prstGeom prst="rect">
                <a:avLst/>
              </a:prstGeom>
              <a:noFill/>
            </p:spPr>
            <p:txBody>
              <a:bodyPr wrap="square" rtlCol="0">
                <a:spAutoFit/>
              </a:bodyPr>
              <a:lstStyle/>
              <a:p>
                <a:r>
                  <a:rPr lang="en-US" sz="3200" b="1" dirty="0">
                    <a:solidFill>
                      <a:schemeClr val="bg1"/>
                    </a:solidFill>
                  </a:rPr>
                  <a:t>Home</a:t>
                </a:r>
              </a:p>
            </p:txBody>
          </p:sp>
          <p:sp>
            <p:nvSpPr>
              <p:cNvPr id="3" name="Oval 2">
                <a:hlinkClick r:id="rId10" action="ppaction://hlinksldjump"/>
                <a:extLst>
                  <a:ext uri="{FF2B5EF4-FFF2-40B4-BE49-F238E27FC236}">
                    <a16:creationId xmlns:a16="http://schemas.microsoft.com/office/drawing/2014/main" id="{E2566841-7F5C-BA46-85EE-04923E0B1118}"/>
                  </a:ext>
                </a:extLst>
              </p:cNvPr>
              <p:cNvSpPr/>
              <p:nvPr/>
            </p:nvSpPr>
            <p:spPr>
              <a:xfrm>
                <a:off x="3486519" y="1487762"/>
                <a:ext cx="775697" cy="438912"/>
              </a:xfrm>
              <a:prstGeom prst="ellipse">
                <a:avLst/>
              </a:prstGeom>
              <a:blipFill>
                <a:blip r:embed="rId11"/>
                <a:stretch>
                  <a:fillRect l="-197551" t="-345834" r="-244702" b="-125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a:hlinkClick r:id="rId10" action="ppaction://hlinksldjump"/>
              <a:extLst>
                <a:ext uri="{FF2B5EF4-FFF2-40B4-BE49-F238E27FC236}">
                  <a16:creationId xmlns:a16="http://schemas.microsoft.com/office/drawing/2014/main" id="{46614151-97FF-8840-BC30-E256AAC7F4C7}"/>
                </a:ext>
              </a:extLst>
            </p:cNvPr>
            <p:cNvSpPr/>
            <p:nvPr/>
          </p:nvSpPr>
          <p:spPr>
            <a:xfrm>
              <a:off x="-1412947" y="199813"/>
              <a:ext cx="1136952" cy="8127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Box 18">
            <a:extLst>
              <a:ext uri="{FF2B5EF4-FFF2-40B4-BE49-F238E27FC236}">
                <a16:creationId xmlns:a16="http://schemas.microsoft.com/office/drawing/2014/main" id="{CE34AE4A-D327-F143-B726-E00439066C96}"/>
              </a:ext>
            </a:extLst>
          </p:cNvPr>
          <p:cNvSpPr txBox="1"/>
          <p:nvPr/>
        </p:nvSpPr>
        <p:spPr>
          <a:xfrm>
            <a:off x="6469976" y="143116"/>
            <a:ext cx="5722024" cy="2862322"/>
          </a:xfrm>
          <a:prstGeom prst="rect">
            <a:avLst/>
          </a:prstGeom>
          <a:noFill/>
        </p:spPr>
        <p:txBody>
          <a:bodyPr wrap="square" rtlCol="0">
            <a:spAutoFit/>
          </a:bodyPr>
          <a:lstStyle/>
          <a:p>
            <a:r>
              <a:rPr lang="en-US" sz="2400" dirty="0"/>
              <a:t>The SSH spectra at 22 station locations along the 200 and 450 m isobaths revealed peaks around 1-3 days and 5-18 days. (The large peak at blue station 5 is due to Denmark Strait Overflow eddies.)</a:t>
            </a:r>
          </a:p>
          <a:p>
            <a:endParaRPr lang="en-US" sz="900" dirty="0"/>
          </a:p>
          <a:p>
            <a:r>
              <a:rPr lang="en-US" sz="2400" dirty="0"/>
              <a:t>Are the signals coherent along the shelf though? Let’s </a:t>
            </a:r>
            <a:r>
              <a:rPr lang="en-US" sz="2400" dirty="0">
                <a:solidFill>
                  <a:schemeClr val="accent1"/>
                </a:solidFill>
                <a:hlinkClick r:id="rId12" action="ppaction://hlinksldjump">
                  <a:extLst>
                    <a:ext uri="{A12FA001-AC4F-418D-AE19-62706E023703}">
                      <ahyp:hlinkClr xmlns:ahyp="http://schemas.microsoft.com/office/drawing/2018/hyperlinkcolor" val="tx"/>
                    </a:ext>
                  </a:extLst>
                </a:hlinkClick>
              </a:rPr>
              <a:t>take a look</a:t>
            </a:r>
            <a:r>
              <a:rPr lang="en-US" sz="2400" dirty="0"/>
              <a:t>. </a:t>
            </a:r>
          </a:p>
        </p:txBody>
      </p:sp>
      <p:sp>
        <p:nvSpPr>
          <p:cNvPr id="24" name="Oval 23">
            <a:extLst>
              <a:ext uri="{FF2B5EF4-FFF2-40B4-BE49-F238E27FC236}">
                <a16:creationId xmlns:a16="http://schemas.microsoft.com/office/drawing/2014/main" id="{A7BD38E2-82B8-874E-953E-436DB395C5EE}"/>
              </a:ext>
            </a:extLst>
          </p:cNvPr>
          <p:cNvSpPr/>
          <p:nvPr/>
        </p:nvSpPr>
        <p:spPr>
          <a:xfrm rot="19474163">
            <a:off x="6670394" y="3388954"/>
            <a:ext cx="5006765" cy="2876379"/>
          </a:xfrm>
          <a:prstGeom prst="ellipse">
            <a:avLst/>
          </a:prstGeom>
          <a:blipFill dpi="0" rotWithShape="0">
            <a:blip r:embed="rId13"/>
            <a:srcRect/>
            <a:stretch>
              <a:fillRect l="-9354" t="-5286" r="-9354" b="-528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165BA1B9-7FAA-A841-8A38-949394E5EE2C}"/>
              </a:ext>
            </a:extLst>
          </p:cNvPr>
          <p:cNvSpPr/>
          <p:nvPr/>
        </p:nvSpPr>
        <p:spPr>
          <a:xfrm>
            <a:off x="6096007" y="6120578"/>
            <a:ext cx="5574846" cy="564171"/>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F408152B-BC49-8C4A-B207-4784BEFFAE62}"/>
              </a:ext>
            </a:extLst>
          </p:cNvPr>
          <p:cNvSpPr txBox="1"/>
          <p:nvPr/>
        </p:nvSpPr>
        <p:spPr>
          <a:xfrm>
            <a:off x="6096007" y="6167694"/>
            <a:ext cx="5574846" cy="461665"/>
          </a:xfrm>
          <a:prstGeom prst="rect">
            <a:avLst/>
          </a:prstGeom>
          <a:noFill/>
        </p:spPr>
        <p:txBody>
          <a:bodyPr wrap="square" rtlCol="0">
            <a:spAutoFit/>
          </a:bodyPr>
          <a:lstStyle/>
          <a:p>
            <a:pPr algn="ctr"/>
            <a:r>
              <a:rPr lang="en-US" sz="2400" dirty="0"/>
              <a:t>Subinertial variability in sea surface height</a:t>
            </a:r>
          </a:p>
        </p:txBody>
      </p:sp>
      <p:sp>
        <p:nvSpPr>
          <p:cNvPr id="23" name="Curved Left Arrow 22">
            <a:hlinkClick r:id="rId10" action="ppaction://hlinksldjump"/>
            <a:extLst>
              <a:ext uri="{FF2B5EF4-FFF2-40B4-BE49-F238E27FC236}">
                <a16:creationId xmlns:a16="http://schemas.microsoft.com/office/drawing/2014/main" id="{6B40D982-F0A6-CF4D-B174-055794119AD4}"/>
              </a:ext>
            </a:extLst>
          </p:cNvPr>
          <p:cNvSpPr/>
          <p:nvPr/>
        </p:nvSpPr>
        <p:spPr>
          <a:xfrm>
            <a:off x="11750705" y="6422898"/>
            <a:ext cx="312142" cy="262024"/>
          </a:xfrm>
          <a:prstGeom prst="curvedLeftArrow">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5904508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63" presetClass="path" presetSubtype="0" accel="50000" decel="50000" fill="hold" nodeType="clickEffect">
                                  <p:stCondLst>
                                    <p:cond delay="0"/>
                                  </p:stCondLst>
                                  <p:childTnLst>
                                    <p:animMotion origin="layout" path="M -3.125E-6 0 L 0.22357 0 " pathEditMode="relative" rAng="0" ptsTypes="AA">
                                      <p:cBhvr>
                                        <p:cTn id="6" dur="1000" fill="hold"/>
                                        <p:tgtEl>
                                          <p:spTgt spid="15"/>
                                        </p:tgtEl>
                                        <p:attrNameLst>
                                          <p:attrName>ppt_x</p:attrName>
                                          <p:attrName>ppt_y</p:attrName>
                                        </p:attrNameLst>
                                      </p:cBhvr>
                                      <p:rCtr x="11172" y="0"/>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22357 0 L -3.125E-6 0 " pathEditMode="relative" rAng="0" ptsTypes="AA">
                                      <p:cBhvr>
                                        <p:cTn id="10" dur="1000" fill="hold"/>
                                        <p:tgtEl>
                                          <p:spTgt spid="15"/>
                                        </p:tgtEl>
                                        <p:attrNameLst>
                                          <p:attrName>ppt_x</p:attrName>
                                          <p:attrName>ppt_y</p:attrName>
                                        </p:attrNameLst>
                                      </p:cBhvr>
                                      <p:rCtr x="-11185" y="0"/>
                                    </p:animMotion>
                                  </p:childTnLst>
                                </p:cTn>
                              </p:par>
                            </p:childTnLst>
                          </p:cTn>
                        </p:par>
                      </p:childTnLst>
                    </p:cTn>
                  </p:par>
                </p:childTnLst>
              </p:cTn>
              <p:nextCondLst>
                <p:cond evt="onClick" delay="0">
                  <p:tgtEl>
                    <p:spTgt spid="15"/>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5AFE3">
            <a:alpha val="50000"/>
          </a:srgbClr>
        </a:solidFill>
        <a:effectLst/>
      </p:bgPr>
    </p:bg>
    <p:spTree>
      <p:nvGrpSpPr>
        <p:cNvPr id="1" name=""/>
        <p:cNvGrpSpPr/>
        <p:nvPr/>
      </p:nvGrpSpPr>
      <p:grpSpPr>
        <a:xfrm>
          <a:off x="0" y="0"/>
          <a:ext cx="0" cy="0"/>
          <a:chOff x="0" y="0"/>
          <a:chExt cx="0" cy="0"/>
        </a:xfrm>
      </p:grpSpPr>
      <p:sp>
        <p:nvSpPr>
          <p:cNvPr id="21" name="Rounded Rectangle 20">
            <a:extLst>
              <a:ext uri="{FF2B5EF4-FFF2-40B4-BE49-F238E27FC236}">
                <a16:creationId xmlns:a16="http://schemas.microsoft.com/office/drawing/2014/main" id="{D2AFA703-F091-1E40-A485-92548A060803}"/>
              </a:ext>
            </a:extLst>
          </p:cNvPr>
          <p:cNvSpPr/>
          <p:nvPr/>
        </p:nvSpPr>
        <p:spPr>
          <a:xfrm>
            <a:off x="2180620" y="2133368"/>
            <a:ext cx="8483600" cy="3378429"/>
          </a:xfrm>
          <a:prstGeom prst="round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CE34AE4A-D327-F143-B726-E00439066C96}"/>
              </a:ext>
            </a:extLst>
          </p:cNvPr>
          <p:cNvSpPr txBox="1"/>
          <p:nvPr/>
        </p:nvSpPr>
        <p:spPr>
          <a:xfrm>
            <a:off x="1527780" y="1012611"/>
            <a:ext cx="10498667" cy="1200329"/>
          </a:xfrm>
          <a:prstGeom prst="rect">
            <a:avLst/>
          </a:prstGeom>
          <a:noFill/>
        </p:spPr>
        <p:txBody>
          <a:bodyPr wrap="square" rtlCol="0">
            <a:spAutoFit/>
          </a:bodyPr>
          <a:lstStyle/>
          <a:p>
            <a:r>
              <a:rPr lang="en-US" sz="2400" dirty="0"/>
              <a:t>The graph below shows the coherence between the SSH variability at station 1 and every other station. The signal is coherent for 100s to 1000s of kilometers. </a:t>
            </a:r>
          </a:p>
          <a:p>
            <a:endParaRPr lang="en-US" sz="2400" dirty="0"/>
          </a:p>
        </p:txBody>
      </p:sp>
      <p:grpSp>
        <p:nvGrpSpPr>
          <p:cNvPr id="15" name="Group 14">
            <a:extLst>
              <a:ext uri="{FF2B5EF4-FFF2-40B4-BE49-F238E27FC236}">
                <a16:creationId xmlns:a16="http://schemas.microsoft.com/office/drawing/2014/main" id="{D67AA48A-39D2-054E-8833-3D03A1214117}"/>
              </a:ext>
            </a:extLst>
          </p:cNvPr>
          <p:cNvGrpSpPr/>
          <p:nvPr/>
        </p:nvGrpSpPr>
        <p:grpSpPr>
          <a:xfrm>
            <a:off x="-2744643" y="0"/>
            <a:ext cx="3708401" cy="6858000"/>
            <a:chOff x="-2744643" y="0"/>
            <a:chExt cx="3708401" cy="6858000"/>
          </a:xfrm>
        </p:grpSpPr>
        <p:sp>
          <p:nvSpPr>
            <p:cNvPr id="4" name="Rectangle 3">
              <a:extLst>
                <a:ext uri="{FF2B5EF4-FFF2-40B4-BE49-F238E27FC236}">
                  <a16:creationId xmlns:a16="http://schemas.microsoft.com/office/drawing/2014/main" id="{32431E9D-59AE-3147-A369-AC16890EC30C}"/>
                </a:ext>
              </a:extLst>
            </p:cNvPr>
            <p:cNvSpPr/>
            <p:nvPr/>
          </p:nvSpPr>
          <p:spPr>
            <a:xfrm>
              <a:off x="-2744643" y="0"/>
              <a:ext cx="272626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hlinkClick r:id="rId3" action="ppaction://hlinksldjump"/>
              <a:extLst>
                <a:ext uri="{FF2B5EF4-FFF2-40B4-BE49-F238E27FC236}">
                  <a16:creationId xmlns:a16="http://schemas.microsoft.com/office/drawing/2014/main" id="{39BBC328-53CD-BF4E-A166-B8F5C8A3D19B}"/>
                </a:ext>
              </a:extLst>
            </p:cNvPr>
            <p:cNvSpPr/>
            <p:nvPr/>
          </p:nvSpPr>
          <p:spPr>
            <a:xfrm>
              <a:off x="-2566843" y="1219201"/>
              <a:ext cx="2370667" cy="626533"/>
            </a:xfrm>
            <a:prstGeom prst="roundRect">
              <a:avLst/>
            </a:prstGeom>
            <a:solidFill>
              <a:schemeClr val="accent6">
                <a:lumMod val="40000"/>
                <a:lumOff val="60000"/>
              </a:scheme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Background</a:t>
              </a:r>
            </a:p>
          </p:txBody>
        </p:sp>
        <p:sp>
          <p:nvSpPr>
            <p:cNvPr id="7" name="Rounded Rectangle 6">
              <a:hlinkClick r:id="rId4" action="ppaction://hlinksldjump"/>
              <a:extLst>
                <a:ext uri="{FF2B5EF4-FFF2-40B4-BE49-F238E27FC236}">
                  <a16:creationId xmlns:a16="http://schemas.microsoft.com/office/drawing/2014/main" id="{DB58289D-2CF9-7C41-8D54-149B72D99C25}"/>
                </a:ext>
              </a:extLst>
            </p:cNvPr>
            <p:cNvSpPr/>
            <p:nvPr/>
          </p:nvSpPr>
          <p:spPr>
            <a:xfrm>
              <a:off x="-2566843" y="2015067"/>
              <a:ext cx="2370667" cy="626533"/>
            </a:xfrm>
            <a:prstGeom prst="roundRect">
              <a:avLst/>
            </a:prstGeom>
            <a:solidFill>
              <a:schemeClr val="accent4">
                <a:lumMod val="20000"/>
                <a:lumOff val="8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Methods</a:t>
              </a:r>
            </a:p>
          </p:txBody>
        </p:sp>
        <p:sp>
          <p:nvSpPr>
            <p:cNvPr id="8" name="Rounded Rectangle 7">
              <a:hlinkClick r:id="rId5" action="ppaction://hlinksldjump"/>
              <a:extLst>
                <a:ext uri="{FF2B5EF4-FFF2-40B4-BE49-F238E27FC236}">
                  <a16:creationId xmlns:a16="http://schemas.microsoft.com/office/drawing/2014/main" id="{9BE8ECD6-26F6-974F-ADD1-CCDFBDFE44FA}"/>
                </a:ext>
              </a:extLst>
            </p:cNvPr>
            <p:cNvSpPr/>
            <p:nvPr/>
          </p:nvSpPr>
          <p:spPr>
            <a:xfrm>
              <a:off x="-2566843" y="2810933"/>
              <a:ext cx="2370667" cy="626533"/>
            </a:xfrm>
            <a:prstGeom prst="roundRect">
              <a:avLst/>
            </a:prstGeom>
            <a:solidFill>
              <a:srgbClr val="F3B2D7"/>
            </a:solidFill>
            <a:ln w="3810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Animations</a:t>
              </a:r>
            </a:p>
          </p:txBody>
        </p:sp>
        <p:sp>
          <p:nvSpPr>
            <p:cNvPr id="9" name="Rounded Rectangle 8">
              <a:hlinkClick r:id="rId6" action="ppaction://hlinksldjump"/>
              <a:extLst>
                <a:ext uri="{FF2B5EF4-FFF2-40B4-BE49-F238E27FC236}">
                  <a16:creationId xmlns:a16="http://schemas.microsoft.com/office/drawing/2014/main" id="{CCF6624B-CA66-CF45-954A-ED7F57644AC9}"/>
                </a:ext>
              </a:extLst>
            </p:cNvPr>
            <p:cNvSpPr/>
            <p:nvPr/>
          </p:nvSpPr>
          <p:spPr>
            <a:xfrm>
              <a:off x="-2566843" y="3606799"/>
              <a:ext cx="2370667" cy="626533"/>
            </a:xfrm>
            <a:prstGeom prst="roundRect">
              <a:avLst/>
            </a:prstGeom>
            <a:solidFill>
              <a:srgbClr val="C5AFE3"/>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Subinertial variability</a:t>
              </a:r>
            </a:p>
          </p:txBody>
        </p:sp>
        <p:sp>
          <p:nvSpPr>
            <p:cNvPr id="10" name="Rounded Rectangle 9">
              <a:hlinkClick r:id="rId7" action="ppaction://hlinksldjump"/>
              <a:extLst>
                <a:ext uri="{FF2B5EF4-FFF2-40B4-BE49-F238E27FC236}">
                  <a16:creationId xmlns:a16="http://schemas.microsoft.com/office/drawing/2014/main" id="{B0ADE860-4FC5-2641-9ACB-68BBF6183AFC}"/>
                </a:ext>
              </a:extLst>
            </p:cNvPr>
            <p:cNvSpPr/>
            <p:nvPr/>
          </p:nvSpPr>
          <p:spPr>
            <a:xfrm>
              <a:off x="-2566843" y="4402665"/>
              <a:ext cx="2370667" cy="626533"/>
            </a:xfrm>
            <a:prstGeom prst="roundRect">
              <a:avLst/>
            </a:prstGeom>
            <a:solidFill>
              <a:schemeClr val="accent3">
                <a:lumMod val="20000"/>
                <a:lumOff val="8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Wind forcing</a:t>
              </a:r>
            </a:p>
          </p:txBody>
        </p:sp>
        <p:sp>
          <p:nvSpPr>
            <p:cNvPr id="11" name="Rounded Rectangle 10">
              <a:hlinkClick r:id="rId8" action="ppaction://hlinksldjump"/>
              <a:extLst>
                <a:ext uri="{FF2B5EF4-FFF2-40B4-BE49-F238E27FC236}">
                  <a16:creationId xmlns:a16="http://schemas.microsoft.com/office/drawing/2014/main" id="{9FB16A14-6870-E74C-86CF-DBD8A2EDEC98}"/>
                </a:ext>
              </a:extLst>
            </p:cNvPr>
            <p:cNvSpPr/>
            <p:nvPr/>
          </p:nvSpPr>
          <p:spPr>
            <a:xfrm>
              <a:off x="-2566843" y="5198531"/>
              <a:ext cx="2370667" cy="626533"/>
            </a:xfrm>
            <a:prstGeom prst="roundRect">
              <a:avLst/>
            </a:prstGeom>
            <a:solidFill>
              <a:schemeClr val="accent2">
                <a:lumMod val="40000"/>
                <a:lumOff val="6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Theory</a:t>
              </a:r>
            </a:p>
          </p:txBody>
        </p:sp>
        <p:sp>
          <p:nvSpPr>
            <p:cNvPr id="12" name="Rounded Rectangle 11">
              <a:hlinkClick r:id="rId9" action="ppaction://hlinksldjump"/>
              <a:extLst>
                <a:ext uri="{FF2B5EF4-FFF2-40B4-BE49-F238E27FC236}">
                  <a16:creationId xmlns:a16="http://schemas.microsoft.com/office/drawing/2014/main" id="{23ED86ED-3811-CB47-A531-EA10122EF87D}"/>
                </a:ext>
              </a:extLst>
            </p:cNvPr>
            <p:cNvSpPr/>
            <p:nvPr/>
          </p:nvSpPr>
          <p:spPr>
            <a:xfrm>
              <a:off x="-2566843" y="5994397"/>
              <a:ext cx="2370667" cy="626533"/>
            </a:xfrm>
            <a:prstGeom prst="roundRect">
              <a:avLst/>
            </a:prstGeom>
            <a:solidFill>
              <a:srgbClr val="D4D6B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Links</a:t>
              </a:r>
            </a:p>
          </p:txBody>
        </p:sp>
        <p:sp>
          <p:nvSpPr>
            <p:cNvPr id="13" name="Rounded Rectangle 12">
              <a:extLst>
                <a:ext uri="{FF2B5EF4-FFF2-40B4-BE49-F238E27FC236}">
                  <a16:creationId xmlns:a16="http://schemas.microsoft.com/office/drawing/2014/main" id="{CFF882AE-DCB8-8044-AF14-3705BD9F2733}"/>
                </a:ext>
              </a:extLst>
            </p:cNvPr>
            <p:cNvSpPr/>
            <p:nvPr/>
          </p:nvSpPr>
          <p:spPr>
            <a:xfrm>
              <a:off x="354158" y="372534"/>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A7E1B927-234D-9448-AF4A-E2F153E4DB87}"/>
                </a:ext>
              </a:extLst>
            </p:cNvPr>
            <p:cNvSpPr/>
            <p:nvPr/>
          </p:nvSpPr>
          <p:spPr>
            <a:xfrm>
              <a:off x="354158" y="491068"/>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6CAB92D9-C8EB-6640-9E1D-D59AAED82852}"/>
                </a:ext>
              </a:extLst>
            </p:cNvPr>
            <p:cNvSpPr/>
            <p:nvPr/>
          </p:nvSpPr>
          <p:spPr>
            <a:xfrm>
              <a:off x="354158" y="609601"/>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3C8B75B7-3B2C-C447-92F6-72CCD97BC682}"/>
                </a:ext>
              </a:extLst>
            </p:cNvPr>
            <p:cNvGrpSpPr/>
            <p:nvPr/>
          </p:nvGrpSpPr>
          <p:grpSpPr>
            <a:xfrm>
              <a:off x="-2290166" y="339643"/>
              <a:ext cx="2043190" cy="584775"/>
              <a:chOff x="3486519" y="1406443"/>
              <a:chExt cx="2043190" cy="584775"/>
            </a:xfrm>
          </p:grpSpPr>
          <p:sp>
            <p:nvSpPr>
              <p:cNvPr id="40" name="TextBox 39">
                <a:extLst>
                  <a:ext uri="{FF2B5EF4-FFF2-40B4-BE49-F238E27FC236}">
                    <a16:creationId xmlns:a16="http://schemas.microsoft.com/office/drawing/2014/main" id="{B38C7C4A-9C6B-5A43-AD81-E21C174322F4}"/>
                  </a:ext>
                </a:extLst>
              </p:cNvPr>
              <p:cNvSpPr txBox="1"/>
              <p:nvPr/>
            </p:nvSpPr>
            <p:spPr>
              <a:xfrm>
                <a:off x="4253664" y="1406443"/>
                <a:ext cx="1276045" cy="584775"/>
              </a:xfrm>
              <a:prstGeom prst="rect">
                <a:avLst/>
              </a:prstGeom>
              <a:noFill/>
            </p:spPr>
            <p:txBody>
              <a:bodyPr wrap="square" rtlCol="0">
                <a:spAutoFit/>
              </a:bodyPr>
              <a:lstStyle/>
              <a:p>
                <a:r>
                  <a:rPr lang="en-US" sz="3200" b="1" dirty="0">
                    <a:solidFill>
                      <a:schemeClr val="bg1"/>
                    </a:solidFill>
                  </a:rPr>
                  <a:t>Home</a:t>
                </a:r>
              </a:p>
            </p:txBody>
          </p:sp>
          <p:sp>
            <p:nvSpPr>
              <p:cNvPr id="3" name="Oval 2">
                <a:hlinkClick r:id="rId10" action="ppaction://hlinksldjump"/>
                <a:extLst>
                  <a:ext uri="{FF2B5EF4-FFF2-40B4-BE49-F238E27FC236}">
                    <a16:creationId xmlns:a16="http://schemas.microsoft.com/office/drawing/2014/main" id="{E2566841-7F5C-BA46-85EE-04923E0B1118}"/>
                  </a:ext>
                </a:extLst>
              </p:cNvPr>
              <p:cNvSpPr/>
              <p:nvPr/>
            </p:nvSpPr>
            <p:spPr>
              <a:xfrm>
                <a:off x="3486519" y="1487762"/>
                <a:ext cx="775697" cy="438912"/>
              </a:xfrm>
              <a:prstGeom prst="ellipse">
                <a:avLst/>
              </a:prstGeom>
              <a:blipFill>
                <a:blip r:embed="rId11"/>
                <a:stretch>
                  <a:fillRect l="-197551" t="-345834" r="-244702" b="-125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a:hlinkClick r:id="rId10" action="ppaction://hlinksldjump"/>
              <a:extLst>
                <a:ext uri="{FF2B5EF4-FFF2-40B4-BE49-F238E27FC236}">
                  <a16:creationId xmlns:a16="http://schemas.microsoft.com/office/drawing/2014/main" id="{46614151-97FF-8840-BC30-E256AAC7F4C7}"/>
                </a:ext>
              </a:extLst>
            </p:cNvPr>
            <p:cNvSpPr/>
            <p:nvPr/>
          </p:nvSpPr>
          <p:spPr>
            <a:xfrm>
              <a:off x="-1412947" y="199813"/>
              <a:ext cx="1136952" cy="8127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a:extLst>
              <a:ext uri="{FF2B5EF4-FFF2-40B4-BE49-F238E27FC236}">
                <a16:creationId xmlns:a16="http://schemas.microsoft.com/office/drawing/2014/main" id="{322BC710-AE9D-DC4E-91A3-1C67211B874F}"/>
              </a:ext>
            </a:extLst>
          </p:cNvPr>
          <p:cNvSpPr/>
          <p:nvPr/>
        </p:nvSpPr>
        <p:spPr>
          <a:xfrm>
            <a:off x="6451601" y="295703"/>
            <a:ext cx="5574846" cy="564171"/>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61DBD8E6-AD23-A647-8AC3-87ADA4E3A1BB}"/>
              </a:ext>
            </a:extLst>
          </p:cNvPr>
          <p:cNvSpPr txBox="1"/>
          <p:nvPr/>
        </p:nvSpPr>
        <p:spPr>
          <a:xfrm>
            <a:off x="6451601" y="342819"/>
            <a:ext cx="5574846" cy="461665"/>
          </a:xfrm>
          <a:prstGeom prst="rect">
            <a:avLst/>
          </a:prstGeom>
          <a:noFill/>
        </p:spPr>
        <p:txBody>
          <a:bodyPr wrap="square" rtlCol="0">
            <a:spAutoFit/>
          </a:bodyPr>
          <a:lstStyle/>
          <a:p>
            <a:pPr algn="ctr"/>
            <a:r>
              <a:rPr lang="en-US" sz="2400" dirty="0"/>
              <a:t>Coherence of the subinertial variability</a:t>
            </a:r>
          </a:p>
        </p:txBody>
      </p:sp>
      <p:sp>
        <p:nvSpPr>
          <p:cNvPr id="30" name="TextBox 29">
            <a:extLst>
              <a:ext uri="{FF2B5EF4-FFF2-40B4-BE49-F238E27FC236}">
                <a16:creationId xmlns:a16="http://schemas.microsoft.com/office/drawing/2014/main" id="{9CB1BB15-4151-C944-815B-3D8B9D1CC18A}"/>
              </a:ext>
            </a:extLst>
          </p:cNvPr>
          <p:cNvSpPr txBox="1"/>
          <p:nvPr/>
        </p:nvSpPr>
        <p:spPr>
          <a:xfrm>
            <a:off x="4859867" y="5994397"/>
            <a:ext cx="6417734" cy="461665"/>
          </a:xfrm>
          <a:prstGeom prst="rect">
            <a:avLst/>
          </a:prstGeom>
          <a:noFill/>
        </p:spPr>
        <p:txBody>
          <a:bodyPr wrap="square" rtlCol="0">
            <a:spAutoFit/>
          </a:bodyPr>
          <a:lstStyle/>
          <a:p>
            <a:r>
              <a:rPr lang="en-US" sz="2400" dirty="0">
                <a:solidFill>
                  <a:schemeClr val="accent1"/>
                </a:solidFill>
                <a:hlinkClick r:id="rId12" action="ppaction://hlinksldjump">
                  <a:extLst>
                    <a:ext uri="{A12FA001-AC4F-418D-AE19-62706E023703}">
                      <ahyp:hlinkClr xmlns:ahyp="http://schemas.microsoft.com/office/drawing/2018/hyperlinkcolor" val="tx"/>
                    </a:ext>
                  </a:extLst>
                </a:hlinkClick>
              </a:rPr>
              <a:t>Can we track signals all the way along the coast?</a:t>
            </a:r>
            <a:endParaRPr lang="en-US" sz="2400" dirty="0">
              <a:solidFill>
                <a:schemeClr val="accent1"/>
              </a:solidFill>
            </a:endParaRPr>
          </a:p>
        </p:txBody>
      </p:sp>
      <p:sp>
        <p:nvSpPr>
          <p:cNvPr id="31" name="Curved Left Arrow 30">
            <a:hlinkClick r:id="rId6" action="ppaction://hlinksldjump"/>
            <a:extLst>
              <a:ext uri="{FF2B5EF4-FFF2-40B4-BE49-F238E27FC236}">
                <a16:creationId xmlns:a16="http://schemas.microsoft.com/office/drawing/2014/main" id="{05FBF5F3-FE3D-5C45-97E2-50E5C94739D8}"/>
              </a:ext>
            </a:extLst>
          </p:cNvPr>
          <p:cNvSpPr/>
          <p:nvPr/>
        </p:nvSpPr>
        <p:spPr>
          <a:xfrm>
            <a:off x="11750705" y="6422898"/>
            <a:ext cx="312142" cy="262024"/>
          </a:xfrm>
          <a:prstGeom prst="curvedLeftArrow">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9673216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63" presetClass="path" presetSubtype="0" accel="50000" decel="50000" fill="hold" nodeType="clickEffect">
                                  <p:stCondLst>
                                    <p:cond delay="0"/>
                                  </p:stCondLst>
                                  <p:childTnLst>
                                    <p:animMotion origin="layout" path="M -3.125E-6 0 L 0.22357 0 " pathEditMode="relative" rAng="0" ptsTypes="AA">
                                      <p:cBhvr>
                                        <p:cTn id="6" dur="1000" fill="hold"/>
                                        <p:tgtEl>
                                          <p:spTgt spid="15"/>
                                        </p:tgtEl>
                                        <p:attrNameLst>
                                          <p:attrName>ppt_x</p:attrName>
                                          <p:attrName>ppt_y</p:attrName>
                                        </p:attrNameLst>
                                      </p:cBhvr>
                                      <p:rCtr x="11172" y="0"/>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22357 0 L -3.125E-6 0 " pathEditMode="relative" rAng="0" ptsTypes="AA">
                                      <p:cBhvr>
                                        <p:cTn id="10" dur="1000" fill="hold"/>
                                        <p:tgtEl>
                                          <p:spTgt spid="15"/>
                                        </p:tgtEl>
                                        <p:attrNameLst>
                                          <p:attrName>ppt_x</p:attrName>
                                          <p:attrName>ppt_y</p:attrName>
                                        </p:attrNameLst>
                                      </p:cBhvr>
                                      <p:rCtr x="-11185" y="0"/>
                                    </p:animMotion>
                                  </p:childTnLst>
                                </p:cTn>
                              </p:par>
                            </p:childTnLst>
                          </p:cTn>
                        </p:par>
                      </p:childTnLst>
                    </p:cTn>
                  </p:par>
                </p:childTnLst>
              </p:cTn>
              <p:nextCondLst>
                <p:cond evt="onClick" delay="0">
                  <p:tgtEl>
                    <p:spTgt spid="15"/>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5AFE3">
            <a:alpha val="50000"/>
          </a:srgbClr>
        </a:solidFill>
        <a:effectLst/>
      </p:bgPr>
    </p:bg>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A35719E1-BF33-5149-BF7E-5E2525167C15}"/>
              </a:ext>
            </a:extLst>
          </p:cNvPr>
          <p:cNvSpPr txBox="1"/>
          <p:nvPr/>
        </p:nvSpPr>
        <p:spPr>
          <a:xfrm>
            <a:off x="658958" y="1416039"/>
            <a:ext cx="4144967" cy="3046988"/>
          </a:xfrm>
          <a:prstGeom prst="rect">
            <a:avLst/>
          </a:prstGeom>
          <a:noFill/>
        </p:spPr>
        <p:txBody>
          <a:bodyPr wrap="square" rtlCol="0">
            <a:spAutoFit/>
          </a:bodyPr>
          <a:lstStyle/>
          <a:p>
            <a:r>
              <a:rPr lang="en-US" sz="2400" dirty="0"/>
              <a:t>We can indeed track the waves in sea surface height anomaly, if we band-pass filter the signal in a (a) 1–3-day a (b) 5–18-day band. </a:t>
            </a:r>
          </a:p>
          <a:p>
            <a:endParaRPr lang="en-US" sz="2400" dirty="0"/>
          </a:p>
          <a:p>
            <a:endParaRPr lang="en-US" sz="2400" dirty="0"/>
          </a:p>
          <a:p>
            <a:r>
              <a:rPr lang="en-US" sz="2400" dirty="0"/>
              <a:t>How about a </a:t>
            </a:r>
            <a:r>
              <a:rPr lang="en-US" sz="2400" dirty="0">
                <a:solidFill>
                  <a:schemeClr val="accent1"/>
                </a:solidFill>
                <a:hlinkClick r:id="rId2" action="ppaction://hlinksldjump">
                  <a:extLst>
                    <a:ext uri="{A12FA001-AC4F-418D-AE19-62706E023703}">
                      <ahyp:hlinkClr xmlns:ahyp="http://schemas.microsoft.com/office/drawing/2018/hyperlinkcolor" val="tx"/>
                    </a:ext>
                  </a:extLst>
                </a:hlinkClick>
              </a:rPr>
              <a:t>full 2-D view</a:t>
            </a:r>
            <a:r>
              <a:rPr lang="en-US" sz="2400" dirty="0"/>
              <a:t>?</a:t>
            </a:r>
          </a:p>
        </p:txBody>
      </p:sp>
      <p:sp>
        <p:nvSpPr>
          <p:cNvPr id="26" name="Rectangle 25">
            <a:extLst>
              <a:ext uri="{FF2B5EF4-FFF2-40B4-BE49-F238E27FC236}">
                <a16:creationId xmlns:a16="http://schemas.microsoft.com/office/drawing/2014/main" id="{322BC710-AE9D-DC4E-91A3-1C67211B874F}"/>
              </a:ext>
            </a:extLst>
          </p:cNvPr>
          <p:cNvSpPr/>
          <p:nvPr/>
        </p:nvSpPr>
        <p:spPr>
          <a:xfrm>
            <a:off x="1313320" y="200789"/>
            <a:ext cx="3525914" cy="564171"/>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61DBD8E6-AD23-A647-8AC3-87ADA4E3A1BB}"/>
              </a:ext>
            </a:extLst>
          </p:cNvPr>
          <p:cNvSpPr txBox="1"/>
          <p:nvPr/>
        </p:nvSpPr>
        <p:spPr>
          <a:xfrm>
            <a:off x="1313320" y="247905"/>
            <a:ext cx="3525914" cy="461665"/>
          </a:xfrm>
          <a:prstGeom prst="rect">
            <a:avLst/>
          </a:prstGeom>
          <a:noFill/>
        </p:spPr>
        <p:txBody>
          <a:bodyPr wrap="square" rtlCol="0">
            <a:spAutoFit/>
          </a:bodyPr>
          <a:lstStyle/>
          <a:p>
            <a:pPr algn="ctr"/>
            <a:r>
              <a:rPr lang="en-US" sz="2400" dirty="0"/>
              <a:t>SSH along the shelf break</a:t>
            </a:r>
          </a:p>
        </p:txBody>
      </p:sp>
      <p:grpSp>
        <p:nvGrpSpPr>
          <p:cNvPr id="15" name="Group 14">
            <a:extLst>
              <a:ext uri="{FF2B5EF4-FFF2-40B4-BE49-F238E27FC236}">
                <a16:creationId xmlns:a16="http://schemas.microsoft.com/office/drawing/2014/main" id="{D67AA48A-39D2-054E-8833-3D03A1214117}"/>
              </a:ext>
            </a:extLst>
          </p:cNvPr>
          <p:cNvGrpSpPr/>
          <p:nvPr/>
        </p:nvGrpSpPr>
        <p:grpSpPr>
          <a:xfrm>
            <a:off x="-2744643" y="0"/>
            <a:ext cx="3708401" cy="6858000"/>
            <a:chOff x="-2744643" y="0"/>
            <a:chExt cx="3708401" cy="6858000"/>
          </a:xfrm>
        </p:grpSpPr>
        <p:sp>
          <p:nvSpPr>
            <p:cNvPr id="4" name="Rectangle 3">
              <a:extLst>
                <a:ext uri="{FF2B5EF4-FFF2-40B4-BE49-F238E27FC236}">
                  <a16:creationId xmlns:a16="http://schemas.microsoft.com/office/drawing/2014/main" id="{32431E9D-59AE-3147-A369-AC16890EC30C}"/>
                </a:ext>
              </a:extLst>
            </p:cNvPr>
            <p:cNvSpPr/>
            <p:nvPr/>
          </p:nvSpPr>
          <p:spPr>
            <a:xfrm>
              <a:off x="-2744643" y="0"/>
              <a:ext cx="272626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hlinkClick r:id="rId3" action="ppaction://hlinksldjump"/>
              <a:extLst>
                <a:ext uri="{FF2B5EF4-FFF2-40B4-BE49-F238E27FC236}">
                  <a16:creationId xmlns:a16="http://schemas.microsoft.com/office/drawing/2014/main" id="{39BBC328-53CD-BF4E-A166-B8F5C8A3D19B}"/>
                </a:ext>
              </a:extLst>
            </p:cNvPr>
            <p:cNvSpPr/>
            <p:nvPr/>
          </p:nvSpPr>
          <p:spPr>
            <a:xfrm>
              <a:off x="-2566843" y="1219201"/>
              <a:ext cx="2370667" cy="626533"/>
            </a:xfrm>
            <a:prstGeom prst="roundRect">
              <a:avLst/>
            </a:prstGeom>
            <a:solidFill>
              <a:schemeClr val="accent6">
                <a:lumMod val="40000"/>
                <a:lumOff val="60000"/>
              </a:scheme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Background</a:t>
              </a:r>
            </a:p>
          </p:txBody>
        </p:sp>
        <p:sp>
          <p:nvSpPr>
            <p:cNvPr id="7" name="Rounded Rectangle 6">
              <a:hlinkClick r:id="rId4" action="ppaction://hlinksldjump"/>
              <a:extLst>
                <a:ext uri="{FF2B5EF4-FFF2-40B4-BE49-F238E27FC236}">
                  <a16:creationId xmlns:a16="http://schemas.microsoft.com/office/drawing/2014/main" id="{DB58289D-2CF9-7C41-8D54-149B72D99C25}"/>
                </a:ext>
              </a:extLst>
            </p:cNvPr>
            <p:cNvSpPr/>
            <p:nvPr/>
          </p:nvSpPr>
          <p:spPr>
            <a:xfrm>
              <a:off x="-2566843" y="2015067"/>
              <a:ext cx="2370667" cy="626533"/>
            </a:xfrm>
            <a:prstGeom prst="roundRect">
              <a:avLst/>
            </a:prstGeom>
            <a:solidFill>
              <a:schemeClr val="accent4">
                <a:lumMod val="20000"/>
                <a:lumOff val="8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Methods</a:t>
              </a:r>
            </a:p>
          </p:txBody>
        </p:sp>
        <p:sp>
          <p:nvSpPr>
            <p:cNvPr id="8" name="Rounded Rectangle 7">
              <a:hlinkClick r:id="rId5" action="ppaction://hlinksldjump"/>
              <a:extLst>
                <a:ext uri="{FF2B5EF4-FFF2-40B4-BE49-F238E27FC236}">
                  <a16:creationId xmlns:a16="http://schemas.microsoft.com/office/drawing/2014/main" id="{9BE8ECD6-26F6-974F-ADD1-CCDFBDFE44FA}"/>
                </a:ext>
              </a:extLst>
            </p:cNvPr>
            <p:cNvSpPr/>
            <p:nvPr/>
          </p:nvSpPr>
          <p:spPr>
            <a:xfrm>
              <a:off x="-2566843" y="2810933"/>
              <a:ext cx="2370667" cy="626533"/>
            </a:xfrm>
            <a:prstGeom prst="roundRect">
              <a:avLst/>
            </a:prstGeom>
            <a:solidFill>
              <a:srgbClr val="F3B2D7"/>
            </a:solidFill>
            <a:ln w="3810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Animations</a:t>
              </a:r>
            </a:p>
          </p:txBody>
        </p:sp>
        <p:sp>
          <p:nvSpPr>
            <p:cNvPr id="9" name="Rounded Rectangle 8">
              <a:hlinkClick r:id="rId6" action="ppaction://hlinksldjump"/>
              <a:extLst>
                <a:ext uri="{FF2B5EF4-FFF2-40B4-BE49-F238E27FC236}">
                  <a16:creationId xmlns:a16="http://schemas.microsoft.com/office/drawing/2014/main" id="{CCF6624B-CA66-CF45-954A-ED7F57644AC9}"/>
                </a:ext>
              </a:extLst>
            </p:cNvPr>
            <p:cNvSpPr/>
            <p:nvPr/>
          </p:nvSpPr>
          <p:spPr>
            <a:xfrm>
              <a:off x="-2566843" y="3606799"/>
              <a:ext cx="2370667" cy="626533"/>
            </a:xfrm>
            <a:prstGeom prst="roundRect">
              <a:avLst/>
            </a:prstGeom>
            <a:solidFill>
              <a:srgbClr val="C5AFE3"/>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Subinertial variability</a:t>
              </a:r>
            </a:p>
          </p:txBody>
        </p:sp>
        <p:sp>
          <p:nvSpPr>
            <p:cNvPr id="10" name="Rounded Rectangle 9">
              <a:hlinkClick r:id="rId7" action="ppaction://hlinksldjump"/>
              <a:extLst>
                <a:ext uri="{FF2B5EF4-FFF2-40B4-BE49-F238E27FC236}">
                  <a16:creationId xmlns:a16="http://schemas.microsoft.com/office/drawing/2014/main" id="{B0ADE860-4FC5-2641-9ACB-68BBF6183AFC}"/>
                </a:ext>
              </a:extLst>
            </p:cNvPr>
            <p:cNvSpPr/>
            <p:nvPr/>
          </p:nvSpPr>
          <p:spPr>
            <a:xfrm>
              <a:off x="-2566843" y="4402665"/>
              <a:ext cx="2370667" cy="626533"/>
            </a:xfrm>
            <a:prstGeom prst="roundRect">
              <a:avLst/>
            </a:prstGeom>
            <a:solidFill>
              <a:schemeClr val="accent3">
                <a:lumMod val="20000"/>
                <a:lumOff val="8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Wind forcing</a:t>
              </a:r>
            </a:p>
          </p:txBody>
        </p:sp>
        <p:sp>
          <p:nvSpPr>
            <p:cNvPr id="11" name="Rounded Rectangle 10">
              <a:hlinkClick r:id="rId8" action="ppaction://hlinksldjump"/>
              <a:extLst>
                <a:ext uri="{FF2B5EF4-FFF2-40B4-BE49-F238E27FC236}">
                  <a16:creationId xmlns:a16="http://schemas.microsoft.com/office/drawing/2014/main" id="{9FB16A14-6870-E74C-86CF-DBD8A2EDEC98}"/>
                </a:ext>
              </a:extLst>
            </p:cNvPr>
            <p:cNvSpPr/>
            <p:nvPr/>
          </p:nvSpPr>
          <p:spPr>
            <a:xfrm>
              <a:off x="-2566843" y="5198531"/>
              <a:ext cx="2370667" cy="626533"/>
            </a:xfrm>
            <a:prstGeom prst="roundRect">
              <a:avLst/>
            </a:prstGeom>
            <a:solidFill>
              <a:schemeClr val="accent2">
                <a:lumMod val="40000"/>
                <a:lumOff val="6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Theory</a:t>
              </a:r>
            </a:p>
          </p:txBody>
        </p:sp>
        <p:sp>
          <p:nvSpPr>
            <p:cNvPr id="12" name="Rounded Rectangle 11">
              <a:hlinkClick r:id="rId9" action="ppaction://hlinksldjump"/>
              <a:extLst>
                <a:ext uri="{FF2B5EF4-FFF2-40B4-BE49-F238E27FC236}">
                  <a16:creationId xmlns:a16="http://schemas.microsoft.com/office/drawing/2014/main" id="{23ED86ED-3811-CB47-A531-EA10122EF87D}"/>
                </a:ext>
              </a:extLst>
            </p:cNvPr>
            <p:cNvSpPr/>
            <p:nvPr/>
          </p:nvSpPr>
          <p:spPr>
            <a:xfrm>
              <a:off x="-2566843" y="5994397"/>
              <a:ext cx="2370667" cy="626533"/>
            </a:xfrm>
            <a:prstGeom prst="roundRect">
              <a:avLst/>
            </a:prstGeom>
            <a:solidFill>
              <a:srgbClr val="D4D6B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Links</a:t>
              </a:r>
            </a:p>
          </p:txBody>
        </p:sp>
        <p:sp>
          <p:nvSpPr>
            <p:cNvPr id="13" name="Rounded Rectangle 12">
              <a:extLst>
                <a:ext uri="{FF2B5EF4-FFF2-40B4-BE49-F238E27FC236}">
                  <a16:creationId xmlns:a16="http://schemas.microsoft.com/office/drawing/2014/main" id="{CFF882AE-DCB8-8044-AF14-3705BD9F2733}"/>
                </a:ext>
              </a:extLst>
            </p:cNvPr>
            <p:cNvSpPr/>
            <p:nvPr/>
          </p:nvSpPr>
          <p:spPr>
            <a:xfrm>
              <a:off x="354158" y="372534"/>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A7E1B927-234D-9448-AF4A-E2F153E4DB87}"/>
                </a:ext>
              </a:extLst>
            </p:cNvPr>
            <p:cNvSpPr/>
            <p:nvPr/>
          </p:nvSpPr>
          <p:spPr>
            <a:xfrm>
              <a:off x="354158" y="491068"/>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6CAB92D9-C8EB-6640-9E1D-D59AAED82852}"/>
                </a:ext>
              </a:extLst>
            </p:cNvPr>
            <p:cNvSpPr/>
            <p:nvPr/>
          </p:nvSpPr>
          <p:spPr>
            <a:xfrm>
              <a:off x="354158" y="609601"/>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3C8B75B7-3B2C-C447-92F6-72CCD97BC682}"/>
                </a:ext>
              </a:extLst>
            </p:cNvPr>
            <p:cNvGrpSpPr/>
            <p:nvPr/>
          </p:nvGrpSpPr>
          <p:grpSpPr>
            <a:xfrm>
              <a:off x="-2290166" y="339643"/>
              <a:ext cx="2043190" cy="584775"/>
              <a:chOff x="3486519" y="1406443"/>
              <a:chExt cx="2043190" cy="584775"/>
            </a:xfrm>
          </p:grpSpPr>
          <p:sp>
            <p:nvSpPr>
              <p:cNvPr id="40" name="TextBox 39">
                <a:extLst>
                  <a:ext uri="{FF2B5EF4-FFF2-40B4-BE49-F238E27FC236}">
                    <a16:creationId xmlns:a16="http://schemas.microsoft.com/office/drawing/2014/main" id="{B38C7C4A-9C6B-5A43-AD81-E21C174322F4}"/>
                  </a:ext>
                </a:extLst>
              </p:cNvPr>
              <p:cNvSpPr txBox="1"/>
              <p:nvPr/>
            </p:nvSpPr>
            <p:spPr>
              <a:xfrm>
                <a:off x="4253664" y="1406443"/>
                <a:ext cx="1276045" cy="584775"/>
              </a:xfrm>
              <a:prstGeom prst="rect">
                <a:avLst/>
              </a:prstGeom>
              <a:noFill/>
            </p:spPr>
            <p:txBody>
              <a:bodyPr wrap="square" rtlCol="0">
                <a:spAutoFit/>
              </a:bodyPr>
              <a:lstStyle/>
              <a:p>
                <a:r>
                  <a:rPr lang="en-US" sz="3200" b="1" dirty="0">
                    <a:solidFill>
                      <a:schemeClr val="bg1"/>
                    </a:solidFill>
                  </a:rPr>
                  <a:t>Home</a:t>
                </a:r>
              </a:p>
            </p:txBody>
          </p:sp>
          <p:sp>
            <p:nvSpPr>
              <p:cNvPr id="3" name="Oval 2">
                <a:hlinkClick r:id="rId10" action="ppaction://hlinksldjump"/>
                <a:extLst>
                  <a:ext uri="{FF2B5EF4-FFF2-40B4-BE49-F238E27FC236}">
                    <a16:creationId xmlns:a16="http://schemas.microsoft.com/office/drawing/2014/main" id="{E2566841-7F5C-BA46-85EE-04923E0B1118}"/>
                  </a:ext>
                </a:extLst>
              </p:cNvPr>
              <p:cNvSpPr/>
              <p:nvPr/>
            </p:nvSpPr>
            <p:spPr>
              <a:xfrm>
                <a:off x="3486519" y="1487762"/>
                <a:ext cx="775697" cy="438912"/>
              </a:xfrm>
              <a:prstGeom prst="ellipse">
                <a:avLst/>
              </a:prstGeom>
              <a:blipFill>
                <a:blip r:embed="rId11"/>
                <a:stretch>
                  <a:fillRect l="-197551" t="-345834" r="-244702" b="-125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a:hlinkClick r:id="rId10" action="ppaction://hlinksldjump"/>
              <a:extLst>
                <a:ext uri="{FF2B5EF4-FFF2-40B4-BE49-F238E27FC236}">
                  <a16:creationId xmlns:a16="http://schemas.microsoft.com/office/drawing/2014/main" id="{46614151-97FF-8840-BC30-E256AAC7F4C7}"/>
                </a:ext>
              </a:extLst>
            </p:cNvPr>
            <p:cNvSpPr/>
            <p:nvPr/>
          </p:nvSpPr>
          <p:spPr>
            <a:xfrm>
              <a:off x="-1412947" y="199813"/>
              <a:ext cx="1136952" cy="8127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17" descr="A screenshot of a computer&#10;&#10;Description automatically generated with low confidence">
            <a:extLst>
              <a:ext uri="{FF2B5EF4-FFF2-40B4-BE49-F238E27FC236}">
                <a16:creationId xmlns:a16="http://schemas.microsoft.com/office/drawing/2014/main" id="{FC1F0D9C-2D52-8644-940E-3499E8DB5426}"/>
              </a:ext>
            </a:extLst>
          </p:cNvPr>
          <p:cNvPicPr>
            <a:picLocks noChangeAspect="1"/>
          </p:cNvPicPr>
          <p:nvPr/>
        </p:nvPicPr>
        <p:blipFill>
          <a:blip r:embed="rId12"/>
          <a:stretch>
            <a:fillRect/>
          </a:stretch>
        </p:blipFill>
        <p:spPr>
          <a:xfrm>
            <a:off x="4878915" y="445131"/>
            <a:ext cx="7378700" cy="6134100"/>
          </a:xfrm>
          <a:prstGeom prst="rect">
            <a:avLst/>
          </a:prstGeom>
        </p:spPr>
      </p:pic>
      <p:sp>
        <p:nvSpPr>
          <p:cNvPr id="21" name="TextBox 20">
            <a:extLst>
              <a:ext uri="{FF2B5EF4-FFF2-40B4-BE49-F238E27FC236}">
                <a16:creationId xmlns:a16="http://schemas.microsoft.com/office/drawing/2014/main" id="{F2527F9A-931C-EB4C-9FB9-C6AE3C6E680B}"/>
              </a:ext>
            </a:extLst>
          </p:cNvPr>
          <p:cNvSpPr txBox="1"/>
          <p:nvPr/>
        </p:nvSpPr>
        <p:spPr>
          <a:xfrm>
            <a:off x="7061199" y="152399"/>
            <a:ext cx="3817481" cy="292388"/>
          </a:xfrm>
          <a:prstGeom prst="rect">
            <a:avLst/>
          </a:prstGeom>
          <a:noFill/>
        </p:spPr>
        <p:txBody>
          <a:bodyPr wrap="square" rtlCol="0">
            <a:spAutoFit/>
          </a:bodyPr>
          <a:lstStyle/>
          <a:p>
            <a:r>
              <a:rPr lang="en-US" sz="1300" dirty="0"/>
              <a:t>Station 1-11 along the 450-m isobath</a:t>
            </a:r>
          </a:p>
        </p:txBody>
      </p:sp>
      <p:sp>
        <p:nvSpPr>
          <p:cNvPr id="30" name="Curved Left Arrow 29">
            <a:hlinkClick r:id="rId6" action="ppaction://hlinksldjump"/>
            <a:extLst>
              <a:ext uri="{FF2B5EF4-FFF2-40B4-BE49-F238E27FC236}">
                <a16:creationId xmlns:a16="http://schemas.microsoft.com/office/drawing/2014/main" id="{8C0A94DC-4C79-EC45-907E-95C3C57DFDF1}"/>
              </a:ext>
            </a:extLst>
          </p:cNvPr>
          <p:cNvSpPr/>
          <p:nvPr/>
        </p:nvSpPr>
        <p:spPr>
          <a:xfrm>
            <a:off x="11750705" y="6422898"/>
            <a:ext cx="312142" cy="262024"/>
          </a:xfrm>
          <a:prstGeom prst="curvedLeftArrow">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9100777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63" presetClass="path" presetSubtype="0" accel="50000" decel="50000" fill="hold" nodeType="clickEffect">
                                  <p:stCondLst>
                                    <p:cond delay="0"/>
                                  </p:stCondLst>
                                  <p:childTnLst>
                                    <p:animMotion origin="layout" path="M -3.125E-6 0 L 0.22357 0 " pathEditMode="relative" rAng="0" ptsTypes="AA">
                                      <p:cBhvr>
                                        <p:cTn id="6" dur="1000" fill="hold"/>
                                        <p:tgtEl>
                                          <p:spTgt spid="15"/>
                                        </p:tgtEl>
                                        <p:attrNameLst>
                                          <p:attrName>ppt_x</p:attrName>
                                          <p:attrName>ppt_y</p:attrName>
                                        </p:attrNameLst>
                                      </p:cBhvr>
                                      <p:rCtr x="11172" y="0"/>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22357 0 L -3.125E-6 0 " pathEditMode="relative" rAng="0" ptsTypes="AA">
                                      <p:cBhvr>
                                        <p:cTn id="10" dur="1000" fill="hold"/>
                                        <p:tgtEl>
                                          <p:spTgt spid="15"/>
                                        </p:tgtEl>
                                        <p:attrNameLst>
                                          <p:attrName>ppt_x</p:attrName>
                                          <p:attrName>ppt_y</p:attrName>
                                        </p:attrNameLst>
                                      </p:cBhvr>
                                      <p:rCtr x="-11185" y="0"/>
                                    </p:animMotion>
                                  </p:childTnLst>
                                </p:cTn>
                              </p:par>
                            </p:childTnLst>
                          </p:cTn>
                        </p:par>
                      </p:childTnLst>
                    </p:cTn>
                  </p:par>
                </p:childTnLst>
              </p:cTn>
              <p:nextCondLst>
                <p:cond evt="onClick" delay="0">
                  <p:tgtEl>
                    <p:spTgt spid="15"/>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C5AFE3">
            <a:alpha val="50000"/>
          </a:srgbClr>
        </a:solid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1592A9E5-A2AC-134B-BAEE-057DBD4B55DF}"/>
              </a:ext>
            </a:extLst>
          </p:cNvPr>
          <p:cNvSpPr txBox="1"/>
          <p:nvPr/>
        </p:nvSpPr>
        <p:spPr>
          <a:xfrm>
            <a:off x="1458818" y="6034499"/>
            <a:ext cx="10114087" cy="830997"/>
          </a:xfrm>
          <a:prstGeom prst="rect">
            <a:avLst/>
          </a:prstGeom>
          <a:noFill/>
        </p:spPr>
        <p:txBody>
          <a:bodyPr wrap="square" rtlCol="0">
            <a:spAutoFit/>
          </a:bodyPr>
          <a:lstStyle/>
          <a:p>
            <a:r>
              <a:rPr lang="en-US" sz="2400" dirty="0"/>
              <a:t>There you go: full 2D views. (a-c) 1-3 day; (d-f) 5-18 days. Let’s take a look at </a:t>
            </a:r>
            <a:r>
              <a:rPr lang="en-US" sz="2400" dirty="0">
                <a:solidFill>
                  <a:schemeClr val="accent1"/>
                </a:solidFill>
                <a:hlinkClick r:id="rId2" action="ppaction://hlinksldjump">
                  <a:extLst>
                    <a:ext uri="{A12FA001-AC4F-418D-AE19-62706E023703}">
                      <ahyp:hlinkClr xmlns:ahyp="http://schemas.microsoft.com/office/drawing/2018/hyperlinkcolor" val="tx"/>
                    </a:ext>
                  </a:extLst>
                </a:hlinkClick>
              </a:rPr>
              <a:t>velocity fluctuations</a:t>
            </a:r>
            <a:r>
              <a:rPr lang="en-US" sz="2400" dirty="0"/>
              <a:t> next.  </a:t>
            </a:r>
          </a:p>
        </p:txBody>
      </p:sp>
      <p:pic>
        <p:nvPicPr>
          <p:cNvPr id="16" name="Picture 15" descr="A picture containing text, electronics, display&#10;&#10;Description automatically generated">
            <a:extLst>
              <a:ext uri="{FF2B5EF4-FFF2-40B4-BE49-F238E27FC236}">
                <a16:creationId xmlns:a16="http://schemas.microsoft.com/office/drawing/2014/main" id="{5D0CFCDF-0022-914A-8DBF-9307FD6DB307}"/>
              </a:ext>
            </a:extLst>
          </p:cNvPr>
          <p:cNvPicPr>
            <a:picLocks noChangeAspect="1"/>
          </p:cNvPicPr>
          <p:nvPr/>
        </p:nvPicPr>
        <p:blipFill>
          <a:blip r:embed="rId3"/>
          <a:stretch>
            <a:fillRect/>
          </a:stretch>
        </p:blipFill>
        <p:spPr>
          <a:xfrm>
            <a:off x="1458818" y="237066"/>
            <a:ext cx="9880600" cy="5740400"/>
          </a:xfrm>
          <a:prstGeom prst="rect">
            <a:avLst/>
          </a:prstGeom>
        </p:spPr>
      </p:pic>
      <p:grpSp>
        <p:nvGrpSpPr>
          <p:cNvPr id="15" name="Group 14">
            <a:extLst>
              <a:ext uri="{FF2B5EF4-FFF2-40B4-BE49-F238E27FC236}">
                <a16:creationId xmlns:a16="http://schemas.microsoft.com/office/drawing/2014/main" id="{D67AA48A-39D2-054E-8833-3D03A1214117}"/>
              </a:ext>
            </a:extLst>
          </p:cNvPr>
          <p:cNvGrpSpPr/>
          <p:nvPr/>
        </p:nvGrpSpPr>
        <p:grpSpPr>
          <a:xfrm>
            <a:off x="-2744643" y="0"/>
            <a:ext cx="3708401" cy="6858000"/>
            <a:chOff x="-2744643" y="0"/>
            <a:chExt cx="3708401" cy="6858000"/>
          </a:xfrm>
        </p:grpSpPr>
        <p:sp>
          <p:nvSpPr>
            <p:cNvPr id="4" name="Rectangle 3">
              <a:extLst>
                <a:ext uri="{FF2B5EF4-FFF2-40B4-BE49-F238E27FC236}">
                  <a16:creationId xmlns:a16="http://schemas.microsoft.com/office/drawing/2014/main" id="{32431E9D-59AE-3147-A369-AC16890EC30C}"/>
                </a:ext>
              </a:extLst>
            </p:cNvPr>
            <p:cNvSpPr/>
            <p:nvPr/>
          </p:nvSpPr>
          <p:spPr>
            <a:xfrm>
              <a:off x="-2744643" y="0"/>
              <a:ext cx="272626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hlinkClick r:id="rId4" action="ppaction://hlinksldjump"/>
              <a:extLst>
                <a:ext uri="{FF2B5EF4-FFF2-40B4-BE49-F238E27FC236}">
                  <a16:creationId xmlns:a16="http://schemas.microsoft.com/office/drawing/2014/main" id="{39BBC328-53CD-BF4E-A166-B8F5C8A3D19B}"/>
                </a:ext>
              </a:extLst>
            </p:cNvPr>
            <p:cNvSpPr/>
            <p:nvPr/>
          </p:nvSpPr>
          <p:spPr>
            <a:xfrm>
              <a:off x="-2566843" y="1219201"/>
              <a:ext cx="2370667" cy="626533"/>
            </a:xfrm>
            <a:prstGeom prst="roundRect">
              <a:avLst/>
            </a:prstGeom>
            <a:solidFill>
              <a:schemeClr val="accent6">
                <a:lumMod val="40000"/>
                <a:lumOff val="60000"/>
              </a:scheme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Background</a:t>
              </a:r>
            </a:p>
          </p:txBody>
        </p:sp>
        <p:sp>
          <p:nvSpPr>
            <p:cNvPr id="7" name="Rounded Rectangle 6">
              <a:hlinkClick r:id="rId5" action="ppaction://hlinksldjump"/>
              <a:extLst>
                <a:ext uri="{FF2B5EF4-FFF2-40B4-BE49-F238E27FC236}">
                  <a16:creationId xmlns:a16="http://schemas.microsoft.com/office/drawing/2014/main" id="{DB58289D-2CF9-7C41-8D54-149B72D99C25}"/>
                </a:ext>
              </a:extLst>
            </p:cNvPr>
            <p:cNvSpPr/>
            <p:nvPr/>
          </p:nvSpPr>
          <p:spPr>
            <a:xfrm>
              <a:off x="-2566843" y="2015067"/>
              <a:ext cx="2370667" cy="626533"/>
            </a:xfrm>
            <a:prstGeom prst="roundRect">
              <a:avLst/>
            </a:prstGeom>
            <a:solidFill>
              <a:schemeClr val="accent4">
                <a:lumMod val="20000"/>
                <a:lumOff val="8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Methods</a:t>
              </a:r>
            </a:p>
          </p:txBody>
        </p:sp>
        <p:sp>
          <p:nvSpPr>
            <p:cNvPr id="8" name="Rounded Rectangle 7">
              <a:hlinkClick r:id="rId6" action="ppaction://hlinksldjump"/>
              <a:extLst>
                <a:ext uri="{FF2B5EF4-FFF2-40B4-BE49-F238E27FC236}">
                  <a16:creationId xmlns:a16="http://schemas.microsoft.com/office/drawing/2014/main" id="{9BE8ECD6-26F6-974F-ADD1-CCDFBDFE44FA}"/>
                </a:ext>
              </a:extLst>
            </p:cNvPr>
            <p:cNvSpPr/>
            <p:nvPr/>
          </p:nvSpPr>
          <p:spPr>
            <a:xfrm>
              <a:off x="-2566843" y="2810933"/>
              <a:ext cx="2370667" cy="626533"/>
            </a:xfrm>
            <a:prstGeom prst="roundRect">
              <a:avLst/>
            </a:prstGeom>
            <a:solidFill>
              <a:srgbClr val="F3B2D7"/>
            </a:solidFill>
            <a:ln w="3810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Animations</a:t>
              </a:r>
            </a:p>
          </p:txBody>
        </p:sp>
        <p:sp>
          <p:nvSpPr>
            <p:cNvPr id="9" name="Rounded Rectangle 8">
              <a:hlinkClick r:id="rId7" action="ppaction://hlinksldjump"/>
              <a:extLst>
                <a:ext uri="{FF2B5EF4-FFF2-40B4-BE49-F238E27FC236}">
                  <a16:creationId xmlns:a16="http://schemas.microsoft.com/office/drawing/2014/main" id="{CCF6624B-CA66-CF45-954A-ED7F57644AC9}"/>
                </a:ext>
              </a:extLst>
            </p:cNvPr>
            <p:cNvSpPr/>
            <p:nvPr/>
          </p:nvSpPr>
          <p:spPr>
            <a:xfrm>
              <a:off x="-2566843" y="3606799"/>
              <a:ext cx="2370667" cy="626533"/>
            </a:xfrm>
            <a:prstGeom prst="roundRect">
              <a:avLst/>
            </a:prstGeom>
            <a:solidFill>
              <a:srgbClr val="C5AFE3"/>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Subinertial variability</a:t>
              </a:r>
            </a:p>
          </p:txBody>
        </p:sp>
        <p:sp>
          <p:nvSpPr>
            <p:cNvPr id="10" name="Rounded Rectangle 9">
              <a:hlinkClick r:id="rId8" action="ppaction://hlinksldjump"/>
              <a:extLst>
                <a:ext uri="{FF2B5EF4-FFF2-40B4-BE49-F238E27FC236}">
                  <a16:creationId xmlns:a16="http://schemas.microsoft.com/office/drawing/2014/main" id="{B0ADE860-4FC5-2641-9ACB-68BBF6183AFC}"/>
                </a:ext>
              </a:extLst>
            </p:cNvPr>
            <p:cNvSpPr/>
            <p:nvPr/>
          </p:nvSpPr>
          <p:spPr>
            <a:xfrm>
              <a:off x="-2566843" y="4402665"/>
              <a:ext cx="2370667" cy="626533"/>
            </a:xfrm>
            <a:prstGeom prst="roundRect">
              <a:avLst/>
            </a:prstGeom>
            <a:solidFill>
              <a:schemeClr val="accent3">
                <a:lumMod val="20000"/>
                <a:lumOff val="8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Wind forcing</a:t>
              </a:r>
            </a:p>
          </p:txBody>
        </p:sp>
        <p:sp>
          <p:nvSpPr>
            <p:cNvPr id="11" name="Rounded Rectangle 10">
              <a:hlinkClick r:id="rId9" action="ppaction://hlinksldjump"/>
              <a:extLst>
                <a:ext uri="{FF2B5EF4-FFF2-40B4-BE49-F238E27FC236}">
                  <a16:creationId xmlns:a16="http://schemas.microsoft.com/office/drawing/2014/main" id="{9FB16A14-6870-E74C-86CF-DBD8A2EDEC98}"/>
                </a:ext>
              </a:extLst>
            </p:cNvPr>
            <p:cNvSpPr/>
            <p:nvPr/>
          </p:nvSpPr>
          <p:spPr>
            <a:xfrm>
              <a:off x="-2566843" y="5198531"/>
              <a:ext cx="2370667" cy="626533"/>
            </a:xfrm>
            <a:prstGeom prst="roundRect">
              <a:avLst/>
            </a:prstGeom>
            <a:solidFill>
              <a:schemeClr val="accent2">
                <a:lumMod val="40000"/>
                <a:lumOff val="6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Theory</a:t>
              </a:r>
            </a:p>
          </p:txBody>
        </p:sp>
        <p:sp>
          <p:nvSpPr>
            <p:cNvPr id="12" name="Rounded Rectangle 11">
              <a:hlinkClick r:id="rId10" action="ppaction://hlinksldjump"/>
              <a:extLst>
                <a:ext uri="{FF2B5EF4-FFF2-40B4-BE49-F238E27FC236}">
                  <a16:creationId xmlns:a16="http://schemas.microsoft.com/office/drawing/2014/main" id="{23ED86ED-3811-CB47-A531-EA10122EF87D}"/>
                </a:ext>
              </a:extLst>
            </p:cNvPr>
            <p:cNvSpPr/>
            <p:nvPr/>
          </p:nvSpPr>
          <p:spPr>
            <a:xfrm>
              <a:off x="-2566843" y="5994397"/>
              <a:ext cx="2370667" cy="626533"/>
            </a:xfrm>
            <a:prstGeom prst="roundRect">
              <a:avLst/>
            </a:prstGeom>
            <a:solidFill>
              <a:srgbClr val="D4D6B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Links</a:t>
              </a:r>
            </a:p>
          </p:txBody>
        </p:sp>
        <p:sp>
          <p:nvSpPr>
            <p:cNvPr id="13" name="Rounded Rectangle 12">
              <a:extLst>
                <a:ext uri="{FF2B5EF4-FFF2-40B4-BE49-F238E27FC236}">
                  <a16:creationId xmlns:a16="http://schemas.microsoft.com/office/drawing/2014/main" id="{CFF882AE-DCB8-8044-AF14-3705BD9F2733}"/>
                </a:ext>
              </a:extLst>
            </p:cNvPr>
            <p:cNvSpPr/>
            <p:nvPr/>
          </p:nvSpPr>
          <p:spPr>
            <a:xfrm>
              <a:off x="354158" y="372534"/>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A7E1B927-234D-9448-AF4A-E2F153E4DB87}"/>
                </a:ext>
              </a:extLst>
            </p:cNvPr>
            <p:cNvSpPr/>
            <p:nvPr/>
          </p:nvSpPr>
          <p:spPr>
            <a:xfrm>
              <a:off x="354158" y="491068"/>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6CAB92D9-C8EB-6640-9E1D-D59AAED82852}"/>
                </a:ext>
              </a:extLst>
            </p:cNvPr>
            <p:cNvSpPr/>
            <p:nvPr/>
          </p:nvSpPr>
          <p:spPr>
            <a:xfrm>
              <a:off x="354158" y="609601"/>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3C8B75B7-3B2C-C447-92F6-72CCD97BC682}"/>
                </a:ext>
              </a:extLst>
            </p:cNvPr>
            <p:cNvGrpSpPr/>
            <p:nvPr/>
          </p:nvGrpSpPr>
          <p:grpSpPr>
            <a:xfrm>
              <a:off x="-2290166" y="339643"/>
              <a:ext cx="2043190" cy="584775"/>
              <a:chOff x="3486519" y="1406443"/>
              <a:chExt cx="2043190" cy="584775"/>
            </a:xfrm>
          </p:grpSpPr>
          <p:sp>
            <p:nvSpPr>
              <p:cNvPr id="40" name="TextBox 39">
                <a:extLst>
                  <a:ext uri="{FF2B5EF4-FFF2-40B4-BE49-F238E27FC236}">
                    <a16:creationId xmlns:a16="http://schemas.microsoft.com/office/drawing/2014/main" id="{B38C7C4A-9C6B-5A43-AD81-E21C174322F4}"/>
                  </a:ext>
                </a:extLst>
              </p:cNvPr>
              <p:cNvSpPr txBox="1"/>
              <p:nvPr/>
            </p:nvSpPr>
            <p:spPr>
              <a:xfrm>
                <a:off x="4253664" y="1406443"/>
                <a:ext cx="1276045" cy="584775"/>
              </a:xfrm>
              <a:prstGeom prst="rect">
                <a:avLst/>
              </a:prstGeom>
              <a:noFill/>
            </p:spPr>
            <p:txBody>
              <a:bodyPr wrap="square" rtlCol="0">
                <a:spAutoFit/>
              </a:bodyPr>
              <a:lstStyle/>
              <a:p>
                <a:r>
                  <a:rPr lang="en-US" sz="3200" b="1" dirty="0">
                    <a:solidFill>
                      <a:schemeClr val="bg1"/>
                    </a:solidFill>
                  </a:rPr>
                  <a:t>Home</a:t>
                </a:r>
              </a:p>
            </p:txBody>
          </p:sp>
          <p:sp>
            <p:nvSpPr>
              <p:cNvPr id="3" name="Oval 2">
                <a:hlinkClick r:id="rId11" action="ppaction://hlinksldjump"/>
                <a:extLst>
                  <a:ext uri="{FF2B5EF4-FFF2-40B4-BE49-F238E27FC236}">
                    <a16:creationId xmlns:a16="http://schemas.microsoft.com/office/drawing/2014/main" id="{E2566841-7F5C-BA46-85EE-04923E0B1118}"/>
                  </a:ext>
                </a:extLst>
              </p:cNvPr>
              <p:cNvSpPr/>
              <p:nvPr/>
            </p:nvSpPr>
            <p:spPr>
              <a:xfrm>
                <a:off x="3486519" y="1487762"/>
                <a:ext cx="775697" cy="438912"/>
              </a:xfrm>
              <a:prstGeom prst="ellipse">
                <a:avLst/>
              </a:prstGeom>
              <a:blipFill>
                <a:blip r:embed="rId3"/>
                <a:stretch>
                  <a:fillRect l="-197551" t="-345834" r="-244702" b="-125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a:hlinkClick r:id="rId11" action="ppaction://hlinksldjump"/>
              <a:extLst>
                <a:ext uri="{FF2B5EF4-FFF2-40B4-BE49-F238E27FC236}">
                  <a16:creationId xmlns:a16="http://schemas.microsoft.com/office/drawing/2014/main" id="{46614151-97FF-8840-BC30-E256AAC7F4C7}"/>
                </a:ext>
              </a:extLst>
            </p:cNvPr>
            <p:cNvSpPr/>
            <p:nvPr/>
          </p:nvSpPr>
          <p:spPr>
            <a:xfrm>
              <a:off x="-1412947" y="199813"/>
              <a:ext cx="1136952" cy="8127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a:extLst>
              <a:ext uri="{FF2B5EF4-FFF2-40B4-BE49-F238E27FC236}">
                <a16:creationId xmlns:a16="http://schemas.microsoft.com/office/drawing/2014/main" id="{322BC710-AE9D-DC4E-91A3-1C67211B874F}"/>
              </a:ext>
            </a:extLst>
          </p:cNvPr>
          <p:cNvSpPr/>
          <p:nvPr/>
        </p:nvSpPr>
        <p:spPr>
          <a:xfrm>
            <a:off x="9442762" y="200787"/>
            <a:ext cx="2395080" cy="564171"/>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61DBD8E6-AD23-A647-8AC3-87ADA4E3A1BB}"/>
              </a:ext>
            </a:extLst>
          </p:cNvPr>
          <p:cNvSpPr txBox="1"/>
          <p:nvPr/>
        </p:nvSpPr>
        <p:spPr>
          <a:xfrm>
            <a:off x="8877345" y="260235"/>
            <a:ext cx="3525914" cy="461665"/>
          </a:xfrm>
          <a:prstGeom prst="rect">
            <a:avLst/>
          </a:prstGeom>
          <a:noFill/>
        </p:spPr>
        <p:txBody>
          <a:bodyPr wrap="square" rtlCol="0">
            <a:spAutoFit/>
          </a:bodyPr>
          <a:lstStyle/>
          <a:p>
            <a:pPr algn="ctr"/>
            <a:r>
              <a:rPr lang="en-US" sz="2400" dirty="0"/>
              <a:t>SSH everywhere!</a:t>
            </a:r>
          </a:p>
        </p:txBody>
      </p:sp>
      <p:sp>
        <p:nvSpPr>
          <p:cNvPr id="30" name="Curved Left Arrow 29">
            <a:hlinkClick r:id="rId7" action="ppaction://hlinksldjump"/>
            <a:extLst>
              <a:ext uri="{FF2B5EF4-FFF2-40B4-BE49-F238E27FC236}">
                <a16:creationId xmlns:a16="http://schemas.microsoft.com/office/drawing/2014/main" id="{BB1C43E8-C2CB-194F-BD8C-7C0E6C06F5C2}"/>
              </a:ext>
            </a:extLst>
          </p:cNvPr>
          <p:cNvSpPr/>
          <p:nvPr/>
        </p:nvSpPr>
        <p:spPr>
          <a:xfrm>
            <a:off x="11750705" y="6422898"/>
            <a:ext cx="312142" cy="262024"/>
          </a:xfrm>
          <a:prstGeom prst="curvedLeftArrow">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9658263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63" presetClass="path" presetSubtype="0" accel="50000" decel="50000" fill="hold" nodeType="clickEffect">
                                  <p:stCondLst>
                                    <p:cond delay="0"/>
                                  </p:stCondLst>
                                  <p:childTnLst>
                                    <p:animMotion origin="layout" path="M -3.125E-6 0 L 0.22357 0 " pathEditMode="relative" rAng="0" ptsTypes="AA">
                                      <p:cBhvr>
                                        <p:cTn id="6" dur="1000" fill="hold"/>
                                        <p:tgtEl>
                                          <p:spTgt spid="15"/>
                                        </p:tgtEl>
                                        <p:attrNameLst>
                                          <p:attrName>ppt_x</p:attrName>
                                          <p:attrName>ppt_y</p:attrName>
                                        </p:attrNameLst>
                                      </p:cBhvr>
                                      <p:rCtr x="11172" y="0"/>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22357 0 L -3.125E-6 0 " pathEditMode="relative" rAng="0" ptsTypes="AA">
                                      <p:cBhvr>
                                        <p:cTn id="10" dur="1000" fill="hold"/>
                                        <p:tgtEl>
                                          <p:spTgt spid="15"/>
                                        </p:tgtEl>
                                        <p:attrNameLst>
                                          <p:attrName>ppt_x</p:attrName>
                                          <p:attrName>ppt_y</p:attrName>
                                        </p:attrNameLst>
                                      </p:cBhvr>
                                      <p:rCtr x="-11185" y="0"/>
                                    </p:animMotion>
                                  </p:childTnLst>
                                </p:cTn>
                              </p:par>
                            </p:childTnLst>
                          </p:cTn>
                        </p:par>
                      </p:childTnLst>
                    </p:cTn>
                  </p:par>
                </p:childTnLst>
              </p:cTn>
              <p:nextCondLst>
                <p:cond evt="onClick" delay="0">
                  <p:tgtEl>
                    <p:spTgt spid="15"/>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C5AFE3">
            <a:alpha val="50000"/>
          </a:srgbClr>
        </a:solidFill>
        <a:effectLst/>
      </p:bgPr>
    </p:bg>
    <p:spTree>
      <p:nvGrpSpPr>
        <p:cNvPr id="1" name=""/>
        <p:cNvGrpSpPr/>
        <p:nvPr/>
      </p:nvGrpSpPr>
      <p:grpSpPr>
        <a:xfrm>
          <a:off x="0" y="0"/>
          <a:ext cx="0" cy="0"/>
          <a:chOff x="0" y="0"/>
          <a:chExt cx="0" cy="0"/>
        </a:xfrm>
      </p:grpSpPr>
      <p:pic>
        <p:nvPicPr>
          <p:cNvPr id="23" name="Picture 22" descr="A screenshot of a computer screen&#10;&#10;Description automatically generated with low confidence">
            <a:extLst>
              <a:ext uri="{FF2B5EF4-FFF2-40B4-BE49-F238E27FC236}">
                <a16:creationId xmlns:a16="http://schemas.microsoft.com/office/drawing/2014/main" id="{36226F65-EEA9-A545-ACE9-B763C527484F}"/>
              </a:ext>
            </a:extLst>
          </p:cNvPr>
          <p:cNvPicPr>
            <a:picLocks noChangeAspect="1"/>
          </p:cNvPicPr>
          <p:nvPr/>
        </p:nvPicPr>
        <p:blipFill rotWithShape="1">
          <a:blip r:embed="rId2"/>
          <a:srcRect l="2118" t="6990" r="17486" b="9458"/>
          <a:stretch/>
        </p:blipFill>
        <p:spPr>
          <a:xfrm>
            <a:off x="963758" y="2225961"/>
            <a:ext cx="8286697" cy="4310303"/>
          </a:xfrm>
          <a:prstGeom prst="rect">
            <a:avLst/>
          </a:prstGeom>
        </p:spPr>
      </p:pic>
      <p:sp>
        <p:nvSpPr>
          <p:cNvPr id="19" name="TextBox 18">
            <a:extLst>
              <a:ext uri="{FF2B5EF4-FFF2-40B4-BE49-F238E27FC236}">
                <a16:creationId xmlns:a16="http://schemas.microsoft.com/office/drawing/2014/main" id="{CE34AE4A-D327-F143-B726-E00439066C96}"/>
              </a:ext>
            </a:extLst>
          </p:cNvPr>
          <p:cNvSpPr txBox="1"/>
          <p:nvPr/>
        </p:nvSpPr>
        <p:spPr>
          <a:xfrm>
            <a:off x="1313320" y="942753"/>
            <a:ext cx="10498667" cy="1200329"/>
          </a:xfrm>
          <a:prstGeom prst="rect">
            <a:avLst/>
          </a:prstGeom>
          <a:noFill/>
        </p:spPr>
        <p:txBody>
          <a:bodyPr wrap="square" rtlCol="0">
            <a:spAutoFit/>
          </a:bodyPr>
          <a:lstStyle/>
          <a:p>
            <a:r>
              <a:rPr lang="en-US" sz="2400" dirty="0"/>
              <a:t>The velocity fluctuations are consistent with boundary current variability, with more elongated ellipses closer to the bottom. </a:t>
            </a:r>
          </a:p>
          <a:p>
            <a:endParaRPr lang="en-US" sz="2400" dirty="0"/>
          </a:p>
        </p:txBody>
      </p:sp>
      <p:grpSp>
        <p:nvGrpSpPr>
          <p:cNvPr id="15" name="Group 14">
            <a:extLst>
              <a:ext uri="{FF2B5EF4-FFF2-40B4-BE49-F238E27FC236}">
                <a16:creationId xmlns:a16="http://schemas.microsoft.com/office/drawing/2014/main" id="{D67AA48A-39D2-054E-8833-3D03A1214117}"/>
              </a:ext>
            </a:extLst>
          </p:cNvPr>
          <p:cNvGrpSpPr/>
          <p:nvPr/>
        </p:nvGrpSpPr>
        <p:grpSpPr>
          <a:xfrm>
            <a:off x="-2744643" y="0"/>
            <a:ext cx="3708401" cy="6858000"/>
            <a:chOff x="-2744643" y="0"/>
            <a:chExt cx="3708401" cy="6858000"/>
          </a:xfrm>
        </p:grpSpPr>
        <p:sp>
          <p:nvSpPr>
            <p:cNvPr id="4" name="Rectangle 3">
              <a:extLst>
                <a:ext uri="{FF2B5EF4-FFF2-40B4-BE49-F238E27FC236}">
                  <a16:creationId xmlns:a16="http://schemas.microsoft.com/office/drawing/2014/main" id="{32431E9D-59AE-3147-A369-AC16890EC30C}"/>
                </a:ext>
              </a:extLst>
            </p:cNvPr>
            <p:cNvSpPr/>
            <p:nvPr/>
          </p:nvSpPr>
          <p:spPr>
            <a:xfrm>
              <a:off x="-2744643" y="0"/>
              <a:ext cx="272626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hlinkClick r:id="rId3" action="ppaction://hlinksldjump"/>
              <a:extLst>
                <a:ext uri="{FF2B5EF4-FFF2-40B4-BE49-F238E27FC236}">
                  <a16:creationId xmlns:a16="http://schemas.microsoft.com/office/drawing/2014/main" id="{39BBC328-53CD-BF4E-A166-B8F5C8A3D19B}"/>
                </a:ext>
              </a:extLst>
            </p:cNvPr>
            <p:cNvSpPr/>
            <p:nvPr/>
          </p:nvSpPr>
          <p:spPr>
            <a:xfrm>
              <a:off x="-2566843" y="1219201"/>
              <a:ext cx="2370667" cy="626533"/>
            </a:xfrm>
            <a:prstGeom prst="roundRect">
              <a:avLst/>
            </a:prstGeom>
            <a:solidFill>
              <a:schemeClr val="accent6">
                <a:lumMod val="40000"/>
                <a:lumOff val="60000"/>
              </a:scheme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Background</a:t>
              </a:r>
            </a:p>
          </p:txBody>
        </p:sp>
        <p:sp>
          <p:nvSpPr>
            <p:cNvPr id="7" name="Rounded Rectangle 6">
              <a:hlinkClick r:id="rId4" action="ppaction://hlinksldjump"/>
              <a:extLst>
                <a:ext uri="{FF2B5EF4-FFF2-40B4-BE49-F238E27FC236}">
                  <a16:creationId xmlns:a16="http://schemas.microsoft.com/office/drawing/2014/main" id="{DB58289D-2CF9-7C41-8D54-149B72D99C25}"/>
                </a:ext>
              </a:extLst>
            </p:cNvPr>
            <p:cNvSpPr/>
            <p:nvPr/>
          </p:nvSpPr>
          <p:spPr>
            <a:xfrm>
              <a:off x="-2566843" y="2015067"/>
              <a:ext cx="2370667" cy="626533"/>
            </a:xfrm>
            <a:prstGeom prst="roundRect">
              <a:avLst/>
            </a:prstGeom>
            <a:solidFill>
              <a:schemeClr val="accent4">
                <a:lumMod val="20000"/>
                <a:lumOff val="8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Methods</a:t>
              </a:r>
            </a:p>
          </p:txBody>
        </p:sp>
        <p:sp>
          <p:nvSpPr>
            <p:cNvPr id="8" name="Rounded Rectangle 7">
              <a:hlinkClick r:id="rId5" action="ppaction://hlinksldjump"/>
              <a:extLst>
                <a:ext uri="{FF2B5EF4-FFF2-40B4-BE49-F238E27FC236}">
                  <a16:creationId xmlns:a16="http://schemas.microsoft.com/office/drawing/2014/main" id="{9BE8ECD6-26F6-974F-ADD1-CCDFBDFE44FA}"/>
                </a:ext>
              </a:extLst>
            </p:cNvPr>
            <p:cNvSpPr/>
            <p:nvPr/>
          </p:nvSpPr>
          <p:spPr>
            <a:xfrm>
              <a:off x="-2566843" y="2810933"/>
              <a:ext cx="2370667" cy="626533"/>
            </a:xfrm>
            <a:prstGeom prst="roundRect">
              <a:avLst/>
            </a:prstGeom>
            <a:solidFill>
              <a:srgbClr val="F3B2D7"/>
            </a:solidFill>
            <a:ln w="3810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Animations</a:t>
              </a:r>
            </a:p>
          </p:txBody>
        </p:sp>
        <p:sp>
          <p:nvSpPr>
            <p:cNvPr id="9" name="Rounded Rectangle 8">
              <a:hlinkClick r:id="rId6" action="ppaction://hlinksldjump"/>
              <a:extLst>
                <a:ext uri="{FF2B5EF4-FFF2-40B4-BE49-F238E27FC236}">
                  <a16:creationId xmlns:a16="http://schemas.microsoft.com/office/drawing/2014/main" id="{CCF6624B-CA66-CF45-954A-ED7F57644AC9}"/>
                </a:ext>
              </a:extLst>
            </p:cNvPr>
            <p:cNvSpPr/>
            <p:nvPr/>
          </p:nvSpPr>
          <p:spPr>
            <a:xfrm>
              <a:off x="-2566843" y="3606799"/>
              <a:ext cx="2370667" cy="626533"/>
            </a:xfrm>
            <a:prstGeom prst="roundRect">
              <a:avLst/>
            </a:prstGeom>
            <a:solidFill>
              <a:srgbClr val="C5AFE3"/>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Subinertial variability</a:t>
              </a:r>
            </a:p>
          </p:txBody>
        </p:sp>
        <p:sp>
          <p:nvSpPr>
            <p:cNvPr id="10" name="Rounded Rectangle 9">
              <a:hlinkClick r:id="rId7" action="ppaction://hlinksldjump"/>
              <a:extLst>
                <a:ext uri="{FF2B5EF4-FFF2-40B4-BE49-F238E27FC236}">
                  <a16:creationId xmlns:a16="http://schemas.microsoft.com/office/drawing/2014/main" id="{B0ADE860-4FC5-2641-9ACB-68BBF6183AFC}"/>
                </a:ext>
              </a:extLst>
            </p:cNvPr>
            <p:cNvSpPr/>
            <p:nvPr/>
          </p:nvSpPr>
          <p:spPr>
            <a:xfrm>
              <a:off x="-2566843" y="4402665"/>
              <a:ext cx="2370667" cy="626533"/>
            </a:xfrm>
            <a:prstGeom prst="roundRect">
              <a:avLst/>
            </a:prstGeom>
            <a:solidFill>
              <a:schemeClr val="accent3">
                <a:lumMod val="20000"/>
                <a:lumOff val="8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Wind forcing</a:t>
              </a:r>
            </a:p>
          </p:txBody>
        </p:sp>
        <p:sp>
          <p:nvSpPr>
            <p:cNvPr id="11" name="Rounded Rectangle 10">
              <a:hlinkClick r:id="rId8" action="ppaction://hlinksldjump"/>
              <a:extLst>
                <a:ext uri="{FF2B5EF4-FFF2-40B4-BE49-F238E27FC236}">
                  <a16:creationId xmlns:a16="http://schemas.microsoft.com/office/drawing/2014/main" id="{9FB16A14-6870-E74C-86CF-DBD8A2EDEC98}"/>
                </a:ext>
              </a:extLst>
            </p:cNvPr>
            <p:cNvSpPr/>
            <p:nvPr/>
          </p:nvSpPr>
          <p:spPr>
            <a:xfrm>
              <a:off x="-2566843" y="5198531"/>
              <a:ext cx="2370667" cy="626533"/>
            </a:xfrm>
            <a:prstGeom prst="roundRect">
              <a:avLst/>
            </a:prstGeom>
            <a:solidFill>
              <a:schemeClr val="accent2">
                <a:lumMod val="40000"/>
                <a:lumOff val="6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Theory</a:t>
              </a:r>
            </a:p>
          </p:txBody>
        </p:sp>
        <p:sp>
          <p:nvSpPr>
            <p:cNvPr id="12" name="Rounded Rectangle 11">
              <a:hlinkClick r:id="rId9" action="ppaction://hlinksldjump"/>
              <a:extLst>
                <a:ext uri="{FF2B5EF4-FFF2-40B4-BE49-F238E27FC236}">
                  <a16:creationId xmlns:a16="http://schemas.microsoft.com/office/drawing/2014/main" id="{23ED86ED-3811-CB47-A531-EA10122EF87D}"/>
                </a:ext>
              </a:extLst>
            </p:cNvPr>
            <p:cNvSpPr/>
            <p:nvPr/>
          </p:nvSpPr>
          <p:spPr>
            <a:xfrm>
              <a:off x="-2566843" y="5994397"/>
              <a:ext cx="2370667" cy="626533"/>
            </a:xfrm>
            <a:prstGeom prst="roundRect">
              <a:avLst/>
            </a:prstGeom>
            <a:solidFill>
              <a:srgbClr val="D4D6B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Links</a:t>
              </a:r>
            </a:p>
          </p:txBody>
        </p:sp>
        <p:sp>
          <p:nvSpPr>
            <p:cNvPr id="13" name="Rounded Rectangle 12">
              <a:extLst>
                <a:ext uri="{FF2B5EF4-FFF2-40B4-BE49-F238E27FC236}">
                  <a16:creationId xmlns:a16="http://schemas.microsoft.com/office/drawing/2014/main" id="{CFF882AE-DCB8-8044-AF14-3705BD9F2733}"/>
                </a:ext>
              </a:extLst>
            </p:cNvPr>
            <p:cNvSpPr/>
            <p:nvPr/>
          </p:nvSpPr>
          <p:spPr>
            <a:xfrm>
              <a:off x="354158" y="372534"/>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A7E1B927-234D-9448-AF4A-E2F153E4DB87}"/>
                </a:ext>
              </a:extLst>
            </p:cNvPr>
            <p:cNvSpPr/>
            <p:nvPr/>
          </p:nvSpPr>
          <p:spPr>
            <a:xfrm>
              <a:off x="354158" y="491068"/>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6CAB92D9-C8EB-6640-9E1D-D59AAED82852}"/>
                </a:ext>
              </a:extLst>
            </p:cNvPr>
            <p:cNvSpPr/>
            <p:nvPr/>
          </p:nvSpPr>
          <p:spPr>
            <a:xfrm>
              <a:off x="354158" y="609601"/>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3C8B75B7-3B2C-C447-92F6-72CCD97BC682}"/>
                </a:ext>
              </a:extLst>
            </p:cNvPr>
            <p:cNvGrpSpPr/>
            <p:nvPr/>
          </p:nvGrpSpPr>
          <p:grpSpPr>
            <a:xfrm>
              <a:off x="-2290166" y="339643"/>
              <a:ext cx="2043190" cy="584775"/>
              <a:chOff x="3486519" y="1406443"/>
              <a:chExt cx="2043190" cy="584775"/>
            </a:xfrm>
          </p:grpSpPr>
          <p:sp>
            <p:nvSpPr>
              <p:cNvPr id="40" name="TextBox 39">
                <a:extLst>
                  <a:ext uri="{FF2B5EF4-FFF2-40B4-BE49-F238E27FC236}">
                    <a16:creationId xmlns:a16="http://schemas.microsoft.com/office/drawing/2014/main" id="{B38C7C4A-9C6B-5A43-AD81-E21C174322F4}"/>
                  </a:ext>
                </a:extLst>
              </p:cNvPr>
              <p:cNvSpPr txBox="1"/>
              <p:nvPr/>
            </p:nvSpPr>
            <p:spPr>
              <a:xfrm>
                <a:off x="4253664" y="1406443"/>
                <a:ext cx="1276045" cy="584775"/>
              </a:xfrm>
              <a:prstGeom prst="rect">
                <a:avLst/>
              </a:prstGeom>
              <a:noFill/>
            </p:spPr>
            <p:txBody>
              <a:bodyPr wrap="square" rtlCol="0">
                <a:spAutoFit/>
              </a:bodyPr>
              <a:lstStyle/>
              <a:p>
                <a:r>
                  <a:rPr lang="en-US" sz="3200" b="1" dirty="0">
                    <a:solidFill>
                      <a:schemeClr val="bg1"/>
                    </a:solidFill>
                  </a:rPr>
                  <a:t>Home</a:t>
                </a:r>
              </a:p>
            </p:txBody>
          </p:sp>
          <p:sp>
            <p:nvSpPr>
              <p:cNvPr id="3" name="Oval 2">
                <a:hlinkClick r:id="rId10" action="ppaction://hlinksldjump"/>
                <a:extLst>
                  <a:ext uri="{FF2B5EF4-FFF2-40B4-BE49-F238E27FC236}">
                    <a16:creationId xmlns:a16="http://schemas.microsoft.com/office/drawing/2014/main" id="{E2566841-7F5C-BA46-85EE-04923E0B1118}"/>
                  </a:ext>
                </a:extLst>
              </p:cNvPr>
              <p:cNvSpPr/>
              <p:nvPr/>
            </p:nvSpPr>
            <p:spPr>
              <a:xfrm>
                <a:off x="3486519" y="1487762"/>
                <a:ext cx="775697" cy="438912"/>
              </a:xfrm>
              <a:prstGeom prst="ellipse">
                <a:avLst/>
              </a:prstGeom>
              <a:blipFill>
                <a:blip r:embed="rId11"/>
                <a:stretch>
                  <a:fillRect l="-197551" t="-345834" r="-244702" b="-125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a:hlinkClick r:id="rId10" action="ppaction://hlinksldjump"/>
              <a:extLst>
                <a:ext uri="{FF2B5EF4-FFF2-40B4-BE49-F238E27FC236}">
                  <a16:creationId xmlns:a16="http://schemas.microsoft.com/office/drawing/2014/main" id="{46614151-97FF-8840-BC30-E256AAC7F4C7}"/>
                </a:ext>
              </a:extLst>
            </p:cNvPr>
            <p:cNvSpPr/>
            <p:nvPr/>
          </p:nvSpPr>
          <p:spPr>
            <a:xfrm>
              <a:off x="-1412947" y="199813"/>
              <a:ext cx="1136952" cy="8127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a:extLst>
              <a:ext uri="{FF2B5EF4-FFF2-40B4-BE49-F238E27FC236}">
                <a16:creationId xmlns:a16="http://schemas.microsoft.com/office/drawing/2014/main" id="{322BC710-AE9D-DC4E-91A3-1C67211B874F}"/>
              </a:ext>
            </a:extLst>
          </p:cNvPr>
          <p:cNvSpPr/>
          <p:nvPr/>
        </p:nvSpPr>
        <p:spPr>
          <a:xfrm>
            <a:off x="9177867" y="295703"/>
            <a:ext cx="2848580" cy="564171"/>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61DBD8E6-AD23-A647-8AC3-87ADA4E3A1BB}"/>
              </a:ext>
            </a:extLst>
          </p:cNvPr>
          <p:cNvSpPr txBox="1"/>
          <p:nvPr/>
        </p:nvSpPr>
        <p:spPr>
          <a:xfrm>
            <a:off x="9177867" y="342819"/>
            <a:ext cx="2848580" cy="461665"/>
          </a:xfrm>
          <a:prstGeom prst="rect">
            <a:avLst/>
          </a:prstGeom>
          <a:noFill/>
        </p:spPr>
        <p:txBody>
          <a:bodyPr wrap="square" rtlCol="0">
            <a:spAutoFit/>
          </a:bodyPr>
          <a:lstStyle/>
          <a:p>
            <a:pPr algn="ctr"/>
            <a:r>
              <a:rPr lang="en-US" sz="2400" dirty="0"/>
              <a:t>Velocity fluctuations</a:t>
            </a:r>
          </a:p>
        </p:txBody>
      </p:sp>
      <p:sp>
        <p:nvSpPr>
          <p:cNvPr id="16" name="TextBox 15">
            <a:extLst>
              <a:ext uri="{FF2B5EF4-FFF2-40B4-BE49-F238E27FC236}">
                <a16:creationId xmlns:a16="http://schemas.microsoft.com/office/drawing/2014/main" id="{41D0068B-1BE6-7F46-A3B7-1EAD8C52A60E}"/>
              </a:ext>
            </a:extLst>
          </p:cNvPr>
          <p:cNvSpPr txBox="1"/>
          <p:nvPr/>
        </p:nvSpPr>
        <p:spPr>
          <a:xfrm>
            <a:off x="9589123" y="4715931"/>
            <a:ext cx="2437324" cy="1754326"/>
          </a:xfrm>
          <a:prstGeom prst="rect">
            <a:avLst/>
          </a:prstGeom>
          <a:noFill/>
        </p:spPr>
        <p:txBody>
          <a:bodyPr wrap="square" rtlCol="0">
            <a:spAutoFit/>
          </a:bodyPr>
          <a:lstStyle/>
          <a:p>
            <a:r>
              <a:rPr lang="en-US" i="1" dirty="0"/>
              <a:t>Variance ellipses of velocity at (a) coastal and (b) shelf break stations. Darker red is deeper in the water column.</a:t>
            </a:r>
          </a:p>
        </p:txBody>
      </p:sp>
      <p:sp>
        <p:nvSpPr>
          <p:cNvPr id="17" name="TextBox 16">
            <a:extLst>
              <a:ext uri="{FF2B5EF4-FFF2-40B4-BE49-F238E27FC236}">
                <a16:creationId xmlns:a16="http://schemas.microsoft.com/office/drawing/2014/main" id="{2335D9CC-DD2B-6E46-B145-6047833E928C}"/>
              </a:ext>
            </a:extLst>
          </p:cNvPr>
          <p:cNvSpPr txBox="1"/>
          <p:nvPr/>
        </p:nvSpPr>
        <p:spPr>
          <a:xfrm>
            <a:off x="9673789" y="2810933"/>
            <a:ext cx="2222864" cy="923330"/>
          </a:xfrm>
          <a:prstGeom prst="rect">
            <a:avLst/>
          </a:prstGeom>
          <a:noFill/>
        </p:spPr>
        <p:txBody>
          <a:bodyPr wrap="square" rtlCol="0">
            <a:spAutoFit/>
          </a:bodyPr>
          <a:lstStyle/>
          <a:p>
            <a:r>
              <a:rPr lang="en-US" dirty="0"/>
              <a:t>Bottom-intensified Denmark Strait Overflow eddies!</a:t>
            </a:r>
          </a:p>
        </p:txBody>
      </p:sp>
      <p:cxnSp>
        <p:nvCxnSpPr>
          <p:cNvPr id="20" name="Straight Arrow Connector 19">
            <a:extLst>
              <a:ext uri="{FF2B5EF4-FFF2-40B4-BE49-F238E27FC236}">
                <a16:creationId xmlns:a16="http://schemas.microsoft.com/office/drawing/2014/main" id="{099A577C-8F75-4B4F-95B5-25D9CA9D2633}"/>
              </a:ext>
            </a:extLst>
          </p:cNvPr>
          <p:cNvCxnSpPr/>
          <p:nvPr/>
        </p:nvCxnSpPr>
        <p:spPr>
          <a:xfrm flipH="1">
            <a:off x="7586133" y="3437466"/>
            <a:ext cx="2087656" cy="965199"/>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31" name="Curved Left Arrow 30">
            <a:hlinkClick r:id="rId6" action="ppaction://hlinksldjump"/>
            <a:extLst>
              <a:ext uri="{FF2B5EF4-FFF2-40B4-BE49-F238E27FC236}">
                <a16:creationId xmlns:a16="http://schemas.microsoft.com/office/drawing/2014/main" id="{373AD68C-1F73-054B-8ED6-071123920B33}"/>
              </a:ext>
            </a:extLst>
          </p:cNvPr>
          <p:cNvSpPr/>
          <p:nvPr/>
        </p:nvSpPr>
        <p:spPr>
          <a:xfrm>
            <a:off x="11750705" y="6422898"/>
            <a:ext cx="312142" cy="262024"/>
          </a:xfrm>
          <a:prstGeom prst="curvedLeftArrow">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0278970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63" presetClass="path" presetSubtype="0" accel="50000" decel="50000" fill="hold" nodeType="clickEffect">
                                  <p:stCondLst>
                                    <p:cond delay="0"/>
                                  </p:stCondLst>
                                  <p:childTnLst>
                                    <p:animMotion origin="layout" path="M -3.125E-6 0 L 0.22357 0 " pathEditMode="relative" rAng="0" ptsTypes="AA">
                                      <p:cBhvr>
                                        <p:cTn id="6" dur="1000" fill="hold"/>
                                        <p:tgtEl>
                                          <p:spTgt spid="15"/>
                                        </p:tgtEl>
                                        <p:attrNameLst>
                                          <p:attrName>ppt_x</p:attrName>
                                          <p:attrName>ppt_y</p:attrName>
                                        </p:attrNameLst>
                                      </p:cBhvr>
                                      <p:rCtr x="11172" y="0"/>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22357 0 L -3.125E-6 0 " pathEditMode="relative" rAng="0" ptsTypes="AA">
                                      <p:cBhvr>
                                        <p:cTn id="10" dur="1000" fill="hold"/>
                                        <p:tgtEl>
                                          <p:spTgt spid="15"/>
                                        </p:tgtEl>
                                        <p:attrNameLst>
                                          <p:attrName>ppt_x</p:attrName>
                                          <p:attrName>ppt_y</p:attrName>
                                        </p:attrNameLst>
                                      </p:cBhvr>
                                      <p:rCtr x="-11185" y="0"/>
                                    </p:animMotion>
                                  </p:childTnLst>
                                </p:cTn>
                              </p:par>
                            </p:childTnLst>
                          </p:cTn>
                        </p:par>
                      </p:childTnLst>
                    </p:cTn>
                  </p:par>
                </p:childTnLst>
              </p:cTn>
              <p:nextCondLst>
                <p:cond evt="onClick" delay="0">
                  <p:tgtEl>
                    <p:spTgt spid="15"/>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alpha val="50000"/>
          </a:schemeClr>
        </a:solidFill>
        <a:effectLst/>
      </p:bgPr>
    </p:bg>
    <p:spTree>
      <p:nvGrpSpPr>
        <p:cNvPr id="1" name=""/>
        <p:cNvGrpSpPr/>
        <p:nvPr/>
      </p:nvGrpSpPr>
      <p:grpSpPr>
        <a:xfrm>
          <a:off x="0" y="0"/>
          <a:ext cx="0" cy="0"/>
          <a:chOff x="0" y="0"/>
          <a:chExt cx="0" cy="0"/>
        </a:xfrm>
      </p:grpSpPr>
      <p:pic>
        <p:nvPicPr>
          <p:cNvPr id="16" name="Picture 15" descr="A picture containing text, old, bunch, different&#10;&#10;Description automatically generated">
            <a:extLst>
              <a:ext uri="{FF2B5EF4-FFF2-40B4-BE49-F238E27FC236}">
                <a16:creationId xmlns:a16="http://schemas.microsoft.com/office/drawing/2014/main" id="{24B942BF-5789-0447-A668-6926FFBF043E}"/>
              </a:ext>
            </a:extLst>
          </p:cNvPr>
          <p:cNvPicPr>
            <a:picLocks noChangeAspect="1"/>
          </p:cNvPicPr>
          <p:nvPr/>
        </p:nvPicPr>
        <p:blipFill>
          <a:blip r:embed="rId2"/>
          <a:stretch>
            <a:fillRect/>
          </a:stretch>
        </p:blipFill>
        <p:spPr>
          <a:xfrm>
            <a:off x="1203246" y="8466"/>
            <a:ext cx="6858000" cy="6858000"/>
          </a:xfrm>
          <a:prstGeom prst="rect">
            <a:avLst/>
          </a:prstGeom>
        </p:spPr>
      </p:pic>
      <p:grpSp>
        <p:nvGrpSpPr>
          <p:cNvPr id="15" name="Group 14">
            <a:extLst>
              <a:ext uri="{FF2B5EF4-FFF2-40B4-BE49-F238E27FC236}">
                <a16:creationId xmlns:a16="http://schemas.microsoft.com/office/drawing/2014/main" id="{D67AA48A-39D2-054E-8833-3D03A1214117}"/>
              </a:ext>
            </a:extLst>
          </p:cNvPr>
          <p:cNvGrpSpPr/>
          <p:nvPr/>
        </p:nvGrpSpPr>
        <p:grpSpPr>
          <a:xfrm>
            <a:off x="-2744643" y="0"/>
            <a:ext cx="3708401" cy="6858000"/>
            <a:chOff x="-2744643" y="0"/>
            <a:chExt cx="3708401" cy="6858000"/>
          </a:xfrm>
        </p:grpSpPr>
        <p:sp>
          <p:nvSpPr>
            <p:cNvPr id="4" name="Rectangle 3">
              <a:extLst>
                <a:ext uri="{FF2B5EF4-FFF2-40B4-BE49-F238E27FC236}">
                  <a16:creationId xmlns:a16="http://schemas.microsoft.com/office/drawing/2014/main" id="{32431E9D-59AE-3147-A369-AC16890EC30C}"/>
                </a:ext>
              </a:extLst>
            </p:cNvPr>
            <p:cNvSpPr/>
            <p:nvPr/>
          </p:nvSpPr>
          <p:spPr>
            <a:xfrm>
              <a:off x="-2744643" y="0"/>
              <a:ext cx="272626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hlinkClick r:id="rId3" action="ppaction://hlinksldjump"/>
              <a:extLst>
                <a:ext uri="{FF2B5EF4-FFF2-40B4-BE49-F238E27FC236}">
                  <a16:creationId xmlns:a16="http://schemas.microsoft.com/office/drawing/2014/main" id="{39BBC328-53CD-BF4E-A166-B8F5C8A3D19B}"/>
                </a:ext>
              </a:extLst>
            </p:cNvPr>
            <p:cNvSpPr/>
            <p:nvPr/>
          </p:nvSpPr>
          <p:spPr>
            <a:xfrm>
              <a:off x="-2566843" y="1219201"/>
              <a:ext cx="2370667" cy="626533"/>
            </a:xfrm>
            <a:prstGeom prst="roundRect">
              <a:avLst/>
            </a:prstGeom>
            <a:solidFill>
              <a:schemeClr val="accent6">
                <a:lumMod val="40000"/>
                <a:lumOff val="60000"/>
              </a:scheme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Background</a:t>
              </a:r>
            </a:p>
          </p:txBody>
        </p:sp>
        <p:sp>
          <p:nvSpPr>
            <p:cNvPr id="7" name="Rounded Rectangle 6">
              <a:hlinkClick r:id="rId4" action="ppaction://hlinksldjump"/>
              <a:extLst>
                <a:ext uri="{FF2B5EF4-FFF2-40B4-BE49-F238E27FC236}">
                  <a16:creationId xmlns:a16="http://schemas.microsoft.com/office/drawing/2014/main" id="{DB58289D-2CF9-7C41-8D54-149B72D99C25}"/>
                </a:ext>
              </a:extLst>
            </p:cNvPr>
            <p:cNvSpPr/>
            <p:nvPr/>
          </p:nvSpPr>
          <p:spPr>
            <a:xfrm>
              <a:off x="-2566843" y="2015067"/>
              <a:ext cx="2370667" cy="626533"/>
            </a:xfrm>
            <a:prstGeom prst="roundRect">
              <a:avLst/>
            </a:prstGeom>
            <a:solidFill>
              <a:schemeClr val="accent4">
                <a:lumMod val="20000"/>
                <a:lumOff val="8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Methods</a:t>
              </a:r>
            </a:p>
          </p:txBody>
        </p:sp>
        <p:sp>
          <p:nvSpPr>
            <p:cNvPr id="8" name="Rounded Rectangle 7">
              <a:hlinkClick r:id="rId5" action="ppaction://hlinksldjump"/>
              <a:extLst>
                <a:ext uri="{FF2B5EF4-FFF2-40B4-BE49-F238E27FC236}">
                  <a16:creationId xmlns:a16="http://schemas.microsoft.com/office/drawing/2014/main" id="{9BE8ECD6-26F6-974F-ADD1-CCDFBDFE44FA}"/>
                </a:ext>
              </a:extLst>
            </p:cNvPr>
            <p:cNvSpPr/>
            <p:nvPr/>
          </p:nvSpPr>
          <p:spPr>
            <a:xfrm>
              <a:off x="-2566843" y="2810933"/>
              <a:ext cx="2370667" cy="626533"/>
            </a:xfrm>
            <a:prstGeom prst="roundRect">
              <a:avLst/>
            </a:prstGeom>
            <a:solidFill>
              <a:srgbClr val="F3B2D7"/>
            </a:solidFill>
            <a:ln w="3810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Animations</a:t>
              </a:r>
            </a:p>
          </p:txBody>
        </p:sp>
        <p:sp>
          <p:nvSpPr>
            <p:cNvPr id="9" name="Rounded Rectangle 8">
              <a:hlinkClick r:id="rId6" action="ppaction://hlinksldjump"/>
              <a:extLst>
                <a:ext uri="{FF2B5EF4-FFF2-40B4-BE49-F238E27FC236}">
                  <a16:creationId xmlns:a16="http://schemas.microsoft.com/office/drawing/2014/main" id="{CCF6624B-CA66-CF45-954A-ED7F57644AC9}"/>
                </a:ext>
              </a:extLst>
            </p:cNvPr>
            <p:cNvSpPr/>
            <p:nvPr/>
          </p:nvSpPr>
          <p:spPr>
            <a:xfrm>
              <a:off x="-2566843" y="3606799"/>
              <a:ext cx="2370667" cy="626533"/>
            </a:xfrm>
            <a:prstGeom prst="roundRect">
              <a:avLst/>
            </a:prstGeom>
            <a:solidFill>
              <a:srgbClr val="C5AFE3"/>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Subinertial variability</a:t>
              </a:r>
            </a:p>
          </p:txBody>
        </p:sp>
        <p:sp>
          <p:nvSpPr>
            <p:cNvPr id="10" name="Rounded Rectangle 9">
              <a:hlinkClick r:id="rId7" action="ppaction://hlinksldjump"/>
              <a:extLst>
                <a:ext uri="{FF2B5EF4-FFF2-40B4-BE49-F238E27FC236}">
                  <a16:creationId xmlns:a16="http://schemas.microsoft.com/office/drawing/2014/main" id="{B0ADE860-4FC5-2641-9ACB-68BBF6183AFC}"/>
                </a:ext>
              </a:extLst>
            </p:cNvPr>
            <p:cNvSpPr/>
            <p:nvPr/>
          </p:nvSpPr>
          <p:spPr>
            <a:xfrm>
              <a:off x="-2566843" y="4402665"/>
              <a:ext cx="2370667" cy="626533"/>
            </a:xfrm>
            <a:prstGeom prst="roundRect">
              <a:avLst/>
            </a:prstGeom>
            <a:solidFill>
              <a:schemeClr val="accent3">
                <a:lumMod val="20000"/>
                <a:lumOff val="8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Wind forcing</a:t>
              </a:r>
            </a:p>
          </p:txBody>
        </p:sp>
        <p:sp>
          <p:nvSpPr>
            <p:cNvPr id="11" name="Rounded Rectangle 10">
              <a:hlinkClick r:id="rId8" action="ppaction://hlinksldjump"/>
              <a:extLst>
                <a:ext uri="{FF2B5EF4-FFF2-40B4-BE49-F238E27FC236}">
                  <a16:creationId xmlns:a16="http://schemas.microsoft.com/office/drawing/2014/main" id="{9FB16A14-6870-E74C-86CF-DBD8A2EDEC98}"/>
                </a:ext>
              </a:extLst>
            </p:cNvPr>
            <p:cNvSpPr/>
            <p:nvPr/>
          </p:nvSpPr>
          <p:spPr>
            <a:xfrm>
              <a:off x="-2566843" y="5198531"/>
              <a:ext cx="2370667" cy="626533"/>
            </a:xfrm>
            <a:prstGeom prst="roundRect">
              <a:avLst/>
            </a:prstGeom>
            <a:solidFill>
              <a:schemeClr val="accent2">
                <a:lumMod val="40000"/>
                <a:lumOff val="6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Theory</a:t>
              </a:r>
            </a:p>
          </p:txBody>
        </p:sp>
        <p:sp>
          <p:nvSpPr>
            <p:cNvPr id="12" name="Rounded Rectangle 11">
              <a:hlinkClick r:id="rId9" action="ppaction://hlinksldjump"/>
              <a:extLst>
                <a:ext uri="{FF2B5EF4-FFF2-40B4-BE49-F238E27FC236}">
                  <a16:creationId xmlns:a16="http://schemas.microsoft.com/office/drawing/2014/main" id="{23ED86ED-3811-CB47-A531-EA10122EF87D}"/>
                </a:ext>
              </a:extLst>
            </p:cNvPr>
            <p:cNvSpPr/>
            <p:nvPr/>
          </p:nvSpPr>
          <p:spPr>
            <a:xfrm>
              <a:off x="-2566843" y="5994397"/>
              <a:ext cx="2370667" cy="626533"/>
            </a:xfrm>
            <a:prstGeom prst="roundRect">
              <a:avLst/>
            </a:prstGeom>
            <a:solidFill>
              <a:srgbClr val="D4D6B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Links</a:t>
              </a:r>
            </a:p>
          </p:txBody>
        </p:sp>
        <p:sp>
          <p:nvSpPr>
            <p:cNvPr id="13" name="Rounded Rectangle 12">
              <a:extLst>
                <a:ext uri="{FF2B5EF4-FFF2-40B4-BE49-F238E27FC236}">
                  <a16:creationId xmlns:a16="http://schemas.microsoft.com/office/drawing/2014/main" id="{CFF882AE-DCB8-8044-AF14-3705BD9F2733}"/>
                </a:ext>
              </a:extLst>
            </p:cNvPr>
            <p:cNvSpPr/>
            <p:nvPr/>
          </p:nvSpPr>
          <p:spPr>
            <a:xfrm>
              <a:off x="354158" y="372534"/>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A7E1B927-234D-9448-AF4A-E2F153E4DB87}"/>
                </a:ext>
              </a:extLst>
            </p:cNvPr>
            <p:cNvSpPr/>
            <p:nvPr/>
          </p:nvSpPr>
          <p:spPr>
            <a:xfrm>
              <a:off x="354158" y="491068"/>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6CAB92D9-C8EB-6640-9E1D-D59AAED82852}"/>
                </a:ext>
              </a:extLst>
            </p:cNvPr>
            <p:cNvSpPr/>
            <p:nvPr/>
          </p:nvSpPr>
          <p:spPr>
            <a:xfrm>
              <a:off x="354158" y="609601"/>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3C8B75B7-3B2C-C447-92F6-72CCD97BC682}"/>
                </a:ext>
              </a:extLst>
            </p:cNvPr>
            <p:cNvGrpSpPr/>
            <p:nvPr/>
          </p:nvGrpSpPr>
          <p:grpSpPr>
            <a:xfrm>
              <a:off x="-2290166" y="339643"/>
              <a:ext cx="2043190" cy="584775"/>
              <a:chOff x="3486519" y="1406443"/>
              <a:chExt cx="2043190" cy="584775"/>
            </a:xfrm>
          </p:grpSpPr>
          <p:sp>
            <p:nvSpPr>
              <p:cNvPr id="40" name="TextBox 39">
                <a:extLst>
                  <a:ext uri="{FF2B5EF4-FFF2-40B4-BE49-F238E27FC236}">
                    <a16:creationId xmlns:a16="http://schemas.microsoft.com/office/drawing/2014/main" id="{B38C7C4A-9C6B-5A43-AD81-E21C174322F4}"/>
                  </a:ext>
                </a:extLst>
              </p:cNvPr>
              <p:cNvSpPr txBox="1"/>
              <p:nvPr/>
            </p:nvSpPr>
            <p:spPr>
              <a:xfrm>
                <a:off x="4253664" y="1406443"/>
                <a:ext cx="1276045" cy="584775"/>
              </a:xfrm>
              <a:prstGeom prst="rect">
                <a:avLst/>
              </a:prstGeom>
              <a:noFill/>
            </p:spPr>
            <p:txBody>
              <a:bodyPr wrap="square" rtlCol="0">
                <a:spAutoFit/>
              </a:bodyPr>
              <a:lstStyle/>
              <a:p>
                <a:r>
                  <a:rPr lang="en-US" sz="3200" b="1" dirty="0">
                    <a:solidFill>
                      <a:schemeClr val="bg1"/>
                    </a:solidFill>
                  </a:rPr>
                  <a:t>Home</a:t>
                </a:r>
              </a:p>
            </p:txBody>
          </p:sp>
          <p:sp>
            <p:nvSpPr>
              <p:cNvPr id="3" name="Oval 2">
                <a:hlinkClick r:id="rId10" action="ppaction://hlinksldjump"/>
                <a:extLst>
                  <a:ext uri="{FF2B5EF4-FFF2-40B4-BE49-F238E27FC236}">
                    <a16:creationId xmlns:a16="http://schemas.microsoft.com/office/drawing/2014/main" id="{E2566841-7F5C-BA46-85EE-04923E0B1118}"/>
                  </a:ext>
                </a:extLst>
              </p:cNvPr>
              <p:cNvSpPr/>
              <p:nvPr/>
            </p:nvSpPr>
            <p:spPr>
              <a:xfrm>
                <a:off x="3486519" y="1487762"/>
                <a:ext cx="775697" cy="438912"/>
              </a:xfrm>
              <a:prstGeom prst="ellipse">
                <a:avLst/>
              </a:prstGeom>
              <a:blipFill>
                <a:blip r:embed="rId11"/>
                <a:stretch>
                  <a:fillRect l="-197551" t="-345834" r="-244702" b="-125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a:hlinkClick r:id="rId10" action="ppaction://hlinksldjump"/>
              <a:extLst>
                <a:ext uri="{FF2B5EF4-FFF2-40B4-BE49-F238E27FC236}">
                  <a16:creationId xmlns:a16="http://schemas.microsoft.com/office/drawing/2014/main" id="{46614151-97FF-8840-BC30-E256AAC7F4C7}"/>
                </a:ext>
              </a:extLst>
            </p:cNvPr>
            <p:cNvSpPr/>
            <p:nvPr/>
          </p:nvSpPr>
          <p:spPr>
            <a:xfrm>
              <a:off x="-1412947" y="199813"/>
              <a:ext cx="1136952" cy="8127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EEBA648E-1435-B240-A8C9-9BC4AD44A263}"/>
              </a:ext>
            </a:extLst>
          </p:cNvPr>
          <p:cNvSpPr/>
          <p:nvPr/>
        </p:nvSpPr>
        <p:spPr>
          <a:xfrm>
            <a:off x="8720668" y="244904"/>
            <a:ext cx="2848580" cy="564171"/>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367BFE38-F131-7A4D-8284-FA2CFA907A2D}"/>
              </a:ext>
            </a:extLst>
          </p:cNvPr>
          <p:cNvSpPr txBox="1"/>
          <p:nvPr/>
        </p:nvSpPr>
        <p:spPr>
          <a:xfrm>
            <a:off x="8720668" y="292020"/>
            <a:ext cx="2848580" cy="461665"/>
          </a:xfrm>
          <a:prstGeom prst="rect">
            <a:avLst/>
          </a:prstGeom>
          <a:noFill/>
        </p:spPr>
        <p:txBody>
          <a:bodyPr wrap="square" rtlCol="0">
            <a:spAutoFit/>
          </a:bodyPr>
          <a:lstStyle/>
          <a:p>
            <a:pPr algn="ctr"/>
            <a:r>
              <a:rPr lang="en-US" sz="2400" dirty="0"/>
              <a:t>Wind forcing</a:t>
            </a:r>
          </a:p>
        </p:txBody>
      </p:sp>
      <p:sp>
        <p:nvSpPr>
          <p:cNvPr id="17" name="TextBox 16">
            <a:extLst>
              <a:ext uri="{FF2B5EF4-FFF2-40B4-BE49-F238E27FC236}">
                <a16:creationId xmlns:a16="http://schemas.microsoft.com/office/drawing/2014/main" id="{5682395E-EADA-534B-9F62-108CE06153DC}"/>
              </a:ext>
            </a:extLst>
          </p:cNvPr>
          <p:cNvSpPr txBox="1"/>
          <p:nvPr/>
        </p:nvSpPr>
        <p:spPr>
          <a:xfrm>
            <a:off x="8483599" y="1032937"/>
            <a:ext cx="3593647" cy="5632311"/>
          </a:xfrm>
          <a:prstGeom prst="rect">
            <a:avLst/>
          </a:prstGeom>
          <a:noFill/>
        </p:spPr>
        <p:txBody>
          <a:bodyPr wrap="square" rtlCol="0">
            <a:spAutoFit/>
          </a:bodyPr>
          <a:lstStyle/>
          <a:p>
            <a:r>
              <a:rPr lang="en-US" sz="2400" dirty="0"/>
              <a:t>The combined EOFs (MEOF) of wind and SSH variability show that some of the 5–18-day waves are forced by wind in the Denmark Strait: peaks in the combined PC are positive and negative phases of a continental shelf wave (see figure). </a:t>
            </a:r>
          </a:p>
          <a:p>
            <a:endParaRPr lang="en-US" sz="1200" dirty="0"/>
          </a:p>
          <a:p>
            <a:r>
              <a:rPr lang="en-US" sz="2400" dirty="0"/>
              <a:t>Likewise, 1–3-day variability is sometimes forced by wind over Sermilik Deep (not shown).</a:t>
            </a:r>
          </a:p>
        </p:txBody>
      </p:sp>
      <p:sp>
        <p:nvSpPr>
          <p:cNvPr id="22" name="Curved Left Arrow 21">
            <a:hlinkClick r:id="rId10" action="ppaction://hlinksldjump"/>
            <a:extLst>
              <a:ext uri="{FF2B5EF4-FFF2-40B4-BE49-F238E27FC236}">
                <a16:creationId xmlns:a16="http://schemas.microsoft.com/office/drawing/2014/main" id="{9B754540-99DC-3144-845E-CB8413D7C01F}"/>
              </a:ext>
            </a:extLst>
          </p:cNvPr>
          <p:cNvSpPr/>
          <p:nvPr/>
        </p:nvSpPr>
        <p:spPr>
          <a:xfrm>
            <a:off x="11750705" y="6422898"/>
            <a:ext cx="312142" cy="262024"/>
          </a:xfrm>
          <a:prstGeom prst="curvedLeftArrow">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6155226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63" presetClass="path" presetSubtype="0" accel="50000" decel="50000" fill="hold" nodeType="clickEffect">
                                  <p:stCondLst>
                                    <p:cond delay="0"/>
                                  </p:stCondLst>
                                  <p:childTnLst>
                                    <p:animMotion origin="layout" path="M -3.125E-6 0 L 0.22357 0 " pathEditMode="relative" rAng="0" ptsTypes="AA">
                                      <p:cBhvr>
                                        <p:cTn id="6" dur="1000" fill="hold"/>
                                        <p:tgtEl>
                                          <p:spTgt spid="15"/>
                                        </p:tgtEl>
                                        <p:attrNameLst>
                                          <p:attrName>ppt_x</p:attrName>
                                          <p:attrName>ppt_y</p:attrName>
                                        </p:attrNameLst>
                                      </p:cBhvr>
                                      <p:rCtr x="11172" y="0"/>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22357 0 L -3.125E-6 0 " pathEditMode="relative" rAng="0" ptsTypes="AA">
                                      <p:cBhvr>
                                        <p:cTn id="10" dur="1000" fill="hold"/>
                                        <p:tgtEl>
                                          <p:spTgt spid="15"/>
                                        </p:tgtEl>
                                        <p:attrNameLst>
                                          <p:attrName>ppt_x</p:attrName>
                                          <p:attrName>ppt_y</p:attrName>
                                        </p:attrNameLst>
                                      </p:cBhvr>
                                      <p:rCtr x="-11185" y="0"/>
                                    </p:animMotion>
                                  </p:childTnLst>
                                </p:cTn>
                              </p:par>
                            </p:childTnLst>
                          </p:cTn>
                        </p:par>
                      </p:childTnLst>
                    </p:cTn>
                  </p:par>
                </p:childTnLst>
              </p:cTn>
              <p:nextCondLst>
                <p:cond evt="onClick" delay="0">
                  <p:tgtEl>
                    <p:spTgt spid="15"/>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alpha val="50000"/>
          </a:schemeClr>
        </a:solidFill>
        <a:effectLst/>
      </p:bgPr>
    </p:bg>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BC1DF1D5-E1AD-354A-B345-D687A7919E2C}"/>
              </a:ext>
            </a:extLst>
          </p:cNvPr>
          <p:cNvSpPr txBox="1"/>
          <p:nvPr/>
        </p:nvSpPr>
        <p:spPr>
          <a:xfrm>
            <a:off x="1083732" y="5029198"/>
            <a:ext cx="7640318" cy="2031325"/>
          </a:xfrm>
          <a:prstGeom prst="rect">
            <a:avLst/>
          </a:prstGeom>
          <a:noFill/>
        </p:spPr>
        <p:txBody>
          <a:bodyPr wrap="square" rtlCol="0">
            <a:spAutoFit/>
          </a:bodyPr>
          <a:lstStyle/>
          <a:p>
            <a:r>
              <a:rPr lang="en-US" i="1" dirty="0"/>
              <a:t>(a) Dispersion curves for of possible wave solutions for winter (blue curves) and summer (red curves) stratification. Line styles are for mean flow strength. Dumbbells are wave solutions inferred from model results. A-D are theoretical forms for pressure (red), alongshore (blue) and cross-shore (green) velocity. (b) Model (black) and idealized bathymetry used for analysis. (c-e) Multivariate EOFs 3-5 from the model fields; compare to insets A-D.</a:t>
            </a:r>
          </a:p>
          <a:p>
            <a:endParaRPr lang="en-US" dirty="0"/>
          </a:p>
        </p:txBody>
      </p:sp>
      <p:pic>
        <p:nvPicPr>
          <p:cNvPr id="16" name="Picture 15" descr="Diagram&#10;&#10;Description automatically generated with medium confidence">
            <a:extLst>
              <a:ext uri="{FF2B5EF4-FFF2-40B4-BE49-F238E27FC236}">
                <a16:creationId xmlns:a16="http://schemas.microsoft.com/office/drawing/2014/main" id="{E3B463F6-B871-6549-B206-170025A60C3E}"/>
              </a:ext>
            </a:extLst>
          </p:cNvPr>
          <p:cNvPicPr>
            <a:picLocks noChangeAspect="1"/>
          </p:cNvPicPr>
          <p:nvPr/>
        </p:nvPicPr>
        <p:blipFill>
          <a:blip r:embed="rId2"/>
          <a:stretch>
            <a:fillRect/>
          </a:stretch>
        </p:blipFill>
        <p:spPr>
          <a:xfrm>
            <a:off x="1083732" y="152403"/>
            <a:ext cx="7640318" cy="4775199"/>
          </a:xfrm>
          <a:prstGeom prst="rect">
            <a:avLst/>
          </a:prstGeom>
        </p:spPr>
      </p:pic>
      <p:grpSp>
        <p:nvGrpSpPr>
          <p:cNvPr id="15" name="Group 14">
            <a:extLst>
              <a:ext uri="{FF2B5EF4-FFF2-40B4-BE49-F238E27FC236}">
                <a16:creationId xmlns:a16="http://schemas.microsoft.com/office/drawing/2014/main" id="{D67AA48A-39D2-054E-8833-3D03A1214117}"/>
              </a:ext>
            </a:extLst>
          </p:cNvPr>
          <p:cNvGrpSpPr/>
          <p:nvPr/>
        </p:nvGrpSpPr>
        <p:grpSpPr>
          <a:xfrm>
            <a:off x="-2744643" y="0"/>
            <a:ext cx="3708401" cy="6858000"/>
            <a:chOff x="-2744643" y="0"/>
            <a:chExt cx="3708401" cy="6858000"/>
          </a:xfrm>
        </p:grpSpPr>
        <p:sp>
          <p:nvSpPr>
            <p:cNvPr id="4" name="Rectangle 3">
              <a:extLst>
                <a:ext uri="{FF2B5EF4-FFF2-40B4-BE49-F238E27FC236}">
                  <a16:creationId xmlns:a16="http://schemas.microsoft.com/office/drawing/2014/main" id="{32431E9D-59AE-3147-A369-AC16890EC30C}"/>
                </a:ext>
              </a:extLst>
            </p:cNvPr>
            <p:cNvSpPr/>
            <p:nvPr/>
          </p:nvSpPr>
          <p:spPr>
            <a:xfrm>
              <a:off x="-2744643" y="0"/>
              <a:ext cx="272626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hlinkClick r:id="rId3" action="ppaction://hlinksldjump"/>
              <a:extLst>
                <a:ext uri="{FF2B5EF4-FFF2-40B4-BE49-F238E27FC236}">
                  <a16:creationId xmlns:a16="http://schemas.microsoft.com/office/drawing/2014/main" id="{39BBC328-53CD-BF4E-A166-B8F5C8A3D19B}"/>
                </a:ext>
              </a:extLst>
            </p:cNvPr>
            <p:cNvSpPr/>
            <p:nvPr/>
          </p:nvSpPr>
          <p:spPr>
            <a:xfrm>
              <a:off x="-2566843" y="1219201"/>
              <a:ext cx="2370667" cy="626533"/>
            </a:xfrm>
            <a:prstGeom prst="roundRect">
              <a:avLst/>
            </a:prstGeom>
            <a:solidFill>
              <a:schemeClr val="accent6">
                <a:lumMod val="40000"/>
                <a:lumOff val="60000"/>
              </a:scheme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Background</a:t>
              </a:r>
            </a:p>
          </p:txBody>
        </p:sp>
        <p:sp>
          <p:nvSpPr>
            <p:cNvPr id="7" name="Rounded Rectangle 6">
              <a:hlinkClick r:id="rId4" action="ppaction://hlinksldjump"/>
              <a:extLst>
                <a:ext uri="{FF2B5EF4-FFF2-40B4-BE49-F238E27FC236}">
                  <a16:creationId xmlns:a16="http://schemas.microsoft.com/office/drawing/2014/main" id="{DB58289D-2CF9-7C41-8D54-149B72D99C25}"/>
                </a:ext>
              </a:extLst>
            </p:cNvPr>
            <p:cNvSpPr/>
            <p:nvPr/>
          </p:nvSpPr>
          <p:spPr>
            <a:xfrm>
              <a:off x="-2566843" y="2015067"/>
              <a:ext cx="2370667" cy="626533"/>
            </a:xfrm>
            <a:prstGeom prst="roundRect">
              <a:avLst/>
            </a:prstGeom>
            <a:solidFill>
              <a:schemeClr val="accent4">
                <a:lumMod val="20000"/>
                <a:lumOff val="8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Methods</a:t>
              </a:r>
            </a:p>
          </p:txBody>
        </p:sp>
        <p:sp>
          <p:nvSpPr>
            <p:cNvPr id="8" name="Rounded Rectangle 7">
              <a:hlinkClick r:id="rId5" action="ppaction://hlinksldjump"/>
              <a:extLst>
                <a:ext uri="{FF2B5EF4-FFF2-40B4-BE49-F238E27FC236}">
                  <a16:creationId xmlns:a16="http://schemas.microsoft.com/office/drawing/2014/main" id="{9BE8ECD6-26F6-974F-ADD1-CCDFBDFE44FA}"/>
                </a:ext>
              </a:extLst>
            </p:cNvPr>
            <p:cNvSpPr/>
            <p:nvPr/>
          </p:nvSpPr>
          <p:spPr>
            <a:xfrm>
              <a:off x="-2566843" y="2810933"/>
              <a:ext cx="2370667" cy="626533"/>
            </a:xfrm>
            <a:prstGeom prst="roundRect">
              <a:avLst/>
            </a:prstGeom>
            <a:solidFill>
              <a:srgbClr val="F3B2D7"/>
            </a:solidFill>
            <a:ln w="3810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Animations</a:t>
              </a:r>
            </a:p>
          </p:txBody>
        </p:sp>
        <p:sp>
          <p:nvSpPr>
            <p:cNvPr id="9" name="Rounded Rectangle 8">
              <a:hlinkClick r:id="rId6" action="ppaction://hlinksldjump"/>
              <a:extLst>
                <a:ext uri="{FF2B5EF4-FFF2-40B4-BE49-F238E27FC236}">
                  <a16:creationId xmlns:a16="http://schemas.microsoft.com/office/drawing/2014/main" id="{CCF6624B-CA66-CF45-954A-ED7F57644AC9}"/>
                </a:ext>
              </a:extLst>
            </p:cNvPr>
            <p:cNvSpPr/>
            <p:nvPr/>
          </p:nvSpPr>
          <p:spPr>
            <a:xfrm>
              <a:off x="-2566843" y="3606799"/>
              <a:ext cx="2370667" cy="626533"/>
            </a:xfrm>
            <a:prstGeom prst="roundRect">
              <a:avLst/>
            </a:prstGeom>
            <a:solidFill>
              <a:srgbClr val="C5AFE3"/>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Subinertial variability</a:t>
              </a:r>
            </a:p>
          </p:txBody>
        </p:sp>
        <p:sp>
          <p:nvSpPr>
            <p:cNvPr id="10" name="Rounded Rectangle 9">
              <a:hlinkClick r:id="rId7" action="ppaction://hlinksldjump"/>
              <a:extLst>
                <a:ext uri="{FF2B5EF4-FFF2-40B4-BE49-F238E27FC236}">
                  <a16:creationId xmlns:a16="http://schemas.microsoft.com/office/drawing/2014/main" id="{B0ADE860-4FC5-2641-9ACB-68BBF6183AFC}"/>
                </a:ext>
              </a:extLst>
            </p:cNvPr>
            <p:cNvSpPr/>
            <p:nvPr/>
          </p:nvSpPr>
          <p:spPr>
            <a:xfrm>
              <a:off x="-2566843" y="4402665"/>
              <a:ext cx="2370667" cy="626533"/>
            </a:xfrm>
            <a:prstGeom prst="roundRect">
              <a:avLst/>
            </a:prstGeom>
            <a:solidFill>
              <a:schemeClr val="accent3">
                <a:lumMod val="20000"/>
                <a:lumOff val="8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Wind forcing</a:t>
              </a:r>
            </a:p>
          </p:txBody>
        </p:sp>
        <p:sp>
          <p:nvSpPr>
            <p:cNvPr id="11" name="Rounded Rectangle 10">
              <a:hlinkClick r:id="rId8" action="ppaction://hlinksldjump"/>
              <a:extLst>
                <a:ext uri="{FF2B5EF4-FFF2-40B4-BE49-F238E27FC236}">
                  <a16:creationId xmlns:a16="http://schemas.microsoft.com/office/drawing/2014/main" id="{9FB16A14-6870-E74C-86CF-DBD8A2EDEC98}"/>
                </a:ext>
              </a:extLst>
            </p:cNvPr>
            <p:cNvSpPr/>
            <p:nvPr/>
          </p:nvSpPr>
          <p:spPr>
            <a:xfrm>
              <a:off x="-2566843" y="5198531"/>
              <a:ext cx="2370667" cy="626533"/>
            </a:xfrm>
            <a:prstGeom prst="roundRect">
              <a:avLst/>
            </a:prstGeom>
            <a:solidFill>
              <a:schemeClr val="accent2">
                <a:lumMod val="40000"/>
                <a:lumOff val="6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Theory</a:t>
              </a:r>
            </a:p>
          </p:txBody>
        </p:sp>
        <p:sp>
          <p:nvSpPr>
            <p:cNvPr id="12" name="Rounded Rectangle 11">
              <a:hlinkClick r:id="rId9" action="ppaction://hlinksldjump"/>
              <a:extLst>
                <a:ext uri="{FF2B5EF4-FFF2-40B4-BE49-F238E27FC236}">
                  <a16:creationId xmlns:a16="http://schemas.microsoft.com/office/drawing/2014/main" id="{23ED86ED-3811-CB47-A531-EA10122EF87D}"/>
                </a:ext>
              </a:extLst>
            </p:cNvPr>
            <p:cNvSpPr/>
            <p:nvPr/>
          </p:nvSpPr>
          <p:spPr>
            <a:xfrm>
              <a:off x="-2566843" y="5994397"/>
              <a:ext cx="2370667" cy="626533"/>
            </a:xfrm>
            <a:prstGeom prst="roundRect">
              <a:avLst/>
            </a:prstGeom>
            <a:solidFill>
              <a:srgbClr val="D4D6B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Links</a:t>
              </a:r>
            </a:p>
          </p:txBody>
        </p:sp>
        <p:sp>
          <p:nvSpPr>
            <p:cNvPr id="13" name="Rounded Rectangle 12">
              <a:extLst>
                <a:ext uri="{FF2B5EF4-FFF2-40B4-BE49-F238E27FC236}">
                  <a16:creationId xmlns:a16="http://schemas.microsoft.com/office/drawing/2014/main" id="{CFF882AE-DCB8-8044-AF14-3705BD9F2733}"/>
                </a:ext>
              </a:extLst>
            </p:cNvPr>
            <p:cNvSpPr/>
            <p:nvPr/>
          </p:nvSpPr>
          <p:spPr>
            <a:xfrm>
              <a:off x="354158" y="372534"/>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A7E1B927-234D-9448-AF4A-E2F153E4DB87}"/>
                </a:ext>
              </a:extLst>
            </p:cNvPr>
            <p:cNvSpPr/>
            <p:nvPr/>
          </p:nvSpPr>
          <p:spPr>
            <a:xfrm>
              <a:off x="354158" y="491068"/>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6CAB92D9-C8EB-6640-9E1D-D59AAED82852}"/>
                </a:ext>
              </a:extLst>
            </p:cNvPr>
            <p:cNvSpPr/>
            <p:nvPr/>
          </p:nvSpPr>
          <p:spPr>
            <a:xfrm>
              <a:off x="354158" y="609601"/>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3C8B75B7-3B2C-C447-92F6-72CCD97BC682}"/>
                </a:ext>
              </a:extLst>
            </p:cNvPr>
            <p:cNvGrpSpPr/>
            <p:nvPr/>
          </p:nvGrpSpPr>
          <p:grpSpPr>
            <a:xfrm>
              <a:off x="-2290166" y="339643"/>
              <a:ext cx="2043190" cy="584775"/>
              <a:chOff x="3486519" y="1406443"/>
              <a:chExt cx="2043190" cy="584775"/>
            </a:xfrm>
          </p:grpSpPr>
          <p:sp>
            <p:nvSpPr>
              <p:cNvPr id="40" name="TextBox 39">
                <a:extLst>
                  <a:ext uri="{FF2B5EF4-FFF2-40B4-BE49-F238E27FC236}">
                    <a16:creationId xmlns:a16="http://schemas.microsoft.com/office/drawing/2014/main" id="{B38C7C4A-9C6B-5A43-AD81-E21C174322F4}"/>
                  </a:ext>
                </a:extLst>
              </p:cNvPr>
              <p:cNvSpPr txBox="1"/>
              <p:nvPr/>
            </p:nvSpPr>
            <p:spPr>
              <a:xfrm>
                <a:off x="4253664" y="1406443"/>
                <a:ext cx="1276045" cy="584775"/>
              </a:xfrm>
              <a:prstGeom prst="rect">
                <a:avLst/>
              </a:prstGeom>
              <a:noFill/>
            </p:spPr>
            <p:txBody>
              <a:bodyPr wrap="square" rtlCol="0">
                <a:spAutoFit/>
              </a:bodyPr>
              <a:lstStyle/>
              <a:p>
                <a:r>
                  <a:rPr lang="en-US" sz="3200" b="1" dirty="0">
                    <a:solidFill>
                      <a:schemeClr val="bg1"/>
                    </a:solidFill>
                  </a:rPr>
                  <a:t>Home</a:t>
                </a:r>
              </a:p>
            </p:txBody>
          </p:sp>
          <p:sp>
            <p:nvSpPr>
              <p:cNvPr id="3" name="Oval 2">
                <a:hlinkClick r:id="rId10" action="ppaction://hlinksldjump"/>
                <a:extLst>
                  <a:ext uri="{FF2B5EF4-FFF2-40B4-BE49-F238E27FC236}">
                    <a16:creationId xmlns:a16="http://schemas.microsoft.com/office/drawing/2014/main" id="{E2566841-7F5C-BA46-85EE-04923E0B1118}"/>
                  </a:ext>
                </a:extLst>
              </p:cNvPr>
              <p:cNvSpPr/>
              <p:nvPr/>
            </p:nvSpPr>
            <p:spPr>
              <a:xfrm>
                <a:off x="3486519" y="1487762"/>
                <a:ext cx="775697" cy="438912"/>
              </a:xfrm>
              <a:prstGeom prst="ellipse">
                <a:avLst/>
              </a:prstGeom>
              <a:blipFill>
                <a:blip r:embed="rId11"/>
                <a:stretch>
                  <a:fillRect l="-197551" t="-345834" r="-244702" b="-125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a:hlinkClick r:id="rId10" action="ppaction://hlinksldjump"/>
              <a:extLst>
                <a:ext uri="{FF2B5EF4-FFF2-40B4-BE49-F238E27FC236}">
                  <a16:creationId xmlns:a16="http://schemas.microsoft.com/office/drawing/2014/main" id="{46614151-97FF-8840-BC30-E256AAC7F4C7}"/>
                </a:ext>
              </a:extLst>
            </p:cNvPr>
            <p:cNvSpPr/>
            <p:nvPr/>
          </p:nvSpPr>
          <p:spPr>
            <a:xfrm>
              <a:off x="-1412947" y="199813"/>
              <a:ext cx="1136952" cy="8127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7E2A35C5-C1C6-7843-B79A-33AEFB53110B}"/>
              </a:ext>
            </a:extLst>
          </p:cNvPr>
          <p:cNvSpPr/>
          <p:nvPr/>
        </p:nvSpPr>
        <p:spPr>
          <a:xfrm>
            <a:off x="9025464" y="160235"/>
            <a:ext cx="2848580" cy="564171"/>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C1845C89-3DC8-F04F-8118-AC1B5AC0C34F}"/>
              </a:ext>
            </a:extLst>
          </p:cNvPr>
          <p:cNvSpPr txBox="1"/>
          <p:nvPr/>
        </p:nvSpPr>
        <p:spPr>
          <a:xfrm>
            <a:off x="9025464" y="207351"/>
            <a:ext cx="2848580" cy="461665"/>
          </a:xfrm>
          <a:prstGeom prst="rect">
            <a:avLst/>
          </a:prstGeom>
          <a:noFill/>
        </p:spPr>
        <p:txBody>
          <a:bodyPr wrap="square" rtlCol="0">
            <a:spAutoFit/>
          </a:bodyPr>
          <a:lstStyle/>
          <a:p>
            <a:pPr algn="ctr"/>
            <a:r>
              <a:rPr lang="en-US" sz="2400" dirty="0"/>
              <a:t>Wave theory</a:t>
            </a:r>
          </a:p>
        </p:txBody>
      </p:sp>
      <p:sp>
        <p:nvSpPr>
          <p:cNvPr id="17" name="TextBox 16">
            <a:extLst>
              <a:ext uri="{FF2B5EF4-FFF2-40B4-BE49-F238E27FC236}">
                <a16:creationId xmlns:a16="http://schemas.microsoft.com/office/drawing/2014/main" id="{63890CCA-C764-434D-A85B-F07AA5265E61}"/>
              </a:ext>
            </a:extLst>
          </p:cNvPr>
          <p:cNvSpPr txBox="1"/>
          <p:nvPr/>
        </p:nvSpPr>
        <p:spPr>
          <a:xfrm>
            <a:off x="8856132" y="924418"/>
            <a:ext cx="3335867" cy="6001643"/>
          </a:xfrm>
          <a:prstGeom prst="rect">
            <a:avLst/>
          </a:prstGeom>
          <a:noFill/>
        </p:spPr>
        <p:txBody>
          <a:bodyPr wrap="square" rtlCol="0">
            <a:spAutoFit/>
          </a:bodyPr>
          <a:lstStyle/>
          <a:p>
            <a:r>
              <a:rPr lang="en-US" sz="2400" dirty="0"/>
              <a:t>Using an approximation of the cross-shelf bathymetry (b), we calculated k-</a:t>
            </a:r>
            <a:r>
              <a:rPr lang="en-US" sz="2400" dirty="0" err="1"/>
              <a:t>ω</a:t>
            </a:r>
            <a:r>
              <a:rPr lang="en-US" sz="2400" dirty="0"/>
              <a:t> pairs to find the dispersion curves (a) of possible wave solutions.</a:t>
            </a:r>
          </a:p>
          <a:p>
            <a:endParaRPr lang="en-US" sz="1200" dirty="0"/>
          </a:p>
          <a:p>
            <a:r>
              <a:rPr lang="en-US" sz="2400" dirty="0"/>
              <a:t>The wave properties inferred from the model fields match theoretical solutions of Mode I and II Coastal Trapped Waves. An additional Mode III would fit the model results. </a:t>
            </a:r>
          </a:p>
        </p:txBody>
      </p:sp>
      <p:sp>
        <p:nvSpPr>
          <p:cNvPr id="23" name="Curved Left Arrow 22">
            <a:hlinkClick r:id="rId10" action="ppaction://hlinksldjump"/>
            <a:extLst>
              <a:ext uri="{FF2B5EF4-FFF2-40B4-BE49-F238E27FC236}">
                <a16:creationId xmlns:a16="http://schemas.microsoft.com/office/drawing/2014/main" id="{DC0A82BC-AB2C-CE4A-A8CD-0A97047862A0}"/>
              </a:ext>
            </a:extLst>
          </p:cNvPr>
          <p:cNvSpPr/>
          <p:nvPr/>
        </p:nvSpPr>
        <p:spPr>
          <a:xfrm>
            <a:off x="11750705" y="6422898"/>
            <a:ext cx="312142" cy="262024"/>
          </a:xfrm>
          <a:prstGeom prst="curvedLeftArrow">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4003396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63" presetClass="path" presetSubtype="0" accel="50000" decel="50000" fill="hold" nodeType="clickEffect">
                                  <p:stCondLst>
                                    <p:cond delay="0"/>
                                  </p:stCondLst>
                                  <p:childTnLst>
                                    <p:animMotion origin="layout" path="M -3.125E-6 0 L 0.22357 0 " pathEditMode="relative" rAng="0" ptsTypes="AA">
                                      <p:cBhvr>
                                        <p:cTn id="6" dur="1000" fill="hold"/>
                                        <p:tgtEl>
                                          <p:spTgt spid="15"/>
                                        </p:tgtEl>
                                        <p:attrNameLst>
                                          <p:attrName>ppt_x</p:attrName>
                                          <p:attrName>ppt_y</p:attrName>
                                        </p:attrNameLst>
                                      </p:cBhvr>
                                      <p:rCtr x="11172" y="0"/>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22357 0 L -3.125E-6 0 " pathEditMode="relative" rAng="0" ptsTypes="AA">
                                      <p:cBhvr>
                                        <p:cTn id="10" dur="1000" fill="hold"/>
                                        <p:tgtEl>
                                          <p:spTgt spid="15"/>
                                        </p:tgtEl>
                                        <p:attrNameLst>
                                          <p:attrName>ppt_x</p:attrName>
                                          <p:attrName>ppt_y</p:attrName>
                                        </p:attrNameLst>
                                      </p:cBhvr>
                                      <p:rCtr x="-11185" y="0"/>
                                    </p:animMotion>
                                  </p:childTnLst>
                                </p:cTn>
                              </p:par>
                            </p:childTnLst>
                          </p:cTn>
                        </p:par>
                      </p:childTnLst>
                    </p:cTn>
                  </p:par>
                </p:childTnLst>
              </p:cTn>
              <p:nextCondLst>
                <p:cond evt="onClick" delay="0">
                  <p:tgtEl>
                    <p:spTgt spid="15"/>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4D6B2">
            <a:alpha val="50000"/>
          </a:srgbClr>
        </a:solidFill>
        <a:effectLst/>
      </p:bgPr>
    </p:bg>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41518122-6028-8A4B-970A-579B578F90D5}"/>
              </a:ext>
            </a:extLst>
          </p:cNvPr>
          <p:cNvSpPr txBox="1"/>
          <p:nvPr/>
        </p:nvSpPr>
        <p:spPr>
          <a:xfrm>
            <a:off x="6868424" y="4479174"/>
            <a:ext cx="2726268" cy="2308324"/>
          </a:xfrm>
          <a:prstGeom prst="rect">
            <a:avLst/>
          </a:prstGeom>
          <a:noFill/>
        </p:spPr>
        <p:txBody>
          <a:bodyPr wrap="square" rtlCol="0">
            <a:spAutoFit/>
          </a:bodyPr>
          <a:lstStyle/>
          <a:p>
            <a:r>
              <a:rPr lang="en-US" sz="2400" dirty="0"/>
              <a:t>Interested in more of our work? Click on the photos to check out our Google Scholar pages.</a:t>
            </a:r>
          </a:p>
        </p:txBody>
      </p:sp>
      <p:pic>
        <p:nvPicPr>
          <p:cNvPr id="16" name="Picture 15">
            <a:hlinkClick r:id="rId2"/>
            <a:extLst>
              <a:ext uri="{FF2B5EF4-FFF2-40B4-BE49-F238E27FC236}">
                <a16:creationId xmlns:a16="http://schemas.microsoft.com/office/drawing/2014/main" id="{C68A6FD1-352A-A040-B086-5548581A19BA}"/>
              </a:ext>
            </a:extLst>
          </p:cNvPr>
          <p:cNvPicPr>
            <a:picLocks noChangeAspect="1"/>
          </p:cNvPicPr>
          <p:nvPr/>
        </p:nvPicPr>
        <p:blipFill>
          <a:blip r:embed="rId3"/>
          <a:stretch>
            <a:fillRect/>
          </a:stretch>
        </p:blipFill>
        <p:spPr>
          <a:xfrm>
            <a:off x="7374417" y="806160"/>
            <a:ext cx="1227399" cy="1623689"/>
          </a:xfrm>
          <a:prstGeom prst="rect">
            <a:avLst/>
          </a:prstGeom>
        </p:spPr>
      </p:pic>
      <p:sp>
        <p:nvSpPr>
          <p:cNvPr id="26" name="Oval Callout 25">
            <a:hlinkClick r:id="rId4"/>
            <a:extLst>
              <a:ext uri="{FF2B5EF4-FFF2-40B4-BE49-F238E27FC236}">
                <a16:creationId xmlns:a16="http://schemas.microsoft.com/office/drawing/2014/main" id="{2A40B574-F663-0745-9F27-32F341D95447}"/>
              </a:ext>
            </a:extLst>
          </p:cNvPr>
          <p:cNvSpPr/>
          <p:nvPr/>
        </p:nvSpPr>
        <p:spPr>
          <a:xfrm>
            <a:off x="9594692" y="4504422"/>
            <a:ext cx="1093232" cy="1109736"/>
          </a:xfrm>
          <a:prstGeom prst="wedgeEllipseCallout">
            <a:avLst/>
          </a:prstGeom>
          <a:blipFill dpi="0" rotWithShape="1">
            <a:blip r:embed="rId5"/>
            <a:srcRect/>
            <a:stretch>
              <a:fillRect l="963" t="-6906" r="-33658" b="6906"/>
            </a:stretch>
          </a:blip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D67AA48A-39D2-054E-8833-3D03A1214117}"/>
              </a:ext>
            </a:extLst>
          </p:cNvPr>
          <p:cNvGrpSpPr/>
          <p:nvPr/>
        </p:nvGrpSpPr>
        <p:grpSpPr>
          <a:xfrm>
            <a:off x="-2744643" y="0"/>
            <a:ext cx="3708401" cy="6858000"/>
            <a:chOff x="-2744643" y="0"/>
            <a:chExt cx="3708401" cy="6858000"/>
          </a:xfrm>
        </p:grpSpPr>
        <p:sp>
          <p:nvSpPr>
            <p:cNvPr id="4" name="Rectangle 3">
              <a:extLst>
                <a:ext uri="{FF2B5EF4-FFF2-40B4-BE49-F238E27FC236}">
                  <a16:creationId xmlns:a16="http://schemas.microsoft.com/office/drawing/2014/main" id="{32431E9D-59AE-3147-A369-AC16890EC30C}"/>
                </a:ext>
              </a:extLst>
            </p:cNvPr>
            <p:cNvSpPr/>
            <p:nvPr/>
          </p:nvSpPr>
          <p:spPr>
            <a:xfrm>
              <a:off x="-2744643" y="0"/>
              <a:ext cx="2726267"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5">
              <a:hlinkClick r:id="rId6" action="ppaction://hlinksldjump"/>
              <a:extLst>
                <a:ext uri="{FF2B5EF4-FFF2-40B4-BE49-F238E27FC236}">
                  <a16:creationId xmlns:a16="http://schemas.microsoft.com/office/drawing/2014/main" id="{39BBC328-53CD-BF4E-A166-B8F5C8A3D19B}"/>
                </a:ext>
              </a:extLst>
            </p:cNvPr>
            <p:cNvSpPr/>
            <p:nvPr/>
          </p:nvSpPr>
          <p:spPr>
            <a:xfrm>
              <a:off x="-2566843" y="1219201"/>
              <a:ext cx="2370667" cy="626533"/>
            </a:xfrm>
            <a:prstGeom prst="roundRect">
              <a:avLst/>
            </a:prstGeom>
            <a:solidFill>
              <a:schemeClr val="accent6">
                <a:lumMod val="40000"/>
                <a:lumOff val="60000"/>
              </a:scheme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Background</a:t>
              </a:r>
            </a:p>
          </p:txBody>
        </p:sp>
        <p:sp>
          <p:nvSpPr>
            <p:cNvPr id="7" name="Rounded Rectangle 6">
              <a:hlinkClick r:id="rId7" action="ppaction://hlinksldjump"/>
              <a:extLst>
                <a:ext uri="{FF2B5EF4-FFF2-40B4-BE49-F238E27FC236}">
                  <a16:creationId xmlns:a16="http://schemas.microsoft.com/office/drawing/2014/main" id="{DB58289D-2CF9-7C41-8D54-149B72D99C25}"/>
                </a:ext>
              </a:extLst>
            </p:cNvPr>
            <p:cNvSpPr/>
            <p:nvPr/>
          </p:nvSpPr>
          <p:spPr>
            <a:xfrm>
              <a:off x="-2566843" y="2015067"/>
              <a:ext cx="2370667" cy="626533"/>
            </a:xfrm>
            <a:prstGeom prst="roundRect">
              <a:avLst/>
            </a:prstGeom>
            <a:solidFill>
              <a:schemeClr val="accent4">
                <a:lumMod val="20000"/>
                <a:lumOff val="80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Methods</a:t>
              </a:r>
            </a:p>
          </p:txBody>
        </p:sp>
        <p:sp>
          <p:nvSpPr>
            <p:cNvPr id="8" name="Rounded Rectangle 7">
              <a:hlinkClick r:id="rId8" action="ppaction://hlinksldjump"/>
              <a:extLst>
                <a:ext uri="{FF2B5EF4-FFF2-40B4-BE49-F238E27FC236}">
                  <a16:creationId xmlns:a16="http://schemas.microsoft.com/office/drawing/2014/main" id="{9BE8ECD6-26F6-974F-ADD1-CCDFBDFE44FA}"/>
                </a:ext>
              </a:extLst>
            </p:cNvPr>
            <p:cNvSpPr/>
            <p:nvPr/>
          </p:nvSpPr>
          <p:spPr>
            <a:xfrm>
              <a:off x="-2566843" y="2810933"/>
              <a:ext cx="2370667" cy="626533"/>
            </a:xfrm>
            <a:prstGeom prst="roundRect">
              <a:avLst/>
            </a:prstGeom>
            <a:solidFill>
              <a:srgbClr val="F3B2D7"/>
            </a:solidFill>
            <a:ln w="3810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Animations</a:t>
              </a:r>
            </a:p>
          </p:txBody>
        </p:sp>
        <p:sp>
          <p:nvSpPr>
            <p:cNvPr id="9" name="Rounded Rectangle 8">
              <a:hlinkClick r:id="rId9" action="ppaction://hlinksldjump"/>
              <a:extLst>
                <a:ext uri="{FF2B5EF4-FFF2-40B4-BE49-F238E27FC236}">
                  <a16:creationId xmlns:a16="http://schemas.microsoft.com/office/drawing/2014/main" id="{CCF6624B-CA66-CF45-954A-ED7F57644AC9}"/>
                </a:ext>
              </a:extLst>
            </p:cNvPr>
            <p:cNvSpPr/>
            <p:nvPr/>
          </p:nvSpPr>
          <p:spPr>
            <a:xfrm>
              <a:off x="-2566843" y="3606799"/>
              <a:ext cx="2370667" cy="626533"/>
            </a:xfrm>
            <a:prstGeom prst="roundRect">
              <a:avLst/>
            </a:prstGeom>
            <a:solidFill>
              <a:srgbClr val="C5AFE3"/>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Subinertial variability</a:t>
              </a:r>
            </a:p>
          </p:txBody>
        </p:sp>
        <p:sp>
          <p:nvSpPr>
            <p:cNvPr id="10" name="Rounded Rectangle 9">
              <a:hlinkClick r:id="rId10" action="ppaction://hlinksldjump"/>
              <a:extLst>
                <a:ext uri="{FF2B5EF4-FFF2-40B4-BE49-F238E27FC236}">
                  <a16:creationId xmlns:a16="http://schemas.microsoft.com/office/drawing/2014/main" id="{B0ADE860-4FC5-2641-9ACB-68BBF6183AFC}"/>
                </a:ext>
              </a:extLst>
            </p:cNvPr>
            <p:cNvSpPr/>
            <p:nvPr/>
          </p:nvSpPr>
          <p:spPr>
            <a:xfrm>
              <a:off x="-2566843" y="4402665"/>
              <a:ext cx="2370667" cy="626533"/>
            </a:xfrm>
            <a:prstGeom prst="roundRect">
              <a:avLst/>
            </a:prstGeom>
            <a:solidFill>
              <a:schemeClr val="accent3">
                <a:lumMod val="20000"/>
                <a:lumOff val="8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Wind forcing</a:t>
              </a:r>
            </a:p>
          </p:txBody>
        </p:sp>
        <p:sp>
          <p:nvSpPr>
            <p:cNvPr id="11" name="Rounded Rectangle 10">
              <a:hlinkClick r:id="rId11" action="ppaction://hlinksldjump"/>
              <a:extLst>
                <a:ext uri="{FF2B5EF4-FFF2-40B4-BE49-F238E27FC236}">
                  <a16:creationId xmlns:a16="http://schemas.microsoft.com/office/drawing/2014/main" id="{9FB16A14-6870-E74C-86CF-DBD8A2EDEC98}"/>
                </a:ext>
              </a:extLst>
            </p:cNvPr>
            <p:cNvSpPr/>
            <p:nvPr/>
          </p:nvSpPr>
          <p:spPr>
            <a:xfrm>
              <a:off x="-2566843" y="5198531"/>
              <a:ext cx="2370667" cy="626533"/>
            </a:xfrm>
            <a:prstGeom prst="roundRect">
              <a:avLst/>
            </a:prstGeom>
            <a:solidFill>
              <a:schemeClr val="accent2">
                <a:lumMod val="40000"/>
                <a:lumOff val="6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Theory</a:t>
              </a:r>
            </a:p>
          </p:txBody>
        </p:sp>
        <p:sp>
          <p:nvSpPr>
            <p:cNvPr id="12" name="Rounded Rectangle 11">
              <a:hlinkClick r:id="rId12" action="ppaction://hlinksldjump"/>
              <a:extLst>
                <a:ext uri="{FF2B5EF4-FFF2-40B4-BE49-F238E27FC236}">
                  <a16:creationId xmlns:a16="http://schemas.microsoft.com/office/drawing/2014/main" id="{23ED86ED-3811-CB47-A531-EA10122EF87D}"/>
                </a:ext>
              </a:extLst>
            </p:cNvPr>
            <p:cNvSpPr/>
            <p:nvPr/>
          </p:nvSpPr>
          <p:spPr>
            <a:xfrm>
              <a:off x="-2566843" y="5994397"/>
              <a:ext cx="2370667" cy="626533"/>
            </a:xfrm>
            <a:prstGeom prst="roundRect">
              <a:avLst/>
            </a:prstGeom>
            <a:solidFill>
              <a:srgbClr val="D4D6B2"/>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Links</a:t>
              </a:r>
            </a:p>
          </p:txBody>
        </p:sp>
        <p:sp>
          <p:nvSpPr>
            <p:cNvPr id="13" name="Rounded Rectangle 12">
              <a:extLst>
                <a:ext uri="{FF2B5EF4-FFF2-40B4-BE49-F238E27FC236}">
                  <a16:creationId xmlns:a16="http://schemas.microsoft.com/office/drawing/2014/main" id="{CFF882AE-DCB8-8044-AF14-3705BD9F2733}"/>
                </a:ext>
              </a:extLst>
            </p:cNvPr>
            <p:cNvSpPr/>
            <p:nvPr/>
          </p:nvSpPr>
          <p:spPr>
            <a:xfrm>
              <a:off x="354158" y="372534"/>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A7E1B927-234D-9448-AF4A-E2F153E4DB87}"/>
                </a:ext>
              </a:extLst>
            </p:cNvPr>
            <p:cNvSpPr/>
            <p:nvPr/>
          </p:nvSpPr>
          <p:spPr>
            <a:xfrm>
              <a:off x="354158" y="491068"/>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6CAB92D9-C8EB-6640-9E1D-D59AAED82852}"/>
                </a:ext>
              </a:extLst>
            </p:cNvPr>
            <p:cNvSpPr/>
            <p:nvPr/>
          </p:nvSpPr>
          <p:spPr>
            <a:xfrm>
              <a:off x="354158" y="609601"/>
              <a:ext cx="609600" cy="45719"/>
            </a:xfrm>
            <a:prstGeom prst="roundRect">
              <a:avLst>
                <a:gd name="adj" fmla="val 50000"/>
              </a:avLst>
            </a:pr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3C8B75B7-3B2C-C447-92F6-72CCD97BC682}"/>
                </a:ext>
              </a:extLst>
            </p:cNvPr>
            <p:cNvGrpSpPr/>
            <p:nvPr/>
          </p:nvGrpSpPr>
          <p:grpSpPr>
            <a:xfrm>
              <a:off x="-2290166" y="339643"/>
              <a:ext cx="2043190" cy="584775"/>
              <a:chOff x="3486519" y="1406443"/>
              <a:chExt cx="2043190" cy="584775"/>
            </a:xfrm>
          </p:grpSpPr>
          <p:sp>
            <p:nvSpPr>
              <p:cNvPr id="40" name="TextBox 39">
                <a:extLst>
                  <a:ext uri="{FF2B5EF4-FFF2-40B4-BE49-F238E27FC236}">
                    <a16:creationId xmlns:a16="http://schemas.microsoft.com/office/drawing/2014/main" id="{B38C7C4A-9C6B-5A43-AD81-E21C174322F4}"/>
                  </a:ext>
                </a:extLst>
              </p:cNvPr>
              <p:cNvSpPr txBox="1"/>
              <p:nvPr/>
            </p:nvSpPr>
            <p:spPr>
              <a:xfrm>
                <a:off x="4253664" y="1406443"/>
                <a:ext cx="1276045" cy="584775"/>
              </a:xfrm>
              <a:prstGeom prst="rect">
                <a:avLst/>
              </a:prstGeom>
              <a:noFill/>
            </p:spPr>
            <p:txBody>
              <a:bodyPr wrap="square" rtlCol="0">
                <a:spAutoFit/>
              </a:bodyPr>
              <a:lstStyle/>
              <a:p>
                <a:r>
                  <a:rPr lang="en-US" sz="3200" b="1" dirty="0">
                    <a:solidFill>
                      <a:schemeClr val="bg1"/>
                    </a:solidFill>
                  </a:rPr>
                  <a:t>Home</a:t>
                </a:r>
              </a:p>
            </p:txBody>
          </p:sp>
          <p:sp>
            <p:nvSpPr>
              <p:cNvPr id="3" name="Oval 2">
                <a:hlinkClick r:id="rId13" action="ppaction://hlinksldjump"/>
                <a:extLst>
                  <a:ext uri="{FF2B5EF4-FFF2-40B4-BE49-F238E27FC236}">
                    <a16:creationId xmlns:a16="http://schemas.microsoft.com/office/drawing/2014/main" id="{E2566841-7F5C-BA46-85EE-04923E0B1118}"/>
                  </a:ext>
                </a:extLst>
              </p:cNvPr>
              <p:cNvSpPr/>
              <p:nvPr/>
            </p:nvSpPr>
            <p:spPr>
              <a:xfrm>
                <a:off x="3486519" y="1487762"/>
                <a:ext cx="775697" cy="438912"/>
              </a:xfrm>
              <a:prstGeom prst="ellipse">
                <a:avLst/>
              </a:prstGeom>
              <a:blipFill>
                <a:blip r:embed="rId14"/>
                <a:stretch>
                  <a:fillRect l="-197551" t="-345834" r="-244702" b="-12500"/>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a:hlinkClick r:id="rId13" action="ppaction://hlinksldjump"/>
              <a:extLst>
                <a:ext uri="{FF2B5EF4-FFF2-40B4-BE49-F238E27FC236}">
                  <a16:creationId xmlns:a16="http://schemas.microsoft.com/office/drawing/2014/main" id="{46614151-97FF-8840-BC30-E256AAC7F4C7}"/>
                </a:ext>
              </a:extLst>
            </p:cNvPr>
            <p:cNvSpPr/>
            <p:nvPr/>
          </p:nvSpPr>
          <p:spPr>
            <a:xfrm>
              <a:off x="-1412947" y="199813"/>
              <a:ext cx="1136952" cy="8127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3BE982F5-261A-9C40-BC33-0452C9DE0B75}"/>
              </a:ext>
            </a:extLst>
          </p:cNvPr>
          <p:cNvSpPr/>
          <p:nvPr/>
        </p:nvSpPr>
        <p:spPr>
          <a:xfrm>
            <a:off x="8935288" y="193021"/>
            <a:ext cx="2848580" cy="564171"/>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C5C35363-04CC-D140-BFB8-CD708D91FE41}"/>
              </a:ext>
            </a:extLst>
          </p:cNvPr>
          <p:cNvSpPr txBox="1"/>
          <p:nvPr/>
        </p:nvSpPr>
        <p:spPr>
          <a:xfrm>
            <a:off x="8935288" y="240137"/>
            <a:ext cx="2848580" cy="461665"/>
          </a:xfrm>
          <a:prstGeom prst="rect">
            <a:avLst/>
          </a:prstGeom>
          <a:noFill/>
        </p:spPr>
        <p:txBody>
          <a:bodyPr wrap="square" rtlCol="0">
            <a:spAutoFit/>
          </a:bodyPr>
          <a:lstStyle/>
          <a:p>
            <a:pPr algn="ctr"/>
            <a:r>
              <a:rPr lang="en-US" sz="2400" dirty="0"/>
              <a:t>Links</a:t>
            </a:r>
          </a:p>
        </p:txBody>
      </p:sp>
      <p:pic>
        <p:nvPicPr>
          <p:cNvPr id="22" name="Picture 21" descr="A picture containing text, vector graphics, clipart&#10;&#10;Description automatically generated">
            <a:hlinkClick r:id="rId15"/>
            <a:extLst>
              <a:ext uri="{FF2B5EF4-FFF2-40B4-BE49-F238E27FC236}">
                <a16:creationId xmlns:a16="http://schemas.microsoft.com/office/drawing/2014/main" id="{45F4DF27-D83B-3149-8A08-B13049A214C6}"/>
              </a:ext>
            </a:extLst>
          </p:cNvPr>
          <p:cNvPicPr>
            <a:picLocks noChangeAspect="1"/>
          </p:cNvPicPr>
          <p:nvPr/>
        </p:nvPicPr>
        <p:blipFill>
          <a:blip r:embed="rId16"/>
          <a:stretch>
            <a:fillRect/>
          </a:stretch>
        </p:blipFill>
        <p:spPr>
          <a:xfrm>
            <a:off x="10492545" y="2165160"/>
            <a:ext cx="1791611" cy="952879"/>
          </a:xfrm>
          <a:prstGeom prst="rect">
            <a:avLst/>
          </a:prstGeom>
        </p:spPr>
      </p:pic>
      <p:sp>
        <p:nvSpPr>
          <p:cNvPr id="17" name="TextBox 16">
            <a:extLst>
              <a:ext uri="{FF2B5EF4-FFF2-40B4-BE49-F238E27FC236}">
                <a16:creationId xmlns:a16="http://schemas.microsoft.com/office/drawing/2014/main" id="{673A2252-C79D-2844-814E-B60F532798EE}"/>
              </a:ext>
            </a:extLst>
          </p:cNvPr>
          <p:cNvSpPr txBox="1"/>
          <p:nvPr/>
        </p:nvSpPr>
        <p:spPr>
          <a:xfrm>
            <a:off x="9499283" y="922034"/>
            <a:ext cx="2784873" cy="830997"/>
          </a:xfrm>
          <a:prstGeom prst="rect">
            <a:avLst/>
          </a:prstGeom>
          <a:noFill/>
        </p:spPr>
        <p:txBody>
          <a:bodyPr wrap="square" rtlCol="0">
            <a:spAutoFit/>
          </a:bodyPr>
          <a:lstStyle/>
          <a:p>
            <a:r>
              <a:rPr lang="en-US" sz="2400" dirty="0"/>
              <a:t>Read the paper and get the full story</a:t>
            </a:r>
          </a:p>
        </p:txBody>
      </p:sp>
      <p:sp>
        <p:nvSpPr>
          <p:cNvPr id="24" name="TextBox 23">
            <a:extLst>
              <a:ext uri="{FF2B5EF4-FFF2-40B4-BE49-F238E27FC236}">
                <a16:creationId xmlns:a16="http://schemas.microsoft.com/office/drawing/2014/main" id="{38BCA842-410C-DF49-BDC8-416F5511F77D}"/>
              </a:ext>
            </a:extLst>
          </p:cNvPr>
          <p:cNvSpPr txBox="1"/>
          <p:nvPr/>
        </p:nvSpPr>
        <p:spPr>
          <a:xfrm>
            <a:off x="7988116" y="2770207"/>
            <a:ext cx="2574654" cy="461665"/>
          </a:xfrm>
          <a:prstGeom prst="rect">
            <a:avLst/>
          </a:prstGeom>
          <a:noFill/>
        </p:spPr>
        <p:txBody>
          <a:bodyPr wrap="square" rtlCol="0">
            <a:spAutoFit/>
          </a:bodyPr>
          <a:lstStyle/>
          <a:p>
            <a:r>
              <a:rPr lang="en-US" sz="2400" dirty="0"/>
              <a:t>Try it out yourself!</a:t>
            </a:r>
          </a:p>
        </p:txBody>
      </p:sp>
      <p:sp>
        <p:nvSpPr>
          <p:cNvPr id="33" name="Oval Callout 32">
            <a:hlinkClick r:id="rId17"/>
            <a:extLst>
              <a:ext uri="{FF2B5EF4-FFF2-40B4-BE49-F238E27FC236}">
                <a16:creationId xmlns:a16="http://schemas.microsoft.com/office/drawing/2014/main" id="{280922C1-D0D9-3A42-AA7B-989527EFE08F}"/>
              </a:ext>
            </a:extLst>
          </p:cNvPr>
          <p:cNvSpPr/>
          <p:nvPr/>
        </p:nvSpPr>
        <p:spPr>
          <a:xfrm flipV="1">
            <a:off x="11044432" y="5082818"/>
            <a:ext cx="964121" cy="1131097"/>
          </a:xfrm>
          <a:prstGeom prst="wedgeEllipseCallout">
            <a:avLst/>
          </a:prstGeom>
          <a:blipFill dpi="0" rotWithShape="0">
            <a:blip r:embed="rId18"/>
            <a:srcRect/>
            <a:stretch>
              <a:fillRect l="-18304" t="9698" r="-17869" b="-4958"/>
            </a:stretch>
          </a:blip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Callout 33">
            <a:hlinkClick r:id="rId19"/>
            <a:extLst>
              <a:ext uri="{FF2B5EF4-FFF2-40B4-BE49-F238E27FC236}">
                <a16:creationId xmlns:a16="http://schemas.microsoft.com/office/drawing/2014/main" id="{1B27C3C0-32F9-8645-9CA3-70E903F19F47}"/>
              </a:ext>
            </a:extLst>
          </p:cNvPr>
          <p:cNvSpPr/>
          <p:nvPr/>
        </p:nvSpPr>
        <p:spPr>
          <a:xfrm>
            <a:off x="10630511" y="3655626"/>
            <a:ext cx="955265" cy="1109736"/>
          </a:xfrm>
          <a:prstGeom prst="wedgeEllipseCallout">
            <a:avLst/>
          </a:prstGeom>
          <a:blipFill>
            <a:blip r:embed="rId20"/>
            <a:stretch>
              <a:fillRect/>
            </a:stretch>
          </a:blip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Left Arrow 34">
            <a:extLst>
              <a:ext uri="{FF2B5EF4-FFF2-40B4-BE49-F238E27FC236}">
                <a16:creationId xmlns:a16="http://schemas.microsoft.com/office/drawing/2014/main" id="{2D55680A-6D99-3C48-875C-918790508899}"/>
              </a:ext>
            </a:extLst>
          </p:cNvPr>
          <p:cNvSpPr/>
          <p:nvPr/>
        </p:nvSpPr>
        <p:spPr>
          <a:xfrm>
            <a:off x="8779616" y="1175037"/>
            <a:ext cx="541867" cy="40016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Left Arrow 37">
            <a:extLst>
              <a:ext uri="{FF2B5EF4-FFF2-40B4-BE49-F238E27FC236}">
                <a16:creationId xmlns:a16="http://schemas.microsoft.com/office/drawing/2014/main" id="{FDDBF13F-3143-C847-ABB5-D333E00CBA4B}"/>
              </a:ext>
            </a:extLst>
          </p:cNvPr>
          <p:cNvSpPr/>
          <p:nvPr/>
        </p:nvSpPr>
        <p:spPr>
          <a:xfrm flipH="1">
            <a:off x="10088644" y="2424881"/>
            <a:ext cx="541867" cy="40016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81F7BC66-6093-CE4D-B372-E9E56622B285}"/>
              </a:ext>
            </a:extLst>
          </p:cNvPr>
          <p:cNvSpPr txBox="1"/>
          <p:nvPr/>
        </p:nvSpPr>
        <p:spPr>
          <a:xfrm>
            <a:off x="8629823" y="4147860"/>
            <a:ext cx="1929738" cy="369332"/>
          </a:xfrm>
          <a:prstGeom prst="rect">
            <a:avLst/>
          </a:prstGeom>
          <a:solidFill>
            <a:srgbClr val="92D050"/>
          </a:solidFill>
        </p:spPr>
        <p:txBody>
          <a:bodyPr wrap="square" rtlCol="0">
            <a:spAutoFit/>
          </a:bodyPr>
          <a:lstStyle/>
          <a:p>
            <a:r>
              <a:rPr lang="en-US" dirty="0"/>
              <a:t>Renske Gelderloos</a:t>
            </a:r>
          </a:p>
        </p:txBody>
      </p:sp>
      <p:sp>
        <p:nvSpPr>
          <p:cNvPr id="31" name="TextBox 30">
            <a:extLst>
              <a:ext uri="{FF2B5EF4-FFF2-40B4-BE49-F238E27FC236}">
                <a16:creationId xmlns:a16="http://schemas.microsoft.com/office/drawing/2014/main" id="{E6D5DFBA-71D3-B643-ABA1-82826E862E61}"/>
              </a:ext>
            </a:extLst>
          </p:cNvPr>
          <p:cNvSpPr txBox="1"/>
          <p:nvPr/>
        </p:nvSpPr>
        <p:spPr>
          <a:xfrm>
            <a:off x="10687924" y="3376779"/>
            <a:ext cx="1320629" cy="369332"/>
          </a:xfrm>
          <a:prstGeom prst="rect">
            <a:avLst/>
          </a:prstGeom>
          <a:solidFill>
            <a:srgbClr val="92D050"/>
          </a:solidFill>
        </p:spPr>
        <p:txBody>
          <a:bodyPr wrap="square" rtlCol="0">
            <a:spAutoFit/>
          </a:bodyPr>
          <a:lstStyle/>
          <a:p>
            <a:r>
              <a:rPr lang="en-US" dirty="0"/>
              <a:t>Tom Haine</a:t>
            </a:r>
          </a:p>
        </p:txBody>
      </p:sp>
      <p:sp>
        <p:nvSpPr>
          <p:cNvPr id="32" name="TextBox 31">
            <a:extLst>
              <a:ext uri="{FF2B5EF4-FFF2-40B4-BE49-F238E27FC236}">
                <a16:creationId xmlns:a16="http://schemas.microsoft.com/office/drawing/2014/main" id="{34C1D289-8540-5243-AB50-E362A175C5F9}"/>
              </a:ext>
            </a:extLst>
          </p:cNvPr>
          <p:cNvSpPr txBox="1"/>
          <p:nvPr/>
        </p:nvSpPr>
        <p:spPr>
          <a:xfrm>
            <a:off x="9802558" y="6102069"/>
            <a:ext cx="1661537" cy="369332"/>
          </a:xfrm>
          <a:prstGeom prst="rect">
            <a:avLst/>
          </a:prstGeom>
          <a:solidFill>
            <a:srgbClr val="92D050"/>
          </a:solidFill>
        </p:spPr>
        <p:txBody>
          <a:bodyPr wrap="square" rtlCol="0">
            <a:spAutoFit/>
          </a:bodyPr>
          <a:lstStyle/>
          <a:p>
            <a:r>
              <a:rPr lang="en-US" dirty="0"/>
              <a:t>Mattia </a:t>
            </a:r>
            <a:r>
              <a:rPr lang="en-US" dirty="0" err="1"/>
              <a:t>Almansi</a:t>
            </a:r>
            <a:endParaRPr lang="en-US" dirty="0"/>
          </a:p>
        </p:txBody>
      </p:sp>
      <p:sp>
        <p:nvSpPr>
          <p:cNvPr id="36" name="Curved Left Arrow 35">
            <a:hlinkClick r:id="rId13" action="ppaction://hlinksldjump"/>
            <a:extLst>
              <a:ext uri="{FF2B5EF4-FFF2-40B4-BE49-F238E27FC236}">
                <a16:creationId xmlns:a16="http://schemas.microsoft.com/office/drawing/2014/main" id="{131F03BF-E4AA-A640-80EA-730D814C2FE6}"/>
              </a:ext>
            </a:extLst>
          </p:cNvPr>
          <p:cNvSpPr/>
          <p:nvPr/>
        </p:nvSpPr>
        <p:spPr>
          <a:xfrm>
            <a:off x="11750705" y="6422898"/>
            <a:ext cx="312142" cy="262024"/>
          </a:xfrm>
          <a:prstGeom prst="curvedLeftArrow">
            <a:avLst/>
          </a:prstGeom>
          <a:solidFill>
            <a:schemeClr val="accent1">
              <a:alpha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7" name="Rectangle 36">
            <a:extLst>
              <a:ext uri="{FF2B5EF4-FFF2-40B4-BE49-F238E27FC236}">
                <a16:creationId xmlns:a16="http://schemas.microsoft.com/office/drawing/2014/main" id="{E2CF3819-5551-454B-A04D-E3602322F4F0}"/>
              </a:ext>
            </a:extLst>
          </p:cNvPr>
          <p:cNvSpPr/>
          <p:nvPr/>
        </p:nvSpPr>
        <p:spPr>
          <a:xfrm>
            <a:off x="2000734" y="195466"/>
            <a:ext cx="2848580" cy="564171"/>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88545912-7AF0-1945-A831-52611961A570}"/>
              </a:ext>
            </a:extLst>
          </p:cNvPr>
          <p:cNvSpPr txBox="1"/>
          <p:nvPr/>
        </p:nvSpPr>
        <p:spPr>
          <a:xfrm>
            <a:off x="2000734" y="242582"/>
            <a:ext cx="2848580" cy="461665"/>
          </a:xfrm>
          <a:prstGeom prst="rect">
            <a:avLst/>
          </a:prstGeom>
          <a:noFill/>
        </p:spPr>
        <p:txBody>
          <a:bodyPr wrap="square" rtlCol="0">
            <a:spAutoFit/>
          </a:bodyPr>
          <a:lstStyle/>
          <a:p>
            <a:pPr algn="ctr"/>
            <a:r>
              <a:rPr lang="en-US" sz="2400" dirty="0"/>
              <a:t>Future work</a:t>
            </a:r>
          </a:p>
        </p:txBody>
      </p:sp>
      <p:cxnSp>
        <p:nvCxnSpPr>
          <p:cNvPr id="21" name="Straight Connector 20">
            <a:extLst>
              <a:ext uri="{FF2B5EF4-FFF2-40B4-BE49-F238E27FC236}">
                <a16:creationId xmlns:a16="http://schemas.microsoft.com/office/drawing/2014/main" id="{726287A7-50E7-284B-A67D-F3B92EF68A23}"/>
              </a:ext>
            </a:extLst>
          </p:cNvPr>
          <p:cNvCxnSpPr/>
          <p:nvPr/>
        </p:nvCxnSpPr>
        <p:spPr>
          <a:xfrm>
            <a:off x="6268065" y="193021"/>
            <a:ext cx="0" cy="659447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4319EEB1-EAB9-A340-9C26-8594B4A52F7B}"/>
              </a:ext>
            </a:extLst>
          </p:cNvPr>
          <p:cNvSpPr txBox="1"/>
          <p:nvPr/>
        </p:nvSpPr>
        <p:spPr>
          <a:xfrm>
            <a:off x="1342102" y="1327355"/>
            <a:ext cx="4503185" cy="4893647"/>
          </a:xfrm>
          <a:prstGeom prst="rect">
            <a:avLst/>
          </a:prstGeom>
          <a:noFill/>
        </p:spPr>
        <p:txBody>
          <a:bodyPr wrap="square" rtlCol="0">
            <a:spAutoFit/>
          </a:bodyPr>
          <a:lstStyle/>
          <a:p>
            <a:pPr marL="285750" indent="-285750">
              <a:buFont typeface="Arial" panose="020B0604020202020204" pitchFamily="34" charset="0"/>
              <a:buChar char="•"/>
            </a:pPr>
            <a:r>
              <a:rPr lang="en-US" sz="2400" dirty="0"/>
              <a:t>We will investigate the role of subinertial waves in fjord-shelf exchange next</a:t>
            </a:r>
          </a:p>
          <a:p>
            <a:pPr marL="285750" indent="-285750">
              <a:buFont typeface="Arial" panose="020B0604020202020204" pitchFamily="34" charset="0"/>
              <a:buChar char="•"/>
            </a:pPr>
            <a:r>
              <a:rPr lang="en-US" sz="2400" dirty="0"/>
              <a:t>We will also determine the roles of atmospheric vs oceanic variability in the forcing of these waves.</a:t>
            </a:r>
          </a:p>
          <a:p>
            <a:pPr marL="285750" indent="-285750">
              <a:buFont typeface="Arial" panose="020B0604020202020204" pitchFamily="34" charset="0"/>
              <a:buChar char="•"/>
            </a:pPr>
            <a:r>
              <a:rPr lang="en-US" sz="2400" dirty="0"/>
              <a:t>Longer term, we plan to look into the dynamics behind the phase-locking of waves around Iceland and Greenland and their role in the Denmark Strait Overflow variability. Stay tuned!</a:t>
            </a:r>
          </a:p>
        </p:txBody>
      </p:sp>
    </p:spTree>
    <p:extLst>
      <p:ext uri="{BB962C8B-B14F-4D97-AF65-F5344CB8AC3E}">
        <p14:creationId xmlns:p14="http://schemas.microsoft.com/office/powerpoint/2010/main" val="28086861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63" presetClass="path" presetSubtype="0" accel="50000" decel="50000" fill="hold" nodeType="clickEffect">
                                  <p:stCondLst>
                                    <p:cond delay="0"/>
                                  </p:stCondLst>
                                  <p:childTnLst>
                                    <p:animMotion origin="layout" path="M -3.125E-6 0 L 0.22357 0 " pathEditMode="relative" rAng="0" ptsTypes="AA">
                                      <p:cBhvr>
                                        <p:cTn id="6" dur="1000" fill="hold"/>
                                        <p:tgtEl>
                                          <p:spTgt spid="15"/>
                                        </p:tgtEl>
                                        <p:attrNameLst>
                                          <p:attrName>ppt_x</p:attrName>
                                          <p:attrName>ppt_y</p:attrName>
                                        </p:attrNameLst>
                                      </p:cBhvr>
                                      <p:rCtr x="11172" y="0"/>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22357 0 L -3.125E-6 0 " pathEditMode="relative" rAng="0" ptsTypes="AA">
                                      <p:cBhvr>
                                        <p:cTn id="10" dur="1000" fill="hold"/>
                                        <p:tgtEl>
                                          <p:spTgt spid="15"/>
                                        </p:tgtEl>
                                        <p:attrNameLst>
                                          <p:attrName>ppt_x</p:attrName>
                                          <p:attrName>ppt_y</p:attrName>
                                        </p:attrNameLst>
                                      </p:cBhvr>
                                      <p:rCtr x="-11185" y="0"/>
                                    </p:animMotion>
                                  </p:childTnLst>
                                </p:cTn>
                              </p:par>
                            </p:childTnLst>
                          </p:cTn>
                        </p:par>
                      </p:childTnLst>
                    </p:cTn>
                  </p:par>
                </p:childTnLst>
              </p:cTn>
              <p:nextCondLst>
                <p:cond evt="onClick" delay="0">
                  <p:tgtEl>
                    <p:spTgt spid="15"/>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27834</TotalTime>
  <Words>1389</Words>
  <Application>Microsoft Macintosh PowerPoint</Application>
  <PresentationFormat>Widescreen</PresentationFormat>
  <Paragraphs>279</Paragraphs>
  <Slides>21</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Calibri Light</vt:lpstr>
      <vt:lpstr>Helvetica</vt:lpstr>
      <vt:lpstr>Times New Roman</vt:lpstr>
      <vt:lpstr>Wingdings</vt:lpstr>
      <vt:lpstr>Office Theme</vt:lpstr>
      <vt:lpstr>Coastal Trapped Waves  along the Southeast Greenland Coast  in a realistic numerical simulation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Renske Gelderloos</dc:creator>
  <cp:lastModifiedBy>Renske Gelderloos</cp:lastModifiedBy>
  <cp:revision>216</cp:revision>
  <cp:lastPrinted>2021-03-31T14:30:46Z</cp:lastPrinted>
  <dcterms:created xsi:type="dcterms:W3CDTF">2021-03-31T12:48:43Z</dcterms:created>
  <dcterms:modified xsi:type="dcterms:W3CDTF">2021-04-28T13:28:32Z</dcterms:modified>
</cp:coreProperties>
</file>