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7" r:id="rId3"/>
    <p:sldId id="257" r:id="rId4"/>
    <p:sldId id="259" r:id="rId5"/>
    <p:sldId id="265" r:id="rId6"/>
    <p:sldId id="260" r:id="rId7"/>
    <p:sldId id="261" r:id="rId8"/>
    <p:sldId id="262" r:id="rId9"/>
    <p:sldId id="266" r:id="rId10"/>
    <p:sldId id="263" r:id="rId11"/>
    <p:sldId id="268" r:id="rId12"/>
    <p:sldId id="270" r:id="rId13"/>
    <p:sldId id="271" r:id="rId14"/>
    <p:sldId id="269" r:id="rId15"/>
    <p:sldId id="27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RS Hannah" initials="RH" lastIdx="1" clrIdx="0">
    <p:extLst>
      <p:ext uri="{19B8F6BF-5375-455C-9EA6-DF929625EA0E}">
        <p15:presenceInfo xmlns:p15="http://schemas.microsoft.com/office/powerpoint/2012/main" userId="S-1-5-21-861567501-1417001333-682003330-666363" providerId="AD"/>
      </p:ext>
    </p:extLst>
  </p:cmAuthor>
  <p:cmAuthor id="2" name="WHALER Kathy" initials="WK" lastIdx="18" clrIdx="1">
    <p:extLst>
      <p:ext uri="{19B8F6BF-5375-455C-9EA6-DF929625EA0E}">
        <p15:presenceInfo xmlns:p15="http://schemas.microsoft.com/office/powerpoint/2012/main" userId="S-1-5-21-861567501-1417001333-682003330-4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85664" autoAdjust="0"/>
  </p:normalViewPr>
  <p:slideViewPr>
    <p:cSldViewPr snapToGrid="0">
      <p:cViewPr varScale="1">
        <p:scale>
          <a:sx n="32" d="100"/>
          <a:sy n="32" d="100"/>
        </p:scale>
        <p:origin x="1020" y="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01EE9E-78CC-44D5-9F31-A2BEE27C6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6AA51B-A8F5-46AA-9BE3-2BD8A7D3562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3F607-35E8-498A-A6EF-82DF63F332AC}" type="datetimeFigureOut">
              <a:rPr lang="en-GB" smtClean="0"/>
              <a:t>26/04/2021</a:t>
            </a:fld>
            <a:endParaRPr lang="en-GB"/>
          </a:p>
        </p:txBody>
      </p:sp>
      <p:sp>
        <p:nvSpPr>
          <p:cNvPr id="4" name="Slide Image Placeholder 3">
            <a:extLst>
              <a:ext uri="{FF2B5EF4-FFF2-40B4-BE49-F238E27FC236}">
                <a16:creationId xmlns:a16="http://schemas.microsoft.com/office/drawing/2014/main" id="{A696EFDE-BDEA-4205-9707-55A6B5A32EE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368A332D-8FC0-4B0C-97B8-26FA0E05A56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CEE3F0E-F27F-4B23-B792-41856458003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2081C378-9CAA-4AA0-AF09-14B3E4CBC03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7BFD4-1E79-4378-8E5C-B8522DA7F8E7}"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my poster! This is best viewed as a PPT presentation and using the green boxes to navigate through the topics</a:t>
            </a:r>
          </a:p>
        </p:txBody>
      </p:sp>
      <p:sp>
        <p:nvSpPr>
          <p:cNvPr id="4" name="Slide Number Placeholder 3"/>
          <p:cNvSpPr>
            <a:spLocks noGrp="1"/>
          </p:cNvSpPr>
          <p:nvPr>
            <p:ph type="sldNum" sz="quarter" idx="5"/>
          </p:nvPr>
        </p:nvSpPr>
        <p:spPr/>
        <p:txBody>
          <a:bodyPr/>
          <a:lstStyle/>
          <a:p>
            <a:fld id="{1FD70B41-A420-4020-958D-EDDDB63EA23E}" type="slidenum">
              <a:rPr lang="en-GB" smtClean="0"/>
              <a:t>1</a:t>
            </a:fld>
            <a:endParaRPr lang="en-GB"/>
          </a:p>
        </p:txBody>
      </p:sp>
    </p:spTree>
    <p:extLst>
      <p:ext uri="{BB962C8B-B14F-4D97-AF65-F5344CB8AC3E}">
        <p14:creationId xmlns:p14="http://schemas.microsoft.com/office/powerpoint/2010/main" val="1818249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67BFD4-1E79-4378-8E5C-B8522DA7F8E7}" type="slidenum">
              <a:rPr lang="en-GB" smtClean="0"/>
              <a:t>3</a:t>
            </a:fld>
            <a:endParaRPr lang="en-GB"/>
          </a:p>
        </p:txBody>
      </p:sp>
    </p:spTree>
    <p:extLst>
      <p:ext uri="{BB962C8B-B14F-4D97-AF65-F5344CB8AC3E}">
        <p14:creationId xmlns:p14="http://schemas.microsoft.com/office/powerpoint/2010/main" val="312697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67BFD4-1E79-4378-8E5C-B8522DA7F8E7}" type="slidenum">
              <a:rPr lang="en-GB" smtClean="0"/>
              <a:t>4</a:t>
            </a:fld>
            <a:endParaRPr lang="en-GB"/>
          </a:p>
        </p:txBody>
      </p:sp>
    </p:spTree>
    <p:extLst>
      <p:ext uri="{BB962C8B-B14F-4D97-AF65-F5344CB8AC3E}">
        <p14:creationId xmlns:p14="http://schemas.microsoft.com/office/powerpoint/2010/main" val="260030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67BFD4-1E79-4378-8E5C-B8522DA7F8E7}" type="slidenum">
              <a:rPr lang="en-GB" smtClean="0"/>
              <a:t>5</a:t>
            </a:fld>
            <a:endParaRPr lang="en-GB"/>
          </a:p>
        </p:txBody>
      </p:sp>
    </p:spTree>
    <p:extLst>
      <p:ext uri="{BB962C8B-B14F-4D97-AF65-F5344CB8AC3E}">
        <p14:creationId xmlns:p14="http://schemas.microsoft.com/office/powerpoint/2010/main" val="159352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67BFD4-1E79-4378-8E5C-B8522DA7F8E7}" type="slidenum">
              <a:rPr lang="en-GB" smtClean="0"/>
              <a:t>13</a:t>
            </a:fld>
            <a:endParaRPr lang="en-GB"/>
          </a:p>
        </p:txBody>
      </p:sp>
    </p:spTree>
    <p:extLst>
      <p:ext uri="{BB962C8B-B14F-4D97-AF65-F5344CB8AC3E}">
        <p14:creationId xmlns:p14="http://schemas.microsoft.com/office/powerpoint/2010/main" val="405084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E3C0AE-4E54-447A-B350-8BC12B5D2C9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405765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E3C0AE-4E54-447A-B350-8BC12B5D2C9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141250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E3C0AE-4E54-447A-B350-8BC12B5D2C9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317118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5E3C0AE-4E54-447A-B350-8BC12B5D2C9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242360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3C0AE-4E54-447A-B350-8BC12B5D2C92}"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400118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5E3C0AE-4E54-447A-B350-8BC12B5D2C92}"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143171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5E3C0AE-4E54-447A-B350-8BC12B5D2C92}"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344510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5E3C0AE-4E54-447A-B350-8BC12B5D2C92}"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231210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3C0AE-4E54-447A-B350-8BC12B5D2C92}"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46111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3C0AE-4E54-447A-B350-8BC12B5D2C92}"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424446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3C0AE-4E54-447A-B350-8BC12B5D2C92}"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20596-95E9-4BB7-A7F4-11348719CAC5}" type="slidenum">
              <a:rPr lang="en-GB" smtClean="0"/>
              <a:t>‹#›</a:t>
            </a:fld>
            <a:endParaRPr lang="en-GB"/>
          </a:p>
        </p:txBody>
      </p:sp>
    </p:spTree>
    <p:extLst>
      <p:ext uri="{BB962C8B-B14F-4D97-AF65-F5344CB8AC3E}">
        <p14:creationId xmlns:p14="http://schemas.microsoft.com/office/powerpoint/2010/main" val="302926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3C0AE-4E54-447A-B350-8BC12B5D2C92}" type="datetimeFigureOut">
              <a:rPr lang="en-GB" smtClean="0"/>
              <a:t>26/04/2021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20596-95E9-4BB7-A7F4-11348719CAC5}" type="slidenum">
              <a:rPr lang="en-GB" smtClean="0"/>
              <a:t>‹#›</a:t>
            </a:fld>
            <a:endParaRPr lang="en-GB"/>
          </a:p>
        </p:txBody>
      </p:sp>
    </p:spTree>
    <p:extLst>
      <p:ext uri="{BB962C8B-B14F-4D97-AF65-F5344CB8AC3E}">
        <p14:creationId xmlns:p14="http://schemas.microsoft.com/office/powerpoint/2010/main" val="2291615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hyperlink" Target="about:blank" TargetMode="External"/><Relationship Id="rId18" Type="http://schemas.openxmlformats.org/officeDocument/2006/relationships/image" Target="../media/image7.png"/><Relationship Id="rId3" Type="http://schemas.openxmlformats.org/officeDocument/2006/relationships/slide" Target="slide8.xml"/><Relationship Id="rId7" Type="http://schemas.openxmlformats.org/officeDocument/2006/relationships/slide" Target="slide10.xml"/><Relationship Id="rId12" Type="http://schemas.openxmlformats.org/officeDocument/2006/relationships/image" Target="../media/image3.png"/><Relationship Id="rId17" Type="http://schemas.openxmlformats.org/officeDocument/2006/relationships/slide" Target="slide2.xml"/><Relationship Id="rId2" Type="http://schemas.openxmlformats.org/officeDocument/2006/relationships/notesSlide" Target="../notesSlides/notesSlide1.xml"/><Relationship Id="rId16"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2.png"/><Relationship Id="rId5" Type="http://schemas.openxmlformats.org/officeDocument/2006/relationships/slide" Target="slide6.xml"/><Relationship Id="rId15" Type="http://schemas.openxmlformats.org/officeDocument/2006/relationships/image" Target="../media/image5.png"/><Relationship Id="rId10" Type="http://schemas.openxmlformats.org/officeDocument/2006/relationships/image" Target="../media/image1.png"/><Relationship Id="rId19" Type="http://schemas.openxmlformats.org/officeDocument/2006/relationships/image" Target="../media/image8.png"/><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0.png"/><Relationship Id="rId3" Type="http://schemas.openxmlformats.org/officeDocument/2006/relationships/slide" Target="slide6.xml"/><Relationship Id="rId7" Type="http://schemas.openxmlformats.org/officeDocument/2006/relationships/slide" Target="slide8.xml"/><Relationship Id="rId12" Type="http://schemas.openxmlformats.org/officeDocument/2006/relationships/image" Target="../media/image29.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28.png"/><Relationship Id="rId5" Type="http://schemas.openxmlformats.org/officeDocument/2006/relationships/slide" Target="slide10.xml"/><Relationship Id="rId10" Type="http://schemas.openxmlformats.org/officeDocument/2006/relationships/image" Target="../media/image27.png"/><Relationship Id="rId4" Type="http://schemas.openxmlformats.org/officeDocument/2006/relationships/slide" Target="slide3.xml"/><Relationship Id="rId9"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2.png"/><Relationship Id="rId3" Type="http://schemas.openxmlformats.org/officeDocument/2006/relationships/slide" Target="slide6.xml"/><Relationship Id="rId7" Type="http://schemas.openxmlformats.org/officeDocument/2006/relationships/slide" Target="slide8.xml"/><Relationship Id="rId12" Type="http://schemas.openxmlformats.org/officeDocument/2006/relationships/image" Target="../media/image31.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7.png"/><Relationship Id="rId5" Type="http://schemas.openxmlformats.org/officeDocument/2006/relationships/slide" Target="slide10.xml"/><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6.xml"/><Relationship Id="rId7"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4.png"/><Relationship Id="rId5" Type="http://schemas.openxmlformats.org/officeDocument/2006/relationships/slide" Target="slide10.xml"/><Relationship Id="rId10" Type="http://schemas.openxmlformats.org/officeDocument/2006/relationships/image" Target="../media/image33.png"/><Relationship Id="rId4" Type="http://schemas.openxmlformats.org/officeDocument/2006/relationships/slide" Target="slide3.xml"/><Relationship Id="rId9" Type="http://schemas.openxmlformats.org/officeDocument/2006/relationships/slide" Target="slide1.xml"/></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5.png"/><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6.xml"/><Relationship Id="rId9" Type="http://schemas.openxmlformats.org/officeDocument/2006/relationships/slide" Target="slide7.xml"/></Relationships>
</file>

<file path=ppt/slides/_rels/slide1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39.png"/><Relationship Id="rId3" Type="http://schemas.openxmlformats.org/officeDocument/2006/relationships/slide" Target="slide6.xml"/><Relationship Id="rId7" Type="http://schemas.openxmlformats.org/officeDocument/2006/relationships/slide" Target="slide8.xml"/><Relationship Id="rId12" Type="http://schemas.openxmlformats.org/officeDocument/2006/relationships/image" Target="../media/image38.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7.png"/><Relationship Id="rId5" Type="http://schemas.openxmlformats.org/officeDocument/2006/relationships/slide" Target="slide10.xml"/><Relationship Id="rId10" Type="http://schemas.openxmlformats.org/officeDocument/2006/relationships/image" Target="../media/image36.png"/><Relationship Id="rId4" Type="http://schemas.openxmlformats.org/officeDocument/2006/relationships/slide" Target="slide3.xml"/><Relationship Id="rId9"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6.xml"/><Relationship Id="rId7"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0.xml"/><Relationship Id="rId10" Type="http://schemas.openxmlformats.org/officeDocument/2006/relationships/image" Target="../media/image40.png"/><Relationship Id="rId4" Type="http://schemas.openxmlformats.org/officeDocument/2006/relationships/slide" Target="slide3.xml"/><Relationship Id="rId9" Type="http://schemas.openxmlformats.org/officeDocument/2006/relationships/slide" Target="slide1.xml"/></Relationships>
</file>

<file path=ppt/slides/_rels/slide1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6.xml"/><Relationship Id="rId7" Type="http://schemas.openxmlformats.org/officeDocument/2006/relationships/slide" Target="slide8.xml"/><Relationship Id="rId12" Type="http://schemas.openxmlformats.org/officeDocument/2006/relationships/slide" Target="slide2.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31.png"/><Relationship Id="rId5" Type="http://schemas.openxmlformats.org/officeDocument/2006/relationships/slide" Target="slide10.xml"/><Relationship Id="rId10" Type="http://schemas.openxmlformats.org/officeDocument/2006/relationships/image" Target="../media/image37.png"/><Relationship Id="rId4" Type="http://schemas.openxmlformats.org/officeDocument/2006/relationships/slide" Target="slide3.xml"/><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hyperlink" Target="mailto:h.f.rogers@sms.ed.ac.uk" TargetMode="External"/><Relationship Id="rId3" Type="http://schemas.openxmlformats.org/officeDocument/2006/relationships/slide" Target="slide4.xml"/><Relationship Id="rId7" Type="http://schemas.openxmlformats.org/officeDocument/2006/relationships/slide" Target="slide16.xml"/><Relationship Id="rId12" Type="http://schemas.openxmlformats.org/officeDocument/2006/relationships/slide" Target="slide1.xml"/><Relationship Id="rId2" Type="http://schemas.openxmlformats.org/officeDocument/2006/relationships/slide" Target="slide8.xml"/><Relationship Id="rId16"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3.png"/><Relationship Id="rId5" Type="http://schemas.openxmlformats.org/officeDocument/2006/relationships/slide" Target="slide3.xml"/><Relationship Id="rId1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slide" Target="slide6.xml"/><Relationship Id="rId9" Type="http://schemas.openxmlformats.org/officeDocument/2006/relationships/image" Target="../media/image1.png"/><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9.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6.xml"/><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xml"/><Relationship Id="rId3" Type="http://schemas.openxmlformats.org/officeDocument/2006/relationships/image" Target="../media/image10.png"/><Relationship Id="rId7" Type="http://schemas.openxmlformats.org/officeDocument/2006/relationships/slide" Target="slide6.xml"/><Relationship Id="rId12"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8.xml"/><Relationship Id="rId5" Type="http://schemas.openxmlformats.org/officeDocument/2006/relationships/slide" Target="slide5.xml"/><Relationship Id="rId15" Type="http://schemas.openxmlformats.org/officeDocument/2006/relationships/image" Target="../media/image13.png"/><Relationship Id="rId10" Type="http://schemas.openxmlformats.org/officeDocument/2006/relationships/slide" Target="slide16.xml"/><Relationship Id="rId4" Type="http://schemas.openxmlformats.org/officeDocument/2006/relationships/image" Target="../media/image11.png"/><Relationship Id="rId9" Type="http://schemas.openxmlformats.org/officeDocument/2006/relationships/slide" Target="slide10.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2.png"/><Relationship Id="rId3" Type="http://schemas.openxmlformats.org/officeDocument/2006/relationships/slide" Target="slide4.xml"/><Relationship Id="rId7" Type="http://schemas.openxmlformats.org/officeDocument/2006/relationships/slide" Target="slide16.xml"/><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4.png"/><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6.xml"/><Relationship Id="rId9" Type="http://schemas.openxmlformats.org/officeDocument/2006/relationships/slide" Target="slide7.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7.png"/><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6.xml"/><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6.xml"/><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slide" Target="slide10.xml"/><Relationship Id="rId12" Type="http://schemas.openxmlformats.org/officeDocument/2006/relationships/slide" Target="slide9.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6.xml"/><Relationship Id="rId10" Type="http://schemas.openxmlformats.org/officeDocument/2006/relationships/slide" Target="slide7.xml"/><Relationship Id="rId4" Type="http://schemas.openxmlformats.org/officeDocument/2006/relationships/slide" Target="slide4.xml"/><Relationship Id="rId9"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26.png"/><Relationship Id="rId3" Type="http://schemas.openxmlformats.org/officeDocument/2006/relationships/slide" Target="slide6.xml"/><Relationship Id="rId7" Type="http://schemas.openxmlformats.org/officeDocument/2006/relationships/slide" Target="slide8.xml"/><Relationship Id="rId12" Type="http://schemas.openxmlformats.org/officeDocument/2006/relationships/image" Target="../media/image25.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image" Target="../media/image24.png"/><Relationship Id="rId5" Type="http://schemas.openxmlformats.org/officeDocument/2006/relationships/slide" Target="slide10.xml"/><Relationship Id="rId10" Type="http://schemas.openxmlformats.org/officeDocument/2006/relationships/image" Target="../media/image23.png"/><Relationship Id="rId4" Type="http://schemas.openxmlformats.org/officeDocument/2006/relationships/slide" Target="slide3.xml"/><Relationship Id="rId9"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79" y="11404"/>
            <a:ext cx="11903825" cy="1830286"/>
          </a:xfrm>
        </p:spPr>
        <p:txBody>
          <a:bodyPr>
            <a:noAutofit/>
          </a:bodyPr>
          <a:lstStyle/>
          <a:p>
            <a:r>
              <a:rPr lang="en-GB" sz="4000" b="1" dirty="0">
                <a:solidFill>
                  <a:schemeClr val="accent6">
                    <a:lumMod val="75000"/>
                  </a:schemeClr>
                </a:solidFill>
              </a:rPr>
              <a:t>Application of spherical </a:t>
            </a:r>
            <a:r>
              <a:rPr lang="en-GB" sz="4000" b="1" dirty="0" err="1">
                <a:solidFill>
                  <a:schemeClr val="accent6">
                    <a:lumMod val="75000"/>
                  </a:schemeClr>
                </a:solidFill>
              </a:rPr>
              <a:t>Slepian</a:t>
            </a:r>
            <a:r>
              <a:rPr lang="en-GB" sz="4000" b="1" dirty="0">
                <a:solidFill>
                  <a:schemeClr val="accent6">
                    <a:lumMod val="75000"/>
                  </a:schemeClr>
                </a:solidFill>
              </a:rPr>
              <a:t> functions to the inversion of virtual observatory satellite magnetic data into localised regions of flow on the core-mantle boundary</a:t>
            </a:r>
          </a:p>
        </p:txBody>
      </p:sp>
      <p:sp>
        <p:nvSpPr>
          <p:cNvPr id="3" name="Subtitle 2"/>
          <p:cNvSpPr>
            <a:spLocks noGrp="1"/>
          </p:cNvSpPr>
          <p:nvPr>
            <p:ph type="subTitle" idx="1"/>
          </p:nvPr>
        </p:nvSpPr>
        <p:spPr>
          <a:xfrm>
            <a:off x="-19050" y="6274033"/>
            <a:ext cx="11571316" cy="567925"/>
          </a:xfrm>
        </p:spPr>
        <p:txBody>
          <a:bodyPr>
            <a:normAutofit/>
          </a:bodyPr>
          <a:lstStyle/>
          <a:p>
            <a:pPr algn="l"/>
            <a:r>
              <a:rPr lang="en-GB" sz="1600" dirty="0">
                <a:latin typeface="Calibri "/>
              </a:rPr>
              <a:t>By </a:t>
            </a:r>
            <a:r>
              <a:rPr lang="en-GB" sz="1600" b="1" dirty="0">
                <a:latin typeface="Calibri "/>
              </a:rPr>
              <a:t>Hannah Rogers</a:t>
            </a:r>
            <a:r>
              <a:rPr lang="en-GB" sz="1600" b="1" baseline="30000" dirty="0">
                <a:latin typeface="Calibri "/>
              </a:rPr>
              <a:t>1</a:t>
            </a:r>
            <a:r>
              <a:rPr lang="en-GB" sz="1600" b="1" dirty="0">
                <a:latin typeface="Calibri "/>
              </a:rPr>
              <a:t>, </a:t>
            </a:r>
            <a:r>
              <a:rPr lang="en-GB" sz="1600" dirty="0">
                <a:latin typeface="Calibri "/>
              </a:rPr>
              <a:t>Ciaran Beggan</a:t>
            </a:r>
            <a:r>
              <a:rPr lang="en-GB" sz="1600" baseline="30000" dirty="0">
                <a:latin typeface="Calibri "/>
              </a:rPr>
              <a:t>2</a:t>
            </a:r>
            <a:r>
              <a:rPr lang="en-GB" sz="1600" dirty="0">
                <a:latin typeface="Calibri "/>
              </a:rPr>
              <a:t>, and Kathy Whaler</a:t>
            </a:r>
            <a:r>
              <a:rPr lang="en-GB" sz="1600" baseline="30000" dirty="0">
                <a:latin typeface="Calibri "/>
              </a:rPr>
              <a:t>1</a:t>
            </a:r>
            <a:r>
              <a:rPr lang="en-GB" sz="1600" dirty="0">
                <a:latin typeface="Calibri "/>
              </a:rPr>
              <a:t>;</a:t>
            </a:r>
            <a:r>
              <a:rPr lang="en-GB" sz="1600" baseline="30000" dirty="0">
                <a:latin typeface="Calibri "/>
              </a:rPr>
              <a:t> </a:t>
            </a:r>
            <a:r>
              <a:rPr lang="en-GB" sz="1600" dirty="0">
                <a:latin typeface="Calibri "/>
              </a:rPr>
              <a:t>with thanks to Alain Plattner</a:t>
            </a:r>
            <a:r>
              <a:rPr lang="en-GB" sz="1600" baseline="30000" dirty="0">
                <a:latin typeface="Calibri "/>
              </a:rPr>
              <a:t>3</a:t>
            </a:r>
          </a:p>
          <a:p>
            <a:pPr algn="l">
              <a:spcBef>
                <a:spcPts val="600"/>
              </a:spcBef>
            </a:pPr>
            <a:r>
              <a:rPr lang="en-GB" sz="1200" dirty="0">
                <a:latin typeface="Calibri "/>
              </a:rPr>
              <a:t>1) School of </a:t>
            </a:r>
            <a:r>
              <a:rPr lang="en-GB" sz="1200" dirty="0" err="1">
                <a:latin typeface="Calibri "/>
              </a:rPr>
              <a:t>GeoScience</a:t>
            </a:r>
            <a:r>
              <a:rPr lang="en-GB" sz="1200" dirty="0">
                <a:latin typeface="Calibri "/>
              </a:rPr>
              <a:t>, University of Edinburgh, UK; 2) British Geological Survey, Edinburgh, UK; 3) University of Alabama, USA</a:t>
            </a:r>
          </a:p>
        </p:txBody>
      </p:sp>
      <p:sp>
        <p:nvSpPr>
          <p:cNvPr id="4" name="Flowchart: Alternate Process 3">
            <a:hlinkClick r:id="rId3" action="ppaction://hlinksldjump"/>
          </p:cNvPr>
          <p:cNvSpPr/>
          <p:nvPr/>
        </p:nvSpPr>
        <p:spPr>
          <a:xfrm>
            <a:off x="176165" y="3961102"/>
            <a:ext cx="3463637" cy="55428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What are spherical </a:t>
            </a:r>
            <a:r>
              <a:rPr lang="en-GB" dirty="0" err="1"/>
              <a:t>Slepian</a:t>
            </a:r>
            <a:r>
              <a:rPr lang="en-GB" dirty="0"/>
              <a:t> functions?</a:t>
            </a:r>
          </a:p>
        </p:txBody>
      </p:sp>
      <p:sp>
        <p:nvSpPr>
          <p:cNvPr id="5" name="Flowchart: Alternate Process 4">
            <a:hlinkClick r:id="rId4" action="ppaction://hlinksldjump"/>
          </p:cNvPr>
          <p:cNvSpPr/>
          <p:nvPr/>
        </p:nvSpPr>
        <p:spPr>
          <a:xfrm>
            <a:off x="176166" y="2826266"/>
            <a:ext cx="3463637" cy="587087"/>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How do you invert from magnetic data to core flow data? </a:t>
            </a:r>
          </a:p>
        </p:txBody>
      </p:sp>
      <p:sp>
        <p:nvSpPr>
          <p:cNvPr id="6" name="Flowchart: Alternate Process 5">
            <a:hlinkClick r:id="rId5" action="ppaction://hlinksldjump"/>
          </p:cNvPr>
          <p:cNvSpPr/>
          <p:nvPr/>
        </p:nvSpPr>
        <p:spPr>
          <a:xfrm>
            <a:off x="176163" y="3509715"/>
            <a:ext cx="3463637" cy="3491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What are virtual observatories?</a:t>
            </a:r>
          </a:p>
        </p:txBody>
      </p:sp>
      <p:sp>
        <p:nvSpPr>
          <p:cNvPr id="7" name="Flowchart: Alternate Process 6">
            <a:hlinkClick r:id="rId6" action="ppaction://hlinksldjump"/>
          </p:cNvPr>
          <p:cNvSpPr/>
          <p:nvPr/>
        </p:nvSpPr>
        <p:spPr>
          <a:xfrm>
            <a:off x="176165" y="2351437"/>
            <a:ext cx="3463637" cy="380307"/>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What is the aim of the research?</a:t>
            </a:r>
          </a:p>
        </p:txBody>
      </p:sp>
      <p:sp>
        <p:nvSpPr>
          <p:cNvPr id="8" name="Flowchart: Alternate Process 7">
            <a:hlinkClick r:id="rId7" action="ppaction://hlinksldjump"/>
          </p:cNvPr>
          <p:cNvSpPr/>
          <p:nvPr/>
        </p:nvSpPr>
        <p:spPr>
          <a:xfrm>
            <a:off x="176170" y="5277404"/>
            <a:ext cx="3463637" cy="407467"/>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9" name="Flowchart: Alternate Process 8">
            <a:hlinkClick r:id="rId8" action="ppaction://hlinksldjump"/>
          </p:cNvPr>
          <p:cNvSpPr/>
          <p:nvPr/>
        </p:nvSpPr>
        <p:spPr>
          <a:xfrm>
            <a:off x="176171" y="5784626"/>
            <a:ext cx="3463636" cy="40569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10" name="Flowchart: Alternate Process 9">
            <a:hlinkClick r:id="rId9" action="ppaction://hlinksldjump"/>
          </p:cNvPr>
          <p:cNvSpPr/>
          <p:nvPr/>
        </p:nvSpPr>
        <p:spPr>
          <a:xfrm>
            <a:off x="176164" y="4609744"/>
            <a:ext cx="3463637" cy="57402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What is our region of interest? What are LLSVPs?</a:t>
            </a:r>
          </a:p>
        </p:txBody>
      </p:sp>
      <p:sp>
        <p:nvSpPr>
          <p:cNvPr id="11" name="Rectangle 10"/>
          <p:cNvSpPr/>
          <p:nvPr/>
        </p:nvSpPr>
        <p:spPr>
          <a:xfrm>
            <a:off x="136439" y="1740488"/>
            <a:ext cx="3669962" cy="646331"/>
          </a:xfrm>
          <a:prstGeom prst="rect">
            <a:avLst/>
          </a:prstGeom>
        </p:spPr>
        <p:txBody>
          <a:bodyPr wrap="square">
            <a:spAutoFit/>
          </a:bodyPr>
          <a:lstStyle/>
          <a:p>
            <a:pPr algn="ctr"/>
            <a:r>
              <a:rPr lang="en-GB" sz="1200" dirty="0">
                <a:latin typeface="Calibri "/>
              </a:rPr>
              <a:t>This </a:t>
            </a:r>
            <a:r>
              <a:rPr lang="en-GB" sz="1200" dirty="0" err="1">
                <a:latin typeface="Calibri "/>
              </a:rPr>
              <a:t>vPICO</a:t>
            </a:r>
            <a:r>
              <a:rPr lang="en-GB" sz="1200" dirty="0">
                <a:latin typeface="Calibri "/>
              </a:rPr>
              <a:t> is best viewed as a ppt show. Press the green buttons to navigate through the poster and ‘Home’ to return to this page</a:t>
            </a:r>
            <a:endParaRPr lang="en-GB" sz="1200" dirty="0"/>
          </a:p>
        </p:txBody>
      </p:sp>
      <p:pic>
        <p:nvPicPr>
          <p:cNvPr id="12" name="Picture 11">
            <a:extLst>
              <a:ext uri="{FF2B5EF4-FFF2-40B4-BE49-F238E27FC236}">
                <a16:creationId xmlns:a16="http://schemas.microsoft.com/office/drawing/2014/main" id="{6D495B58-058A-4600-9BB0-A8905E0E90BA}"/>
              </a:ext>
            </a:extLst>
          </p:cNvPr>
          <p:cNvPicPr>
            <a:picLocks noChangeAspect="1"/>
          </p:cNvPicPr>
          <p:nvPr/>
        </p:nvPicPr>
        <p:blipFill>
          <a:blip r:embed="rId10"/>
          <a:stretch>
            <a:fillRect/>
          </a:stretch>
        </p:blipFill>
        <p:spPr>
          <a:xfrm>
            <a:off x="8018468" y="6190320"/>
            <a:ext cx="857577" cy="598310"/>
          </a:xfrm>
          <a:prstGeom prst="rect">
            <a:avLst/>
          </a:prstGeom>
        </p:spPr>
      </p:pic>
      <p:pic>
        <p:nvPicPr>
          <p:cNvPr id="13" name="Picture 12">
            <a:extLst>
              <a:ext uri="{FF2B5EF4-FFF2-40B4-BE49-F238E27FC236}">
                <a16:creationId xmlns:a16="http://schemas.microsoft.com/office/drawing/2014/main" id="{26419B84-9128-4B57-B852-613F8B76635E}"/>
              </a:ext>
            </a:extLst>
          </p:cNvPr>
          <p:cNvPicPr>
            <a:picLocks noChangeAspect="1"/>
          </p:cNvPicPr>
          <p:nvPr/>
        </p:nvPicPr>
        <p:blipFill rotWithShape="1">
          <a:blip r:embed="rId11"/>
          <a:srcRect l="11207" t="5218" r="9483" b="9037"/>
          <a:stretch/>
        </p:blipFill>
        <p:spPr>
          <a:xfrm>
            <a:off x="8956430" y="6104033"/>
            <a:ext cx="749892" cy="753967"/>
          </a:xfrm>
          <a:prstGeom prst="rect">
            <a:avLst/>
          </a:prstGeom>
        </p:spPr>
      </p:pic>
      <p:pic>
        <p:nvPicPr>
          <p:cNvPr id="14" name="Picture 2" descr="https://www.underconsideration.com/brandnew/archives/british_geological_survey_logo.png">
            <a:extLst>
              <a:ext uri="{FF2B5EF4-FFF2-40B4-BE49-F238E27FC236}">
                <a16:creationId xmlns:a16="http://schemas.microsoft.com/office/drawing/2014/main" id="{69DE8F0B-E063-426C-8C9E-4B1A3AF7D315}"/>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56161"/>
          <a:stretch/>
        </p:blipFill>
        <p:spPr bwMode="auto">
          <a:xfrm>
            <a:off x="9720032" y="6151052"/>
            <a:ext cx="690352" cy="6599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3D6A53B-1895-4BEC-8987-DC18DBC56B4D}"/>
              </a:ext>
            </a:extLst>
          </p:cNvPr>
          <p:cNvSpPr txBox="1"/>
          <p:nvPr/>
        </p:nvSpPr>
        <p:spPr>
          <a:xfrm>
            <a:off x="10542263" y="6340282"/>
            <a:ext cx="2166880" cy="501676"/>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effectLst/>
                <a:uLnTx/>
                <a:uFillTx/>
                <a:latin typeface="Calibri" panose="020F0502020204030204"/>
                <a:ea typeface="+mn-ea"/>
                <a:cs typeface="+mn-cs"/>
                <a:hlinkClick r:id="rId13"/>
              </a:rPr>
              <a:t>h.f.rogers@sms.ed.ac.uk</a:t>
            </a: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effectLst/>
                <a:uLnTx/>
                <a:uFillTx/>
                <a:latin typeface="Calibri" panose="020F0502020204030204"/>
                <a:ea typeface="+mn-ea"/>
                <a:cs typeface="+mn-cs"/>
              </a:rPr>
              <a:t>Hannah_Rogers94</a:t>
            </a:r>
          </a:p>
        </p:txBody>
      </p:sp>
      <p:pic>
        <p:nvPicPr>
          <p:cNvPr id="16" name="Picture 15">
            <a:extLst>
              <a:ext uri="{FF2B5EF4-FFF2-40B4-BE49-F238E27FC236}">
                <a16:creationId xmlns:a16="http://schemas.microsoft.com/office/drawing/2014/main" id="{DBA21106-7BA9-48AC-A465-BEFA7E77F4E0}"/>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0391713" y="6641821"/>
            <a:ext cx="177049" cy="144000"/>
          </a:xfrm>
          <a:prstGeom prst="rect">
            <a:avLst/>
          </a:prstGeom>
        </p:spPr>
      </p:pic>
      <p:pic>
        <p:nvPicPr>
          <p:cNvPr id="17" name="Graphic 19" descr="Email">
            <a:extLst>
              <a:ext uri="{FF2B5EF4-FFF2-40B4-BE49-F238E27FC236}">
                <a16:creationId xmlns:a16="http://schemas.microsoft.com/office/drawing/2014/main" id="{6CB11992-20F2-464B-89DD-15AE3BEA231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00859" y="6368707"/>
            <a:ext cx="180000" cy="180000"/>
          </a:xfrm>
          <a:prstGeom prst="rect">
            <a:avLst/>
          </a:prstGeom>
        </p:spPr>
      </p:pic>
      <p:sp>
        <p:nvSpPr>
          <p:cNvPr id="18" name="Flowchart: Alternate Process 17">
            <a:hlinkClick r:id="rId17" action="ppaction://hlinksldjump"/>
            <a:extLst>
              <a:ext uri="{FF2B5EF4-FFF2-40B4-BE49-F238E27FC236}">
                <a16:creationId xmlns:a16="http://schemas.microsoft.com/office/drawing/2014/main" id="{46D2A476-3326-40A0-A3B2-E01360A0A14F}"/>
              </a:ext>
            </a:extLst>
          </p:cNvPr>
          <p:cNvSpPr/>
          <p:nvPr/>
        </p:nvSpPr>
        <p:spPr>
          <a:xfrm>
            <a:off x="10804051" y="5868339"/>
            <a:ext cx="1286757" cy="40569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References</a:t>
            </a:r>
          </a:p>
        </p:txBody>
      </p:sp>
      <p:pic>
        <p:nvPicPr>
          <p:cNvPr id="21" name="Picture 20">
            <a:extLst>
              <a:ext uri="{FF2B5EF4-FFF2-40B4-BE49-F238E27FC236}">
                <a16:creationId xmlns:a16="http://schemas.microsoft.com/office/drawing/2014/main" id="{4B7C9E82-3B51-4E8A-B507-E296774E2078}"/>
              </a:ext>
            </a:extLst>
          </p:cNvPr>
          <p:cNvPicPr>
            <a:picLocks noChangeAspect="1"/>
          </p:cNvPicPr>
          <p:nvPr/>
        </p:nvPicPr>
        <p:blipFill rotWithShape="1">
          <a:blip r:embed="rId18">
            <a:clrChange>
              <a:clrFrom>
                <a:srgbClr val="FFFFFF"/>
              </a:clrFrom>
              <a:clrTo>
                <a:srgbClr val="FFFFFF">
                  <a:alpha val="0"/>
                </a:srgbClr>
              </a:clrTo>
            </a:clrChange>
          </a:blip>
          <a:srcRect r="13857"/>
          <a:stretch/>
        </p:blipFill>
        <p:spPr>
          <a:xfrm>
            <a:off x="3814041" y="1917809"/>
            <a:ext cx="4563899" cy="2376000"/>
          </a:xfrm>
          <a:prstGeom prst="rect">
            <a:avLst/>
          </a:prstGeom>
        </p:spPr>
      </p:pic>
      <p:pic>
        <p:nvPicPr>
          <p:cNvPr id="22" name="Picture 21">
            <a:extLst>
              <a:ext uri="{FF2B5EF4-FFF2-40B4-BE49-F238E27FC236}">
                <a16:creationId xmlns:a16="http://schemas.microsoft.com/office/drawing/2014/main" id="{C94AFB6A-F4AE-4A44-A733-C390ED16F3D8}"/>
              </a:ext>
            </a:extLst>
          </p:cNvPr>
          <p:cNvPicPr>
            <a:picLocks noChangeAspect="1"/>
          </p:cNvPicPr>
          <p:nvPr/>
        </p:nvPicPr>
        <p:blipFill rotWithShape="1">
          <a:blip r:embed="rId19">
            <a:clrChange>
              <a:clrFrom>
                <a:srgbClr val="FFFFFF"/>
              </a:clrFrom>
              <a:clrTo>
                <a:srgbClr val="FFFFFF">
                  <a:alpha val="0"/>
                </a:srgbClr>
              </a:clrTo>
            </a:clrChange>
          </a:blip>
          <a:srcRect r="14047"/>
          <a:stretch/>
        </p:blipFill>
        <p:spPr>
          <a:xfrm>
            <a:off x="7127817" y="3740216"/>
            <a:ext cx="4553843" cy="2376000"/>
          </a:xfrm>
          <a:prstGeom prst="rect">
            <a:avLst/>
          </a:prstGeom>
        </p:spPr>
      </p:pic>
      <p:sp>
        <p:nvSpPr>
          <p:cNvPr id="24" name="Arrow: Bent 23">
            <a:extLst>
              <a:ext uri="{FF2B5EF4-FFF2-40B4-BE49-F238E27FC236}">
                <a16:creationId xmlns:a16="http://schemas.microsoft.com/office/drawing/2014/main" id="{968FC56C-BDDD-4CA5-AE95-B4948803557F}"/>
              </a:ext>
            </a:extLst>
          </p:cNvPr>
          <p:cNvSpPr/>
          <p:nvPr/>
        </p:nvSpPr>
        <p:spPr>
          <a:xfrm rot="5400000">
            <a:off x="8784671" y="2453231"/>
            <a:ext cx="879114" cy="1611144"/>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E304C411-3AFF-47D0-80E3-77530210B908}"/>
              </a:ext>
            </a:extLst>
          </p:cNvPr>
          <p:cNvSpPr/>
          <p:nvPr/>
        </p:nvSpPr>
        <p:spPr>
          <a:xfrm>
            <a:off x="9921955" y="2261719"/>
            <a:ext cx="2093879" cy="1169551"/>
          </a:xfrm>
          <a:prstGeom prst="rect">
            <a:avLst/>
          </a:prstGeom>
        </p:spPr>
        <p:txBody>
          <a:bodyPr wrap="square">
            <a:spAutoFit/>
          </a:bodyPr>
          <a:lstStyle/>
          <a:p>
            <a:pPr algn="ctr"/>
            <a:r>
              <a:rPr lang="en-GB" sz="1400" dirty="0">
                <a:solidFill>
                  <a:schemeClr val="accent6">
                    <a:lumMod val="50000"/>
                  </a:schemeClr>
                </a:solidFill>
                <a:latin typeface="Calibri "/>
              </a:rPr>
              <a:t>Slepian separation for secular variation outside the LLSVP region at core-mantle boundary</a:t>
            </a:r>
            <a:endParaRPr lang="en-GB" sz="1400" dirty="0">
              <a:solidFill>
                <a:schemeClr val="accent6">
                  <a:lumMod val="50000"/>
                </a:schemeClr>
              </a:solidFill>
            </a:endParaRPr>
          </a:p>
        </p:txBody>
      </p:sp>
    </p:spTree>
    <p:extLst>
      <p:ext uri="{BB962C8B-B14F-4D97-AF65-F5344CB8AC3E}">
        <p14:creationId xmlns:p14="http://schemas.microsoft.com/office/powerpoint/2010/main" val="2693118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4" y="3609270"/>
            <a:ext cx="5851126" cy="646331"/>
          </a:xfrm>
          <a:prstGeom prst="rect">
            <a:avLst/>
          </a:prstGeom>
          <a:noFill/>
        </p:spPr>
        <p:txBody>
          <a:bodyPr wrap="square" rtlCol="0">
            <a:spAutoFit/>
          </a:bodyPr>
          <a:lstStyle/>
          <a:p>
            <a:pPr algn="ctr"/>
            <a:r>
              <a:rPr lang="en-GB" sz="3600" dirty="0">
                <a:solidFill>
                  <a:schemeClr val="accent6">
                    <a:lumMod val="75000"/>
                  </a:schemeClr>
                </a:solidFill>
              </a:rPr>
              <a:t>MAIN FINDINGS</a:t>
            </a:r>
          </a:p>
        </p:txBody>
      </p:sp>
      <p:sp>
        <p:nvSpPr>
          <p:cNvPr id="22" name="Flowchart: Alternate Process 21">
            <a:hlinkClick r:id="rId2"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3" name="Flowchart: Alternate Process 22">
            <a:hlinkClick r:id="rId3"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4" name="Flowchart: Alternate Process 23">
            <a:hlinkClick r:id="rId4"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5" name="Flowchart: Alternate Process 24">
            <a:hlinkClick r:id="rId5"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26" name="Flowchart: Alternate Process 25">
            <a:hlinkClick r:id="rId6"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27" name="Flowchart: Alternate Process 26">
            <a:hlinkClick r:id="rId7"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28" name="Flowchart: Alternate Process 27">
            <a:hlinkClick r:id="rId8"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29" name="Flowchart: Alternate Process 28">
            <a:hlinkClick r:id="rId9"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3" name="Picture 2">
            <a:extLst>
              <a:ext uri="{FF2B5EF4-FFF2-40B4-BE49-F238E27FC236}">
                <a16:creationId xmlns:a16="http://schemas.microsoft.com/office/drawing/2014/main" id="{928C5CEB-6028-4962-BB11-71FC99737CBD}"/>
              </a:ext>
            </a:extLst>
          </p:cNvPr>
          <p:cNvPicPr>
            <a:picLocks noChangeAspect="1"/>
          </p:cNvPicPr>
          <p:nvPr/>
        </p:nvPicPr>
        <p:blipFill rotWithShape="1">
          <a:blip r:embed="rId10"/>
          <a:srcRect r="12508"/>
          <a:stretch/>
        </p:blipFill>
        <p:spPr>
          <a:xfrm>
            <a:off x="2683367" y="1235172"/>
            <a:ext cx="4609388" cy="2302555"/>
          </a:xfrm>
          <a:prstGeom prst="rect">
            <a:avLst/>
          </a:prstGeom>
        </p:spPr>
      </p:pic>
      <p:pic>
        <p:nvPicPr>
          <p:cNvPr id="5" name="Picture 4">
            <a:extLst>
              <a:ext uri="{FF2B5EF4-FFF2-40B4-BE49-F238E27FC236}">
                <a16:creationId xmlns:a16="http://schemas.microsoft.com/office/drawing/2014/main" id="{017A964A-9EA1-40B5-B326-AB4CFBD61768}"/>
              </a:ext>
            </a:extLst>
          </p:cNvPr>
          <p:cNvPicPr>
            <a:picLocks noChangeAspect="1"/>
          </p:cNvPicPr>
          <p:nvPr/>
        </p:nvPicPr>
        <p:blipFill rotWithShape="1">
          <a:blip r:embed="rId11"/>
          <a:srcRect r="12562"/>
          <a:stretch/>
        </p:blipFill>
        <p:spPr>
          <a:xfrm>
            <a:off x="7590040" y="1235172"/>
            <a:ext cx="4609388" cy="2304000"/>
          </a:xfrm>
          <a:prstGeom prst="rect">
            <a:avLst/>
          </a:prstGeom>
        </p:spPr>
      </p:pic>
      <p:pic>
        <p:nvPicPr>
          <p:cNvPr id="9" name="Picture 8">
            <a:extLst>
              <a:ext uri="{FF2B5EF4-FFF2-40B4-BE49-F238E27FC236}">
                <a16:creationId xmlns:a16="http://schemas.microsoft.com/office/drawing/2014/main" id="{F629D7A7-F3CC-4FB9-B69A-2C3F96AC56E1}"/>
              </a:ext>
            </a:extLst>
          </p:cNvPr>
          <p:cNvPicPr>
            <a:picLocks noChangeAspect="1"/>
          </p:cNvPicPr>
          <p:nvPr/>
        </p:nvPicPr>
        <p:blipFill rotWithShape="1">
          <a:blip r:embed="rId12"/>
          <a:srcRect r="12562"/>
          <a:stretch/>
        </p:blipFill>
        <p:spPr>
          <a:xfrm>
            <a:off x="7590040" y="3924507"/>
            <a:ext cx="4609388" cy="2304000"/>
          </a:xfrm>
          <a:prstGeom prst="rect">
            <a:avLst/>
          </a:prstGeom>
        </p:spPr>
      </p:pic>
      <p:pic>
        <p:nvPicPr>
          <p:cNvPr id="11" name="Picture 10">
            <a:extLst>
              <a:ext uri="{FF2B5EF4-FFF2-40B4-BE49-F238E27FC236}">
                <a16:creationId xmlns:a16="http://schemas.microsoft.com/office/drawing/2014/main" id="{8D20983C-2C2F-4B4F-A7EB-E3D0ECB17E8C}"/>
              </a:ext>
            </a:extLst>
          </p:cNvPr>
          <p:cNvPicPr>
            <a:picLocks noChangeAspect="1"/>
          </p:cNvPicPr>
          <p:nvPr/>
        </p:nvPicPr>
        <p:blipFill rotWithShape="1">
          <a:blip r:embed="rId13"/>
          <a:srcRect r="12562"/>
          <a:stretch/>
        </p:blipFill>
        <p:spPr>
          <a:xfrm>
            <a:off x="2683367" y="3924507"/>
            <a:ext cx="4609388" cy="2304000"/>
          </a:xfrm>
          <a:prstGeom prst="rect">
            <a:avLst/>
          </a:prstGeom>
        </p:spPr>
      </p:pic>
      <p:sp>
        <p:nvSpPr>
          <p:cNvPr id="13" name="Arrow: Right 12">
            <a:extLst>
              <a:ext uri="{FF2B5EF4-FFF2-40B4-BE49-F238E27FC236}">
                <a16:creationId xmlns:a16="http://schemas.microsoft.com/office/drawing/2014/main" id="{0ADC7233-1767-4405-85E7-106759B4D656}"/>
              </a:ext>
            </a:extLst>
          </p:cNvPr>
          <p:cNvSpPr/>
          <p:nvPr/>
        </p:nvSpPr>
        <p:spPr>
          <a:xfrm>
            <a:off x="7181424" y="2189005"/>
            <a:ext cx="448680" cy="39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7B609D3E-87CF-4787-9E2F-F8CBB7D448D9}"/>
              </a:ext>
            </a:extLst>
          </p:cNvPr>
          <p:cNvPicPr>
            <a:picLocks noChangeAspect="1"/>
          </p:cNvPicPr>
          <p:nvPr/>
        </p:nvPicPr>
        <p:blipFill rotWithShape="1">
          <a:blip r:embed="rId10"/>
          <a:srcRect l="87732"/>
          <a:stretch/>
        </p:blipFill>
        <p:spPr>
          <a:xfrm rot="16200000">
            <a:off x="7182750" y="5360934"/>
            <a:ext cx="646332" cy="2302555"/>
          </a:xfrm>
          <a:prstGeom prst="rect">
            <a:avLst/>
          </a:prstGeom>
        </p:spPr>
      </p:pic>
      <p:sp>
        <p:nvSpPr>
          <p:cNvPr id="31" name="Arrow: Right 30">
            <a:extLst>
              <a:ext uri="{FF2B5EF4-FFF2-40B4-BE49-F238E27FC236}">
                <a16:creationId xmlns:a16="http://schemas.microsoft.com/office/drawing/2014/main" id="{1D95F8BC-B342-4316-84DE-DBD6A4F86388}"/>
              </a:ext>
            </a:extLst>
          </p:cNvPr>
          <p:cNvSpPr/>
          <p:nvPr/>
        </p:nvSpPr>
        <p:spPr>
          <a:xfrm rot="5400000">
            <a:off x="4734606" y="3533673"/>
            <a:ext cx="448680" cy="39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703A8C3F-BF88-47F0-A129-C097785C19FC}"/>
              </a:ext>
            </a:extLst>
          </p:cNvPr>
          <p:cNvSpPr/>
          <p:nvPr/>
        </p:nvSpPr>
        <p:spPr>
          <a:xfrm rot="5400000">
            <a:off x="9670394" y="3502723"/>
            <a:ext cx="448680" cy="39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49B460A9-1151-46B0-8863-52023D270798}"/>
              </a:ext>
            </a:extLst>
          </p:cNvPr>
          <p:cNvSpPr/>
          <p:nvPr/>
        </p:nvSpPr>
        <p:spPr>
          <a:xfrm>
            <a:off x="7181424" y="4879063"/>
            <a:ext cx="448680" cy="39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C22833E-D0F4-4028-8064-4C2AB2A38F77}"/>
              </a:ext>
            </a:extLst>
          </p:cNvPr>
          <p:cNvSpPr/>
          <p:nvPr/>
        </p:nvSpPr>
        <p:spPr>
          <a:xfrm>
            <a:off x="6802911" y="5676544"/>
            <a:ext cx="1406010" cy="646331"/>
          </a:xfrm>
          <a:prstGeom prst="rect">
            <a:avLst/>
          </a:prstGeom>
        </p:spPr>
        <p:txBody>
          <a:bodyPr wrap="square">
            <a:spAutoFit/>
          </a:bodyPr>
          <a:lstStyle/>
          <a:p>
            <a:pPr algn="ctr"/>
            <a:r>
              <a:rPr lang="en-GB" sz="1200" dirty="0"/>
              <a:t>Radial SV at Earth surface height (</a:t>
            </a:r>
            <a:r>
              <a:rPr lang="en-GB" sz="1200" dirty="0" err="1"/>
              <a:t>nT</a:t>
            </a:r>
            <a:r>
              <a:rPr lang="en-GB" sz="1200" dirty="0"/>
              <a:t>/year)</a:t>
            </a:r>
          </a:p>
        </p:txBody>
      </p:sp>
      <p:sp>
        <p:nvSpPr>
          <p:cNvPr id="35" name="Rectangle 34">
            <a:extLst>
              <a:ext uri="{FF2B5EF4-FFF2-40B4-BE49-F238E27FC236}">
                <a16:creationId xmlns:a16="http://schemas.microsoft.com/office/drawing/2014/main" id="{287AD44D-F819-4FF8-B09C-0C8D3A58B9CA}"/>
              </a:ext>
            </a:extLst>
          </p:cNvPr>
          <p:cNvSpPr/>
          <p:nvPr/>
        </p:nvSpPr>
        <p:spPr>
          <a:xfrm>
            <a:off x="522275" y="1144779"/>
            <a:ext cx="2257546" cy="5509200"/>
          </a:xfrm>
          <a:prstGeom prst="rect">
            <a:avLst/>
          </a:prstGeom>
        </p:spPr>
        <p:txBody>
          <a:bodyPr wrap="square">
            <a:spAutoFit/>
          </a:bodyPr>
          <a:lstStyle/>
          <a:p>
            <a:r>
              <a:rPr lang="en-GB" sz="1600" dirty="0"/>
              <a:t>We have achieved a separation of the radial component of SV at the height of Earth’s surface.</a:t>
            </a:r>
          </a:p>
          <a:p>
            <a:endParaRPr lang="en-GB" sz="1200" dirty="0"/>
          </a:p>
          <a:p>
            <a:r>
              <a:rPr lang="en-GB" sz="1600" dirty="0"/>
              <a:t>The main features of the input are recreated in the separated results but seem to be of greater intensity compared to the input. This is indicative of a scaling issue.</a:t>
            </a:r>
          </a:p>
          <a:p>
            <a:endParaRPr lang="en-GB" sz="1200" dirty="0"/>
          </a:p>
          <a:p>
            <a:r>
              <a:rPr lang="en-GB" sz="1600" dirty="0"/>
              <a:t>The separation has not managed to capture the SV in the south eastern lobe of the African LLSVP, beneath the Indian Ocean, suggesting the region shape is a limiting factor</a:t>
            </a:r>
          </a:p>
        </p:txBody>
      </p:sp>
      <p:sp>
        <p:nvSpPr>
          <p:cNvPr id="16" name="TextBox 15">
            <a:extLst>
              <a:ext uri="{FF2B5EF4-FFF2-40B4-BE49-F238E27FC236}">
                <a16:creationId xmlns:a16="http://schemas.microsoft.com/office/drawing/2014/main" id="{D1A14985-7803-4166-9311-EA4BDA1FD0AD}"/>
              </a:ext>
            </a:extLst>
          </p:cNvPr>
          <p:cNvSpPr txBox="1"/>
          <p:nvPr/>
        </p:nvSpPr>
        <p:spPr>
          <a:xfrm>
            <a:off x="2892829" y="1153301"/>
            <a:ext cx="1504602" cy="369332"/>
          </a:xfrm>
          <a:prstGeom prst="rect">
            <a:avLst/>
          </a:prstGeom>
          <a:noFill/>
        </p:spPr>
        <p:txBody>
          <a:bodyPr wrap="square" rtlCol="0">
            <a:spAutoFit/>
          </a:bodyPr>
          <a:lstStyle/>
          <a:p>
            <a:r>
              <a:rPr lang="en-GB" dirty="0">
                <a:solidFill>
                  <a:schemeClr val="accent6">
                    <a:lumMod val="50000"/>
                  </a:schemeClr>
                </a:solidFill>
              </a:rPr>
              <a:t>Input</a:t>
            </a:r>
          </a:p>
        </p:txBody>
      </p:sp>
      <p:sp>
        <p:nvSpPr>
          <p:cNvPr id="36" name="TextBox 35">
            <a:extLst>
              <a:ext uri="{FF2B5EF4-FFF2-40B4-BE49-F238E27FC236}">
                <a16:creationId xmlns:a16="http://schemas.microsoft.com/office/drawing/2014/main" id="{27D6E01B-D18F-46A8-9DB7-11FD8B9CC91C}"/>
              </a:ext>
            </a:extLst>
          </p:cNvPr>
          <p:cNvSpPr txBox="1"/>
          <p:nvPr/>
        </p:nvSpPr>
        <p:spPr>
          <a:xfrm>
            <a:off x="7225113" y="1153301"/>
            <a:ext cx="1504602" cy="369332"/>
          </a:xfrm>
          <a:prstGeom prst="rect">
            <a:avLst/>
          </a:prstGeom>
          <a:noFill/>
        </p:spPr>
        <p:txBody>
          <a:bodyPr wrap="square" rtlCol="0">
            <a:spAutoFit/>
          </a:bodyPr>
          <a:lstStyle/>
          <a:p>
            <a:r>
              <a:rPr lang="en-GB" dirty="0">
                <a:solidFill>
                  <a:schemeClr val="accent6">
                    <a:lumMod val="50000"/>
                  </a:schemeClr>
                </a:solidFill>
              </a:rPr>
              <a:t>Inside LLSVPs</a:t>
            </a:r>
          </a:p>
        </p:txBody>
      </p:sp>
      <p:sp>
        <p:nvSpPr>
          <p:cNvPr id="37" name="TextBox 36">
            <a:extLst>
              <a:ext uri="{FF2B5EF4-FFF2-40B4-BE49-F238E27FC236}">
                <a16:creationId xmlns:a16="http://schemas.microsoft.com/office/drawing/2014/main" id="{B982CA54-077E-4D04-8824-45DC0B563BCD}"/>
              </a:ext>
            </a:extLst>
          </p:cNvPr>
          <p:cNvSpPr txBox="1"/>
          <p:nvPr/>
        </p:nvSpPr>
        <p:spPr>
          <a:xfrm>
            <a:off x="2806933" y="3670469"/>
            <a:ext cx="1590497" cy="369332"/>
          </a:xfrm>
          <a:prstGeom prst="rect">
            <a:avLst/>
          </a:prstGeom>
          <a:noFill/>
        </p:spPr>
        <p:txBody>
          <a:bodyPr wrap="square" rtlCol="0">
            <a:spAutoFit/>
          </a:bodyPr>
          <a:lstStyle/>
          <a:p>
            <a:r>
              <a:rPr lang="en-GB" dirty="0">
                <a:solidFill>
                  <a:schemeClr val="accent6">
                    <a:lumMod val="50000"/>
                  </a:schemeClr>
                </a:solidFill>
              </a:rPr>
              <a:t>Outside LLSVPs</a:t>
            </a:r>
          </a:p>
        </p:txBody>
      </p:sp>
      <p:sp>
        <p:nvSpPr>
          <p:cNvPr id="38" name="TextBox 37">
            <a:extLst>
              <a:ext uri="{FF2B5EF4-FFF2-40B4-BE49-F238E27FC236}">
                <a16:creationId xmlns:a16="http://schemas.microsoft.com/office/drawing/2014/main" id="{BDEDA406-1AED-453C-9A9F-7DF5D01991AE}"/>
              </a:ext>
            </a:extLst>
          </p:cNvPr>
          <p:cNvSpPr txBox="1"/>
          <p:nvPr/>
        </p:nvSpPr>
        <p:spPr>
          <a:xfrm>
            <a:off x="7405764" y="3609269"/>
            <a:ext cx="1590497" cy="646331"/>
          </a:xfrm>
          <a:prstGeom prst="rect">
            <a:avLst/>
          </a:prstGeom>
          <a:noFill/>
        </p:spPr>
        <p:txBody>
          <a:bodyPr wrap="square" rtlCol="0">
            <a:spAutoFit/>
          </a:bodyPr>
          <a:lstStyle/>
          <a:p>
            <a:r>
              <a:rPr lang="en-GB" dirty="0">
                <a:solidFill>
                  <a:schemeClr val="accent6">
                    <a:lumMod val="50000"/>
                  </a:schemeClr>
                </a:solidFill>
              </a:rPr>
              <a:t>Sum of separation</a:t>
            </a:r>
          </a:p>
        </p:txBody>
      </p:sp>
      <p:sp>
        <p:nvSpPr>
          <p:cNvPr id="39" name="Arrow: Right 38">
            <a:hlinkClick r:id="" action="ppaction://hlinkshowjump?jump=nextslide"/>
            <a:extLst>
              <a:ext uri="{FF2B5EF4-FFF2-40B4-BE49-F238E27FC236}">
                <a16:creationId xmlns:a16="http://schemas.microsoft.com/office/drawing/2014/main" id="{70F58DD5-21C7-44DC-9920-77B8089D74F0}"/>
              </a:ext>
            </a:extLst>
          </p:cNvPr>
          <p:cNvSpPr/>
          <p:nvPr/>
        </p:nvSpPr>
        <p:spPr>
          <a:xfrm>
            <a:off x="1822675" y="6340216"/>
            <a:ext cx="1078543" cy="385146"/>
          </a:xfrm>
          <a:prstGeom prst="rightArrow">
            <a:avLst>
              <a:gd name="adj1" fmla="val 53768"/>
              <a:gd name="adj2" fmla="val 650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Next</a:t>
            </a:r>
          </a:p>
        </p:txBody>
      </p:sp>
    </p:spTree>
    <p:extLst>
      <p:ext uri="{BB962C8B-B14F-4D97-AF65-F5344CB8AC3E}">
        <p14:creationId xmlns:p14="http://schemas.microsoft.com/office/powerpoint/2010/main" val="182130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4" y="3609270"/>
            <a:ext cx="5851126" cy="646331"/>
          </a:xfrm>
          <a:prstGeom prst="rect">
            <a:avLst/>
          </a:prstGeom>
          <a:noFill/>
        </p:spPr>
        <p:txBody>
          <a:bodyPr wrap="square" rtlCol="0">
            <a:spAutoFit/>
          </a:bodyPr>
          <a:lstStyle/>
          <a:p>
            <a:pPr algn="ctr"/>
            <a:r>
              <a:rPr lang="en-GB" sz="3600" dirty="0">
                <a:solidFill>
                  <a:schemeClr val="accent6">
                    <a:lumMod val="75000"/>
                  </a:schemeClr>
                </a:solidFill>
              </a:rPr>
              <a:t>MAIN FINDINGS</a:t>
            </a:r>
          </a:p>
        </p:txBody>
      </p:sp>
      <p:sp>
        <p:nvSpPr>
          <p:cNvPr id="22" name="Flowchart: Alternate Process 21">
            <a:hlinkClick r:id="rId2"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3" name="Flowchart: Alternate Process 22">
            <a:hlinkClick r:id="rId3"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4" name="Flowchart: Alternate Process 23">
            <a:hlinkClick r:id="rId4"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5" name="Flowchart: Alternate Process 24">
            <a:hlinkClick r:id="rId5"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26" name="Flowchart: Alternate Process 25">
            <a:hlinkClick r:id="rId6"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27" name="Flowchart: Alternate Process 26">
            <a:hlinkClick r:id="rId7"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28" name="Flowchart: Alternate Process 27">
            <a:hlinkClick r:id="rId8"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29" name="Flowchart: Alternate Process 28">
            <a:hlinkClick r:id="rId9"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11" name="Picture 10">
            <a:extLst>
              <a:ext uri="{FF2B5EF4-FFF2-40B4-BE49-F238E27FC236}">
                <a16:creationId xmlns:a16="http://schemas.microsoft.com/office/drawing/2014/main" id="{E3014844-6AE7-4009-9529-7C06AA7ABF62}"/>
              </a:ext>
            </a:extLst>
          </p:cNvPr>
          <p:cNvPicPr>
            <a:picLocks noChangeAspect="1"/>
          </p:cNvPicPr>
          <p:nvPr/>
        </p:nvPicPr>
        <p:blipFill rotWithShape="1">
          <a:blip r:embed="rId10"/>
          <a:srcRect r="13736"/>
          <a:stretch/>
        </p:blipFill>
        <p:spPr>
          <a:xfrm>
            <a:off x="2723779" y="3858882"/>
            <a:ext cx="4570301" cy="2376000"/>
          </a:xfrm>
          <a:prstGeom prst="rect">
            <a:avLst/>
          </a:prstGeom>
        </p:spPr>
      </p:pic>
      <p:pic>
        <p:nvPicPr>
          <p:cNvPr id="30" name="Picture 29">
            <a:extLst>
              <a:ext uri="{FF2B5EF4-FFF2-40B4-BE49-F238E27FC236}">
                <a16:creationId xmlns:a16="http://schemas.microsoft.com/office/drawing/2014/main" id="{F19A2C7C-6A3B-4B0F-8DF2-5EFA8A674930}"/>
              </a:ext>
            </a:extLst>
          </p:cNvPr>
          <p:cNvPicPr>
            <a:picLocks noChangeAspect="1"/>
          </p:cNvPicPr>
          <p:nvPr/>
        </p:nvPicPr>
        <p:blipFill rotWithShape="1">
          <a:blip r:embed="rId11"/>
          <a:srcRect l="85428"/>
          <a:stretch/>
        </p:blipFill>
        <p:spPr>
          <a:xfrm rot="16200000">
            <a:off x="7073898" y="5331692"/>
            <a:ext cx="748615" cy="2304000"/>
          </a:xfrm>
          <a:prstGeom prst="rect">
            <a:avLst/>
          </a:prstGeom>
        </p:spPr>
      </p:pic>
      <p:pic>
        <p:nvPicPr>
          <p:cNvPr id="31" name="Picture 30">
            <a:extLst>
              <a:ext uri="{FF2B5EF4-FFF2-40B4-BE49-F238E27FC236}">
                <a16:creationId xmlns:a16="http://schemas.microsoft.com/office/drawing/2014/main" id="{2C3F3B94-0640-4FCF-B326-368510A33CE4}"/>
              </a:ext>
            </a:extLst>
          </p:cNvPr>
          <p:cNvPicPr>
            <a:picLocks noChangeAspect="1"/>
          </p:cNvPicPr>
          <p:nvPr/>
        </p:nvPicPr>
        <p:blipFill rotWithShape="1">
          <a:blip r:embed="rId11"/>
          <a:srcRect r="13736"/>
          <a:stretch/>
        </p:blipFill>
        <p:spPr>
          <a:xfrm>
            <a:off x="2723779" y="1126302"/>
            <a:ext cx="4570301" cy="2376000"/>
          </a:xfrm>
          <a:prstGeom prst="rect">
            <a:avLst/>
          </a:prstGeom>
        </p:spPr>
      </p:pic>
      <p:pic>
        <p:nvPicPr>
          <p:cNvPr id="32" name="Picture 31">
            <a:extLst>
              <a:ext uri="{FF2B5EF4-FFF2-40B4-BE49-F238E27FC236}">
                <a16:creationId xmlns:a16="http://schemas.microsoft.com/office/drawing/2014/main" id="{EF13BCC2-7FB5-4D10-8E69-C6135B8BDAC4}"/>
              </a:ext>
            </a:extLst>
          </p:cNvPr>
          <p:cNvPicPr>
            <a:picLocks noChangeAspect="1"/>
          </p:cNvPicPr>
          <p:nvPr/>
        </p:nvPicPr>
        <p:blipFill rotWithShape="1">
          <a:blip r:embed="rId12"/>
          <a:srcRect r="13736"/>
          <a:stretch/>
        </p:blipFill>
        <p:spPr>
          <a:xfrm>
            <a:off x="7614429" y="1126302"/>
            <a:ext cx="4570301" cy="2376000"/>
          </a:xfrm>
          <a:prstGeom prst="rect">
            <a:avLst/>
          </a:prstGeom>
        </p:spPr>
      </p:pic>
      <p:pic>
        <p:nvPicPr>
          <p:cNvPr id="33" name="Picture 32">
            <a:extLst>
              <a:ext uri="{FF2B5EF4-FFF2-40B4-BE49-F238E27FC236}">
                <a16:creationId xmlns:a16="http://schemas.microsoft.com/office/drawing/2014/main" id="{953BC67B-EDB4-4A15-B981-5C0E9C5CD984}"/>
              </a:ext>
            </a:extLst>
          </p:cNvPr>
          <p:cNvPicPr>
            <a:picLocks noChangeAspect="1"/>
          </p:cNvPicPr>
          <p:nvPr/>
        </p:nvPicPr>
        <p:blipFill rotWithShape="1">
          <a:blip r:embed="rId13"/>
          <a:srcRect r="13736"/>
          <a:stretch/>
        </p:blipFill>
        <p:spPr>
          <a:xfrm>
            <a:off x="7659205" y="3907832"/>
            <a:ext cx="4570301" cy="2376000"/>
          </a:xfrm>
          <a:prstGeom prst="rect">
            <a:avLst/>
          </a:prstGeom>
        </p:spPr>
      </p:pic>
      <p:sp>
        <p:nvSpPr>
          <p:cNvPr id="34" name="Arrow: Right 33">
            <a:extLst>
              <a:ext uri="{FF2B5EF4-FFF2-40B4-BE49-F238E27FC236}">
                <a16:creationId xmlns:a16="http://schemas.microsoft.com/office/drawing/2014/main" id="{66E83651-833F-4D24-AAB6-D696CC2FDAA9}"/>
              </a:ext>
            </a:extLst>
          </p:cNvPr>
          <p:cNvSpPr/>
          <p:nvPr/>
        </p:nvSpPr>
        <p:spPr>
          <a:xfrm>
            <a:off x="7223866" y="2108383"/>
            <a:ext cx="448680" cy="39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51D5B9F9-BE6F-4BAB-A414-58E58B5F6DBD}"/>
              </a:ext>
            </a:extLst>
          </p:cNvPr>
          <p:cNvSpPr/>
          <p:nvPr/>
        </p:nvSpPr>
        <p:spPr>
          <a:xfrm rot="5400000">
            <a:off x="4778541" y="3484723"/>
            <a:ext cx="448680" cy="39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CAC8C596-9845-4076-B891-E475C7816563}"/>
              </a:ext>
            </a:extLst>
          </p:cNvPr>
          <p:cNvSpPr/>
          <p:nvPr/>
        </p:nvSpPr>
        <p:spPr>
          <a:xfrm rot="5400000">
            <a:off x="9669191" y="3531321"/>
            <a:ext cx="448680" cy="39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698007BF-613F-49FA-9477-98754AA86A17}"/>
              </a:ext>
            </a:extLst>
          </p:cNvPr>
          <p:cNvSpPr/>
          <p:nvPr/>
        </p:nvSpPr>
        <p:spPr>
          <a:xfrm>
            <a:off x="7223866" y="4879063"/>
            <a:ext cx="448680" cy="39488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6D2D3684-EF76-4567-9889-1EC3D9124EE4}"/>
              </a:ext>
            </a:extLst>
          </p:cNvPr>
          <p:cNvSpPr/>
          <p:nvPr/>
        </p:nvSpPr>
        <p:spPr>
          <a:xfrm>
            <a:off x="581606" y="1337967"/>
            <a:ext cx="2245215" cy="4647426"/>
          </a:xfrm>
          <a:prstGeom prst="rect">
            <a:avLst/>
          </a:prstGeom>
        </p:spPr>
        <p:txBody>
          <a:bodyPr wrap="square">
            <a:spAutoFit/>
          </a:bodyPr>
          <a:lstStyle/>
          <a:p>
            <a:r>
              <a:rPr lang="en-GB" sz="1600" dirty="0"/>
              <a:t>We have achieved a separation at the radial component of SV at the CMB but with more leakage compared to the surface.</a:t>
            </a:r>
          </a:p>
          <a:p>
            <a:endParaRPr lang="en-GB" sz="1200" dirty="0"/>
          </a:p>
          <a:p>
            <a:r>
              <a:rPr lang="en-GB" sz="1600" dirty="0"/>
              <a:t>Again, the main features of the input are recreated in the separated maps but are of greater intensity compared to the input. </a:t>
            </a:r>
          </a:p>
          <a:p>
            <a:endParaRPr lang="en-GB" sz="1200" dirty="0"/>
          </a:p>
          <a:p>
            <a:r>
              <a:rPr lang="en-GB" sz="1600" dirty="0"/>
              <a:t>The separation for outside the LLSVP region appears to be better, probably due to its greater area.</a:t>
            </a:r>
          </a:p>
        </p:txBody>
      </p:sp>
      <p:sp>
        <p:nvSpPr>
          <p:cNvPr id="44" name="Arrow: Right 43">
            <a:hlinkClick r:id="" action="ppaction://hlinkshowjump?jump=nextslide"/>
            <a:extLst>
              <a:ext uri="{FF2B5EF4-FFF2-40B4-BE49-F238E27FC236}">
                <a16:creationId xmlns:a16="http://schemas.microsoft.com/office/drawing/2014/main" id="{41D9F8DE-4E7E-426F-8A4A-28AC7E03FA9C}"/>
              </a:ext>
            </a:extLst>
          </p:cNvPr>
          <p:cNvSpPr/>
          <p:nvPr/>
        </p:nvSpPr>
        <p:spPr>
          <a:xfrm>
            <a:off x="1822675" y="6340216"/>
            <a:ext cx="1078543" cy="385146"/>
          </a:xfrm>
          <a:prstGeom prst="rightArrow">
            <a:avLst>
              <a:gd name="adj1" fmla="val 53768"/>
              <a:gd name="adj2" fmla="val 650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Next</a:t>
            </a:r>
          </a:p>
        </p:txBody>
      </p:sp>
      <p:sp>
        <p:nvSpPr>
          <p:cNvPr id="45" name="Arrow: Left 44">
            <a:hlinkClick r:id="" action="ppaction://hlinkshowjump?jump=previousslide"/>
            <a:extLst>
              <a:ext uri="{FF2B5EF4-FFF2-40B4-BE49-F238E27FC236}">
                <a16:creationId xmlns:a16="http://schemas.microsoft.com/office/drawing/2014/main" id="{6D7454C0-0F15-41B7-B28A-1584E5F6AA07}"/>
              </a:ext>
            </a:extLst>
          </p:cNvPr>
          <p:cNvSpPr/>
          <p:nvPr/>
        </p:nvSpPr>
        <p:spPr>
          <a:xfrm>
            <a:off x="553412" y="6334670"/>
            <a:ext cx="1078543" cy="385146"/>
          </a:xfrm>
          <a:prstGeom prst="leftArrow">
            <a:avLst>
              <a:gd name="adj1" fmla="val 61305"/>
              <a:gd name="adj2" fmla="val 6695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Back</a:t>
            </a:r>
          </a:p>
        </p:txBody>
      </p:sp>
      <p:sp>
        <p:nvSpPr>
          <p:cNvPr id="46" name="TextBox 45">
            <a:extLst>
              <a:ext uri="{FF2B5EF4-FFF2-40B4-BE49-F238E27FC236}">
                <a16:creationId xmlns:a16="http://schemas.microsoft.com/office/drawing/2014/main" id="{E894182E-691C-4FCA-B06F-A42BA80ED838}"/>
              </a:ext>
            </a:extLst>
          </p:cNvPr>
          <p:cNvSpPr txBox="1"/>
          <p:nvPr/>
        </p:nvSpPr>
        <p:spPr>
          <a:xfrm>
            <a:off x="2892829" y="1153301"/>
            <a:ext cx="1504602" cy="369332"/>
          </a:xfrm>
          <a:prstGeom prst="rect">
            <a:avLst/>
          </a:prstGeom>
          <a:noFill/>
        </p:spPr>
        <p:txBody>
          <a:bodyPr wrap="square" rtlCol="0">
            <a:spAutoFit/>
          </a:bodyPr>
          <a:lstStyle/>
          <a:p>
            <a:r>
              <a:rPr lang="en-GB" dirty="0">
                <a:solidFill>
                  <a:schemeClr val="accent6">
                    <a:lumMod val="50000"/>
                  </a:schemeClr>
                </a:solidFill>
              </a:rPr>
              <a:t>Input</a:t>
            </a:r>
          </a:p>
        </p:txBody>
      </p:sp>
      <p:sp>
        <p:nvSpPr>
          <p:cNvPr id="47" name="TextBox 46">
            <a:extLst>
              <a:ext uri="{FF2B5EF4-FFF2-40B4-BE49-F238E27FC236}">
                <a16:creationId xmlns:a16="http://schemas.microsoft.com/office/drawing/2014/main" id="{A2CC3119-FC36-407C-9604-1F6995A11C6E}"/>
              </a:ext>
            </a:extLst>
          </p:cNvPr>
          <p:cNvSpPr txBox="1"/>
          <p:nvPr/>
        </p:nvSpPr>
        <p:spPr>
          <a:xfrm>
            <a:off x="7225113" y="1153301"/>
            <a:ext cx="1504602" cy="369332"/>
          </a:xfrm>
          <a:prstGeom prst="rect">
            <a:avLst/>
          </a:prstGeom>
          <a:noFill/>
        </p:spPr>
        <p:txBody>
          <a:bodyPr wrap="square" rtlCol="0">
            <a:spAutoFit/>
          </a:bodyPr>
          <a:lstStyle/>
          <a:p>
            <a:r>
              <a:rPr lang="en-GB" dirty="0">
                <a:solidFill>
                  <a:schemeClr val="accent6">
                    <a:lumMod val="50000"/>
                  </a:schemeClr>
                </a:solidFill>
              </a:rPr>
              <a:t>Inside LLSVPs</a:t>
            </a:r>
          </a:p>
        </p:txBody>
      </p:sp>
      <p:sp>
        <p:nvSpPr>
          <p:cNvPr id="48" name="TextBox 47">
            <a:extLst>
              <a:ext uri="{FF2B5EF4-FFF2-40B4-BE49-F238E27FC236}">
                <a16:creationId xmlns:a16="http://schemas.microsoft.com/office/drawing/2014/main" id="{6D664FFC-7405-4977-8880-A83345687E79}"/>
              </a:ext>
            </a:extLst>
          </p:cNvPr>
          <p:cNvSpPr txBox="1"/>
          <p:nvPr/>
        </p:nvSpPr>
        <p:spPr>
          <a:xfrm>
            <a:off x="2792185" y="3670469"/>
            <a:ext cx="1590497" cy="369332"/>
          </a:xfrm>
          <a:prstGeom prst="rect">
            <a:avLst/>
          </a:prstGeom>
          <a:noFill/>
        </p:spPr>
        <p:txBody>
          <a:bodyPr wrap="square" rtlCol="0">
            <a:spAutoFit/>
          </a:bodyPr>
          <a:lstStyle/>
          <a:p>
            <a:r>
              <a:rPr lang="en-GB" dirty="0">
                <a:solidFill>
                  <a:schemeClr val="accent6">
                    <a:lumMod val="50000"/>
                  </a:schemeClr>
                </a:solidFill>
              </a:rPr>
              <a:t>Outside LLSVPs</a:t>
            </a:r>
          </a:p>
        </p:txBody>
      </p:sp>
      <p:sp>
        <p:nvSpPr>
          <p:cNvPr id="49" name="TextBox 48">
            <a:extLst>
              <a:ext uri="{FF2B5EF4-FFF2-40B4-BE49-F238E27FC236}">
                <a16:creationId xmlns:a16="http://schemas.microsoft.com/office/drawing/2014/main" id="{F6ED7865-9120-4107-9786-520B6E3637BF}"/>
              </a:ext>
            </a:extLst>
          </p:cNvPr>
          <p:cNvSpPr txBox="1"/>
          <p:nvPr/>
        </p:nvSpPr>
        <p:spPr>
          <a:xfrm>
            <a:off x="7405764" y="3609269"/>
            <a:ext cx="1590497" cy="646331"/>
          </a:xfrm>
          <a:prstGeom prst="rect">
            <a:avLst/>
          </a:prstGeom>
          <a:noFill/>
        </p:spPr>
        <p:txBody>
          <a:bodyPr wrap="square" rtlCol="0">
            <a:spAutoFit/>
          </a:bodyPr>
          <a:lstStyle/>
          <a:p>
            <a:r>
              <a:rPr lang="en-GB" dirty="0">
                <a:solidFill>
                  <a:schemeClr val="accent6">
                    <a:lumMod val="50000"/>
                  </a:schemeClr>
                </a:solidFill>
              </a:rPr>
              <a:t>Sum of separation</a:t>
            </a:r>
          </a:p>
        </p:txBody>
      </p:sp>
      <p:sp>
        <p:nvSpPr>
          <p:cNvPr id="38" name="Rectangle 37">
            <a:extLst>
              <a:ext uri="{FF2B5EF4-FFF2-40B4-BE49-F238E27FC236}">
                <a16:creationId xmlns:a16="http://schemas.microsoft.com/office/drawing/2014/main" id="{140BC90C-9EF6-440F-9577-64708F7F5590}"/>
              </a:ext>
            </a:extLst>
          </p:cNvPr>
          <p:cNvSpPr/>
          <p:nvPr/>
        </p:nvSpPr>
        <p:spPr>
          <a:xfrm>
            <a:off x="6745200" y="5829468"/>
            <a:ext cx="1406010" cy="461665"/>
          </a:xfrm>
          <a:prstGeom prst="rect">
            <a:avLst/>
          </a:prstGeom>
        </p:spPr>
        <p:txBody>
          <a:bodyPr wrap="square">
            <a:spAutoFit/>
          </a:bodyPr>
          <a:lstStyle/>
          <a:p>
            <a:pPr algn="ctr"/>
            <a:r>
              <a:rPr lang="en-GB" sz="1200" dirty="0"/>
              <a:t>Radial SV at CMB height (</a:t>
            </a:r>
            <a:r>
              <a:rPr lang="en-GB" sz="1200" dirty="0" err="1"/>
              <a:t>nT</a:t>
            </a:r>
            <a:r>
              <a:rPr lang="en-GB" sz="1200" dirty="0"/>
              <a:t>/year)</a:t>
            </a:r>
          </a:p>
        </p:txBody>
      </p:sp>
    </p:spTree>
    <p:extLst>
      <p:ext uri="{BB962C8B-B14F-4D97-AF65-F5344CB8AC3E}">
        <p14:creationId xmlns:p14="http://schemas.microsoft.com/office/powerpoint/2010/main" val="1263384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4" y="3609270"/>
            <a:ext cx="5851126" cy="646331"/>
          </a:xfrm>
          <a:prstGeom prst="rect">
            <a:avLst/>
          </a:prstGeom>
          <a:noFill/>
        </p:spPr>
        <p:txBody>
          <a:bodyPr wrap="square" rtlCol="0">
            <a:spAutoFit/>
          </a:bodyPr>
          <a:lstStyle/>
          <a:p>
            <a:pPr algn="ctr"/>
            <a:r>
              <a:rPr lang="en-GB" sz="3600" dirty="0">
                <a:solidFill>
                  <a:schemeClr val="accent6">
                    <a:lumMod val="75000"/>
                  </a:schemeClr>
                </a:solidFill>
              </a:rPr>
              <a:t>MAIN FINDINGS</a:t>
            </a:r>
          </a:p>
        </p:txBody>
      </p:sp>
      <p:sp>
        <p:nvSpPr>
          <p:cNvPr id="22" name="Flowchart: Alternate Process 21">
            <a:hlinkClick r:id="rId2"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3" name="Flowchart: Alternate Process 22">
            <a:hlinkClick r:id="rId3"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4" name="Flowchart: Alternate Process 23">
            <a:hlinkClick r:id="rId4"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5" name="Flowchart: Alternate Process 24">
            <a:hlinkClick r:id="rId5"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26" name="Flowchart: Alternate Process 25">
            <a:hlinkClick r:id="rId6"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27" name="Flowchart: Alternate Process 26">
            <a:hlinkClick r:id="rId7"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28" name="Flowchart: Alternate Process 27">
            <a:hlinkClick r:id="rId8"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29" name="Flowchart: Alternate Process 28">
            <a:hlinkClick r:id="rId9"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3" name="Picture 2">
            <a:extLst>
              <a:ext uri="{FF2B5EF4-FFF2-40B4-BE49-F238E27FC236}">
                <a16:creationId xmlns:a16="http://schemas.microsoft.com/office/drawing/2014/main" id="{29D216F5-0599-48C0-86B5-57F3D464653C}"/>
              </a:ext>
            </a:extLst>
          </p:cNvPr>
          <p:cNvPicPr>
            <a:picLocks noChangeAspect="1"/>
          </p:cNvPicPr>
          <p:nvPr/>
        </p:nvPicPr>
        <p:blipFill>
          <a:blip r:embed="rId10"/>
          <a:stretch>
            <a:fillRect/>
          </a:stretch>
        </p:blipFill>
        <p:spPr>
          <a:xfrm>
            <a:off x="6095999" y="1378802"/>
            <a:ext cx="5943601" cy="2597699"/>
          </a:xfrm>
          <a:prstGeom prst="rect">
            <a:avLst/>
          </a:prstGeom>
        </p:spPr>
      </p:pic>
      <p:pic>
        <p:nvPicPr>
          <p:cNvPr id="5" name="Picture 4">
            <a:extLst>
              <a:ext uri="{FF2B5EF4-FFF2-40B4-BE49-F238E27FC236}">
                <a16:creationId xmlns:a16="http://schemas.microsoft.com/office/drawing/2014/main" id="{E5BC1F5D-955B-4D7A-BD12-B7ADC8A8EE6B}"/>
              </a:ext>
            </a:extLst>
          </p:cNvPr>
          <p:cNvPicPr>
            <a:picLocks noChangeAspect="1"/>
          </p:cNvPicPr>
          <p:nvPr/>
        </p:nvPicPr>
        <p:blipFill>
          <a:blip r:embed="rId11"/>
          <a:stretch>
            <a:fillRect/>
          </a:stretch>
        </p:blipFill>
        <p:spPr>
          <a:xfrm>
            <a:off x="6096000" y="4139948"/>
            <a:ext cx="6020497" cy="2700000"/>
          </a:xfrm>
          <a:prstGeom prst="rect">
            <a:avLst/>
          </a:prstGeom>
        </p:spPr>
      </p:pic>
      <p:sp>
        <p:nvSpPr>
          <p:cNvPr id="15" name="Rectangle 14">
            <a:extLst>
              <a:ext uri="{FF2B5EF4-FFF2-40B4-BE49-F238E27FC236}">
                <a16:creationId xmlns:a16="http://schemas.microsoft.com/office/drawing/2014/main" id="{9EF45190-32AB-4802-B87F-77417073FF48}"/>
              </a:ext>
            </a:extLst>
          </p:cNvPr>
          <p:cNvSpPr/>
          <p:nvPr/>
        </p:nvSpPr>
        <p:spPr>
          <a:xfrm>
            <a:off x="994349" y="1560984"/>
            <a:ext cx="4692075" cy="4278094"/>
          </a:xfrm>
          <a:prstGeom prst="rect">
            <a:avLst/>
          </a:prstGeom>
        </p:spPr>
        <p:txBody>
          <a:bodyPr wrap="square">
            <a:spAutoFit/>
          </a:bodyPr>
          <a:lstStyle/>
          <a:p>
            <a:r>
              <a:rPr lang="en-GB" sz="1600" dirty="0"/>
              <a:t>This is the difference for radial SV between the input and the sum of the separations at Earth’s surface (top) and CMB (bottom).</a:t>
            </a:r>
          </a:p>
          <a:p>
            <a:endParaRPr lang="en-GB" sz="1600" dirty="0"/>
          </a:p>
          <a:p>
            <a:r>
              <a:rPr lang="en-GB" sz="1600" dirty="0"/>
              <a:t>The difference at Earth’s surface clearly shows how radial SV in the south eastern lobe of the African LLSVP, beneath the Indian Ocean, has not been captured by the dataset. The general shape of the difference between the input and the sum of our separation is a low degree structure. </a:t>
            </a:r>
          </a:p>
          <a:p>
            <a:endParaRPr lang="en-GB" sz="1600" dirty="0"/>
          </a:p>
          <a:p>
            <a:r>
              <a:rPr lang="en-GB" sz="1600" dirty="0"/>
              <a:t>The difference at the CMB also reflects a low degree hemispherical difference but with further complexity within it. The failure to capture SV in the south eastern lobe of the African LLSVP is more pronounced compared to the surface and seems to generate ringing around the structure.</a:t>
            </a:r>
          </a:p>
        </p:txBody>
      </p:sp>
      <p:sp>
        <p:nvSpPr>
          <p:cNvPr id="16" name="Rectangle 15">
            <a:extLst>
              <a:ext uri="{FF2B5EF4-FFF2-40B4-BE49-F238E27FC236}">
                <a16:creationId xmlns:a16="http://schemas.microsoft.com/office/drawing/2014/main" id="{6712536D-68C1-4B72-B27E-C503B44FC2E8}"/>
              </a:ext>
            </a:extLst>
          </p:cNvPr>
          <p:cNvSpPr/>
          <p:nvPr/>
        </p:nvSpPr>
        <p:spPr>
          <a:xfrm>
            <a:off x="10977824" y="1107137"/>
            <a:ext cx="1406010" cy="276999"/>
          </a:xfrm>
          <a:prstGeom prst="rect">
            <a:avLst/>
          </a:prstGeom>
        </p:spPr>
        <p:txBody>
          <a:bodyPr wrap="square">
            <a:spAutoFit/>
          </a:bodyPr>
          <a:lstStyle/>
          <a:p>
            <a:pPr algn="ctr"/>
            <a:r>
              <a:rPr lang="en-GB" sz="1200" dirty="0"/>
              <a:t>(</a:t>
            </a:r>
            <a:r>
              <a:rPr lang="en-GB" sz="1200" dirty="0" err="1"/>
              <a:t>nT</a:t>
            </a:r>
            <a:r>
              <a:rPr lang="en-GB" sz="1200" dirty="0"/>
              <a:t>/year)</a:t>
            </a:r>
          </a:p>
        </p:txBody>
      </p:sp>
      <p:sp>
        <p:nvSpPr>
          <p:cNvPr id="30" name="TextBox 29">
            <a:extLst>
              <a:ext uri="{FF2B5EF4-FFF2-40B4-BE49-F238E27FC236}">
                <a16:creationId xmlns:a16="http://schemas.microsoft.com/office/drawing/2014/main" id="{8B8E2425-9C43-4B41-8130-4F754A776C30}"/>
              </a:ext>
            </a:extLst>
          </p:cNvPr>
          <p:cNvSpPr txBox="1"/>
          <p:nvPr/>
        </p:nvSpPr>
        <p:spPr>
          <a:xfrm>
            <a:off x="5751765" y="1095394"/>
            <a:ext cx="3653344" cy="369332"/>
          </a:xfrm>
          <a:prstGeom prst="rect">
            <a:avLst/>
          </a:prstGeom>
          <a:noFill/>
        </p:spPr>
        <p:txBody>
          <a:bodyPr wrap="square" rtlCol="0">
            <a:spAutoFit/>
          </a:bodyPr>
          <a:lstStyle/>
          <a:p>
            <a:r>
              <a:rPr lang="en-GB" dirty="0">
                <a:solidFill>
                  <a:schemeClr val="accent6">
                    <a:lumMod val="50000"/>
                  </a:schemeClr>
                </a:solidFill>
              </a:rPr>
              <a:t>Input SV  – Sum SV at Earth surface</a:t>
            </a:r>
          </a:p>
        </p:txBody>
      </p:sp>
      <p:sp>
        <p:nvSpPr>
          <p:cNvPr id="33" name="TextBox 32">
            <a:extLst>
              <a:ext uri="{FF2B5EF4-FFF2-40B4-BE49-F238E27FC236}">
                <a16:creationId xmlns:a16="http://schemas.microsoft.com/office/drawing/2014/main" id="{745C00E4-D007-4F46-9B22-35EB5150DE91}"/>
              </a:ext>
            </a:extLst>
          </p:cNvPr>
          <p:cNvSpPr txBox="1"/>
          <p:nvPr/>
        </p:nvSpPr>
        <p:spPr>
          <a:xfrm>
            <a:off x="5751765" y="3897834"/>
            <a:ext cx="3653344" cy="369332"/>
          </a:xfrm>
          <a:prstGeom prst="rect">
            <a:avLst/>
          </a:prstGeom>
          <a:noFill/>
        </p:spPr>
        <p:txBody>
          <a:bodyPr wrap="square" rtlCol="0">
            <a:spAutoFit/>
          </a:bodyPr>
          <a:lstStyle/>
          <a:p>
            <a:r>
              <a:rPr lang="en-GB" dirty="0">
                <a:solidFill>
                  <a:schemeClr val="accent6">
                    <a:lumMod val="50000"/>
                  </a:schemeClr>
                </a:solidFill>
              </a:rPr>
              <a:t>Input SV  – Sum SV at CMB</a:t>
            </a:r>
          </a:p>
        </p:txBody>
      </p:sp>
      <p:sp>
        <p:nvSpPr>
          <p:cNvPr id="34" name="Arrow: Right 33">
            <a:hlinkClick r:id="" action="ppaction://hlinkshowjump?jump=nextslide"/>
            <a:extLst>
              <a:ext uri="{FF2B5EF4-FFF2-40B4-BE49-F238E27FC236}">
                <a16:creationId xmlns:a16="http://schemas.microsoft.com/office/drawing/2014/main" id="{64F579E8-E25B-47B7-8691-1C20A37D21D1}"/>
              </a:ext>
            </a:extLst>
          </p:cNvPr>
          <p:cNvSpPr/>
          <p:nvPr/>
        </p:nvSpPr>
        <p:spPr>
          <a:xfrm>
            <a:off x="1822675" y="6340216"/>
            <a:ext cx="1078543" cy="385146"/>
          </a:xfrm>
          <a:prstGeom prst="rightArrow">
            <a:avLst>
              <a:gd name="adj1" fmla="val 53768"/>
              <a:gd name="adj2" fmla="val 650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Next</a:t>
            </a:r>
          </a:p>
        </p:txBody>
      </p:sp>
      <p:sp>
        <p:nvSpPr>
          <p:cNvPr id="35" name="Arrow: Left 34">
            <a:hlinkClick r:id="" action="ppaction://hlinkshowjump?jump=previousslide"/>
            <a:extLst>
              <a:ext uri="{FF2B5EF4-FFF2-40B4-BE49-F238E27FC236}">
                <a16:creationId xmlns:a16="http://schemas.microsoft.com/office/drawing/2014/main" id="{A61B2908-E234-4547-B38E-9E44A876ADC3}"/>
              </a:ext>
            </a:extLst>
          </p:cNvPr>
          <p:cNvSpPr/>
          <p:nvPr/>
        </p:nvSpPr>
        <p:spPr>
          <a:xfrm>
            <a:off x="553412" y="6334670"/>
            <a:ext cx="1078543" cy="385146"/>
          </a:xfrm>
          <a:prstGeom prst="leftArrow">
            <a:avLst>
              <a:gd name="adj1" fmla="val 61305"/>
              <a:gd name="adj2" fmla="val 6695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1918697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4" y="3609270"/>
            <a:ext cx="5851126" cy="646331"/>
          </a:xfrm>
          <a:prstGeom prst="rect">
            <a:avLst/>
          </a:prstGeom>
          <a:noFill/>
        </p:spPr>
        <p:txBody>
          <a:bodyPr wrap="square" rtlCol="0">
            <a:spAutoFit/>
          </a:bodyPr>
          <a:lstStyle/>
          <a:p>
            <a:pPr algn="ctr"/>
            <a:r>
              <a:rPr lang="en-GB" sz="3600" dirty="0">
                <a:solidFill>
                  <a:schemeClr val="accent6">
                    <a:lumMod val="75000"/>
                  </a:schemeClr>
                </a:solidFill>
              </a:rPr>
              <a:t>MAIN FINDINGS</a:t>
            </a:r>
          </a:p>
        </p:txBody>
      </p:sp>
      <p:sp>
        <p:nvSpPr>
          <p:cNvPr id="22" name="Flowchart: Alternate Process 21">
            <a:hlinkClick r:id="rId3"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3" name="Flowchart: Alternate Process 22">
            <a:hlinkClick r:id="rId4"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4" name="Flowchart: Alternate Process 23">
            <a:hlinkClick r:id="rId5"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5" name="Flowchart: Alternate Process 24">
            <a:hlinkClick r:id="rId6"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26" name="Flowchart: Alternate Process 25">
            <a:hlinkClick r:id="rId7"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27" name="Flowchart: Alternate Process 26">
            <a:hlinkClick r:id="rId8"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28" name="Flowchart: Alternate Process 27">
            <a:hlinkClick r:id="rId9"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29" name="Flowchart: Alternate Process 28">
            <a:hlinkClick r:id="rId10"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3" name="Picture 2">
            <a:extLst>
              <a:ext uri="{FF2B5EF4-FFF2-40B4-BE49-F238E27FC236}">
                <a16:creationId xmlns:a16="http://schemas.microsoft.com/office/drawing/2014/main" id="{703693C0-DCAD-45B6-87CE-020402482BE9}"/>
              </a:ext>
            </a:extLst>
          </p:cNvPr>
          <p:cNvPicPr>
            <a:picLocks noChangeAspect="1"/>
          </p:cNvPicPr>
          <p:nvPr/>
        </p:nvPicPr>
        <p:blipFill>
          <a:blip r:embed="rId11"/>
          <a:stretch>
            <a:fillRect/>
          </a:stretch>
        </p:blipFill>
        <p:spPr>
          <a:xfrm>
            <a:off x="4262710" y="1914524"/>
            <a:ext cx="7857246" cy="4048125"/>
          </a:xfrm>
          <a:prstGeom prst="rect">
            <a:avLst/>
          </a:prstGeom>
        </p:spPr>
      </p:pic>
      <p:sp>
        <p:nvSpPr>
          <p:cNvPr id="13" name="Rectangle 12">
            <a:extLst>
              <a:ext uri="{FF2B5EF4-FFF2-40B4-BE49-F238E27FC236}">
                <a16:creationId xmlns:a16="http://schemas.microsoft.com/office/drawing/2014/main" id="{DCA84481-6A96-4A17-8C00-76547C9FE9CB}"/>
              </a:ext>
            </a:extLst>
          </p:cNvPr>
          <p:cNvSpPr/>
          <p:nvPr/>
        </p:nvSpPr>
        <p:spPr>
          <a:xfrm>
            <a:off x="694299" y="1262232"/>
            <a:ext cx="3568411" cy="5509200"/>
          </a:xfrm>
          <a:prstGeom prst="rect">
            <a:avLst/>
          </a:prstGeom>
        </p:spPr>
        <p:txBody>
          <a:bodyPr wrap="square">
            <a:spAutoFit/>
          </a:bodyPr>
          <a:lstStyle/>
          <a:p>
            <a:r>
              <a:rPr lang="en-GB" sz="1600" dirty="0"/>
              <a:t>The spectra of the SV separation at the Earth’s surface show that the input data contain the highest amounts of energy at low degrees but at degree L=5 the sum of the separation has more energy than the input up to degree 14.</a:t>
            </a:r>
          </a:p>
          <a:p>
            <a:endParaRPr lang="en-GB" sz="1200" dirty="0"/>
          </a:p>
          <a:p>
            <a:r>
              <a:rPr lang="en-GB" sz="1600" dirty="0"/>
              <a:t>The complexity of the region shape will force (alias) some of that low degree energy into higher degrees which is then damped more. </a:t>
            </a:r>
          </a:p>
          <a:p>
            <a:endParaRPr lang="en-GB" sz="1200" dirty="0"/>
          </a:p>
          <a:p>
            <a:r>
              <a:rPr lang="en-GB" sz="1600" dirty="0"/>
              <a:t>The SV spectrum for inside the region is considerably lower than that of the input. This may be caused by the Pacific region having weaker SV than average, and the inside LLSVPs  region has fewer VOs contributing to its estimation compared to a global model.</a:t>
            </a:r>
          </a:p>
          <a:p>
            <a:endParaRPr lang="en-GB" sz="1200" dirty="0"/>
          </a:p>
          <a:p>
            <a:r>
              <a:rPr lang="en-GB" sz="1600" dirty="0"/>
              <a:t>The sum does not recreate the input which could indicate a scaling error</a:t>
            </a:r>
          </a:p>
        </p:txBody>
      </p:sp>
      <p:sp>
        <p:nvSpPr>
          <p:cNvPr id="14" name="Rectangle 13">
            <a:extLst>
              <a:ext uri="{FF2B5EF4-FFF2-40B4-BE49-F238E27FC236}">
                <a16:creationId xmlns:a16="http://schemas.microsoft.com/office/drawing/2014/main" id="{7605B804-8DF0-4FB3-BCD2-0A7368F1A83C}"/>
              </a:ext>
            </a:extLst>
          </p:cNvPr>
          <p:cNvSpPr/>
          <p:nvPr/>
        </p:nvSpPr>
        <p:spPr>
          <a:xfrm>
            <a:off x="7677031" y="5824149"/>
            <a:ext cx="1406010" cy="276999"/>
          </a:xfrm>
          <a:prstGeom prst="rect">
            <a:avLst/>
          </a:prstGeom>
          <a:solidFill>
            <a:schemeClr val="bg1"/>
          </a:solidFill>
        </p:spPr>
        <p:txBody>
          <a:bodyPr wrap="square">
            <a:spAutoFit/>
          </a:bodyPr>
          <a:lstStyle/>
          <a:p>
            <a:pPr algn="ctr"/>
            <a:r>
              <a:rPr lang="en-GB" sz="1200" dirty="0"/>
              <a:t>Degree Number</a:t>
            </a:r>
          </a:p>
        </p:txBody>
      </p:sp>
      <p:sp>
        <p:nvSpPr>
          <p:cNvPr id="15" name="Rectangle 14">
            <a:extLst>
              <a:ext uri="{FF2B5EF4-FFF2-40B4-BE49-F238E27FC236}">
                <a16:creationId xmlns:a16="http://schemas.microsoft.com/office/drawing/2014/main" id="{746D8E6B-E967-4B77-A61C-30BCA788B1AD}"/>
              </a:ext>
            </a:extLst>
          </p:cNvPr>
          <p:cNvSpPr/>
          <p:nvPr/>
        </p:nvSpPr>
        <p:spPr>
          <a:xfrm rot="16200000">
            <a:off x="3275819" y="3529056"/>
            <a:ext cx="2149415" cy="276999"/>
          </a:xfrm>
          <a:prstGeom prst="rect">
            <a:avLst/>
          </a:prstGeom>
          <a:solidFill>
            <a:schemeClr val="bg1"/>
          </a:solidFill>
        </p:spPr>
        <p:txBody>
          <a:bodyPr wrap="square">
            <a:spAutoFit/>
          </a:bodyPr>
          <a:lstStyle/>
          <a:p>
            <a:pPr algn="ctr"/>
            <a:r>
              <a:rPr lang="en-GB" sz="1200" dirty="0"/>
              <a:t>Spectral Energy (</a:t>
            </a:r>
            <a:r>
              <a:rPr lang="en-GB" sz="1200" dirty="0" err="1"/>
              <a:t>nT</a:t>
            </a:r>
            <a:r>
              <a:rPr lang="en-GB" sz="1200" dirty="0"/>
              <a:t>/year</a:t>
            </a:r>
            <a:r>
              <a:rPr lang="en-GB" sz="1200" baseline="30000" dirty="0"/>
              <a:t>2</a:t>
            </a:r>
            <a:r>
              <a:rPr lang="en-GB" sz="1200" dirty="0"/>
              <a:t>)</a:t>
            </a:r>
          </a:p>
        </p:txBody>
      </p:sp>
      <p:sp>
        <p:nvSpPr>
          <p:cNvPr id="19" name="Arrow: Right 18">
            <a:hlinkClick r:id="" action="ppaction://hlinkshowjump?jump=nextslide"/>
            <a:extLst>
              <a:ext uri="{FF2B5EF4-FFF2-40B4-BE49-F238E27FC236}">
                <a16:creationId xmlns:a16="http://schemas.microsoft.com/office/drawing/2014/main" id="{94E3A9CD-1EEA-4555-B2E6-F22A886F6AF3}"/>
              </a:ext>
            </a:extLst>
          </p:cNvPr>
          <p:cNvSpPr/>
          <p:nvPr/>
        </p:nvSpPr>
        <p:spPr>
          <a:xfrm>
            <a:off x="5219018" y="6386286"/>
            <a:ext cx="1078543" cy="385146"/>
          </a:xfrm>
          <a:prstGeom prst="rightArrow">
            <a:avLst>
              <a:gd name="adj1" fmla="val 53768"/>
              <a:gd name="adj2" fmla="val 650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Next</a:t>
            </a:r>
          </a:p>
        </p:txBody>
      </p:sp>
      <p:sp>
        <p:nvSpPr>
          <p:cNvPr id="20" name="Arrow: Left 19">
            <a:hlinkClick r:id="" action="ppaction://hlinkshowjump?jump=previousslide"/>
            <a:extLst>
              <a:ext uri="{FF2B5EF4-FFF2-40B4-BE49-F238E27FC236}">
                <a16:creationId xmlns:a16="http://schemas.microsoft.com/office/drawing/2014/main" id="{1216A9E3-F2E3-4B62-8CB6-99962BE30D3C}"/>
              </a:ext>
            </a:extLst>
          </p:cNvPr>
          <p:cNvSpPr/>
          <p:nvPr/>
        </p:nvSpPr>
        <p:spPr>
          <a:xfrm>
            <a:off x="3949755" y="6380740"/>
            <a:ext cx="1078543" cy="385146"/>
          </a:xfrm>
          <a:prstGeom prst="leftArrow">
            <a:avLst>
              <a:gd name="adj1" fmla="val 61305"/>
              <a:gd name="adj2" fmla="val 6695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2228260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Alternate Process 21">
            <a:hlinkClick r:id="rId2"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3" name="Flowchart: Alternate Process 22">
            <a:hlinkClick r:id="rId3"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4" name="Flowchart: Alternate Process 23">
            <a:hlinkClick r:id="rId4"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5" name="Flowchart: Alternate Process 24">
            <a:hlinkClick r:id="rId5"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26" name="Flowchart: Alternate Process 25">
            <a:hlinkClick r:id="rId6"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27" name="Flowchart: Alternate Process 26">
            <a:hlinkClick r:id="rId7"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28" name="Flowchart: Alternate Process 27">
            <a:hlinkClick r:id="rId8"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29" name="Flowchart: Alternate Process 28">
            <a:hlinkClick r:id="rId9"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6" name="Picture 5">
            <a:extLst>
              <a:ext uri="{FF2B5EF4-FFF2-40B4-BE49-F238E27FC236}">
                <a16:creationId xmlns:a16="http://schemas.microsoft.com/office/drawing/2014/main" id="{3B39DAF4-8C39-4A1A-946C-E8B9E746A15E}"/>
              </a:ext>
            </a:extLst>
          </p:cNvPr>
          <p:cNvPicPr>
            <a:picLocks noChangeAspect="1"/>
          </p:cNvPicPr>
          <p:nvPr/>
        </p:nvPicPr>
        <p:blipFill rotWithShape="1">
          <a:blip r:embed="rId10"/>
          <a:srcRect t="3926"/>
          <a:stretch/>
        </p:blipFill>
        <p:spPr>
          <a:xfrm>
            <a:off x="2787223" y="1585537"/>
            <a:ext cx="4608000" cy="2420083"/>
          </a:xfrm>
          <a:prstGeom prst="rect">
            <a:avLst/>
          </a:prstGeom>
        </p:spPr>
      </p:pic>
      <p:pic>
        <p:nvPicPr>
          <p:cNvPr id="9" name="Picture 8">
            <a:extLst>
              <a:ext uri="{FF2B5EF4-FFF2-40B4-BE49-F238E27FC236}">
                <a16:creationId xmlns:a16="http://schemas.microsoft.com/office/drawing/2014/main" id="{1298DF01-1DCD-4966-84F3-2EDB4695FA29}"/>
              </a:ext>
            </a:extLst>
          </p:cNvPr>
          <p:cNvPicPr>
            <a:picLocks noChangeAspect="1"/>
          </p:cNvPicPr>
          <p:nvPr/>
        </p:nvPicPr>
        <p:blipFill rotWithShape="1">
          <a:blip r:embed="rId11"/>
          <a:srcRect t="4642"/>
          <a:stretch/>
        </p:blipFill>
        <p:spPr>
          <a:xfrm>
            <a:off x="7578436" y="1595263"/>
            <a:ext cx="4613563" cy="2497414"/>
          </a:xfrm>
          <a:prstGeom prst="rect">
            <a:avLst/>
          </a:prstGeom>
        </p:spPr>
      </p:pic>
      <p:pic>
        <p:nvPicPr>
          <p:cNvPr id="13" name="Picture 12">
            <a:extLst>
              <a:ext uri="{FF2B5EF4-FFF2-40B4-BE49-F238E27FC236}">
                <a16:creationId xmlns:a16="http://schemas.microsoft.com/office/drawing/2014/main" id="{E84790C9-2103-452B-8B95-934497182738}"/>
              </a:ext>
            </a:extLst>
          </p:cNvPr>
          <p:cNvPicPr>
            <a:picLocks noChangeAspect="1"/>
          </p:cNvPicPr>
          <p:nvPr/>
        </p:nvPicPr>
        <p:blipFill rotWithShape="1">
          <a:blip r:embed="rId12">
            <a:clrChange>
              <a:clrFrom>
                <a:srgbClr val="FFFFFF"/>
              </a:clrFrom>
              <a:clrTo>
                <a:srgbClr val="FFFFFF">
                  <a:alpha val="0"/>
                </a:srgbClr>
              </a:clrTo>
            </a:clrChange>
          </a:blip>
          <a:srcRect t="3751" r="-28" b="-567"/>
          <a:stretch/>
        </p:blipFill>
        <p:spPr>
          <a:xfrm>
            <a:off x="2787223" y="4332473"/>
            <a:ext cx="4608000" cy="2525527"/>
          </a:xfrm>
          <a:prstGeom prst="rect">
            <a:avLst/>
          </a:prstGeom>
        </p:spPr>
      </p:pic>
      <p:pic>
        <p:nvPicPr>
          <p:cNvPr id="18" name="Picture 17">
            <a:extLst>
              <a:ext uri="{FF2B5EF4-FFF2-40B4-BE49-F238E27FC236}">
                <a16:creationId xmlns:a16="http://schemas.microsoft.com/office/drawing/2014/main" id="{6A9979A0-AC24-4196-B3DB-1E20C56B0C93}"/>
              </a:ext>
            </a:extLst>
          </p:cNvPr>
          <p:cNvPicPr>
            <a:picLocks noChangeAspect="1"/>
          </p:cNvPicPr>
          <p:nvPr/>
        </p:nvPicPr>
        <p:blipFill rotWithShape="1">
          <a:blip r:embed="rId13"/>
          <a:srcRect t="4426" b="-1136"/>
          <a:stretch/>
        </p:blipFill>
        <p:spPr>
          <a:xfrm>
            <a:off x="7578436" y="4332722"/>
            <a:ext cx="4608000" cy="2525278"/>
          </a:xfrm>
          <a:prstGeom prst="rect">
            <a:avLst/>
          </a:prstGeom>
        </p:spPr>
      </p:pic>
      <p:sp>
        <p:nvSpPr>
          <p:cNvPr id="30" name="Rectangle 29">
            <a:extLst>
              <a:ext uri="{FF2B5EF4-FFF2-40B4-BE49-F238E27FC236}">
                <a16:creationId xmlns:a16="http://schemas.microsoft.com/office/drawing/2014/main" id="{FBB2DA26-EEE9-4551-9582-6369631C9E40}"/>
              </a:ext>
            </a:extLst>
          </p:cNvPr>
          <p:cNvSpPr/>
          <p:nvPr/>
        </p:nvSpPr>
        <p:spPr>
          <a:xfrm>
            <a:off x="66661" y="1262232"/>
            <a:ext cx="2720562" cy="4893647"/>
          </a:xfrm>
          <a:prstGeom prst="rect">
            <a:avLst/>
          </a:prstGeom>
        </p:spPr>
        <p:txBody>
          <a:bodyPr wrap="square">
            <a:spAutoFit/>
          </a:bodyPr>
          <a:lstStyle/>
          <a:p>
            <a:r>
              <a:rPr lang="en-GB" sz="1600" dirty="0">
                <a:effectLst/>
              </a:rPr>
              <a:t>We aim to use the </a:t>
            </a:r>
            <a:r>
              <a:rPr lang="en-GB" sz="1600" dirty="0"/>
              <a:t>separated SV (as seen previously) </a:t>
            </a:r>
            <a:r>
              <a:rPr lang="en-GB" sz="1600" dirty="0">
                <a:effectLst/>
              </a:rPr>
              <a:t>to generate separated flows with no flow within the complementary region.</a:t>
            </a:r>
          </a:p>
          <a:p>
            <a:endParaRPr lang="en-GB" sz="1200" dirty="0"/>
          </a:p>
          <a:p>
            <a:r>
              <a:rPr lang="en-GB" sz="1600" dirty="0">
                <a:effectLst/>
              </a:rPr>
              <a:t>We can see that the flow is reduced substantially in the complementary region but there is </a:t>
            </a:r>
            <a:r>
              <a:rPr lang="en-GB" sz="1600" dirty="0"/>
              <a:t>still some flow remaining. This may be due to the B matrix containing a global description.</a:t>
            </a:r>
          </a:p>
          <a:p>
            <a:endParaRPr lang="en-GB" sz="1200" dirty="0"/>
          </a:p>
          <a:p>
            <a:r>
              <a:rPr lang="en-GB" sz="1600" dirty="0"/>
              <a:t>The flow recreation is poorer inside the LLSVP region and large flow speeds are generated at the region edge. This may be due to the smaller surface area it covers. </a:t>
            </a:r>
          </a:p>
        </p:txBody>
      </p:sp>
      <p:sp>
        <p:nvSpPr>
          <p:cNvPr id="35" name="TextBox 34">
            <a:extLst>
              <a:ext uri="{FF2B5EF4-FFF2-40B4-BE49-F238E27FC236}">
                <a16:creationId xmlns:a16="http://schemas.microsoft.com/office/drawing/2014/main" id="{150492F9-AE7B-446F-BDF9-AA06B4B2CBEA}"/>
              </a:ext>
            </a:extLst>
          </p:cNvPr>
          <p:cNvSpPr txBox="1"/>
          <p:nvPr/>
        </p:nvSpPr>
        <p:spPr>
          <a:xfrm>
            <a:off x="7395223" y="1356602"/>
            <a:ext cx="1504602" cy="369332"/>
          </a:xfrm>
          <a:prstGeom prst="rect">
            <a:avLst/>
          </a:prstGeom>
          <a:noFill/>
        </p:spPr>
        <p:txBody>
          <a:bodyPr wrap="square" rtlCol="0">
            <a:spAutoFit/>
          </a:bodyPr>
          <a:lstStyle/>
          <a:p>
            <a:r>
              <a:rPr lang="en-GB" dirty="0">
                <a:solidFill>
                  <a:schemeClr val="accent6">
                    <a:lumMod val="50000"/>
                  </a:schemeClr>
                </a:solidFill>
              </a:rPr>
              <a:t>Inside LLSVPs</a:t>
            </a:r>
          </a:p>
        </p:txBody>
      </p:sp>
      <p:sp>
        <p:nvSpPr>
          <p:cNvPr id="36" name="TextBox 35">
            <a:extLst>
              <a:ext uri="{FF2B5EF4-FFF2-40B4-BE49-F238E27FC236}">
                <a16:creationId xmlns:a16="http://schemas.microsoft.com/office/drawing/2014/main" id="{C76B8EAD-3A68-4F2F-93F0-ECE55FF4A1C1}"/>
              </a:ext>
            </a:extLst>
          </p:cNvPr>
          <p:cNvSpPr txBox="1"/>
          <p:nvPr/>
        </p:nvSpPr>
        <p:spPr>
          <a:xfrm>
            <a:off x="2892829" y="3966958"/>
            <a:ext cx="1590497" cy="369332"/>
          </a:xfrm>
          <a:prstGeom prst="rect">
            <a:avLst/>
          </a:prstGeom>
          <a:noFill/>
        </p:spPr>
        <p:txBody>
          <a:bodyPr wrap="square" rtlCol="0">
            <a:spAutoFit/>
          </a:bodyPr>
          <a:lstStyle/>
          <a:p>
            <a:r>
              <a:rPr lang="en-GB" dirty="0">
                <a:solidFill>
                  <a:schemeClr val="accent6">
                    <a:lumMod val="50000"/>
                  </a:schemeClr>
                </a:solidFill>
              </a:rPr>
              <a:t>Outside LLSVPs</a:t>
            </a:r>
          </a:p>
        </p:txBody>
      </p:sp>
      <p:sp>
        <p:nvSpPr>
          <p:cNvPr id="37" name="TextBox 36">
            <a:extLst>
              <a:ext uri="{FF2B5EF4-FFF2-40B4-BE49-F238E27FC236}">
                <a16:creationId xmlns:a16="http://schemas.microsoft.com/office/drawing/2014/main" id="{7E05ADFE-073F-4EFA-916A-AC5200D878F6}"/>
              </a:ext>
            </a:extLst>
          </p:cNvPr>
          <p:cNvSpPr txBox="1"/>
          <p:nvPr/>
        </p:nvSpPr>
        <p:spPr>
          <a:xfrm>
            <a:off x="7412507" y="3966958"/>
            <a:ext cx="1590497" cy="646331"/>
          </a:xfrm>
          <a:prstGeom prst="rect">
            <a:avLst/>
          </a:prstGeom>
          <a:noFill/>
        </p:spPr>
        <p:txBody>
          <a:bodyPr wrap="square" rtlCol="0">
            <a:spAutoFit/>
          </a:bodyPr>
          <a:lstStyle/>
          <a:p>
            <a:r>
              <a:rPr lang="en-GB" dirty="0">
                <a:solidFill>
                  <a:schemeClr val="accent6">
                    <a:lumMod val="50000"/>
                  </a:schemeClr>
                </a:solidFill>
              </a:rPr>
              <a:t>Sum of separation</a:t>
            </a:r>
          </a:p>
        </p:txBody>
      </p:sp>
      <p:sp>
        <p:nvSpPr>
          <p:cNvPr id="38" name="TextBox 37">
            <a:extLst>
              <a:ext uri="{FF2B5EF4-FFF2-40B4-BE49-F238E27FC236}">
                <a16:creationId xmlns:a16="http://schemas.microsoft.com/office/drawing/2014/main" id="{12EFFAF4-6777-43EC-B37E-01FAA71D84AB}"/>
              </a:ext>
            </a:extLst>
          </p:cNvPr>
          <p:cNvSpPr txBox="1"/>
          <p:nvPr/>
        </p:nvSpPr>
        <p:spPr>
          <a:xfrm>
            <a:off x="3045464" y="1213431"/>
            <a:ext cx="1504602" cy="369332"/>
          </a:xfrm>
          <a:prstGeom prst="rect">
            <a:avLst/>
          </a:prstGeom>
          <a:noFill/>
        </p:spPr>
        <p:txBody>
          <a:bodyPr wrap="square" rtlCol="0">
            <a:spAutoFit/>
          </a:bodyPr>
          <a:lstStyle/>
          <a:p>
            <a:r>
              <a:rPr lang="en-GB" dirty="0">
                <a:solidFill>
                  <a:schemeClr val="accent6">
                    <a:lumMod val="50000"/>
                  </a:schemeClr>
                </a:solidFill>
              </a:rPr>
              <a:t>Input flow</a:t>
            </a:r>
          </a:p>
        </p:txBody>
      </p:sp>
      <p:sp>
        <p:nvSpPr>
          <p:cNvPr id="39" name="Arrow: Right 38">
            <a:hlinkClick r:id="" action="ppaction://hlinkshowjump?jump=nextslide"/>
            <a:extLst>
              <a:ext uri="{FF2B5EF4-FFF2-40B4-BE49-F238E27FC236}">
                <a16:creationId xmlns:a16="http://schemas.microsoft.com/office/drawing/2014/main" id="{4AD70CFC-1852-4B6B-B1FF-7C05602D7151}"/>
              </a:ext>
            </a:extLst>
          </p:cNvPr>
          <p:cNvSpPr/>
          <p:nvPr/>
        </p:nvSpPr>
        <p:spPr>
          <a:xfrm>
            <a:off x="1822675" y="6340216"/>
            <a:ext cx="1078543" cy="385146"/>
          </a:xfrm>
          <a:prstGeom prst="rightArrow">
            <a:avLst>
              <a:gd name="adj1" fmla="val 53768"/>
              <a:gd name="adj2" fmla="val 6507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Next</a:t>
            </a:r>
          </a:p>
        </p:txBody>
      </p:sp>
      <p:sp>
        <p:nvSpPr>
          <p:cNvPr id="40" name="Arrow: Left 39">
            <a:hlinkClick r:id="" action="ppaction://hlinkshowjump?jump=previousslide"/>
            <a:extLst>
              <a:ext uri="{FF2B5EF4-FFF2-40B4-BE49-F238E27FC236}">
                <a16:creationId xmlns:a16="http://schemas.microsoft.com/office/drawing/2014/main" id="{CF89EF12-4BD2-4273-88D5-7F566DD69F07}"/>
              </a:ext>
            </a:extLst>
          </p:cNvPr>
          <p:cNvSpPr/>
          <p:nvPr/>
        </p:nvSpPr>
        <p:spPr>
          <a:xfrm>
            <a:off x="553412" y="6334670"/>
            <a:ext cx="1078543" cy="385146"/>
          </a:xfrm>
          <a:prstGeom prst="leftArrow">
            <a:avLst>
              <a:gd name="adj1" fmla="val 61305"/>
              <a:gd name="adj2" fmla="val 6695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19861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4" y="3609270"/>
            <a:ext cx="5851126" cy="646331"/>
          </a:xfrm>
          <a:prstGeom prst="rect">
            <a:avLst/>
          </a:prstGeom>
          <a:noFill/>
        </p:spPr>
        <p:txBody>
          <a:bodyPr wrap="square" rtlCol="0">
            <a:spAutoFit/>
          </a:bodyPr>
          <a:lstStyle/>
          <a:p>
            <a:pPr algn="ctr"/>
            <a:r>
              <a:rPr lang="en-GB" sz="3600" dirty="0">
                <a:solidFill>
                  <a:schemeClr val="accent6">
                    <a:lumMod val="75000"/>
                  </a:schemeClr>
                </a:solidFill>
              </a:rPr>
              <a:t>MAIN FINDINGS</a:t>
            </a:r>
          </a:p>
        </p:txBody>
      </p:sp>
      <p:sp>
        <p:nvSpPr>
          <p:cNvPr id="22" name="Flowchart: Alternate Process 21">
            <a:hlinkClick r:id="rId2"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3" name="Flowchart: Alternate Process 22">
            <a:hlinkClick r:id="rId3"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4" name="Flowchart: Alternate Process 23">
            <a:hlinkClick r:id="rId4"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5" name="Flowchart: Alternate Process 24">
            <a:hlinkClick r:id="rId5"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26" name="Flowchart: Alternate Process 25">
            <a:hlinkClick r:id="rId6"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27" name="Flowchart: Alternate Process 26">
            <a:hlinkClick r:id="rId7"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28" name="Flowchart: Alternate Process 27">
            <a:hlinkClick r:id="rId8"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29" name="Flowchart: Alternate Process 28">
            <a:hlinkClick r:id="rId9"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3" name="Picture 2">
            <a:extLst>
              <a:ext uri="{FF2B5EF4-FFF2-40B4-BE49-F238E27FC236}">
                <a16:creationId xmlns:a16="http://schemas.microsoft.com/office/drawing/2014/main" id="{87BF5F28-EB68-4D53-A9C0-C8F8CF668442}"/>
              </a:ext>
            </a:extLst>
          </p:cNvPr>
          <p:cNvPicPr>
            <a:picLocks noChangeAspect="1"/>
          </p:cNvPicPr>
          <p:nvPr/>
        </p:nvPicPr>
        <p:blipFill>
          <a:blip r:embed="rId10"/>
          <a:stretch>
            <a:fillRect/>
          </a:stretch>
        </p:blipFill>
        <p:spPr>
          <a:xfrm>
            <a:off x="4185556" y="1868882"/>
            <a:ext cx="7934400" cy="4127106"/>
          </a:xfrm>
          <a:prstGeom prst="rect">
            <a:avLst/>
          </a:prstGeom>
        </p:spPr>
      </p:pic>
      <p:sp>
        <p:nvSpPr>
          <p:cNvPr id="13" name="Rectangle 12">
            <a:extLst>
              <a:ext uri="{FF2B5EF4-FFF2-40B4-BE49-F238E27FC236}">
                <a16:creationId xmlns:a16="http://schemas.microsoft.com/office/drawing/2014/main" id="{B1BB1ED2-B7A1-4423-BCF9-EBBA7C276731}"/>
              </a:ext>
            </a:extLst>
          </p:cNvPr>
          <p:cNvSpPr/>
          <p:nvPr/>
        </p:nvSpPr>
        <p:spPr>
          <a:xfrm>
            <a:off x="841125" y="2184826"/>
            <a:ext cx="3088080" cy="2062103"/>
          </a:xfrm>
          <a:prstGeom prst="rect">
            <a:avLst/>
          </a:prstGeom>
        </p:spPr>
        <p:txBody>
          <a:bodyPr wrap="square">
            <a:spAutoFit/>
          </a:bodyPr>
          <a:lstStyle/>
          <a:p>
            <a:r>
              <a:rPr lang="en-GB" sz="1600" dirty="0"/>
              <a:t>The spectra of the separated flows show a similar trend to that of the SV but with a greater disparity between the input and the separated/summed flows.</a:t>
            </a:r>
          </a:p>
          <a:p>
            <a:endParaRPr lang="en-GB" sz="1600" dirty="0"/>
          </a:p>
          <a:p>
            <a:r>
              <a:rPr lang="en-GB" sz="1600" dirty="0"/>
              <a:t>Further work needs to be done to improve our results.</a:t>
            </a:r>
          </a:p>
        </p:txBody>
      </p:sp>
      <p:sp>
        <p:nvSpPr>
          <p:cNvPr id="14" name="Rectangle 13">
            <a:extLst>
              <a:ext uri="{FF2B5EF4-FFF2-40B4-BE49-F238E27FC236}">
                <a16:creationId xmlns:a16="http://schemas.microsoft.com/office/drawing/2014/main" id="{A1C142DD-9075-4869-9915-59B7FEF19E14}"/>
              </a:ext>
            </a:extLst>
          </p:cNvPr>
          <p:cNvSpPr/>
          <p:nvPr/>
        </p:nvSpPr>
        <p:spPr>
          <a:xfrm>
            <a:off x="7677031" y="5824149"/>
            <a:ext cx="1406010" cy="276999"/>
          </a:xfrm>
          <a:prstGeom prst="rect">
            <a:avLst/>
          </a:prstGeom>
          <a:solidFill>
            <a:schemeClr val="bg1"/>
          </a:solidFill>
        </p:spPr>
        <p:txBody>
          <a:bodyPr wrap="square">
            <a:spAutoFit/>
          </a:bodyPr>
          <a:lstStyle/>
          <a:p>
            <a:pPr algn="ctr"/>
            <a:r>
              <a:rPr lang="en-GB" sz="1200" dirty="0"/>
              <a:t>Degree Number</a:t>
            </a:r>
          </a:p>
        </p:txBody>
      </p:sp>
      <p:sp>
        <p:nvSpPr>
          <p:cNvPr id="15" name="Rectangle 14">
            <a:extLst>
              <a:ext uri="{FF2B5EF4-FFF2-40B4-BE49-F238E27FC236}">
                <a16:creationId xmlns:a16="http://schemas.microsoft.com/office/drawing/2014/main" id="{428850DD-5DBB-4C40-8356-E97D94922881}"/>
              </a:ext>
            </a:extLst>
          </p:cNvPr>
          <p:cNvSpPr/>
          <p:nvPr/>
        </p:nvSpPr>
        <p:spPr>
          <a:xfrm rot="16200000">
            <a:off x="3184224" y="3507958"/>
            <a:ext cx="2149415" cy="276999"/>
          </a:xfrm>
          <a:prstGeom prst="rect">
            <a:avLst/>
          </a:prstGeom>
          <a:solidFill>
            <a:schemeClr val="bg1"/>
          </a:solidFill>
        </p:spPr>
        <p:txBody>
          <a:bodyPr wrap="square">
            <a:spAutoFit/>
          </a:bodyPr>
          <a:lstStyle/>
          <a:p>
            <a:pPr algn="ctr"/>
            <a:r>
              <a:rPr lang="en-GB" sz="1200" dirty="0"/>
              <a:t>Spectral Energy (km/yr</a:t>
            </a:r>
            <a:r>
              <a:rPr lang="en-GB" sz="1200" baseline="30000" dirty="0"/>
              <a:t>2</a:t>
            </a:r>
            <a:r>
              <a:rPr lang="en-GB" sz="1200" dirty="0"/>
              <a:t>)</a:t>
            </a:r>
          </a:p>
        </p:txBody>
      </p:sp>
      <p:sp>
        <p:nvSpPr>
          <p:cNvPr id="20" name="Arrow: Left 19">
            <a:hlinkClick r:id="" action="ppaction://hlinkshowjump?jump=previousslide"/>
            <a:extLst>
              <a:ext uri="{FF2B5EF4-FFF2-40B4-BE49-F238E27FC236}">
                <a16:creationId xmlns:a16="http://schemas.microsoft.com/office/drawing/2014/main" id="{A7B46490-4D1D-427F-9365-BCC4CECD6FFA}"/>
              </a:ext>
            </a:extLst>
          </p:cNvPr>
          <p:cNvSpPr/>
          <p:nvPr/>
        </p:nvSpPr>
        <p:spPr>
          <a:xfrm>
            <a:off x="553412" y="6334670"/>
            <a:ext cx="1078543" cy="385146"/>
          </a:xfrm>
          <a:prstGeom prst="leftArrow">
            <a:avLst>
              <a:gd name="adj1" fmla="val 61305"/>
              <a:gd name="adj2" fmla="val 6695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Back</a:t>
            </a:r>
          </a:p>
        </p:txBody>
      </p:sp>
    </p:spTree>
    <p:extLst>
      <p:ext uri="{BB962C8B-B14F-4D97-AF65-F5344CB8AC3E}">
        <p14:creationId xmlns:p14="http://schemas.microsoft.com/office/powerpoint/2010/main" val="752103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4" y="3609270"/>
            <a:ext cx="5851126" cy="646331"/>
          </a:xfrm>
          <a:prstGeom prst="rect">
            <a:avLst/>
          </a:prstGeom>
          <a:noFill/>
        </p:spPr>
        <p:txBody>
          <a:bodyPr wrap="square" rtlCol="0">
            <a:spAutoFit/>
          </a:bodyPr>
          <a:lstStyle/>
          <a:p>
            <a:pPr algn="ctr"/>
            <a:r>
              <a:rPr lang="en-GB" sz="3600" dirty="0">
                <a:solidFill>
                  <a:schemeClr val="accent6">
                    <a:lumMod val="75000"/>
                  </a:schemeClr>
                </a:solidFill>
              </a:rPr>
              <a:t>CONCLUSIONS</a:t>
            </a:r>
          </a:p>
        </p:txBody>
      </p:sp>
      <p:sp>
        <p:nvSpPr>
          <p:cNvPr id="22" name="Flowchart: Alternate Process 21">
            <a:hlinkClick r:id="rId2"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3" name="Flowchart: Alternate Process 22">
            <a:hlinkClick r:id="rId3"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4" name="Flowchart: Alternate Process 23">
            <a:hlinkClick r:id="rId4"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5" name="Flowchart: Alternate Process 24">
            <a:hlinkClick r:id="rId5"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26" name="Flowchart: Alternate Process 25">
            <a:hlinkClick r:id="rId6"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27" name="Flowchart: Alternate Process 26">
            <a:hlinkClick r:id="rId7"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28" name="Flowchart: Alternate Process 27">
            <a:hlinkClick r:id="rId8"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29" name="Flowchart: Alternate Process 28">
            <a:hlinkClick r:id="rId9"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sp>
        <p:nvSpPr>
          <p:cNvPr id="11" name="Rectangle 10">
            <a:extLst>
              <a:ext uri="{FF2B5EF4-FFF2-40B4-BE49-F238E27FC236}">
                <a16:creationId xmlns:a16="http://schemas.microsoft.com/office/drawing/2014/main" id="{80F0AF6C-FC87-4F61-AF1A-63C757A757E4}"/>
              </a:ext>
            </a:extLst>
          </p:cNvPr>
          <p:cNvSpPr/>
          <p:nvPr/>
        </p:nvSpPr>
        <p:spPr>
          <a:xfrm>
            <a:off x="711096" y="1190583"/>
            <a:ext cx="5910091" cy="3031599"/>
          </a:xfrm>
          <a:prstGeom prst="rect">
            <a:avLst/>
          </a:prstGeom>
        </p:spPr>
        <p:txBody>
          <a:bodyPr wrap="square">
            <a:spAutoFit/>
          </a:bodyPr>
          <a:lstStyle/>
          <a:p>
            <a:r>
              <a:rPr lang="en-GB" sz="1600" dirty="0"/>
              <a:t>While progress has been made to adapt the use of spherical Slepian functions for CMB flows, there are still these considerations:</a:t>
            </a:r>
          </a:p>
          <a:p>
            <a:pPr marL="285750" indent="-285750">
              <a:spcAft>
                <a:spcPts val="600"/>
              </a:spcAft>
              <a:buFont typeface="Arial" panose="020B0604020202020204" pitchFamily="34" charset="0"/>
              <a:buChar char="•"/>
            </a:pPr>
            <a:r>
              <a:rPr lang="en-GB" sz="1600" dirty="0">
                <a:solidFill>
                  <a:schemeClr val="accent6">
                    <a:lumMod val="75000"/>
                  </a:schemeClr>
                </a:solidFill>
              </a:rPr>
              <a:t>the separation recreates the main features of SV at the Earth’s surface and the CMB</a:t>
            </a:r>
          </a:p>
          <a:p>
            <a:pPr marL="285750" indent="-285750">
              <a:spcAft>
                <a:spcPts val="600"/>
              </a:spcAft>
              <a:buFont typeface="Arial" panose="020B0604020202020204" pitchFamily="34" charset="0"/>
              <a:buChar char="•"/>
            </a:pPr>
            <a:r>
              <a:rPr lang="en-GB" sz="1600" dirty="0">
                <a:solidFill>
                  <a:schemeClr val="accent6">
                    <a:lumMod val="75000"/>
                  </a:schemeClr>
                </a:solidFill>
              </a:rPr>
              <a:t>the limited degree of core SV/flows are a major restricting factor compared to previous applications of spherical Slepian functions, e.g. crustal field has spherical harmonics to degree 133 </a:t>
            </a:r>
          </a:p>
          <a:p>
            <a:pPr marL="285750" indent="-285750">
              <a:spcAft>
                <a:spcPts val="600"/>
              </a:spcAft>
              <a:buFont typeface="Arial" panose="020B0604020202020204" pitchFamily="34" charset="0"/>
              <a:buChar char="•"/>
            </a:pPr>
            <a:r>
              <a:rPr lang="en-GB" sz="1600" dirty="0">
                <a:solidFill>
                  <a:schemeClr val="accent6">
                    <a:lumMod val="75000"/>
                  </a:schemeClr>
                </a:solidFill>
              </a:rPr>
              <a:t>the complexity of the region shape affects leakage so it may not be suitable for some research aims </a:t>
            </a:r>
          </a:p>
          <a:p>
            <a:pPr marL="285750" indent="-285750">
              <a:spcAft>
                <a:spcPts val="600"/>
              </a:spcAft>
              <a:buFont typeface="Arial" panose="020B0604020202020204" pitchFamily="34" charset="0"/>
              <a:buChar char="•"/>
            </a:pPr>
            <a:r>
              <a:rPr lang="en-GB" sz="1600" dirty="0">
                <a:solidFill>
                  <a:schemeClr val="accent6">
                    <a:lumMod val="75000"/>
                  </a:schemeClr>
                </a:solidFill>
              </a:rPr>
              <a:t>we are currently not recreating our input when summing the inside and outside region together</a:t>
            </a:r>
          </a:p>
        </p:txBody>
      </p:sp>
      <p:sp>
        <p:nvSpPr>
          <p:cNvPr id="13" name="Rectangle 12">
            <a:extLst>
              <a:ext uri="{FF2B5EF4-FFF2-40B4-BE49-F238E27FC236}">
                <a16:creationId xmlns:a16="http://schemas.microsoft.com/office/drawing/2014/main" id="{A98CBB8A-782C-439A-9A87-BA2D03EC9C88}"/>
              </a:ext>
            </a:extLst>
          </p:cNvPr>
          <p:cNvSpPr/>
          <p:nvPr/>
        </p:nvSpPr>
        <p:spPr>
          <a:xfrm>
            <a:off x="6209866" y="4385433"/>
            <a:ext cx="5910090" cy="2462213"/>
          </a:xfrm>
          <a:prstGeom prst="rect">
            <a:avLst/>
          </a:prstGeom>
        </p:spPr>
        <p:txBody>
          <a:bodyPr wrap="square">
            <a:spAutoFit/>
          </a:bodyPr>
          <a:lstStyle/>
          <a:p>
            <a:r>
              <a:rPr lang="en-GB" sz="1600" b="1" dirty="0"/>
              <a:t>Further work includes:</a:t>
            </a:r>
          </a:p>
          <a:p>
            <a:pPr marL="285750" indent="-285750">
              <a:spcAft>
                <a:spcPts val="600"/>
              </a:spcAft>
              <a:buFont typeface="Arial" panose="020B0604020202020204" pitchFamily="34" charset="0"/>
              <a:buChar char="•"/>
            </a:pPr>
            <a:r>
              <a:rPr lang="en-GB" sz="1600" dirty="0">
                <a:solidFill>
                  <a:schemeClr val="accent6">
                    <a:lumMod val="75000"/>
                  </a:schemeClr>
                </a:solidFill>
              </a:rPr>
              <a:t>using a 20-year time series of CHAMP, </a:t>
            </a:r>
            <a:r>
              <a:rPr lang="en-GB" sz="1600" dirty="0" err="1">
                <a:solidFill>
                  <a:schemeClr val="accent6">
                    <a:lumMod val="75000"/>
                  </a:schemeClr>
                </a:solidFill>
              </a:rPr>
              <a:t>Cryosat</a:t>
            </a:r>
            <a:r>
              <a:rPr lang="en-GB" sz="1600" dirty="0">
                <a:solidFill>
                  <a:schemeClr val="accent6">
                    <a:lumMod val="75000"/>
                  </a:schemeClr>
                </a:solidFill>
              </a:rPr>
              <a:t> and SWARM VO SV data to see how flow under LLSVPs has changed in time</a:t>
            </a:r>
          </a:p>
          <a:p>
            <a:pPr marL="285750" indent="-285750">
              <a:spcAft>
                <a:spcPts val="600"/>
              </a:spcAft>
              <a:buFont typeface="Arial" panose="020B0604020202020204" pitchFamily="34" charset="0"/>
              <a:buChar char="•"/>
            </a:pPr>
            <a:r>
              <a:rPr lang="en-GB" sz="1600" dirty="0">
                <a:solidFill>
                  <a:schemeClr val="accent6">
                    <a:lumMod val="75000"/>
                  </a:schemeClr>
                </a:solidFill>
              </a:rPr>
              <a:t>increasing the smoothing factor when defining our region edge to improve separations. However, this might mean that we do not capture the true shape of LLSVPs</a:t>
            </a:r>
          </a:p>
          <a:p>
            <a:pPr marL="285750" indent="-285750">
              <a:spcAft>
                <a:spcPts val="600"/>
              </a:spcAft>
              <a:buFont typeface="Arial" panose="020B0604020202020204" pitchFamily="34" charset="0"/>
              <a:buChar char="•"/>
            </a:pPr>
            <a:r>
              <a:rPr lang="en-GB" sz="1600" dirty="0">
                <a:solidFill>
                  <a:schemeClr val="accent6">
                    <a:lumMod val="75000"/>
                  </a:schemeClr>
                </a:solidFill>
              </a:rPr>
              <a:t>investigating the cause of leakage and improve understanding of Slepian functions. This may be done by adding zeros or random numbers during the separation before plotting a truncated subset</a:t>
            </a:r>
          </a:p>
        </p:txBody>
      </p:sp>
      <p:pic>
        <p:nvPicPr>
          <p:cNvPr id="14" name="Picture 13">
            <a:extLst>
              <a:ext uri="{FF2B5EF4-FFF2-40B4-BE49-F238E27FC236}">
                <a16:creationId xmlns:a16="http://schemas.microsoft.com/office/drawing/2014/main" id="{FBFA591D-758C-403D-AE3E-F09170DC9CC9}"/>
              </a:ext>
            </a:extLst>
          </p:cNvPr>
          <p:cNvPicPr>
            <a:picLocks noChangeAspect="1"/>
          </p:cNvPicPr>
          <p:nvPr/>
        </p:nvPicPr>
        <p:blipFill rotWithShape="1">
          <a:blip r:embed="rId10"/>
          <a:srcRect t="4642"/>
          <a:stretch/>
        </p:blipFill>
        <p:spPr>
          <a:xfrm>
            <a:off x="6747509" y="1401211"/>
            <a:ext cx="5262393" cy="2848639"/>
          </a:xfrm>
          <a:prstGeom prst="rect">
            <a:avLst/>
          </a:prstGeom>
        </p:spPr>
      </p:pic>
      <p:pic>
        <p:nvPicPr>
          <p:cNvPr id="15" name="Picture 14">
            <a:extLst>
              <a:ext uri="{FF2B5EF4-FFF2-40B4-BE49-F238E27FC236}">
                <a16:creationId xmlns:a16="http://schemas.microsoft.com/office/drawing/2014/main" id="{605C8DF1-8156-4D49-B422-6A41C1997218}"/>
              </a:ext>
            </a:extLst>
          </p:cNvPr>
          <p:cNvPicPr>
            <a:picLocks noChangeAspect="1"/>
          </p:cNvPicPr>
          <p:nvPr/>
        </p:nvPicPr>
        <p:blipFill rotWithShape="1">
          <a:blip r:embed="rId11">
            <a:clrChange>
              <a:clrFrom>
                <a:srgbClr val="FFFFFF"/>
              </a:clrFrom>
              <a:clrTo>
                <a:srgbClr val="FFFFFF">
                  <a:alpha val="0"/>
                </a:srgbClr>
              </a:clrTo>
            </a:clrChange>
          </a:blip>
          <a:srcRect r="13736"/>
          <a:stretch/>
        </p:blipFill>
        <p:spPr>
          <a:xfrm>
            <a:off x="1112170" y="4352569"/>
            <a:ext cx="4570301" cy="2376000"/>
          </a:xfrm>
          <a:prstGeom prst="rect">
            <a:avLst/>
          </a:prstGeom>
        </p:spPr>
      </p:pic>
      <p:sp>
        <p:nvSpPr>
          <p:cNvPr id="16" name="Flowchart: Alternate Process 15">
            <a:hlinkClick r:id="rId12" action="ppaction://hlinksldjump"/>
            <a:extLst>
              <a:ext uri="{FF2B5EF4-FFF2-40B4-BE49-F238E27FC236}">
                <a16:creationId xmlns:a16="http://schemas.microsoft.com/office/drawing/2014/main" id="{28E3C6D6-04D5-4AB1-BFE3-82CFD3BA9F34}"/>
              </a:ext>
            </a:extLst>
          </p:cNvPr>
          <p:cNvSpPr/>
          <p:nvPr/>
        </p:nvSpPr>
        <p:spPr>
          <a:xfrm>
            <a:off x="101469" y="6314652"/>
            <a:ext cx="1286757" cy="40569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References</a:t>
            </a:r>
          </a:p>
        </p:txBody>
      </p:sp>
    </p:spTree>
    <p:extLst>
      <p:ext uri="{BB962C8B-B14F-4D97-AF65-F5344CB8AC3E}">
        <p14:creationId xmlns:p14="http://schemas.microsoft.com/office/powerpoint/2010/main" val="1116740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
            <a:extLst>
              <a:ext uri="{FF2B5EF4-FFF2-40B4-BE49-F238E27FC236}">
                <a16:creationId xmlns:a16="http://schemas.microsoft.com/office/drawing/2014/main" id="{904F65DE-93F3-4A90-BD9C-5736B389FED9}"/>
              </a:ext>
            </a:extLst>
          </p:cNvPr>
          <p:cNvSpPr txBox="1">
            <a:spLocks/>
          </p:cNvSpPr>
          <p:nvPr/>
        </p:nvSpPr>
        <p:spPr>
          <a:xfrm>
            <a:off x="3751795" y="1880958"/>
            <a:ext cx="8264034" cy="427838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300" b="1" dirty="0">
                <a:latin typeface="Calibri "/>
              </a:rPr>
              <a:t>References</a:t>
            </a:r>
            <a:r>
              <a:rPr lang="en-GB" sz="1300" dirty="0">
                <a:latin typeface="Calibri "/>
              </a:rPr>
              <a:t>:</a:t>
            </a:r>
          </a:p>
          <a:p>
            <a:pPr algn="l">
              <a:lnSpc>
                <a:spcPct val="110000"/>
              </a:lnSpc>
              <a:spcBef>
                <a:spcPts val="400"/>
              </a:spcBef>
            </a:pPr>
            <a:r>
              <a:rPr lang="en-GB" sz="1100" dirty="0">
                <a:solidFill>
                  <a:schemeClr val="accent6">
                    <a:lumMod val="50000"/>
                  </a:schemeClr>
                </a:solidFill>
                <a:latin typeface="Calibri "/>
              </a:rPr>
              <a:t>Le </a:t>
            </a:r>
            <a:r>
              <a:rPr lang="en-GB" sz="1100" dirty="0" err="1">
                <a:solidFill>
                  <a:schemeClr val="accent6">
                    <a:lumMod val="50000"/>
                  </a:schemeClr>
                </a:solidFill>
                <a:latin typeface="Calibri "/>
              </a:rPr>
              <a:t>Mouël</a:t>
            </a:r>
            <a:r>
              <a:rPr lang="en-GB" sz="1100" dirty="0">
                <a:solidFill>
                  <a:schemeClr val="accent6">
                    <a:lumMod val="50000"/>
                  </a:schemeClr>
                </a:solidFill>
                <a:latin typeface="Calibri "/>
              </a:rPr>
              <a:t>, J. Outer-core geostrophic flow and secular variation of Earth's geomagnetic field. Nature 311, 734–735 (1984). https://doi.org/10.1038/311734a0</a:t>
            </a:r>
          </a:p>
          <a:p>
            <a:pPr algn="l">
              <a:lnSpc>
                <a:spcPct val="110000"/>
              </a:lnSpc>
              <a:spcBef>
                <a:spcPts val="400"/>
              </a:spcBef>
            </a:pPr>
            <a:r>
              <a:rPr lang="en-GB" sz="1100" dirty="0" err="1">
                <a:latin typeface="Calibri "/>
              </a:rPr>
              <a:t>Hagay</a:t>
            </a:r>
            <a:r>
              <a:rPr lang="en-GB" sz="1100" dirty="0">
                <a:latin typeface="Calibri "/>
              </a:rPr>
              <a:t> Amit, Maria Alexandra </a:t>
            </a:r>
            <a:r>
              <a:rPr lang="en-GB" sz="1100" dirty="0" err="1">
                <a:latin typeface="Calibri "/>
              </a:rPr>
              <a:t>Pais</a:t>
            </a:r>
            <a:r>
              <a:rPr lang="en-GB" sz="1100" dirty="0">
                <a:latin typeface="Calibri "/>
              </a:rPr>
              <a:t>, Differences between tangential </a:t>
            </a:r>
            <a:r>
              <a:rPr lang="en-GB" sz="1100" dirty="0" err="1">
                <a:latin typeface="Calibri "/>
              </a:rPr>
              <a:t>geostrophy</a:t>
            </a:r>
            <a:r>
              <a:rPr lang="en-GB" sz="1100" dirty="0">
                <a:latin typeface="Calibri "/>
              </a:rPr>
              <a:t> and columnar flow, Geophysical Journal International, Volume 194, Issue 1, 1 July 2013, Pages 145–157, https://doi.org/10.1093/gji/ggt077</a:t>
            </a:r>
          </a:p>
          <a:p>
            <a:pPr algn="l">
              <a:lnSpc>
                <a:spcPct val="110000"/>
              </a:lnSpc>
              <a:spcBef>
                <a:spcPts val="400"/>
              </a:spcBef>
            </a:pPr>
            <a:r>
              <a:rPr lang="en-GB" sz="1100" dirty="0">
                <a:solidFill>
                  <a:schemeClr val="accent6">
                    <a:lumMod val="50000"/>
                  </a:schemeClr>
                </a:solidFill>
                <a:latin typeface="Calibri "/>
              </a:rPr>
              <a:t>Kim, H.R., von </a:t>
            </a:r>
            <a:r>
              <a:rPr lang="en-GB" sz="1100" dirty="0" err="1">
                <a:solidFill>
                  <a:schemeClr val="accent6">
                    <a:lumMod val="50000"/>
                  </a:schemeClr>
                </a:solidFill>
                <a:latin typeface="Calibri "/>
              </a:rPr>
              <a:t>Frese</a:t>
            </a:r>
            <a:r>
              <a:rPr lang="en-GB" sz="1100" dirty="0">
                <a:solidFill>
                  <a:schemeClr val="accent6">
                    <a:lumMod val="50000"/>
                  </a:schemeClr>
                </a:solidFill>
                <a:latin typeface="Calibri "/>
              </a:rPr>
              <a:t>, R.R.B. Utility of Slepian basis functions for </a:t>
            </a:r>
            <a:r>
              <a:rPr lang="en-GB" sz="1100" dirty="0" err="1">
                <a:solidFill>
                  <a:schemeClr val="accent6">
                    <a:lumMod val="50000"/>
                  </a:schemeClr>
                </a:solidFill>
                <a:latin typeface="Calibri "/>
              </a:rPr>
              <a:t>modeling</a:t>
            </a:r>
            <a:r>
              <a:rPr lang="en-GB" sz="1100" dirty="0">
                <a:solidFill>
                  <a:schemeClr val="accent6">
                    <a:lumMod val="50000"/>
                  </a:schemeClr>
                </a:solidFill>
                <a:latin typeface="Calibri "/>
              </a:rPr>
              <a:t> near-surface and satellite magnetic anomalies of the Australian lithosphere. Earth Planets Space 69, 53 (2017). https://doi.org/10.1186/s40623-017-0636-0</a:t>
            </a:r>
          </a:p>
          <a:p>
            <a:pPr algn="l">
              <a:lnSpc>
                <a:spcPct val="110000"/>
              </a:lnSpc>
              <a:spcBef>
                <a:spcPts val="400"/>
              </a:spcBef>
            </a:pPr>
            <a:r>
              <a:rPr lang="en-GB" sz="1100" dirty="0">
                <a:latin typeface="Calibri "/>
              </a:rPr>
              <a:t>Holme, R. (2007). Large-scale flow in the Core. In P. Olson, &amp; G. Schubert (Eds.), Core Dynamics (Treatise on Geophysics) (Vol. 8, pp. 107-130). Amsterdam: Elsevier</a:t>
            </a:r>
          </a:p>
          <a:p>
            <a:pPr algn="l">
              <a:lnSpc>
                <a:spcPct val="110000"/>
              </a:lnSpc>
              <a:spcBef>
                <a:spcPts val="400"/>
              </a:spcBef>
            </a:pPr>
            <a:r>
              <a:rPr lang="en-GB" sz="1100" dirty="0" err="1">
                <a:solidFill>
                  <a:schemeClr val="accent6">
                    <a:lumMod val="50000"/>
                  </a:schemeClr>
                </a:solidFill>
                <a:latin typeface="Calibri "/>
              </a:rPr>
              <a:t>Mandea</a:t>
            </a:r>
            <a:r>
              <a:rPr lang="en-GB" sz="1100" dirty="0">
                <a:solidFill>
                  <a:schemeClr val="accent6">
                    <a:lumMod val="50000"/>
                  </a:schemeClr>
                </a:solidFill>
                <a:latin typeface="Calibri "/>
              </a:rPr>
              <a:t>, M., and Olsen, N. (2006), A new approach to directly determine the secular variation from magnetic satellite observations, </a:t>
            </a:r>
            <a:r>
              <a:rPr lang="en-GB" sz="1100" dirty="0" err="1">
                <a:solidFill>
                  <a:schemeClr val="accent6">
                    <a:lumMod val="50000"/>
                  </a:schemeClr>
                </a:solidFill>
                <a:latin typeface="Calibri "/>
              </a:rPr>
              <a:t>Geophys</a:t>
            </a:r>
            <a:r>
              <a:rPr lang="en-GB" sz="1100" dirty="0">
                <a:solidFill>
                  <a:schemeClr val="accent6">
                    <a:lumMod val="50000"/>
                  </a:schemeClr>
                </a:solidFill>
                <a:latin typeface="Calibri "/>
              </a:rPr>
              <a:t>. Res. Lett., 33, L15306, doi:10.1029/2006GL026616.</a:t>
            </a:r>
          </a:p>
          <a:p>
            <a:pPr algn="l">
              <a:lnSpc>
                <a:spcPct val="110000"/>
              </a:lnSpc>
              <a:spcBef>
                <a:spcPts val="400"/>
              </a:spcBef>
            </a:pPr>
            <a:r>
              <a:rPr lang="en-GB" sz="1100" dirty="0" err="1">
                <a:latin typeface="Calibri "/>
              </a:rPr>
              <a:t>Garnero</a:t>
            </a:r>
            <a:r>
              <a:rPr lang="en-GB" sz="1100" dirty="0">
                <a:latin typeface="Calibri "/>
              </a:rPr>
              <a:t>, E., McNamara, A. &amp; Shim, S. Continent-sized anomalous zones with low seismic velocity at the base of Earth's mantle. Nature </a:t>
            </a:r>
            <a:r>
              <a:rPr lang="en-GB" sz="1100" dirty="0" err="1">
                <a:latin typeface="Calibri "/>
              </a:rPr>
              <a:t>Geosci</a:t>
            </a:r>
            <a:r>
              <a:rPr lang="en-GB" sz="1100" dirty="0">
                <a:latin typeface="Calibri "/>
              </a:rPr>
              <a:t> 9, 481–489 (2016). https://doi.org/10.1038/ngeo2733</a:t>
            </a:r>
          </a:p>
          <a:p>
            <a:pPr algn="l">
              <a:lnSpc>
                <a:spcPct val="110000"/>
              </a:lnSpc>
              <a:spcBef>
                <a:spcPts val="400"/>
              </a:spcBef>
            </a:pPr>
            <a:r>
              <a:rPr lang="en-GB" sz="1100" dirty="0">
                <a:solidFill>
                  <a:schemeClr val="accent6">
                    <a:lumMod val="50000"/>
                  </a:schemeClr>
                </a:solidFill>
                <a:latin typeface="Calibri "/>
              </a:rPr>
              <a:t>Mound, J., Davies, C., </a:t>
            </a:r>
            <a:r>
              <a:rPr lang="en-GB" sz="1100" dirty="0" err="1">
                <a:solidFill>
                  <a:schemeClr val="accent6">
                    <a:lumMod val="50000"/>
                  </a:schemeClr>
                </a:solidFill>
                <a:latin typeface="Calibri "/>
              </a:rPr>
              <a:t>Rost</a:t>
            </a:r>
            <a:r>
              <a:rPr lang="en-GB" sz="1100" dirty="0">
                <a:solidFill>
                  <a:schemeClr val="accent6">
                    <a:lumMod val="50000"/>
                  </a:schemeClr>
                </a:solidFill>
                <a:latin typeface="Calibri "/>
              </a:rPr>
              <a:t>, S. et al. Regional stratification at the top of Earth's core due to core–mantle boundary heat flux variations. Nat. </a:t>
            </a:r>
            <a:r>
              <a:rPr lang="en-GB" sz="1100" dirty="0" err="1">
                <a:solidFill>
                  <a:schemeClr val="accent6">
                    <a:lumMod val="50000"/>
                  </a:schemeClr>
                </a:solidFill>
                <a:latin typeface="Calibri "/>
              </a:rPr>
              <a:t>Geosci</a:t>
            </a:r>
            <a:r>
              <a:rPr lang="en-GB" sz="1100" dirty="0">
                <a:solidFill>
                  <a:schemeClr val="accent6">
                    <a:lumMod val="50000"/>
                  </a:schemeClr>
                </a:solidFill>
                <a:latin typeface="Calibri "/>
              </a:rPr>
              <a:t>. 12, 575–580 (2019). https://doi.org/10.1038/s41561-019-0381-z</a:t>
            </a:r>
          </a:p>
          <a:p>
            <a:pPr algn="l">
              <a:lnSpc>
                <a:spcPct val="110000"/>
              </a:lnSpc>
              <a:spcBef>
                <a:spcPts val="400"/>
              </a:spcBef>
            </a:pPr>
            <a:r>
              <a:rPr lang="en-GB" sz="1100" dirty="0" err="1">
                <a:latin typeface="Calibri "/>
              </a:rPr>
              <a:t>Ritsema</a:t>
            </a:r>
            <a:r>
              <a:rPr lang="en-GB" sz="1100" dirty="0">
                <a:latin typeface="Calibri "/>
              </a:rPr>
              <a:t>, J., </a:t>
            </a:r>
            <a:r>
              <a:rPr lang="en-GB" sz="1100" dirty="0" err="1">
                <a:latin typeface="Calibri "/>
              </a:rPr>
              <a:t>Deuss</a:t>
            </a:r>
            <a:r>
              <a:rPr lang="en-GB" sz="1100" dirty="0">
                <a:latin typeface="Calibri "/>
              </a:rPr>
              <a:t>, A., van </a:t>
            </a:r>
            <a:r>
              <a:rPr lang="en-GB" sz="1100" dirty="0" err="1">
                <a:latin typeface="Calibri "/>
              </a:rPr>
              <a:t>Heijst</a:t>
            </a:r>
            <a:r>
              <a:rPr lang="en-GB" sz="1100" dirty="0">
                <a:latin typeface="Calibri "/>
              </a:rPr>
              <a:t>, H.J. and Woodhouse, J.H. (2011), S40RTS: a degree‐40 shear‐velocity model for the mantle from new Rayleigh wave dispersion, </a:t>
            </a:r>
            <a:r>
              <a:rPr lang="en-GB" sz="1100" dirty="0" err="1">
                <a:latin typeface="Calibri "/>
              </a:rPr>
              <a:t>teleseismic</a:t>
            </a:r>
            <a:r>
              <a:rPr lang="en-GB" sz="1100" dirty="0">
                <a:latin typeface="Calibri "/>
              </a:rPr>
              <a:t> </a:t>
            </a:r>
            <a:r>
              <a:rPr lang="en-GB" sz="1100" dirty="0" err="1">
                <a:latin typeface="Calibri "/>
              </a:rPr>
              <a:t>traveltime</a:t>
            </a:r>
            <a:r>
              <a:rPr lang="en-GB" sz="1100" dirty="0">
                <a:latin typeface="Calibri "/>
              </a:rPr>
              <a:t> and normal‐mode splitting function measurements. Geophysical Journal International, 184: 1223-1236. doi:10.1111/j.1365-246X.2010.04884.x</a:t>
            </a:r>
          </a:p>
          <a:p>
            <a:pPr algn="l">
              <a:lnSpc>
                <a:spcPct val="110000"/>
              </a:lnSpc>
              <a:spcBef>
                <a:spcPts val="400"/>
              </a:spcBef>
            </a:pPr>
            <a:r>
              <a:rPr lang="en-GB" sz="1100" dirty="0" err="1">
                <a:solidFill>
                  <a:schemeClr val="accent6">
                    <a:lumMod val="50000"/>
                  </a:schemeClr>
                </a:solidFill>
                <a:latin typeface="Calibri "/>
              </a:rPr>
              <a:t>Doubrovine</a:t>
            </a:r>
            <a:r>
              <a:rPr lang="en-GB" sz="1100" dirty="0">
                <a:solidFill>
                  <a:schemeClr val="accent6">
                    <a:lumMod val="50000"/>
                  </a:schemeClr>
                </a:solidFill>
                <a:latin typeface="Calibri "/>
              </a:rPr>
              <a:t>, P. V., B. Steinberger, and T. H. </a:t>
            </a:r>
            <a:r>
              <a:rPr lang="en-GB" sz="1100" dirty="0" err="1">
                <a:solidFill>
                  <a:schemeClr val="accent6">
                    <a:lumMod val="50000"/>
                  </a:schemeClr>
                </a:solidFill>
                <a:latin typeface="Calibri "/>
              </a:rPr>
              <a:t>Torsvik</a:t>
            </a:r>
            <a:r>
              <a:rPr lang="en-GB" sz="1100" dirty="0">
                <a:solidFill>
                  <a:schemeClr val="accent6">
                    <a:lumMod val="50000"/>
                  </a:schemeClr>
                </a:solidFill>
                <a:latin typeface="Calibri "/>
              </a:rPr>
              <a:t> (2016), A failure to reject: Testing the correlation between large igneous provinces and deep mantle structures with EDF statistics, Geochem. </a:t>
            </a:r>
            <a:r>
              <a:rPr lang="en-GB" sz="1100" dirty="0" err="1">
                <a:solidFill>
                  <a:schemeClr val="accent6">
                    <a:lumMod val="50000"/>
                  </a:schemeClr>
                </a:solidFill>
                <a:latin typeface="Calibri "/>
              </a:rPr>
              <a:t>Geophys</a:t>
            </a:r>
            <a:r>
              <a:rPr lang="en-GB" sz="1100" dirty="0">
                <a:solidFill>
                  <a:schemeClr val="accent6">
                    <a:lumMod val="50000"/>
                  </a:schemeClr>
                </a:solidFill>
                <a:latin typeface="Calibri "/>
              </a:rPr>
              <a:t>. </a:t>
            </a:r>
            <a:r>
              <a:rPr lang="en-GB" sz="1100" dirty="0" err="1">
                <a:solidFill>
                  <a:schemeClr val="accent6">
                    <a:lumMod val="50000"/>
                  </a:schemeClr>
                </a:solidFill>
                <a:latin typeface="Calibri "/>
              </a:rPr>
              <a:t>Geosyst</a:t>
            </a:r>
            <a:r>
              <a:rPr lang="en-GB" sz="1100" dirty="0">
                <a:solidFill>
                  <a:schemeClr val="accent6">
                    <a:lumMod val="50000"/>
                  </a:schemeClr>
                </a:solidFill>
                <a:latin typeface="Calibri "/>
              </a:rPr>
              <a:t>., 17, doi:10.1002/ 2015GC006044.</a:t>
            </a:r>
          </a:p>
          <a:p>
            <a:pPr algn="l">
              <a:lnSpc>
                <a:spcPct val="110000"/>
              </a:lnSpc>
              <a:spcBef>
                <a:spcPts val="400"/>
              </a:spcBef>
            </a:pPr>
            <a:r>
              <a:rPr lang="en-GB" sz="1100" dirty="0">
                <a:latin typeface="Calibri "/>
              </a:rPr>
              <a:t>Simons F.J. (2010) Slepian Functions and Their Use in Signal Estimation and Spectral Analysis. In: </a:t>
            </a:r>
            <a:r>
              <a:rPr lang="en-GB" sz="1100" dirty="0" err="1">
                <a:latin typeface="Calibri "/>
              </a:rPr>
              <a:t>Freeden</a:t>
            </a:r>
            <a:r>
              <a:rPr lang="en-GB" sz="1100" dirty="0">
                <a:latin typeface="Calibri "/>
              </a:rPr>
              <a:t> W., </a:t>
            </a:r>
            <a:r>
              <a:rPr lang="en-GB" sz="1100" dirty="0" err="1">
                <a:latin typeface="Calibri "/>
              </a:rPr>
              <a:t>Nashed</a:t>
            </a:r>
            <a:r>
              <a:rPr lang="en-GB" sz="1100" dirty="0">
                <a:latin typeface="Calibri "/>
              </a:rPr>
              <a:t> M.Z., Sonar T. (eds) Handbook of Geomathematics. Springer, Berlin, Heidelberg. https://doi.org/10.1007/978-3-642-01546-5_30</a:t>
            </a:r>
          </a:p>
          <a:p>
            <a:pPr algn="l">
              <a:lnSpc>
                <a:spcPct val="110000"/>
              </a:lnSpc>
              <a:spcBef>
                <a:spcPts val="400"/>
              </a:spcBef>
            </a:pPr>
            <a:r>
              <a:rPr lang="en-GB" sz="1100" dirty="0">
                <a:solidFill>
                  <a:schemeClr val="accent6">
                    <a:lumMod val="50000"/>
                  </a:schemeClr>
                </a:solidFill>
                <a:latin typeface="Calibri "/>
              </a:rPr>
              <a:t>Ciarán D. </a:t>
            </a:r>
            <a:r>
              <a:rPr lang="en-GB" sz="1100" dirty="0" err="1">
                <a:solidFill>
                  <a:schemeClr val="accent6">
                    <a:lumMod val="50000"/>
                  </a:schemeClr>
                </a:solidFill>
                <a:latin typeface="Calibri "/>
              </a:rPr>
              <a:t>Beggan</a:t>
            </a:r>
            <a:r>
              <a:rPr lang="en-GB" sz="1100" dirty="0">
                <a:solidFill>
                  <a:schemeClr val="accent6">
                    <a:lumMod val="50000"/>
                  </a:schemeClr>
                </a:solidFill>
                <a:latin typeface="Calibri "/>
              </a:rPr>
              <a:t>, </a:t>
            </a:r>
            <a:r>
              <a:rPr lang="en-GB" sz="1100" dirty="0" err="1">
                <a:solidFill>
                  <a:schemeClr val="accent6">
                    <a:lumMod val="50000"/>
                  </a:schemeClr>
                </a:solidFill>
                <a:latin typeface="Calibri "/>
              </a:rPr>
              <a:t>Jarno</a:t>
            </a:r>
            <a:r>
              <a:rPr lang="en-GB" sz="1100" dirty="0">
                <a:solidFill>
                  <a:schemeClr val="accent6">
                    <a:lumMod val="50000"/>
                  </a:schemeClr>
                </a:solidFill>
                <a:latin typeface="Calibri "/>
              </a:rPr>
              <a:t> </a:t>
            </a:r>
            <a:r>
              <a:rPr lang="en-GB" sz="1100" dirty="0" err="1">
                <a:solidFill>
                  <a:schemeClr val="accent6">
                    <a:lumMod val="50000"/>
                  </a:schemeClr>
                </a:solidFill>
                <a:latin typeface="Calibri "/>
              </a:rPr>
              <a:t>Saarimäki</a:t>
            </a:r>
            <a:r>
              <a:rPr lang="en-GB" sz="1100" dirty="0">
                <a:solidFill>
                  <a:schemeClr val="accent6">
                    <a:lumMod val="50000"/>
                  </a:schemeClr>
                </a:solidFill>
                <a:latin typeface="Calibri "/>
              </a:rPr>
              <a:t>, Kathryn A. Whaler, Frederik J. Simons, Spectral and spatial decomposition of lithospheric magnetic field models using spherical Slepian functions, Geophysical Journal International, Volume 193, Issue 1, April, 2013, Pages 136–148, https://doi.org/10.1093/gji/ggs122</a:t>
            </a:r>
          </a:p>
          <a:p>
            <a:pPr algn="l">
              <a:lnSpc>
                <a:spcPct val="110000"/>
              </a:lnSpc>
              <a:spcBef>
                <a:spcPts val="400"/>
              </a:spcBef>
            </a:pPr>
            <a:r>
              <a:rPr lang="en-GB" sz="1100" dirty="0">
                <a:latin typeface="Calibri "/>
              </a:rPr>
              <a:t>Alain Plattner, Frederik J. Simons, Internal and external potential-field estimation from regional vector data at varying satellite altitude, Geophysical Journal International, Volume 211, Issue 1, October 2017, Pages 207–238, https://doi.org/10.1093/gji/ggx244</a:t>
            </a:r>
            <a:endParaRPr lang="en-GB" sz="1200" dirty="0">
              <a:latin typeface="Calibri "/>
            </a:endParaRPr>
          </a:p>
        </p:txBody>
      </p:sp>
      <p:sp>
        <p:nvSpPr>
          <p:cNvPr id="2" name="Title 1"/>
          <p:cNvSpPr>
            <a:spLocks noGrp="1"/>
          </p:cNvSpPr>
          <p:nvPr>
            <p:ph type="ctrTitle"/>
          </p:nvPr>
        </p:nvSpPr>
        <p:spPr>
          <a:xfrm>
            <a:off x="144079" y="11404"/>
            <a:ext cx="11903825" cy="1830286"/>
          </a:xfrm>
        </p:spPr>
        <p:txBody>
          <a:bodyPr>
            <a:noAutofit/>
          </a:bodyPr>
          <a:lstStyle/>
          <a:p>
            <a:r>
              <a:rPr lang="en-GB" sz="4000" b="1" dirty="0">
                <a:solidFill>
                  <a:schemeClr val="accent6">
                    <a:lumMod val="75000"/>
                  </a:schemeClr>
                </a:solidFill>
              </a:rPr>
              <a:t>Application of spherical </a:t>
            </a:r>
            <a:r>
              <a:rPr lang="en-GB" sz="4000" b="1" dirty="0" err="1">
                <a:solidFill>
                  <a:schemeClr val="accent6">
                    <a:lumMod val="75000"/>
                  </a:schemeClr>
                </a:solidFill>
              </a:rPr>
              <a:t>Slepian</a:t>
            </a:r>
            <a:r>
              <a:rPr lang="en-GB" sz="4000" b="1" dirty="0">
                <a:solidFill>
                  <a:schemeClr val="accent6">
                    <a:lumMod val="75000"/>
                  </a:schemeClr>
                </a:solidFill>
              </a:rPr>
              <a:t> functions to the inversion of virtual observatory satellite magnetic data into localised regions of flow on the core-mantle boundary</a:t>
            </a:r>
          </a:p>
        </p:txBody>
      </p:sp>
      <p:sp>
        <p:nvSpPr>
          <p:cNvPr id="3" name="Subtitle 2"/>
          <p:cNvSpPr>
            <a:spLocks noGrp="1"/>
          </p:cNvSpPr>
          <p:nvPr>
            <p:ph type="subTitle" idx="1"/>
          </p:nvPr>
        </p:nvSpPr>
        <p:spPr>
          <a:xfrm>
            <a:off x="-19050" y="6274033"/>
            <a:ext cx="11571316" cy="567925"/>
          </a:xfrm>
        </p:spPr>
        <p:txBody>
          <a:bodyPr>
            <a:normAutofit/>
          </a:bodyPr>
          <a:lstStyle/>
          <a:p>
            <a:pPr algn="l"/>
            <a:r>
              <a:rPr lang="en-GB" sz="1600" dirty="0">
                <a:latin typeface="Calibri "/>
              </a:rPr>
              <a:t>By </a:t>
            </a:r>
            <a:r>
              <a:rPr lang="en-GB" sz="1600" b="1" dirty="0">
                <a:latin typeface="Calibri "/>
              </a:rPr>
              <a:t>Hannah Rogers</a:t>
            </a:r>
            <a:r>
              <a:rPr lang="en-GB" sz="1600" b="1" baseline="30000" dirty="0">
                <a:latin typeface="Calibri "/>
              </a:rPr>
              <a:t>1</a:t>
            </a:r>
            <a:r>
              <a:rPr lang="en-GB" sz="1600" b="1" dirty="0">
                <a:latin typeface="Calibri "/>
              </a:rPr>
              <a:t>, </a:t>
            </a:r>
            <a:r>
              <a:rPr lang="en-GB" sz="1600" dirty="0">
                <a:latin typeface="Calibri "/>
              </a:rPr>
              <a:t>Ciaran Beggan</a:t>
            </a:r>
            <a:r>
              <a:rPr lang="en-GB" sz="1600" baseline="30000" dirty="0">
                <a:latin typeface="Calibri "/>
              </a:rPr>
              <a:t>2</a:t>
            </a:r>
            <a:r>
              <a:rPr lang="en-GB" sz="1600" dirty="0">
                <a:latin typeface="Calibri "/>
              </a:rPr>
              <a:t>, and Kathy Whaler</a:t>
            </a:r>
            <a:r>
              <a:rPr lang="en-GB" sz="1600" baseline="30000" dirty="0">
                <a:latin typeface="Calibri "/>
              </a:rPr>
              <a:t>1</a:t>
            </a:r>
            <a:r>
              <a:rPr lang="en-GB" sz="1600" dirty="0">
                <a:latin typeface="Calibri "/>
              </a:rPr>
              <a:t>;</a:t>
            </a:r>
            <a:r>
              <a:rPr lang="en-GB" sz="1600" baseline="30000" dirty="0">
                <a:latin typeface="Calibri "/>
              </a:rPr>
              <a:t> </a:t>
            </a:r>
            <a:r>
              <a:rPr lang="en-GB" sz="1600" dirty="0">
                <a:latin typeface="Calibri "/>
              </a:rPr>
              <a:t>with thanks to Alain Plattner</a:t>
            </a:r>
            <a:r>
              <a:rPr lang="en-GB" sz="1600" baseline="30000" dirty="0">
                <a:latin typeface="Calibri "/>
              </a:rPr>
              <a:t>3</a:t>
            </a:r>
          </a:p>
          <a:p>
            <a:pPr algn="l">
              <a:spcBef>
                <a:spcPts val="600"/>
              </a:spcBef>
            </a:pPr>
            <a:r>
              <a:rPr lang="en-GB" sz="1200" dirty="0">
                <a:latin typeface="Calibri "/>
              </a:rPr>
              <a:t>1) School of </a:t>
            </a:r>
            <a:r>
              <a:rPr lang="en-GB" sz="1200" dirty="0" err="1">
                <a:latin typeface="Calibri "/>
              </a:rPr>
              <a:t>GeoScience</a:t>
            </a:r>
            <a:r>
              <a:rPr lang="en-GB" sz="1200" dirty="0">
                <a:latin typeface="Calibri "/>
              </a:rPr>
              <a:t>, University of Edinburgh, UK; 2) British Geological Survey, Edinburgh, UK; 3) University of Alabama, USA</a:t>
            </a:r>
          </a:p>
        </p:txBody>
      </p:sp>
      <p:sp>
        <p:nvSpPr>
          <p:cNvPr id="4" name="Flowchart: Alternate Process 3">
            <a:hlinkClick r:id="rId2" action="ppaction://hlinksldjump"/>
          </p:cNvPr>
          <p:cNvSpPr/>
          <p:nvPr/>
        </p:nvSpPr>
        <p:spPr>
          <a:xfrm>
            <a:off x="176165" y="3961102"/>
            <a:ext cx="3463637" cy="55428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What are spherical </a:t>
            </a:r>
            <a:r>
              <a:rPr lang="en-GB" dirty="0" err="1"/>
              <a:t>Slepian</a:t>
            </a:r>
            <a:r>
              <a:rPr lang="en-GB" dirty="0"/>
              <a:t> functions?</a:t>
            </a:r>
          </a:p>
        </p:txBody>
      </p:sp>
      <p:sp>
        <p:nvSpPr>
          <p:cNvPr id="5" name="Flowchart: Alternate Process 4">
            <a:hlinkClick r:id="rId3" action="ppaction://hlinksldjump"/>
          </p:cNvPr>
          <p:cNvSpPr/>
          <p:nvPr/>
        </p:nvSpPr>
        <p:spPr>
          <a:xfrm>
            <a:off x="176166" y="2826266"/>
            <a:ext cx="3463637" cy="587087"/>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How do you invert from magnetic data to core flow data? </a:t>
            </a:r>
          </a:p>
        </p:txBody>
      </p:sp>
      <p:sp>
        <p:nvSpPr>
          <p:cNvPr id="6" name="Flowchart: Alternate Process 5">
            <a:hlinkClick r:id="rId4" action="ppaction://hlinksldjump"/>
          </p:cNvPr>
          <p:cNvSpPr/>
          <p:nvPr/>
        </p:nvSpPr>
        <p:spPr>
          <a:xfrm>
            <a:off x="176163" y="3509715"/>
            <a:ext cx="3463637" cy="3491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What are virtual observatories?</a:t>
            </a:r>
          </a:p>
        </p:txBody>
      </p:sp>
      <p:sp>
        <p:nvSpPr>
          <p:cNvPr id="7" name="Flowchart: Alternate Process 6">
            <a:hlinkClick r:id="rId5" action="ppaction://hlinksldjump"/>
          </p:cNvPr>
          <p:cNvSpPr/>
          <p:nvPr/>
        </p:nvSpPr>
        <p:spPr>
          <a:xfrm>
            <a:off x="176165" y="2351437"/>
            <a:ext cx="3463637" cy="380307"/>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What is the aim of the research?</a:t>
            </a:r>
          </a:p>
        </p:txBody>
      </p:sp>
      <p:sp>
        <p:nvSpPr>
          <p:cNvPr id="8" name="Flowchart: Alternate Process 7">
            <a:hlinkClick r:id="rId6" action="ppaction://hlinksldjump"/>
          </p:cNvPr>
          <p:cNvSpPr/>
          <p:nvPr/>
        </p:nvSpPr>
        <p:spPr>
          <a:xfrm>
            <a:off x="176170" y="5277404"/>
            <a:ext cx="3463637" cy="407467"/>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9" name="Flowchart: Alternate Process 8">
            <a:hlinkClick r:id="rId7" action="ppaction://hlinksldjump"/>
          </p:cNvPr>
          <p:cNvSpPr/>
          <p:nvPr/>
        </p:nvSpPr>
        <p:spPr>
          <a:xfrm>
            <a:off x="176171" y="5784626"/>
            <a:ext cx="3463636" cy="40569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10" name="Flowchart: Alternate Process 9">
            <a:hlinkClick r:id="rId8" action="ppaction://hlinksldjump"/>
          </p:cNvPr>
          <p:cNvSpPr/>
          <p:nvPr/>
        </p:nvSpPr>
        <p:spPr>
          <a:xfrm>
            <a:off x="176164" y="4609744"/>
            <a:ext cx="3463637" cy="574029"/>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What is our region of interest? What are LLSVPs?</a:t>
            </a:r>
          </a:p>
        </p:txBody>
      </p:sp>
      <p:pic>
        <p:nvPicPr>
          <p:cNvPr id="12" name="Picture 11">
            <a:extLst>
              <a:ext uri="{FF2B5EF4-FFF2-40B4-BE49-F238E27FC236}">
                <a16:creationId xmlns:a16="http://schemas.microsoft.com/office/drawing/2014/main" id="{6D495B58-058A-4600-9BB0-A8905E0E90BA}"/>
              </a:ext>
            </a:extLst>
          </p:cNvPr>
          <p:cNvPicPr>
            <a:picLocks noChangeAspect="1"/>
          </p:cNvPicPr>
          <p:nvPr/>
        </p:nvPicPr>
        <p:blipFill>
          <a:blip r:embed="rId9"/>
          <a:stretch>
            <a:fillRect/>
          </a:stretch>
        </p:blipFill>
        <p:spPr>
          <a:xfrm>
            <a:off x="8018468" y="6190320"/>
            <a:ext cx="857577" cy="598310"/>
          </a:xfrm>
          <a:prstGeom prst="rect">
            <a:avLst/>
          </a:prstGeom>
        </p:spPr>
      </p:pic>
      <p:pic>
        <p:nvPicPr>
          <p:cNvPr id="13" name="Picture 12">
            <a:extLst>
              <a:ext uri="{FF2B5EF4-FFF2-40B4-BE49-F238E27FC236}">
                <a16:creationId xmlns:a16="http://schemas.microsoft.com/office/drawing/2014/main" id="{26419B84-9128-4B57-B852-613F8B76635E}"/>
              </a:ext>
            </a:extLst>
          </p:cNvPr>
          <p:cNvPicPr>
            <a:picLocks noChangeAspect="1"/>
          </p:cNvPicPr>
          <p:nvPr/>
        </p:nvPicPr>
        <p:blipFill rotWithShape="1">
          <a:blip r:embed="rId10"/>
          <a:srcRect l="11207" t="5218" r="9483" b="9037"/>
          <a:stretch/>
        </p:blipFill>
        <p:spPr>
          <a:xfrm>
            <a:off x="8956430" y="6104033"/>
            <a:ext cx="749892" cy="753967"/>
          </a:xfrm>
          <a:prstGeom prst="rect">
            <a:avLst/>
          </a:prstGeom>
        </p:spPr>
      </p:pic>
      <p:pic>
        <p:nvPicPr>
          <p:cNvPr id="14" name="Picture 2" descr="https://www.underconsideration.com/brandnew/archives/british_geological_survey_logo.png">
            <a:extLst>
              <a:ext uri="{FF2B5EF4-FFF2-40B4-BE49-F238E27FC236}">
                <a16:creationId xmlns:a16="http://schemas.microsoft.com/office/drawing/2014/main" id="{69DE8F0B-E063-426C-8C9E-4B1A3AF7D31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56161"/>
          <a:stretch/>
        </p:blipFill>
        <p:spPr bwMode="auto">
          <a:xfrm>
            <a:off x="9720032" y="6151052"/>
            <a:ext cx="690352" cy="659928"/>
          </a:xfrm>
          <a:prstGeom prst="rect">
            <a:avLst/>
          </a:prstGeom>
          <a:noFill/>
          <a:extLst>
            <a:ext uri="{909E8E84-426E-40DD-AFC4-6F175D3DCCD1}">
              <a14:hiddenFill xmlns:a14="http://schemas.microsoft.com/office/drawing/2010/main">
                <a:solidFill>
                  <a:srgbClr val="FFFFFF"/>
                </a:solidFill>
              </a14:hiddenFill>
            </a:ext>
          </a:extLst>
        </p:spPr>
      </p:pic>
      <p:sp>
        <p:nvSpPr>
          <p:cNvPr id="18" name="Flowchart: Alternate Process 17">
            <a:hlinkClick r:id="rId12" action="ppaction://hlinksldjump"/>
            <a:extLst>
              <a:ext uri="{FF2B5EF4-FFF2-40B4-BE49-F238E27FC236}">
                <a16:creationId xmlns:a16="http://schemas.microsoft.com/office/drawing/2014/main" id="{46D2A476-3326-40A0-A3B2-E01360A0A14F}"/>
              </a:ext>
            </a:extLst>
          </p:cNvPr>
          <p:cNvSpPr/>
          <p:nvPr/>
        </p:nvSpPr>
        <p:spPr>
          <a:xfrm>
            <a:off x="10804051" y="5868339"/>
            <a:ext cx="1286757" cy="40569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Title</a:t>
            </a:r>
          </a:p>
        </p:txBody>
      </p:sp>
      <p:sp>
        <p:nvSpPr>
          <p:cNvPr id="19" name="TextBox 18">
            <a:extLst>
              <a:ext uri="{FF2B5EF4-FFF2-40B4-BE49-F238E27FC236}">
                <a16:creationId xmlns:a16="http://schemas.microsoft.com/office/drawing/2014/main" id="{0760B71C-E59A-4504-A00C-0862F911F4BC}"/>
              </a:ext>
            </a:extLst>
          </p:cNvPr>
          <p:cNvSpPr txBox="1"/>
          <p:nvPr/>
        </p:nvSpPr>
        <p:spPr>
          <a:xfrm>
            <a:off x="10542263" y="6340282"/>
            <a:ext cx="2166880" cy="501676"/>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effectLst/>
                <a:uLnTx/>
                <a:uFillTx/>
                <a:latin typeface="Calibri" panose="020F0502020204030204"/>
                <a:ea typeface="+mn-ea"/>
                <a:cs typeface="+mn-cs"/>
                <a:hlinkClick r:id="rId13"/>
              </a:rPr>
              <a:t>h.f.rogers@sms.ed.ac.uk</a:t>
            </a:r>
            <a:endParaRPr kumimoji="0" lang="en-GB" sz="1200" b="0" i="0"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effectLst/>
                <a:uLnTx/>
                <a:uFillTx/>
                <a:latin typeface="Calibri" panose="020F0502020204030204"/>
                <a:ea typeface="+mn-ea"/>
                <a:cs typeface="+mn-cs"/>
              </a:rPr>
              <a:t>Hannah_Rogers94</a:t>
            </a:r>
          </a:p>
        </p:txBody>
      </p:sp>
      <p:pic>
        <p:nvPicPr>
          <p:cNvPr id="20" name="Picture 19">
            <a:extLst>
              <a:ext uri="{FF2B5EF4-FFF2-40B4-BE49-F238E27FC236}">
                <a16:creationId xmlns:a16="http://schemas.microsoft.com/office/drawing/2014/main" id="{558F4C19-6BF7-4C35-BD5E-46E0DB885C60}"/>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10391713" y="6641821"/>
            <a:ext cx="177049" cy="144000"/>
          </a:xfrm>
          <a:prstGeom prst="rect">
            <a:avLst/>
          </a:prstGeom>
        </p:spPr>
      </p:pic>
      <p:pic>
        <p:nvPicPr>
          <p:cNvPr id="21" name="Graphic 19" descr="Email">
            <a:extLst>
              <a:ext uri="{FF2B5EF4-FFF2-40B4-BE49-F238E27FC236}">
                <a16:creationId xmlns:a16="http://schemas.microsoft.com/office/drawing/2014/main" id="{FD5B4D29-7A93-4F01-B05D-C47B50F2982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00859" y="6368707"/>
            <a:ext cx="180000" cy="180000"/>
          </a:xfrm>
          <a:prstGeom prst="rect">
            <a:avLst/>
          </a:prstGeom>
        </p:spPr>
      </p:pic>
      <p:sp>
        <p:nvSpPr>
          <p:cNvPr id="23" name="Rectangle 22">
            <a:extLst>
              <a:ext uri="{FF2B5EF4-FFF2-40B4-BE49-F238E27FC236}">
                <a16:creationId xmlns:a16="http://schemas.microsoft.com/office/drawing/2014/main" id="{D2B46FE9-28AB-4263-BE9E-639720225F0B}"/>
              </a:ext>
            </a:extLst>
          </p:cNvPr>
          <p:cNvSpPr/>
          <p:nvPr/>
        </p:nvSpPr>
        <p:spPr>
          <a:xfrm>
            <a:off x="136439" y="1740488"/>
            <a:ext cx="3669962" cy="646331"/>
          </a:xfrm>
          <a:prstGeom prst="rect">
            <a:avLst/>
          </a:prstGeom>
        </p:spPr>
        <p:txBody>
          <a:bodyPr wrap="square">
            <a:spAutoFit/>
          </a:bodyPr>
          <a:lstStyle/>
          <a:p>
            <a:pPr algn="ctr"/>
            <a:r>
              <a:rPr lang="en-GB" sz="1200" dirty="0">
                <a:latin typeface="Calibri "/>
              </a:rPr>
              <a:t>This </a:t>
            </a:r>
            <a:r>
              <a:rPr lang="en-GB" sz="1200" dirty="0" err="1">
                <a:latin typeface="Calibri "/>
              </a:rPr>
              <a:t>vPICO</a:t>
            </a:r>
            <a:r>
              <a:rPr lang="en-GB" sz="1200" dirty="0">
                <a:latin typeface="Calibri "/>
              </a:rPr>
              <a:t> is best viewed as a ppt show. Press the green buttons to navigate through the poster and ‘Home’ to return to this page</a:t>
            </a:r>
            <a:endParaRPr lang="en-GB" sz="1200" dirty="0"/>
          </a:p>
        </p:txBody>
      </p:sp>
    </p:spTree>
    <p:extLst>
      <p:ext uri="{BB962C8B-B14F-4D97-AF65-F5344CB8AC3E}">
        <p14:creationId xmlns:p14="http://schemas.microsoft.com/office/powerpoint/2010/main" val="2031543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841109" y="2154708"/>
            <a:ext cx="6242856" cy="3585597"/>
          </a:xfrm>
          <a:prstGeom prst="rect">
            <a:avLst/>
          </a:prstGeom>
        </p:spPr>
        <p:txBody>
          <a:bodyPr wrap="square">
            <a:spAutoFit/>
          </a:bodyPr>
          <a:lstStyle/>
          <a:p>
            <a:r>
              <a:rPr lang="en-GB" sz="1600" b="0" i="0" dirty="0">
                <a:solidFill>
                  <a:srgbClr val="333333"/>
                </a:solidFill>
                <a:effectLst/>
                <a:latin typeface="Calibri "/>
              </a:rPr>
              <a:t>Selection of individual regions is motivated by:</a:t>
            </a:r>
          </a:p>
          <a:p>
            <a:pPr marL="285750" indent="-285750">
              <a:spcBef>
                <a:spcPts val="600"/>
              </a:spcBef>
              <a:spcAft>
                <a:spcPts val="600"/>
              </a:spcAft>
              <a:buFont typeface="Arial" panose="020B0604020202020204" pitchFamily="34" charset="0"/>
              <a:buChar char="•"/>
            </a:pPr>
            <a:r>
              <a:rPr lang="en-GB" sz="1600" b="0" i="0" dirty="0">
                <a:solidFill>
                  <a:schemeClr val="accent6">
                    <a:lumMod val="75000"/>
                  </a:schemeClr>
                </a:solidFill>
                <a:effectLst/>
                <a:latin typeface="Calibri "/>
              </a:rPr>
              <a:t>assumptions are required when inverting from </a:t>
            </a:r>
            <a:r>
              <a:rPr lang="en-GB" sz="1600" dirty="0">
                <a:solidFill>
                  <a:schemeClr val="accent6">
                    <a:lumMod val="75000"/>
                  </a:schemeClr>
                </a:solidFill>
                <a:latin typeface="Calibri "/>
              </a:rPr>
              <a:t>secular variation (SV)</a:t>
            </a:r>
            <a:r>
              <a:rPr lang="en-GB" sz="1600" b="0" i="0" dirty="0">
                <a:solidFill>
                  <a:schemeClr val="accent6">
                    <a:lumMod val="75000"/>
                  </a:schemeClr>
                </a:solidFill>
                <a:effectLst/>
                <a:latin typeface="Calibri "/>
              </a:rPr>
              <a:t> to flow but these define the flow over only part of the core surface, e.g. tangentially geostrophic flow (Le </a:t>
            </a:r>
            <a:r>
              <a:rPr lang="en-GB" sz="1600" b="0" i="0" dirty="0" err="1">
                <a:solidFill>
                  <a:schemeClr val="accent6">
                    <a:lumMod val="75000"/>
                  </a:schemeClr>
                </a:solidFill>
                <a:effectLst/>
                <a:latin typeface="Calibri "/>
              </a:rPr>
              <a:t>Mouël</a:t>
            </a:r>
            <a:r>
              <a:rPr lang="en-GB" sz="1600" b="0" i="0" dirty="0">
                <a:solidFill>
                  <a:schemeClr val="accent6">
                    <a:lumMod val="75000"/>
                  </a:schemeClr>
                </a:solidFill>
                <a:effectLst/>
                <a:latin typeface="Calibri "/>
              </a:rPr>
              <a:t>, 1984)</a:t>
            </a:r>
          </a:p>
          <a:p>
            <a:pPr marL="285750" indent="-285750">
              <a:spcBef>
                <a:spcPts val="600"/>
              </a:spcBef>
              <a:spcAft>
                <a:spcPts val="600"/>
              </a:spcAft>
              <a:buFont typeface="Arial" panose="020B0604020202020204" pitchFamily="34" charset="0"/>
              <a:buChar char="•"/>
            </a:pPr>
            <a:r>
              <a:rPr lang="en-GB" sz="1600" b="0" i="0" dirty="0">
                <a:solidFill>
                  <a:schemeClr val="accent6">
                    <a:lumMod val="75000"/>
                  </a:schemeClr>
                </a:solidFill>
                <a:effectLst/>
                <a:latin typeface="Calibri "/>
              </a:rPr>
              <a:t>expectation of different dynamics affecting fluid motions in different regions of the core, e.g. the column above and below the inner core – the tangent cylinder (Amit &amp; </a:t>
            </a:r>
            <a:r>
              <a:rPr lang="en-GB" sz="1600" b="0" i="0" dirty="0" err="1">
                <a:solidFill>
                  <a:schemeClr val="accent6">
                    <a:lumMod val="75000"/>
                  </a:schemeClr>
                </a:solidFill>
                <a:effectLst/>
                <a:latin typeface="Calibri "/>
              </a:rPr>
              <a:t>Pais</a:t>
            </a:r>
            <a:r>
              <a:rPr lang="en-GB" sz="1600" b="0" i="0" dirty="0">
                <a:solidFill>
                  <a:schemeClr val="accent6">
                    <a:lumMod val="75000"/>
                  </a:schemeClr>
                </a:solidFill>
                <a:effectLst/>
                <a:latin typeface="Calibri "/>
              </a:rPr>
              <a:t>, 2013)</a:t>
            </a:r>
          </a:p>
          <a:p>
            <a:pPr marL="285750" indent="-285750">
              <a:spcBef>
                <a:spcPts val="600"/>
              </a:spcBef>
              <a:spcAft>
                <a:spcPts val="600"/>
              </a:spcAft>
              <a:buFont typeface="Arial" panose="020B0604020202020204" pitchFamily="34" charset="0"/>
              <a:buChar char="•"/>
            </a:pPr>
            <a:r>
              <a:rPr lang="en-GB" sz="1600" b="0" i="0" dirty="0">
                <a:solidFill>
                  <a:schemeClr val="accent6">
                    <a:lumMod val="75000"/>
                  </a:schemeClr>
                </a:solidFill>
                <a:effectLst/>
                <a:latin typeface="Calibri "/>
              </a:rPr>
              <a:t>spatially uneven data collection or the desire to use higher quality data that are only available over selected areas of the Earth (Kim &amp; von </a:t>
            </a:r>
            <a:r>
              <a:rPr lang="en-GB" sz="1600" b="0" i="0" dirty="0" err="1">
                <a:solidFill>
                  <a:schemeClr val="accent6">
                    <a:lumMod val="75000"/>
                  </a:schemeClr>
                </a:solidFill>
                <a:effectLst/>
                <a:latin typeface="Calibri "/>
              </a:rPr>
              <a:t>Frese</a:t>
            </a:r>
            <a:r>
              <a:rPr lang="en-GB" sz="1600" b="0" i="0" dirty="0">
                <a:solidFill>
                  <a:schemeClr val="accent6">
                    <a:lumMod val="75000"/>
                  </a:schemeClr>
                </a:solidFill>
                <a:effectLst/>
                <a:latin typeface="Calibri "/>
              </a:rPr>
              <a:t>, 2017)</a:t>
            </a:r>
          </a:p>
          <a:p>
            <a:pPr marL="285750" indent="-285750">
              <a:spcBef>
                <a:spcPts val="600"/>
              </a:spcBef>
              <a:spcAft>
                <a:spcPts val="600"/>
              </a:spcAft>
              <a:buFont typeface="Arial" panose="020B0604020202020204" pitchFamily="34" charset="0"/>
              <a:buChar char="•"/>
            </a:pPr>
            <a:r>
              <a:rPr lang="en-GB" sz="1600" b="0" i="0" dirty="0">
                <a:solidFill>
                  <a:schemeClr val="accent6">
                    <a:lumMod val="75000"/>
                  </a:schemeClr>
                </a:solidFill>
                <a:effectLst/>
                <a:latin typeface="Calibri "/>
              </a:rPr>
              <a:t>and investigating how features </a:t>
            </a:r>
            <a:r>
              <a:rPr lang="en-GB" sz="1600" dirty="0">
                <a:solidFill>
                  <a:schemeClr val="accent6">
                    <a:lumMod val="75000"/>
                  </a:schemeClr>
                </a:solidFill>
                <a:latin typeface="Calibri "/>
              </a:rPr>
              <a:t>near</a:t>
            </a:r>
            <a:r>
              <a:rPr lang="en-GB" sz="1600" b="0" i="0" dirty="0">
                <a:solidFill>
                  <a:schemeClr val="accent6">
                    <a:lumMod val="75000"/>
                  </a:schemeClr>
                </a:solidFill>
                <a:effectLst/>
                <a:latin typeface="Calibri "/>
              </a:rPr>
              <a:t> the base of the mantle affect CMB flow, e.g. seismic velocity anomalies, like LLSVPs</a:t>
            </a:r>
          </a:p>
        </p:txBody>
      </p:sp>
      <p:sp>
        <p:nvSpPr>
          <p:cNvPr id="16" name="Rectangle 15"/>
          <p:cNvSpPr/>
          <p:nvPr/>
        </p:nvSpPr>
        <p:spPr>
          <a:xfrm>
            <a:off x="5926977" y="5749204"/>
            <a:ext cx="6156987" cy="1077218"/>
          </a:xfrm>
          <a:prstGeom prst="rect">
            <a:avLst/>
          </a:prstGeom>
        </p:spPr>
        <p:txBody>
          <a:bodyPr wrap="square">
            <a:spAutoFit/>
          </a:bodyPr>
          <a:lstStyle/>
          <a:p>
            <a:r>
              <a:rPr lang="en-GB" sz="1600" dirty="0">
                <a:solidFill>
                  <a:srgbClr val="333333"/>
                </a:solidFill>
                <a:latin typeface="Calibri "/>
              </a:rPr>
              <a:t>In this work we show how implementing altitude-cognizant spherical </a:t>
            </a:r>
            <a:r>
              <a:rPr lang="en-GB" sz="1600" dirty="0" err="1">
                <a:solidFill>
                  <a:srgbClr val="333333"/>
                </a:solidFill>
                <a:latin typeface="Calibri "/>
              </a:rPr>
              <a:t>Slepian</a:t>
            </a:r>
            <a:r>
              <a:rPr lang="en-GB" sz="1600" dirty="0">
                <a:solidFill>
                  <a:srgbClr val="333333"/>
                </a:solidFill>
                <a:latin typeface="Calibri "/>
              </a:rPr>
              <a:t> functions can be used to localise SV and/or CMB flows during inversions and the considerations that need to be taken into account when using this technique.</a:t>
            </a:r>
          </a:p>
        </p:txBody>
      </p:sp>
      <p:sp>
        <p:nvSpPr>
          <p:cNvPr id="17" name="Rectangle 16"/>
          <p:cNvSpPr/>
          <p:nvPr/>
        </p:nvSpPr>
        <p:spPr>
          <a:xfrm>
            <a:off x="584774" y="1251274"/>
            <a:ext cx="11280371" cy="830997"/>
          </a:xfrm>
          <a:prstGeom prst="rect">
            <a:avLst/>
          </a:prstGeom>
        </p:spPr>
        <p:txBody>
          <a:bodyPr wrap="square">
            <a:spAutoFit/>
          </a:bodyPr>
          <a:lstStyle/>
          <a:p>
            <a:r>
              <a:rPr lang="en-GB" sz="1600" dirty="0">
                <a:solidFill>
                  <a:srgbClr val="333333"/>
                </a:solidFill>
                <a:latin typeface="Calibri "/>
              </a:rPr>
              <a:t>We wish to investigate how core flow on the core-mantle boundary (CMB) varies across the surface by studying different regions of interest through the application of a mathematical function. By doing this, we hope to improve forecasts of magnetic field change (or secular variation) and better understand interactions at the core-mantle boundary. </a:t>
            </a:r>
          </a:p>
        </p:txBody>
      </p:sp>
      <p:sp>
        <p:nvSpPr>
          <p:cNvPr id="18" name="TextBox 17"/>
          <p:cNvSpPr txBox="1"/>
          <p:nvPr/>
        </p:nvSpPr>
        <p:spPr>
          <a:xfrm rot="16200000">
            <a:off x="-2663956" y="3609269"/>
            <a:ext cx="5851128" cy="646331"/>
          </a:xfrm>
          <a:prstGeom prst="rect">
            <a:avLst/>
          </a:prstGeom>
          <a:noFill/>
        </p:spPr>
        <p:txBody>
          <a:bodyPr wrap="square" rtlCol="0">
            <a:spAutoFit/>
          </a:bodyPr>
          <a:lstStyle/>
          <a:p>
            <a:pPr algn="ctr"/>
            <a:r>
              <a:rPr lang="en-GB" sz="3600" dirty="0">
                <a:solidFill>
                  <a:schemeClr val="accent6">
                    <a:lumMod val="75000"/>
                  </a:schemeClr>
                </a:solidFill>
              </a:rPr>
              <a:t>AIM OF RESEARCH</a:t>
            </a:r>
          </a:p>
        </p:txBody>
      </p:sp>
      <p:pic>
        <p:nvPicPr>
          <p:cNvPr id="2" name="Picture 1"/>
          <p:cNvPicPr>
            <a:picLocks noChangeAspect="1"/>
          </p:cNvPicPr>
          <p:nvPr/>
        </p:nvPicPr>
        <p:blipFill>
          <a:blip r:embed="rId3"/>
          <a:stretch>
            <a:fillRect/>
          </a:stretch>
        </p:blipFill>
        <p:spPr>
          <a:xfrm>
            <a:off x="795291" y="2276346"/>
            <a:ext cx="4921170" cy="4011467"/>
          </a:xfrm>
          <a:prstGeom prst="rect">
            <a:avLst/>
          </a:prstGeom>
        </p:spPr>
      </p:pic>
      <p:sp>
        <p:nvSpPr>
          <p:cNvPr id="3" name="Rectangle 2"/>
          <p:cNvSpPr/>
          <p:nvPr/>
        </p:nvSpPr>
        <p:spPr>
          <a:xfrm>
            <a:off x="584774" y="5720763"/>
            <a:ext cx="3010447" cy="646331"/>
          </a:xfrm>
          <a:prstGeom prst="rect">
            <a:avLst/>
          </a:prstGeom>
        </p:spPr>
        <p:txBody>
          <a:bodyPr wrap="square">
            <a:spAutoFit/>
          </a:bodyPr>
          <a:lstStyle/>
          <a:p>
            <a:r>
              <a:rPr lang="en-GB" sz="1200" b="1" dirty="0">
                <a:solidFill>
                  <a:schemeClr val="bg2">
                    <a:lumMod val="50000"/>
                  </a:schemeClr>
                </a:solidFill>
              </a:rPr>
              <a:t>Fig: </a:t>
            </a:r>
            <a:r>
              <a:rPr lang="en-GB" sz="1200" dirty="0">
                <a:solidFill>
                  <a:schemeClr val="bg2">
                    <a:lumMod val="50000"/>
                  </a:schemeClr>
                </a:solidFill>
              </a:rPr>
              <a:t>Location of the tangent cylinder and tangentially geostrophic ambiguous patches on the core-mantle boundary</a:t>
            </a:r>
          </a:p>
        </p:txBody>
      </p:sp>
      <p:sp>
        <p:nvSpPr>
          <p:cNvPr id="35" name="Flowchart: Alternate Process 34">
            <a:hlinkClick r:id="rId4"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36" name="Flowchart: Alternate Process 35">
            <a:hlinkClick r:id="rId5"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37" name="Flowchart: Alternate Process 36">
            <a:hlinkClick r:id="rId6"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38" name="Flowchart: Alternate Process 37">
            <a:hlinkClick r:id="rId7"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39" name="Flowchart: Alternate Process 38">
            <a:hlinkClick r:id="rId8"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40" name="Flowchart: Alternate Process 39">
            <a:hlinkClick r:id="rId9"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41" name="Flowchart: Alternate Process 40">
            <a:hlinkClick r:id="rId10"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42" name="Flowchart: Alternate Process 41">
            <a:hlinkClick r:id="rId11"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spTree>
    <p:extLst>
      <p:ext uri="{BB962C8B-B14F-4D97-AF65-F5344CB8AC3E}">
        <p14:creationId xmlns:p14="http://schemas.microsoft.com/office/powerpoint/2010/main" val="2969786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6" y="3609269"/>
            <a:ext cx="5851128" cy="646331"/>
          </a:xfrm>
          <a:prstGeom prst="rect">
            <a:avLst/>
          </a:prstGeom>
          <a:noFill/>
        </p:spPr>
        <p:txBody>
          <a:bodyPr wrap="square" rtlCol="0">
            <a:spAutoFit/>
          </a:bodyPr>
          <a:lstStyle/>
          <a:p>
            <a:pPr algn="ctr"/>
            <a:r>
              <a:rPr lang="en-GB" sz="3600" dirty="0">
                <a:solidFill>
                  <a:schemeClr val="accent6">
                    <a:lumMod val="75000"/>
                  </a:schemeClr>
                </a:solidFill>
              </a:rPr>
              <a:t>MAGNETIC DATA INVERSION</a:t>
            </a:r>
          </a:p>
        </p:txBody>
      </p:sp>
      <p:pic>
        <p:nvPicPr>
          <p:cNvPr id="14" name="Picture 13" descr="A picture containing object, clock&#10;&#10;Description automatically generated">
            <a:extLst>
              <a:ext uri="{FF2B5EF4-FFF2-40B4-BE49-F238E27FC236}">
                <a16:creationId xmlns:a16="http://schemas.microsoft.com/office/drawing/2014/main" id="{BD6BE6A2-0689-47F2-B514-B7AB5C7C361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7985"/>
          <a:stretch/>
        </p:blipFill>
        <p:spPr>
          <a:xfrm>
            <a:off x="694963" y="1407005"/>
            <a:ext cx="4606802" cy="2440722"/>
          </a:xfrm>
          <a:prstGeom prst="rect">
            <a:avLst/>
          </a:prstGeom>
        </p:spPr>
      </p:pic>
      <p:pic>
        <p:nvPicPr>
          <p:cNvPr id="15" name="Picture 14" descr="A close up of a clock&#10;&#10;Description automatically generated">
            <a:extLst>
              <a:ext uri="{FF2B5EF4-FFF2-40B4-BE49-F238E27FC236}">
                <a16:creationId xmlns:a16="http://schemas.microsoft.com/office/drawing/2014/main" id="{F57395AE-74C0-462E-A8C1-2BA7F31F29A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3458" b="4919"/>
          <a:stretch/>
        </p:blipFill>
        <p:spPr>
          <a:xfrm>
            <a:off x="2926402" y="3900616"/>
            <a:ext cx="3080157" cy="2535633"/>
          </a:xfrm>
          <a:prstGeom prst="rect">
            <a:avLst/>
          </a:prstGeom>
        </p:spPr>
      </p:pic>
      <p:sp>
        <p:nvSpPr>
          <p:cNvPr id="3" name="Bent-Up Arrow 2"/>
          <p:cNvSpPr/>
          <p:nvPr/>
        </p:nvSpPr>
        <p:spPr>
          <a:xfrm rot="5400000">
            <a:off x="1807077" y="4115320"/>
            <a:ext cx="1210285" cy="746274"/>
          </a:xfrm>
          <a:prstGeom prst="bentUpArrow">
            <a:avLst>
              <a:gd name="adj1" fmla="val 25000"/>
              <a:gd name="adj2" fmla="val 26741"/>
              <a:gd name="adj3" fmla="val 3196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6" name="Rectangle 15"/>
          <p:cNvSpPr/>
          <p:nvPr/>
        </p:nvSpPr>
        <p:spPr>
          <a:xfrm>
            <a:off x="946580" y="4021227"/>
            <a:ext cx="976290" cy="923330"/>
          </a:xfrm>
          <a:prstGeom prst="rect">
            <a:avLst/>
          </a:prstGeom>
        </p:spPr>
        <p:txBody>
          <a:bodyPr wrap="square">
            <a:spAutoFit/>
          </a:bodyPr>
          <a:lstStyle/>
          <a:p>
            <a:pPr algn="ctr"/>
            <a:r>
              <a:rPr lang="en-GB" dirty="0">
                <a:solidFill>
                  <a:schemeClr val="accent6">
                    <a:lumMod val="50000"/>
                  </a:schemeClr>
                </a:solidFill>
              </a:rPr>
              <a:t>Period of time later</a:t>
            </a:r>
          </a:p>
        </p:txBody>
      </p:sp>
      <p:sp>
        <p:nvSpPr>
          <p:cNvPr id="38" name="Flowchart: Alternate Process 37">
            <a:hlinkClick r:id="rId5" action="ppaction://hlinksldjump"/>
          </p:cNvPr>
          <p:cNvSpPr/>
          <p:nvPr/>
        </p:nvSpPr>
        <p:spPr>
          <a:xfrm>
            <a:off x="686329" y="6143774"/>
            <a:ext cx="2059538" cy="584950"/>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Example data inversion </a:t>
            </a:r>
          </a:p>
        </p:txBody>
      </p:sp>
      <p:sp>
        <p:nvSpPr>
          <p:cNvPr id="39" name="Rectangle 38"/>
          <p:cNvSpPr/>
          <p:nvPr/>
        </p:nvSpPr>
        <p:spPr>
          <a:xfrm>
            <a:off x="672302" y="5316141"/>
            <a:ext cx="2169727" cy="830997"/>
          </a:xfrm>
          <a:prstGeom prst="rect">
            <a:avLst/>
          </a:prstGeom>
        </p:spPr>
        <p:txBody>
          <a:bodyPr wrap="square">
            <a:spAutoFit/>
          </a:bodyPr>
          <a:lstStyle/>
          <a:p>
            <a:r>
              <a:rPr lang="en-GB" sz="1200" b="1" dirty="0">
                <a:solidFill>
                  <a:schemeClr val="bg2">
                    <a:lumMod val="50000"/>
                  </a:schemeClr>
                </a:solidFill>
              </a:rPr>
              <a:t>Fig: </a:t>
            </a:r>
            <a:r>
              <a:rPr lang="en-GB" sz="1200" dirty="0">
                <a:solidFill>
                  <a:schemeClr val="bg2">
                    <a:lumMod val="50000"/>
                  </a:schemeClr>
                </a:solidFill>
              </a:rPr>
              <a:t>Schematic showing the frozen-flux hypothesis which states that field lines are tied to the pockets of flow on the CMB </a:t>
            </a:r>
          </a:p>
        </p:txBody>
      </p:sp>
      <p:sp>
        <p:nvSpPr>
          <p:cNvPr id="48" name="Flowchart: Alternate Process 47">
            <a:hlinkClick r:id="rId6"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49" name="Flowchart: Alternate Process 48">
            <a:hlinkClick r:id="rId7"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50" name="Flowchart: Alternate Process 49">
            <a:hlinkClick r:id="rId8"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51" name="Flowchart: Alternate Process 50">
            <a:hlinkClick r:id="rId9"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52" name="Flowchart: Alternate Process 51">
            <a:hlinkClick r:id="rId10"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53" name="Flowchart: Alternate Process 52">
            <a:hlinkClick r:id="rId11"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54" name="Flowchart: Alternate Process 53">
            <a:hlinkClick r:id="rId12"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55" name="Flowchart: Alternate Process 54">
            <a:hlinkClick r:id="rId13"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sp>
        <p:nvSpPr>
          <p:cNvPr id="42" name="Rectangle 41">
            <a:extLst>
              <a:ext uri="{FF2B5EF4-FFF2-40B4-BE49-F238E27FC236}">
                <a16:creationId xmlns:a16="http://schemas.microsoft.com/office/drawing/2014/main" id="{6165CCE0-8EB8-43C9-AEFE-76EB1BD89D19}"/>
              </a:ext>
            </a:extLst>
          </p:cNvPr>
          <p:cNvSpPr/>
          <p:nvPr/>
        </p:nvSpPr>
        <p:spPr>
          <a:xfrm>
            <a:off x="6287304" y="1358959"/>
            <a:ext cx="5791786" cy="5386090"/>
          </a:xfrm>
          <a:prstGeom prst="rect">
            <a:avLst/>
          </a:prstGeom>
        </p:spPr>
        <p:txBody>
          <a:bodyPr wrap="square">
            <a:spAutoFit/>
          </a:bodyPr>
          <a:lstStyle/>
          <a:p>
            <a:r>
              <a:rPr lang="en-GB" sz="1600" b="0" i="0" dirty="0">
                <a:solidFill>
                  <a:srgbClr val="333333"/>
                </a:solidFill>
                <a:effectLst/>
              </a:rPr>
              <a:t>Typically a CMB flow model is derived from temporal changes in magnetic field (SV) by relating spherical harmonic representations of the main field, SV and flow (Holme, 2007). We assume the frozen-flux hypothesis which states that f</a:t>
            </a:r>
            <a:r>
              <a:rPr lang="en-GB" sz="1600" dirty="0">
                <a:solidFill>
                  <a:srgbClr val="333333"/>
                </a:solidFill>
              </a:rPr>
              <a:t>ield lines are tied to the pockets of flow on the CMB. As the liquid iron moves along the CMB, the field lines are dragged along with it.</a:t>
            </a:r>
          </a:p>
          <a:p>
            <a:endParaRPr lang="en-GB" sz="1600" dirty="0">
              <a:solidFill>
                <a:srgbClr val="333333"/>
              </a:solidFill>
            </a:endParaRPr>
          </a:p>
          <a:p>
            <a:r>
              <a:rPr lang="en-GB" sz="1600" b="0" i="0" dirty="0">
                <a:solidFill>
                  <a:srgbClr val="333333"/>
                </a:solidFill>
                <a:effectLst/>
              </a:rPr>
              <a:t>Spherical harmonic SV coefficients (  </a:t>
            </a:r>
            <a:r>
              <a:rPr lang="en-GB" sz="1600" dirty="0">
                <a:solidFill>
                  <a:srgbClr val="333333"/>
                </a:solidFill>
              </a:rPr>
              <a:t> ) </a:t>
            </a:r>
            <a:r>
              <a:rPr lang="en-GB" sz="1600" b="0" i="0" dirty="0">
                <a:solidFill>
                  <a:srgbClr val="333333"/>
                </a:solidFill>
                <a:effectLst/>
              </a:rPr>
              <a:t>are related to related to flow coefficients by                     where </a:t>
            </a:r>
            <a:r>
              <a:rPr lang="en-GB" sz="1600" dirty="0">
                <a:solidFill>
                  <a:srgbClr val="333333"/>
                </a:solidFill>
              </a:rPr>
              <a:t>   </a:t>
            </a:r>
            <a:r>
              <a:rPr lang="en-GB" sz="1600" b="1" i="0" dirty="0">
                <a:solidFill>
                  <a:srgbClr val="333333"/>
                </a:solidFill>
                <a:effectLst/>
              </a:rPr>
              <a:t>  </a:t>
            </a:r>
            <a:r>
              <a:rPr lang="en-GB" sz="1600" b="0" i="0" dirty="0">
                <a:solidFill>
                  <a:srgbClr val="333333"/>
                </a:solidFill>
                <a:effectLst/>
              </a:rPr>
              <a:t>represents linear combinations of Elsasser and Gaunt integrals and       is a vector of spherical harmonic coefficients describing the flow model.     is related to the observed SV data (</a:t>
            </a:r>
            <a:r>
              <a:rPr lang="en-GB" sz="1600" dirty="0">
                <a:solidFill>
                  <a:srgbClr val="333333"/>
                </a:solidFill>
              </a:rPr>
              <a:t>   </a:t>
            </a:r>
            <a:r>
              <a:rPr lang="en-GB" sz="1600" b="0" i="0" dirty="0">
                <a:solidFill>
                  <a:srgbClr val="333333"/>
                </a:solidFill>
                <a:effectLst/>
              </a:rPr>
              <a:t>) at the surface of the Earth or at satellite altitude by                        where </a:t>
            </a:r>
            <a:r>
              <a:rPr lang="en-GB" sz="1600" dirty="0">
                <a:solidFill>
                  <a:srgbClr val="333333"/>
                </a:solidFill>
              </a:rPr>
              <a:t>   </a:t>
            </a:r>
            <a:r>
              <a:rPr lang="en-GB" sz="1600" b="0" i="0" dirty="0">
                <a:solidFill>
                  <a:srgbClr val="333333"/>
                </a:solidFill>
                <a:effectLst/>
              </a:rPr>
              <a:t> has elements which are multiples of their spherical harmonics and their </a:t>
            </a:r>
            <a:r>
              <a:rPr lang="en-GB" sz="1600" dirty="0">
                <a:solidFill>
                  <a:srgbClr val="333333"/>
                </a:solidFill>
              </a:rPr>
              <a:t>   </a:t>
            </a:r>
            <a:r>
              <a:rPr lang="en-GB" sz="1600" b="0" i="0" dirty="0">
                <a:solidFill>
                  <a:srgbClr val="333333"/>
                </a:solidFill>
                <a:effectLst/>
              </a:rPr>
              <a:t>and     derivatives.</a:t>
            </a:r>
          </a:p>
          <a:p>
            <a:endParaRPr lang="en-GB" sz="1600" dirty="0">
              <a:solidFill>
                <a:srgbClr val="333333"/>
              </a:solidFill>
            </a:endParaRPr>
          </a:p>
          <a:p>
            <a:r>
              <a:rPr lang="en-GB" sz="1600" dirty="0"/>
              <a:t>Spatially regularised least squares minimisation gives:</a:t>
            </a:r>
          </a:p>
          <a:p>
            <a:endParaRPr lang="en-GB" sz="2400" dirty="0"/>
          </a:p>
          <a:p>
            <a:r>
              <a:rPr lang="en-GB" sz="1600" dirty="0"/>
              <a:t>where    </a:t>
            </a:r>
            <a:r>
              <a:rPr lang="el-GR" sz="1600" dirty="0"/>
              <a:t> </a:t>
            </a:r>
            <a:r>
              <a:rPr lang="en-GB" sz="1600" dirty="0"/>
              <a:t>is a damping parameter and     is a regularisation matrix, introduced to reduce the size of the kinetic energy for high degree coefficients.</a:t>
            </a:r>
          </a:p>
          <a:p>
            <a:endParaRPr lang="en-GB" sz="1600" dirty="0"/>
          </a:p>
        </p:txBody>
      </p:sp>
      <p:pic>
        <p:nvPicPr>
          <p:cNvPr id="43" name="Picture 42">
            <a:extLst>
              <a:ext uri="{FF2B5EF4-FFF2-40B4-BE49-F238E27FC236}">
                <a16:creationId xmlns:a16="http://schemas.microsoft.com/office/drawing/2014/main" id="{7CD9B890-7393-427D-81D8-DE04D9B6653E}"/>
              </a:ext>
            </a:extLst>
          </p:cNvPr>
          <p:cNvPicPr>
            <a:picLocks noChangeAspect="1"/>
          </p:cNvPicPr>
          <p:nvPr/>
        </p:nvPicPr>
        <p:blipFill rotWithShape="1">
          <a:blip r:embed="rId14"/>
          <a:srcRect l="72186" t="1048" r="16209" b="95642"/>
          <a:stretch/>
        </p:blipFill>
        <p:spPr>
          <a:xfrm>
            <a:off x="7596404" y="3342619"/>
            <a:ext cx="884928" cy="252000"/>
          </a:xfrm>
          <a:prstGeom prst="rect">
            <a:avLst/>
          </a:prstGeom>
        </p:spPr>
      </p:pic>
      <p:pic>
        <p:nvPicPr>
          <p:cNvPr id="44" name="Picture 43">
            <a:extLst>
              <a:ext uri="{FF2B5EF4-FFF2-40B4-BE49-F238E27FC236}">
                <a16:creationId xmlns:a16="http://schemas.microsoft.com/office/drawing/2014/main" id="{BFEE60EF-7517-478E-BDE8-7C1583F89658}"/>
              </a:ext>
            </a:extLst>
          </p:cNvPr>
          <p:cNvPicPr>
            <a:picLocks noChangeAspect="1"/>
          </p:cNvPicPr>
          <p:nvPr/>
        </p:nvPicPr>
        <p:blipFill rotWithShape="1">
          <a:blip r:embed="rId15">
            <a:clrChange>
              <a:clrFrom>
                <a:srgbClr val="FFFFFF"/>
              </a:clrFrom>
              <a:clrTo>
                <a:srgbClr val="FFFFFF">
                  <a:alpha val="0"/>
                </a:srgbClr>
              </a:clrTo>
            </a:clrChange>
          </a:blip>
          <a:srcRect l="63549" t="20226" r="35202" b="77422"/>
          <a:stretch/>
        </p:blipFill>
        <p:spPr>
          <a:xfrm>
            <a:off x="9051904" y="3318651"/>
            <a:ext cx="271998" cy="288000"/>
          </a:xfrm>
          <a:prstGeom prst="rect">
            <a:avLst/>
          </a:prstGeom>
        </p:spPr>
      </p:pic>
      <p:pic>
        <p:nvPicPr>
          <p:cNvPr id="45" name="Picture 44">
            <a:extLst>
              <a:ext uri="{FF2B5EF4-FFF2-40B4-BE49-F238E27FC236}">
                <a16:creationId xmlns:a16="http://schemas.microsoft.com/office/drawing/2014/main" id="{35C6FBFA-5052-41E2-8AD6-B79EF68FEDBA}"/>
              </a:ext>
            </a:extLst>
          </p:cNvPr>
          <p:cNvPicPr>
            <a:picLocks noChangeAspect="1"/>
          </p:cNvPicPr>
          <p:nvPr/>
        </p:nvPicPr>
        <p:blipFill rotWithShape="1">
          <a:blip r:embed="rId14"/>
          <a:srcRect l="72186" t="1048" r="25539" b="95499"/>
          <a:stretch/>
        </p:blipFill>
        <p:spPr>
          <a:xfrm>
            <a:off x="10416473" y="3860059"/>
            <a:ext cx="174912" cy="264991"/>
          </a:xfrm>
          <a:prstGeom prst="rect">
            <a:avLst/>
          </a:prstGeom>
        </p:spPr>
      </p:pic>
      <p:pic>
        <p:nvPicPr>
          <p:cNvPr id="46" name="Picture 45">
            <a:extLst>
              <a:ext uri="{FF2B5EF4-FFF2-40B4-BE49-F238E27FC236}">
                <a16:creationId xmlns:a16="http://schemas.microsoft.com/office/drawing/2014/main" id="{BC77E03F-3D27-4E90-BBFE-5385E9072BBE}"/>
              </a:ext>
            </a:extLst>
          </p:cNvPr>
          <p:cNvPicPr>
            <a:picLocks noChangeAspect="1"/>
          </p:cNvPicPr>
          <p:nvPr/>
        </p:nvPicPr>
        <p:blipFill rotWithShape="1">
          <a:blip r:embed="rId14"/>
          <a:srcRect l="80743" t="1048" r="16209" b="95642"/>
          <a:stretch/>
        </p:blipFill>
        <p:spPr>
          <a:xfrm>
            <a:off x="9323902" y="3590823"/>
            <a:ext cx="219116" cy="237600"/>
          </a:xfrm>
          <a:prstGeom prst="rect">
            <a:avLst/>
          </a:prstGeom>
        </p:spPr>
      </p:pic>
      <p:pic>
        <p:nvPicPr>
          <p:cNvPr id="47" name="Picture 46">
            <a:extLst>
              <a:ext uri="{FF2B5EF4-FFF2-40B4-BE49-F238E27FC236}">
                <a16:creationId xmlns:a16="http://schemas.microsoft.com/office/drawing/2014/main" id="{A356E7C7-C75E-4EDF-A097-F842F802EECF}"/>
              </a:ext>
            </a:extLst>
          </p:cNvPr>
          <p:cNvPicPr>
            <a:picLocks noChangeAspect="1"/>
          </p:cNvPicPr>
          <p:nvPr/>
        </p:nvPicPr>
        <p:blipFill rotWithShape="1">
          <a:blip r:embed="rId15"/>
          <a:srcRect l="37846" t="26063" r="58259" b="71743"/>
          <a:stretch/>
        </p:blipFill>
        <p:spPr>
          <a:xfrm>
            <a:off x="7370538" y="4333193"/>
            <a:ext cx="851753" cy="270000"/>
          </a:xfrm>
          <a:prstGeom prst="rect">
            <a:avLst/>
          </a:prstGeom>
        </p:spPr>
      </p:pic>
      <p:pic>
        <p:nvPicPr>
          <p:cNvPr id="56" name="Picture 55">
            <a:extLst>
              <a:ext uri="{FF2B5EF4-FFF2-40B4-BE49-F238E27FC236}">
                <a16:creationId xmlns:a16="http://schemas.microsoft.com/office/drawing/2014/main" id="{4AAC9C9C-E1A2-4818-B4F7-3ACA138E2FFE}"/>
              </a:ext>
            </a:extLst>
          </p:cNvPr>
          <p:cNvPicPr>
            <a:picLocks noChangeAspect="1"/>
          </p:cNvPicPr>
          <p:nvPr/>
        </p:nvPicPr>
        <p:blipFill rotWithShape="1">
          <a:blip r:embed="rId15"/>
          <a:srcRect l="40011" t="26063" r="59009" b="71743"/>
          <a:stretch/>
        </p:blipFill>
        <p:spPr>
          <a:xfrm>
            <a:off x="8881845" y="4324270"/>
            <a:ext cx="214313" cy="270000"/>
          </a:xfrm>
          <a:prstGeom prst="rect">
            <a:avLst/>
          </a:prstGeom>
        </p:spPr>
      </p:pic>
      <p:pic>
        <p:nvPicPr>
          <p:cNvPr id="57" name="Picture 56">
            <a:extLst>
              <a:ext uri="{FF2B5EF4-FFF2-40B4-BE49-F238E27FC236}">
                <a16:creationId xmlns:a16="http://schemas.microsoft.com/office/drawing/2014/main" id="{872E3F80-F46D-4B30-93C7-8DF31C11AD0D}"/>
              </a:ext>
            </a:extLst>
          </p:cNvPr>
          <p:cNvPicPr>
            <a:picLocks noChangeAspect="1"/>
          </p:cNvPicPr>
          <p:nvPr/>
        </p:nvPicPr>
        <p:blipFill rotWithShape="1">
          <a:blip r:embed="rId15"/>
          <a:srcRect l="36710" t="28002" r="62513" b="69676"/>
          <a:stretch/>
        </p:blipFill>
        <p:spPr>
          <a:xfrm>
            <a:off x="9480031" y="4586457"/>
            <a:ext cx="168561" cy="283410"/>
          </a:xfrm>
          <a:prstGeom prst="rect">
            <a:avLst/>
          </a:prstGeom>
        </p:spPr>
      </p:pic>
      <p:pic>
        <p:nvPicPr>
          <p:cNvPr id="58" name="Picture 57">
            <a:extLst>
              <a:ext uri="{FF2B5EF4-FFF2-40B4-BE49-F238E27FC236}">
                <a16:creationId xmlns:a16="http://schemas.microsoft.com/office/drawing/2014/main" id="{36357E93-493C-467D-B501-1B330FEA9D9E}"/>
              </a:ext>
            </a:extLst>
          </p:cNvPr>
          <p:cNvPicPr>
            <a:picLocks noChangeAspect="1"/>
          </p:cNvPicPr>
          <p:nvPr/>
        </p:nvPicPr>
        <p:blipFill rotWithShape="1">
          <a:blip r:embed="rId15"/>
          <a:srcRect l="38908" t="28002" r="60291" b="69676"/>
          <a:stretch/>
        </p:blipFill>
        <p:spPr>
          <a:xfrm>
            <a:off x="10022711" y="4540763"/>
            <a:ext cx="173831" cy="283410"/>
          </a:xfrm>
          <a:prstGeom prst="rect">
            <a:avLst/>
          </a:prstGeom>
        </p:spPr>
      </p:pic>
      <p:pic>
        <p:nvPicPr>
          <p:cNvPr id="59" name="Picture 58">
            <a:extLst>
              <a:ext uri="{FF2B5EF4-FFF2-40B4-BE49-F238E27FC236}">
                <a16:creationId xmlns:a16="http://schemas.microsoft.com/office/drawing/2014/main" id="{2D9144FE-8D50-4438-90A4-56C7CD8A74A8}"/>
              </a:ext>
            </a:extLst>
          </p:cNvPr>
          <p:cNvPicPr>
            <a:picLocks noChangeAspect="1"/>
          </p:cNvPicPr>
          <p:nvPr/>
        </p:nvPicPr>
        <p:blipFill rotWithShape="1">
          <a:blip r:embed="rId15"/>
          <a:srcRect l="33672" t="74600" r="50337" b="23310"/>
          <a:stretch/>
        </p:blipFill>
        <p:spPr>
          <a:xfrm>
            <a:off x="7347196" y="5350281"/>
            <a:ext cx="3672002" cy="270000"/>
          </a:xfrm>
          <a:prstGeom prst="rect">
            <a:avLst/>
          </a:prstGeom>
        </p:spPr>
      </p:pic>
      <p:pic>
        <p:nvPicPr>
          <p:cNvPr id="60" name="Picture 59">
            <a:extLst>
              <a:ext uri="{FF2B5EF4-FFF2-40B4-BE49-F238E27FC236}">
                <a16:creationId xmlns:a16="http://schemas.microsoft.com/office/drawing/2014/main" id="{05F32496-49CE-4EB0-B417-F028FD65C886}"/>
              </a:ext>
            </a:extLst>
          </p:cNvPr>
          <p:cNvPicPr>
            <a:picLocks noChangeAspect="1"/>
          </p:cNvPicPr>
          <p:nvPr/>
        </p:nvPicPr>
        <p:blipFill rotWithShape="1">
          <a:blip r:embed="rId15"/>
          <a:srcRect l="42772" t="74600" r="56570" b="23310"/>
          <a:stretch/>
        </p:blipFill>
        <p:spPr>
          <a:xfrm>
            <a:off x="6935071" y="5651408"/>
            <a:ext cx="151034" cy="270000"/>
          </a:xfrm>
          <a:prstGeom prst="rect">
            <a:avLst/>
          </a:prstGeom>
        </p:spPr>
      </p:pic>
      <p:pic>
        <p:nvPicPr>
          <p:cNvPr id="61" name="Picture 60">
            <a:extLst>
              <a:ext uri="{FF2B5EF4-FFF2-40B4-BE49-F238E27FC236}">
                <a16:creationId xmlns:a16="http://schemas.microsoft.com/office/drawing/2014/main" id="{67D1E6B4-06D0-4621-99C9-9F229085E08E}"/>
              </a:ext>
            </a:extLst>
          </p:cNvPr>
          <p:cNvPicPr>
            <a:picLocks noChangeAspect="1"/>
          </p:cNvPicPr>
          <p:nvPr/>
        </p:nvPicPr>
        <p:blipFill rotWithShape="1">
          <a:blip r:embed="rId15"/>
          <a:srcRect l="43438" t="74600" r="55649" b="23310"/>
          <a:stretch/>
        </p:blipFill>
        <p:spPr>
          <a:xfrm>
            <a:off x="9457706" y="5674714"/>
            <a:ext cx="181610" cy="234000"/>
          </a:xfrm>
          <a:prstGeom prst="rect">
            <a:avLst/>
          </a:prstGeom>
        </p:spPr>
      </p:pic>
      <p:pic>
        <p:nvPicPr>
          <p:cNvPr id="62" name="Picture 61">
            <a:extLst>
              <a:ext uri="{FF2B5EF4-FFF2-40B4-BE49-F238E27FC236}">
                <a16:creationId xmlns:a16="http://schemas.microsoft.com/office/drawing/2014/main" id="{CCC8D865-0128-4E2F-ABA1-98168C05968A}"/>
              </a:ext>
            </a:extLst>
          </p:cNvPr>
          <p:cNvPicPr>
            <a:picLocks noChangeAspect="1"/>
          </p:cNvPicPr>
          <p:nvPr/>
        </p:nvPicPr>
        <p:blipFill rotWithShape="1">
          <a:blip r:embed="rId14"/>
          <a:srcRect l="72186" t="1048" r="25539" b="95499"/>
          <a:stretch/>
        </p:blipFill>
        <p:spPr>
          <a:xfrm>
            <a:off x="9292755" y="3123011"/>
            <a:ext cx="174912" cy="264991"/>
          </a:xfrm>
          <a:prstGeom prst="rect">
            <a:avLst/>
          </a:prstGeom>
        </p:spPr>
      </p:pic>
      <p:pic>
        <p:nvPicPr>
          <p:cNvPr id="63" name="Picture 62">
            <a:extLst>
              <a:ext uri="{FF2B5EF4-FFF2-40B4-BE49-F238E27FC236}">
                <a16:creationId xmlns:a16="http://schemas.microsoft.com/office/drawing/2014/main" id="{21E4EF8B-C090-432A-8FA2-65F9E542B105}"/>
              </a:ext>
            </a:extLst>
          </p:cNvPr>
          <p:cNvPicPr>
            <a:picLocks noChangeAspect="1"/>
          </p:cNvPicPr>
          <p:nvPr/>
        </p:nvPicPr>
        <p:blipFill rotWithShape="1">
          <a:blip r:embed="rId15">
            <a:clrChange>
              <a:clrFrom>
                <a:srgbClr val="FFFFFF"/>
              </a:clrFrom>
              <a:clrTo>
                <a:srgbClr val="FFFFFF">
                  <a:alpha val="0"/>
                </a:srgbClr>
              </a:clrTo>
            </a:clrChange>
          </a:blip>
          <a:srcRect l="37846" t="26063" r="61258" b="71783"/>
          <a:stretch/>
        </p:blipFill>
        <p:spPr>
          <a:xfrm>
            <a:off x="7883516" y="4090914"/>
            <a:ext cx="195992" cy="264991"/>
          </a:xfrm>
          <a:prstGeom prst="rect">
            <a:avLst/>
          </a:prstGeom>
        </p:spPr>
      </p:pic>
      <p:pic>
        <p:nvPicPr>
          <p:cNvPr id="64" name="Picture 63">
            <a:extLst>
              <a:ext uri="{FF2B5EF4-FFF2-40B4-BE49-F238E27FC236}">
                <a16:creationId xmlns:a16="http://schemas.microsoft.com/office/drawing/2014/main" id="{E8A972C1-639F-4715-A45F-A001FBC5FFC5}"/>
              </a:ext>
            </a:extLst>
          </p:cNvPr>
          <p:cNvPicPr>
            <a:picLocks noChangeAspect="1"/>
          </p:cNvPicPr>
          <p:nvPr/>
        </p:nvPicPr>
        <p:blipFill rotWithShape="1">
          <a:blip r:embed="rId14"/>
          <a:srcRect l="80743" t="1048" r="16209" b="95642"/>
          <a:stretch/>
        </p:blipFill>
        <p:spPr>
          <a:xfrm>
            <a:off x="7370538" y="5341767"/>
            <a:ext cx="256847" cy="278514"/>
          </a:xfrm>
          <a:prstGeom prst="rect">
            <a:avLst/>
          </a:prstGeom>
        </p:spPr>
      </p:pic>
    </p:spTree>
    <p:extLst>
      <p:ext uri="{BB962C8B-B14F-4D97-AF65-F5344CB8AC3E}">
        <p14:creationId xmlns:p14="http://schemas.microsoft.com/office/powerpoint/2010/main" val="743844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6" y="3609269"/>
            <a:ext cx="5851128" cy="646331"/>
          </a:xfrm>
          <a:prstGeom prst="rect">
            <a:avLst/>
          </a:prstGeom>
          <a:noFill/>
        </p:spPr>
        <p:txBody>
          <a:bodyPr wrap="square" rtlCol="0">
            <a:spAutoFit/>
          </a:bodyPr>
          <a:lstStyle/>
          <a:p>
            <a:pPr algn="ctr"/>
            <a:r>
              <a:rPr lang="en-GB" sz="3600" dirty="0">
                <a:solidFill>
                  <a:schemeClr val="accent6">
                    <a:lumMod val="75000"/>
                  </a:schemeClr>
                </a:solidFill>
              </a:rPr>
              <a:t>MAGNETIC DATA INVERSION</a:t>
            </a:r>
          </a:p>
        </p:txBody>
      </p:sp>
      <p:sp>
        <p:nvSpPr>
          <p:cNvPr id="38" name="Flowchart: Alternate Process 37">
            <a:hlinkClick r:id="rId3" action="ppaction://hlinksldjump"/>
          </p:cNvPr>
          <p:cNvSpPr/>
          <p:nvPr/>
        </p:nvSpPr>
        <p:spPr>
          <a:xfrm>
            <a:off x="686329" y="6143774"/>
            <a:ext cx="2059538" cy="584950"/>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Schematic of frozen-flux</a:t>
            </a:r>
          </a:p>
        </p:txBody>
      </p:sp>
      <p:sp>
        <p:nvSpPr>
          <p:cNvPr id="39" name="Rectangle 38"/>
          <p:cNvSpPr/>
          <p:nvPr/>
        </p:nvSpPr>
        <p:spPr>
          <a:xfrm>
            <a:off x="2745867" y="6045044"/>
            <a:ext cx="3606807" cy="830997"/>
          </a:xfrm>
          <a:prstGeom prst="rect">
            <a:avLst/>
          </a:prstGeom>
        </p:spPr>
        <p:txBody>
          <a:bodyPr wrap="square">
            <a:spAutoFit/>
          </a:bodyPr>
          <a:lstStyle/>
          <a:p>
            <a:r>
              <a:rPr lang="en-GB" sz="1200" b="1" dirty="0">
                <a:solidFill>
                  <a:schemeClr val="bg2">
                    <a:lumMod val="50000"/>
                  </a:schemeClr>
                </a:solidFill>
              </a:rPr>
              <a:t>Top: </a:t>
            </a:r>
            <a:r>
              <a:rPr lang="en-GB" sz="1200" dirty="0">
                <a:solidFill>
                  <a:schemeClr val="bg2">
                    <a:lumMod val="50000"/>
                  </a:schemeClr>
                </a:solidFill>
              </a:rPr>
              <a:t>Change in radial magnetic field strength (SV) at the surface of Earth, June 2005. </a:t>
            </a:r>
          </a:p>
          <a:p>
            <a:r>
              <a:rPr lang="en-GB" sz="1200" b="1" dirty="0">
                <a:solidFill>
                  <a:schemeClr val="bg2">
                    <a:lumMod val="50000"/>
                  </a:schemeClr>
                </a:solidFill>
              </a:rPr>
              <a:t>Bottom:</a:t>
            </a:r>
            <a:r>
              <a:rPr lang="en-GB" sz="1200" dirty="0">
                <a:solidFill>
                  <a:schemeClr val="bg2">
                    <a:lumMod val="50000"/>
                  </a:schemeClr>
                </a:solidFill>
              </a:rPr>
              <a:t> The CMB flow generated from an inversion of SV in the upper image. Continents shown for reference.</a:t>
            </a:r>
          </a:p>
        </p:txBody>
      </p:sp>
      <p:sp>
        <p:nvSpPr>
          <p:cNvPr id="48" name="Flowchart: Alternate Process 47">
            <a:hlinkClick r:id="rId3"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49" name="Flowchart: Alternate Process 48">
            <a:hlinkClick r:id="rId4"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50" name="Flowchart: Alternate Process 49">
            <a:hlinkClick r:id="rId5"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51" name="Flowchart: Alternate Process 50">
            <a:hlinkClick r:id="rId6"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52" name="Flowchart: Alternate Process 51">
            <a:hlinkClick r:id="rId7"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53" name="Flowchart: Alternate Process 52">
            <a:hlinkClick r:id="rId8"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54" name="Flowchart: Alternate Process 53">
            <a:hlinkClick r:id="rId9"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55" name="Flowchart: Alternate Process 54">
            <a:hlinkClick r:id="rId10"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sp>
        <p:nvSpPr>
          <p:cNvPr id="9" name="TextBox 8">
            <a:extLst>
              <a:ext uri="{FF2B5EF4-FFF2-40B4-BE49-F238E27FC236}">
                <a16:creationId xmlns:a16="http://schemas.microsoft.com/office/drawing/2014/main" id="{608D4E81-BEF8-4D59-B099-52B662874ADE}"/>
              </a:ext>
            </a:extLst>
          </p:cNvPr>
          <p:cNvSpPr txBox="1"/>
          <p:nvPr/>
        </p:nvSpPr>
        <p:spPr>
          <a:xfrm rot="16200000">
            <a:off x="4964170" y="1957760"/>
            <a:ext cx="2219325" cy="276999"/>
          </a:xfrm>
          <a:prstGeom prst="rect">
            <a:avLst/>
          </a:prstGeom>
          <a:noFill/>
        </p:spPr>
        <p:txBody>
          <a:bodyPr wrap="square" rtlCol="0">
            <a:spAutoFit/>
          </a:bodyPr>
          <a:lstStyle/>
          <a:p>
            <a:r>
              <a:rPr lang="en-GB" sz="1200" dirty="0"/>
              <a:t>Secular Variation (</a:t>
            </a:r>
            <a:r>
              <a:rPr lang="en-GB" sz="1200" dirty="0" err="1"/>
              <a:t>nT</a:t>
            </a:r>
            <a:r>
              <a:rPr lang="en-GB" sz="1200" dirty="0"/>
              <a:t>/year)</a:t>
            </a:r>
          </a:p>
        </p:txBody>
      </p:sp>
      <p:pic>
        <p:nvPicPr>
          <p:cNvPr id="11" name="Picture 10">
            <a:extLst>
              <a:ext uri="{FF2B5EF4-FFF2-40B4-BE49-F238E27FC236}">
                <a16:creationId xmlns:a16="http://schemas.microsoft.com/office/drawing/2014/main" id="{49A5250D-5F3C-49D8-AD9C-D30C49FCD65E}"/>
              </a:ext>
            </a:extLst>
          </p:cNvPr>
          <p:cNvPicPr>
            <a:picLocks noChangeAspect="1"/>
          </p:cNvPicPr>
          <p:nvPr/>
        </p:nvPicPr>
        <p:blipFill>
          <a:blip r:embed="rId11"/>
          <a:stretch>
            <a:fillRect/>
          </a:stretch>
        </p:blipFill>
        <p:spPr>
          <a:xfrm>
            <a:off x="947763" y="1191257"/>
            <a:ext cx="5048527" cy="2206499"/>
          </a:xfrm>
          <a:prstGeom prst="rect">
            <a:avLst/>
          </a:prstGeom>
        </p:spPr>
      </p:pic>
      <p:pic>
        <p:nvPicPr>
          <p:cNvPr id="16" name="Picture 15">
            <a:extLst>
              <a:ext uri="{FF2B5EF4-FFF2-40B4-BE49-F238E27FC236}">
                <a16:creationId xmlns:a16="http://schemas.microsoft.com/office/drawing/2014/main" id="{46461987-9FA7-4567-A112-7A445351C6C2}"/>
              </a:ext>
            </a:extLst>
          </p:cNvPr>
          <p:cNvPicPr>
            <a:picLocks noChangeAspect="1"/>
          </p:cNvPicPr>
          <p:nvPr/>
        </p:nvPicPr>
        <p:blipFill rotWithShape="1">
          <a:blip r:embed="rId12"/>
          <a:srcRect t="4667"/>
          <a:stretch/>
        </p:blipFill>
        <p:spPr>
          <a:xfrm>
            <a:off x="758644" y="3460244"/>
            <a:ext cx="4883904" cy="2553555"/>
          </a:xfrm>
          <a:prstGeom prst="rect">
            <a:avLst/>
          </a:prstGeom>
        </p:spPr>
      </p:pic>
      <p:sp>
        <p:nvSpPr>
          <p:cNvPr id="31" name="Rectangle 30">
            <a:extLst>
              <a:ext uri="{FF2B5EF4-FFF2-40B4-BE49-F238E27FC236}">
                <a16:creationId xmlns:a16="http://schemas.microsoft.com/office/drawing/2014/main" id="{C41DEA92-D550-40EC-8B7E-0AC4BE353F07}"/>
              </a:ext>
            </a:extLst>
          </p:cNvPr>
          <p:cNvSpPr/>
          <p:nvPr/>
        </p:nvSpPr>
        <p:spPr>
          <a:xfrm>
            <a:off x="6287304" y="1358959"/>
            <a:ext cx="5791786" cy="5386090"/>
          </a:xfrm>
          <a:prstGeom prst="rect">
            <a:avLst/>
          </a:prstGeom>
        </p:spPr>
        <p:txBody>
          <a:bodyPr wrap="square">
            <a:spAutoFit/>
          </a:bodyPr>
          <a:lstStyle/>
          <a:p>
            <a:r>
              <a:rPr lang="en-GB" sz="1600" b="0" i="0" dirty="0">
                <a:solidFill>
                  <a:srgbClr val="333333"/>
                </a:solidFill>
                <a:effectLst/>
              </a:rPr>
              <a:t>Typically a CMB flow model is derived from temporal changes in magnetic field (SV) by relating spherical harmonic representations of the main field, SV and flow (Holme, 2007). We assume the frozen-flux hypothesis which states that f</a:t>
            </a:r>
            <a:r>
              <a:rPr lang="en-GB" sz="1600" dirty="0">
                <a:solidFill>
                  <a:srgbClr val="333333"/>
                </a:solidFill>
              </a:rPr>
              <a:t>ield lines are tied to the pockets of flow on the CMB. As the liquid iron moves along the CMB, the field lines are dragged along with it.</a:t>
            </a:r>
          </a:p>
          <a:p>
            <a:endParaRPr lang="en-GB" sz="1600" dirty="0">
              <a:solidFill>
                <a:srgbClr val="333333"/>
              </a:solidFill>
            </a:endParaRPr>
          </a:p>
          <a:p>
            <a:r>
              <a:rPr lang="en-GB" sz="1600" b="0" i="0" dirty="0">
                <a:solidFill>
                  <a:srgbClr val="333333"/>
                </a:solidFill>
                <a:effectLst/>
              </a:rPr>
              <a:t>Spherical harmonic SV coefficients (  </a:t>
            </a:r>
            <a:r>
              <a:rPr lang="en-GB" sz="1600" dirty="0">
                <a:solidFill>
                  <a:srgbClr val="333333"/>
                </a:solidFill>
              </a:rPr>
              <a:t> ) </a:t>
            </a:r>
            <a:r>
              <a:rPr lang="en-GB" sz="1600" b="0" i="0" dirty="0">
                <a:solidFill>
                  <a:srgbClr val="333333"/>
                </a:solidFill>
                <a:effectLst/>
              </a:rPr>
              <a:t>are related to flow coefficients by                     where </a:t>
            </a:r>
            <a:r>
              <a:rPr lang="en-GB" sz="1600" dirty="0">
                <a:solidFill>
                  <a:srgbClr val="333333"/>
                </a:solidFill>
              </a:rPr>
              <a:t>   </a:t>
            </a:r>
            <a:r>
              <a:rPr lang="en-GB" sz="1600" b="1" i="0" dirty="0">
                <a:solidFill>
                  <a:srgbClr val="333333"/>
                </a:solidFill>
                <a:effectLst/>
              </a:rPr>
              <a:t>  </a:t>
            </a:r>
            <a:r>
              <a:rPr lang="en-GB" sz="1600" b="0" i="0" dirty="0">
                <a:solidFill>
                  <a:srgbClr val="333333"/>
                </a:solidFill>
                <a:effectLst/>
              </a:rPr>
              <a:t>represents linear combinations of Elsasser and Gaunt integrals and       is a vector of spherical harmonic coefficients describing the flow model.     is related to the observed SV data (</a:t>
            </a:r>
            <a:r>
              <a:rPr lang="en-GB" sz="1600" dirty="0">
                <a:solidFill>
                  <a:srgbClr val="333333"/>
                </a:solidFill>
              </a:rPr>
              <a:t>   </a:t>
            </a:r>
            <a:r>
              <a:rPr lang="en-GB" sz="1600" b="0" i="0" dirty="0">
                <a:solidFill>
                  <a:srgbClr val="333333"/>
                </a:solidFill>
                <a:effectLst/>
              </a:rPr>
              <a:t>) at the surface of the Earth or at satellite altitude by                        where </a:t>
            </a:r>
            <a:r>
              <a:rPr lang="en-GB" sz="1600" dirty="0">
                <a:solidFill>
                  <a:srgbClr val="333333"/>
                </a:solidFill>
              </a:rPr>
              <a:t>   </a:t>
            </a:r>
            <a:r>
              <a:rPr lang="en-GB" sz="1600" b="0" i="0" dirty="0">
                <a:solidFill>
                  <a:srgbClr val="333333"/>
                </a:solidFill>
                <a:effectLst/>
              </a:rPr>
              <a:t> has elements which are multiples of their spherical harmonics and their </a:t>
            </a:r>
            <a:r>
              <a:rPr lang="en-GB" sz="1600" dirty="0">
                <a:solidFill>
                  <a:srgbClr val="333333"/>
                </a:solidFill>
              </a:rPr>
              <a:t>   </a:t>
            </a:r>
            <a:r>
              <a:rPr lang="en-GB" sz="1600" b="0" i="0" dirty="0">
                <a:solidFill>
                  <a:srgbClr val="333333"/>
                </a:solidFill>
                <a:effectLst/>
              </a:rPr>
              <a:t>and     derivatives.</a:t>
            </a:r>
          </a:p>
          <a:p>
            <a:endParaRPr lang="en-GB" sz="1600" dirty="0">
              <a:solidFill>
                <a:srgbClr val="333333"/>
              </a:solidFill>
            </a:endParaRPr>
          </a:p>
          <a:p>
            <a:r>
              <a:rPr lang="en-GB" sz="1600" dirty="0"/>
              <a:t>Spatially regularised least squares minimisation gives:</a:t>
            </a:r>
          </a:p>
          <a:p>
            <a:endParaRPr lang="en-GB" sz="2400" dirty="0"/>
          </a:p>
          <a:p>
            <a:r>
              <a:rPr lang="en-GB" sz="1600" dirty="0"/>
              <a:t>where    </a:t>
            </a:r>
            <a:r>
              <a:rPr lang="el-GR" sz="1600" dirty="0"/>
              <a:t> </a:t>
            </a:r>
            <a:r>
              <a:rPr lang="en-GB" sz="1600" dirty="0"/>
              <a:t>is a damping parameter and     is a regularisation matrix, introduced to reduce the size of the kinetic energy for high degree coefficients.</a:t>
            </a:r>
          </a:p>
          <a:p>
            <a:endParaRPr lang="en-GB" sz="1600" dirty="0"/>
          </a:p>
        </p:txBody>
      </p:sp>
      <p:pic>
        <p:nvPicPr>
          <p:cNvPr id="34" name="Picture 33">
            <a:extLst>
              <a:ext uri="{FF2B5EF4-FFF2-40B4-BE49-F238E27FC236}">
                <a16:creationId xmlns:a16="http://schemas.microsoft.com/office/drawing/2014/main" id="{F9168499-D120-411C-BDD3-236D47163808}"/>
              </a:ext>
            </a:extLst>
          </p:cNvPr>
          <p:cNvPicPr>
            <a:picLocks noChangeAspect="1"/>
          </p:cNvPicPr>
          <p:nvPr/>
        </p:nvPicPr>
        <p:blipFill rotWithShape="1">
          <a:blip r:embed="rId13"/>
          <a:srcRect l="72186" t="1048" r="16209" b="95642"/>
          <a:stretch/>
        </p:blipFill>
        <p:spPr>
          <a:xfrm>
            <a:off x="7596404" y="3342619"/>
            <a:ext cx="884928" cy="252000"/>
          </a:xfrm>
          <a:prstGeom prst="rect">
            <a:avLst/>
          </a:prstGeom>
        </p:spPr>
      </p:pic>
      <p:pic>
        <p:nvPicPr>
          <p:cNvPr id="37" name="Picture 36">
            <a:extLst>
              <a:ext uri="{FF2B5EF4-FFF2-40B4-BE49-F238E27FC236}">
                <a16:creationId xmlns:a16="http://schemas.microsoft.com/office/drawing/2014/main" id="{3CC38CFA-E529-4D86-9E62-86724E40F115}"/>
              </a:ext>
            </a:extLst>
          </p:cNvPr>
          <p:cNvPicPr>
            <a:picLocks noChangeAspect="1"/>
          </p:cNvPicPr>
          <p:nvPr/>
        </p:nvPicPr>
        <p:blipFill rotWithShape="1">
          <a:blip r:embed="rId14">
            <a:clrChange>
              <a:clrFrom>
                <a:srgbClr val="FFFFFF"/>
              </a:clrFrom>
              <a:clrTo>
                <a:srgbClr val="FFFFFF">
                  <a:alpha val="0"/>
                </a:srgbClr>
              </a:clrTo>
            </a:clrChange>
          </a:blip>
          <a:srcRect l="63549" t="20226" r="35202" b="77422"/>
          <a:stretch/>
        </p:blipFill>
        <p:spPr>
          <a:xfrm>
            <a:off x="9051904" y="3318651"/>
            <a:ext cx="271998" cy="288000"/>
          </a:xfrm>
          <a:prstGeom prst="rect">
            <a:avLst/>
          </a:prstGeom>
        </p:spPr>
      </p:pic>
      <p:pic>
        <p:nvPicPr>
          <p:cNvPr id="40" name="Picture 39">
            <a:extLst>
              <a:ext uri="{FF2B5EF4-FFF2-40B4-BE49-F238E27FC236}">
                <a16:creationId xmlns:a16="http://schemas.microsoft.com/office/drawing/2014/main" id="{D0519D2A-F4F5-488E-AA9E-DC0CE963B556}"/>
              </a:ext>
            </a:extLst>
          </p:cNvPr>
          <p:cNvPicPr>
            <a:picLocks noChangeAspect="1"/>
          </p:cNvPicPr>
          <p:nvPr/>
        </p:nvPicPr>
        <p:blipFill rotWithShape="1">
          <a:blip r:embed="rId13"/>
          <a:srcRect l="72186" t="1048" r="25539" b="95499"/>
          <a:stretch/>
        </p:blipFill>
        <p:spPr>
          <a:xfrm>
            <a:off x="10416473" y="3860059"/>
            <a:ext cx="174912" cy="264991"/>
          </a:xfrm>
          <a:prstGeom prst="rect">
            <a:avLst/>
          </a:prstGeom>
        </p:spPr>
      </p:pic>
      <p:pic>
        <p:nvPicPr>
          <p:cNvPr id="45" name="Picture 44">
            <a:extLst>
              <a:ext uri="{FF2B5EF4-FFF2-40B4-BE49-F238E27FC236}">
                <a16:creationId xmlns:a16="http://schemas.microsoft.com/office/drawing/2014/main" id="{EAAB4405-D461-4725-95E9-13574A56238B}"/>
              </a:ext>
            </a:extLst>
          </p:cNvPr>
          <p:cNvPicPr>
            <a:picLocks noChangeAspect="1"/>
          </p:cNvPicPr>
          <p:nvPr/>
        </p:nvPicPr>
        <p:blipFill rotWithShape="1">
          <a:blip r:embed="rId13"/>
          <a:srcRect l="80743" t="1048" r="16209" b="95642"/>
          <a:stretch/>
        </p:blipFill>
        <p:spPr>
          <a:xfrm>
            <a:off x="9324112" y="3591915"/>
            <a:ext cx="219116" cy="237600"/>
          </a:xfrm>
          <a:prstGeom prst="rect">
            <a:avLst/>
          </a:prstGeom>
        </p:spPr>
      </p:pic>
      <p:pic>
        <p:nvPicPr>
          <p:cNvPr id="46" name="Picture 45">
            <a:extLst>
              <a:ext uri="{FF2B5EF4-FFF2-40B4-BE49-F238E27FC236}">
                <a16:creationId xmlns:a16="http://schemas.microsoft.com/office/drawing/2014/main" id="{A987DF01-78FE-4D13-B569-C0EE67C9B7FB}"/>
              </a:ext>
            </a:extLst>
          </p:cNvPr>
          <p:cNvPicPr>
            <a:picLocks noChangeAspect="1"/>
          </p:cNvPicPr>
          <p:nvPr/>
        </p:nvPicPr>
        <p:blipFill rotWithShape="1">
          <a:blip r:embed="rId14"/>
          <a:srcRect l="37846" t="26063" r="58259" b="71743"/>
          <a:stretch/>
        </p:blipFill>
        <p:spPr>
          <a:xfrm>
            <a:off x="7370538" y="4333193"/>
            <a:ext cx="851753" cy="270000"/>
          </a:xfrm>
          <a:prstGeom prst="rect">
            <a:avLst/>
          </a:prstGeom>
        </p:spPr>
      </p:pic>
      <p:pic>
        <p:nvPicPr>
          <p:cNvPr id="47" name="Picture 46">
            <a:extLst>
              <a:ext uri="{FF2B5EF4-FFF2-40B4-BE49-F238E27FC236}">
                <a16:creationId xmlns:a16="http://schemas.microsoft.com/office/drawing/2014/main" id="{6C1CBE0F-051B-4591-833A-358B532DB2FA}"/>
              </a:ext>
            </a:extLst>
          </p:cNvPr>
          <p:cNvPicPr>
            <a:picLocks noChangeAspect="1"/>
          </p:cNvPicPr>
          <p:nvPr/>
        </p:nvPicPr>
        <p:blipFill rotWithShape="1">
          <a:blip r:embed="rId14"/>
          <a:srcRect l="40011" t="26063" r="59009" b="71743"/>
          <a:stretch/>
        </p:blipFill>
        <p:spPr>
          <a:xfrm>
            <a:off x="8881845" y="4324270"/>
            <a:ext cx="214313" cy="270000"/>
          </a:xfrm>
          <a:prstGeom prst="rect">
            <a:avLst/>
          </a:prstGeom>
        </p:spPr>
      </p:pic>
      <p:pic>
        <p:nvPicPr>
          <p:cNvPr id="56" name="Picture 55">
            <a:extLst>
              <a:ext uri="{FF2B5EF4-FFF2-40B4-BE49-F238E27FC236}">
                <a16:creationId xmlns:a16="http://schemas.microsoft.com/office/drawing/2014/main" id="{DFA026E3-BB0A-4F8E-8C0E-5AAC0273C8AE}"/>
              </a:ext>
            </a:extLst>
          </p:cNvPr>
          <p:cNvPicPr>
            <a:picLocks noChangeAspect="1"/>
          </p:cNvPicPr>
          <p:nvPr/>
        </p:nvPicPr>
        <p:blipFill rotWithShape="1">
          <a:blip r:embed="rId14"/>
          <a:srcRect l="36710" t="28002" r="62513" b="69676"/>
          <a:stretch/>
        </p:blipFill>
        <p:spPr>
          <a:xfrm>
            <a:off x="9480031" y="4586457"/>
            <a:ext cx="168561" cy="283410"/>
          </a:xfrm>
          <a:prstGeom prst="rect">
            <a:avLst/>
          </a:prstGeom>
        </p:spPr>
      </p:pic>
      <p:pic>
        <p:nvPicPr>
          <p:cNvPr id="57" name="Picture 56">
            <a:extLst>
              <a:ext uri="{FF2B5EF4-FFF2-40B4-BE49-F238E27FC236}">
                <a16:creationId xmlns:a16="http://schemas.microsoft.com/office/drawing/2014/main" id="{2D69D420-6007-47C2-BD08-50392794504C}"/>
              </a:ext>
            </a:extLst>
          </p:cNvPr>
          <p:cNvPicPr>
            <a:picLocks noChangeAspect="1"/>
          </p:cNvPicPr>
          <p:nvPr/>
        </p:nvPicPr>
        <p:blipFill rotWithShape="1">
          <a:blip r:embed="rId14"/>
          <a:srcRect l="38908" t="28002" r="60291" b="69676"/>
          <a:stretch/>
        </p:blipFill>
        <p:spPr>
          <a:xfrm>
            <a:off x="10022711" y="4540763"/>
            <a:ext cx="173831" cy="283410"/>
          </a:xfrm>
          <a:prstGeom prst="rect">
            <a:avLst/>
          </a:prstGeom>
        </p:spPr>
      </p:pic>
      <p:pic>
        <p:nvPicPr>
          <p:cNvPr id="58" name="Picture 57">
            <a:extLst>
              <a:ext uri="{FF2B5EF4-FFF2-40B4-BE49-F238E27FC236}">
                <a16:creationId xmlns:a16="http://schemas.microsoft.com/office/drawing/2014/main" id="{417D5A18-0722-46D3-BA51-1913B125CFE4}"/>
              </a:ext>
            </a:extLst>
          </p:cNvPr>
          <p:cNvPicPr>
            <a:picLocks noChangeAspect="1"/>
          </p:cNvPicPr>
          <p:nvPr/>
        </p:nvPicPr>
        <p:blipFill rotWithShape="1">
          <a:blip r:embed="rId14"/>
          <a:srcRect l="33672" t="74600" r="50337" b="23310"/>
          <a:stretch/>
        </p:blipFill>
        <p:spPr>
          <a:xfrm>
            <a:off x="7347196" y="5350281"/>
            <a:ext cx="3672002" cy="270000"/>
          </a:xfrm>
          <a:prstGeom prst="rect">
            <a:avLst/>
          </a:prstGeom>
        </p:spPr>
      </p:pic>
      <p:pic>
        <p:nvPicPr>
          <p:cNvPr id="59" name="Picture 58">
            <a:extLst>
              <a:ext uri="{FF2B5EF4-FFF2-40B4-BE49-F238E27FC236}">
                <a16:creationId xmlns:a16="http://schemas.microsoft.com/office/drawing/2014/main" id="{75C7099A-2479-4B6B-9677-A54F4E54EC28}"/>
              </a:ext>
            </a:extLst>
          </p:cNvPr>
          <p:cNvPicPr>
            <a:picLocks noChangeAspect="1"/>
          </p:cNvPicPr>
          <p:nvPr/>
        </p:nvPicPr>
        <p:blipFill rotWithShape="1">
          <a:blip r:embed="rId14"/>
          <a:srcRect l="42772" t="74600" r="56570" b="23310"/>
          <a:stretch/>
        </p:blipFill>
        <p:spPr>
          <a:xfrm>
            <a:off x="6935071" y="5651408"/>
            <a:ext cx="151034" cy="270000"/>
          </a:xfrm>
          <a:prstGeom prst="rect">
            <a:avLst/>
          </a:prstGeom>
        </p:spPr>
      </p:pic>
      <p:pic>
        <p:nvPicPr>
          <p:cNvPr id="60" name="Picture 59">
            <a:extLst>
              <a:ext uri="{FF2B5EF4-FFF2-40B4-BE49-F238E27FC236}">
                <a16:creationId xmlns:a16="http://schemas.microsoft.com/office/drawing/2014/main" id="{7D46A3F6-936E-4C36-9DE0-4C8B9D9F295B}"/>
              </a:ext>
            </a:extLst>
          </p:cNvPr>
          <p:cNvPicPr>
            <a:picLocks noChangeAspect="1"/>
          </p:cNvPicPr>
          <p:nvPr/>
        </p:nvPicPr>
        <p:blipFill rotWithShape="1">
          <a:blip r:embed="rId14"/>
          <a:srcRect l="43438" t="74600" r="55649" b="23310"/>
          <a:stretch/>
        </p:blipFill>
        <p:spPr>
          <a:xfrm>
            <a:off x="9457706" y="5674714"/>
            <a:ext cx="181610" cy="234000"/>
          </a:xfrm>
          <a:prstGeom prst="rect">
            <a:avLst/>
          </a:prstGeom>
        </p:spPr>
      </p:pic>
      <p:pic>
        <p:nvPicPr>
          <p:cNvPr id="61" name="Picture 60">
            <a:extLst>
              <a:ext uri="{FF2B5EF4-FFF2-40B4-BE49-F238E27FC236}">
                <a16:creationId xmlns:a16="http://schemas.microsoft.com/office/drawing/2014/main" id="{2BAB1BE4-E27C-4753-A1E9-40E777DE5B25}"/>
              </a:ext>
            </a:extLst>
          </p:cNvPr>
          <p:cNvPicPr>
            <a:picLocks noChangeAspect="1"/>
          </p:cNvPicPr>
          <p:nvPr/>
        </p:nvPicPr>
        <p:blipFill rotWithShape="1">
          <a:blip r:embed="rId13"/>
          <a:srcRect l="72186" t="1048" r="25539" b="95499"/>
          <a:stretch/>
        </p:blipFill>
        <p:spPr>
          <a:xfrm>
            <a:off x="9292755" y="3123011"/>
            <a:ext cx="174912" cy="264991"/>
          </a:xfrm>
          <a:prstGeom prst="rect">
            <a:avLst/>
          </a:prstGeom>
        </p:spPr>
      </p:pic>
      <p:pic>
        <p:nvPicPr>
          <p:cNvPr id="62" name="Picture 61">
            <a:extLst>
              <a:ext uri="{FF2B5EF4-FFF2-40B4-BE49-F238E27FC236}">
                <a16:creationId xmlns:a16="http://schemas.microsoft.com/office/drawing/2014/main" id="{C95EDB33-411F-4346-800E-7843BA8D1F38}"/>
              </a:ext>
            </a:extLst>
          </p:cNvPr>
          <p:cNvPicPr>
            <a:picLocks noChangeAspect="1"/>
          </p:cNvPicPr>
          <p:nvPr/>
        </p:nvPicPr>
        <p:blipFill rotWithShape="1">
          <a:blip r:embed="rId14">
            <a:clrChange>
              <a:clrFrom>
                <a:srgbClr val="FFFFFF"/>
              </a:clrFrom>
              <a:clrTo>
                <a:srgbClr val="FFFFFF">
                  <a:alpha val="0"/>
                </a:srgbClr>
              </a:clrTo>
            </a:clrChange>
          </a:blip>
          <a:srcRect l="37846" t="26063" r="61258" b="71783"/>
          <a:stretch/>
        </p:blipFill>
        <p:spPr>
          <a:xfrm>
            <a:off x="7883516" y="4090914"/>
            <a:ext cx="195992" cy="264991"/>
          </a:xfrm>
          <a:prstGeom prst="rect">
            <a:avLst/>
          </a:prstGeom>
        </p:spPr>
      </p:pic>
      <p:pic>
        <p:nvPicPr>
          <p:cNvPr id="63" name="Picture 62">
            <a:extLst>
              <a:ext uri="{FF2B5EF4-FFF2-40B4-BE49-F238E27FC236}">
                <a16:creationId xmlns:a16="http://schemas.microsoft.com/office/drawing/2014/main" id="{44C6F1EE-5817-4041-911F-D0CDD2EE4DB2}"/>
              </a:ext>
            </a:extLst>
          </p:cNvPr>
          <p:cNvPicPr>
            <a:picLocks noChangeAspect="1"/>
          </p:cNvPicPr>
          <p:nvPr/>
        </p:nvPicPr>
        <p:blipFill rotWithShape="1">
          <a:blip r:embed="rId13"/>
          <a:srcRect l="80743" t="1048" r="16209" b="95642"/>
          <a:stretch/>
        </p:blipFill>
        <p:spPr>
          <a:xfrm>
            <a:off x="7370538" y="5341767"/>
            <a:ext cx="256847" cy="278514"/>
          </a:xfrm>
          <a:prstGeom prst="rect">
            <a:avLst/>
          </a:prstGeom>
        </p:spPr>
      </p:pic>
    </p:spTree>
    <p:extLst>
      <p:ext uri="{BB962C8B-B14F-4D97-AF65-F5344CB8AC3E}">
        <p14:creationId xmlns:p14="http://schemas.microsoft.com/office/powerpoint/2010/main" val="1425258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6354" y="1504572"/>
            <a:ext cx="6260872" cy="2554545"/>
          </a:xfrm>
          <a:prstGeom prst="rect">
            <a:avLst/>
          </a:prstGeom>
        </p:spPr>
        <p:txBody>
          <a:bodyPr wrap="square">
            <a:spAutoFit/>
          </a:bodyPr>
          <a:lstStyle/>
          <a:p>
            <a:r>
              <a:rPr lang="en-GB" sz="1600" dirty="0"/>
              <a:t>Our SV data are monthly magnetic vector satellite data from the CHAMP satellite June 2005. We treat our data using the virtual observatory (VO) concept, where all data are collected within a column and reduced to their value at a central point, indicated by the red dot within the blue column in the figure on the right (</a:t>
            </a:r>
            <a:r>
              <a:rPr lang="en-GB" sz="1600" dirty="0" err="1"/>
              <a:t>Mandea</a:t>
            </a:r>
            <a:r>
              <a:rPr lang="en-GB" sz="1600" dirty="0"/>
              <a:t> and Olsen, 2006). This allows us to treat satellite data as if they were a ground observatory at the average satellite height.</a:t>
            </a:r>
          </a:p>
          <a:p>
            <a:endParaRPr lang="en-GB" sz="1600" dirty="0"/>
          </a:p>
          <a:p>
            <a:r>
              <a:rPr lang="en-GB" sz="1600" dirty="0"/>
              <a:t>The distribution of the VO data points used in this study are shown below.</a:t>
            </a:r>
            <a:endParaRPr lang="en-GB" dirty="0"/>
          </a:p>
        </p:txBody>
      </p:sp>
      <p:sp>
        <p:nvSpPr>
          <p:cNvPr id="12" name="Rectangle 11"/>
          <p:cNvSpPr/>
          <p:nvPr/>
        </p:nvSpPr>
        <p:spPr>
          <a:xfrm>
            <a:off x="7428807" y="5765214"/>
            <a:ext cx="4272742" cy="830997"/>
          </a:xfrm>
          <a:prstGeom prst="rect">
            <a:avLst/>
          </a:prstGeom>
        </p:spPr>
        <p:txBody>
          <a:bodyPr wrap="square">
            <a:spAutoFit/>
          </a:bodyPr>
          <a:lstStyle/>
          <a:p>
            <a:r>
              <a:rPr lang="en-GB" sz="1200" b="1" dirty="0">
                <a:solidFill>
                  <a:schemeClr val="bg2">
                    <a:lumMod val="50000"/>
                  </a:schemeClr>
                </a:solidFill>
              </a:rPr>
              <a:t>Above: </a:t>
            </a:r>
            <a:r>
              <a:rPr lang="en-GB" sz="1200" dirty="0">
                <a:solidFill>
                  <a:schemeClr val="bg2">
                    <a:lumMod val="50000"/>
                  </a:schemeClr>
                </a:solidFill>
              </a:rPr>
              <a:t>A diagram to demonstrate VOs. The blue column relates to a set footprint on the Earth’s surface and every data point collected over a month from CHAMP satellite tracks passing through the cylinder are reduced onto the red point.</a:t>
            </a:r>
          </a:p>
        </p:txBody>
      </p:sp>
      <p:sp>
        <p:nvSpPr>
          <p:cNvPr id="14" name="TextBox 13"/>
          <p:cNvSpPr txBox="1"/>
          <p:nvPr/>
        </p:nvSpPr>
        <p:spPr>
          <a:xfrm rot="16200000">
            <a:off x="-2663956" y="3609269"/>
            <a:ext cx="5851128" cy="646331"/>
          </a:xfrm>
          <a:prstGeom prst="rect">
            <a:avLst/>
          </a:prstGeom>
          <a:noFill/>
        </p:spPr>
        <p:txBody>
          <a:bodyPr wrap="square" rtlCol="0">
            <a:spAutoFit/>
          </a:bodyPr>
          <a:lstStyle/>
          <a:p>
            <a:pPr algn="ctr"/>
            <a:r>
              <a:rPr lang="en-GB" sz="3600" dirty="0">
                <a:solidFill>
                  <a:schemeClr val="accent6">
                    <a:lumMod val="75000"/>
                  </a:schemeClr>
                </a:solidFill>
              </a:rPr>
              <a:t>VIRTUAL OBSERVATORIES</a:t>
            </a:r>
          </a:p>
        </p:txBody>
      </p:sp>
      <p:pic>
        <p:nvPicPr>
          <p:cNvPr id="15" name="Picture 14"/>
          <p:cNvPicPr>
            <a:picLocks noChangeAspect="1"/>
          </p:cNvPicPr>
          <p:nvPr/>
        </p:nvPicPr>
        <p:blipFill>
          <a:blip r:embed="rId2"/>
          <a:stretch>
            <a:fillRect/>
          </a:stretch>
        </p:blipFill>
        <p:spPr>
          <a:xfrm>
            <a:off x="7694815" y="1552178"/>
            <a:ext cx="3740727" cy="4118233"/>
          </a:xfrm>
          <a:prstGeom prst="rect">
            <a:avLst/>
          </a:prstGeom>
        </p:spPr>
      </p:pic>
      <p:sp>
        <p:nvSpPr>
          <p:cNvPr id="16" name="Rectangle 15"/>
          <p:cNvSpPr/>
          <p:nvPr/>
        </p:nvSpPr>
        <p:spPr>
          <a:xfrm>
            <a:off x="1504603" y="6319212"/>
            <a:ext cx="4837362" cy="276999"/>
          </a:xfrm>
          <a:prstGeom prst="rect">
            <a:avLst/>
          </a:prstGeom>
        </p:spPr>
        <p:txBody>
          <a:bodyPr wrap="square">
            <a:spAutoFit/>
          </a:bodyPr>
          <a:lstStyle/>
          <a:p>
            <a:r>
              <a:rPr lang="en-GB" sz="1200" b="1" dirty="0">
                <a:solidFill>
                  <a:schemeClr val="bg2">
                    <a:lumMod val="50000"/>
                  </a:schemeClr>
                </a:solidFill>
              </a:rPr>
              <a:t>Above: </a:t>
            </a:r>
            <a:r>
              <a:rPr lang="en-GB" sz="1200" dirty="0">
                <a:solidFill>
                  <a:schemeClr val="bg2">
                    <a:lumMod val="50000"/>
                  </a:schemeClr>
                </a:solidFill>
              </a:rPr>
              <a:t>Distribution of VOs from CHAMP satellite mission June 2005</a:t>
            </a:r>
          </a:p>
        </p:txBody>
      </p:sp>
      <p:sp>
        <p:nvSpPr>
          <p:cNvPr id="25" name="Flowchart: Alternate Process 24">
            <a:hlinkClick r:id="rId3"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6" name="Flowchart: Alternate Process 25">
            <a:hlinkClick r:id="rId4"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7" name="Flowchart: Alternate Process 26">
            <a:hlinkClick r:id="rId5"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8" name="Flowchart: Alternate Process 27">
            <a:hlinkClick r:id="rId6"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29" name="Flowchart: Alternate Process 28">
            <a:hlinkClick r:id="rId7"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30" name="Flowchart: Alternate Process 29">
            <a:hlinkClick r:id="rId8"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31" name="Flowchart: Alternate Process 30">
            <a:hlinkClick r:id="rId9"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32" name="Flowchart: Alternate Process 31">
            <a:hlinkClick r:id="rId10"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4" name="Picture 3" descr="A picture containing shape&#10;&#10;Description automatically generated">
            <a:extLst>
              <a:ext uri="{FF2B5EF4-FFF2-40B4-BE49-F238E27FC236}">
                <a16:creationId xmlns:a16="http://schemas.microsoft.com/office/drawing/2014/main" id="{F18845D2-AC9F-4616-97B7-41EAFAAC29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04603" y="3861618"/>
            <a:ext cx="4837362" cy="2467756"/>
          </a:xfrm>
          <a:prstGeom prst="rect">
            <a:avLst/>
          </a:prstGeom>
        </p:spPr>
      </p:pic>
    </p:spTree>
    <p:extLst>
      <p:ext uri="{BB962C8B-B14F-4D97-AF65-F5344CB8AC3E}">
        <p14:creationId xmlns:p14="http://schemas.microsoft.com/office/powerpoint/2010/main" val="103945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6" y="3609269"/>
            <a:ext cx="5851128" cy="646331"/>
          </a:xfrm>
          <a:prstGeom prst="rect">
            <a:avLst/>
          </a:prstGeom>
          <a:noFill/>
        </p:spPr>
        <p:txBody>
          <a:bodyPr wrap="square" rtlCol="0">
            <a:spAutoFit/>
          </a:bodyPr>
          <a:lstStyle/>
          <a:p>
            <a:pPr algn="ctr"/>
            <a:r>
              <a:rPr lang="en-GB" sz="3600" dirty="0">
                <a:solidFill>
                  <a:schemeClr val="accent6">
                    <a:lumMod val="75000"/>
                  </a:schemeClr>
                </a:solidFill>
              </a:rPr>
              <a:t>REGION OF INTEREST, LLSVPs</a:t>
            </a:r>
          </a:p>
        </p:txBody>
      </p:sp>
      <p:sp>
        <p:nvSpPr>
          <p:cNvPr id="2" name="Rectangle 1"/>
          <p:cNvSpPr/>
          <p:nvPr/>
        </p:nvSpPr>
        <p:spPr>
          <a:xfrm>
            <a:off x="808269" y="1364482"/>
            <a:ext cx="4611630" cy="2800767"/>
          </a:xfrm>
          <a:prstGeom prst="rect">
            <a:avLst/>
          </a:prstGeom>
        </p:spPr>
        <p:txBody>
          <a:bodyPr wrap="square">
            <a:spAutoFit/>
          </a:bodyPr>
          <a:lstStyle/>
          <a:p>
            <a:r>
              <a:rPr lang="en-GB" sz="1600" dirty="0"/>
              <a:t>LLSVPs (Large Low Shear Velocity Provinces) are features near the base of the mantle which slow seismic waves passing through these regions (e.g. </a:t>
            </a:r>
            <a:r>
              <a:rPr lang="en-GB" sz="1600" dirty="0" err="1"/>
              <a:t>Garnero</a:t>
            </a:r>
            <a:r>
              <a:rPr lang="en-GB" sz="1600" dirty="0"/>
              <a:t> et al, 2016). The image on the right shows this heterogeneity on the CMB. There is debate about how LLSVPs formed and the impact that they have on the mantle system (Mound et al, 2019). The sharp gradients at the region edge indicate that there is compositional heterogeneity but there may also be thermal heterogeneity - both of which may influence flow in the outer core beneath it.</a:t>
            </a:r>
          </a:p>
        </p:txBody>
      </p:sp>
      <p:pic>
        <p:nvPicPr>
          <p:cNvPr id="14" name="Picture 13">
            <a:extLst>
              <a:ext uri="{FF2B5EF4-FFF2-40B4-BE49-F238E27FC236}">
                <a16:creationId xmlns:a16="http://schemas.microsoft.com/office/drawing/2014/main" id="{E8F4274A-AFEA-4BDD-B8BF-B4AD0861906E}"/>
              </a:ext>
            </a:extLst>
          </p:cNvPr>
          <p:cNvPicPr>
            <a:picLocks noChangeAspect="1"/>
          </p:cNvPicPr>
          <p:nvPr/>
        </p:nvPicPr>
        <p:blipFill rotWithShape="1">
          <a:blip r:embed="rId2"/>
          <a:srcRect l="41093" t="69877" r="30069" b="11573"/>
          <a:stretch/>
        </p:blipFill>
        <p:spPr>
          <a:xfrm>
            <a:off x="5743768" y="1180788"/>
            <a:ext cx="5828384" cy="3011498"/>
          </a:xfrm>
          <a:prstGeom prst="rect">
            <a:avLst/>
          </a:prstGeom>
        </p:spPr>
      </p:pic>
      <p:pic>
        <p:nvPicPr>
          <p:cNvPr id="15" name="Picture 14">
            <a:extLst>
              <a:ext uri="{FF2B5EF4-FFF2-40B4-BE49-F238E27FC236}">
                <a16:creationId xmlns:a16="http://schemas.microsoft.com/office/drawing/2014/main" id="{1E8AB131-E938-4F38-BF8E-B593F9A6974E}"/>
              </a:ext>
            </a:extLst>
          </p:cNvPr>
          <p:cNvPicPr>
            <a:picLocks noChangeAspect="1"/>
          </p:cNvPicPr>
          <p:nvPr/>
        </p:nvPicPr>
        <p:blipFill rotWithShape="1">
          <a:blip r:embed="rId2">
            <a:clrChange>
              <a:clrFrom>
                <a:srgbClr val="FFFFFF"/>
              </a:clrFrom>
              <a:clrTo>
                <a:srgbClr val="FFFFFF">
                  <a:alpha val="0"/>
                </a:srgbClr>
              </a:clrTo>
            </a:clrChange>
          </a:blip>
          <a:srcRect l="31114" t="89594" r="22530" b="-3224"/>
          <a:stretch/>
        </p:blipFill>
        <p:spPr>
          <a:xfrm>
            <a:off x="8520677" y="4119382"/>
            <a:ext cx="3423671" cy="808691"/>
          </a:xfrm>
          <a:prstGeom prst="rect">
            <a:avLst/>
          </a:prstGeom>
        </p:spPr>
      </p:pic>
      <p:sp>
        <p:nvSpPr>
          <p:cNvPr id="16" name="TextBox 20">
            <a:extLst>
              <a:ext uri="{FF2B5EF4-FFF2-40B4-BE49-F238E27FC236}">
                <a16:creationId xmlns:a16="http://schemas.microsoft.com/office/drawing/2014/main" id="{7F124335-6E1C-4DD1-AB7E-796283810724}"/>
              </a:ext>
            </a:extLst>
          </p:cNvPr>
          <p:cNvSpPr txBox="1"/>
          <p:nvPr/>
        </p:nvSpPr>
        <p:spPr>
          <a:xfrm>
            <a:off x="5565180" y="4192286"/>
            <a:ext cx="2829810"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b="1" dirty="0">
                <a:solidFill>
                  <a:schemeClr val="bg2">
                    <a:lumMod val="50000"/>
                  </a:schemeClr>
                </a:solidFill>
              </a:rPr>
              <a:t>Fig: </a:t>
            </a:r>
            <a:r>
              <a:rPr lang="en-GB" sz="1200" dirty="0">
                <a:solidFill>
                  <a:schemeClr val="bg2">
                    <a:lumMod val="50000"/>
                  </a:schemeClr>
                </a:solidFill>
              </a:rPr>
              <a:t>Map of shear-velocity heterogeneity at 2800 km depth for Model S40RTS</a:t>
            </a:r>
          </a:p>
        </p:txBody>
      </p:sp>
      <p:sp>
        <p:nvSpPr>
          <p:cNvPr id="3" name="Rectangle 2"/>
          <p:cNvSpPr/>
          <p:nvPr/>
        </p:nvSpPr>
        <p:spPr>
          <a:xfrm>
            <a:off x="6028460" y="4914362"/>
            <a:ext cx="5915888" cy="1569660"/>
          </a:xfrm>
          <a:prstGeom prst="rect">
            <a:avLst/>
          </a:prstGeom>
        </p:spPr>
        <p:txBody>
          <a:bodyPr wrap="square">
            <a:spAutoFit/>
          </a:bodyPr>
          <a:lstStyle/>
          <a:p>
            <a:r>
              <a:rPr lang="en-GB" sz="1600" dirty="0"/>
              <a:t> The outline used for this poster comes from </a:t>
            </a:r>
            <a:r>
              <a:rPr lang="en-GB" sz="1600" dirty="0" err="1"/>
              <a:t>Doubrovine</a:t>
            </a:r>
            <a:r>
              <a:rPr lang="en-GB" sz="1600" dirty="0"/>
              <a:t> et al. (2016), seen in the left-hand figure. It is based on the third voting contour which compares the variation in LLSVP outlines from multiple studies. Smaller patches were removed and a smoothing factor was applied to improve the performance of the Slepian decomposition.</a:t>
            </a:r>
          </a:p>
        </p:txBody>
      </p:sp>
      <p:pic>
        <p:nvPicPr>
          <p:cNvPr id="4" name="Picture 3"/>
          <p:cNvPicPr>
            <a:picLocks noChangeAspect="1"/>
          </p:cNvPicPr>
          <p:nvPr/>
        </p:nvPicPr>
        <p:blipFill>
          <a:blip r:embed="rId3"/>
          <a:stretch>
            <a:fillRect/>
          </a:stretch>
        </p:blipFill>
        <p:spPr>
          <a:xfrm>
            <a:off x="808269" y="4319214"/>
            <a:ext cx="4611630" cy="2322443"/>
          </a:xfrm>
          <a:prstGeom prst="rect">
            <a:avLst/>
          </a:prstGeom>
        </p:spPr>
      </p:pic>
      <p:sp>
        <p:nvSpPr>
          <p:cNvPr id="17" name="TextBox 20">
            <a:extLst>
              <a:ext uri="{FF2B5EF4-FFF2-40B4-BE49-F238E27FC236}">
                <a16:creationId xmlns:a16="http://schemas.microsoft.com/office/drawing/2014/main" id="{7F124335-6E1C-4DD1-AB7E-796283810724}"/>
              </a:ext>
            </a:extLst>
          </p:cNvPr>
          <p:cNvSpPr txBox="1"/>
          <p:nvPr/>
        </p:nvSpPr>
        <p:spPr>
          <a:xfrm>
            <a:off x="3667992" y="6433950"/>
            <a:ext cx="4720936"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b="1" dirty="0">
                <a:solidFill>
                  <a:schemeClr val="bg2">
                    <a:lumMod val="50000"/>
                  </a:schemeClr>
                </a:solidFill>
              </a:rPr>
              <a:t>Fig: </a:t>
            </a:r>
            <a:r>
              <a:rPr lang="en-GB" sz="1200" dirty="0">
                <a:solidFill>
                  <a:schemeClr val="bg2">
                    <a:lumMod val="50000"/>
                  </a:schemeClr>
                </a:solidFill>
              </a:rPr>
              <a:t>Outline of LLSVPs (region of interest) used in this study</a:t>
            </a:r>
          </a:p>
        </p:txBody>
      </p:sp>
      <p:sp>
        <p:nvSpPr>
          <p:cNvPr id="26" name="Flowchart: Alternate Process 25">
            <a:hlinkClick r:id="rId4"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27" name="Flowchart: Alternate Process 26">
            <a:hlinkClick r:id="rId5"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28" name="Flowchart: Alternate Process 27">
            <a:hlinkClick r:id="rId6"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29" name="Flowchart: Alternate Process 28">
            <a:hlinkClick r:id="rId7"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30" name="Flowchart: Alternate Process 29">
            <a:hlinkClick r:id="rId8"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31" name="Flowchart: Alternate Process 30">
            <a:hlinkClick r:id="rId9"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32" name="Flowchart: Alternate Process 31">
            <a:hlinkClick r:id="rId10"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33" name="Flowchart: Alternate Process 32">
            <a:hlinkClick r:id="rId11"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spTree>
    <p:extLst>
      <p:ext uri="{BB962C8B-B14F-4D97-AF65-F5344CB8AC3E}">
        <p14:creationId xmlns:p14="http://schemas.microsoft.com/office/powerpoint/2010/main" val="4005788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4" y="3609270"/>
            <a:ext cx="5851126" cy="646331"/>
          </a:xfrm>
          <a:prstGeom prst="rect">
            <a:avLst/>
          </a:prstGeom>
          <a:noFill/>
        </p:spPr>
        <p:txBody>
          <a:bodyPr wrap="square" rtlCol="0">
            <a:spAutoFit/>
          </a:bodyPr>
          <a:lstStyle/>
          <a:p>
            <a:pPr algn="ctr"/>
            <a:r>
              <a:rPr lang="en-GB" sz="3600" dirty="0">
                <a:solidFill>
                  <a:schemeClr val="accent6">
                    <a:lumMod val="75000"/>
                  </a:schemeClr>
                </a:solidFill>
              </a:rPr>
              <a:t>SLEPIAN FUNCTIONS</a:t>
            </a:r>
          </a:p>
        </p:txBody>
      </p:sp>
      <p:pic>
        <p:nvPicPr>
          <p:cNvPr id="2" name="Picture 1"/>
          <p:cNvPicPr>
            <a:picLocks noChangeAspect="1"/>
          </p:cNvPicPr>
          <p:nvPr/>
        </p:nvPicPr>
        <p:blipFill>
          <a:blip r:embed="rId2"/>
          <a:stretch>
            <a:fillRect/>
          </a:stretch>
        </p:blipFill>
        <p:spPr>
          <a:xfrm>
            <a:off x="648970" y="1326836"/>
            <a:ext cx="4317756" cy="4817331"/>
          </a:xfrm>
          <a:prstGeom prst="rect">
            <a:avLst/>
          </a:prstGeom>
        </p:spPr>
      </p:pic>
      <p:sp>
        <p:nvSpPr>
          <p:cNvPr id="21" name="TextBox 8">
            <a:extLst>
              <a:ext uri="{FF2B5EF4-FFF2-40B4-BE49-F238E27FC236}">
                <a16:creationId xmlns:a16="http://schemas.microsoft.com/office/drawing/2014/main" id="{D00F4BC2-BAE1-48F8-8A59-FA485C9CAD28}"/>
              </a:ext>
            </a:extLst>
          </p:cNvPr>
          <p:cNvSpPr txBox="1"/>
          <p:nvPr/>
        </p:nvSpPr>
        <p:spPr>
          <a:xfrm>
            <a:off x="5205847" y="1254197"/>
            <a:ext cx="6914109" cy="206210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t>Spherical Slepian functions (or ‘</a:t>
            </a:r>
            <a:r>
              <a:rPr lang="en-GB" sz="1600" dirty="0" err="1"/>
              <a:t>Slepian</a:t>
            </a:r>
            <a:r>
              <a:rPr lang="en-GB" sz="1600" dirty="0"/>
              <a:t> functions’) are mathematical functions which can be used to decompose potential fields, as represented by spherical harmonics, into smaller regions covering part of a spherical surface. This allows a </a:t>
            </a:r>
            <a:r>
              <a:rPr lang="en-GB" sz="1600" dirty="0" err="1"/>
              <a:t>spatio</a:t>
            </a:r>
            <a:r>
              <a:rPr lang="en-GB" sz="1600" dirty="0"/>
              <a:t>-spectral trade-off between aliasing of the signal at the boundary edges while constraining it within a region of interest. Spherical </a:t>
            </a:r>
            <a:r>
              <a:rPr lang="en-GB" sz="1600" dirty="0" err="1"/>
              <a:t>Slepian</a:t>
            </a:r>
            <a:r>
              <a:rPr lang="en-GB" sz="1600" dirty="0"/>
              <a:t> functions retain many of the advantages of our usual flow description, concerning for example the boundary conditions it must satisfy, and allowing easy calculation of the power spectrum, although greater initial computational effort is required.</a:t>
            </a:r>
          </a:p>
        </p:txBody>
      </p:sp>
      <p:pic>
        <p:nvPicPr>
          <p:cNvPr id="4" name="Picture 3"/>
          <p:cNvPicPr>
            <a:picLocks noChangeAspect="1"/>
          </p:cNvPicPr>
          <p:nvPr/>
        </p:nvPicPr>
        <p:blipFill rotWithShape="1">
          <a:blip r:embed="rId3"/>
          <a:srcRect r="7763"/>
          <a:stretch/>
        </p:blipFill>
        <p:spPr>
          <a:xfrm>
            <a:off x="8379923" y="3126541"/>
            <a:ext cx="3740033" cy="3193521"/>
          </a:xfrm>
          <a:prstGeom prst="rect">
            <a:avLst/>
          </a:prstGeom>
        </p:spPr>
      </p:pic>
      <p:sp>
        <p:nvSpPr>
          <p:cNvPr id="22" name="Rectangle 21"/>
          <p:cNvSpPr/>
          <p:nvPr/>
        </p:nvSpPr>
        <p:spPr>
          <a:xfrm>
            <a:off x="5214852" y="3343400"/>
            <a:ext cx="3165071" cy="2800767"/>
          </a:xfrm>
          <a:prstGeom prst="rect">
            <a:avLst/>
          </a:prstGeom>
        </p:spPr>
        <p:txBody>
          <a:bodyPr wrap="square">
            <a:spAutoFit/>
          </a:bodyPr>
          <a:lstStyle/>
          <a:p>
            <a:r>
              <a:rPr lang="en-GB" sz="1600" dirty="0"/>
              <a:t>The </a:t>
            </a:r>
            <a:r>
              <a:rPr lang="en-GB" sz="1600" dirty="0" err="1"/>
              <a:t>Slepian</a:t>
            </a:r>
            <a:r>
              <a:rPr lang="en-GB" sz="1600" dirty="0"/>
              <a:t> basis </a:t>
            </a:r>
            <a:r>
              <a:rPr lang="en-GB" sz="1600" dirty="0" err="1"/>
              <a:t>eigenfunctions</a:t>
            </a:r>
            <a:r>
              <a:rPr lang="en-GB" sz="1600" dirty="0"/>
              <a:t> are orthogonal to the sphere and the region edge allowing us to order the functions by contribution to patch. We can set the division between ‘in’ and ‘out’ to be anywhere but a standard cut-off is the Shannon Number, which marks the function which contributes 50% of its energy to the patch (Simons, 2010). </a:t>
            </a:r>
          </a:p>
        </p:txBody>
      </p:sp>
      <p:sp>
        <p:nvSpPr>
          <p:cNvPr id="33" name="TextBox 20">
            <a:extLst>
              <a:ext uri="{FF2B5EF4-FFF2-40B4-BE49-F238E27FC236}">
                <a16:creationId xmlns:a16="http://schemas.microsoft.com/office/drawing/2014/main" id="{7F124335-6E1C-4DD1-AB7E-796283810724}"/>
              </a:ext>
            </a:extLst>
          </p:cNvPr>
          <p:cNvSpPr txBox="1"/>
          <p:nvPr/>
        </p:nvSpPr>
        <p:spPr>
          <a:xfrm>
            <a:off x="585000" y="6166027"/>
            <a:ext cx="4445695"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b="1" dirty="0">
                <a:solidFill>
                  <a:schemeClr val="bg2">
                    <a:lumMod val="50000"/>
                  </a:schemeClr>
                </a:solidFill>
              </a:rPr>
              <a:t>Fig: </a:t>
            </a:r>
            <a:r>
              <a:rPr lang="en-GB" sz="1200" dirty="0">
                <a:solidFill>
                  <a:schemeClr val="bg2">
                    <a:lumMod val="50000"/>
                  </a:schemeClr>
                </a:solidFill>
              </a:rPr>
              <a:t>Example of application of spherical </a:t>
            </a:r>
            <a:r>
              <a:rPr lang="en-GB" sz="1200" dirty="0" err="1">
                <a:solidFill>
                  <a:schemeClr val="bg2">
                    <a:lumMod val="50000"/>
                  </a:schemeClr>
                </a:solidFill>
              </a:rPr>
              <a:t>Slepian</a:t>
            </a:r>
            <a:r>
              <a:rPr lang="en-GB" sz="1200" dirty="0">
                <a:solidFill>
                  <a:schemeClr val="bg2">
                    <a:lumMod val="50000"/>
                  </a:schemeClr>
                </a:solidFill>
              </a:rPr>
              <a:t> functions to crustal magnetic data using the continental and oceanic crust as the region of interest  (</a:t>
            </a:r>
            <a:r>
              <a:rPr lang="en-GB" sz="1200" dirty="0" err="1">
                <a:solidFill>
                  <a:schemeClr val="bg2">
                    <a:lumMod val="50000"/>
                  </a:schemeClr>
                </a:solidFill>
              </a:rPr>
              <a:t>Beggan</a:t>
            </a:r>
            <a:r>
              <a:rPr lang="en-GB" sz="1200" dirty="0">
                <a:solidFill>
                  <a:schemeClr val="bg2">
                    <a:lumMod val="50000"/>
                  </a:schemeClr>
                </a:solidFill>
              </a:rPr>
              <a:t> et al., 2013)</a:t>
            </a:r>
          </a:p>
        </p:txBody>
      </p:sp>
      <p:sp>
        <p:nvSpPr>
          <p:cNvPr id="34" name="TextBox 20">
            <a:extLst>
              <a:ext uri="{FF2B5EF4-FFF2-40B4-BE49-F238E27FC236}">
                <a16:creationId xmlns:a16="http://schemas.microsoft.com/office/drawing/2014/main" id="{7F124335-6E1C-4DD1-AB7E-796283810724}"/>
              </a:ext>
            </a:extLst>
          </p:cNvPr>
          <p:cNvSpPr txBox="1"/>
          <p:nvPr/>
        </p:nvSpPr>
        <p:spPr>
          <a:xfrm>
            <a:off x="8714757" y="6229713"/>
            <a:ext cx="3477243"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b="1" dirty="0">
                <a:solidFill>
                  <a:schemeClr val="bg2">
                    <a:lumMod val="50000"/>
                  </a:schemeClr>
                </a:solidFill>
              </a:rPr>
              <a:t>Fig: D</a:t>
            </a:r>
            <a:r>
              <a:rPr lang="en-GB" sz="1200" dirty="0">
                <a:solidFill>
                  <a:schemeClr val="bg2">
                    <a:lumMod val="50000"/>
                  </a:schemeClr>
                </a:solidFill>
              </a:rPr>
              <a:t>ivision between ‘in’ and ‘out’ for degree 20 data. Everything to the left of the Shannon number will be considered ‘inside’ the region of interest</a:t>
            </a:r>
          </a:p>
        </p:txBody>
      </p:sp>
      <p:sp>
        <p:nvSpPr>
          <p:cNvPr id="35" name="Flowchart: Alternate Process 34">
            <a:hlinkClick r:id="rId4"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36" name="Flowchart: Alternate Process 35">
            <a:hlinkClick r:id="rId5"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37" name="Flowchart: Alternate Process 36">
            <a:hlinkClick r:id="rId6"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38" name="Flowchart: Alternate Process 37">
            <a:hlinkClick r:id="rId7"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39" name="Flowchart: Alternate Process 38">
            <a:hlinkClick r:id="rId8"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40" name="Flowchart: Alternate Process 39">
            <a:hlinkClick r:id="rId9"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41" name="Flowchart: Alternate Process 40">
            <a:hlinkClick r:id="rId10"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42" name="Flowchart: Alternate Process 41">
            <a:hlinkClick r:id="rId11"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43" name="Picture 42">
            <a:hlinkClick r:id="rId12" action="ppaction://hlinksldjump"/>
          </p:cNvPr>
          <p:cNvPicPr>
            <a:picLocks noChangeAspect="1"/>
          </p:cNvPicPr>
          <p:nvPr/>
        </p:nvPicPr>
        <p:blipFill>
          <a:blip r:embed="rId13"/>
          <a:stretch>
            <a:fillRect/>
          </a:stretch>
        </p:blipFill>
        <p:spPr>
          <a:xfrm>
            <a:off x="5278596" y="6011735"/>
            <a:ext cx="3206774" cy="792549"/>
          </a:xfrm>
          <a:prstGeom prst="rect">
            <a:avLst/>
          </a:prstGeom>
        </p:spPr>
      </p:pic>
    </p:spTree>
    <p:extLst>
      <p:ext uri="{BB962C8B-B14F-4D97-AF65-F5344CB8AC3E}">
        <p14:creationId xmlns:p14="http://schemas.microsoft.com/office/powerpoint/2010/main" val="4248649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rot="16200000">
            <a:off x="-2663954" y="3609270"/>
            <a:ext cx="5851126" cy="646331"/>
          </a:xfrm>
          <a:prstGeom prst="rect">
            <a:avLst/>
          </a:prstGeom>
          <a:noFill/>
        </p:spPr>
        <p:txBody>
          <a:bodyPr wrap="square" rtlCol="0">
            <a:spAutoFit/>
          </a:bodyPr>
          <a:lstStyle/>
          <a:p>
            <a:pPr algn="ctr"/>
            <a:r>
              <a:rPr lang="en-GB" sz="3600" dirty="0">
                <a:solidFill>
                  <a:schemeClr val="accent6">
                    <a:lumMod val="75000"/>
                  </a:schemeClr>
                </a:solidFill>
              </a:rPr>
              <a:t>SLEPIAN FUNCTIONS</a:t>
            </a:r>
          </a:p>
        </p:txBody>
      </p:sp>
      <p:sp>
        <p:nvSpPr>
          <p:cNvPr id="29" name="Flowchart: Alternate Process 28">
            <a:hlinkClick r:id="rId2" action="ppaction://hlinksldjump"/>
          </p:cNvPr>
          <p:cNvSpPr/>
          <p:nvPr/>
        </p:nvSpPr>
        <p:spPr>
          <a:xfrm>
            <a:off x="3009205" y="86568"/>
            <a:ext cx="13882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Magnetic data inversion</a:t>
            </a:r>
          </a:p>
        </p:txBody>
      </p:sp>
      <p:sp>
        <p:nvSpPr>
          <p:cNvPr id="30" name="Flowchart: Alternate Process 29">
            <a:hlinkClick r:id="rId3" action="ppaction://hlinksldjump"/>
          </p:cNvPr>
          <p:cNvSpPr/>
          <p:nvPr/>
        </p:nvSpPr>
        <p:spPr>
          <a:xfrm>
            <a:off x="4513809" y="86568"/>
            <a:ext cx="1560026" cy="973628"/>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Virtual observatories</a:t>
            </a:r>
          </a:p>
        </p:txBody>
      </p:sp>
      <p:sp>
        <p:nvSpPr>
          <p:cNvPr id="31" name="Flowchart: Alternate Process 30">
            <a:hlinkClick r:id="rId4" action="ppaction://hlinksldjump"/>
          </p:cNvPr>
          <p:cNvSpPr/>
          <p:nvPr/>
        </p:nvSpPr>
        <p:spPr>
          <a:xfrm>
            <a:off x="1504603" y="86568"/>
            <a:ext cx="1388226"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Aim of research</a:t>
            </a:r>
          </a:p>
        </p:txBody>
      </p:sp>
      <p:sp>
        <p:nvSpPr>
          <p:cNvPr id="32" name="Flowchart: Alternate Process 31">
            <a:hlinkClick r:id="rId5" action="ppaction://hlinksldjump"/>
          </p:cNvPr>
          <p:cNvSpPr/>
          <p:nvPr/>
        </p:nvSpPr>
        <p:spPr>
          <a:xfrm>
            <a:off x="9199419" y="86568"/>
            <a:ext cx="1388225" cy="96843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Main findings</a:t>
            </a:r>
          </a:p>
        </p:txBody>
      </p:sp>
      <p:sp>
        <p:nvSpPr>
          <p:cNvPr id="33" name="Flowchart: Alternate Process 32">
            <a:hlinkClick r:id="rId6" action="ppaction://hlinksldjump"/>
          </p:cNvPr>
          <p:cNvSpPr/>
          <p:nvPr/>
        </p:nvSpPr>
        <p:spPr>
          <a:xfrm>
            <a:off x="10704022" y="86567"/>
            <a:ext cx="1415934" cy="95077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Conclusions and Further work</a:t>
            </a:r>
          </a:p>
        </p:txBody>
      </p:sp>
      <p:sp>
        <p:nvSpPr>
          <p:cNvPr id="34" name="Flowchart: Alternate Process 33">
            <a:hlinkClick r:id="rId7" action="ppaction://hlinksldjump"/>
          </p:cNvPr>
          <p:cNvSpPr/>
          <p:nvPr/>
        </p:nvSpPr>
        <p:spPr>
          <a:xfrm>
            <a:off x="6190211" y="86567"/>
            <a:ext cx="1388226" cy="968434"/>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Spherical </a:t>
            </a:r>
            <a:r>
              <a:rPr lang="en-GB" dirty="0" err="1"/>
              <a:t>Slepian</a:t>
            </a:r>
            <a:r>
              <a:rPr lang="en-GB" dirty="0"/>
              <a:t> functions</a:t>
            </a:r>
          </a:p>
        </p:txBody>
      </p:sp>
      <p:sp>
        <p:nvSpPr>
          <p:cNvPr id="35" name="Flowchart: Alternate Process 34">
            <a:hlinkClick r:id="rId8" action="ppaction://hlinksldjump"/>
          </p:cNvPr>
          <p:cNvSpPr/>
          <p:nvPr/>
        </p:nvSpPr>
        <p:spPr>
          <a:xfrm>
            <a:off x="7694815" y="86567"/>
            <a:ext cx="1388226" cy="968433"/>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Region of Interest, LLSVPs</a:t>
            </a:r>
          </a:p>
        </p:txBody>
      </p:sp>
      <p:sp>
        <p:nvSpPr>
          <p:cNvPr id="36" name="Flowchart: Alternate Process 35">
            <a:hlinkClick r:id="rId9" action="ppaction://hlinksldjump"/>
          </p:cNvPr>
          <p:cNvSpPr/>
          <p:nvPr/>
        </p:nvSpPr>
        <p:spPr>
          <a:xfrm>
            <a:off x="66502" y="86568"/>
            <a:ext cx="1321724" cy="968432"/>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HOME</a:t>
            </a:r>
          </a:p>
        </p:txBody>
      </p:sp>
      <p:pic>
        <p:nvPicPr>
          <p:cNvPr id="3" name="Picture 2">
            <a:hlinkClick r:id="rId7" action="ppaction://hlinksldjump"/>
          </p:cNvPr>
          <p:cNvPicPr>
            <a:picLocks noChangeAspect="1"/>
          </p:cNvPicPr>
          <p:nvPr/>
        </p:nvPicPr>
        <p:blipFill>
          <a:blip r:embed="rId10"/>
          <a:stretch>
            <a:fillRect/>
          </a:stretch>
        </p:blipFill>
        <p:spPr>
          <a:xfrm>
            <a:off x="66502" y="6039463"/>
            <a:ext cx="3206774" cy="786452"/>
          </a:xfrm>
          <a:prstGeom prst="rect">
            <a:avLst/>
          </a:prstGeom>
        </p:spPr>
      </p:pic>
      <p:sp>
        <p:nvSpPr>
          <p:cNvPr id="13" name="TextBox 8">
            <a:extLst>
              <a:ext uri="{FF2B5EF4-FFF2-40B4-BE49-F238E27FC236}">
                <a16:creationId xmlns:a16="http://schemas.microsoft.com/office/drawing/2014/main" id="{51774117-B749-40E5-B13D-DDB0B0DFF79B}"/>
              </a:ext>
            </a:extLst>
          </p:cNvPr>
          <p:cNvSpPr txBox="1"/>
          <p:nvPr/>
        </p:nvSpPr>
        <p:spPr>
          <a:xfrm>
            <a:off x="866775" y="1254197"/>
            <a:ext cx="11253181" cy="338554"/>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600" dirty="0"/>
              <a:t>The Slepian functions we are using are altitude-cognizant Slepian functions (Plattner and Simons, 2017).</a:t>
            </a:r>
          </a:p>
        </p:txBody>
      </p:sp>
      <p:sp>
        <p:nvSpPr>
          <p:cNvPr id="17" name="TextBox 7">
            <a:extLst>
              <a:ext uri="{FF2B5EF4-FFF2-40B4-BE49-F238E27FC236}">
                <a16:creationId xmlns:a16="http://schemas.microsoft.com/office/drawing/2014/main" id="{5563D052-80C2-42C5-9DC7-76325FFF83E0}"/>
              </a:ext>
            </a:extLst>
          </p:cNvPr>
          <p:cNvSpPr txBox="1"/>
          <p:nvPr/>
        </p:nvSpPr>
        <p:spPr>
          <a:xfrm>
            <a:off x="651397" y="1852668"/>
            <a:ext cx="2105238" cy="15696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GB" sz="1600" kern="0" dirty="0">
                <a:solidFill>
                  <a:prstClr val="black">
                    <a:lumMod val="65000"/>
                    <a:lumOff val="35000"/>
                  </a:prstClr>
                </a:solidFill>
              </a:rPr>
              <a:t>Choose a region of interest and </a:t>
            </a:r>
            <a:r>
              <a:rPr kumimoji="0" lang="en-GB" sz="1600" b="0" i="0" u="none" strike="noStrike" kern="0" cap="none" spc="0" normalizeH="0" baseline="0" noProof="0" dirty="0">
                <a:ln>
                  <a:noFill/>
                </a:ln>
                <a:solidFill>
                  <a:prstClr val="black">
                    <a:lumMod val="65000"/>
                    <a:lumOff val="35000"/>
                  </a:prstClr>
                </a:solidFill>
                <a:effectLst/>
                <a:uLnTx/>
                <a:uFillTx/>
              </a:rPr>
              <a:t>identify which points are within or outside the region of interest by </a:t>
            </a:r>
            <a:r>
              <a:rPr lang="en-GB" sz="1600" kern="0" dirty="0">
                <a:solidFill>
                  <a:prstClr val="black">
                    <a:lumMod val="65000"/>
                    <a:lumOff val="35000"/>
                  </a:prstClr>
                </a:solidFill>
              </a:rPr>
              <a:t>using VO locations </a:t>
            </a:r>
            <a:endParaRPr kumimoji="0" lang="en-GB" sz="1600" b="0" i="0" u="none" strike="noStrike" kern="0" cap="none" spc="0" normalizeH="0" baseline="0" noProof="0" dirty="0">
              <a:ln>
                <a:noFill/>
              </a:ln>
              <a:solidFill>
                <a:prstClr val="black">
                  <a:lumMod val="65000"/>
                  <a:lumOff val="35000"/>
                </a:prstClr>
              </a:solidFill>
              <a:effectLst/>
              <a:uLnTx/>
              <a:uFillTx/>
            </a:endParaRPr>
          </a:p>
        </p:txBody>
      </p:sp>
      <p:sp>
        <p:nvSpPr>
          <p:cNvPr id="23" name="Rounded Rectangle 15">
            <a:extLst>
              <a:ext uri="{FF2B5EF4-FFF2-40B4-BE49-F238E27FC236}">
                <a16:creationId xmlns:a16="http://schemas.microsoft.com/office/drawing/2014/main" id="{6A0EE122-470A-4DED-AC48-EA7AAD3AF82E}"/>
              </a:ext>
            </a:extLst>
          </p:cNvPr>
          <p:cNvSpPr/>
          <p:nvPr/>
        </p:nvSpPr>
        <p:spPr>
          <a:xfrm>
            <a:off x="666451" y="1852668"/>
            <a:ext cx="2090184" cy="1569661"/>
          </a:xfrm>
          <a:prstGeom prst="roundRect">
            <a:avLst/>
          </a:prstGeom>
          <a:noFill/>
          <a:ln w="38100" cap="flat" cmpd="sng" algn="ctr">
            <a:solidFill>
              <a:schemeClr val="accent6"/>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26" name="TextBox 19">
            <a:extLst>
              <a:ext uri="{FF2B5EF4-FFF2-40B4-BE49-F238E27FC236}">
                <a16:creationId xmlns:a16="http://schemas.microsoft.com/office/drawing/2014/main" id="{7FACCB41-C4FD-4509-859C-AA32E65BFC33}"/>
              </a:ext>
            </a:extLst>
          </p:cNvPr>
          <p:cNvSpPr txBox="1"/>
          <p:nvPr/>
        </p:nvSpPr>
        <p:spPr>
          <a:xfrm>
            <a:off x="3984199" y="5355471"/>
            <a:ext cx="2173209"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lumMod val="65000"/>
                    <a:lumOff val="35000"/>
                  </a:prstClr>
                </a:solidFill>
                <a:effectLst/>
                <a:uLnTx/>
                <a:uFillTx/>
              </a:rPr>
              <a:t>Plotting and investigation of features of separated SV plots</a:t>
            </a:r>
          </a:p>
        </p:txBody>
      </p:sp>
      <p:sp>
        <p:nvSpPr>
          <p:cNvPr id="27" name="Rounded Rectangle 40">
            <a:extLst>
              <a:ext uri="{FF2B5EF4-FFF2-40B4-BE49-F238E27FC236}">
                <a16:creationId xmlns:a16="http://schemas.microsoft.com/office/drawing/2014/main" id="{8166A532-EA88-4139-941B-F214D592E491}"/>
              </a:ext>
            </a:extLst>
          </p:cNvPr>
          <p:cNvSpPr/>
          <p:nvPr/>
        </p:nvSpPr>
        <p:spPr>
          <a:xfrm>
            <a:off x="5649275" y="4116427"/>
            <a:ext cx="4539754" cy="919983"/>
          </a:xfrm>
          <a:prstGeom prst="roundRect">
            <a:avLst/>
          </a:prstGeom>
          <a:noFill/>
          <a:ln w="38100" cap="flat" cmpd="sng" algn="ctr">
            <a:solidFill>
              <a:schemeClr val="accent6"/>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37" name="TextBox 155">
            <a:extLst>
              <a:ext uri="{FF2B5EF4-FFF2-40B4-BE49-F238E27FC236}">
                <a16:creationId xmlns:a16="http://schemas.microsoft.com/office/drawing/2014/main" id="{EEAF9D35-2221-4931-B9BF-0B87BA1759F8}"/>
              </a:ext>
            </a:extLst>
          </p:cNvPr>
          <p:cNvSpPr txBox="1"/>
          <p:nvPr/>
        </p:nvSpPr>
        <p:spPr>
          <a:xfrm>
            <a:off x="8930868" y="1936549"/>
            <a:ext cx="2894372"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lumMod val="65000"/>
                    <a:lumOff val="35000"/>
                  </a:prstClr>
                </a:solidFill>
                <a:effectLst/>
                <a:uLnTx/>
                <a:uFillTx/>
              </a:rPr>
              <a:t>Calculate SV for the region of interest (in) using restricted VO data to calculate         and       </a:t>
            </a:r>
          </a:p>
        </p:txBody>
      </p:sp>
      <p:sp>
        <p:nvSpPr>
          <p:cNvPr id="38" name="TextBox 192">
            <a:extLst>
              <a:ext uri="{FF2B5EF4-FFF2-40B4-BE49-F238E27FC236}">
                <a16:creationId xmlns:a16="http://schemas.microsoft.com/office/drawing/2014/main" id="{16BCCBF3-6BF2-4D98-AD0E-5C2A2439F2E6}"/>
              </a:ext>
            </a:extLst>
          </p:cNvPr>
          <p:cNvSpPr txBox="1"/>
          <p:nvPr/>
        </p:nvSpPr>
        <p:spPr>
          <a:xfrm>
            <a:off x="666451" y="4034403"/>
            <a:ext cx="3317748"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black">
                    <a:lumMod val="65000"/>
                    <a:lumOff val="35000"/>
                  </a:prstClr>
                </a:solidFill>
              </a:rPr>
              <a:t>Apply Slepian separation to            :</a:t>
            </a:r>
          </a:p>
        </p:txBody>
      </p:sp>
      <p:sp>
        <p:nvSpPr>
          <p:cNvPr id="43" name="TextBox 82">
            <a:extLst>
              <a:ext uri="{FF2B5EF4-FFF2-40B4-BE49-F238E27FC236}">
                <a16:creationId xmlns:a16="http://schemas.microsoft.com/office/drawing/2014/main" id="{89028953-0389-4CB1-9F2F-90B0E558B5F4}"/>
              </a:ext>
            </a:extLst>
          </p:cNvPr>
          <p:cNvSpPr txBox="1"/>
          <p:nvPr/>
        </p:nvSpPr>
        <p:spPr>
          <a:xfrm>
            <a:off x="3156082" y="1903719"/>
            <a:ext cx="2747720" cy="1569660"/>
          </a:xfrm>
          <a:prstGeom prst="rect">
            <a:avLst/>
          </a:prstGeom>
          <a:noFill/>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kern="0" dirty="0">
                <a:solidFill>
                  <a:prstClr val="black">
                    <a:lumMod val="65000"/>
                    <a:lumOff val="35000"/>
                  </a:prstClr>
                </a:solidFill>
              </a:rPr>
              <a:t>Optimization of Slepian solution over specified region considering region shape, maximum degree and downward continuation factor to produce unitary matrix </a:t>
            </a:r>
            <a:r>
              <a:rPr lang="en-GB" sz="1600" b="1" kern="0" dirty="0">
                <a:solidFill>
                  <a:prstClr val="black">
                    <a:lumMod val="65000"/>
                    <a:lumOff val="35000"/>
                  </a:prstClr>
                </a:solidFill>
              </a:rPr>
              <a:t>G</a:t>
            </a:r>
            <a:r>
              <a:rPr lang="en-GB" sz="1600" kern="0" dirty="0">
                <a:solidFill>
                  <a:prstClr val="black">
                    <a:lumMod val="65000"/>
                    <a:lumOff val="35000"/>
                  </a:prstClr>
                </a:solidFill>
              </a:rPr>
              <a:t> </a:t>
            </a:r>
            <a:endParaRPr lang="en-GB" sz="1600" dirty="0"/>
          </a:p>
        </p:txBody>
      </p:sp>
      <p:sp>
        <p:nvSpPr>
          <p:cNvPr id="44" name="TextBox 84">
            <a:extLst>
              <a:ext uri="{FF2B5EF4-FFF2-40B4-BE49-F238E27FC236}">
                <a16:creationId xmlns:a16="http://schemas.microsoft.com/office/drawing/2014/main" id="{031D93BE-41B1-4446-897F-B5A6B74F1B38}"/>
              </a:ext>
            </a:extLst>
          </p:cNvPr>
          <p:cNvSpPr txBox="1"/>
          <p:nvPr/>
        </p:nvSpPr>
        <p:spPr>
          <a:xfrm>
            <a:off x="6203989" y="1856366"/>
            <a:ext cx="2385145" cy="156966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kern="0" dirty="0">
                <a:solidFill>
                  <a:prstClr val="black">
                    <a:lumMod val="65000"/>
                    <a:lumOff val="35000"/>
                  </a:prstClr>
                </a:solidFill>
              </a:rPr>
              <a:t>Order terms by contribution to the patch, where 1 to the Shannon number (</a:t>
            </a:r>
            <a:r>
              <a:rPr lang="en-GB" sz="1600" kern="0" dirty="0" err="1">
                <a:solidFill>
                  <a:prstClr val="black">
                    <a:lumMod val="65000"/>
                    <a:lumOff val="35000"/>
                  </a:prstClr>
                </a:solidFill>
              </a:rPr>
              <a:t>ShN</a:t>
            </a:r>
            <a:r>
              <a:rPr lang="en-GB" sz="1600" kern="0" dirty="0">
                <a:solidFill>
                  <a:prstClr val="black">
                    <a:lumMod val="65000"/>
                    <a:lumOff val="35000"/>
                  </a:prstClr>
                </a:solidFill>
              </a:rPr>
              <a:t>) predominantly contribute to inside the patch </a:t>
            </a:r>
            <a:endParaRPr lang="en-GB" sz="1600" dirty="0"/>
          </a:p>
        </p:txBody>
      </p:sp>
      <p:sp>
        <p:nvSpPr>
          <p:cNvPr id="45" name="Rounded Rectangle 15">
            <a:extLst>
              <a:ext uri="{FF2B5EF4-FFF2-40B4-BE49-F238E27FC236}">
                <a16:creationId xmlns:a16="http://schemas.microsoft.com/office/drawing/2014/main" id="{3B659572-6830-43EF-A6F5-D3EFD2F8B598}"/>
              </a:ext>
            </a:extLst>
          </p:cNvPr>
          <p:cNvSpPr/>
          <p:nvPr/>
        </p:nvSpPr>
        <p:spPr>
          <a:xfrm>
            <a:off x="3156082" y="1851385"/>
            <a:ext cx="2727310" cy="1569649"/>
          </a:xfrm>
          <a:prstGeom prst="roundRect">
            <a:avLst/>
          </a:prstGeom>
          <a:noFill/>
          <a:ln w="38100" cap="flat" cmpd="sng" algn="ctr">
            <a:solidFill>
              <a:schemeClr val="accent6"/>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46" name="Rounded Rectangle 16">
            <a:extLst>
              <a:ext uri="{FF2B5EF4-FFF2-40B4-BE49-F238E27FC236}">
                <a16:creationId xmlns:a16="http://schemas.microsoft.com/office/drawing/2014/main" id="{A87A8886-1BE7-47A1-A99D-C59A1CCBA1AE}"/>
              </a:ext>
            </a:extLst>
          </p:cNvPr>
          <p:cNvSpPr/>
          <p:nvPr/>
        </p:nvSpPr>
        <p:spPr>
          <a:xfrm>
            <a:off x="6235723" y="1840133"/>
            <a:ext cx="2318891" cy="1585893"/>
          </a:xfrm>
          <a:prstGeom prst="roundRect">
            <a:avLst/>
          </a:prstGeom>
          <a:noFill/>
          <a:ln w="38100" cap="flat" cmpd="sng" algn="ctr">
            <a:solidFill>
              <a:schemeClr val="accent6"/>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47" name="Rounded Rectangle 15">
            <a:extLst>
              <a:ext uri="{FF2B5EF4-FFF2-40B4-BE49-F238E27FC236}">
                <a16:creationId xmlns:a16="http://schemas.microsoft.com/office/drawing/2014/main" id="{9A90BB8D-225A-4C14-B3F6-A87B3E9C790D}"/>
              </a:ext>
            </a:extLst>
          </p:cNvPr>
          <p:cNvSpPr/>
          <p:nvPr/>
        </p:nvSpPr>
        <p:spPr>
          <a:xfrm>
            <a:off x="8884719" y="1832993"/>
            <a:ext cx="2894372" cy="1585893"/>
          </a:xfrm>
          <a:prstGeom prst="roundRect">
            <a:avLst/>
          </a:prstGeom>
          <a:noFill/>
          <a:ln w="38100" cap="flat" cmpd="sng" algn="ctr">
            <a:solidFill>
              <a:schemeClr val="accent6"/>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sp>
        <p:nvSpPr>
          <p:cNvPr id="48" name="Rounded Rectangle 15">
            <a:extLst>
              <a:ext uri="{FF2B5EF4-FFF2-40B4-BE49-F238E27FC236}">
                <a16:creationId xmlns:a16="http://schemas.microsoft.com/office/drawing/2014/main" id="{5DFB8C3B-0F15-4410-8B89-8BF9A7A184C2}"/>
              </a:ext>
            </a:extLst>
          </p:cNvPr>
          <p:cNvSpPr/>
          <p:nvPr/>
        </p:nvSpPr>
        <p:spPr>
          <a:xfrm>
            <a:off x="666451" y="4007264"/>
            <a:ext cx="3715210" cy="1138310"/>
          </a:xfrm>
          <a:prstGeom prst="roundRect">
            <a:avLst/>
          </a:prstGeom>
          <a:noFill/>
          <a:ln w="38100" cap="flat" cmpd="sng" algn="ctr">
            <a:solidFill>
              <a:schemeClr val="accent6"/>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cxnSp>
        <p:nvCxnSpPr>
          <p:cNvPr id="50" name="Straight Arrow Connector 49">
            <a:extLst>
              <a:ext uri="{FF2B5EF4-FFF2-40B4-BE49-F238E27FC236}">
                <a16:creationId xmlns:a16="http://schemas.microsoft.com/office/drawing/2014/main" id="{A7AD8647-FC77-4156-803B-9FE49F590674}"/>
              </a:ext>
            </a:extLst>
          </p:cNvPr>
          <p:cNvCxnSpPr>
            <a:cxnSpLocks/>
            <a:stCxn id="23" idx="3"/>
            <a:endCxn id="45" idx="1"/>
          </p:cNvCxnSpPr>
          <p:nvPr/>
        </p:nvCxnSpPr>
        <p:spPr>
          <a:xfrm flipV="1">
            <a:off x="2756635" y="2636210"/>
            <a:ext cx="399447" cy="1289"/>
          </a:xfrm>
          <a:prstGeom prst="straightConnector1">
            <a:avLst/>
          </a:prstGeom>
          <a:noFill/>
          <a:ln w="28575" cap="flat" cmpd="sng" algn="ctr">
            <a:solidFill>
              <a:sysClr val="windowText" lastClr="000000"/>
            </a:solidFill>
            <a:prstDash val="solid"/>
            <a:tailEnd type="triangle"/>
          </a:ln>
          <a:effectLst/>
        </p:spPr>
      </p:cxnSp>
      <p:cxnSp>
        <p:nvCxnSpPr>
          <p:cNvPr id="51" name="Straight Arrow Connector 50">
            <a:extLst>
              <a:ext uri="{FF2B5EF4-FFF2-40B4-BE49-F238E27FC236}">
                <a16:creationId xmlns:a16="http://schemas.microsoft.com/office/drawing/2014/main" id="{AD3B29E1-A6FB-49C6-B583-F2577574BAB1}"/>
              </a:ext>
            </a:extLst>
          </p:cNvPr>
          <p:cNvCxnSpPr>
            <a:cxnSpLocks/>
            <a:stCxn id="45" idx="3"/>
            <a:endCxn id="46" idx="1"/>
          </p:cNvCxnSpPr>
          <p:nvPr/>
        </p:nvCxnSpPr>
        <p:spPr>
          <a:xfrm flipV="1">
            <a:off x="5883392" y="2633080"/>
            <a:ext cx="352331" cy="3130"/>
          </a:xfrm>
          <a:prstGeom prst="straightConnector1">
            <a:avLst/>
          </a:prstGeom>
          <a:noFill/>
          <a:ln w="28575" cap="flat" cmpd="sng" algn="ctr">
            <a:solidFill>
              <a:sysClr val="windowText" lastClr="000000"/>
            </a:solidFill>
            <a:prstDash val="solid"/>
            <a:tailEnd type="triangle"/>
          </a:ln>
          <a:effectLst/>
        </p:spPr>
      </p:cxnSp>
      <p:sp>
        <p:nvSpPr>
          <p:cNvPr id="57" name="Rounded Rectangle 40">
            <a:extLst>
              <a:ext uri="{FF2B5EF4-FFF2-40B4-BE49-F238E27FC236}">
                <a16:creationId xmlns:a16="http://schemas.microsoft.com/office/drawing/2014/main" id="{9A949F82-6621-462E-A97D-E67DF5770830}"/>
              </a:ext>
            </a:extLst>
          </p:cNvPr>
          <p:cNvSpPr/>
          <p:nvPr/>
        </p:nvSpPr>
        <p:spPr>
          <a:xfrm>
            <a:off x="3984200" y="5350592"/>
            <a:ext cx="2173209" cy="1082097"/>
          </a:xfrm>
          <a:prstGeom prst="roundRect">
            <a:avLst/>
          </a:prstGeom>
          <a:noFill/>
          <a:ln w="38100" cap="flat" cmpd="sng" algn="ctr">
            <a:solidFill>
              <a:schemeClr val="accent6"/>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pic>
        <p:nvPicPr>
          <p:cNvPr id="81" name="Picture 80">
            <a:extLst>
              <a:ext uri="{FF2B5EF4-FFF2-40B4-BE49-F238E27FC236}">
                <a16:creationId xmlns:a16="http://schemas.microsoft.com/office/drawing/2014/main" id="{E62528A3-C03E-45FB-88DE-2E6ACAFFCD17}"/>
              </a:ext>
            </a:extLst>
          </p:cNvPr>
          <p:cNvPicPr>
            <a:picLocks noChangeAspect="1"/>
          </p:cNvPicPr>
          <p:nvPr/>
        </p:nvPicPr>
        <p:blipFill rotWithShape="1">
          <a:blip r:embed="rId11">
            <a:clrChange>
              <a:clrFrom>
                <a:srgbClr val="FFFFFF"/>
              </a:clrFrom>
              <a:clrTo>
                <a:srgbClr val="FFFFFF">
                  <a:alpha val="0"/>
                </a:srgbClr>
              </a:clrTo>
            </a:clrChange>
          </a:blip>
          <a:srcRect l="60000" t="45439" r="16018" b="47825"/>
          <a:stretch/>
        </p:blipFill>
        <p:spPr>
          <a:xfrm>
            <a:off x="8759371" y="2736459"/>
            <a:ext cx="3004113" cy="562498"/>
          </a:xfrm>
          <a:prstGeom prst="rect">
            <a:avLst/>
          </a:prstGeom>
        </p:spPr>
      </p:pic>
      <p:pic>
        <p:nvPicPr>
          <p:cNvPr id="82" name="Picture 81">
            <a:extLst>
              <a:ext uri="{FF2B5EF4-FFF2-40B4-BE49-F238E27FC236}">
                <a16:creationId xmlns:a16="http://schemas.microsoft.com/office/drawing/2014/main" id="{99846CDD-8C6C-453D-8921-2BC1CEC719F0}"/>
              </a:ext>
            </a:extLst>
          </p:cNvPr>
          <p:cNvPicPr>
            <a:picLocks noChangeAspect="1"/>
          </p:cNvPicPr>
          <p:nvPr/>
        </p:nvPicPr>
        <p:blipFill rotWithShape="1">
          <a:blip r:embed="rId11">
            <a:clrChange>
              <a:clrFrom>
                <a:srgbClr val="FFFFFF"/>
              </a:clrFrom>
              <a:clrTo>
                <a:srgbClr val="FFFFFF">
                  <a:alpha val="0"/>
                </a:srgbClr>
              </a:clrTo>
            </a:clrChange>
          </a:blip>
          <a:srcRect l="69930" t="45439" r="27454" b="47825"/>
          <a:stretch/>
        </p:blipFill>
        <p:spPr>
          <a:xfrm>
            <a:off x="10745334" y="2332737"/>
            <a:ext cx="311245" cy="534306"/>
          </a:xfrm>
          <a:prstGeom prst="rect">
            <a:avLst/>
          </a:prstGeom>
        </p:spPr>
      </p:pic>
      <p:pic>
        <p:nvPicPr>
          <p:cNvPr id="83" name="Picture 82">
            <a:extLst>
              <a:ext uri="{FF2B5EF4-FFF2-40B4-BE49-F238E27FC236}">
                <a16:creationId xmlns:a16="http://schemas.microsoft.com/office/drawing/2014/main" id="{0BAF6B00-84F7-49D2-81F6-16C25D8023EC}"/>
              </a:ext>
            </a:extLst>
          </p:cNvPr>
          <p:cNvPicPr>
            <a:picLocks noChangeAspect="1"/>
          </p:cNvPicPr>
          <p:nvPr/>
        </p:nvPicPr>
        <p:blipFill rotWithShape="1">
          <a:blip r:embed="rId11">
            <a:clrChange>
              <a:clrFrom>
                <a:srgbClr val="FFFFFF"/>
              </a:clrFrom>
              <a:clrTo>
                <a:srgbClr val="FFFFFF">
                  <a:alpha val="0"/>
                </a:srgbClr>
              </a:clrTo>
            </a:clrChange>
          </a:blip>
          <a:srcRect l="81241" t="47107" r="16432" b="49760"/>
          <a:stretch/>
        </p:blipFill>
        <p:spPr>
          <a:xfrm>
            <a:off x="11485701" y="2476413"/>
            <a:ext cx="265661" cy="238558"/>
          </a:xfrm>
          <a:prstGeom prst="rect">
            <a:avLst/>
          </a:prstGeom>
        </p:spPr>
      </p:pic>
      <p:pic>
        <p:nvPicPr>
          <p:cNvPr id="84" name="Picture 83">
            <a:extLst>
              <a:ext uri="{FF2B5EF4-FFF2-40B4-BE49-F238E27FC236}">
                <a16:creationId xmlns:a16="http://schemas.microsoft.com/office/drawing/2014/main" id="{D03A593D-E1CC-433D-A17D-B3810C8EF29B}"/>
              </a:ext>
            </a:extLst>
          </p:cNvPr>
          <p:cNvPicPr>
            <a:picLocks noChangeAspect="1"/>
          </p:cNvPicPr>
          <p:nvPr/>
        </p:nvPicPr>
        <p:blipFill rotWithShape="1">
          <a:blip r:embed="rId11">
            <a:clrChange>
              <a:clrFrom>
                <a:srgbClr val="FFFFFF"/>
              </a:clrFrom>
              <a:clrTo>
                <a:srgbClr val="FFFFFF">
                  <a:alpha val="0"/>
                </a:srgbClr>
              </a:clrTo>
            </a:clrChange>
          </a:blip>
          <a:srcRect l="61007" t="45439" r="34986" b="47825"/>
          <a:stretch/>
        </p:blipFill>
        <p:spPr>
          <a:xfrm>
            <a:off x="3191236" y="3951940"/>
            <a:ext cx="476896" cy="534305"/>
          </a:xfrm>
          <a:prstGeom prst="rect">
            <a:avLst/>
          </a:prstGeom>
        </p:spPr>
      </p:pic>
      <p:sp>
        <p:nvSpPr>
          <p:cNvPr id="87" name="TextBox 192">
            <a:extLst>
              <a:ext uri="{FF2B5EF4-FFF2-40B4-BE49-F238E27FC236}">
                <a16:creationId xmlns:a16="http://schemas.microsoft.com/office/drawing/2014/main" id="{9DA00EC2-0B3D-4B5B-831B-6BACE6D4885C}"/>
              </a:ext>
            </a:extLst>
          </p:cNvPr>
          <p:cNvSpPr txBox="1"/>
          <p:nvPr/>
        </p:nvSpPr>
        <p:spPr>
          <a:xfrm>
            <a:off x="6235723" y="4171573"/>
            <a:ext cx="3670156"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dirty="0">
                <a:solidFill>
                  <a:prstClr val="black">
                    <a:lumMod val="65000"/>
                    <a:lumOff val="35000"/>
                  </a:prstClr>
                </a:solidFill>
              </a:rPr>
              <a:t>Apply Slepian separation to flows       :</a:t>
            </a:r>
          </a:p>
        </p:txBody>
      </p:sp>
      <p:sp>
        <p:nvSpPr>
          <p:cNvPr id="91" name="TextBox 19">
            <a:extLst>
              <a:ext uri="{FF2B5EF4-FFF2-40B4-BE49-F238E27FC236}">
                <a16:creationId xmlns:a16="http://schemas.microsoft.com/office/drawing/2014/main" id="{21EF2E52-734C-4FB7-AEE0-03DFFCFF90F9}"/>
              </a:ext>
            </a:extLst>
          </p:cNvPr>
          <p:cNvSpPr txBox="1"/>
          <p:nvPr/>
        </p:nvSpPr>
        <p:spPr>
          <a:xfrm>
            <a:off x="9789915" y="5192903"/>
            <a:ext cx="2173209" cy="107721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lumMod val="65000"/>
                    <a:lumOff val="35000"/>
                  </a:prstClr>
                </a:solidFill>
                <a:effectLst/>
                <a:uLnTx/>
                <a:uFillTx/>
              </a:rPr>
              <a:t>Plotting and investigation of features of separated flow plots</a:t>
            </a:r>
          </a:p>
        </p:txBody>
      </p:sp>
      <p:sp>
        <p:nvSpPr>
          <p:cNvPr id="92" name="Rounded Rectangle 40">
            <a:extLst>
              <a:ext uri="{FF2B5EF4-FFF2-40B4-BE49-F238E27FC236}">
                <a16:creationId xmlns:a16="http://schemas.microsoft.com/office/drawing/2014/main" id="{21D69F85-0C72-4605-BCA1-F3C910DB82B6}"/>
              </a:ext>
            </a:extLst>
          </p:cNvPr>
          <p:cNvSpPr/>
          <p:nvPr/>
        </p:nvSpPr>
        <p:spPr>
          <a:xfrm>
            <a:off x="9789915" y="5195882"/>
            <a:ext cx="2173209" cy="1082097"/>
          </a:xfrm>
          <a:prstGeom prst="roundRect">
            <a:avLst/>
          </a:prstGeom>
          <a:noFill/>
          <a:ln w="38100" cap="flat" cmpd="sng" algn="ctr">
            <a:solidFill>
              <a:schemeClr val="accent6"/>
            </a:solidFill>
            <a:prstDash val="solid"/>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ndParaRPr>
          </a:p>
        </p:txBody>
      </p:sp>
      <p:cxnSp>
        <p:nvCxnSpPr>
          <p:cNvPr id="93" name="Straight Arrow Connector 92">
            <a:extLst>
              <a:ext uri="{FF2B5EF4-FFF2-40B4-BE49-F238E27FC236}">
                <a16:creationId xmlns:a16="http://schemas.microsoft.com/office/drawing/2014/main" id="{EBE3414C-4426-4592-9306-9EA3B2DF870F}"/>
              </a:ext>
            </a:extLst>
          </p:cNvPr>
          <p:cNvCxnSpPr>
            <a:cxnSpLocks/>
            <a:stCxn id="46" idx="3"/>
            <a:endCxn id="47" idx="1"/>
          </p:cNvCxnSpPr>
          <p:nvPr/>
        </p:nvCxnSpPr>
        <p:spPr>
          <a:xfrm flipV="1">
            <a:off x="8554614" y="2625940"/>
            <a:ext cx="330105" cy="7140"/>
          </a:xfrm>
          <a:prstGeom prst="straightConnector1">
            <a:avLst/>
          </a:prstGeom>
          <a:noFill/>
          <a:ln w="28575" cap="flat" cmpd="sng" algn="ctr">
            <a:solidFill>
              <a:sysClr val="windowText" lastClr="000000"/>
            </a:solidFill>
            <a:prstDash val="solid"/>
            <a:tailEnd type="triangle"/>
          </a:ln>
          <a:effectLst/>
        </p:spPr>
      </p:cxnSp>
      <p:cxnSp>
        <p:nvCxnSpPr>
          <p:cNvPr id="99" name="Straight Arrow Connector 98">
            <a:extLst>
              <a:ext uri="{FF2B5EF4-FFF2-40B4-BE49-F238E27FC236}">
                <a16:creationId xmlns:a16="http://schemas.microsoft.com/office/drawing/2014/main" id="{FB9BF3BB-50DB-4214-AF84-0364ED72215E}"/>
              </a:ext>
            </a:extLst>
          </p:cNvPr>
          <p:cNvCxnSpPr>
            <a:cxnSpLocks/>
            <a:stCxn id="48" idx="3"/>
            <a:endCxn id="27" idx="1"/>
          </p:cNvCxnSpPr>
          <p:nvPr/>
        </p:nvCxnSpPr>
        <p:spPr>
          <a:xfrm>
            <a:off x="4381661" y="4576419"/>
            <a:ext cx="1267614" cy="0"/>
          </a:xfrm>
          <a:prstGeom prst="straightConnector1">
            <a:avLst/>
          </a:prstGeom>
          <a:noFill/>
          <a:ln w="28575" cap="flat" cmpd="sng" algn="ctr">
            <a:solidFill>
              <a:sysClr val="windowText" lastClr="000000"/>
            </a:solidFill>
            <a:prstDash val="solid"/>
            <a:tailEnd type="triangle"/>
          </a:ln>
          <a:effectLst/>
        </p:spPr>
      </p:cxnSp>
      <p:cxnSp>
        <p:nvCxnSpPr>
          <p:cNvPr id="104" name="Connector: Elbow 103">
            <a:extLst>
              <a:ext uri="{FF2B5EF4-FFF2-40B4-BE49-F238E27FC236}">
                <a16:creationId xmlns:a16="http://schemas.microsoft.com/office/drawing/2014/main" id="{BC853346-62C9-4FE7-828B-CAE9283CC10C}"/>
              </a:ext>
            </a:extLst>
          </p:cNvPr>
          <p:cNvCxnSpPr>
            <a:cxnSpLocks/>
            <a:stCxn id="47" idx="2"/>
            <a:endCxn id="48" idx="0"/>
          </p:cNvCxnSpPr>
          <p:nvPr/>
        </p:nvCxnSpPr>
        <p:spPr>
          <a:xfrm rot="5400000">
            <a:off x="6133792" y="-190849"/>
            <a:ext cx="588378" cy="7807849"/>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DACCE836-C0A6-4E0D-9A66-EB5E5C9D27B1}"/>
              </a:ext>
            </a:extLst>
          </p:cNvPr>
          <p:cNvCxnSpPr>
            <a:cxnSpLocks/>
            <a:stCxn id="27" idx="3"/>
            <a:endCxn id="91" idx="0"/>
          </p:cNvCxnSpPr>
          <p:nvPr/>
        </p:nvCxnSpPr>
        <p:spPr>
          <a:xfrm>
            <a:off x="10189029" y="4576419"/>
            <a:ext cx="687491" cy="61648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57B58ED2-3488-4539-ACAC-55659A3B8778}"/>
              </a:ext>
            </a:extLst>
          </p:cNvPr>
          <p:cNvCxnSpPr>
            <a:cxnSpLocks/>
            <a:stCxn id="48" idx="2"/>
            <a:endCxn id="26" idx="1"/>
          </p:cNvCxnSpPr>
          <p:nvPr/>
        </p:nvCxnSpPr>
        <p:spPr>
          <a:xfrm rot="16200000" flipH="1">
            <a:off x="2879874" y="4789755"/>
            <a:ext cx="748506" cy="146014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9BC5659-30B4-47E4-B84E-D37AD2888E6F}"/>
              </a:ext>
            </a:extLst>
          </p:cNvPr>
          <p:cNvPicPr>
            <a:picLocks noChangeAspect="1"/>
          </p:cNvPicPr>
          <p:nvPr/>
        </p:nvPicPr>
        <p:blipFill rotWithShape="1">
          <a:blip r:embed="rId12">
            <a:clrChange>
              <a:clrFrom>
                <a:srgbClr val="FFFFFF"/>
              </a:clrFrom>
              <a:clrTo>
                <a:srgbClr val="FFFFFF">
                  <a:alpha val="0"/>
                </a:srgbClr>
              </a:clrTo>
            </a:clrChange>
          </a:blip>
          <a:srcRect l="74004" t="39354" r="6433" b="54634"/>
          <a:stretch/>
        </p:blipFill>
        <p:spPr>
          <a:xfrm>
            <a:off x="666451" y="4329279"/>
            <a:ext cx="3847358" cy="665072"/>
          </a:xfrm>
          <a:prstGeom prst="rect">
            <a:avLst/>
          </a:prstGeom>
        </p:spPr>
      </p:pic>
      <p:pic>
        <p:nvPicPr>
          <p:cNvPr id="6" name="Picture 5">
            <a:extLst>
              <a:ext uri="{FF2B5EF4-FFF2-40B4-BE49-F238E27FC236}">
                <a16:creationId xmlns:a16="http://schemas.microsoft.com/office/drawing/2014/main" id="{2A7BED0A-0250-4588-BD58-90C7BA8F740F}"/>
              </a:ext>
            </a:extLst>
          </p:cNvPr>
          <p:cNvPicPr>
            <a:picLocks noChangeAspect="1"/>
          </p:cNvPicPr>
          <p:nvPr/>
        </p:nvPicPr>
        <p:blipFill rotWithShape="1">
          <a:blip r:embed="rId13">
            <a:clrChange>
              <a:clrFrom>
                <a:srgbClr val="FFFFFF"/>
              </a:clrFrom>
              <a:clrTo>
                <a:srgbClr val="FFFFFF">
                  <a:alpha val="0"/>
                </a:srgbClr>
              </a:clrTo>
            </a:clrChange>
          </a:blip>
          <a:srcRect l="74147" t="38598" r="1932" b="55178"/>
          <a:stretch/>
        </p:blipFill>
        <p:spPr>
          <a:xfrm>
            <a:off x="5685561" y="4441932"/>
            <a:ext cx="4528697" cy="662673"/>
          </a:xfrm>
          <a:prstGeom prst="rect">
            <a:avLst/>
          </a:prstGeom>
        </p:spPr>
      </p:pic>
      <p:pic>
        <p:nvPicPr>
          <p:cNvPr id="49" name="Picture 48">
            <a:extLst>
              <a:ext uri="{FF2B5EF4-FFF2-40B4-BE49-F238E27FC236}">
                <a16:creationId xmlns:a16="http://schemas.microsoft.com/office/drawing/2014/main" id="{2AC64AE0-1590-476C-802C-B38ED7FBFA14}"/>
              </a:ext>
            </a:extLst>
          </p:cNvPr>
          <p:cNvPicPr>
            <a:picLocks noChangeAspect="1"/>
          </p:cNvPicPr>
          <p:nvPr/>
        </p:nvPicPr>
        <p:blipFill rotWithShape="1">
          <a:blip r:embed="rId13">
            <a:clrChange>
              <a:clrFrom>
                <a:srgbClr val="FFFFFF"/>
              </a:clrFrom>
              <a:clrTo>
                <a:srgbClr val="FFFFFF">
                  <a:alpha val="0"/>
                </a:srgbClr>
              </a:clrTo>
            </a:clrChange>
          </a:blip>
          <a:srcRect l="74147" t="38598" r="24619" b="56383"/>
          <a:stretch/>
        </p:blipFill>
        <p:spPr>
          <a:xfrm>
            <a:off x="9293150" y="4073697"/>
            <a:ext cx="233617" cy="534305"/>
          </a:xfrm>
          <a:prstGeom prst="rect">
            <a:avLst/>
          </a:prstGeom>
        </p:spPr>
      </p:pic>
    </p:spTree>
    <p:extLst>
      <p:ext uri="{BB962C8B-B14F-4D97-AF65-F5344CB8AC3E}">
        <p14:creationId xmlns:p14="http://schemas.microsoft.com/office/powerpoint/2010/main" val="728300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3531</Words>
  <Application>Microsoft Office PowerPoint</Application>
  <PresentationFormat>Widescreen</PresentationFormat>
  <Paragraphs>295</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vt:lpstr>
      <vt:lpstr>Calibri Light</vt:lpstr>
      <vt:lpstr>Office Theme</vt:lpstr>
      <vt:lpstr>Application of spherical Slepian functions to the inversion of virtual observatory satellite magnetic data into localised regions of flow on the core-mantle boundary</vt:lpstr>
      <vt:lpstr>Application of spherical Slepian functions to the inversion of virtual observatory satellite magnetic data into localised regions of flow on the core-mantle boundary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spherical Slepian functions to the inversion of virtual observatory satellite magnetic data into localised regions of flow on the core-mantle boundary</dc:title>
  <dc:creator>ROGERS Hannah</dc:creator>
  <cp:lastModifiedBy>Hannah R</cp:lastModifiedBy>
  <cp:revision>91</cp:revision>
  <dcterms:created xsi:type="dcterms:W3CDTF">2021-04-13T12:37:50Z</dcterms:created>
  <dcterms:modified xsi:type="dcterms:W3CDTF">2021-04-26T13:28:02Z</dcterms:modified>
</cp:coreProperties>
</file>