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224" r:id="rId1"/>
  </p:sldMasterIdLst>
  <p:notesMasterIdLst>
    <p:notesMasterId r:id="rId25"/>
  </p:notesMasterIdLst>
  <p:sldIdLst>
    <p:sldId id="274" r:id="rId2"/>
    <p:sldId id="256" r:id="rId3"/>
    <p:sldId id="281" r:id="rId4"/>
    <p:sldId id="282" r:id="rId5"/>
    <p:sldId id="277" r:id="rId6"/>
    <p:sldId id="278" r:id="rId7"/>
    <p:sldId id="279" r:id="rId8"/>
    <p:sldId id="283" r:id="rId9"/>
    <p:sldId id="284" r:id="rId10"/>
    <p:sldId id="273" r:id="rId11"/>
    <p:sldId id="286" r:id="rId12"/>
    <p:sldId id="287" r:id="rId13"/>
    <p:sldId id="289" r:id="rId14"/>
    <p:sldId id="288" r:id="rId15"/>
    <p:sldId id="290" r:id="rId16"/>
    <p:sldId id="291" r:id="rId17"/>
    <p:sldId id="292" r:id="rId18"/>
    <p:sldId id="285" r:id="rId19"/>
    <p:sldId id="293" r:id="rId20"/>
    <p:sldId id="296" r:id="rId21"/>
    <p:sldId id="295" r:id="rId22"/>
    <p:sldId id="294" r:id="rId23"/>
    <p:sldId id="275" r:id="rId24"/>
  </p:sldIdLst>
  <p:sldSz cx="9144000" cy="5143500" type="screen16x9"/>
  <p:notesSz cx="6858000" cy="9144000"/>
  <p:defaultTextStyle>
    <a:defPPr>
      <a:defRPr lang="cs-CZ"/>
    </a:defPPr>
    <a:lvl1pPr marL="0" algn="l" defTabSz="914263" rtl="0" eaLnBrk="1" latinLnBrk="0" hangingPunct="1">
      <a:defRPr sz="1800" kern="1200">
        <a:solidFill>
          <a:schemeClr val="tx1"/>
        </a:solidFill>
        <a:latin typeface="+mn-lt"/>
        <a:ea typeface="+mn-ea"/>
        <a:cs typeface="+mn-cs"/>
      </a:defRPr>
    </a:lvl1pPr>
    <a:lvl2pPr marL="457131"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4" algn="l" defTabSz="914263" rtl="0" eaLnBrk="1" latinLnBrk="0" hangingPunct="1">
      <a:defRPr sz="1800" kern="1200">
        <a:solidFill>
          <a:schemeClr val="tx1"/>
        </a:solidFill>
        <a:latin typeface="+mn-lt"/>
        <a:ea typeface="+mn-ea"/>
        <a:cs typeface="+mn-cs"/>
      </a:defRPr>
    </a:lvl4pPr>
    <a:lvl5pPr marL="1828525" algn="l" defTabSz="914263" rtl="0" eaLnBrk="1" latinLnBrk="0" hangingPunct="1">
      <a:defRPr sz="1800" kern="1200">
        <a:solidFill>
          <a:schemeClr val="tx1"/>
        </a:solidFill>
        <a:latin typeface="+mn-lt"/>
        <a:ea typeface="+mn-ea"/>
        <a:cs typeface="+mn-cs"/>
      </a:defRPr>
    </a:lvl5pPr>
    <a:lvl6pPr marL="2285657" algn="l" defTabSz="914263" rtl="0" eaLnBrk="1" latinLnBrk="0" hangingPunct="1">
      <a:defRPr sz="1800" kern="1200">
        <a:solidFill>
          <a:schemeClr val="tx1"/>
        </a:solidFill>
        <a:latin typeface="+mn-lt"/>
        <a:ea typeface="+mn-ea"/>
        <a:cs typeface="+mn-cs"/>
      </a:defRPr>
    </a:lvl6pPr>
    <a:lvl7pPr marL="2742788"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2" algn="l" defTabSz="9142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00FF"/>
    <a:srgbClr val="FF0000"/>
    <a:srgbClr val="CC0000"/>
    <a:srgbClr val="00FF00"/>
    <a:srgbClr val="00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94622" autoAdjust="0"/>
  </p:normalViewPr>
  <p:slideViewPr>
    <p:cSldViewPr showGuides="1">
      <p:cViewPr varScale="1">
        <p:scale>
          <a:sx n="105" d="100"/>
          <a:sy n="105" d="100"/>
        </p:scale>
        <p:origin x="-978" y="-78"/>
      </p:cViewPr>
      <p:guideLst>
        <p:guide orient="horz" pos="162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29C30-4EB1-4442-B534-C6C502CD84DF}" type="datetimeFigureOut">
              <a:rPr lang="cs-CZ" smtClean="0"/>
              <a:t>24.04.2021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ADDCC3-780E-4CEC-B08F-5AF830E4F39B}" type="slidenum">
              <a:rPr lang="cs-CZ" smtClean="0"/>
              <a:t>‹#›</a:t>
            </a:fld>
            <a:endParaRPr lang="cs-CZ"/>
          </a:p>
        </p:txBody>
      </p:sp>
    </p:spTree>
    <p:extLst>
      <p:ext uri="{BB962C8B-B14F-4D97-AF65-F5344CB8AC3E}">
        <p14:creationId xmlns:p14="http://schemas.microsoft.com/office/powerpoint/2010/main" val="548463985"/>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1"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4" algn="l" defTabSz="914263" rtl="0" eaLnBrk="1" latinLnBrk="0" hangingPunct="1">
      <a:defRPr sz="1200" kern="1200">
        <a:solidFill>
          <a:schemeClr val="tx1"/>
        </a:solidFill>
        <a:latin typeface="+mn-lt"/>
        <a:ea typeface="+mn-ea"/>
        <a:cs typeface="+mn-cs"/>
      </a:defRPr>
    </a:lvl4pPr>
    <a:lvl5pPr marL="1828525"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8"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2ADDCC3-780E-4CEC-B08F-5AF830E4F39B}" type="slidenum">
              <a:rPr lang="cs-CZ" smtClean="0"/>
              <a:t>13</a:t>
            </a:fld>
            <a:endParaRPr lang="cs-CZ"/>
          </a:p>
        </p:txBody>
      </p:sp>
    </p:spTree>
    <p:extLst>
      <p:ext uri="{BB962C8B-B14F-4D97-AF65-F5344CB8AC3E}">
        <p14:creationId xmlns:p14="http://schemas.microsoft.com/office/powerpoint/2010/main" val="332586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20"/>
            <a:ext cx="7772400" cy="1102519"/>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2914651"/>
            <a:ext cx="6400800" cy="1314450"/>
          </a:xfrm>
        </p:spPr>
        <p:txBody>
          <a:bodyPr/>
          <a:lstStyle>
            <a:lvl1pPr marL="0" indent="0" algn="ctr">
              <a:buNone/>
              <a:defRPr>
                <a:solidFill>
                  <a:schemeClr val="tx1">
                    <a:tint val="75000"/>
                  </a:schemeClr>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4" indent="0" algn="ctr">
              <a:buNone/>
              <a:defRPr>
                <a:solidFill>
                  <a:schemeClr val="tx1">
                    <a:tint val="75000"/>
                  </a:schemeClr>
                </a:solidFill>
              </a:defRPr>
            </a:lvl4pPr>
            <a:lvl5pPr marL="1828525" indent="0" algn="ctr">
              <a:buNone/>
              <a:defRPr>
                <a:solidFill>
                  <a:schemeClr val="tx1">
                    <a:tint val="75000"/>
                  </a:schemeClr>
                </a:solidFill>
              </a:defRPr>
            </a:lvl5pPr>
            <a:lvl6pPr marL="2285657" indent="0" algn="ctr">
              <a:buNone/>
              <a:defRPr>
                <a:solidFill>
                  <a:schemeClr val="tx1">
                    <a:tint val="75000"/>
                  </a:schemeClr>
                </a:solidFill>
              </a:defRPr>
            </a:lvl6pPr>
            <a:lvl7pPr marL="2742788" indent="0" algn="ctr">
              <a:buNone/>
              <a:defRPr>
                <a:solidFill>
                  <a:schemeClr val="tx1">
                    <a:tint val="75000"/>
                  </a:schemeClr>
                </a:solidFill>
              </a:defRPr>
            </a:lvl7pPr>
            <a:lvl8pPr marL="3199920" indent="0" algn="ctr">
              <a:buNone/>
              <a:defRPr>
                <a:solidFill>
                  <a:schemeClr val="tx1">
                    <a:tint val="75000"/>
                  </a:schemeClr>
                </a:solidFill>
              </a:defRPr>
            </a:lvl8pPr>
            <a:lvl9pPr marL="3657052"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D6B6B45-818A-4995-B082-A952E9B5A66D}" type="datetimeFigureOut">
              <a:rPr lang="cs-CZ" smtClean="0"/>
              <a:t>24.04.2021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DF90134-AD80-46B7-A3A9-F4B3BEC6B91F}" type="slidenum">
              <a:rPr lang="cs-CZ" smtClean="0"/>
              <a:t>‹#›</a:t>
            </a:fld>
            <a:endParaRPr lang="cs-CZ"/>
          </a:p>
        </p:txBody>
      </p:sp>
    </p:spTree>
    <p:extLst>
      <p:ext uri="{BB962C8B-B14F-4D97-AF65-F5344CB8AC3E}">
        <p14:creationId xmlns:p14="http://schemas.microsoft.com/office/powerpoint/2010/main" val="45695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D6B6B45-818A-4995-B082-A952E9B5A66D}" type="datetimeFigureOut">
              <a:rPr lang="cs-CZ" smtClean="0"/>
              <a:t>24.04.2021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DF90134-AD80-46B7-A3A9-F4B3BEC6B91F}" type="slidenum">
              <a:rPr lang="cs-CZ" smtClean="0"/>
              <a:t>‹#›</a:t>
            </a:fld>
            <a:endParaRPr lang="cs-CZ"/>
          </a:p>
        </p:txBody>
      </p:sp>
    </p:spTree>
    <p:extLst>
      <p:ext uri="{BB962C8B-B14F-4D97-AF65-F5344CB8AC3E}">
        <p14:creationId xmlns:p14="http://schemas.microsoft.com/office/powerpoint/2010/main" val="172423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80"/>
            <a:ext cx="2057400" cy="4388644"/>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1" y="205980"/>
            <a:ext cx="6019800" cy="438864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D6B6B45-818A-4995-B082-A952E9B5A66D}" type="datetimeFigureOut">
              <a:rPr lang="cs-CZ" smtClean="0"/>
              <a:t>24.04.2021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DF90134-AD80-46B7-A3A9-F4B3BEC6B91F}" type="slidenum">
              <a:rPr lang="cs-CZ" smtClean="0"/>
              <a:t>‹#›</a:t>
            </a:fld>
            <a:endParaRPr lang="cs-CZ"/>
          </a:p>
        </p:txBody>
      </p:sp>
    </p:spTree>
    <p:extLst>
      <p:ext uri="{BB962C8B-B14F-4D97-AF65-F5344CB8AC3E}">
        <p14:creationId xmlns:p14="http://schemas.microsoft.com/office/powerpoint/2010/main" val="373902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D6B6B45-818A-4995-B082-A952E9B5A66D}" type="datetimeFigureOut">
              <a:rPr lang="cs-CZ" smtClean="0"/>
              <a:t>24.04.2021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DF90134-AD80-46B7-A3A9-F4B3BEC6B91F}" type="slidenum">
              <a:rPr lang="cs-CZ" smtClean="0"/>
              <a:t>‹#›</a:t>
            </a:fld>
            <a:endParaRPr lang="cs-CZ"/>
          </a:p>
        </p:txBody>
      </p:sp>
    </p:spTree>
    <p:extLst>
      <p:ext uri="{BB962C8B-B14F-4D97-AF65-F5344CB8AC3E}">
        <p14:creationId xmlns:p14="http://schemas.microsoft.com/office/powerpoint/2010/main" val="78441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4" y="3305176"/>
            <a:ext cx="7772400" cy="1021556"/>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131" indent="0">
              <a:buNone/>
              <a:defRPr sz="1800">
                <a:solidFill>
                  <a:schemeClr val="tx1">
                    <a:tint val="75000"/>
                  </a:schemeClr>
                </a:solidFill>
              </a:defRPr>
            </a:lvl2pPr>
            <a:lvl3pPr marL="914263" indent="0">
              <a:buNone/>
              <a:defRPr sz="1600">
                <a:solidFill>
                  <a:schemeClr val="tx1">
                    <a:tint val="75000"/>
                  </a:schemeClr>
                </a:solidFill>
              </a:defRPr>
            </a:lvl3pPr>
            <a:lvl4pPr marL="1371394" indent="0">
              <a:buNone/>
              <a:defRPr sz="1400">
                <a:solidFill>
                  <a:schemeClr val="tx1">
                    <a:tint val="75000"/>
                  </a:schemeClr>
                </a:solidFill>
              </a:defRPr>
            </a:lvl4pPr>
            <a:lvl5pPr marL="1828525" indent="0">
              <a:buNone/>
              <a:defRPr sz="1400">
                <a:solidFill>
                  <a:schemeClr val="tx1">
                    <a:tint val="75000"/>
                  </a:schemeClr>
                </a:solidFill>
              </a:defRPr>
            </a:lvl5pPr>
            <a:lvl6pPr marL="2285657" indent="0">
              <a:buNone/>
              <a:defRPr sz="1400">
                <a:solidFill>
                  <a:schemeClr val="tx1">
                    <a:tint val="75000"/>
                  </a:schemeClr>
                </a:solidFill>
              </a:defRPr>
            </a:lvl6pPr>
            <a:lvl7pPr marL="2742788" indent="0">
              <a:buNone/>
              <a:defRPr sz="1400">
                <a:solidFill>
                  <a:schemeClr val="tx1">
                    <a:tint val="75000"/>
                  </a:schemeClr>
                </a:solidFill>
              </a:defRPr>
            </a:lvl7pPr>
            <a:lvl8pPr marL="3199920" indent="0">
              <a:buNone/>
              <a:defRPr sz="1400">
                <a:solidFill>
                  <a:schemeClr val="tx1">
                    <a:tint val="75000"/>
                  </a:schemeClr>
                </a:solidFill>
              </a:defRPr>
            </a:lvl8pPr>
            <a:lvl9pPr marL="3657052"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D6B6B45-818A-4995-B082-A952E9B5A66D}" type="datetimeFigureOut">
              <a:rPr lang="cs-CZ" smtClean="0"/>
              <a:t>24.04.2021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DF90134-AD80-46B7-A3A9-F4B3BEC6B91F}" type="slidenum">
              <a:rPr lang="cs-CZ" smtClean="0"/>
              <a:t>‹#›</a:t>
            </a:fld>
            <a:endParaRPr lang="cs-CZ"/>
          </a:p>
        </p:txBody>
      </p:sp>
    </p:spTree>
    <p:extLst>
      <p:ext uri="{BB962C8B-B14F-4D97-AF65-F5344CB8AC3E}">
        <p14:creationId xmlns:p14="http://schemas.microsoft.com/office/powerpoint/2010/main" val="34711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1"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D6B6B45-818A-4995-B082-A952E9B5A66D}" type="datetimeFigureOut">
              <a:rPr lang="cs-CZ" smtClean="0"/>
              <a:t>24.04.2021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DF90134-AD80-46B7-A3A9-F4B3BEC6B91F}" type="slidenum">
              <a:rPr lang="cs-CZ" smtClean="0"/>
              <a:t>‹#›</a:t>
            </a:fld>
            <a:endParaRPr lang="cs-CZ"/>
          </a:p>
        </p:txBody>
      </p:sp>
    </p:spTree>
    <p:extLst>
      <p:ext uri="{BB962C8B-B14F-4D97-AF65-F5344CB8AC3E}">
        <p14:creationId xmlns:p14="http://schemas.microsoft.com/office/powerpoint/2010/main" val="2938595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131" indent="0">
              <a:buNone/>
              <a:defRPr sz="2000" b="1"/>
            </a:lvl2pPr>
            <a:lvl3pPr marL="914263" indent="0">
              <a:buNone/>
              <a:defRPr sz="1800" b="1"/>
            </a:lvl3pPr>
            <a:lvl4pPr marL="1371394" indent="0">
              <a:buNone/>
              <a:defRPr sz="1600" b="1"/>
            </a:lvl4pPr>
            <a:lvl5pPr marL="1828525" indent="0">
              <a:buNone/>
              <a:defRPr sz="1600" b="1"/>
            </a:lvl5pPr>
            <a:lvl6pPr marL="2285657" indent="0">
              <a:buNone/>
              <a:defRPr sz="1600" b="1"/>
            </a:lvl6pPr>
            <a:lvl7pPr marL="2742788" indent="0">
              <a:buNone/>
              <a:defRPr sz="1600" b="1"/>
            </a:lvl7pPr>
            <a:lvl8pPr marL="3199920" indent="0">
              <a:buNone/>
              <a:defRPr sz="1600" b="1"/>
            </a:lvl8pPr>
            <a:lvl9pPr marL="3657052"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131" indent="0">
              <a:buNone/>
              <a:defRPr sz="2000" b="1"/>
            </a:lvl2pPr>
            <a:lvl3pPr marL="914263" indent="0">
              <a:buNone/>
              <a:defRPr sz="1800" b="1"/>
            </a:lvl3pPr>
            <a:lvl4pPr marL="1371394" indent="0">
              <a:buNone/>
              <a:defRPr sz="1600" b="1"/>
            </a:lvl4pPr>
            <a:lvl5pPr marL="1828525" indent="0">
              <a:buNone/>
              <a:defRPr sz="1600" b="1"/>
            </a:lvl5pPr>
            <a:lvl6pPr marL="2285657" indent="0">
              <a:buNone/>
              <a:defRPr sz="1600" b="1"/>
            </a:lvl6pPr>
            <a:lvl7pPr marL="2742788" indent="0">
              <a:buNone/>
              <a:defRPr sz="1600" b="1"/>
            </a:lvl7pPr>
            <a:lvl8pPr marL="3199920" indent="0">
              <a:buNone/>
              <a:defRPr sz="1600" b="1"/>
            </a:lvl8pPr>
            <a:lvl9pPr marL="3657052"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D6B6B45-818A-4995-B082-A952E9B5A66D}" type="datetimeFigureOut">
              <a:rPr lang="cs-CZ" smtClean="0"/>
              <a:t>24.04.2021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DF90134-AD80-46B7-A3A9-F4B3BEC6B91F}" type="slidenum">
              <a:rPr lang="cs-CZ" smtClean="0"/>
              <a:t>‹#›</a:t>
            </a:fld>
            <a:endParaRPr lang="cs-CZ"/>
          </a:p>
        </p:txBody>
      </p:sp>
    </p:spTree>
    <p:extLst>
      <p:ext uri="{BB962C8B-B14F-4D97-AF65-F5344CB8AC3E}">
        <p14:creationId xmlns:p14="http://schemas.microsoft.com/office/powerpoint/2010/main" val="166177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D6B6B45-818A-4995-B082-A952E9B5A66D}" type="datetimeFigureOut">
              <a:rPr lang="cs-CZ" smtClean="0"/>
              <a:t>24.04.2021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DF90134-AD80-46B7-A3A9-F4B3BEC6B91F}" type="slidenum">
              <a:rPr lang="cs-CZ" smtClean="0"/>
              <a:t>‹#›</a:t>
            </a:fld>
            <a:endParaRPr lang="cs-CZ"/>
          </a:p>
        </p:txBody>
      </p:sp>
    </p:spTree>
    <p:extLst>
      <p:ext uri="{BB962C8B-B14F-4D97-AF65-F5344CB8AC3E}">
        <p14:creationId xmlns:p14="http://schemas.microsoft.com/office/powerpoint/2010/main" val="104500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D6B6B45-818A-4995-B082-A952E9B5A66D}" type="datetimeFigureOut">
              <a:rPr lang="cs-CZ" smtClean="0"/>
              <a:t>24.04.2021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DF90134-AD80-46B7-A3A9-F4B3BEC6B91F}" type="slidenum">
              <a:rPr lang="cs-CZ" smtClean="0"/>
              <a:t>‹#›</a:t>
            </a:fld>
            <a:endParaRPr lang="cs-CZ"/>
          </a:p>
        </p:txBody>
      </p:sp>
    </p:spTree>
    <p:extLst>
      <p:ext uri="{BB962C8B-B14F-4D97-AF65-F5344CB8AC3E}">
        <p14:creationId xmlns:p14="http://schemas.microsoft.com/office/powerpoint/2010/main" val="163080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2" y="204787"/>
            <a:ext cx="3008313" cy="871538"/>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2" y="1076326"/>
            <a:ext cx="3008313" cy="3518297"/>
          </a:xfrm>
        </p:spPr>
        <p:txBody>
          <a:bodyPr/>
          <a:lstStyle>
            <a:lvl1pPr marL="0" indent="0">
              <a:buNone/>
              <a:defRPr sz="1400"/>
            </a:lvl1pPr>
            <a:lvl2pPr marL="457131" indent="0">
              <a:buNone/>
              <a:defRPr sz="1200"/>
            </a:lvl2pPr>
            <a:lvl3pPr marL="914263" indent="0">
              <a:buNone/>
              <a:defRPr sz="1000"/>
            </a:lvl3pPr>
            <a:lvl4pPr marL="1371394" indent="0">
              <a:buNone/>
              <a:defRPr sz="900"/>
            </a:lvl4pPr>
            <a:lvl5pPr marL="1828525" indent="0">
              <a:buNone/>
              <a:defRPr sz="900"/>
            </a:lvl5pPr>
            <a:lvl6pPr marL="2285657" indent="0">
              <a:buNone/>
              <a:defRPr sz="900"/>
            </a:lvl6pPr>
            <a:lvl7pPr marL="2742788" indent="0">
              <a:buNone/>
              <a:defRPr sz="900"/>
            </a:lvl7pPr>
            <a:lvl8pPr marL="3199920" indent="0">
              <a:buNone/>
              <a:defRPr sz="900"/>
            </a:lvl8pPr>
            <a:lvl9pPr marL="3657052"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D6B6B45-818A-4995-B082-A952E9B5A66D}" type="datetimeFigureOut">
              <a:rPr lang="cs-CZ" smtClean="0"/>
              <a:t>24.04.2021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DF90134-AD80-46B7-A3A9-F4B3BEC6B91F}" type="slidenum">
              <a:rPr lang="cs-CZ" smtClean="0"/>
              <a:t>‹#›</a:t>
            </a:fld>
            <a:endParaRPr lang="cs-CZ"/>
          </a:p>
        </p:txBody>
      </p:sp>
    </p:spTree>
    <p:extLst>
      <p:ext uri="{BB962C8B-B14F-4D97-AF65-F5344CB8AC3E}">
        <p14:creationId xmlns:p14="http://schemas.microsoft.com/office/powerpoint/2010/main" val="30063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131" indent="0">
              <a:buNone/>
              <a:defRPr sz="2800"/>
            </a:lvl2pPr>
            <a:lvl3pPr marL="914263" indent="0">
              <a:buNone/>
              <a:defRPr sz="2400"/>
            </a:lvl3pPr>
            <a:lvl4pPr marL="1371394" indent="0">
              <a:buNone/>
              <a:defRPr sz="2000"/>
            </a:lvl4pPr>
            <a:lvl5pPr marL="1828525" indent="0">
              <a:buNone/>
              <a:defRPr sz="2000"/>
            </a:lvl5pPr>
            <a:lvl6pPr marL="2285657" indent="0">
              <a:buNone/>
              <a:defRPr sz="2000"/>
            </a:lvl6pPr>
            <a:lvl7pPr marL="2742788" indent="0">
              <a:buNone/>
              <a:defRPr sz="2000"/>
            </a:lvl7pPr>
            <a:lvl8pPr marL="3199920" indent="0">
              <a:buNone/>
              <a:defRPr sz="2000"/>
            </a:lvl8pPr>
            <a:lvl9pPr marL="3657052" indent="0">
              <a:buNone/>
              <a:defRPr sz="2000"/>
            </a:lvl9pPr>
          </a:lstStyle>
          <a:p>
            <a:endParaRPr lang="cs-CZ"/>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131" indent="0">
              <a:buNone/>
              <a:defRPr sz="1200"/>
            </a:lvl2pPr>
            <a:lvl3pPr marL="914263" indent="0">
              <a:buNone/>
              <a:defRPr sz="1000"/>
            </a:lvl3pPr>
            <a:lvl4pPr marL="1371394" indent="0">
              <a:buNone/>
              <a:defRPr sz="900"/>
            </a:lvl4pPr>
            <a:lvl5pPr marL="1828525" indent="0">
              <a:buNone/>
              <a:defRPr sz="900"/>
            </a:lvl5pPr>
            <a:lvl6pPr marL="2285657" indent="0">
              <a:buNone/>
              <a:defRPr sz="900"/>
            </a:lvl6pPr>
            <a:lvl7pPr marL="2742788" indent="0">
              <a:buNone/>
              <a:defRPr sz="900"/>
            </a:lvl7pPr>
            <a:lvl8pPr marL="3199920" indent="0">
              <a:buNone/>
              <a:defRPr sz="900"/>
            </a:lvl8pPr>
            <a:lvl9pPr marL="3657052"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D6B6B45-818A-4995-B082-A952E9B5A66D}" type="datetimeFigureOut">
              <a:rPr lang="cs-CZ" smtClean="0"/>
              <a:t>24.04.2021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DF90134-AD80-46B7-A3A9-F4B3BEC6B91F}" type="slidenum">
              <a:rPr lang="cs-CZ" smtClean="0"/>
              <a:t>‹#›</a:t>
            </a:fld>
            <a:endParaRPr lang="cs-CZ"/>
          </a:p>
        </p:txBody>
      </p:sp>
    </p:spTree>
    <p:extLst>
      <p:ext uri="{BB962C8B-B14F-4D97-AF65-F5344CB8AC3E}">
        <p14:creationId xmlns:p14="http://schemas.microsoft.com/office/powerpoint/2010/main" val="4079870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26" tIns="45713" rIns="91426" bIns="45713"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26" tIns="45713" rIns="91426" bIns="45713"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4767264"/>
            <a:ext cx="2133600" cy="273844"/>
          </a:xfrm>
          <a:prstGeom prst="rect">
            <a:avLst/>
          </a:prstGeom>
        </p:spPr>
        <p:txBody>
          <a:bodyPr vert="horz" lIns="91426" tIns="45713" rIns="91426" bIns="45713" rtlCol="0" anchor="ctr"/>
          <a:lstStyle>
            <a:lvl1pPr algn="l">
              <a:defRPr sz="1200">
                <a:solidFill>
                  <a:schemeClr val="tx1">
                    <a:tint val="75000"/>
                  </a:schemeClr>
                </a:solidFill>
              </a:defRPr>
            </a:lvl1pPr>
          </a:lstStyle>
          <a:p>
            <a:fld id="{9D6B6B45-818A-4995-B082-A952E9B5A66D}" type="datetimeFigureOut">
              <a:rPr lang="cs-CZ" smtClean="0"/>
              <a:t>24.04.2021</a:t>
            </a:fld>
            <a:endParaRPr lang="cs-CZ"/>
          </a:p>
        </p:txBody>
      </p:sp>
      <p:sp>
        <p:nvSpPr>
          <p:cNvPr id="5" name="Zástupný symbol pro zápatí 4"/>
          <p:cNvSpPr>
            <a:spLocks noGrp="1"/>
          </p:cNvSpPr>
          <p:nvPr>
            <p:ph type="ftr" sz="quarter" idx="3"/>
          </p:nvPr>
        </p:nvSpPr>
        <p:spPr>
          <a:xfrm>
            <a:off x="3124200" y="4767264"/>
            <a:ext cx="2895600" cy="273844"/>
          </a:xfrm>
          <a:prstGeom prst="rect">
            <a:avLst/>
          </a:prstGeom>
        </p:spPr>
        <p:txBody>
          <a:bodyPr vert="horz" lIns="91426" tIns="45713" rIns="91426" bIns="45713"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4"/>
            <a:ext cx="2133600" cy="273844"/>
          </a:xfrm>
          <a:prstGeom prst="rect">
            <a:avLst/>
          </a:prstGeom>
        </p:spPr>
        <p:txBody>
          <a:bodyPr vert="horz" lIns="91426" tIns="45713" rIns="91426" bIns="45713" rtlCol="0" anchor="ctr"/>
          <a:lstStyle>
            <a:lvl1pPr algn="r">
              <a:defRPr sz="1200">
                <a:solidFill>
                  <a:schemeClr val="tx1">
                    <a:tint val="75000"/>
                  </a:schemeClr>
                </a:solidFill>
              </a:defRPr>
            </a:lvl1pPr>
          </a:lstStyle>
          <a:p>
            <a:fld id="{DDF90134-AD80-46B7-A3A9-F4B3BEC6B91F}" type="slidenum">
              <a:rPr lang="cs-CZ" smtClean="0"/>
              <a:t>‹#›</a:t>
            </a:fld>
            <a:endParaRPr lang="cs-CZ"/>
          </a:p>
        </p:txBody>
      </p:sp>
    </p:spTree>
    <p:extLst>
      <p:ext uri="{BB962C8B-B14F-4D97-AF65-F5344CB8AC3E}">
        <p14:creationId xmlns:p14="http://schemas.microsoft.com/office/powerpoint/2010/main" val="3962470253"/>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263" rtl="0" eaLnBrk="1" latinLnBrk="0" hangingPunct="1">
        <a:spcBef>
          <a:spcPct val="0"/>
        </a:spcBef>
        <a:buNone/>
        <a:defRPr sz="4400" kern="1200">
          <a:solidFill>
            <a:schemeClr val="tx1"/>
          </a:solidFill>
          <a:latin typeface="+mj-lt"/>
          <a:ea typeface="+mj-ea"/>
          <a:cs typeface="+mj-cs"/>
        </a:defRPr>
      </a:lvl1pPr>
    </p:titleStyle>
    <p:bodyStyle>
      <a:lvl1pPr marL="342849" indent="-342849" algn="l" defTabSz="91426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9" indent="-285707" algn="l" defTabSz="91426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29" indent="-228566" algn="l" defTabSz="9142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6" algn="l" defTabSz="9142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1" indent="-228566" algn="l" defTabSz="9142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3" indent="-228566" algn="l" defTabSz="9142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4" indent="-228566" algn="l" defTabSz="9142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5" indent="-228566" algn="l" defTabSz="9142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7" indent="-228566" algn="l" defTabSz="9142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63" rtl="0" eaLnBrk="1" latinLnBrk="0" hangingPunct="1">
        <a:defRPr sz="1800" kern="1200">
          <a:solidFill>
            <a:schemeClr val="tx1"/>
          </a:solidFill>
          <a:latin typeface="+mn-lt"/>
          <a:ea typeface="+mn-ea"/>
          <a:cs typeface="+mn-cs"/>
        </a:defRPr>
      </a:lvl1pPr>
      <a:lvl2pPr marL="457131"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4" algn="l" defTabSz="914263" rtl="0" eaLnBrk="1" latinLnBrk="0" hangingPunct="1">
        <a:defRPr sz="1800" kern="1200">
          <a:solidFill>
            <a:schemeClr val="tx1"/>
          </a:solidFill>
          <a:latin typeface="+mn-lt"/>
          <a:ea typeface="+mn-ea"/>
          <a:cs typeface="+mn-cs"/>
        </a:defRPr>
      </a:lvl4pPr>
      <a:lvl5pPr marL="1828525" algn="l" defTabSz="914263" rtl="0" eaLnBrk="1" latinLnBrk="0" hangingPunct="1">
        <a:defRPr sz="1800" kern="1200">
          <a:solidFill>
            <a:schemeClr val="tx1"/>
          </a:solidFill>
          <a:latin typeface="+mn-lt"/>
          <a:ea typeface="+mn-ea"/>
          <a:cs typeface="+mn-cs"/>
        </a:defRPr>
      </a:lvl5pPr>
      <a:lvl6pPr marL="2285657" algn="l" defTabSz="914263" rtl="0" eaLnBrk="1" latinLnBrk="0" hangingPunct="1">
        <a:defRPr sz="1800" kern="1200">
          <a:solidFill>
            <a:schemeClr val="tx1"/>
          </a:solidFill>
          <a:latin typeface="+mn-lt"/>
          <a:ea typeface="+mn-ea"/>
          <a:cs typeface="+mn-cs"/>
        </a:defRPr>
      </a:lvl6pPr>
      <a:lvl7pPr marL="2742788"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2" algn="l" defTabSz="9142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7.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8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14"/>
          <p:cNvSpPr/>
          <p:nvPr/>
        </p:nvSpPr>
        <p:spPr>
          <a:xfrm>
            <a:off x="0" y="0"/>
            <a:ext cx="9144000" cy="3867894"/>
          </a:xfrm>
          <a:custGeom>
            <a:avLst/>
            <a:gdLst>
              <a:gd name="connsiteX0" fmla="*/ 0 w 9144000"/>
              <a:gd name="connsiteY0" fmla="*/ 0 h 5157192"/>
              <a:gd name="connsiteX1" fmla="*/ 9144000 w 9144000"/>
              <a:gd name="connsiteY1" fmla="*/ 0 h 5157192"/>
              <a:gd name="connsiteX2" fmla="*/ 9144000 w 9144000"/>
              <a:gd name="connsiteY2" fmla="*/ 5157192 h 5157192"/>
              <a:gd name="connsiteX3" fmla="*/ 0 w 9144000"/>
              <a:gd name="connsiteY3" fmla="*/ 5157192 h 5157192"/>
              <a:gd name="connsiteX4" fmla="*/ 0 w 9144000"/>
              <a:gd name="connsiteY4" fmla="*/ 0 h 5157192"/>
              <a:gd name="connsiteX0" fmla="*/ 0 w 9144000"/>
              <a:gd name="connsiteY0" fmla="*/ 0 h 5822210"/>
              <a:gd name="connsiteX1" fmla="*/ 9144000 w 9144000"/>
              <a:gd name="connsiteY1" fmla="*/ 0 h 5822210"/>
              <a:gd name="connsiteX2" fmla="*/ 9144000 w 9144000"/>
              <a:gd name="connsiteY2" fmla="*/ 5157192 h 5822210"/>
              <a:gd name="connsiteX3" fmla="*/ 0 w 9144000"/>
              <a:gd name="connsiteY3" fmla="*/ 5822210 h 5822210"/>
              <a:gd name="connsiteX4" fmla="*/ 0 w 9144000"/>
              <a:gd name="connsiteY4" fmla="*/ 0 h 582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822210">
                <a:moveTo>
                  <a:pt x="0" y="0"/>
                </a:moveTo>
                <a:lnTo>
                  <a:pt x="9144000" y="0"/>
                </a:lnTo>
                <a:lnTo>
                  <a:pt x="9144000" y="5157192"/>
                </a:lnTo>
                <a:lnTo>
                  <a:pt x="0" y="582221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solidFill>
                <a:schemeClr val="tx2"/>
              </a:solidFill>
            </a:endParaRPr>
          </a:p>
        </p:txBody>
      </p:sp>
      <p:pic>
        <p:nvPicPr>
          <p:cNvPr id="10" name="Picture 2" descr="C:\Users\durovcot\Downloads\logo_KFPP-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330" y="3795886"/>
            <a:ext cx="130134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2" descr="m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5128" y="3795886"/>
            <a:ext cx="1314871" cy="1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535" y="3795886"/>
            <a:ext cx="1348034" cy="12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Nadpis 1"/>
          <p:cNvSpPr txBox="1">
            <a:spLocks/>
          </p:cNvSpPr>
          <p:nvPr/>
        </p:nvSpPr>
        <p:spPr>
          <a:xfrm>
            <a:off x="953852" y="292831"/>
            <a:ext cx="7236296" cy="1486832"/>
          </a:xfrm>
          <a:prstGeom prst="rect">
            <a:avLst/>
          </a:prstGeom>
        </p:spPr>
        <p:txBody>
          <a:bodyPr vert="horz" lIns="91426" tIns="45713" rIns="91426" bIns="4571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solidFill>
                  <a:schemeClr val="bg1"/>
                </a:solidFill>
                <a:latin typeface="+mn-lt"/>
              </a:rPr>
              <a:t>Study of alpha particle properties across rarefaction regions</a:t>
            </a:r>
            <a:endParaRPr lang="en-US" sz="2600" b="1" dirty="0">
              <a:solidFill>
                <a:schemeClr val="bg1"/>
              </a:solidFill>
              <a:latin typeface="+mn-lt"/>
              <a:cs typeface="Calibri" panose="020F0502020204030204" pitchFamily="34" charset="0"/>
            </a:endParaRPr>
          </a:p>
        </p:txBody>
      </p:sp>
      <p:sp>
        <p:nvSpPr>
          <p:cNvPr id="14" name="Podnadpis 2"/>
          <p:cNvSpPr txBox="1">
            <a:spLocks/>
          </p:cNvSpPr>
          <p:nvPr/>
        </p:nvSpPr>
        <p:spPr>
          <a:xfrm>
            <a:off x="0" y="2067693"/>
            <a:ext cx="9144000" cy="1008111"/>
          </a:xfrm>
          <a:prstGeom prst="rect">
            <a:avLst/>
          </a:prstGeom>
        </p:spPr>
        <p:txBody>
          <a:bodyPr vert="horz" lIns="91426" tIns="45713" rIns="91426" bIns="45713"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tx2">
                    <a:lumMod val="20000"/>
                    <a:lumOff val="80000"/>
                  </a:schemeClr>
                </a:solidFill>
                <a:cs typeface="Calibri" panose="020F0502020204030204" pitchFamily="34" charset="0"/>
              </a:rPr>
              <a:t>Tereza </a:t>
            </a:r>
            <a:r>
              <a:rPr lang="cs-CZ" sz="1600" dirty="0">
                <a:solidFill>
                  <a:schemeClr val="tx2">
                    <a:lumMod val="20000"/>
                    <a:lumOff val="80000"/>
                  </a:schemeClr>
                </a:solidFill>
                <a:cs typeface="Calibri" panose="020F0502020204030204" pitchFamily="34" charset="0"/>
              </a:rPr>
              <a:t>Ď</a:t>
            </a:r>
            <a:r>
              <a:rPr lang="en-US" sz="1600" dirty="0" err="1">
                <a:solidFill>
                  <a:schemeClr val="tx2">
                    <a:lumMod val="20000"/>
                    <a:lumOff val="80000"/>
                  </a:schemeClr>
                </a:solidFill>
                <a:cs typeface="Calibri" panose="020F0502020204030204" pitchFamily="34" charset="0"/>
              </a:rPr>
              <a:t>urovcová</a:t>
            </a:r>
            <a:r>
              <a:rPr lang="en-US" sz="1600" dirty="0">
                <a:solidFill>
                  <a:schemeClr val="tx2">
                    <a:lumMod val="20000"/>
                    <a:lumOff val="80000"/>
                  </a:schemeClr>
                </a:solidFill>
                <a:cs typeface="Calibri" panose="020F0502020204030204" pitchFamily="34" charset="0"/>
              </a:rPr>
              <a:t>, Jana </a:t>
            </a:r>
            <a:r>
              <a:rPr lang="en-US" sz="1600" dirty="0" err="1">
                <a:solidFill>
                  <a:schemeClr val="tx2">
                    <a:lumMod val="20000"/>
                    <a:lumOff val="80000"/>
                  </a:schemeClr>
                </a:solidFill>
                <a:cs typeface="Calibri" panose="020F0502020204030204" pitchFamily="34" charset="0"/>
              </a:rPr>
              <a:t>Šafránková</a:t>
            </a:r>
            <a:r>
              <a:rPr lang="en-US" sz="1600" dirty="0">
                <a:solidFill>
                  <a:schemeClr val="tx2">
                    <a:lumMod val="20000"/>
                    <a:lumOff val="80000"/>
                  </a:schemeClr>
                </a:solidFill>
                <a:cs typeface="Calibri" panose="020F0502020204030204" pitchFamily="34" charset="0"/>
              </a:rPr>
              <a:t>, and </a:t>
            </a:r>
            <a:r>
              <a:rPr lang="en-US" sz="1600" dirty="0" err="1">
                <a:solidFill>
                  <a:schemeClr val="tx2">
                    <a:lumMod val="20000"/>
                    <a:lumOff val="80000"/>
                  </a:schemeClr>
                </a:solidFill>
                <a:cs typeface="Calibri" panose="020F0502020204030204" pitchFamily="34" charset="0"/>
              </a:rPr>
              <a:t>Zden</a:t>
            </a:r>
            <a:r>
              <a:rPr lang="cs-CZ" sz="1600" dirty="0">
                <a:solidFill>
                  <a:schemeClr val="tx2">
                    <a:lumMod val="20000"/>
                    <a:lumOff val="80000"/>
                  </a:schemeClr>
                </a:solidFill>
                <a:cs typeface="Calibri" panose="020F0502020204030204" pitchFamily="34" charset="0"/>
              </a:rPr>
              <a:t>ě</a:t>
            </a:r>
            <a:r>
              <a:rPr lang="en-US" sz="1600" dirty="0">
                <a:solidFill>
                  <a:schemeClr val="tx2">
                    <a:lumMod val="20000"/>
                    <a:lumOff val="80000"/>
                  </a:schemeClr>
                </a:solidFill>
                <a:cs typeface="Calibri" panose="020F0502020204030204" pitchFamily="34" charset="0"/>
              </a:rPr>
              <a:t>k N</a:t>
            </a:r>
            <a:r>
              <a:rPr lang="cs-CZ" sz="1600" dirty="0">
                <a:solidFill>
                  <a:schemeClr val="tx2">
                    <a:lumMod val="20000"/>
                    <a:lumOff val="80000"/>
                  </a:schemeClr>
                </a:solidFill>
                <a:cs typeface="Calibri" panose="020F0502020204030204" pitchFamily="34" charset="0"/>
              </a:rPr>
              <a:t>ě</a:t>
            </a:r>
            <a:r>
              <a:rPr lang="en-US" sz="1600" dirty="0">
                <a:solidFill>
                  <a:schemeClr val="tx2">
                    <a:lumMod val="20000"/>
                    <a:lumOff val="80000"/>
                  </a:schemeClr>
                </a:solidFill>
                <a:cs typeface="Calibri" panose="020F0502020204030204" pitchFamily="34" charset="0"/>
              </a:rPr>
              <a:t>me</a:t>
            </a:r>
            <a:r>
              <a:rPr lang="cs-CZ" sz="1600" dirty="0">
                <a:solidFill>
                  <a:schemeClr val="tx2">
                    <a:lumMod val="20000"/>
                    <a:lumOff val="80000"/>
                  </a:schemeClr>
                </a:solidFill>
                <a:cs typeface="Calibri" panose="020F0502020204030204" pitchFamily="34" charset="0"/>
              </a:rPr>
              <a:t>č</a:t>
            </a:r>
            <a:r>
              <a:rPr lang="en-US" sz="1600" dirty="0" err="1">
                <a:solidFill>
                  <a:schemeClr val="tx2">
                    <a:lumMod val="20000"/>
                    <a:lumOff val="80000"/>
                  </a:schemeClr>
                </a:solidFill>
                <a:cs typeface="Calibri" panose="020F0502020204030204" pitchFamily="34" charset="0"/>
              </a:rPr>
              <a:t>ek</a:t>
            </a:r>
            <a:endParaRPr lang="en-US" sz="1600" dirty="0">
              <a:solidFill>
                <a:schemeClr val="tx2">
                  <a:lumMod val="20000"/>
                  <a:lumOff val="80000"/>
                </a:schemeClr>
              </a:solidFill>
              <a:cs typeface="Calibri" panose="020F0502020204030204" pitchFamily="34" charset="0"/>
            </a:endParaRPr>
          </a:p>
          <a:p>
            <a:pPr marL="0" indent="0" algn="ctr">
              <a:buNone/>
            </a:pPr>
            <a:r>
              <a:rPr lang="en-US" sz="1600" dirty="0">
                <a:solidFill>
                  <a:schemeClr val="tx2">
                    <a:lumMod val="20000"/>
                    <a:lumOff val="80000"/>
                  </a:schemeClr>
                </a:solidFill>
                <a:cs typeface="Calibri" panose="020F0502020204030204" pitchFamily="34" charset="0"/>
              </a:rPr>
              <a:t>Faculty of Mathematics and Physics, Charles University</a:t>
            </a:r>
            <a:r>
              <a:rPr lang="cs-CZ" sz="1600" dirty="0">
                <a:solidFill>
                  <a:schemeClr val="tx2">
                    <a:lumMod val="20000"/>
                    <a:lumOff val="80000"/>
                  </a:schemeClr>
                </a:solidFill>
                <a:cs typeface="Calibri" panose="020F0502020204030204" pitchFamily="34" charset="0"/>
              </a:rPr>
              <a:t/>
            </a:r>
            <a:br>
              <a:rPr lang="cs-CZ" sz="1600" dirty="0">
                <a:solidFill>
                  <a:schemeClr val="tx2">
                    <a:lumMod val="20000"/>
                    <a:lumOff val="80000"/>
                  </a:schemeClr>
                </a:solidFill>
                <a:cs typeface="Calibri" panose="020F0502020204030204" pitchFamily="34" charset="0"/>
              </a:rPr>
            </a:br>
            <a:endParaRPr lang="cs-CZ" sz="1600" dirty="0" smtClean="0">
              <a:solidFill>
                <a:schemeClr val="tx2">
                  <a:lumMod val="20000"/>
                  <a:lumOff val="80000"/>
                </a:schemeClr>
              </a:solidFill>
              <a:cs typeface="Calibri" panose="020F0502020204030204" pitchFamily="34" charset="0"/>
            </a:endParaRPr>
          </a:p>
          <a:p>
            <a:pPr marL="0" indent="0" algn="ctr">
              <a:buNone/>
            </a:pPr>
            <a:endParaRPr lang="en-US" sz="1000" dirty="0" smtClean="0">
              <a:solidFill>
                <a:schemeClr val="accent1">
                  <a:lumMod val="20000"/>
                  <a:lumOff val="80000"/>
                </a:schemeClr>
              </a:solidFill>
              <a:cs typeface="Calibri" panose="020F0502020204030204" pitchFamily="34" charset="0"/>
            </a:endParaRPr>
          </a:p>
          <a:p>
            <a:pPr marL="0" indent="0" algn="ctr">
              <a:buNone/>
            </a:pPr>
            <a:r>
              <a:rPr lang="cs-CZ" sz="1600" dirty="0" smtClean="0">
                <a:solidFill>
                  <a:schemeClr val="accent1">
                    <a:lumMod val="20000"/>
                    <a:lumOff val="80000"/>
                  </a:schemeClr>
                </a:solidFill>
                <a:cs typeface="Calibri" panose="020F0502020204030204" pitchFamily="34" charset="0"/>
              </a:rPr>
              <a:t>EGU </a:t>
            </a:r>
            <a:r>
              <a:rPr lang="cs-CZ" sz="1600" dirty="0">
                <a:solidFill>
                  <a:schemeClr val="accent1">
                    <a:lumMod val="20000"/>
                    <a:lumOff val="80000"/>
                  </a:schemeClr>
                </a:solidFill>
                <a:cs typeface="Calibri" panose="020F0502020204030204" pitchFamily="34" charset="0"/>
              </a:rPr>
              <a:t>General </a:t>
            </a:r>
            <a:r>
              <a:rPr lang="cs-CZ" sz="1600" dirty="0" err="1" smtClean="0">
                <a:solidFill>
                  <a:schemeClr val="accent1">
                    <a:lumMod val="20000"/>
                    <a:lumOff val="80000"/>
                  </a:schemeClr>
                </a:solidFill>
                <a:cs typeface="Calibri" panose="020F0502020204030204" pitchFamily="34" charset="0"/>
              </a:rPr>
              <a:t>Assembly</a:t>
            </a:r>
            <a:r>
              <a:rPr lang="en-US" sz="1600" dirty="0" smtClean="0">
                <a:solidFill>
                  <a:schemeClr val="accent1">
                    <a:lumMod val="20000"/>
                    <a:lumOff val="80000"/>
                  </a:schemeClr>
                </a:solidFill>
                <a:cs typeface="Calibri" panose="020F0502020204030204" pitchFamily="34" charset="0"/>
              </a:rPr>
              <a:t> 2021</a:t>
            </a:r>
            <a:endParaRPr lang="en-US" sz="1600" dirty="0">
              <a:solidFill>
                <a:schemeClr val="accent1">
                  <a:lumMod val="20000"/>
                  <a:lumOff val="80000"/>
                </a:schemeClr>
              </a:solidFill>
              <a:cs typeface="Calibri" panose="020F0502020204030204" pitchFamily="34" charset="0"/>
            </a:endParaRPr>
          </a:p>
        </p:txBody>
      </p:sp>
    </p:spTree>
    <p:extLst>
      <p:ext uri="{BB962C8B-B14F-4D97-AF65-F5344CB8AC3E}">
        <p14:creationId xmlns:p14="http://schemas.microsoft.com/office/powerpoint/2010/main" val="3622740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0000" y="1116000"/>
            <a:ext cx="3168000" cy="2239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16000"/>
            <a:ext cx="3168000" cy="2239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9" name="TextovéPole 18"/>
              <p:cNvSpPr txBox="1"/>
              <p:nvPr/>
            </p:nvSpPr>
            <p:spPr>
              <a:xfrm>
                <a:off x="171922" y="3381193"/>
                <a:ext cx="2808312" cy="1625495"/>
              </a:xfrm>
              <a:prstGeom prst="rect">
                <a:avLst/>
              </a:prstGeom>
              <a:noFill/>
            </p:spPr>
            <p:txBody>
              <a:bodyPr wrap="square" lIns="91426" tIns="45713" rIns="91426" bIns="45713" rtlCol="0">
                <a:spAutoFit/>
              </a:bodyPr>
              <a:lstStyle/>
              <a:p>
                <a:pPr algn="ctr"/>
                <a:r>
                  <a:rPr lang="en-US" sz="1300" dirty="0" smtClean="0"/>
                  <a:t>The </a:t>
                </a:r>
                <a:r>
                  <a:rPr lang="en-US" sz="1300" dirty="0"/>
                  <a:t>relative alpha abundance </a:t>
                </a:r>
                <a14:m>
                  <m:oMath xmlns:m="http://schemas.openxmlformats.org/officeDocument/2006/math">
                    <m:f>
                      <m:fPr>
                        <m:ctrlPr>
                          <a:rPr lang="en-US" sz="1300" i="1">
                            <a:latin typeface="Cambria Math"/>
                          </a:rPr>
                        </m:ctrlPr>
                      </m:fPr>
                      <m:num>
                        <m:sSub>
                          <m:sSubPr>
                            <m:ctrlPr>
                              <a:rPr lang="en-US" sz="1300" i="1">
                                <a:latin typeface="Cambria Math"/>
                              </a:rPr>
                            </m:ctrlPr>
                          </m:sSubPr>
                          <m:e>
                            <m:r>
                              <a:rPr lang="en-US" sz="1300" i="1">
                                <a:latin typeface="Cambria Math"/>
                              </a:rPr>
                              <m:t>𝑁</m:t>
                            </m:r>
                          </m:e>
                          <m:sub>
                            <m:r>
                              <a:rPr lang="en-US" sz="1300" i="1">
                                <a:latin typeface="Cambria Math"/>
                              </a:rPr>
                              <m:t>𝛼</m:t>
                            </m:r>
                          </m:sub>
                        </m:sSub>
                      </m:num>
                      <m:den>
                        <m:sSub>
                          <m:sSubPr>
                            <m:ctrlPr>
                              <a:rPr lang="en-US" sz="1300" i="1">
                                <a:latin typeface="Cambria Math"/>
                              </a:rPr>
                            </m:ctrlPr>
                          </m:sSubPr>
                          <m:e>
                            <m:r>
                              <a:rPr lang="en-US" sz="1300" i="1">
                                <a:latin typeface="Cambria Math"/>
                              </a:rPr>
                              <m:t>𝑁</m:t>
                            </m:r>
                          </m:e>
                          <m:sub>
                            <m:r>
                              <a:rPr lang="en-US" sz="1300" i="1">
                                <a:latin typeface="Cambria Math"/>
                              </a:rPr>
                              <m:t>𝑝</m:t>
                            </m:r>
                          </m:sub>
                        </m:sSub>
                      </m:den>
                    </m:f>
                  </m:oMath>
                </a14:m>
                <a:r>
                  <a:rPr lang="en-US" sz="1300" dirty="0"/>
                  <a:t> increases near the stream interface and then decreases sharply. These abundance changes are not associated with the alpha-proton relative drift </a:t>
                </a:r>
                <a:r>
                  <a:rPr lang="en-US" sz="1300" dirty="0" smtClean="0"/>
                  <a:t>variations, </a:t>
                </a:r>
                <a:r>
                  <a:rPr lang="en-US" sz="1300" dirty="0"/>
                  <a:t>as this drift is usually close to zero after the </a:t>
                </a:r>
                <a:r>
                  <a:rPr lang="en-US" sz="1300" dirty="0" smtClean="0"/>
                  <a:t>velocity bend. </a:t>
                </a:r>
                <a:endParaRPr lang="cs-CZ" sz="1300" dirty="0" smtClean="0"/>
              </a:p>
            </p:txBody>
          </p:sp>
        </mc:Choice>
        <mc:Fallback xmlns="">
          <p:sp>
            <p:nvSpPr>
              <p:cNvPr id="19" name="TextovéPole 18"/>
              <p:cNvSpPr txBox="1">
                <a:spLocks noRot="1" noChangeAspect="1" noMove="1" noResize="1" noEditPoints="1" noAdjustHandles="1" noChangeArrowheads="1" noChangeShapeType="1" noTextEdit="1"/>
              </p:cNvSpPr>
              <p:nvPr/>
            </p:nvSpPr>
            <p:spPr>
              <a:xfrm>
                <a:off x="171922" y="3381193"/>
                <a:ext cx="2808312" cy="1625495"/>
              </a:xfrm>
              <a:prstGeom prst="rect">
                <a:avLst/>
              </a:prstGeom>
              <a:blipFill rotWithShape="1">
                <a:blip r:embed="rId4"/>
                <a:stretch>
                  <a:fillRect r="-1302" b="-2632"/>
                </a:stretch>
              </a:blipFill>
            </p:spPr>
            <p:txBody>
              <a:bodyPr/>
              <a:lstStyle/>
              <a:p>
                <a:r>
                  <a:rPr lang="cs-CZ">
                    <a:noFill/>
                  </a:rPr>
                  <a:t> </a:t>
                </a:r>
              </a:p>
            </p:txBody>
          </p:sp>
        </mc:Fallback>
      </mc:AlternateContent>
      <p:pic>
        <p:nvPicPr>
          <p:cNvPr id="2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6000" y="1116000"/>
            <a:ext cx="3168000" cy="2239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ovéPole 20"/>
          <p:cNvSpPr txBox="1"/>
          <p:nvPr/>
        </p:nvSpPr>
        <p:spPr>
          <a:xfrm>
            <a:off x="3465492" y="3479834"/>
            <a:ext cx="2520112" cy="892538"/>
          </a:xfrm>
          <a:prstGeom prst="rect">
            <a:avLst/>
          </a:prstGeom>
          <a:noFill/>
        </p:spPr>
        <p:txBody>
          <a:bodyPr wrap="square" lIns="91426" tIns="45713" rIns="91426" bIns="45713" rtlCol="0">
            <a:spAutoFit/>
          </a:bodyPr>
          <a:lstStyle/>
          <a:p>
            <a:pPr algn="ctr"/>
            <a:r>
              <a:rPr lang="en-US" sz="1300" dirty="0" smtClean="0"/>
              <a:t>The alpha-proton </a:t>
            </a:r>
            <a:r>
              <a:rPr lang="en-US" sz="1300" dirty="0"/>
              <a:t>relative drift decreases from the beginning of the CRR and remains close to 0 after the velocity </a:t>
            </a:r>
            <a:r>
              <a:rPr lang="en-US" sz="1300" dirty="0" smtClean="0"/>
              <a:t>bend.</a:t>
            </a:r>
            <a:endParaRPr lang="en-US" sz="1300" dirty="0"/>
          </a:p>
        </p:txBody>
      </p:sp>
      <p:sp>
        <p:nvSpPr>
          <p:cNvPr id="23" name="TextovéPole 22"/>
          <p:cNvSpPr txBox="1"/>
          <p:nvPr/>
        </p:nvSpPr>
        <p:spPr>
          <a:xfrm>
            <a:off x="6300192" y="3479834"/>
            <a:ext cx="2736304" cy="1292647"/>
          </a:xfrm>
          <a:prstGeom prst="rect">
            <a:avLst/>
          </a:prstGeom>
          <a:noFill/>
        </p:spPr>
        <p:txBody>
          <a:bodyPr wrap="square" lIns="91426" tIns="45713" rIns="91426" bIns="45713" rtlCol="0">
            <a:spAutoFit/>
          </a:bodyPr>
          <a:lstStyle/>
          <a:p>
            <a:pPr algn="ctr"/>
            <a:r>
              <a:rPr lang="en-US" sz="1300" dirty="0" smtClean="0"/>
              <a:t>The alpha and proton temperature ratio begins to decrease at the velocity bend. </a:t>
            </a:r>
            <a:r>
              <a:rPr lang="en-US" sz="1300" dirty="0"/>
              <a:t>When the relative alpha abundance reaches values typical for the slow streams, </a:t>
            </a:r>
            <a:r>
              <a:rPr lang="en-US" sz="1300" dirty="0" smtClean="0"/>
              <a:t>both temperatures </a:t>
            </a:r>
            <a:r>
              <a:rPr lang="en-US" sz="1300" dirty="0"/>
              <a:t>are nearly </a:t>
            </a:r>
            <a:r>
              <a:rPr lang="en-US" sz="1300" dirty="0" smtClean="0"/>
              <a:t>equal.</a:t>
            </a:r>
            <a:endParaRPr lang="en-US" sz="1300" dirty="0"/>
          </a:p>
        </p:txBody>
      </p:sp>
      <p:sp>
        <p:nvSpPr>
          <p:cNvPr id="11" name="TextovéPole 10"/>
          <p:cNvSpPr txBox="1"/>
          <p:nvPr/>
        </p:nvSpPr>
        <p:spPr>
          <a:xfrm>
            <a:off x="360000" y="121334"/>
            <a:ext cx="7884408" cy="400095"/>
          </a:xfrm>
          <a:prstGeom prst="rect">
            <a:avLst/>
          </a:prstGeom>
          <a:noFill/>
        </p:spPr>
        <p:txBody>
          <a:bodyPr wrap="square" lIns="91426" tIns="45713" rIns="91426" bIns="45713" rtlCol="0">
            <a:spAutoFit/>
          </a:bodyPr>
          <a:lstStyle/>
          <a:p>
            <a:r>
              <a:rPr lang="en-US" sz="2000" b="1" dirty="0" smtClean="0">
                <a:solidFill>
                  <a:schemeClr val="tx2"/>
                </a:solidFill>
                <a:cs typeface="Calibri" panose="020F0502020204030204" pitchFamily="34" charset="0"/>
              </a:rPr>
              <a:t>Superposed epoch analysis</a:t>
            </a:r>
            <a:endParaRPr lang="cs-CZ" sz="2000" b="1" dirty="0">
              <a:solidFill>
                <a:schemeClr val="tx2"/>
              </a:solidFill>
              <a:cs typeface="Calibri" panose="020F0502020204030204" pitchFamily="34" charset="0"/>
            </a:endParaRPr>
          </a:p>
        </p:txBody>
      </p:sp>
      <p:cxnSp>
        <p:nvCxnSpPr>
          <p:cNvPr id="17" name="Přímá spojnice 16"/>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18" name="Ovál 17"/>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sp>
        <p:nvSpPr>
          <p:cNvPr id="2" name="Obdélník 1"/>
          <p:cNvSpPr/>
          <p:nvPr/>
        </p:nvSpPr>
        <p:spPr>
          <a:xfrm>
            <a:off x="361910" y="699542"/>
            <a:ext cx="8424000" cy="292388"/>
          </a:xfrm>
          <a:prstGeom prst="rect">
            <a:avLst/>
          </a:prstGeom>
        </p:spPr>
        <p:txBody>
          <a:bodyPr wrap="square">
            <a:spAutoFit/>
          </a:bodyPr>
          <a:lstStyle/>
          <a:p>
            <a:pPr algn="ctr"/>
            <a:r>
              <a:rPr lang="en-US" sz="1300" dirty="0"/>
              <a:t>We also performed a superposed epoch analysis of the alpha to proton relative properties. </a:t>
            </a:r>
            <a:endParaRPr lang="cs-CZ" sz="1300" dirty="0"/>
          </a:p>
        </p:txBody>
      </p:sp>
      <p:sp>
        <p:nvSpPr>
          <p:cNvPr id="5" name="TextovéPole 4"/>
          <p:cNvSpPr txBox="1"/>
          <p:nvPr/>
        </p:nvSpPr>
        <p:spPr>
          <a:xfrm>
            <a:off x="8509000" y="4851400"/>
            <a:ext cx="1270000" cy="127000"/>
          </a:xfrm>
          <a:prstGeom prst="rect">
            <a:avLst/>
          </a:prstGeom>
          <a:noFill/>
        </p:spPr>
        <p:txBody>
          <a:bodyPr vert="horz" rtlCol="0">
            <a:spAutoFit/>
          </a:bodyPr>
          <a:lstStyle/>
          <a:p>
            <a:endParaRPr lang="cs-CZ"/>
          </a:p>
        </p:txBody>
      </p:sp>
      <p:sp>
        <p:nvSpPr>
          <p:cNvPr id="9" name="TextovéPole 8"/>
          <p:cNvSpPr txBox="1"/>
          <p:nvPr/>
        </p:nvSpPr>
        <p:spPr>
          <a:xfrm>
            <a:off x="8509000" y="4851400"/>
            <a:ext cx="1270000" cy="127000"/>
          </a:xfrm>
          <a:prstGeom prst="rect">
            <a:avLst/>
          </a:prstGeom>
          <a:noFill/>
        </p:spPr>
        <p:txBody>
          <a:bodyPr vert="horz" rtlCol="0">
            <a:spAutoFit/>
          </a:bodyPr>
          <a:lstStyle/>
          <a:p>
            <a:endParaRPr lang="cs-CZ"/>
          </a:p>
        </p:txBody>
      </p:sp>
      <p:sp>
        <p:nvSpPr>
          <p:cNvPr id="25" name="TextovéPole 24"/>
          <p:cNvSpPr txBox="1"/>
          <p:nvPr/>
        </p:nvSpPr>
        <p:spPr>
          <a:xfrm>
            <a:off x="8509000" y="4851400"/>
            <a:ext cx="1270000" cy="127000"/>
          </a:xfrm>
          <a:prstGeom prst="rect">
            <a:avLst/>
          </a:prstGeom>
          <a:noFill/>
        </p:spPr>
        <p:txBody>
          <a:bodyPr vert="horz" rtlCol="0">
            <a:spAutoFit/>
          </a:bodyPr>
          <a:lstStyle/>
          <a:p>
            <a:endParaRPr lang="cs-CZ"/>
          </a:p>
        </p:txBody>
      </p:sp>
      <p:sp>
        <p:nvSpPr>
          <p:cNvPr id="29" name="TextovéPole 28"/>
          <p:cNvSpPr txBox="1"/>
          <p:nvPr/>
        </p:nvSpPr>
        <p:spPr>
          <a:xfrm>
            <a:off x="8509000" y="4851400"/>
            <a:ext cx="1270000" cy="127000"/>
          </a:xfrm>
          <a:prstGeom prst="rect">
            <a:avLst/>
          </a:prstGeom>
          <a:noFill/>
        </p:spPr>
        <p:txBody>
          <a:bodyPr vert="horz" rtlCol="0">
            <a:spAutoFit/>
          </a:bodyPr>
          <a:lstStyle/>
          <a:p>
            <a:endParaRPr lang="cs-CZ"/>
          </a:p>
        </p:txBody>
      </p:sp>
      <p:sp>
        <p:nvSpPr>
          <p:cNvPr id="33" name="TextovéPole 32"/>
          <p:cNvSpPr txBox="1"/>
          <p:nvPr/>
        </p:nvSpPr>
        <p:spPr>
          <a:xfrm>
            <a:off x="8509000" y="4851400"/>
            <a:ext cx="1270000" cy="127000"/>
          </a:xfrm>
          <a:prstGeom prst="rect">
            <a:avLst/>
          </a:prstGeom>
          <a:noFill/>
        </p:spPr>
        <p:txBody>
          <a:bodyPr vert="horz" rtlCol="0">
            <a:spAutoFit/>
          </a:bodyPr>
          <a:lstStyle/>
          <a:p>
            <a:endParaRPr lang="cs-CZ"/>
          </a:p>
        </p:txBody>
      </p:sp>
      <p:sp>
        <p:nvSpPr>
          <p:cNvPr id="37" name="TextovéPole 36"/>
          <p:cNvSpPr txBox="1"/>
          <p:nvPr/>
        </p:nvSpPr>
        <p:spPr>
          <a:xfrm>
            <a:off x="8509000" y="4851400"/>
            <a:ext cx="1270000" cy="127000"/>
          </a:xfrm>
          <a:prstGeom prst="rect">
            <a:avLst/>
          </a:prstGeom>
          <a:noFill/>
        </p:spPr>
        <p:txBody>
          <a:bodyPr vert="horz" rtlCol="0">
            <a:spAutoFit/>
          </a:bodyPr>
          <a:lstStyle/>
          <a:p>
            <a:endParaRPr lang="cs-CZ"/>
          </a:p>
        </p:txBody>
      </p:sp>
      <p:sp>
        <p:nvSpPr>
          <p:cNvPr id="39"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0" name="progressBar"/>
          <p:cNvSpPr/>
          <p:nvPr/>
        </p:nvSpPr>
        <p:spPr>
          <a:xfrm>
            <a:off x="0" y="0"/>
            <a:ext cx="3740727"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TextovéPole 40"/>
          <p:cNvSpPr txBox="1"/>
          <p:nvPr/>
        </p:nvSpPr>
        <p:spPr>
          <a:xfrm>
            <a:off x="8509000" y="4851400"/>
            <a:ext cx="1270000" cy="127000"/>
          </a:xfrm>
          <a:prstGeom prst="rect">
            <a:avLst/>
          </a:prstGeom>
          <a:noFill/>
        </p:spPr>
        <p:txBody>
          <a:bodyPr vert="horz" rtlCol="0">
            <a:spAutoFit/>
          </a:bodyPr>
          <a:lstStyle/>
          <a:p>
            <a:endParaRPr lang="cs-CZ"/>
          </a:p>
        </p:txBody>
      </p:sp>
      <p:sp>
        <p:nvSpPr>
          <p:cNvPr id="42"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9</a:t>
            </a:r>
            <a:endParaRPr lang="cs-CZ" sz="1300" b="1">
              <a:solidFill>
                <a:srgbClr val="FFFFFF"/>
              </a:solidFill>
            </a:endParaRPr>
          </a:p>
        </p:txBody>
      </p:sp>
    </p:spTree>
    <p:extLst>
      <p:ext uri="{BB962C8B-B14F-4D97-AF65-F5344CB8AC3E}">
        <p14:creationId xmlns:p14="http://schemas.microsoft.com/office/powerpoint/2010/main" val="1067081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91393" y="819015"/>
            <a:ext cx="3552606" cy="28420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00" y="630000"/>
            <a:ext cx="3240000" cy="451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Přímá spojnice 24"/>
          <p:cNvCxnSpPr/>
          <p:nvPr/>
        </p:nvCxnSpPr>
        <p:spPr>
          <a:xfrm>
            <a:off x="698400" y="843558"/>
            <a:ext cx="0" cy="4032448"/>
          </a:xfrm>
          <a:prstGeom prst="line">
            <a:avLst/>
          </a:prstGeom>
          <a:ln w="19050" cap="rnd">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6" name="Obdélník 25"/>
          <p:cNvSpPr/>
          <p:nvPr/>
        </p:nvSpPr>
        <p:spPr>
          <a:xfrm>
            <a:off x="5278403" y="697364"/>
            <a:ext cx="3781570" cy="4356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00" b="1" dirty="0"/>
          </a:p>
        </p:txBody>
      </p:sp>
      <p:sp>
        <p:nvSpPr>
          <p:cNvPr id="27" name="TextovéPole 26"/>
          <p:cNvSpPr txBox="1"/>
          <p:nvPr/>
        </p:nvSpPr>
        <p:spPr>
          <a:xfrm>
            <a:off x="5278403" y="697364"/>
            <a:ext cx="3781570" cy="292388"/>
          </a:xfrm>
          <a:prstGeom prst="rect">
            <a:avLst/>
          </a:prstGeom>
          <a:noFill/>
        </p:spPr>
        <p:txBody>
          <a:bodyPr wrap="square" rtlCol="0">
            <a:spAutoFit/>
          </a:bodyPr>
          <a:lstStyle/>
          <a:p>
            <a:pPr algn="ctr"/>
            <a:r>
              <a:rPr lang="en-US" sz="1300" dirty="0" smtClean="0"/>
              <a:t>Ion energy spectra for different azimuthal angles:</a:t>
            </a:r>
            <a:endParaRPr lang="en-US" sz="1300" dirty="0"/>
          </a:p>
        </p:txBody>
      </p:sp>
      <p:sp>
        <p:nvSpPr>
          <p:cNvPr id="30" name="TextovéPole 29"/>
          <p:cNvSpPr txBox="1"/>
          <p:nvPr/>
        </p:nvSpPr>
        <p:spPr>
          <a:xfrm rot="16200000">
            <a:off x="4165546" y="2102609"/>
            <a:ext cx="2518102" cy="292388"/>
          </a:xfrm>
          <a:prstGeom prst="rect">
            <a:avLst/>
          </a:prstGeom>
          <a:noFill/>
        </p:spPr>
        <p:txBody>
          <a:bodyPr wrap="square" rtlCol="0">
            <a:spAutoFit/>
          </a:bodyPr>
          <a:lstStyle/>
          <a:p>
            <a:pPr algn="ctr"/>
            <a:r>
              <a:rPr lang="en-US" sz="1300" dirty="0" smtClean="0"/>
              <a:t>Collector current [</a:t>
            </a:r>
            <a:r>
              <a:rPr lang="en-US" sz="1300" dirty="0" err="1" smtClean="0"/>
              <a:t>pA</a:t>
            </a:r>
            <a:r>
              <a:rPr lang="en-US" sz="1300" dirty="0" smtClean="0"/>
              <a:t>]</a:t>
            </a:r>
            <a:endParaRPr lang="en-US" sz="1300" dirty="0"/>
          </a:p>
        </p:txBody>
      </p:sp>
      <p:sp>
        <p:nvSpPr>
          <p:cNvPr id="31" name="TextovéPole 30"/>
          <p:cNvSpPr txBox="1"/>
          <p:nvPr/>
        </p:nvSpPr>
        <p:spPr>
          <a:xfrm>
            <a:off x="5724128" y="3579862"/>
            <a:ext cx="3240360" cy="292388"/>
          </a:xfrm>
          <a:prstGeom prst="rect">
            <a:avLst/>
          </a:prstGeom>
          <a:noFill/>
        </p:spPr>
        <p:txBody>
          <a:bodyPr wrap="square" rtlCol="0">
            <a:spAutoFit/>
          </a:bodyPr>
          <a:lstStyle/>
          <a:p>
            <a:pPr algn="ctr"/>
            <a:r>
              <a:rPr lang="en-US" sz="1300" dirty="0" smtClean="0"/>
              <a:t>Energy/charge [V]</a:t>
            </a:r>
            <a:endParaRPr lang="en-US" sz="1300" dirty="0"/>
          </a:p>
        </p:txBody>
      </p:sp>
      <mc:AlternateContent xmlns:mc="http://schemas.openxmlformats.org/markup-compatibility/2006" xmlns:a14="http://schemas.microsoft.com/office/drawing/2010/main">
        <mc:Choice Requires="a14">
          <p:sp>
            <p:nvSpPr>
              <p:cNvPr id="32" name="TextovéPole 31"/>
              <p:cNvSpPr txBox="1"/>
              <p:nvPr/>
            </p:nvSpPr>
            <p:spPr>
              <a:xfrm>
                <a:off x="5648066" y="4356990"/>
                <a:ext cx="3042243" cy="434799"/>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sz="1000" b="0" i="1" smtClean="0">
                          <a:latin typeface="Cambria Math"/>
                        </a:rPr>
                        <m:t>𝐼</m:t>
                      </m:r>
                      <m:r>
                        <a:rPr lang="en-US" sz="1000" b="0" i="1" smtClean="0">
                          <a:latin typeface="Cambria Math"/>
                        </a:rPr>
                        <m:t>=</m:t>
                      </m:r>
                      <m:f>
                        <m:fPr>
                          <m:ctrlPr>
                            <a:rPr lang="en-US" sz="1000" b="0" i="1" smtClean="0">
                              <a:latin typeface="Cambria Math"/>
                            </a:rPr>
                          </m:ctrlPr>
                        </m:fPr>
                        <m:num>
                          <m:r>
                            <a:rPr lang="en-US" sz="1000" b="0" i="1" smtClean="0">
                              <a:latin typeface="Cambria Math"/>
                            </a:rPr>
                            <m:t>𝐴𝑛</m:t>
                          </m:r>
                          <m:sSub>
                            <m:sSubPr>
                              <m:ctrlPr>
                                <a:rPr lang="en-US" sz="1000" b="0" i="1" smtClean="0">
                                  <a:latin typeface="Cambria Math"/>
                                </a:rPr>
                              </m:ctrlPr>
                            </m:sSubPr>
                            <m:e>
                              <m:r>
                                <a:rPr lang="en-US" sz="1000" b="0" i="1" smtClean="0">
                                  <a:latin typeface="Cambria Math"/>
                                </a:rPr>
                                <m:t>𝑞</m:t>
                              </m:r>
                            </m:e>
                            <m:sub>
                              <m:r>
                                <a:rPr lang="en-US" sz="1000" b="0" i="1" smtClean="0">
                                  <a:latin typeface="Cambria Math"/>
                                </a:rPr>
                                <m:t>𝑖</m:t>
                              </m:r>
                            </m:sub>
                          </m:sSub>
                        </m:num>
                        <m:den>
                          <m:r>
                            <a:rPr lang="en-US" sz="1000" b="0" i="1" smtClean="0">
                              <a:latin typeface="Cambria Math"/>
                            </a:rPr>
                            <m:t>2</m:t>
                          </m:r>
                        </m:den>
                      </m:f>
                      <m:d>
                        <m:dPr>
                          <m:begChr m:val="["/>
                          <m:endChr m:val="]"/>
                          <m:ctrlPr>
                            <a:rPr lang="en-US" sz="1000" b="0" i="1" smtClean="0">
                              <a:latin typeface="Cambria Math"/>
                            </a:rPr>
                          </m:ctrlPr>
                        </m:dPr>
                        <m:e>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num>
                            <m:den>
                              <m:rad>
                                <m:radPr>
                                  <m:degHide m:val="on"/>
                                  <m:ctrlPr>
                                    <a:rPr lang="en-US" sz="1000" b="0" i="1" smtClean="0">
                                      <a:latin typeface="Cambria Math"/>
                                    </a:rPr>
                                  </m:ctrlPr>
                                </m:radPr>
                                <m:deg/>
                                <m:e>
                                  <m:r>
                                    <a:rPr lang="en-US" sz="1000" b="0" i="1" smtClean="0">
                                      <a:latin typeface="Cambria Math"/>
                                    </a:rPr>
                                    <m:t>𝜋</m:t>
                                  </m:r>
                                </m:e>
                              </m:rad>
                            </m:den>
                          </m:f>
                          <m:d>
                            <m:dPr>
                              <m:ctrlPr>
                                <a:rPr lang="en-US" sz="1000" b="0" i="1" smtClean="0">
                                  <a:latin typeface="Cambria Math"/>
                                </a:rPr>
                              </m:ctrlPr>
                            </m:dPr>
                            <m:e>
                              <m:sSup>
                                <m:sSupPr>
                                  <m:ctrlPr>
                                    <a:rPr lang="en-US" sz="1000" b="0" i="1" smtClean="0">
                                      <a:latin typeface="Cambria Math"/>
                                    </a:rPr>
                                  </m:ctrlPr>
                                </m:sSupPr>
                                <m:e>
                                  <m:r>
                                    <a:rPr lang="en-US" sz="1000" b="0" i="1" smtClean="0">
                                      <a:latin typeface="Cambria Math"/>
                                    </a:rPr>
                                    <m:t>𝑒</m:t>
                                  </m:r>
                                </m:e>
                                <m:sup>
                                  <m:r>
                                    <a:rPr lang="en-US" sz="1000" b="0" i="1" smtClean="0">
                                      <a:latin typeface="Cambria Math"/>
                                    </a:rPr>
                                    <m:t>−</m:t>
                                  </m:r>
                                  <m:sSubSup>
                                    <m:sSubSupPr>
                                      <m:ctrlPr>
                                        <a:rPr lang="en-US" sz="1000" b="0" i="1" smtClean="0">
                                          <a:latin typeface="Cambria Math"/>
                                        </a:rPr>
                                      </m:ctrlPr>
                                    </m:sSubSupPr>
                                    <m:e>
                                      <m:r>
                                        <a:rPr lang="en-US" sz="1000" b="0" i="1" smtClean="0">
                                          <a:latin typeface="Cambria Math"/>
                                        </a:rPr>
                                        <m:t>𝑧</m:t>
                                      </m:r>
                                    </m:e>
                                    <m:sub>
                                      <m:r>
                                        <a:rPr lang="en-US" sz="1000" b="0" i="1" smtClean="0">
                                          <a:latin typeface="Cambria Math"/>
                                        </a:rPr>
                                        <m:t>0</m:t>
                                      </m:r>
                                    </m:sub>
                                    <m:sup>
                                      <m:r>
                                        <a:rPr lang="en-US" sz="1000" b="0" i="1" smtClean="0">
                                          <a:latin typeface="Cambria Math"/>
                                        </a:rPr>
                                        <m:t>2</m:t>
                                      </m:r>
                                    </m:sup>
                                  </m:sSubSup>
                                </m:sup>
                              </m:sSup>
                              <m:r>
                                <a:rPr lang="en-US" sz="1000" b="0" i="1" smtClean="0">
                                  <a:latin typeface="Cambria Math"/>
                                </a:rPr>
                                <m:t>−</m:t>
                              </m:r>
                              <m:sSup>
                                <m:sSupPr>
                                  <m:ctrlPr>
                                    <a:rPr lang="en-US" sz="1000" b="0" i="1" smtClean="0">
                                      <a:latin typeface="Cambria Math"/>
                                    </a:rPr>
                                  </m:ctrlPr>
                                </m:sSupPr>
                                <m:e>
                                  <m:r>
                                    <a:rPr lang="en-US" sz="1000" b="0" i="1" smtClean="0">
                                      <a:latin typeface="Cambria Math"/>
                                    </a:rPr>
                                    <m:t>𝑒</m:t>
                                  </m:r>
                                </m:e>
                                <m:sup>
                                  <m:r>
                                    <a:rPr lang="en-US" sz="1000" b="0" i="1" smtClean="0">
                                      <a:latin typeface="Cambria Math"/>
                                    </a:rPr>
                                    <m:t>−</m:t>
                                  </m:r>
                                  <m:sSubSup>
                                    <m:sSubSupPr>
                                      <m:ctrlPr>
                                        <a:rPr lang="en-US" sz="1000" b="0" i="1" smtClean="0">
                                          <a:latin typeface="Cambria Math"/>
                                        </a:rPr>
                                      </m:ctrlPr>
                                    </m:sSubSupPr>
                                    <m:e>
                                      <m:r>
                                        <a:rPr lang="en-US" sz="1000" b="0" i="1" smtClean="0">
                                          <a:latin typeface="Cambria Math"/>
                                        </a:rPr>
                                        <m:t>𝑧</m:t>
                                      </m:r>
                                    </m:e>
                                    <m:sub>
                                      <m:r>
                                        <a:rPr lang="en-US" sz="1000" b="0" i="1" smtClean="0">
                                          <a:latin typeface="Cambria Math"/>
                                        </a:rPr>
                                        <m:t>1</m:t>
                                      </m:r>
                                    </m:sub>
                                    <m:sup>
                                      <m:r>
                                        <a:rPr lang="en-US" sz="1000" b="0" i="1" smtClean="0">
                                          <a:latin typeface="Cambria Math"/>
                                        </a:rPr>
                                        <m:t>2</m:t>
                                      </m:r>
                                    </m:sup>
                                  </m:sSubSup>
                                </m:sup>
                              </m:sSup>
                            </m:e>
                          </m:d>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d>
                            <m:dPr>
                              <m:ctrlPr>
                                <a:rPr lang="en-US" sz="1000" b="0" i="1" smtClean="0">
                                  <a:latin typeface="Cambria Math"/>
                                </a:rPr>
                              </m:ctrlPr>
                            </m:dPr>
                            <m:e>
                              <m:func>
                                <m:funcPr>
                                  <m:ctrlPr>
                                    <a:rPr lang="en-US" sz="1000" b="0" i="1" smtClean="0">
                                      <a:latin typeface="Cambria Math"/>
                                    </a:rPr>
                                  </m:ctrlPr>
                                </m:funcPr>
                                <m:fName>
                                  <m:r>
                                    <m:rPr>
                                      <m:sty m:val="p"/>
                                    </m:rPr>
                                    <a:rPr lang="en-US" sz="1000" b="0" i="0" smtClean="0">
                                      <a:latin typeface="Cambria Math"/>
                                    </a:rPr>
                                    <m:t>erf</m:t>
                                  </m:r>
                                </m:fName>
                                <m:e>
                                  <m:d>
                                    <m:dPr>
                                      <m:ctrlPr>
                                        <a:rPr lang="en-US" sz="1000" b="0" i="1" smtClean="0">
                                          <a:latin typeface="Cambria Math"/>
                                        </a:rPr>
                                      </m:ctrlPr>
                                    </m:dPr>
                                    <m:e>
                                      <m:sSub>
                                        <m:sSubPr>
                                          <m:ctrlPr>
                                            <a:rPr lang="en-US" sz="1000" b="0" i="1" smtClean="0">
                                              <a:latin typeface="Cambria Math"/>
                                            </a:rPr>
                                          </m:ctrlPr>
                                        </m:sSubPr>
                                        <m:e>
                                          <m:r>
                                            <a:rPr lang="en-US" sz="1000" b="0" i="1" smtClean="0">
                                              <a:latin typeface="Cambria Math"/>
                                            </a:rPr>
                                            <m:t>𝑧</m:t>
                                          </m:r>
                                        </m:e>
                                        <m:sub>
                                          <m:r>
                                            <a:rPr lang="en-US" sz="1000" b="0" i="1" smtClean="0">
                                              <a:latin typeface="Cambria Math"/>
                                            </a:rPr>
                                            <m:t>1</m:t>
                                          </m:r>
                                        </m:sub>
                                      </m:sSub>
                                    </m:e>
                                  </m:d>
                                </m:e>
                              </m:func>
                              <m:r>
                                <a:rPr lang="en-US" sz="1000" b="0" i="1" smtClean="0">
                                  <a:latin typeface="Cambria Math"/>
                                </a:rPr>
                                <m:t>−</m:t>
                              </m:r>
                              <m:r>
                                <m:rPr>
                                  <m:sty m:val="p"/>
                                </m:rPr>
                                <a:rPr lang="en-US" sz="1000" b="0" i="0" smtClean="0">
                                  <a:latin typeface="Cambria Math"/>
                                </a:rPr>
                                <m:t>erf</m:t>
                              </m:r>
                              <m:r>
                                <a:rPr lang="en-US" sz="1000" b="0" i="1" smtClean="0">
                                  <a:latin typeface="Cambria Math"/>
                                </a:rPr>
                                <m:t>(</m:t>
                              </m:r>
                              <m:sSub>
                                <m:sSubPr>
                                  <m:ctrlPr>
                                    <a:rPr lang="en-US" sz="1000" b="0" i="1" smtClean="0">
                                      <a:latin typeface="Cambria Math"/>
                                    </a:rPr>
                                  </m:ctrlPr>
                                </m:sSubPr>
                                <m:e>
                                  <m:r>
                                    <a:rPr lang="en-US" sz="1000" b="0" i="1" smtClean="0">
                                      <a:latin typeface="Cambria Math"/>
                                    </a:rPr>
                                    <m:t>𝑧</m:t>
                                  </m:r>
                                </m:e>
                                <m:sub>
                                  <m:r>
                                    <a:rPr lang="en-US" sz="1000" b="0" i="1" smtClean="0">
                                      <a:latin typeface="Cambria Math"/>
                                    </a:rPr>
                                    <m:t>0</m:t>
                                  </m:r>
                                </m:sub>
                              </m:sSub>
                              <m:r>
                                <a:rPr lang="en-US" sz="1000" b="0" i="1" smtClean="0">
                                  <a:latin typeface="Cambria Math"/>
                                </a:rPr>
                                <m:t>)</m:t>
                              </m:r>
                            </m:e>
                          </m:d>
                        </m:e>
                      </m:d>
                    </m:oMath>
                  </m:oMathPara>
                </a14:m>
                <a:endParaRPr lang="cs-CZ" sz="1000" dirty="0"/>
              </a:p>
            </p:txBody>
          </p:sp>
        </mc:Choice>
        <mc:Fallback xmlns="">
          <p:sp>
            <p:nvSpPr>
              <p:cNvPr id="32" name="TextovéPole 31"/>
              <p:cNvSpPr txBox="1">
                <a:spLocks noRot="1" noChangeAspect="1" noMove="1" noResize="1" noEditPoints="1" noAdjustHandles="1" noChangeArrowheads="1" noChangeShapeType="1" noTextEdit="1"/>
              </p:cNvSpPr>
              <p:nvPr/>
            </p:nvSpPr>
            <p:spPr>
              <a:xfrm>
                <a:off x="5648066" y="4356990"/>
                <a:ext cx="3042243" cy="434799"/>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3" name="TextovéPole 32"/>
              <p:cNvSpPr txBox="1"/>
              <p:nvPr/>
            </p:nvSpPr>
            <p:spPr>
              <a:xfrm>
                <a:off x="6280859" y="4681567"/>
                <a:ext cx="952440" cy="406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a:rPr>
                          </m:ctrlPr>
                        </m:sSubPr>
                        <m:e>
                          <m:r>
                            <m:rPr>
                              <m:sty m:val="p"/>
                            </m:rPr>
                            <a:rPr lang="en-US" sz="1000" b="0" i="0" smtClean="0">
                              <a:latin typeface="Cambria Math"/>
                            </a:rPr>
                            <m:t>z</m:t>
                          </m:r>
                        </m:e>
                        <m:sub>
                          <m:r>
                            <a:rPr lang="en-US" sz="1000" b="0" i="0" smtClean="0">
                              <a:latin typeface="Cambria Math"/>
                            </a:rPr>
                            <m:t>0</m:t>
                          </m:r>
                        </m:sub>
                      </m:sSub>
                      <m:r>
                        <a:rPr lang="en-US" sz="1000" b="0" i="0" smtClean="0">
                          <a:latin typeface="Cambria Math"/>
                        </a:rPr>
                        <m:t>= </m:t>
                      </m:r>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num>
                        <m:den>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den>
                      </m:f>
                    </m:oMath>
                  </m:oMathPara>
                </a14:m>
                <a:endParaRPr lang="cs-CZ" sz="1000" dirty="0"/>
              </a:p>
            </p:txBody>
          </p:sp>
        </mc:Choice>
        <mc:Fallback xmlns="">
          <p:sp>
            <p:nvSpPr>
              <p:cNvPr id="33" name="TextovéPole 32"/>
              <p:cNvSpPr txBox="1">
                <a:spLocks noRot="1" noChangeAspect="1" noMove="1" noResize="1" noEditPoints="1" noAdjustHandles="1" noChangeArrowheads="1" noChangeShapeType="1" noTextEdit="1"/>
              </p:cNvSpPr>
              <p:nvPr/>
            </p:nvSpPr>
            <p:spPr>
              <a:xfrm>
                <a:off x="6280859" y="4681567"/>
                <a:ext cx="952440" cy="406330"/>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4" name="TextovéPole 33"/>
              <p:cNvSpPr txBox="1"/>
              <p:nvPr/>
            </p:nvSpPr>
            <p:spPr>
              <a:xfrm>
                <a:off x="7262256" y="4680541"/>
                <a:ext cx="1319271" cy="407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a:rPr>
                          </m:ctrlPr>
                        </m:sSubPr>
                        <m:e>
                          <m:r>
                            <m:rPr>
                              <m:sty m:val="p"/>
                            </m:rPr>
                            <a:rPr lang="en-US" sz="1000" b="0" i="0" smtClean="0">
                              <a:latin typeface="Cambria Math"/>
                            </a:rPr>
                            <m:t>z</m:t>
                          </m:r>
                        </m:e>
                        <m:sub>
                          <m:r>
                            <a:rPr lang="en-US" sz="1000" b="0" i="0" smtClean="0">
                              <a:latin typeface="Cambria Math"/>
                            </a:rPr>
                            <m:t>1</m:t>
                          </m:r>
                        </m:sub>
                      </m:sSub>
                      <m:r>
                        <a:rPr lang="en-US" sz="1000" b="0" i="0" smtClean="0">
                          <a:latin typeface="Cambria Math"/>
                        </a:rPr>
                        <m:t>= </m:t>
                      </m:r>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r>
                            <m:rPr>
                              <m:sty m:val="p"/>
                            </m:rPr>
                            <a:rPr lang="en-US" sz="1000" b="0" i="0" smtClean="0">
                              <a:latin typeface="Cambria Math"/>
                            </a:rPr>
                            <m:t>Δ</m:t>
                          </m:r>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num>
                        <m:den>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den>
                      </m:f>
                    </m:oMath>
                  </m:oMathPara>
                </a14:m>
                <a:endParaRPr lang="cs-CZ" sz="1000" dirty="0"/>
              </a:p>
            </p:txBody>
          </p:sp>
        </mc:Choice>
        <mc:Fallback xmlns="">
          <p:sp>
            <p:nvSpPr>
              <p:cNvPr id="34" name="TextovéPole 33"/>
              <p:cNvSpPr txBox="1">
                <a:spLocks noRot="1" noChangeAspect="1" noMove="1" noResize="1" noEditPoints="1" noAdjustHandles="1" noChangeArrowheads="1" noChangeShapeType="1" noTextEdit="1"/>
              </p:cNvSpPr>
              <p:nvPr/>
            </p:nvSpPr>
            <p:spPr>
              <a:xfrm>
                <a:off x="7262256" y="4680541"/>
                <a:ext cx="1319271" cy="407356"/>
              </a:xfrm>
              <a:prstGeom prst="rect">
                <a:avLst/>
              </a:prstGeom>
              <a:blipFill rotWithShape="1">
                <a:blip r:embed="rId6"/>
                <a:stretch>
                  <a:fillRect/>
                </a:stretch>
              </a:blipFill>
            </p:spPr>
            <p:txBody>
              <a:bodyPr/>
              <a:lstStyle/>
              <a:p>
                <a:r>
                  <a:rPr lang="cs-CZ">
                    <a:noFill/>
                  </a:rPr>
                  <a:t> </a:t>
                </a:r>
              </a:p>
            </p:txBody>
          </p:sp>
        </mc:Fallback>
      </mc:AlternateContent>
      <p:cxnSp>
        <p:nvCxnSpPr>
          <p:cNvPr id="13" name="Přímá spojnice se šipkou 12"/>
          <p:cNvCxnSpPr/>
          <p:nvPr/>
        </p:nvCxnSpPr>
        <p:spPr>
          <a:xfrm flipV="1">
            <a:off x="698400" y="4803998"/>
            <a:ext cx="0" cy="249366"/>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698400" y="5053364"/>
            <a:ext cx="4637179" cy="0"/>
          </a:xfrm>
          <a:prstGeom prst="line">
            <a:avLst/>
          </a:prstGeom>
          <a:ln w="19050" cap="rnd">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ovéPole 50"/>
              <p:cNvSpPr txBox="1"/>
              <p:nvPr/>
            </p:nvSpPr>
            <p:spPr>
              <a:xfrm>
                <a:off x="5278403" y="3858291"/>
                <a:ext cx="3781570" cy="553998"/>
              </a:xfrm>
              <a:prstGeom prst="rect">
                <a:avLst/>
              </a:prstGeom>
              <a:noFill/>
            </p:spPr>
            <p:txBody>
              <a:bodyPr wrap="square" rtlCol="0">
                <a:spAutoFit/>
              </a:bodyPr>
              <a:lstStyle/>
              <a:p>
                <a:pPr algn="ctr"/>
                <a:r>
                  <a:rPr lang="en-US" sz="1000" dirty="0" smtClean="0"/>
                  <a:t>Assuming a bi-</a:t>
                </a:r>
                <a:r>
                  <a:rPr lang="en-US" sz="1000" dirty="0" err="1"/>
                  <a:t>M</a:t>
                </a:r>
                <a:r>
                  <a:rPr lang="en-US" sz="1000" dirty="0" err="1" smtClean="0"/>
                  <a:t>awellian</a:t>
                </a:r>
                <a:r>
                  <a:rPr lang="en-US" sz="1000" dirty="0" smtClean="0"/>
                  <a:t> VDF of incoming ions, SWE Faraday </a:t>
                </a:r>
                <a:r>
                  <a:rPr lang="en-US" sz="1000" dirty="0"/>
                  <a:t>cup collector current can be expressed as a function </a:t>
                </a:r>
                <a:r>
                  <a:rPr lang="en-US" sz="1000" dirty="0" smtClean="0"/>
                  <a:t>of </a:t>
                </a:r>
                <a:r>
                  <a:rPr lang="en-US" sz="1000" dirty="0"/>
                  <a:t>its collecting area </a:t>
                </a:r>
                <a14:m>
                  <m:oMath xmlns:m="http://schemas.openxmlformats.org/officeDocument/2006/math">
                    <m:r>
                      <a:rPr lang="en-US" sz="1000" i="1">
                        <a:latin typeface="Cambria Math"/>
                      </a:rPr>
                      <m:t>𝐴</m:t>
                    </m:r>
                  </m:oMath>
                </a14:m>
                <a:r>
                  <a:rPr lang="en-US" sz="1000" dirty="0" smtClean="0"/>
                  <a:t> and </a:t>
                </a:r>
                <a:r>
                  <a:rPr lang="en-US" sz="1000" dirty="0"/>
                  <a:t>the location of the energy </a:t>
                </a:r>
                <a:r>
                  <a:rPr lang="en-US" sz="1000" dirty="0" smtClean="0"/>
                  <a:t>window </a:t>
                </a:r>
                <a14:m>
                  <m:oMath xmlns:m="http://schemas.openxmlformats.org/officeDocument/2006/math">
                    <m:d>
                      <m:dPr>
                        <m:begChr m:val="["/>
                        <m:endChr m:val="]"/>
                        <m:ctrlPr>
                          <a:rPr lang="en-US" sz="1000" b="0" i="1" smtClean="0">
                            <a:latin typeface="Cambria Math"/>
                          </a:rPr>
                        </m:ctrlPr>
                      </m:dPr>
                      <m:e>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r>
                          <m:rPr>
                            <m:sty m:val="p"/>
                          </m:rPr>
                          <a:rPr lang="en-US" sz="1000" b="0" i="0" smtClean="0">
                            <a:latin typeface="Cambria Math"/>
                          </a:rPr>
                          <m:t>Δ</m:t>
                        </m:r>
                        <m:r>
                          <a:rPr lang="en-US" sz="1000" b="0" i="1" smtClean="0">
                            <a:latin typeface="Cambria Math"/>
                          </a:rPr>
                          <m:t>𝑉</m:t>
                        </m:r>
                      </m:e>
                    </m:d>
                  </m:oMath>
                </a14:m>
                <a:r>
                  <a:rPr lang="en-US" sz="1000" dirty="0" smtClean="0"/>
                  <a:t>:</a:t>
                </a:r>
                <a:endParaRPr lang="en-US" sz="1000" dirty="0"/>
              </a:p>
            </p:txBody>
          </p:sp>
        </mc:Choice>
        <mc:Fallback xmlns="">
          <p:sp>
            <p:nvSpPr>
              <p:cNvPr id="51" name="TextovéPole 50"/>
              <p:cNvSpPr txBox="1">
                <a:spLocks noRot="1" noChangeAspect="1" noMove="1" noResize="1" noEditPoints="1" noAdjustHandles="1" noChangeArrowheads="1" noChangeShapeType="1" noTextEdit="1"/>
              </p:cNvSpPr>
              <p:nvPr/>
            </p:nvSpPr>
            <p:spPr>
              <a:xfrm>
                <a:off x="5278403" y="3858291"/>
                <a:ext cx="3781570" cy="553998"/>
              </a:xfrm>
              <a:prstGeom prst="rect">
                <a:avLst/>
              </a:prstGeom>
              <a:blipFill rotWithShape="1">
                <a:blip r:embed="rId7"/>
                <a:stretch>
                  <a:fillRect b="-5495"/>
                </a:stretch>
              </a:blipFill>
            </p:spPr>
            <p:txBody>
              <a:bodyPr/>
              <a:lstStyle/>
              <a:p>
                <a:r>
                  <a:rPr lang="cs-CZ">
                    <a:noFill/>
                  </a:rPr>
                  <a:t> </a:t>
                </a:r>
              </a:p>
            </p:txBody>
          </p:sp>
        </mc:Fallback>
      </mc:AlternateContent>
      <p:sp>
        <p:nvSpPr>
          <p:cNvPr id="24" name="TextovéPole 23"/>
          <p:cNvSpPr txBox="1"/>
          <p:nvPr/>
        </p:nvSpPr>
        <p:spPr>
          <a:xfrm>
            <a:off x="360000" y="121334"/>
            <a:ext cx="7884408" cy="400095"/>
          </a:xfrm>
          <a:prstGeom prst="rect">
            <a:avLst/>
          </a:prstGeom>
          <a:noFill/>
        </p:spPr>
        <p:txBody>
          <a:bodyPr wrap="square" lIns="91426" tIns="45713" rIns="91426" bIns="45713" rtlCol="0">
            <a:spAutoFit/>
          </a:bodyPr>
          <a:lstStyle/>
          <a:p>
            <a:r>
              <a:rPr lang="en-US" sz="2000" b="1" dirty="0" smtClean="0">
                <a:solidFill>
                  <a:schemeClr val="tx2"/>
                </a:solidFill>
                <a:cs typeface="Calibri" panose="020F0502020204030204" pitchFamily="34" charset="0"/>
              </a:rPr>
              <a:t>Case study</a:t>
            </a:r>
            <a:endParaRPr lang="cs-CZ" sz="2000" b="1" dirty="0">
              <a:solidFill>
                <a:schemeClr val="tx2"/>
              </a:solidFill>
              <a:cs typeface="Calibri" panose="020F0502020204030204" pitchFamily="34" charset="0"/>
            </a:endParaRPr>
          </a:p>
        </p:txBody>
      </p:sp>
      <p:cxnSp>
        <p:nvCxnSpPr>
          <p:cNvPr id="29" name="Přímá spojnice 28"/>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35" name="Ovál 34"/>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sp>
        <p:nvSpPr>
          <p:cNvPr id="2" name="Obdélník 1"/>
          <p:cNvSpPr/>
          <p:nvPr/>
        </p:nvSpPr>
        <p:spPr>
          <a:xfrm>
            <a:off x="3331834" y="1319135"/>
            <a:ext cx="1858516" cy="3093154"/>
          </a:xfrm>
          <a:prstGeom prst="rect">
            <a:avLst/>
          </a:prstGeom>
        </p:spPr>
        <p:txBody>
          <a:bodyPr wrap="square">
            <a:spAutoFit/>
          </a:bodyPr>
          <a:lstStyle/>
          <a:p>
            <a:pPr algn="ctr"/>
            <a:r>
              <a:rPr lang="en-US" sz="1300" dirty="0"/>
              <a:t>To verify whether these variations are real, we prepared a case study and visually inspected the measured ion spectra and the fitted proton and alpha spectra for different azimuthal angles and various measurement times. The proton and alpha populations were </a:t>
            </a:r>
            <a:r>
              <a:rPr lang="en-US" sz="1300" dirty="0" smtClean="0"/>
              <a:t>usually clearly </a:t>
            </a:r>
            <a:r>
              <a:rPr lang="en-US" sz="1300" dirty="0"/>
              <a:t>separated in </a:t>
            </a:r>
            <a:r>
              <a:rPr lang="en-US" sz="1300" dirty="0" smtClean="0"/>
              <a:t>the measured </a:t>
            </a:r>
            <a:r>
              <a:rPr lang="en-US" sz="1300" dirty="0"/>
              <a:t>ion spectra. </a:t>
            </a:r>
            <a:endParaRPr lang="cs-CZ" sz="1300" dirty="0"/>
          </a:p>
        </p:txBody>
      </p:sp>
      <p:sp>
        <p:nvSpPr>
          <p:cNvPr id="42" name="TextovéPole 41"/>
          <p:cNvSpPr txBox="1"/>
          <p:nvPr/>
        </p:nvSpPr>
        <p:spPr>
          <a:xfrm>
            <a:off x="392345" y="576000"/>
            <a:ext cx="1286525" cy="246221"/>
          </a:xfrm>
          <a:prstGeom prst="rect">
            <a:avLst/>
          </a:prstGeom>
          <a:noFill/>
        </p:spPr>
        <p:txBody>
          <a:bodyPr wrap="square" rtlCol="0">
            <a:spAutoFit/>
          </a:bodyPr>
          <a:lstStyle/>
          <a:p>
            <a:pPr algn="ctr"/>
            <a:r>
              <a:rPr lang="en-US" sz="1000" b="1" dirty="0"/>
              <a:t>i</a:t>
            </a:r>
            <a:r>
              <a:rPr lang="en-US" sz="1000" b="1" dirty="0" smtClean="0"/>
              <a:t>nitial velocity drop</a:t>
            </a:r>
            <a:endParaRPr lang="cs-CZ" sz="1000" b="1" dirty="0"/>
          </a:p>
        </p:txBody>
      </p:sp>
      <p:sp>
        <p:nvSpPr>
          <p:cNvPr id="43" name="TextovéPole 42"/>
          <p:cNvSpPr txBox="1"/>
          <p:nvPr/>
        </p:nvSpPr>
        <p:spPr>
          <a:xfrm>
            <a:off x="1558800" y="576000"/>
            <a:ext cx="992483" cy="246221"/>
          </a:xfrm>
          <a:prstGeom prst="rect">
            <a:avLst/>
          </a:prstGeom>
          <a:noFill/>
        </p:spPr>
        <p:txBody>
          <a:bodyPr wrap="square" rtlCol="0">
            <a:spAutoFit/>
          </a:bodyPr>
          <a:lstStyle/>
          <a:p>
            <a:pPr algn="ctr"/>
            <a:r>
              <a:rPr lang="en-US" sz="1000" b="1" dirty="0"/>
              <a:t>v</a:t>
            </a:r>
            <a:r>
              <a:rPr lang="en-US" sz="1000" b="1" dirty="0" smtClean="0"/>
              <a:t>elocity bend</a:t>
            </a:r>
            <a:endParaRPr lang="cs-CZ" sz="1000" b="1" dirty="0"/>
          </a:p>
        </p:txBody>
      </p:sp>
      <p:cxnSp>
        <p:nvCxnSpPr>
          <p:cNvPr id="44" name="Přímá spojnice se šipkou 43"/>
          <p:cNvCxnSpPr>
            <a:stCxn id="45" idx="2"/>
          </p:cNvCxnSpPr>
          <p:nvPr/>
        </p:nvCxnSpPr>
        <p:spPr>
          <a:xfrm flipH="1">
            <a:off x="2980800" y="822221"/>
            <a:ext cx="51976" cy="200622"/>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ovéPole 44"/>
          <p:cNvSpPr txBox="1"/>
          <p:nvPr/>
        </p:nvSpPr>
        <p:spPr>
          <a:xfrm>
            <a:off x="2448000" y="576000"/>
            <a:ext cx="1169551" cy="246221"/>
          </a:xfrm>
          <a:prstGeom prst="rect">
            <a:avLst/>
          </a:prstGeom>
          <a:noFill/>
        </p:spPr>
        <p:txBody>
          <a:bodyPr wrap="square" rtlCol="0">
            <a:spAutoFit/>
          </a:bodyPr>
          <a:lstStyle/>
          <a:p>
            <a:pPr algn="ctr"/>
            <a:r>
              <a:rPr lang="en-US" sz="1000" b="1" dirty="0" smtClean="0"/>
              <a:t>CRR termination</a:t>
            </a:r>
            <a:endParaRPr lang="cs-CZ" sz="1000" b="1" dirty="0"/>
          </a:p>
        </p:txBody>
      </p:sp>
      <p:cxnSp>
        <p:nvCxnSpPr>
          <p:cNvPr id="46" name="Přímá spojnice se šipkou 45"/>
          <p:cNvCxnSpPr>
            <a:stCxn id="43" idx="2"/>
          </p:cNvCxnSpPr>
          <p:nvPr/>
        </p:nvCxnSpPr>
        <p:spPr>
          <a:xfrm>
            <a:off x="2055042" y="822221"/>
            <a:ext cx="3362"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Přímá spojnice se šipkou 46"/>
          <p:cNvCxnSpPr>
            <a:stCxn id="42" idx="2"/>
          </p:cNvCxnSpPr>
          <p:nvPr/>
        </p:nvCxnSpPr>
        <p:spPr>
          <a:xfrm>
            <a:off x="1035608" y="822221"/>
            <a:ext cx="288000"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8509000" y="4851400"/>
            <a:ext cx="1270000" cy="127000"/>
          </a:xfrm>
          <a:prstGeom prst="rect">
            <a:avLst/>
          </a:prstGeom>
          <a:noFill/>
        </p:spPr>
        <p:txBody>
          <a:bodyPr vert="horz" rtlCol="0">
            <a:spAutoFit/>
          </a:bodyPr>
          <a:lstStyle/>
          <a:p>
            <a:endParaRPr lang="cs-CZ"/>
          </a:p>
        </p:txBody>
      </p:sp>
      <p:sp>
        <p:nvSpPr>
          <p:cNvPr id="9" name="TextovéPole 8"/>
          <p:cNvSpPr txBox="1"/>
          <p:nvPr/>
        </p:nvSpPr>
        <p:spPr>
          <a:xfrm>
            <a:off x="8509000" y="4851400"/>
            <a:ext cx="1270000" cy="127000"/>
          </a:xfrm>
          <a:prstGeom prst="rect">
            <a:avLst/>
          </a:prstGeom>
          <a:noFill/>
        </p:spPr>
        <p:txBody>
          <a:bodyPr vert="horz" rtlCol="0">
            <a:spAutoFit/>
          </a:bodyPr>
          <a:lstStyle/>
          <a:p>
            <a:endParaRPr lang="cs-CZ"/>
          </a:p>
        </p:txBody>
      </p:sp>
      <p:sp>
        <p:nvSpPr>
          <p:cNvPr id="14" name="TextovéPole 13"/>
          <p:cNvSpPr txBox="1"/>
          <p:nvPr/>
        </p:nvSpPr>
        <p:spPr>
          <a:xfrm>
            <a:off x="8509000" y="4851400"/>
            <a:ext cx="1270000" cy="127000"/>
          </a:xfrm>
          <a:prstGeom prst="rect">
            <a:avLst/>
          </a:prstGeom>
          <a:noFill/>
        </p:spPr>
        <p:txBody>
          <a:bodyPr vert="horz" rtlCol="0">
            <a:spAutoFit/>
          </a:bodyPr>
          <a:lstStyle/>
          <a:p>
            <a:endParaRPr lang="cs-CZ"/>
          </a:p>
        </p:txBody>
      </p:sp>
      <p:sp>
        <p:nvSpPr>
          <p:cNvPr id="49" name="TextovéPole 48"/>
          <p:cNvSpPr txBox="1"/>
          <p:nvPr/>
        </p:nvSpPr>
        <p:spPr>
          <a:xfrm>
            <a:off x="8509000" y="4851400"/>
            <a:ext cx="1270000" cy="127000"/>
          </a:xfrm>
          <a:prstGeom prst="rect">
            <a:avLst/>
          </a:prstGeom>
          <a:noFill/>
        </p:spPr>
        <p:txBody>
          <a:bodyPr vert="horz" rtlCol="0">
            <a:spAutoFit/>
          </a:bodyPr>
          <a:lstStyle/>
          <a:p>
            <a:endParaRPr lang="cs-CZ"/>
          </a:p>
        </p:txBody>
      </p:sp>
      <p:sp>
        <p:nvSpPr>
          <p:cNvPr id="54" name="TextovéPole 53"/>
          <p:cNvSpPr txBox="1"/>
          <p:nvPr/>
        </p:nvSpPr>
        <p:spPr>
          <a:xfrm>
            <a:off x="8509000" y="4851400"/>
            <a:ext cx="1270000" cy="127000"/>
          </a:xfrm>
          <a:prstGeom prst="rect">
            <a:avLst/>
          </a:prstGeom>
          <a:noFill/>
        </p:spPr>
        <p:txBody>
          <a:bodyPr vert="horz" rtlCol="0">
            <a:spAutoFit/>
          </a:bodyPr>
          <a:lstStyle/>
          <a:p>
            <a:endParaRPr lang="cs-CZ"/>
          </a:p>
        </p:txBody>
      </p:sp>
      <p:sp>
        <p:nvSpPr>
          <p:cNvPr id="58" name="TextovéPole 57"/>
          <p:cNvSpPr txBox="1"/>
          <p:nvPr/>
        </p:nvSpPr>
        <p:spPr>
          <a:xfrm>
            <a:off x="8509000" y="4851400"/>
            <a:ext cx="1270000" cy="127000"/>
          </a:xfrm>
          <a:prstGeom prst="rect">
            <a:avLst/>
          </a:prstGeom>
          <a:noFill/>
        </p:spPr>
        <p:txBody>
          <a:bodyPr vert="horz" rtlCol="0">
            <a:spAutoFit/>
          </a:bodyPr>
          <a:lstStyle/>
          <a:p>
            <a:endParaRPr lang="cs-CZ"/>
          </a:p>
        </p:txBody>
      </p:sp>
      <p:sp>
        <p:nvSpPr>
          <p:cNvPr id="60"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1" name="progressBar"/>
          <p:cNvSpPr/>
          <p:nvPr/>
        </p:nvSpPr>
        <p:spPr>
          <a:xfrm>
            <a:off x="0" y="0"/>
            <a:ext cx="4156364"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TextovéPole 61"/>
          <p:cNvSpPr txBox="1"/>
          <p:nvPr/>
        </p:nvSpPr>
        <p:spPr>
          <a:xfrm>
            <a:off x="8509000" y="4851400"/>
            <a:ext cx="1270000" cy="127000"/>
          </a:xfrm>
          <a:prstGeom prst="rect">
            <a:avLst/>
          </a:prstGeom>
          <a:noFill/>
        </p:spPr>
        <p:txBody>
          <a:bodyPr vert="horz" rtlCol="0">
            <a:spAutoFit/>
          </a:bodyPr>
          <a:lstStyle/>
          <a:p>
            <a:endParaRPr lang="cs-CZ"/>
          </a:p>
        </p:txBody>
      </p:sp>
      <p:sp>
        <p:nvSpPr>
          <p:cNvPr id="63"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10</a:t>
            </a:r>
            <a:endParaRPr lang="cs-CZ" sz="1300" b="1">
              <a:solidFill>
                <a:srgbClr val="FFFFFF"/>
              </a:solidFill>
            </a:endParaRPr>
          </a:p>
        </p:txBody>
      </p:sp>
    </p:spTree>
    <p:extLst>
      <p:ext uri="{BB962C8B-B14F-4D97-AF65-F5344CB8AC3E}">
        <p14:creationId xmlns:p14="http://schemas.microsoft.com/office/powerpoint/2010/main" val="389345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91393" y="819015"/>
            <a:ext cx="3552606" cy="28420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00" y="630000"/>
            <a:ext cx="3240000" cy="451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Přímá spojnice 31"/>
          <p:cNvCxnSpPr/>
          <p:nvPr/>
        </p:nvCxnSpPr>
        <p:spPr>
          <a:xfrm>
            <a:off x="1443600" y="843558"/>
            <a:ext cx="0" cy="4032448"/>
          </a:xfrm>
          <a:prstGeom prst="line">
            <a:avLst/>
          </a:prstGeom>
          <a:ln w="19050" cap="rnd">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3" name="Obdélník 32"/>
          <p:cNvSpPr/>
          <p:nvPr/>
        </p:nvSpPr>
        <p:spPr>
          <a:xfrm>
            <a:off x="5278403" y="697364"/>
            <a:ext cx="3781570" cy="4356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00" b="1" dirty="0"/>
          </a:p>
        </p:txBody>
      </p:sp>
      <p:sp>
        <p:nvSpPr>
          <p:cNvPr id="34" name="TextovéPole 33"/>
          <p:cNvSpPr txBox="1"/>
          <p:nvPr/>
        </p:nvSpPr>
        <p:spPr>
          <a:xfrm>
            <a:off x="5278403" y="697364"/>
            <a:ext cx="3781570" cy="292388"/>
          </a:xfrm>
          <a:prstGeom prst="rect">
            <a:avLst/>
          </a:prstGeom>
          <a:noFill/>
        </p:spPr>
        <p:txBody>
          <a:bodyPr wrap="square" rtlCol="0">
            <a:spAutoFit/>
          </a:bodyPr>
          <a:lstStyle/>
          <a:p>
            <a:pPr algn="ctr"/>
            <a:r>
              <a:rPr lang="en-US" sz="1300" dirty="0" smtClean="0"/>
              <a:t>Ion energy spectra for different azimuthal angles:</a:t>
            </a:r>
            <a:endParaRPr lang="en-US" sz="1300" dirty="0"/>
          </a:p>
        </p:txBody>
      </p:sp>
      <p:sp>
        <p:nvSpPr>
          <p:cNvPr id="35" name="TextovéPole 34"/>
          <p:cNvSpPr txBox="1"/>
          <p:nvPr/>
        </p:nvSpPr>
        <p:spPr>
          <a:xfrm rot="16200000">
            <a:off x="4165546" y="2102609"/>
            <a:ext cx="2518102" cy="292388"/>
          </a:xfrm>
          <a:prstGeom prst="rect">
            <a:avLst/>
          </a:prstGeom>
          <a:noFill/>
        </p:spPr>
        <p:txBody>
          <a:bodyPr wrap="square" rtlCol="0">
            <a:spAutoFit/>
          </a:bodyPr>
          <a:lstStyle/>
          <a:p>
            <a:pPr algn="ctr"/>
            <a:r>
              <a:rPr lang="en-US" sz="1300" dirty="0" smtClean="0"/>
              <a:t>Collector current [</a:t>
            </a:r>
            <a:r>
              <a:rPr lang="en-US" sz="1300" dirty="0" err="1" smtClean="0"/>
              <a:t>pA</a:t>
            </a:r>
            <a:r>
              <a:rPr lang="en-US" sz="1300" dirty="0" smtClean="0"/>
              <a:t>]</a:t>
            </a:r>
            <a:endParaRPr lang="en-US" sz="1300" dirty="0"/>
          </a:p>
        </p:txBody>
      </p:sp>
      <p:sp>
        <p:nvSpPr>
          <p:cNvPr id="36" name="TextovéPole 35"/>
          <p:cNvSpPr txBox="1"/>
          <p:nvPr/>
        </p:nvSpPr>
        <p:spPr>
          <a:xfrm>
            <a:off x="5724128" y="3579862"/>
            <a:ext cx="3240360" cy="292388"/>
          </a:xfrm>
          <a:prstGeom prst="rect">
            <a:avLst/>
          </a:prstGeom>
          <a:noFill/>
        </p:spPr>
        <p:txBody>
          <a:bodyPr wrap="square" rtlCol="0">
            <a:spAutoFit/>
          </a:bodyPr>
          <a:lstStyle/>
          <a:p>
            <a:pPr algn="ctr"/>
            <a:r>
              <a:rPr lang="en-US" sz="1300" dirty="0" smtClean="0"/>
              <a:t>Energy/charge [V]</a:t>
            </a:r>
            <a:endParaRPr lang="en-US" sz="1300" dirty="0"/>
          </a:p>
        </p:txBody>
      </p:sp>
      <p:cxnSp>
        <p:nvCxnSpPr>
          <p:cNvPr id="40" name="Přímá spojnice se šipkou 39"/>
          <p:cNvCxnSpPr/>
          <p:nvPr/>
        </p:nvCxnSpPr>
        <p:spPr>
          <a:xfrm flipV="1">
            <a:off x="1444294" y="4803998"/>
            <a:ext cx="0" cy="249366"/>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1444294" y="5053364"/>
            <a:ext cx="3891285" cy="0"/>
          </a:xfrm>
          <a:prstGeom prst="line">
            <a:avLst/>
          </a:prstGeom>
          <a:ln w="1905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360000" y="121334"/>
            <a:ext cx="7884408" cy="400095"/>
          </a:xfrm>
          <a:prstGeom prst="rect">
            <a:avLst/>
          </a:prstGeom>
          <a:noFill/>
        </p:spPr>
        <p:txBody>
          <a:bodyPr wrap="square" lIns="91426" tIns="45713" rIns="91426" bIns="45713" rtlCol="0">
            <a:spAutoFit/>
          </a:bodyPr>
          <a:lstStyle/>
          <a:p>
            <a:r>
              <a:rPr lang="en-US" sz="2000" b="1" dirty="0" smtClean="0">
                <a:solidFill>
                  <a:schemeClr val="tx2"/>
                </a:solidFill>
                <a:cs typeface="Calibri" panose="020F0502020204030204" pitchFamily="34" charset="0"/>
              </a:rPr>
              <a:t>Case study</a:t>
            </a:r>
            <a:endParaRPr lang="cs-CZ" sz="2000" b="1" dirty="0">
              <a:solidFill>
                <a:schemeClr val="tx2"/>
              </a:solidFill>
              <a:cs typeface="Calibri" panose="020F0502020204030204" pitchFamily="34" charset="0"/>
            </a:endParaRPr>
          </a:p>
        </p:txBody>
      </p:sp>
      <p:cxnSp>
        <p:nvCxnSpPr>
          <p:cNvPr id="19" name="Přímá spojnice 18"/>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20" name="Ovál 19"/>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sp>
        <p:nvSpPr>
          <p:cNvPr id="23" name="Obdélník 22"/>
          <p:cNvSpPr/>
          <p:nvPr/>
        </p:nvSpPr>
        <p:spPr>
          <a:xfrm>
            <a:off x="5857552" y="2838653"/>
            <a:ext cx="144016" cy="675630"/>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p:cNvSpPr/>
          <p:nvPr/>
        </p:nvSpPr>
        <p:spPr>
          <a:xfrm>
            <a:off x="6658901" y="2859781"/>
            <a:ext cx="144016" cy="654501"/>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p:cNvSpPr/>
          <p:nvPr/>
        </p:nvSpPr>
        <p:spPr>
          <a:xfrm>
            <a:off x="7452320" y="2931790"/>
            <a:ext cx="128860" cy="582492"/>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Obdélník 42"/>
          <p:cNvSpPr/>
          <p:nvPr/>
        </p:nvSpPr>
        <p:spPr>
          <a:xfrm>
            <a:off x="7524328" y="1923678"/>
            <a:ext cx="144016" cy="725381"/>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Obdélník 43"/>
          <p:cNvSpPr/>
          <p:nvPr/>
        </p:nvSpPr>
        <p:spPr>
          <a:xfrm>
            <a:off x="8352000" y="1923677"/>
            <a:ext cx="144016" cy="725381"/>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5" name="Obdélník 44"/>
          <p:cNvSpPr/>
          <p:nvPr/>
        </p:nvSpPr>
        <p:spPr>
          <a:xfrm>
            <a:off x="6696000" y="1923678"/>
            <a:ext cx="144016" cy="725381"/>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Obdélník 46"/>
          <p:cNvSpPr/>
          <p:nvPr/>
        </p:nvSpPr>
        <p:spPr>
          <a:xfrm>
            <a:off x="3331834" y="1319135"/>
            <a:ext cx="1858516" cy="2092881"/>
          </a:xfrm>
          <a:prstGeom prst="rect">
            <a:avLst/>
          </a:prstGeom>
        </p:spPr>
        <p:txBody>
          <a:bodyPr wrap="square">
            <a:spAutoFit/>
          </a:bodyPr>
          <a:lstStyle/>
          <a:p>
            <a:pPr algn="ctr"/>
            <a:r>
              <a:rPr lang="en-US" sz="1300" dirty="0"/>
              <a:t>In the fast stream, the proton beam </a:t>
            </a:r>
            <a:r>
              <a:rPr lang="en-US" sz="1300" dirty="0" smtClean="0"/>
              <a:t>signatures are </a:t>
            </a:r>
            <a:r>
              <a:rPr lang="en-US" sz="1300" dirty="0"/>
              <a:t>observed at higher </a:t>
            </a:r>
            <a:r>
              <a:rPr lang="en-US" sz="1300" dirty="0" smtClean="0"/>
              <a:t>energy/charge </a:t>
            </a:r>
            <a:r>
              <a:rPr lang="en-US" sz="1300" dirty="0"/>
              <a:t>ratios (marked with blue background). However, the data processing did not distinguish the proton beam population</a:t>
            </a:r>
            <a:r>
              <a:rPr lang="en-US" sz="1300" dirty="0" smtClean="0"/>
              <a:t>.</a:t>
            </a:r>
            <a:endParaRPr lang="cs-CZ" sz="1300" dirty="0"/>
          </a:p>
        </p:txBody>
      </p:sp>
      <p:sp>
        <p:nvSpPr>
          <p:cNvPr id="48" name="TextovéPole 47"/>
          <p:cNvSpPr txBox="1"/>
          <p:nvPr/>
        </p:nvSpPr>
        <p:spPr>
          <a:xfrm>
            <a:off x="392345" y="576000"/>
            <a:ext cx="1286525" cy="246221"/>
          </a:xfrm>
          <a:prstGeom prst="rect">
            <a:avLst/>
          </a:prstGeom>
          <a:noFill/>
        </p:spPr>
        <p:txBody>
          <a:bodyPr wrap="square" rtlCol="0">
            <a:spAutoFit/>
          </a:bodyPr>
          <a:lstStyle/>
          <a:p>
            <a:pPr algn="ctr"/>
            <a:r>
              <a:rPr lang="en-US" sz="1000" b="1" dirty="0"/>
              <a:t>i</a:t>
            </a:r>
            <a:r>
              <a:rPr lang="en-US" sz="1000" b="1" dirty="0" smtClean="0"/>
              <a:t>nitial velocity drop</a:t>
            </a:r>
            <a:endParaRPr lang="cs-CZ" sz="1000" b="1" dirty="0"/>
          </a:p>
        </p:txBody>
      </p:sp>
      <p:sp>
        <p:nvSpPr>
          <p:cNvPr id="49" name="TextovéPole 48"/>
          <p:cNvSpPr txBox="1"/>
          <p:nvPr/>
        </p:nvSpPr>
        <p:spPr>
          <a:xfrm>
            <a:off x="1558800" y="576000"/>
            <a:ext cx="992483" cy="246221"/>
          </a:xfrm>
          <a:prstGeom prst="rect">
            <a:avLst/>
          </a:prstGeom>
          <a:noFill/>
        </p:spPr>
        <p:txBody>
          <a:bodyPr wrap="square" rtlCol="0">
            <a:spAutoFit/>
          </a:bodyPr>
          <a:lstStyle/>
          <a:p>
            <a:pPr algn="ctr"/>
            <a:r>
              <a:rPr lang="en-US" sz="1000" b="1" dirty="0"/>
              <a:t>v</a:t>
            </a:r>
            <a:r>
              <a:rPr lang="en-US" sz="1000" b="1" dirty="0" smtClean="0"/>
              <a:t>elocity bend</a:t>
            </a:r>
            <a:endParaRPr lang="cs-CZ" sz="1000" b="1" dirty="0"/>
          </a:p>
        </p:txBody>
      </p:sp>
      <p:cxnSp>
        <p:nvCxnSpPr>
          <p:cNvPr id="50" name="Přímá spojnice se šipkou 49"/>
          <p:cNvCxnSpPr>
            <a:stCxn id="51" idx="2"/>
          </p:cNvCxnSpPr>
          <p:nvPr/>
        </p:nvCxnSpPr>
        <p:spPr>
          <a:xfrm flipH="1">
            <a:off x="2980800" y="822221"/>
            <a:ext cx="51976" cy="200622"/>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ovéPole 50"/>
          <p:cNvSpPr txBox="1"/>
          <p:nvPr/>
        </p:nvSpPr>
        <p:spPr>
          <a:xfrm>
            <a:off x="2448000" y="576000"/>
            <a:ext cx="1169551" cy="246221"/>
          </a:xfrm>
          <a:prstGeom prst="rect">
            <a:avLst/>
          </a:prstGeom>
          <a:noFill/>
        </p:spPr>
        <p:txBody>
          <a:bodyPr wrap="square" rtlCol="0">
            <a:spAutoFit/>
          </a:bodyPr>
          <a:lstStyle/>
          <a:p>
            <a:pPr algn="ctr"/>
            <a:r>
              <a:rPr lang="en-US" sz="1000" b="1" dirty="0" smtClean="0"/>
              <a:t>CRR termination</a:t>
            </a:r>
            <a:endParaRPr lang="cs-CZ" sz="1000" b="1" dirty="0"/>
          </a:p>
        </p:txBody>
      </p:sp>
      <p:cxnSp>
        <p:nvCxnSpPr>
          <p:cNvPr id="52" name="Přímá spojnice se šipkou 51"/>
          <p:cNvCxnSpPr>
            <a:stCxn id="49" idx="2"/>
          </p:cNvCxnSpPr>
          <p:nvPr/>
        </p:nvCxnSpPr>
        <p:spPr>
          <a:xfrm>
            <a:off x="2055042" y="822221"/>
            <a:ext cx="3362"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Přímá spojnice se šipkou 52"/>
          <p:cNvCxnSpPr>
            <a:stCxn id="48" idx="2"/>
          </p:cNvCxnSpPr>
          <p:nvPr/>
        </p:nvCxnSpPr>
        <p:spPr>
          <a:xfrm>
            <a:off x="1035608" y="822221"/>
            <a:ext cx="288000"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3" name="progressBar"/>
          <p:cNvSpPr/>
          <p:nvPr/>
        </p:nvSpPr>
        <p:spPr>
          <a:xfrm>
            <a:off x="0" y="0"/>
            <a:ext cx="4572000"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5"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11</a:t>
            </a:r>
            <a:endParaRPr lang="cs-CZ" sz="1300" b="1">
              <a:solidFill>
                <a:srgbClr val="FFFFFF"/>
              </a:solidFill>
            </a:endParaRPr>
          </a:p>
        </p:txBody>
      </p:sp>
      <mc:AlternateContent xmlns:mc="http://schemas.openxmlformats.org/markup-compatibility/2006" xmlns:a14="http://schemas.microsoft.com/office/drawing/2010/main">
        <mc:Choice Requires="a14">
          <p:sp>
            <p:nvSpPr>
              <p:cNvPr id="46" name="TextovéPole 45"/>
              <p:cNvSpPr txBox="1"/>
              <p:nvPr/>
            </p:nvSpPr>
            <p:spPr>
              <a:xfrm>
                <a:off x="5648066" y="4356990"/>
                <a:ext cx="3042243" cy="434799"/>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sz="1000" b="0" i="1" smtClean="0">
                          <a:latin typeface="Cambria Math"/>
                        </a:rPr>
                        <m:t>𝐼</m:t>
                      </m:r>
                      <m:r>
                        <a:rPr lang="en-US" sz="1000" b="0" i="1" smtClean="0">
                          <a:latin typeface="Cambria Math"/>
                        </a:rPr>
                        <m:t>=</m:t>
                      </m:r>
                      <m:f>
                        <m:fPr>
                          <m:ctrlPr>
                            <a:rPr lang="en-US" sz="1000" b="0" i="1" smtClean="0">
                              <a:latin typeface="Cambria Math"/>
                            </a:rPr>
                          </m:ctrlPr>
                        </m:fPr>
                        <m:num>
                          <m:r>
                            <a:rPr lang="en-US" sz="1000" b="0" i="1" smtClean="0">
                              <a:latin typeface="Cambria Math"/>
                            </a:rPr>
                            <m:t>𝐴𝑛</m:t>
                          </m:r>
                          <m:sSub>
                            <m:sSubPr>
                              <m:ctrlPr>
                                <a:rPr lang="en-US" sz="1000" b="0" i="1" smtClean="0">
                                  <a:latin typeface="Cambria Math"/>
                                </a:rPr>
                              </m:ctrlPr>
                            </m:sSubPr>
                            <m:e>
                              <m:r>
                                <a:rPr lang="en-US" sz="1000" b="0" i="1" smtClean="0">
                                  <a:latin typeface="Cambria Math"/>
                                </a:rPr>
                                <m:t>𝑞</m:t>
                              </m:r>
                            </m:e>
                            <m:sub>
                              <m:r>
                                <a:rPr lang="en-US" sz="1000" b="0" i="1" smtClean="0">
                                  <a:latin typeface="Cambria Math"/>
                                </a:rPr>
                                <m:t>𝑖</m:t>
                              </m:r>
                            </m:sub>
                          </m:sSub>
                        </m:num>
                        <m:den>
                          <m:r>
                            <a:rPr lang="en-US" sz="1000" b="0" i="1" smtClean="0">
                              <a:latin typeface="Cambria Math"/>
                            </a:rPr>
                            <m:t>2</m:t>
                          </m:r>
                        </m:den>
                      </m:f>
                      <m:d>
                        <m:dPr>
                          <m:begChr m:val="["/>
                          <m:endChr m:val="]"/>
                          <m:ctrlPr>
                            <a:rPr lang="en-US" sz="1000" b="0" i="1" smtClean="0">
                              <a:latin typeface="Cambria Math"/>
                            </a:rPr>
                          </m:ctrlPr>
                        </m:dPr>
                        <m:e>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num>
                            <m:den>
                              <m:rad>
                                <m:radPr>
                                  <m:degHide m:val="on"/>
                                  <m:ctrlPr>
                                    <a:rPr lang="en-US" sz="1000" b="0" i="1" smtClean="0">
                                      <a:latin typeface="Cambria Math"/>
                                    </a:rPr>
                                  </m:ctrlPr>
                                </m:radPr>
                                <m:deg/>
                                <m:e>
                                  <m:r>
                                    <a:rPr lang="en-US" sz="1000" b="0" i="1" smtClean="0">
                                      <a:latin typeface="Cambria Math"/>
                                    </a:rPr>
                                    <m:t>𝜋</m:t>
                                  </m:r>
                                </m:e>
                              </m:rad>
                            </m:den>
                          </m:f>
                          <m:d>
                            <m:dPr>
                              <m:ctrlPr>
                                <a:rPr lang="en-US" sz="1000" b="0" i="1" smtClean="0">
                                  <a:latin typeface="Cambria Math"/>
                                </a:rPr>
                              </m:ctrlPr>
                            </m:dPr>
                            <m:e>
                              <m:sSup>
                                <m:sSupPr>
                                  <m:ctrlPr>
                                    <a:rPr lang="en-US" sz="1000" b="0" i="1" smtClean="0">
                                      <a:latin typeface="Cambria Math"/>
                                    </a:rPr>
                                  </m:ctrlPr>
                                </m:sSupPr>
                                <m:e>
                                  <m:r>
                                    <a:rPr lang="en-US" sz="1000" b="0" i="1" smtClean="0">
                                      <a:latin typeface="Cambria Math"/>
                                    </a:rPr>
                                    <m:t>𝑒</m:t>
                                  </m:r>
                                </m:e>
                                <m:sup>
                                  <m:r>
                                    <a:rPr lang="en-US" sz="1000" b="0" i="1" smtClean="0">
                                      <a:latin typeface="Cambria Math"/>
                                    </a:rPr>
                                    <m:t>−</m:t>
                                  </m:r>
                                  <m:sSubSup>
                                    <m:sSubSupPr>
                                      <m:ctrlPr>
                                        <a:rPr lang="en-US" sz="1000" b="0" i="1" smtClean="0">
                                          <a:latin typeface="Cambria Math"/>
                                        </a:rPr>
                                      </m:ctrlPr>
                                    </m:sSubSupPr>
                                    <m:e>
                                      <m:r>
                                        <a:rPr lang="en-US" sz="1000" b="0" i="1" smtClean="0">
                                          <a:latin typeface="Cambria Math"/>
                                        </a:rPr>
                                        <m:t>𝑧</m:t>
                                      </m:r>
                                    </m:e>
                                    <m:sub>
                                      <m:r>
                                        <a:rPr lang="en-US" sz="1000" b="0" i="1" smtClean="0">
                                          <a:latin typeface="Cambria Math"/>
                                        </a:rPr>
                                        <m:t>0</m:t>
                                      </m:r>
                                    </m:sub>
                                    <m:sup>
                                      <m:r>
                                        <a:rPr lang="en-US" sz="1000" b="0" i="1" smtClean="0">
                                          <a:latin typeface="Cambria Math"/>
                                        </a:rPr>
                                        <m:t>2</m:t>
                                      </m:r>
                                    </m:sup>
                                  </m:sSubSup>
                                </m:sup>
                              </m:sSup>
                              <m:r>
                                <a:rPr lang="en-US" sz="1000" b="0" i="1" smtClean="0">
                                  <a:latin typeface="Cambria Math"/>
                                </a:rPr>
                                <m:t>−</m:t>
                              </m:r>
                              <m:sSup>
                                <m:sSupPr>
                                  <m:ctrlPr>
                                    <a:rPr lang="en-US" sz="1000" b="0" i="1" smtClean="0">
                                      <a:latin typeface="Cambria Math"/>
                                    </a:rPr>
                                  </m:ctrlPr>
                                </m:sSupPr>
                                <m:e>
                                  <m:r>
                                    <a:rPr lang="en-US" sz="1000" b="0" i="1" smtClean="0">
                                      <a:latin typeface="Cambria Math"/>
                                    </a:rPr>
                                    <m:t>𝑒</m:t>
                                  </m:r>
                                </m:e>
                                <m:sup>
                                  <m:r>
                                    <a:rPr lang="en-US" sz="1000" b="0" i="1" smtClean="0">
                                      <a:latin typeface="Cambria Math"/>
                                    </a:rPr>
                                    <m:t>−</m:t>
                                  </m:r>
                                  <m:sSubSup>
                                    <m:sSubSupPr>
                                      <m:ctrlPr>
                                        <a:rPr lang="en-US" sz="1000" b="0" i="1" smtClean="0">
                                          <a:latin typeface="Cambria Math"/>
                                        </a:rPr>
                                      </m:ctrlPr>
                                    </m:sSubSupPr>
                                    <m:e>
                                      <m:r>
                                        <a:rPr lang="en-US" sz="1000" b="0" i="1" smtClean="0">
                                          <a:latin typeface="Cambria Math"/>
                                        </a:rPr>
                                        <m:t>𝑧</m:t>
                                      </m:r>
                                    </m:e>
                                    <m:sub>
                                      <m:r>
                                        <a:rPr lang="en-US" sz="1000" b="0" i="1" smtClean="0">
                                          <a:latin typeface="Cambria Math"/>
                                        </a:rPr>
                                        <m:t>1</m:t>
                                      </m:r>
                                    </m:sub>
                                    <m:sup>
                                      <m:r>
                                        <a:rPr lang="en-US" sz="1000" b="0" i="1" smtClean="0">
                                          <a:latin typeface="Cambria Math"/>
                                        </a:rPr>
                                        <m:t>2</m:t>
                                      </m:r>
                                    </m:sup>
                                  </m:sSubSup>
                                </m:sup>
                              </m:sSup>
                            </m:e>
                          </m:d>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d>
                            <m:dPr>
                              <m:ctrlPr>
                                <a:rPr lang="en-US" sz="1000" b="0" i="1" smtClean="0">
                                  <a:latin typeface="Cambria Math"/>
                                </a:rPr>
                              </m:ctrlPr>
                            </m:dPr>
                            <m:e>
                              <m:func>
                                <m:funcPr>
                                  <m:ctrlPr>
                                    <a:rPr lang="en-US" sz="1000" b="0" i="1" smtClean="0">
                                      <a:latin typeface="Cambria Math"/>
                                    </a:rPr>
                                  </m:ctrlPr>
                                </m:funcPr>
                                <m:fName>
                                  <m:r>
                                    <m:rPr>
                                      <m:sty m:val="p"/>
                                    </m:rPr>
                                    <a:rPr lang="en-US" sz="1000" b="0" i="0" smtClean="0">
                                      <a:latin typeface="Cambria Math"/>
                                    </a:rPr>
                                    <m:t>erf</m:t>
                                  </m:r>
                                </m:fName>
                                <m:e>
                                  <m:d>
                                    <m:dPr>
                                      <m:ctrlPr>
                                        <a:rPr lang="en-US" sz="1000" b="0" i="1" smtClean="0">
                                          <a:latin typeface="Cambria Math"/>
                                        </a:rPr>
                                      </m:ctrlPr>
                                    </m:dPr>
                                    <m:e>
                                      <m:sSub>
                                        <m:sSubPr>
                                          <m:ctrlPr>
                                            <a:rPr lang="en-US" sz="1000" b="0" i="1" smtClean="0">
                                              <a:latin typeface="Cambria Math"/>
                                            </a:rPr>
                                          </m:ctrlPr>
                                        </m:sSubPr>
                                        <m:e>
                                          <m:r>
                                            <a:rPr lang="en-US" sz="1000" b="0" i="1" smtClean="0">
                                              <a:latin typeface="Cambria Math"/>
                                            </a:rPr>
                                            <m:t>𝑧</m:t>
                                          </m:r>
                                        </m:e>
                                        <m:sub>
                                          <m:r>
                                            <a:rPr lang="en-US" sz="1000" b="0" i="1" smtClean="0">
                                              <a:latin typeface="Cambria Math"/>
                                            </a:rPr>
                                            <m:t>1</m:t>
                                          </m:r>
                                        </m:sub>
                                      </m:sSub>
                                    </m:e>
                                  </m:d>
                                </m:e>
                              </m:func>
                              <m:r>
                                <a:rPr lang="en-US" sz="1000" b="0" i="1" smtClean="0">
                                  <a:latin typeface="Cambria Math"/>
                                </a:rPr>
                                <m:t>−</m:t>
                              </m:r>
                              <m:r>
                                <m:rPr>
                                  <m:sty m:val="p"/>
                                </m:rPr>
                                <a:rPr lang="en-US" sz="1000" b="0" i="0" smtClean="0">
                                  <a:latin typeface="Cambria Math"/>
                                </a:rPr>
                                <m:t>erf</m:t>
                              </m:r>
                              <m:r>
                                <a:rPr lang="en-US" sz="1000" b="0" i="1" smtClean="0">
                                  <a:latin typeface="Cambria Math"/>
                                </a:rPr>
                                <m:t>(</m:t>
                              </m:r>
                              <m:sSub>
                                <m:sSubPr>
                                  <m:ctrlPr>
                                    <a:rPr lang="en-US" sz="1000" b="0" i="1" smtClean="0">
                                      <a:latin typeface="Cambria Math"/>
                                    </a:rPr>
                                  </m:ctrlPr>
                                </m:sSubPr>
                                <m:e>
                                  <m:r>
                                    <a:rPr lang="en-US" sz="1000" b="0" i="1" smtClean="0">
                                      <a:latin typeface="Cambria Math"/>
                                    </a:rPr>
                                    <m:t>𝑧</m:t>
                                  </m:r>
                                </m:e>
                                <m:sub>
                                  <m:r>
                                    <a:rPr lang="en-US" sz="1000" b="0" i="1" smtClean="0">
                                      <a:latin typeface="Cambria Math"/>
                                    </a:rPr>
                                    <m:t>0</m:t>
                                  </m:r>
                                </m:sub>
                              </m:sSub>
                              <m:r>
                                <a:rPr lang="en-US" sz="1000" b="0" i="1" smtClean="0">
                                  <a:latin typeface="Cambria Math"/>
                                </a:rPr>
                                <m:t>)</m:t>
                              </m:r>
                            </m:e>
                          </m:d>
                        </m:e>
                      </m:d>
                    </m:oMath>
                  </m:oMathPara>
                </a14:m>
                <a:endParaRPr lang="cs-CZ" sz="1000" dirty="0"/>
              </a:p>
            </p:txBody>
          </p:sp>
        </mc:Choice>
        <mc:Fallback xmlns="">
          <p:sp>
            <p:nvSpPr>
              <p:cNvPr id="46" name="TextovéPole 45"/>
              <p:cNvSpPr txBox="1">
                <a:spLocks noRot="1" noChangeAspect="1" noMove="1" noResize="1" noEditPoints="1" noAdjustHandles="1" noChangeArrowheads="1" noChangeShapeType="1" noTextEdit="1"/>
              </p:cNvSpPr>
              <p:nvPr/>
            </p:nvSpPr>
            <p:spPr>
              <a:xfrm>
                <a:off x="5648066" y="4356990"/>
                <a:ext cx="3042243" cy="434799"/>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4" name="TextovéPole 53"/>
              <p:cNvSpPr txBox="1"/>
              <p:nvPr/>
            </p:nvSpPr>
            <p:spPr>
              <a:xfrm>
                <a:off x="6280859" y="4681567"/>
                <a:ext cx="952440" cy="406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a:rPr>
                          </m:ctrlPr>
                        </m:sSubPr>
                        <m:e>
                          <m:r>
                            <m:rPr>
                              <m:sty m:val="p"/>
                            </m:rPr>
                            <a:rPr lang="en-US" sz="1000" b="0" i="0" smtClean="0">
                              <a:latin typeface="Cambria Math"/>
                            </a:rPr>
                            <m:t>z</m:t>
                          </m:r>
                        </m:e>
                        <m:sub>
                          <m:r>
                            <a:rPr lang="en-US" sz="1000" b="0" i="0" smtClean="0">
                              <a:latin typeface="Cambria Math"/>
                            </a:rPr>
                            <m:t>0</m:t>
                          </m:r>
                        </m:sub>
                      </m:sSub>
                      <m:r>
                        <a:rPr lang="en-US" sz="1000" b="0" i="0" smtClean="0">
                          <a:latin typeface="Cambria Math"/>
                        </a:rPr>
                        <m:t>= </m:t>
                      </m:r>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num>
                        <m:den>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den>
                      </m:f>
                    </m:oMath>
                  </m:oMathPara>
                </a14:m>
                <a:endParaRPr lang="cs-CZ" sz="1000" dirty="0"/>
              </a:p>
            </p:txBody>
          </p:sp>
        </mc:Choice>
        <mc:Fallback xmlns="">
          <p:sp>
            <p:nvSpPr>
              <p:cNvPr id="54" name="TextovéPole 53"/>
              <p:cNvSpPr txBox="1">
                <a:spLocks noRot="1" noChangeAspect="1" noMove="1" noResize="1" noEditPoints="1" noAdjustHandles="1" noChangeArrowheads="1" noChangeShapeType="1" noTextEdit="1"/>
              </p:cNvSpPr>
              <p:nvPr/>
            </p:nvSpPr>
            <p:spPr>
              <a:xfrm>
                <a:off x="6280859" y="4681567"/>
                <a:ext cx="952440" cy="406330"/>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5" name="TextovéPole 54"/>
              <p:cNvSpPr txBox="1"/>
              <p:nvPr/>
            </p:nvSpPr>
            <p:spPr>
              <a:xfrm>
                <a:off x="7262256" y="4680541"/>
                <a:ext cx="1319271" cy="407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a:rPr>
                          </m:ctrlPr>
                        </m:sSubPr>
                        <m:e>
                          <m:r>
                            <m:rPr>
                              <m:sty m:val="p"/>
                            </m:rPr>
                            <a:rPr lang="en-US" sz="1000" b="0" i="0" smtClean="0">
                              <a:latin typeface="Cambria Math"/>
                            </a:rPr>
                            <m:t>z</m:t>
                          </m:r>
                        </m:e>
                        <m:sub>
                          <m:r>
                            <a:rPr lang="en-US" sz="1000" b="0" i="0" smtClean="0">
                              <a:latin typeface="Cambria Math"/>
                            </a:rPr>
                            <m:t>1</m:t>
                          </m:r>
                        </m:sub>
                      </m:sSub>
                      <m:r>
                        <a:rPr lang="en-US" sz="1000" b="0" i="0" smtClean="0">
                          <a:latin typeface="Cambria Math"/>
                        </a:rPr>
                        <m:t>= </m:t>
                      </m:r>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r>
                            <m:rPr>
                              <m:sty m:val="p"/>
                            </m:rPr>
                            <a:rPr lang="en-US" sz="1000" b="0" i="0" smtClean="0">
                              <a:latin typeface="Cambria Math"/>
                            </a:rPr>
                            <m:t>Δ</m:t>
                          </m:r>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num>
                        <m:den>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den>
                      </m:f>
                    </m:oMath>
                  </m:oMathPara>
                </a14:m>
                <a:endParaRPr lang="cs-CZ" sz="1000" dirty="0"/>
              </a:p>
            </p:txBody>
          </p:sp>
        </mc:Choice>
        <mc:Fallback xmlns="">
          <p:sp>
            <p:nvSpPr>
              <p:cNvPr id="55" name="TextovéPole 54"/>
              <p:cNvSpPr txBox="1">
                <a:spLocks noRot="1" noChangeAspect="1" noMove="1" noResize="1" noEditPoints="1" noAdjustHandles="1" noChangeArrowheads="1" noChangeShapeType="1" noTextEdit="1"/>
              </p:cNvSpPr>
              <p:nvPr/>
            </p:nvSpPr>
            <p:spPr>
              <a:xfrm>
                <a:off x="7262256" y="4680541"/>
                <a:ext cx="1319271" cy="407356"/>
              </a:xfrm>
              <a:prstGeom prst="rect">
                <a:avLst/>
              </a:prstGeom>
              <a:blipFill rotWithShape="1">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7" name="TextovéPole 56"/>
              <p:cNvSpPr txBox="1"/>
              <p:nvPr/>
            </p:nvSpPr>
            <p:spPr>
              <a:xfrm>
                <a:off x="5278403" y="3858291"/>
                <a:ext cx="3781570" cy="553998"/>
              </a:xfrm>
              <a:prstGeom prst="rect">
                <a:avLst/>
              </a:prstGeom>
              <a:noFill/>
            </p:spPr>
            <p:txBody>
              <a:bodyPr wrap="square" rtlCol="0">
                <a:spAutoFit/>
              </a:bodyPr>
              <a:lstStyle/>
              <a:p>
                <a:pPr algn="ctr"/>
                <a:r>
                  <a:rPr lang="en-US" sz="1000" dirty="0" smtClean="0"/>
                  <a:t>Assuming a bi-</a:t>
                </a:r>
                <a:r>
                  <a:rPr lang="en-US" sz="1000" dirty="0" err="1"/>
                  <a:t>M</a:t>
                </a:r>
                <a:r>
                  <a:rPr lang="en-US" sz="1000" dirty="0" err="1" smtClean="0"/>
                  <a:t>awellian</a:t>
                </a:r>
                <a:r>
                  <a:rPr lang="en-US" sz="1000" dirty="0" smtClean="0"/>
                  <a:t> VDF of incoming ions, SWE Faraday </a:t>
                </a:r>
                <a:r>
                  <a:rPr lang="en-US" sz="1000" dirty="0"/>
                  <a:t>cup collector current can be expressed as a function </a:t>
                </a:r>
                <a:r>
                  <a:rPr lang="en-US" sz="1000" dirty="0" smtClean="0"/>
                  <a:t>of </a:t>
                </a:r>
                <a:r>
                  <a:rPr lang="en-US" sz="1000" dirty="0"/>
                  <a:t>its collecting area </a:t>
                </a:r>
                <a14:m>
                  <m:oMath xmlns:m="http://schemas.openxmlformats.org/officeDocument/2006/math">
                    <m:r>
                      <a:rPr lang="en-US" sz="1000" i="1">
                        <a:latin typeface="Cambria Math"/>
                      </a:rPr>
                      <m:t>𝐴</m:t>
                    </m:r>
                  </m:oMath>
                </a14:m>
                <a:r>
                  <a:rPr lang="en-US" sz="1000" dirty="0" smtClean="0"/>
                  <a:t> and </a:t>
                </a:r>
                <a:r>
                  <a:rPr lang="en-US" sz="1000" dirty="0"/>
                  <a:t>the location of the energy </a:t>
                </a:r>
                <a:r>
                  <a:rPr lang="en-US" sz="1000" dirty="0" smtClean="0"/>
                  <a:t>window </a:t>
                </a:r>
                <a14:m>
                  <m:oMath xmlns:m="http://schemas.openxmlformats.org/officeDocument/2006/math">
                    <m:d>
                      <m:dPr>
                        <m:begChr m:val="["/>
                        <m:endChr m:val="]"/>
                        <m:ctrlPr>
                          <a:rPr lang="en-US" sz="1000" b="0" i="1" smtClean="0">
                            <a:latin typeface="Cambria Math"/>
                          </a:rPr>
                        </m:ctrlPr>
                      </m:dPr>
                      <m:e>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r>
                          <m:rPr>
                            <m:sty m:val="p"/>
                          </m:rPr>
                          <a:rPr lang="en-US" sz="1000" b="0" i="0" smtClean="0">
                            <a:latin typeface="Cambria Math"/>
                          </a:rPr>
                          <m:t>Δ</m:t>
                        </m:r>
                        <m:r>
                          <a:rPr lang="en-US" sz="1000" b="0" i="1" smtClean="0">
                            <a:latin typeface="Cambria Math"/>
                          </a:rPr>
                          <m:t>𝑉</m:t>
                        </m:r>
                      </m:e>
                    </m:d>
                  </m:oMath>
                </a14:m>
                <a:r>
                  <a:rPr lang="en-US" sz="1000" dirty="0" smtClean="0"/>
                  <a:t>:</a:t>
                </a:r>
                <a:endParaRPr lang="en-US" sz="1000" dirty="0"/>
              </a:p>
            </p:txBody>
          </p:sp>
        </mc:Choice>
        <mc:Fallback xmlns="">
          <p:sp>
            <p:nvSpPr>
              <p:cNvPr id="57" name="TextovéPole 56"/>
              <p:cNvSpPr txBox="1">
                <a:spLocks noRot="1" noChangeAspect="1" noMove="1" noResize="1" noEditPoints="1" noAdjustHandles="1" noChangeArrowheads="1" noChangeShapeType="1" noTextEdit="1"/>
              </p:cNvSpPr>
              <p:nvPr/>
            </p:nvSpPr>
            <p:spPr>
              <a:xfrm>
                <a:off x="5278403" y="3858291"/>
                <a:ext cx="3781570" cy="553998"/>
              </a:xfrm>
              <a:prstGeom prst="rect">
                <a:avLst/>
              </a:prstGeom>
              <a:blipFill rotWithShape="1">
                <a:blip r:embed="rId7"/>
                <a:stretch>
                  <a:fillRect b="-5495"/>
                </a:stretch>
              </a:blipFill>
            </p:spPr>
            <p:txBody>
              <a:bodyPr/>
              <a:lstStyle/>
              <a:p>
                <a:r>
                  <a:rPr lang="cs-CZ">
                    <a:noFill/>
                  </a:rPr>
                  <a:t> </a:t>
                </a:r>
              </a:p>
            </p:txBody>
          </p:sp>
        </mc:Fallback>
      </mc:AlternateContent>
    </p:spTree>
    <p:extLst>
      <p:ext uri="{BB962C8B-B14F-4D97-AF65-F5344CB8AC3E}">
        <p14:creationId xmlns:p14="http://schemas.microsoft.com/office/powerpoint/2010/main" val="383999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91393" y="819015"/>
            <a:ext cx="3552605" cy="284208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00" y="630000"/>
            <a:ext cx="3240000" cy="451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5" name="Přímá spojnice 44"/>
          <p:cNvCxnSpPr/>
          <p:nvPr/>
        </p:nvCxnSpPr>
        <p:spPr>
          <a:xfrm>
            <a:off x="1620000" y="843558"/>
            <a:ext cx="0" cy="4032448"/>
          </a:xfrm>
          <a:prstGeom prst="line">
            <a:avLst/>
          </a:prstGeom>
          <a:ln w="19050" cap="rnd">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46" name="Obdélník 45"/>
          <p:cNvSpPr/>
          <p:nvPr/>
        </p:nvSpPr>
        <p:spPr>
          <a:xfrm>
            <a:off x="5278403" y="697364"/>
            <a:ext cx="3781570" cy="4356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00" b="1" dirty="0"/>
          </a:p>
        </p:txBody>
      </p:sp>
      <p:sp>
        <p:nvSpPr>
          <p:cNvPr id="47" name="TextovéPole 46"/>
          <p:cNvSpPr txBox="1"/>
          <p:nvPr/>
        </p:nvSpPr>
        <p:spPr>
          <a:xfrm>
            <a:off x="5278403" y="697364"/>
            <a:ext cx="3781570" cy="292388"/>
          </a:xfrm>
          <a:prstGeom prst="rect">
            <a:avLst/>
          </a:prstGeom>
          <a:noFill/>
        </p:spPr>
        <p:txBody>
          <a:bodyPr wrap="square" rtlCol="0">
            <a:spAutoFit/>
          </a:bodyPr>
          <a:lstStyle/>
          <a:p>
            <a:pPr algn="ctr"/>
            <a:r>
              <a:rPr lang="en-US" sz="1300" dirty="0" smtClean="0"/>
              <a:t>Ion energy spectra for different azimuthal angles:</a:t>
            </a:r>
            <a:endParaRPr lang="en-US" sz="1300" dirty="0"/>
          </a:p>
        </p:txBody>
      </p:sp>
      <p:sp>
        <p:nvSpPr>
          <p:cNvPr id="48" name="TextovéPole 47"/>
          <p:cNvSpPr txBox="1"/>
          <p:nvPr/>
        </p:nvSpPr>
        <p:spPr>
          <a:xfrm rot="16200000">
            <a:off x="4165546" y="2102609"/>
            <a:ext cx="2518102" cy="292388"/>
          </a:xfrm>
          <a:prstGeom prst="rect">
            <a:avLst/>
          </a:prstGeom>
          <a:noFill/>
        </p:spPr>
        <p:txBody>
          <a:bodyPr wrap="square" rtlCol="0">
            <a:spAutoFit/>
          </a:bodyPr>
          <a:lstStyle/>
          <a:p>
            <a:pPr algn="ctr"/>
            <a:r>
              <a:rPr lang="en-US" sz="1300" dirty="0" smtClean="0"/>
              <a:t>Collector current [</a:t>
            </a:r>
            <a:r>
              <a:rPr lang="en-US" sz="1300" dirty="0" err="1" smtClean="0"/>
              <a:t>pA</a:t>
            </a:r>
            <a:r>
              <a:rPr lang="en-US" sz="1300" dirty="0" smtClean="0"/>
              <a:t>]</a:t>
            </a:r>
            <a:endParaRPr lang="en-US" sz="1300" dirty="0"/>
          </a:p>
        </p:txBody>
      </p:sp>
      <p:sp>
        <p:nvSpPr>
          <p:cNvPr id="49" name="TextovéPole 48"/>
          <p:cNvSpPr txBox="1"/>
          <p:nvPr/>
        </p:nvSpPr>
        <p:spPr>
          <a:xfrm>
            <a:off x="5724128" y="3579862"/>
            <a:ext cx="3240360" cy="292388"/>
          </a:xfrm>
          <a:prstGeom prst="rect">
            <a:avLst/>
          </a:prstGeom>
          <a:noFill/>
        </p:spPr>
        <p:txBody>
          <a:bodyPr wrap="square" rtlCol="0">
            <a:spAutoFit/>
          </a:bodyPr>
          <a:lstStyle/>
          <a:p>
            <a:pPr algn="ctr"/>
            <a:r>
              <a:rPr lang="en-US" sz="1300" dirty="0" smtClean="0"/>
              <a:t>Energy/charge [V]</a:t>
            </a:r>
            <a:endParaRPr lang="en-US" sz="1300" dirty="0"/>
          </a:p>
        </p:txBody>
      </p:sp>
      <p:cxnSp>
        <p:nvCxnSpPr>
          <p:cNvPr id="53" name="Přímá spojnice se šipkou 52"/>
          <p:cNvCxnSpPr/>
          <p:nvPr/>
        </p:nvCxnSpPr>
        <p:spPr>
          <a:xfrm flipV="1">
            <a:off x="1620000" y="4803998"/>
            <a:ext cx="0" cy="249366"/>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a:off x="1620000" y="5053364"/>
            <a:ext cx="3715579" cy="0"/>
          </a:xfrm>
          <a:prstGeom prst="line">
            <a:avLst/>
          </a:prstGeom>
          <a:ln w="1905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360000" y="121334"/>
            <a:ext cx="7884408" cy="400095"/>
          </a:xfrm>
          <a:prstGeom prst="rect">
            <a:avLst/>
          </a:prstGeom>
          <a:noFill/>
        </p:spPr>
        <p:txBody>
          <a:bodyPr wrap="square" lIns="91426" tIns="45713" rIns="91426" bIns="45713" rtlCol="0">
            <a:spAutoFit/>
          </a:bodyPr>
          <a:lstStyle/>
          <a:p>
            <a:r>
              <a:rPr lang="en-US" sz="2000" b="1" dirty="0" smtClean="0">
                <a:solidFill>
                  <a:schemeClr val="tx2"/>
                </a:solidFill>
                <a:cs typeface="Calibri" panose="020F0502020204030204" pitchFamily="34" charset="0"/>
              </a:rPr>
              <a:t>Case study</a:t>
            </a:r>
            <a:endParaRPr lang="cs-CZ" sz="2000" b="1" dirty="0">
              <a:solidFill>
                <a:schemeClr val="tx2"/>
              </a:solidFill>
              <a:cs typeface="Calibri" panose="020F0502020204030204" pitchFamily="34" charset="0"/>
            </a:endParaRPr>
          </a:p>
        </p:txBody>
      </p:sp>
      <p:cxnSp>
        <p:nvCxnSpPr>
          <p:cNvPr id="19" name="Přímá spojnice 18"/>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20" name="Ovál 19"/>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sp>
        <p:nvSpPr>
          <p:cNvPr id="21" name="Obdélník 20"/>
          <p:cNvSpPr/>
          <p:nvPr/>
        </p:nvSpPr>
        <p:spPr>
          <a:xfrm>
            <a:off x="3331834" y="1319135"/>
            <a:ext cx="1858516" cy="892552"/>
          </a:xfrm>
          <a:prstGeom prst="rect">
            <a:avLst/>
          </a:prstGeom>
        </p:spPr>
        <p:txBody>
          <a:bodyPr wrap="square">
            <a:spAutoFit/>
          </a:bodyPr>
          <a:lstStyle/>
          <a:p>
            <a:pPr algn="ctr"/>
            <a:r>
              <a:rPr lang="en-US" sz="1300" dirty="0" smtClean="0"/>
              <a:t>As </a:t>
            </a:r>
            <a:r>
              <a:rPr lang="en-US" sz="1300" dirty="0"/>
              <a:t>the proton velocity decreases, the proton </a:t>
            </a:r>
            <a:r>
              <a:rPr lang="en-US" sz="1300" dirty="0" smtClean="0"/>
              <a:t>beam </a:t>
            </a:r>
            <a:r>
              <a:rPr lang="en-US" sz="1300" dirty="0"/>
              <a:t>gradually disappear</a:t>
            </a:r>
            <a:r>
              <a:rPr lang="en-US" sz="1300" dirty="0" smtClean="0"/>
              <a:t>.</a:t>
            </a:r>
            <a:endParaRPr lang="cs-CZ" sz="1300" dirty="0"/>
          </a:p>
        </p:txBody>
      </p:sp>
      <p:sp>
        <p:nvSpPr>
          <p:cNvPr id="22" name="TextovéPole 21"/>
          <p:cNvSpPr txBox="1"/>
          <p:nvPr/>
        </p:nvSpPr>
        <p:spPr>
          <a:xfrm>
            <a:off x="392345" y="576000"/>
            <a:ext cx="1286525" cy="246221"/>
          </a:xfrm>
          <a:prstGeom prst="rect">
            <a:avLst/>
          </a:prstGeom>
          <a:noFill/>
        </p:spPr>
        <p:txBody>
          <a:bodyPr wrap="square" rtlCol="0">
            <a:spAutoFit/>
          </a:bodyPr>
          <a:lstStyle/>
          <a:p>
            <a:pPr algn="ctr"/>
            <a:r>
              <a:rPr lang="en-US" sz="1000" b="1" dirty="0"/>
              <a:t>i</a:t>
            </a:r>
            <a:r>
              <a:rPr lang="en-US" sz="1000" b="1" dirty="0" smtClean="0"/>
              <a:t>nitial velocity drop</a:t>
            </a:r>
            <a:endParaRPr lang="cs-CZ" sz="1000" b="1" dirty="0"/>
          </a:p>
        </p:txBody>
      </p:sp>
      <p:sp>
        <p:nvSpPr>
          <p:cNvPr id="23" name="TextovéPole 22"/>
          <p:cNvSpPr txBox="1"/>
          <p:nvPr/>
        </p:nvSpPr>
        <p:spPr>
          <a:xfrm>
            <a:off x="1558800" y="576000"/>
            <a:ext cx="992483" cy="246221"/>
          </a:xfrm>
          <a:prstGeom prst="rect">
            <a:avLst/>
          </a:prstGeom>
          <a:noFill/>
        </p:spPr>
        <p:txBody>
          <a:bodyPr wrap="square" rtlCol="0">
            <a:spAutoFit/>
          </a:bodyPr>
          <a:lstStyle/>
          <a:p>
            <a:pPr algn="ctr"/>
            <a:r>
              <a:rPr lang="en-US" sz="1000" b="1" dirty="0"/>
              <a:t>v</a:t>
            </a:r>
            <a:r>
              <a:rPr lang="en-US" sz="1000" b="1" dirty="0" smtClean="0"/>
              <a:t>elocity bend</a:t>
            </a:r>
            <a:endParaRPr lang="cs-CZ" sz="1000" b="1" dirty="0"/>
          </a:p>
        </p:txBody>
      </p:sp>
      <p:cxnSp>
        <p:nvCxnSpPr>
          <p:cNvPr id="24" name="Přímá spojnice se šipkou 23"/>
          <p:cNvCxnSpPr>
            <a:stCxn id="25" idx="2"/>
          </p:cNvCxnSpPr>
          <p:nvPr/>
        </p:nvCxnSpPr>
        <p:spPr>
          <a:xfrm flipH="1">
            <a:off x="2980800" y="822221"/>
            <a:ext cx="51976" cy="200622"/>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2448000" y="576000"/>
            <a:ext cx="1169551" cy="246221"/>
          </a:xfrm>
          <a:prstGeom prst="rect">
            <a:avLst/>
          </a:prstGeom>
          <a:noFill/>
        </p:spPr>
        <p:txBody>
          <a:bodyPr wrap="square" rtlCol="0">
            <a:spAutoFit/>
          </a:bodyPr>
          <a:lstStyle/>
          <a:p>
            <a:pPr algn="ctr"/>
            <a:r>
              <a:rPr lang="en-US" sz="1000" b="1" dirty="0" smtClean="0"/>
              <a:t>CRR termination</a:t>
            </a:r>
            <a:endParaRPr lang="cs-CZ" sz="1000" b="1" dirty="0"/>
          </a:p>
        </p:txBody>
      </p:sp>
      <p:cxnSp>
        <p:nvCxnSpPr>
          <p:cNvPr id="26" name="Přímá spojnice se šipkou 25"/>
          <p:cNvCxnSpPr>
            <a:stCxn id="23" idx="2"/>
          </p:cNvCxnSpPr>
          <p:nvPr/>
        </p:nvCxnSpPr>
        <p:spPr>
          <a:xfrm>
            <a:off x="2055042" y="822221"/>
            <a:ext cx="3362"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a:stCxn id="22" idx="2"/>
          </p:cNvCxnSpPr>
          <p:nvPr/>
        </p:nvCxnSpPr>
        <p:spPr>
          <a:xfrm>
            <a:off x="1035608" y="822221"/>
            <a:ext cx="288000"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ovéPole 3"/>
          <p:cNvSpPr txBox="1"/>
          <p:nvPr/>
        </p:nvSpPr>
        <p:spPr>
          <a:xfrm>
            <a:off x="8509000" y="4851400"/>
            <a:ext cx="1270000" cy="127000"/>
          </a:xfrm>
          <a:prstGeom prst="rect">
            <a:avLst/>
          </a:prstGeom>
          <a:noFill/>
        </p:spPr>
        <p:txBody>
          <a:bodyPr vert="horz" rtlCol="0">
            <a:spAutoFit/>
          </a:bodyPr>
          <a:lstStyle/>
          <a:p>
            <a:endParaRPr lang="cs-CZ"/>
          </a:p>
        </p:txBody>
      </p:sp>
      <p:sp>
        <p:nvSpPr>
          <p:cNvPr id="8" name="TextovéPole 7"/>
          <p:cNvSpPr txBox="1"/>
          <p:nvPr/>
        </p:nvSpPr>
        <p:spPr>
          <a:xfrm>
            <a:off x="8509000" y="4851400"/>
            <a:ext cx="1270000" cy="127000"/>
          </a:xfrm>
          <a:prstGeom prst="rect">
            <a:avLst/>
          </a:prstGeom>
          <a:noFill/>
        </p:spPr>
        <p:txBody>
          <a:bodyPr vert="horz" rtlCol="0">
            <a:spAutoFit/>
          </a:bodyPr>
          <a:lstStyle/>
          <a:p>
            <a:endParaRPr lang="cs-CZ"/>
          </a:p>
        </p:txBody>
      </p:sp>
      <p:sp>
        <p:nvSpPr>
          <p:cNvPr id="12" name="TextovéPole 11"/>
          <p:cNvSpPr txBox="1"/>
          <p:nvPr/>
        </p:nvSpPr>
        <p:spPr>
          <a:xfrm>
            <a:off x="8509000" y="4851400"/>
            <a:ext cx="1270000" cy="127000"/>
          </a:xfrm>
          <a:prstGeom prst="rect">
            <a:avLst/>
          </a:prstGeom>
          <a:noFill/>
        </p:spPr>
        <p:txBody>
          <a:bodyPr vert="horz" rtlCol="0">
            <a:spAutoFit/>
          </a:bodyPr>
          <a:lstStyle/>
          <a:p>
            <a:endParaRPr lang="cs-CZ"/>
          </a:p>
        </p:txBody>
      </p:sp>
      <p:sp>
        <p:nvSpPr>
          <p:cNvPr id="16" name="TextovéPole 15"/>
          <p:cNvSpPr txBox="1"/>
          <p:nvPr/>
        </p:nvSpPr>
        <p:spPr>
          <a:xfrm>
            <a:off x="8509000" y="4851400"/>
            <a:ext cx="1270000" cy="127000"/>
          </a:xfrm>
          <a:prstGeom prst="rect">
            <a:avLst/>
          </a:prstGeom>
          <a:noFill/>
        </p:spPr>
        <p:txBody>
          <a:bodyPr vert="horz" rtlCol="0">
            <a:spAutoFit/>
          </a:bodyPr>
          <a:lstStyle/>
          <a:p>
            <a:endParaRPr lang="cs-CZ"/>
          </a:p>
        </p:txBody>
      </p:sp>
      <p:sp>
        <p:nvSpPr>
          <p:cNvPr id="30" name="TextovéPole 29"/>
          <p:cNvSpPr txBox="1"/>
          <p:nvPr/>
        </p:nvSpPr>
        <p:spPr>
          <a:xfrm>
            <a:off x="8509000" y="4851400"/>
            <a:ext cx="1270000" cy="127000"/>
          </a:xfrm>
          <a:prstGeom prst="rect">
            <a:avLst/>
          </a:prstGeom>
          <a:noFill/>
        </p:spPr>
        <p:txBody>
          <a:bodyPr vert="horz" rtlCol="0">
            <a:spAutoFit/>
          </a:bodyPr>
          <a:lstStyle/>
          <a:p>
            <a:endParaRPr lang="cs-CZ"/>
          </a:p>
        </p:txBody>
      </p:sp>
      <p:sp>
        <p:nvSpPr>
          <p:cNvPr id="34" name="TextovéPole 33"/>
          <p:cNvSpPr txBox="1"/>
          <p:nvPr/>
        </p:nvSpPr>
        <p:spPr>
          <a:xfrm>
            <a:off x="8509000" y="4851400"/>
            <a:ext cx="1270000" cy="127000"/>
          </a:xfrm>
          <a:prstGeom prst="rect">
            <a:avLst/>
          </a:prstGeom>
          <a:noFill/>
        </p:spPr>
        <p:txBody>
          <a:bodyPr vert="horz" rtlCol="0">
            <a:spAutoFit/>
          </a:bodyPr>
          <a:lstStyle/>
          <a:p>
            <a:endParaRPr lang="cs-CZ"/>
          </a:p>
        </p:txBody>
      </p:sp>
      <p:sp>
        <p:nvSpPr>
          <p:cNvPr id="36"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progressBar"/>
          <p:cNvSpPr/>
          <p:nvPr/>
        </p:nvSpPr>
        <p:spPr>
          <a:xfrm>
            <a:off x="0" y="0"/>
            <a:ext cx="4987636"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TextovéPole 37"/>
          <p:cNvSpPr txBox="1"/>
          <p:nvPr/>
        </p:nvSpPr>
        <p:spPr>
          <a:xfrm>
            <a:off x="8509000" y="4851400"/>
            <a:ext cx="1270000" cy="127000"/>
          </a:xfrm>
          <a:prstGeom prst="rect">
            <a:avLst/>
          </a:prstGeom>
          <a:noFill/>
        </p:spPr>
        <p:txBody>
          <a:bodyPr vert="horz" rtlCol="0">
            <a:spAutoFit/>
          </a:bodyPr>
          <a:lstStyle/>
          <a:p>
            <a:endParaRPr lang="cs-CZ"/>
          </a:p>
        </p:txBody>
      </p:sp>
      <p:sp>
        <p:nvSpPr>
          <p:cNvPr id="39"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12</a:t>
            </a:r>
            <a:endParaRPr lang="cs-CZ" sz="1300" b="1">
              <a:solidFill>
                <a:srgbClr val="FFFFFF"/>
              </a:solidFill>
            </a:endParaRPr>
          </a:p>
        </p:txBody>
      </p:sp>
      <mc:AlternateContent xmlns:mc="http://schemas.openxmlformats.org/markup-compatibility/2006" xmlns:a14="http://schemas.microsoft.com/office/drawing/2010/main">
        <mc:Choice Requires="a14">
          <p:sp>
            <p:nvSpPr>
              <p:cNvPr id="35" name="TextovéPole 34"/>
              <p:cNvSpPr txBox="1"/>
              <p:nvPr/>
            </p:nvSpPr>
            <p:spPr>
              <a:xfrm>
                <a:off x="5648066" y="4356990"/>
                <a:ext cx="3042243" cy="434799"/>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sz="1000" b="0" i="1" smtClean="0">
                          <a:latin typeface="Cambria Math"/>
                        </a:rPr>
                        <m:t>𝐼</m:t>
                      </m:r>
                      <m:r>
                        <a:rPr lang="en-US" sz="1000" b="0" i="1" smtClean="0">
                          <a:latin typeface="Cambria Math"/>
                        </a:rPr>
                        <m:t>=</m:t>
                      </m:r>
                      <m:f>
                        <m:fPr>
                          <m:ctrlPr>
                            <a:rPr lang="en-US" sz="1000" b="0" i="1" smtClean="0">
                              <a:latin typeface="Cambria Math"/>
                            </a:rPr>
                          </m:ctrlPr>
                        </m:fPr>
                        <m:num>
                          <m:r>
                            <a:rPr lang="en-US" sz="1000" b="0" i="1" smtClean="0">
                              <a:latin typeface="Cambria Math"/>
                            </a:rPr>
                            <m:t>𝐴𝑛</m:t>
                          </m:r>
                          <m:sSub>
                            <m:sSubPr>
                              <m:ctrlPr>
                                <a:rPr lang="en-US" sz="1000" b="0" i="1" smtClean="0">
                                  <a:latin typeface="Cambria Math"/>
                                </a:rPr>
                              </m:ctrlPr>
                            </m:sSubPr>
                            <m:e>
                              <m:r>
                                <a:rPr lang="en-US" sz="1000" b="0" i="1" smtClean="0">
                                  <a:latin typeface="Cambria Math"/>
                                </a:rPr>
                                <m:t>𝑞</m:t>
                              </m:r>
                            </m:e>
                            <m:sub>
                              <m:r>
                                <a:rPr lang="en-US" sz="1000" b="0" i="1" smtClean="0">
                                  <a:latin typeface="Cambria Math"/>
                                </a:rPr>
                                <m:t>𝑖</m:t>
                              </m:r>
                            </m:sub>
                          </m:sSub>
                        </m:num>
                        <m:den>
                          <m:r>
                            <a:rPr lang="en-US" sz="1000" b="0" i="1" smtClean="0">
                              <a:latin typeface="Cambria Math"/>
                            </a:rPr>
                            <m:t>2</m:t>
                          </m:r>
                        </m:den>
                      </m:f>
                      <m:d>
                        <m:dPr>
                          <m:begChr m:val="["/>
                          <m:endChr m:val="]"/>
                          <m:ctrlPr>
                            <a:rPr lang="en-US" sz="1000" b="0" i="1" smtClean="0">
                              <a:latin typeface="Cambria Math"/>
                            </a:rPr>
                          </m:ctrlPr>
                        </m:dPr>
                        <m:e>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num>
                            <m:den>
                              <m:rad>
                                <m:radPr>
                                  <m:degHide m:val="on"/>
                                  <m:ctrlPr>
                                    <a:rPr lang="en-US" sz="1000" b="0" i="1" smtClean="0">
                                      <a:latin typeface="Cambria Math"/>
                                    </a:rPr>
                                  </m:ctrlPr>
                                </m:radPr>
                                <m:deg/>
                                <m:e>
                                  <m:r>
                                    <a:rPr lang="en-US" sz="1000" b="0" i="1" smtClean="0">
                                      <a:latin typeface="Cambria Math"/>
                                    </a:rPr>
                                    <m:t>𝜋</m:t>
                                  </m:r>
                                </m:e>
                              </m:rad>
                            </m:den>
                          </m:f>
                          <m:d>
                            <m:dPr>
                              <m:ctrlPr>
                                <a:rPr lang="en-US" sz="1000" b="0" i="1" smtClean="0">
                                  <a:latin typeface="Cambria Math"/>
                                </a:rPr>
                              </m:ctrlPr>
                            </m:dPr>
                            <m:e>
                              <m:sSup>
                                <m:sSupPr>
                                  <m:ctrlPr>
                                    <a:rPr lang="en-US" sz="1000" b="0" i="1" smtClean="0">
                                      <a:latin typeface="Cambria Math"/>
                                    </a:rPr>
                                  </m:ctrlPr>
                                </m:sSupPr>
                                <m:e>
                                  <m:r>
                                    <a:rPr lang="en-US" sz="1000" b="0" i="1" smtClean="0">
                                      <a:latin typeface="Cambria Math"/>
                                    </a:rPr>
                                    <m:t>𝑒</m:t>
                                  </m:r>
                                </m:e>
                                <m:sup>
                                  <m:r>
                                    <a:rPr lang="en-US" sz="1000" b="0" i="1" smtClean="0">
                                      <a:latin typeface="Cambria Math"/>
                                    </a:rPr>
                                    <m:t>−</m:t>
                                  </m:r>
                                  <m:sSubSup>
                                    <m:sSubSupPr>
                                      <m:ctrlPr>
                                        <a:rPr lang="en-US" sz="1000" b="0" i="1" smtClean="0">
                                          <a:latin typeface="Cambria Math"/>
                                        </a:rPr>
                                      </m:ctrlPr>
                                    </m:sSubSupPr>
                                    <m:e>
                                      <m:r>
                                        <a:rPr lang="en-US" sz="1000" b="0" i="1" smtClean="0">
                                          <a:latin typeface="Cambria Math"/>
                                        </a:rPr>
                                        <m:t>𝑧</m:t>
                                      </m:r>
                                    </m:e>
                                    <m:sub>
                                      <m:r>
                                        <a:rPr lang="en-US" sz="1000" b="0" i="1" smtClean="0">
                                          <a:latin typeface="Cambria Math"/>
                                        </a:rPr>
                                        <m:t>0</m:t>
                                      </m:r>
                                    </m:sub>
                                    <m:sup>
                                      <m:r>
                                        <a:rPr lang="en-US" sz="1000" b="0" i="1" smtClean="0">
                                          <a:latin typeface="Cambria Math"/>
                                        </a:rPr>
                                        <m:t>2</m:t>
                                      </m:r>
                                    </m:sup>
                                  </m:sSubSup>
                                </m:sup>
                              </m:sSup>
                              <m:r>
                                <a:rPr lang="en-US" sz="1000" b="0" i="1" smtClean="0">
                                  <a:latin typeface="Cambria Math"/>
                                </a:rPr>
                                <m:t>−</m:t>
                              </m:r>
                              <m:sSup>
                                <m:sSupPr>
                                  <m:ctrlPr>
                                    <a:rPr lang="en-US" sz="1000" b="0" i="1" smtClean="0">
                                      <a:latin typeface="Cambria Math"/>
                                    </a:rPr>
                                  </m:ctrlPr>
                                </m:sSupPr>
                                <m:e>
                                  <m:r>
                                    <a:rPr lang="en-US" sz="1000" b="0" i="1" smtClean="0">
                                      <a:latin typeface="Cambria Math"/>
                                    </a:rPr>
                                    <m:t>𝑒</m:t>
                                  </m:r>
                                </m:e>
                                <m:sup>
                                  <m:r>
                                    <a:rPr lang="en-US" sz="1000" b="0" i="1" smtClean="0">
                                      <a:latin typeface="Cambria Math"/>
                                    </a:rPr>
                                    <m:t>−</m:t>
                                  </m:r>
                                  <m:sSubSup>
                                    <m:sSubSupPr>
                                      <m:ctrlPr>
                                        <a:rPr lang="en-US" sz="1000" b="0" i="1" smtClean="0">
                                          <a:latin typeface="Cambria Math"/>
                                        </a:rPr>
                                      </m:ctrlPr>
                                    </m:sSubSupPr>
                                    <m:e>
                                      <m:r>
                                        <a:rPr lang="en-US" sz="1000" b="0" i="1" smtClean="0">
                                          <a:latin typeface="Cambria Math"/>
                                        </a:rPr>
                                        <m:t>𝑧</m:t>
                                      </m:r>
                                    </m:e>
                                    <m:sub>
                                      <m:r>
                                        <a:rPr lang="en-US" sz="1000" b="0" i="1" smtClean="0">
                                          <a:latin typeface="Cambria Math"/>
                                        </a:rPr>
                                        <m:t>1</m:t>
                                      </m:r>
                                    </m:sub>
                                    <m:sup>
                                      <m:r>
                                        <a:rPr lang="en-US" sz="1000" b="0" i="1" smtClean="0">
                                          <a:latin typeface="Cambria Math"/>
                                        </a:rPr>
                                        <m:t>2</m:t>
                                      </m:r>
                                    </m:sup>
                                  </m:sSubSup>
                                </m:sup>
                              </m:sSup>
                            </m:e>
                          </m:d>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d>
                            <m:dPr>
                              <m:ctrlPr>
                                <a:rPr lang="en-US" sz="1000" b="0" i="1" smtClean="0">
                                  <a:latin typeface="Cambria Math"/>
                                </a:rPr>
                              </m:ctrlPr>
                            </m:dPr>
                            <m:e>
                              <m:func>
                                <m:funcPr>
                                  <m:ctrlPr>
                                    <a:rPr lang="en-US" sz="1000" b="0" i="1" smtClean="0">
                                      <a:latin typeface="Cambria Math"/>
                                    </a:rPr>
                                  </m:ctrlPr>
                                </m:funcPr>
                                <m:fName>
                                  <m:r>
                                    <m:rPr>
                                      <m:sty m:val="p"/>
                                    </m:rPr>
                                    <a:rPr lang="en-US" sz="1000" b="0" i="0" smtClean="0">
                                      <a:latin typeface="Cambria Math"/>
                                    </a:rPr>
                                    <m:t>erf</m:t>
                                  </m:r>
                                </m:fName>
                                <m:e>
                                  <m:d>
                                    <m:dPr>
                                      <m:ctrlPr>
                                        <a:rPr lang="en-US" sz="1000" b="0" i="1" smtClean="0">
                                          <a:latin typeface="Cambria Math"/>
                                        </a:rPr>
                                      </m:ctrlPr>
                                    </m:dPr>
                                    <m:e>
                                      <m:sSub>
                                        <m:sSubPr>
                                          <m:ctrlPr>
                                            <a:rPr lang="en-US" sz="1000" b="0" i="1" smtClean="0">
                                              <a:latin typeface="Cambria Math"/>
                                            </a:rPr>
                                          </m:ctrlPr>
                                        </m:sSubPr>
                                        <m:e>
                                          <m:r>
                                            <a:rPr lang="en-US" sz="1000" b="0" i="1" smtClean="0">
                                              <a:latin typeface="Cambria Math"/>
                                            </a:rPr>
                                            <m:t>𝑧</m:t>
                                          </m:r>
                                        </m:e>
                                        <m:sub>
                                          <m:r>
                                            <a:rPr lang="en-US" sz="1000" b="0" i="1" smtClean="0">
                                              <a:latin typeface="Cambria Math"/>
                                            </a:rPr>
                                            <m:t>1</m:t>
                                          </m:r>
                                        </m:sub>
                                      </m:sSub>
                                    </m:e>
                                  </m:d>
                                </m:e>
                              </m:func>
                              <m:r>
                                <a:rPr lang="en-US" sz="1000" b="0" i="1" smtClean="0">
                                  <a:latin typeface="Cambria Math"/>
                                </a:rPr>
                                <m:t>−</m:t>
                              </m:r>
                              <m:r>
                                <m:rPr>
                                  <m:sty m:val="p"/>
                                </m:rPr>
                                <a:rPr lang="en-US" sz="1000" b="0" i="0" smtClean="0">
                                  <a:latin typeface="Cambria Math"/>
                                </a:rPr>
                                <m:t>erf</m:t>
                              </m:r>
                              <m:r>
                                <a:rPr lang="en-US" sz="1000" b="0" i="1" smtClean="0">
                                  <a:latin typeface="Cambria Math"/>
                                </a:rPr>
                                <m:t>(</m:t>
                              </m:r>
                              <m:sSub>
                                <m:sSubPr>
                                  <m:ctrlPr>
                                    <a:rPr lang="en-US" sz="1000" b="0" i="1" smtClean="0">
                                      <a:latin typeface="Cambria Math"/>
                                    </a:rPr>
                                  </m:ctrlPr>
                                </m:sSubPr>
                                <m:e>
                                  <m:r>
                                    <a:rPr lang="en-US" sz="1000" b="0" i="1" smtClean="0">
                                      <a:latin typeface="Cambria Math"/>
                                    </a:rPr>
                                    <m:t>𝑧</m:t>
                                  </m:r>
                                </m:e>
                                <m:sub>
                                  <m:r>
                                    <a:rPr lang="en-US" sz="1000" b="0" i="1" smtClean="0">
                                      <a:latin typeface="Cambria Math"/>
                                    </a:rPr>
                                    <m:t>0</m:t>
                                  </m:r>
                                </m:sub>
                              </m:sSub>
                              <m:r>
                                <a:rPr lang="en-US" sz="1000" b="0" i="1" smtClean="0">
                                  <a:latin typeface="Cambria Math"/>
                                </a:rPr>
                                <m:t>)</m:t>
                              </m:r>
                            </m:e>
                          </m:d>
                        </m:e>
                      </m:d>
                    </m:oMath>
                  </m:oMathPara>
                </a14:m>
                <a:endParaRPr lang="cs-CZ" sz="1000" dirty="0"/>
              </a:p>
            </p:txBody>
          </p:sp>
        </mc:Choice>
        <mc:Fallback xmlns="">
          <p:sp>
            <p:nvSpPr>
              <p:cNvPr id="35" name="TextovéPole 34"/>
              <p:cNvSpPr txBox="1">
                <a:spLocks noRot="1" noChangeAspect="1" noMove="1" noResize="1" noEditPoints="1" noAdjustHandles="1" noChangeArrowheads="1" noChangeShapeType="1" noTextEdit="1"/>
              </p:cNvSpPr>
              <p:nvPr/>
            </p:nvSpPr>
            <p:spPr>
              <a:xfrm>
                <a:off x="5648066" y="4356990"/>
                <a:ext cx="3042243" cy="434799"/>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0" name="TextovéPole 39"/>
              <p:cNvSpPr txBox="1"/>
              <p:nvPr/>
            </p:nvSpPr>
            <p:spPr>
              <a:xfrm>
                <a:off x="6280859" y="4681567"/>
                <a:ext cx="952440" cy="406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a:rPr>
                          </m:ctrlPr>
                        </m:sSubPr>
                        <m:e>
                          <m:r>
                            <m:rPr>
                              <m:sty m:val="p"/>
                            </m:rPr>
                            <a:rPr lang="en-US" sz="1000" b="0" i="0" smtClean="0">
                              <a:latin typeface="Cambria Math"/>
                            </a:rPr>
                            <m:t>z</m:t>
                          </m:r>
                        </m:e>
                        <m:sub>
                          <m:r>
                            <a:rPr lang="en-US" sz="1000" b="0" i="0" smtClean="0">
                              <a:latin typeface="Cambria Math"/>
                            </a:rPr>
                            <m:t>0</m:t>
                          </m:r>
                        </m:sub>
                      </m:sSub>
                      <m:r>
                        <a:rPr lang="en-US" sz="1000" b="0" i="0" smtClean="0">
                          <a:latin typeface="Cambria Math"/>
                        </a:rPr>
                        <m:t>= </m:t>
                      </m:r>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num>
                        <m:den>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den>
                      </m:f>
                    </m:oMath>
                  </m:oMathPara>
                </a14:m>
                <a:endParaRPr lang="cs-CZ" sz="1000" dirty="0"/>
              </a:p>
            </p:txBody>
          </p:sp>
        </mc:Choice>
        <mc:Fallback xmlns="">
          <p:sp>
            <p:nvSpPr>
              <p:cNvPr id="40" name="TextovéPole 39"/>
              <p:cNvSpPr txBox="1">
                <a:spLocks noRot="1" noChangeAspect="1" noMove="1" noResize="1" noEditPoints="1" noAdjustHandles="1" noChangeArrowheads="1" noChangeShapeType="1" noTextEdit="1"/>
              </p:cNvSpPr>
              <p:nvPr/>
            </p:nvSpPr>
            <p:spPr>
              <a:xfrm>
                <a:off x="6280859" y="4681567"/>
                <a:ext cx="952440" cy="406330"/>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1" name="TextovéPole 40"/>
              <p:cNvSpPr txBox="1"/>
              <p:nvPr/>
            </p:nvSpPr>
            <p:spPr>
              <a:xfrm>
                <a:off x="7262256" y="4680541"/>
                <a:ext cx="1319271" cy="407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a:rPr>
                          </m:ctrlPr>
                        </m:sSubPr>
                        <m:e>
                          <m:r>
                            <m:rPr>
                              <m:sty m:val="p"/>
                            </m:rPr>
                            <a:rPr lang="en-US" sz="1000" b="0" i="0" smtClean="0">
                              <a:latin typeface="Cambria Math"/>
                            </a:rPr>
                            <m:t>z</m:t>
                          </m:r>
                        </m:e>
                        <m:sub>
                          <m:r>
                            <a:rPr lang="en-US" sz="1000" b="0" i="0" smtClean="0">
                              <a:latin typeface="Cambria Math"/>
                            </a:rPr>
                            <m:t>1</m:t>
                          </m:r>
                        </m:sub>
                      </m:sSub>
                      <m:r>
                        <a:rPr lang="en-US" sz="1000" b="0" i="0" smtClean="0">
                          <a:latin typeface="Cambria Math"/>
                        </a:rPr>
                        <m:t>= </m:t>
                      </m:r>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r>
                            <m:rPr>
                              <m:sty m:val="p"/>
                            </m:rPr>
                            <a:rPr lang="en-US" sz="1000" b="0" i="0" smtClean="0">
                              <a:latin typeface="Cambria Math"/>
                            </a:rPr>
                            <m:t>Δ</m:t>
                          </m:r>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num>
                        <m:den>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den>
                      </m:f>
                    </m:oMath>
                  </m:oMathPara>
                </a14:m>
                <a:endParaRPr lang="cs-CZ" sz="1000" dirty="0"/>
              </a:p>
            </p:txBody>
          </p:sp>
        </mc:Choice>
        <mc:Fallback xmlns="">
          <p:sp>
            <p:nvSpPr>
              <p:cNvPr id="41" name="TextovéPole 40"/>
              <p:cNvSpPr txBox="1">
                <a:spLocks noRot="1" noChangeAspect="1" noMove="1" noResize="1" noEditPoints="1" noAdjustHandles="1" noChangeArrowheads="1" noChangeShapeType="1" noTextEdit="1"/>
              </p:cNvSpPr>
              <p:nvPr/>
            </p:nvSpPr>
            <p:spPr>
              <a:xfrm>
                <a:off x="7262256" y="4680541"/>
                <a:ext cx="1319271" cy="407356"/>
              </a:xfrm>
              <a:prstGeom prst="rect">
                <a:avLst/>
              </a:prstGeom>
              <a:blipFill rotWithShape="1">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2" name="TextovéPole 41"/>
              <p:cNvSpPr txBox="1"/>
              <p:nvPr/>
            </p:nvSpPr>
            <p:spPr>
              <a:xfrm>
                <a:off x="5278403" y="3858291"/>
                <a:ext cx="3781570" cy="553998"/>
              </a:xfrm>
              <a:prstGeom prst="rect">
                <a:avLst/>
              </a:prstGeom>
              <a:noFill/>
            </p:spPr>
            <p:txBody>
              <a:bodyPr wrap="square" rtlCol="0">
                <a:spAutoFit/>
              </a:bodyPr>
              <a:lstStyle/>
              <a:p>
                <a:pPr algn="ctr"/>
                <a:r>
                  <a:rPr lang="en-US" sz="1000" dirty="0" smtClean="0"/>
                  <a:t>Assuming a bi-</a:t>
                </a:r>
                <a:r>
                  <a:rPr lang="en-US" sz="1000" dirty="0" err="1"/>
                  <a:t>M</a:t>
                </a:r>
                <a:r>
                  <a:rPr lang="en-US" sz="1000" dirty="0" err="1" smtClean="0"/>
                  <a:t>awellian</a:t>
                </a:r>
                <a:r>
                  <a:rPr lang="en-US" sz="1000" dirty="0" smtClean="0"/>
                  <a:t> VDF of incoming ions, SWE Faraday </a:t>
                </a:r>
                <a:r>
                  <a:rPr lang="en-US" sz="1000" dirty="0"/>
                  <a:t>cup collector current can be expressed as a function </a:t>
                </a:r>
                <a:r>
                  <a:rPr lang="en-US" sz="1000" dirty="0" smtClean="0"/>
                  <a:t>of </a:t>
                </a:r>
                <a:r>
                  <a:rPr lang="en-US" sz="1000" dirty="0"/>
                  <a:t>its collecting area </a:t>
                </a:r>
                <a14:m>
                  <m:oMath xmlns:m="http://schemas.openxmlformats.org/officeDocument/2006/math">
                    <m:r>
                      <a:rPr lang="en-US" sz="1000" i="1">
                        <a:latin typeface="Cambria Math"/>
                      </a:rPr>
                      <m:t>𝐴</m:t>
                    </m:r>
                  </m:oMath>
                </a14:m>
                <a:r>
                  <a:rPr lang="en-US" sz="1000" dirty="0" smtClean="0"/>
                  <a:t> and </a:t>
                </a:r>
                <a:r>
                  <a:rPr lang="en-US" sz="1000" dirty="0"/>
                  <a:t>the location of the energy </a:t>
                </a:r>
                <a:r>
                  <a:rPr lang="en-US" sz="1000" dirty="0" smtClean="0"/>
                  <a:t>window </a:t>
                </a:r>
                <a14:m>
                  <m:oMath xmlns:m="http://schemas.openxmlformats.org/officeDocument/2006/math">
                    <m:d>
                      <m:dPr>
                        <m:begChr m:val="["/>
                        <m:endChr m:val="]"/>
                        <m:ctrlPr>
                          <a:rPr lang="en-US" sz="1000" b="0" i="1" smtClean="0">
                            <a:latin typeface="Cambria Math"/>
                          </a:rPr>
                        </m:ctrlPr>
                      </m:dPr>
                      <m:e>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r>
                          <m:rPr>
                            <m:sty m:val="p"/>
                          </m:rPr>
                          <a:rPr lang="en-US" sz="1000" b="0" i="0" smtClean="0">
                            <a:latin typeface="Cambria Math"/>
                          </a:rPr>
                          <m:t>Δ</m:t>
                        </m:r>
                        <m:r>
                          <a:rPr lang="en-US" sz="1000" b="0" i="1" smtClean="0">
                            <a:latin typeface="Cambria Math"/>
                          </a:rPr>
                          <m:t>𝑉</m:t>
                        </m:r>
                      </m:e>
                    </m:d>
                  </m:oMath>
                </a14:m>
                <a:r>
                  <a:rPr lang="en-US" sz="1000" dirty="0" smtClean="0"/>
                  <a:t>:</a:t>
                </a:r>
                <a:endParaRPr lang="en-US" sz="1000" dirty="0"/>
              </a:p>
            </p:txBody>
          </p:sp>
        </mc:Choice>
        <mc:Fallback xmlns="">
          <p:sp>
            <p:nvSpPr>
              <p:cNvPr id="42" name="TextovéPole 41"/>
              <p:cNvSpPr txBox="1">
                <a:spLocks noRot="1" noChangeAspect="1" noMove="1" noResize="1" noEditPoints="1" noAdjustHandles="1" noChangeArrowheads="1" noChangeShapeType="1" noTextEdit="1"/>
              </p:cNvSpPr>
              <p:nvPr/>
            </p:nvSpPr>
            <p:spPr>
              <a:xfrm>
                <a:off x="5278403" y="3858291"/>
                <a:ext cx="3781570" cy="553998"/>
              </a:xfrm>
              <a:prstGeom prst="rect">
                <a:avLst/>
              </a:prstGeom>
              <a:blipFill rotWithShape="1">
                <a:blip r:embed="rId7"/>
                <a:stretch>
                  <a:fillRect b="-5495"/>
                </a:stretch>
              </a:blipFill>
            </p:spPr>
            <p:txBody>
              <a:bodyPr/>
              <a:lstStyle/>
              <a:p>
                <a:r>
                  <a:rPr lang="cs-CZ">
                    <a:noFill/>
                  </a:rPr>
                  <a:t> </a:t>
                </a:r>
              </a:p>
            </p:txBody>
          </p:sp>
        </mc:Fallback>
      </mc:AlternateContent>
    </p:spTree>
    <p:extLst>
      <p:ext uri="{BB962C8B-B14F-4D97-AF65-F5344CB8AC3E}">
        <p14:creationId xmlns:p14="http://schemas.microsoft.com/office/powerpoint/2010/main" val="1165564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91393" y="819015"/>
            <a:ext cx="3552606" cy="284208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00" y="630000"/>
            <a:ext cx="3240000" cy="451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Přímá spojnice 31"/>
          <p:cNvCxnSpPr/>
          <p:nvPr/>
        </p:nvCxnSpPr>
        <p:spPr>
          <a:xfrm>
            <a:off x="2088000" y="843558"/>
            <a:ext cx="0" cy="4032448"/>
          </a:xfrm>
          <a:prstGeom prst="line">
            <a:avLst/>
          </a:prstGeom>
          <a:ln w="19050" cap="rnd">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3" name="Obdélník 32"/>
          <p:cNvSpPr/>
          <p:nvPr/>
        </p:nvSpPr>
        <p:spPr>
          <a:xfrm>
            <a:off x="5278403" y="697364"/>
            <a:ext cx="3781570" cy="4356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00" b="1" dirty="0"/>
          </a:p>
        </p:txBody>
      </p:sp>
      <p:sp>
        <p:nvSpPr>
          <p:cNvPr id="34" name="TextovéPole 33"/>
          <p:cNvSpPr txBox="1"/>
          <p:nvPr/>
        </p:nvSpPr>
        <p:spPr>
          <a:xfrm>
            <a:off x="5278403" y="697364"/>
            <a:ext cx="3781570" cy="292388"/>
          </a:xfrm>
          <a:prstGeom prst="rect">
            <a:avLst/>
          </a:prstGeom>
          <a:noFill/>
        </p:spPr>
        <p:txBody>
          <a:bodyPr wrap="square" rtlCol="0">
            <a:spAutoFit/>
          </a:bodyPr>
          <a:lstStyle/>
          <a:p>
            <a:pPr algn="ctr"/>
            <a:r>
              <a:rPr lang="en-US" sz="1300" dirty="0" smtClean="0"/>
              <a:t>Ion energy spectra for different azimuthal angles:</a:t>
            </a:r>
            <a:endParaRPr lang="en-US" sz="1300" dirty="0"/>
          </a:p>
        </p:txBody>
      </p:sp>
      <p:sp>
        <p:nvSpPr>
          <p:cNvPr id="35" name="TextovéPole 34"/>
          <p:cNvSpPr txBox="1"/>
          <p:nvPr/>
        </p:nvSpPr>
        <p:spPr>
          <a:xfrm rot="16200000">
            <a:off x="4165546" y="2102609"/>
            <a:ext cx="2518102" cy="292388"/>
          </a:xfrm>
          <a:prstGeom prst="rect">
            <a:avLst/>
          </a:prstGeom>
          <a:noFill/>
        </p:spPr>
        <p:txBody>
          <a:bodyPr wrap="square" rtlCol="0">
            <a:spAutoFit/>
          </a:bodyPr>
          <a:lstStyle/>
          <a:p>
            <a:pPr algn="ctr"/>
            <a:r>
              <a:rPr lang="en-US" sz="1300" dirty="0" smtClean="0"/>
              <a:t>Collector current [</a:t>
            </a:r>
            <a:r>
              <a:rPr lang="en-US" sz="1300" dirty="0" err="1" smtClean="0"/>
              <a:t>pA</a:t>
            </a:r>
            <a:r>
              <a:rPr lang="en-US" sz="1300" dirty="0" smtClean="0"/>
              <a:t>]</a:t>
            </a:r>
            <a:endParaRPr lang="en-US" sz="1300" dirty="0"/>
          </a:p>
        </p:txBody>
      </p:sp>
      <p:sp>
        <p:nvSpPr>
          <p:cNvPr id="36" name="TextovéPole 35"/>
          <p:cNvSpPr txBox="1"/>
          <p:nvPr/>
        </p:nvSpPr>
        <p:spPr>
          <a:xfrm>
            <a:off x="5724128" y="3579862"/>
            <a:ext cx="3240360" cy="292388"/>
          </a:xfrm>
          <a:prstGeom prst="rect">
            <a:avLst/>
          </a:prstGeom>
          <a:noFill/>
        </p:spPr>
        <p:txBody>
          <a:bodyPr wrap="square" rtlCol="0">
            <a:spAutoFit/>
          </a:bodyPr>
          <a:lstStyle/>
          <a:p>
            <a:pPr algn="ctr"/>
            <a:r>
              <a:rPr lang="en-US" sz="1300" dirty="0" smtClean="0"/>
              <a:t>Energy/charge [V]</a:t>
            </a:r>
            <a:endParaRPr lang="en-US" sz="1300" dirty="0"/>
          </a:p>
        </p:txBody>
      </p:sp>
      <p:cxnSp>
        <p:nvCxnSpPr>
          <p:cNvPr id="40" name="Přímá spojnice se šipkou 39"/>
          <p:cNvCxnSpPr/>
          <p:nvPr/>
        </p:nvCxnSpPr>
        <p:spPr>
          <a:xfrm flipV="1">
            <a:off x="2088000" y="4803998"/>
            <a:ext cx="0" cy="249366"/>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2088000" y="5053364"/>
            <a:ext cx="3247579" cy="0"/>
          </a:xfrm>
          <a:prstGeom prst="line">
            <a:avLst/>
          </a:prstGeom>
          <a:ln w="1905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360000" y="121334"/>
            <a:ext cx="7884408" cy="400095"/>
          </a:xfrm>
          <a:prstGeom prst="rect">
            <a:avLst/>
          </a:prstGeom>
          <a:noFill/>
        </p:spPr>
        <p:txBody>
          <a:bodyPr wrap="square" lIns="91426" tIns="45713" rIns="91426" bIns="45713" rtlCol="0">
            <a:spAutoFit/>
          </a:bodyPr>
          <a:lstStyle/>
          <a:p>
            <a:r>
              <a:rPr lang="en-US" sz="2000" b="1" dirty="0" smtClean="0">
                <a:solidFill>
                  <a:schemeClr val="tx2"/>
                </a:solidFill>
                <a:cs typeface="Calibri" panose="020F0502020204030204" pitchFamily="34" charset="0"/>
              </a:rPr>
              <a:t>Case study</a:t>
            </a:r>
            <a:endParaRPr lang="cs-CZ" sz="2000" b="1" dirty="0">
              <a:solidFill>
                <a:schemeClr val="tx2"/>
              </a:solidFill>
              <a:cs typeface="Calibri" panose="020F0502020204030204" pitchFamily="34" charset="0"/>
            </a:endParaRPr>
          </a:p>
        </p:txBody>
      </p:sp>
      <p:cxnSp>
        <p:nvCxnSpPr>
          <p:cNvPr id="19" name="Přímá spojnice 18"/>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20" name="Ovál 19"/>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sp>
        <p:nvSpPr>
          <p:cNvPr id="21" name="Obdélník 20"/>
          <p:cNvSpPr/>
          <p:nvPr/>
        </p:nvSpPr>
        <p:spPr>
          <a:xfrm>
            <a:off x="3331834" y="1319135"/>
            <a:ext cx="1858516" cy="1692771"/>
          </a:xfrm>
          <a:prstGeom prst="rect">
            <a:avLst/>
          </a:prstGeom>
        </p:spPr>
        <p:txBody>
          <a:bodyPr wrap="square">
            <a:spAutoFit/>
          </a:bodyPr>
          <a:lstStyle/>
          <a:p>
            <a:pPr algn="ctr"/>
            <a:r>
              <a:rPr lang="en-US" sz="1300" dirty="0"/>
              <a:t>After the velocity bend, the alpha population develops a strong non-thermal </a:t>
            </a:r>
            <a:r>
              <a:rPr lang="en-US" sz="1300" dirty="0" smtClean="0"/>
              <a:t>tail </a:t>
            </a:r>
            <a:r>
              <a:rPr lang="en-US" sz="1300" dirty="0"/>
              <a:t>(marked with blue background</a:t>
            </a:r>
            <a:r>
              <a:rPr lang="en-US" sz="1300" dirty="0" smtClean="0"/>
              <a:t>), </a:t>
            </a:r>
            <a:r>
              <a:rPr lang="en-US" sz="1300" dirty="0"/>
              <a:t>but this feature did not significantly affect the result of fitting. </a:t>
            </a:r>
            <a:endParaRPr lang="cs-CZ" sz="1300" dirty="0"/>
          </a:p>
        </p:txBody>
      </p:sp>
      <p:sp>
        <p:nvSpPr>
          <p:cNvPr id="22" name="Obdélník 21"/>
          <p:cNvSpPr/>
          <p:nvPr/>
        </p:nvSpPr>
        <p:spPr>
          <a:xfrm>
            <a:off x="6156176" y="2240057"/>
            <a:ext cx="242529" cy="409002"/>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p:cNvSpPr/>
          <p:nvPr/>
        </p:nvSpPr>
        <p:spPr>
          <a:xfrm>
            <a:off x="7020272" y="2240057"/>
            <a:ext cx="242529" cy="409002"/>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p:cNvSpPr/>
          <p:nvPr/>
        </p:nvSpPr>
        <p:spPr>
          <a:xfrm>
            <a:off x="7884368" y="2240057"/>
            <a:ext cx="242529" cy="409002"/>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p:cNvSpPr/>
          <p:nvPr/>
        </p:nvSpPr>
        <p:spPr>
          <a:xfrm>
            <a:off x="8690309" y="2240057"/>
            <a:ext cx="242529" cy="409002"/>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6157106" y="3109890"/>
            <a:ext cx="242529" cy="409002"/>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bdélník 28"/>
          <p:cNvSpPr/>
          <p:nvPr/>
        </p:nvSpPr>
        <p:spPr>
          <a:xfrm>
            <a:off x="6899007" y="3109890"/>
            <a:ext cx="242529" cy="409002"/>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bdélník 29"/>
          <p:cNvSpPr/>
          <p:nvPr/>
        </p:nvSpPr>
        <p:spPr>
          <a:xfrm>
            <a:off x="7732995" y="1368000"/>
            <a:ext cx="151374" cy="409002"/>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TextovéPole 30"/>
          <p:cNvSpPr txBox="1"/>
          <p:nvPr/>
        </p:nvSpPr>
        <p:spPr>
          <a:xfrm>
            <a:off x="392345" y="576000"/>
            <a:ext cx="1286525" cy="246221"/>
          </a:xfrm>
          <a:prstGeom prst="rect">
            <a:avLst/>
          </a:prstGeom>
          <a:noFill/>
        </p:spPr>
        <p:txBody>
          <a:bodyPr wrap="square" rtlCol="0">
            <a:spAutoFit/>
          </a:bodyPr>
          <a:lstStyle/>
          <a:p>
            <a:pPr algn="ctr"/>
            <a:r>
              <a:rPr lang="en-US" sz="1000" b="1" dirty="0"/>
              <a:t>i</a:t>
            </a:r>
            <a:r>
              <a:rPr lang="en-US" sz="1000" b="1" dirty="0" smtClean="0"/>
              <a:t>nitial velocity drop</a:t>
            </a:r>
            <a:endParaRPr lang="cs-CZ" sz="1000" b="1" dirty="0"/>
          </a:p>
        </p:txBody>
      </p:sp>
      <p:sp>
        <p:nvSpPr>
          <p:cNvPr id="46" name="TextovéPole 45"/>
          <p:cNvSpPr txBox="1"/>
          <p:nvPr/>
        </p:nvSpPr>
        <p:spPr>
          <a:xfrm>
            <a:off x="1558800" y="576000"/>
            <a:ext cx="992483" cy="246221"/>
          </a:xfrm>
          <a:prstGeom prst="rect">
            <a:avLst/>
          </a:prstGeom>
          <a:noFill/>
        </p:spPr>
        <p:txBody>
          <a:bodyPr wrap="square" rtlCol="0">
            <a:spAutoFit/>
          </a:bodyPr>
          <a:lstStyle/>
          <a:p>
            <a:pPr algn="ctr"/>
            <a:r>
              <a:rPr lang="en-US" sz="1000" b="1" dirty="0"/>
              <a:t>v</a:t>
            </a:r>
            <a:r>
              <a:rPr lang="en-US" sz="1000" b="1" dirty="0" smtClean="0"/>
              <a:t>elocity bend</a:t>
            </a:r>
            <a:endParaRPr lang="cs-CZ" sz="1000" b="1" dirty="0"/>
          </a:p>
        </p:txBody>
      </p:sp>
      <p:cxnSp>
        <p:nvCxnSpPr>
          <p:cNvPr id="47" name="Přímá spojnice se šipkou 46"/>
          <p:cNvCxnSpPr>
            <a:stCxn id="48" idx="2"/>
          </p:cNvCxnSpPr>
          <p:nvPr/>
        </p:nvCxnSpPr>
        <p:spPr>
          <a:xfrm flipH="1">
            <a:off x="2980800" y="822221"/>
            <a:ext cx="51976" cy="200622"/>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ovéPole 47"/>
          <p:cNvSpPr txBox="1"/>
          <p:nvPr/>
        </p:nvSpPr>
        <p:spPr>
          <a:xfrm>
            <a:off x="2448000" y="576000"/>
            <a:ext cx="1169551" cy="246221"/>
          </a:xfrm>
          <a:prstGeom prst="rect">
            <a:avLst/>
          </a:prstGeom>
          <a:noFill/>
        </p:spPr>
        <p:txBody>
          <a:bodyPr wrap="square" rtlCol="0">
            <a:spAutoFit/>
          </a:bodyPr>
          <a:lstStyle/>
          <a:p>
            <a:pPr algn="ctr"/>
            <a:r>
              <a:rPr lang="en-US" sz="1000" b="1" dirty="0" smtClean="0"/>
              <a:t>CRR termination</a:t>
            </a:r>
            <a:endParaRPr lang="cs-CZ" sz="1000" b="1" dirty="0"/>
          </a:p>
        </p:txBody>
      </p:sp>
      <p:cxnSp>
        <p:nvCxnSpPr>
          <p:cNvPr id="49" name="Přímá spojnice se šipkou 48"/>
          <p:cNvCxnSpPr>
            <a:stCxn id="46" idx="2"/>
          </p:cNvCxnSpPr>
          <p:nvPr/>
        </p:nvCxnSpPr>
        <p:spPr>
          <a:xfrm>
            <a:off x="2055042" y="822221"/>
            <a:ext cx="3362"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Přímá spojnice se šipkou 49"/>
          <p:cNvCxnSpPr>
            <a:stCxn id="31" idx="2"/>
          </p:cNvCxnSpPr>
          <p:nvPr/>
        </p:nvCxnSpPr>
        <p:spPr>
          <a:xfrm>
            <a:off x="1035608" y="822221"/>
            <a:ext cx="288000"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8509000" y="4851400"/>
            <a:ext cx="1270000" cy="127000"/>
          </a:xfrm>
          <a:prstGeom prst="rect">
            <a:avLst/>
          </a:prstGeom>
          <a:noFill/>
        </p:spPr>
        <p:txBody>
          <a:bodyPr vert="horz" rtlCol="0">
            <a:spAutoFit/>
          </a:bodyPr>
          <a:lstStyle/>
          <a:p>
            <a:endParaRPr lang="cs-CZ"/>
          </a:p>
        </p:txBody>
      </p:sp>
      <p:sp>
        <p:nvSpPr>
          <p:cNvPr id="9" name="TextovéPole 8"/>
          <p:cNvSpPr txBox="1"/>
          <p:nvPr/>
        </p:nvSpPr>
        <p:spPr>
          <a:xfrm>
            <a:off x="8509000" y="4851400"/>
            <a:ext cx="1270000" cy="127000"/>
          </a:xfrm>
          <a:prstGeom prst="rect">
            <a:avLst/>
          </a:prstGeom>
          <a:noFill/>
        </p:spPr>
        <p:txBody>
          <a:bodyPr vert="horz" rtlCol="0">
            <a:spAutoFit/>
          </a:bodyPr>
          <a:lstStyle/>
          <a:p>
            <a:endParaRPr lang="cs-CZ"/>
          </a:p>
        </p:txBody>
      </p:sp>
      <p:sp>
        <p:nvSpPr>
          <p:cNvPr id="13" name="TextovéPole 12"/>
          <p:cNvSpPr txBox="1"/>
          <p:nvPr/>
        </p:nvSpPr>
        <p:spPr>
          <a:xfrm>
            <a:off x="8509000" y="4851400"/>
            <a:ext cx="1270000" cy="127000"/>
          </a:xfrm>
          <a:prstGeom prst="rect">
            <a:avLst/>
          </a:prstGeom>
          <a:noFill/>
        </p:spPr>
        <p:txBody>
          <a:bodyPr vert="horz" rtlCol="0">
            <a:spAutoFit/>
          </a:bodyPr>
          <a:lstStyle/>
          <a:p>
            <a:endParaRPr lang="cs-CZ"/>
          </a:p>
        </p:txBody>
      </p:sp>
      <p:sp>
        <p:nvSpPr>
          <p:cNvPr id="17" name="TextovéPole 16"/>
          <p:cNvSpPr txBox="1"/>
          <p:nvPr/>
        </p:nvSpPr>
        <p:spPr>
          <a:xfrm>
            <a:off x="8509000" y="4851400"/>
            <a:ext cx="1270000" cy="127000"/>
          </a:xfrm>
          <a:prstGeom prst="rect">
            <a:avLst/>
          </a:prstGeom>
          <a:noFill/>
        </p:spPr>
        <p:txBody>
          <a:bodyPr vert="horz" rtlCol="0">
            <a:spAutoFit/>
          </a:bodyPr>
          <a:lstStyle/>
          <a:p>
            <a:endParaRPr lang="cs-CZ"/>
          </a:p>
        </p:txBody>
      </p:sp>
      <p:sp>
        <p:nvSpPr>
          <p:cNvPr id="54" name="TextovéPole 53"/>
          <p:cNvSpPr txBox="1"/>
          <p:nvPr/>
        </p:nvSpPr>
        <p:spPr>
          <a:xfrm>
            <a:off x="8509000" y="4851400"/>
            <a:ext cx="1270000" cy="127000"/>
          </a:xfrm>
          <a:prstGeom prst="rect">
            <a:avLst/>
          </a:prstGeom>
          <a:noFill/>
        </p:spPr>
        <p:txBody>
          <a:bodyPr vert="horz" rtlCol="0">
            <a:spAutoFit/>
          </a:bodyPr>
          <a:lstStyle/>
          <a:p>
            <a:endParaRPr lang="cs-CZ"/>
          </a:p>
        </p:txBody>
      </p:sp>
      <p:sp>
        <p:nvSpPr>
          <p:cNvPr id="58" name="TextovéPole 57"/>
          <p:cNvSpPr txBox="1"/>
          <p:nvPr/>
        </p:nvSpPr>
        <p:spPr>
          <a:xfrm>
            <a:off x="8509000" y="4851400"/>
            <a:ext cx="1270000" cy="127000"/>
          </a:xfrm>
          <a:prstGeom prst="rect">
            <a:avLst/>
          </a:prstGeom>
          <a:noFill/>
        </p:spPr>
        <p:txBody>
          <a:bodyPr vert="horz" rtlCol="0">
            <a:spAutoFit/>
          </a:bodyPr>
          <a:lstStyle/>
          <a:p>
            <a:endParaRPr lang="cs-CZ"/>
          </a:p>
        </p:txBody>
      </p:sp>
      <p:sp>
        <p:nvSpPr>
          <p:cNvPr id="60"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1" name="progressBar"/>
          <p:cNvSpPr/>
          <p:nvPr/>
        </p:nvSpPr>
        <p:spPr>
          <a:xfrm>
            <a:off x="0" y="0"/>
            <a:ext cx="5403273"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TextovéPole 61"/>
          <p:cNvSpPr txBox="1"/>
          <p:nvPr/>
        </p:nvSpPr>
        <p:spPr>
          <a:xfrm>
            <a:off x="8509000" y="4851400"/>
            <a:ext cx="1270000" cy="127000"/>
          </a:xfrm>
          <a:prstGeom prst="rect">
            <a:avLst/>
          </a:prstGeom>
          <a:noFill/>
        </p:spPr>
        <p:txBody>
          <a:bodyPr vert="horz" rtlCol="0">
            <a:spAutoFit/>
          </a:bodyPr>
          <a:lstStyle/>
          <a:p>
            <a:endParaRPr lang="cs-CZ"/>
          </a:p>
        </p:txBody>
      </p:sp>
      <p:sp>
        <p:nvSpPr>
          <p:cNvPr id="63"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13</a:t>
            </a:r>
            <a:endParaRPr lang="cs-CZ" sz="1300" b="1">
              <a:solidFill>
                <a:srgbClr val="FFFFFF"/>
              </a:solidFill>
            </a:endParaRPr>
          </a:p>
        </p:txBody>
      </p:sp>
      <mc:AlternateContent xmlns:mc="http://schemas.openxmlformats.org/markup-compatibility/2006" xmlns:a14="http://schemas.microsoft.com/office/drawing/2010/main">
        <mc:Choice Requires="a14">
          <p:sp>
            <p:nvSpPr>
              <p:cNvPr id="43" name="TextovéPole 42"/>
              <p:cNvSpPr txBox="1"/>
              <p:nvPr/>
            </p:nvSpPr>
            <p:spPr>
              <a:xfrm>
                <a:off x="5648066" y="4356990"/>
                <a:ext cx="3042243" cy="434799"/>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sz="1000" b="0" i="1" smtClean="0">
                          <a:latin typeface="Cambria Math"/>
                        </a:rPr>
                        <m:t>𝐼</m:t>
                      </m:r>
                      <m:r>
                        <a:rPr lang="en-US" sz="1000" b="0" i="1" smtClean="0">
                          <a:latin typeface="Cambria Math"/>
                        </a:rPr>
                        <m:t>=</m:t>
                      </m:r>
                      <m:f>
                        <m:fPr>
                          <m:ctrlPr>
                            <a:rPr lang="en-US" sz="1000" b="0" i="1" smtClean="0">
                              <a:latin typeface="Cambria Math"/>
                            </a:rPr>
                          </m:ctrlPr>
                        </m:fPr>
                        <m:num>
                          <m:r>
                            <a:rPr lang="en-US" sz="1000" b="0" i="1" smtClean="0">
                              <a:latin typeface="Cambria Math"/>
                            </a:rPr>
                            <m:t>𝐴𝑛</m:t>
                          </m:r>
                          <m:sSub>
                            <m:sSubPr>
                              <m:ctrlPr>
                                <a:rPr lang="en-US" sz="1000" b="0" i="1" smtClean="0">
                                  <a:latin typeface="Cambria Math"/>
                                </a:rPr>
                              </m:ctrlPr>
                            </m:sSubPr>
                            <m:e>
                              <m:r>
                                <a:rPr lang="en-US" sz="1000" b="0" i="1" smtClean="0">
                                  <a:latin typeface="Cambria Math"/>
                                </a:rPr>
                                <m:t>𝑞</m:t>
                              </m:r>
                            </m:e>
                            <m:sub>
                              <m:r>
                                <a:rPr lang="en-US" sz="1000" b="0" i="1" smtClean="0">
                                  <a:latin typeface="Cambria Math"/>
                                </a:rPr>
                                <m:t>𝑖</m:t>
                              </m:r>
                            </m:sub>
                          </m:sSub>
                        </m:num>
                        <m:den>
                          <m:r>
                            <a:rPr lang="en-US" sz="1000" b="0" i="1" smtClean="0">
                              <a:latin typeface="Cambria Math"/>
                            </a:rPr>
                            <m:t>2</m:t>
                          </m:r>
                        </m:den>
                      </m:f>
                      <m:d>
                        <m:dPr>
                          <m:begChr m:val="["/>
                          <m:endChr m:val="]"/>
                          <m:ctrlPr>
                            <a:rPr lang="en-US" sz="1000" b="0" i="1" smtClean="0">
                              <a:latin typeface="Cambria Math"/>
                            </a:rPr>
                          </m:ctrlPr>
                        </m:dPr>
                        <m:e>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num>
                            <m:den>
                              <m:rad>
                                <m:radPr>
                                  <m:degHide m:val="on"/>
                                  <m:ctrlPr>
                                    <a:rPr lang="en-US" sz="1000" b="0" i="1" smtClean="0">
                                      <a:latin typeface="Cambria Math"/>
                                    </a:rPr>
                                  </m:ctrlPr>
                                </m:radPr>
                                <m:deg/>
                                <m:e>
                                  <m:r>
                                    <a:rPr lang="en-US" sz="1000" b="0" i="1" smtClean="0">
                                      <a:latin typeface="Cambria Math"/>
                                    </a:rPr>
                                    <m:t>𝜋</m:t>
                                  </m:r>
                                </m:e>
                              </m:rad>
                            </m:den>
                          </m:f>
                          <m:d>
                            <m:dPr>
                              <m:ctrlPr>
                                <a:rPr lang="en-US" sz="1000" b="0" i="1" smtClean="0">
                                  <a:latin typeface="Cambria Math"/>
                                </a:rPr>
                              </m:ctrlPr>
                            </m:dPr>
                            <m:e>
                              <m:sSup>
                                <m:sSupPr>
                                  <m:ctrlPr>
                                    <a:rPr lang="en-US" sz="1000" b="0" i="1" smtClean="0">
                                      <a:latin typeface="Cambria Math"/>
                                    </a:rPr>
                                  </m:ctrlPr>
                                </m:sSupPr>
                                <m:e>
                                  <m:r>
                                    <a:rPr lang="en-US" sz="1000" b="0" i="1" smtClean="0">
                                      <a:latin typeface="Cambria Math"/>
                                    </a:rPr>
                                    <m:t>𝑒</m:t>
                                  </m:r>
                                </m:e>
                                <m:sup>
                                  <m:r>
                                    <a:rPr lang="en-US" sz="1000" b="0" i="1" smtClean="0">
                                      <a:latin typeface="Cambria Math"/>
                                    </a:rPr>
                                    <m:t>−</m:t>
                                  </m:r>
                                  <m:sSubSup>
                                    <m:sSubSupPr>
                                      <m:ctrlPr>
                                        <a:rPr lang="en-US" sz="1000" b="0" i="1" smtClean="0">
                                          <a:latin typeface="Cambria Math"/>
                                        </a:rPr>
                                      </m:ctrlPr>
                                    </m:sSubSupPr>
                                    <m:e>
                                      <m:r>
                                        <a:rPr lang="en-US" sz="1000" b="0" i="1" smtClean="0">
                                          <a:latin typeface="Cambria Math"/>
                                        </a:rPr>
                                        <m:t>𝑧</m:t>
                                      </m:r>
                                    </m:e>
                                    <m:sub>
                                      <m:r>
                                        <a:rPr lang="en-US" sz="1000" b="0" i="1" smtClean="0">
                                          <a:latin typeface="Cambria Math"/>
                                        </a:rPr>
                                        <m:t>0</m:t>
                                      </m:r>
                                    </m:sub>
                                    <m:sup>
                                      <m:r>
                                        <a:rPr lang="en-US" sz="1000" b="0" i="1" smtClean="0">
                                          <a:latin typeface="Cambria Math"/>
                                        </a:rPr>
                                        <m:t>2</m:t>
                                      </m:r>
                                    </m:sup>
                                  </m:sSubSup>
                                </m:sup>
                              </m:sSup>
                              <m:r>
                                <a:rPr lang="en-US" sz="1000" b="0" i="1" smtClean="0">
                                  <a:latin typeface="Cambria Math"/>
                                </a:rPr>
                                <m:t>−</m:t>
                              </m:r>
                              <m:sSup>
                                <m:sSupPr>
                                  <m:ctrlPr>
                                    <a:rPr lang="en-US" sz="1000" b="0" i="1" smtClean="0">
                                      <a:latin typeface="Cambria Math"/>
                                    </a:rPr>
                                  </m:ctrlPr>
                                </m:sSupPr>
                                <m:e>
                                  <m:r>
                                    <a:rPr lang="en-US" sz="1000" b="0" i="1" smtClean="0">
                                      <a:latin typeface="Cambria Math"/>
                                    </a:rPr>
                                    <m:t>𝑒</m:t>
                                  </m:r>
                                </m:e>
                                <m:sup>
                                  <m:r>
                                    <a:rPr lang="en-US" sz="1000" b="0" i="1" smtClean="0">
                                      <a:latin typeface="Cambria Math"/>
                                    </a:rPr>
                                    <m:t>−</m:t>
                                  </m:r>
                                  <m:sSubSup>
                                    <m:sSubSupPr>
                                      <m:ctrlPr>
                                        <a:rPr lang="en-US" sz="1000" b="0" i="1" smtClean="0">
                                          <a:latin typeface="Cambria Math"/>
                                        </a:rPr>
                                      </m:ctrlPr>
                                    </m:sSubSupPr>
                                    <m:e>
                                      <m:r>
                                        <a:rPr lang="en-US" sz="1000" b="0" i="1" smtClean="0">
                                          <a:latin typeface="Cambria Math"/>
                                        </a:rPr>
                                        <m:t>𝑧</m:t>
                                      </m:r>
                                    </m:e>
                                    <m:sub>
                                      <m:r>
                                        <a:rPr lang="en-US" sz="1000" b="0" i="1" smtClean="0">
                                          <a:latin typeface="Cambria Math"/>
                                        </a:rPr>
                                        <m:t>1</m:t>
                                      </m:r>
                                    </m:sub>
                                    <m:sup>
                                      <m:r>
                                        <a:rPr lang="en-US" sz="1000" b="0" i="1" smtClean="0">
                                          <a:latin typeface="Cambria Math"/>
                                        </a:rPr>
                                        <m:t>2</m:t>
                                      </m:r>
                                    </m:sup>
                                  </m:sSubSup>
                                </m:sup>
                              </m:sSup>
                            </m:e>
                          </m:d>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d>
                            <m:dPr>
                              <m:ctrlPr>
                                <a:rPr lang="en-US" sz="1000" b="0" i="1" smtClean="0">
                                  <a:latin typeface="Cambria Math"/>
                                </a:rPr>
                              </m:ctrlPr>
                            </m:dPr>
                            <m:e>
                              <m:func>
                                <m:funcPr>
                                  <m:ctrlPr>
                                    <a:rPr lang="en-US" sz="1000" b="0" i="1" smtClean="0">
                                      <a:latin typeface="Cambria Math"/>
                                    </a:rPr>
                                  </m:ctrlPr>
                                </m:funcPr>
                                <m:fName>
                                  <m:r>
                                    <m:rPr>
                                      <m:sty m:val="p"/>
                                    </m:rPr>
                                    <a:rPr lang="en-US" sz="1000" b="0" i="0" smtClean="0">
                                      <a:latin typeface="Cambria Math"/>
                                    </a:rPr>
                                    <m:t>erf</m:t>
                                  </m:r>
                                </m:fName>
                                <m:e>
                                  <m:d>
                                    <m:dPr>
                                      <m:ctrlPr>
                                        <a:rPr lang="en-US" sz="1000" b="0" i="1" smtClean="0">
                                          <a:latin typeface="Cambria Math"/>
                                        </a:rPr>
                                      </m:ctrlPr>
                                    </m:dPr>
                                    <m:e>
                                      <m:sSub>
                                        <m:sSubPr>
                                          <m:ctrlPr>
                                            <a:rPr lang="en-US" sz="1000" b="0" i="1" smtClean="0">
                                              <a:latin typeface="Cambria Math"/>
                                            </a:rPr>
                                          </m:ctrlPr>
                                        </m:sSubPr>
                                        <m:e>
                                          <m:r>
                                            <a:rPr lang="en-US" sz="1000" b="0" i="1" smtClean="0">
                                              <a:latin typeface="Cambria Math"/>
                                            </a:rPr>
                                            <m:t>𝑧</m:t>
                                          </m:r>
                                        </m:e>
                                        <m:sub>
                                          <m:r>
                                            <a:rPr lang="en-US" sz="1000" b="0" i="1" smtClean="0">
                                              <a:latin typeface="Cambria Math"/>
                                            </a:rPr>
                                            <m:t>1</m:t>
                                          </m:r>
                                        </m:sub>
                                      </m:sSub>
                                    </m:e>
                                  </m:d>
                                </m:e>
                              </m:func>
                              <m:r>
                                <a:rPr lang="en-US" sz="1000" b="0" i="1" smtClean="0">
                                  <a:latin typeface="Cambria Math"/>
                                </a:rPr>
                                <m:t>−</m:t>
                              </m:r>
                              <m:r>
                                <m:rPr>
                                  <m:sty m:val="p"/>
                                </m:rPr>
                                <a:rPr lang="en-US" sz="1000" b="0" i="0" smtClean="0">
                                  <a:latin typeface="Cambria Math"/>
                                </a:rPr>
                                <m:t>erf</m:t>
                              </m:r>
                              <m:r>
                                <a:rPr lang="en-US" sz="1000" b="0" i="1" smtClean="0">
                                  <a:latin typeface="Cambria Math"/>
                                </a:rPr>
                                <m:t>(</m:t>
                              </m:r>
                              <m:sSub>
                                <m:sSubPr>
                                  <m:ctrlPr>
                                    <a:rPr lang="en-US" sz="1000" b="0" i="1" smtClean="0">
                                      <a:latin typeface="Cambria Math"/>
                                    </a:rPr>
                                  </m:ctrlPr>
                                </m:sSubPr>
                                <m:e>
                                  <m:r>
                                    <a:rPr lang="en-US" sz="1000" b="0" i="1" smtClean="0">
                                      <a:latin typeface="Cambria Math"/>
                                    </a:rPr>
                                    <m:t>𝑧</m:t>
                                  </m:r>
                                </m:e>
                                <m:sub>
                                  <m:r>
                                    <a:rPr lang="en-US" sz="1000" b="0" i="1" smtClean="0">
                                      <a:latin typeface="Cambria Math"/>
                                    </a:rPr>
                                    <m:t>0</m:t>
                                  </m:r>
                                </m:sub>
                              </m:sSub>
                              <m:r>
                                <a:rPr lang="en-US" sz="1000" b="0" i="1" smtClean="0">
                                  <a:latin typeface="Cambria Math"/>
                                </a:rPr>
                                <m:t>)</m:t>
                              </m:r>
                            </m:e>
                          </m:d>
                        </m:e>
                      </m:d>
                    </m:oMath>
                  </m:oMathPara>
                </a14:m>
                <a:endParaRPr lang="cs-CZ" sz="1000" dirty="0"/>
              </a:p>
            </p:txBody>
          </p:sp>
        </mc:Choice>
        <mc:Fallback xmlns="">
          <p:sp>
            <p:nvSpPr>
              <p:cNvPr id="43" name="TextovéPole 42"/>
              <p:cNvSpPr txBox="1">
                <a:spLocks noRot="1" noChangeAspect="1" noMove="1" noResize="1" noEditPoints="1" noAdjustHandles="1" noChangeArrowheads="1" noChangeShapeType="1" noTextEdit="1"/>
              </p:cNvSpPr>
              <p:nvPr/>
            </p:nvSpPr>
            <p:spPr>
              <a:xfrm>
                <a:off x="5648066" y="4356990"/>
                <a:ext cx="3042243" cy="434799"/>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4" name="TextovéPole 43"/>
              <p:cNvSpPr txBox="1"/>
              <p:nvPr/>
            </p:nvSpPr>
            <p:spPr>
              <a:xfrm>
                <a:off x="6280859" y="4681567"/>
                <a:ext cx="952440" cy="406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a:rPr>
                          </m:ctrlPr>
                        </m:sSubPr>
                        <m:e>
                          <m:r>
                            <m:rPr>
                              <m:sty m:val="p"/>
                            </m:rPr>
                            <a:rPr lang="en-US" sz="1000" b="0" i="0" smtClean="0">
                              <a:latin typeface="Cambria Math"/>
                            </a:rPr>
                            <m:t>z</m:t>
                          </m:r>
                        </m:e>
                        <m:sub>
                          <m:r>
                            <a:rPr lang="en-US" sz="1000" b="0" i="0" smtClean="0">
                              <a:latin typeface="Cambria Math"/>
                            </a:rPr>
                            <m:t>0</m:t>
                          </m:r>
                        </m:sub>
                      </m:sSub>
                      <m:r>
                        <a:rPr lang="en-US" sz="1000" b="0" i="0" smtClean="0">
                          <a:latin typeface="Cambria Math"/>
                        </a:rPr>
                        <m:t>= </m:t>
                      </m:r>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num>
                        <m:den>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den>
                      </m:f>
                    </m:oMath>
                  </m:oMathPara>
                </a14:m>
                <a:endParaRPr lang="cs-CZ" sz="1000" dirty="0"/>
              </a:p>
            </p:txBody>
          </p:sp>
        </mc:Choice>
        <mc:Fallback xmlns="">
          <p:sp>
            <p:nvSpPr>
              <p:cNvPr id="44" name="TextovéPole 43"/>
              <p:cNvSpPr txBox="1">
                <a:spLocks noRot="1" noChangeAspect="1" noMove="1" noResize="1" noEditPoints="1" noAdjustHandles="1" noChangeArrowheads="1" noChangeShapeType="1" noTextEdit="1"/>
              </p:cNvSpPr>
              <p:nvPr/>
            </p:nvSpPr>
            <p:spPr>
              <a:xfrm>
                <a:off x="6280859" y="4681567"/>
                <a:ext cx="952440" cy="406330"/>
              </a:xfrm>
              <a:prstGeom prst="rect">
                <a:avLst/>
              </a:prstGeom>
              <a:blipFill rotWithShape="1">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5" name="TextovéPole 44"/>
              <p:cNvSpPr txBox="1"/>
              <p:nvPr/>
            </p:nvSpPr>
            <p:spPr>
              <a:xfrm>
                <a:off x="7262256" y="4680541"/>
                <a:ext cx="1319271" cy="407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a:rPr>
                          </m:ctrlPr>
                        </m:sSubPr>
                        <m:e>
                          <m:r>
                            <m:rPr>
                              <m:sty m:val="p"/>
                            </m:rPr>
                            <a:rPr lang="en-US" sz="1000" b="0" i="0" smtClean="0">
                              <a:latin typeface="Cambria Math"/>
                            </a:rPr>
                            <m:t>z</m:t>
                          </m:r>
                        </m:e>
                        <m:sub>
                          <m:r>
                            <a:rPr lang="en-US" sz="1000" b="0" i="0" smtClean="0">
                              <a:latin typeface="Cambria Math"/>
                            </a:rPr>
                            <m:t>1</m:t>
                          </m:r>
                        </m:sub>
                      </m:sSub>
                      <m:r>
                        <a:rPr lang="en-US" sz="1000" b="0" i="0" smtClean="0">
                          <a:latin typeface="Cambria Math"/>
                        </a:rPr>
                        <m:t>= </m:t>
                      </m:r>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r>
                            <m:rPr>
                              <m:sty m:val="p"/>
                            </m:rPr>
                            <a:rPr lang="en-US" sz="1000" b="0" i="0" smtClean="0">
                              <a:latin typeface="Cambria Math"/>
                            </a:rPr>
                            <m:t>Δ</m:t>
                          </m:r>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num>
                        <m:den>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den>
                      </m:f>
                    </m:oMath>
                  </m:oMathPara>
                </a14:m>
                <a:endParaRPr lang="cs-CZ" sz="1000" dirty="0"/>
              </a:p>
            </p:txBody>
          </p:sp>
        </mc:Choice>
        <mc:Fallback xmlns="">
          <p:sp>
            <p:nvSpPr>
              <p:cNvPr id="45" name="TextovéPole 44"/>
              <p:cNvSpPr txBox="1">
                <a:spLocks noRot="1" noChangeAspect="1" noMove="1" noResize="1" noEditPoints="1" noAdjustHandles="1" noChangeArrowheads="1" noChangeShapeType="1" noTextEdit="1"/>
              </p:cNvSpPr>
              <p:nvPr/>
            </p:nvSpPr>
            <p:spPr>
              <a:xfrm>
                <a:off x="7262256" y="4680541"/>
                <a:ext cx="1319271" cy="407356"/>
              </a:xfrm>
              <a:prstGeom prst="rect">
                <a:avLst/>
              </a:prstGeom>
              <a:blipFill rotWithShape="1">
                <a:blip r:embed="rId7"/>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1" name="TextovéPole 50"/>
              <p:cNvSpPr txBox="1"/>
              <p:nvPr/>
            </p:nvSpPr>
            <p:spPr>
              <a:xfrm>
                <a:off x="5278403" y="3858291"/>
                <a:ext cx="3781570" cy="553998"/>
              </a:xfrm>
              <a:prstGeom prst="rect">
                <a:avLst/>
              </a:prstGeom>
              <a:noFill/>
            </p:spPr>
            <p:txBody>
              <a:bodyPr wrap="square" rtlCol="0">
                <a:spAutoFit/>
              </a:bodyPr>
              <a:lstStyle/>
              <a:p>
                <a:pPr algn="ctr"/>
                <a:r>
                  <a:rPr lang="en-US" sz="1000" dirty="0" smtClean="0"/>
                  <a:t>Assuming a bi-</a:t>
                </a:r>
                <a:r>
                  <a:rPr lang="en-US" sz="1000" dirty="0" err="1"/>
                  <a:t>M</a:t>
                </a:r>
                <a:r>
                  <a:rPr lang="en-US" sz="1000" dirty="0" err="1" smtClean="0"/>
                  <a:t>awellian</a:t>
                </a:r>
                <a:r>
                  <a:rPr lang="en-US" sz="1000" dirty="0" smtClean="0"/>
                  <a:t> VDF of incoming ions, SWE Faraday </a:t>
                </a:r>
                <a:r>
                  <a:rPr lang="en-US" sz="1000" dirty="0"/>
                  <a:t>cup collector current can be expressed as a function </a:t>
                </a:r>
                <a:r>
                  <a:rPr lang="en-US" sz="1000" dirty="0" smtClean="0"/>
                  <a:t>of </a:t>
                </a:r>
                <a:r>
                  <a:rPr lang="en-US" sz="1000" dirty="0"/>
                  <a:t>its collecting area </a:t>
                </a:r>
                <a14:m>
                  <m:oMath xmlns:m="http://schemas.openxmlformats.org/officeDocument/2006/math">
                    <m:r>
                      <a:rPr lang="en-US" sz="1000" i="1">
                        <a:latin typeface="Cambria Math"/>
                      </a:rPr>
                      <m:t>𝐴</m:t>
                    </m:r>
                  </m:oMath>
                </a14:m>
                <a:r>
                  <a:rPr lang="en-US" sz="1000" dirty="0" smtClean="0"/>
                  <a:t> and </a:t>
                </a:r>
                <a:r>
                  <a:rPr lang="en-US" sz="1000" dirty="0"/>
                  <a:t>the location of the energy </a:t>
                </a:r>
                <a:r>
                  <a:rPr lang="en-US" sz="1000" dirty="0" smtClean="0"/>
                  <a:t>window </a:t>
                </a:r>
                <a14:m>
                  <m:oMath xmlns:m="http://schemas.openxmlformats.org/officeDocument/2006/math">
                    <m:d>
                      <m:dPr>
                        <m:begChr m:val="["/>
                        <m:endChr m:val="]"/>
                        <m:ctrlPr>
                          <a:rPr lang="en-US" sz="1000" b="0" i="1" smtClean="0">
                            <a:latin typeface="Cambria Math"/>
                          </a:rPr>
                        </m:ctrlPr>
                      </m:dPr>
                      <m:e>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r>
                          <m:rPr>
                            <m:sty m:val="p"/>
                          </m:rPr>
                          <a:rPr lang="en-US" sz="1000" b="0" i="0" smtClean="0">
                            <a:latin typeface="Cambria Math"/>
                          </a:rPr>
                          <m:t>Δ</m:t>
                        </m:r>
                        <m:r>
                          <a:rPr lang="en-US" sz="1000" b="0" i="1" smtClean="0">
                            <a:latin typeface="Cambria Math"/>
                          </a:rPr>
                          <m:t>𝑉</m:t>
                        </m:r>
                      </m:e>
                    </m:d>
                  </m:oMath>
                </a14:m>
                <a:r>
                  <a:rPr lang="en-US" sz="1000" dirty="0" smtClean="0"/>
                  <a:t>:</a:t>
                </a:r>
                <a:endParaRPr lang="en-US" sz="1000" dirty="0"/>
              </a:p>
            </p:txBody>
          </p:sp>
        </mc:Choice>
        <mc:Fallback xmlns="">
          <p:sp>
            <p:nvSpPr>
              <p:cNvPr id="51" name="TextovéPole 50"/>
              <p:cNvSpPr txBox="1">
                <a:spLocks noRot="1" noChangeAspect="1" noMove="1" noResize="1" noEditPoints="1" noAdjustHandles="1" noChangeArrowheads="1" noChangeShapeType="1" noTextEdit="1"/>
              </p:cNvSpPr>
              <p:nvPr/>
            </p:nvSpPr>
            <p:spPr>
              <a:xfrm>
                <a:off x="5278403" y="3858291"/>
                <a:ext cx="3781570" cy="553998"/>
              </a:xfrm>
              <a:prstGeom prst="rect">
                <a:avLst/>
              </a:prstGeom>
              <a:blipFill rotWithShape="1">
                <a:blip r:embed="rId8"/>
                <a:stretch>
                  <a:fillRect b="-5495"/>
                </a:stretch>
              </a:blipFill>
            </p:spPr>
            <p:txBody>
              <a:bodyPr/>
              <a:lstStyle/>
              <a:p>
                <a:r>
                  <a:rPr lang="cs-CZ">
                    <a:noFill/>
                  </a:rPr>
                  <a:t> </a:t>
                </a:r>
              </a:p>
            </p:txBody>
          </p:sp>
        </mc:Fallback>
      </mc:AlternateContent>
      <p:sp>
        <p:nvSpPr>
          <p:cNvPr id="52" name="Obdélník 51"/>
          <p:cNvSpPr/>
          <p:nvPr/>
        </p:nvSpPr>
        <p:spPr>
          <a:xfrm>
            <a:off x="8600812" y="1368000"/>
            <a:ext cx="242529" cy="409002"/>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6157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91393" y="819015"/>
            <a:ext cx="3552606" cy="284208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00" y="630000"/>
            <a:ext cx="3240000" cy="451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8" name="Přímá spojnice 47"/>
          <p:cNvCxnSpPr/>
          <p:nvPr/>
        </p:nvCxnSpPr>
        <p:spPr>
          <a:xfrm>
            <a:off x="2329200" y="843558"/>
            <a:ext cx="0" cy="4032448"/>
          </a:xfrm>
          <a:prstGeom prst="line">
            <a:avLst/>
          </a:prstGeom>
          <a:ln w="19050" cap="rnd">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49" name="Obdélník 48"/>
          <p:cNvSpPr/>
          <p:nvPr/>
        </p:nvSpPr>
        <p:spPr>
          <a:xfrm>
            <a:off x="5278403" y="697364"/>
            <a:ext cx="3781570" cy="4356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00" b="1" dirty="0"/>
          </a:p>
        </p:txBody>
      </p:sp>
      <p:sp>
        <p:nvSpPr>
          <p:cNvPr id="50" name="TextovéPole 49"/>
          <p:cNvSpPr txBox="1"/>
          <p:nvPr/>
        </p:nvSpPr>
        <p:spPr>
          <a:xfrm>
            <a:off x="5278403" y="697364"/>
            <a:ext cx="3781570" cy="292388"/>
          </a:xfrm>
          <a:prstGeom prst="rect">
            <a:avLst/>
          </a:prstGeom>
          <a:noFill/>
        </p:spPr>
        <p:txBody>
          <a:bodyPr wrap="square" rtlCol="0">
            <a:spAutoFit/>
          </a:bodyPr>
          <a:lstStyle/>
          <a:p>
            <a:pPr algn="ctr"/>
            <a:r>
              <a:rPr lang="en-US" sz="1300" dirty="0" smtClean="0"/>
              <a:t>Ion energy spectra for different azimuthal angles:</a:t>
            </a:r>
            <a:endParaRPr lang="en-US" sz="1300" dirty="0"/>
          </a:p>
        </p:txBody>
      </p:sp>
      <p:sp>
        <p:nvSpPr>
          <p:cNvPr id="51" name="TextovéPole 50"/>
          <p:cNvSpPr txBox="1"/>
          <p:nvPr/>
        </p:nvSpPr>
        <p:spPr>
          <a:xfrm rot="16200000">
            <a:off x="4165546" y="2102609"/>
            <a:ext cx="2518102" cy="292388"/>
          </a:xfrm>
          <a:prstGeom prst="rect">
            <a:avLst/>
          </a:prstGeom>
          <a:noFill/>
        </p:spPr>
        <p:txBody>
          <a:bodyPr wrap="square" rtlCol="0">
            <a:spAutoFit/>
          </a:bodyPr>
          <a:lstStyle/>
          <a:p>
            <a:pPr algn="ctr"/>
            <a:r>
              <a:rPr lang="en-US" sz="1300" dirty="0" smtClean="0"/>
              <a:t>Collector current [</a:t>
            </a:r>
            <a:r>
              <a:rPr lang="en-US" sz="1300" dirty="0" err="1" smtClean="0"/>
              <a:t>pA</a:t>
            </a:r>
            <a:r>
              <a:rPr lang="en-US" sz="1300" dirty="0" smtClean="0"/>
              <a:t>]</a:t>
            </a:r>
            <a:endParaRPr lang="en-US" sz="1300" dirty="0"/>
          </a:p>
        </p:txBody>
      </p:sp>
      <p:sp>
        <p:nvSpPr>
          <p:cNvPr id="52" name="TextovéPole 51"/>
          <p:cNvSpPr txBox="1"/>
          <p:nvPr/>
        </p:nvSpPr>
        <p:spPr>
          <a:xfrm>
            <a:off x="5724128" y="3579862"/>
            <a:ext cx="3240360" cy="292388"/>
          </a:xfrm>
          <a:prstGeom prst="rect">
            <a:avLst/>
          </a:prstGeom>
          <a:noFill/>
        </p:spPr>
        <p:txBody>
          <a:bodyPr wrap="square" rtlCol="0">
            <a:spAutoFit/>
          </a:bodyPr>
          <a:lstStyle/>
          <a:p>
            <a:pPr algn="ctr"/>
            <a:r>
              <a:rPr lang="en-US" sz="1300" dirty="0" smtClean="0"/>
              <a:t>Energy/charge [V]</a:t>
            </a:r>
            <a:endParaRPr lang="en-US" sz="1300" dirty="0"/>
          </a:p>
        </p:txBody>
      </p:sp>
      <p:cxnSp>
        <p:nvCxnSpPr>
          <p:cNvPr id="56" name="Přímá spojnice se šipkou 55"/>
          <p:cNvCxnSpPr/>
          <p:nvPr/>
        </p:nvCxnSpPr>
        <p:spPr>
          <a:xfrm flipV="1">
            <a:off x="2329200" y="4803998"/>
            <a:ext cx="0" cy="249366"/>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7" name="Přímá spojnice 56"/>
          <p:cNvCxnSpPr/>
          <p:nvPr/>
        </p:nvCxnSpPr>
        <p:spPr>
          <a:xfrm>
            <a:off x="2329200" y="5053364"/>
            <a:ext cx="3006379" cy="0"/>
          </a:xfrm>
          <a:prstGeom prst="line">
            <a:avLst/>
          </a:prstGeom>
          <a:ln w="1905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360000" y="121334"/>
            <a:ext cx="7884408" cy="400095"/>
          </a:xfrm>
          <a:prstGeom prst="rect">
            <a:avLst/>
          </a:prstGeom>
          <a:noFill/>
        </p:spPr>
        <p:txBody>
          <a:bodyPr wrap="square" lIns="91426" tIns="45713" rIns="91426" bIns="45713" rtlCol="0">
            <a:spAutoFit/>
          </a:bodyPr>
          <a:lstStyle/>
          <a:p>
            <a:r>
              <a:rPr lang="en-US" sz="2000" b="1" dirty="0" smtClean="0">
                <a:solidFill>
                  <a:schemeClr val="tx2"/>
                </a:solidFill>
                <a:cs typeface="Calibri" panose="020F0502020204030204" pitchFamily="34" charset="0"/>
              </a:rPr>
              <a:t>Case study</a:t>
            </a:r>
            <a:endParaRPr lang="cs-CZ" sz="2000" b="1" dirty="0">
              <a:solidFill>
                <a:schemeClr val="tx2"/>
              </a:solidFill>
              <a:cs typeface="Calibri" panose="020F0502020204030204" pitchFamily="34" charset="0"/>
            </a:endParaRPr>
          </a:p>
        </p:txBody>
      </p:sp>
      <p:cxnSp>
        <p:nvCxnSpPr>
          <p:cNvPr id="19" name="Přímá spojnice 18"/>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20" name="Ovál 19"/>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sp>
        <p:nvSpPr>
          <p:cNvPr id="24" name="Obdélník 23"/>
          <p:cNvSpPr/>
          <p:nvPr/>
        </p:nvSpPr>
        <p:spPr>
          <a:xfrm>
            <a:off x="6156176" y="2240057"/>
            <a:ext cx="242529" cy="409002"/>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p:cNvSpPr/>
          <p:nvPr/>
        </p:nvSpPr>
        <p:spPr>
          <a:xfrm>
            <a:off x="7020272" y="2240057"/>
            <a:ext cx="242529" cy="409002"/>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7884368" y="2240057"/>
            <a:ext cx="242529" cy="409002"/>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Obdélník 26"/>
          <p:cNvSpPr/>
          <p:nvPr/>
        </p:nvSpPr>
        <p:spPr>
          <a:xfrm>
            <a:off x="8690309" y="2240057"/>
            <a:ext cx="242529" cy="409002"/>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Obdélník 27"/>
          <p:cNvSpPr/>
          <p:nvPr/>
        </p:nvSpPr>
        <p:spPr>
          <a:xfrm>
            <a:off x="6157106" y="3109890"/>
            <a:ext cx="242529" cy="409002"/>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bdélník 28"/>
          <p:cNvSpPr/>
          <p:nvPr/>
        </p:nvSpPr>
        <p:spPr>
          <a:xfrm>
            <a:off x="6899007" y="3109890"/>
            <a:ext cx="242529" cy="409002"/>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bdélník 29"/>
          <p:cNvSpPr/>
          <p:nvPr/>
        </p:nvSpPr>
        <p:spPr>
          <a:xfrm>
            <a:off x="8658248" y="1368000"/>
            <a:ext cx="242529" cy="409002"/>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Obdélník 30"/>
          <p:cNvSpPr/>
          <p:nvPr/>
        </p:nvSpPr>
        <p:spPr>
          <a:xfrm>
            <a:off x="3331834" y="1319135"/>
            <a:ext cx="1858516" cy="1692771"/>
          </a:xfrm>
          <a:prstGeom prst="rect">
            <a:avLst/>
          </a:prstGeom>
        </p:spPr>
        <p:txBody>
          <a:bodyPr wrap="square">
            <a:spAutoFit/>
          </a:bodyPr>
          <a:lstStyle/>
          <a:p>
            <a:pPr algn="ctr"/>
            <a:r>
              <a:rPr lang="en-US" sz="1300" dirty="0"/>
              <a:t>After the velocity bend, the alpha population develops a strong non-thermal </a:t>
            </a:r>
            <a:r>
              <a:rPr lang="en-US" sz="1300" dirty="0" smtClean="0"/>
              <a:t>tail </a:t>
            </a:r>
            <a:r>
              <a:rPr lang="en-US" sz="1300" dirty="0"/>
              <a:t>(marked with blue background</a:t>
            </a:r>
            <a:r>
              <a:rPr lang="en-US" sz="1300" dirty="0" smtClean="0"/>
              <a:t>), </a:t>
            </a:r>
            <a:r>
              <a:rPr lang="en-US" sz="1300" dirty="0"/>
              <a:t>but this feature did not significantly affect the result of fitting. </a:t>
            </a:r>
            <a:endParaRPr lang="cs-CZ" sz="1300" dirty="0"/>
          </a:p>
        </p:txBody>
      </p:sp>
      <p:sp>
        <p:nvSpPr>
          <p:cNvPr id="32" name="TextovéPole 31"/>
          <p:cNvSpPr txBox="1"/>
          <p:nvPr/>
        </p:nvSpPr>
        <p:spPr>
          <a:xfrm>
            <a:off x="392345" y="576000"/>
            <a:ext cx="1286525" cy="246221"/>
          </a:xfrm>
          <a:prstGeom prst="rect">
            <a:avLst/>
          </a:prstGeom>
          <a:noFill/>
        </p:spPr>
        <p:txBody>
          <a:bodyPr wrap="square" rtlCol="0">
            <a:spAutoFit/>
          </a:bodyPr>
          <a:lstStyle/>
          <a:p>
            <a:pPr algn="ctr"/>
            <a:r>
              <a:rPr lang="en-US" sz="1000" b="1" dirty="0"/>
              <a:t>i</a:t>
            </a:r>
            <a:r>
              <a:rPr lang="en-US" sz="1000" b="1" dirty="0" smtClean="0"/>
              <a:t>nitial velocity drop</a:t>
            </a:r>
            <a:endParaRPr lang="cs-CZ" sz="1000" b="1" dirty="0"/>
          </a:p>
        </p:txBody>
      </p:sp>
      <p:sp>
        <p:nvSpPr>
          <p:cNvPr id="33" name="TextovéPole 32"/>
          <p:cNvSpPr txBox="1"/>
          <p:nvPr/>
        </p:nvSpPr>
        <p:spPr>
          <a:xfrm>
            <a:off x="1558800" y="576000"/>
            <a:ext cx="992483" cy="246221"/>
          </a:xfrm>
          <a:prstGeom prst="rect">
            <a:avLst/>
          </a:prstGeom>
          <a:noFill/>
        </p:spPr>
        <p:txBody>
          <a:bodyPr wrap="square" rtlCol="0">
            <a:spAutoFit/>
          </a:bodyPr>
          <a:lstStyle/>
          <a:p>
            <a:pPr algn="ctr"/>
            <a:r>
              <a:rPr lang="en-US" sz="1000" b="1" dirty="0"/>
              <a:t>v</a:t>
            </a:r>
            <a:r>
              <a:rPr lang="en-US" sz="1000" b="1" dirty="0" smtClean="0"/>
              <a:t>elocity bend</a:t>
            </a:r>
            <a:endParaRPr lang="cs-CZ" sz="1000" b="1" dirty="0"/>
          </a:p>
        </p:txBody>
      </p:sp>
      <p:cxnSp>
        <p:nvCxnSpPr>
          <p:cNvPr id="34" name="Přímá spojnice se šipkou 33"/>
          <p:cNvCxnSpPr>
            <a:stCxn id="35" idx="2"/>
          </p:cNvCxnSpPr>
          <p:nvPr/>
        </p:nvCxnSpPr>
        <p:spPr>
          <a:xfrm flipH="1">
            <a:off x="2980800" y="822221"/>
            <a:ext cx="51976" cy="200622"/>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2448000" y="576000"/>
            <a:ext cx="1169551" cy="246221"/>
          </a:xfrm>
          <a:prstGeom prst="rect">
            <a:avLst/>
          </a:prstGeom>
          <a:noFill/>
        </p:spPr>
        <p:txBody>
          <a:bodyPr wrap="square" rtlCol="0">
            <a:spAutoFit/>
          </a:bodyPr>
          <a:lstStyle/>
          <a:p>
            <a:pPr algn="ctr"/>
            <a:r>
              <a:rPr lang="en-US" sz="1000" b="1" dirty="0" smtClean="0"/>
              <a:t>CRR termination</a:t>
            </a:r>
            <a:endParaRPr lang="cs-CZ" sz="1000" b="1" dirty="0"/>
          </a:p>
        </p:txBody>
      </p:sp>
      <p:cxnSp>
        <p:nvCxnSpPr>
          <p:cNvPr id="36" name="Přímá spojnice se šipkou 35"/>
          <p:cNvCxnSpPr>
            <a:stCxn id="33" idx="2"/>
          </p:cNvCxnSpPr>
          <p:nvPr/>
        </p:nvCxnSpPr>
        <p:spPr>
          <a:xfrm>
            <a:off x="2055042" y="822221"/>
            <a:ext cx="3362"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a:stCxn id="32" idx="2"/>
          </p:cNvCxnSpPr>
          <p:nvPr/>
        </p:nvCxnSpPr>
        <p:spPr>
          <a:xfrm>
            <a:off x="1035608" y="822221"/>
            <a:ext cx="288000"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ovéPole 3"/>
          <p:cNvSpPr txBox="1"/>
          <p:nvPr/>
        </p:nvSpPr>
        <p:spPr>
          <a:xfrm>
            <a:off x="8509000" y="4851400"/>
            <a:ext cx="1270000" cy="127000"/>
          </a:xfrm>
          <a:prstGeom prst="rect">
            <a:avLst/>
          </a:prstGeom>
          <a:noFill/>
        </p:spPr>
        <p:txBody>
          <a:bodyPr vert="horz" rtlCol="0">
            <a:spAutoFit/>
          </a:bodyPr>
          <a:lstStyle/>
          <a:p>
            <a:endParaRPr lang="cs-CZ"/>
          </a:p>
        </p:txBody>
      </p:sp>
      <p:sp>
        <p:nvSpPr>
          <p:cNvPr id="8" name="TextovéPole 7"/>
          <p:cNvSpPr txBox="1"/>
          <p:nvPr/>
        </p:nvSpPr>
        <p:spPr>
          <a:xfrm>
            <a:off x="8509000" y="4851400"/>
            <a:ext cx="1270000" cy="127000"/>
          </a:xfrm>
          <a:prstGeom prst="rect">
            <a:avLst/>
          </a:prstGeom>
          <a:noFill/>
        </p:spPr>
        <p:txBody>
          <a:bodyPr vert="horz" rtlCol="0">
            <a:spAutoFit/>
          </a:bodyPr>
          <a:lstStyle/>
          <a:p>
            <a:endParaRPr lang="cs-CZ"/>
          </a:p>
        </p:txBody>
      </p:sp>
      <p:sp>
        <p:nvSpPr>
          <p:cNvPr id="12" name="TextovéPole 11"/>
          <p:cNvSpPr txBox="1"/>
          <p:nvPr/>
        </p:nvSpPr>
        <p:spPr>
          <a:xfrm>
            <a:off x="8509000" y="4851400"/>
            <a:ext cx="1270000" cy="127000"/>
          </a:xfrm>
          <a:prstGeom prst="rect">
            <a:avLst/>
          </a:prstGeom>
          <a:noFill/>
        </p:spPr>
        <p:txBody>
          <a:bodyPr vert="horz" rtlCol="0">
            <a:spAutoFit/>
          </a:bodyPr>
          <a:lstStyle/>
          <a:p>
            <a:endParaRPr lang="cs-CZ"/>
          </a:p>
        </p:txBody>
      </p:sp>
      <p:sp>
        <p:nvSpPr>
          <p:cNvPr id="16" name="TextovéPole 15"/>
          <p:cNvSpPr txBox="1"/>
          <p:nvPr/>
        </p:nvSpPr>
        <p:spPr>
          <a:xfrm>
            <a:off x="8509000" y="4851400"/>
            <a:ext cx="1270000" cy="127000"/>
          </a:xfrm>
          <a:prstGeom prst="rect">
            <a:avLst/>
          </a:prstGeom>
          <a:noFill/>
        </p:spPr>
        <p:txBody>
          <a:bodyPr vert="horz" rtlCol="0">
            <a:spAutoFit/>
          </a:bodyPr>
          <a:lstStyle/>
          <a:p>
            <a:endParaRPr lang="cs-CZ"/>
          </a:p>
        </p:txBody>
      </p:sp>
      <p:sp>
        <p:nvSpPr>
          <p:cNvPr id="40" name="TextovéPole 39"/>
          <p:cNvSpPr txBox="1"/>
          <p:nvPr/>
        </p:nvSpPr>
        <p:spPr>
          <a:xfrm>
            <a:off x="8509000" y="4851400"/>
            <a:ext cx="1270000" cy="127000"/>
          </a:xfrm>
          <a:prstGeom prst="rect">
            <a:avLst/>
          </a:prstGeom>
          <a:noFill/>
        </p:spPr>
        <p:txBody>
          <a:bodyPr vert="horz" rtlCol="0">
            <a:spAutoFit/>
          </a:bodyPr>
          <a:lstStyle/>
          <a:p>
            <a:endParaRPr lang="cs-CZ"/>
          </a:p>
        </p:txBody>
      </p:sp>
      <p:sp>
        <p:nvSpPr>
          <p:cNvPr id="44" name="TextovéPole 43"/>
          <p:cNvSpPr txBox="1"/>
          <p:nvPr/>
        </p:nvSpPr>
        <p:spPr>
          <a:xfrm>
            <a:off x="8509000" y="4851400"/>
            <a:ext cx="1270000" cy="127000"/>
          </a:xfrm>
          <a:prstGeom prst="rect">
            <a:avLst/>
          </a:prstGeom>
          <a:noFill/>
        </p:spPr>
        <p:txBody>
          <a:bodyPr vert="horz" rtlCol="0">
            <a:spAutoFit/>
          </a:bodyPr>
          <a:lstStyle/>
          <a:p>
            <a:endParaRPr lang="cs-CZ"/>
          </a:p>
        </p:txBody>
      </p:sp>
      <p:sp>
        <p:nvSpPr>
          <p:cNvPr id="62"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3" name="progressBar"/>
          <p:cNvSpPr/>
          <p:nvPr/>
        </p:nvSpPr>
        <p:spPr>
          <a:xfrm>
            <a:off x="0" y="0"/>
            <a:ext cx="5818909"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4" name="TextovéPole 63"/>
          <p:cNvSpPr txBox="1"/>
          <p:nvPr/>
        </p:nvSpPr>
        <p:spPr>
          <a:xfrm>
            <a:off x="8509000" y="4851400"/>
            <a:ext cx="1270000" cy="127000"/>
          </a:xfrm>
          <a:prstGeom prst="rect">
            <a:avLst/>
          </a:prstGeom>
          <a:noFill/>
        </p:spPr>
        <p:txBody>
          <a:bodyPr vert="horz" rtlCol="0">
            <a:spAutoFit/>
          </a:bodyPr>
          <a:lstStyle/>
          <a:p>
            <a:endParaRPr lang="cs-CZ"/>
          </a:p>
        </p:txBody>
      </p:sp>
      <p:sp>
        <p:nvSpPr>
          <p:cNvPr id="65"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14</a:t>
            </a:r>
            <a:endParaRPr lang="cs-CZ" sz="1300" b="1">
              <a:solidFill>
                <a:srgbClr val="FFFFFF"/>
              </a:solidFill>
            </a:endParaRPr>
          </a:p>
        </p:txBody>
      </p:sp>
      <mc:AlternateContent xmlns:mc="http://schemas.openxmlformats.org/markup-compatibility/2006" xmlns:a14="http://schemas.microsoft.com/office/drawing/2010/main">
        <mc:Choice Requires="a14">
          <p:sp>
            <p:nvSpPr>
              <p:cNvPr id="42" name="TextovéPole 41"/>
              <p:cNvSpPr txBox="1"/>
              <p:nvPr/>
            </p:nvSpPr>
            <p:spPr>
              <a:xfrm>
                <a:off x="5648066" y="4356990"/>
                <a:ext cx="3042243" cy="434799"/>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sz="1000" b="0" i="1" smtClean="0">
                          <a:latin typeface="Cambria Math"/>
                        </a:rPr>
                        <m:t>𝐼</m:t>
                      </m:r>
                      <m:r>
                        <a:rPr lang="en-US" sz="1000" b="0" i="1" smtClean="0">
                          <a:latin typeface="Cambria Math"/>
                        </a:rPr>
                        <m:t>=</m:t>
                      </m:r>
                      <m:f>
                        <m:fPr>
                          <m:ctrlPr>
                            <a:rPr lang="en-US" sz="1000" b="0" i="1" smtClean="0">
                              <a:latin typeface="Cambria Math"/>
                            </a:rPr>
                          </m:ctrlPr>
                        </m:fPr>
                        <m:num>
                          <m:r>
                            <a:rPr lang="en-US" sz="1000" b="0" i="1" smtClean="0">
                              <a:latin typeface="Cambria Math"/>
                            </a:rPr>
                            <m:t>𝐴𝑛</m:t>
                          </m:r>
                          <m:sSub>
                            <m:sSubPr>
                              <m:ctrlPr>
                                <a:rPr lang="en-US" sz="1000" b="0" i="1" smtClean="0">
                                  <a:latin typeface="Cambria Math"/>
                                </a:rPr>
                              </m:ctrlPr>
                            </m:sSubPr>
                            <m:e>
                              <m:r>
                                <a:rPr lang="en-US" sz="1000" b="0" i="1" smtClean="0">
                                  <a:latin typeface="Cambria Math"/>
                                </a:rPr>
                                <m:t>𝑞</m:t>
                              </m:r>
                            </m:e>
                            <m:sub>
                              <m:r>
                                <a:rPr lang="en-US" sz="1000" b="0" i="1" smtClean="0">
                                  <a:latin typeface="Cambria Math"/>
                                </a:rPr>
                                <m:t>𝑖</m:t>
                              </m:r>
                            </m:sub>
                          </m:sSub>
                        </m:num>
                        <m:den>
                          <m:r>
                            <a:rPr lang="en-US" sz="1000" b="0" i="1" smtClean="0">
                              <a:latin typeface="Cambria Math"/>
                            </a:rPr>
                            <m:t>2</m:t>
                          </m:r>
                        </m:den>
                      </m:f>
                      <m:d>
                        <m:dPr>
                          <m:begChr m:val="["/>
                          <m:endChr m:val="]"/>
                          <m:ctrlPr>
                            <a:rPr lang="en-US" sz="1000" b="0" i="1" smtClean="0">
                              <a:latin typeface="Cambria Math"/>
                            </a:rPr>
                          </m:ctrlPr>
                        </m:dPr>
                        <m:e>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num>
                            <m:den>
                              <m:rad>
                                <m:radPr>
                                  <m:degHide m:val="on"/>
                                  <m:ctrlPr>
                                    <a:rPr lang="en-US" sz="1000" b="0" i="1" smtClean="0">
                                      <a:latin typeface="Cambria Math"/>
                                    </a:rPr>
                                  </m:ctrlPr>
                                </m:radPr>
                                <m:deg/>
                                <m:e>
                                  <m:r>
                                    <a:rPr lang="en-US" sz="1000" b="0" i="1" smtClean="0">
                                      <a:latin typeface="Cambria Math"/>
                                    </a:rPr>
                                    <m:t>𝜋</m:t>
                                  </m:r>
                                </m:e>
                              </m:rad>
                            </m:den>
                          </m:f>
                          <m:d>
                            <m:dPr>
                              <m:ctrlPr>
                                <a:rPr lang="en-US" sz="1000" b="0" i="1" smtClean="0">
                                  <a:latin typeface="Cambria Math"/>
                                </a:rPr>
                              </m:ctrlPr>
                            </m:dPr>
                            <m:e>
                              <m:sSup>
                                <m:sSupPr>
                                  <m:ctrlPr>
                                    <a:rPr lang="en-US" sz="1000" b="0" i="1" smtClean="0">
                                      <a:latin typeface="Cambria Math"/>
                                    </a:rPr>
                                  </m:ctrlPr>
                                </m:sSupPr>
                                <m:e>
                                  <m:r>
                                    <a:rPr lang="en-US" sz="1000" b="0" i="1" smtClean="0">
                                      <a:latin typeface="Cambria Math"/>
                                    </a:rPr>
                                    <m:t>𝑒</m:t>
                                  </m:r>
                                </m:e>
                                <m:sup>
                                  <m:r>
                                    <a:rPr lang="en-US" sz="1000" b="0" i="1" smtClean="0">
                                      <a:latin typeface="Cambria Math"/>
                                    </a:rPr>
                                    <m:t>−</m:t>
                                  </m:r>
                                  <m:sSubSup>
                                    <m:sSubSupPr>
                                      <m:ctrlPr>
                                        <a:rPr lang="en-US" sz="1000" b="0" i="1" smtClean="0">
                                          <a:latin typeface="Cambria Math"/>
                                        </a:rPr>
                                      </m:ctrlPr>
                                    </m:sSubSupPr>
                                    <m:e>
                                      <m:r>
                                        <a:rPr lang="en-US" sz="1000" b="0" i="1" smtClean="0">
                                          <a:latin typeface="Cambria Math"/>
                                        </a:rPr>
                                        <m:t>𝑧</m:t>
                                      </m:r>
                                    </m:e>
                                    <m:sub>
                                      <m:r>
                                        <a:rPr lang="en-US" sz="1000" b="0" i="1" smtClean="0">
                                          <a:latin typeface="Cambria Math"/>
                                        </a:rPr>
                                        <m:t>0</m:t>
                                      </m:r>
                                    </m:sub>
                                    <m:sup>
                                      <m:r>
                                        <a:rPr lang="en-US" sz="1000" b="0" i="1" smtClean="0">
                                          <a:latin typeface="Cambria Math"/>
                                        </a:rPr>
                                        <m:t>2</m:t>
                                      </m:r>
                                    </m:sup>
                                  </m:sSubSup>
                                </m:sup>
                              </m:sSup>
                              <m:r>
                                <a:rPr lang="en-US" sz="1000" b="0" i="1" smtClean="0">
                                  <a:latin typeface="Cambria Math"/>
                                </a:rPr>
                                <m:t>−</m:t>
                              </m:r>
                              <m:sSup>
                                <m:sSupPr>
                                  <m:ctrlPr>
                                    <a:rPr lang="en-US" sz="1000" b="0" i="1" smtClean="0">
                                      <a:latin typeface="Cambria Math"/>
                                    </a:rPr>
                                  </m:ctrlPr>
                                </m:sSupPr>
                                <m:e>
                                  <m:r>
                                    <a:rPr lang="en-US" sz="1000" b="0" i="1" smtClean="0">
                                      <a:latin typeface="Cambria Math"/>
                                    </a:rPr>
                                    <m:t>𝑒</m:t>
                                  </m:r>
                                </m:e>
                                <m:sup>
                                  <m:r>
                                    <a:rPr lang="en-US" sz="1000" b="0" i="1" smtClean="0">
                                      <a:latin typeface="Cambria Math"/>
                                    </a:rPr>
                                    <m:t>−</m:t>
                                  </m:r>
                                  <m:sSubSup>
                                    <m:sSubSupPr>
                                      <m:ctrlPr>
                                        <a:rPr lang="en-US" sz="1000" b="0" i="1" smtClean="0">
                                          <a:latin typeface="Cambria Math"/>
                                        </a:rPr>
                                      </m:ctrlPr>
                                    </m:sSubSupPr>
                                    <m:e>
                                      <m:r>
                                        <a:rPr lang="en-US" sz="1000" b="0" i="1" smtClean="0">
                                          <a:latin typeface="Cambria Math"/>
                                        </a:rPr>
                                        <m:t>𝑧</m:t>
                                      </m:r>
                                    </m:e>
                                    <m:sub>
                                      <m:r>
                                        <a:rPr lang="en-US" sz="1000" b="0" i="1" smtClean="0">
                                          <a:latin typeface="Cambria Math"/>
                                        </a:rPr>
                                        <m:t>1</m:t>
                                      </m:r>
                                    </m:sub>
                                    <m:sup>
                                      <m:r>
                                        <a:rPr lang="en-US" sz="1000" b="0" i="1" smtClean="0">
                                          <a:latin typeface="Cambria Math"/>
                                        </a:rPr>
                                        <m:t>2</m:t>
                                      </m:r>
                                    </m:sup>
                                  </m:sSubSup>
                                </m:sup>
                              </m:sSup>
                            </m:e>
                          </m:d>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d>
                            <m:dPr>
                              <m:ctrlPr>
                                <a:rPr lang="en-US" sz="1000" b="0" i="1" smtClean="0">
                                  <a:latin typeface="Cambria Math"/>
                                </a:rPr>
                              </m:ctrlPr>
                            </m:dPr>
                            <m:e>
                              <m:func>
                                <m:funcPr>
                                  <m:ctrlPr>
                                    <a:rPr lang="en-US" sz="1000" b="0" i="1" smtClean="0">
                                      <a:latin typeface="Cambria Math"/>
                                    </a:rPr>
                                  </m:ctrlPr>
                                </m:funcPr>
                                <m:fName>
                                  <m:r>
                                    <m:rPr>
                                      <m:sty m:val="p"/>
                                    </m:rPr>
                                    <a:rPr lang="en-US" sz="1000" b="0" i="0" smtClean="0">
                                      <a:latin typeface="Cambria Math"/>
                                    </a:rPr>
                                    <m:t>erf</m:t>
                                  </m:r>
                                </m:fName>
                                <m:e>
                                  <m:d>
                                    <m:dPr>
                                      <m:ctrlPr>
                                        <a:rPr lang="en-US" sz="1000" b="0" i="1" smtClean="0">
                                          <a:latin typeface="Cambria Math"/>
                                        </a:rPr>
                                      </m:ctrlPr>
                                    </m:dPr>
                                    <m:e>
                                      <m:sSub>
                                        <m:sSubPr>
                                          <m:ctrlPr>
                                            <a:rPr lang="en-US" sz="1000" b="0" i="1" smtClean="0">
                                              <a:latin typeface="Cambria Math"/>
                                            </a:rPr>
                                          </m:ctrlPr>
                                        </m:sSubPr>
                                        <m:e>
                                          <m:r>
                                            <a:rPr lang="en-US" sz="1000" b="0" i="1" smtClean="0">
                                              <a:latin typeface="Cambria Math"/>
                                            </a:rPr>
                                            <m:t>𝑧</m:t>
                                          </m:r>
                                        </m:e>
                                        <m:sub>
                                          <m:r>
                                            <a:rPr lang="en-US" sz="1000" b="0" i="1" smtClean="0">
                                              <a:latin typeface="Cambria Math"/>
                                            </a:rPr>
                                            <m:t>1</m:t>
                                          </m:r>
                                        </m:sub>
                                      </m:sSub>
                                    </m:e>
                                  </m:d>
                                </m:e>
                              </m:func>
                              <m:r>
                                <a:rPr lang="en-US" sz="1000" b="0" i="1" smtClean="0">
                                  <a:latin typeface="Cambria Math"/>
                                </a:rPr>
                                <m:t>−</m:t>
                              </m:r>
                              <m:r>
                                <m:rPr>
                                  <m:sty m:val="p"/>
                                </m:rPr>
                                <a:rPr lang="en-US" sz="1000" b="0" i="0" smtClean="0">
                                  <a:latin typeface="Cambria Math"/>
                                </a:rPr>
                                <m:t>erf</m:t>
                              </m:r>
                              <m:r>
                                <a:rPr lang="en-US" sz="1000" b="0" i="1" smtClean="0">
                                  <a:latin typeface="Cambria Math"/>
                                </a:rPr>
                                <m:t>(</m:t>
                              </m:r>
                              <m:sSub>
                                <m:sSubPr>
                                  <m:ctrlPr>
                                    <a:rPr lang="en-US" sz="1000" b="0" i="1" smtClean="0">
                                      <a:latin typeface="Cambria Math"/>
                                    </a:rPr>
                                  </m:ctrlPr>
                                </m:sSubPr>
                                <m:e>
                                  <m:r>
                                    <a:rPr lang="en-US" sz="1000" b="0" i="1" smtClean="0">
                                      <a:latin typeface="Cambria Math"/>
                                    </a:rPr>
                                    <m:t>𝑧</m:t>
                                  </m:r>
                                </m:e>
                                <m:sub>
                                  <m:r>
                                    <a:rPr lang="en-US" sz="1000" b="0" i="1" smtClean="0">
                                      <a:latin typeface="Cambria Math"/>
                                    </a:rPr>
                                    <m:t>0</m:t>
                                  </m:r>
                                </m:sub>
                              </m:sSub>
                              <m:r>
                                <a:rPr lang="en-US" sz="1000" b="0" i="1" smtClean="0">
                                  <a:latin typeface="Cambria Math"/>
                                </a:rPr>
                                <m:t>)</m:t>
                              </m:r>
                            </m:e>
                          </m:d>
                        </m:e>
                      </m:d>
                    </m:oMath>
                  </m:oMathPara>
                </a14:m>
                <a:endParaRPr lang="cs-CZ" sz="1000" dirty="0"/>
              </a:p>
            </p:txBody>
          </p:sp>
        </mc:Choice>
        <mc:Fallback xmlns="">
          <p:sp>
            <p:nvSpPr>
              <p:cNvPr id="42" name="TextovéPole 41"/>
              <p:cNvSpPr txBox="1">
                <a:spLocks noRot="1" noChangeAspect="1" noMove="1" noResize="1" noEditPoints="1" noAdjustHandles="1" noChangeArrowheads="1" noChangeShapeType="1" noTextEdit="1"/>
              </p:cNvSpPr>
              <p:nvPr/>
            </p:nvSpPr>
            <p:spPr>
              <a:xfrm>
                <a:off x="5648066" y="4356990"/>
                <a:ext cx="3042243" cy="434799"/>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3" name="TextovéPole 42"/>
              <p:cNvSpPr txBox="1"/>
              <p:nvPr/>
            </p:nvSpPr>
            <p:spPr>
              <a:xfrm>
                <a:off x="6280859" y="4681567"/>
                <a:ext cx="952440" cy="406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a:rPr>
                          </m:ctrlPr>
                        </m:sSubPr>
                        <m:e>
                          <m:r>
                            <m:rPr>
                              <m:sty m:val="p"/>
                            </m:rPr>
                            <a:rPr lang="en-US" sz="1000" b="0" i="0" smtClean="0">
                              <a:latin typeface="Cambria Math"/>
                            </a:rPr>
                            <m:t>z</m:t>
                          </m:r>
                        </m:e>
                        <m:sub>
                          <m:r>
                            <a:rPr lang="en-US" sz="1000" b="0" i="0" smtClean="0">
                              <a:latin typeface="Cambria Math"/>
                            </a:rPr>
                            <m:t>0</m:t>
                          </m:r>
                        </m:sub>
                      </m:sSub>
                      <m:r>
                        <a:rPr lang="en-US" sz="1000" b="0" i="0" smtClean="0">
                          <a:latin typeface="Cambria Math"/>
                        </a:rPr>
                        <m:t>= </m:t>
                      </m:r>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num>
                        <m:den>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den>
                      </m:f>
                    </m:oMath>
                  </m:oMathPara>
                </a14:m>
                <a:endParaRPr lang="cs-CZ" sz="1000" dirty="0"/>
              </a:p>
            </p:txBody>
          </p:sp>
        </mc:Choice>
        <mc:Fallback xmlns="">
          <p:sp>
            <p:nvSpPr>
              <p:cNvPr id="43" name="TextovéPole 42"/>
              <p:cNvSpPr txBox="1">
                <a:spLocks noRot="1" noChangeAspect="1" noMove="1" noResize="1" noEditPoints="1" noAdjustHandles="1" noChangeArrowheads="1" noChangeShapeType="1" noTextEdit="1"/>
              </p:cNvSpPr>
              <p:nvPr/>
            </p:nvSpPr>
            <p:spPr>
              <a:xfrm>
                <a:off x="6280859" y="4681567"/>
                <a:ext cx="952440" cy="406330"/>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5" name="TextovéPole 44"/>
              <p:cNvSpPr txBox="1"/>
              <p:nvPr/>
            </p:nvSpPr>
            <p:spPr>
              <a:xfrm>
                <a:off x="7262256" y="4680541"/>
                <a:ext cx="1319271" cy="407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a:rPr>
                          </m:ctrlPr>
                        </m:sSubPr>
                        <m:e>
                          <m:r>
                            <m:rPr>
                              <m:sty m:val="p"/>
                            </m:rPr>
                            <a:rPr lang="en-US" sz="1000" b="0" i="0" smtClean="0">
                              <a:latin typeface="Cambria Math"/>
                            </a:rPr>
                            <m:t>z</m:t>
                          </m:r>
                        </m:e>
                        <m:sub>
                          <m:r>
                            <a:rPr lang="en-US" sz="1000" b="0" i="0" smtClean="0">
                              <a:latin typeface="Cambria Math"/>
                            </a:rPr>
                            <m:t>1</m:t>
                          </m:r>
                        </m:sub>
                      </m:sSub>
                      <m:r>
                        <a:rPr lang="en-US" sz="1000" b="0" i="0" smtClean="0">
                          <a:latin typeface="Cambria Math"/>
                        </a:rPr>
                        <m:t>= </m:t>
                      </m:r>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r>
                            <m:rPr>
                              <m:sty m:val="p"/>
                            </m:rPr>
                            <a:rPr lang="en-US" sz="1000" b="0" i="0" smtClean="0">
                              <a:latin typeface="Cambria Math"/>
                            </a:rPr>
                            <m:t>Δ</m:t>
                          </m:r>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num>
                        <m:den>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den>
                      </m:f>
                    </m:oMath>
                  </m:oMathPara>
                </a14:m>
                <a:endParaRPr lang="cs-CZ" sz="1000" dirty="0"/>
              </a:p>
            </p:txBody>
          </p:sp>
        </mc:Choice>
        <mc:Fallback xmlns="">
          <p:sp>
            <p:nvSpPr>
              <p:cNvPr id="45" name="TextovéPole 44"/>
              <p:cNvSpPr txBox="1">
                <a:spLocks noRot="1" noChangeAspect="1" noMove="1" noResize="1" noEditPoints="1" noAdjustHandles="1" noChangeArrowheads="1" noChangeShapeType="1" noTextEdit="1"/>
              </p:cNvSpPr>
              <p:nvPr/>
            </p:nvSpPr>
            <p:spPr>
              <a:xfrm>
                <a:off x="7262256" y="4680541"/>
                <a:ext cx="1319271" cy="407356"/>
              </a:xfrm>
              <a:prstGeom prst="rect">
                <a:avLst/>
              </a:prstGeom>
              <a:blipFill rotWithShape="1">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9" name="TextovéPole 58"/>
              <p:cNvSpPr txBox="1"/>
              <p:nvPr/>
            </p:nvSpPr>
            <p:spPr>
              <a:xfrm>
                <a:off x="5278403" y="3858291"/>
                <a:ext cx="3781570" cy="553998"/>
              </a:xfrm>
              <a:prstGeom prst="rect">
                <a:avLst/>
              </a:prstGeom>
              <a:noFill/>
            </p:spPr>
            <p:txBody>
              <a:bodyPr wrap="square" rtlCol="0">
                <a:spAutoFit/>
              </a:bodyPr>
              <a:lstStyle/>
              <a:p>
                <a:pPr algn="ctr"/>
                <a:r>
                  <a:rPr lang="en-US" sz="1000" dirty="0" smtClean="0"/>
                  <a:t>Assuming a bi-</a:t>
                </a:r>
                <a:r>
                  <a:rPr lang="en-US" sz="1000" dirty="0" err="1"/>
                  <a:t>M</a:t>
                </a:r>
                <a:r>
                  <a:rPr lang="en-US" sz="1000" dirty="0" err="1" smtClean="0"/>
                  <a:t>awellian</a:t>
                </a:r>
                <a:r>
                  <a:rPr lang="en-US" sz="1000" dirty="0" smtClean="0"/>
                  <a:t> VDF of incoming ions, SWE Faraday </a:t>
                </a:r>
                <a:r>
                  <a:rPr lang="en-US" sz="1000" dirty="0"/>
                  <a:t>cup collector current can be expressed as a function </a:t>
                </a:r>
                <a:r>
                  <a:rPr lang="en-US" sz="1000" dirty="0" smtClean="0"/>
                  <a:t>of </a:t>
                </a:r>
                <a:r>
                  <a:rPr lang="en-US" sz="1000" dirty="0"/>
                  <a:t>its collecting area </a:t>
                </a:r>
                <a14:m>
                  <m:oMath xmlns:m="http://schemas.openxmlformats.org/officeDocument/2006/math">
                    <m:r>
                      <a:rPr lang="en-US" sz="1000" i="1">
                        <a:latin typeface="Cambria Math"/>
                      </a:rPr>
                      <m:t>𝐴</m:t>
                    </m:r>
                  </m:oMath>
                </a14:m>
                <a:r>
                  <a:rPr lang="en-US" sz="1000" dirty="0" smtClean="0"/>
                  <a:t> and </a:t>
                </a:r>
                <a:r>
                  <a:rPr lang="en-US" sz="1000" dirty="0"/>
                  <a:t>the location of the energy </a:t>
                </a:r>
                <a:r>
                  <a:rPr lang="en-US" sz="1000" dirty="0" smtClean="0"/>
                  <a:t>window </a:t>
                </a:r>
                <a14:m>
                  <m:oMath xmlns:m="http://schemas.openxmlformats.org/officeDocument/2006/math">
                    <m:d>
                      <m:dPr>
                        <m:begChr m:val="["/>
                        <m:endChr m:val="]"/>
                        <m:ctrlPr>
                          <a:rPr lang="en-US" sz="1000" b="0" i="1" smtClean="0">
                            <a:latin typeface="Cambria Math"/>
                          </a:rPr>
                        </m:ctrlPr>
                      </m:dPr>
                      <m:e>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r>
                          <m:rPr>
                            <m:sty m:val="p"/>
                          </m:rPr>
                          <a:rPr lang="en-US" sz="1000" b="0" i="0" smtClean="0">
                            <a:latin typeface="Cambria Math"/>
                          </a:rPr>
                          <m:t>Δ</m:t>
                        </m:r>
                        <m:r>
                          <a:rPr lang="en-US" sz="1000" b="0" i="1" smtClean="0">
                            <a:latin typeface="Cambria Math"/>
                          </a:rPr>
                          <m:t>𝑉</m:t>
                        </m:r>
                      </m:e>
                    </m:d>
                  </m:oMath>
                </a14:m>
                <a:r>
                  <a:rPr lang="en-US" sz="1000" dirty="0" smtClean="0"/>
                  <a:t>:</a:t>
                </a:r>
                <a:endParaRPr lang="en-US" sz="1000" dirty="0"/>
              </a:p>
            </p:txBody>
          </p:sp>
        </mc:Choice>
        <mc:Fallback xmlns="">
          <p:sp>
            <p:nvSpPr>
              <p:cNvPr id="59" name="TextovéPole 58"/>
              <p:cNvSpPr txBox="1">
                <a:spLocks noRot="1" noChangeAspect="1" noMove="1" noResize="1" noEditPoints="1" noAdjustHandles="1" noChangeArrowheads="1" noChangeShapeType="1" noTextEdit="1"/>
              </p:cNvSpPr>
              <p:nvPr/>
            </p:nvSpPr>
            <p:spPr>
              <a:xfrm>
                <a:off x="5278403" y="3858291"/>
                <a:ext cx="3781570" cy="553998"/>
              </a:xfrm>
              <a:prstGeom prst="rect">
                <a:avLst/>
              </a:prstGeom>
              <a:blipFill rotWithShape="1">
                <a:blip r:embed="rId7"/>
                <a:stretch>
                  <a:fillRect b="-5495"/>
                </a:stretch>
              </a:blipFill>
            </p:spPr>
            <p:txBody>
              <a:bodyPr/>
              <a:lstStyle/>
              <a:p>
                <a:r>
                  <a:rPr lang="cs-CZ">
                    <a:noFill/>
                  </a:rPr>
                  <a:t> </a:t>
                </a:r>
              </a:p>
            </p:txBody>
          </p:sp>
        </mc:Fallback>
      </mc:AlternateContent>
    </p:spTree>
    <p:extLst>
      <p:ext uri="{BB962C8B-B14F-4D97-AF65-F5344CB8AC3E}">
        <p14:creationId xmlns:p14="http://schemas.microsoft.com/office/powerpoint/2010/main" val="3028157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91393" y="819015"/>
            <a:ext cx="3552605" cy="284208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00" y="630000"/>
            <a:ext cx="3240000" cy="451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5" name="Přímá spojnice 44"/>
          <p:cNvCxnSpPr/>
          <p:nvPr/>
        </p:nvCxnSpPr>
        <p:spPr>
          <a:xfrm>
            <a:off x="2808000" y="843558"/>
            <a:ext cx="0" cy="4032448"/>
          </a:xfrm>
          <a:prstGeom prst="line">
            <a:avLst/>
          </a:prstGeom>
          <a:ln w="19050" cap="rnd">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46" name="Obdélník 45"/>
          <p:cNvSpPr/>
          <p:nvPr/>
        </p:nvSpPr>
        <p:spPr>
          <a:xfrm>
            <a:off x="5278403" y="697364"/>
            <a:ext cx="3781570" cy="4356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00" b="1" dirty="0"/>
          </a:p>
        </p:txBody>
      </p:sp>
      <p:sp>
        <p:nvSpPr>
          <p:cNvPr id="47" name="TextovéPole 46"/>
          <p:cNvSpPr txBox="1"/>
          <p:nvPr/>
        </p:nvSpPr>
        <p:spPr>
          <a:xfrm>
            <a:off x="5278403" y="697364"/>
            <a:ext cx="3781570" cy="292388"/>
          </a:xfrm>
          <a:prstGeom prst="rect">
            <a:avLst/>
          </a:prstGeom>
          <a:noFill/>
        </p:spPr>
        <p:txBody>
          <a:bodyPr wrap="square" rtlCol="0">
            <a:spAutoFit/>
          </a:bodyPr>
          <a:lstStyle/>
          <a:p>
            <a:pPr algn="ctr"/>
            <a:r>
              <a:rPr lang="en-US" sz="1300" dirty="0" smtClean="0"/>
              <a:t>Ion energy spectra for different azimuthal angles:</a:t>
            </a:r>
            <a:endParaRPr lang="en-US" sz="1300" dirty="0"/>
          </a:p>
        </p:txBody>
      </p:sp>
      <p:sp>
        <p:nvSpPr>
          <p:cNvPr id="48" name="TextovéPole 47"/>
          <p:cNvSpPr txBox="1"/>
          <p:nvPr/>
        </p:nvSpPr>
        <p:spPr>
          <a:xfrm rot="16200000">
            <a:off x="4165546" y="2102609"/>
            <a:ext cx="2518102" cy="292388"/>
          </a:xfrm>
          <a:prstGeom prst="rect">
            <a:avLst/>
          </a:prstGeom>
          <a:noFill/>
        </p:spPr>
        <p:txBody>
          <a:bodyPr wrap="square" rtlCol="0">
            <a:spAutoFit/>
          </a:bodyPr>
          <a:lstStyle/>
          <a:p>
            <a:pPr algn="ctr"/>
            <a:r>
              <a:rPr lang="en-US" sz="1300" dirty="0" smtClean="0"/>
              <a:t>Collector current [</a:t>
            </a:r>
            <a:r>
              <a:rPr lang="en-US" sz="1300" dirty="0" err="1" smtClean="0"/>
              <a:t>pA</a:t>
            </a:r>
            <a:r>
              <a:rPr lang="en-US" sz="1300" dirty="0" smtClean="0"/>
              <a:t>]</a:t>
            </a:r>
            <a:endParaRPr lang="en-US" sz="1300" dirty="0"/>
          </a:p>
        </p:txBody>
      </p:sp>
      <p:sp>
        <p:nvSpPr>
          <p:cNvPr id="49" name="TextovéPole 48"/>
          <p:cNvSpPr txBox="1"/>
          <p:nvPr/>
        </p:nvSpPr>
        <p:spPr>
          <a:xfrm>
            <a:off x="5724128" y="3579862"/>
            <a:ext cx="3240360" cy="292388"/>
          </a:xfrm>
          <a:prstGeom prst="rect">
            <a:avLst/>
          </a:prstGeom>
          <a:noFill/>
        </p:spPr>
        <p:txBody>
          <a:bodyPr wrap="square" rtlCol="0">
            <a:spAutoFit/>
          </a:bodyPr>
          <a:lstStyle/>
          <a:p>
            <a:pPr algn="ctr"/>
            <a:r>
              <a:rPr lang="en-US" sz="1300" dirty="0" smtClean="0"/>
              <a:t>Energy/charge [V]</a:t>
            </a:r>
            <a:endParaRPr lang="en-US" sz="1300" dirty="0"/>
          </a:p>
        </p:txBody>
      </p:sp>
      <p:cxnSp>
        <p:nvCxnSpPr>
          <p:cNvPr id="53" name="Přímá spojnice se šipkou 52"/>
          <p:cNvCxnSpPr/>
          <p:nvPr/>
        </p:nvCxnSpPr>
        <p:spPr>
          <a:xfrm flipV="1">
            <a:off x="2808000" y="4803998"/>
            <a:ext cx="0" cy="249366"/>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a:off x="2808000" y="5053364"/>
            <a:ext cx="2527579" cy="0"/>
          </a:xfrm>
          <a:prstGeom prst="line">
            <a:avLst/>
          </a:prstGeom>
          <a:ln w="1905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360000" y="121334"/>
            <a:ext cx="7884408" cy="400095"/>
          </a:xfrm>
          <a:prstGeom prst="rect">
            <a:avLst/>
          </a:prstGeom>
          <a:noFill/>
        </p:spPr>
        <p:txBody>
          <a:bodyPr wrap="square" lIns="91426" tIns="45713" rIns="91426" bIns="45713" rtlCol="0">
            <a:spAutoFit/>
          </a:bodyPr>
          <a:lstStyle/>
          <a:p>
            <a:r>
              <a:rPr lang="en-US" sz="2000" b="1" dirty="0" smtClean="0">
                <a:solidFill>
                  <a:schemeClr val="tx2"/>
                </a:solidFill>
                <a:cs typeface="Calibri" panose="020F0502020204030204" pitchFamily="34" charset="0"/>
              </a:rPr>
              <a:t>Case study</a:t>
            </a:r>
            <a:endParaRPr lang="cs-CZ" sz="2000" b="1" dirty="0">
              <a:solidFill>
                <a:schemeClr val="tx2"/>
              </a:solidFill>
              <a:cs typeface="Calibri" panose="020F0502020204030204" pitchFamily="34" charset="0"/>
            </a:endParaRPr>
          </a:p>
        </p:txBody>
      </p:sp>
      <p:cxnSp>
        <p:nvCxnSpPr>
          <p:cNvPr id="19" name="Přímá spojnice 18"/>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20" name="Ovál 19"/>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sp>
        <p:nvSpPr>
          <p:cNvPr id="21" name="Obdélník 20"/>
          <p:cNvSpPr/>
          <p:nvPr/>
        </p:nvSpPr>
        <p:spPr>
          <a:xfrm>
            <a:off x="3331834" y="1319135"/>
            <a:ext cx="1858516" cy="1092607"/>
          </a:xfrm>
          <a:prstGeom prst="rect">
            <a:avLst/>
          </a:prstGeom>
        </p:spPr>
        <p:txBody>
          <a:bodyPr wrap="square">
            <a:spAutoFit/>
          </a:bodyPr>
          <a:lstStyle/>
          <a:p>
            <a:pPr algn="ctr"/>
            <a:r>
              <a:rPr lang="en-US" sz="1300" dirty="0" smtClean="0"/>
              <a:t>Finally, the solar wind properties begin to match those frequently observed in the slow solar wind streams.</a:t>
            </a:r>
            <a:endParaRPr lang="cs-CZ" sz="1300" dirty="0"/>
          </a:p>
        </p:txBody>
      </p:sp>
      <p:sp>
        <p:nvSpPr>
          <p:cNvPr id="23" name="TextovéPole 22"/>
          <p:cNvSpPr txBox="1"/>
          <p:nvPr/>
        </p:nvSpPr>
        <p:spPr>
          <a:xfrm>
            <a:off x="392345" y="576000"/>
            <a:ext cx="1286525" cy="246221"/>
          </a:xfrm>
          <a:prstGeom prst="rect">
            <a:avLst/>
          </a:prstGeom>
          <a:noFill/>
        </p:spPr>
        <p:txBody>
          <a:bodyPr wrap="square" rtlCol="0">
            <a:spAutoFit/>
          </a:bodyPr>
          <a:lstStyle/>
          <a:p>
            <a:pPr algn="ctr"/>
            <a:r>
              <a:rPr lang="en-US" sz="1000" b="1" dirty="0"/>
              <a:t>i</a:t>
            </a:r>
            <a:r>
              <a:rPr lang="en-US" sz="1000" b="1" dirty="0" smtClean="0"/>
              <a:t>nitial velocity drop</a:t>
            </a:r>
            <a:endParaRPr lang="cs-CZ" sz="1000" b="1" dirty="0"/>
          </a:p>
        </p:txBody>
      </p:sp>
      <p:sp>
        <p:nvSpPr>
          <p:cNvPr id="24" name="TextovéPole 23"/>
          <p:cNvSpPr txBox="1"/>
          <p:nvPr/>
        </p:nvSpPr>
        <p:spPr>
          <a:xfrm>
            <a:off x="1558800" y="576000"/>
            <a:ext cx="992483" cy="246221"/>
          </a:xfrm>
          <a:prstGeom prst="rect">
            <a:avLst/>
          </a:prstGeom>
          <a:noFill/>
        </p:spPr>
        <p:txBody>
          <a:bodyPr wrap="square" rtlCol="0">
            <a:spAutoFit/>
          </a:bodyPr>
          <a:lstStyle/>
          <a:p>
            <a:pPr algn="ctr"/>
            <a:r>
              <a:rPr lang="en-US" sz="1000" b="1" dirty="0"/>
              <a:t>v</a:t>
            </a:r>
            <a:r>
              <a:rPr lang="en-US" sz="1000" b="1" dirty="0" smtClean="0"/>
              <a:t>elocity bend</a:t>
            </a:r>
            <a:endParaRPr lang="cs-CZ" sz="1000" b="1" dirty="0"/>
          </a:p>
        </p:txBody>
      </p:sp>
      <p:cxnSp>
        <p:nvCxnSpPr>
          <p:cNvPr id="25" name="Přímá spojnice se šipkou 24"/>
          <p:cNvCxnSpPr>
            <a:stCxn id="26" idx="2"/>
          </p:cNvCxnSpPr>
          <p:nvPr/>
        </p:nvCxnSpPr>
        <p:spPr>
          <a:xfrm flipH="1">
            <a:off x="2980800" y="822221"/>
            <a:ext cx="51976" cy="200622"/>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2448000" y="576000"/>
            <a:ext cx="1169551" cy="246221"/>
          </a:xfrm>
          <a:prstGeom prst="rect">
            <a:avLst/>
          </a:prstGeom>
          <a:noFill/>
        </p:spPr>
        <p:txBody>
          <a:bodyPr wrap="square" rtlCol="0">
            <a:spAutoFit/>
          </a:bodyPr>
          <a:lstStyle/>
          <a:p>
            <a:pPr algn="ctr"/>
            <a:r>
              <a:rPr lang="en-US" sz="1000" b="1" dirty="0" smtClean="0"/>
              <a:t>CRR termination</a:t>
            </a:r>
            <a:endParaRPr lang="cs-CZ" sz="1000" b="1" dirty="0"/>
          </a:p>
        </p:txBody>
      </p:sp>
      <p:cxnSp>
        <p:nvCxnSpPr>
          <p:cNvPr id="27" name="Přímá spojnice se šipkou 26"/>
          <p:cNvCxnSpPr>
            <a:stCxn id="24" idx="2"/>
          </p:cNvCxnSpPr>
          <p:nvPr/>
        </p:nvCxnSpPr>
        <p:spPr>
          <a:xfrm>
            <a:off x="2055042" y="822221"/>
            <a:ext cx="3362"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a:stCxn id="23" idx="2"/>
          </p:cNvCxnSpPr>
          <p:nvPr/>
        </p:nvCxnSpPr>
        <p:spPr>
          <a:xfrm>
            <a:off x="1035608" y="822221"/>
            <a:ext cx="288000"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ovéPole 3"/>
          <p:cNvSpPr txBox="1"/>
          <p:nvPr/>
        </p:nvSpPr>
        <p:spPr>
          <a:xfrm>
            <a:off x="8509000" y="4851400"/>
            <a:ext cx="1270000" cy="127000"/>
          </a:xfrm>
          <a:prstGeom prst="rect">
            <a:avLst/>
          </a:prstGeom>
          <a:noFill/>
        </p:spPr>
        <p:txBody>
          <a:bodyPr vert="horz" rtlCol="0">
            <a:spAutoFit/>
          </a:bodyPr>
          <a:lstStyle/>
          <a:p>
            <a:endParaRPr lang="cs-CZ"/>
          </a:p>
        </p:txBody>
      </p:sp>
      <p:sp>
        <p:nvSpPr>
          <p:cNvPr id="8" name="TextovéPole 7"/>
          <p:cNvSpPr txBox="1"/>
          <p:nvPr/>
        </p:nvSpPr>
        <p:spPr>
          <a:xfrm>
            <a:off x="8509000" y="4851400"/>
            <a:ext cx="1270000" cy="127000"/>
          </a:xfrm>
          <a:prstGeom prst="rect">
            <a:avLst/>
          </a:prstGeom>
          <a:noFill/>
        </p:spPr>
        <p:txBody>
          <a:bodyPr vert="horz" rtlCol="0">
            <a:spAutoFit/>
          </a:bodyPr>
          <a:lstStyle/>
          <a:p>
            <a:endParaRPr lang="cs-CZ"/>
          </a:p>
        </p:txBody>
      </p:sp>
      <p:sp>
        <p:nvSpPr>
          <p:cNvPr id="12" name="TextovéPole 11"/>
          <p:cNvSpPr txBox="1"/>
          <p:nvPr/>
        </p:nvSpPr>
        <p:spPr>
          <a:xfrm>
            <a:off x="8509000" y="4851400"/>
            <a:ext cx="1270000" cy="127000"/>
          </a:xfrm>
          <a:prstGeom prst="rect">
            <a:avLst/>
          </a:prstGeom>
          <a:noFill/>
        </p:spPr>
        <p:txBody>
          <a:bodyPr vert="horz" rtlCol="0">
            <a:spAutoFit/>
          </a:bodyPr>
          <a:lstStyle/>
          <a:p>
            <a:endParaRPr lang="cs-CZ"/>
          </a:p>
        </p:txBody>
      </p:sp>
      <p:sp>
        <p:nvSpPr>
          <p:cNvPr id="16" name="TextovéPole 15"/>
          <p:cNvSpPr txBox="1"/>
          <p:nvPr/>
        </p:nvSpPr>
        <p:spPr>
          <a:xfrm>
            <a:off x="8509000" y="4851400"/>
            <a:ext cx="1270000" cy="127000"/>
          </a:xfrm>
          <a:prstGeom prst="rect">
            <a:avLst/>
          </a:prstGeom>
          <a:noFill/>
        </p:spPr>
        <p:txBody>
          <a:bodyPr vert="horz" rtlCol="0">
            <a:spAutoFit/>
          </a:bodyPr>
          <a:lstStyle/>
          <a:p>
            <a:endParaRPr lang="cs-CZ"/>
          </a:p>
        </p:txBody>
      </p:sp>
      <p:sp>
        <p:nvSpPr>
          <p:cNvPr id="31" name="TextovéPole 30"/>
          <p:cNvSpPr txBox="1"/>
          <p:nvPr/>
        </p:nvSpPr>
        <p:spPr>
          <a:xfrm>
            <a:off x="8509000" y="4851400"/>
            <a:ext cx="1270000" cy="127000"/>
          </a:xfrm>
          <a:prstGeom prst="rect">
            <a:avLst/>
          </a:prstGeom>
          <a:noFill/>
        </p:spPr>
        <p:txBody>
          <a:bodyPr vert="horz" rtlCol="0">
            <a:spAutoFit/>
          </a:bodyPr>
          <a:lstStyle/>
          <a:p>
            <a:endParaRPr lang="cs-CZ"/>
          </a:p>
        </p:txBody>
      </p:sp>
      <p:sp>
        <p:nvSpPr>
          <p:cNvPr id="35" name="TextovéPole 34"/>
          <p:cNvSpPr txBox="1"/>
          <p:nvPr/>
        </p:nvSpPr>
        <p:spPr>
          <a:xfrm>
            <a:off x="8509000" y="4851400"/>
            <a:ext cx="1270000" cy="127000"/>
          </a:xfrm>
          <a:prstGeom prst="rect">
            <a:avLst/>
          </a:prstGeom>
          <a:noFill/>
        </p:spPr>
        <p:txBody>
          <a:bodyPr vert="horz" rtlCol="0">
            <a:spAutoFit/>
          </a:bodyPr>
          <a:lstStyle/>
          <a:p>
            <a:endParaRPr lang="cs-CZ"/>
          </a:p>
        </p:txBody>
      </p:sp>
      <p:sp>
        <p:nvSpPr>
          <p:cNvPr id="37"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progressBar"/>
          <p:cNvSpPr/>
          <p:nvPr/>
        </p:nvSpPr>
        <p:spPr>
          <a:xfrm>
            <a:off x="0" y="0"/>
            <a:ext cx="6234545"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9" name="TextovéPole 38"/>
          <p:cNvSpPr txBox="1"/>
          <p:nvPr/>
        </p:nvSpPr>
        <p:spPr>
          <a:xfrm>
            <a:off x="8509000" y="4851400"/>
            <a:ext cx="1270000" cy="127000"/>
          </a:xfrm>
          <a:prstGeom prst="rect">
            <a:avLst/>
          </a:prstGeom>
          <a:noFill/>
        </p:spPr>
        <p:txBody>
          <a:bodyPr vert="horz" rtlCol="0">
            <a:spAutoFit/>
          </a:bodyPr>
          <a:lstStyle/>
          <a:p>
            <a:endParaRPr lang="cs-CZ"/>
          </a:p>
        </p:txBody>
      </p:sp>
      <p:sp>
        <p:nvSpPr>
          <p:cNvPr id="40"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15</a:t>
            </a:r>
            <a:endParaRPr lang="cs-CZ" sz="1300" b="1">
              <a:solidFill>
                <a:srgbClr val="FFFFFF"/>
              </a:solidFill>
            </a:endParaRPr>
          </a:p>
        </p:txBody>
      </p:sp>
      <mc:AlternateContent xmlns:mc="http://schemas.openxmlformats.org/markup-compatibility/2006" xmlns:a14="http://schemas.microsoft.com/office/drawing/2010/main">
        <mc:Choice Requires="a14">
          <p:sp>
            <p:nvSpPr>
              <p:cNvPr id="36" name="TextovéPole 35"/>
              <p:cNvSpPr txBox="1"/>
              <p:nvPr/>
            </p:nvSpPr>
            <p:spPr>
              <a:xfrm>
                <a:off x="5648066" y="4356990"/>
                <a:ext cx="3042243" cy="434799"/>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sz="1000" b="0" i="1" smtClean="0">
                          <a:latin typeface="Cambria Math"/>
                        </a:rPr>
                        <m:t>𝐼</m:t>
                      </m:r>
                      <m:r>
                        <a:rPr lang="en-US" sz="1000" b="0" i="1" smtClean="0">
                          <a:latin typeface="Cambria Math"/>
                        </a:rPr>
                        <m:t>=</m:t>
                      </m:r>
                      <m:f>
                        <m:fPr>
                          <m:ctrlPr>
                            <a:rPr lang="en-US" sz="1000" b="0" i="1" smtClean="0">
                              <a:latin typeface="Cambria Math"/>
                            </a:rPr>
                          </m:ctrlPr>
                        </m:fPr>
                        <m:num>
                          <m:r>
                            <a:rPr lang="en-US" sz="1000" b="0" i="1" smtClean="0">
                              <a:latin typeface="Cambria Math"/>
                            </a:rPr>
                            <m:t>𝐴𝑛</m:t>
                          </m:r>
                          <m:sSub>
                            <m:sSubPr>
                              <m:ctrlPr>
                                <a:rPr lang="en-US" sz="1000" b="0" i="1" smtClean="0">
                                  <a:latin typeface="Cambria Math"/>
                                </a:rPr>
                              </m:ctrlPr>
                            </m:sSubPr>
                            <m:e>
                              <m:r>
                                <a:rPr lang="en-US" sz="1000" b="0" i="1" smtClean="0">
                                  <a:latin typeface="Cambria Math"/>
                                </a:rPr>
                                <m:t>𝑞</m:t>
                              </m:r>
                            </m:e>
                            <m:sub>
                              <m:r>
                                <a:rPr lang="en-US" sz="1000" b="0" i="1" smtClean="0">
                                  <a:latin typeface="Cambria Math"/>
                                </a:rPr>
                                <m:t>𝑖</m:t>
                              </m:r>
                            </m:sub>
                          </m:sSub>
                        </m:num>
                        <m:den>
                          <m:r>
                            <a:rPr lang="en-US" sz="1000" b="0" i="1" smtClean="0">
                              <a:latin typeface="Cambria Math"/>
                            </a:rPr>
                            <m:t>2</m:t>
                          </m:r>
                        </m:den>
                      </m:f>
                      <m:d>
                        <m:dPr>
                          <m:begChr m:val="["/>
                          <m:endChr m:val="]"/>
                          <m:ctrlPr>
                            <a:rPr lang="en-US" sz="1000" b="0" i="1" smtClean="0">
                              <a:latin typeface="Cambria Math"/>
                            </a:rPr>
                          </m:ctrlPr>
                        </m:dPr>
                        <m:e>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num>
                            <m:den>
                              <m:rad>
                                <m:radPr>
                                  <m:degHide m:val="on"/>
                                  <m:ctrlPr>
                                    <a:rPr lang="en-US" sz="1000" b="0" i="1" smtClean="0">
                                      <a:latin typeface="Cambria Math"/>
                                    </a:rPr>
                                  </m:ctrlPr>
                                </m:radPr>
                                <m:deg/>
                                <m:e>
                                  <m:r>
                                    <a:rPr lang="en-US" sz="1000" b="0" i="1" smtClean="0">
                                      <a:latin typeface="Cambria Math"/>
                                    </a:rPr>
                                    <m:t>𝜋</m:t>
                                  </m:r>
                                </m:e>
                              </m:rad>
                            </m:den>
                          </m:f>
                          <m:d>
                            <m:dPr>
                              <m:ctrlPr>
                                <a:rPr lang="en-US" sz="1000" b="0" i="1" smtClean="0">
                                  <a:latin typeface="Cambria Math"/>
                                </a:rPr>
                              </m:ctrlPr>
                            </m:dPr>
                            <m:e>
                              <m:sSup>
                                <m:sSupPr>
                                  <m:ctrlPr>
                                    <a:rPr lang="en-US" sz="1000" b="0" i="1" smtClean="0">
                                      <a:latin typeface="Cambria Math"/>
                                    </a:rPr>
                                  </m:ctrlPr>
                                </m:sSupPr>
                                <m:e>
                                  <m:r>
                                    <a:rPr lang="en-US" sz="1000" b="0" i="1" smtClean="0">
                                      <a:latin typeface="Cambria Math"/>
                                    </a:rPr>
                                    <m:t>𝑒</m:t>
                                  </m:r>
                                </m:e>
                                <m:sup>
                                  <m:r>
                                    <a:rPr lang="en-US" sz="1000" b="0" i="1" smtClean="0">
                                      <a:latin typeface="Cambria Math"/>
                                    </a:rPr>
                                    <m:t>−</m:t>
                                  </m:r>
                                  <m:sSubSup>
                                    <m:sSubSupPr>
                                      <m:ctrlPr>
                                        <a:rPr lang="en-US" sz="1000" b="0" i="1" smtClean="0">
                                          <a:latin typeface="Cambria Math"/>
                                        </a:rPr>
                                      </m:ctrlPr>
                                    </m:sSubSupPr>
                                    <m:e>
                                      <m:r>
                                        <a:rPr lang="en-US" sz="1000" b="0" i="1" smtClean="0">
                                          <a:latin typeface="Cambria Math"/>
                                        </a:rPr>
                                        <m:t>𝑧</m:t>
                                      </m:r>
                                    </m:e>
                                    <m:sub>
                                      <m:r>
                                        <a:rPr lang="en-US" sz="1000" b="0" i="1" smtClean="0">
                                          <a:latin typeface="Cambria Math"/>
                                        </a:rPr>
                                        <m:t>0</m:t>
                                      </m:r>
                                    </m:sub>
                                    <m:sup>
                                      <m:r>
                                        <a:rPr lang="en-US" sz="1000" b="0" i="1" smtClean="0">
                                          <a:latin typeface="Cambria Math"/>
                                        </a:rPr>
                                        <m:t>2</m:t>
                                      </m:r>
                                    </m:sup>
                                  </m:sSubSup>
                                </m:sup>
                              </m:sSup>
                              <m:r>
                                <a:rPr lang="en-US" sz="1000" b="0" i="1" smtClean="0">
                                  <a:latin typeface="Cambria Math"/>
                                </a:rPr>
                                <m:t>−</m:t>
                              </m:r>
                              <m:sSup>
                                <m:sSupPr>
                                  <m:ctrlPr>
                                    <a:rPr lang="en-US" sz="1000" b="0" i="1" smtClean="0">
                                      <a:latin typeface="Cambria Math"/>
                                    </a:rPr>
                                  </m:ctrlPr>
                                </m:sSupPr>
                                <m:e>
                                  <m:r>
                                    <a:rPr lang="en-US" sz="1000" b="0" i="1" smtClean="0">
                                      <a:latin typeface="Cambria Math"/>
                                    </a:rPr>
                                    <m:t>𝑒</m:t>
                                  </m:r>
                                </m:e>
                                <m:sup>
                                  <m:r>
                                    <a:rPr lang="en-US" sz="1000" b="0" i="1" smtClean="0">
                                      <a:latin typeface="Cambria Math"/>
                                    </a:rPr>
                                    <m:t>−</m:t>
                                  </m:r>
                                  <m:sSubSup>
                                    <m:sSubSupPr>
                                      <m:ctrlPr>
                                        <a:rPr lang="en-US" sz="1000" b="0" i="1" smtClean="0">
                                          <a:latin typeface="Cambria Math"/>
                                        </a:rPr>
                                      </m:ctrlPr>
                                    </m:sSubSupPr>
                                    <m:e>
                                      <m:r>
                                        <a:rPr lang="en-US" sz="1000" b="0" i="1" smtClean="0">
                                          <a:latin typeface="Cambria Math"/>
                                        </a:rPr>
                                        <m:t>𝑧</m:t>
                                      </m:r>
                                    </m:e>
                                    <m:sub>
                                      <m:r>
                                        <a:rPr lang="en-US" sz="1000" b="0" i="1" smtClean="0">
                                          <a:latin typeface="Cambria Math"/>
                                        </a:rPr>
                                        <m:t>1</m:t>
                                      </m:r>
                                    </m:sub>
                                    <m:sup>
                                      <m:r>
                                        <a:rPr lang="en-US" sz="1000" b="0" i="1" smtClean="0">
                                          <a:latin typeface="Cambria Math"/>
                                        </a:rPr>
                                        <m:t>2</m:t>
                                      </m:r>
                                    </m:sup>
                                  </m:sSubSup>
                                </m:sup>
                              </m:sSup>
                            </m:e>
                          </m:d>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d>
                            <m:dPr>
                              <m:ctrlPr>
                                <a:rPr lang="en-US" sz="1000" b="0" i="1" smtClean="0">
                                  <a:latin typeface="Cambria Math"/>
                                </a:rPr>
                              </m:ctrlPr>
                            </m:dPr>
                            <m:e>
                              <m:func>
                                <m:funcPr>
                                  <m:ctrlPr>
                                    <a:rPr lang="en-US" sz="1000" b="0" i="1" smtClean="0">
                                      <a:latin typeface="Cambria Math"/>
                                    </a:rPr>
                                  </m:ctrlPr>
                                </m:funcPr>
                                <m:fName>
                                  <m:r>
                                    <m:rPr>
                                      <m:sty m:val="p"/>
                                    </m:rPr>
                                    <a:rPr lang="en-US" sz="1000" b="0" i="0" smtClean="0">
                                      <a:latin typeface="Cambria Math"/>
                                    </a:rPr>
                                    <m:t>erf</m:t>
                                  </m:r>
                                </m:fName>
                                <m:e>
                                  <m:d>
                                    <m:dPr>
                                      <m:ctrlPr>
                                        <a:rPr lang="en-US" sz="1000" b="0" i="1" smtClean="0">
                                          <a:latin typeface="Cambria Math"/>
                                        </a:rPr>
                                      </m:ctrlPr>
                                    </m:dPr>
                                    <m:e>
                                      <m:sSub>
                                        <m:sSubPr>
                                          <m:ctrlPr>
                                            <a:rPr lang="en-US" sz="1000" b="0" i="1" smtClean="0">
                                              <a:latin typeface="Cambria Math"/>
                                            </a:rPr>
                                          </m:ctrlPr>
                                        </m:sSubPr>
                                        <m:e>
                                          <m:r>
                                            <a:rPr lang="en-US" sz="1000" b="0" i="1" smtClean="0">
                                              <a:latin typeface="Cambria Math"/>
                                            </a:rPr>
                                            <m:t>𝑧</m:t>
                                          </m:r>
                                        </m:e>
                                        <m:sub>
                                          <m:r>
                                            <a:rPr lang="en-US" sz="1000" b="0" i="1" smtClean="0">
                                              <a:latin typeface="Cambria Math"/>
                                            </a:rPr>
                                            <m:t>1</m:t>
                                          </m:r>
                                        </m:sub>
                                      </m:sSub>
                                    </m:e>
                                  </m:d>
                                </m:e>
                              </m:func>
                              <m:r>
                                <a:rPr lang="en-US" sz="1000" b="0" i="1" smtClean="0">
                                  <a:latin typeface="Cambria Math"/>
                                </a:rPr>
                                <m:t>−</m:t>
                              </m:r>
                              <m:r>
                                <m:rPr>
                                  <m:sty m:val="p"/>
                                </m:rPr>
                                <a:rPr lang="en-US" sz="1000" b="0" i="0" smtClean="0">
                                  <a:latin typeface="Cambria Math"/>
                                </a:rPr>
                                <m:t>erf</m:t>
                              </m:r>
                              <m:r>
                                <a:rPr lang="en-US" sz="1000" b="0" i="1" smtClean="0">
                                  <a:latin typeface="Cambria Math"/>
                                </a:rPr>
                                <m:t>(</m:t>
                              </m:r>
                              <m:sSub>
                                <m:sSubPr>
                                  <m:ctrlPr>
                                    <a:rPr lang="en-US" sz="1000" b="0" i="1" smtClean="0">
                                      <a:latin typeface="Cambria Math"/>
                                    </a:rPr>
                                  </m:ctrlPr>
                                </m:sSubPr>
                                <m:e>
                                  <m:r>
                                    <a:rPr lang="en-US" sz="1000" b="0" i="1" smtClean="0">
                                      <a:latin typeface="Cambria Math"/>
                                    </a:rPr>
                                    <m:t>𝑧</m:t>
                                  </m:r>
                                </m:e>
                                <m:sub>
                                  <m:r>
                                    <a:rPr lang="en-US" sz="1000" b="0" i="1" smtClean="0">
                                      <a:latin typeface="Cambria Math"/>
                                    </a:rPr>
                                    <m:t>0</m:t>
                                  </m:r>
                                </m:sub>
                              </m:sSub>
                              <m:r>
                                <a:rPr lang="en-US" sz="1000" b="0" i="1" smtClean="0">
                                  <a:latin typeface="Cambria Math"/>
                                </a:rPr>
                                <m:t>)</m:t>
                              </m:r>
                            </m:e>
                          </m:d>
                        </m:e>
                      </m:d>
                    </m:oMath>
                  </m:oMathPara>
                </a14:m>
                <a:endParaRPr lang="cs-CZ" sz="1000" dirty="0"/>
              </a:p>
            </p:txBody>
          </p:sp>
        </mc:Choice>
        <mc:Fallback xmlns="">
          <p:sp>
            <p:nvSpPr>
              <p:cNvPr id="36" name="TextovéPole 35"/>
              <p:cNvSpPr txBox="1">
                <a:spLocks noRot="1" noChangeAspect="1" noMove="1" noResize="1" noEditPoints="1" noAdjustHandles="1" noChangeArrowheads="1" noChangeShapeType="1" noTextEdit="1"/>
              </p:cNvSpPr>
              <p:nvPr/>
            </p:nvSpPr>
            <p:spPr>
              <a:xfrm>
                <a:off x="5648066" y="4356990"/>
                <a:ext cx="3042243" cy="434799"/>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1" name="TextovéPole 40"/>
              <p:cNvSpPr txBox="1"/>
              <p:nvPr/>
            </p:nvSpPr>
            <p:spPr>
              <a:xfrm>
                <a:off x="6280859" y="4681567"/>
                <a:ext cx="952440" cy="406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a:rPr>
                          </m:ctrlPr>
                        </m:sSubPr>
                        <m:e>
                          <m:r>
                            <m:rPr>
                              <m:sty m:val="p"/>
                            </m:rPr>
                            <a:rPr lang="en-US" sz="1000" b="0" i="0" smtClean="0">
                              <a:latin typeface="Cambria Math"/>
                            </a:rPr>
                            <m:t>z</m:t>
                          </m:r>
                        </m:e>
                        <m:sub>
                          <m:r>
                            <a:rPr lang="en-US" sz="1000" b="0" i="0" smtClean="0">
                              <a:latin typeface="Cambria Math"/>
                            </a:rPr>
                            <m:t>0</m:t>
                          </m:r>
                        </m:sub>
                      </m:sSub>
                      <m:r>
                        <a:rPr lang="en-US" sz="1000" b="0" i="0" smtClean="0">
                          <a:latin typeface="Cambria Math"/>
                        </a:rPr>
                        <m:t>= </m:t>
                      </m:r>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num>
                        <m:den>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den>
                      </m:f>
                    </m:oMath>
                  </m:oMathPara>
                </a14:m>
                <a:endParaRPr lang="cs-CZ" sz="1000" dirty="0"/>
              </a:p>
            </p:txBody>
          </p:sp>
        </mc:Choice>
        <mc:Fallback xmlns="">
          <p:sp>
            <p:nvSpPr>
              <p:cNvPr id="41" name="TextovéPole 40"/>
              <p:cNvSpPr txBox="1">
                <a:spLocks noRot="1" noChangeAspect="1" noMove="1" noResize="1" noEditPoints="1" noAdjustHandles="1" noChangeArrowheads="1" noChangeShapeType="1" noTextEdit="1"/>
              </p:cNvSpPr>
              <p:nvPr/>
            </p:nvSpPr>
            <p:spPr>
              <a:xfrm>
                <a:off x="6280859" y="4681567"/>
                <a:ext cx="952440" cy="406330"/>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2" name="TextovéPole 41"/>
              <p:cNvSpPr txBox="1"/>
              <p:nvPr/>
            </p:nvSpPr>
            <p:spPr>
              <a:xfrm>
                <a:off x="7262256" y="4680541"/>
                <a:ext cx="1319271" cy="407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a:rPr>
                          </m:ctrlPr>
                        </m:sSubPr>
                        <m:e>
                          <m:r>
                            <m:rPr>
                              <m:sty m:val="p"/>
                            </m:rPr>
                            <a:rPr lang="en-US" sz="1000" b="0" i="0" smtClean="0">
                              <a:latin typeface="Cambria Math"/>
                            </a:rPr>
                            <m:t>z</m:t>
                          </m:r>
                        </m:e>
                        <m:sub>
                          <m:r>
                            <a:rPr lang="en-US" sz="1000" b="0" i="0" smtClean="0">
                              <a:latin typeface="Cambria Math"/>
                            </a:rPr>
                            <m:t>1</m:t>
                          </m:r>
                        </m:sub>
                      </m:sSub>
                      <m:r>
                        <a:rPr lang="en-US" sz="1000" b="0" i="0" smtClean="0">
                          <a:latin typeface="Cambria Math"/>
                        </a:rPr>
                        <m:t>= </m:t>
                      </m:r>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r>
                            <m:rPr>
                              <m:sty m:val="p"/>
                            </m:rPr>
                            <a:rPr lang="en-US" sz="1000" b="0" i="0" smtClean="0">
                              <a:latin typeface="Cambria Math"/>
                            </a:rPr>
                            <m:t>Δ</m:t>
                          </m:r>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num>
                        <m:den>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den>
                      </m:f>
                    </m:oMath>
                  </m:oMathPara>
                </a14:m>
                <a:endParaRPr lang="cs-CZ" sz="1000" dirty="0"/>
              </a:p>
            </p:txBody>
          </p:sp>
        </mc:Choice>
        <mc:Fallback xmlns="">
          <p:sp>
            <p:nvSpPr>
              <p:cNvPr id="42" name="TextovéPole 41"/>
              <p:cNvSpPr txBox="1">
                <a:spLocks noRot="1" noChangeAspect="1" noMove="1" noResize="1" noEditPoints="1" noAdjustHandles="1" noChangeArrowheads="1" noChangeShapeType="1" noTextEdit="1"/>
              </p:cNvSpPr>
              <p:nvPr/>
            </p:nvSpPr>
            <p:spPr>
              <a:xfrm>
                <a:off x="7262256" y="4680541"/>
                <a:ext cx="1319271" cy="407356"/>
              </a:xfrm>
              <a:prstGeom prst="rect">
                <a:avLst/>
              </a:prstGeom>
              <a:blipFill rotWithShape="1">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6" name="TextovéPole 55"/>
              <p:cNvSpPr txBox="1"/>
              <p:nvPr/>
            </p:nvSpPr>
            <p:spPr>
              <a:xfrm>
                <a:off x="5278403" y="3858291"/>
                <a:ext cx="3781570" cy="553998"/>
              </a:xfrm>
              <a:prstGeom prst="rect">
                <a:avLst/>
              </a:prstGeom>
              <a:noFill/>
            </p:spPr>
            <p:txBody>
              <a:bodyPr wrap="square" rtlCol="0">
                <a:spAutoFit/>
              </a:bodyPr>
              <a:lstStyle/>
              <a:p>
                <a:pPr algn="ctr"/>
                <a:r>
                  <a:rPr lang="en-US" sz="1000" dirty="0" smtClean="0"/>
                  <a:t>Assuming a bi-</a:t>
                </a:r>
                <a:r>
                  <a:rPr lang="en-US" sz="1000" dirty="0" err="1"/>
                  <a:t>M</a:t>
                </a:r>
                <a:r>
                  <a:rPr lang="en-US" sz="1000" dirty="0" err="1" smtClean="0"/>
                  <a:t>awellian</a:t>
                </a:r>
                <a:r>
                  <a:rPr lang="en-US" sz="1000" dirty="0" smtClean="0"/>
                  <a:t> VDF of incoming ions, SWE Faraday </a:t>
                </a:r>
                <a:r>
                  <a:rPr lang="en-US" sz="1000" dirty="0"/>
                  <a:t>cup collector current can be expressed as a function </a:t>
                </a:r>
                <a:r>
                  <a:rPr lang="en-US" sz="1000" dirty="0" smtClean="0"/>
                  <a:t>of </a:t>
                </a:r>
                <a:r>
                  <a:rPr lang="en-US" sz="1000" dirty="0"/>
                  <a:t>its collecting area </a:t>
                </a:r>
                <a14:m>
                  <m:oMath xmlns:m="http://schemas.openxmlformats.org/officeDocument/2006/math">
                    <m:r>
                      <a:rPr lang="en-US" sz="1000" i="1">
                        <a:latin typeface="Cambria Math"/>
                      </a:rPr>
                      <m:t>𝐴</m:t>
                    </m:r>
                  </m:oMath>
                </a14:m>
                <a:r>
                  <a:rPr lang="en-US" sz="1000" dirty="0" smtClean="0"/>
                  <a:t> and </a:t>
                </a:r>
                <a:r>
                  <a:rPr lang="en-US" sz="1000" dirty="0"/>
                  <a:t>the location of the energy </a:t>
                </a:r>
                <a:r>
                  <a:rPr lang="en-US" sz="1000" dirty="0" smtClean="0"/>
                  <a:t>window </a:t>
                </a:r>
                <a14:m>
                  <m:oMath xmlns:m="http://schemas.openxmlformats.org/officeDocument/2006/math">
                    <m:d>
                      <m:dPr>
                        <m:begChr m:val="["/>
                        <m:endChr m:val="]"/>
                        <m:ctrlPr>
                          <a:rPr lang="en-US" sz="1000" b="0" i="1" smtClean="0">
                            <a:latin typeface="Cambria Math"/>
                          </a:rPr>
                        </m:ctrlPr>
                      </m:dPr>
                      <m:e>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r>
                          <m:rPr>
                            <m:sty m:val="p"/>
                          </m:rPr>
                          <a:rPr lang="en-US" sz="1000" b="0" i="0" smtClean="0">
                            <a:latin typeface="Cambria Math"/>
                          </a:rPr>
                          <m:t>Δ</m:t>
                        </m:r>
                        <m:r>
                          <a:rPr lang="en-US" sz="1000" b="0" i="1" smtClean="0">
                            <a:latin typeface="Cambria Math"/>
                          </a:rPr>
                          <m:t>𝑉</m:t>
                        </m:r>
                      </m:e>
                    </m:d>
                  </m:oMath>
                </a14:m>
                <a:r>
                  <a:rPr lang="en-US" sz="1000" dirty="0" smtClean="0"/>
                  <a:t>:</a:t>
                </a:r>
                <a:endParaRPr lang="en-US" sz="1000" dirty="0"/>
              </a:p>
            </p:txBody>
          </p:sp>
        </mc:Choice>
        <mc:Fallback xmlns="">
          <p:sp>
            <p:nvSpPr>
              <p:cNvPr id="56" name="TextovéPole 55"/>
              <p:cNvSpPr txBox="1">
                <a:spLocks noRot="1" noChangeAspect="1" noMove="1" noResize="1" noEditPoints="1" noAdjustHandles="1" noChangeArrowheads="1" noChangeShapeType="1" noTextEdit="1"/>
              </p:cNvSpPr>
              <p:nvPr/>
            </p:nvSpPr>
            <p:spPr>
              <a:xfrm>
                <a:off x="5278403" y="3858291"/>
                <a:ext cx="3781570" cy="553998"/>
              </a:xfrm>
              <a:prstGeom prst="rect">
                <a:avLst/>
              </a:prstGeom>
              <a:blipFill rotWithShape="1">
                <a:blip r:embed="rId7"/>
                <a:stretch>
                  <a:fillRect b="-5495"/>
                </a:stretch>
              </a:blipFill>
            </p:spPr>
            <p:txBody>
              <a:bodyPr/>
              <a:lstStyle/>
              <a:p>
                <a:r>
                  <a:rPr lang="cs-CZ">
                    <a:noFill/>
                  </a:rPr>
                  <a:t> </a:t>
                </a:r>
              </a:p>
            </p:txBody>
          </p:sp>
        </mc:Fallback>
      </mc:AlternateContent>
    </p:spTree>
    <p:extLst>
      <p:ext uri="{BB962C8B-B14F-4D97-AF65-F5344CB8AC3E}">
        <p14:creationId xmlns:p14="http://schemas.microsoft.com/office/powerpoint/2010/main" val="3836386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91393" y="819015"/>
            <a:ext cx="3552605" cy="284208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00" y="630000"/>
            <a:ext cx="3240000" cy="451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5" name="Přímá spojnice 44"/>
          <p:cNvCxnSpPr/>
          <p:nvPr/>
        </p:nvCxnSpPr>
        <p:spPr>
          <a:xfrm>
            <a:off x="2988000" y="843558"/>
            <a:ext cx="0" cy="4032448"/>
          </a:xfrm>
          <a:prstGeom prst="line">
            <a:avLst/>
          </a:prstGeom>
          <a:ln w="19050" cap="rnd">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46" name="Obdélník 45"/>
          <p:cNvSpPr/>
          <p:nvPr/>
        </p:nvSpPr>
        <p:spPr>
          <a:xfrm>
            <a:off x="5278403" y="697364"/>
            <a:ext cx="3781570" cy="4356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00" b="1" dirty="0"/>
          </a:p>
        </p:txBody>
      </p:sp>
      <p:sp>
        <p:nvSpPr>
          <p:cNvPr id="47" name="TextovéPole 46"/>
          <p:cNvSpPr txBox="1"/>
          <p:nvPr/>
        </p:nvSpPr>
        <p:spPr>
          <a:xfrm>
            <a:off x="5278403" y="697364"/>
            <a:ext cx="3781570" cy="292388"/>
          </a:xfrm>
          <a:prstGeom prst="rect">
            <a:avLst/>
          </a:prstGeom>
          <a:noFill/>
        </p:spPr>
        <p:txBody>
          <a:bodyPr wrap="square" rtlCol="0">
            <a:spAutoFit/>
          </a:bodyPr>
          <a:lstStyle/>
          <a:p>
            <a:pPr algn="ctr"/>
            <a:r>
              <a:rPr lang="en-US" sz="1300" dirty="0" smtClean="0"/>
              <a:t>Ion energy spectra for different azimuthal angles:</a:t>
            </a:r>
            <a:endParaRPr lang="en-US" sz="1300" dirty="0"/>
          </a:p>
        </p:txBody>
      </p:sp>
      <p:sp>
        <p:nvSpPr>
          <p:cNvPr id="48" name="TextovéPole 47"/>
          <p:cNvSpPr txBox="1"/>
          <p:nvPr/>
        </p:nvSpPr>
        <p:spPr>
          <a:xfrm rot="16200000">
            <a:off x="4165546" y="2102609"/>
            <a:ext cx="2518102" cy="292388"/>
          </a:xfrm>
          <a:prstGeom prst="rect">
            <a:avLst/>
          </a:prstGeom>
          <a:noFill/>
        </p:spPr>
        <p:txBody>
          <a:bodyPr wrap="square" rtlCol="0">
            <a:spAutoFit/>
          </a:bodyPr>
          <a:lstStyle/>
          <a:p>
            <a:pPr algn="ctr"/>
            <a:r>
              <a:rPr lang="en-US" sz="1300" dirty="0" smtClean="0"/>
              <a:t>Collector current [</a:t>
            </a:r>
            <a:r>
              <a:rPr lang="en-US" sz="1300" dirty="0" err="1" smtClean="0"/>
              <a:t>pA</a:t>
            </a:r>
            <a:r>
              <a:rPr lang="en-US" sz="1300" dirty="0" smtClean="0"/>
              <a:t>]</a:t>
            </a:r>
            <a:endParaRPr lang="en-US" sz="1300" dirty="0"/>
          </a:p>
        </p:txBody>
      </p:sp>
      <p:sp>
        <p:nvSpPr>
          <p:cNvPr id="49" name="TextovéPole 48"/>
          <p:cNvSpPr txBox="1"/>
          <p:nvPr/>
        </p:nvSpPr>
        <p:spPr>
          <a:xfrm>
            <a:off x="5724128" y="3579862"/>
            <a:ext cx="3240360" cy="292388"/>
          </a:xfrm>
          <a:prstGeom prst="rect">
            <a:avLst/>
          </a:prstGeom>
          <a:noFill/>
        </p:spPr>
        <p:txBody>
          <a:bodyPr wrap="square" rtlCol="0">
            <a:spAutoFit/>
          </a:bodyPr>
          <a:lstStyle/>
          <a:p>
            <a:pPr algn="ctr"/>
            <a:r>
              <a:rPr lang="en-US" sz="1300" dirty="0" smtClean="0"/>
              <a:t>Energy/charge [V]</a:t>
            </a:r>
            <a:endParaRPr lang="en-US" sz="1300" dirty="0"/>
          </a:p>
        </p:txBody>
      </p:sp>
      <p:cxnSp>
        <p:nvCxnSpPr>
          <p:cNvPr id="53" name="Přímá spojnice se šipkou 52"/>
          <p:cNvCxnSpPr/>
          <p:nvPr/>
        </p:nvCxnSpPr>
        <p:spPr>
          <a:xfrm flipV="1">
            <a:off x="2987824" y="4803998"/>
            <a:ext cx="0" cy="249366"/>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a:off x="2987824" y="5053364"/>
            <a:ext cx="2347755" cy="0"/>
          </a:xfrm>
          <a:prstGeom prst="line">
            <a:avLst/>
          </a:prstGeom>
          <a:ln w="1905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360000" y="121334"/>
            <a:ext cx="7884408" cy="400095"/>
          </a:xfrm>
          <a:prstGeom prst="rect">
            <a:avLst/>
          </a:prstGeom>
          <a:noFill/>
        </p:spPr>
        <p:txBody>
          <a:bodyPr wrap="square" lIns="91426" tIns="45713" rIns="91426" bIns="45713" rtlCol="0">
            <a:spAutoFit/>
          </a:bodyPr>
          <a:lstStyle/>
          <a:p>
            <a:r>
              <a:rPr lang="en-US" sz="2000" b="1" dirty="0" smtClean="0">
                <a:solidFill>
                  <a:schemeClr val="tx2"/>
                </a:solidFill>
                <a:cs typeface="Calibri" panose="020F0502020204030204" pitchFamily="34" charset="0"/>
              </a:rPr>
              <a:t>Case study</a:t>
            </a:r>
            <a:endParaRPr lang="cs-CZ" sz="2000" b="1" dirty="0">
              <a:solidFill>
                <a:schemeClr val="tx2"/>
              </a:solidFill>
              <a:cs typeface="Calibri" panose="020F0502020204030204" pitchFamily="34" charset="0"/>
            </a:endParaRPr>
          </a:p>
        </p:txBody>
      </p:sp>
      <p:cxnSp>
        <p:nvCxnSpPr>
          <p:cNvPr id="19" name="Přímá spojnice 18"/>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20" name="Ovál 19"/>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sp>
        <p:nvSpPr>
          <p:cNvPr id="22" name="TextovéPole 21"/>
          <p:cNvSpPr txBox="1"/>
          <p:nvPr/>
        </p:nvSpPr>
        <p:spPr>
          <a:xfrm>
            <a:off x="392345" y="576000"/>
            <a:ext cx="1286525" cy="246221"/>
          </a:xfrm>
          <a:prstGeom prst="rect">
            <a:avLst/>
          </a:prstGeom>
          <a:noFill/>
        </p:spPr>
        <p:txBody>
          <a:bodyPr wrap="square" rtlCol="0">
            <a:spAutoFit/>
          </a:bodyPr>
          <a:lstStyle/>
          <a:p>
            <a:pPr algn="ctr"/>
            <a:r>
              <a:rPr lang="en-US" sz="1000" b="1" dirty="0"/>
              <a:t>i</a:t>
            </a:r>
            <a:r>
              <a:rPr lang="en-US" sz="1000" b="1" dirty="0" smtClean="0"/>
              <a:t>nitial velocity drop</a:t>
            </a:r>
            <a:endParaRPr lang="cs-CZ" sz="1000" b="1" dirty="0"/>
          </a:p>
        </p:txBody>
      </p:sp>
      <p:sp>
        <p:nvSpPr>
          <p:cNvPr id="23" name="TextovéPole 22"/>
          <p:cNvSpPr txBox="1"/>
          <p:nvPr/>
        </p:nvSpPr>
        <p:spPr>
          <a:xfrm>
            <a:off x="1558800" y="576000"/>
            <a:ext cx="992483" cy="246221"/>
          </a:xfrm>
          <a:prstGeom prst="rect">
            <a:avLst/>
          </a:prstGeom>
          <a:noFill/>
        </p:spPr>
        <p:txBody>
          <a:bodyPr wrap="square" rtlCol="0">
            <a:spAutoFit/>
          </a:bodyPr>
          <a:lstStyle/>
          <a:p>
            <a:pPr algn="ctr"/>
            <a:r>
              <a:rPr lang="en-US" sz="1000" b="1" dirty="0"/>
              <a:t>v</a:t>
            </a:r>
            <a:r>
              <a:rPr lang="en-US" sz="1000" b="1" dirty="0" smtClean="0"/>
              <a:t>elocity bend</a:t>
            </a:r>
            <a:endParaRPr lang="cs-CZ" sz="1000" b="1" dirty="0"/>
          </a:p>
        </p:txBody>
      </p:sp>
      <p:cxnSp>
        <p:nvCxnSpPr>
          <p:cNvPr id="24" name="Přímá spojnice se šipkou 23"/>
          <p:cNvCxnSpPr>
            <a:stCxn id="25" idx="2"/>
          </p:cNvCxnSpPr>
          <p:nvPr/>
        </p:nvCxnSpPr>
        <p:spPr>
          <a:xfrm flipH="1">
            <a:off x="2980800" y="822221"/>
            <a:ext cx="51976" cy="200622"/>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2448000" y="576000"/>
            <a:ext cx="1169551" cy="246221"/>
          </a:xfrm>
          <a:prstGeom prst="rect">
            <a:avLst/>
          </a:prstGeom>
          <a:noFill/>
        </p:spPr>
        <p:txBody>
          <a:bodyPr wrap="square" rtlCol="0">
            <a:spAutoFit/>
          </a:bodyPr>
          <a:lstStyle/>
          <a:p>
            <a:pPr algn="ctr"/>
            <a:r>
              <a:rPr lang="en-US" sz="1000" b="1" dirty="0" smtClean="0"/>
              <a:t>CRR termination</a:t>
            </a:r>
            <a:endParaRPr lang="cs-CZ" sz="1000" b="1" dirty="0"/>
          </a:p>
        </p:txBody>
      </p:sp>
      <p:cxnSp>
        <p:nvCxnSpPr>
          <p:cNvPr id="26" name="Přímá spojnice se šipkou 25"/>
          <p:cNvCxnSpPr>
            <a:stCxn id="23" idx="2"/>
          </p:cNvCxnSpPr>
          <p:nvPr/>
        </p:nvCxnSpPr>
        <p:spPr>
          <a:xfrm>
            <a:off x="2055042" y="822221"/>
            <a:ext cx="3362"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a:stCxn id="22" idx="2"/>
          </p:cNvCxnSpPr>
          <p:nvPr/>
        </p:nvCxnSpPr>
        <p:spPr>
          <a:xfrm>
            <a:off x="1035608" y="822221"/>
            <a:ext cx="288000"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ovéPole 3"/>
          <p:cNvSpPr txBox="1"/>
          <p:nvPr/>
        </p:nvSpPr>
        <p:spPr>
          <a:xfrm>
            <a:off x="8509000" y="4851400"/>
            <a:ext cx="1270000" cy="127000"/>
          </a:xfrm>
          <a:prstGeom prst="rect">
            <a:avLst/>
          </a:prstGeom>
          <a:noFill/>
        </p:spPr>
        <p:txBody>
          <a:bodyPr vert="horz" rtlCol="0">
            <a:spAutoFit/>
          </a:bodyPr>
          <a:lstStyle/>
          <a:p>
            <a:endParaRPr lang="cs-CZ"/>
          </a:p>
        </p:txBody>
      </p:sp>
      <p:sp>
        <p:nvSpPr>
          <p:cNvPr id="8" name="TextovéPole 7"/>
          <p:cNvSpPr txBox="1"/>
          <p:nvPr/>
        </p:nvSpPr>
        <p:spPr>
          <a:xfrm>
            <a:off x="8509000" y="4851400"/>
            <a:ext cx="1270000" cy="127000"/>
          </a:xfrm>
          <a:prstGeom prst="rect">
            <a:avLst/>
          </a:prstGeom>
          <a:noFill/>
        </p:spPr>
        <p:txBody>
          <a:bodyPr vert="horz" rtlCol="0">
            <a:spAutoFit/>
          </a:bodyPr>
          <a:lstStyle/>
          <a:p>
            <a:endParaRPr lang="cs-CZ"/>
          </a:p>
        </p:txBody>
      </p:sp>
      <p:sp>
        <p:nvSpPr>
          <p:cNvPr id="12" name="TextovéPole 11"/>
          <p:cNvSpPr txBox="1"/>
          <p:nvPr/>
        </p:nvSpPr>
        <p:spPr>
          <a:xfrm>
            <a:off x="8509000" y="4851400"/>
            <a:ext cx="1270000" cy="127000"/>
          </a:xfrm>
          <a:prstGeom prst="rect">
            <a:avLst/>
          </a:prstGeom>
          <a:noFill/>
        </p:spPr>
        <p:txBody>
          <a:bodyPr vert="horz" rtlCol="0">
            <a:spAutoFit/>
          </a:bodyPr>
          <a:lstStyle/>
          <a:p>
            <a:endParaRPr lang="cs-CZ"/>
          </a:p>
        </p:txBody>
      </p:sp>
      <p:sp>
        <p:nvSpPr>
          <p:cNvPr id="16" name="TextovéPole 15"/>
          <p:cNvSpPr txBox="1"/>
          <p:nvPr/>
        </p:nvSpPr>
        <p:spPr>
          <a:xfrm>
            <a:off x="8509000" y="4851400"/>
            <a:ext cx="1270000" cy="127000"/>
          </a:xfrm>
          <a:prstGeom prst="rect">
            <a:avLst/>
          </a:prstGeom>
          <a:noFill/>
        </p:spPr>
        <p:txBody>
          <a:bodyPr vert="horz" rtlCol="0">
            <a:spAutoFit/>
          </a:bodyPr>
          <a:lstStyle/>
          <a:p>
            <a:endParaRPr lang="cs-CZ"/>
          </a:p>
        </p:txBody>
      </p:sp>
      <p:sp>
        <p:nvSpPr>
          <p:cNvPr id="30" name="TextovéPole 29"/>
          <p:cNvSpPr txBox="1"/>
          <p:nvPr/>
        </p:nvSpPr>
        <p:spPr>
          <a:xfrm>
            <a:off x="8509000" y="4851400"/>
            <a:ext cx="1270000" cy="127000"/>
          </a:xfrm>
          <a:prstGeom prst="rect">
            <a:avLst/>
          </a:prstGeom>
          <a:noFill/>
        </p:spPr>
        <p:txBody>
          <a:bodyPr vert="horz" rtlCol="0">
            <a:spAutoFit/>
          </a:bodyPr>
          <a:lstStyle/>
          <a:p>
            <a:endParaRPr lang="cs-CZ"/>
          </a:p>
        </p:txBody>
      </p:sp>
      <p:sp>
        <p:nvSpPr>
          <p:cNvPr id="34" name="TextovéPole 33"/>
          <p:cNvSpPr txBox="1"/>
          <p:nvPr/>
        </p:nvSpPr>
        <p:spPr>
          <a:xfrm>
            <a:off x="8509000" y="4851400"/>
            <a:ext cx="1270000" cy="127000"/>
          </a:xfrm>
          <a:prstGeom prst="rect">
            <a:avLst/>
          </a:prstGeom>
          <a:noFill/>
        </p:spPr>
        <p:txBody>
          <a:bodyPr vert="horz" rtlCol="0">
            <a:spAutoFit/>
          </a:bodyPr>
          <a:lstStyle/>
          <a:p>
            <a:endParaRPr lang="cs-CZ"/>
          </a:p>
        </p:txBody>
      </p:sp>
      <p:sp>
        <p:nvSpPr>
          <p:cNvPr id="36"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progressBar"/>
          <p:cNvSpPr/>
          <p:nvPr/>
        </p:nvSpPr>
        <p:spPr>
          <a:xfrm>
            <a:off x="0" y="0"/>
            <a:ext cx="6650182"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TextovéPole 37"/>
          <p:cNvSpPr txBox="1"/>
          <p:nvPr/>
        </p:nvSpPr>
        <p:spPr>
          <a:xfrm>
            <a:off x="8509000" y="4851400"/>
            <a:ext cx="1270000" cy="127000"/>
          </a:xfrm>
          <a:prstGeom prst="rect">
            <a:avLst/>
          </a:prstGeom>
          <a:noFill/>
        </p:spPr>
        <p:txBody>
          <a:bodyPr vert="horz" rtlCol="0">
            <a:spAutoFit/>
          </a:bodyPr>
          <a:lstStyle/>
          <a:p>
            <a:endParaRPr lang="cs-CZ"/>
          </a:p>
        </p:txBody>
      </p:sp>
      <p:sp>
        <p:nvSpPr>
          <p:cNvPr id="39"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16</a:t>
            </a:r>
            <a:endParaRPr lang="cs-CZ" sz="1300" b="1">
              <a:solidFill>
                <a:srgbClr val="FFFFFF"/>
              </a:solidFill>
            </a:endParaRPr>
          </a:p>
        </p:txBody>
      </p:sp>
      <mc:AlternateContent xmlns:mc="http://schemas.openxmlformats.org/markup-compatibility/2006" xmlns:a14="http://schemas.microsoft.com/office/drawing/2010/main">
        <mc:Choice Requires="a14">
          <p:sp>
            <p:nvSpPr>
              <p:cNvPr id="35" name="TextovéPole 34"/>
              <p:cNvSpPr txBox="1"/>
              <p:nvPr/>
            </p:nvSpPr>
            <p:spPr>
              <a:xfrm>
                <a:off x="5648066" y="4356990"/>
                <a:ext cx="3042243" cy="434799"/>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sz="1000" b="0" i="1" smtClean="0">
                          <a:latin typeface="Cambria Math"/>
                        </a:rPr>
                        <m:t>𝐼</m:t>
                      </m:r>
                      <m:r>
                        <a:rPr lang="en-US" sz="1000" b="0" i="1" smtClean="0">
                          <a:latin typeface="Cambria Math"/>
                        </a:rPr>
                        <m:t>=</m:t>
                      </m:r>
                      <m:f>
                        <m:fPr>
                          <m:ctrlPr>
                            <a:rPr lang="en-US" sz="1000" b="0" i="1" smtClean="0">
                              <a:latin typeface="Cambria Math"/>
                            </a:rPr>
                          </m:ctrlPr>
                        </m:fPr>
                        <m:num>
                          <m:r>
                            <a:rPr lang="en-US" sz="1000" b="0" i="1" smtClean="0">
                              <a:latin typeface="Cambria Math"/>
                            </a:rPr>
                            <m:t>𝐴𝑛</m:t>
                          </m:r>
                          <m:sSub>
                            <m:sSubPr>
                              <m:ctrlPr>
                                <a:rPr lang="en-US" sz="1000" b="0" i="1" smtClean="0">
                                  <a:latin typeface="Cambria Math"/>
                                </a:rPr>
                              </m:ctrlPr>
                            </m:sSubPr>
                            <m:e>
                              <m:r>
                                <a:rPr lang="en-US" sz="1000" b="0" i="1" smtClean="0">
                                  <a:latin typeface="Cambria Math"/>
                                </a:rPr>
                                <m:t>𝑞</m:t>
                              </m:r>
                            </m:e>
                            <m:sub>
                              <m:r>
                                <a:rPr lang="en-US" sz="1000" b="0" i="1" smtClean="0">
                                  <a:latin typeface="Cambria Math"/>
                                </a:rPr>
                                <m:t>𝑖</m:t>
                              </m:r>
                            </m:sub>
                          </m:sSub>
                        </m:num>
                        <m:den>
                          <m:r>
                            <a:rPr lang="en-US" sz="1000" b="0" i="1" smtClean="0">
                              <a:latin typeface="Cambria Math"/>
                            </a:rPr>
                            <m:t>2</m:t>
                          </m:r>
                        </m:den>
                      </m:f>
                      <m:d>
                        <m:dPr>
                          <m:begChr m:val="["/>
                          <m:endChr m:val="]"/>
                          <m:ctrlPr>
                            <a:rPr lang="en-US" sz="1000" b="0" i="1" smtClean="0">
                              <a:latin typeface="Cambria Math"/>
                            </a:rPr>
                          </m:ctrlPr>
                        </m:dPr>
                        <m:e>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num>
                            <m:den>
                              <m:rad>
                                <m:radPr>
                                  <m:degHide m:val="on"/>
                                  <m:ctrlPr>
                                    <a:rPr lang="en-US" sz="1000" b="0" i="1" smtClean="0">
                                      <a:latin typeface="Cambria Math"/>
                                    </a:rPr>
                                  </m:ctrlPr>
                                </m:radPr>
                                <m:deg/>
                                <m:e>
                                  <m:r>
                                    <a:rPr lang="en-US" sz="1000" b="0" i="1" smtClean="0">
                                      <a:latin typeface="Cambria Math"/>
                                    </a:rPr>
                                    <m:t>𝜋</m:t>
                                  </m:r>
                                </m:e>
                              </m:rad>
                            </m:den>
                          </m:f>
                          <m:d>
                            <m:dPr>
                              <m:ctrlPr>
                                <a:rPr lang="en-US" sz="1000" b="0" i="1" smtClean="0">
                                  <a:latin typeface="Cambria Math"/>
                                </a:rPr>
                              </m:ctrlPr>
                            </m:dPr>
                            <m:e>
                              <m:sSup>
                                <m:sSupPr>
                                  <m:ctrlPr>
                                    <a:rPr lang="en-US" sz="1000" b="0" i="1" smtClean="0">
                                      <a:latin typeface="Cambria Math"/>
                                    </a:rPr>
                                  </m:ctrlPr>
                                </m:sSupPr>
                                <m:e>
                                  <m:r>
                                    <a:rPr lang="en-US" sz="1000" b="0" i="1" smtClean="0">
                                      <a:latin typeface="Cambria Math"/>
                                    </a:rPr>
                                    <m:t>𝑒</m:t>
                                  </m:r>
                                </m:e>
                                <m:sup>
                                  <m:r>
                                    <a:rPr lang="en-US" sz="1000" b="0" i="1" smtClean="0">
                                      <a:latin typeface="Cambria Math"/>
                                    </a:rPr>
                                    <m:t>−</m:t>
                                  </m:r>
                                  <m:sSubSup>
                                    <m:sSubSupPr>
                                      <m:ctrlPr>
                                        <a:rPr lang="en-US" sz="1000" b="0" i="1" smtClean="0">
                                          <a:latin typeface="Cambria Math"/>
                                        </a:rPr>
                                      </m:ctrlPr>
                                    </m:sSubSupPr>
                                    <m:e>
                                      <m:r>
                                        <a:rPr lang="en-US" sz="1000" b="0" i="1" smtClean="0">
                                          <a:latin typeface="Cambria Math"/>
                                        </a:rPr>
                                        <m:t>𝑧</m:t>
                                      </m:r>
                                    </m:e>
                                    <m:sub>
                                      <m:r>
                                        <a:rPr lang="en-US" sz="1000" b="0" i="1" smtClean="0">
                                          <a:latin typeface="Cambria Math"/>
                                        </a:rPr>
                                        <m:t>0</m:t>
                                      </m:r>
                                    </m:sub>
                                    <m:sup>
                                      <m:r>
                                        <a:rPr lang="en-US" sz="1000" b="0" i="1" smtClean="0">
                                          <a:latin typeface="Cambria Math"/>
                                        </a:rPr>
                                        <m:t>2</m:t>
                                      </m:r>
                                    </m:sup>
                                  </m:sSubSup>
                                </m:sup>
                              </m:sSup>
                              <m:r>
                                <a:rPr lang="en-US" sz="1000" b="0" i="1" smtClean="0">
                                  <a:latin typeface="Cambria Math"/>
                                </a:rPr>
                                <m:t>−</m:t>
                              </m:r>
                              <m:sSup>
                                <m:sSupPr>
                                  <m:ctrlPr>
                                    <a:rPr lang="en-US" sz="1000" b="0" i="1" smtClean="0">
                                      <a:latin typeface="Cambria Math"/>
                                    </a:rPr>
                                  </m:ctrlPr>
                                </m:sSupPr>
                                <m:e>
                                  <m:r>
                                    <a:rPr lang="en-US" sz="1000" b="0" i="1" smtClean="0">
                                      <a:latin typeface="Cambria Math"/>
                                    </a:rPr>
                                    <m:t>𝑒</m:t>
                                  </m:r>
                                </m:e>
                                <m:sup>
                                  <m:r>
                                    <a:rPr lang="en-US" sz="1000" b="0" i="1" smtClean="0">
                                      <a:latin typeface="Cambria Math"/>
                                    </a:rPr>
                                    <m:t>−</m:t>
                                  </m:r>
                                  <m:sSubSup>
                                    <m:sSubSupPr>
                                      <m:ctrlPr>
                                        <a:rPr lang="en-US" sz="1000" b="0" i="1" smtClean="0">
                                          <a:latin typeface="Cambria Math"/>
                                        </a:rPr>
                                      </m:ctrlPr>
                                    </m:sSubSupPr>
                                    <m:e>
                                      <m:r>
                                        <a:rPr lang="en-US" sz="1000" b="0" i="1" smtClean="0">
                                          <a:latin typeface="Cambria Math"/>
                                        </a:rPr>
                                        <m:t>𝑧</m:t>
                                      </m:r>
                                    </m:e>
                                    <m:sub>
                                      <m:r>
                                        <a:rPr lang="en-US" sz="1000" b="0" i="1" smtClean="0">
                                          <a:latin typeface="Cambria Math"/>
                                        </a:rPr>
                                        <m:t>1</m:t>
                                      </m:r>
                                    </m:sub>
                                    <m:sup>
                                      <m:r>
                                        <a:rPr lang="en-US" sz="1000" b="0" i="1" smtClean="0">
                                          <a:latin typeface="Cambria Math"/>
                                        </a:rPr>
                                        <m:t>2</m:t>
                                      </m:r>
                                    </m:sup>
                                  </m:sSubSup>
                                </m:sup>
                              </m:sSup>
                            </m:e>
                          </m:d>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d>
                            <m:dPr>
                              <m:ctrlPr>
                                <a:rPr lang="en-US" sz="1000" b="0" i="1" smtClean="0">
                                  <a:latin typeface="Cambria Math"/>
                                </a:rPr>
                              </m:ctrlPr>
                            </m:dPr>
                            <m:e>
                              <m:func>
                                <m:funcPr>
                                  <m:ctrlPr>
                                    <a:rPr lang="en-US" sz="1000" b="0" i="1" smtClean="0">
                                      <a:latin typeface="Cambria Math"/>
                                    </a:rPr>
                                  </m:ctrlPr>
                                </m:funcPr>
                                <m:fName>
                                  <m:r>
                                    <m:rPr>
                                      <m:sty m:val="p"/>
                                    </m:rPr>
                                    <a:rPr lang="en-US" sz="1000" b="0" i="0" smtClean="0">
                                      <a:latin typeface="Cambria Math"/>
                                    </a:rPr>
                                    <m:t>erf</m:t>
                                  </m:r>
                                </m:fName>
                                <m:e>
                                  <m:d>
                                    <m:dPr>
                                      <m:ctrlPr>
                                        <a:rPr lang="en-US" sz="1000" b="0" i="1" smtClean="0">
                                          <a:latin typeface="Cambria Math"/>
                                        </a:rPr>
                                      </m:ctrlPr>
                                    </m:dPr>
                                    <m:e>
                                      <m:sSub>
                                        <m:sSubPr>
                                          <m:ctrlPr>
                                            <a:rPr lang="en-US" sz="1000" b="0" i="1" smtClean="0">
                                              <a:latin typeface="Cambria Math"/>
                                            </a:rPr>
                                          </m:ctrlPr>
                                        </m:sSubPr>
                                        <m:e>
                                          <m:r>
                                            <a:rPr lang="en-US" sz="1000" b="0" i="1" smtClean="0">
                                              <a:latin typeface="Cambria Math"/>
                                            </a:rPr>
                                            <m:t>𝑧</m:t>
                                          </m:r>
                                        </m:e>
                                        <m:sub>
                                          <m:r>
                                            <a:rPr lang="en-US" sz="1000" b="0" i="1" smtClean="0">
                                              <a:latin typeface="Cambria Math"/>
                                            </a:rPr>
                                            <m:t>1</m:t>
                                          </m:r>
                                        </m:sub>
                                      </m:sSub>
                                    </m:e>
                                  </m:d>
                                </m:e>
                              </m:func>
                              <m:r>
                                <a:rPr lang="en-US" sz="1000" b="0" i="1" smtClean="0">
                                  <a:latin typeface="Cambria Math"/>
                                </a:rPr>
                                <m:t>−</m:t>
                              </m:r>
                              <m:r>
                                <m:rPr>
                                  <m:sty m:val="p"/>
                                </m:rPr>
                                <a:rPr lang="en-US" sz="1000" b="0" i="0" smtClean="0">
                                  <a:latin typeface="Cambria Math"/>
                                </a:rPr>
                                <m:t>erf</m:t>
                              </m:r>
                              <m:r>
                                <a:rPr lang="en-US" sz="1000" b="0" i="1" smtClean="0">
                                  <a:latin typeface="Cambria Math"/>
                                </a:rPr>
                                <m:t>(</m:t>
                              </m:r>
                              <m:sSub>
                                <m:sSubPr>
                                  <m:ctrlPr>
                                    <a:rPr lang="en-US" sz="1000" b="0" i="1" smtClean="0">
                                      <a:latin typeface="Cambria Math"/>
                                    </a:rPr>
                                  </m:ctrlPr>
                                </m:sSubPr>
                                <m:e>
                                  <m:r>
                                    <a:rPr lang="en-US" sz="1000" b="0" i="1" smtClean="0">
                                      <a:latin typeface="Cambria Math"/>
                                    </a:rPr>
                                    <m:t>𝑧</m:t>
                                  </m:r>
                                </m:e>
                                <m:sub>
                                  <m:r>
                                    <a:rPr lang="en-US" sz="1000" b="0" i="1" smtClean="0">
                                      <a:latin typeface="Cambria Math"/>
                                    </a:rPr>
                                    <m:t>0</m:t>
                                  </m:r>
                                </m:sub>
                              </m:sSub>
                              <m:r>
                                <a:rPr lang="en-US" sz="1000" b="0" i="1" smtClean="0">
                                  <a:latin typeface="Cambria Math"/>
                                </a:rPr>
                                <m:t>)</m:t>
                              </m:r>
                            </m:e>
                          </m:d>
                        </m:e>
                      </m:d>
                    </m:oMath>
                  </m:oMathPara>
                </a14:m>
                <a:endParaRPr lang="cs-CZ" sz="1000" dirty="0"/>
              </a:p>
            </p:txBody>
          </p:sp>
        </mc:Choice>
        <mc:Fallback xmlns="">
          <p:sp>
            <p:nvSpPr>
              <p:cNvPr id="35" name="TextovéPole 34"/>
              <p:cNvSpPr txBox="1">
                <a:spLocks noRot="1" noChangeAspect="1" noMove="1" noResize="1" noEditPoints="1" noAdjustHandles="1" noChangeArrowheads="1" noChangeShapeType="1" noTextEdit="1"/>
              </p:cNvSpPr>
              <p:nvPr/>
            </p:nvSpPr>
            <p:spPr>
              <a:xfrm>
                <a:off x="5648066" y="4356990"/>
                <a:ext cx="3042243" cy="434799"/>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0" name="TextovéPole 39"/>
              <p:cNvSpPr txBox="1"/>
              <p:nvPr/>
            </p:nvSpPr>
            <p:spPr>
              <a:xfrm>
                <a:off x="6280859" y="4681567"/>
                <a:ext cx="952440" cy="406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a:rPr>
                          </m:ctrlPr>
                        </m:sSubPr>
                        <m:e>
                          <m:r>
                            <m:rPr>
                              <m:sty m:val="p"/>
                            </m:rPr>
                            <a:rPr lang="en-US" sz="1000" b="0" i="0" smtClean="0">
                              <a:latin typeface="Cambria Math"/>
                            </a:rPr>
                            <m:t>z</m:t>
                          </m:r>
                        </m:e>
                        <m:sub>
                          <m:r>
                            <a:rPr lang="en-US" sz="1000" b="0" i="0" smtClean="0">
                              <a:latin typeface="Cambria Math"/>
                            </a:rPr>
                            <m:t>0</m:t>
                          </m:r>
                        </m:sub>
                      </m:sSub>
                      <m:r>
                        <a:rPr lang="en-US" sz="1000" b="0" i="0" smtClean="0">
                          <a:latin typeface="Cambria Math"/>
                        </a:rPr>
                        <m:t>= </m:t>
                      </m:r>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num>
                        <m:den>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den>
                      </m:f>
                    </m:oMath>
                  </m:oMathPara>
                </a14:m>
                <a:endParaRPr lang="cs-CZ" sz="1000" dirty="0"/>
              </a:p>
            </p:txBody>
          </p:sp>
        </mc:Choice>
        <mc:Fallback xmlns="">
          <p:sp>
            <p:nvSpPr>
              <p:cNvPr id="40" name="TextovéPole 39"/>
              <p:cNvSpPr txBox="1">
                <a:spLocks noRot="1" noChangeAspect="1" noMove="1" noResize="1" noEditPoints="1" noAdjustHandles="1" noChangeArrowheads="1" noChangeShapeType="1" noTextEdit="1"/>
              </p:cNvSpPr>
              <p:nvPr/>
            </p:nvSpPr>
            <p:spPr>
              <a:xfrm>
                <a:off x="6280859" y="4681567"/>
                <a:ext cx="952440" cy="406330"/>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1" name="TextovéPole 40"/>
              <p:cNvSpPr txBox="1"/>
              <p:nvPr/>
            </p:nvSpPr>
            <p:spPr>
              <a:xfrm>
                <a:off x="7262256" y="4680541"/>
                <a:ext cx="1319271" cy="407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a:rPr>
                          </m:ctrlPr>
                        </m:sSubPr>
                        <m:e>
                          <m:r>
                            <m:rPr>
                              <m:sty m:val="p"/>
                            </m:rPr>
                            <a:rPr lang="en-US" sz="1000" b="0" i="0" smtClean="0">
                              <a:latin typeface="Cambria Math"/>
                            </a:rPr>
                            <m:t>z</m:t>
                          </m:r>
                        </m:e>
                        <m:sub>
                          <m:r>
                            <a:rPr lang="en-US" sz="1000" b="0" i="0" smtClean="0">
                              <a:latin typeface="Cambria Math"/>
                            </a:rPr>
                            <m:t>1</m:t>
                          </m:r>
                        </m:sub>
                      </m:sSub>
                      <m:r>
                        <a:rPr lang="en-US" sz="1000" b="0" i="0" smtClean="0">
                          <a:latin typeface="Cambria Math"/>
                        </a:rPr>
                        <m:t>= </m:t>
                      </m:r>
                      <m:f>
                        <m:fPr>
                          <m:ctrlPr>
                            <a:rPr lang="en-US" sz="1000" b="0" i="1" smtClean="0">
                              <a:latin typeface="Cambria Math"/>
                            </a:rPr>
                          </m:ctrlPr>
                        </m:fPr>
                        <m:num>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r>
                            <m:rPr>
                              <m:sty m:val="p"/>
                            </m:rPr>
                            <a:rPr lang="en-US" sz="1000" b="0" i="0" smtClean="0">
                              <a:latin typeface="Cambria Math"/>
                            </a:rPr>
                            <m:t>Δ</m:t>
                          </m:r>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𝑈</m:t>
                              </m:r>
                            </m:e>
                            <m:sub>
                              <m:r>
                                <a:rPr lang="en-US" sz="1000" b="0" i="1" smtClean="0">
                                  <a:latin typeface="Cambria Math"/>
                                </a:rPr>
                                <m:t>𝑧</m:t>
                              </m:r>
                            </m:sub>
                          </m:sSub>
                        </m:num>
                        <m:den>
                          <m:sSub>
                            <m:sSubPr>
                              <m:ctrlPr>
                                <a:rPr lang="en-US" sz="1000" b="0" i="1" smtClean="0">
                                  <a:latin typeface="Cambria Math"/>
                                </a:rPr>
                              </m:ctrlPr>
                            </m:sSubPr>
                            <m:e>
                              <m:r>
                                <a:rPr lang="en-US" sz="1000" b="0" i="1" smtClean="0">
                                  <a:latin typeface="Cambria Math"/>
                                </a:rPr>
                                <m:t>𝑤</m:t>
                              </m:r>
                            </m:e>
                            <m:sub>
                              <m:r>
                                <a:rPr lang="en-US" sz="1000" b="0" i="1" smtClean="0">
                                  <a:latin typeface="Cambria Math"/>
                                </a:rPr>
                                <m:t>𝑖</m:t>
                              </m:r>
                            </m:sub>
                          </m:sSub>
                        </m:den>
                      </m:f>
                    </m:oMath>
                  </m:oMathPara>
                </a14:m>
                <a:endParaRPr lang="cs-CZ" sz="1000" dirty="0"/>
              </a:p>
            </p:txBody>
          </p:sp>
        </mc:Choice>
        <mc:Fallback xmlns="">
          <p:sp>
            <p:nvSpPr>
              <p:cNvPr id="41" name="TextovéPole 40"/>
              <p:cNvSpPr txBox="1">
                <a:spLocks noRot="1" noChangeAspect="1" noMove="1" noResize="1" noEditPoints="1" noAdjustHandles="1" noChangeArrowheads="1" noChangeShapeType="1" noTextEdit="1"/>
              </p:cNvSpPr>
              <p:nvPr/>
            </p:nvSpPr>
            <p:spPr>
              <a:xfrm>
                <a:off x="7262256" y="4680541"/>
                <a:ext cx="1319271" cy="407356"/>
              </a:xfrm>
              <a:prstGeom prst="rect">
                <a:avLst/>
              </a:prstGeom>
              <a:blipFill rotWithShape="1">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2" name="TextovéPole 41"/>
              <p:cNvSpPr txBox="1"/>
              <p:nvPr/>
            </p:nvSpPr>
            <p:spPr>
              <a:xfrm>
                <a:off x="5278403" y="3858291"/>
                <a:ext cx="3781570" cy="553998"/>
              </a:xfrm>
              <a:prstGeom prst="rect">
                <a:avLst/>
              </a:prstGeom>
              <a:noFill/>
            </p:spPr>
            <p:txBody>
              <a:bodyPr wrap="square" rtlCol="0">
                <a:spAutoFit/>
              </a:bodyPr>
              <a:lstStyle/>
              <a:p>
                <a:pPr algn="ctr"/>
                <a:r>
                  <a:rPr lang="en-US" sz="1000" dirty="0" smtClean="0"/>
                  <a:t>Assuming a bi-</a:t>
                </a:r>
                <a:r>
                  <a:rPr lang="en-US" sz="1000" dirty="0" err="1"/>
                  <a:t>M</a:t>
                </a:r>
                <a:r>
                  <a:rPr lang="en-US" sz="1000" dirty="0" err="1" smtClean="0"/>
                  <a:t>awellian</a:t>
                </a:r>
                <a:r>
                  <a:rPr lang="en-US" sz="1000" dirty="0" smtClean="0"/>
                  <a:t> VDF of incoming ions, SWE Faraday </a:t>
                </a:r>
                <a:r>
                  <a:rPr lang="en-US" sz="1000" dirty="0"/>
                  <a:t>cup collector current can be expressed as a function </a:t>
                </a:r>
                <a:r>
                  <a:rPr lang="en-US" sz="1000" dirty="0" smtClean="0"/>
                  <a:t>of </a:t>
                </a:r>
                <a:r>
                  <a:rPr lang="en-US" sz="1000" dirty="0"/>
                  <a:t>its collecting area </a:t>
                </a:r>
                <a14:m>
                  <m:oMath xmlns:m="http://schemas.openxmlformats.org/officeDocument/2006/math">
                    <m:r>
                      <a:rPr lang="en-US" sz="1000" i="1">
                        <a:latin typeface="Cambria Math"/>
                      </a:rPr>
                      <m:t>𝐴</m:t>
                    </m:r>
                  </m:oMath>
                </a14:m>
                <a:r>
                  <a:rPr lang="en-US" sz="1000" dirty="0" smtClean="0"/>
                  <a:t> and </a:t>
                </a:r>
                <a:r>
                  <a:rPr lang="en-US" sz="1000" dirty="0"/>
                  <a:t>the location of the energy </a:t>
                </a:r>
                <a:r>
                  <a:rPr lang="en-US" sz="1000" dirty="0" smtClean="0"/>
                  <a:t>window </a:t>
                </a:r>
                <a14:m>
                  <m:oMath xmlns:m="http://schemas.openxmlformats.org/officeDocument/2006/math">
                    <m:d>
                      <m:dPr>
                        <m:begChr m:val="["/>
                        <m:endChr m:val="]"/>
                        <m:ctrlPr>
                          <a:rPr lang="en-US" sz="1000" b="0" i="1" smtClean="0">
                            <a:latin typeface="Cambria Math"/>
                          </a:rPr>
                        </m:ctrlPr>
                      </m:dPr>
                      <m:e>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sSub>
                          <m:sSubPr>
                            <m:ctrlPr>
                              <a:rPr lang="en-US" sz="1000" b="0" i="1" smtClean="0">
                                <a:latin typeface="Cambria Math"/>
                              </a:rPr>
                            </m:ctrlPr>
                          </m:sSubPr>
                          <m:e>
                            <m:r>
                              <a:rPr lang="en-US" sz="1000" b="0" i="1" smtClean="0">
                                <a:latin typeface="Cambria Math"/>
                              </a:rPr>
                              <m:t>𝑉</m:t>
                            </m:r>
                          </m:e>
                          <m:sub>
                            <m:r>
                              <a:rPr lang="en-US" sz="1000" b="0" i="1" smtClean="0">
                                <a:latin typeface="Cambria Math"/>
                              </a:rPr>
                              <m:t>0</m:t>
                            </m:r>
                          </m:sub>
                        </m:sSub>
                        <m:r>
                          <a:rPr lang="en-US" sz="1000" b="0" i="1" smtClean="0">
                            <a:latin typeface="Cambria Math"/>
                          </a:rPr>
                          <m:t>+</m:t>
                        </m:r>
                        <m:r>
                          <m:rPr>
                            <m:sty m:val="p"/>
                          </m:rPr>
                          <a:rPr lang="en-US" sz="1000" b="0" i="0" smtClean="0">
                            <a:latin typeface="Cambria Math"/>
                          </a:rPr>
                          <m:t>Δ</m:t>
                        </m:r>
                        <m:r>
                          <a:rPr lang="en-US" sz="1000" b="0" i="1" smtClean="0">
                            <a:latin typeface="Cambria Math"/>
                          </a:rPr>
                          <m:t>𝑉</m:t>
                        </m:r>
                      </m:e>
                    </m:d>
                  </m:oMath>
                </a14:m>
                <a:r>
                  <a:rPr lang="en-US" sz="1000" dirty="0" smtClean="0"/>
                  <a:t>:</a:t>
                </a:r>
                <a:endParaRPr lang="en-US" sz="1000" dirty="0"/>
              </a:p>
            </p:txBody>
          </p:sp>
        </mc:Choice>
        <mc:Fallback xmlns="">
          <p:sp>
            <p:nvSpPr>
              <p:cNvPr id="42" name="TextovéPole 41"/>
              <p:cNvSpPr txBox="1">
                <a:spLocks noRot="1" noChangeAspect="1" noMove="1" noResize="1" noEditPoints="1" noAdjustHandles="1" noChangeArrowheads="1" noChangeShapeType="1" noTextEdit="1"/>
              </p:cNvSpPr>
              <p:nvPr/>
            </p:nvSpPr>
            <p:spPr>
              <a:xfrm>
                <a:off x="5278403" y="3858291"/>
                <a:ext cx="3781570" cy="553998"/>
              </a:xfrm>
              <a:prstGeom prst="rect">
                <a:avLst/>
              </a:prstGeom>
              <a:blipFill rotWithShape="1">
                <a:blip r:embed="rId7"/>
                <a:stretch>
                  <a:fillRect b="-5495"/>
                </a:stretch>
              </a:blipFill>
            </p:spPr>
            <p:txBody>
              <a:bodyPr/>
              <a:lstStyle/>
              <a:p>
                <a:r>
                  <a:rPr lang="cs-CZ">
                    <a:noFill/>
                  </a:rPr>
                  <a:t> </a:t>
                </a:r>
              </a:p>
            </p:txBody>
          </p:sp>
        </mc:Fallback>
      </mc:AlternateContent>
      <p:sp>
        <p:nvSpPr>
          <p:cNvPr id="57" name="Obdélník 56"/>
          <p:cNvSpPr/>
          <p:nvPr/>
        </p:nvSpPr>
        <p:spPr>
          <a:xfrm>
            <a:off x="3331834" y="1319135"/>
            <a:ext cx="1858516" cy="1092607"/>
          </a:xfrm>
          <a:prstGeom prst="rect">
            <a:avLst/>
          </a:prstGeom>
        </p:spPr>
        <p:txBody>
          <a:bodyPr wrap="square">
            <a:spAutoFit/>
          </a:bodyPr>
          <a:lstStyle/>
          <a:p>
            <a:pPr algn="ctr"/>
            <a:r>
              <a:rPr lang="en-US" sz="1300" dirty="0" smtClean="0"/>
              <a:t>Finally, the solar wind properties begin to match those frequently observed in the slow solar wind streams.</a:t>
            </a:r>
            <a:endParaRPr lang="cs-CZ" sz="1300" dirty="0"/>
          </a:p>
        </p:txBody>
      </p:sp>
    </p:spTree>
    <p:extLst>
      <p:ext uri="{BB962C8B-B14F-4D97-AF65-F5344CB8AC3E}">
        <p14:creationId xmlns:p14="http://schemas.microsoft.com/office/powerpoint/2010/main" val="103941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Obdélník 1"/>
              <p:cNvSpPr/>
              <p:nvPr/>
            </p:nvSpPr>
            <p:spPr>
              <a:xfrm>
                <a:off x="720000" y="771549"/>
                <a:ext cx="7704000" cy="1620000"/>
              </a:xfrm>
              <a:prstGeom prst="rect">
                <a:avLst/>
              </a:prstGeom>
            </p:spPr>
            <p:txBody>
              <a:bodyPr wrap="square">
                <a:spAutoFit/>
              </a:bodyPr>
              <a:lstStyle/>
              <a:p>
                <a:r>
                  <a:rPr lang="en-US" sz="1300" dirty="0"/>
                  <a:t>Could these changes in the relative alpha abundance be a signature </a:t>
                </a:r>
                <a:r>
                  <a:rPr lang="en-US" sz="1300" dirty="0" smtClean="0"/>
                  <a:t>of </a:t>
                </a:r>
                <a:r>
                  <a:rPr lang="en-US" sz="1300" dirty="0"/>
                  <a:t>a secondary proton population (proton beam)?</a:t>
                </a:r>
              </a:p>
              <a:p>
                <a:pPr marL="285750" indent="-285750">
                  <a:buFont typeface="Arial" panose="020B0604020202020204" pitchFamily="34" charset="0"/>
                  <a:buChar char="•"/>
                </a:pPr>
                <a:r>
                  <a:rPr lang="en-US" sz="1300" dirty="0"/>
                  <a:t>The ratio of the proton thermal speed calculated as a VDF moment and the fitted proton thermal speed indicates the presence of a more significant non-thermal part of the proton VDF within CRR</a:t>
                </a:r>
              </a:p>
              <a:p>
                <a:pPr marL="285750" indent="-285750">
                  <a:buFont typeface="Arial" panose="020B0604020202020204" pitchFamily="34" charset="0"/>
                  <a:buChar char="•"/>
                </a:pPr>
                <a:r>
                  <a:rPr lang="en-US" sz="1300" dirty="0"/>
                  <a:t>This feature disappears when the relative alpha abundance reaches values typical for the slow solar wind</a:t>
                </a:r>
              </a:p>
              <a:p>
                <a:r>
                  <a:rPr lang="en-US" sz="1300" dirty="0"/>
                  <a:t>However, the proton density differs from the density moment by only a few percent. Thus, this cannot fully explain the observed changes in </a:t>
                </a:r>
                <a14:m>
                  <m:oMath xmlns:m="http://schemas.openxmlformats.org/officeDocument/2006/math">
                    <m:f>
                      <m:fPr>
                        <m:ctrlPr>
                          <a:rPr lang="en-US" sz="1300" i="1">
                            <a:latin typeface="Cambria Math"/>
                          </a:rPr>
                        </m:ctrlPr>
                      </m:fPr>
                      <m:num>
                        <m:sSub>
                          <m:sSubPr>
                            <m:ctrlPr>
                              <a:rPr lang="en-US" sz="1300" i="1">
                                <a:latin typeface="Cambria Math"/>
                              </a:rPr>
                            </m:ctrlPr>
                          </m:sSubPr>
                          <m:e>
                            <m:r>
                              <a:rPr lang="en-US" sz="1300" i="1">
                                <a:latin typeface="Cambria Math"/>
                              </a:rPr>
                              <m:t>𝑛</m:t>
                            </m:r>
                          </m:e>
                          <m:sub>
                            <m:r>
                              <a:rPr lang="en-US" sz="1300" i="1">
                                <a:latin typeface="Cambria Math"/>
                              </a:rPr>
                              <m:t>𝛼</m:t>
                            </m:r>
                          </m:sub>
                        </m:sSub>
                      </m:num>
                      <m:den>
                        <m:sSub>
                          <m:sSubPr>
                            <m:ctrlPr>
                              <a:rPr lang="en-US" sz="1300" i="1">
                                <a:latin typeface="Cambria Math"/>
                              </a:rPr>
                            </m:ctrlPr>
                          </m:sSubPr>
                          <m:e>
                            <m:r>
                              <a:rPr lang="en-US" sz="1300" i="1">
                                <a:latin typeface="Cambria Math"/>
                              </a:rPr>
                              <m:t>𝑛</m:t>
                            </m:r>
                          </m:e>
                          <m:sub>
                            <m:r>
                              <a:rPr lang="en-US" sz="1300" i="1">
                                <a:latin typeface="Cambria Math"/>
                              </a:rPr>
                              <m:t>𝑝</m:t>
                            </m:r>
                          </m:sub>
                        </m:sSub>
                      </m:den>
                    </m:f>
                  </m:oMath>
                </a14:m>
                <a:r>
                  <a:rPr lang="en-US" sz="1300" dirty="0"/>
                  <a:t> .</a:t>
                </a:r>
              </a:p>
            </p:txBody>
          </p:sp>
        </mc:Choice>
        <mc:Fallback>
          <p:sp>
            <p:nvSpPr>
              <p:cNvPr id="2" name="Obdélník 1"/>
              <p:cNvSpPr>
                <a:spLocks noRot="1" noChangeAspect="1" noMove="1" noResize="1" noEditPoints="1" noAdjustHandles="1" noChangeArrowheads="1" noChangeShapeType="1" noTextEdit="1"/>
              </p:cNvSpPr>
              <p:nvPr/>
            </p:nvSpPr>
            <p:spPr>
              <a:xfrm>
                <a:off x="720000" y="771549"/>
                <a:ext cx="7704000" cy="1620000"/>
              </a:xfrm>
              <a:prstGeom prst="rect">
                <a:avLst/>
              </a:prstGeom>
              <a:blipFill rotWithShape="1">
                <a:blip r:embed="rId2"/>
                <a:stretch>
                  <a:fillRect l="-79" t="-377"/>
                </a:stretch>
              </a:blipFill>
            </p:spPr>
            <p:txBody>
              <a:bodyPr/>
              <a:lstStyle/>
              <a:p>
                <a:r>
                  <a:rPr lang="cs-CZ">
                    <a:noFill/>
                  </a:rPr>
                  <a:t> </a:t>
                </a:r>
              </a:p>
            </p:txBody>
          </p:sp>
        </mc:Fallback>
      </mc:AlternateContent>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94" y="2427734"/>
            <a:ext cx="3600000" cy="2544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204" y="2427734"/>
            <a:ext cx="3600000" cy="2544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ovéPole 7"/>
          <p:cNvSpPr txBox="1"/>
          <p:nvPr/>
        </p:nvSpPr>
        <p:spPr>
          <a:xfrm>
            <a:off x="360000" y="121334"/>
            <a:ext cx="7884408" cy="400095"/>
          </a:xfrm>
          <a:prstGeom prst="rect">
            <a:avLst/>
          </a:prstGeom>
          <a:noFill/>
        </p:spPr>
        <p:txBody>
          <a:bodyPr wrap="square" lIns="91426" tIns="45713" rIns="91426" bIns="45713" rtlCol="0">
            <a:spAutoFit/>
          </a:bodyPr>
          <a:lstStyle/>
          <a:p>
            <a:r>
              <a:rPr lang="en-US" sz="2000" b="1" dirty="0" smtClean="0">
                <a:solidFill>
                  <a:schemeClr val="tx2"/>
                </a:solidFill>
                <a:cs typeface="Calibri" panose="020F0502020204030204" pitchFamily="34" charset="0"/>
              </a:rPr>
              <a:t>Impact of proton beam decay</a:t>
            </a:r>
            <a:endParaRPr lang="cs-CZ" sz="2000" b="1" dirty="0">
              <a:solidFill>
                <a:schemeClr val="tx2"/>
              </a:solidFill>
              <a:cs typeface="Calibri" panose="020F0502020204030204" pitchFamily="34" charset="0"/>
            </a:endParaRPr>
          </a:p>
        </p:txBody>
      </p:sp>
      <p:cxnSp>
        <p:nvCxnSpPr>
          <p:cNvPr id="9" name="Přímá spojnice 8"/>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10" name="Ovál 9"/>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sp>
        <p:nvSpPr>
          <p:cNvPr id="5" name="TextovéPole 4"/>
          <p:cNvSpPr txBox="1"/>
          <p:nvPr/>
        </p:nvSpPr>
        <p:spPr>
          <a:xfrm>
            <a:off x="8509000" y="4851400"/>
            <a:ext cx="1270000" cy="127000"/>
          </a:xfrm>
          <a:prstGeom prst="rect">
            <a:avLst/>
          </a:prstGeom>
          <a:noFill/>
        </p:spPr>
        <p:txBody>
          <a:bodyPr vert="horz" rtlCol="0">
            <a:spAutoFit/>
          </a:bodyPr>
          <a:lstStyle/>
          <a:p>
            <a:endParaRPr lang="cs-CZ"/>
          </a:p>
        </p:txBody>
      </p:sp>
      <p:sp>
        <p:nvSpPr>
          <p:cNvPr id="17" name="TextovéPole 16"/>
          <p:cNvSpPr txBox="1"/>
          <p:nvPr/>
        </p:nvSpPr>
        <p:spPr>
          <a:xfrm>
            <a:off x="8509000" y="4851400"/>
            <a:ext cx="1270000" cy="127000"/>
          </a:xfrm>
          <a:prstGeom prst="rect">
            <a:avLst/>
          </a:prstGeom>
          <a:noFill/>
        </p:spPr>
        <p:txBody>
          <a:bodyPr vert="horz" rtlCol="0">
            <a:spAutoFit/>
          </a:bodyPr>
          <a:lstStyle/>
          <a:p>
            <a:endParaRPr lang="cs-CZ"/>
          </a:p>
        </p:txBody>
      </p:sp>
      <p:sp>
        <p:nvSpPr>
          <p:cNvPr id="21" name="TextovéPole 20"/>
          <p:cNvSpPr txBox="1"/>
          <p:nvPr/>
        </p:nvSpPr>
        <p:spPr>
          <a:xfrm>
            <a:off x="8509000" y="4851400"/>
            <a:ext cx="1270000" cy="127000"/>
          </a:xfrm>
          <a:prstGeom prst="rect">
            <a:avLst/>
          </a:prstGeom>
          <a:noFill/>
        </p:spPr>
        <p:txBody>
          <a:bodyPr vert="horz" rtlCol="0">
            <a:spAutoFit/>
          </a:bodyPr>
          <a:lstStyle/>
          <a:p>
            <a:endParaRPr lang="cs-CZ"/>
          </a:p>
        </p:txBody>
      </p:sp>
      <p:sp>
        <p:nvSpPr>
          <p:cNvPr id="25" name="TextovéPole 24"/>
          <p:cNvSpPr txBox="1"/>
          <p:nvPr/>
        </p:nvSpPr>
        <p:spPr>
          <a:xfrm>
            <a:off x="8509000" y="4851400"/>
            <a:ext cx="1270000" cy="127000"/>
          </a:xfrm>
          <a:prstGeom prst="rect">
            <a:avLst/>
          </a:prstGeom>
          <a:noFill/>
        </p:spPr>
        <p:txBody>
          <a:bodyPr vert="horz" rtlCol="0">
            <a:spAutoFit/>
          </a:bodyPr>
          <a:lstStyle/>
          <a:p>
            <a:endParaRPr lang="cs-CZ"/>
          </a:p>
        </p:txBody>
      </p:sp>
      <p:sp>
        <p:nvSpPr>
          <p:cNvPr id="29" name="TextovéPole 28"/>
          <p:cNvSpPr txBox="1"/>
          <p:nvPr/>
        </p:nvSpPr>
        <p:spPr>
          <a:xfrm>
            <a:off x="8509000" y="4851400"/>
            <a:ext cx="1270000" cy="127000"/>
          </a:xfrm>
          <a:prstGeom prst="rect">
            <a:avLst/>
          </a:prstGeom>
          <a:noFill/>
        </p:spPr>
        <p:txBody>
          <a:bodyPr vert="horz" rtlCol="0">
            <a:spAutoFit/>
          </a:bodyPr>
          <a:lstStyle/>
          <a:p>
            <a:endParaRPr lang="cs-CZ"/>
          </a:p>
        </p:txBody>
      </p:sp>
      <p:sp>
        <p:nvSpPr>
          <p:cNvPr id="33" name="TextovéPole 32"/>
          <p:cNvSpPr txBox="1"/>
          <p:nvPr/>
        </p:nvSpPr>
        <p:spPr>
          <a:xfrm>
            <a:off x="8509000" y="4851400"/>
            <a:ext cx="1270000" cy="127000"/>
          </a:xfrm>
          <a:prstGeom prst="rect">
            <a:avLst/>
          </a:prstGeom>
          <a:noFill/>
        </p:spPr>
        <p:txBody>
          <a:bodyPr vert="horz" rtlCol="0">
            <a:spAutoFit/>
          </a:bodyPr>
          <a:lstStyle/>
          <a:p>
            <a:endParaRPr lang="cs-CZ"/>
          </a:p>
        </p:txBody>
      </p:sp>
      <p:sp>
        <p:nvSpPr>
          <p:cNvPr id="35"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progressBar"/>
          <p:cNvSpPr/>
          <p:nvPr/>
        </p:nvSpPr>
        <p:spPr>
          <a:xfrm>
            <a:off x="0" y="0"/>
            <a:ext cx="7065818"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TextovéPole 36"/>
          <p:cNvSpPr txBox="1"/>
          <p:nvPr/>
        </p:nvSpPr>
        <p:spPr>
          <a:xfrm>
            <a:off x="8509000" y="4851400"/>
            <a:ext cx="1270000" cy="127000"/>
          </a:xfrm>
          <a:prstGeom prst="rect">
            <a:avLst/>
          </a:prstGeom>
          <a:noFill/>
        </p:spPr>
        <p:txBody>
          <a:bodyPr vert="horz" rtlCol="0">
            <a:spAutoFit/>
          </a:bodyPr>
          <a:lstStyle/>
          <a:p>
            <a:endParaRPr lang="cs-CZ"/>
          </a:p>
        </p:txBody>
      </p:sp>
      <p:sp>
        <p:nvSpPr>
          <p:cNvPr id="38"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17</a:t>
            </a:r>
            <a:endParaRPr lang="cs-CZ" sz="1300" b="1">
              <a:solidFill>
                <a:srgbClr val="FFFFFF"/>
              </a:solidFill>
            </a:endParaRPr>
          </a:p>
        </p:txBody>
      </p:sp>
    </p:spTree>
    <p:extLst>
      <p:ext uri="{BB962C8B-B14F-4D97-AF65-F5344CB8AC3E}">
        <p14:creationId xmlns:p14="http://schemas.microsoft.com/office/powerpoint/2010/main" val="3089015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000" y="3312000"/>
            <a:ext cx="8640000" cy="167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000" y="1736513"/>
            <a:ext cx="8640000" cy="1670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2" descr="U:\prezentace\19_Durango\img\AHe.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9672" y="619617"/>
            <a:ext cx="2843848" cy="1172215"/>
          </a:xfrm>
          <a:prstGeom prst="rect">
            <a:avLst/>
          </a:prstGeom>
          <a:noFill/>
          <a:extLst>
            <a:ext uri="{909E8E84-426E-40DD-AFC4-6F175D3DCCD1}">
              <a14:hiddenFill xmlns:a14="http://schemas.microsoft.com/office/drawing/2010/main">
                <a:solidFill>
                  <a:srgbClr val="FFFFFF"/>
                </a:solidFill>
              </a14:hiddenFill>
            </a:ext>
          </a:extLst>
        </p:spPr>
      </p:pic>
      <p:sp>
        <p:nvSpPr>
          <p:cNvPr id="38" name="TextovéPole 37"/>
          <p:cNvSpPr txBox="1"/>
          <p:nvPr/>
        </p:nvSpPr>
        <p:spPr>
          <a:xfrm>
            <a:off x="3732561" y="4877381"/>
            <a:ext cx="1678877" cy="292388"/>
          </a:xfrm>
          <a:prstGeom prst="rect">
            <a:avLst/>
          </a:prstGeom>
          <a:noFill/>
        </p:spPr>
        <p:txBody>
          <a:bodyPr wrap="square" rtlCol="0">
            <a:spAutoFit/>
          </a:bodyPr>
          <a:lstStyle/>
          <a:p>
            <a:pPr algn="ctr"/>
            <a:r>
              <a:rPr lang="en-US" sz="1300" b="1" dirty="0">
                <a:solidFill>
                  <a:schemeClr val="tx2"/>
                </a:solidFill>
              </a:rPr>
              <a:t>v</a:t>
            </a:r>
            <a:r>
              <a:rPr lang="en-US" sz="1300" b="1" dirty="0" smtClean="0">
                <a:solidFill>
                  <a:schemeClr val="tx2"/>
                </a:solidFill>
              </a:rPr>
              <a:t>elocity bend</a:t>
            </a:r>
            <a:endParaRPr lang="cs-CZ" sz="1300" b="1" dirty="0">
              <a:solidFill>
                <a:schemeClr val="tx2"/>
              </a:solidFill>
            </a:endParaRPr>
          </a:p>
        </p:txBody>
      </p:sp>
      <p:sp>
        <p:nvSpPr>
          <p:cNvPr id="39" name="TextovéPole 38"/>
          <p:cNvSpPr txBox="1"/>
          <p:nvPr/>
        </p:nvSpPr>
        <p:spPr>
          <a:xfrm>
            <a:off x="5809126" y="4877381"/>
            <a:ext cx="2016224" cy="292388"/>
          </a:xfrm>
          <a:prstGeom prst="rect">
            <a:avLst/>
          </a:prstGeom>
          <a:noFill/>
        </p:spPr>
        <p:txBody>
          <a:bodyPr wrap="square" rtlCol="0">
            <a:spAutoFit/>
          </a:bodyPr>
          <a:lstStyle/>
          <a:p>
            <a:pPr algn="ctr"/>
            <a:r>
              <a:rPr lang="en-US" sz="1300" b="1" dirty="0" smtClean="0">
                <a:solidFill>
                  <a:schemeClr val="tx2"/>
                </a:solidFill>
              </a:rPr>
              <a:t>CRR termination</a:t>
            </a:r>
            <a:endParaRPr lang="cs-CZ" sz="1300" b="1" dirty="0">
              <a:solidFill>
                <a:schemeClr val="tx2"/>
              </a:solidFill>
            </a:endParaRPr>
          </a:p>
        </p:txBody>
      </p:sp>
      <p:cxnSp>
        <p:nvCxnSpPr>
          <p:cNvPr id="40" name="Přímá spojnice 39"/>
          <p:cNvCxnSpPr/>
          <p:nvPr/>
        </p:nvCxnSpPr>
        <p:spPr>
          <a:xfrm>
            <a:off x="2411761" y="1851670"/>
            <a:ext cx="0" cy="3055738"/>
          </a:xfrm>
          <a:prstGeom prst="line">
            <a:avLst/>
          </a:prstGeom>
          <a:ln w="22225"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1120286" y="4877381"/>
            <a:ext cx="2438931" cy="292388"/>
          </a:xfrm>
          <a:prstGeom prst="rect">
            <a:avLst/>
          </a:prstGeom>
          <a:noFill/>
        </p:spPr>
        <p:txBody>
          <a:bodyPr wrap="square" rtlCol="0">
            <a:spAutoFit/>
          </a:bodyPr>
          <a:lstStyle/>
          <a:p>
            <a:pPr algn="ctr"/>
            <a:r>
              <a:rPr lang="en-US" sz="1300" b="1" dirty="0">
                <a:solidFill>
                  <a:schemeClr val="tx2"/>
                </a:solidFill>
              </a:rPr>
              <a:t>i</a:t>
            </a:r>
            <a:r>
              <a:rPr lang="en-US" sz="1300" b="1" dirty="0" smtClean="0">
                <a:solidFill>
                  <a:schemeClr val="tx2"/>
                </a:solidFill>
              </a:rPr>
              <a:t>nitial velocity drop</a:t>
            </a:r>
            <a:endParaRPr lang="cs-CZ" sz="1300" b="1" dirty="0">
              <a:solidFill>
                <a:schemeClr val="tx2"/>
              </a:solidFill>
            </a:endParaRPr>
          </a:p>
        </p:txBody>
      </p:sp>
      <p:sp>
        <p:nvSpPr>
          <p:cNvPr id="46" name="TextovéPole 45"/>
          <p:cNvSpPr txBox="1"/>
          <p:nvPr/>
        </p:nvSpPr>
        <p:spPr>
          <a:xfrm>
            <a:off x="4573070" y="659420"/>
            <a:ext cx="4210930" cy="1092607"/>
          </a:xfrm>
          <a:prstGeom prst="rect">
            <a:avLst/>
          </a:prstGeom>
          <a:noFill/>
        </p:spPr>
        <p:txBody>
          <a:bodyPr wrap="square" rtlCol="0">
            <a:spAutoFit/>
          </a:bodyPr>
          <a:lstStyle/>
          <a:p>
            <a:r>
              <a:rPr lang="en-US" sz="1300" dirty="0"/>
              <a:t>In order to identify possible source regions for the streams observed in the CRRs, we investigated the connection between the alpha properties and other solar wind source identifiers. We started with the differentiation proposed by Fu (2018). </a:t>
            </a:r>
            <a:endParaRPr lang="en-US" sz="1300" dirty="0" smtClean="0"/>
          </a:p>
        </p:txBody>
      </p:sp>
      <p:cxnSp>
        <p:nvCxnSpPr>
          <p:cNvPr id="48" name="Přímá spojnice 47"/>
          <p:cNvCxnSpPr/>
          <p:nvPr/>
        </p:nvCxnSpPr>
        <p:spPr>
          <a:xfrm flipH="1">
            <a:off x="4571998" y="1851670"/>
            <a:ext cx="2" cy="3055738"/>
          </a:xfrm>
          <a:prstGeom prst="line">
            <a:avLst/>
          </a:prstGeom>
          <a:ln w="22225"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49" name="Přímá spojnice 48"/>
          <p:cNvCxnSpPr/>
          <p:nvPr/>
        </p:nvCxnSpPr>
        <p:spPr>
          <a:xfrm>
            <a:off x="6732240" y="1851670"/>
            <a:ext cx="0" cy="3055738"/>
          </a:xfrm>
          <a:prstGeom prst="line">
            <a:avLst/>
          </a:prstGeom>
          <a:ln w="22225"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51" name="TextovéPole 50"/>
          <p:cNvSpPr txBox="1"/>
          <p:nvPr/>
        </p:nvSpPr>
        <p:spPr>
          <a:xfrm>
            <a:off x="252000" y="800803"/>
            <a:ext cx="1086201" cy="692483"/>
          </a:xfrm>
          <a:prstGeom prst="rect">
            <a:avLst/>
          </a:prstGeom>
          <a:noFill/>
        </p:spPr>
        <p:txBody>
          <a:bodyPr wrap="square" lIns="91426" tIns="45713" rIns="91426" bIns="45713" rtlCol="0">
            <a:spAutoFit/>
          </a:bodyPr>
          <a:lstStyle/>
          <a:p>
            <a:pPr algn="ctr"/>
            <a:r>
              <a:rPr lang="en-US" sz="1300" b="1" dirty="0">
                <a:solidFill>
                  <a:srgbClr val="0000FF"/>
                </a:solidFill>
                <a:latin typeface="Calibri" panose="020F0502020204030204" pitchFamily="34" charset="0"/>
                <a:cs typeface="Calibri" panose="020F0502020204030204" pitchFamily="34" charset="0"/>
              </a:rPr>
              <a:t>c</a:t>
            </a:r>
            <a:r>
              <a:rPr lang="en-US" sz="1300" b="1" dirty="0" smtClean="0">
                <a:solidFill>
                  <a:srgbClr val="0000FF"/>
                </a:solidFill>
                <a:latin typeface="Calibri" panose="020F0502020204030204" pitchFamily="34" charset="0"/>
                <a:cs typeface="Calibri" panose="020F0502020204030204" pitchFamily="34" charset="0"/>
              </a:rPr>
              <a:t>oronal hole</a:t>
            </a:r>
            <a:r>
              <a:rPr lang="en-US" sz="1300" b="1" dirty="0" smtClean="0">
                <a:latin typeface="Calibri" panose="020F0502020204030204" pitchFamily="34" charset="0"/>
                <a:cs typeface="Calibri" panose="020F0502020204030204" pitchFamily="34" charset="0"/>
              </a:rPr>
              <a:t>           </a:t>
            </a:r>
            <a:r>
              <a:rPr lang="en-US" sz="1300" b="1" dirty="0" smtClean="0">
                <a:solidFill>
                  <a:srgbClr val="FF0000"/>
                </a:solidFill>
                <a:latin typeface="Calibri" panose="020F0502020204030204" pitchFamily="34" charset="0"/>
                <a:cs typeface="Calibri" panose="020F0502020204030204" pitchFamily="34" charset="0"/>
              </a:rPr>
              <a:t>active region</a:t>
            </a:r>
            <a:r>
              <a:rPr lang="en-US" sz="1300" b="1" dirty="0">
                <a:latin typeface="Calibri" panose="020F0502020204030204" pitchFamily="34" charset="0"/>
                <a:cs typeface="Calibri" panose="020F0502020204030204" pitchFamily="34" charset="0"/>
              </a:rPr>
              <a:t> </a:t>
            </a:r>
            <a:r>
              <a:rPr lang="en-US" sz="1300" b="1" dirty="0" smtClean="0">
                <a:latin typeface="Calibri" panose="020F0502020204030204" pitchFamily="34" charset="0"/>
                <a:cs typeface="Calibri" panose="020F0502020204030204" pitchFamily="34" charset="0"/>
              </a:rPr>
              <a:t>          </a:t>
            </a:r>
            <a:r>
              <a:rPr lang="en-US" sz="1300" b="1" dirty="0" smtClean="0">
                <a:solidFill>
                  <a:srgbClr val="00FF00"/>
                </a:solidFill>
                <a:latin typeface="Calibri" panose="020F0502020204030204" pitchFamily="34" charset="0"/>
                <a:cs typeface="Calibri" panose="020F0502020204030204" pitchFamily="34" charset="0"/>
              </a:rPr>
              <a:t>quiet Sun</a:t>
            </a:r>
            <a:endParaRPr lang="cs-CZ" sz="1300" b="1" dirty="0">
              <a:solidFill>
                <a:srgbClr val="00FF00"/>
              </a:solidFill>
              <a:latin typeface="Calibri" panose="020F0502020204030204" pitchFamily="34" charset="0"/>
              <a:cs typeface="Calibri" panose="020F0502020204030204" pitchFamily="34" charset="0"/>
            </a:endParaRPr>
          </a:p>
        </p:txBody>
      </p:sp>
      <p:sp>
        <p:nvSpPr>
          <p:cNvPr id="52" name="TextovéPole 51"/>
          <p:cNvSpPr txBox="1"/>
          <p:nvPr/>
        </p:nvSpPr>
        <p:spPr>
          <a:xfrm>
            <a:off x="2219754" y="577665"/>
            <a:ext cx="1210971" cy="246207"/>
          </a:xfrm>
          <a:prstGeom prst="rect">
            <a:avLst/>
          </a:prstGeom>
          <a:noFill/>
        </p:spPr>
        <p:txBody>
          <a:bodyPr wrap="square" lIns="91426" tIns="45713" rIns="91426" bIns="45713" rtlCol="0">
            <a:spAutoFit/>
          </a:bodyPr>
          <a:lstStyle/>
          <a:p>
            <a:pPr algn="ctr"/>
            <a:r>
              <a:rPr lang="en-US" sz="1000" b="1" dirty="0" smtClean="0">
                <a:latin typeface="Calibri" panose="020F0502020204030204" pitchFamily="34" charset="0"/>
                <a:cs typeface="Calibri" panose="020F0502020204030204" pitchFamily="34" charset="0"/>
              </a:rPr>
              <a:t>(Fu, 2018)</a:t>
            </a:r>
            <a:endParaRPr lang="cs-CZ" sz="1000" b="1" dirty="0">
              <a:latin typeface="Calibri" panose="020F0502020204030204" pitchFamily="34" charset="0"/>
              <a:cs typeface="Calibri" panose="020F0502020204030204" pitchFamily="34" charset="0"/>
            </a:endParaRPr>
          </a:p>
        </p:txBody>
      </p:sp>
      <p:sp>
        <p:nvSpPr>
          <p:cNvPr id="18" name="TextovéPole 17"/>
          <p:cNvSpPr txBox="1"/>
          <p:nvPr/>
        </p:nvSpPr>
        <p:spPr>
          <a:xfrm>
            <a:off x="360000" y="121333"/>
            <a:ext cx="8460472" cy="400095"/>
          </a:xfrm>
          <a:prstGeom prst="rect">
            <a:avLst/>
          </a:prstGeom>
          <a:noFill/>
        </p:spPr>
        <p:txBody>
          <a:bodyPr wrap="square" lIns="91426" tIns="45713" rIns="91426" bIns="45713" rtlCol="0">
            <a:spAutoFit/>
          </a:bodyPr>
          <a:lstStyle/>
          <a:p>
            <a:r>
              <a:rPr lang="en-US" sz="2000" b="1" dirty="0">
                <a:solidFill>
                  <a:schemeClr val="tx2"/>
                </a:solidFill>
                <a:cs typeface="Calibri" panose="020F0502020204030204" pitchFamily="34" charset="0"/>
              </a:rPr>
              <a:t>Connection between the alpha properties and other </a:t>
            </a:r>
            <a:r>
              <a:rPr lang="en-US" sz="2000" b="1" dirty="0" smtClean="0">
                <a:solidFill>
                  <a:schemeClr val="tx2"/>
                </a:solidFill>
                <a:cs typeface="Calibri" panose="020F0502020204030204" pitchFamily="34" charset="0"/>
              </a:rPr>
              <a:t>source identifiers</a:t>
            </a:r>
            <a:endParaRPr lang="en-US" sz="2000" b="1" dirty="0">
              <a:solidFill>
                <a:schemeClr val="tx2"/>
              </a:solidFill>
              <a:cs typeface="Calibri" panose="020F0502020204030204" pitchFamily="34" charset="0"/>
            </a:endParaRPr>
          </a:p>
        </p:txBody>
      </p:sp>
      <p:cxnSp>
        <p:nvCxnSpPr>
          <p:cNvPr id="19" name="Přímá spojnice 18"/>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20" name="Ovál 19"/>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sp>
        <p:nvSpPr>
          <p:cNvPr id="9" name="TextovéPole 8"/>
          <p:cNvSpPr txBox="1"/>
          <p:nvPr/>
        </p:nvSpPr>
        <p:spPr>
          <a:xfrm>
            <a:off x="8509000" y="4851400"/>
            <a:ext cx="1270000" cy="127000"/>
          </a:xfrm>
          <a:prstGeom prst="rect">
            <a:avLst/>
          </a:prstGeom>
          <a:noFill/>
        </p:spPr>
        <p:txBody>
          <a:bodyPr vert="horz" rtlCol="0">
            <a:spAutoFit/>
          </a:bodyPr>
          <a:lstStyle/>
          <a:p>
            <a:endParaRPr lang="cs-CZ"/>
          </a:p>
        </p:txBody>
      </p:sp>
      <p:sp>
        <p:nvSpPr>
          <p:cNvPr id="13" name="TextovéPole 12"/>
          <p:cNvSpPr txBox="1"/>
          <p:nvPr/>
        </p:nvSpPr>
        <p:spPr>
          <a:xfrm>
            <a:off x="8509000" y="4851400"/>
            <a:ext cx="1270000" cy="127000"/>
          </a:xfrm>
          <a:prstGeom prst="rect">
            <a:avLst/>
          </a:prstGeom>
          <a:noFill/>
        </p:spPr>
        <p:txBody>
          <a:bodyPr vert="horz" rtlCol="0">
            <a:spAutoFit/>
          </a:bodyPr>
          <a:lstStyle/>
          <a:p>
            <a:endParaRPr lang="cs-CZ"/>
          </a:p>
        </p:txBody>
      </p:sp>
      <p:sp>
        <p:nvSpPr>
          <p:cNvPr id="17" name="TextovéPole 16"/>
          <p:cNvSpPr txBox="1"/>
          <p:nvPr/>
        </p:nvSpPr>
        <p:spPr>
          <a:xfrm>
            <a:off x="8509000" y="4851400"/>
            <a:ext cx="1270000" cy="127000"/>
          </a:xfrm>
          <a:prstGeom prst="rect">
            <a:avLst/>
          </a:prstGeom>
          <a:noFill/>
        </p:spPr>
        <p:txBody>
          <a:bodyPr vert="horz" rtlCol="0">
            <a:spAutoFit/>
          </a:bodyPr>
          <a:lstStyle/>
          <a:p>
            <a:endParaRPr lang="cs-CZ"/>
          </a:p>
        </p:txBody>
      </p:sp>
      <p:sp>
        <p:nvSpPr>
          <p:cNvPr id="26" name="TextovéPole 25"/>
          <p:cNvSpPr txBox="1"/>
          <p:nvPr/>
        </p:nvSpPr>
        <p:spPr>
          <a:xfrm>
            <a:off x="8509000" y="4851400"/>
            <a:ext cx="1270000" cy="127000"/>
          </a:xfrm>
          <a:prstGeom prst="rect">
            <a:avLst/>
          </a:prstGeom>
          <a:noFill/>
        </p:spPr>
        <p:txBody>
          <a:bodyPr vert="horz" rtlCol="0">
            <a:spAutoFit/>
          </a:bodyPr>
          <a:lstStyle/>
          <a:p>
            <a:endParaRPr lang="cs-CZ"/>
          </a:p>
        </p:txBody>
      </p:sp>
      <p:sp>
        <p:nvSpPr>
          <p:cNvPr id="31" name="TextovéPole 30"/>
          <p:cNvSpPr txBox="1"/>
          <p:nvPr/>
        </p:nvSpPr>
        <p:spPr>
          <a:xfrm>
            <a:off x="8509000" y="4851400"/>
            <a:ext cx="1270000" cy="127000"/>
          </a:xfrm>
          <a:prstGeom prst="rect">
            <a:avLst/>
          </a:prstGeom>
          <a:noFill/>
        </p:spPr>
        <p:txBody>
          <a:bodyPr vert="horz" rtlCol="0">
            <a:spAutoFit/>
          </a:bodyPr>
          <a:lstStyle/>
          <a:p>
            <a:endParaRPr lang="cs-CZ"/>
          </a:p>
        </p:txBody>
      </p:sp>
      <p:sp>
        <p:nvSpPr>
          <p:cNvPr id="37" name="TextovéPole 36"/>
          <p:cNvSpPr txBox="1"/>
          <p:nvPr/>
        </p:nvSpPr>
        <p:spPr>
          <a:xfrm>
            <a:off x="8509000" y="4851400"/>
            <a:ext cx="1270000" cy="127000"/>
          </a:xfrm>
          <a:prstGeom prst="rect">
            <a:avLst/>
          </a:prstGeom>
          <a:noFill/>
        </p:spPr>
        <p:txBody>
          <a:bodyPr vert="horz" rtlCol="0">
            <a:spAutoFit/>
          </a:bodyPr>
          <a:lstStyle/>
          <a:p>
            <a:endParaRPr lang="cs-CZ"/>
          </a:p>
        </p:txBody>
      </p:sp>
      <p:sp>
        <p:nvSpPr>
          <p:cNvPr id="47"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3" name="progressBar"/>
          <p:cNvSpPr/>
          <p:nvPr/>
        </p:nvSpPr>
        <p:spPr>
          <a:xfrm>
            <a:off x="0" y="0"/>
            <a:ext cx="7481454"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4" name="TextovéPole 53"/>
          <p:cNvSpPr txBox="1"/>
          <p:nvPr/>
        </p:nvSpPr>
        <p:spPr>
          <a:xfrm>
            <a:off x="8509000" y="4851400"/>
            <a:ext cx="1270000" cy="127000"/>
          </a:xfrm>
          <a:prstGeom prst="rect">
            <a:avLst/>
          </a:prstGeom>
          <a:noFill/>
        </p:spPr>
        <p:txBody>
          <a:bodyPr vert="horz" rtlCol="0">
            <a:spAutoFit/>
          </a:bodyPr>
          <a:lstStyle/>
          <a:p>
            <a:endParaRPr lang="cs-CZ"/>
          </a:p>
        </p:txBody>
      </p:sp>
      <p:sp>
        <p:nvSpPr>
          <p:cNvPr id="55"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18</a:t>
            </a:r>
            <a:endParaRPr lang="cs-CZ" sz="1300" b="1">
              <a:solidFill>
                <a:srgbClr val="FFFFFF"/>
              </a:solidFill>
            </a:endParaRPr>
          </a:p>
        </p:txBody>
      </p:sp>
    </p:spTree>
    <p:extLst>
      <p:ext uri="{BB962C8B-B14F-4D97-AF65-F5344CB8AC3E}">
        <p14:creationId xmlns:p14="http://schemas.microsoft.com/office/powerpoint/2010/main" val="2083306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360000" y="121334"/>
            <a:ext cx="7884408" cy="400095"/>
          </a:xfrm>
          <a:prstGeom prst="rect">
            <a:avLst/>
          </a:prstGeom>
          <a:noFill/>
        </p:spPr>
        <p:txBody>
          <a:bodyPr wrap="square" lIns="91426" tIns="45713" rIns="91426" bIns="45713" rtlCol="0">
            <a:spAutoFit/>
          </a:bodyPr>
          <a:lstStyle/>
          <a:p>
            <a:r>
              <a:rPr lang="en-US" sz="2000" b="1" dirty="0" smtClean="0">
                <a:solidFill>
                  <a:schemeClr val="tx2"/>
                </a:solidFill>
                <a:cs typeface="Calibri" panose="020F0502020204030204" pitchFamily="34" charset="0"/>
              </a:rPr>
              <a:t>Outline</a:t>
            </a:r>
            <a:endParaRPr lang="cs-CZ" sz="2000" b="1" dirty="0">
              <a:solidFill>
                <a:schemeClr val="tx2"/>
              </a:solidFill>
              <a:cs typeface="Calibri" panose="020F0502020204030204" pitchFamily="34" charset="0"/>
            </a:endParaRPr>
          </a:p>
        </p:txBody>
      </p:sp>
      <p:cxnSp>
        <p:nvCxnSpPr>
          <p:cNvPr id="10" name="Přímá spojnice 9"/>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14" name="Ovál 13"/>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sp>
        <p:nvSpPr>
          <p:cNvPr id="15" name="TextovéPole 14"/>
          <p:cNvSpPr txBox="1"/>
          <p:nvPr/>
        </p:nvSpPr>
        <p:spPr>
          <a:xfrm>
            <a:off x="720000" y="982927"/>
            <a:ext cx="7704000" cy="3139307"/>
          </a:xfrm>
          <a:prstGeom prst="rect">
            <a:avLst/>
          </a:prstGeom>
          <a:noFill/>
        </p:spPr>
        <p:txBody>
          <a:bodyPr wrap="square" lIns="91426" tIns="45713" rIns="91426" bIns="45713" rtlCol="0">
            <a:spAutoFit/>
          </a:bodyPr>
          <a:lstStyle/>
          <a:p>
            <a:pPr marL="285707" indent="-285707">
              <a:buFont typeface="Arial" panose="020B0604020202020204" pitchFamily="34" charset="0"/>
              <a:buChar char="•"/>
            </a:pPr>
            <a:r>
              <a:rPr lang="en-US" dirty="0" smtClean="0"/>
              <a:t>Introduction</a:t>
            </a:r>
          </a:p>
          <a:p>
            <a:pPr marL="742838" lvl="1" indent="-285707">
              <a:buFont typeface="Arial" panose="020B0604020202020204" pitchFamily="34" charset="0"/>
              <a:buChar char="•"/>
            </a:pPr>
            <a:r>
              <a:rPr lang="en-US" dirty="0" smtClean="0"/>
              <a:t>Properties of alpha particles in the pristine solar wind</a:t>
            </a:r>
          </a:p>
          <a:p>
            <a:pPr marL="742838" lvl="1" indent="-285707">
              <a:buFont typeface="Arial" panose="020B0604020202020204" pitchFamily="34" charset="0"/>
              <a:buChar char="•"/>
            </a:pPr>
            <a:r>
              <a:rPr lang="en-US" dirty="0" err="1" smtClean="0"/>
              <a:t>Corotating</a:t>
            </a:r>
            <a:r>
              <a:rPr lang="en-US" dirty="0" smtClean="0"/>
              <a:t> rarefaction regions</a:t>
            </a:r>
          </a:p>
          <a:p>
            <a:pPr marL="742838" lvl="1" indent="-285707">
              <a:buFont typeface="Arial" panose="020B0604020202020204" pitchFamily="34" charset="0"/>
              <a:buChar char="•"/>
            </a:pPr>
            <a:r>
              <a:rPr lang="en-US" dirty="0" smtClean="0"/>
              <a:t>CRR structure</a:t>
            </a:r>
            <a:endParaRPr lang="en-US" dirty="0"/>
          </a:p>
          <a:p>
            <a:pPr marL="285707" indent="-285707">
              <a:buFont typeface="Arial" panose="020B0604020202020204" pitchFamily="34" charset="0"/>
              <a:buChar char="•"/>
            </a:pPr>
            <a:r>
              <a:rPr lang="en-US" dirty="0" smtClean="0"/>
              <a:t>Events selection</a:t>
            </a:r>
          </a:p>
          <a:p>
            <a:pPr marL="285707" indent="-285707">
              <a:buFont typeface="Arial" panose="020B0604020202020204" pitchFamily="34" charset="0"/>
              <a:buChar char="•"/>
            </a:pPr>
            <a:r>
              <a:rPr lang="en-US" dirty="0" smtClean="0"/>
              <a:t>Study of alpha properties in different CRR regions</a:t>
            </a:r>
          </a:p>
          <a:p>
            <a:pPr marL="742838" lvl="1" indent="-285707">
              <a:buFont typeface="Arial" panose="020B0604020202020204" pitchFamily="34" charset="0"/>
              <a:buChar char="•"/>
            </a:pPr>
            <a:r>
              <a:rPr lang="en-US" dirty="0" smtClean="0"/>
              <a:t>Superposed epoch analysis</a:t>
            </a:r>
          </a:p>
          <a:p>
            <a:pPr marL="742838" lvl="1" indent="-285707">
              <a:buFont typeface="Arial" panose="020B0604020202020204" pitchFamily="34" charset="0"/>
              <a:buChar char="•"/>
            </a:pPr>
            <a:r>
              <a:rPr lang="en-US" dirty="0" smtClean="0"/>
              <a:t>Case study</a:t>
            </a:r>
          </a:p>
          <a:p>
            <a:pPr marL="742838" lvl="1" indent="-285707">
              <a:buFont typeface="Arial" panose="020B0604020202020204" pitchFamily="34" charset="0"/>
              <a:buChar char="•"/>
            </a:pPr>
            <a:r>
              <a:rPr lang="en-US" dirty="0" smtClean="0"/>
              <a:t>Impact of proton beam decay</a:t>
            </a:r>
          </a:p>
          <a:p>
            <a:pPr marL="742838" lvl="1" indent="-285707">
              <a:buFont typeface="Arial" panose="020B0604020202020204" pitchFamily="34" charset="0"/>
              <a:buChar char="•"/>
            </a:pPr>
            <a:r>
              <a:rPr lang="en-US" dirty="0" smtClean="0"/>
              <a:t>Connection between the alpha properties and other solar wind source identifiers</a:t>
            </a:r>
          </a:p>
          <a:p>
            <a:pPr marL="285707" indent="-285707">
              <a:buFont typeface="Arial" panose="020B0604020202020204" pitchFamily="34" charset="0"/>
              <a:buChar char="•"/>
            </a:pPr>
            <a:r>
              <a:rPr lang="en-US" dirty="0" smtClean="0"/>
              <a:t>Summary and conclusions</a:t>
            </a:r>
            <a:endParaRPr lang="en-US" dirty="0"/>
          </a:p>
        </p:txBody>
      </p:sp>
      <p:sp>
        <p:nvSpPr>
          <p:cNvPr id="30"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progressBar"/>
          <p:cNvSpPr/>
          <p:nvPr/>
        </p:nvSpPr>
        <p:spPr>
          <a:xfrm>
            <a:off x="0" y="0"/>
            <a:ext cx="415636"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1</a:t>
            </a:r>
            <a:endParaRPr lang="cs-CZ" sz="1300" b="1">
              <a:solidFill>
                <a:srgbClr val="FFFFFF"/>
              </a:solidFill>
            </a:endParaRPr>
          </a:p>
        </p:txBody>
      </p:sp>
    </p:spTree>
    <p:extLst>
      <p:ext uri="{BB962C8B-B14F-4D97-AF65-F5344CB8AC3E}">
        <p14:creationId xmlns:p14="http://schemas.microsoft.com/office/powerpoint/2010/main" val="1744718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000" y="3312000"/>
            <a:ext cx="8640000" cy="167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000" y="1736513"/>
            <a:ext cx="8640000" cy="1670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ovéPole 46"/>
          <p:cNvSpPr txBox="1"/>
          <p:nvPr/>
        </p:nvSpPr>
        <p:spPr>
          <a:xfrm>
            <a:off x="3732561" y="4877381"/>
            <a:ext cx="1678877" cy="292388"/>
          </a:xfrm>
          <a:prstGeom prst="rect">
            <a:avLst/>
          </a:prstGeom>
          <a:noFill/>
        </p:spPr>
        <p:txBody>
          <a:bodyPr wrap="square" rtlCol="0">
            <a:spAutoFit/>
          </a:bodyPr>
          <a:lstStyle/>
          <a:p>
            <a:pPr algn="ctr"/>
            <a:r>
              <a:rPr lang="en-US" sz="1300" b="1" dirty="0">
                <a:solidFill>
                  <a:schemeClr val="tx2"/>
                </a:solidFill>
              </a:rPr>
              <a:t>v</a:t>
            </a:r>
            <a:r>
              <a:rPr lang="en-US" sz="1300" b="1" dirty="0" smtClean="0">
                <a:solidFill>
                  <a:schemeClr val="tx2"/>
                </a:solidFill>
              </a:rPr>
              <a:t>elocity bend</a:t>
            </a:r>
            <a:endParaRPr lang="cs-CZ" sz="1300" b="1" dirty="0">
              <a:solidFill>
                <a:schemeClr val="tx2"/>
              </a:solidFill>
            </a:endParaRPr>
          </a:p>
        </p:txBody>
      </p:sp>
      <p:sp>
        <p:nvSpPr>
          <p:cNvPr id="48" name="TextovéPole 47"/>
          <p:cNvSpPr txBox="1"/>
          <p:nvPr/>
        </p:nvSpPr>
        <p:spPr>
          <a:xfrm>
            <a:off x="5809126" y="4877381"/>
            <a:ext cx="2016224" cy="292388"/>
          </a:xfrm>
          <a:prstGeom prst="rect">
            <a:avLst/>
          </a:prstGeom>
          <a:noFill/>
        </p:spPr>
        <p:txBody>
          <a:bodyPr wrap="square" rtlCol="0">
            <a:spAutoFit/>
          </a:bodyPr>
          <a:lstStyle/>
          <a:p>
            <a:pPr algn="ctr"/>
            <a:r>
              <a:rPr lang="en-US" sz="1300" b="1" dirty="0" smtClean="0">
                <a:solidFill>
                  <a:schemeClr val="tx2"/>
                </a:solidFill>
              </a:rPr>
              <a:t>CRR termination</a:t>
            </a:r>
            <a:endParaRPr lang="cs-CZ" sz="1300" b="1" dirty="0">
              <a:solidFill>
                <a:schemeClr val="tx2"/>
              </a:solidFill>
            </a:endParaRPr>
          </a:p>
        </p:txBody>
      </p:sp>
      <p:sp>
        <p:nvSpPr>
          <p:cNvPr id="50" name="TextovéPole 49"/>
          <p:cNvSpPr txBox="1"/>
          <p:nvPr/>
        </p:nvSpPr>
        <p:spPr>
          <a:xfrm>
            <a:off x="1120286" y="4877381"/>
            <a:ext cx="2438931" cy="292388"/>
          </a:xfrm>
          <a:prstGeom prst="rect">
            <a:avLst/>
          </a:prstGeom>
          <a:noFill/>
        </p:spPr>
        <p:txBody>
          <a:bodyPr wrap="square" rtlCol="0">
            <a:spAutoFit/>
          </a:bodyPr>
          <a:lstStyle/>
          <a:p>
            <a:pPr algn="ctr"/>
            <a:r>
              <a:rPr lang="en-US" sz="1300" b="1" dirty="0">
                <a:solidFill>
                  <a:schemeClr val="tx2"/>
                </a:solidFill>
              </a:rPr>
              <a:t>i</a:t>
            </a:r>
            <a:r>
              <a:rPr lang="en-US" sz="1300" b="1" dirty="0" smtClean="0">
                <a:solidFill>
                  <a:schemeClr val="tx2"/>
                </a:solidFill>
              </a:rPr>
              <a:t>nitial velocity drop</a:t>
            </a:r>
            <a:endParaRPr lang="cs-CZ" sz="1300" b="1" dirty="0">
              <a:solidFill>
                <a:schemeClr val="tx2"/>
              </a:solidFill>
            </a:endParaRPr>
          </a:p>
        </p:txBody>
      </p:sp>
      <p:cxnSp>
        <p:nvCxnSpPr>
          <p:cNvPr id="59" name="Přímá spojnice se šipkou 58"/>
          <p:cNvCxnSpPr/>
          <p:nvPr/>
        </p:nvCxnSpPr>
        <p:spPr>
          <a:xfrm flipH="1">
            <a:off x="5051398" y="4587974"/>
            <a:ext cx="720080" cy="0"/>
          </a:xfrm>
          <a:prstGeom prst="straightConnector1">
            <a:avLst/>
          </a:prstGeom>
          <a:ln w="25400" cap="rnd" cmpd="sng">
            <a:solidFill>
              <a:srgbClr val="0000FF"/>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0" name="Přímá spojnice se šipkou 59"/>
          <p:cNvCxnSpPr/>
          <p:nvPr/>
        </p:nvCxnSpPr>
        <p:spPr>
          <a:xfrm flipH="1">
            <a:off x="5051398" y="4587974"/>
            <a:ext cx="456706" cy="0"/>
          </a:xfrm>
          <a:prstGeom prst="straightConnector1">
            <a:avLst/>
          </a:prstGeom>
          <a:ln w="25400" cap="rnd"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1" name="Přímá spojnice se šipkou 60"/>
          <p:cNvCxnSpPr/>
          <p:nvPr/>
        </p:nvCxnSpPr>
        <p:spPr>
          <a:xfrm flipH="1">
            <a:off x="5051398" y="4587974"/>
            <a:ext cx="228353" cy="0"/>
          </a:xfrm>
          <a:prstGeom prst="straightConnector1">
            <a:avLst/>
          </a:prstGeom>
          <a:ln w="25400" cap="rnd" cmpd="sng">
            <a:solidFill>
              <a:srgbClr val="00CC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26" name="Picture 2" descr="U:\prezentace\19_Durango\img\AHe.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9672" y="619617"/>
            <a:ext cx="2843848" cy="1172215"/>
          </a:xfrm>
          <a:prstGeom prst="rect">
            <a:avLst/>
          </a:prstGeom>
          <a:noFill/>
          <a:extLst>
            <a:ext uri="{909E8E84-426E-40DD-AFC4-6F175D3DCCD1}">
              <a14:hiddenFill xmlns:a14="http://schemas.microsoft.com/office/drawing/2010/main">
                <a:solidFill>
                  <a:srgbClr val="FFFFFF"/>
                </a:solidFill>
              </a14:hiddenFill>
            </a:ext>
          </a:extLst>
        </p:spPr>
      </p:pic>
      <p:sp>
        <p:nvSpPr>
          <p:cNvPr id="27" name="TextovéPole 26"/>
          <p:cNvSpPr txBox="1"/>
          <p:nvPr/>
        </p:nvSpPr>
        <p:spPr>
          <a:xfrm>
            <a:off x="4570927" y="659420"/>
            <a:ext cx="4213073" cy="1092607"/>
          </a:xfrm>
          <a:prstGeom prst="rect">
            <a:avLst/>
          </a:prstGeom>
          <a:noFill/>
        </p:spPr>
        <p:txBody>
          <a:bodyPr wrap="square" rtlCol="0">
            <a:spAutoFit/>
          </a:bodyPr>
          <a:lstStyle/>
          <a:p>
            <a:r>
              <a:rPr lang="en-US" sz="1300" dirty="0"/>
              <a:t>The position of the measurement points in the parameter space proposed by Fu </a:t>
            </a:r>
            <a:r>
              <a:rPr lang="en-US" sz="1300" dirty="0" smtClean="0"/>
              <a:t>(2018) confirms </a:t>
            </a:r>
            <a:r>
              <a:rPr lang="en-US" sz="1300" dirty="0"/>
              <a:t>that the solar wind observed in front of the velocity bend originates from the coronal hole. </a:t>
            </a:r>
            <a:r>
              <a:rPr lang="en-US" sz="1300" dirty="0" smtClean="0"/>
              <a:t>However</a:t>
            </a:r>
            <a:r>
              <a:rPr lang="en-US" sz="1300" dirty="0"/>
              <a:t>, behind the velocity bend, streams from all the basic source regions are seemingly observed.</a:t>
            </a:r>
          </a:p>
        </p:txBody>
      </p:sp>
      <p:sp>
        <p:nvSpPr>
          <p:cNvPr id="28" name="TextovéPole 27"/>
          <p:cNvSpPr txBox="1"/>
          <p:nvPr/>
        </p:nvSpPr>
        <p:spPr>
          <a:xfrm>
            <a:off x="252000" y="800803"/>
            <a:ext cx="1086201" cy="692483"/>
          </a:xfrm>
          <a:prstGeom prst="rect">
            <a:avLst/>
          </a:prstGeom>
          <a:noFill/>
        </p:spPr>
        <p:txBody>
          <a:bodyPr wrap="square" lIns="91426" tIns="45713" rIns="91426" bIns="45713" rtlCol="0">
            <a:spAutoFit/>
          </a:bodyPr>
          <a:lstStyle/>
          <a:p>
            <a:pPr algn="ctr"/>
            <a:r>
              <a:rPr lang="en-US" sz="1300" b="1" dirty="0">
                <a:solidFill>
                  <a:srgbClr val="0000FF"/>
                </a:solidFill>
                <a:latin typeface="Calibri" panose="020F0502020204030204" pitchFamily="34" charset="0"/>
                <a:cs typeface="Calibri" panose="020F0502020204030204" pitchFamily="34" charset="0"/>
              </a:rPr>
              <a:t>c</a:t>
            </a:r>
            <a:r>
              <a:rPr lang="en-US" sz="1300" b="1" dirty="0" smtClean="0">
                <a:solidFill>
                  <a:srgbClr val="0000FF"/>
                </a:solidFill>
                <a:latin typeface="Calibri" panose="020F0502020204030204" pitchFamily="34" charset="0"/>
                <a:cs typeface="Calibri" panose="020F0502020204030204" pitchFamily="34" charset="0"/>
              </a:rPr>
              <a:t>oronal hole</a:t>
            </a:r>
            <a:r>
              <a:rPr lang="en-US" sz="1300" b="1" dirty="0" smtClean="0">
                <a:latin typeface="Calibri" panose="020F0502020204030204" pitchFamily="34" charset="0"/>
                <a:cs typeface="Calibri" panose="020F0502020204030204" pitchFamily="34" charset="0"/>
              </a:rPr>
              <a:t>           </a:t>
            </a:r>
            <a:r>
              <a:rPr lang="en-US" sz="1300" b="1" dirty="0" smtClean="0">
                <a:solidFill>
                  <a:srgbClr val="FF0000"/>
                </a:solidFill>
                <a:latin typeface="Calibri" panose="020F0502020204030204" pitchFamily="34" charset="0"/>
                <a:cs typeface="Calibri" panose="020F0502020204030204" pitchFamily="34" charset="0"/>
              </a:rPr>
              <a:t>active region</a:t>
            </a:r>
            <a:r>
              <a:rPr lang="en-US" sz="1300" b="1" dirty="0">
                <a:latin typeface="Calibri" panose="020F0502020204030204" pitchFamily="34" charset="0"/>
                <a:cs typeface="Calibri" panose="020F0502020204030204" pitchFamily="34" charset="0"/>
              </a:rPr>
              <a:t> </a:t>
            </a:r>
            <a:r>
              <a:rPr lang="en-US" sz="1300" b="1" dirty="0" smtClean="0">
                <a:latin typeface="Calibri" panose="020F0502020204030204" pitchFamily="34" charset="0"/>
                <a:cs typeface="Calibri" panose="020F0502020204030204" pitchFamily="34" charset="0"/>
              </a:rPr>
              <a:t>          </a:t>
            </a:r>
            <a:r>
              <a:rPr lang="en-US" sz="1300" b="1" dirty="0" smtClean="0">
                <a:solidFill>
                  <a:srgbClr val="00FF00"/>
                </a:solidFill>
                <a:latin typeface="Calibri" panose="020F0502020204030204" pitchFamily="34" charset="0"/>
                <a:cs typeface="Calibri" panose="020F0502020204030204" pitchFamily="34" charset="0"/>
              </a:rPr>
              <a:t>quiet Sun</a:t>
            </a:r>
            <a:endParaRPr lang="cs-CZ" sz="1300" b="1" dirty="0">
              <a:solidFill>
                <a:srgbClr val="00FF00"/>
              </a:solidFill>
              <a:latin typeface="Calibri" panose="020F0502020204030204" pitchFamily="34" charset="0"/>
              <a:cs typeface="Calibri" panose="020F0502020204030204" pitchFamily="34" charset="0"/>
            </a:endParaRPr>
          </a:p>
        </p:txBody>
      </p:sp>
      <p:sp>
        <p:nvSpPr>
          <p:cNvPr id="29" name="TextovéPole 28"/>
          <p:cNvSpPr txBox="1"/>
          <p:nvPr/>
        </p:nvSpPr>
        <p:spPr>
          <a:xfrm>
            <a:off x="2219754" y="577665"/>
            <a:ext cx="1210971" cy="246207"/>
          </a:xfrm>
          <a:prstGeom prst="rect">
            <a:avLst/>
          </a:prstGeom>
          <a:noFill/>
        </p:spPr>
        <p:txBody>
          <a:bodyPr wrap="square" lIns="91426" tIns="45713" rIns="91426" bIns="45713" rtlCol="0">
            <a:spAutoFit/>
          </a:bodyPr>
          <a:lstStyle/>
          <a:p>
            <a:pPr algn="ctr"/>
            <a:r>
              <a:rPr lang="en-US" sz="1000" b="1" dirty="0" smtClean="0">
                <a:latin typeface="Calibri" panose="020F0502020204030204" pitchFamily="34" charset="0"/>
                <a:cs typeface="Calibri" panose="020F0502020204030204" pitchFamily="34" charset="0"/>
              </a:rPr>
              <a:t>(Fu, 2018)</a:t>
            </a:r>
            <a:endParaRPr lang="cs-CZ" sz="1000" b="1" dirty="0">
              <a:latin typeface="Calibri" panose="020F0502020204030204" pitchFamily="34" charset="0"/>
              <a:cs typeface="Calibri" panose="020F0502020204030204" pitchFamily="34" charset="0"/>
            </a:endParaRPr>
          </a:p>
        </p:txBody>
      </p:sp>
      <p:sp>
        <p:nvSpPr>
          <p:cNvPr id="30" name="TextovéPole 29"/>
          <p:cNvSpPr txBox="1"/>
          <p:nvPr/>
        </p:nvSpPr>
        <p:spPr>
          <a:xfrm>
            <a:off x="360000" y="121333"/>
            <a:ext cx="8460472" cy="400095"/>
          </a:xfrm>
          <a:prstGeom prst="rect">
            <a:avLst/>
          </a:prstGeom>
          <a:noFill/>
        </p:spPr>
        <p:txBody>
          <a:bodyPr wrap="square" lIns="91426" tIns="45713" rIns="91426" bIns="45713" rtlCol="0">
            <a:spAutoFit/>
          </a:bodyPr>
          <a:lstStyle/>
          <a:p>
            <a:r>
              <a:rPr lang="en-US" sz="2000" b="1" dirty="0">
                <a:solidFill>
                  <a:schemeClr val="tx2"/>
                </a:solidFill>
                <a:cs typeface="Calibri" panose="020F0502020204030204" pitchFamily="34" charset="0"/>
              </a:rPr>
              <a:t>Connection between the alpha properties and other </a:t>
            </a:r>
            <a:r>
              <a:rPr lang="en-US" sz="2000" b="1" dirty="0" smtClean="0">
                <a:solidFill>
                  <a:schemeClr val="tx2"/>
                </a:solidFill>
                <a:cs typeface="Calibri" panose="020F0502020204030204" pitchFamily="34" charset="0"/>
              </a:rPr>
              <a:t>source identifiers</a:t>
            </a:r>
            <a:endParaRPr lang="en-US" sz="2000" b="1" dirty="0">
              <a:solidFill>
                <a:schemeClr val="tx2"/>
              </a:solidFill>
              <a:cs typeface="Calibri" panose="020F0502020204030204" pitchFamily="34" charset="0"/>
            </a:endParaRPr>
          </a:p>
        </p:txBody>
      </p:sp>
      <p:cxnSp>
        <p:nvCxnSpPr>
          <p:cNvPr id="31" name="Přímá spojnice 30"/>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32" name="Ovál 31"/>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cxnSp>
        <p:nvCxnSpPr>
          <p:cNvPr id="33" name="Přímá spojnice 32"/>
          <p:cNvCxnSpPr/>
          <p:nvPr/>
        </p:nvCxnSpPr>
        <p:spPr>
          <a:xfrm>
            <a:off x="2411761" y="1851670"/>
            <a:ext cx="0" cy="3055738"/>
          </a:xfrm>
          <a:prstGeom prst="line">
            <a:avLst/>
          </a:prstGeom>
          <a:ln w="22225"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34" name="Přímá spojnice 33"/>
          <p:cNvCxnSpPr/>
          <p:nvPr/>
        </p:nvCxnSpPr>
        <p:spPr>
          <a:xfrm flipH="1">
            <a:off x="4571998" y="1851670"/>
            <a:ext cx="2" cy="3055738"/>
          </a:xfrm>
          <a:prstGeom prst="line">
            <a:avLst/>
          </a:prstGeom>
          <a:ln w="22225"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a:off x="6732240" y="1851670"/>
            <a:ext cx="0" cy="3055738"/>
          </a:xfrm>
          <a:prstGeom prst="line">
            <a:avLst/>
          </a:prstGeom>
          <a:ln w="22225"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a:off x="3347864" y="3751836"/>
            <a:ext cx="0" cy="792088"/>
          </a:xfrm>
          <a:prstGeom prst="straightConnector1">
            <a:avLst/>
          </a:prstGeom>
          <a:ln w="25400" cap="rnd" cmpd="sng">
            <a:solidFill>
              <a:srgbClr val="0000FF"/>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8509000" y="4851400"/>
            <a:ext cx="1270000" cy="127000"/>
          </a:xfrm>
          <a:prstGeom prst="rect">
            <a:avLst/>
          </a:prstGeom>
          <a:noFill/>
        </p:spPr>
        <p:txBody>
          <a:bodyPr vert="horz" rtlCol="0">
            <a:spAutoFit/>
          </a:bodyPr>
          <a:lstStyle/>
          <a:p>
            <a:endParaRPr lang="cs-CZ"/>
          </a:p>
        </p:txBody>
      </p:sp>
      <p:sp>
        <p:nvSpPr>
          <p:cNvPr id="11" name="TextovéPole 10"/>
          <p:cNvSpPr txBox="1"/>
          <p:nvPr/>
        </p:nvSpPr>
        <p:spPr>
          <a:xfrm>
            <a:off x="8509000" y="4851400"/>
            <a:ext cx="1270000" cy="127000"/>
          </a:xfrm>
          <a:prstGeom prst="rect">
            <a:avLst/>
          </a:prstGeom>
          <a:noFill/>
        </p:spPr>
        <p:txBody>
          <a:bodyPr vert="horz" rtlCol="0">
            <a:spAutoFit/>
          </a:bodyPr>
          <a:lstStyle/>
          <a:p>
            <a:endParaRPr lang="cs-CZ"/>
          </a:p>
        </p:txBody>
      </p:sp>
      <p:sp>
        <p:nvSpPr>
          <p:cNvPr id="15" name="TextovéPole 14"/>
          <p:cNvSpPr txBox="1"/>
          <p:nvPr/>
        </p:nvSpPr>
        <p:spPr>
          <a:xfrm>
            <a:off x="8509000" y="4851400"/>
            <a:ext cx="1270000" cy="127000"/>
          </a:xfrm>
          <a:prstGeom prst="rect">
            <a:avLst/>
          </a:prstGeom>
          <a:noFill/>
        </p:spPr>
        <p:txBody>
          <a:bodyPr vert="horz" rtlCol="0">
            <a:spAutoFit/>
          </a:bodyPr>
          <a:lstStyle/>
          <a:p>
            <a:endParaRPr lang="cs-CZ"/>
          </a:p>
        </p:txBody>
      </p:sp>
      <p:sp>
        <p:nvSpPr>
          <p:cNvPr id="19" name="TextovéPole 18"/>
          <p:cNvSpPr txBox="1"/>
          <p:nvPr/>
        </p:nvSpPr>
        <p:spPr>
          <a:xfrm>
            <a:off x="8509000" y="4851400"/>
            <a:ext cx="1270000" cy="127000"/>
          </a:xfrm>
          <a:prstGeom prst="rect">
            <a:avLst/>
          </a:prstGeom>
          <a:noFill/>
        </p:spPr>
        <p:txBody>
          <a:bodyPr vert="horz" rtlCol="0">
            <a:spAutoFit/>
          </a:bodyPr>
          <a:lstStyle/>
          <a:p>
            <a:endParaRPr lang="cs-CZ"/>
          </a:p>
        </p:txBody>
      </p:sp>
      <p:sp>
        <p:nvSpPr>
          <p:cNvPr id="37" name="TextovéPole 36"/>
          <p:cNvSpPr txBox="1"/>
          <p:nvPr/>
        </p:nvSpPr>
        <p:spPr>
          <a:xfrm>
            <a:off x="8509000" y="4851400"/>
            <a:ext cx="1270000" cy="127000"/>
          </a:xfrm>
          <a:prstGeom prst="rect">
            <a:avLst/>
          </a:prstGeom>
          <a:noFill/>
        </p:spPr>
        <p:txBody>
          <a:bodyPr vert="horz" rtlCol="0">
            <a:spAutoFit/>
          </a:bodyPr>
          <a:lstStyle/>
          <a:p>
            <a:endParaRPr lang="cs-CZ"/>
          </a:p>
        </p:txBody>
      </p:sp>
      <p:sp>
        <p:nvSpPr>
          <p:cNvPr id="51" name="TextovéPole 50"/>
          <p:cNvSpPr txBox="1"/>
          <p:nvPr/>
        </p:nvSpPr>
        <p:spPr>
          <a:xfrm>
            <a:off x="8509000" y="4851400"/>
            <a:ext cx="1270000" cy="127000"/>
          </a:xfrm>
          <a:prstGeom prst="rect">
            <a:avLst/>
          </a:prstGeom>
          <a:noFill/>
        </p:spPr>
        <p:txBody>
          <a:bodyPr vert="horz" rtlCol="0">
            <a:spAutoFit/>
          </a:bodyPr>
          <a:lstStyle/>
          <a:p>
            <a:endParaRPr lang="cs-CZ"/>
          </a:p>
        </p:txBody>
      </p:sp>
      <p:sp>
        <p:nvSpPr>
          <p:cNvPr id="58"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progressBar"/>
          <p:cNvSpPr/>
          <p:nvPr/>
        </p:nvSpPr>
        <p:spPr>
          <a:xfrm>
            <a:off x="0" y="0"/>
            <a:ext cx="7897091"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3" name="TextovéPole 62"/>
          <p:cNvSpPr txBox="1"/>
          <p:nvPr/>
        </p:nvSpPr>
        <p:spPr>
          <a:xfrm>
            <a:off x="8509000" y="4851400"/>
            <a:ext cx="1270000" cy="127000"/>
          </a:xfrm>
          <a:prstGeom prst="rect">
            <a:avLst/>
          </a:prstGeom>
          <a:noFill/>
        </p:spPr>
        <p:txBody>
          <a:bodyPr vert="horz" rtlCol="0">
            <a:spAutoFit/>
          </a:bodyPr>
          <a:lstStyle/>
          <a:p>
            <a:endParaRPr lang="cs-CZ"/>
          </a:p>
        </p:txBody>
      </p:sp>
      <p:sp>
        <p:nvSpPr>
          <p:cNvPr id="64"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19</a:t>
            </a:r>
            <a:endParaRPr lang="cs-CZ" sz="1300" b="1">
              <a:solidFill>
                <a:srgbClr val="FFFFFF"/>
              </a:solidFill>
            </a:endParaRPr>
          </a:p>
        </p:txBody>
      </p:sp>
    </p:spTree>
    <p:extLst>
      <p:ext uri="{BB962C8B-B14F-4D97-AF65-F5344CB8AC3E}">
        <p14:creationId xmlns:p14="http://schemas.microsoft.com/office/powerpoint/2010/main" val="1778904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000" y="3312000"/>
            <a:ext cx="8640000" cy="167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000" y="1736513"/>
            <a:ext cx="8640000" cy="167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3" name="TextovéPole 42"/>
              <p:cNvSpPr txBox="1"/>
              <p:nvPr/>
            </p:nvSpPr>
            <p:spPr>
              <a:xfrm>
                <a:off x="331877" y="624975"/>
                <a:ext cx="8456811" cy="1111586"/>
              </a:xfrm>
              <a:prstGeom prst="rect">
                <a:avLst/>
              </a:prstGeom>
              <a:noFill/>
            </p:spPr>
            <p:txBody>
              <a:bodyPr wrap="square" rtlCol="0">
                <a:spAutoFit/>
              </a:bodyPr>
              <a:lstStyle/>
              <a:p>
                <a:r>
                  <a:rPr lang="en-US" sz="1300" dirty="0"/>
                  <a:t>Another possible differentiation of the solar wind is by its collisional age, </a:t>
                </a:r>
                <a14:m>
                  <m:oMath xmlns:m="http://schemas.openxmlformats.org/officeDocument/2006/math">
                    <m:sSub>
                      <m:sSubPr>
                        <m:ctrlPr>
                          <a:rPr lang="en-US" sz="1300" i="1">
                            <a:latin typeface="Cambria Math"/>
                          </a:rPr>
                        </m:ctrlPr>
                      </m:sSubPr>
                      <m:e>
                        <m:r>
                          <a:rPr lang="en-US" sz="1300" i="1">
                            <a:latin typeface="Cambria Math"/>
                          </a:rPr>
                          <m:t>𝐴</m:t>
                        </m:r>
                      </m:e>
                      <m:sub>
                        <m:r>
                          <a:rPr lang="en-US" sz="1300" i="1">
                            <a:latin typeface="Cambria Math"/>
                          </a:rPr>
                          <m:t>𝐶</m:t>
                        </m:r>
                      </m:sub>
                    </m:sSub>
                  </m:oMath>
                </a14:m>
                <a:r>
                  <a:rPr lang="en-US" sz="1300" dirty="0"/>
                  <a:t> which is the ratio of the local collision rate to the local expansion </a:t>
                </a:r>
                <a:r>
                  <a:rPr lang="en-US" sz="1300" dirty="0" smtClean="0"/>
                  <a:t>time. A </a:t>
                </a:r>
                <a:r>
                  <a:rPr lang="en-US" sz="1300" dirty="0"/>
                  <a:t>slightly </a:t>
                </a:r>
                <a:r>
                  <a:rPr lang="en-US" sz="1300" dirty="0" err="1"/>
                  <a:t>collisionally</a:t>
                </a:r>
                <a:r>
                  <a:rPr lang="en-US" sz="1300" dirty="0"/>
                  <a:t> older solar wind is observed in front of the velocity bend, but no clear correlation between </a:t>
                </a:r>
                <a14:m>
                  <m:oMath xmlns:m="http://schemas.openxmlformats.org/officeDocument/2006/math">
                    <m:sSub>
                      <m:sSubPr>
                        <m:ctrlPr>
                          <a:rPr lang="en-US" sz="1300" i="1">
                            <a:latin typeface="Cambria Math"/>
                          </a:rPr>
                        </m:ctrlPr>
                      </m:sSubPr>
                      <m:e>
                        <m:r>
                          <a:rPr lang="en-US" sz="1300" i="1">
                            <a:latin typeface="Cambria Math"/>
                          </a:rPr>
                          <m:t>𝐴</m:t>
                        </m:r>
                      </m:e>
                      <m:sub>
                        <m:r>
                          <a:rPr lang="en-US" sz="1300" i="1">
                            <a:latin typeface="Cambria Math"/>
                          </a:rPr>
                          <m:t>𝐶</m:t>
                        </m:r>
                      </m:sub>
                    </m:sSub>
                  </m:oMath>
                </a14:m>
                <a:r>
                  <a:rPr lang="en-US" sz="1300" dirty="0"/>
                  <a:t> and </a:t>
                </a:r>
                <a14:m>
                  <m:oMath xmlns:m="http://schemas.openxmlformats.org/officeDocument/2006/math">
                    <m:f>
                      <m:fPr>
                        <m:ctrlPr>
                          <a:rPr lang="en-US" sz="1300" i="1">
                            <a:latin typeface="Cambria Math"/>
                          </a:rPr>
                        </m:ctrlPr>
                      </m:fPr>
                      <m:num>
                        <m:sSub>
                          <m:sSubPr>
                            <m:ctrlPr>
                              <a:rPr lang="en-US" sz="1300" i="1">
                                <a:latin typeface="Cambria Math"/>
                              </a:rPr>
                            </m:ctrlPr>
                          </m:sSubPr>
                          <m:e>
                            <m:r>
                              <a:rPr lang="en-US" sz="1300" i="1">
                                <a:latin typeface="Cambria Math"/>
                              </a:rPr>
                              <m:t>𝑛</m:t>
                            </m:r>
                          </m:e>
                          <m:sub>
                            <m:r>
                              <a:rPr lang="en-US" sz="1300" i="1">
                                <a:latin typeface="Cambria Math"/>
                              </a:rPr>
                              <m:t>𝛼</m:t>
                            </m:r>
                          </m:sub>
                        </m:sSub>
                      </m:num>
                      <m:den>
                        <m:sSub>
                          <m:sSubPr>
                            <m:ctrlPr>
                              <a:rPr lang="en-US" sz="1300" i="1">
                                <a:latin typeface="Cambria Math"/>
                              </a:rPr>
                            </m:ctrlPr>
                          </m:sSubPr>
                          <m:e>
                            <m:r>
                              <a:rPr lang="en-US" sz="1300" i="1">
                                <a:latin typeface="Cambria Math"/>
                              </a:rPr>
                              <m:t>𝑛</m:t>
                            </m:r>
                          </m:e>
                          <m:sub>
                            <m:r>
                              <a:rPr lang="en-US" sz="1300" i="1">
                                <a:latin typeface="Cambria Math"/>
                              </a:rPr>
                              <m:t>𝑝</m:t>
                            </m:r>
                          </m:sub>
                        </m:sSub>
                      </m:den>
                    </m:f>
                  </m:oMath>
                </a14:m>
                <a:r>
                  <a:rPr lang="en-US" sz="1300" dirty="0"/>
                  <a:t> is </a:t>
                </a:r>
                <a:r>
                  <a:rPr lang="en-US" sz="1300" dirty="0" smtClean="0"/>
                  <a:t>present. Behind </a:t>
                </a:r>
                <a:r>
                  <a:rPr lang="en-US" sz="1300" dirty="0"/>
                  <a:t>the velocity bend, </a:t>
                </a:r>
                <a14:m>
                  <m:oMath xmlns:m="http://schemas.openxmlformats.org/officeDocument/2006/math">
                    <m:f>
                      <m:fPr>
                        <m:ctrlPr>
                          <a:rPr lang="en-US" sz="1300" i="1">
                            <a:latin typeface="Cambria Math"/>
                          </a:rPr>
                        </m:ctrlPr>
                      </m:fPr>
                      <m:num>
                        <m:sSub>
                          <m:sSubPr>
                            <m:ctrlPr>
                              <a:rPr lang="en-US" sz="1300" i="1">
                                <a:latin typeface="Cambria Math"/>
                              </a:rPr>
                            </m:ctrlPr>
                          </m:sSubPr>
                          <m:e>
                            <m:r>
                              <a:rPr lang="en-US" sz="1300" i="1">
                                <a:latin typeface="Cambria Math"/>
                              </a:rPr>
                              <m:t>𝑛</m:t>
                            </m:r>
                          </m:e>
                          <m:sub>
                            <m:r>
                              <a:rPr lang="en-US" sz="1300" i="1">
                                <a:latin typeface="Cambria Math"/>
                              </a:rPr>
                              <m:t>𝛼</m:t>
                            </m:r>
                          </m:sub>
                        </m:sSub>
                      </m:num>
                      <m:den>
                        <m:sSub>
                          <m:sSubPr>
                            <m:ctrlPr>
                              <a:rPr lang="en-US" sz="1300" i="1">
                                <a:latin typeface="Cambria Math"/>
                              </a:rPr>
                            </m:ctrlPr>
                          </m:sSubPr>
                          <m:e>
                            <m:r>
                              <a:rPr lang="en-US" sz="1300" i="1">
                                <a:latin typeface="Cambria Math"/>
                              </a:rPr>
                              <m:t>𝑛</m:t>
                            </m:r>
                          </m:e>
                          <m:sub>
                            <m:r>
                              <a:rPr lang="en-US" sz="1300" i="1">
                                <a:latin typeface="Cambria Math"/>
                              </a:rPr>
                              <m:t>𝑝</m:t>
                            </m:r>
                          </m:sub>
                        </m:sSub>
                      </m:den>
                    </m:f>
                  </m:oMath>
                </a14:m>
                <a:r>
                  <a:rPr lang="en-US" sz="1300" dirty="0"/>
                  <a:t> decreases with decreasing collisional age. This is associated with a strong correlation between </a:t>
                </a:r>
                <a14:m>
                  <m:oMath xmlns:m="http://schemas.openxmlformats.org/officeDocument/2006/math">
                    <m:f>
                      <m:fPr>
                        <m:ctrlPr>
                          <a:rPr lang="en-US" sz="1300" i="1">
                            <a:latin typeface="Cambria Math"/>
                          </a:rPr>
                        </m:ctrlPr>
                      </m:fPr>
                      <m:num>
                        <m:sSub>
                          <m:sSubPr>
                            <m:ctrlPr>
                              <a:rPr lang="en-US" sz="1300" i="1">
                                <a:latin typeface="Cambria Math"/>
                              </a:rPr>
                            </m:ctrlPr>
                          </m:sSubPr>
                          <m:e>
                            <m:r>
                              <a:rPr lang="en-US" sz="1300" i="1">
                                <a:latin typeface="Cambria Math"/>
                              </a:rPr>
                              <m:t>𝑛</m:t>
                            </m:r>
                          </m:e>
                          <m:sub>
                            <m:r>
                              <a:rPr lang="en-US" sz="1300" i="1">
                                <a:latin typeface="Cambria Math"/>
                              </a:rPr>
                              <m:t>𝛼</m:t>
                            </m:r>
                          </m:sub>
                        </m:sSub>
                      </m:num>
                      <m:den>
                        <m:sSub>
                          <m:sSubPr>
                            <m:ctrlPr>
                              <a:rPr lang="en-US" sz="1300" i="1">
                                <a:latin typeface="Cambria Math"/>
                              </a:rPr>
                            </m:ctrlPr>
                          </m:sSubPr>
                          <m:e>
                            <m:r>
                              <a:rPr lang="en-US" sz="1300" i="1">
                                <a:latin typeface="Cambria Math"/>
                              </a:rPr>
                              <m:t>𝑛</m:t>
                            </m:r>
                          </m:e>
                          <m:sub>
                            <m:r>
                              <a:rPr lang="en-US" sz="1300" i="1">
                                <a:latin typeface="Cambria Math"/>
                              </a:rPr>
                              <m:t>𝑝</m:t>
                            </m:r>
                          </m:sub>
                        </m:sSub>
                      </m:den>
                    </m:f>
                  </m:oMath>
                </a14:m>
                <a:r>
                  <a:rPr lang="en-US" sz="1300" dirty="0"/>
                  <a:t> and the proton thermal speed</a:t>
                </a:r>
              </a:p>
            </p:txBody>
          </p:sp>
        </mc:Choice>
        <mc:Fallback xmlns="">
          <p:sp>
            <p:nvSpPr>
              <p:cNvPr id="43" name="TextovéPole 42"/>
              <p:cNvSpPr txBox="1">
                <a:spLocks noRot="1" noChangeAspect="1" noMove="1" noResize="1" noEditPoints="1" noAdjustHandles="1" noChangeArrowheads="1" noChangeShapeType="1" noTextEdit="1"/>
              </p:cNvSpPr>
              <p:nvPr/>
            </p:nvSpPr>
            <p:spPr>
              <a:xfrm>
                <a:off x="331877" y="624975"/>
                <a:ext cx="8456811" cy="1111586"/>
              </a:xfrm>
              <a:prstGeom prst="rect">
                <a:avLst/>
              </a:prstGeom>
              <a:blipFill rotWithShape="1">
                <a:blip r:embed="rId4"/>
                <a:stretch>
                  <a:fillRect l="-72" t="-549"/>
                </a:stretch>
              </a:blipFill>
            </p:spPr>
            <p:txBody>
              <a:bodyPr/>
              <a:lstStyle/>
              <a:p>
                <a:r>
                  <a:rPr lang="cs-CZ">
                    <a:noFill/>
                  </a:rPr>
                  <a:t> </a:t>
                </a:r>
              </a:p>
            </p:txBody>
          </p:sp>
        </mc:Fallback>
      </mc:AlternateContent>
      <p:sp>
        <p:nvSpPr>
          <p:cNvPr id="22" name="TextovéPole 21"/>
          <p:cNvSpPr txBox="1"/>
          <p:nvPr/>
        </p:nvSpPr>
        <p:spPr>
          <a:xfrm>
            <a:off x="3732561" y="4877381"/>
            <a:ext cx="1678877" cy="292388"/>
          </a:xfrm>
          <a:prstGeom prst="rect">
            <a:avLst/>
          </a:prstGeom>
          <a:noFill/>
        </p:spPr>
        <p:txBody>
          <a:bodyPr wrap="square" rtlCol="0">
            <a:spAutoFit/>
          </a:bodyPr>
          <a:lstStyle/>
          <a:p>
            <a:pPr algn="ctr"/>
            <a:r>
              <a:rPr lang="en-US" sz="1300" b="1" dirty="0">
                <a:solidFill>
                  <a:schemeClr val="tx2"/>
                </a:solidFill>
              </a:rPr>
              <a:t>v</a:t>
            </a:r>
            <a:r>
              <a:rPr lang="en-US" sz="1300" b="1" dirty="0" smtClean="0">
                <a:solidFill>
                  <a:schemeClr val="tx2"/>
                </a:solidFill>
              </a:rPr>
              <a:t>elocity bend</a:t>
            </a:r>
            <a:endParaRPr lang="cs-CZ" sz="1300" b="1" dirty="0">
              <a:solidFill>
                <a:schemeClr val="tx2"/>
              </a:solidFill>
            </a:endParaRPr>
          </a:p>
        </p:txBody>
      </p:sp>
      <p:sp>
        <p:nvSpPr>
          <p:cNvPr id="23" name="TextovéPole 22"/>
          <p:cNvSpPr txBox="1"/>
          <p:nvPr/>
        </p:nvSpPr>
        <p:spPr>
          <a:xfrm>
            <a:off x="5809126" y="4877381"/>
            <a:ext cx="2016224" cy="292388"/>
          </a:xfrm>
          <a:prstGeom prst="rect">
            <a:avLst/>
          </a:prstGeom>
          <a:noFill/>
        </p:spPr>
        <p:txBody>
          <a:bodyPr wrap="square" rtlCol="0">
            <a:spAutoFit/>
          </a:bodyPr>
          <a:lstStyle/>
          <a:p>
            <a:pPr algn="ctr"/>
            <a:r>
              <a:rPr lang="en-US" sz="1300" b="1" dirty="0" smtClean="0">
                <a:solidFill>
                  <a:schemeClr val="tx2"/>
                </a:solidFill>
              </a:rPr>
              <a:t>CRR termination</a:t>
            </a:r>
            <a:endParaRPr lang="cs-CZ" sz="1300" b="1" dirty="0">
              <a:solidFill>
                <a:schemeClr val="tx2"/>
              </a:solidFill>
            </a:endParaRPr>
          </a:p>
        </p:txBody>
      </p:sp>
      <p:sp>
        <p:nvSpPr>
          <p:cNvPr id="24" name="TextovéPole 23"/>
          <p:cNvSpPr txBox="1"/>
          <p:nvPr/>
        </p:nvSpPr>
        <p:spPr>
          <a:xfrm>
            <a:off x="1120286" y="4877381"/>
            <a:ext cx="2438931" cy="292388"/>
          </a:xfrm>
          <a:prstGeom prst="rect">
            <a:avLst/>
          </a:prstGeom>
          <a:noFill/>
        </p:spPr>
        <p:txBody>
          <a:bodyPr wrap="square" rtlCol="0">
            <a:spAutoFit/>
          </a:bodyPr>
          <a:lstStyle/>
          <a:p>
            <a:pPr algn="ctr"/>
            <a:r>
              <a:rPr lang="en-US" sz="1300" b="1" dirty="0">
                <a:solidFill>
                  <a:schemeClr val="tx2"/>
                </a:solidFill>
              </a:rPr>
              <a:t>i</a:t>
            </a:r>
            <a:r>
              <a:rPr lang="en-US" sz="1300" b="1" dirty="0" smtClean="0">
                <a:solidFill>
                  <a:schemeClr val="tx2"/>
                </a:solidFill>
              </a:rPr>
              <a:t>nitial velocity drop</a:t>
            </a:r>
            <a:endParaRPr lang="cs-CZ" sz="1300" b="1" dirty="0">
              <a:solidFill>
                <a:schemeClr val="tx2"/>
              </a:solidFill>
            </a:endParaRPr>
          </a:p>
        </p:txBody>
      </p:sp>
      <p:sp>
        <p:nvSpPr>
          <p:cNvPr id="35" name="TextovéPole 34"/>
          <p:cNvSpPr txBox="1"/>
          <p:nvPr/>
        </p:nvSpPr>
        <p:spPr>
          <a:xfrm>
            <a:off x="360000" y="121333"/>
            <a:ext cx="8460472" cy="400095"/>
          </a:xfrm>
          <a:prstGeom prst="rect">
            <a:avLst/>
          </a:prstGeom>
          <a:noFill/>
        </p:spPr>
        <p:txBody>
          <a:bodyPr wrap="square" lIns="91426" tIns="45713" rIns="91426" bIns="45713" rtlCol="0">
            <a:spAutoFit/>
          </a:bodyPr>
          <a:lstStyle/>
          <a:p>
            <a:r>
              <a:rPr lang="en-US" sz="2000" b="1" dirty="0">
                <a:solidFill>
                  <a:schemeClr val="tx2"/>
                </a:solidFill>
                <a:cs typeface="Calibri" panose="020F0502020204030204" pitchFamily="34" charset="0"/>
              </a:rPr>
              <a:t>Connection between the alpha properties and other </a:t>
            </a:r>
            <a:r>
              <a:rPr lang="en-US" sz="2000" b="1" dirty="0" smtClean="0">
                <a:solidFill>
                  <a:schemeClr val="tx2"/>
                </a:solidFill>
                <a:cs typeface="Calibri" panose="020F0502020204030204" pitchFamily="34" charset="0"/>
              </a:rPr>
              <a:t>source identifiers</a:t>
            </a:r>
            <a:endParaRPr lang="en-US" sz="2000" b="1" dirty="0">
              <a:solidFill>
                <a:schemeClr val="tx2"/>
              </a:solidFill>
              <a:cs typeface="Calibri" panose="020F0502020204030204" pitchFamily="34" charset="0"/>
            </a:endParaRPr>
          </a:p>
        </p:txBody>
      </p:sp>
      <p:cxnSp>
        <p:nvCxnSpPr>
          <p:cNvPr id="36" name="Přímá spojnice 35"/>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46" name="Ovál 45"/>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cxnSp>
        <p:nvCxnSpPr>
          <p:cNvPr id="47" name="Přímá spojnice 46"/>
          <p:cNvCxnSpPr/>
          <p:nvPr/>
        </p:nvCxnSpPr>
        <p:spPr>
          <a:xfrm>
            <a:off x="2411761" y="1851670"/>
            <a:ext cx="0" cy="3055738"/>
          </a:xfrm>
          <a:prstGeom prst="line">
            <a:avLst/>
          </a:prstGeom>
          <a:ln w="22225"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flipH="1">
            <a:off x="4571998" y="1851670"/>
            <a:ext cx="2" cy="3055738"/>
          </a:xfrm>
          <a:prstGeom prst="line">
            <a:avLst/>
          </a:prstGeom>
          <a:ln w="22225"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6732240" y="1851670"/>
            <a:ext cx="0" cy="3055738"/>
          </a:xfrm>
          <a:prstGeom prst="line">
            <a:avLst/>
          </a:prstGeom>
          <a:ln w="22225"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4" name="TextovéPole 3"/>
          <p:cNvSpPr txBox="1"/>
          <p:nvPr/>
        </p:nvSpPr>
        <p:spPr>
          <a:xfrm>
            <a:off x="8509000" y="4851400"/>
            <a:ext cx="1270000" cy="127000"/>
          </a:xfrm>
          <a:prstGeom prst="rect">
            <a:avLst/>
          </a:prstGeom>
          <a:noFill/>
        </p:spPr>
        <p:txBody>
          <a:bodyPr vert="horz" rtlCol="0">
            <a:spAutoFit/>
          </a:bodyPr>
          <a:lstStyle/>
          <a:p>
            <a:endParaRPr lang="cs-CZ"/>
          </a:p>
        </p:txBody>
      </p:sp>
      <p:sp>
        <p:nvSpPr>
          <p:cNvPr id="8" name="TextovéPole 7"/>
          <p:cNvSpPr txBox="1"/>
          <p:nvPr/>
        </p:nvSpPr>
        <p:spPr>
          <a:xfrm>
            <a:off x="8509000" y="4851400"/>
            <a:ext cx="1270000" cy="127000"/>
          </a:xfrm>
          <a:prstGeom prst="rect">
            <a:avLst/>
          </a:prstGeom>
          <a:noFill/>
        </p:spPr>
        <p:txBody>
          <a:bodyPr vert="horz" rtlCol="0">
            <a:spAutoFit/>
          </a:bodyPr>
          <a:lstStyle/>
          <a:p>
            <a:endParaRPr lang="cs-CZ"/>
          </a:p>
        </p:txBody>
      </p:sp>
      <p:sp>
        <p:nvSpPr>
          <p:cNvPr id="12" name="TextovéPole 11"/>
          <p:cNvSpPr txBox="1"/>
          <p:nvPr/>
        </p:nvSpPr>
        <p:spPr>
          <a:xfrm>
            <a:off x="8509000" y="4851400"/>
            <a:ext cx="1270000" cy="127000"/>
          </a:xfrm>
          <a:prstGeom prst="rect">
            <a:avLst/>
          </a:prstGeom>
          <a:noFill/>
        </p:spPr>
        <p:txBody>
          <a:bodyPr vert="horz" rtlCol="0">
            <a:spAutoFit/>
          </a:bodyPr>
          <a:lstStyle/>
          <a:p>
            <a:endParaRPr lang="cs-CZ"/>
          </a:p>
        </p:txBody>
      </p:sp>
      <p:sp>
        <p:nvSpPr>
          <p:cNvPr id="16" name="TextovéPole 15"/>
          <p:cNvSpPr txBox="1"/>
          <p:nvPr/>
        </p:nvSpPr>
        <p:spPr>
          <a:xfrm>
            <a:off x="8509000" y="4851400"/>
            <a:ext cx="1270000" cy="127000"/>
          </a:xfrm>
          <a:prstGeom prst="rect">
            <a:avLst/>
          </a:prstGeom>
          <a:noFill/>
        </p:spPr>
        <p:txBody>
          <a:bodyPr vert="horz" rtlCol="0">
            <a:spAutoFit/>
          </a:bodyPr>
          <a:lstStyle/>
          <a:p>
            <a:endParaRPr lang="cs-CZ"/>
          </a:p>
        </p:txBody>
      </p:sp>
      <p:sp>
        <p:nvSpPr>
          <p:cNvPr id="61" name="TextovéPole 60"/>
          <p:cNvSpPr txBox="1"/>
          <p:nvPr/>
        </p:nvSpPr>
        <p:spPr>
          <a:xfrm>
            <a:off x="8509000" y="4851400"/>
            <a:ext cx="1270000" cy="127000"/>
          </a:xfrm>
          <a:prstGeom prst="rect">
            <a:avLst/>
          </a:prstGeom>
          <a:noFill/>
        </p:spPr>
        <p:txBody>
          <a:bodyPr vert="horz" rtlCol="0">
            <a:spAutoFit/>
          </a:bodyPr>
          <a:lstStyle/>
          <a:p>
            <a:endParaRPr lang="cs-CZ"/>
          </a:p>
        </p:txBody>
      </p:sp>
      <p:sp>
        <p:nvSpPr>
          <p:cNvPr id="65" name="TextovéPole 64"/>
          <p:cNvSpPr txBox="1"/>
          <p:nvPr/>
        </p:nvSpPr>
        <p:spPr>
          <a:xfrm>
            <a:off x="8509000" y="4851400"/>
            <a:ext cx="1270000" cy="127000"/>
          </a:xfrm>
          <a:prstGeom prst="rect">
            <a:avLst/>
          </a:prstGeom>
          <a:noFill/>
        </p:spPr>
        <p:txBody>
          <a:bodyPr vert="horz" rtlCol="0">
            <a:spAutoFit/>
          </a:bodyPr>
          <a:lstStyle/>
          <a:p>
            <a:endParaRPr lang="cs-CZ"/>
          </a:p>
        </p:txBody>
      </p:sp>
      <p:sp>
        <p:nvSpPr>
          <p:cNvPr id="67"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8" name="progressBar"/>
          <p:cNvSpPr/>
          <p:nvPr/>
        </p:nvSpPr>
        <p:spPr>
          <a:xfrm>
            <a:off x="0" y="0"/>
            <a:ext cx="8312727"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9" name="TextovéPole 68"/>
          <p:cNvSpPr txBox="1"/>
          <p:nvPr/>
        </p:nvSpPr>
        <p:spPr>
          <a:xfrm>
            <a:off x="8509000" y="4851400"/>
            <a:ext cx="1270000" cy="127000"/>
          </a:xfrm>
          <a:prstGeom prst="rect">
            <a:avLst/>
          </a:prstGeom>
          <a:noFill/>
        </p:spPr>
        <p:txBody>
          <a:bodyPr vert="horz" rtlCol="0">
            <a:spAutoFit/>
          </a:bodyPr>
          <a:lstStyle/>
          <a:p>
            <a:endParaRPr lang="cs-CZ"/>
          </a:p>
        </p:txBody>
      </p:sp>
      <p:sp>
        <p:nvSpPr>
          <p:cNvPr id="70"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20</a:t>
            </a:r>
            <a:endParaRPr lang="cs-CZ" sz="1300" b="1">
              <a:solidFill>
                <a:srgbClr val="FFFFFF"/>
              </a:solidFill>
            </a:endParaRPr>
          </a:p>
        </p:txBody>
      </p:sp>
    </p:spTree>
    <p:extLst>
      <p:ext uri="{BB962C8B-B14F-4D97-AF65-F5344CB8AC3E}">
        <p14:creationId xmlns:p14="http://schemas.microsoft.com/office/powerpoint/2010/main" val="154090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360000" y="121333"/>
            <a:ext cx="8460472" cy="400095"/>
          </a:xfrm>
          <a:prstGeom prst="rect">
            <a:avLst/>
          </a:prstGeom>
          <a:noFill/>
        </p:spPr>
        <p:txBody>
          <a:bodyPr wrap="square" lIns="91426" tIns="45713" rIns="91426" bIns="45713" rtlCol="0">
            <a:spAutoFit/>
          </a:bodyPr>
          <a:lstStyle/>
          <a:p>
            <a:r>
              <a:rPr lang="en-US" sz="2000" b="1" dirty="0" smtClean="0">
                <a:solidFill>
                  <a:schemeClr val="tx2"/>
                </a:solidFill>
                <a:cs typeface="Calibri" panose="020F0502020204030204" pitchFamily="34" charset="0"/>
              </a:rPr>
              <a:t>Summary and conclusions</a:t>
            </a:r>
            <a:endParaRPr lang="en-US" sz="2000" b="1" dirty="0">
              <a:solidFill>
                <a:schemeClr val="tx2"/>
              </a:solidFill>
              <a:cs typeface="Calibri" panose="020F0502020204030204" pitchFamily="34" charset="0"/>
            </a:endParaRPr>
          </a:p>
        </p:txBody>
      </p:sp>
      <p:cxnSp>
        <p:nvCxnSpPr>
          <p:cNvPr id="6" name="Přímá spojnice 5"/>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7" name="Ovál 6"/>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sp>
        <p:nvSpPr>
          <p:cNvPr id="8" name="Obdélník 7"/>
          <p:cNvSpPr/>
          <p:nvPr/>
        </p:nvSpPr>
        <p:spPr>
          <a:xfrm>
            <a:off x="720000" y="771550"/>
            <a:ext cx="7704000" cy="4016484"/>
          </a:xfrm>
          <a:prstGeom prst="rect">
            <a:avLst/>
          </a:prstGeom>
        </p:spPr>
        <p:txBody>
          <a:bodyPr wrap="square">
            <a:spAutoFit/>
          </a:bodyPr>
          <a:lstStyle/>
          <a:p>
            <a:pPr marL="285750" indent="-285750">
              <a:buFont typeface="Arial" panose="020B0604020202020204" pitchFamily="34" charset="0"/>
              <a:buChar char="•"/>
            </a:pPr>
            <a:r>
              <a:rPr lang="en-US" sz="1500" dirty="0"/>
              <a:t>Using the CRR collection found by </a:t>
            </a:r>
            <a:r>
              <a:rPr lang="en-US" sz="1500" dirty="0" err="1"/>
              <a:t>Borovsky</a:t>
            </a:r>
            <a:r>
              <a:rPr lang="en-US" sz="1500" dirty="0"/>
              <a:t> et al. (2016) we found a global profile of alpha properties across the CRR and compare it with those of protons</a:t>
            </a:r>
          </a:p>
          <a:p>
            <a:pPr marL="285750" indent="-285750">
              <a:buFont typeface="Arial" panose="020B0604020202020204" pitchFamily="34" charset="0"/>
              <a:buChar char="•"/>
            </a:pPr>
            <a:r>
              <a:rPr lang="en-US" sz="1500" dirty="0"/>
              <a:t>We found that changes in different alpha properties are temporally separated: </a:t>
            </a:r>
          </a:p>
          <a:p>
            <a:pPr marL="742881" lvl="1" indent="-285750">
              <a:buFont typeface="Arial" panose="020B0604020202020204" pitchFamily="34" charset="0"/>
              <a:buChar char="•"/>
            </a:pPr>
            <a:r>
              <a:rPr lang="en-US" sz="1500" dirty="0"/>
              <a:t>Behind an initial velocity drop, the velocities of alphas and protons gradually decrease. Since the deceleration of protons occurs more slowly than in the case of alphas, both populations reach almost the same speed already near the velocity bend</a:t>
            </a:r>
          </a:p>
          <a:p>
            <a:pPr marL="742881" lvl="1" indent="-285750">
              <a:buFont typeface="Arial" panose="020B0604020202020204" pitchFamily="34" charset="0"/>
              <a:buChar char="•"/>
            </a:pPr>
            <a:r>
              <a:rPr lang="en-US" sz="1500" dirty="0"/>
              <a:t>Around the velocity bend, the increase in the relative alpha abundance is observed. Thereafter, it decreases sharply until the CRR termination is </a:t>
            </a:r>
            <a:r>
              <a:rPr lang="en-US" sz="1500" dirty="0" smtClean="0"/>
              <a:t>reached</a:t>
            </a:r>
            <a:endParaRPr lang="en-US" sz="1500" dirty="0"/>
          </a:p>
          <a:p>
            <a:pPr marL="742881" lvl="1" indent="-285750">
              <a:buFont typeface="Arial" panose="020B0604020202020204" pitchFamily="34" charset="0"/>
              <a:buChar char="•"/>
            </a:pPr>
            <a:r>
              <a:rPr lang="en-US" sz="1500" dirty="0"/>
              <a:t>The alpha and proton temperature ratio begins to decrease at the velocity </a:t>
            </a:r>
            <a:r>
              <a:rPr lang="en-US" sz="1500" dirty="0" smtClean="0"/>
              <a:t>bend. When </a:t>
            </a:r>
            <a:r>
              <a:rPr lang="en-US" sz="1500" dirty="0"/>
              <a:t>the relative alpha abundance reaches values typical for the slow streams, </a:t>
            </a:r>
            <a:r>
              <a:rPr lang="en-US" sz="1500" dirty="0" smtClean="0"/>
              <a:t>both </a:t>
            </a:r>
            <a:r>
              <a:rPr lang="en-US" sz="1500" dirty="0"/>
              <a:t>temperatures are nearly equal</a:t>
            </a:r>
          </a:p>
          <a:p>
            <a:pPr marL="285750" indent="-285750">
              <a:buFont typeface="Arial" panose="020B0604020202020204" pitchFamily="34" charset="0"/>
              <a:buChar char="•"/>
            </a:pPr>
            <a:r>
              <a:rPr lang="en-US" sz="1500" dirty="0"/>
              <a:t>These changes cannot be fully explained by proton beam decay alone</a:t>
            </a:r>
          </a:p>
          <a:p>
            <a:pPr marL="285750" indent="-285750">
              <a:buFont typeface="Arial" panose="020B0604020202020204" pitchFamily="34" charset="0"/>
              <a:buChar char="•"/>
            </a:pPr>
            <a:r>
              <a:rPr lang="en-US" sz="1500" dirty="0"/>
              <a:t>Comparison </a:t>
            </a:r>
            <a:r>
              <a:rPr lang="en-US" sz="1500" dirty="0" smtClean="0"/>
              <a:t>between </a:t>
            </a:r>
            <a:r>
              <a:rPr lang="en-US" sz="1500" dirty="0"/>
              <a:t>the alpha properties and other solar wind source </a:t>
            </a:r>
            <a:r>
              <a:rPr lang="en-US" sz="1500" dirty="0" smtClean="0"/>
              <a:t>identifiers </a:t>
            </a:r>
            <a:r>
              <a:rPr lang="en-US" sz="1500" dirty="0"/>
              <a:t>suggests that there is a continuous transition from fast to slow solar wind between </a:t>
            </a:r>
            <a:r>
              <a:rPr lang="en-US" sz="1500" dirty="0" smtClean="0"/>
              <a:t>the velocity bend and </a:t>
            </a:r>
            <a:r>
              <a:rPr lang="en-US" sz="1500" dirty="0"/>
              <a:t>the termination of the CRR. This </a:t>
            </a:r>
            <a:r>
              <a:rPr lang="en-US" sz="1500" dirty="0" smtClean="0"/>
              <a:t>would </a:t>
            </a:r>
            <a:r>
              <a:rPr lang="en-US" sz="1500" dirty="0"/>
              <a:t>be consistent with the </a:t>
            </a:r>
            <a:r>
              <a:rPr lang="en-US" sz="1500" dirty="0" smtClean="0"/>
              <a:t>idea of open field lines moving </a:t>
            </a:r>
            <a:r>
              <a:rPr lang="en-US" sz="1500" dirty="0"/>
              <a:t>across the coronal hole </a:t>
            </a:r>
            <a:r>
              <a:rPr lang="en-US" sz="1500" dirty="0" smtClean="0"/>
              <a:t>boundary proposed by </a:t>
            </a:r>
            <a:r>
              <a:rPr lang="en-US" sz="1500" dirty="0" err="1" smtClean="0"/>
              <a:t>Schwadron</a:t>
            </a:r>
            <a:r>
              <a:rPr lang="en-US" sz="1500" dirty="0" smtClean="0"/>
              <a:t> et al. (2002).</a:t>
            </a:r>
            <a:r>
              <a:rPr lang="en-US" sz="1500" dirty="0"/>
              <a:t> </a:t>
            </a:r>
            <a:r>
              <a:rPr lang="en-US" sz="1500" dirty="0" smtClean="0"/>
              <a:t>This may produce streams with compound alpha properties</a:t>
            </a:r>
            <a:endParaRPr lang="cs-CZ" sz="1500" dirty="0"/>
          </a:p>
        </p:txBody>
      </p:sp>
      <p:sp>
        <p:nvSpPr>
          <p:cNvPr id="4" name="TextovéPole 3"/>
          <p:cNvSpPr txBox="1"/>
          <p:nvPr/>
        </p:nvSpPr>
        <p:spPr>
          <a:xfrm>
            <a:off x="8509000" y="4851400"/>
            <a:ext cx="1270000" cy="127000"/>
          </a:xfrm>
          <a:prstGeom prst="rect">
            <a:avLst/>
          </a:prstGeom>
          <a:noFill/>
        </p:spPr>
        <p:txBody>
          <a:bodyPr vert="horz" rtlCol="0">
            <a:spAutoFit/>
          </a:bodyPr>
          <a:lstStyle/>
          <a:p>
            <a:endParaRPr lang="cs-CZ"/>
          </a:p>
        </p:txBody>
      </p:sp>
      <p:sp>
        <p:nvSpPr>
          <p:cNvPr id="15" name="TextovéPole 14"/>
          <p:cNvSpPr txBox="1"/>
          <p:nvPr/>
        </p:nvSpPr>
        <p:spPr>
          <a:xfrm>
            <a:off x="8509000" y="4851400"/>
            <a:ext cx="1270000" cy="127000"/>
          </a:xfrm>
          <a:prstGeom prst="rect">
            <a:avLst/>
          </a:prstGeom>
          <a:noFill/>
        </p:spPr>
        <p:txBody>
          <a:bodyPr vert="horz" rtlCol="0">
            <a:spAutoFit/>
          </a:bodyPr>
          <a:lstStyle/>
          <a:p>
            <a:endParaRPr lang="cs-CZ"/>
          </a:p>
        </p:txBody>
      </p:sp>
      <p:sp>
        <p:nvSpPr>
          <p:cNvPr id="19" name="TextovéPole 18"/>
          <p:cNvSpPr txBox="1"/>
          <p:nvPr/>
        </p:nvSpPr>
        <p:spPr>
          <a:xfrm>
            <a:off x="8509000" y="4851400"/>
            <a:ext cx="1270000" cy="127000"/>
          </a:xfrm>
          <a:prstGeom prst="rect">
            <a:avLst/>
          </a:prstGeom>
          <a:noFill/>
        </p:spPr>
        <p:txBody>
          <a:bodyPr vert="horz" rtlCol="0">
            <a:spAutoFit/>
          </a:bodyPr>
          <a:lstStyle/>
          <a:p>
            <a:endParaRPr lang="cs-CZ"/>
          </a:p>
        </p:txBody>
      </p:sp>
      <p:sp>
        <p:nvSpPr>
          <p:cNvPr id="23" name="TextovéPole 22"/>
          <p:cNvSpPr txBox="1"/>
          <p:nvPr/>
        </p:nvSpPr>
        <p:spPr>
          <a:xfrm>
            <a:off x="8509000" y="4851400"/>
            <a:ext cx="1270000" cy="127000"/>
          </a:xfrm>
          <a:prstGeom prst="rect">
            <a:avLst/>
          </a:prstGeom>
          <a:noFill/>
        </p:spPr>
        <p:txBody>
          <a:bodyPr vert="horz" rtlCol="0">
            <a:spAutoFit/>
          </a:bodyPr>
          <a:lstStyle/>
          <a:p>
            <a:endParaRPr lang="cs-CZ"/>
          </a:p>
        </p:txBody>
      </p:sp>
      <p:sp>
        <p:nvSpPr>
          <p:cNvPr id="27" name="TextovéPole 26"/>
          <p:cNvSpPr txBox="1"/>
          <p:nvPr/>
        </p:nvSpPr>
        <p:spPr>
          <a:xfrm>
            <a:off x="8509000" y="4851400"/>
            <a:ext cx="1270000" cy="127000"/>
          </a:xfrm>
          <a:prstGeom prst="rect">
            <a:avLst/>
          </a:prstGeom>
          <a:noFill/>
        </p:spPr>
        <p:txBody>
          <a:bodyPr vert="horz" rtlCol="0">
            <a:spAutoFit/>
          </a:bodyPr>
          <a:lstStyle/>
          <a:p>
            <a:endParaRPr lang="cs-CZ"/>
          </a:p>
        </p:txBody>
      </p:sp>
      <p:sp>
        <p:nvSpPr>
          <p:cNvPr id="31" name="TextovéPole 30"/>
          <p:cNvSpPr txBox="1"/>
          <p:nvPr/>
        </p:nvSpPr>
        <p:spPr>
          <a:xfrm>
            <a:off x="8509000" y="4851400"/>
            <a:ext cx="1270000" cy="127000"/>
          </a:xfrm>
          <a:prstGeom prst="rect">
            <a:avLst/>
          </a:prstGeom>
          <a:noFill/>
        </p:spPr>
        <p:txBody>
          <a:bodyPr vert="horz" rtlCol="0">
            <a:spAutoFit/>
          </a:bodyPr>
          <a:lstStyle/>
          <a:p>
            <a:endParaRPr lang="cs-CZ"/>
          </a:p>
        </p:txBody>
      </p:sp>
      <p:sp>
        <p:nvSpPr>
          <p:cNvPr id="33"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progressBar"/>
          <p:cNvSpPr/>
          <p:nvPr/>
        </p:nvSpPr>
        <p:spPr>
          <a:xfrm>
            <a:off x="0" y="0"/>
            <a:ext cx="8728363"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TextovéPole 34"/>
          <p:cNvSpPr txBox="1"/>
          <p:nvPr/>
        </p:nvSpPr>
        <p:spPr>
          <a:xfrm>
            <a:off x="8509000" y="4851400"/>
            <a:ext cx="1270000" cy="127000"/>
          </a:xfrm>
          <a:prstGeom prst="rect">
            <a:avLst/>
          </a:prstGeom>
          <a:noFill/>
        </p:spPr>
        <p:txBody>
          <a:bodyPr vert="horz" rtlCol="0">
            <a:spAutoFit/>
          </a:bodyPr>
          <a:lstStyle/>
          <a:p>
            <a:endParaRPr lang="cs-CZ"/>
          </a:p>
        </p:txBody>
      </p:sp>
      <p:sp>
        <p:nvSpPr>
          <p:cNvPr id="36"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21</a:t>
            </a:r>
            <a:endParaRPr lang="cs-CZ" sz="1300" b="1">
              <a:solidFill>
                <a:srgbClr val="FFFFFF"/>
              </a:solidFill>
            </a:endParaRPr>
          </a:p>
        </p:txBody>
      </p:sp>
    </p:spTree>
    <p:extLst>
      <p:ext uri="{BB962C8B-B14F-4D97-AF65-F5344CB8AC3E}">
        <p14:creationId xmlns:p14="http://schemas.microsoft.com/office/powerpoint/2010/main" val="4072788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360000" y="121333"/>
            <a:ext cx="8460472" cy="400095"/>
          </a:xfrm>
          <a:prstGeom prst="rect">
            <a:avLst/>
          </a:prstGeom>
          <a:noFill/>
        </p:spPr>
        <p:txBody>
          <a:bodyPr wrap="square" lIns="91426" tIns="45713" rIns="91426" bIns="45713" rtlCol="0">
            <a:spAutoFit/>
          </a:bodyPr>
          <a:lstStyle/>
          <a:p>
            <a:r>
              <a:rPr lang="en-US" sz="2000" b="1" dirty="0" smtClean="0">
                <a:solidFill>
                  <a:schemeClr val="tx2"/>
                </a:solidFill>
                <a:cs typeface="Calibri" panose="020F0502020204030204" pitchFamily="34" charset="0"/>
              </a:rPr>
              <a:t>Thank </a:t>
            </a:r>
            <a:r>
              <a:rPr lang="en-US" sz="2000" b="1" dirty="0">
                <a:solidFill>
                  <a:schemeClr val="tx2"/>
                </a:solidFill>
                <a:cs typeface="Calibri" panose="020F0502020204030204" pitchFamily="34" charset="0"/>
              </a:rPr>
              <a:t>y</a:t>
            </a:r>
            <a:r>
              <a:rPr lang="en-US" sz="2000" b="1" dirty="0" smtClean="0">
                <a:solidFill>
                  <a:schemeClr val="tx2"/>
                </a:solidFill>
                <a:cs typeface="Calibri" panose="020F0502020204030204" pitchFamily="34" charset="0"/>
              </a:rPr>
              <a:t>ou for your attention</a:t>
            </a:r>
            <a:endParaRPr lang="en-US" sz="2000" b="1" dirty="0">
              <a:solidFill>
                <a:schemeClr val="tx2"/>
              </a:solidFill>
              <a:cs typeface="Calibri" panose="020F0502020204030204" pitchFamily="34" charset="0"/>
            </a:endParaRPr>
          </a:p>
        </p:txBody>
      </p:sp>
      <p:cxnSp>
        <p:nvCxnSpPr>
          <p:cNvPr id="6" name="Přímá spojnice 5"/>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pic>
        <p:nvPicPr>
          <p:cNvPr id="10" name="Picture 2" descr="U:\prezentace\19_IUGG\prPPT\img\style\me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10" y="630000"/>
            <a:ext cx="6742415" cy="4486517"/>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6989504" y="630000"/>
            <a:ext cx="2106970" cy="4385816"/>
          </a:xfrm>
          <a:prstGeom prst="rect">
            <a:avLst/>
          </a:prstGeom>
        </p:spPr>
        <p:txBody>
          <a:bodyPr wrap="square">
            <a:spAutoFit/>
          </a:bodyPr>
          <a:lstStyle/>
          <a:p>
            <a:pPr algn="ctr"/>
            <a:r>
              <a:rPr lang="en-US" sz="1000" b="1" dirty="0"/>
              <a:t>Acknowledgement</a:t>
            </a:r>
          </a:p>
          <a:p>
            <a:pPr algn="just"/>
            <a:r>
              <a:rPr lang="en-US" sz="1000" dirty="0"/>
              <a:t>This </a:t>
            </a:r>
            <a:r>
              <a:rPr lang="en-US" sz="1000" dirty="0"/>
              <a:t>project was supported by the Grant Agency of the Charles University under the project number </a:t>
            </a:r>
            <a:r>
              <a:rPr lang="cs-CZ" sz="1000" dirty="0"/>
              <a:t>264220</a:t>
            </a:r>
            <a:r>
              <a:rPr lang="en-US" sz="1000" dirty="0"/>
              <a:t>. We </a:t>
            </a:r>
            <a:r>
              <a:rPr lang="en-US" sz="1000" dirty="0"/>
              <a:t>would also like to thank professor V</a:t>
            </a:r>
            <a:r>
              <a:rPr lang="cs-CZ" sz="1000" dirty="0"/>
              <a:t>í</a:t>
            </a:r>
            <a:r>
              <a:rPr lang="en-US" sz="1000" dirty="0" err="1"/>
              <a:t>tek</a:t>
            </a:r>
            <a:r>
              <a:rPr lang="en-US" sz="1000" dirty="0"/>
              <a:t> for his continuous support and valuable insight. </a:t>
            </a:r>
            <a:endParaRPr lang="en-US" sz="1000" dirty="0"/>
          </a:p>
          <a:p>
            <a:endParaRPr lang="en-US" sz="1000" dirty="0"/>
          </a:p>
          <a:p>
            <a:pPr algn="ctr"/>
            <a:r>
              <a:rPr lang="en-US" sz="1000" b="1" dirty="0" smtClean="0"/>
              <a:t>References</a:t>
            </a:r>
            <a:endParaRPr lang="en-US" sz="1000" b="1" dirty="0"/>
          </a:p>
          <a:p>
            <a:r>
              <a:rPr lang="en-US" sz="900" dirty="0" err="1"/>
              <a:t>Borovsky</a:t>
            </a:r>
            <a:r>
              <a:rPr lang="en-US" sz="900" dirty="0"/>
              <a:t>, J. E., and Denton, </a:t>
            </a:r>
            <a:r>
              <a:rPr lang="en-US" sz="900" dirty="0" smtClean="0"/>
              <a:t>M. H</a:t>
            </a:r>
            <a:r>
              <a:rPr lang="en-US" sz="900" dirty="0"/>
              <a:t>. (2016</a:t>
            </a:r>
            <a:r>
              <a:rPr lang="en-US" sz="900" dirty="0" smtClean="0"/>
              <a:t>), The </a:t>
            </a:r>
            <a:r>
              <a:rPr lang="en-US" sz="900" dirty="0"/>
              <a:t>trailing edges of </a:t>
            </a:r>
            <a:r>
              <a:rPr lang="en-US" sz="900" dirty="0" smtClean="0"/>
              <a:t>high‐speed streams </a:t>
            </a:r>
            <a:r>
              <a:rPr lang="en-US" sz="900" dirty="0"/>
              <a:t>at 1 AU, </a:t>
            </a:r>
            <a:r>
              <a:rPr lang="en-US" sz="900" dirty="0" smtClean="0"/>
              <a:t>J. </a:t>
            </a:r>
            <a:r>
              <a:rPr lang="en-US" sz="900" dirty="0" err="1" smtClean="0"/>
              <a:t>Geophys</a:t>
            </a:r>
            <a:r>
              <a:rPr lang="en-US" sz="900" dirty="0" smtClean="0"/>
              <a:t>. Res. Space Physics, 121, 6107</a:t>
            </a:r>
            <a:r>
              <a:rPr lang="en-US" sz="900" dirty="0"/>
              <a:t>– 6140.</a:t>
            </a:r>
          </a:p>
          <a:p>
            <a:r>
              <a:rPr lang="cs-CZ" sz="900" dirty="0" err="1"/>
              <a:t>Fu</a:t>
            </a:r>
            <a:r>
              <a:rPr lang="cs-CZ" sz="900" dirty="0"/>
              <a:t>,</a:t>
            </a:r>
            <a:r>
              <a:rPr lang="en-US" sz="900" dirty="0"/>
              <a:t> H., </a:t>
            </a:r>
            <a:r>
              <a:rPr lang="cs-CZ" sz="900" dirty="0" err="1"/>
              <a:t>Madjarska</a:t>
            </a:r>
            <a:r>
              <a:rPr lang="cs-CZ" sz="900" dirty="0"/>
              <a:t>,</a:t>
            </a:r>
            <a:r>
              <a:rPr lang="en-US" sz="900" dirty="0"/>
              <a:t> M. S.,</a:t>
            </a:r>
            <a:r>
              <a:rPr lang="cs-CZ" sz="900" dirty="0"/>
              <a:t> </a:t>
            </a:r>
            <a:r>
              <a:rPr lang="cs-CZ" sz="900" dirty="0" err="1"/>
              <a:t>Li</a:t>
            </a:r>
            <a:r>
              <a:rPr lang="cs-CZ" sz="900" dirty="0"/>
              <a:t>,</a:t>
            </a:r>
            <a:r>
              <a:rPr lang="en-US" sz="900" dirty="0"/>
              <a:t> B., </a:t>
            </a:r>
            <a:r>
              <a:rPr lang="cs-CZ" sz="900" dirty="0" err="1"/>
              <a:t>Xia</a:t>
            </a:r>
            <a:r>
              <a:rPr lang="cs-CZ" sz="900" dirty="0"/>
              <a:t>,</a:t>
            </a:r>
            <a:r>
              <a:rPr lang="en-US" sz="900" dirty="0"/>
              <a:t> L.,</a:t>
            </a:r>
            <a:r>
              <a:rPr lang="cs-CZ" sz="900" dirty="0"/>
              <a:t> </a:t>
            </a:r>
            <a:r>
              <a:rPr lang="en-US" sz="900" dirty="0"/>
              <a:t>and </a:t>
            </a:r>
            <a:r>
              <a:rPr lang="cs-CZ" sz="900" dirty="0" err="1"/>
              <a:t>Huang</a:t>
            </a:r>
            <a:r>
              <a:rPr lang="cs-CZ" sz="900" dirty="0"/>
              <a:t>,</a:t>
            </a:r>
            <a:r>
              <a:rPr lang="en-US" sz="900" dirty="0"/>
              <a:t> Z. (2018),</a:t>
            </a:r>
            <a:r>
              <a:rPr lang="cs-CZ" sz="900" dirty="0"/>
              <a:t> </a:t>
            </a:r>
            <a:r>
              <a:rPr lang="cs-CZ" sz="900" dirty="0" smtClean="0"/>
              <a:t>Helium</a:t>
            </a:r>
            <a:r>
              <a:rPr lang="en-US" sz="900" dirty="0" smtClean="0"/>
              <a:t> </a:t>
            </a:r>
            <a:r>
              <a:rPr lang="cs-CZ" sz="900" dirty="0" smtClean="0"/>
              <a:t>abundance</a:t>
            </a:r>
            <a:r>
              <a:rPr lang="en-US" sz="900" dirty="0" smtClean="0"/>
              <a:t> </a:t>
            </a:r>
            <a:r>
              <a:rPr lang="cs-CZ" sz="900" dirty="0" smtClean="0"/>
              <a:t>and </a:t>
            </a:r>
            <a:r>
              <a:rPr lang="cs-CZ" sz="900" dirty="0"/>
              <a:t>speed </a:t>
            </a:r>
            <a:r>
              <a:rPr lang="cs-CZ" sz="900" dirty="0" err="1"/>
              <a:t>difference</a:t>
            </a:r>
            <a:r>
              <a:rPr lang="cs-CZ" sz="900" dirty="0"/>
              <a:t> </a:t>
            </a:r>
            <a:r>
              <a:rPr lang="cs-CZ" sz="900" dirty="0" err="1"/>
              <a:t>between</a:t>
            </a:r>
            <a:r>
              <a:rPr lang="cs-CZ" sz="900" dirty="0"/>
              <a:t> helium </a:t>
            </a:r>
            <a:r>
              <a:rPr lang="cs-CZ" sz="900" dirty="0" err="1"/>
              <a:t>ions</a:t>
            </a:r>
            <a:r>
              <a:rPr lang="cs-CZ" sz="900" dirty="0"/>
              <a:t> and </a:t>
            </a:r>
            <a:r>
              <a:rPr lang="cs-CZ" sz="900" dirty="0" err="1"/>
              <a:t>protons</a:t>
            </a:r>
            <a:r>
              <a:rPr lang="cs-CZ" sz="900" dirty="0"/>
              <a:t> in </a:t>
            </a:r>
            <a:r>
              <a:rPr lang="cs-CZ" sz="900" dirty="0" err="1"/>
              <a:t>the</a:t>
            </a:r>
            <a:r>
              <a:rPr lang="cs-CZ" sz="900" dirty="0"/>
              <a:t> </a:t>
            </a:r>
            <a:r>
              <a:rPr lang="cs-CZ" sz="900" dirty="0" err="1"/>
              <a:t>solar</a:t>
            </a:r>
            <a:r>
              <a:rPr lang="cs-CZ" sz="900" dirty="0"/>
              <a:t> </a:t>
            </a:r>
            <a:r>
              <a:rPr lang="cs-CZ" sz="900" dirty="0" err="1"/>
              <a:t>wind</a:t>
            </a:r>
            <a:r>
              <a:rPr lang="cs-CZ" sz="900" dirty="0"/>
              <a:t> </a:t>
            </a:r>
            <a:r>
              <a:rPr lang="cs-CZ" sz="900" dirty="0" err="1"/>
              <a:t>from</a:t>
            </a:r>
            <a:r>
              <a:rPr lang="cs-CZ" sz="900" dirty="0"/>
              <a:t> </a:t>
            </a:r>
            <a:r>
              <a:rPr lang="cs-CZ" sz="900" dirty="0" err="1"/>
              <a:t>coronal</a:t>
            </a:r>
            <a:r>
              <a:rPr lang="cs-CZ" sz="900" dirty="0"/>
              <a:t> </a:t>
            </a:r>
            <a:r>
              <a:rPr lang="cs-CZ" sz="900" dirty="0" err="1"/>
              <a:t>holes</a:t>
            </a:r>
            <a:r>
              <a:rPr lang="cs-CZ" sz="900" dirty="0"/>
              <a:t>, </a:t>
            </a:r>
            <a:r>
              <a:rPr lang="cs-CZ" sz="900" dirty="0" err="1"/>
              <a:t>active</a:t>
            </a:r>
            <a:r>
              <a:rPr lang="cs-CZ" sz="900" dirty="0"/>
              <a:t> </a:t>
            </a:r>
            <a:r>
              <a:rPr lang="cs-CZ" sz="900" dirty="0" err="1"/>
              <a:t>regions</a:t>
            </a:r>
            <a:r>
              <a:rPr lang="cs-CZ" sz="900" dirty="0"/>
              <a:t>, and </a:t>
            </a:r>
            <a:r>
              <a:rPr lang="cs-CZ" sz="900" dirty="0" err="1"/>
              <a:t>quiet</a:t>
            </a:r>
            <a:r>
              <a:rPr lang="cs-CZ" sz="900" dirty="0"/>
              <a:t> </a:t>
            </a:r>
            <a:r>
              <a:rPr lang="cs-CZ" sz="900" dirty="0" smtClean="0"/>
              <a:t>Sun,</a:t>
            </a:r>
            <a:r>
              <a:rPr lang="en-US" sz="900" dirty="0" smtClean="0"/>
              <a:t> </a:t>
            </a:r>
            <a:r>
              <a:rPr lang="cs-CZ" sz="900" dirty="0" smtClean="0"/>
              <a:t>Mon</a:t>
            </a:r>
            <a:r>
              <a:rPr lang="en-US" sz="900" dirty="0" smtClean="0"/>
              <a:t>.</a:t>
            </a:r>
            <a:r>
              <a:rPr lang="cs-CZ" sz="900" dirty="0" smtClean="0"/>
              <a:t> </a:t>
            </a:r>
            <a:r>
              <a:rPr lang="cs-CZ" sz="900" dirty="0" err="1" smtClean="0"/>
              <a:t>Notices</a:t>
            </a:r>
            <a:r>
              <a:rPr lang="cs-CZ" sz="900" dirty="0" smtClean="0"/>
              <a:t> </a:t>
            </a:r>
            <a:r>
              <a:rPr lang="cs-CZ" sz="900" dirty="0" err="1"/>
              <a:t>Royal</a:t>
            </a:r>
            <a:r>
              <a:rPr lang="cs-CZ" sz="900" dirty="0"/>
              <a:t> </a:t>
            </a:r>
            <a:r>
              <a:rPr lang="cs-CZ" sz="900" dirty="0" err="1" smtClean="0"/>
              <a:t>Astron</a:t>
            </a:r>
            <a:r>
              <a:rPr lang="en-US" sz="900" dirty="0" smtClean="0"/>
              <a:t>. </a:t>
            </a:r>
            <a:r>
              <a:rPr lang="cs-CZ" sz="900" dirty="0" err="1" smtClean="0"/>
              <a:t>Soc</a:t>
            </a:r>
            <a:r>
              <a:rPr lang="en-US" sz="900" dirty="0" smtClean="0"/>
              <a:t>.,</a:t>
            </a:r>
            <a:r>
              <a:rPr lang="cs-CZ" sz="900" dirty="0" smtClean="0"/>
              <a:t> </a:t>
            </a:r>
            <a:r>
              <a:rPr lang="cs-CZ" sz="900" dirty="0"/>
              <a:t>478, 2, 1884–1892</a:t>
            </a:r>
            <a:r>
              <a:rPr lang="en-US" sz="900" dirty="0"/>
              <a:t>.</a:t>
            </a:r>
          </a:p>
          <a:p>
            <a:r>
              <a:rPr lang="en-US" sz="900" dirty="0"/>
              <a:t>Murphy, N., Smith, E. J</a:t>
            </a:r>
            <a:r>
              <a:rPr lang="en-US" sz="900" dirty="0" smtClean="0"/>
              <a:t>., and </a:t>
            </a:r>
            <a:r>
              <a:rPr lang="en-US" sz="900" dirty="0" err="1" smtClean="0"/>
              <a:t>Schwadron</a:t>
            </a:r>
            <a:r>
              <a:rPr lang="en-US" sz="900" dirty="0" smtClean="0"/>
              <a:t>, N</a:t>
            </a:r>
            <a:r>
              <a:rPr lang="en-US" sz="900" dirty="0"/>
              <a:t>. A</a:t>
            </a:r>
            <a:r>
              <a:rPr lang="en-US" sz="900" dirty="0" smtClean="0"/>
              <a:t>. (</a:t>
            </a:r>
            <a:r>
              <a:rPr lang="en-US" sz="900" dirty="0"/>
              <a:t>2002), Strongly </a:t>
            </a:r>
            <a:r>
              <a:rPr lang="en-US" sz="900" dirty="0" err="1"/>
              <a:t>underwound</a:t>
            </a:r>
            <a:r>
              <a:rPr lang="en-US" sz="900" dirty="0"/>
              <a:t> magnetic fields in co‐rotating rarefaction regions: Observations </a:t>
            </a:r>
            <a:r>
              <a:rPr lang="en-US" sz="900" dirty="0" smtClean="0"/>
              <a:t>and Implications, </a:t>
            </a:r>
            <a:r>
              <a:rPr lang="en-US" sz="900" dirty="0" err="1" smtClean="0"/>
              <a:t>Geophys</a:t>
            </a:r>
            <a:r>
              <a:rPr lang="en-US" sz="900" dirty="0"/>
              <a:t>. Res. Lett., 29(22), 2066.</a:t>
            </a:r>
          </a:p>
          <a:p>
            <a:r>
              <a:rPr lang="en-US" sz="900" dirty="0" err="1"/>
              <a:t>Schwadron</a:t>
            </a:r>
            <a:r>
              <a:rPr lang="en-US" sz="900" dirty="0"/>
              <a:t>, N. A. (2002), An Explanation for Strongly </a:t>
            </a:r>
            <a:r>
              <a:rPr lang="en-US" sz="900" dirty="0" err="1"/>
              <a:t>Underwound</a:t>
            </a:r>
            <a:r>
              <a:rPr lang="en-US" sz="900" dirty="0"/>
              <a:t> Magnetic Field in Co‐rotating Rarefaction Regions and its Relationship to </a:t>
            </a:r>
            <a:r>
              <a:rPr lang="en-US" sz="900" dirty="0" err="1"/>
              <a:t>Footpoint</a:t>
            </a:r>
            <a:r>
              <a:rPr lang="en-US" sz="900" dirty="0"/>
              <a:t> Motion on the </a:t>
            </a:r>
            <a:r>
              <a:rPr lang="en-US" sz="900" dirty="0" err="1"/>
              <a:t>the</a:t>
            </a:r>
            <a:r>
              <a:rPr lang="en-US" sz="900" dirty="0"/>
              <a:t> Sun, </a:t>
            </a:r>
            <a:r>
              <a:rPr lang="en-US" sz="900" dirty="0" err="1"/>
              <a:t>Geophys</a:t>
            </a:r>
            <a:r>
              <a:rPr lang="en-US" sz="900" dirty="0"/>
              <a:t>. Res. Lett., 29(14</a:t>
            </a:r>
            <a:r>
              <a:rPr lang="en-US" sz="900" dirty="0" smtClean="0"/>
              <a:t>).</a:t>
            </a:r>
            <a:endParaRPr lang="en-US" sz="900" dirty="0"/>
          </a:p>
        </p:txBody>
      </p:sp>
      <p:sp>
        <p:nvSpPr>
          <p:cNvPr id="12" name="TextovéPole 11"/>
          <p:cNvSpPr txBox="1"/>
          <p:nvPr/>
        </p:nvSpPr>
        <p:spPr>
          <a:xfrm>
            <a:off x="8509000" y="4851400"/>
            <a:ext cx="1270000" cy="127000"/>
          </a:xfrm>
          <a:prstGeom prst="rect">
            <a:avLst/>
          </a:prstGeom>
          <a:noFill/>
        </p:spPr>
        <p:txBody>
          <a:bodyPr vert="horz" rtlCol="0">
            <a:spAutoFit/>
          </a:bodyPr>
          <a:lstStyle/>
          <a:p>
            <a:endParaRPr lang="cs-CZ"/>
          </a:p>
        </p:txBody>
      </p:sp>
      <p:sp>
        <p:nvSpPr>
          <p:cNvPr id="16" name="TextovéPole 15"/>
          <p:cNvSpPr txBox="1"/>
          <p:nvPr/>
        </p:nvSpPr>
        <p:spPr>
          <a:xfrm>
            <a:off x="8509000" y="4851400"/>
            <a:ext cx="1270000" cy="127000"/>
          </a:xfrm>
          <a:prstGeom prst="rect">
            <a:avLst/>
          </a:prstGeom>
          <a:noFill/>
        </p:spPr>
        <p:txBody>
          <a:bodyPr vert="horz" rtlCol="0">
            <a:spAutoFit/>
          </a:bodyPr>
          <a:lstStyle/>
          <a:p>
            <a:endParaRPr lang="cs-CZ"/>
          </a:p>
        </p:txBody>
      </p:sp>
      <p:sp>
        <p:nvSpPr>
          <p:cNvPr id="20" name="TextovéPole 19"/>
          <p:cNvSpPr txBox="1"/>
          <p:nvPr/>
        </p:nvSpPr>
        <p:spPr>
          <a:xfrm>
            <a:off x="8509000" y="4851400"/>
            <a:ext cx="1270000" cy="127000"/>
          </a:xfrm>
          <a:prstGeom prst="rect">
            <a:avLst/>
          </a:prstGeom>
          <a:noFill/>
        </p:spPr>
        <p:txBody>
          <a:bodyPr vert="horz" rtlCol="0">
            <a:spAutoFit/>
          </a:bodyPr>
          <a:lstStyle/>
          <a:p>
            <a:endParaRPr lang="cs-CZ"/>
          </a:p>
        </p:txBody>
      </p:sp>
      <p:sp>
        <p:nvSpPr>
          <p:cNvPr id="24" name="TextovéPole 23"/>
          <p:cNvSpPr txBox="1"/>
          <p:nvPr/>
        </p:nvSpPr>
        <p:spPr>
          <a:xfrm>
            <a:off x="8509000" y="4851400"/>
            <a:ext cx="1270000" cy="127000"/>
          </a:xfrm>
          <a:prstGeom prst="rect">
            <a:avLst/>
          </a:prstGeom>
          <a:noFill/>
        </p:spPr>
        <p:txBody>
          <a:bodyPr vert="horz" rtlCol="0">
            <a:spAutoFit/>
          </a:bodyPr>
          <a:lstStyle/>
          <a:p>
            <a:endParaRPr lang="cs-CZ"/>
          </a:p>
        </p:txBody>
      </p:sp>
      <p:sp>
        <p:nvSpPr>
          <p:cNvPr id="28" name="TextovéPole 27"/>
          <p:cNvSpPr txBox="1"/>
          <p:nvPr/>
        </p:nvSpPr>
        <p:spPr>
          <a:xfrm>
            <a:off x="8509000" y="4851400"/>
            <a:ext cx="1270000" cy="127000"/>
          </a:xfrm>
          <a:prstGeom prst="rect">
            <a:avLst/>
          </a:prstGeom>
          <a:noFill/>
        </p:spPr>
        <p:txBody>
          <a:bodyPr vert="horz" rtlCol="0">
            <a:spAutoFit/>
          </a:bodyPr>
          <a:lstStyle/>
          <a:p>
            <a:endParaRPr lang="cs-CZ"/>
          </a:p>
        </p:txBody>
      </p:sp>
      <p:sp>
        <p:nvSpPr>
          <p:cNvPr id="32" name="TextovéPole 31"/>
          <p:cNvSpPr txBox="1"/>
          <p:nvPr/>
        </p:nvSpPr>
        <p:spPr>
          <a:xfrm>
            <a:off x="8509000" y="4851400"/>
            <a:ext cx="1270000" cy="127000"/>
          </a:xfrm>
          <a:prstGeom prst="rect">
            <a:avLst/>
          </a:prstGeom>
          <a:noFill/>
        </p:spPr>
        <p:txBody>
          <a:bodyPr vert="horz" rtlCol="0">
            <a:spAutoFit/>
          </a:bodyPr>
          <a:lstStyle/>
          <a:p>
            <a:endParaRPr lang="cs-CZ"/>
          </a:p>
        </p:txBody>
      </p:sp>
      <p:sp>
        <p:nvSpPr>
          <p:cNvPr id="34"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progressBar"/>
          <p:cNvSpPr/>
          <p:nvPr/>
        </p:nvSpPr>
        <p:spPr>
          <a:xfrm>
            <a:off x="0" y="0"/>
            <a:ext cx="9144000"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TextovéPole 35"/>
          <p:cNvSpPr txBox="1"/>
          <p:nvPr/>
        </p:nvSpPr>
        <p:spPr>
          <a:xfrm>
            <a:off x="8509000" y="4851400"/>
            <a:ext cx="1270000" cy="127000"/>
          </a:xfrm>
          <a:prstGeom prst="rect">
            <a:avLst/>
          </a:prstGeom>
          <a:noFill/>
        </p:spPr>
        <p:txBody>
          <a:bodyPr vert="horz" rtlCol="0">
            <a:spAutoFit/>
          </a:bodyPr>
          <a:lstStyle/>
          <a:p>
            <a:endParaRPr lang="cs-CZ"/>
          </a:p>
        </p:txBody>
      </p:sp>
      <p:sp>
        <p:nvSpPr>
          <p:cNvPr id="37"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22</a:t>
            </a:r>
            <a:endParaRPr lang="cs-CZ" sz="1300" b="1">
              <a:solidFill>
                <a:srgbClr val="FFFFFF"/>
              </a:solidFill>
            </a:endParaRPr>
          </a:p>
        </p:txBody>
      </p:sp>
    </p:spTree>
    <p:extLst>
      <p:ext uri="{BB962C8B-B14F-4D97-AF65-F5344CB8AC3E}">
        <p14:creationId xmlns:p14="http://schemas.microsoft.com/office/powerpoint/2010/main" val="1941398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U:\prezentace\19_Durango\img\AH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120" y="2471083"/>
            <a:ext cx="6192688" cy="255258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9" name="TextovéPole 18"/>
              <p:cNvSpPr txBox="1"/>
              <p:nvPr/>
            </p:nvSpPr>
            <p:spPr>
              <a:xfrm>
                <a:off x="360000" y="900268"/>
                <a:ext cx="4139992" cy="1570815"/>
              </a:xfrm>
              <a:prstGeom prst="rect">
                <a:avLst/>
              </a:prstGeom>
              <a:noFill/>
            </p:spPr>
            <p:txBody>
              <a:bodyPr wrap="square" rtlCol="0">
                <a:spAutoFit/>
              </a:bodyPr>
              <a:lstStyle/>
              <a:p>
                <a:pPr algn="ctr">
                  <a:buClr>
                    <a:schemeClr val="tx1"/>
                  </a:buClr>
                </a:pPr>
                <a:r>
                  <a:rPr lang="en-US" sz="1300" b="1" dirty="0"/>
                  <a:t>s</a:t>
                </a:r>
                <a:r>
                  <a:rPr lang="en-US" sz="1300" b="1" dirty="0" smtClean="0">
                    <a:solidFill>
                      <a:schemeClr val="tx1"/>
                    </a:solidFill>
                  </a:rPr>
                  <a:t>low solar wind </a:t>
                </a:r>
                <a:r>
                  <a:rPr lang="en-US" sz="1300" b="1" dirty="0">
                    <a:solidFill>
                      <a:schemeClr val="tx1"/>
                    </a:solidFill>
                  </a:rPr>
                  <a:t>(</a:t>
                </a:r>
                <a14:m>
                  <m:oMath xmlns:m="http://schemas.openxmlformats.org/officeDocument/2006/math">
                    <m:sSub>
                      <m:sSubPr>
                        <m:ctrlPr>
                          <a:rPr lang="en-US" sz="1300" b="1" i="1">
                            <a:solidFill>
                              <a:schemeClr val="tx1"/>
                            </a:solidFill>
                            <a:latin typeface="Cambria Math"/>
                          </a:rPr>
                        </m:ctrlPr>
                      </m:sSubPr>
                      <m:e>
                        <m:r>
                          <a:rPr lang="en-US" sz="1300" b="1" i="1">
                            <a:solidFill>
                              <a:schemeClr val="tx1"/>
                            </a:solidFill>
                            <a:latin typeface="Cambria Math"/>
                          </a:rPr>
                          <m:t>𝑽</m:t>
                        </m:r>
                      </m:e>
                      <m:sub>
                        <m:r>
                          <a:rPr lang="en-US" sz="1300" b="1" i="1">
                            <a:solidFill>
                              <a:schemeClr val="tx1"/>
                            </a:solidFill>
                            <a:latin typeface="Cambria Math"/>
                          </a:rPr>
                          <m:t>𝒑</m:t>
                        </m:r>
                      </m:sub>
                    </m:sSub>
                    <m:r>
                      <a:rPr lang="en-US" sz="1300" b="1" i="1">
                        <a:solidFill>
                          <a:schemeClr val="tx1"/>
                        </a:solidFill>
                        <a:latin typeface="Cambria Math"/>
                      </a:rPr>
                      <m:t>&lt;</m:t>
                    </m:r>
                    <m:r>
                      <a:rPr lang="en-US" sz="1300" b="1" i="1">
                        <a:solidFill>
                          <a:schemeClr val="tx1"/>
                        </a:solidFill>
                        <a:latin typeface="Cambria Math"/>
                      </a:rPr>
                      <m:t>𝟒𝟎𝟎</m:t>
                    </m:r>
                  </m:oMath>
                </a14:m>
                <a:r>
                  <a:rPr lang="en-US" sz="1300" b="1" dirty="0">
                    <a:solidFill>
                      <a:schemeClr val="tx1"/>
                    </a:solidFill>
                  </a:rPr>
                  <a:t> </a:t>
                </a:r>
                <a:r>
                  <a:rPr lang="en-US" sz="1300" b="1" dirty="0" smtClean="0">
                    <a:solidFill>
                      <a:schemeClr val="tx1"/>
                    </a:solidFill>
                  </a:rPr>
                  <a:t>km/s)</a:t>
                </a:r>
              </a:p>
              <a:p>
                <a:pPr marL="285750" indent="-285750">
                  <a:buClr>
                    <a:schemeClr val="tx1"/>
                  </a:buClr>
                  <a:buFont typeface="Arial" panose="020B0604020202020204" pitchFamily="34" charset="0"/>
                  <a:buChar char="•"/>
                </a:pPr>
                <a:r>
                  <a:rPr lang="en-US" sz="1300" dirty="0" smtClean="0">
                    <a:solidFill>
                      <a:schemeClr val="tx1"/>
                    </a:solidFill>
                  </a:rPr>
                  <a:t>Low </a:t>
                </a:r>
                <a:r>
                  <a:rPr lang="en-US" sz="1300" dirty="0">
                    <a:solidFill>
                      <a:schemeClr val="tx1"/>
                    </a:solidFill>
                  </a:rPr>
                  <a:t>(</a:t>
                </a:r>
                <a14:m>
                  <m:oMath xmlns:m="http://schemas.openxmlformats.org/officeDocument/2006/math">
                    <m:r>
                      <a:rPr lang="en-US" sz="1300" i="1" smtClean="0">
                        <a:solidFill>
                          <a:schemeClr val="tx1"/>
                        </a:solidFill>
                        <a:latin typeface="Cambria Math"/>
                      </a:rPr>
                      <m:t>≈</m:t>
                    </m:r>
                    <m:r>
                      <a:rPr lang="en-US" sz="1300" b="0" i="1" smtClean="0">
                        <a:solidFill>
                          <a:schemeClr val="tx1"/>
                        </a:solidFill>
                        <a:latin typeface="Cambria Math"/>
                      </a:rPr>
                      <m:t>1</m:t>
                    </m:r>
                    <m:r>
                      <a:rPr lang="en-US" sz="1300" b="0" i="1">
                        <a:solidFill>
                          <a:schemeClr val="tx1"/>
                        </a:solidFill>
                        <a:latin typeface="Cambria Math"/>
                      </a:rPr>
                      <m:t>%</m:t>
                    </m:r>
                  </m:oMath>
                </a14:m>
                <a:r>
                  <a:rPr lang="en-US" sz="1300" dirty="0">
                    <a:solidFill>
                      <a:schemeClr val="tx1"/>
                    </a:solidFill>
                  </a:rPr>
                  <a:t>) and highly variable relative </a:t>
                </a:r>
                <a:r>
                  <a:rPr lang="en-US" sz="1300" dirty="0" smtClean="0">
                    <a:solidFill>
                      <a:schemeClr val="tx1"/>
                    </a:solidFill>
                  </a:rPr>
                  <a:t>alpha abundance</a:t>
                </a:r>
                <a:r>
                  <a:rPr lang="en-US" sz="1300" dirty="0"/>
                  <a:t> </a:t>
                </a:r>
                <a14:m>
                  <m:oMath xmlns:m="http://schemas.openxmlformats.org/officeDocument/2006/math">
                    <m:f>
                      <m:fPr>
                        <m:ctrlPr>
                          <a:rPr lang="en-US" sz="1300" i="1" smtClean="0">
                            <a:solidFill>
                              <a:schemeClr val="tx1"/>
                            </a:solidFill>
                            <a:latin typeface="Cambria Math"/>
                          </a:rPr>
                        </m:ctrlPr>
                      </m:fPr>
                      <m:num>
                        <m:sSub>
                          <m:sSubPr>
                            <m:ctrlPr>
                              <a:rPr lang="en-US" sz="1300" b="0" i="1" smtClean="0">
                                <a:solidFill>
                                  <a:schemeClr val="tx1"/>
                                </a:solidFill>
                                <a:latin typeface="Cambria Math"/>
                              </a:rPr>
                            </m:ctrlPr>
                          </m:sSubPr>
                          <m:e>
                            <m:r>
                              <a:rPr lang="en-US" sz="1300" b="0" i="1" smtClean="0">
                                <a:solidFill>
                                  <a:schemeClr val="tx1"/>
                                </a:solidFill>
                                <a:latin typeface="Cambria Math"/>
                              </a:rPr>
                              <m:t>𝑛</m:t>
                            </m:r>
                          </m:e>
                          <m:sub>
                            <m:r>
                              <a:rPr lang="en-US" sz="1300" b="0" i="1" smtClean="0">
                                <a:solidFill>
                                  <a:schemeClr val="tx1"/>
                                </a:solidFill>
                                <a:latin typeface="Cambria Math"/>
                              </a:rPr>
                              <m:t>𝛼</m:t>
                            </m:r>
                          </m:sub>
                        </m:sSub>
                      </m:num>
                      <m:den>
                        <m:sSub>
                          <m:sSubPr>
                            <m:ctrlPr>
                              <a:rPr lang="en-US" sz="1300" b="0" i="1" smtClean="0">
                                <a:solidFill>
                                  <a:schemeClr val="tx1"/>
                                </a:solidFill>
                                <a:latin typeface="Cambria Math"/>
                              </a:rPr>
                            </m:ctrlPr>
                          </m:sSubPr>
                          <m:e>
                            <m:r>
                              <a:rPr lang="en-US" sz="1300" b="0" i="1" smtClean="0">
                                <a:solidFill>
                                  <a:schemeClr val="tx1"/>
                                </a:solidFill>
                                <a:latin typeface="Cambria Math"/>
                              </a:rPr>
                              <m:t>𝑛</m:t>
                            </m:r>
                          </m:e>
                          <m:sub>
                            <m:r>
                              <a:rPr lang="en-US" sz="1300" b="0" i="1" smtClean="0">
                                <a:solidFill>
                                  <a:schemeClr val="tx1"/>
                                </a:solidFill>
                                <a:latin typeface="Cambria Math"/>
                              </a:rPr>
                              <m:t>𝑝</m:t>
                            </m:r>
                          </m:sub>
                        </m:sSub>
                      </m:den>
                    </m:f>
                  </m:oMath>
                </a14:m>
                <a:endParaRPr lang="en-US" sz="1300" dirty="0" smtClean="0">
                  <a:solidFill>
                    <a:schemeClr val="tx1"/>
                  </a:solidFill>
                </a:endParaRPr>
              </a:p>
              <a:p>
                <a:pPr marL="285750" indent="-285750">
                  <a:buClr>
                    <a:schemeClr val="tx1"/>
                  </a:buClr>
                  <a:buFont typeface="Arial" panose="020B0604020202020204" pitchFamily="34" charset="0"/>
                  <a:buChar char="•"/>
                </a:pPr>
                <a:r>
                  <a:rPr lang="en-US" sz="1300" dirty="0" smtClean="0">
                    <a:solidFill>
                      <a:schemeClr val="tx1"/>
                    </a:solidFill>
                  </a:rPr>
                  <a:t>Alpha-proton relative drift, </a:t>
                </a:r>
                <a14:m>
                  <m:oMath xmlns:m="http://schemas.openxmlformats.org/officeDocument/2006/math">
                    <m:sSub>
                      <m:sSubPr>
                        <m:ctrlPr>
                          <a:rPr lang="en-US" sz="1300" i="1" smtClean="0">
                            <a:solidFill>
                              <a:schemeClr val="tx1"/>
                            </a:solidFill>
                            <a:latin typeface="Cambria Math"/>
                          </a:rPr>
                        </m:ctrlPr>
                      </m:sSubPr>
                      <m:e>
                        <m:r>
                          <a:rPr lang="en-US" sz="1300" b="1" i="1" smtClean="0">
                            <a:solidFill>
                              <a:schemeClr val="tx1"/>
                            </a:solidFill>
                            <a:latin typeface="Cambria Math"/>
                          </a:rPr>
                          <m:t>𝒗</m:t>
                        </m:r>
                      </m:e>
                      <m:sub>
                        <m:r>
                          <a:rPr lang="en-US" sz="1300" b="0" i="1" smtClean="0">
                            <a:solidFill>
                              <a:schemeClr val="tx1"/>
                            </a:solidFill>
                            <a:latin typeface="Cambria Math"/>
                          </a:rPr>
                          <m:t>𝛼</m:t>
                        </m:r>
                        <m:r>
                          <a:rPr lang="en-US" sz="1300" b="0" i="1" smtClean="0">
                            <a:solidFill>
                              <a:schemeClr val="tx1"/>
                            </a:solidFill>
                            <a:latin typeface="Cambria Math"/>
                          </a:rPr>
                          <m:t>𝑝</m:t>
                        </m:r>
                      </m:sub>
                    </m:sSub>
                  </m:oMath>
                </a14:m>
                <a:r>
                  <a:rPr lang="en-US" sz="1300" dirty="0" smtClean="0">
                    <a:solidFill>
                      <a:schemeClr val="tx1"/>
                    </a:solidFill>
                  </a:rPr>
                  <a:t> is close to 0 and protons move a bit faster than alphas</a:t>
                </a:r>
              </a:p>
              <a:p>
                <a:pPr marL="285750" indent="-285750">
                  <a:buClr>
                    <a:schemeClr val="tx1"/>
                  </a:buClr>
                  <a:buFont typeface="Arial" panose="020B0604020202020204" pitchFamily="34" charset="0"/>
                  <a:buChar char="•"/>
                </a:pPr>
                <a:r>
                  <a:rPr lang="en-US" sz="1300" dirty="0" smtClean="0">
                    <a:solidFill>
                      <a:schemeClr val="tx1"/>
                    </a:solidFill>
                  </a:rPr>
                  <a:t>Temperatures of both ion species are balanced</a:t>
                </a:r>
                <a:r>
                  <a:rPr lang="en-US" sz="1300" dirty="0"/>
                  <a:t>, </a:t>
                </a:r>
                <a14:m>
                  <m:oMath xmlns:m="http://schemas.openxmlformats.org/officeDocument/2006/math">
                    <m:f>
                      <m:fPr>
                        <m:ctrlPr>
                          <a:rPr lang="en-US" sz="1300" i="1">
                            <a:latin typeface="Cambria Math"/>
                          </a:rPr>
                        </m:ctrlPr>
                      </m:fPr>
                      <m:num>
                        <m:sSub>
                          <m:sSubPr>
                            <m:ctrlPr>
                              <a:rPr lang="en-US" sz="1300" i="1">
                                <a:latin typeface="Cambria Math"/>
                              </a:rPr>
                            </m:ctrlPr>
                          </m:sSubPr>
                          <m:e>
                            <m:r>
                              <a:rPr lang="en-US" sz="1300" i="1">
                                <a:latin typeface="Cambria Math"/>
                              </a:rPr>
                              <m:t>𝑇</m:t>
                            </m:r>
                          </m:e>
                          <m:sub>
                            <m:r>
                              <a:rPr lang="en-US" sz="1300" i="1">
                                <a:latin typeface="Cambria Math"/>
                              </a:rPr>
                              <m:t>𝛼</m:t>
                            </m:r>
                          </m:sub>
                        </m:sSub>
                      </m:num>
                      <m:den>
                        <m:sSub>
                          <m:sSubPr>
                            <m:ctrlPr>
                              <a:rPr lang="en-US" sz="1300" i="1">
                                <a:latin typeface="Cambria Math"/>
                              </a:rPr>
                            </m:ctrlPr>
                          </m:sSubPr>
                          <m:e>
                            <m:r>
                              <a:rPr lang="en-US" sz="1300" i="1">
                                <a:latin typeface="Cambria Math"/>
                              </a:rPr>
                              <m:t>𝑇</m:t>
                            </m:r>
                          </m:e>
                          <m:sub>
                            <m:r>
                              <a:rPr lang="en-US" sz="1300" i="1">
                                <a:latin typeface="Cambria Math"/>
                              </a:rPr>
                              <m:t>𝑝</m:t>
                            </m:r>
                          </m:sub>
                        </m:sSub>
                      </m:den>
                    </m:f>
                    <m:r>
                      <a:rPr lang="en-US" sz="1300" i="1">
                        <a:latin typeface="Cambria Math"/>
                      </a:rPr>
                      <m:t>≈</m:t>
                    </m:r>
                    <m:r>
                      <a:rPr lang="en-US" sz="1300" b="0" i="1" smtClean="0">
                        <a:latin typeface="Cambria Math"/>
                      </a:rPr>
                      <m:t>1</m:t>
                    </m:r>
                  </m:oMath>
                </a14:m>
                <a:endParaRPr lang="en-US" sz="1300" dirty="0"/>
              </a:p>
            </p:txBody>
          </p:sp>
        </mc:Choice>
        <mc:Fallback xmlns="">
          <p:sp>
            <p:nvSpPr>
              <p:cNvPr id="19" name="TextovéPole 18"/>
              <p:cNvSpPr txBox="1">
                <a:spLocks noRot="1" noChangeAspect="1" noMove="1" noResize="1" noEditPoints="1" noAdjustHandles="1" noChangeArrowheads="1" noChangeShapeType="1" noTextEdit="1"/>
              </p:cNvSpPr>
              <p:nvPr/>
            </p:nvSpPr>
            <p:spPr>
              <a:xfrm>
                <a:off x="360000" y="900268"/>
                <a:ext cx="4139992" cy="1570815"/>
              </a:xfrm>
              <a:prstGeom prst="rect">
                <a:avLst/>
              </a:prstGeom>
              <a:blipFill rotWithShape="1">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Obdélník 19"/>
              <p:cNvSpPr/>
              <p:nvPr/>
            </p:nvSpPr>
            <p:spPr>
              <a:xfrm>
                <a:off x="4644009" y="918157"/>
                <a:ext cx="4139992" cy="1552926"/>
              </a:xfrm>
              <a:prstGeom prst="rect">
                <a:avLst/>
              </a:prstGeom>
            </p:spPr>
            <p:txBody>
              <a:bodyPr wrap="square">
                <a:spAutoFit/>
              </a:bodyPr>
              <a:lstStyle/>
              <a:p>
                <a:pPr algn="ctr">
                  <a:buClr>
                    <a:schemeClr val="accent1"/>
                  </a:buClr>
                </a:pPr>
                <a:r>
                  <a:rPr lang="en-US" sz="1300" b="1" dirty="0"/>
                  <a:t>f</a:t>
                </a:r>
                <a:r>
                  <a:rPr lang="en-US" sz="1300" b="1" dirty="0" smtClean="0">
                    <a:solidFill>
                      <a:schemeClr val="tx1"/>
                    </a:solidFill>
                  </a:rPr>
                  <a:t>ast solar wind </a:t>
                </a:r>
                <a:r>
                  <a:rPr lang="en-US" sz="1300" b="1" dirty="0">
                    <a:solidFill>
                      <a:schemeClr val="tx1"/>
                    </a:solidFill>
                  </a:rPr>
                  <a:t>(</a:t>
                </a:r>
                <a14:m>
                  <m:oMath xmlns:m="http://schemas.openxmlformats.org/officeDocument/2006/math">
                    <m:sSub>
                      <m:sSubPr>
                        <m:ctrlPr>
                          <a:rPr lang="en-US" sz="1300" b="1" i="1">
                            <a:solidFill>
                              <a:schemeClr val="tx1"/>
                            </a:solidFill>
                            <a:latin typeface="Cambria Math"/>
                          </a:rPr>
                        </m:ctrlPr>
                      </m:sSubPr>
                      <m:e>
                        <m:r>
                          <a:rPr lang="en-US" sz="1300" b="1" i="1">
                            <a:solidFill>
                              <a:schemeClr val="tx1"/>
                            </a:solidFill>
                            <a:latin typeface="Cambria Math"/>
                          </a:rPr>
                          <m:t>𝑽</m:t>
                        </m:r>
                      </m:e>
                      <m:sub>
                        <m:r>
                          <a:rPr lang="en-US" sz="1300" b="1" i="1">
                            <a:solidFill>
                              <a:schemeClr val="tx1"/>
                            </a:solidFill>
                            <a:latin typeface="Cambria Math"/>
                          </a:rPr>
                          <m:t>𝒑</m:t>
                        </m:r>
                      </m:sub>
                    </m:sSub>
                    <m:r>
                      <a:rPr lang="en-US" sz="1300" b="1" i="1" smtClean="0">
                        <a:solidFill>
                          <a:schemeClr val="tx1"/>
                        </a:solidFill>
                        <a:latin typeface="Cambria Math"/>
                      </a:rPr>
                      <m:t>&gt;</m:t>
                    </m:r>
                    <m:r>
                      <a:rPr lang="en-US" sz="1300" b="1" i="1" smtClean="0">
                        <a:solidFill>
                          <a:schemeClr val="tx1"/>
                        </a:solidFill>
                        <a:latin typeface="Cambria Math"/>
                      </a:rPr>
                      <m:t>𝟓𝟎𝟎</m:t>
                    </m:r>
                  </m:oMath>
                </a14:m>
                <a:r>
                  <a:rPr lang="en-US" sz="1300" b="1" dirty="0">
                    <a:solidFill>
                      <a:schemeClr val="tx1"/>
                    </a:solidFill>
                  </a:rPr>
                  <a:t> </a:t>
                </a:r>
                <a:r>
                  <a:rPr lang="en-US" sz="1300" b="1" dirty="0" smtClean="0">
                    <a:solidFill>
                      <a:schemeClr val="tx1"/>
                    </a:solidFill>
                  </a:rPr>
                  <a:t>km/s)</a:t>
                </a:r>
              </a:p>
              <a:p>
                <a:pPr marL="285750" indent="-285750">
                  <a:buClr>
                    <a:schemeClr val="tx1"/>
                  </a:buClr>
                  <a:buFont typeface="Arial" panose="020B0604020202020204" pitchFamily="34" charset="0"/>
                  <a:buChar char="•"/>
                </a:pPr>
                <a:r>
                  <a:rPr lang="en-US" sz="1300" dirty="0" smtClean="0">
                    <a:solidFill>
                      <a:schemeClr val="tx1"/>
                    </a:solidFill>
                  </a:rPr>
                  <a:t>Higher r</a:t>
                </a:r>
                <a:r>
                  <a:rPr lang="en-US" sz="1300" dirty="0" smtClean="0"/>
                  <a:t>elative </a:t>
                </a:r>
                <a:r>
                  <a:rPr lang="en-US" sz="1300" dirty="0"/>
                  <a:t>alpha abundance </a:t>
                </a:r>
                <a14:m>
                  <m:oMath xmlns:m="http://schemas.openxmlformats.org/officeDocument/2006/math">
                    <m:f>
                      <m:fPr>
                        <m:ctrlPr>
                          <a:rPr lang="en-US" sz="1300" i="1">
                            <a:latin typeface="Cambria Math"/>
                          </a:rPr>
                        </m:ctrlPr>
                      </m:fPr>
                      <m:num>
                        <m:sSub>
                          <m:sSubPr>
                            <m:ctrlPr>
                              <a:rPr lang="en-US" sz="1300" i="1">
                                <a:latin typeface="Cambria Math"/>
                              </a:rPr>
                            </m:ctrlPr>
                          </m:sSubPr>
                          <m:e>
                            <m:r>
                              <a:rPr lang="en-US" sz="1300" i="1">
                                <a:latin typeface="Cambria Math"/>
                              </a:rPr>
                              <m:t>𝑛</m:t>
                            </m:r>
                          </m:e>
                          <m:sub>
                            <m:r>
                              <a:rPr lang="en-US" sz="1300" i="1">
                                <a:latin typeface="Cambria Math"/>
                              </a:rPr>
                              <m:t>𝛼</m:t>
                            </m:r>
                          </m:sub>
                        </m:sSub>
                      </m:num>
                      <m:den>
                        <m:sSub>
                          <m:sSubPr>
                            <m:ctrlPr>
                              <a:rPr lang="en-US" sz="1300" i="1">
                                <a:latin typeface="Cambria Math"/>
                              </a:rPr>
                            </m:ctrlPr>
                          </m:sSubPr>
                          <m:e>
                            <m:r>
                              <a:rPr lang="en-US" sz="1300" i="1">
                                <a:latin typeface="Cambria Math"/>
                              </a:rPr>
                              <m:t>𝑛</m:t>
                            </m:r>
                          </m:e>
                          <m:sub>
                            <m:r>
                              <a:rPr lang="en-US" sz="1300" i="1">
                                <a:latin typeface="Cambria Math"/>
                              </a:rPr>
                              <m:t>𝑝</m:t>
                            </m:r>
                          </m:sub>
                        </m:sSub>
                      </m:den>
                    </m:f>
                  </m:oMath>
                </a14:m>
                <a:r>
                  <a:rPr lang="en-US" sz="1300" dirty="0" smtClean="0"/>
                  <a:t> </a:t>
                </a:r>
                <a:r>
                  <a:rPr lang="en-US" sz="1300" dirty="0"/>
                  <a:t>(</a:t>
                </a:r>
                <a14:m>
                  <m:oMath xmlns:m="http://schemas.openxmlformats.org/officeDocument/2006/math">
                    <m:r>
                      <a:rPr lang="en-US" sz="1300" i="1">
                        <a:latin typeface="Cambria Math"/>
                      </a:rPr>
                      <m:t>≈</m:t>
                    </m:r>
                    <m:r>
                      <a:rPr lang="en-US" sz="1300" b="0" i="1" smtClean="0">
                        <a:latin typeface="Cambria Math"/>
                      </a:rPr>
                      <m:t>4</m:t>
                    </m:r>
                    <m:r>
                      <a:rPr lang="en-US" sz="1300" i="1">
                        <a:latin typeface="Cambria Math"/>
                      </a:rPr>
                      <m:t>%</m:t>
                    </m:r>
                  </m:oMath>
                </a14:m>
                <a:r>
                  <a:rPr lang="en-US" sz="1300" dirty="0"/>
                  <a:t>) </a:t>
                </a:r>
                <a:endParaRPr lang="en-US" sz="1300" dirty="0" smtClean="0">
                  <a:solidFill>
                    <a:schemeClr val="tx1"/>
                  </a:solidFill>
                </a:endParaRPr>
              </a:p>
              <a:p>
                <a:pPr marL="285750" indent="-285750">
                  <a:buClr>
                    <a:schemeClr val="tx1"/>
                  </a:buClr>
                  <a:buFont typeface="Arial" panose="020B0604020202020204" pitchFamily="34" charset="0"/>
                  <a:buChar char="•"/>
                </a:pPr>
                <a:r>
                  <a:rPr lang="en-US" sz="1300" dirty="0" smtClean="0">
                    <a:solidFill>
                      <a:schemeClr val="tx1"/>
                    </a:solidFill>
                  </a:rPr>
                  <a:t>Significant</a:t>
                </a:r>
                <a:r>
                  <a:rPr lang="en-US" sz="1300" dirty="0">
                    <a:solidFill>
                      <a:schemeClr val="tx1"/>
                    </a:solidFill>
                  </a:rPr>
                  <a:t> </a:t>
                </a:r>
                <a:r>
                  <a:rPr lang="en-US" sz="1300" dirty="0" smtClean="0">
                    <a:solidFill>
                      <a:schemeClr val="tx1"/>
                    </a:solidFill>
                  </a:rPr>
                  <a:t>alpha-proton relative drift, alphas are faster than protons</a:t>
                </a:r>
                <a:endParaRPr lang="en-US" sz="1300" dirty="0">
                  <a:solidFill>
                    <a:schemeClr val="tx1"/>
                  </a:solidFill>
                </a:endParaRPr>
              </a:p>
              <a:p>
                <a:pPr marL="285750" indent="-285750">
                  <a:buClr>
                    <a:schemeClr val="tx1"/>
                  </a:buClr>
                  <a:buFont typeface="Arial" panose="020B0604020202020204" pitchFamily="34" charset="0"/>
                  <a:buChar char="•"/>
                </a:pPr>
                <a:r>
                  <a:rPr lang="en-US" sz="1300" dirty="0" smtClean="0">
                    <a:solidFill>
                      <a:schemeClr val="tx1"/>
                    </a:solidFill>
                  </a:rPr>
                  <a:t>Alphas typically have larger temperatures than protons, </a:t>
                </a:r>
                <a14:m>
                  <m:oMath xmlns:m="http://schemas.openxmlformats.org/officeDocument/2006/math">
                    <m:f>
                      <m:fPr>
                        <m:ctrlPr>
                          <a:rPr lang="en-US" sz="1300" i="1">
                            <a:solidFill>
                              <a:schemeClr val="tx1"/>
                            </a:solidFill>
                            <a:latin typeface="Cambria Math"/>
                          </a:rPr>
                        </m:ctrlPr>
                      </m:fPr>
                      <m:num>
                        <m:sSub>
                          <m:sSubPr>
                            <m:ctrlPr>
                              <a:rPr lang="en-US" sz="1300" i="1">
                                <a:solidFill>
                                  <a:schemeClr val="tx1"/>
                                </a:solidFill>
                                <a:latin typeface="Cambria Math"/>
                              </a:rPr>
                            </m:ctrlPr>
                          </m:sSubPr>
                          <m:e>
                            <m:r>
                              <a:rPr lang="en-US" sz="1300" b="0" i="1">
                                <a:solidFill>
                                  <a:schemeClr val="tx1"/>
                                </a:solidFill>
                                <a:latin typeface="Cambria Math"/>
                              </a:rPr>
                              <m:t>𝑇</m:t>
                            </m:r>
                          </m:e>
                          <m:sub>
                            <m:r>
                              <a:rPr lang="en-US" sz="1300" b="0" i="1">
                                <a:solidFill>
                                  <a:schemeClr val="tx1"/>
                                </a:solidFill>
                                <a:latin typeface="Cambria Math"/>
                              </a:rPr>
                              <m:t>𝛼</m:t>
                            </m:r>
                          </m:sub>
                        </m:sSub>
                      </m:num>
                      <m:den>
                        <m:sSub>
                          <m:sSubPr>
                            <m:ctrlPr>
                              <a:rPr lang="en-US" sz="1300" i="1">
                                <a:solidFill>
                                  <a:schemeClr val="tx1"/>
                                </a:solidFill>
                                <a:latin typeface="Cambria Math"/>
                              </a:rPr>
                            </m:ctrlPr>
                          </m:sSubPr>
                          <m:e>
                            <m:r>
                              <a:rPr lang="en-US" sz="1300" b="0" i="1">
                                <a:solidFill>
                                  <a:schemeClr val="tx1"/>
                                </a:solidFill>
                                <a:latin typeface="Cambria Math"/>
                              </a:rPr>
                              <m:t>𝑇</m:t>
                            </m:r>
                          </m:e>
                          <m:sub>
                            <m:r>
                              <a:rPr lang="en-US" sz="1300" b="0" i="1">
                                <a:solidFill>
                                  <a:schemeClr val="tx1"/>
                                </a:solidFill>
                                <a:latin typeface="Cambria Math"/>
                              </a:rPr>
                              <m:t>𝑝</m:t>
                            </m:r>
                          </m:sub>
                        </m:sSub>
                      </m:den>
                    </m:f>
                    <m:r>
                      <a:rPr lang="en-US" sz="1300" b="0" i="1" smtClean="0">
                        <a:solidFill>
                          <a:schemeClr val="tx1"/>
                        </a:solidFill>
                        <a:latin typeface="Cambria Math"/>
                      </a:rPr>
                      <m:t>≈4</m:t>
                    </m:r>
                  </m:oMath>
                </a14:m>
                <a:endParaRPr lang="en-US" sz="1300" dirty="0">
                  <a:solidFill>
                    <a:schemeClr val="tx1"/>
                  </a:solidFill>
                </a:endParaRPr>
              </a:p>
            </p:txBody>
          </p:sp>
        </mc:Choice>
        <mc:Fallback xmlns="">
          <p:sp>
            <p:nvSpPr>
              <p:cNvPr id="20" name="Obdélník 19"/>
              <p:cNvSpPr>
                <a:spLocks noRot="1" noChangeAspect="1" noMove="1" noResize="1" noEditPoints="1" noAdjustHandles="1" noChangeArrowheads="1" noChangeShapeType="1" noTextEdit="1"/>
              </p:cNvSpPr>
              <p:nvPr/>
            </p:nvSpPr>
            <p:spPr>
              <a:xfrm>
                <a:off x="4644009" y="918157"/>
                <a:ext cx="4139992" cy="1552926"/>
              </a:xfrm>
              <a:prstGeom prst="rect">
                <a:avLst/>
              </a:prstGeom>
              <a:blipFill rotWithShape="1">
                <a:blip r:embed="rId4"/>
                <a:stretch>
                  <a:fillRect l="-147"/>
                </a:stretch>
              </a:blipFill>
            </p:spPr>
            <p:txBody>
              <a:bodyPr/>
              <a:lstStyle/>
              <a:p>
                <a:r>
                  <a:rPr lang="cs-CZ">
                    <a:noFill/>
                  </a:rPr>
                  <a:t> </a:t>
                </a:r>
              </a:p>
            </p:txBody>
          </p:sp>
        </mc:Fallback>
      </mc:AlternateContent>
      <p:sp>
        <p:nvSpPr>
          <p:cNvPr id="21" name="TextovéPole 20"/>
          <p:cNvSpPr txBox="1"/>
          <p:nvPr/>
        </p:nvSpPr>
        <p:spPr>
          <a:xfrm>
            <a:off x="7667808" y="3219822"/>
            <a:ext cx="1224136" cy="692483"/>
          </a:xfrm>
          <a:prstGeom prst="rect">
            <a:avLst/>
          </a:prstGeom>
          <a:noFill/>
        </p:spPr>
        <p:txBody>
          <a:bodyPr wrap="square" lIns="91426" tIns="45713" rIns="91426" bIns="45713" rtlCol="0">
            <a:spAutoFit/>
          </a:bodyPr>
          <a:lstStyle/>
          <a:p>
            <a:pPr algn="ctr"/>
            <a:r>
              <a:rPr lang="en-US" sz="1300" b="1" dirty="0">
                <a:solidFill>
                  <a:srgbClr val="0000FF"/>
                </a:solidFill>
                <a:cs typeface="Calibri" panose="020F0502020204030204" pitchFamily="34" charset="0"/>
              </a:rPr>
              <a:t>c</a:t>
            </a:r>
            <a:r>
              <a:rPr lang="en-US" sz="1300" b="1" dirty="0" smtClean="0">
                <a:solidFill>
                  <a:srgbClr val="0000FF"/>
                </a:solidFill>
                <a:cs typeface="Calibri" panose="020F0502020204030204" pitchFamily="34" charset="0"/>
              </a:rPr>
              <a:t>oronal hol</a:t>
            </a:r>
            <a:r>
              <a:rPr lang="en-US" sz="1300" b="1" dirty="0">
                <a:solidFill>
                  <a:srgbClr val="0000FF"/>
                </a:solidFill>
                <a:cs typeface="Calibri" panose="020F0502020204030204" pitchFamily="34" charset="0"/>
              </a:rPr>
              <a:t>e</a:t>
            </a:r>
            <a:endParaRPr lang="cs-CZ" sz="1300" b="1" dirty="0" smtClean="0">
              <a:solidFill>
                <a:srgbClr val="0000FF"/>
              </a:solidFill>
              <a:cs typeface="Calibri" panose="020F0502020204030204" pitchFamily="34" charset="0"/>
            </a:endParaRPr>
          </a:p>
          <a:p>
            <a:pPr algn="ctr"/>
            <a:r>
              <a:rPr lang="en-US" sz="1300" b="1" dirty="0" smtClean="0">
                <a:solidFill>
                  <a:srgbClr val="FF0000"/>
                </a:solidFill>
                <a:cs typeface="Calibri" panose="020F0502020204030204" pitchFamily="34" charset="0"/>
              </a:rPr>
              <a:t>active regio</a:t>
            </a:r>
            <a:r>
              <a:rPr lang="en-US" sz="1300" b="1" dirty="0">
                <a:solidFill>
                  <a:srgbClr val="FF0000"/>
                </a:solidFill>
                <a:cs typeface="Calibri" panose="020F0502020204030204" pitchFamily="34" charset="0"/>
              </a:rPr>
              <a:t>n</a:t>
            </a:r>
            <a:endParaRPr lang="cs-CZ" sz="1300" b="1" dirty="0" smtClean="0">
              <a:solidFill>
                <a:srgbClr val="FF0000"/>
              </a:solidFill>
              <a:cs typeface="Calibri" panose="020F0502020204030204" pitchFamily="34" charset="0"/>
            </a:endParaRPr>
          </a:p>
          <a:p>
            <a:pPr algn="ctr"/>
            <a:r>
              <a:rPr lang="en-US" sz="1300" b="1" dirty="0" smtClean="0">
                <a:solidFill>
                  <a:srgbClr val="00FF00"/>
                </a:solidFill>
                <a:cs typeface="Calibri" panose="020F0502020204030204" pitchFamily="34" charset="0"/>
              </a:rPr>
              <a:t>quiet Sun</a:t>
            </a:r>
            <a:endParaRPr lang="cs-CZ" sz="1300" b="1" dirty="0">
              <a:solidFill>
                <a:srgbClr val="00FF00"/>
              </a:solidFill>
              <a:cs typeface="Calibri" panose="020F0502020204030204" pitchFamily="34" charset="0"/>
            </a:endParaRPr>
          </a:p>
        </p:txBody>
      </p:sp>
      <p:sp>
        <p:nvSpPr>
          <p:cNvPr id="22" name="TextovéPole 21"/>
          <p:cNvSpPr txBox="1"/>
          <p:nvPr/>
        </p:nvSpPr>
        <p:spPr>
          <a:xfrm>
            <a:off x="2699256" y="4900564"/>
            <a:ext cx="3744416" cy="246207"/>
          </a:xfrm>
          <a:prstGeom prst="rect">
            <a:avLst/>
          </a:prstGeom>
          <a:noFill/>
        </p:spPr>
        <p:txBody>
          <a:bodyPr wrap="square" lIns="91426" tIns="45713" rIns="91426" bIns="45713" rtlCol="0">
            <a:spAutoFit/>
          </a:bodyPr>
          <a:lstStyle/>
          <a:p>
            <a:pPr algn="ctr"/>
            <a:r>
              <a:rPr lang="en-US" sz="1000" b="1" dirty="0" smtClean="0">
                <a:cs typeface="Calibri" panose="020F0502020204030204" pitchFamily="34" charset="0"/>
              </a:rPr>
              <a:t>(Fu, 2018)</a:t>
            </a:r>
            <a:endParaRPr lang="cs-CZ" sz="1000" b="1" dirty="0">
              <a:cs typeface="Calibri" panose="020F0502020204030204" pitchFamily="34" charset="0"/>
            </a:endParaRPr>
          </a:p>
        </p:txBody>
      </p:sp>
      <p:sp>
        <p:nvSpPr>
          <p:cNvPr id="11" name="TextovéPole 10"/>
          <p:cNvSpPr txBox="1"/>
          <p:nvPr/>
        </p:nvSpPr>
        <p:spPr>
          <a:xfrm>
            <a:off x="360000" y="121334"/>
            <a:ext cx="7884408" cy="400095"/>
          </a:xfrm>
          <a:prstGeom prst="rect">
            <a:avLst/>
          </a:prstGeom>
          <a:noFill/>
        </p:spPr>
        <p:txBody>
          <a:bodyPr wrap="square" lIns="91426" tIns="45713" rIns="91426" bIns="45713" rtlCol="0">
            <a:spAutoFit/>
          </a:bodyPr>
          <a:lstStyle/>
          <a:p>
            <a:r>
              <a:rPr lang="en-US" sz="2000" b="1" dirty="0">
                <a:solidFill>
                  <a:schemeClr val="tx2"/>
                </a:solidFill>
                <a:cs typeface="Calibri" panose="020F0502020204030204" pitchFamily="34" charset="0"/>
              </a:rPr>
              <a:t>Properties of alpha particles in the pristine solar wind</a:t>
            </a:r>
            <a:endParaRPr lang="cs-CZ" sz="2000" b="1" dirty="0">
              <a:solidFill>
                <a:schemeClr val="tx2"/>
              </a:solidFill>
              <a:cs typeface="Calibri" panose="020F0502020204030204" pitchFamily="34" charset="0"/>
            </a:endParaRPr>
          </a:p>
        </p:txBody>
      </p:sp>
      <p:cxnSp>
        <p:nvCxnSpPr>
          <p:cNvPr id="12" name="Přímá spojnice 11"/>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17" name="Ovál 16"/>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sp>
        <p:nvSpPr>
          <p:cNvPr id="2" name="Obdélník 1"/>
          <p:cNvSpPr/>
          <p:nvPr/>
        </p:nvSpPr>
        <p:spPr>
          <a:xfrm>
            <a:off x="360000" y="625356"/>
            <a:ext cx="8422928" cy="292388"/>
          </a:xfrm>
          <a:prstGeom prst="rect">
            <a:avLst/>
          </a:prstGeom>
        </p:spPr>
        <p:txBody>
          <a:bodyPr wrap="square">
            <a:spAutoFit/>
          </a:bodyPr>
          <a:lstStyle/>
          <a:p>
            <a:pPr algn="ctr"/>
            <a:r>
              <a:rPr lang="en-US" sz="1300" dirty="0"/>
              <a:t>Properties of alpha particles usually serve as one of the solar wind source </a:t>
            </a:r>
            <a:r>
              <a:rPr lang="en-US" sz="1300" dirty="0" smtClean="0"/>
              <a:t>identifiers: </a:t>
            </a:r>
            <a:endParaRPr lang="cs-CZ" sz="1300" dirty="0"/>
          </a:p>
        </p:txBody>
      </p:sp>
      <p:sp>
        <p:nvSpPr>
          <p:cNvPr id="39"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0" name="progressBar"/>
          <p:cNvSpPr/>
          <p:nvPr/>
        </p:nvSpPr>
        <p:spPr>
          <a:xfrm>
            <a:off x="0" y="0"/>
            <a:ext cx="831273"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2</a:t>
            </a:r>
            <a:endParaRPr lang="cs-CZ" sz="1300" b="1">
              <a:solidFill>
                <a:srgbClr val="FFFFFF"/>
              </a:solidFill>
            </a:endParaRPr>
          </a:p>
        </p:txBody>
      </p:sp>
    </p:spTree>
    <p:extLst>
      <p:ext uri="{BB962C8B-B14F-4D97-AF65-F5344CB8AC3E}">
        <p14:creationId xmlns:p14="http://schemas.microsoft.com/office/powerpoint/2010/main" val="3248502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ovéPole 15"/>
          <p:cNvSpPr txBox="1"/>
          <p:nvPr/>
        </p:nvSpPr>
        <p:spPr>
          <a:xfrm>
            <a:off x="4211960" y="851899"/>
            <a:ext cx="4570968" cy="3693305"/>
          </a:xfrm>
          <a:prstGeom prst="rect">
            <a:avLst/>
          </a:prstGeom>
          <a:noFill/>
        </p:spPr>
        <p:txBody>
          <a:bodyPr wrap="square" lIns="91426" tIns="45713" rIns="91426" bIns="45713" rtlCol="0">
            <a:spAutoFit/>
          </a:bodyPr>
          <a:lstStyle/>
          <a:p>
            <a:pPr marL="285707" indent="-285707">
              <a:buFont typeface="Arial" panose="020B0604020202020204" pitchFamily="34" charset="0"/>
              <a:buChar char="•"/>
            </a:pPr>
            <a:r>
              <a:rPr lang="en-US" sz="1300" dirty="0"/>
              <a:t>When the high-speed stream outruns the slow solar wind, the region of </a:t>
            </a:r>
            <a:r>
              <a:rPr lang="en-US" sz="1300" dirty="0" err="1"/>
              <a:t>rarefacted</a:t>
            </a:r>
            <a:r>
              <a:rPr lang="en-US" sz="1300" dirty="0"/>
              <a:t> solar wind is formed</a:t>
            </a:r>
          </a:p>
          <a:p>
            <a:pPr marL="285707" indent="-285707">
              <a:buFont typeface="Arial" panose="020B0604020202020204" pitchFamily="34" charset="0"/>
              <a:buChar char="•"/>
            </a:pPr>
            <a:r>
              <a:rPr lang="en-US" sz="1300" dirty="0"/>
              <a:t>CRRs are characterized by:</a:t>
            </a:r>
          </a:p>
          <a:p>
            <a:pPr marL="742839" lvl="1" indent="-285707">
              <a:buFont typeface="Arial" panose="020B0604020202020204" pitchFamily="34" charset="0"/>
              <a:buChar char="•"/>
            </a:pPr>
            <a:r>
              <a:rPr lang="en-US" sz="1300" dirty="0"/>
              <a:t>Low density and weak magnetic field</a:t>
            </a:r>
          </a:p>
          <a:p>
            <a:pPr marL="742839" lvl="1" indent="-285707">
              <a:buFont typeface="Arial" panose="020B0604020202020204" pitchFamily="34" charset="0"/>
              <a:buChar char="•"/>
            </a:pPr>
            <a:r>
              <a:rPr lang="en-US" sz="1300" dirty="0"/>
              <a:t>Monotonic decrease in solar wind speed</a:t>
            </a:r>
          </a:p>
          <a:p>
            <a:pPr marL="742839" lvl="1" indent="-285707">
              <a:buFont typeface="Arial" panose="020B0604020202020204" pitchFamily="34" charset="0"/>
              <a:buChar char="•"/>
            </a:pPr>
            <a:r>
              <a:rPr lang="en-US" sz="1300" dirty="0"/>
              <a:t>M</a:t>
            </a:r>
            <a:r>
              <a:rPr lang="en-US" sz="1300" dirty="0" smtClean="0"/>
              <a:t>agnetic </a:t>
            </a:r>
            <a:r>
              <a:rPr lang="en-US" sz="1300" dirty="0"/>
              <a:t>field orientation more radial then predicted by Parker </a:t>
            </a:r>
            <a:r>
              <a:rPr lang="en-US" sz="1300" dirty="0" smtClean="0"/>
              <a:t>model. This is caused </a:t>
            </a:r>
            <a:r>
              <a:rPr lang="en-US" sz="1300" dirty="0"/>
              <a:t>by </a:t>
            </a:r>
            <a:r>
              <a:rPr lang="en-US" sz="1300" dirty="0" err="1"/>
              <a:t>footpoint</a:t>
            </a:r>
            <a:r>
              <a:rPr lang="en-US" sz="1300" dirty="0"/>
              <a:t> motion of open magnetic field lines on the Sun and the shearing of the solar wind in CRRs (</a:t>
            </a:r>
            <a:r>
              <a:rPr lang="en-US" sz="1300" dirty="0" err="1"/>
              <a:t>Schwadron</a:t>
            </a:r>
            <a:r>
              <a:rPr lang="en-US" sz="1300" dirty="0"/>
              <a:t> et al., 2002)</a:t>
            </a:r>
          </a:p>
          <a:p>
            <a:pPr marL="285707" indent="-285707">
              <a:buFont typeface="Arial" panose="020B0604020202020204" pitchFamily="34" charset="0"/>
              <a:buChar char="•"/>
            </a:pPr>
            <a:r>
              <a:rPr lang="en-US" sz="1300" dirty="0"/>
              <a:t>When the solar wind within CRR is mapped back to the Sun along streamlines, assuming a constant </a:t>
            </a:r>
            <a:r>
              <a:rPr lang="en-US" sz="1300" dirty="0" smtClean="0"/>
              <a:t>solar wind </a:t>
            </a:r>
            <a:r>
              <a:rPr lang="en-US" sz="1300" dirty="0"/>
              <a:t>speed, it </a:t>
            </a:r>
            <a:r>
              <a:rPr lang="en-US" sz="1300" dirty="0" smtClean="0"/>
              <a:t>is associated with the regions </a:t>
            </a:r>
            <a:r>
              <a:rPr lang="en-US" sz="1300" dirty="0"/>
              <a:t>of small longitudinal extent on the Sun </a:t>
            </a:r>
            <a:r>
              <a:rPr lang="en-US" sz="1300" dirty="0" smtClean="0"/>
              <a:t>(called “dwells”)</a:t>
            </a:r>
          </a:p>
          <a:p>
            <a:pPr marL="285750" indent="-285750">
              <a:buFont typeface="Arial" panose="020B0604020202020204" pitchFamily="34" charset="0"/>
              <a:buChar char="•"/>
            </a:pPr>
            <a:r>
              <a:rPr lang="en-US" sz="1300" dirty="0"/>
              <a:t>Identifying stream interface in the CRR is not straightforward </a:t>
            </a:r>
          </a:p>
          <a:p>
            <a:pPr marL="742950" lvl="1" indent="-285750">
              <a:buFont typeface="Arial" panose="020B0604020202020204" pitchFamily="34" charset="0"/>
              <a:buChar char="•"/>
            </a:pPr>
            <a:r>
              <a:rPr lang="en-US" sz="1300" dirty="0"/>
              <a:t>Stream interface signatures (composition change, drop in the specific entropy, </a:t>
            </a:r>
            <a:r>
              <a:rPr lang="en-US" sz="1300" dirty="0" smtClean="0"/>
              <a:t>etc</a:t>
            </a:r>
            <a:r>
              <a:rPr lang="en-US" sz="1300" dirty="0"/>
              <a:t>.) are temporally </a:t>
            </a:r>
            <a:r>
              <a:rPr lang="en-US" sz="1300" dirty="0" smtClean="0"/>
              <a:t>separated</a:t>
            </a:r>
            <a:endParaRPr lang="en-US" sz="1300" dirty="0"/>
          </a:p>
        </p:txBody>
      </p:sp>
      <p:sp>
        <p:nvSpPr>
          <p:cNvPr id="18" name="TextovéPole 17"/>
          <p:cNvSpPr txBox="1"/>
          <p:nvPr/>
        </p:nvSpPr>
        <p:spPr>
          <a:xfrm>
            <a:off x="831055" y="4602861"/>
            <a:ext cx="3092873" cy="246207"/>
          </a:xfrm>
          <a:prstGeom prst="rect">
            <a:avLst/>
          </a:prstGeom>
          <a:noFill/>
        </p:spPr>
        <p:txBody>
          <a:bodyPr wrap="square" lIns="91426" tIns="45713" rIns="91426" bIns="45713" rtlCol="0">
            <a:spAutoFit/>
          </a:bodyPr>
          <a:lstStyle/>
          <a:p>
            <a:pPr algn="ctr"/>
            <a:r>
              <a:rPr lang="en-US" sz="1000" b="1" dirty="0">
                <a:latin typeface="Calibri" panose="020F0502020204030204" pitchFamily="34" charset="0"/>
                <a:cs typeface="Calibri" panose="020F0502020204030204" pitchFamily="34" charset="0"/>
              </a:rPr>
              <a:t>(Murphy et al., 2002)</a:t>
            </a:r>
            <a:endParaRPr lang="cs-CZ" sz="1000" b="1" dirty="0">
              <a:latin typeface="Calibri" panose="020F0502020204030204" pitchFamily="34" charset="0"/>
              <a:cs typeface="Calibri" panose="020F0502020204030204" pitchFamily="34" charset="0"/>
            </a:endParaRPr>
          </a:p>
        </p:txBody>
      </p:sp>
      <p:sp>
        <p:nvSpPr>
          <p:cNvPr id="17" name="TextovéPole 16"/>
          <p:cNvSpPr txBox="1"/>
          <p:nvPr/>
        </p:nvSpPr>
        <p:spPr>
          <a:xfrm>
            <a:off x="360000" y="121334"/>
            <a:ext cx="7884408" cy="400095"/>
          </a:xfrm>
          <a:prstGeom prst="rect">
            <a:avLst/>
          </a:prstGeom>
          <a:noFill/>
        </p:spPr>
        <p:txBody>
          <a:bodyPr wrap="square" lIns="91426" tIns="45713" rIns="91426" bIns="45713" rtlCol="0">
            <a:spAutoFit/>
          </a:bodyPr>
          <a:lstStyle/>
          <a:p>
            <a:r>
              <a:rPr lang="en-US" sz="2000" b="1" dirty="0" err="1">
                <a:solidFill>
                  <a:schemeClr val="tx2"/>
                </a:solidFill>
                <a:cs typeface="Calibri" panose="020F0502020204030204" pitchFamily="34" charset="0"/>
              </a:rPr>
              <a:t>Corotating</a:t>
            </a:r>
            <a:r>
              <a:rPr lang="en-US" sz="2000" b="1" dirty="0">
                <a:solidFill>
                  <a:schemeClr val="tx2"/>
                </a:solidFill>
                <a:cs typeface="Calibri" panose="020F0502020204030204" pitchFamily="34" charset="0"/>
              </a:rPr>
              <a:t> rarefaction region (CRR)</a:t>
            </a:r>
            <a:endParaRPr lang="cs-CZ" sz="2000" b="1" dirty="0">
              <a:solidFill>
                <a:schemeClr val="tx2"/>
              </a:solidFill>
              <a:cs typeface="Calibri" panose="020F0502020204030204" pitchFamily="34" charset="0"/>
            </a:endParaRPr>
          </a:p>
        </p:txBody>
      </p:sp>
      <p:cxnSp>
        <p:nvCxnSpPr>
          <p:cNvPr id="19" name="Přímá spojnice 18"/>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20" name="Ovál 19"/>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pic>
        <p:nvPicPr>
          <p:cNvPr id="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6" y="804840"/>
            <a:ext cx="4038076" cy="378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progressBar"/>
          <p:cNvSpPr/>
          <p:nvPr/>
        </p:nvSpPr>
        <p:spPr>
          <a:xfrm>
            <a:off x="0" y="0"/>
            <a:ext cx="1246909"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3</a:t>
            </a:r>
            <a:endParaRPr lang="cs-CZ" sz="1300" b="1">
              <a:solidFill>
                <a:srgbClr val="FFFFFF"/>
              </a:solidFill>
            </a:endParaRPr>
          </a:p>
        </p:txBody>
      </p:sp>
    </p:spTree>
    <p:extLst>
      <p:ext uri="{BB962C8B-B14F-4D97-AF65-F5344CB8AC3E}">
        <p14:creationId xmlns:p14="http://schemas.microsoft.com/office/powerpoint/2010/main" val="3826844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4796" y="2241015"/>
            <a:ext cx="4145868" cy="248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descr="U:\prezentace\21_EGU\cr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566" y="678317"/>
            <a:ext cx="2956836" cy="3886659"/>
          </a:xfrm>
          <a:prstGeom prst="rect">
            <a:avLst/>
          </a:prstGeom>
          <a:noFill/>
          <a:extLst>
            <a:ext uri="{909E8E84-426E-40DD-AFC4-6F175D3DCCD1}">
              <a14:hiddenFill xmlns:a14="http://schemas.microsoft.com/office/drawing/2010/main">
                <a:solidFill>
                  <a:srgbClr val="FFFFFF"/>
                </a:solidFill>
              </a14:hiddenFill>
            </a:ext>
          </a:extLst>
        </p:spPr>
      </p:pic>
      <p:sp>
        <p:nvSpPr>
          <p:cNvPr id="28" name="TextovéPole 27"/>
          <p:cNvSpPr txBox="1"/>
          <p:nvPr/>
        </p:nvSpPr>
        <p:spPr>
          <a:xfrm>
            <a:off x="310492" y="4639984"/>
            <a:ext cx="1006474" cy="400110"/>
          </a:xfrm>
          <a:prstGeom prst="rect">
            <a:avLst/>
          </a:prstGeom>
          <a:noFill/>
        </p:spPr>
        <p:txBody>
          <a:bodyPr wrap="square" rtlCol="0">
            <a:spAutoFit/>
          </a:bodyPr>
          <a:lstStyle/>
          <a:p>
            <a:pPr algn="ctr"/>
            <a:r>
              <a:rPr lang="en-US" sz="1000" b="1" dirty="0" smtClean="0"/>
              <a:t>CIR stream interface</a:t>
            </a:r>
            <a:endParaRPr lang="cs-CZ" sz="1000" b="1" dirty="0"/>
          </a:p>
        </p:txBody>
      </p:sp>
      <p:sp>
        <p:nvSpPr>
          <p:cNvPr id="32" name="TextovéPole 31"/>
          <p:cNvSpPr txBox="1"/>
          <p:nvPr/>
        </p:nvSpPr>
        <p:spPr>
          <a:xfrm>
            <a:off x="1233187" y="4639979"/>
            <a:ext cx="1080000" cy="400110"/>
          </a:xfrm>
          <a:prstGeom prst="rect">
            <a:avLst/>
          </a:prstGeom>
          <a:noFill/>
        </p:spPr>
        <p:txBody>
          <a:bodyPr wrap="square" rtlCol="0">
            <a:spAutoFit/>
          </a:bodyPr>
          <a:lstStyle/>
          <a:p>
            <a:pPr algn="ctr"/>
            <a:r>
              <a:rPr lang="en-US" sz="1000" b="1" dirty="0"/>
              <a:t>i</a:t>
            </a:r>
            <a:r>
              <a:rPr lang="en-US" sz="1000" b="1" dirty="0" smtClean="0"/>
              <a:t>nitial velocity drop</a:t>
            </a:r>
            <a:endParaRPr lang="cs-CZ" sz="1000" b="1" dirty="0"/>
          </a:p>
        </p:txBody>
      </p:sp>
      <p:sp>
        <p:nvSpPr>
          <p:cNvPr id="33" name="TextovéPole 32"/>
          <p:cNvSpPr txBox="1"/>
          <p:nvPr/>
        </p:nvSpPr>
        <p:spPr>
          <a:xfrm>
            <a:off x="2286467" y="4639984"/>
            <a:ext cx="723174" cy="400110"/>
          </a:xfrm>
          <a:prstGeom prst="rect">
            <a:avLst/>
          </a:prstGeom>
          <a:noFill/>
        </p:spPr>
        <p:txBody>
          <a:bodyPr wrap="square" rtlCol="0">
            <a:spAutoFit/>
          </a:bodyPr>
          <a:lstStyle/>
          <a:p>
            <a:pPr algn="ctr"/>
            <a:r>
              <a:rPr lang="en-US" sz="1000" b="1" dirty="0"/>
              <a:t>v</a:t>
            </a:r>
            <a:r>
              <a:rPr lang="en-US" sz="1000" b="1" dirty="0" smtClean="0"/>
              <a:t>elocity bend</a:t>
            </a:r>
            <a:endParaRPr lang="cs-CZ" sz="1000" b="1" dirty="0"/>
          </a:p>
        </p:txBody>
      </p:sp>
      <p:cxnSp>
        <p:nvCxnSpPr>
          <p:cNvPr id="34" name="Přímá spojnice se šipkou 33"/>
          <p:cNvCxnSpPr>
            <a:stCxn id="35" idx="0"/>
          </p:cNvCxnSpPr>
          <p:nvPr/>
        </p:nvCxnSpPr>
        <p:spPr>
          <a:xfrm flipH="1" flipV="1">
            <a:off x="3006548" y="4492357"/>
            <a:ext cx="482650" cy="147622"/>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2963737" y="4639979"/>
            <a:ext cx="1050922" cy="400110"/>
          </a:xfrm>
          <a:prstGeom prst="rect">
            <a:avLst/>
          </a:prstGeom>
          <a:noFill/>
        </p:spPr>
        <p:txBody>
          <a:bodyPr wrap="square" rtlCol="0">
            <a:spAutoFit/>
          </a:bodyPr>
          <a:lstStyle/>
          <a:p>
            <a:pPr algn="ctr"/>
            <a:r>
              <a:rPr lang="en-US" sz="1000" b="1" dirty="0" smtClean="0"/>
              <a:t>CRR termination</a:t>
            </a:r>
            <a:endParaRPr lang="cs-CZ" sz="1000" b="1" dirty="0"/>
          </a:p>
        </p:txBody>
      </p:sp>
      <p:cxnSp>
        <p:nvCxnSpPr>
          <p:cNvPr id="36" name="Přímá spojnice se šipkou 35"/>
          <p:cNvCxnSpPr>
            <a:stCxn id="33" idx="0"/>
          </p:cNvCxnSpPr>
          <p:nvPr/>
        </p:nvCxnSpPr>
        <p:spPr>
          <a:xfrm flipH="1" flipV="1">
            <a:off x="2178764" y="4478776"/>
            <a:ext cx="469290" cy="161208"/>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Přímá spojnice se šipkou 38"/>
          <p:cNvCxnSpPr>
            <a:stCxn id="32" idx="0"/>
          </p:cNvCxnSpPr>
          <p:nvPr/>
        </p:nvCxnSpPr>
        <p:spPr>
          <a:xfrm flipV="1">
            <a:off x="1773187" y="4492355"/>
            <a:ext cx="9225" cy="147624"/>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a:stCxn id="28" idx="0"/>
          </p:cNvCxnSpPr>
          <p:nvPr/>
        </p:nvCxnSpPr>
        <p:spPr>
          <a:xfrm flipV="1">
            <a:off x="813729" y="4492354"/>
            <a:ext cx="141034" cy="14763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ovéPole 53"/>
          <p:cNvSpPr txBox="1"/>
          <p:nvPr/>
        </p:nvSpPr>
        <p:spPr>
          <a:xfrm>
            <a:off x="3563888" y="679172"/>
            <a:ext cx="5328592" cy="1492716"/>
          </a:xfrm>
          <a:prstGeom prst="rect">
            <a:avLst/>
          </a:prstGeom>
          <a:noFill/>
        </p:spPr>
        <p:txBody>
          <a:bodyPr wrap="square" rtlCol="0">
            <a:spAutoFit/>
          </a:bodyPr>
          <a:lstStyle/>
          <a:p>
            <a:pPr marL="285750" indent="-285750">
              <a:buFont typeface="Arial" panose="020B0604020202020204" pitchFamily="34" charset="0"/>
              <a:buChar char="•"/>
            </a:pPr>
            <a:r>
              <a:rPr lang="en-US" sz="1300" dirty="0" err="1"/>
              <a:t>Borovsky</a:t>
            </a:r>
            <a:r>
              <a:rPr lang="en-US" sz="1300" dirty="0"/>
              <a:t> et al. (2016) </a:t>
            </a:r>
            <a:r>
              <a:rPr lang="en-US" sz="1300" dirty="0" smtClean="0"/>
              <a:t>prepared </a:t>
            </a:r>
            <a:r>
              <a:rPr lang="en-US" sz="1300" dirty="0"/>
              <a:t>a </a:t>
            </a:r>
            <a:r>
              <a:rPr lang="en-US" sz="1300" dirty="0" smtClean="0"/>
              <a:t>sketch shown on the left which illustrates </a:t>
            </a:r>
            <a:r>
              <a:rPr lang="en-US" sz="1300" dirty="0"/>
              <a:t>the chronology at 1 AU of the major signatures in the </a:t>
            </a:r>
            <a:r>
              <a:rPr lang="en-US" sz="1300" dirty="0" smtClean="0"/>
              <a:t>fast </a:t>
            </a:r>
            <a:r>
              <a:rPr lang="en-US" sz="1300" dirty="0"/>
              <a:t>stream and its </a:t>
            </a:r>
            <a:r>
              <a:rPr lang="en-US" sz="1300" dirty="0" smtClean="0"/>
              <a:t>surrounding </a:t>
            </a:r>
          </a:p>
          <a:p>
            <a:pPr marL="285750" indent="-285750">
              <a:buFont typeface="Arial" panose="020B0604020202020204" pitchFamily="34" charset="0"/>
              <a:buChar char="•"/>
            </a:pPr>
            <a:r>
              <a:rPr lang="en-US" sz="1300" dirty="0" smtClean="0"/>
              <a:t>The </a:t>
            </a:r>
            <a:r>
              <a:rPr lang="en-US" sz="1300" dirty="0"/>
              <a:t>initial velocity drop corresponds to the start of the </a:t>
            </a:r>
            <a:r>
              <a:rPr lang="en-US" sz="1300" dirty="0" smtClean="0"/>
              <a:t>fast stream </a:t>
            </a:r>
            <a:r>
              <a:rPr lang="en-US" sz="1300" dirty="0"/>
              <a:t>rarefaction, but there is evidence indicating that the rarefaction might start </a:t>
            </a:r>
            <a:r>
              <a:rPr lang="en-US" sz="1300" dirty="0" smtClean="0"/>
              <a:t>sooner</a:t>
            </a:r>
          </a:p>
          <a:p>
            <a:pPr marL="285750" indent="-285750">
              <a:buFont typeface="Arial" panose="020B0604020202020204" pitchFamily="34" charset="0"/>
              <a:buChar char="•"/>
            </a:pPr>
            <a:r>
              <a:rPr lang="en-US" sz="1300" dirty="0" smtClean="0"/>
              <a:t>The velocity bend </a:t>
            </a:r>
            <a:r>
              <a:rPr lang="en-US" sz="1300" dirty="0"/>
              <a:t>was taken as the </a:t>
            </a:r>
            <a:r>
              <a:rPr lang="en-US" sz="1300" dirty="0" smtClean="0"/>
              <a:t>location of the CRR </a:t>
            </a:r>
            <a:r>
              <a:rPr lang="en-US" sz="1300" dirty="0"/>
              <a:t>stream </a:t>
            </a:r>
            <a:r>
              <a:rPr lang="en-US" sz="1300" dirty="0" smtClean="0"/>
              <a:t>interface</a:t>
            </a:r>
            <a:endParaRPr lang="en-US" sz="1300" dirty="0"/>
          </a:p>
        </p:txBody>
      </p:sp>
      <p:sp>
        <p:nvSpPr>
          <p:cNvPr id="56" name="TextovéPole 55"/>
          <p:cNvSpPr txBox="1"/>
          <p:nvPr/>
        </p:nvSpPr>
        <p:spPr>
          <a:xfrm>
            <a:off x="3965219" y="4740692"/>
            <a:ext cx="3492388" cy="246221"/>
          </a:xfrm>
          <a:prstGeom prst="rect">
            <a:avLst/>
          </a:prstGeom>
          <a:noFill/>
        </p:spPr>
        <p:txBody>
          <a:bodyPr wrap="square" rtlCol="0">
            <a:spAutoFit/>
          </a:bodyPr>
          <a:lstStyle/>
          <a:p>
            <a:pPr algn="ctr"/>
            <a:r>
              <a:rPr lang="en-US" sz="1000" b="1" dirty="0" smtClean="0">
                <a:cs typeface="Calibri" panose="020F0502020204030204" pitchFamily="34" charset="0"/>
              </a:rPr>
              <a:t>(</a:t>
            </a:r>
            <a:r>
              <a:rPr lang="en-US" sz="1000" b="1" dirty="0" err="1" smtClean="0">
                <a:cs typeface="Calibri" panose="020F0502020204030204" pitchFamily="34" charset="0"/>
              </a:rPr>
              <a:t>Borovsky</a:t>
            </a:r>
            <a:r>
              <a:rPr lang="en-US" sz="1000" b="1" dirty="0" smtClean="0">
                <a:cs typeface="Calibri" panose="020F0502020204030204" pitchFamily="34" charset="0"/>
              </a:rPr>
              <a:t> et al., 2016)</a:t>
            </a:r>
            <a:endParaRPr lang="cs-CZ" sz="1000" b="1" dirty="0">
              <a:cs typeface="Calibri" panose="020F0502020204030204" pitchFamily="34" charset="0"/>
            </a:endParaRPr>
          </a:p>
        </p:txBody>
      </p:sp>
      <p:sp>
        <p:nvSpPr>
          <p:cNvPr id="17" name="TextovéPole 16"/>
          <p:cNvSpPr txBox="1"/>
          <p:nvPr/>
        </p:nvSpPr>
        <p:spPr>
          <a:xfrm>
            <a:off x="360000" y="121334"/>
            <a:ext cx="7884408" cy="400095"/>
          </a:xfrm>
          <a:prstGeom prst="rect">
            <a:avLst/>
          </a:prstGeom>
          <a:noFill/>
        </p:spPr>
        <p:txBody>
          <a:bodyPr wrap="square" lIns="91426" tIns="45713" rIns="91426" bIns="45713" rtlCol="0">
            <a:spAutoFit/>
          </a:bodyPr>
          <a:lstStyle/>
          <a:p>
            <a:r>
              <a:rPr lang="en-US" sz="2000" b="1" dirty="0" smtClean="0">
                <a:solidFill>
                  <a:schemeClr val="tx2"/>
                </a:solidFill>
                <a:cs typeface="Calibri" panose="020F0502020204030204" pitchFamily="34" charset="0"/>
              </a:rPr>
              <a:t>CRR structure</a:t>
            </a:r>
            <a:endParaRPr lang="cs-CZ" sz="2000" b="1" dirty="0">
              <a:solidFill>
                <a:schemeClr val="tx2"/>
              </a:solidFill>
              <a:cs typeface="Calibri" panose="020F0502020204030204" pitchFamily="34" charset="0"/>
            </a:endParaRPr>
          </a:p>
        </p:txBody>
      </p:sp>
      <p:cxnSp>
        <p:nvCxnSpPr>
          <p:cNvPr id="18" name="Přímá spojnice 17"/>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19" name="Ovál 18"/>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sp>
        <p:nvSpPr>
          <p:cNvPr id="3" name="Obdélník 2"/>
          <p:cNvSpPr/>
          <p:nvPr/>
        </p:nvSpPr>
        <p:spPr>
          <a:xfrm>
            <a:off x="7416316" y="2273234"/>
            <a:ext cx="1656184" cy="2292935"/>
          </a:xfrm>
          <a:prstGeom prst="rect">
            <a:avLst/>
          </a:prstGeom>
        </p:spPr>
        <p:txBody>
          <a:bodyPr wrap="square">
            <a:spAutoFit/>
          </a:bodyPr>
          <a:lstStyle/>
          <a:p>
            <a:pPr algn="ctr"/>
            <a:r>
              <a:rPr lang="en-US" sz="1300" dirty="0"/>
              <a:t>1D numerical </a:t>
            </a:r>
            <a:r>
              <a:rPr lang="en-US" sz="1300" dirty="0" smtClean="0"/>
              <a:t>simulations performed by </a:t>
            </a:r>
            <a:r>
              <a:rPr lang="en-US" sz="1300" dirty="0" err="1" smtClean="0"/>
              <a:t>Borovsky</a:t>
            </a:r>
            <a:r>
              <a:rPr lang="en-US" sz="1300" dirty="0" smtClean="0"/>
              <a:t> et al. (2016) indicate </a:t>
            </a:r>
            <a:r>
              <a:rPr lang="en-US" sz="1300" dirty="0"/>
              <a:t>that the velocity bend is the collision point of the pressure-driven expansions of the slow stream and the fast stream in </a:t>
            </a:r>
            <a:r>
              <a:rPr lang="en-US" sz="1300" dirty="0" smtClean="0"/>
              <a:t>CRR.</a:t>
            </a:r>
            <a:endParaRPr lang="en-US" sz="1300" dirty="0"/>
          </a:p>
        </p:txBody>
      </p:sp>
      <p:sp>
        <p:nvSpPr>
          <p:cNvPr id="23" name="Obdélník 22"/>
          <p:cNvSpPr/>
          <p:nvPr/>
        </p:nvSpPr>
        <p:spPr>
          <a:xfrm rot="16200000">
            <a:off x="-265571" y="1202393"/>
            <a:ext cx="1152128" cy="246221"/>
          </a:xfrm>
          <a:prstGeom prst="rect">
            <a:avLst/>
          </a:prstGeom>
        </p:spPr>
        <p:txBody>
          <a:bodyPr wrap="square">
            <a:spAutoFit/>
          </a:bodyPr>
          <a:lstStyle/>
          <a:p>
            <a:pPr algn="ctr"/>
            <a:r>
              <a:rPr lang="en-US" sz="1000" b="1" dirty="0" smtClean="0"/>
              <a:t>velocity</a:t>
            </a:r>
            <a:endParaRPr lang="en-US" sz="1000" b="1" dirty="0"/>
          </a:p>
        </p:txBody>
      </p:sp>
      <p:sp>
        <p:nvSpPr>
          <p:cNvPr id="24" name="Obdélník 23"/>
          <p:cNvSpPr/>
          <p:nvPr/>
        </p:nvSpPr>
        <p:spPr>
          <a:xfrm rot="16200000">
            <a:off x="-409589" y="2344649"/>
            <a:ext cx="1440161" cy="553998"/>
          </a:xfrm>
          <a:prstGeom prst="rect">
            <a:avLst/>
          </a:prstGeom>
        </p:spPr>
        <p:txBody>
          <a:bodyPr wrap="square">
            <a:spAutoFit/>
          </a:bodyPr>
          <a:lstStyle/>
          <a:p>
            <a:pPr algn="ctr"/>
            <a:r>
              <a:rPr lang="en-US" sz="1000" b="1" dirty="0"/>
              <a:t>specific entropy and the </a:t>
            </a:r>
            <a:r>
              <a:rPr lang="en-US" sz="1000" b="1" dirty="0" smtClean="0"/>
              <a:t>heavy ion </a:t>
            </a:r>
            <a:r>
              <a:rPr lang="en-US" sz="1000" b="1" dirty="0"/>
              <a:t>charge state density ratios</a:t>
            </a:r>
          </a:p>
        </p:txBody>
      </p:sp>
      <p:sp>
        <p:nvSpPr>
          <p:cNvPr id="25" name="Obdélník 24"/>
          <p:cNvSpPr/>
          <p:nvPr/>
        </p:nvSpPr>
        <p:spPr>
          <a:xfrm rot="16200000">
            <a:off x="-265574" y="3645729"/>
            <a:ext cx="1152128" cy="400110"/>
          </a:xfrm>
          <a:prstGeom prst="rect">
            <a:avLst/>
          </a:prstGeom>
        </p:spPr>
        <p:txBody>
          <a:bodyPr wrap="square">
            <a:spAutoFit/>
          </a:bodyPr>
          <a:lstStyle/>
          <a:p>
            <a:pPr algn="ctr"/>
            <a:r>
              <a:rPr lang="en-US" sz="1000" b="1" dirty="0" smtClean="0"/>
              <a:t>magnitude of the magnetic field</a:t>
            </a:r>
            <a:endParaRPr lang="en-US" sz="1000" b="1" dirty="0"/>
          </a:p>
        </p:txBody>
      </p:sp>
      <p:sp>
        <p:nvSpPr>
          <p:cNvPr id="46"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progressBar"/>
          <p:cNvSpPr/>
          <p:nvPr/>
        </p:nvSpPr>
        <p:spPr>
          <a:xfrm>
            <a:off x="0" y="0"/>
            <a:ext cx="1662545"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4</a:t>
            </a:r>
            <a:endParaRPr lang="cs-CZ" sz="1300" b="1">
              <a:solidFill>
                <a:srgbClr val="FFFFFF"/>
              </a:solidFill>
            </a:endParaRPr>
          </a:p>
        </p:txBody>
      </p:sp>
    </p:spTree>
    <p:extLst>
      <p:ext uri="{BB962C8B-B14F-4D97-AF65-F5344CB8AC3E}">
        <p14:creationId xmlns:p14="http://schemas.microsoft.com/office/powerpoint/2010/main" val="2340512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ovéPole 12"/>
          <p:cNvSpPr txBox="1"/>
          <p:nvPr/>
        </p:nvSpPr>
        <p:spPr>
          <a:xfrm>
            <a:off x="900000" y="903762"/>
            <a:ext cx="7344000" cy="3893374"/>
          </a:xfrm>
          <a:prstGeom prst="rect">
            <a:avLst/>
          </a:prstGeom>
          <a:noFill/>
        </p:spPr>
        <p:txBody>
          <a:bodyPr wrap="square" rtlCol="0">
            <a:spAutoFit/>
          </a:bodyPr>
          <a:lstStyle/>
          <a:p>
            <a:pPr marL="285750" indent="-285750">
              <a:buFont typeface="Arial" panose="020B0604020202020204" pitchFamily="34" charset="0"/>
              <a:buChar char="•"/>
            </a:pPr>
            <a:r>
              <a:rPr lang="en-US" sz="1300" dirty="0" smtClean="0"/>
              <a:t>In our study, we used </a:t>
            </a:r>
            <a:r>
              <a:rPr lang="en-US" sz="1300" dirty="0"/>
              <a:t>the collection of 54 CRRs observed at 1 AU in the years 1998–2008 and collected by </a:t>
            </a:r>
            <a:r>
              <a:rPr lang="en-US" sz="1300" dirty="0" err="1"/>
              <a:t>Borovsky</a:t>
            </a:r>
            <a:r>
              <a:rPr lang="en-US" sz="1300" dirty="0"/>
              <a:t> et al. (</a:t>
            </a:r>
            <a:r>
              <a:rPr lang="en-US" sz="1300" dirty="0" smtClean="0"/>
              <a:t>2006). Selection criteria for those events were as follows:</a:t>
            </a:r>
            <a:endParaRPr lang="en-US" sz="1300" dirty="0"/>
          </a:p>
          <a:p>
            <a:pPr marL="1257300" lvl="2" indent="-342900">
              <a:buFont typeface="+mj-lt"/>
              <a:buAutoNum type="arabicPeriod"/>
            </a:pPr>
            <a:r>
              <a:rPr lang="en-US" sz="1300" dirty="0"/>
              <a:t>The trailing edge must be preceded by a robust high-speed stream with </a:t>
            </a:r>
            <a:r>
              <a:rPr lang="en-US" sz="1300" dirty="0" smtClean="0"/>
              <a:t>a </a:t>
            </a:r>
            <a:r>
              <a:rPr lang="en-US" sz="1300" dirty="0"/>
              <a:t>duration of </a:t>
            </a:r>
            <a:r>
              <a:rPr lang="en-US" sz="1300" dirty="0" smtClean="0"/>
              <a:t/>
            </a:r>
            <a:br>
              <a:rPr lang="en-US" sz="1300" dirty="0" smtClean="0"/>
            </a:br>
            <a:r>
              <a:rPr lang="en-US" sz="1300" dirty="0" smtClean="0"/>
              <a:t>a </a:t>
            </a:r>
            <a:r>
              <a:rPr lang="en-US" sz="1300" dirty="0"/>
              <a:t>day or more</a:t>
            </a:r>
          </a:p>
          <a:p>
            <a:pPr marL="1257300" lvl="2" indent="-342900">
              <a:buFont typeface="+mj-lt"/>
              <a:buAutoNum type="arabicPeriod"/>
            </a:pPr>
            <a:r>
              <a:rPr lang="en-US" sz="1300" dirty="0"/>
              <a:t>The trailing edge must have quasi-monotonic velocity profile without discontinuities or multiple velocity bend points</a:t>
            </a:r>
          </a:p>
          <a:p>
            <a:pPr marL="1257300" lvl="2" indent="-342900">
              <a:buFont typeface="+mj-lt"/>
              <a:buAutoNum type="arabicPeriod"/>
            </a:pPr>
            <a:r>
              <a:rPr lang="en-US" sz="1300" dirty="0"/>
              <a:t>A trailing edge is </a:t>
            </a:r>
            <a:r>
              <a:rPr lang="en-US" sz="1300" dirty="0" smtClean="0"/>
              <a:t>rejected </a:t>
            </a:r>
            <a:r>
              <a:rPr lang="en-US" sz="1300" dirty="0"/>
              <a:t>if it contains clear signatures of ejecta (such as depressed proton temperature, </a:t>
            </a:r>
            <a:r>
              <a:rPr lang="en-US" sz="1300" dirty="0" smtClean="0"/>
              <a:t>long duration </a:t>
            </a:r>
            <a:r>
              <a:rPr lang="en-US" sz="1300" dirty="0"/>
              <a:t>out-of-ecliptic magnetic field vectors, or bidirectional </a:t>
            </a:r>
            <a:r>
              <a:rPr lang="en-US" sz="1300" dirty="0" smtClean="0"/>
              <a:t>electron </a:t>
            </a:r>
            <a:r>
              <a:rPr lang="en-US" sz="1300" dirty="0" err="1" smtClean="0"/>
              <a:t>strahl</a:t>
            </a:r>
            <a:r>
              <a:rPr lang="en-US" sz="1300" dirty="0"/>
              <a:t>)</a:t>
            </a:r>
          </a:p>
          <a:p>
            <a:pPr marL="1257300" lvl="2" indent="-342900">
              <a:buFont typeface="+mj-lt"/>
              <a:buAutoNum type="arabicPeriod"/>
            </a:pPr>
            <a:r>
              <a:rPr lang="en-US" sz="1300" dirty="0"/>
              <a:t>The velocity within the trailing edge should eventually reach low speeds </a:t>
            </a:r>
            <a:r>
              <a:rPr lang="en-US" sz="1300" dirty="0" smtClean="0"/>
              <a:t>(</a:t>
            </a:r>
            <a:r>
              <a:rPr lang="en-US" sz="1300" dirty="0" smtClean="0">
                <a:cs typeface="Calibri"/>
              </a:rPr>
              <a:t>≈ 400 km/s </a:t>
            </a:r>
            <a:r>
              <a:rPr lang="en-US" sz="1300" dirty="0" smtClean="0"/>
              <a:t>or </a:t>
            </a:r>
            <a:r>
              <a:rPr lang="en-US" sz="1300" dirty="0"/>
              <a:t>less</a:t>
            </a:r>
            <a:r>
              <a:rPr lang="en-US" sz="1300" dirty="0" smtClean="0"/>
              <a:t>)</a:t>
            </a:r>
            <a:endParaRPr lang="en-US" sz="1300" dirty="0"/>
          </a:p>
          <a:p>
            <a:pPr marL="285750" indent="-285750">
              <a:buFont typeface="Arial" panose="020B0604020202020204" pitchFamily="34" charset="0"/>
              <a:buChar char="•"/>
            </a:pPr>
            <a:r>
              <a:rPr lang="en-US" sz="1300" dirty="0" smtClean="0"/>
              <a:t>For each of these cases, </a:t>
            </a:r>
            <a:r>
              <a:rPr lang="en-US" sz="1300" dirty="0"/>
              <a:t>we added </a:t>
            </a:r>
            <a:r>
              <a:rPr lang="en-US" sz="1300" dirty="0" smtClean="0"/>
              <a:t>a region </a:t>
            </a:r>
            <a:r>
              <a:rPr lang="en-US" sz="1300" dirty="0"/>
              <a:t>of quiet fast solar wind </a:t>
            </a:r>
            <a:r>
              <a:rPr lang="en-US" sz="1300" dirty="0" smtClean="0"/>
              <a:t>preceding the CRR and a 6-hour long interval after the CRR termination</a:t>
            </a:r>
          </a:p>
          <a:p>
            <a:pPr marL="285750" indent="-285750">
              <a:buFont typeface="Arial" panose="020B0604020202020204" pitchFamily="34" charset="0"/>
              <a:buChar char="•"/>
            </a:pPr>
            <a:r>
              <a:rPr lang="en-US" sz="1300" dirty="0"/>
              <a:t>The observation time of CRR regions varies considerably in different cases. Therefore, we divided the cases into 4</a:t>
            </a:r>
            <a:r>
              <a:rPr lang="en-US" sz="1300" dirty="0" smtClean="0"/>
              <a:t> sub-intervals:</a:t>
            </a:r>
          </a:p>
          <a:p>
            <a:pPr marL="742881" lvl="1" indent="-285750">
              <a:buFont typeface="Arial" panose="020B0604020202020204" pitchFamily="34" charset="0"/>
              <a:buChar char="•"/>
            </a:pPr>
            <a:r>
              <a:rPr lang="en-US" sz="1300" dirty="0" smtClean="0"/>
              <a:t>fast </a:t>
            </a:r>
            <a:r>
              <a:rPr lang="en-US" sz="1300" dirty="0"/>
              <a:t>stream ─ initial velocity </a:t>
            </a:r>
            <a:r>
              <a:rPr lang="en-US" sz="1300" dirty="0" smtClean="0"/>
              <a:t>drop</a:t>
            </a:r>
          </a:p>
          <a:p>
            <a:pPr marL="742881" lvl="1" indent="-285750">
              <a:buFont typeface="Arial" panose="020B0604020202020204" pitchFamily="34" charset="0"/>
              <a:buChar char="•"/>
            </a:pPr>
            <a:r>
              <a:rPr lang="en-US" sz="1300" dirty="0" smtClean="0"/>
              <a:t>initial </a:t>
            </a:r>
            <a:r>
              <a:rPr lang="en-US" sz="1300" dirty="0"/>
              <a:t>velocity drop ─ velocity </a:t>
            </a:r>
            <a:r>
              <a:rPr lang="en-US" sz="1300" dirty="0" smtClean="0"/>
              <a:t>bend</a:t>
            </a:r>
          </a:p>
          <a:p>
            <a:pPr marL="742881" lvl="1" indent="-285750">
              <a:buFont typeface="Arial" panose="020B0604020202020204" pitchFamily="34" charset="0"/>
              <a:buChar char="•"/>
            </a:pPr>
            <a:r>
              <a:rPr lang="en-US" sz="1300" dirty="0" smtClean="0"/>
              <a:t>velocity </a:t>
            </a:r>
            <a:r>
              <a:rPr lang="en-US" sz="1300" dirty="0"/>
              <a:t>bend ─ CRR </a:t>
            </a:r>
            <a:r>
              <a:rPr lang="en-US" sz="1300" dirty="0" smtClean="0"/>
              <a:t>termination</a:t>
            </a:r>
          </a:p>
          <a:p>
            <a:pPr marL="742881" lvl="1" indent="-285750">
              <a:buFont typeface="Arial" panose="020B0604020202020204" pitchFamily="34" charset="0"/>
              <a:buChar char="•"/>
            </a:pPr>
            <a:r>
              <a:rPr lang="en-US" sz="1300" dirty="0" smtClean="0"/>
              <a:t>CRR </a:t>
            </a:r>
            <a:r>
              <a:rPr lang="en-US" sz="1300" dirty="0"/>
              <a:t>termination ─ 6 hours after CRR </a:t>
            </a:r>
            <a:r>
              <a:rPr lang="en-US" sz="1300" dirty="0" smtClean="0"/>
              <a:t>termination</a:t>
            </a:r>
            <a:endParaRPr lang="en-US" sz="1300" dirty="0"/>
          </a:p>
        </p:txBody>
      </p:sp>
      <p:sp>
        <p:nvSpPr>
          <p:cNvPr id="6" name="TextovéPole 5"/>
          <p:cNvSpPr txBox="1"/>
          <p:nvPr/>
        </p:nvSpPr>
        <p:spPr>
          <a:xfrm>
            <a:off x="360000" y="121334"/>
            <a:ext cx="7884408" cy="400095"/>
          </a:xfrm>
          <a:prstGeom prst="rect">
            <a:avLst/>
          </a:prstGeom>
          <a:noFill/>
        </p:spPr>
        <p:txBody>
          <a:bodyPr wrap="square" lIns="91426" tIns="45713" rIns="91426" bIns="45713" rtlCol="0">
            <a:spAutoFit/>
          </a:bodyPr>
          <a:lstStyle/>
          <a:p>
            <a:r>
              <a:rPr lang="en-US" sz="2000" b="1" dirty="0" smtClean="0">
                <a:solidFill>
                  <a:schemeClr val="tx2"/>
                </a:solidFill>
                <a:cs typeface="Calibri" panose="020F0502020204030204" pitchFamily="34" charset="0"/>
              </a:rPr>
              <a:t>Case selection</a:t>
            </a:r>
            <a:endParaRPr lang="cs-CZ" sz="2000" b="1" dirty="0">
              <a:solidFill>
                <a:schemeClr val="tx2"/>
              </a:solidFill>
              <a:cs typeface="Calibri" panose="020F0502020204030204" pitchFamily="34" charset="0"/>
            </a:endParaRPr>
          </a:p>
        </p:txBody>
      </p:sp>
      <p:cxnSp>
        <p:nvCxnSpPr>
          <p:cNvPr id="7" name="Přímá spojnice 6"/>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8" name="Ovál 7"/>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sp>
        <p:nvSpPr>
          <p:cNvPr id="33"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progressBar"/>
          <p:cNvSpPr/>
          <p:nvPr/>
        </p:nvSpPr>
        <p:spPr>
          <a:xfrm>
            <a:off x="0" y="0"/>
            <a:ext cx="2078182"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5</a:t>
            </a:r>
            <a:endParaRPr lang="cs-CZ" sz="1300" b="1">
              <a:solidFill>
                <a:srgbClr val="FFFFFF"/>
              </a:solidFill>
            </a:endParaRPr>
          </a:p>
        </p:txBody>
      </p:sp>
      <p:sp>
        <p:nvSpPr>
          <p:cNvPr id="16" name="Obdélník 15"/>
          <p:cNvSpPr/>
          <p:nvPr/>
        </p:nvSpPr>
        <p:spPr>
          <a:xfrm>
            <a:off x="1403648" y="3932588"/>
            <a:ext cx="3672408" cy="204157"/>
          </a:xfrm>
          <a:prstGeom prst="rect">
            <a:avLst/>
          </a:prstGeom>
          <a:solidFill>
            <a:srgbClr val="FF0000">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1403648" y="4136745"/>
            <a:ext cx="3672408" cy="204157"/>
          </a:xfrm>
          <a:prstGeom prst="rect">
            <a:avLst/>
          </a:prstGeom>
          <a:solidFill>
            <a:srgbClr val="FFC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1403648" y="4340902"/>
            <a:ext cx="3672408" cy="204157"/>
          </a:xfrm>
          <a:prstGeom prst="rect">
            <a:avLst/>
          </a:prstGeom>
          <a:solidFill>
            <a:srgbClr val="00FF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p:cNvSpPr/>
          <p:nvPr/>
        </p:nvSpPr>
        <p:spPr>
          <a:xfrm>
            <a:off x="1403648" y="4533963"/>
            <a:ext cx="3672408" cy="204157"/>
          </a:xfrm>
          <a:prstGeom prst="rect">
            <a:avLst/>
          </a:prstGeom>
          <a:solidFill>
            <a:srgbClr val="0000FF">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4051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8312" y="630000"/>
            <a:ext cx="3240000" cy="451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5" y="630000"/>
            <a:ext cx="3240000" cy="451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360000" y="121334"/>
            <a:ext cx="7884408" cy="400095"/>
          </a:xfrm>
          <a:prstGeom prst="rect">
            <a:avLst/>
          </a:prstGeom>
          <a:noFill/>
        </p:spPr>
        <p:txBody>
          <a:bodyPr wrap="square" lIns="91426" tIns="45713" rIns="91426" bIns="45713" rtlCol="0">
            <a:spAutoFit/>
          </a:bodyPr>
          <a:lstStyle/>
          <a:p>
            <a:r>
              <a:rPr lang="en-US" sz="2000" b="1" dirty="0" smtClean="0">
                <a:solidFill>
                  <a:schemeClr val="tx2"/>
                </a:solidFill>
                <a:cs typeface="Calibri" panose="020F0502020204030204" pitchFamily="34" charset="0"/>
              </a:rPr>
              <a:t>Examples of the studied CRRs</a:t>
            </a:r>
            <a:endParaRPr lang="cs-CZ" sz="2000" b="1" dirty="0">
              <a:solidFill>
                <a:schemeClr val="tx2"/>
              </a:solidFill>
              <a:cs typeface="Calibri" panose="020F0502020204030204" pitchFamily="34" charset="0"/>
            </a:endParaRPr>
          </a:p>
        </p:txBody>
      </p:sp>
      <p:cxnSp>
        <p:nvCxnSpPr>
          <p:cNvPr id="8" name="Přímá spojnice 7"/>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9" name="Ovál 8"/>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mc:AlternateContent xmlns:mc="http://schemas.openxmlformats.org/markup-compatibility/2006" xmlns:a14="http://schemas.microsoft.com/office/drawing/2010/main">
        <mc:Choice Requires="a14">
          <p:sp>
            <p:nvSpPr>
              <p:cNvPr id="2" name="Obdélník 1"/>
              <p:cNvSpPr/>
              <p:nvPr/>
            </p:nvSpPr>
            <p:spPr>
              <a:xfrm>
                <a:off x="3353245" y="714881"/>
                <a:ext cx="2489271" cy="4308937"/>
              </a:xfrm>
              <a:prstGeom prst="rect">
                <a:avLst/>
              </a:prstGeom>
            </p:spPr>
            <p:txBody>
              <a:bodyPr wrap="square">
                <a:spAutoFit/>
              </a:bodyPr>
              <a:lstStyle/>
              <a:p>
                <a:pPr algn="ctr"/>
                <a:r>
                  <a:rPr lang="en-US" sz="1300" dirty="0"/>
                  <a:t>Here we show two examples of the studied CRRs. The four subintervals are marked with different background </a:t>
                </a:r>
                <a:r>
                  <a:rPr lang="en-US" sz="1300" dirty="0" smtClean="0"/>
                  <a:t>colors. </a:t>
                </a:r>
              </a:p>
              <a:p>
                <a:pPr algn="ctr"/>
                <a:r>
                  <a:rPr lang="en-US" sz="1300" dirty="0" smtClean="0"/>
                  <a:t>From </a:t>
                </a:r>
                <a:r>
                  <a:rPr lang="en-US" sz="1300" dirty="0"/>
                  <a:t>top to bottom: </a:t>
                </a:r>
                <a:endParaRPr lang="en-US" sz="1300" dirty="0" smtClean="0"/>
              </a:p>
              <a:p>
                <a:pPr marL="285750" indent="-193675" algn="ctr">
                  <a:buFont typeface="Calibri" panose="020F0502020204030204" pitchFamily="34" charset="0"/>
                  <a:buChar char="□"/>
                </a:pPr>
                <a:r>
                  <a:rPr lang="en-US" sz="1300" dirty="0" smtClean="0"/>
                  <a:t>proton density</a:t>
                </a:r>
              </a:p>
              <a:p>
                <a:pPr marL="285750" indent="-193675" algn="ctr">
                  <a:buFont typeface="Calibri" panose="020F0502020204030204" pitchFamily="34" charset="0"/>
                  <a:buChar char="□"/>
                </a:pPr>
                <a:r>
                  <a:rPr lang="en-US" sz="1300" dirty="0" smtClean="0"/>
                  <a:t>alpha density</a:t>
                </a:r>
              </a:p>
              <a:p>
                <a:pPr marL="285750" indent="-193675" algn="ctr">
                  <a:buFont typeface="Calibri" panose="020F0502020204030204" pitchFamily="34" charset="0"/>
                  <a:buChar char="□"/>
                </a:pPr>
                <a:r>
                  <a:rPr lang="en-US" sz="1300" dirty="0" smtClean="0"/>
                  <a:t>relative </a:t>
                </a:r>
                <a:r>
                  <a:rPr lang="en-US" sz="1300" dirty="0"/>
                  <a:t>alpha </a:t>
                </a:r>
                <a:r>
                  <a:rPr lang="en-US" sz="1300" dirty="0" smtClean="0"/>
                  <a:t>abundance</a:t>
                </a:r>
              </a:p>
              <a:p>
                <a:pPr marL="285750" indent="-193675" algn="ctr">
                  <a:buFont typeface="Calibri" panose="020F0502020204030204" pitchFamily="34" charset="0"/>
                  <a:buChar char="□"/>
                </a:pPr>
                <a:r>
                  <a:rPr lang="en-US" sz="1300" dirty="0"/>
                  <a:t>p</a:t>
                </a:r>
                <a:r>
                  <a:rPr lang="en-US" sz="1300" dirty="0" smtClean="0"/>
                  <a:t>roton </a:t>
                </a:r>
                <a:r>
                  <a:rPr lang="en-US" sz="1300" dirty="0"/>
                  <a:t>and alpha </a:t>
                </a:r>
                <a:r>
                  <a:rPr lang="en-US" sz="1300" dirty="0" smtClean="0"/>
                  <a:t>velocity</a:t>
                </a:r>
              </a:p>
              <a:p>
                <a:pPr marL="285750" indent="-193675" algn="ctr">
                  <a:buFont typeface="Calibri" panose="020F0502020204030204" pitchFamily="34" charset="0"/>
                  <a:buChar char="□"/>
                </a:pPr>
                <a:r>
                  <a:rPr lang="en-US" sz="1300" dirty="0" smtClean="0"/>
                  <a:t>alpha-proton relative drift</a:t>
                </a:r>
              </a:p>
              <a:p>
                <a:pPr marL="285750" indent="-193675" algn="ctr">
                  <a:buFont typeface="Calibri" panose="020F0502020204030204" pitchFamily="34" charset="0"/>
                  <a:buChar char="□"/>
                </a:pPr>
                <a14:m>
                  <m:oMath xmlns:m="http://schemas.openxmlformats.org/officeDocument/2006/math">
                    <m:sSub>
                      <m:sSubPr>
                        <m:ctrlPr>
                          <a:rPr lang="en-US" sz="1300" i="1">
                            <a:latin typeface="Cambria Math"/>
                          </a:rPr>
                        </m:ctrlPr>
                      </m:sSubPr>
                      <m:e>
                        <m:r>
                          <a:rPr lang="en-US" sz="1300" b="1" i="1">
                            <a:latin typeface="Cambria Math"/>
                          </a:rPr>
                          <m:t>𝒗</m:t>
                        </m:r>
                      </m:e>
                      <m:sub>
                        <m:r>
                          <a:rPr lang="en-US" sz="1300" i="1">
                            <a:latin typeface="Cambria Math"/>
                          </a:rPr>
                          <m:t>𝛼</m:t>
                        </m:r>
                        <m:r>
                          <a:rPr lang="en-US" sz="1300" i="1">
                            <a:latin typeface="Cambria Math"/>
                          </a:rPr>
                          <m:t>𝑝</m:t>
                        </m:r>
                      </m:sub>
                    </m:sSub>
                  </m:oMath>
                </a14:m>
                <a:r>
                  <a:rPr lang="en-US" sz="1300" dirty="0" smtClean="0"/>
                  <a:t> in </a:t>
                </a:r>
                <a:r>
                  <a:rPr lang="en-US" sz="1300" dirty="0"/>
                  <a:t>units of the local Alfven </a:t>
                </a:r>
                <a:r>
                  <a:rPr lang="en-US" sz="1300" dirty="0" smtClean="0"/>
                  <a:t>speed</a:t>
                </a:r>
              </a:p>
              <a:p>
                <a:pPr marL="285750" indent="-193675" algn="ctr">
                  <a:buFont typeface="Calibri" panose="020F0502020204030204" pitchFamily="34" charset="0"/>
                  <a:buChar char="□"/>
                </a:pPr>
                <a:r>
                  <a:rPr lang="en-US" sz="1300" dirty="0" smtClean="0"/>
                  <a:t>proton </a:t>
                </a:r>
                <a:r>
                  <a:rPr lang="en-US" sz="1300" dirty="0"/>
                  <a:t>and alpha thermal </a:t>
                </a:r>
                <a:r>
                  <a:rPr lang="en-US" sz="1300" dirty="0" smtClean="0"/>
                  <a:t>speeds</a:t>
                </a:r>
              </a:p>
              <a:p>
                <a:pPr marL="285750" indent="-193675" algn="ctr">
                  <a:buFont typeface="Calibri" panose="020F0502020204030204" pitchFamily="34" charset="0"/>
                  <a:buChar char="□"/>
                </a:pPr>
                <a:r>
                  <a:rPr lang="en-US" sz="1300" dirty="0" smtClean="0"/>
                  <a:t>magnetic </a:t>
                </a:r>
                <a:r>
                  <a:rPr lang="en-US" sz="1300" dirty="0"/>
                  <a:t>field magnitude </a:t>
                </a:r>
                <a:r>
                  <a:rPr lang="en-US" sz="1300" dirty="0" smtClean="0"/>
                  <a:t>and components </a:t>
                </a:r>
                <a:r>
                  <a:rPr lang="en-US" sz="1300" dirty="0"/>
                  <a:t>in the GSE coordinate </a:t>
                </a:r>
                <a:r>
                  <a:rPr lang="en-US" sz="1300" dirty="0" smtClean="0"/>
                  <a:t>system</a:t>
                </a:r>
              </a:p>
              <a:p>
                <a:pPr marL="285750" indent="-193675" algn="ctr">
                  <a:buFont typeface="Calibri" panose="020F0502020204030204" pitchFamily="34" charset="0"/>
                  <a:buChar char="□"/>
                </a:pPr>
                <a:r>
                  <a:rPr lang="en-US" sz="1300" dirty="0" smtClean="0"/>
                  <a:t>angle </a:t>
                </a:r>
                <a:r>
                  <a:rPr lang="en-US" sz="1300" dirty="0"/>
                  <a:t>between </a:t>
                </a:r>
                <a:r>
                  <a:rPr lang="en-US" sz="1300" dirty="0" smtClean="0"/>
                  <a:t>the magnetic field orientation </a:t>
                </a:r>
                <a:r>
                  <a:rPr lang="en-US" sz="1300" dirty="0"/>
                  <a:t>and the radial </a:t>
                </a:r>
                <a:r>
                  <a:rPr lang="en-US" sz="1300" dirty="0" smtClean="0"/>
                  <a:t>direction</a:t>
                </a:r>
              </a:p>
              <a:p>
                <a:pPr marL="285750" indent="-193675" algn="ctr">
                  <a:buFont typeface="Calibri" panose="020F0502020204030204" pitchFamily="34" charset="0"/>
                  <a:buChar char="□"/>
                </a:pPr>
                <a:r>
                  <a:rPr lang="en-US" sz="1300" dirty="0" smtClean="0"/>
                  <a:t>specific entropy</a:t>
                </a:r>
              </a:p>
            </p:txBody>
          </p:sp>
        </mc:Choice>
        <mc:Fallback xmlns="">
          <p:sp>
            <p:nvSpPr>
              <p:cNvPr id="2" name="Obdélník 1"/>
              <p:cNvSpPr>
                <a:spLocks noRot="1" noChangeAspect="1" noMove="1" noResize="1" noEditPoints="1" noAdjustHandles="1" noChangeArrowheads="1" noChangeShapeType="1" noTextEdit="1"/>
              </p:cNvSpPr>
              <p:nvPr/>
            </p:nvSpPr>
            <p:spPr>
              <a:xfrm>
                <a:off x="3353245" y="714881"/>
                <a:ext cx="2489271" cy="4308937"/>
              </a:xfrm>
              <a:prstGeom prst="rect">
                <a:avLst/>
              </a:prstGeom>
              <a:blipFill rotWithShape="1">
                <a:blip r:embed="rId4"/>
                <a:stretch>
                  <a:fillRect t="-141" r="-1961" b="-283"/>
                </a:stretch>
              </a:blipFill>
            </p:spPr>
            <p:txBody>
              <a:bodyPr/>
              <a:lstStyle/>
              <a:p>
                <a:r>
                  <a:rPr lang="cs-CZ">
                    <a:noFill/>
                  </a:rPr>
                  <a:t> </a:t>
                </a:r>
              </a:p>
            </p:txBody>
          </p:sp>
        </mc:Fallback>
      </mc:AlternateContent>
      <p:sp>
        <p:nvSpPr>
          <p:cNvPr id="11" name="TextovéPole 10"/>
          <p:cNvSpPr txBox="1"/>
          <p:nvPr/>
        </p:nvSpPr>
        <p:spPr>
          <a:xfrm>
            <a:off x="392345" y="576000"/>
            <a:ext cx="1286525" cy="246221"/>
          </a:xfrm>
          <a:prstGeom prst="rect">
            <a:avLst/>
          </a:prstGeom>
          <a:noFill/>
        </p:spPr>
        <p:txBody>
          <a:bodyPr wrap="square" rtlCol="0">
            <a:spAutoFit/>
          </a:bodyPr>
          <a:lstStyle/>
          <a:p>
            <a:pPr algn="ctr"/>
            <a:r>
              <a:rPr lang="en-US" sz="1000" b="1" dirty="0"/>
              <a:t>i</a:t>
            </a:r>
            <a:r>
              <a:rPr lang="en-US" sz="1000" b="1" dirty="0" smtClean="0"/>
              <a:t>nitial velocity drop</a:t>
            </a:r>
            <a:endParaRPr lang="cs-CZ" sz="1000" b="1" dirty="0"/>
          </a:p>
        </p:txBody>
      </p:sp>
      <p:sp>
        <p:nvSpPr>
          <p:cNvPr id="12" name="TextovéPole 11"/>
          <p:cNvSpPr txBox="1"/>
          <p:nvPr/>
        </p:nvSpPr>
        <p:spPr>
          <a:xfrm>
            <a:off x="1558800" y="576000"/>
            <a:ext cx="992483" cy="246221"/>
          </a:xfrm>
          <a:prstGeom prst="rect">
            <a:avLst/>
          </a:prstGeom>
          <a:noFill/>
        </p:spPr>
        <p:txBody>
          <a:bodyPr wrap="square" rtlCol="0">
            <a:spAutoFit/>
          </a:bodyPr>
          <a:lstStyle/>
          <a:p>
            <a:pPr algn="ctr"/>
            <a:r>
              <a:rPr lang="en-US" sz="1000" b="1" dirty="0"/>
              <a:t>v</a:t>
            </a:r>
            <a:r>
              <a:rPr lang="en-US" sz="1000" b="1" dirty="0" smtClean="0"/>
              <a:t>elocity bend</a:t>
            </a:r>
            <a:endParaRPr lang="cs-CZ" sz="1000" b="1" dirty="0"/>
          </a:p>
        </p:txBody>
      </p:sp>
      <p:cxnSp>
        <p:nvCxnSpPr>
          <p:cNvPr id="13" name="Přímá spojnice se šipkou 12"/>
          <p:cNvCxnSpPr>
            <a:stCxn id="19" idx="2"/>
          </p:cNvCxnSpPr>
          <p:nvPr/>
        </p:nvCxnSpPr>
        <p:spPr>
          <a:xfrm flipH="1">
            <a:off x="2980800" y="822221"/>
            <a:ext cx="51976" cy="200622"/>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2448000" y="576000"/>
            <a:ext cx="1169551" cy="246221"/>
          </a:xfrm>
          <a:prstGeom prst="rect">
            <a:avLst/>
          </a:prstGeom>
          <a:noFill/>
        </p:spPr>
        <p:txBody>
          <a:bodyPr wrap="square" rtlCol="0">
            <a:spAutoFit/>
          </a:bodyPr>
          <a:lstStyle/>
          <a:p>
            <a:pPr algn="ctr"/>
            <a:r>
              <a:rPr lang="en-US" sz="1000" b="1" dirty="0" smtClean="0"/>
              <a:t>CRR termination</a:t>
            </a:r>
            <a:endParaRPr lang="cs-CZ" sz="1000" b="1" dirty="0"/>
          </a:p>
        </p:txBody>
      </p:sp>
      <p:cxnSp>
        <p:nvCxnSpPr>
          <p:cNvPr id="20" name="Přímá spojnice se šipkou 19"/>
          <p:cNvCxnSpPr>
            <a:stCxn id="12" idx="2"/>
          </p:cNvCxnSpPr>
          <p:nvPr/>
        </p:nvCxnSpPr>
        <p:spPr>
          <a:xfrm>
            <a:off x="2055042" y="822221"/>
            <a:ext cx="3362"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11" idx="2"/>
          </p:cNvCxnSpPr>
          <p:nvPr/>
        </p:nvCxnSpPr>
        <p:spPr>
          <a:xfrm>
            <a:off x="1035608" y="822221"/>
            <a:ext cx="288000"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5979472" y="576000"/>
            <a:ext cx="1286525" cy="246221"/>
          </a:xfrm>
          <a:prstGeom prst="rect">
            <a:avLst/>
          </a:prstGeom>
          <a:noFill/>
        </p:spPr>
        <p:txBody>
          <a:bodyPr wrap="square" rtlCol="0">
            <a:spAutoFit/>
          </a:bodyPr>
          <a:lstStyle/>
          <a:p>
            <a:pPr algn="ctr"/>
            <a:r>
              <a:rPr lang="en-US" sz="1000" b="1" dirty="0"/>
              <a:t>i</a:t>
            </a:r>
            <a:r>
              <a:rPr lang="en-US" sz="1000" b="1" dirty="0" smtClean="0"/>
              <a:t>nitial velocity drop</a:t>
            </a:r>
            <a:endParaRPr lang="cs-CZ" sz="1000" b="1" dirty="0"/>
          </a:p>
        </p:txBody>
      </p:sp>
      <p:sp>
        <p:nvSpPr>
          <p:cNvPr id="32" name="TextovéPole 31"/>
          <p:cNvSpPr txBox="1"/>
          <p:nvPr/>
        </p:nvSpPr>
        <p:spPr>
          <a:xfrm>
            <a:off x="7145927" y="576000"/>
            <a:ext cx="992483" cy="246221"/>
          </a:xfrm>
          <a:prstGeom prst="rect">
            <a:avLst/>
          </a:prstGeom>
          <a:noFill/>
        </p:spPr>
        <p:txBody>
          <a:bodyPr wrap="square" rtlCol="0">
            <a:spAutoFit/>
          </a:bodyPr>
          <a:lstStyle/>
          <a:p>
            <a:pPr algn="ctr"/>
            <a:r>
              <a:rPr lang="en-US" sz="1000" b="1" dirty="0"/>
              <a:t>v</a:t>
            </a:r>
            <a:r>
              <a:rPr lang="en-US" sz="1000" b="1" dirty="0" smtClean="0"/>
              <a:t>elocity bend</a:t>
            </a:r>
            <a:endParaRPr lang="cs-CZ" sz="1000" b="1" dirty="0"/>
          </a:p>
        </p:txBody>
      </p:sp>
      <p:cxnSp>
        <p:nvCxnSpPr>
          <p:cNvPr id="33" name="Přímá spojnice se šipkou 32"/>
          <p:cNvCxnSpPr>
            <a:stCxn id="34" idx="2"/>
          </p:cNvCxnSpPr>
          <p:nvPr/>
        </p:nvCxnSpPr>
        <p:spPr>
          <a:xfrm>
            <a:off x="8640064" y="822221"/>
            <a:ext cx="137253" cy="200622"/>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8064000" y="576000"/>
            <a:ext cx="1152127" cy="246221"/>
          </a:xfrm>
          <a:prstGeom prst="rect">
            <a:avLst/>
          </a:prstGeom>
          <a:noFill/>
        </p:spPr>
        <p:txBody>
          <a:bodyPr wrap="square" rtlCol="0">
            <a:spAutoFit/>
          </a:bodyPr>
          <a:lstStyle/>
          <a:p>
            <a:pPr algn="ctr"/>
            <a:r>
              <a:rPr lang="en-US" sz="1000" b="1" dirty="0" smtClean="0"/>
              <a:t>CRR termination</a:t>
            </a:r>
            <a:endParaRPr lang="cs-CZ" sz="1000" b="1" dirty="0"/>
          </a:p>
        </p:txBody>
      </p:sp>
      <p:cxnSp>
        <p:nvCxnSpPr>
          <p:cNvPr id="35" name="Přímá spojnice se šipkou 34"/>
          <p:cNvCxnSpPr>
            <a:stCxn id="32" idx="2"/>
          </p:cNvCxnSpPr>
          <p:nvPr/>
        </p:nvCxnSpPr>
        <p:spPr>
          <a:xfrm flipH="1">
            <a:off x="7390516" y="822221"/>
            <a:ext cx="251653" cy="200622"/>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a:stCxn id="31" idx="2"/>
          </p:cNvCxnSpPr>
          <p:nvPr/>
        </p:nvCxnSpPr>
        <p:spPr>
          <a:xfrm>
            <a:off x="6622735" y="822221"/>
            <a:ext cx="109473" cy="200622"/>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Obdélník 51"/>
          <p:cNvSpPr/>
          <p:nvPr/>
        </p:nvSpPr>
        <p:spPr>
          <a:xfrm>
            <a:off x="435600" y="810000"/>
            <a:ext cx="878400" cy="4064400"/>
          </a:xfrm>
          <a:prstGeom prst="rect">
            <a:avLst/>
          </a:prstGeom>
          <a:solidFill>
            <a:srgbClr val="FF0000">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3" name="Obdélník 52"/>
          <p:cNvSpPr/>
          <p:nvPr/>
        </p:nvSpPr>
        <p:spPr>
          <a:xfrm>
            <a:off x="1314000" y="810000"/>
            <a:ext cx="741041" cy="4064400"/>
          </a:xfrm>
          <a:prstGeom prst="rect">
            <a:avLst/>
          </a:prstGeom>
          <a:solidFill>
            <a:srgbClr val="FFC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4" name="Obdélník 53"/>
          <p:cNvSpPr/>
          <p:nvPr/>
        </p:nvSpPr>
        <p:spPr>
          <a:xfrm>
            <a:off x="2056723" y="810000"/>
            <a:ext cx="924077" cy="4064400"/>
          </a:xfrm>
          <a:prstGeom prst="rect">
            <a:avLst/>
          </a:prstGeom>
          <a:solidFill>
            <a:srgbClr val="00FF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 name="Obdélník 54"/>
          <p:cNvSpPr/>
          <p:nvPr/>
        </p:nvSpPr>
        <p:spPr>
          <a:xfrm>
            <a:off x="2980801" y="810000"/>
            <a:ext cx="180000" cy="4064400"/>
          </a:xfrm>
          <a:prstGeom prst="rect">
            <a:avLst/>
          </a:prstGeom>
          <a:solidFill>
            <a:srgbClr val="0000FF">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Obdélník 55"/>
          <p:cNvSpPr/>
          <p:nvPr/>
        </p:nvSpPr>
        <p:spPr>
          <a:xfrm>
            <a:off x="6184800" y="810000"/>
            <a:ext cx="565200" cy="4064400"/>
          </a:xfrm>
          <a:prstGeom prst="rect">
            <a:avLst/>
          </a:prstGeom>
          <a:solidFill>
            <a:srgbClr val="FF0000">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7" name="Obdélník 56"/>
          <p:cNvSpPr/>
          <p:nvPr/>
        </p:nvSpPr>
        <p:spPr>
          <a:xfrm>
            <a:off x="6750001" y="810000"/>
            <a:ext cx="655200" cy="4064400"/>
          </a:xfrm>
          <a:prstGeom prst="rect">
            <a:avLst/>
          </a:prstGeom>
          <a:solidFill>
            <a:srgbClr val="FFC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8" name="Obdélník 57"/>
          <p:cNvSpPr/>
          <p:nvPr/>
        </p:nvSpPr>
        <p:spPr>
          <a:xfrm>
            <a:off x="7405201" y="810000"/>
            <a:ext cx="1393490" cy="4064400"/>
          </a:xfrm>
          <a:prstGeom prst="rect">
            <a:avLst/>
          </a:prstGeom>
          <a:solidFill>
            <a:srgbClr val="00FF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9" name="Obdélník 58"/>
          <p:cNvSpPr/>
          <p:nvPr/>
        </p:nvSpPr>
        <p:spPr>
          <a:xfrm>
            <a:off x="8798691" y="810000"/>
            <a:ext cx="108000" cy="4064400"/>
          </a:xfrm>
          <a:prstGeom prst="rect">
            <a:avLst/>
          </a:prstGeom>
          <a:solidFill>
            <a:srgbClr val="0000FF">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TextovéPole 50"/>
          <p:cNvSpPr txBox="1"/>
          <p:nvPr/>
        </p:nvSpPr>
        <p:spPr>
          <a:xfrm>
            <a:off x="8509000" y="4851400"/>
            <a:ext cx="1270000" cy="127000"/>
          </a:xfrm>
          <a:prstGeom prst="rect">
            <a:avLst/>
          </a:prstGeom>
          <a:noFill/>
        </p:spPr>
        <p:txBody>
          <a:bodyPr vert="horz" rtlCol="0">
            <a:spAutoFit/>
          </a:bodyPr>
          <a:lstStyle/>
          <a:p>
            <a:endParaRPr lang="cs-CZ"/>
          </a:p>
        </p:txBody>
      </p:sp>
      <p:sp>
        <p:nvSpPr>
          <p:cNvPr id="63" name="TextovéPole 62"/>
          <p:cNvSpPr txBox="1"/>
          <p:nvPr/>
        </p:nvSpPr>
        <p:spPr>
          <a:xfrm>
            <a:off x="8509000" y="4851400"/>
            <a:ext cx="1270000" cy="127000"/>
          </a:xfrm>
          <a:prstGeom prst="rect">
            <a:avLst/>
          </a:prstGeom>
          <a:noFill/>
        </p:spPr>
        <p:txBody>
          <a:bodyPr vert="horz" rtlCol="0">
            <a:spAutoFit/>
          </a:bodyPr>
          <a:lstStyle/>
          <a:p>
            <a:endParaRPr lang="cs-CZ"/>
          </a:p>
        </p:txBody>
      </p:sp>
      <p:sp>
        <p:nvSpPr>
          <p:cNvPr id="1030" name="TextovéPole 1029"/>
          <p:cNvSpPr txBox="1"/>
          <p:nvPr/>
        </p:nvSpPr>
        <p:spPr>
          <a:xfrm>
            <a:off x="8509000" y="4851400"/>
            <a:ext cx="1270000" cy="127000"/>
          </a:xfrm>
          <a:prstGeom prst="rect">
            <a:avLst/>
          </a:prstGeom>
          <a:noFill/>
        </p:spPr>
        <p:txBody>
          <a:bodyPr vert="horz" rtlCol="0">
            <a:spAutoFit/>
          </a:bodyPr>
          <a:lstStyle/>
          <a:p>
            <a:endParaRPr lang="cs-CZ"/>
          </a:p>
        </p:txBody>
      </p:sp>
      <p:sp>
        <p:nvSpPr>
          <p:cNvPr id="1034" name="TextovéPole 1033"/>
          <p:cNvSpPr txBox="1"/>
          <p:nvPr/>
        </p:nvSpPr>
        <p:spPr>
          <a:xfrm>
            <a:off x="8509000" y="4851400"/>
            <a:ext cx="1270000" cy="127000"/>
          </a:xfrm>
          <a:prstGeom prst="rect">
            <a:avLst/>
          </a:prstGeom>
          <a:noFill/>
        </p:spPr>
        <p:txBody>
          <a:bodyPr vert="horz" rtlCol="0">
            <a:spAutoFit/>
          </a:bodyPr>
          <a:lstStyle/>
          <a:p>
            <a:endParaRPr lang="cs-CZ"/>
          </a:p>
        </p:txBody>
      </p:sp>
      <p:sp>
        <p:nvSpPr>
          <p:cNvPr id="1038" name="TextovéPole 1037"/>
          <p:cNvSpPr txBox="1"/>
          <p:nvPr/>
        </p:nvSpPr>
        <p:spPr>
          <a:xfrm>
            <a:off x="8509000" y="4851400"/>
            <a:ext cx="1270000" cy="127000"/>
          </a:xfrm>
          <a:prstGeom prst="rect">
            <a:avLst/>
          </a:prstGeom>
          <a:noFill/>
        </p:spPr>
        <p:txBody>
          <a:bodyPr vert="horz" rtlCol="0">
            <a:spAutoFit/>
          </a:bodyPr>
          <a:lstStyle/>
          <a:p>
            <a:endParaRPr lang="cs-CZ"/>
          </a:p>
        </p:txBody>
      </p:sp>
      <p:sp>
        <p:nvSpPr>
          <p:cNvPr id="1042" name="TextovéPole 1041"/>
          <p:cNvSpPr txBox="1"/>
          <p:nvPr/>
        </p:nvSpPr>
        <p:spPr>
          <a:xfrm>
            <a:off x="8509000" y="4851400"/>
            <a:ext cx="1270000" cy="127000"/>
          </a:xfrm>
          <a:prstGeom prst="rect">
            <a:avLst/>
          </a:prstGeom>
          <a:noFill/>
        </p:spPr>
        <p:txBody>
          <a:bodyPr vert="horz" rtlCol="0">
            <a:spAutoFit/>
          </a:bodyPr>
          <a:lstStyle/>
          <a:p>
            <a:endParaRPr lang="cs-CZ"/>
          </a:p>
        </p:txBody>
      </p:sp>
      <p:sp>
        <p:nvSpPr>
          <p:cNvPr id="1044"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45" name="progressBar"/>
          <p:cNvSpPr/>
          <p:nvPr/>
        </p:nvSpPr>
        <p:spPr>
          <a:xfrm>
            <a:off x="0" y="0"/>
            <a:ext cx="2493818"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46" name="TextovéPole 1045"/>
          <p:cNvSpPr txBox="1"/>
          <p:nvPr/>
        </p:nvSpPr>
        <p:spPr>
          <a:xfrm>
            <a:off x="8509000" y="4851400"/>
            <a:ext cx="1270000" cy="127000"/>
          </a:xfrm>
          <a:prstGeom prst="rect">
            <a:avLst/>
          </a:prstGeom>
          <a:noFill/>
        </p:spPr>
        <p:txBody>
          <a:bodyPr vert="horz" rtlCol="0">
            <a:spAutoFit/>
          </a:bodyPr>
          <a:lstStyle/>
          <a:p>
            <a:endParaRPr lang="cs-CZ"/>
          </a:p>
        </p:txBody>
      </p:sp>
      <p:sp>
        <p:nvSpPr>
          <p:cNvPr id="1047"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6</a:t>
            </a:r>
            <a:endParaRPr lang="cs-CZ" sz="1300" b="1">
              <a:solidFill>
                <a:srgbClr val="FFFFFF"/>
              </a:solidFill>
            </a:endParaRPr>
          </a:p>
        </p:txBody>
      </p:sp>
    </p:spTree>
    <p:extLst>
      <p:ext uri="{BB962C8B-B14F-4D97-AF65-F5344CB8AC3E}">
        <p14:creationId xmlns:p14="http://schemas.microsoft.com/office/powerpoint/2010/main" val="2622146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8312" y="630000"/>
            <a:ext cx="3240000" cy="451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5" y="630000"/>
            <a:ext cx="3240000" cy="451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ovéPole 47"/>
          <p:cNvSpPr txBox="1"/>
          <p:nvPr/>
        </p:nvSpPr>
        <p:spPr>
          <a:xfrm>
            <a:off x="360000" y="121334"/>
            <a:ext cx="7884408" cy="400095"/>
          </a:xfrm>
          <a:prstGeom prst="rect">
            <a:avLst/>
          </a:prstGeom>
          <a:noFill/>
        </p:spPr>
        <p:txBody>
          <a:bodyPr wrap="square" lIns="91426" tIns="45713" rIns="91426" bIns="45713" rtlCol="0">
            <a:spAutoFit/>
          </a:bodyPr>
          <a:lstStyle/>
          <a:p>
            <a:r>
              <a:rPr lang="en-US" sz="2000" b="1" dirty="0" smtClean="0">
                <a:solidFill>
                  <a:schemeClr val="tx2"/>
                </a:solidFill>
                <a:cs typeface="Calibri" panose="020F0502020204030204" pitchFamily="34" charset="0"/>
              </a:rPr>
              <a:t>Examples of the studied CRRs</a:t>
            </a:r>
            <a:endParaRPr lang="cs-CZ" sz="2000" b="1" dirty="0">
              <a:solidFill>
                <a:schemeClr val="tx2"/>
              </a:solidFill>
              <a:cs typeface="Calibri" panose="020F0502020204030204" pitchFamily="34" charset="0"/>
            </a:endParaRPr>
          </a:p>
        </p:txBody>
      </p:sp>
      <p:cxnSp>
        <p:nvCxnSpPr>
          <p:cNvPr id="49" name="Přímá spojnice 48"/>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50" name="Ovál 49"/>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sp>
        <p:nvSpPr>
          <p:cNvPr id="51" name="Obdélník 50"/>
          <p:cNvSpPr/>
          <p:nvPr/>
        </p:nvSpPr>
        <p:spPr>
          <a:xfrm>
            <a:off x="3369041" y="1241050"/>
            <a:ext cx="2427095" cy="3493264"/>
          </a:xfrm>
          <a:prstGeom prst="rect">
            <a:avLst/>
          </a:prstGeom>
        </p:spPr>
        <p:txBody>
          <a:bodyPr wrap="square">
            <a:spAutoFit/>
          </a:bodyPr>
          <a:lstStyle/>
          <a:p>
            <a:pPr algn="ctr"/>
            <a:r>
              <a:rPr lang="en-US" sz="1300" dirty="0"/>
              <a:t>Alpha properties typical </a:t>
            </a:r>
            <a:r>
              <a:rPr lang="en-US" sz="1300" dirty="0" smtClean="0"/>
              <a:t>for the </a:t>
            </a:r>
            <a:r>
              <a:rPr lang="en-US" sz="1300" dirty="0"/>
              <a:t>slow solar </a:t>
            </a:r>
            <a:r>
              <a:rPr lang="en-US" sz="1300" dirty="0" smtClean="0"/>
              <a:t>wind streams </a:t>
            </a:r>
            <a:r>
              <a:rPr lang="en-US" sz="1300" dirty="0"/>
              <a:t>appear at different times within the CRRs. First, the alpha-proton relative drift close to zero is observed near the velocity-bend. Then, towards the CRR termination, the alpha thermal speed starts to be lower than the proton thermal speed. The large changes in the relative alpha abundance are observed throughout the CRR. Near the CRR termination, alphas finally reach the </a:t>
            </a:r>
            <a:r>
              <a:rPr lang="en-US" sz="1300" dirty="0" smtClean="0"/>
              <a:t>abundances </a:t>
            </a:r>
            <a:r>
              <a:rPr lang="en-US" sz="1300" dirty="0"/>
              <a:t>similar to that </a:t>
            </a:r>
            <a:r>
              <a:rPr lang="en-US" sz="1300" dirty="0" smtClean="0"/>
              <a:t>usually </a:t>
            </a:r>
            <a:r>
              <a:rPr lang="en-US" sz="1300" dirty="0"/>
              <a:t>observed in the slow streams.</a:t>
            </a:r>
          </a:p>
        </p:txBody>
      </p:sp>
      <p:sp>
        <p:nvSpPr>
          <p:cNvPr id="52" name="TextovéPole 51"/>
          <p:cNvSpPr txBox="1"/>
          <p:nvPr/>
        </p:nvSpPr>
        <p:spPr>
          <a:xfrm>
            <a:off x="392345" y="576000"/>
            <a:ext cx="1286525" cy="246221"/>
          </a:xfrm>
          <a:prstGeom prst="rect">
            <a:avLst/>
          </a:prstGeom>
          <a:noFill/>
        </p:spPr>
        <p:txBody>
          <a:bodyPr wrap="square" rtlCol="0">
            <a:spAutoFit/>
          </a:bodyPr>
          <a:lstStyle/>
          <a:p>
            <a:pPr algn="ctr"/>
            <a:r>
              <a:rPr lang="en-US" sz="1000" b="1" dirty="0"/>
              <a:t>i</a:t>
            </a:r>
            <a:r>
              <a:rPr lang="en-US" sz="1000" b="1" dirty="0" smtClean="0"/>
              <a:t>nitial velocity drop</a:t>
            </a:r>
            <a:endParaRPr lang="cs-CZ" sz="1000" b="1" dirty="0"/>
          </a:p>
        </p:txBody>
      </p:sp>
      <p:sp>
        <p:nvSpPr>
          <p:cNvPr id="53" name="TextovéPole 52"/>
          <p:cNvSpPr txBox="1"/>
          <p:nvPr/>
        </p:nvSpPr>
        <p:spPr>
          <a:xfrm>
            <a:off x="1558800" y="576000"/>
            <a:ext cx="992483" cy="246221"/>
          </a:xfrm>
          <a:prstGeom prst="rect">
            <a:avLst/>
          </a:prstGeom>
          <a:noFill/>
        </p:spPr>
        <p:txBody>
          <a:bodyPr wrap="square" rtlCol="0">
            <a:spAutoFit/>
          </a:bodyPr>
          <a:lstStyle/>
          <a:p>
            <a:pPr algn="ctr"/>
            <a:r>
              <a:rPr lang="en-US" sz="1000" b="1" dirty="0"/>
              <a:t>v</a:t>
            </a:r>
            <a:r>
              <a:rPr lang="en-US" sz="1000" b="1" dirty="0" smtClean="0"/>
              <a:t>elocity bend</a:t>
            </a:r>
            <a:endParaRPr lang="cs-CZ" sz="1000" b="1" dirty="0"/>
          </a:p>
        </p:txBody>
      </p:sp>
      <p:cxnSp>
        <p:nvCxnSpPr>
          <p:cNvPr id="54" name="Přímá spojnice se šipkou 53"/>
          <p:cNvCxnSpPr>
            <a:stCxn id="55" idx="2"/>
          </p:cNvCxnSpPr>
          <p:nvPr/>
        </p:nvCxnSpPr>
        <p:spPr>
          <a:xfrm flipH="1">
            <a:off x="2980800" y="822221"/>
            <a:ext cx="51976" cy="200622"/>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ovéPole 54"/>
          <p:cNvSpPr txBox="1"/>
          <p:nvPr/>
        </p:nvSpPr>
        <p:spPr>
          <a:xfrm>
            <a:off x="2448000" y="576000"/>
            <a:ext cx="1169551" cy="246221"/>
          </a:xfrm>
          <a:prstGeom prst="rect">
            <a:avLst/>
          </a:prstGeom>
          <a:noFill/>
        </p:spPr>
        <p:txBody>
          <a:bodyPr wrap="square" rtlCol="0">
            <a:spAutoFit/>
          </a:bodyPr>
          <a:lstStyle/>
          <a:p>
            <a:pPr algn="ctr"/>
            <a:r>
              <a:rPr lang="en-US" sz="1000" b="1" dirty="0" smtClean="0"/>
              <a:t>CRR termination</a:t>
            </a:r>
            <a:endParaRPr lang="cs-CZ" sz="1000" b="1" dirty="0"/>
          </a:p>
        </p:txBody>
      </p:sp>
      <p:cxnSp>
        <p:nvCxnSpPr>
          <p:cNvPr id="56" name="Přímá spojnice se šipkou 55"/>
          <p:cNvCxnSpPr>
            <a:stCxn id="53" idx="2"/>
          </p:cNvCxnSpPr>
          <p:nvPr/>
        </p:nvCxnSpPr>
        <p:spPr>
          <a:xfrm>
            <a:off x="2055042" y="822221"/>
            <a:ext cx="3362"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Přímá spojnice se šipkou 56"/>
          <p:cNvCxnSpPr>
            <a:stCxn id="52" idx="2"/>
          </p:cNvCxnSpPr>
          <p:nvPr/>
        </p:nvCxnSpPr>
        <p:spPr>
          <a:xfrm>
            <a:off x="1035608" y="822221"/>
            <a:ext cx="288000" cy="19078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ovéPole 57"/>
          <p:cNvSpPr txBox="1"/>
          <p:nvPr/>
        </p:nvSpPr>
        <p:spPr>
          <a:xfrm>
            <a:off x="5979472" y="576000"/>
            <a:ext cx="1286525" cy="246221"/>
          </a:xfrm>
          <a:prstGeom prst="rect">
            <a:avLst/>
          </a:prstGeom>
          <a:noFill/>
        </p:spPr>
        <p:txBody>
          <a:bodyPr wrap="square" rtlCol="0">
            <a:spAutoFit/>
          </a:bodyPr>
          <a:lstStyle/>
          <a:p>
            <a:pPr algn="ctr"/>
            <a:r>
              <a:rPr lang="en-US" sz="1000" b="1" dirty="0"/>
              <a:t>i</a:t>
            </a:r>
            <a:r>
              <a:rPr lang="en-US" sz="1000" b="1" dirty="0" smtClean="0"/>
              <a:t>nitial velocity drop</a:t>
            </a:r>
            <a:endParaRPr lang="cs-CZ" sz="1000" b="1" dirty="0"/>
          </a:p>
        </p:txBody>
      </p:sp>
      <p:sp>
        <p:nvSpPr>
          <p:cNvPr id="59" name="TextovéPole 58"/>
          <p:cNvSpPr txBox="1"/>
          <p:nvPr/>
        </p:nvSpPr>
        <p:spPr>
          <a:xfrm>
            <a:off x="7145927" y="576000"/>
            <a:ext cx="992483" cy="246221"/>
          </a:xfrm>
          <a:prstGeom prst="rect">
            <a:avLst/>
          </a:prstGeom>
          <a:noFill/>
        </p:spPr>
        <p:txBody>
          <a:bodyPr wrap="square" rtlCol="0">
            <a:spAutoFit/>
          </a:bodyPr>
          <a:lstStyle/>
          <a:p>
            <a:pPr algn="ctr"/>
            <a:r>
              <a:rPr lang="en-US" sz="1000" b="1" dirty="0"/>
              <a:t>v</a:t>
            </a:r>
            <a:r>
              <a:rPr lang="en-US" sz="1000" b="1" dirty="0" smtClean="0"/>
              <a:t>elocity bend</a:t>
            </a:r>
            <a:endParaRPr lang="cs-CZ" sz="1000" b="1" dirty="0"/>
          </a:p>
        </p:txBody>
      </p:sp>
      <p:cxnSp>
        <p:nvCxnSpPr>
          <p:cNvPr id="60" name="Přímá spojnice se šipkou 59"/>
          <p:cNvCxnSpPr>
            <a:stCxn id="61" idx="2"/>
          </p:cNvCxnSpPr>
          <p:nvPr/>
        </p:nvCxnSpPr>
        <p:spPr>
          <a:xfrm>
            <a:off x="8640064" y="822221"/>
            <a:ext cx="137253" cy="200622"/>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ovéPole 60"/>
          <p:cNvSpPr txBox="1"/>
          <p:nvPr/>
        </p:nvSpPr>
        <p:spPr>
          <a:xfrm>
            <a:off x="8064000" y="576000"/>
            <a:ext cx="1152127" cy="246221"/>
          </a:xfrm>
          <a:prstGeom prst="rect">
            <a:avLst/>
          </a:prstGeom>
          <a:noFill/>
        </p:spPr>
        <p:txBody>
          <a:bodyPr wrap="square" rtlCol="0">
            <a:spAutoFit/>
          </a:bodyPr>
          <a:lstStyle/>
          <a:p>
            <a:pPr algn="ctr"/>
            <a:r>
              <a:rPr lang="en-US" sz="1000" b="1" dirty="0" smtClean="0"/>
              <a:t>CRR termination</a:t>
            </a:r>
            <a:endParaRPr lang="cs-CZ" sz="1000" b="1" dirty="0"/>
          </a:p>
        </p:txBody>
      </p:sp>
      <p:cxnSp>
        <p:nvCxnSpPr>
          <p:cNvPr id="62" name="Přímá spojnice se šipkou 61"/>
          <p:cNvCxnSpPr>
            <a:stCxn id="59" idx="2"/>
          </p:cNvCxnSpPr>
          <p:nvPr/>
        </p:nvCxnSpPr>
        <p:spPr>
          <a:xfrm flipH="1">
            <a:off x="7390516" y="822221"/>
            <a:ext cx="251653" cy="200622"/>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Přímá spojnice se šipkou 62"/>
          <p:cNvCxnSpPr>
            <a:stCxn id="58" idx="2"/>
          </p:cNvCxnSpPr>
          <p:nvPr/>
        </p:nvCxnSpPr>
        <p:spPr>
          <a:xfrm>
            <a:off x="6622735" y="822221"/>
            <a:ext cx="109473" cy="200622"/>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Obdélník 71"/>
          <p:cNvSpPr/>
          <p:nvPr/>
        </p:nvSpPr>
        <p:spPr>
          <a:xfrm>
            <a:off x="2843808" y="1623600"/>
            <a:ext cx="288032" cy="403200"/>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3" name="Obdélník 72"/>
          <p:cNvSpPr/>
          <p:nvPr/>
        </p:nvSpPr>
        <p:spPr>
          <a:xfrm>
            <a:off x="1944000" y="2437200"/>
            <a:ext cx="1187840" cy="403200"/>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4" name="Obdélník 73"/>
          <p:cNvSpPr/>
          <p:nvPr/>
        </p:nvSpPr>
        <p:spPr>
          <a:xfrm>
            <a:off x="2653332" y="3250800"/>
            <a:ext cx="478507" cy="403200"/>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5" name="Obdélník 74"/>
          <p:cNvSpPr/>
          <p:nvPr/>
        </p:nvSpPr>
        <p:spPr>
          <a:xfrm>
            <a:off x="8316416" y="1623600"/>
            <a:ext cx="574536" cy="403200"/>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6" name="Obdélník 75"/>
          <p:cNvSpPr/>
          <p:nvPr/>
        </p:nvSpPr>
        <p:spPr>
          <a:xfrm>
            <a:off x="7478312" y="2437200"/>
            <a:ext cx="1412640" cy="403200"/>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7" name="Obdélník 76"/>
          <p:cNvSpPr/>
          <p:nvPr/>
        </p:nvSpPr>
        <p:spPr>
          <a:xfrm>
            <a:off x="7956376" y="3250800"/>
            <a:ext cx="934575" cy="403200"/>
          </a:xfrm>
          <a:prstGeom prst="rect">
            <a:avLst/>
          </a:prstGeom>
          <a:solidFill>
            <a:schemeClr val="tx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a:xfrm>
            <a:off x="8509000" y="4851400"/>
            <a:ext cx="1270000" cy="127000"/>
          </a:xfrm>
          <a:prstGeom prst="rect">
            <a:avLst/>
          </a:prstGeom>
          <a:noFill/>
        </p:spPr>
        <p:txBody>
          <a:bodyPr vert="horz" rtlCol="0">
            <a:spAutoFit/>
          </a:bodyPr>
          <a:lstStyle/>
          <a:p>
            <a:endParaRPr lang="cs-CZ"/>
          </a:p>
        </p:txBody>
      </p:sp>
      <p:sp>
        <p:nvSpPr>
          <p:cNvPr id="8" name="TextovéPole 7"/>
          <p:cNvSpPr txBox="1"/>
          <p:nvPr/>
        </p:nvSpPr>
        <p:spPr>
          <a:xfrm>
            <a:off x="8509000" y="4851400"/>
            <a:ext cx="1270000" cy="127000"/>
          </a:xfrm>
          <a:prstGeom prst="rect">
            <a:avLst/>
          </a:prstGeom>
          <a:noFill/>
        </p:spPr>
        <p:txBody>
          <a:bodyPr vert="horz" rtlCol="0">
            <a:spAutoFit/>
          </a:bodyPr>
          <a:lstStyle/>
          <a:p>
            <a:endParaRPr lang="cs-CZ"/>
          </a:p>
        </p:txBody>
      </p:sp>
      <p:sp>
        <p:nvSpPr>
          <p:cNvPr id="12" name="TextovéPole 11"/>
          <p:cNvSpPr txBox="1"/>
          <p:nvPr/>
        </p:nvSpPr>
        <p:spPr>
          <a:xfrm>
            <a:off x="8509000" y="4851400"/>
            <a:ext cx="1270000" cy="127000"/>
          </a:xfrm>
          <a:prstGeom prst="rect">
            <a:avLst/>
          </a:prstGeom>
          <a:noFill/>
        </p:spPr>
        <p:txBody>
          <a:bodyPr vert="horz" rtlCol="0">
            <a:spAutoFit/>
          </a:bodyPr>
          <a:lstStyle/>
          <a:p>
            <a:endParaRPr lang="cs-CZ"/>
          </a:p>
        </p:txBody>
      </p:sp>
      <p:sp>
        <p:nvSpPr>
          <p:cNvPr id="81" name="TextovéPole 80"/>
          <p:cNvSpPr txBox="1"/>
          <p:nvPr/>
        </p:nvSpPr>
        <p:spPr>
          <a:xfrm>
            <a:off x="8509000" y="4851400"/>
            <a:ext cx="1270000" cy="127000"/>
          </a:xfrm>
          <a:prstGeom prst="rect">
            <a:avLst/>
          </a:prstGeom>
          <a:noFill/>
        </p:spPr>
        <p:txBody>
          <a:bodyPr vert="horz" rtlCol="0">
            <a:spAutoFit/>
          </a:bodyPr>
          <a:lstStyle/>
          <a:p>
            <a:endParaRPr lang="cs-CZ"/>
          </a:p>
        </p:txBody>
      </p:sp>
      <p:sp>
        <p:nvSpPr>
          <p:cNvPr id="85" name="TextovéPole 84"/>
          <p:cNvSpPr txBox="1"/>
          <p:nvPr/>
        </p:nvSpPr>
        <p:spPr>
          <a:xfrm>
            <a:off x="8509000" y="4851400"/>
            <a:ext cx="1270000" cy="127000"/>
          </a:xfrm>
          <a:prstGeom prst="rect">
            <a:avLst/>
          </a:prstGeom>
          <a:noFill/>
        </p:spPr>
        <p:txBody>
          <a:bodyPr vert="horz" rtlCol="0">
            <a:spAutoFit/>
          </a:bodyPr>
          <a:lstStyle/>
          <a:p>
            <a:endParaRPr lang="cs-CZ"/>
          </a:p>
        </p:txBody>
      </p:sp>
      <p:sp>
        <p:nvSpPr>
          <p:cNvPr id="89" name="TextovéPole 88"/>
          <p:cNvSpPr txBox="1"/>
          <p:nvPr/>
        </p:nvSpPr>
        <p:spPr>
          <a:xfrm>
            <a:off x="8509000" y="4851400"/>
            <a:ext cx="1270000" cy="127000"/>
          </a:xfrm>
          <a:prstGeom prst="rect">
            <a:avLst/>
          </a:prstGeom>
          <a:noFill/>
        </p:spPr>
        <p:txBody>
          <a:bodyPr vert="horz" rtlCol="0">
            <a:spAutoFit/>
          </a:bodyPr>
          <a:lstStyle/>
          <a:p>
            <a:endParaRPr lang="cs-CZ"/>
          </a:p>
        </p:txBody>
      </p:sp>
      <p:sp>
        <p:nvSpPr>
          <p:cNvPr id="91"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2" name="progressBar"/>
          <p:cNvSpPr/>
          <p:nvPr/>
        </p:nvSpPr>
        <p:spPr>
          <a:xfrm>
            <a:off x="0" y="0"/>
            <a:ext cx="2909455"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3" name="TextovéPole 92"/>
          <p:cNvSpPr txBox="1"/>
          <p:nvPr/>
        </p:nvSpPr>
        <p:spPr>
          <a:xfrm>
            <a:off x="8509000" y="4851400"/>
            <a:ext cx="1270000" cy="127000"/>
          </a:xfrm>
          <a:prstGeom prst="rect">
            <a:avLst/>
          </a:prstGeom>
          <a:noFill/>
        </p:spPr>
        <p:txBody>
          <a:bodyPr vert="horz" rtlCol="0">
            <a:spAutoFit/>
          </a:bodyPr>
          <a:lstStyle/>
          <a:p>
            <a:endParaRPr lang="cs-CZ"/>
          </a:p>
        </p:txBody>
      </p:sp>
      <p:sp>
        <p:nvSpPr>
          <p:cNvPr id="94"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7</a:t>
            </a:r>
            <a:endParaRPr lang="cs-CZ" sz="1300" b="1">
              <a:solidFill>
                <a:srgbClr val="FFFFFF"/>
              </a:solidFill>
            </a:endParaRPr>
          </a:p>
        </p:txBody>
      </p:sp>
    </p:spTree>
    <p:extLst>
      <p:ext uri="{BB962C8B-B14F-4D97-AF65-F5344CB8AC3E}">
        <p14:creationId xmlns:p14="http://schemas.microsoft.com/office/powerpoint/2010/main" val="1817424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92000"/>
            <a:ext cx="3168000" cy="223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0008" y="1692000"/>
            <a:ext cx="3168000" cy="223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Obdélník 39"/>
          <p:cNvSpPr/>
          <p:nvPr/>
        </p:nvSpPr>
        <p:spPr>
          <a:xfrm>
            <a:off x="440988" y="596787"/>
            <a:ext cx="8262023" cy="1092607"/>
          </a:xfrm>
          <a:prstGeom prst="rect">
            <a:avLst/>
          </a:prstGeom>
        </p:spPr>
        <p:txBody>
          <a:bodyPr wrap="square">
            <a:spAutoFit/>
          </a:bodyPr>
          <a:lstStyle/>
          <a:p>
            <a:pPr algn="ctr"/>
            <a:r>
              <a:rPr lang="en-US" sz="1300" b="1" dirty="0" smtClean="0"/>
              <a:t>How does the global profile of proton and alpha properties look like across CRR?</a:t>
            </a:r>
          </a:p>
          <a:p>
            <a:r>
              <a:rPr lang="en-US" sz="1300" dirty="0" smtClean="0"/>
              <a:t>In </a:t>
            </a:r>
            <a:r>
              <a:rPr lang="en-US" sz="1300" dirty="0"/>
              <a:t>order to answer this question, we performed a superposed epoch analysis of basic ion properties: density, bulk speed, temperature; </a:t>
            </a:r>
            <a:r>
              <a:rPr lang="en-US" sz="1300" dirty="0" smtClean="0"/>
              <a:t>proton </a:t>
            </a:r>
            <a:r>
              <a:rPr lang="en-US" sz="1300" dirty="0"/>
              <a:t>properties in </a:t>
            </a:r>
            <a:r>
              <a:rPr lang="en-US" sz="1300" dirty="0" smtClean="0">
                <a:solidFill>
                  <a:srgbClr val="FF0000"/>
                </a:solidFill>
              </a:rPr>
              <a:t>red </a:t>
            </a:r>
            <a:r>
              <a:rPr lang="en-US" sz="1300" dirty="0" smtClean="0"/>
              <a:t>and </a:t>
            </a:r>
            <a:r>
              <a:rPr lang="en-US" sz="1300" dirty="0"/>
              <a:t>alpha properties in </a:t>
            </a:r>
            <a:r>
              <a:rPr lang="en-US" sz="1300" dirty="0" smtClean="0">
                <a:solidFill>
                  <a:srgbClr val="0000FF"/>
                </a:solidFill>
              </a:rPr>
              <a:t>blue</a:t>
            </a:r>
            <a:r>
              <a:rPr lang="en-US" sz="1300" dirty="0" smtClean="0"/>
              <a:t>. </a:t>
            </a:r>
            <a:r>
              <a:rPr lang="en-US" sz="1300" dirty="0"/>
              <a:t>The solid line shows the median profile and the colored background indicates region between 25</a:t>
            </a:r>
            <a:r>
              <a:rPr lang="en-US" sz="1300" baseline="30000" dirty="0"/>
              <a:t>th</a:t>
            </a:r>
            <a:r>
              <a:rPr lang="en-US" sz="1300" dirty="0"/>
              <a:t> and 75</a:t>
            </a:r>
            <a:r>
              <a:rPr lang="en-US" sz="1300" baseline="30000" dirty="0"/>
              <a:t>th</a:t>
            </a:r>
            <a:r>
              <a:rPr lang="en-US" sz="1300" dirty="0"/>
              <a:t> percentiles. We found that changes in different alpha properties are temporally </a:t>
            </a:r>
            <a:r>
              <a:rPr lang="en-US" sz="1300" dirty="0" smtClean="0"/>
              <a:t>separated: </a:t>
            </a:r>
            <a:endParaRPr lang="cs-CZ" sz="1300" dirty="0"/>
          </a:p>
        </p:txBody>
      </p:sp>
      <p:cxnSp>
        <p:nvCxnSpPr>
          <p:cNvPr id="41" name="Přímá spojnice 40"/>
          <p:cNvCxnSpPr/>
          <p:nvPr/>
        </p:nvCxnSpPr>
        <p:spPr>
          <a:xfrm flipV="1">
            <a:off x="1606217" y="3195858"/>
            <a:ext cx="468000" cy="212130"/>
          </a:xfrm>
          <a:prstGeom prst="line">
            <a:avLst/>
          </a:prstGeom>
          <a:ln w="22225" cap="rnd">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2" name="Přímá spojnice 41"/>
          <p:cNvCxnSpPr/>
          <p:nvPr/>
        </p:nvCxnSpPr>
        <p:spPr>
          <a:xfrm flipV="1">
            <a:off x="2074217" y="2806998"/>
            <a:ext cx="222216" cy="388860"/>
          </a:xfrm>
          <a:prstGeom prst="line">
            <a:avLst/>
          </a:prstGeom>
          <a:ln w="22225" cap="rnd">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flipV="1">
            <a:off x="1678225" y="3006000"/>
            <a:ext cx="478054" cy="172229"/>
          </a:xfrm>
          <a:prstGeom prst="line">
            <a:avLst/>
          </a:prstGeom>
          <a:ln w="22225" cap="rnd">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flipV="1">
            <a:off x="2296433" y="2563544"/>
            <a:ext cx="533920" cy="243454"/>
          </a:xfrm>
          <a:prstGeom prst="line">
            <a:avLst/>
          </a:prstGeom>
          <a:ln w="22225" cap="rnd">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flipV="1">
            <a:off x="2398305" y="2736000"/>
            <a:ext cx="432048" cy="180000"/>
          </a:xfrm>
          <a:prstGeom prst="line">
            <a:avLst/>
          </a:prstGeom>
          <a:ln w="22225" cap="rnd">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flipV="1">
            <a:off x="2149576" y="2992835"/>
            <a:ext cx="282155" cy="108012"/>
          </a:xfrm>
          <a:prstGeom prst="line">
            <a:avLst/>
          </a:prstGeom>
          <a:ln w="22225" cap="rnd">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51" name="TextovéPole 50"/>
          <p:cNvSpPr txBox="1"/>
          <p:nvPr/>
        </p:nvSpPr>
        <p:spPr>
          <a:xfrm>
            <a:off x="359999" y="4140865"/>
            <a:ext cx="2249775" cy="692483"/>
          </a:xfrm>
          <a:prstGeom prst="rect">
            <a:avLst/>
          </a:prstGeom>
          <a:noFill/>
        </p:spPr>
        <p:txBody>
          <a:bodyPr wrap="square" lIns="91426" tIns="45713" rIns="91426" bIns="45713" rtlCol="0">
            <a:spAutoFit/>
          </a:bodyPr>
          <a:lstStyle/>
          <a:p>
            <a:pPr algn="ctr"/>
            <a:r>
              <a:rPr lang="en-US" sz="1300" dirty="0" smtClean="0"/>
              <a:t>Profiles of the proton and alpha densities differ behind the velocity bend.</a:t>
            </a:r>
            <a:endParaRPr lang="en-US" sz="1300" dirty="0"/>
          </a:p>
        </p:txBody>
      </p:sp>
      <p:sp>
        <p:nvSpPr>
          <p:cNvPr id="52" name="TextovéPole 51"/>
          <p:cNvSpPr txBox="1"/>
          <p:nvPr/>
        </p:nvSpPr>
        <p:spPr>
          <a:xfrm>
            <a:off x="6183227" y="3940809"/>
            <a:ext cx="2960773" cy="1092593"/>
          </a:xfrm>
          <a:prstGeom prst="rect">
            <a:avLst/>
          </a:prstGeom>
          <a:noFill/>
        </p:spPr>
        <p:txBody>
          <a:bodyPr wrap="square" lIns="91426" tIns="45713" rIns="91426" bIns="45713" rtlCol="0">
            <a:spAutoFit/>
          </a:bodyPr>
          <a:lstStyle/>
          <a:p>
            <a:pPr algn="ctr"/>
            <a:r>
              <a:rPr lang="en-US" sz="1300" dirty="0"/>
              <a:t>The proton and alpha temperatures decrease throughout the CRR. Near the CRR termination, the alpha temperature reaches nearly the same values as the proton temperature and stops decrease.</a:t>
            </a:r>
            <a:endParaRPr lang="cs-CZ" sz="1300" dirty="0"/>
          </a:p>
        </p:txBody>
      </p:sp>
      <p:sp>
        <p:nvSpPr>
          <p:cNvPr id="53" name="TextovéPole 25"/>
          <p:cNvSpPr txBox="1"/>
          <p:nvPr/>
        </p:nvSpPr>
        <p:spPr>
          <a:xfrm>
            <a:off x="3060008" y="4040837"/>
            <a:ext cx="3168000" cy="892538"/>
          </a:xfrm>
          <a:prstGeom prst="rect">
            <a:avLst/>
          </a:prstGeom>
          <a:noFill/>
        </p:spPr>
        <p:txBody>
          <a:bodyPr wrap="square" lIns="91426" tIns="45713" rIns="91426" bIns="45713" rtlCol="0">
            <a:spAutoFit/>
          </a:bodyPr>
          <a:lstStyle>
            <a:defPPr>
              <a:defRPr lang="cs-CZ"/>
            </a:defPPr>
            <a:lvl1pPr marL="0" algn="l" defTabSz="914263" rtl="0" eaLnBrk="1" latinLnBrk="0" hangingPunct="1">
              <a:defRPr sz="1800" kern="1200">
                <a:solidFill>
                  <a:schemeClr val="tx1"/>
                </a:solidFill>
                <a:latin typeface="+mn-lt"/>
                <a:ea typeface="+mn-ea"/>
                <a:cs typeface="+mn-cs"/>
              </a:defRPr>
            </a:lvl1pPr>
            <a:lvl2pPr marL="457131"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4" algn="l" defTabSz="914263" rtl="0" eaLnBrk="1" latinLnBrk="0" hangingPunct="1">
              <a:defRPr sz="1800" kern="1200">
                <a:solidFill>
                  <a:schemeClr val="tx1"/>
                </a:solidFill>
                <a:latin typeface="+mn-lt"/>
                <a:ea typeface="+mn-ea"/>
                <a:cs typeface="+mn-cs"/>
              </a:defRPr>
            </a:lvl4pPr>
            <a:lvl5pPr marL="1828525" algn="l" defTabSz="914263" rtl="0" eaLnBrk="1" latinLnBrk="0" hangingPunct="1">
              <a:defRPr sz="1800" kern="1200">
                <a:solidFill>
                  <a:schemeClr val="tx1"/>
                </a:solidFill>
                <a:latin typeface="+mn-lt"/>
                <a:ea typeface="+mn-ea"/>
                <a:cs typeface="+mn-cs"/>
              </a:defRPr>
            </a:lvl5pPr>
            <a:lvl6pPr marL="2285657" algn="l" defTabSz="914263" rtl="0" eaLnBrk="1" latinLnBrk="0" hangingPunct="1">
              <a:defRPr sz="1800" kern="1200">
                <a:solidFill>
                  <a:schemeClr val="tx1"/>
                </a:solidFill>
                <a:latin typeface="+mn-lt"/>
                <a:ea typeface="+mn-ea"/>
                <a:cs typeface="+mn-cs"/>
              </a:defRPr>
            </a:lvl6pPr>
            <a:lvl7pPr marL="2742788"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2" algn="l" defTabSz="914263" rtl="0" eaLnBrk="1" latinLnBrk="0" hangingPunct="1">
              <a:defRPr sz="1800" kern="1200">
                <a:solidFill>
                  <a:schemeClr val="tx1"/>
                </a:solidFill>
                <a:latin typeface="+mn-lt"/>
                <a:ea typeface="+mn-ea"/>
                <a:cs typeface="+mn-cs"/>
              </a:defRPr>
            </a:lvl9pPr>
          </a:lstStyle>
          <a:p>
            <a:pPr algn="ctr"/>
            <a:r>
              <a:rPr lang="en-US" sz="1300" dirty="0"/>
              <a:t>After </a:t>
            </a:r>
            <a:r>
              <a:rPr lang="en-US" sz="1300" dirty="0" smtClean="0"/>
              <a:t>the </a:t>
            </a:r>
            <a:r>
              <a:rPr lang="en-US" sz="1300" dirty="0"/>
              <a:t>initial velocity drop, </a:t>
            </a:r>
            <a:r>
              <a:rPr lang="en-US" sz="1300" dirty="0" smtClean="0"/>
              <a:t>the proton and alpha velocities gradually </a:t>
            </a:r>
            <a:r>
              <a:rPr lang="en-US" sz="1300" dirty="0"/>
              <a:t>decrease. </a:t>
            </a:r>
            <a:r>
              <a:rPr lang="en-US" sz="1300" dirty="0" smtClean="0"/>
              <a:t>Both ionic components </a:t>
            </a:r>
            <a:r>
              <a:rPr lang="en-US" sz="1300" dirty="0"/>
              <a:t>reach almost the same speed already near the velocity bend. </a:t>
            </a:r>
          </a:p>
        </p:txBody>
      </p:sp>
      <p:cxnSp>
        <p:nvCxnSpPr>
          <p:cNvPr id="54" name="Přímá spojnice se šipkou 53"/>
          <p:cNvCxnSpPr>
            <a:stCxn id="51" idx="0"/>
          </p:cNvCxnSpPr>
          <p:nvPr/>
        </p:nvCxnSpPr>
        <p:spPr>
          <a:xfrm flipV="1">
            <a:off x="1484887" y="3149413"/>
            <a:ext cx="805766" cy="991452"/>
          </a:xfrm>
          <a:prstGeom prst="straightConnector1">
            <a:avLst/>
          </a:prstGeom>
          <a:ln w="22225"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Přímá spojnice se šipkou 56"/>
          <p:cNvCxnSpPr>
            <a:stCxn id="53" idx="0"/>
          </p:cNvCxnSpPr>
          <p:nvPr/>
        </p:nvCxnSpPr>
        <p:spPr>
          <a:xfrm flipV="1">
            <a:off x="4644008" y="3149413"/>
            <a:ext cx="72008" cy="891424"/>
          </a:xfrm>
          <a:prstGeom prst="straightConnector1">
            <a:avLst/>
          </a:prstGeom>
          <a:ln w="22225" cap="rnd">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6000" y="1692000"/>
            <a:ext cx="3168000" cy="2239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2" name="Přímá spojnice se šipkou 61"/>
          <p:cNvCxnSpPr>
            <a:stCxn id="52" idx="0"/>
          </p:cNvCxnSpPr>
          <p:nvPr/>
        </p:nvCxnSpPr>
        <p:spPr>
          <a:xfrm flipV="1">
            <a:off x="7663614" y="3595125"/>
            <a:ext cx="508786" cy="345684"/>
          </a:xfrm>
          <a:prstGeom prst="straightConnector1">
            <a:avLst/>
          </a:prstGeom>
          <a:ln w="22225"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60000" y="121334"/>
            <a:ext cx="7884408" cy="400095"/>
          </a:xfrm>
          <a:prstGeom prst="rect">
            <a:avLst/>
          </a:prstGeom>
          <a:noFill/>
        </p:spPr>
        <p:txBody>
          <a:bodyPr wrap="square" lIns="91426" tIns="45713" rIns="91426" bIns="45713" rtlCol="0">
            <a:spAutoFit/>
          </a:bodyPr>
          <a:lstStyle/>
          <a:p>
            <a:r>
              <a:rPr lang="en-US" sz="2000" b="1" dirty="0" smtClean="0">
                <a:solidFill>
                  <a:schemeClr val="tx2"/>
                </a:solidFill>
                <a:cs typeface="Calibri" panose="020F0502020204030204" pitchFamily="34" charset="0"/>
              </a:rPr>
              <a:t>Superposed epoch analysis</a:t>
            </a:r>
            <a:endParaRPr lang="cs-CZ" sz="2000" b="1" dirty="0">
              <a:solidFill>
                <a:schemeClr val="tx2"/>
              </a:solidFill>
              <a:cs typeface="Calibri" panose="020F0502020204030204" pitchFamily="34" charset="0"/>
            </a:endParaRPr>
          </a:p>
        </p:txBody>
      </p:sp>
      <p:cxnSp>
        <p:nvCxnSpPr>
          <p:cNvPr id="22" name="Přímá spojnice 21"/>
          <p:cNvCxnSpPr/>
          <p:nvPr/>
        </p:nvCxnSpPr>
        <p:spPr>
          <a:xfrm>
            <a:off x="360000" y="588735"/>
            <a:ext cx="8424000" cy="0"/>
          </a:xfrm>
          <a:prstGeom prst="line">
            <a:avLst/>
          </a:prstGeom>
          <a:ln w="9525" cap="rnd" cmpd="sng">
            <a:solidFill>
              <a:schemeClr val="tx2"/>
            </a:solidFill>
            <a:prstDash val="solid"/>
            <a:round/>
            <a:headEnd type="none"/>
          </a:ln>
        </p:spPr>
        <p:style>
          <a:lnRef idx="1">
            <a:schemeClr val="accent1"/>
          </a:lnRef>
          <a:fillRef idx="0">
            <a:schemeClr val="accent1"/>
          </a:fillRef>
          <a:effectRef idx="0">
            <a:schemeClr val="accent1"/>
          </a:effectRef>
          <a:fontRef idx="minor">
            <a:schemeClr val="tx1"/>
          </a:fontRef>
        </p:style>
      </p:cxnSp>
      <p:sp>
        <p:nvSpPr>
          <p:cNvPr id="23" name="Ovál 22"/>
          <p:cNvSpPr/>
          <p:nvPr/>
        </p:nvSpPr>
        <p:spPr>
          <a:xfrm>
            <a:off x="8566928" y="213381"/>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cs-CZ" sz="1100" b="1" dirty="0"/>
          </a:p>
        </p:txBody>
      </p:sp>
      <p:sp>
        <p:nvSpPr>
          <p:cNvPr id="28" name="TextovéPole 27"/>
          <p:cNvSpPr txBox="1"/>
          <p:nvPr/>
        </p:nvSpPr>
        <p:spPr>
          <a:xfrm>
            <a:off x="8509000" y="4851400"/>
            <a:ext cx="1270000" cy="127000"/>
          </a:xfrm>
          <a:prstGeom prst="rect">
            <a:avLst/>
          </a:prstGeom>
          <a:noFill/>
        </p:spPr>
        <p:txBody>
          <a:bodyPr vert="horz" rtlCol="0">
            <a:spAutoFit/>
          </a:bodyPr>
          <a:lstStyle/>
          <a:p>
            <a:endParaRPr lang="cs-CZ"/>
          </a:p>
        </p:txBody>
      </p:sp>
      <p:sp>
        <p:nvSpPr>
          <p:cNvPr id="32" name="TextovéPole 31"/>
          <p:cNvSpPr txBox="1"/>
          <p:nvPr/>
        </p:nvSpPr>
        <p:spPr>
          <a:xfrm>
            <a:off x="8509000" y="4851400"/>
            <a:ext cx="1270000" cy="127000"/>
          </a:xfrm>
          <a:prstGeom prst="rect">
            <a:avLst/>
          </a:prstGeom>
          <a:noFill/>
        </p:spPr>
        <p:txBody>
          <a:bodyPr vert="horz" rtlCol="0">
            <a:spAutoFit/>
          </a:bodyPr>
          <a:lstStyle/>
          <a:p>
            <a:endParaRPr lang="cs-CZ"/>
          </a:p>
        </p:txBody>
      </p:sp>
      <p:sp>
        <p:nvSpPr>
          <p:cNvPr id="48" name="TextovéPole 47"/>
          <p:cNvSpPr txBox="1"/>
          <p:nvPr/>
        </p:nvSpPr>
        <p:spPr>
          <a:xfrm>
            <a:off x="8509000" y="4851400"/>
            <a:ext cx="1270000" cy="127000"/>
          </a:xfrm>
          <a:prstGeom prst="rect">
            <a:avLst/>
          </a:prstGeom>
          <a:noFill/>
        </p:spPr>
        <p:txBody>
          <a:bodyPr vert="horz" rtlCol="0">
            <a:spAutoFit/>
          </a:bodyPr>
          <a:lstStyle/>
          <a:p>
            <a:endParaRPr lang="cs-CZ"/>
          </a:p>
        </p:txBody>
      </p:sp>
      <p:sp>
        <p:nvSpPr>
          <p:cNvPr id="56" name="TextovéPole 55"/>
          <p:cNvSpPr txBox="1"/>
          <p:nvPr/>
        </p:nvSpPr>
        <p:spPr>
          <a:xfrm>
            <a:off x="8509000" y="4851400"/>
            <a:ext cx="1270000" cy="127000"/>
          </a:xfrm>
          <a:prstGeom prst="rect">
            <a:avLst/>
          </a:prstGeom>
          <a:noFill/>
        </p:spPr>
        <p:txBody>
          <a:bodyPr vert="horz" rtlCol="0">
            <a:spAutoFit/>
          </a:bodyPr>
          <a:lstStyle/>
          <a:p>
            <a:endParaRPr lang="cs-CZ"/>
          </a:p>
        </p:txBody>
      </p:sp>
      <p:sp>
        <p:nvSpPr>
          <p:cNvPr id="61" name="TextovéPole 60"/>
          <p:cNvSpPr txBox="1"/>
          <p:nvPr/>
        </p:nvSpPr>
        <p:spPr>
          <a:xfrm>
            <a:off x="8509000" y="4851400"/>
            <a:ext cx="1270000" cy="127000"/>
          </a:xfrm>
          <a:prstGeom prst="rect">
            <a:avLst/>
          </a:prstGeom>
          <a:noFill/>
        </p:spPr>
        <p:txBody>
          <a:bodyPr vert="horz" rtlCol="0">
            <a:spAutoFit/>
          </a:bodyPr>
          <a:lstStyle/>
          <a:p>
            <a:endParaRPr lang="cs-CZ"/>
          </a:p>
        </p:txBody>
      </p:sp>
      <p:sp>
        <p:nvSpPr>
          <p:cNvPr id="66" name="TextovéPole 65"/>
          <p:cNvSpPr txBox="1"/>
          <p:nvPr/>
        </p:nvSpPr>
        <p:spPr>
          <a:xfrm>
            <a:off x="8509000" y="4851400"/>
            <a:ext cx="1270000" cy="127000"/>
          </a:xfrm>
          <a:prstGeom prst="rect">
            <a:avLst/>
          </a:prstGeom>
          <a:noFill/>
        </p:spPr>
        <p:txBody>
          <a:bodyPr vert="horz" rtlCol="0">
            <a:spAutoFit/>
          </a:bodyPr>
          <a:lstStyle/>
          <a:p>
            <a:endParaRPr lang="cs-CZ"/>
          </a:p>
        </p:txBody>
      </p:sp>
      <p:sp>
        <p:nvSpPr>
          <p:cNvPr id="68" name="progressBarBackground"/>
          <p:cNvSpPr/>
          <p:nvPr/>
        </p:nvSpPr>
        <p:spPr>
          <a:xfrm>
            <a:off x="0" y="0"/>
            <a:ext cx="9144000" cy="3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9" name="progressBar"/>
          <p:cNvSpPr/>
          <p:nvPr/>
        </p:nvSpPr>
        <p:spPr>
          <a:xfrm>
            <a:off x="0" y="0"/>
            <a:ext cx="3325091" cy="3175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TextovéPole 69"/>
          <p:cNvSpPr txBox="1"/>
          <p:nvPr/>
        </p:nvSpPr>
        <p:spPr>
          <a:xfrm>
            <a:off x="8509000" y="4851400"/>
            <a:ext cx="1270000" cy="127000"/>
          </a:xfrm>
          <a:prstGeom prst="rect">
            <a:avLst/>
          </a:prstGeom>
          <a:noFill/>
        </p:spPr>
        <p:txBody>
          <a:bodyPr vert="horz" rtlCol="0">
            <a:spAutoFit/>
          </a:bodyPr>
          <a:lstStyle/>
          <a:p>
            <a:endParaRPr lang="cs-CZ"/>
          </a:p>
        </p:txBody>
      </p:sp>
      <p:sp>
        <p:nvSpPr>
          <p:cNvPr id="71" name="pageNumber"/>
          <p:cNvSpPr txBox="1"/>
          <p:nvPr/>
        </p:nvSpPr>
        <p:spPr>
          <a:xfrm>
            <a:off x="8343900" y="177800"/>
            <a:ext cx="635000" cy="292388"/>
          </a:xfrm>
          <a:prstGeom prst="rect">
            <a:avLst/>
          </a:prstGeom>
          <a:noFill/>
        </p:spPr>
        <p:txBody>
          <a:bodyPr vert="horz" rtlCol="0">
            <a:spAutoFit/>
          </a:bodyPr>
          <a:lstStyle/>
          <a:p>
            <a:pPr algn="ctr"/>
            <a:r>
              <a:rPr lang="cs-CZ" sz="1300" b="1" smtClean="0">
                <a:solidFill>
                  <a:srgbClr val="FFFFFF"/>
                </a:solidFill>
              </a:rPr>
              <a:t> 8</a:t>
            </a:r>
            <a:endParaRPr lang="cs-CZ" sz="1300" b="1">
              <a:solidFill>
                <a:srgbClr val="FFFFFF"/>
              </a:solidFill>
            </a:endParaRPr>
          </a:p>
        </p:txBody>
      </p:sp>
    </p:spTree>
    <p:extLst>
      <p:ext uri="{BB962C8B-B14F-4D97-AF65-F5344CB8AC3E}">
        <p14:creationId xmlns:p14="http://schemas.microsoft.com/office/powerpoint/2010/main" val="410475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Živly">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1817</TotalTime>
  <Words>3171</Words>
  <Application>Microsoft Office PowerPoint</Application>
  <PresentationFormat>Předvádění na obrazovce (16:9)</PresentationFormat>
  <Paragraphs>252</Paragraphs>
  <Slides>23</Slides>
  <Notes>1</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KFPP MFF 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Tereza Durovcova</dc:creator>
  <cp:lastModifiedBy>Tereza Durovcova</cp:lastModifiedBy>
  <cp:revision>286</cp:revision>
  <dcterms:created xsi:type="dcterms:W3CDTF">2021-03-10T14:17:44Z</dcterms:created>
  <dcterms:modified xsi:type="dcterms:W3CDTF">2021-04-24T16:07:57Z</dcterms:modified>
</cp:coreProperties>
</file>