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97" r:id="rId3"/>
    <p:sldId id="281" r:id="rId4"/>
    <p:sldId id="282" r:id="rId5"/>
    <p:sldId id="285" r:id="rId6"/>
    <p:sldId id="325" r:id="rId7"/>
    <p:sldId id="301" r:id="rId8"/>
    <p:sldId id="300" r:id="rId9"/>
    <p:sldId id="283" r:id="rId10"/>
    <p:sldId id="302" r:id="rId11"/>
    <p:sldId id="303" r:id="rId12"/>
    <p:sldId id="305" r:id="rId13"/>
    <p:sldId id="304" r:id="rId14"/>
    <p:sldId id="306" r:id="rId15"/>
    <p:sldId id="307" r:id="rId16"/>
    <p:sldId id="308" r:id="rId17"/>
    <p:sldId id="310" r:id="rId18"/>
    <p:sldId id="312" r:id="rId19"/>
    <p:sldId id="313" r:id="rId20"/>
    <p:sldId id="314" r:id="rId21"/>
    <p:sldId id="315" r:id="rId22"/>
    <p:sldId id="316" r:id="rId23"/>
    <p:sldId id="319" r:id="rId24"/>
    <p:sldId id="320" r:id="rId25"/>
    <p:sldId id="321" r:id="rId26"/>
    <p:sldId id="296" r:id="rId27"/>
    <p:sldId id="324" r:id="rId28"/>
    <p:sldId id="32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6600CC"/>
    <a:srgbClr val="66FFFF"/>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9158" autoAdjust="0"/>
  </p:normalViewPr>
  <p:slideViewPr>
    <p:cSldViewPr snapToGrid="0">
      <p:cViewPr>
        <p:scale>
          <a:sx n="96" d="100"/>
          <a:sy n="96" d="100"/>
        </p:scale>
        <p:origin x="-1085" y="-91"/>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A60A-9ACC-4AE9-93C5-729E0DE0212F}" type="datetimeFigureOut">
              <a:rPr lang="en-GB" smtClean="0"/>
              <a:t>15/04/2021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F7690-1414-4C6D-903D-2C02C5D0F475}" type="slidenum">
              <a:rPr lang="en-GB" smtClean="0"/>
              <a:t>‹nº›</a:t>
            </a:fld>
            <a:endParaRPr lang="en-GB"/>
          </a:p>
        </p:txBody>
      </p:sp>
    </p:spTree>
    <p:extLst>
      <p:ext uri="{BB962C8B-B14F-4D97-AF65-F5344CB8AC3E}">
        <p14:creationId xmlns:p14="http://schemas.microsoft.com/office/powerpoint/2010/main" val="624533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3F7690-1414-4C6D-903D-2C02C5D0F475}" type="slidenum">
              <a:rPr lang="en-GB" smtClean="0"/>
              <a:t>1</a:t>
            </a:fld>
            <a:endParaRPr lang="en-GB"/>
          </a:p>
        </p:txBody>
      </p:sp>
    </p:spTree>
    <p:extLst>
      <p:ext uri="{BB962C8B-B14F-4D97-AF65-F5344CB8AC3E}">
        <p14:creationId xmlns:p14="http://schemas.microsoft.com/office/powerpoint/2010/main" val="3919942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1" dirty="0"/>
          </a:p>
        </p:txBody>
      </p:sp>
      <p:sp>
        <p:nvSpPr>
          <p:cNvPr id="4" name="Slide Number Placeholder 3"/>
          <p:cNvSpPr>
            <a:spLocks noGrp="1"/>
          </p:cNvSpPr>
          <p:nvPr>
            <p:ph type="sldNum" sz="quarter" idx="10"/>
          </p:nvPr>
        </p:nvSpPr>
        <p:spPr/>
        <p:txBody>
          <a:bodyPr/>
          <a:lstStyle/>
          <a:p>
            <a:fld id="{A63F7690-1414-4C6D-903D-2C02C5D0F475}" type="slidenum">
              <a:rPr lang="en-GB" smtClean="0"/>
              <a:t>2</a:t>
            </a:fld>
            <a:endParaRPr lang="en-GB"/>
          </a:p>
        </p:txBody>
      </p:sp>
    </p:spTree>
    <p:extLst>
      <p:ext uri="{BB962C8B-B14F-4D97-AF65-F5344CB8AC3E}">
        <p14:creationId xmlns:p14="http://schemas.microsoft.com/office/powerpoint/2010/main" val="18367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17</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18</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19</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20</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21</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22</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23</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24</a:t>
            </a:fld>
            <a:endParaRPr lang="pt-BR"/>
          </a:p>
        </p:txBody>
      </p:sp>
    </p:spTree>
    <p:extLst>
      <p:ext uri="{BB962C8B-B14F-4D97-AF65-F5344CB8AC3E}">
        <p14:creationId xmlns:p14="http://schemas.microsoft.com/office/powerpoint/2010/main" val="204965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43C1A8-C478-481C-8ADD-A19196196FF8}" type="slidenum">
              <a:rPr lang="pt-BR" smtClean="0"/>
              <a:t>25</a:t>
            </a:fld>
            <a:endParaRPr lang="pt-BR"/>
          </a:p>
        </p:txBody>
      </p:sp>
    </p:spTree>
    <p:extLst>
      <p:ext uri="{BB962C8B-B14F-4D97-AF65-F5344CB8AC3E}">
        <p14:creationId xmlns:p14="http://schemas.microsoft.com/office/powerpoint/2010/main" val="2049659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888F15-5EB6-4C89-8E58-E69CEF9BFFC9}" type="datetimeFigureOut">
              <a:rPr lang="en-GB" smtClean="0"/>
              <a:t>15/04/2021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4192217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888F15-5EB6-4C89-8E58-E69CEF9BFFC9}" type="datetimeFigureOut">
              <a:rPr lang="en-GB" smtClean="0"/>
              <a:t>15/04/2021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265065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888F15-5EB6-4C89-8E58-E69CEF9BFFC9}" type="datetimeFigureOut">
              <a:rPr lang="en-GB" smtClean="0"/>
              <a:t>15/04/2021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875394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888F15-5EB6-4C89-8E58-E69CEF9BFFC9}" type="datetimeFigureOut">
              <a:rPr lang="en-GB" smtClean="0"/>
              <a:t>15/04/2021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337300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888F15-5EB6-4C89-8E58-E69CEF9BFFC9}" type="datetimeFigureOut">
              <a:rPr lang="en-GB" smtClean="0"/>
              <a:t>15/04/2021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1344422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88F15-5EB6-4C89-8E58-E69CEF9BFFC9}" type="datetimeFigureOut">
              <a:rPr lang="en-GB" smtClean="0"/>
              <a:t>15/04/2021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715844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888F15-5EB6-4C89-8E58-E69CEF9BFFC9}" type="datetimeFigureOut">
              <a:rPr lang="en-GB" smtClean="0"/>
              <a:t>15/04/2021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2601708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888F15-5EB6-4C89-8E58-E69CEF9BFFC9}" type="datetimeFigureOut">
              <a:rPr lang="en-GB" smtClean="0"/>
              <a:t>15/04/2021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38382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6888F15-5EB6-4C89-8E58-E69CEF9BFFC9}" type="datetimeFigureOut">
              <a:rPr lang="en-GB" smtClean="0"/>
              <a:t>15/04/2021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2883429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888F15-5EB6-4C89-8E58-E69CEF9BFFC9}" type="datetimeFigureOut">
              <a:rPr lang="en-GB" smtClean="0"/>
              <a:t>15/04/2021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1042846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888F15-5EB6-4C89-8E58-E69CEF9BFFC9}" type="datetimeFigureOut">
              <a:rPr lang="en-GB" smtClean="0"/>
              <a:t>15/04/2021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B85E49-BAE1-431F-BBAB-0A5D32B8B8AB}" type="slidenum">
              <a:rPr lang="en-GB" smtClean="0"/>
              <a:t>‹nº›</a:t>
            </a:fld>
            <a:endParaRPr lang="en-GB"/>
          </a:p>
        </p:txBody>
      </p:sp>
    </p:spTree>
    <p:extLst>
      <p:ext uri="{BB962C8B-B14F-4D97-AF65-F5344CB8AC3E}">
        <p14:creationId xmlns:p14="http://schemas.microsoft.com/office/powerpoint/2010/main" val="1844452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stretch>
            <a:fillRect l="-22000" r="-2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88F15-5EB6-4C89-8E58-E69CEF9BFFC9}" type="datetimeFigureOut">
              <a:rPr lang="en-GB" smtClean="0"/>
              <a:t>15/04/2021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B85E49-BAE1-431F-BBAB-0A5D32B8B8AB}" type="slidenum">
              <a:rPr lang="en-GB" smtClean="0"/>
              <a:t>‹nº›</a:t>
            </a:fld>
            <a:endParaRPr lang="en-GB"/>
          </a:p>
        </p:txBody>
      </p:sp>
    </p:spTree>
    <p:extLst>
      <p:ext uri="{BB962C8B-B14F-4D97-AF65-F5344CB8AC3E}">
        <p14:creationId xmlns:p14="http://schemas.microsoft.com/office/powerpoint/2010/main" val="2120131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26.xm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16.xml"/><Relationship Id="rId5" Type="http://schemas.openxmlformats.org/officeDocument/2006/relationships/slide" Target="slide4.xml"/><Relationship Id="rId4" Type="http://schemas.openxmlformats.org/officeDocument/2006/relationships/slide" Target="slide3.xml"/><Relationship Id="rId9" Type="http://schemas.openxmlformats.org/officeDocument/2006/relationships/slide" Target="slide2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www.gam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1.xml"/><Relationship Id="rId1" Type="http://schemas.openxmlformats.org/officeDocument/2006/relationships/slideLayout" Target="../slideLayouts/slideLayout1.xml"/><Relationship Id="rId5" Type="http://schemas.openxmlformats.org/officeDocument/2006/relationships/slide" Target="slide2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6.xml"/><Relationship Id="rId3" Type="http://schemas.openxmlformats.org/officeDocument/2006/relationships/slide" Target="slide8.xml"/><Relationship Id="rId7" Type="http://schemas.openxmlformats.org/officeDocument/2006/relationships/slide" Target="slide12.xml"/><Relationship Id="rId12" Type="http://schemas.openxmlformats.org/officeDocument/2006/relationships/slide" Target="slide14.xml"/><Relationship Id="rId2" Type="http://schemas.openxmlformats.org/officeDocument/2006/relationships/slide" Target="slide1.xml"/><Relationship Id="rId1" Type="http://schemas.openxmlformats.org/officeDocument/2006/relationships/slideLayout" Target="../slideLayouts/slideLayout1.xml"/><Relationship Id="rId6" Type="http://schemas.openxmlformats.org/officeDocument/2006/relationships/slide" Target="slide7.xml"/><Relationship Id="rId11" Type="http://schemas.openxmlformats.org/officeDocument/2006/relationships/slide" Target="slide15.xml"/><Relationship Id="rId5" Type="http://schemas.openxmlformats.org/officeDocument/2006/relationships/slide" Target="slide9.xml"/><Relationship Id="rId10" Type="http://schemas.openxmlformats.org/officeDocument/2006/relationships/slide" Target="slide11.xml"/><Relationship Id="rId4" Type="http://schemas.openxmlformats.org/officeDocument/2006/relationships/slide" Target="slide13.xml"/><Relationship Id="rId9" Type="http://schemas.openxmlformats.org/officeDocument/2006/relationships/slide" Target="slide5.xml"/><Relationship Id="rId1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slide" Target="slide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slide" Target="slide28.xml"/><Relationship Id="rId4" Type="http://schemas.openxmlformats.org/officeDocument/2006/relationships/slide" Target="slide4.xml"/></Relationships>
</file>

<file path=ppt/slides/_rels/slide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slide" Target="slide28.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 Target="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slide" Target="slide28.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1.xml"/><Relationship Id="rId4" Type="http://schemas.openxmlformats.org/officeDocument/2006/relationships/slide" Target="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4.xml"/><Relationship Id="rId1" Type="http://schemas.openxmlformats.org/officeDocument/2006/relationships/slideLayout" Target="../slideLayouts/slideLayout1.xml"/><Relationship Id="rId5" Type="http://schemas.openxmlformats.org/officeDocument/2006/relationships/slide" Target="slide1.xml"/><Relationship Id="rId4" Type="http://schemas.openxmlformats.org/officeDocument/2006/relationships/slide" Target="slide16.xml"/></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22.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 Target="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gams.com/" TargetMode="External"/><Relationship Id="rId7" Type="http://schemas.openxmlformats.org/officeDocument/2006/relationships/hyperlink" Target="https://www.ufrgs.br/lsh/mgb/" TargetMode="External"/><Relationship Id="rId2" Type="http://schemas.openxmlformats.org/officeDocument/2006/relationships/slide" Target="slide1.xml"/><Relationship Id="rId1" Type="http://schemas.openxmlformats.org/officeDocument/2006/relationships/slideLayout" Target="../slideLayouts/slideLayout1.xml"/><Relationship Id="rId6" Type="http://schemas.openxmlformats.org/officeDocument/2006/relationships/hyperlink" Target="https://www.ecmwf.int/en/forecasts/documentation-and-support/medium-range-forecasts" TargetMode="External"/><Relationship Id="rId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image" Target="../media/image29.png"/><Relationship Id="rId9" Type="http://schemas.openxmlformats.org/officeDocument/2006/relationships/hyperlink" Target="https://repositorio.ufsc.br/xmlui/handle/123456789/959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8431" y="838619"/>
            <a:ext cx="8166883" cy="786828"/>
          </a:xfrm>
        </p:spPr>
        <p:txBody>
          <a:bodyPr>
            <a:noAutofit/>
          </a:bodyPr>
          <a:lstStyle/>
          <a:p>
            <a:r>
              <a:rPr lang="en-US" sz="3600" b="1" dirty="0"/>
              <a:t>A Constructive Heuristic approach for solving Mixed Integer Nonlinear cascade optimization</a:t>
            </a:r>
            <a:endParaRPr lang="en-GB" sz="3600" b="1" dirty="0"/>
          </a:p>
        </p:txBody>
      </p:sp>
      <p:sp>
        <p:nvSpPr>
          <p:cNvPr id="5" name="Subtitle 4"/>
          <p:cNvSpPr>
            <a:spLocks noGrp="1"/>
          </p:cNvSpPr>
          <p:nvPr>
            <p:ph type="subTitle" idx="1"/>
          </p:nvPr>
        </p:nvSpPr>
        <p:spPr>
          <a:xfrm>
            <a:off x="833034" y="1606197"/>
            <a:ext cx="7963367" cy="1049917"/>
          </a:xfrm>
        </p:spPr>
        <p:txBody>
          <a:bodyPr>
            <a:normAutofit lnSpcReduction="10000"/>
          </a:bodyPr>
          <a:lstStyle/>
          <a:p>
            <a:r>
              <a:rPr lang="en-US" sz="2000" b="1" dirty="0"/>
              <a:t>Considering an hydrological uncertainty model</a:t>
            </a:r>
          </a:p>
          <a:p>
            <a:r>
              <a:rPr lang="pt-BR" sz="1800" i="1" dirty="0"/>
              <a:t> Daniel Firmo </a:t>
            </a:r>
            <a:r>
              <a:rPr lang="pt-BR" sz="1800" i="1" dirty="0" err="1"/>
              <a:t>Kazay</a:t>
            </a:r>
            <a:r>
              <a:rPr lang="pt-BR" sz="1800" i="1" dirty="0"/>
              <a:t>, Carlos Roberto Mendonça da Rocha</a:t>
            </a:r>
          </a:p>
          <a:p>
            <a:r>
              <a:rPr lang="pt-BR" sz="1800" dirty="0"/>
              <a:t>Universidade Estadual do Oeste do Paraná – </a:t>
            </a:r>
            <a:r>
              <a:rPr lang="pt-BR" sz="1800" dirty="0" err="1"/>
              <a:t>Unioeste</a:t>
            </a:r>
            <a:r>
              <a:rPr lang="pt-BR" sz="1800" dirty="0"/>
              <a:t>, </a:t>
            </a:r>
            <a:r>
              <a:rPr lang="pt-BR" sz="1800" dirty="0" err="1"/>
              <a:t>Brazil</a:t>
            </a:r>
            <a:endParaRPr lang="en-GB" sz="1800" dirty="0"/>
          </a:p>
        </p:txBody>
      </p:sp>
      <p:sp>
        <p:nvSpPr>
          <p:cNvPr id="10" name="Rectangle 9">
            <a:hlinkClick r:id="rId3" action="ppaction://hlinksldjump"/>
          </p:cNvPr>
          <p:cNvSpPr/>
          <p:nvPr/>
        </p:nvSpPr>
        <p:spPr>
          <a:xfrm>
            <a:off x="4884907" y="2978290"/>
            <a:ext cx="2981692" cy="732532"/>
          </a:xfrm>
          <a:prstGeom prst="rect">
            <a:avLst/>
          </a:prstGeom>
          <a:solidFill>
            <a:srgbClr val="0070C0">
              <a:alpha val="6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Results</a:t>
            </a:r>
          </a:p>
        </p:txBody>
      </p:sp>
      <p:sp>
        <p:nvSpPr>
          <p:cNvPr id="11" name="Rectangle 10">
            <a:hlinkClick r:id="rId4" action="ppaction://hlinksldjump"/>
          </p:cNvPr>
          <p:cNvSpPr/>
          <p:nvPr/>
        </p:nvSpPr>
        <p:spPr>
          <a:xfrm>
            <a:off x="1022831" y="2978290"/>
            <a:ext cx="2981692" cy="732532"/>
          </a:xfrm>
          <a:prstGeom prst="rect">
            <a:avLst/>
          </a:prstGeom>
          <a:solidFill>
            <a:srgbClr val="0070C0">
              <a:alpha val="6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 Case Study</a:t>
            </a:r>
          </a:p>
        </p:txBody>
      </p:sp>
      <p:sp>
        <p:nvSpPr>
          <p:cNvPr id="12" name="Rectangle 11">
            <a:hlinkClick r:id="rId5" action="ppaction://hlinksldjump"/>
          </p:cNvPr>
          <p:cNvSpPr/>
          <p:nvPr/>
        </p:nvSpPr>
        <p:spPr>
          <a:xfrm>
            <a:off x="1022831" y="3902601"/>
            <a:ext cx="2981692" cy="732532"/>
          </a:xfrm>
          <a:prstGeom prst="rect">
            <a:avLst/>
          </a:prstGeom>
          <a:solidFill>
            <a:srgbClr val="0070C0">
              <a:alpha val="6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Formulation</a:t>
            </a:r>
          </a:p>
        </p:txBody>
      </p:sp>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Overview</a:t>
            </a:r>
          </a:p>
        </p:txBody>
      </p:sp>
      <p:sp>
        <p:nvSpPr>
          <p:cNvPr id="15" name="Rectangle 14">
            <a:hlinkClick r:id="rId6" action="ppaction://hlinksldjump"/>
          </p:cNvPr>
          <p:cNvSpPr/>
          <p:nvPr/>
        </p:nvSpPr>
        <p:spPr>
          <a:xfrm>
            <a:off x="1022831" y="4826912"/>
            <a:ext cx="2981692" cy="732532"/>
          </a:xfrm>
          <a:prstGeom prst="rect">
            <a:avLst/>
          </a:prstGeom>
          <a:solidFill>
            <a:srgbClr val="0070C0">
              <a:alpha val="6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Resolution Method</a:t>
            </a:r>
          </a:p>
        </p:txBody>
      </p:sp>
      <p:sp>
        <p:nvSpPr>
          <p:cNvPr id="13" name="Right Arrow 12"/>
          <p:cNvSpPr/>
          <p:nvPr/>
        </p:nvSpPr>
        <p:spPr>
          <a:xfrm rot="16200000">
            <a:off x="5365819" y="5751600"/>
            <a:ext cx="464235" cy="538292"/>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Arrow 15"/>
          <p:cNvSpPr/>
          <p:nvPr/>
        </p:nvSpPr>
        <p:spPr>
          <a:xfrm>
            <a:off x="7191350" y="5788630"/>
            <a:ext cx="675249" cy="49069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Arrow 16"/>
          <p:cNvSpPr/>
          <p:nvPr/>
        </p:nvSpPr>
        <p:spPr>
          <a:xfrm rot="10800000">
            <a:off x="6377823" y="5788629"/>
            <a:ext cx="675249" cy="49069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4906842" y="5106694"/>
            <a:ext cx="1470980" cy="646331"/>
          </a:xfrm>
          <a:prstGeom prst="rect">
            <a:avLst/>
          </a:prstGeom>
          <a:noFill/>
        </p:spPr>
        <p:txBody>
          <a:bodyPr wrap="none" rtlCol="0">
            <a:spAutoFit/>
          </a:bodyPr>
          <a:lstStyle/>
          <a:p>
            <a:pPr algn="ctr"/>
            <a:r>
              <a:rPr lang="en-GB" sz="1200" b="1" dirty="0"/>
              <a:t>The orange ‘Home’ </a:t>
            </a:r>
          </a:p>
          <a:p>
            <a:pPr algn="ctr"/>
            <a:r>
              <a:rPr lang="en-GB" sz="1200" b="1" dirty="0"/>
              <a:t>Button takes you to </a:t>
            </a:r>
          </a:p>
          <a:p>
            <a:pPr algn="ctr"/>
            <a:r>
              <a:rPr lang="en-GB" sz="1200" b="1" dirty="0"/>
              <a:t>the section menu</a:t>
            </a:r>
          </a:p>
        </p:txBody>
      </p:sp>
      <p:sp>
        <p:nvSpPr>
          <p:cNvPr id="18" name="TextBox 17"/>
          <p:cNvSpPr txBox="1"/>
          <p:nvPr/>
        </p:nvSpPr>
        <p:spPr>
          <a:xfrm>
            <a:off x="6433418" y="5106694"/>
            <a:ext cx="1515863" cy="646331"/>
          </a:xfrm>
          <a:prstGeom prst="rect">
            <a:avLst/>
          </a:prstGeom>
          <a:noFill/>
        </p:spPr>
        <p:txBody>
          <a:bodyPr wrap="none" rtlCol="0">
            <a:spAutoFit/>
          </a:bodyPr>
          <a:lstStyle/>
          <a:p>
            <a:pPr algn="ctr"/>
            <a:r>
              <a:rPr lang="en-GB" sz="1200" b="1" dirty="0"/>
              <a:t>The left/right arrows</a:t>
            </a:r>
          </a:p>
          <a:p>
            <a:pPr algn="ctr"/>
            <a:r>
              <a:rPr lang="en-GB" sz="1200" b="1" dirty="0"/>
              <a:t>take you to the</a:t>
            </a:r>
          </a:p>
          <a:p>
            <a:pPr algn="ctr"/>
            <a:r>
              <a:rPr lang="en-GB" sz="1200" b="1" dirty="0"/>
              <a:t>next page</a:t>
            </a:r>
          </a:p>
        </p:txBody>
      </p:sp>
      <p:sp>
        <p:nvSpPr>
          <p:cNvPr id="8" name="TextBox 7"/>
          <p:cNvSpPr txBox="1"/>
          <p:nvPr/>
        </p:nvSpPr>
        <p:spPr>
          <a:xfrm>
            <a:off x="5570746" y="4714871"/>
            <a:ext cx="1725344" cy="369332"/>
          </a:xfrm>
          <a:prstGeom prst="rect">
            <a:avLst/>
          </a:prstGeom>
          <a:noFill/>
        </p:spPr>
        <p:txBody>
          <a:bodyPr wrap="none" rtlCol="0">
            <a:spAutoFit/>
          </a:bodyPr>
          <a:lstStyle/>
          <a:p>
            <a:r>
              <a:rPr lang="en-GB" b="1" dirty="0"/>
              <a:t>PICO Navigation</a:t>
            </a:r>
          </a:p>
        </p:txBody>
      </p:sp>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418306" y="580584"/>
            <a:ext cx="1502725" cy="525954"/>
          </a:xfrm>
          <a:prstGeom prst="rect">
            <a:avLst/>
          </a:prstGeom>
        </p:spPr>
      </p:pic>
      <p:pic>
        <p:nvPicPr>
          <p:cNvPr id="1026" name="Picture 2" descr="Ficheiro:Logo unioeste.png – Wikipédia, a enciclopédia liv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2831" y="6027464"/>
            <a:ext cx="1717356" cy="61747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9">
            <a:hlinkClick r:id="rId9" action="ppaction://hlinksldjump"/>
          </p:cNvPr>
          <p:cNvSpPr/>
          <p:nvPr/>
        </p:nvSpPr>
        <p:spPr>
          <a:xfrm>
            <a:off x="4893527" y="3902601"/>
            <a:ext cx="2981692" cy="732532"/>
          </a:xfrm>
          <a:prstGeom prst="rect">
            <a:avLst/>
          </a:prstGeom>
          <a:solidFill>
            <a:srgbClr val="0070C0">
              <a:alpha val="60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FFFF00"/>
                </a:solidFill>
              </a:rPr>
              <a:t>Conclusions</a:t>
            </a:r>
          </a:p>
        </p:txBody>
      </p:sp>
    </p:spTree>
    <p:extLst>
      <p:ext uri="{BB962C8B-B14F-4D97-AF65-F5344CB8AC3E}">
        <p14:creationId xmlns:p14="http://schemas.microsoft.com/office/powerpoint/2010/main" val="167706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Overview</a:t>
            </a:r>
          </a:p>
        </p:txBody>
      </p:sp>
      <p:sp>
        <p:nvSpPr>
          <p:cNvPr id="23" name="Rectangle 22"/>
          <p:cNvSpPr/>
          <p:nvPr/>
        </p:nvSpPr>
        <p:spPr>
          <a:xfrm>
            <a:off x="933410" y="2933700"/>
            <a:ext cx="3533851" cy="2829121"/>
          </a:xfrm>
          <a:prstGeom prst="rect">
            <a:avLst/>
          </a:prstGeom>
          <a:solidFill>
            <a:srgbClr val="0070C0">
              <a:alpha val="87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cap="small" dirty="0">
                <a:solidFill>
                  <a:srgbClr val="FFFF00"/>
                </a:solidFill>
              </a:rPr>
              <a:t>Overview</a:t>
            </a:r>
          </a:p>
          <a:p>
            <a:pPr marL="285750" indent="-285750">
              <a:buFont typeface="Arial" panose="020B0604020202020204" pitchFamily="34" charset="0"/>
              <a:buChar char="•"/>
            </a:pPr>
            <a:r>
              <a:rPr lang="en-US" sz="2000" b="1" i="1" u="sng" dirty="0">
                <a:solidFill>
                  <a:srgbClr val="FFFF00"/>
                </a:solidFill>
              </a:rPr>
              <a:t>Challenge: NL formulation + Consistent Scenarios</a:t>
            </a:r>
          </a:p>
          <a:p>
            <a:pPr marL="285750" indent="-285750">
              <a:buFont typeface="Arial" panose="020B0604020202020204" pitchFamily="34" charset="0"/>
              <a:buChar char="•"/>
            </a:pPr>
            <a:r>
              <a:rPr lang="en-US" sz="2000" b="1" i="1" dirty="0">
                <a:solidFill>
                  <a:srgbClr val="FFFF00"/>
                </a:solidFill>
              </a:rPr>
              <a:t>High-dimensional problems, Mixed Integer Nonlinear Programming solution.</a:t>
            </a:r>
          </a:p>
          <a:p>
            <a:pPr marL="285750" indent="-285750">
              <a:buFont typeface="Arial" panose="020B0604020202020204" pitchFamily="34" charset="0"/>
              <a:buChar char="•"/>
            </a:pPr>
            <a:r>
              <a:rPr lang="en-US" sz="2000" b="1" i="1" dirty="0">
                <a:solidFill>
                  <a:srgbClr val="FFFF00"/>
                </a:solidFill>
              </a:rPr>
              <a:t>Use of Constructive Heuristics </a:t>
            </a:r>
            <a:endParaRPr lang="en-GB" sz="2000" b="1" i="1" dirty="0">
              <a:solidFill>
                <a:srgbClr val="FFFF00"/>
              </a:solidFill>
            </a:endParaRPr>
          </a:p>
        </p:txBody>
      </p:sp>
      <p:pic>
        <p:nvPicPr>
          <p:cNvPr id="15" name="Picture 2" descr="Ficheiro:Logo unioeste.png – Wikipédia, a enciclopédia liv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2831" y="6027464"/>
            <a:ext cx="1717356" cy="617476"/>
          </a:xfrm>
          <a:prstGeom prst="rect">
            <a:avLst/>
          </a:prstGeom>
          <a:noFill/>
          <a:extLst>
            <a:ext uri="{909E8E84-426E-40DD-AFC4-6F175D3DCCD1}">
              <a14:hiddenFill xmlns:a14="http://schemas.microsoft.com/office/drawing/2010/main">
                <a:solidFill>
                  <a:srgbClr val="FFFFFF"/>
                </a:solidFill>
              </a14:hiddenFill>
            </a:ext>
          </a:extLst>
        </p:spPr>
      </p:pic>
      <p:sp>
        <p:nvSpPr>
          <p:cNvPr id="16" name="Title 1"/>
          <p:cNvSpPr>
            <a:spLocks noGrp="1"/>
          </p:cNvSpPr>
          <p:nvPr>
            <p:ph type="ctrTitle"/>
          </p:nvPr>
        </p:nvSpPr>
        <p:spPr>
          <a:xfrm>
            <a:off x="788431" y="838619"/>
            <a:ext cx="8166883" cy="786828"/>
          </a:xfrm>
        </p:spPr>
        <p:txBody>
          <a:bodyPr>
            <a:noAutofit/>
          </a:bodyPr>
          <a:lstStyle/>
          <a:p>
            <a:r>
              <a:rPr lang="en-US" sz="3600" b="1" dirty="0"/>
              <a:t>A Constructive Heuristic approach for solving Mixed Integer Nonlinear cascade optimization</a:t>
            </a:r>
            <a:endParaRPr lang="en-GB" sz="3600" b="1" dirty="0"/>
          </a:p>
        </p:txBody>
      </p:sp>
      <p:sp>
        <p:nvSpPr>
          <p:cNvPr id="17" name="Subtitle 4"/>
          <p:cNvSpPr>
            <a:spLocks noGrp="1"/>
          </p:cNvSpPr>
          <p:nvPr>
            <p:ph type="subTitle" idx="1"/>
          </p:nvPr>
        </p:nvSpPr>
        <p:spPr>
          <a:xfrm>
            <a:off x="833034" y="1606197"/>
            <a:ext cx="7963367" cy="1049917"/>
          </a:xfrm>
        </p:spPr>
        <p:txBody>
          <a:bodyPr>
            <a:normAutofit lnSpcReduction="10000"/>
          </a:bodyPr>
          <a:lstStyle/>
          <a:p>
            <a:r>
              <a:rPr lang="en-US" sz="2000" b="1" dirty="0"/>
              <a:t>Considering an hydrological uncertainty model</a:t>
            </a:r>
          </a:p>
          <a:p>
            <a:r>
              <a:rPr lang="pt-BR" sz="1800" i="1" dirty="0"/>
              <a:t> Daniel Firmo </a:t>
            </a:r>
            <a:r>
              <a:rPr lang="pt-BR" sz="1800" i="1" dirty="0" err="1"/>
              <a:t>Kazay</a:t>
            </a:r>
            <a:r>
              <a:rPr lang="pt-BR" sz="1800" i="1" dirty="0"/>
              <a:t>, Carlos Roberto Mendonça da Rocha</a:t>
            </a:r>
          </a:p>
          <a:p>
            <a:r>
              <a:rPr lang="pt-BR" sz="1800" dirty="0"/>
              <a:t>Universidade Estadual do Oeste do Paraná – </a:t>
            </a:r>
            <a:r>
              <a:rPr lang="pt-BR" sz="1800" dirty="0" err="1"/>
              <a:t>Unioeste</a:t>
            </a:r>
            <a:r>
              <a:rPr lang="pt-BR" sz="1800" dirty="0"/>
              <a:t>, </a:t>
            </a:r>
            <a:r>
              <a:rPr lang="pt-BR" sz="1800" dirty="0" err="1"/>
              <a:t>Brazil</a:t>
            </a:r>
            <a:endParaRPr lang="en-GB" sz="1800" dirty="0"/>
          </a:p>
        </p:txBody>
      </p:sp>
      <p:sp>
        <p:nvSpPr>
          <p:cNvPr id="6" name="Retângulo 5"/>
          <p:cNvSpPr/>
          <p:nvPr/>
        </p:nvSpPr>
        <p:spPr>
          <a:xfrm>
            <a:off x="5054600" y="2933700"/>
            <a:ext cx="3741801" cy="141456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b="1" dirty="0"/>
              <a:t>Scenarios</a:t>
            </a:r>
          </a:p>
          <a:p>
            <a:r>
              <a:rPr lang="en-US" b="1" dirty="0"/>
              <a:t>                    Ensemble </a:t>
            </a:r>
            <a:r>
              <a:rPr lang="en-US" b="1" dirty="0" err="1"/>
              <a:t>Forescast</a:t>
            </a:r>
            <a:endParaRPr lang="en-US" b="1" dirty="0"/>
          </a:p>
          <a:p>
            <a:r>
              <a:rPr lang="en-US" b="1" dirty="0"/>
              <a:t>                     Hydrological Simulations</a:t>
            </a:r>
          </a:p>
          <a:p>
            <a:pPr algn="ctr"/>
            <a:endParaRPr lang="en-US" b="1"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29020" y="3428998"/>
            <a:ext cx="95389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tângulo 17"/>
          <p:cNvSpPr/>
          <p:nvPr/>
        </p:nvSpPr>
        <p:spPr>
          <a:xfrm>
            <a:off x="5054599" y="4454720"/>
            <a:ext cx="3741801" cy="188148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b="1" dirty="0"/>
              <a:t>Formulation</a:t>
            </a:r>
          </a:p>
          <a:p>
            <a:r>
              <a:rPr lang="en-US" b="1" dirty="0"/>
              <a:t>        Detailed representation of  </a:t>
            </a:r>
          </a:p>
          <a:p>
            <a:r>
              <a:rPr lang="en-US" b="1" dirty="0"/>
              <a:t>        hydropower plant  cascade         </a:t>
            </a:r>
          </a:p>
          <a:p>
            <a:r>
              <a:rPr lang="en-US" b="1" dirty="0"/>
              <a:t>        operation</a:t>
            </a:r>
          </a:p>
          <a:p>
            <a:r>
              <a:rPr lang="en-US" b="1" dirty="0"/>
              <a:t>         NLP Solver + CH</a:t>
            </a:r>
          </a:p>
          <a:p>
            <a:r>
              <a:rPr lang="en-US" b="1" dirty="0"/>
              <a:t>         Case study</a:t>
            </a:r>
          </a:p>
        </p:txBody>
      </p:sp>
      <p:pic>
        <p:nvPicPr>
          <p:cNvPr id="25" name="Picture 2">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4757685" y="5410547"/>
            <a:ext cx="1154601" cy="333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418306" y="580584"/>
            <a:ext cx="1502725" cy="525954"/>
          </a:xfrm>
          <a:prstGeom prst="rect">
            <a:avLst/>
          </a:prstGeom>
        </p:spPr>
      </p:pic>
      <p:sp>
        <p:nvSpPr>
          <p:cNvPr id="2" name="CaixaDeTexto 1"/>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1221806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Case Study</a:t>
            </a:r>
          </a:p>
        </p:txBody>
      </p:sp>
      <p:sp>
        <p:nvSpPr>
          <p:cNvPr id="16" name="Right Arrow 15">
            <a:hlinkClick r:id="rId2" action="ppaction://hlinksldjump"/>
          </p:cNvPr>
          <p:cNvSpPr/>
          <p:nvPr/>
        </p:nvSpPr>
        <p:spPr>
          <a:xfrm rot="16200000">
            <a:off x="4708679" y="15168"/>
            <a:ext cx="464235" cy="538292"/>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Imagem 16">
            <a:extLst>
              <a:ext uri="{FF2B5EF4-FFF2-40B4-BE49-F238E27FC236}">
                <a16:creationId xmlns="" xmlns:a16="http://schemas.microsoft.com/office/drawing/2014/main" id="{53AE31EC-C4E2-4B4C-934B-952C0317B1EC}"/>
              </a:ext>
            </a:extLst>
          </p:cNvPr>
          <p:cNvPicPr>
            <a:picLocks noChangeAspect="1"/>
          </p:cNvPicPr>
          <p:nvPr/>
        </p:nvPicPr>
        <p:blipFill>
          <a:blip r:embed="rId3"/>
          <a:stretch>
            <a:fillRect/>
          </a:stretch>
        </p:blipFill>
        <p:spPr>
          <a:xfrm>
            <a:off x="805816" y="1021173"/>
            <a:ext cx="5010784" cy="1959938"/>
          </a:xfrm>
          <a:prstGeom prst="rect">
            <a:avLst/>
          </a:prstGeom>
        </p:spPr>
      </p:pic>
      <p:sp>
        <p:nvSpPr>
          <p:cNvPr id="18" name="Rectangle 22"/>
          <p:cNvSpPr/>
          <p:nvPr/>
        </p:nvSpPr>
        <p:spPr>
          <a:xfrm>
            <a:off x="793116" y="5234610"/>
            <a:ext cx="6953884" cy="1444486"/>
          </a:xfrm>
          <a:prstGeom prst="rect">
            <a:avLst/>
          </a:prstGeom>
          <a:solidFill>
            <a:srgbClr val="0070C0">
              <a:alpha val="87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i="1" u="sng" dirty="0">
                <a:solidFill>
                  <a:srgbClr val="FFFF00"/>
                </a:solidFill>
              </a:rPr>
              <a:t>General Information</a:t>
            </a:r>
          </a:p>
          <a:p>
            <a:pPr marL="285750" indent="-285750">
              <a:buFont typeface="Arial" panose="020B0604020202020204" pitchFamily="34" charset="0"/>
              <a:buChar char="•"/>
            </a:pPr>
            <a:r>
              <a:rPr lang="en-GB" sz="2000" b="1" i="1" u="sng" dirty="0">
                <a:solidFill>
                  <a:srgbClr val="FFFF00"/>
                </a:solidFill>
              </a:rPr>
              <a:t>Four hydropower plants: H1, H2, H3 and H4.</a:t>
            </a:r>
            <a:endParaRPr lang="en-GB" sz="2000" b="1" dirty="0">
              <a:solidFill>
                <a:srgbClr val="FFFF00"/>
              </a:solidFill>
            </a:endParaRPr>
          </a:p>
          <a:p>
            <a:pPr marL="285750" indent="-285750">
              <a:buFont typeface="Arial" panose="020B0604020202020204" pitchFamily="34" charset="0"/>
              <a:buChar char="•"/>
            </a:pPr>
            <a:r>
              <a:rPr lang="en-GB" sz="2000" b="1" i="1" u="sng" dirty="0">
                <a:solidFill>
                  <a:srgbClr val="FFFF00"/>
                </a:solidFill>
              </a:rPr>
              <a:t>H1, H2 and H3 have three turbines; H4 has five turbines.</a:t>
            </a:r>
          </a:p>
          <a:p>
            <a:pPr marL="285750" indent="-285750">
              <a:buFont typeface="Arial" panose="020B0604020202020204" pitchFamily="34" charset="0"/>
              <a:buChar char="•"/>
            </a:pPr>
            <a:r>
              <a:rPr lang="en-GB" sz="2000" b="1" i="1" u="sng" dirty="0">
                <a:solidFill>
                  <a:srgbClr val="FFFF00"/>
                </a:solidFill>
              </a:rPr>
              <a:t>The time delay between the hydropower plants are one hour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116" y="3213099"/>
            <a:ext cx="7361626" cy="161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aixaDeTexto 6">
            <a:hlinkClick r:id="rId5" action="ppaction://hlinksldjump"/>
          </p:cNvPr>
          <p:cNvSpPr txBox="1"/>
          <p:nvPr/>
        </p:nvSpPr>
        <p:spPr>
          <a:xfrm>
            <a:off x="4270058" y="1021173"/>
            <a:ext cx="153855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n-US" sz="1600" dirty="0" err="1"/>
              <a:t>Scuzziato</a:t>
            </a:r>
            <a:r>
              <a:rPr lang="en-US" sz="1600" dirty="0"/>
              <a:t> (2011)</a:t>
            </a:r>
          </a:p>
        </p:txBody>
      </p:sp>
      <p:sp>
        <p:nvSpPr>
          <p:cNvPr id="8" name="CaixaDeTexto 7"/>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
        <p:nvSpPr>
          <p:cNvPr id="2" name="CaixaDeTexto 1">
            <a:extLst>
              <a:ext uri="{FF2B5EF4-FFF2-40B4-BE49-F238E27FC236}">
                <a16:creationId xmlns="" xmlns:a16="http://schemas.microsoft.com/office/drawing/2014/main" id="{71D72C4C-BADA-4254-A030-71DCAD1BA855}"/>
              </a:ext>
            </a:extLst>
          </p:cNvPr>
          <p:cNvSpPr txBox="1"/>
          <p:nvPr/>
        </p:nvSpPr>
        <p:spPr>
          <a:xfrm>
            <a:off x="793116" y="4825998"/>
            <a:ext cx="7361626" cy="338554"/>
          </a:xfrm>
          <a:prstGeom prst="rect">
            <a:avLst/>
          </a:prstGeom>
          <a:solidFill>
            <a:schemeClr val="bg1"/>
          </a:solidFill>
        </p:spPr>
        <p:txBody>
          <a:bodyPr wrap="square" rtlCol="0">
            <a:spAutoFit/>
          </a:bodyPr>
          <a:lstStyle/>
          <a:p>
            <a:r>
              <a:rPr lang="pt-BR" sz="1600" dirty="0"/>
              <a:t>¹  </a:t>
            </a:r>
            <a:r>
              <a:rPr lang="pt-BR" sz="1600" dirty="0" err="1"/>
              <a:t>There</a:t>
            </a:r>
            <a:r>
              <a:rPr lang="pt-BR" sz="1600" dirty="0"/>
              <a:t> are </a:t>
            </a:r>
            <a:r>
              <a:rPr lang="pt-BR" sz="1600" dirty="0" err="1"/>
              <a:t>two</a:t>
            </a:r>
            <a:r>
              <a:rPr lang="pt-BR" sz="1600" dirty="0"/>
              <a:t> turbine </a:t>
            </a:r>
            <a:r>
              <a:rPr lang="pt-BR" sz="1600" dirty="0" err="1"/>
              <a:t>groups</a:t>
            </a:r>
            <a:r>
              <a:rPr lang="pt-BR" sz="1600" dirty="0"/>
              <a:t> in H4 </a:t>
            </a:r>
            <a:r>
              <a:rPr lang="pt-BR" sz="1600" dirty="0" err="1"/>
              <a:t>with</a:t>
            </a:r>
            <a:r>
              <a:rPr lang="pt-BR" sz="1600" dirty="0"/>
              <a:t> </a:t>
            </a:r>
            <a:r>
              <a:rPr lang="pt-BR" sz="1600" dirty="0" err="1"/>
              <a:t>different</a:t>
            </a:r>
            <a:r>
              <a:rPr lang="pt-BR" sz="1600" dirty="0"/>
              <a:t> </a:t>
            </a:r>
            <a:r>
              <a:rPr lang="pt-BR" sz="1600" dirty="0" err="1"/>
              <a:t>technical</a:t>
            </a:r>
            <a:r>
              <a:rPr lang="pt-BR" sz="1600" dirty="0"/>
              <a:t> </a:t>
            </a:r>
            <a:r>
              <a:rPr lang="pt-BR" sz="1600" dirty="0" err="1"/>
              <a:t>characteristics</a:t>
            </a:r>
            <a:endParaRPr lang="pt-BR" sz="1600" dirty="0"/>
          </a:p>
        </p:txBody>
      </p:sp>
    </p:spTree>
    <p:extLst>
      <p:ext uri="{BB962C8B-B14F-4D97-AF65-F5344CB8AC3E}">
        <p14:creationId xmlns:p14="http://schemas.microsoft.com/office/powerpoint/2010/main" val="31075890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ângulo 23"/>
          <p:cNvSpPr/>
          <p:nvPr/>
        </p:nvSpPr>
        <p:spPr>
          <a:xfrm>
            <a:off x="5821680" y="5627585"/>
            <a:ext cx="3144103" cy="103016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pt-BR" sz="2800" dirty="0" err="1"/>
              <a:t>Resolution</a:t>
            </a:r>
            <a:endParaRPr lang="pt-BR" sz="2800" dirty="0"/>
          </a:p>
        </p:txBody>
      </p:sp>
      <p:sp>
        <p:nvSpPr>
          <p:cNvPr id="5" name="Retângulo 4"/>
          <p:cNvSpPr/>
          <p:nvPr/>
        </p:nvSpPr>
        <p:spPr>
          <a:xfrm>
            <a:off x="5821680" y="4375704"/>
            <a:ext cx="3144103" cy="103016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pt-BR" sz="2800" dirty="0" err="1"/>
              <a:t>Formulation</a:t>
            </a:r>
            <a:endParaRPr lang="pt-BR" sz="2800" dirty="0"/>
          </a:p>
        </p:txBody>
      </p:sp>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Formulation</a:t>
            </a:r>
          </a:p>
        </p:txBody>
      </p:sp>
      <p:sp>
        <p:nvSpPr>
          <p:cNvPr id="9" name="Right Arrow 8">
            <a:hlinkClick r:id="rId2" action="ppaction://hlinksldjump"/>
          </p:cNvPr>
          <p:cNvSpPr/>
          <p:nvPr/>
        </p:nvSpPr>
        <p:spPr>
          <a:xfrm rot="16200000">
            <a:off x="8005385" y="130833"/>
            <a:ext cx="777797" cy="901875"/>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ixaDeTexto 10">
            <a:hlinkClick r:id="rId3" action="ppaction://hlinksldjump"/>
          </p:cNvPr>
          <p:cNvSpPr txBox="1"/>
          <p:nvPr/>
        </p:nvSpPr>
        <p:spPr>
          <a:xfrm>
            <a:off x="894761" y="1986669"/>
            <a:ext cx="2103854"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dirty="0"/>
              <a:t>Mass balance</a:t>
            </a:r>
          </a:p>
        </p:txBody>
      </p:sp>
      <p:sp>
        <p:nvSpPr>
          <p:cNvPr id="12" name="CaixaDeTexto 11">
            <a:hlinkClick r:id="rId4" action="ppaction://hlinksldjump"/>
          </p:cNvPr>
          <p:cNvSpPr txBox="1"/>
          <p:nvPr/>
        </p:nvSpPr>
        <p:spPr>
          <a:xfrm>
            <a:off x="894755" y="4329984"/>
            <a:ext cx="4122449"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000" dirty="0"/>
              <a:t>Hydraulic</a:t>
            </a:r>
            <a:r>
              <a:rPr lang="pt-BR" sz="2000" dirty="0"/>
              <a:t>, </a:t>
            </a:r>
            <a:r>
              <a:rPr lang="pt-BR" sz="2000" dirty="0" err="1"/>
              <a:t>mechanical</a:t>
            </a:r>
            <a:r>
              <a:rPr lang="pt-BR" sz="2000" dirty="0"/>
              <a:t> </a:t>
            </a:r>
            <a:r>
              <a:rPr lang="pt-BR" sz="2000" dirty="0" err="1"/>
              <a:t>and</a:t>
            </a:r>
            <a:r>
              <a:rPr lang="pt-BR" sz="2000" dirty="0"/>
              <a:t> </a:t>
            </a:r>
            <a:r>
              <a:rPr lang="pt-BR" sz="2000" dirty="0" err="1"/>
              <a:t>electrical</a:t>
            </a:r>
            <a:r>
              <a:rPr lang="pt-BR" sz="2000" dirty="0"/>
              <a:t> </a:t>
            </a:r>
            <a:r>
              <a:rPr lang="pt-BR" sz="2000" dirty="0" err="1"/>
              <a:t>losses</a:t>
            </a:r>
            <a:r>
              <a:rPr lang="pt-BR" sz="2000" dirty="0"/>
              <a:t> </a:t>
            </a:r>
            <a:r>
              <a:rPr lang="pt-BR" sz="2000" dirty="0" err="1"/>
              <a:t>equations</a:t>
            </a:r>
            <a:r>
              <a:rPr lang="pt-BR" sz="2000" dirty="0"/>
              <a:t>.</a:t>
            </a:r>
          </a:p>
        </p:txBody>
      </p:sp>
      <p:sp>
        <p:nvSpPr>
          <p:cNvPr id="13" name="CaixaDeTexto 12">
            <a:hlinkClick r:id="rId5" action="ppaction://hlinksldjump"/>
          </p:cNvPr>
          <p:cNvSpPr txBox="1"/>
          <p:nvPr/>
        </p:nvSpPr>
        <p:spPr>
          <a:xfrm>
            <a:off x="894761" y="2593150"/>
            <a:ext cx="2405011"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dirty="0"/>
              <a:t>Energy balance</a:t>
            </a:r>
          </a:p>
        </p:txBody>
      </p:sp>
      <p:sp>
        <p:nvSpPr>
          <p:cNvPr id="16" name="CaixaDeTexto 15">
            <a:hlinkClick r:id="rId6" action="ppaction://hlinksldjump"/>
          </p:cNvPr>
          <p:cNvSpPr txBox="1"/>
          <p:nvPr/>
        </p:nvSpPr>
        <p:spPr>
          <a:xfrm>
            <a:off x="894759" y="1288169"/>
            <a:ext cx="4810023" cy="400110"/>
          </a:xfrm>
          <a:prstGeom prst="rect">
            <a:avLst/>
          </a:prstGeom>
          <a:solidFill>
            <a:schemeClr val="bg2"/>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sz="2000" dirty="0"/>
              <a:t>Objetive </a:t>
            </a:r>
            <a:r>
              <a:rPr lang="pt-BR" sz="2000" dirty="0" err="1"/>
              <a:t>function</a:t>
            </a:r>
            <a:r>
              <a:rPr lang="pt-BR" sz="2000" dirty="0"/>
              <a:t>: Minimize </a:t>
            </a:r>
            <a:r>
              <a:rPr lang="pt-BR" sz="2000" dirty="0" err="1"/>
              <a:t>the</a:t>
            </a:r>
            <a:r>
              <a:rPr lang="pt-BR" sz="2000" dirty="0"/>
              <a:t> </a:t>
            </a:r>
            <a:r>
              <a:rPr lang="en-US" sz="2000" dirty="0"/>
              <a:t>discharge</a:t>
            </a:r>
          </a:p>
        </p:txBody>
      </p:sp>
      <p:sp>
        <p:nvSpPr>
          <p:cNvPr id="17" name="CaixaDeTexto 16">
            <a:hlinkClick r:id="rId7" action="ppaction://hlinksldjump"/>
          </p:cNvPr>
          <p:cNvSpPr txBox="1"/>
          <p:nvPr/>
        </p:nvSpPr>
        <p:spPr>
          <a:xfrm>
            <a:off x="937390" y="5160098"/>
            <a:ext cx="4122451"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dirty="0"/>
              <a:t>Max </a:t>
            </a:r>
            <a:r>
              <a:rPr lang="pt-BR" sz="2000" dirty="0" err="1"/>
              <a:t>and</a:t>
            </a:r>
            <a:r>
              <a:rPr lang="pt-BR" sz="2000" dirty="0"/>
              <a:t> min </a:t>
            </a:r>
            <a:r>
              <a:rPr lang="pt-BR" sz="2000" dirty="0" err="1"/>
              <a:t>power</a:t>
            </a:r>
            <a:r>
              <a:rPr lang="pt-BR" sz="2000" dirty="0"/>
              <a:t> </a:t>
            </a:r>
            <a:r>
              <a:rPr lang="pt-BR" sz="2000" dirty="0" err="1"/>
              <a:t>generation</a:t>
            </a:r>
            <a:endParaRPr lang="pt-BR" sz="2000" dirty="0"/>
          </a:p>
        </p:txBody>
      </p:sp>
      <p:sp>
        <p:nvSpPr>
          <p:cNvPr id="18" name="CaixaDeTexto 17">
            <a:hlinkClick r:id="rId8" action="ppaction://hlinksldjump"/>
          </p:cNvPr>
          <p:cNvSpPr txBox="1"/>
          <p:nvPr/>
        </p:nvSpPr>
        <p:spPr>
          <a:xfrm>
            <a:off x="894761" y="3192614"/>
            <a:ext cx="4122449"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000" dirty="0"/>
              <a:t>Turbine efficiency equation</a:t>
            </a:r>
            <a:endParaRPr lang="pt-BR" sz="2000" dirty="0"/>
          </a:p>
        </p:txBody>
      </p:sp>
      <p:sp>
        <p:nvSpPr>
          <p:cNvPr id="19" name="CaixaDeTexto 18">
            <a:hlinkClick r:id="rId9" action="ppaction://hlinksldjump"/>
          </p:cNvPr>
          <p:cNvSpPr txBox="1"/>
          <p:nvPr/>
        </p:nvSpPr>
        <p:spPr>
          <a:xfrm>
            <a:off x="894759" y="581770"/>
            <a:ext cx="2305641"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pt-BR" sz="2400" b="1" dirty="0" err="1"/>
              <a:t>Conception</a:t>
            </a:r>
            <a:endParaRPr lang="pt-BR" sz="2000" b="1" dirty="0"/>
          </a:p>
        </p:txBody>
      </p:sp>
      <p:sp>
        <p:nvSpPr>
          <p:cNvPr id="3" name="Igual 2"/>
          <p:cNvSpPr/>
          <p:nvPr/>
        </p:nvSpPr>
        <p:spPr>
          <a:xfrm>
            <a:off x="7822783" y="4505768"/>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aixaDeTexto 19">
            <a:hlinkClick r:id="rId10" action="ppaction://hlinksldjump"/>
          </p:cNvPr>
          <p:cNvSpPr txBox="1"/>
          <p:nvPr/>
        </p:nvSpPr>
        <p:spPr>
          <a:xfrm>
            <a:off x="937390" y="3804036"/>
            <a:ext cx="4122449"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dirty="0"/>
              <a:t>Power </a:t>
            </a:r>
            <a:r>
              <a:rPr lang="pt-BR" sz="2000" dirty="0" err="1"/>
              <a:t>generation</a:t>
            </a:r>
            <a:r>
              <a:rPr lang="pt-BR" sz="2000" dirty="0"/>
              <a:t> </a:t>
            </a:r>
            <a:r>
              <a:rPr lang="pt-BR" sz="2000" dirty="0" err="1"/>
              <a:t>equation</a:t>
            </a:r>
            <a:endParaRPr lang="pt-BR" sz="2000" dirty="0"/>
          </a:p>
        </p:txBody>
      </p:sp>
      <p:sp>
        <p:nvSpPr>
          <p:cNvPr id="21" name="CaixaDeTexto 20">
            <a:hlinkClick r:id="rId11" action="ppaction://hlinksldjump"/>
          </p:cNvPr>
          <p:cNvSpPr txBox="1"/>
          <p:nvPr/>
        </p:nvSpPr>
        <p:spPr>
          <a:xfrm>
            <a:off x="894755" y="6182123"/>
            <a:ext cx="4122451"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dirty="0"/>
              <a:t>Complete </a:t>
            </a:r>
            <a:r>
              <a:rPr lang="pt-BR" sz="2000" dirty="0" err="1"/>
              <a:t>formulation</a:t>
            </a:r>
            <a:endParaRPr lang="pt-BR" sz="2000" dirty="0"/>
          </a:p>
        </p:txBody>
      </p:sp>
      <p:sp>
        <p:nvSpPr>
          <p:cNvPr id="23" name="CaixaDeTexto 22">
            <a:hlinkClick r:id="rId12" action="ppaction://hlinksldjump"/>
          </p:cNvPr>
          <p:cNvSpPr txBox="1"/>
          <p:nvPr/>
        </p:nvSpPr>
        <p:spPr>
          <a:xfrm>
            <a:off x="894761" y="5690573"/>
            <a:ext cx="4122451"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000" dirty="0"/>
              <a:t>Upstream and downstream level</a:t>
            </a:r>
            <a:endParaRPr lang="pt-BR" sz="2000" dirty="0"/>
          </a:p>
        </p:txBody>
      </p:sp>
      <p:sp>
        <p:nvSpPr>
          <p:cNvPr id="2" name="Multiplicar 1">
            <a:hlinkClick r:id="rId1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aixaDeTexto 21">
            <a:hlinkClick r:id="rId14" action="ppaction://hlinksldjump"/>
          </p:cNvPr>
          <p:cNvSpPr txBox="1"/>
          <p:nvPr/>
        </p:nvSpPr>
        <p:spPr>
          <a:xfrm>
            <a:off x="3299770" y="581770"/>
            <a:ext cx="2405013"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pt-BR" sz="2400" b="1" dirty="0" err="1"/>
              <a:t>Scenarios</a:t>
            </a:r>
            <a:endParaRPr lang="pt-BR" sz="2000" b="1" dirty="0"/>
          </a:p>
        </p:txBody>
      </p:sp>
      <p:sp>
        <p:nvSpPr>
          <p:cNvPr id="25" name="CaixaDeTexto 24"/>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3432779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l="3725" t="1421" r="243" b="36189"/>
          <a:stretch/>
        </p:blipFill>
        <p:spPr bwMode="auto">
          <a:xfrm>
            <a:off x="970059" y="3927943"/>
            <a:ext cx="6643399" cy="261513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Conception</a:t>
            </a:r>
          </a:p>
        </p:txBody>
      </p:sp>
      <p:sp>
        <p:nvSpPr>
          <p:cNvPr id="3" name="CaixaDeTexto 2"/>
          <p:cNvSpPr txBox="1"/>
          <p:nvPr/>
        </p:nvSpPr>
        <p:spPr>
          <a:xfrm>
            <a:off x="712352" y="3057684"/>
            <a:ext cx="5302250"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t>t is the set of hours considered for scheduling</a:t>
            </a:r>
          </a:p>
          <a:p>
            <a:r>
              <a:rPr lang="en-US" sz="2000" dirty="0"/>
              <a:t>s is the set of considered scenarios.</a:t>
            </a:r>
          </a:p>
        </p:txBody>
      </p:sp>
      <p:sp>
        <p:nvSpPr>
          <p:cNvPr id="6" name="CaixaDeTexto 5"/>
          <p:cNvSpPr txBox="1"/>
          <p:nvPr/>
        </p:nvSpPr>
        <p:spPr>
          <a:xfrm>
            <a:off x="1464806" y="861478"/>
            <a:ext cx="7094994" cy="830997"/>
          </a:xfrm>
          <a:prstGeom prst="rect">
            <a:avLst/>
          </a:prstGeom>
          <a:noFill/>
        </p:spPr>
        <p:txBody>
          <a:bodyPr wrap="square" rtlCol="0">
            <a:spAutoFit/>
          </a:bodyPr>
          <a:lstStyle/>
          <a:p>
            <a:pPr algn="ctr"/>
            <a:r>
              <a:rPr lang="en-US" sz="2400" dirty="0"/>
              <a:t>Choice of the best power scheduling for the hydropower plant cascade</a:t>
            </a:r>
          </a:p>
        </p:txBody>
      </p:sp>
      <p:sp>
        <p:nvSpPr>
          <p:cNvPr id="13" name="CaixaDeTexto 12"/>
          <p:cNvSpPr txBox="1"/>
          <p:nvPr/>
        </p:nvSpPr>
        <p:spPr>
          <a:xfrm>
            <a:off x="1464805" y="1873012"/>
            <a:ext cx="7094995" cy="461665"/>
          </a:xfrm>
          <a:prstGeom prst="rect">
            <a:avLst/>
          </a:prstGeom>
          <a:noFill/>
        </p:spPr>
        <p:txBody>
          <a:bodyPr wrap="square" rtlCol="0">
            <a:spAutoFit/>
          </a:bodyPr>
          <a:lstStyle/>
          <a:p>
            <a:pPr algn="ctr"/>
            <a:r>
              <a:rPr lang="en-US" sz="2400" dirty="0"/>
              <a:t>Considering several precipitation scenarios</a:t>
            </a:r>
          </a:p>
        </p:txBody>
      </p:sp>
      <p:sp>
        <p:nvSpPr>
          <p:cNvPr id="11" name="CaixaDeTexto 10"/>
          <p:cNvSpPr txBox="1"/>
          <p:nvPr/>
        </p:nvSpPr>
        <p:spPr>
          <a:xfrm>
            <a:off x="2540000" y="4033520"/>
            <a:ext cx="160591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Forecast date</a:t>
            </a:r>
          </a:p>
        </p:txBody>
      </p:sp>
      <p:sp>
        <p:nvSpPr>
          <p:cNvPr id="17" name="Igual 16">
            <a:hlinkClick r:id="rId3" action="ppaction://hlinksldjump"/>
          </p:cNvPr>
          <p:cNvSpPr/>
          <p:nvPr/>
        </p:nvSpPr>
        <p:spPr>
          <a:xfrm>
            <a:off x="7943346" y="5913704"/>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CaixaDeTexto 11"/>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
        <p:nvSpPr>
          <p:cNvPr id="15" name="CaixaDeTexto 14"/>
          <p:cNvSpPr txBox="1"/>
          <p:nvPr/>
        </p:nvSpPr>
        <p:spPr>
          <a:xfrm rot="16200000">
            <a:off x="-460621" y="5112402"/>
            <a:ext cx="2615141" cy="246221"/>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0" dirty="0" smtClean="0"/>
              <a:t>Daily Inflow (m³/s)</a:t>
            </a:r>
            <a:endParaRPr lang="en-US" sz="1000" dirty="0"/>
          </a:p>
        </p:txBody>
      </p:sp>
    </p:spTree>
    <p:extLst>
      <p:ext uri="{BB962C8B-B14F-4D97-AF65-F5344CB8AC3E}">
        <p14:creationId xmlns:p14="http://schemas.microsoft.com/office/powerpoint/2010/main" val="306289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1"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l="3725" t="1421" r="243" b="36189"/>
          <a:stretch/>
        </p:blipFill>
        <p:spPr bwMode="auto">
          <a:xfrm>
            <a:off x="970059" y="3927943"/>
            <a:ext cx="6643399" cy="261513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6" name="CaixaDeTexto 25"/>
          <p:cNvSpPr txBox="1"/>
          <p:nvPr/>
        </p:nvSpPr>
        <p:spPr>
          <a:xfrm rot="16200000">
            <a:off x="-460621" y="5112402"/>
            <a:ext cx="2615141" cy="246221"/>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000" dirty="0" smtClean="0"/>
              <a:t>Daily Inflow (m³/s)</a:t>
            </a:r>
            <a:endParaRPr lang="en-US" sz="1000" dirty="0"/>
          </a:p>
        </p:txBody>
      </p:sp>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Scenarios</a:t>
            </a:r>
          </a:p>
        </p:txBody>
      </p:sp>
      <p:sp>
        <p:nvSpPr>
          <p:cNvPr id="11" name="CaixaDeTexto 10"/>
          <p:cNvSpPr txBox="1"/>
          <p:nvPr/>
        </p:nvSpPr>
        <p:spPr>
          <a:xfrm>
            <a:off x="2540000" y="4033520"/>
            <a:ext cx="160591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Forecast date</a:t>
            </a:r>
          </a:p>
        </p:txBody>
      </p:sp>
      <p:sp>
        <p:nvSpPr>
          <p:cNvPr id="17" name="Igual 16">
            <a:hlinkClick r:id="rId3" action="ppaction://hlinksldjump"/>
          </p:cNvPr>
          <p:cNvSpPr/>
          <p:nvPr/>
        </p:nvSpPr>
        <p:spPr>
          <a:xfrm>
            <a:off x="7943346" y="5913704"/>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6"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438" y="11247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9838" y="12771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238" y="14295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4638" y="15819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7038" y="17343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9438" y="1886745"/>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services.meteored.com/img/models/ecmwf/ECMWF_006_SA0_SFC_pt-BR_b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9138" y="2064545"/>
            <a:ext cx="2044857" cy="159543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119537" y="248334"/>
            <a:ext cx="2197257"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dirty="0"/>
              <a:t>ECMWF Ensemble (51 members)</a:t>
            </a:r>
          </a:p>
        </p:txBody>
      </p:sp>
      <p:sp>
        <p:nvSpPr>
          <p:cNvPr id="4" name="AutoShape 4" descr="04 - Fernando Mainardi Fan - Calibração e Verificação do model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342" y="1807372"/>
            <a:ext cx="4152900"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CaixaDeTexto 21"/>
          <p:cNvSpPr txBox="1"/>
          <p:nvPr/>
        </p:nvSpPr>
        <p:spPr>
          <a:xfrm>
            <a:off x="5763222" y="1119875"/>
            <a:ext cx="2197257"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dirty="0"/>
              <a:t>Hydrological model</a:t>
            </a:r>
          </a:p>
        </p:txBody>
      </p:sp>
      <p:sp>
        <p:nvSpPr>
          <p:cNvPr id="8" name="Seta para a direita 7"/>
          <p:cNvSpPr/>
          <p:nvPr/>
        </p:nvSpPr>
        <p:spPr>
          <a:xfrm>
            <a:off x="3888295" y="2106288"/>
            <a:ext cx="657055" cy="625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eta para a direita 23"/>
          <p:cNvSpPr/>
          <p:nvPr/>
        </p:nvSpPr>
        <p:spPr>
          <a:xfrm rot="6375208">
            <a:off x="6452265" y="3064616"/>
            <a:ext cx="657055" cy="625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aixaDeTexto 22"/>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35342878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err="1">
                <a:solidFill>
                  <a:srgbClr val="FFFF00"/>
                </a:solidFill>
              </a:rPr>
              <a:t>Objectve</a:t>
            </a:r>
            <a:r>
              <a:rPr lang="en-GB" sz="3200" cap="small" dirty="0">
                <a:solidFill>
                  <a:srgbClr val="FFFF00"/>
                </a:solidFill>
              </a:rPr>
              <a:t> Function</a:t>
            </a:r>
          </a:p>
        </p:txBody>
      </p:sp>
      <p:sp>
        <p:nvSpPr>
          <p:cNvPr id="17" name="Igual 16">
            <a:hlinkClick r:id="rId2" action="ppaction://hlinksldjump"/>
          </p:cNvPr>
          <p:cNvSpPr/>
          <p:nvPr/>
        </p:nvSpPr>
        <p:spPr>
          <a:xfrm>
            <a:off x="7943346" y="5913704"/>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178" y="1574165"/>
            <a:ext cx="406717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CaixaDeTexto 14"/>
          <p:cNvSpPr txBox="1"/>
          <p:nvPr/>
        </p:nvSpPr>
        <p:spPr>
          <a:xfrm>
            <a:off x="778178" y="2649448"/>
            <a:ext cx="7165168"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Z is the objective function. </a:t>
            </a:r>
          </a:p>
          <a:p>
            <a:r>
              <a:rPr lang="en-US" sz="2000" dirty="0"/>
              <a:t>a is a coefficient considered in the proposed Constructive Heuristic. </a:t>
            </a:r>
          </a:p>
          <a:p>
            <a:r>
              <a:rPr lang="en-US" sz="2000" dirty="0"/>
              <a:t>Q is the outflow of the turbine.</a:t>
            </a:r>
          </a:p>
        </p:txBody>
      </p:sp>
      <p:sp>
        <p:nvSpPr>
          <p:cNvPr id="2" name="CaixaDeTexto 1"/>
          <p:cNvSpPr txBox="1"/>
          <p:nvPr/>
        </p:nvSpPr>
        <p:spPr>
          <a:xfrm>
            <a:off x="997556" y="4307840"/>
            <a:ext cx="7968644"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t>This objective function aims to supply a fixed demand using the minimum of water</a:t>
            </a:r>
          </a:p>
        </p:txBody>
      </p:sp>
      <p:sp>
        <p:nvSpPr>
          <p:cNvPr id="7" name="CaixaDeTexto 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51043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Mass Balance Equation</a:t>
            </a:r>
          </a:p>
        </p:txBody>
      </p:sp>
      <p:sp>
        <p:nvSpPr>
          <p:cNvPr id="2" name="CaixaDeTexto 1"/>
          <p:cNvSpPr txBox="1"/>
          <p:nvPr/>
        </p:nvSpPr>
        <p:spPr>
          <a:xfrm>
            <a:off x="845155" y="5148808"/>
            <a:ext cx="8146444" cy="163121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α is a conversion term. </a:t>
            </a:r>
          </a:p>
          <a:p>
            <a:r>
              <a:rPr lang="en-US" sz="2000" dirty="0"/>
              <a:t>τ is the time delay of the hydropower plants. </a:t>
            </a:r>
          </a:p>
          <a:p>
            <a:r>
              <a:rPr lang="en-US" sz="2000" dirty="0"/>
              <a:t>β is the set of hydropower plants located upstream of the hydropower plant. </a:t>
            </a:r>
          </a:p>
          <a:p>
            <a:r>
              <a:rPr lang="en-US" sz="2000" dirty="0"/>
              <a:t>I is the incremental flow. </a:t>
            </a:r>
          </a:p>
          <a:p>
            <a:r>
              <a:rPr lang="en-US" sz="2000" dirty="0"/>
              <a:t>V is the volume of the reservoir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915" y="3966759"/>
            <a:ext cx="8147684" cy="1111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rcRect/>
          <a:stretch>
            <a:fillRect/>
          </a:stretch>
        </p:blipFill>
        <p:spPr bwMode="auto">
          <a:xfrm>
            <a:off x="2362200" y="106778"/>
            <a:ext cx="6629399" cy="37661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Igual 10">
            <a:hlinkClick r:id="rId5" action="ppaction://hlinksldjump"/>
          </p:cNvPr>
          <p:cNvSpPr/>
          <p:nvPr/>
        </p:nvSpPr>
        <p:spPr>
          <a:xfrm>
            <a:off x="893305" y="428786"/>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aixaDeTexto 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065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Energy balance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55" y="5106988"/>
            <a:ext cx="3457576" cy="7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955" y="888132"/>
            <a:ext cx="6660545" cy="4017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CaixaDeTexto 14"/>
          <p:cNvSpPr txBox="1"/>
          <p:nvPr/>
        </p:nvSpPr>
        <p:spPr>
          <a:xfrm>
            <a:off x="845155" y="5948908"/>
            <a:ext cx="6152544"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D is the power demand. </a:t>
            </a:r>
          </a:p>
          <a:p>
            <a:r>
              <a:rPr lang="en-US" sz="2000" dirty="0" err="1"/>
              <a:t>Pg</a:t>
            </a:r>
            <a:r>
              <a:rPr lang="en-US" sz="2000" dirty="0"/>
              <a:t> is power generated per turbine</a:t>
            </a:r>
          </a:p>
        </p:txBody>
      </p:sp>
      <p:sp>
        <p:nvSpPr>
          <p:cNvPr id="16" name="CaixaDeTexto 15"/>
          <p:cNvSpPr txBox="1"/>
          <p:nvPr/>
        </p:nvSpPr>
        <p:spPr>
          <a:xfrm>
            <a:off x="857854" y="246608"/>
            <a:ext cx="7346346" cy="46166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dirty="0"/>
              <a:t>Each hydropower plant needs to supply a power demand</a:t>
            </a:r>
          </a:p>
        </p:txBody>
      </p:sp>
      <p:sp>
        <p:nvSpPr>
          <p:cNvPr id="3" name="CaixaDeTexto 2"/>
          <p:cNvSpPr txBox="1"/>
          <p:nvPr/>
        </p:nvSpPr>
        <p:spPr>
          <a:xfrm rot="16200000">
            <a:off x="527484" y="2137715"/>
            <a:ext cx="243496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Power demand (MW)</a:t>
            </a:r>
          </a:p>
        </p:txBody>
      </p:sp>
      <p:sp>
        <p:nvSpPr>
          <p:cNvPr id="17" name="CaixaDeTexto 16"/>
          <p:cNvSpPr txBox="1"/>
          <p:nvPr/>
        </p:nvSpPr>
        <p:spPr>
          <a:xfrm>
            <a:off x="3562784" y="4004615"/>
            <a:ext cx="243496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Time (h)</a:t>
            </a:r>
          </a:p>
        </p:txBody>
      </p:sp>
      <p:sp>
        <p:nvSpPr>
          <p:cNvPr id="18" name="Igual 17">
            <a:hlinkClick r:id="rId4" action="ppaction://hlinksldjump"/>
          </p:cNvPr>
          <p:cNvSpPr/>
          <p:nvPr/>
        </p:nvSpPr>
        <p:spPr>
          <a:xfrm>
            <a:off x="8001000" y="5948908"/>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aixaDeTexto 9">
            <a:hlinkClick r:id="rId5" action="ppaction://hlinksldjump"/>
          </p:cNvPr>
          <p:cNvSpPr txBox="1"/>
          <p:nvPr/>
        </p:nvSpPr>
        <p:spPr>
          <a:xfrm>
            <a:off x="5165540" y="888132"/>
            <a:ext cx="2759260"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n-US" sz="1600" dirty="0"/>
              <a:t>Adapted from </a:t>
            </a:r>
            <a:r>
              <a:rPr lang="en-US" sz="1600" dirty="0" err="1"/>
              <a:t>Scuzziato</a:t>
            </a:r>
            <a:r>
              <a:rPr lang="en-US" sz="1600" dirty="0"/>
              <a:t> (2011)</a:t>
            </a:r>
          </a:p>
        </p:txBody>
      </p:sp>
      <p:sp>
        <p:nvSpPr>
          <p:cNvPr id="11" name="CaixaDeTexto 10"/>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388996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616" y="-2362"/>
            <a:ext cx="7670800" cy="567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Turbine efficiency equation</a:t>
            </a:r>
          </a:p>
        </p:txBody>
      </p:sp>
      <p:sp>
        <p:nvSpPr>
          <p:cNvPr id="18" name="Igual 17">
            <a:hlinkClick r:id="rId3" action="ppaction://hlinksldjump"/>
          </p:cNvPr>
          <p:cNvSpPr/>
          <p:nvPr/>
        </p:nvSpPr>
        <p:spPr>
          <a:xfrm>
            <a:off x="497441" y="79146"/>
            <a:ext cx="1143000" cy="854385"/>
          </a:xfrm>
          <a:prstGeom prst="mathEqual">
            <a:avLst/>
          </a:prstGeom>
          <a:ln>
            <a:noFill/>
          </a:ln>
          <a:effectLst>
            <a:outerShdw blurRad="107950" dist="12700" dir="5400000" algn="ctr">
              <a:srgbClr val="000000"/>
            </a:outerShdw>
          </a:effectLst>
          <a:scene3d>
            <a:camera prst="isometricOffAxis2Right"/>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aixaDeTexto 12"/>
          <p:cNvSpPr txBox="1"/>
          <p:nvPr/>
        </p:nvSpPr>
        <p:spPr>
          <a:xfrm>
            <a:off x="4084534" y="5366166"/>
            <a:ext cx="2434963"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Hydraulic net head (m)</a:t>
            </a:r>
          </a:p>
        </p:txBody>
      </p:sp>
      <p:sp>
        <p:nvSpPr>
          <p:cNvPr id="19" name="CaixaDeTexto 18"/>
          <p:cNvSpPr txBox="1"/>
          <p:nvPr/>
        </p:nvSpPr>
        <p:spPr>
          <a:xfrm rot="16200000">
            <a:off x="188244" y="2756601"/>
            <a:ext cx="2926082"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Outflow of the turbine (m³/s)</a:t>
            </a:r>
          </a:p>
        </p:txBody>
      </p:sp>
      <p:sp>
        <p:nvSpPr>
          <p:cNvPr id="20" name="CaixaDeTexto 19"/>
          <p:cNvSpPr txBox="1"/>
          <p:nvPr/>
        </p:nvSpPr>
        <p:spPr>
          <a:xfrm>
            <a:off x="6286713" y="3720246"/>
            <a:ext cx="2434963"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Efficiency</a:t>
            </a:r>
          </a:p>
        </p:txBody>
      </p:sp>
      <p:sp>
        <p:nvSpPr>
          <p:cNvPr id="21" name="CaixaDeTexto 20"/>
          <p:cNvSpPr txBox="1"/>
          <p:nvPr/>
        </p:nvSpPr>
        <p:spPr>
          <a:xfrm>
            <a:off x="6286713" y="3956723"/>
            <a:ext cx="2601784" cy="646331"/>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Max and min outflow of the turbines </a:t>
            </a:r>
          </a:p>
        </p:txBody>
      </p:sp>
      <p:sp>
        <p:nvSpPr>
          <p:cNvPr id="22" name="CaixaDeTexto 21"/>
          <p:cNvSpPr txBox="1"/>
          <p:nvPr/>
        </p:nvSpPr>
        <p:spPr>
          <a:xfrm>
            <a:off x="6286712" y="4511614"/>
            <a:ext cx="2434963" cy="369332"/>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Power generated </a:t>
            </a:r>
          </a:p>
        </p:txBody>
      </p:sp>
      <p:sp>
        <p:nvSpPr>
          <p:cNvPr id="23" name="CaixaDeTexto 22">
            <a:hlinkClick r:id="rId4" action="ppaction://hlinksldjump"/>
          </p:cNvPr>
          <p:cNvSpPr txBox="1"/>
          <p:nvPr/>
        </p:nvSpPr>
        <p:spPr>
          <a:xfrm>
            <a:off x="5992896" y="79146"/>
            <a:ext cx="2759260"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n-US" sz="1600" dirty="0"/>
              <a:t>Adapted from </a:t>
            </a:r>
            <a:r>
              <a:rPr lang="en-US" sz="1600" dirty="0" err="1"/>
              <a:t>Scuzziato</a:t>
            </a:r>
            <a:r>
              <a:rPr lang="en-US" sz="1600" dirty="0"/>
              <a:t> (2011)</a:t>
            </a:r>
          </a:p>
        </p:txBody>
      </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50000"/>
          <a:stretch/>
        </p:blipFill>
        <p:spPr bwMode="auto">
          <a:xfrm>
            <a:off x="816747" y="6274423"/>
            <a:ext cx="3890963"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aixaDeTexto 23"/>
          <p:cNvSpPr txBox="1"/>
          <p:nvPr/>
        </p:nvSpPr>
        <p:spPr>
          <a:xfrm>
            <a:off x="4921653" y="5708490"/>
            <a:ext cx="4210684"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ρ is the turbine efficiency. </a:t>
            </a:r>
          </a:p>
          <a:p>
            <a:r>
              <a:rPr lang="en-US" sz="2000" dirty="0"/>
              <a:t>HH is the hydraulic net head. </a:t>
            </a:r>
          </a:p>
          <a:p>
            <a:r>
              <a:rPr lang="en-US" sz="2000" dirty="0"/>
              <a:t>f6, f7 and f8 are polynomial functions.</a:t>
            </a:r>
          </a:p>
        </p:txBody>
      </p:sp>
      <p:pic>
        <p:nvPicPr>
          <p:cNvPr id="25"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1" r="52454" b="-25637"/>
          <a:stretch/>
        </p:blipFill>
        <p:spPr bwMode="auto">
          <a:xfrm>
            <a:off x="816747" y="5720258"/>
            <a:ext cx="3699977" cy="65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CaixaDeTexto 14"/>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238241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Power generation equation</a:t>
            </a:r>
          </a:p>
        </p:txBody>
      </p:sp>
      <p:sp>
        <p:nvSpPr>
          <p:cNvPr id="15" name="Igual 14">
            <a:hlinkClick r:id="rId2" action="ppaction://hlinksldjump"/>
          </p:cNvPr>
          <p:cNvSpPr/>
          <p:nvPr/>
        </p:nvSpPr>
        <p:spPr>
          <a:xfrm>
            <a:off x="8001000" y="5948908"/>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455" y="514350"/>
            <a:ext cx="4514850"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CaixaDeTexto 15"/>
          <p:cNvSpPr txBox="1"/>
          <p:nvPr/>
        </p:nvSpPr>
        <p:spPr>
          <a:xfrm>
            <a:off x="973455" y="1392148"/>
            <a:ext cx="6152544" cy="163121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err="1"/>
              <a:t>Pst</a:t>
            </a:r>
            <a:r>
              <a:rPr lang="en-US" sz="2000" dirty="0"/>
              <a:t> is the brut power generated per turbine</a:t>
            </a:r>
          </a:p>
          <a:p>
            <a:r>
              <a:rPr lang="en-US" sz="2000" dirty="0"/>
              <a:t>G is a constant</a:t>
            </a:r>
          </a:p>
          <a:p>
            <a:r>
              <a:rPr lang="en-US" sz="2000" dirty="0"/>
              <a:t>Q is the outflow of the turbine</a:t>
            </a:r>
          </a:p>
          <a:p>
            <a:r>
              <a:rPr lang="en-US" sz="2000" dirty="0"/>
              <a:t>HH is the hydraulic net head. </a:t>
            </a:r>
          </a:p>
          <a:p>
            <a:r>
              <a:rPr lang="en-US" sz="2000" dirty="0"/>
              <a:t>ρ is the turbine efficiency. </a:t>
            </a:r>
          </a:p>
        </p:txBody>
      </p:sp>
      <p:sp>
        <p:nvSpPr>
          <p:cNvPr id="17" name="CaixaDeTexto 16"/>
          <p:cNvSpPr txBox="1"/>
          <p:nvPr/>
        </p:nvSpPr>
        <p:spPr>
          <a:xfrm>
            <a:off x="1848456" y="3739107"/>
            <a:ext cx="6152544"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t>Classical approach to estimate the power generated per turbine</a:t>
            </a:r>
          </a:p>
        </p:txBody>
      </p:sp>
      <p:sp>
        <p:nvSpPr>
          <p:cNvPr id="7" name="CaixaDeTexto 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132185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Max and min power generation</a:t>
            </a:r>
          </a:p>
        </p:txBody>
      </p:sp>
      <p:sp>
        <p:nvSpPr>
          <p:cNvPr id="15" name="Igual 14">
            <a:hlinkClick r:id="rId2" action="ppaction://hlinksldjump"/>
          </p:cNvPr>
          <p:cNvSpPr/>
          <p:nvPr/>
        </p:nvSpPr>
        <p:spPr>
          <a:xfrm>
            <a:off x="8001000" y="5948908"/>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aixaDeTexto 15"/>
          <p:cNvSpPr txBox="1"/>
          <p:nvPr/>
        </p:nvSpPr>
        <p:spPr>
          <a:xfrm>
            <a:off x="973455" y="1392148"/>
            <a:ext cx="6152544"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err="1"/>
              <a:t>Pg</a:t>
            </a:r>
            <a:r>
              <a:rPr lang="en-US" sz="2000" dirty="0"/>
              <a:t> is power generated per turbine. </a:t>
            </a:r>
          </a:p>
          <a:p>
            <a:r>
              <a:rPr lang="en-US" sz="2000" dirty="0" err="1"/>
              <a:t>Pmin</a:t>
            </a:r>
            <a:r>
              <a:rPr lang="en-US" sz="2000" dirty="0"/>
              <a:t> and </a:t>
            </a:r>
            <a:r>
              <a:rPr lang="en-US" sz="2000" dirty="0" err="1"/>
              <a:t>Pmax</a:t>
            </a:r>
            <a:r>
              <a:rPr lang="en-US" sz="2000" dirty="0"/>
              <a:t> are the thresholds of power of the turbine.</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455" y="500063"/>
            <a:ext cx="358140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525" y="2836610"/>
            <a:ext cx="7229475"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ixaDeTexto 1"/>
          <p:cNvSpPr txBox="1"/>
          <p:nvPr/>
        </p:nvSpPr>
        <p:spPr>
          <a:xfrm>
            <a:off x="6598920" y="3838694"/>
            <a:ext cx="1280160" cy="369332"/>
          </a:xfrm>
          <a:prstGeom prst="rect">
            <a:avLst/>
          </a:prstGeom>
          <a:noFill/>
        </p:spPr>
        <p:txBody>
          <a:bodyPr wrap="square" rtlCol="0">
            <a:spAutoFit/>
          </a:bodyPr>
          <a:lstStyle/>
          <a:p>
            <a:r>
              <a:rPr lang="pt-BR" dirty="0" err="1"/>
              <a:t>Pmax</a:t>
            </a:r>
            <a:endParaRPr lang="pt-BR" dirty="0"/>
          </a:p>
        </p:txBody>
      </p:sp>
      <p:sp>
        <p:nvSpPr>
          <p:cNvPr id="3" name="Retângulo 2"/>
          <p:cNvSpPr/>
          <p:nvPr/>
        </p:nvSpPr>
        <p:spPr>
          <a:xfrm>
            <a:off x="1356360" y="4208026"/>
            <a:ext cx="6644640" cy="1817082"/>
          </a:xfrm>
          <a:prstGeom prst="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6751320" y="5932304"/>
            <a:ext cx="1280160" cy="369332"/>
          </a:xfrm>
          <a:prstGeom prst="rect">
            <a:avLst/>
          </a:prstGeom>
          <a:noFill/>
        </p:spPr>
        <p:txBody>
          <a:bodyPr wrap="square" rtlCol="0">
            <a:spAutoFit/>
          </a:bodyPr>
          <a:lstStyle/>
          <a:p>
            <a:r>
              <a:rPr lang="pt-BR" dirty="0" err="1"/>
              <a:t>Pmin</a:t>
            </a:r>
            <a:endParaRPr lang="pt-BR" dirty="0"/>
          </a:p>
        </p:txBody>
      </p:sp>
      <p:sp>
        <p:nvSpPr>
          <p:cNvPr id="10" name="CaixaDeTexto 9"/>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
        <p:nvSpPr>
          <p:cNvPr id="4" name="CaixaDeTexto 3"/>
          <p:cNvSpPr txBox="1"/>
          <p:nvPr/>
        </p:nvSpPr>
        <p:spPr>
          <a:xfrm rot="16200000">
            <a:off x="35203" y="4393229"/>
            <a:ext cx="1781092" cy="246221"/>
          </a:xfrm>
          <a:prstGeom prst="rect">
            <a:avLst/>
          </a:prstGeom>
          <a:solidFill>
            <a:schemeClr val="bg1"/>
          </a:solidFill>
          <a:ln>
            <a:noFill/>
          </a:ln>
        </p:spPr>
        <p:txBody>
          <a:bodyPr wrap="square" rtlCol="0">
            <a:spAutoFit/>
          </a:bodyPr>
          <a:lstStyle/>
          <a:p>
            <a:pPr algn="ctr"/>
            <a:r>
              <a:rPr lang="pt-BR" sz="1000" dirty="0" err="1" smtClean="0"/>
              <a:t>Pu</a:t>
            </a:r>
            <a:r>
              <a:rPr lang="pt-BR" sz="1000" dirty="0" smtClean="0"/>
              <a:t> </a:t>
            </a:r>
            <a:r>
              <a:rPr lang="pt-BR" sz="1000" dirty="0" err="1" smtClean="0"/>
              <a:t>of</a:t>
            </a:r>
            <a:r>
              <a:rPr lang="pt-BR" sz="1000" dirty="0" smtClean="0"/>
              <a:t> MW</a:t>
            </a:r>
            <a:endParaRPr lang="pt-BR" sz="1000" dirty="0"/>
          </a:p>
        </p:txBody>
      </p:sp>
      <p:sp>
        <p:nvSpPr>
          <p:cNvPr id="12" name="CaixaDeTexto 11"/>
          <p:cNvSpPr txBox="1"/>
          <p:nvPr/>
        </p:nvSpPr>
        <p:spPr>
          <a:xfrm>
            <a:off x="3614983" y="6412514"/>
            <a:ext cx="1781092" cy="246221"/>
          </a:xfrm>
          <a:prstGeom prst="rect">
            <a:avLst/>
          </a:prstGeom>
          <a:solidFill>
            <a:schemeClr val="bg1"/>
          </a:solidFill>
          <a:ln>
            <a:noFill/>
          </a:ln>
        </p:spPr>
        <p:txBody>
          <a:bodyPr wrap="square" rtlCol="0">
            <a:spAutoFit/>
          </a:bodyPr>
          <a:lstStyle/>
          <a:p>
            <a:pPr algn="ctr"/>
            <a:r>
              <a:rPr lang="pt-BR" sz="1000" dirty="0" err="1" smtClean="0"/>
              <a:t>Pu</a:t>
            </a:r>
            <a:r>
              <a:rPr lang="pt-BR" sz="1000" dirty="0" smtClean="0"/>
              <a:t> </a:t>
            </a:r>
            <a:r>
              <a:rPr lang="pt-BR" sz="1000" dirty="0" err="1" smtClean="0"/>
              <a:t>of</a:t>
            </a:r>
            <a:r>
              <a:rPr lang="pt-BR" sz="1000" dirty="0" smtClean="0"/>
              <a:t> </a:t>
            </a:r>
            <a:r>
              <a:rPr lang="pt-BR" sz="1000" dirty="0" err="1" smtClean="0"/>
              <a:t>MVar</a:t>
            </a:r>
            <a:endParaRPr lang="pt-BR" sz="1000" dirty="0"/>
          </a:p>
        </p:txBody>
      </p:sp>
    </p:spTree>
    <p:extLst>
      <p:ext uri="{BB962C8B-B14F-4D97-AF65-F5344CB8AC3E}">
        <p14:creationId xmlns:p14="http://schemas.microsoft.com/office/powerpoint/2010/main" val="12746410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Losses equations</a:t>
            </a:r>
          </a:p>
        </p:txBody>
      </p:sp>
      <p:sp>
        <p:nvSpPr>
          <p:cNvPr id="15" name="Igual 14">
            <a:hlinkClick r:id="rId2" action="ppaction://hlinksldjump"/>
          </p:cNvPr>
          <p:cNvSpPr/>
          <p:nvPr/>
        </p:nvSpPr>
        <p:spPr>
          <a:xfrm>
            <a:off x="8001000" y="5948908"/>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040" y="250508"/>
            <a:ext cx="487680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914400" y="828268"/>
            <a:ext cx="5212080"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err="1"/>
              <a:t>Pg</a:t>
            </a:r>
            <a:r>
              <a:rPr lang="en-US" sz="2000" dirty="0"/>
              <a:t> is power generated per turbine. </a:t>
            </a:r>
          </a:p>
          <a:p>
            <a:r>
              <a:rPr lang="en-US" sz="2000" dirty="0" err="1"/>
              <a:t>Pst</a:t>
            </a:r>
            <a:r>
              <a:rPr lang="en-US" sz="2000" dirty="0"/>
              <a:t> is the brut power generated by the turbine. </a:t>
            </a:r>
          </a:p>
          <a:p>
            <a:r>
              <a:rPr lang="en-US" sz="2000" dirty="0" err="1"/>
              <a:t>Pgg</a:t>
            </a:r>
            <a:r>
              <a:rPr lang="en-US" sz="2000" dirty="0"/>
              <a:t> are the electrical losses of the generator. </a:t>
            </a:r>
          </a:p>
          <a:p>
            <a:r>
              <a:rPr lang="en-US" sz="2000" dirty="0" err="1"/>
              <a:t>Pmt</a:t>
            </a:r>
            <a:r>
              <a:rPr lang="en-US" sz="2000" dirty="0"/>
              <a:t> are the mechanical losses of the generator.</a:t>
            </a: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52630"/>
          <a:stretch/>
        </p:blipFill>
        <p:spPr bwMode="auto">
          <a:xfrm>
            <a:off x="2007150" y="4560305"/>
            <a:ext cx="2865120"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1800"/>
          <a:stretch/>
        </p:blipFill>
        <p:spPr bwMode="auto">
          <a:xfrm>
            <a:off x="5039981" y="4538935"/>
            <a:ext cx="2915299"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ixaDeTexto 7"/>
          <p:cNvSpPr txBox="1"/>
          <p:nvPr/>
        </p:nvSpPr>
        <p:spPr>
          <a:xfrm>
            <a:off x="800101" y="6022157"/>
            <a:ext cx="4945379"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f1 and f5 are polynomial equations.</a:t>
            </a:r>
          </a:p>
          <a:p>
            <a:r>
              <a:rPr lang="en-US" sz="2000" dirty="0"/>
              <a:t>f2  is an exponential equation.</a:t>
            </a:r>
          </a:p>
        </p:txBody>
      </p:sp>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320" y="2329681"/>
            <a:ext cx="4914900"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aixaDeTexto 9"/>
          <p:cNvSpPr txBox="1"/>
          <p:nvPr/>
        </p:nvSpPr>
        <p:spPr>
          <a:xfrm>
            <a:off x="1036320" y="2912204"/>
            <a:ext cx="4876800" cy="132343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HH is the hydraulic net head. </a:t>
            </a:r>
          </a:p>
          <a:p>
            <a:r>
              <a:rPr lang="en-US" sz="2000" dirty="0"/>
              <a:t>UP is the upstream level. </a:t>
            </a:r>
          </a:p>
          <a:p>
            <a:r>
              <a:rPr lang="en-US" sz="2000" dirty="0"/>
              <a:t>Down is the downstream level. </a:t>
            </a:r>
          </a:p>
          <a:p>
            <a:r>
              <a:rPr lang="en-US" sz="2000" dirty="0"/>
              <a:t>Lo are the hydraulic and mechanical losses.</a:t>
            </a:r>
          </a:p>
        </p:txBody>
      </p:sp>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9710" y="5318352"/>
            <a:ext cx="3228975"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tângulo 2"/>
          <p:cNvSpPr/>
          <p:nvPr/>
        </p:nvSpPr>
        <p:spPr>
          <a:xfrm>
            <a:off x="3261360" y="250508"/>
            <a:ext cx="2697480" cy="50482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a:off x="4815840" y="2329681"/>
            <a:ext cx="1097280" cy="504825"/>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rot="18555095">
            <a:off x="6695796" y="2068070"/>
            <a:ext cx="1780014" cy="523220"/>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800" dirty="0" err="1"/>
              <a:t>Losses</a:t>
            </a:r>
            <a:endParaRPr lang="pt-BR" sz="2800" dirty="0"/>
          </a:p>
        </p:txBody>
      </p:sp>
      <p:sp>
        <p:nvSpPr>
          <p:cNvPr id="17" name="CaixaDeTexto 1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17141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16"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Upstream and downstream level</a:t>
            </a:r>
          </a:p>
        </p:txBody>
      </p:sp>
      <p:sp>
        <p:nvSpPr>
          <p:cNvPr id="15" name="Igual 14">
            <a:hlinkClick r:id="rId2" action="ppaction://hlinksldjump"/>
          </p:cNvPr>
          <p:cNvSpPr/>
          <p:nvPr/>
        </p:nvSpPr>
        <p:spPr>
          <a:xfrm>
            <a:off x="8001000" y="6101841"/>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aixaDeTexto 15"/>
          <p:cNvSpPr txBox="1"/>
          <p:nvPr/>
        </p:nvSpPr>
        <p:spPr>
          <a:xfrm>
            <a:off x="912495" y="1321365"/>
            <a:ext cx="4027067"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a:t>Up is the upstream level. </a:t>
            </a:r>
          </a:p>
          <a:p>
            <a:r>
              <a:rPr lang="en-US" sz="2000" dirty="0"/>
              <a:t>Down is the downstream level.</a:t>
            </a:r>
          </a:p>
          <a:p>
            <a:r>
              <a:rPr lang="en-US" sz="2000" dirty="0"/>
              <a:t>f3 and f4 are polynomial equations. </a:t>
            </a: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2061" b="-48460"/>
          <a:stretch/>
        </p:blipFill>
        <p:spPr bwMode="auto">
          <a:xfrm>
            <a:off x="912495" y="544830"/>
            <a:ext cx="2348865" cy="735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9908"/>
          <a:stretch/>
        </p:blipFill>
        <p:spPr bwMode="auto">
          <a:xfrm>
            <a:off x="3488055" y="544830"/>
            <a:ext cx="372046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3114"/>
          <a:stretch/>
        </p:blipFill>
        <p:spPr bwMode="auto">
          <a:xfrm>
            <a:off x="1034415" y="2818880"/>
            <a:ext cx="3793754" cy="2857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3402" y="2712719"/>
            <a:ext cx="3915674" cy="2978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CaixaDeTexto 16"/>
          <p:cNvSpPr txBox="1"/>
          <p:nvPr/>
        </p:nvSpPr>
        <p:spPr>
          <a:xfrm rot="16200000">
            <a:off x="-548585" y="4063028"/>
            <a:ext cx="2857628" cy="36933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Downstream level</a:t>
            </a:r>
          </a:p>
        </p:txBody>
      </p:sp>
      <p:sp>
        <p:nvSpPr>
          <p:cNvPr id="18" name="CaixaDeTexto 17"/>
          <p:cNvSpPr txBox="1"/>
          <p:nvPr/>
        </p:nvSpPr>
        <p:spPr>
          <a:xfrm rot="16200000">
            <a:off x="3536915" y="4017308"/>
            <a:ext cx="2978510" cy="36933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Upstream level</a:t>
            </a:r>
          </a:p>
        </p:txBody>
      </p:sp>
      <p:sp>
        <p:nvSpPr>
          <p:cNvPr id="19" name="CaixaDeTexto 18"/>
          <p:cNvSpPr txBox="1"/>
          <p:nvPr/>
        </p:nvSpPr>
        <p:spPr>
          <a:xfrm>
            <a:off x="695561" y="5676508"/>
            <a:ext cx="4132607" cy="36933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Turbine outflow</a:t>
            </a:r>
          </a:p>
        </p:txBody>
      </p:sp>
      <p:sp>
        <p:nvSpPr>
          <p:cNvPr id="21" name="CaixaDeTexto 20"/>
          <p:cNvSpPr txBox="1"/>
          <p:nvPr/>
        </p:nvSpPr>
        <p:spPr>
          <a:xfrm>
            <a:off x="4828168" y="5686789"/>
            <a:ext cx="4270908" cy="36933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Reservoir volume</a:t>
            </a:r>
          </a:p>
        </p:txBody>
      </p:sp>
      <p:sp>
        <p:nvSpPr>
          <p:cNvPr id="13" name="CaixaDeTexto 12">
            <a:hlinkClick r:id="rId6" action="ppaction://hlinksldjump"/>
          </p:cNvPr>
          <p:cNvSpPr txBox="1"/>
          <p:nvPr/>
        </p:nvSpPr>
        <p:spPr>
          <a:xfrm>
            <a:off x="666116" y="6101841"/>
            <a:ext cx="2759260"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n-US" sz="1600" dirty="0"/>
              <a:t>Adapted from </a:t>
            </a:r>
            <a:r>
              <a:rPr lang="en-US" sz="1600" dirty="0" err="1"/>
              <a:t>Scuzziato</a:t>
            </a:r>
            <a:r>
              <a:rPr lang="en-US" sz="1600" dirty="0"/>
              <a:t> (2011)</a:t>
            </a:r>
          </a:p>
        </p:txBody>
      </p:sp>
      <p:sp>
        <p:nvSpPr>
          <p:cNvPr id="20" name="CaixaDeTexto 19"/>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14684784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666116" y="34925"/>
            <a:ext cx="8477884" cy="374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666116" y="3744595"/>
            <a:ext cx="8477884" cy="3139321"/>
          </a:xfrm>
          <a:prstGeom prst="rect">
            <a:avLst/>
          </a:prstGeom>
          <a:solidFill>
            <a:schemeClr val="bg1">
              <a:lumMod val="95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t>Z is the objective function. a is a coefficient considered in the proposed Constructive Heuristic. Q is the outflow of the turbine. H is the set of hydropower plants. U is the set of turbines. t is the set of hours considered in the problem. s is the set of considered scenarios. α is a conversion term. τ is the time delay of the hydropower plants. β is the set of hydropower plants located upstream of the hydropower plant. I is the incremental flow. V is the volume of the reservoir. D is the power demand. </a:t>
            </a:r>
            <a:r>
              <a:rPr lang="en-US" dirty="0" err="1"/>
              <a:t>Pg</a:t>
            </a:r>
            <a:r>
              <a:rPr lang="en-US" dirty="0"/>
              <a:t> is power generated per turbine. </a:t>
            </a:r>
            <a:r>
              <a:rPr lang="en-US" dirty="0" err="1"/>
              <a:t>Pmin</a:t>
            </a:r>
            <a:r>
              <a:rPr lang="en-US" dirty="0"/>
              <a:t> and </a:t>
            </a:r>
            <a:r>
              <a:rPr lang="en-US" dirty="0" err="1"/>
              <a:t>Pmax</a:t>
            </a:r>
            <a:r>
              <a:rPr lang="en-US" dirty="0"/>
              <a:t> are the thresholds of power of the turbine. </a:t>
            </a:r>
            <a:r>
              <a:rPr lang="en-US" dirty="0" err="1"/>
              <a:t>Pst</a:t>
            </a:r>
            <a:r>
              <a:rPr lang="en-US" dirty="0"/>
              <a:t> is the net power generated by the turbine. </a:t>
            </a:r>
            <a:r>
              <a:rPr lang="en-US" dirty="0" err="1"/>
              <a:t>Pgg</a:t>
            </a:r>
            <a:r>
              <a:rPr lang="en-US" dirty="0"/>
              <a:t> are the electrical losses of the generator. </a:t>
            </a:r>
            <a:r>
              <a:rPr lang="en-US" dirty="0" err="1"/>
              <a:t>Pmt</a:t>
            </a:r>
            <a:r>
              <a:rPr lang="en-US" dirty="0"/>
              <a:t> are the mechanical losses of the generator. f1, f2, f3, f4, f5, f6, f7 and f8 are functions. HH is the hydraulic net head. UP is the upstream level. Down is the downstream level. Lo are the hydraulic and mechanical losses. ρ is the turbine efficiency curve. </a:t>
            </a:r>
            <a:endParaRPr lang="pt-BR" dirty="0"/>
          </a:p>
        </p:txBody>
      </p:sp>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Complete formulation</a:t>
            </a:r>
          </a:p>
        </p:txBody>
      </p:sp>
      <p:sp>
        <p:nvSpPr>
          <p:cNvPr id="15" name="Igual 14">
            <a:hlinkClick r:id="rId4" action="ppaction://hlinksldjump"/>
          </p:cNvPr>
          <p:cNvSpPr/>
          <p:nvPr/>
        </p:nvSpPr>
        <p:spPr>
          <a:xfrm>
            <a:off x="8122920" y="53264"/>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CaixaDeTexto 1"/>
          <p:cNvSpPr txBox="1"/>
          <p:nvPr/>
        </p:nvSpPr>
        <p:spPr>
          <a:xfrm>
            <a:off x="666116" y="34925"/>
            <a:ext cx="1973682" cy="369332"/>
          </a:xfrm>
          <a:prstGeom prst="rect">
            <a:avLst/>
          </a:prstGeom>
          <a:noFill/>
        </p:spPr>
        <p:txBody>
          <a:bodyPr wrap="none" rtlCol="0">
            <a:spAutoFit/>
          </a:bodyPr>
          <a:lstStyle/>
          <a:p>
            <a:r>
              <a:rPr lang="pt-BR" dirty="0"/>
              <a:t>For </a:t>
            </a:r>
            <a:r>
              <a:rPr lang="pt-BR" dirty="0" err="1"/>
              <a:t>each</a:t>
            </a:r>
            <a:r>
              <a:rPr lang="pt-BR" dirty="0"/>
              <a:t> </a:t>
            </a:r>
            <a:r>
              <a:rPr lang="pt-BR" dirty="0" err="1"/>
              <a:t>scenario</a:t>
            </a:r>
            <a:r>
              <a:rPr lang="pt-BR" dirty="0"/>
              <a:t> s</a:t>
            </a:r>
          </a:p>
        </p:txBody>
      </p:sp>
    </p:spTree>
    <p:extLst>
      <p:ext uri="{BB962C8B-B14F-4D97-AF65-F5344CB8AC3E}">
        <p14:creationId xmlns:p14="http://schemas.microsoft.com/office/powerpoint/2010/main" val="2659510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15" name="Igual 14">
            <a:hlinkClick r:id="rId2" action="ppaction://hlinksldjump"/>
          </p:cNvPr>
          <p:cNvSpPr/>
          <p:nvPr/>
        </p:nvSpPr>
        <p:spPr>
          <a:xfrm>
            <a:off x="8084141" y="1136720"/>
            <a:ext cx="1143000" cy="854385"/>
          </a:xfrm>
          <a:prstGeom prst="mathEqual">
            <a:avLst/>
          </a:prstGeom>
          <a:ln>
            <a:no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8170" y="5649286"/>
            <a:ext cx="3729261" cy="1076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ight Arrow 15"/>
          <p:cNvSpPr/>
          <p:nvPr/>
        </p:nvSpPr>
        <p:spPr>
          <a:xfrm>
            <a:off x="1704950" y="6320521"/>
            <a:ext cx="675249" cy="49069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16"/>
          <p:cNvSpPr/>
          <p:nvPr/>
        </p:nvSpPr>
        <p:spPr>
          <a:xfrm rot="10800000">
            <a:off x="891423" y="6320520"/>
            <a:ext cx="675249" cy="49069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17"/>
          <p:cNvSpPr txBox="1"/>
          <p:nvPr/>
        </p:nvSpPr>
        <p:spPr>
          <a:xfrm>
            <a:off x="947018" y="5638585"/>
            <a:ext cx="1515863" cy="646331"/>
          </a:xfrm>
          <a:prstGeom prst="rect">
            <a:avLst/>
          </a:prstGeom>
          <a:noFill/>
        </p:spPr>
        <p:txBody>
          <a:bodyPr wrap="none" rtlCol="0">
            <a:spAutoFit/>
          </a:bodyPr>
          <a:lstStyle/>
          <a:p>
            <a:pPr algn="ctr"/>
            <a:r>
              <a:rPr lang="en-GB" sz="1200" b="1" dirty="0"/>
              <a:t>The left/right arrows</a:t>
            </a:r>
          </a:p>
          <a:p>
            <a:pPr algn="ctr"/>
            <a:r>
              <a:rPr lang="en-GB" sz="1200" b="1" dirty="0"/>
              <a:t>take you to the</a:t>
            </a:r>
          </a:p>
          <a:p>
            <a:pPr algn="ctr"/>
            <a:r>
              <a:rPr lang="en-GB" sz="1200" b="1" dirty="0"/>
              <a:t>next page</a:t>
            </a:r>
          </a:p>
        </p:txBody>
      </p:sp>
      <p:sp>
        <p:nvSpPr>
          <p:cNvPr id="4" name="CaixaDeTexto 3"/>
          <p:cNvSpPr txBox="1"/>
          <p:nvPr/>
        </p:nvSpPr>
        <p:spPr>
          <a:xfrm>
            <a:off x="1229047" y="907649"/>
            <a:ext cx="6893873" cy="2677656"/>
          </a:xfrm>
          <a:prstGeom prst="rect">
            <a:avLst/>
          </a:prstGeom>
          <a:ln>
            <a:solidFill>
              <a:srgbClr val="FFFF00"/>
            </a:solid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pt-BR" sz="2400" dirty="0" err="1"/>
              <a:t>Conception</a:t>
            </a:r>
            <a:endParaRPr lang="pt-BR" sz="2400" dirty="0"/>
          </a:p>
          <a:p>
            <a:pPr marL="285750" indent="-285750">
              <a:buFont typeface="Arial" panose="020B0604020202020204" pitchFamily="34" charset="0"/>
              <a:buChar char="•"/>
            </a:pPr>
            <a:r>
              <a:rPr lang="pt-BR" sz="2400" dirty="0"/>
              <a:t>Non linear </a:t>
            </a:r>
            <a:r>
              <a:rPr lang="pt-BR" sz="2400" dirty="0" err="1"/>
              <a:t>equations</a:t>
            </a:r>
            <a:r>
              <a:rPr lang="pt-BR" sz="2400" dirty="0"/>
              <a:t> </a:t>
            </a:r>
            <a:r>
              <a:rPr lang="pt-BR" sz="2400" dirty="0" err="1"/>
              <a:t>with</a:t>
            </a:r>
            <a:r>
              <a:rPr lang="pt-BR" sz="2400" dirty="0"/>
              <a:t> </a:t>
            </a:r>
            <a:r>
              <a:rPr lang="pt-BR" sz="2400" dirty="0" err="1"/>
              <a:t>integrity</a:t>
            </a:r>
            <a:r>
              <a:rPr lang="pt-BR" sz="2400" dirty="0"/>
              <a:t> </a:t>
            </a:r>
            <a:r>
              <a:rPr lang="pt-BR" sz="2400" dirty="0" err="1"/>
              <a:t>restrictions</a:t>
            </a:r>
            <a:endParaRPr lang="pt-BR" sz="2400" dirty="0"/>
          </a:p>
          <a:p>
            <a:pPr marL="285750" indent="-285750">
              <a:buFont typeface="Arial" panose="020B0604020202020204" pitchFamily="34" charset="0"/>
              <a:buChar char="•"/>
            </a:pPr>
            <a:r>
              <a:rPr lang="pt-BR" sz="2400" dirty="0" err="1"/>
              <a:t>Constructive</a:t>
            </a:r>
            <a:r>
              <a:rPr lang="pt-BR" sz="2400" dirty="0"/>
              <a:t> </a:t>
            </a:r>
            <a:r>
              <a:rPr lang="pt-BR" sz="2400" dirty="0" err="1"/>
              <a:t>Heuristic</a:t>
            </a:r>
            <a:r>
              <a:rPr lang="pt-BR" sz="2400" dirty="0"/>
              <a:t> approach</a:t>
            </a:r>
          </a:p>
          <a:p>
            <a:pPr marL="285750" indent="-285750">
              <a:buFont typeface="Arial" panose="020B0604020202020204" pitchFamily="34" charset="0"/>
              <a:buChar char="•"/>
            </a:pPr>
            <a:r>
              <a:rPr lang="pt-BR" sz="2400" dirty="0" err="1"/>
              <a:t>Sensivity</a:t>
            </a:r>
            <a:r>
              <a:rPr lang="pt-BR" sz="2400" dirty="0"/>
              <a:t> </a:t>
            </a:r>
            <a:r>
              <a:rPr lang="pt-BR" sz="2400" dirty="0" err="1"/>
              <a:t>factor</a:t>
            </a:r>
            <a:r>
              <a:rPr lang="pt-BR" sz="2400" dirty="0"/>
              <a:t> </a:t>
            </a:r>
            <a:r>
              <a:rPr lang="pt-BR" sz="2400" dirty="0" err="1"/>
              <a:t>is</a:t>
            </a:r>
            <a:r>
              <a:rPr lang="pt-BR" sz="2400" dirty="0"/>
              <a:t> </a:t>
            </a:r>
            <a:r>
              <a:rPr lang="pt-BR" sz="2400" dirty="0" err="1"/>
              <a:t>the</a:t>
            </a:r>
            <a:r>
              <a:rPr lang="pt-BR" sz="2400" dirty="0"/>
              <a:t> </a:t>
            </a:r>
            <a:r>
              <a:rPr lang="pt-BR" sz="2400" dirty="0" err="1"/>
              <a:t>variable</a:t>
            </a:r>
            <a:r>
              <a:rPr lang="pt-BR" sz="2400" dirty="0"/>
              <a:t> “a” </a:t>
            </a:r>
            <a:r>
              <a:rPr lang="pt-BR" sz="2400" dirty="0" err="1"/>
              <a:t>that</a:t>
            </a:r>
            <a:r>
              <a:rPr lang="pt-BR" sz="2400" dirty="0"/>
              <a:t> </a:t>
            </a:r>
            <a:r>
              <a:rPr lang="pt-BR" sz="2400" dirty="0" err="1"/>
              <a:t>represents</a:t>
            </a:r>
            <a:r>
              <a:rPr lang="pt-BR" sz="2400" dirty="0"/>
              <a:t> </a:t>
            </a:r>
            <a:r>
              <a:rPr lang="pt-BR" sz="2400" dirty="0" err="1"/>
              <a:t>the</a:t>
            </a:r>
            <a:r>
              <a:rPr lang="pt-BR" sz="2400" dirty="0"/>
              <a:t> </a:t>
            </a:r>
            <a:r>
              <a:rPr lang="pt-BR" sz="2400" dirty="0" err="1"/>
              <a:t>aperture</a:t>
            </a:r>
            <a:r>
              <a:rPr lang="pt-BR" sz="2400" dirty="0"/>
              <a:t> </a:t>
            </a:r>
            <a:r>
              <a:rPr lang="pt-BR" sz="2400" dirty="0" err="1"/>
              <a:t>of</a:t>
            </a:r>
            <a:r>
              <a:rPr lang="pt-BR" sz="2400" dirty="0"/>
              <a:t> </a:t>
            </a:r>
            <a:r>
              <a:rPr lang="pt-BR" sz="2400" dirty="0" err="1"/>
              <a:t>the</a:t>
            </a:r>
            <a:r>
              <a:rPr lang="pt-BR" sz="2400" dirty="0"/>
              <a:t> turbine</a:t>
            </a:r>
          </a:p>
          <a:p>
            <a:pPr marL="285750" indent="-285750">
              <a:buFont typeface="Arial" panose="020B0604020202020204" pitchFamily="34" charset="0"/>
              <a:buChar char="•"/>
            </a:pPr>
            <a:r>
              <a:rPr lang="pt-BR" sz="2400" dirty="0"/>
              <a:t>Software GAMS</a:t>
            </a:r>
          </a:p>
          <a:p>
            <a:pPr marL="285750" indent="-285750">
              <a:buFont typeface="Arial" panose="020B0604020202020204" pitchFamily="34" charset="0"/>
              <a:buChar char="•"/>
            </a:pPr>
            <a:r>
              <a:rPr lang="pt-BR" sz="2400" dirty="0"/>
              <a:t>Solver CONOPT</a:t>
            </a:r>
          </a:p>
        </p:txBody>
      </p:sp>
      <p:sp>
        <p:nvSpPr>
          <p:cNvPr id="12" name="Multiplicar 11">
            <a:hlinkClick r:id="rId4" action="ppaction://hlinksldjump"/>
          </p:cNvPr>
          <p:cNvSpPr/>
          <p:nvPr/>
        </p:nvSpPr>
        <p:spPr>
          <a:xfrm>
            <a:off x="666116" y="-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ight Arrow 8">
            <a:hlinkClick r:id="rId5" action="ppaction://hlinksldjump"/>
          </p:cNvPr>
          <p:cNvSpPr/>
          <p:nvPr/>
        </p:nvSpPr>
        <p:spPr>
          <a:xfrm rot="16200000">
            <a:off x="8304164" y="55223"/>
            <a:ext cx="777797" cy="901875"/>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ixaDeTexto 10"/>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3458444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The </a:t>
            </a:r>
            <a:r>
              <a:rPr lang="pt-BR" dirty="0" err="1"/>
              <a:t>proposed</a:t>
            </a:r>
            <a:r>
              <a:rPr lang="pt-BR" dirty="0"/>
              <a:t> CH</a:t>
            </a:r>
          </a:p>
        </p:txBody>
      </p:sp>
      <p:sp>
        <p:nvSpPr>
          <p:cNvPr id="5"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27584" y="1556792"/>
            <a:ext cx="7262192" cy="4745728"/>
          </a:xfrm>
        </p:spPr>
        <p:txBody>
          <a:bodyPr>
            <a:normAutofit/>
          </a:bodyPr>
          <a:lstStyle/>
          <a:p>
            <a:r>
              <a:rPr lang="pt-BR" sz="2800" dirty="0" err="1"/>
              <a:t>Consider</a:t>
            </a:r>
            <a:r>
              <a:rPr lang="pt-BR" sz="2800" dirty="0"/>
              <a:t> a </a:t>
            </a:r>
            <a:r>
              <a:rPr lang="pt-BR" sz="2800" dirty="0" err="1"/>
              <a:t>continuum</a:t>
            </a:r>
            <a:r>
              <a:rPr lang="pt-BR" sz="2800" dirty="0"/>
              <a:t> </a:t>
            </a:r>
            <a:r>
              <a:rPr lang="pt-BR" sz="2800" dirty="0" err="1"/>
              <a:t>variable</a:t>
            </a:r>
            <a:r>
              <a:rPr lang="pt-BR" sz="2800" dirty="0"/>
              <a:t> (</a:t>
            </a:r>
            <a:r>
              <a:rPr lang="pt-BR" sz="2800" b="1" i="1" dirty="0"/>
              <a:t>a</a:t>
            </a:r>
            <a:r>
              <a:rPr lang="pt-BR" sz="2800" dirty="0"/>
              <a:t>);</a:t>
            </a:r>
          </a:p>
          <a:p>
            <a:r>
              <a:rPr lang="pt-BR" sz="2800" dirty="0" err="1"/>
              <a:t>Values</a:t>
            </a:r>
            <a:r>
              <a:rPr lang="pt-BR" sz="2800" dirty="0"/>
              <a:t> </a:t>
            </a:r>
            <a:r>
              <a:rPr lang="pt-BR" sz="2800" dirty="0" err="1"/>
              <a:t>between</a:t>
            </a:r>
            <a:r>
              <a:rPr lang="pt-BR" sz="2800" dirty="0"/>
              <a:t> 0 </a:t>
            </a:r>
            <a:r>
              <a:rPr lang="pt-BR" sz="2800" dirty="0" err="1"/>
              <a:t>and</a:t>
            </a:r>
            <a:r>
              <a:rPr lang="pt-BR" sz="2800" dirty="0"/>
              <a:t> 1 ;</a:t>
            </a:r>
          </a:p>
          <a:p>
            <a:r>
              <a:rPr lang="pt-BR" sz="2800" dirty="0"/>
              <a:t>For</a:t>
            </a:r>
          </a:p>
          <a:p>
            <a:pPr lvl="1"/>
            <a:r>
              <a:rPr lang="pt-BR" sz="2400" dirty="0" err="1"/>
              <a:t>each</a:t>
            </a:r>
            <a:r>
              <a:rPr lang="pt-BR" sz="2400" dirty="0"/>
              <a:t> turbine </a:t>
            </a:r>
          </a:p>
          <a:p>
            <a:pPr lvl="1"/>
            <a:r>
              <a:rPr lang="pt-BR" sz="2400" dirty="0" err="1"/>
              <a:t>of</a:t>
            </a:r>
            <a:r>
              <a:rPr lang="pt-BR" sz="2400" dirty="0"/>
              <a:t> </a:t>
            </a:r>
            <a:r>
              <a:rPr lang="pt-BR" sz="2400" dirty="0" err="1"/>
              <a:t>each</a:t>
            </a:r>
            <a:r>
              <a:rPr lang="pt-BR" sz="2400" dirty="0"/>
              <a:t> </a:t>
            </a:r>
            <a:r>
              <a:rPr lang="pt-BR" sz="2400" dirty="0" err="1"/>
              <a:t>hydropower</a:t>
            </a:r>
            <a:r>
              <a:rPr lang="pt-BR" sz="2400" dirty="0"/>
              <a:t> </a:t>
            </a:r>
            <a:r>
              <a:rPr lang="pt-BR" sz="2400" dirty="0" err="1"/>
              <a:t>plant</a:t>
            </a:r>
            <a:endParaRPr lang="pt-BR" sz="2400" dirty="0"/>
          </a:p>
          <a:p>
            <a:pPr lvl="1"/>
            <a:r>
              <a:rPr lang="pt-BR" sz="2400" dirty="0" err="1"/>
              <a:t>of</a:t>
            </a:r>
            <a:r>
              <a:rPr lang="pt-BR" sz="2400" dirty="0"/>
              <a:t> </a:t>
            </a:r>
            <a:r>
              <a:rPr lang="pt-BR" sz="2400" dirty="0" err="1"/>
              <a:t>each</a:t>
            </a:r>
            <a:r>
              <a:rPr lang="pt-BR" sz="2400" dirty="0"/>
              <a:t> time </a:t>
            </a:r>
            <a:r>
              <a:rPr lang="pt-BR" sz="2400" dirty="0" err="1"/>
              <a:t>step</a:t>
            </a:r>
            <a:endParaRPr lang="pt-BR" sz="2400" dirty="0"/>
          </a:p>
        </p:txBody>
      </p:sp>
      <p:sp>
        <p:nvSpPr>
          <p:cNvPr id="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6" name="Multiplicar 5">
            <a:hlinkClick r:id="rId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982671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The </a:t>
            </a:r>
            <a:r>
              <a:rPr lang="pt-BR" dirty="0" err="1"/>
              <a:t>proposed</a:t>
            </a:r>
            <a:r>
              <a:rPr lang="pt-BR" dirty="0"/>
              <a:t> CH</a:t>
            </a:r>
          </a:p>
        </p:txBody>
      </p:sp>
      <p:sp>
        <p:nvSpPr>
          <p:cNvPr id="7"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38200" y="1431235"/>
            <a:ext cx="7982272" cy="4745728"/>
          </a:xfrm>
        </p:spPr>
        <p:txBody>
          <a:bodyPr>
            <a:normAutofit lnSpcReduction="10000"/>
          </a:bodyPr>
          <a:lstStyle/>
          <a:p>
            <a:pPr marL="0" indent="0">
              <a:buNone/>
            </a:pPr>
            <a:r>
              <a:rPr lang="pt-BR" dirty="0"/>
              <a:t>The </a:t>
            </a:r>
            <a:r>
              <a:rPr lang="pt-BR" dirty="0" err="1"/>
              <a:t>proposed</a:t>
            </a:r>
            <a:r>
              <a:rPr lang="pt-BR" dirty="0"/>
              <a:t> CH </a:t>
            </a:r>
            <a:r>
              <a:rPr lang="pt-BR" dirty="0" err="1"/>
              <a:t>has</a:t>
            </a:r>
            <a:r>
              <a:rPr lang="pt-BR" dirty="0"/>
              <a:t> </a:t>
            </a:r>
            <a:r>
              <a:rPr lang="pt-BR" dirty="0" err="1"/>
              <a:t>two</a:t>
            </a:r>
            <a:r>
              <a:rPr lang="pt-BR" dirty="0"/>
              <a:t> </a:t>
            </a:r>
            <a:r>
              <a:rPr lang="pt-BR" dirty="0" err="1"/>
              <a:t>parts</a:t>
            </a:r>
            <a:r>
              <a:rPr lang="pt-BR" dirty="0"/>
              <a:t>:</a:t>
            </a:r>
          </a:p>
          <a:p>
            <a:r>
              <a:rPr lang="pt-BR" dirty="0"/>
              <a:t>1ª </a:t>
            </a:r>
            <a:r>
              <a:rPr lang="pt-BR" dirty="0" err="1"/>
              <a:t>part</a:t>
            </a:r>
            <a:r>
              <a:rPr lang="pt-BR" dirty="0"/>
              <a:t>: </a:t>
            </a:r>
            <a:r>
              <a:rPr lang="pt-BR" dirty="0" err="1"/>
              <a:t>Definition</a:t>
            </a:r>
            <a:r>
              <a:rPr lang="pt-BR" dirty="0"/>
              <a:t> </a:t>
            </a:r>
            <a:r>
              <a:rPr lang="pt-BR" dirty="0" err="1"/>
              <a:t>of</a:t>
            </a:r>
            <a:r>
              <a:rPr lang="pt-BR" dirty="0"/>
              <a:t> </a:t>
            </a:r>
            <a:r>
              <a:rPr lang="pt-BR" dirty="0" err="1"/>
              <a:t>integer</a:t>
            </a:r>
            <a:r>
              <a:rPr lang="pt-BR" dirty="0"/>
              <a:t> </a:t>
            </a:r>
            <a:r>
              <a:rPr lang="pt-BR" dirty="0" err="1"/>
              <a:t>part</a:t>
            </a:r>
            <a:endParaRPr lang="pt-BR" dirty="0"/>
          </a:p>
          <a:p>
            <a:pPr lvl="1"/>
            <a:r>
              <a:rPr lang="pt-BR" dirty="0"/>
              <a:t>The NLP solver </a:t>
            </a:r>
            <a:r>
              <a:rPr lang="pt-BR" dirty="0" err="1"/>
              <a:t>get</a:t>
            </a:r>
            <a:r>
              <a:rPr lang="pt-BR" dirty="0"/>
              <a:t> a </a:t>
            </a:r>
            <a:r>
              <a:rPr lang="pt-BR" dirty="0" err="1"/>
              <a:t>solution</a:t>
            </a:r>
            <a:r>
              <a:rPr lang="pt-BR" dirty="0"/>
              <a:t> for a real </a:t>
            </a:r>
            <a:r>
              <a:rPr lang="pt-BR" dirty="0" err="1"/>
              <a:t>value</a:t>
            </a:r>
            <a:r>
              <a:rPr lang="pt-BR" dirty="0"/>
              <a:t> </a:t>
            </a:r>
            <a:r>
              <a:rPr lang="pt-BR" dirty="0" err="1"/>
              <a:t>of</a:t>
            </a:r>
            <a:r>
              <a:rPr lang="pt-BR" dirty="0"/>
              <a:t> “a”.</a:t>
            </a:r>
          </a:p>
          <a:p>
            <a:pPr lvl="1"/>
            <a:r>
              <a:rPr lang="en-US" dirty="0"/>
              <a:t>The "a" values ​​of all turbines in each plant for each time step are added together.</a:t>
            </a:r>
          </a:p>
          <a:p>
            <a:pPr lvl="1"/>
            <a:r>
              <a:rPr lang="en-US" dirty="0"/>
              <a:t>The truncated sum value is the number of turbines whose "a" is set to 1.</a:t>
            </a:r>
          </a:p>
          <a:p>
            <a:pPr lvl="1"/>
            <a:r>
              <a:rPr lang="en-US" dirty="0"/>
              <a:t>The values ​​of the variables "a" of the last remaining turbines subtracted from 1 are fixed at 0.</a:t>
            </a:r>
          </a:p>
          <a:p>
            <a:pPr lvl="1"/>
            <a:r>
              <a:rPr lang="en-US" dirty="0"/>
              <a:t>Only one turbine position per plant per time step remains free "a".</a:t>
            </a:r>
          </a:p>
          <a:p>
            <a:pPr lvl="1"/>
            <a:r>
              <a:rPr lang="en-US" dirty="0"/>
              <a:t>In other words, only the fractional part of the sum value remains free for the optimization problem.</a:t>
            </a:r>
            <a:endParaRPr lang="pt-BR" dirty="0"/>
          </a:p>
        </p:txBody>
      </p:sp>
      <p:sp>
        <p:nvSpPr>
          <p:cNvPr id="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5" name="Multiplicar 4">
            <a:hlinkClick r:id="rId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41533824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t>Example</a:t>
            </a:r>
            <a:endParaRPr lang="pt-BR" dirty="0"/>
          </a:p>
        </p:txBody>
      </p:sp>
      <p:sp>
        <p:nvSpPr>
          <p:cNvPr id="7"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38200" y="1431235"/>
            <a:ext cx="7982272" cy="4745728"/>
          </a:xfrm>
        </p:spPr>
        <p:txBody>
          <a:bodyPr>
            <a:normAutofit/>
          </a:bodyPr>
          <a:lstStyle/>
          <a:p>
            <a:r>
              <a:rPr lang="pt-BR" dirty="0"/>
              <a:t>1ª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integer</a:t>
            </a:r>
            <a:r>
              <a:rPr lang="pt-BR" dirty="0"/>
              <a:t> </a:t>
            </a:r>
            <a:r>
              <a:rPr lang="pt-BR" dirty="0" err="1"/>
              <a:t>part</a:t>
            </a:r>
            <a:r>
              <a:rPr lang="pt-BR" dirty="0"/>
              <a:t> </a:t>
            </a:r>
            <a:r>
              <a:rPr lang="pt-BR" dirty="0" err="1"/>
              <a:t>of</a:t>
            </a:r>
            <a:r>
              <a:rPr lang="pt-BR" dirty="0"/>
              <a:t> </a:t>
            </a:r>
            <a:r>
              <a:rPr lang="pt-BR" dirty="0" err="1"/>
              <a:t>the</a:t>
            </a:r>
            <a:r>
              <a:rPr lang="pt-BR" dirty="0"/>
              <a:t> </a:t>
            </a:r>
            <a:r>
              <a:rPr lang="pt-BR" dirty="0" err="1"/>
              <a:t>project</a:t>
            </a: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pic>
        <p:nvPicPr>
          <p:cNvPr id="4" name="Imagem 3">
            <a:extLst>
              <a:ext uri="{FF2B5EF4-FFF2-40B4-BE49-F238E27FC236}">
                <a16:creationId xmlns="" xmlns:a16="http://schemas.microsoft.com/office/drawing/2014/main" id="{E9C1CD1C-E446-4BB9-9896-629134551240}"/>
              </a:ext>
            </a:extLst>
          </p:cNvPr>
          <p:cNvPicPr>
            <a:picLocks noChangeAspect="1"/>
          </p:cNvPicPr>
          <p:nvPr/>
        </p:nvPicPr>
        <p:blipFill rotWithShape="1">
          <a:blip r:embed="rId3"/>
          <a:srcRect l="8610" t="5466" r="5675" b="3817"/>
          <a:stretch/>
        </p:blipFill>
        <p:spPr>
          <a:xfrm>
            <a:off x="655547" y="3426126"/>
            <a:ext cx="4355616" cy="1803074"/>
          </a:xfrm>
          <a:prstGeom prst="rect">
            <a:avLst/>
          </a:prstGeom>
        </p:spPr>
      </p:pic>
      <p:sp>
        <p:nvSpPr>
          <p:cNvPr id="3" name="Retângulo 2"/>
          <p:cNvSpPr/>
          <p:nvPr/>
        </p:nvSpPr>
        <p:spPr>
          <a:xfrm>
            <a:off x="3761910" y="3635472"/>
            <a:ext cx="1368152" cy="15937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3761910" y="3203424"/>
            <a:ext cx="1249253" cy="400110"/>
          </a:xfrm>
          <a:prstGeom prst="rect">
            <a:avLst/>
          </a:prstGeom>
          <a:noFill/>
        </p:spPr>
        <p:txBody>
          <a:bodyPr wrap="square" rtlCol="0">
            <a:spAutoFit/>
          </a:bodyPr>
          <a:lstStyle/>
          <a:p>
            <a:pPr algn="ctr"/>
            <a:r>
              <a:rPr lang="pt-BR" sz="2000" b="1" dirty="0"/>
              <a:t>H4</a:t>
            </a:r>
          </a:p>
        </p:txBody>
      </p:sp>
      <p:sp>
        <p:nvSpPr>
          <p:cNvPr id="6" name="CaixaDeTexto 5"/>
          <p:cNvSpPr txBox="1"/>
          <p:nvPr/>
        </p:nvSpPr>
        <p:spPr>
          <a:xfrm>
            <a:off x="3702460" y="2803314"/>
            <a:ext cx="1368152" cy="40011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pt-BR" sz="2000" b="1" dirty="0"/>
              <a:t>t = 3</a:t>
            </a:r>
          </a:p>
        </p:txBody>
      </p:sp>
      <p:sp>
        <p:nvSpPr>
          <p:cNvPr id="8" name="CaixaDeTexto 7"/>
          <p:cNvSpPr txBox="1"/>
          <p:nvPr/>
        </p:nvSpPr>
        <p:spPr>
          <a:xfrm>
            <a:off x="5868144" y="3608484"/>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dirty="0"/>
              <a:t>a(u1) = 0.8</a:t>
            </a:r>
          </a:p>
          <a:p>
            <a:pPr algn="ctr"/>
            <a:r>
              <a:rPr lang="pt-BR" sz="2000" dirty="0"/>
              <a:t>a(u2) = 0.8</a:t>
            </a:r>
          </a:p>
          <a:p>
            <a:pPr algn="ctr"/>
            <a:r>
              <a:rPr lang="pt-BR" sz="2000" dirty="0"/>
              <a:t>a(u3) = 0.8</a:t>
            </a:r>
          </a:p>
          <a:p>
            <a:pPr algn="ctr"/>
            <a:r>
              <a:rPr lang="pt-BR" sz="2000" dirty="0"/>
              <a:t>a(u4) = 0</a:t>
            </a:r>
          </a:p>
          <a:p>
            <a:pPr algn="ctr"/>
            <a:r>
              <a:rPr lang="pt-BR" sz="2000" dirty="0"/>
              <a:t>a(u5) = 0</a:t>
            </a:r>
          </a:p>
        </p:txBody>
      </p:sp>
      <p:sp>
        <p:nvSpPr>
          <p:cNvPr id="9"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10" name="Multiplicar 9">
            <a:hlinkClick r:id="rId4"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5203903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 xmlns:a16="http://schemas.microsoft.com/office/drawing/2014/main" id="{E9C1CD1C-E446-4BB9-9896-629134551240}"/>
              </a:ext>
            </a:extLst>
          </p:cNvPr>
          <p:cNvPicPr>
            <a:picLocks noChangeAspect="1"/>
          </p:cNvPicPr>
          <p:nvPr/>
        </p:nvPicPr>
        <p:blipFill rotWithShape="1">
          <a:blip r:embed="rId3"/>
          <a:srcRect l="8610" t="5466" r="5675" b="3817"/>
          <a:stretch/>
        </p:blipFill>
        <p:spPr>
          <a:xfrm>
            <a:off x="655547" y="3426126"/>
            <a:ext cx="4355616" cy="1803074"/>
          </a:xfrm>
          <a:prstGeom prst="rect">
            <a:avLst/>
          </a:prstGeom>
        </p:spPr>
      </p:pic>
      <p:sp>
        <p:nvSpPr>
          <p:cNvPr id="3" name="Retângulo 2"/>
          <p:cNvSpPr/>
          <p:nvPr/>
        </p:nvSpPr>
        <p:spPr>
          <a:xfrm>
            <a:off x="3761910" y="3635472"/>
            <a:ext cx="1368152" cy="15937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3761910" y="3203424"/>
            <a:ext cx="1249253" cy="400110"/>
          </a:xfrm>
          <a:prstGeom prst="rect">
            <a:avLst/>
          </a:prstGeom>
          <a:noFill/>
        </p:spPr>
        <p:txBody>
          <a:bodyPr wrap="square" rtlCol="0">
            <a:spAutoFit/>
          </a:bodyPr>
          <a:lstStyle/>
          <a:p>
            <a:pPr algn="ctr"/>
            <a:r>
              <a:rPr lang="pt-BR" sz="2000" b="1" dirty="0"/>
              <a:t>H4</a:t>
            </a:r>
          </a:p>
        </p:txBody>
      </p:sp>
      <p:sp>
        <p:nvSpPr>
          <p:cNvPr id="6" name="CaixaDeTexto 5"/>
          <p:cNvSpPr txBox="1"/>
          <p:nvPr/>
        </p:nvSpPr>
        <p:spPr>
          <a:xfrm>
            <a:off x="3707904" y="2803314"/>
            <a:ext cx="1368152" cy="40011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pt-BR" sz="2000" b="1" dirty="0"/>
              <a:t>t = 3</a:t>
            </a:r>
          </a:p>
        </p:txBody>
      </p:sp>
      <p:sp>
        <p:nvSpPr>
          <p:cNvPr id="8" name="CaixaDeTexto 7"/>
          <p:cNvSpPr txBox="1"/>
          <p:nvPr/>
        </p:nvSpPr>
        <p:spPr>
          <a:xfrm>
            <a:off x="5868144" y="3608484"/>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dirty="0"/>
              <a:t>a(u1) = 0.8</a:t>
            </a:r>
          </a:p>
          <a:p>
            <a:pPr algn="ctr"/>
            <a:r>
              <a:rPr lang="pt-BR" sz="2000" dirty="0"/>
              <a:t>a(u2) = 0.8</a:t>
            </a:r>
          </a:p>
          <a:p>
            <a:pPr algn="ctr"/>
            <a:r>
              <a:rPr lang="pt-BR" sz="2000" dirty="0"/>
              <a:t>a(u3) = 0.8</a:t>
            </a:r>
          </a:p>
          <a:p>
            <a:pPr algn="ctr"/>
            <a:r>
              <a:rPr lang="pt-BR" sz="2000" dirty="0"/>
              <a:t>a(u4) = 0</a:t>
            </a:r>
          </a:p>
          <a:p>
            <a:pPr algn="ctr"/>
            <a:r>
              <a:rPr lang="pt-BR" sz="2000" dirty="0"/>
              <a:t>a(u5) = 0</a:t>
            </a:r>
          </a:p>
        </p:txBody>
      </p:sp>
      <p:sp>
        <p:nvSpPr>
          <p:cNvPr id="9" name="Seta em curva para a direita 8"/>
          <p:cNvSpPr/>
          <p:nvPr/>
        </p:nvSpPr>
        <p:spPr>
          <a:xfrm>
            <a:off x="5292080" y="4149080"/>
            <a:ext cx="486054" cy="201622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CaixaDeTexto 9"/>
          <p:cNvSpPr txBox="1"/>
          <p:nvPr/>
        </p:nvSpPr>
        <p:spPr>
          <a:xfrm>
            <a:off x="5796136" y="5765194"/>
            <a:ext cx="1584176" cy="40011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pt-BR" sz="2000" b="1" dirty="0"/>
              <a:t>Sum = 2.4</a:t>
            </a:r>
          </a:p>
        </p:txBody>
      </p:sp>
      <p:sp>
        <p:nvSpPr>
          <p:cNvPr id="13" name="Título 1"/>
          <p:cNvSpPr>
            <a:spLocks noGrp="1"/>
          </p:cNvSpPr>
          <p:nvPr>
            <p:ph type="title"/>
          </p:nvPr>
        </p:nvSpPr>
        <p:spPr>
          <a:xfrm>
            <a:off x="628650" y="365126"/>
            <a:ext cx="7886700" cy="1325563"/>
          </a:xfrm>
        </p:spPr>
        <p:txBody>
          <a:bodyPr/>
          <a:lstStyle/>
          <a:p>
            <a:r>
              <a:rPr lang="pt-BR" dirty="0" err="1"/>
              <a:t>Example</a:t>
            </a:r>
            <a:endParaRPr lang="pt-BR" dirty="0"/>
          </a:p>
        </p:txBody>
      </p:sp>
      <p:sp>
        <p:nvSpPr>
          <p:cNvPr id="14"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38200" y="1431235"/>
            <a:ext cx="7982272" cy="4745728"/>
          </a:xfrm>
        </p:spPr>
        <p:txBody>
          <a:bodyPr>
            <a:normAutofit/>
          </a:bodyPr>
          <a:lstStyle/>
          <a:p>
            <a:r>
              <a:rPr lang="pt-BR" dirty="0"/>
              <a:t>1ª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integer</a:t>
            </a:r>
            <a:r>
              <a:rPr lang="pt-BR" dirty="0"/>
              <a:t> </a:t>
            </a:r>
            <a:r>
              <a:rPr lang="pt-BR" dirty="0" err="1"/>
              <a:t>part</a:t>
            </a:r>
            <a:r>
              <a:rPr lang="pt-BR" dirty="0"/>
              <a:t> </a:t>
            </a:r>
            <a:r>
              <a:rPr lang="pt-BR" dirty="0" err="1"/>
              <a:t>of</a:t>
            </a:r>
            <a:r>
              <a:rPr lang="pt-BR" dirty="0"/>
              <a:t> </a:t>
            </a:r>
            <a:r>
              <a:rPr lang="pt-BR" dirty="0" err="1"/>
              <a:t>the</a:t>
            </a:r>
            <a:r>
              <a:rPr lang="pt-BR" dirty="0"/>
              <a:t> </a:t>
            </a:r>
            <a:r>
              <a:rPr lang="pt-BR" dirty="0" err="1"/>
              <a:t>project</a:t>
            </a: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sp>
        <p:nvSpPr>
          <p:cNvPr id="15"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16" name="Multiplicar 15">
            <a:hlinkClick r:id="rId4"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CaixaDeTexto 16"/>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3927621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38200" y="1431235"/>
            <a:ext cx="7982272" cy="4745728"/>
          </a:xfrm>
        </p:spPr>
        <p:txBody>
          <a:bodyPr>
            <a:normAutofit/>
          </a:bodyPr>
          <a:lstStyle/>
          <a:p>
            <a:r>
              <a:rPr lang="pt-BR" dirty="0"/>
              <a:t>1ª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integer</a:t>
            </a:r>
            <a:r>
              <a:rPr lang="pt-BR" dirty="0"/>
              <a:t> </a:t>
            </a:r>
            <a:r>
              <a:rPr lang="pt-BR" dirty="0" err="1"/>
              <a:t>part</a:t>
            </a:r>
            <a:r>
              <a:rPr lang="pt-BR" dirty="0"/>
              <a:t> </a:t>
            </a:r>
            <a:r>
              <a:rPr lang="pt-BR" dirty="0" err="1"/>
              <a:t>of</a:t>
            </a:r>
            <a:r>
              <a:rPr lang="pt-BR" dirty="0"/>
              <a:t> </a:t>
            </a:r>
            <a:r>
              <a:rPr lang="pt-BR" dirty="0" err="1"/>
              <a:t>the</a:t>
            </a:r>
            <a:r>
              <a:rPr lang="pt-BR" dirty="0"/>
              <a:t> </a:t>
            </a:r>
            <a:r>
              <a:rPr lang="pt-BR" dirty="0" err="1"/>
              <a:t>project</a:t>
            </a: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pic>
        <p:nvPicPr>
          <p:cNvPr id="4" name="Imagem 3">
            <a:extLst>
              <a:ext uri="{FF2B5EF4-FFF2-40B4-BE49-F238E27FC236}">
                <a16:creationId xmlns="" xmlns:a16="http://schemas.microsoft.com/office/drawing/2014/main" id="{E9C1CD1C-E446-4BB9-9896-629134551240}"/>
              </a:ext>
            </a:extLst>
          </p:cNvPr>
          <p:cNvPicPr>
            <a:picLocks noChangeAspect="1"/>
          </p:cNvPicPr>
          <p:nvPr/>
        </p:nvPicPr>
        <p:blipFill rotWithShape="1">
          <a:blip r:embed="rId3"/>
          <a:srcRect l="8610" t="5466" r="5675" b="3817"/>
          <a:stretch/>
        </p:blipFill>
        <p:spPr>
          <a:xfrm>
            <a:off x="655547" y="3426126"/>
            <a:ext cx="4355616" cy="1803074"/>
          </a:xfrm>
          <a:prstGeom prst="rect">
            <a:avLst/>
          </a:prstGeom>
        </p:spPr>
      </p:pic>
      <p:sp>
        <p:nvSpPr>
          <p:cNvPr id="3" name="Retângulo 2"/>
          <p:cNvSpPr/>
          <p:nvPr/>
        </p:nvSpPr>
        <p:spPr>
          <a:xfrm>
            <a:off x="3761910" y="3635472"/>
            <a:ext cx="1368152" cy="15937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3761910" y="3203424"/>
            <a:ext cx="1249253" cy="400110"/>
          </a:xfrm>
          <a:prstGeom prst="rect">
            <a:avLst/>
          </a:prstGeom>
          <a:noFill/>
        </p:spPr>
        <p:txBody>
          <a:bodyPr wrap="square" rtlCol="0">
            <a:spAutoFit/>
          </a:bodyPr>
          <a:lstStyle/>
          <a:p>
            <a:pPr algn="ctr"/>
            <a:r>
              <a:rPr lang="pt-BR" sz="2000" b="1" dirty="0"/>
              <a:t>H4</a:t>
            </a:r>
          </a:p>
        </p:txBody>
      </p:sp>
      <p:sp>
        <p:nvSpPr>
          <p:cNvPr id="6" name="CaixaDeTexto 5"/>
          <p:cNvSpPr txBox="1"/>
          <p:nvPr/>
        </p:nvSpPr>
        <p:spPr>
          <a:xfrm>
            <a:off x="3707904" y="2803314"/>
            <a:ext cx="1368152" cy="40011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pt-BR" sz="2000" b="1" dirty="0"/>
              <a:t>t = 3</a:t>
            </a:r>
          </a:p>
        </p:txBody>
      </p:sp>
      <p:sp>
        <p:nvSpPr>
          <p:cNvPr id="8" name="CaixaDeTexto 7"/>
          <p:cNvSpPr txBox="1"/>
          <p:nvPr/>
        </p:nvSpPr>
        <p:spPr>
          <a:xfrm>
            <a:off x="5868144" y="3608484"/>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dirty="0"/>
              <a:t>a(u1) = 0.8</a:t>
            </a:r>
          </a:p>
          <a:p>
            <a:pPr algn="ctr"/>
            <a:r>
              <a:rPr lang="pt-BR" sz="2000" dirty="0"/>
              <a:t>a(u2) = 0.8</a:t>
            </a:r>
          </a:p>
          <a:p>
            <a:pPr algn="ctr"/>
            <a:r>
              <a:rPr lang="pt-BR" sz="2000" dirty="0"/>
              <a:t>a(u3) = 0.8</a:t>
            </a:r>
          </a:p>
          <a:p>
            <a:pPr algn="ctr"/>
            <a:r>
              <a:rPr lang="pt-BR" sz="2000" dirty="0"/>
              <a:t>a(u4) = 0</a:t>
            </a:r>
          </a:p>
          <a:p>
            <a:pPr algn="ctr"/>
            <a:r>
              <a:rPr lang="pt-BR" sz="2000" dirty="0"/>
              <a:t>a(u5) = 0</a:t>
            </a:r>
          </a:p>
        </p:txBody>
      </p:sp>
      <p:sp>
        <p:nvSpPr>
          <p:cNvPr id="9" name="Seta em curva para a direita 8"/>
          <p:cNvSpPr/>
          <p:nvPr/>
        </p:nvSpPr>
        <p:spPr>
          <a:xfrm>
            <a:off x="5292080" y="4149080"/>
            <a:ext cx="486054" cy="201622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CaixaDeTexto 9"/>
          <p:cNvSpPr txBox="1"/>
          <p:nvPr/>
        </p:nvSpPr>
        <p:spPr>
          <a:xfrm>
            <a:off x="5796136" y="5765194"/>
            <a:ext cx="1584176" cy="40011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pt-BR" sz="2000" b="1" dirty="0"/>
              <a:t>Sum = 2.4</a:t>
            </a:r>
          </a:p>
        </p:txBody>
      </p:sp>
      <p:sp>
        <p:nvSpPr>
          <p:cNvPr id="11" name="CaixaDeTexto 10"/>
          <p:cNvSpPr txBox="1"/>
          <p:nvPr/>
        </p:nvSpPr>
        <p:spPr>
          <a:xfrm>
            <a:off x="7380312" y="3635472"/>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a:t>
            </a:r>
          </a:p>
          <a:p>
            <a:pPr algn="ctr"/>
            <a:r>
              <a:rPr lang="pt-BR" sz="2000" i="1" dirty="0"/>
              <a:t>a(u4) = 0</a:t>
            </a:r>
          </a:p>
          <a:p>
            <a:pPr algn="ctr"/>
            <a:r>
              <a:rPr lang="pt-BR" sz="2000" i="1" dirty="0"/>
              <a:t>a(u5) = 0</a:t>
            </a:r>
          </a:p>
        </p:txBody>
      </p:sp>
      <p:sp>
        <p:nvSpPr>
          <p:cNvPr id="13" name="Seta dobrada 12"/>
          <p:cNvSpPr/>
          <p:nvPr/>
        </p:nvSpPr>
        <p:spPr>
          <a:xfrm rot="5400000" flipH="1">
            <a:off x="7519251" y="5306283"/>
            <a:ext cx="658224" cy="792089"/>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4" name="CaixaDeTexto 13"/>
          <p:cNvSpPr txBox="1"/>
          <p:nvPr/>
        </p:nvSpPr>
        <p:spPr>
          <a:xfrm>
            <a:off x="5935032" y="2495538"/>
            <a:ext cx="2602528"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2000" b="1" dirty="0"/>
              <a:t>a(u1,u2,u4,u5) – </a:t>
            </a:r>
            <a:r>
              <a:rPr lang="pt-BR" sz="2000" b="1" dirty="0" err="1"/>
              <a:t>fixed</a:t>
            </a:r>
            <a:endParaRPr lang="pt-BR" sz="2000" b="1" dirty="0"/>
          </a:p>
          <a:p>
            <a:pPr algn="ctr"/>
            <a:r>
              <a:rPr lang="pt-BR" sz="2000" b="1" dirty="0"/>
              <a:t>a(u3) - </a:t>
            </a:r>
            <a:r>
              <a:rPr lang="pt-BR" sz="2000" b="1" dirty="0" err="1"/>
              <a:t>variable</a:t>
            </a:r>
            <a:endParaRPr lang="pt-BR" sz="2000" b="1" dirty="0"/>
          </a:p>
        </p:txBody>
      </p:sp>
      <p:sp>
        <p:nvSpPr>
          <p:cNvPr id="16" name="Título 1"/>
          <p:cNvSpPr>
            <a:spLocks noGrp="1"/>
          </p:cNvSpPr>
          <p:nvPr>
            <p:ph type="title"/>
          </p:nvPr>
        </p:nvSpPr>
        <p:spPr>
          <a:xfrm>
            <a:off x="628650" y="365126"/>
            <a:ext cx="7886700" cy="1325563"/>
          </a:xfrm>
        </p:spPr>
        <p:txBody>
          <a:bodyPr/>
          <a:lstStyle/>
          <a:p>
            <a:r>
              <a:rPr lang="pt-BR" dirty="0" err="1"/>
              <a:t>Example</a:t>
            </a:r>
            <a:endParaRPr lang="pt-BR" dirty="0"/>
          </a:p>
        </p:txBody>
      </p:sp>
      <p:sp>
        <p:nvSpPr>
          <p:cNvPr id="18"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19" name="Multiplicar 18">
            <a:hlinkClick r:id="rId4" action="ppaction://hlinksldjump"/>
          </p:cNvPr>
          <p:cNvSpPr/>
          <p:nvPr/>
        </p:nvSpPr>
        <p:spPr>
          <a:xfrm>
            <a:off x="8064388" y="5946409"/>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621074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The </a:t>
            </a:r>
            <a:r>
              <a:rPr lang="pt-BR" dirty="0" err="1"/>
              <a:t>proposed</a:t>
            </a:r>
            <a:r>
              <a:rPr lang="pt-BR" dirty="0"/>
              <a:t> CH</a:t>
            </a:r>
          </a:p>
        </p:txBody>
      </p:sp>
      <p:sp>
        <p:nvSpPr>
          <p:cNvPr id="7"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838200" y="1431235"/>
            <a:ext cx="7982272" cy="4745728"/>
          </a:xfrm>
        </p:spPr>
        <p:txBody>
          <a:bodyPr>
            <a:normAutofit/>
          </a:bodyPr>
          <a:lstStyle/>
          <a:p>
            <a:pPr marL="0" indent="0">
              <a:buNone/>
            </a:pPr>
            <a:r>
              <a:rPr lang="pt-BR" dirty="0"/>
              <a:t>The </a:t>
            </a:r>
            <a:r>
              <a:rPr lang="pt-BR" dirty="0" err="1"/>
              <a:t>proposed</a:t>
            </a:r>
            <a:r>
              <a:rPr lang="pt-BR" dirty="0"/>
              <a:t> CH </a:t>
            </a:r>
            <a:r>
              <a:rPr lang="pt-BR" dirty="0" err="1"/>
              <a:t>has</a:t>
            </a:r>
            <a:r>
              <a:rPr lang="pt-BR" dirty="0"/>
              <a:t> </a:t>
            </a:r>
            <a:r>
              <a:rPr lang="pt-BR" dirty="0" err="1"/>
              <a:t>two</a:t>
            </a:r>
            <a:r>
              <a:rPr lang="pt-BR" dirty="0"/>
              <a:t> </a:t>
            </a:r>
            <a:r>
              <a:rPr lang="pt-BR" dirty="0" err="1"/>
              <a:t>parts</a:t>
            </a:r>
            <a:r>
              <a:rPr lang="pt-BR" dirty="0"/>
              <a:t>:</a:t>
            </a:r>
          </a:p>
          <a:p>
            <a:r>
              <a:rPr lang="pt-BR" dirty="0"/>
              <a:t>1ª </a:t>
            </a:r>
            <a:r>
              <a:rPr lang="pt-BR" dirty="0" err="1"/>
              <a:t>part</a:t>
            </a:r>
            <a:r>
              <a:rPr lang="pt-BR" dirty="0"/>
              <a:t>: </a:t>
            </a:r>
            <a:r>
              <a:rPr lang="pt-BR" dirty="0" err="1"/>
              <a:t>Definition</a:t>
            </a:r>
            <a:r>
              <a:rPr lang="pt-BR" dirty="0"/>
              <a:t> </a:t>
            </a:r>
            <a:r>
              <a:rPr lang="pt-BR" dirty="0" err="1"/>
              <a:t>of</a:t>
            </a:r>
            <a:r>
              <a:rPr lang="pt-BR" dirty="0"/>
              <a:t> </a:t>
            </a:r>
            <a:r>
              <a:rPr lang="pt-BR" dirty="0" err="1"/>
              <a:t>integer</a:t>
            </a:r>
            <a:r>
              <a:rPr lang="pt-BR" dirty="0"/>
              <a:t> </a:t>
            </a:r>
            <a:r>
              <a:rPr lang="pt-BR" dirty="0" err="1"/>
              <a:t>part</a:t>
            </a:r>
            <a:endParaRPr lang="pt-BR" dirty="0"/>
          </a:p>
          <a:p>
            <a:r>
              <a:rPr lang="pt-BR" dirty="0"/>
              <a:t>2ª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fraction</a:t>
            </a:r>
            <a:r>
              <a:rPr lang="pt-BR" dirty="0"/>
              <a:t> </a:t>
            </a:r>
            <a:r>
              <a:rPr lang="pt-BR" dirty="0" err="1"/>
              <a:t>part</a:t>
            </a:r>
            <a:endParaRPr lang="pt-BR" dirty="0"/>
          </a:p>
          <a:p>
            <a:pPr lvl="1"/>
            <a:r>
              <a:rPr lang="pt-BR" dirty="0"/>
              <a:t>The </a:t>
            </a:r>
            <a:r>
              <a:rPr lang="pt-BR" dirty="0" err="1"/>
              <a:t>problem</a:t>
            </a:r>
            <a:r>
              <a:rPr lang="pt-BR" dirty="0"/>
              <a:t> </a:t>
            </a:r>
            <a:r>
              <a:rPr lang="pt-BR" dirty="0" err="1"/>
              <a:t>is</a:t>
            </a:r>
            <a:r>
              <a:rPr lang="pt-BR" dirty="0"/>
              <a:t> </a:t>
            </a:r>
            <a:r>
              <a:rPr lang="pt-BR" dirty="0" err="1"/>
              <a:t>solved</a:t>
            </a:r>
            <a:r>
              <a:rPr lang="pt-BR" dirty="0"/>
              <a:t> </a:t>
            </a:r>
            <a:r>
              <a:rPr lang="pt-BR" dirty="0" err="1"/>
              <a:t>two</a:t>
            </a:r>
            <a:r>
              <a:rPr lang="pt-BR" dirty="0"/>
              <a:t> times for </a:t>
            </a:r>
            <a:r>
              <a:rPr lang="pt-BR" dirty="0" err="1"/>
              <a:t>the</a:t>
            </a:r>
            <a:r>
              <a:rPr lang="pt-BR" dirty="0"/>
              <a:t> </a:t>
            </a:r>
            <a:r>
              <a:rPr lang="pt-BR" dirty="0" err="1"/>
              <a:t>two</a:t>
            </a:r>
            <a:r>
              <a:rPr lang="pt-BR" dirty="0"/>
              <a:t> </a:t>
            </a:r>
            <a:r>
              <a:rPr lang="pt-BR" dirty="0" err="1"/>
              <a:t>possibilities</a:t>
            </a:r>
            <a:r>
              <a:rPr lang="pt-BR" dirty="0"/>
              <a:t> </a:t>
            </a:r>
            <a:r>
              <a:rPr lang="pt-BR" dirty="0" err="1"/>
              <a:t>of</a:t>
            </a:r>
            <a:r>
              <a:rPr lang="pt-BR" dirty="0"/>
              <a:t> </a:t>
            </a:r>
            <a:r>
              <a:rPr lang="pt-BR" dirty="0" err="1"/>
              <a:t>the</a:t>
            </a:r>
            <a:r>
              <a:rPr lang="pt-BR" dirty="0"/>
              <a:t> </a:t>
            </a:r>
            <a:r>
              <a:rPr lang="pt-BR" dirty="0" err="1"/>
              <a:t>free</a:t>
            </a:r>
            <a:r>
              <a:rPr lang="pt-BR" dirty="0"/>
              <a:t> “a” </a:t>
            </a:r>
            <a:r>
              <a:rPr lang="pt-BR" dirty="0" err="1"/>
              <a:t>values</a:t>
            </a:r>
            <a:r>
              <a:rPr lang="pt-BR" dirty="0"/>
              <a:t> [0;1]</a:t>
            </a:r>
          </a:p>
          <a:p>
            <a:pPr lvl="1"/>
            <a:r>
              <a:rPr lang="pt-BR" dirty="0"/>
              <a:t> The Objetive </a:t>
            </a:r>
            <a:r>
              <a:rPr lang="pt-BR" dirty="0" err="1"/>
              <a:t>Function</a:t>
            </a:r>
            <a:r>
              <a:rPr lang="pt-BR" dirty="0"/>
              <a:t> (OF) </a:t>
            </a:r>
            <a:r>
              <a:rPr lang="pt-BR" dirty="0" err="1"/>
              <a:t>values</a:t>
            </a:r>
            <a:r>
              <a:rPr lang="pt-BR" dirty="0"/>
              <a:t> are </a:t>
            </a:r>
            <a:r>
              <a:rPr lang="pt-BR" dirty="0" err="1"/>
              <a:t>compared</a:t>
            </a:r>
            <a:endParaRPr lang="pt-BR" dirty="0"/>
          </a:p>
          <a:p>
            <a:pPr marL="342900" lvl="1" indent="-342900">
              <a:buFont typeface="Arial" panose="020B0604020202020204" pitchFamily="34" charset="0"/>
              <a:buChar char="•"/>
            </a:pPr>
            <a:endParaRPr lang="pt-BR" dirty="0"/>
          </a:p>
        </p:txBody>
      </p:sp>
      <p:sp>
        <p:nvSpPr>
          <p:cNvPr id="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5" name="Multiplicar 4">
            <a:hlinkClick r:id="rId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579958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1112520" y="1431235"/>
            <a:ext cx="7982272" cy="4745728"/>
          </a:xfrm>
        </p:spPr>
        <p:txBody>
          <a:bodyPr>
            <a:normAutofit/>
          </a:bodyPr>
          <a:lstStyle/>
          <a:p>
            <a:r>
              <a:rPr lang="pt-BR" dirty="0"/>
              <a:t>2ª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fraction</a:t>
            </a:r>
            <a:r>
              <a:rPr lang="pt-BR" dirty="0"/>
              <a:t> </a:t>
            </a:r>
            <a:r>
              <a:rPr lang="pt-BR" dirty="0" err="1"/>
              <a:t>part</a:t>
            </a:r>
            <a:r>
              <a:rPr lang="pt-BR" dirty="0"/>
              <a:t> </a:t>
            </a:r>
            <a:r>
              <a:rPr lang="pt-BR" dirty="0" err="1"/>
              <a:t>of</a:t>
            </a:r>
            <a:r>
              <a:rPr lang="pt-BR" dirty="0"/>
              <a:t> </a:t>
            </a:r>
            <a:r>
              <a:rPr lang="pt-BR" dirty="0" err="1"/>
              <a:t>the</a:t>
            </a:r>
            <a:r>
              <a:rPr lang="pt-BR" dirty="0"/>
              <a:t> problem. </a:t>
            </a:r>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sp>
        <p:nvSpPr>
          <p:cNvPr id="11" name="CaixaDeTexto 10"/>
          <p:cNvSpPr txBox="1"/>
          <p:nvPr/>
        </p:nvSpPr>
        <p:spPr>
          <a:xfrm>
            <a:off x="1394128" y="2669018"/>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a:t>
            </a:r>
          </a:p>
          <a:p>
            <a:pPr algn="ctr"/>
            <a:r>
              <a:rPr lang="pt-BR" sz="2000" i="1" dirty="0"/>
              <a:t>a(u4) = 0</a:t>
            </a:r>
          </a:p>
          <a:p>
            <a:pPr algn="ctr"/>
            <a:r>
              <a:rPr lang="pt-BR" sz="2000" i="1" dirty="0"/>
              <a:t>a(u5) = 0</a:t>
            </a:r>
          </a:p>
        </p:txBody>
      </p:sp>
      <p:cxnSp>
        <p:nvCxnSpPr>
          <p:cNvPr id="13" name="Conector de seta reta 12"/>
          <p:cNvCxnSpPr>
            <a:stCxn id="11" idx="2"/>
          </p:cNvCxnSpPr>
          <p:nvPr/>
        </p:nvCxnSpPr>
        <p:spPr>
          <a:xfrm flipH="1">
            <a:off x="1250112" y="4300234"/>
            <a:ext cx="828092"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p:nvPr/>
        </p:nvCxnSpPr>
        <p:spPr>
          <a:xfrm>
            <a:off x="2078204" y="4285453"/>
            <a:ext cx="900100"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CaixaDeTexto 15"/>
          <p:cNvSpPr txBox="1"/>
          <p:nvPr/>
        </p:nvSpPr>
        <p:spPr>
          <a:xfrm>
            <a:off x="687686" y="4856479"/>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0</a:t>
            </a:r>
          </a:p>
          <a:p>
            <a:pPr algn="ctr"/>
            <a:r>
              <a:rPr lang="pt-BR" sz="2000" i="1" dirty="0"/>
              <a:t>a(u4) = 0</a:t>
            </a:r>
          </a:p>
          <a:p>
            <a:pPr algn="ctr"/>
            <a:r>
              <a:rPr lang="pt-BR" sz="2000" i="1" dirty="0"/>
              <a:t>a(u5) = 0</a:t>
            </a:r>
          </a:p>
        </p:txBody>
      </p:sp>
      <p:sp>
        <p:nvSpPr>
          <p:cNvPr id="17" name="CaixaDeTexto 16"/>
          <p:cNvSpPr txBox="1"/>
          <p:nvPr/>
        </p:nvSpPr>
        <p:spPr>
          <a:xfrm>
            <a:off x="2402240" y="4869160"/>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1</a:t>
            </a:r>
          </a:p>
          <a:p>
            <a:pPr algn="ctr"/>
            <a:r>
              <a:rPr lang="pt-BR" sz="2000" i="1" dirty="0"/>
              <a:t>a(u4) = 0</a:t>
            </a:r>
          </a:p>
          <a:p>
            <a:pPr algn="ctr"/>
            <a:r>
              <a:rPr lang="pt-BR" sz="2000" i="1" dirty="0"/>
              <a:t>a(u5) = 0</a:t>
            </a:r>
          </a:p>
        </p:txBody>
      </p:sp>
      <p:sp>
        <p:nvSpPr>
          <p:cNvPr id="5" name="CaixaDeTexto 4"/>
          <p:cNvSpPr txBox="1"/>
          <p:nvPr/>
        </p:nvSpPr>
        <p:spPr>
          <a:xfrm>
            <a:off x="818064" y="4349282"/>
            <a:ext cx="288032" cy="369332"/>
          </a:xfrm>
          <a:prstGeom prst="rect">
            <a:avLst/>
          </a:prstGeom>
          <a:noFill/>
        </p:spPr>
        <p:txBody>
          <a:bodyPr wrap="square" rtlCol="0">
            <a:spAutoFit/>
          </a:bodyPr>
          <a:lstStyle/>
          <a:p>
            <a:r>
              <a:rPr lang="pt-BR" dirty="0"/>
              <a:t>1</a:t>
            </a:r>
          </a:p>
        </p:txBody>
      </p:sp>
      <p:sp>
        <p:nvSpPr>
          <p:cNvPr id="18" name="CaixaDeTexto 17"/>
          <p:cNvSpPr txBox="1"/>
          <p:nvPr/>
        </p:nvSpPr>
        <p:spPr>
          <a:xfrm>
            <a:off x="3225764" y="4300234"/>
            <a:ext cx="288032" cy="369332"/>
          </a:xfrm>
          <a:prstGeom prst="rect">
            <a:avLst/>
          </a:prstGeom>
          <a:noFill/>
        </p:spPr>
        <p:txBody>
          <a:bodyPr wrap="square" rtlCol="0">
            <a:spAutoFit/>
          </a:bodyPr>
          <a:lstStyle/>
          <a:p>
            <a:r>
              <a:rPr lang="pt-BR" dirty="0"/>
              <a:t>2</a:t>
            </a:r>
          </a:p>
        </p:txBody>
      </p:sp>
      <p:sp>
        <p:nvSpPr>
          <p:cNvPr id="34" name="Título 1"/>
          <p:cNvSpPr>
            <a:spLocks noGrp="1"/>
          </p:cNvSpPr>
          <p:nvPr>
            <p:ph type="title"/>
          </p:nvPr>
        </p:nvSpPr>
        <p:spPr>
          <a:xfrm>
            <a:off x="902970" y="365126"/>
            <a:ext cx="7886700" cy="1325563"/>
          </a:xfrm>
        </p:spPr>
        <p:txBody>
          <a:bodyPr/>
          <a:lstStyle/>
          <a:p>
            <a:r>
              <a:rPr lang="pt-BR" dirty="0" err="1"/>
              <a:t>Example</a:t>
            </a:r>
            <a:endParaRPr lang="pt-BR" dirty="0"/>
          </a:p>
        </p:txBody>
      </p:sp>
      <p:sp>
        <p:nvSpPr>
          <p:cNvPr id="37"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38" name="Multiplicar 37">
            <a:hlinkClick r:id="rId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1090309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1112520" y="1431235"/>
            <a:ext cx="7982272" cy="4745728"/>
          </a:xfrm>
        </p:spPr>
        <p:txBody>
          <a:bodyPr>
            <a:normAutofit/>
          </a:bodyPr>
          <a:lstStyle/>
          <a:p>
            <a:r>
              <a:rPr lang="pt-BR" dirty="0"/>
              <a:t>2ª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fraction</a:t>
            </a:r>
            <a:r>
              <a:rPr lang="pt-BR" dirty="0"/>
              <a:t> </a:t>
            </a:r>
            <a:r>
              <a:rPr lang="pt-BR" dirty="0" err="1"/>
              <a:t>part</a:t>
            </a:r>
            <a:r>
              <a:rPr lang="pt-BR" dirty="0"/>
              <a:t> </a:t>
            </a:r>
            <a:r>
              <a:rPr lang="pt-BR" dirty="0" err="1"/>
              <a:t>of</a:t>
            </a:r>
            <a:r>
              <a:rPr lang="pt-BR" dirty="0"/>
              <a:t> </a:t>
            </a:r>
            <a:r>
              <a:rPr lang="pt-BR" dirty="0" err="1"/>
              <a:t>the</a:t>
            </a:r>
            <a:r>
              <a:rPr lang="pt-BR" dirty="0"/>
              <a:t> problem. </a:t>
            </a:r>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sp>
        <p:nvSpPr>
          <p:cNvPr id="11" name="CaixaDeTexto 10"/>
          <p:cNvSpPr txBox="1"/>
          <p:nvPr/>
        </p:nvSpPr>
        <p:spPr>
          <a:xfrm>
            <a:off x="1394128" y="2669018"/>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a:t>
            </a:r>
          </a:p>
          <a:p>
            <a:pPr algn="ctr"/>
            <a:r>
              <a:rPr lang="pt-BR" sz="2000" i="1" dirty="0"/>
              <a:t>a(u4) = 0</a:t>
            </a:r>
          </a:p>
          <a:p>
            <a:pPr algn="ctr"/>
            <a:r>
              <a:rPr lang="pt-BR" sz="2000" i="1" dirty="0"/>
              <a:t>a(u5) = 0</a:t>
            </a:r>
          </a:p>
        </p:txBody>
      </p:sp>
      <p:cxnSp>
        <p:nvCxnSpPr>
          <p:cNvPr id="13" name="Conector de seta reta 12"/>
          <p:cNvCxnSpPr>
            <a:stCxn id="11" idx="2"/>
          </p:cNvCxnSpPr>
          <p:nvPr/>
        </p:nvCxnSpPr>
        <p:spPr>
          <a:xfrm flipH="1">
            <a:off x="1250112" y="4300234"/>
            <a:ext cx="828092"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p:nvPr/>
        </p:nvCxnSpPr>
        <p:spPr>
          <a:xfrm>
            <a:off x="2078204" y="4285453"/>
            <a:ext cx="900100"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CaixaDeTexto 15"/>
          <p:cNvSpPr txBox="1"/>
          <p:nvPr/>
        </p:nvSpPr>
        <p:spPr>
          <a:xfrm>
            <a:off x="687686" y="4856479"/>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0</a:t>
            </a:r>
          </a:p>
          <a:p>
            <a:pPr algn="ctr"/>
            <a:r>
              <a:rPr lang="pt-BR" sz="2000" i="1" dirty="0"/>
              <a:t>a(u4) = 0</a:t>
            </a:r>
          </a:p>
          <a:p>
            <a:pPr algn="ctr"/>
            <a:r>
              <a:rPr lang="pt-BR" sz="2000" i="1" dirty="0"/>
              <a:t>a(u5) = 0</a:t>
            </a:r>
          </a:p>
        </p:txBody>
      </p:sp>
      <p:sp>
        <p:nvSpPr>
          <p:cNvPr id="17" name="CaixaDeTexto 16"/>
          <p:cNvSpPr txBox="1"/>
          <p:nvPr/>
        </p:nvSpPr>
        <p:spPr>
          <a:xfrm>
            <a:off x="2402240" y="4869160"/>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1</a:t>
            </a:r>
          </a:p>
          <a:p>
            <a:pPr algn="ctr"/>
            <a:r>
              <a:rPr lang="pt-BR" sz="2000" i="1" dirty="0"/>
              <a:t>a(u4) = 0</a:t>
            </a:r>
          </a:p>
          <a:p>
            <a:pPr algn="ctr"/>
            <a:r>
              <a:rPr lang="pt-BR" sz="2000" i="1" dirty="0"/>
              <a:t>a(u5) = 0</a:t>
            </a:r>
          </a:p>
        </p:txBody>
      </p:sp>
      <p:sp>
        <p:nvSpPr>
          <p:cNvPr id="3" name="Seta para a direita 2"/>
          <p:cNvSpPr/>
          <p:nvPr/>
        </p:nvSpPr>
        <p:spPr>
          <a:xfrm>
            <a:off x="2035359" y="5076172"/>
            <a:ext cx="27946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a direita 9"/>
          <p:cNvSpPr/>
          <p:nvPr/>
        </p:nvSpPr>
        <p:spPr>
          <a:xfrm>
            <a:off x="3770392" y="5573173"/>
            <a:ext cx="11521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4994528" y="5013176"/>
            <a:ext cx="12384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pt-BR" dirty="0" err="1"/>
              <a:t>Solution</a:t>
            </a:r>
            <a:r>
              <a:rPr lang="pt-BR" dirty="0"/>
              <a:t>?</a:t>
            </a:r>
          </a:p>
        </p:txBody>
      </p:sp>
      <p:sp>
        <p:nvSpPr>
          <p:cNvPr id="15" name="CaixaDeTexto 14"/>
          <p:cNvSpPr txBox="1"/>
          <p:nvPr/>
        </p:nvSpPr>
        <p:spPr>
          <a:xfrm>
            <a:off x="4994528" y="5517232"/>
            <a:ext cx="12384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pt-BR" dirty="0" err="1"/>
              <a:t>Solution</a:t>
            </a:r>
            <a:r>
              <a:rPr lang="pt-BR" dirty="0"/>
              <a:t>?</a:t>
            </a:r>
          </a:p>
        </p:txBody>
      </p:sp>
      <p:sp>
        <p:nvSpPr>
          <p:cNvPr id="5" name="CaixaDeTexto 4"/>
          <p:cNvSpPr txBox="1"/>
          <p:nvPr/>
        </p:nvSpPr>
        <p:spPr>
          <a:xfrm>
            <a:off x="818064" y="4349282"/>
            <a:ext cx="288032" cy="369332"/>
          </a:xfrm>
          <a:prstGeom prst="rect">
            <a:avLst/>
          </a:prstGeom>
          <a:noFill/>
        </p:spPr>
        <p:txBody>
          <a:bodyPr wrap="square" rtlCol="0">
            <a:spAutoFit/>
          </a:bodyPr>
          <a:lstStyle/>
          <a:p>
            <a:r>
              <a:rPr lang="pt-BR" dirty="0"/>
              <a:t>1</a:t>
            </a:r>
          </a:p>
        </p:txBody>
      </p:sp>
      <p:sp>
        <p:nvSpPr>
          <p:cNvPr id="18" name="CaixaDeTexto 17"/>
          <p:cNvSpPr txBox="1"/>
          <p:nvPr/>
        </p:nvSpPr>
        <p:spPr>
          <a:xfrm>
            <a:off x="3225764" y="4300234"/>
            <a:ext cx="288032" cy="369332"/>
          </a:xfrm>
          <a:prstGeom prst="rect">
            <a:avLst/>
          </a:prstGeom>
          <a:noFill/>
        </p:spPr>
        <p:txBody>
          <a:bodyPr wrap="square" rtlCol="0">
            <a:spAutoFit/>
          </a:bodyPr>
          <a:lstStyle/>
          <a:p>
            <a:r>
              <a:rPr lang="pt-BR" dirty="0"/>
              <a:t>2</a:t>
            </a:r>
          </a:p>
        </p:txBody>
      </p:sp>
      <p:sp>
        <p:nvSpPr>
          <p:cNvPr id="6" name="Seta para cima 5"/>
          <p:cNvSpPr/>
          <p:nvPr/>
        </p:nvSpPr>
        <p:spPr>
          <a:xfrm>
            <a:off x="5383394" y="4300234"/>
            <a:ext cx="288032" cy="5689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5738094" y="4424807"/>
            <a:ext cx="652966" cy="369332"/>
          </a:xfrm>
          <a:prstGeom prst="rect">
            <a:avLst/>
          </a:prstGeom>
          <a:noFill/>
        </p:spPr>
        <p:txBody>
          <a:bodyPr wrap="square" rtlCol="0">
            <a:spAutoFit/>
          </a:bodyPr>
          <a:lstStyle/>
          <a:p>
            <a:r>
              <a:rPr lang="pt-BR" dirty="0"/>
              <a:t>No</a:t>
            </a:r>
          </a:p>
        </p:txBody>
      </p:sp>
      <p:sp>
        <p:nvSpPr>
          <p:cNvPr id="9" name="CaixaDeTexto 8"/>
          <p:cNvSpPr txBox="1"/>
          <p:nvPr/>
        </p:nvSpPr>
        <p:spPr>
          <a:xfrm>
            <a:off x="5100397" y="3789040"/>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2</a:t>
            </a:r>
          </a:p>
        </p:txBody>
      </p:sp>
      <p:sp>
        <p:nvSpPr>
          <p:cNvPr id="19" name="Seta para cima 18"/>
          <p:cNvSpPr/>
          <p:nvPr/>
        </p:nvSpPr>
        <p:spPr>
          <a:xfrm rot="10800000">
            <a:off x="5469757" y="5949280"/>
            <a:ext cx="288032" cy="3955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a:off x="5890494" y="5975542"/>
            <a:ext cx="652966" cy="369332"/>
          </a:xfrm>
          <a:prstGeom prst="rect">
            <a:avLst/>
          </a:prstGeom>
          <a:noFill/>
        </p:spPr>
        <p:txBody>
          <a:bodyPr wrap="square" rtlCol="0">
            <a:spAutoFit/>
          </a:bodyPr>
          <a:lstStyle/>
          <a:p>
            <a:r>
              <a:rPr lang="pt-BR" dirty="0"/>
              <a:t>No</a:t>
            </a:r>
          </a:p>
        </p:txBody>
      </p:sp>
      <p:sp>
        <p:nvSpPr>
          <p:cNvPr id="21" name="CaixaDeTexto 20"/>
          <p:cNvSpPr txBox="1"/>
          <p:nvPr/>
        </p:nvSpPr>
        <p:spPr>
          <a:xfrm>
            <a:off x="5186759" y="6444044"/>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1</a:t>
            </a:r>
          </a:p>
        </p:txBody>
      </p:sp>
      <p:sp>
        <p:nvSpPr>
          <p:cNvPr id="34" name="Título 1"/>
          <p:cNvSpPr>
            <a:spLocks noGrp="1"/>
          </p:cNvSpPr>
          <p:nvPr>
            <p:ph type="title"/>
          </p:nvPr>
        </p:nvSpPr>
        <p:spPr>
          <a:xfrm>
            <a:off x="902970" y="365126"/>
            <a:ext cx="7886700" cy="1325563"/>
          </a:xfrm>
        </p:spPr>
        <p:txBody>
          <a:bodyPr/>
          <a:lstStyle/>
          <a:p>
            <a:r>
              <a:rPr lang="pt-BR" dirty="0" err="1"/>
              <a:t>Example</a:t>
            </a:r>
            <a:endParaRPr lang="pt-BR" dirty="0"/>
          </a:p>
        </p:txBody>
      </p:sp>
      <p:sp>
        <p:nvSpPr>
          <p:cNvPr id="37"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36" name="Multiplicar 35">
            <a:hlinkClick r:id="rId3" action="ppaction://hlinksldjump"/>
          </p:cNvPr>
          <p:cNvSpPr/>
          <p:nvPr/>
        </p:nvSpPr>
        <p:spPr>
          <a:xfrm>
            <a:off x="7943346" y="574052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5505857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ço Reservado para Conteúdo 2">
            <a:extLst>
              <a:ext uri="{FF2B5EF4-FFF2-40B4-BE49-F238E27FC236}">
                <a16:creationId xmlns="" xmlns:a16="http://schemas.microsoft.com/office/drawing/2014/main" id="{55103685-26B5-4FCB-BA23-B5AEF3DDC8F1}"/>
              </a:ext>
            </a:extLst>
          </p:cNvPr>
          <p:cNvSpPr>
            <a:spLocks noGrp="1"/>
          </p:cNvSpPr>
          <p:nvPr>
            <p:ph idx="1"/>
          </p:nvPr>
        </p:nvSpPr>
        <p:spPr>
          <a:xfrm>
            <a:off x="1112520" y="1431235"/>
            <a:ext cx="7982272" cy="4745728"/>
          </a:xfrm>
        </p:spPr>
        <p:txBody>
          <a:bodyPr>
            <a:normAutofit/>
          </a:bodyPr>
          <a:lstStyle/>
          <a:p>
            <a:r>
              <a:rPr lang="pt-BR" dirty="0"/>
              <a:t>2ª </a:t>
            </a:r>
            <a:r>
              <a:rPr lang="pt-BR" dirty="0" err="1"/>
              <a:t>part</a:t>
            </a:r>
            <a:r>
              <a:rPr lang="pt-BR" dirty="0"/>
              <a:t>: </a:t>
            </a:r>
            <a:r>
              <a:rPr lang="pt-BR" dirty="0" err="1"/>
              <a:t>Definition</a:t>
            </a:r>
            <a:r>
              <a:rPr lang="pt-BR" dirty="0"/>
              <a:t> </a:t>
            </a:r>
            <a:r>
              <a:rPr lang="pt-BR" dirty="0" err="1"/>
              <a:t>of</a:t>
            </a:r>
            <a:r>
              <a:rPr lang="pt-BR" dirty="0"/>
              <a:t> </a:t>
            </a:r>
            <a:r>
              <a:rPr lang="pt-BR" dirty="0" err="1"/>
              <a:t>the</a:t>
            </a:r>
            <a:r>
              <a:rPr lang="pt-BR" dirty="0"/>
              <a:t> </a:t>
            </a:r>
            <a:r>
              <a:rPr lang="pt-BR" dirty="0" err="1"/>
              <a:t>fraction</a:t>
            </a:r>
            <a:r>
              <a:rPr lang="pt-BR" dirty="0"/>
              <a:t> </a:t>
            </a:r>
            <a:r>
              <a:rPr lang="pt-BR" dirty="0" err="1"/>
              <a:t>part</a:t>
            </a:r>
            <a:r>
              <a:rPr lang="pt-BR" dirty="0"/>
              <a:t> </a:t>
            </a:r>
            <a:r>
              <a:rPr lang="pt-BR" dirty="0" err="1"/>
              <a:t>of</a:t>
            </a:r>
            <a:r>
              <a:rPr lang="pt-BR" dirty="0"/>
              <a:t> </a:t>
            </a:r>
            <a:r>
              <a:rPr lang="pt-BR" dirty="0" err="1"/>
              <a:t>the</a:t>
            </a:r>
            <a:r>
              <a:rPr lang="pt-BR" dirty="0"/>
              <a:t> problem. </a:t>
            </a:r>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a:p>
            <a:pPr marL="0" lvl="1" indent="0">
              <a:buNone/>
            </a:pPr>
            <a:endParaRPr lang="pt-BR" dirty="0"/>
          </a:p>
        </p:txBody>
      </p:sp>
      <p:sp>
        <p:nvSpPr>
          <p:cNvPr id="11" name="CaixaDeTexto 10"/>
          <p:cNvSpPr txBox="1"/>
          <p:nvPr/>
        </p:nvSpPr>
        <p:spPr>
          <a:xfrm>
            <a:off x="1394128" y="2669018"/>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a:t>
            </a:r>
          </a:p>
          <a:p>
            <a:pPr algn="ctr"/>
            <a:r>
              <a:rPr lang="pt-BR" sz="2000" i="1" dirty="0"/>
              <a:t>a(u4) = 0</a:t>
            </a:r>
          </a:p>
          <a:p>
            <a:pPr algn="ctr"/>
            <a:r>
              <a:rPr lang="pt-BR" sz="2000" i="1" dirty="0"/>
              <a:t>a(u5) = 0</a:t>
            </a:r>
          </a:p>
        </p:txBody>
      </p:sp>
      <p:cxnSp>
        <p:nvCxnSpPr>
          <p:cNvPr id="13" name="Conector de seta reta 12"/>
          <p:cNvCxnSpPr>
            <a:stCxn id="11" idx="2"/>
          </p:cNvCxnSpPr>
          <p:nvPr/>
        </p:nvCxnSpPr>
        <p:spPr>
          <a:xfrm flipH="1">
            <a:off x="1250112" y="4300234"/>
            <a:ext cx="828092"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ector de seta reta 13"/>
          <p:cNvCxnSpPr/>
          <p:nvPr/>
        </p:nvCxnSpPr>
        <p:spPr>
          <a:xfrm>
            <a:off x="2078204" y="4285453"/>
            <a:ext cx="900100" cy="5086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CaixaDeTexto 15"/>
          <p:cNvSpPr txBox="1"/>
          <p:nvPr/>
        </p:nvSpPr>
        <p:spPr>
          <a:xfrm>
            <a:off x="687686" y="4856479"/>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0</a:t>
            </a:r>
          </a:p>
          <a:p>
            <a:pPr algn="ctr"/>
            <a:r>
              <a:rPr lang="pt-BR" sz="2000" i="1" dirty="0"/>
              <a:t>a(u4) = 0</a:t>
            </a:r>
          </a:p>
          <a:p>
            <a:pPr algn="ctr"/>
            <a:r>
              <a:rPr lang="pt-BR" sz="2000" i="1" dirty="0"/>
              <a:t>a(u5) = 0</a:t>
            </a:r>
          </a:p>
        </p:txBody>
      </p:sp>
      <p:sp>
        <p:nvSpPr>
          <p:cNvPr id="17" name="CaixaDeTexto 16"/>
          <p:cNvSpPr txBox="1"/>
          <p:nvPr/>
        </p:nvSpPr>
        <p:spPr>
          <a:xfrm>
            <a:off x="2402240" y="4869160"/>
            <a:ext cx="1368152" cy="163121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pt-BR" sz="2000" i="1" dirty="0"/>
              <a:t>a(u1) = 1</a:t>
            </a:r>
          </a:p>
          <a:p>
            <a:pPr algn="ctr"/>
            <a:r>
              <a:rPr lang="pt-BR" sz="2000" i="1" dirty="0"/>
              <a:t>a(u2) = 1</a:t>
            </a:r>
          </a:p>
          <a:p>
            <a:pPr algn="ctr"/>
            <a:r>
              <a:rPr lang="pt-BR" sz="2000" dirty="0"/>
              <a:t>a(u3) = 1</a:t>
            </a:r>
          </a:p>
          <a:p>
            <a:pPr algn="ctr"/>
            <a:r>
              <a:rPr lang="pt-BR" sz="2000" i="1" dirty="0"/>
              <a:t>a(u4) = 0</a:t>
            </a:r>
          </a:p>
          <a:p>
            <a:pPr algn="ctr"/>
            <a:r>
              <a:rPr lang="pt-BR" sz="2000" i="1" dirty="0"/>
              <a:t>a(u5) = 0</a:t>
            </a:r>
          </a:p>
        </p:txBody>
      </p:sp>
      <p:sp>
        <p:nvSpPr>
          <p:cNvPr id="3" name="Seta para a direita 2"/>
          <p:cNvSpPr/>
          <p:nvPr/>
        </p:nvSpPr>
        <p:spPr>
          <a:xfrm>
            <a:off x="2035359" y="5076172"/>
            <a:ext cx="27946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a direita 9"/>
          <p:cNvSpPr/>
          <p:nvPr/>
        </p:nvSpPr>
        <p:spPr>
          <a:xfrm>
            <a:off x="3770392" y="5573173"/>
            <a:ext cx="11521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4994528" y="5013176"/>
            <a:ext cx="12384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pt-BR" dirty="0" err="1"/>
              <a:t>Solution</a:t>
            </a:r>
            <a:r>
              <a:rPr lang="pt-BR" dirty="0"/>
              <a:t>?</a:t>
            </a:r>
          </a:p>
        </p:txBody>
      </p:sp>
      <p:sp>
        <p:nvSpPr>
          <p:cNvPr id="15" name="CaixaDeTexto 14"/>
          <p:cNvSpPr txBox="1"/>
          <p:nvPr/>
        </p:nvSpPr>
        <p:spPr>
          <a:xfrm>
            <a:off x="4994528" y="5517232"/>
            <a:ext cx="12384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pt-BR" dirty="0" err="1"/>
              <a:t>Solution</a:t>
            </a:r>
            <a:r>
              <a:rPr lang="pt-BR" dirty="0"/>
              <a:t>?</a:t>
            </a:r>
          </a:p>
        </p:txBody>
      </p:sp>
      <p:sp>
        <p:nvSpPr>
          <p:cNvPr id="5" name="CaixaDeTexto 4"/>
          <p:cNvSpPr txBox="1"/>
          <p:nvPr/>
        </p:nvSpPr>
        <p:spPr>
          <a:xfrm>
            <a:off x="818064" y="4349282"/>
            <a:ext cx="288032" cy="369332"/>
          </a:xfrm>
          <a:prstGeom prst="rect">
            <a:avLst/>
          </a:prstGeom>
          <a:noFill/>
        </p:spPr>
        <p:txBody>
          <a:bodyPr wrap="square" rtlCol="0">
            <a:spAutoFit/>
          </a:bodyPr>
          <a:lstStyle/>
          <a:p>
            <a:r>
              <a:rPr lang="pt-BR" dirty="0"/>
              <a:t>1</a:t>
            </a:r>
          </a:p>
        </p:txBody>
      </p:sp>
      <p:sp>
        <p:nvSpPr>
          <p:cNvPr id="18" name="CaixaDeTexto 17"/>
          <p:cNvSpPr txBox="1"/>
          <p:nvPr/>
        </p:nvSpPr>
        <p:spPr>
          <a:xfrm>
            <a:off x="3225764" y="4300234"/>
            <a:ext cx="288032" cy="369332"/>
          </a:xfrm>
          <a:prstGeom prst="rect">
            <a:avLst/>
          </a:prstGeom>
          <a:noFill/>
        </p:spPr>
        <p:txBody>
          <a:bodyPr wrap="square" rtlCol="0">
            <a:spAutoFit/>
          </a:bodyPr>
          <a:lstStyle/>
          <a:p>
            <a:r>
              <a:rPr lang="pt-BR" dirty="0"/>
              <a:t>2</a:t>
            </a:r>
          </a:p>
        </p:txBody>
      </p:sp>
      <p:sp>
        <p:nvSpPr>
          <p:cNvPr id="6" name="Seta para cima 5"/>
          <p:cNvSpPr/>
          <p:nvPr/>
        </p:nvSpPr>
        <p:spPr>
          <a:xfrm>
            <a:off x="5383394" y="4300234"/>
            <a:ext cx="288032" cy="5689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5738094" y="4424807"/>
            <a:ext cx="652966" cy="369332"/>
          </a:xfrm>
          <a:prstGeom prst="rect">
            <a:avLst/>
          </a:prstGeom>
          <a:noFill/>
        </p:spPr>
        <p:txBody>
          <a:bodyPr wrap="square" rtlCol="0">
            <a:spAutoFit/>
          </a:bodyPr>
          <a:lstStyle/>
          <a:p>
            <a:r>
              <a:rPr lang="pt-BR" dirty="0"/>
              <a:t>No</a:t>
            </a:r>
          </a:p>
        </p:txBody>
      </p:sp>
      <p:sp>
        <p:nvSpPr>
          <p:cNvPr id="9" name="CaixaDeTexto 8"/>
          <p:cNvSpPr txBox="1"/>
          <p:nvPr/>
        </p:nvSpPr>
        <p:spPr>
          <a:xfrm>
            <a:off x="5100397" y="3789040"/>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2</a:t>
            </a:r>
          </a:p>
        </p:txBody>
      </p:sp>
      <p:sp>
        <p:nvSpPr>
          <p:cNvPr id="19" name="Seta para cima 18"/>
          <p:cNvSpPr/>
          <p:nvPr/>
        </p:nvSpPr>
        <p:spPr>
          <a:xfrm rot="10800000">
            <a:off x="5469757" y="5949280"/>
            <a:ext cx="288032" cy="3955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a:off x="5890494" y="5975542"/>
            <a:ext cx="652966" cy="369332"/>
          </a:xfrm>
          <a:prstGeom prst="rect">
            <a:avLst/>
          </a:prstGeom>
          <a:noFill/>
        </p:spPr>
        <p:txBody>
          <a:bodyPr wrap="square" rtlCol="0">
            <a:spAutoFit/>
          </a:bodyPr>
          <a:lstStyle/>
          <a:p>
            <a:r>
              <a:rPr lang="pt-BR" dirty="0"/>
              <a:t>No</a:t>
            </a:r>
          </a:p>
        </p:txBody>
      </p:sp>
      <p:sp>
        <p:nvSpPr>
          <p:cNvPr id="21" name="CaixaDeTexto 20"/>
          <p:cNvSpPr txBox="1"/>
          <p:nvPr/>
        </p:nvSpPr>
        <p:spPr>
          <a:xfrm>
            <a:off x="5186759" y="6444044"/>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1</a:t>
            </a:r>
          </a:p>
        </p:txBody>
      </p:sp>
      <p:sp>
        <p:nvSpPr>
          <p:cNvPr id="22" name="Seta para a direita 21"/>
          <p:cNvSpPr/>
          <p:nvPr/>
        </p:nvSpPr>
        <p:spPr>
          <a:xfrm>
            <a:off x="6240237" y="5540752"/>
            <a:ext cx="11521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Seta para a direita 22"/>
          <p:cNvSpPr/>
          <p:nvPr/>
        </p:nvSpPr>
        <p:spPr>
          <a:xfrm>
            <a:off x="6218664" y="5085184"/>
            <a:ext cx="11521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CaixaDeTexto 24"/>
          <p:cNvSpPr txBox="1"/>
          <p:nvPr/>
        </p:nvSpPr>
        <p:spPr>
          <a:xfrm>
            <a:off x="6468245" y="5790876"/>
            <a:ext cx="652966" cy="369332"/>
          </a:xfrm>
          <a:prstGeom prst="rect">
            <a:avLst/>
          </a:prstGeom>
          <a:noFill/>
        </p:spPr>
        <p:txBody>
          <a:bodyPr wrap="square" rtlCol="0">
            <a:spAutoFit/>
          </a:bodyPr>
          <a:lstStyle/>
          <a:p>
            <a:r>
              <a:rPr lang="pt-BR" dirty="0"/>
              <a:t>Yes</a:t>
            </a:r>
          </a:p>
        </p:txBody>
      </p:sp>
      <p:sp>
        <p:nvSpPr>
          <p:cNvPr id="26" name="CaixaDeTexto 25"/>
          <p:cNvSpPr txBox="1"/>
          <p:nvPr/>
        </p:nvSpPr>
        <p:spPr>
          <a:xfrm>
            <a:off x="7586816" y="5248457"/>
            <a:ext cx="151216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pt-BR" dirty="0"/>
              <a:t>OF(1)&lt;OF(2)?</a:t>
            </a:r>
          </a:p>
        </p:txBody>
      </p:sp>
      <p:sp>
        <p:nvSpPr>
          <p:cNvPr id="27" name="Seta para cima 26"/>
          <p:cNvSpPr/>
          <p:nvPr/>
        </p:nvSpPr>
        <p:spPr>
          <a:xfrm>
            <a:off x="8198884" y="4556039"/>
            <a:ext cx="288032" cy="56892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aixaDeTexto 27"/>
          <p:cNvSpPr txBox="1"/>
          <p:nvPr/>
        </p:nvSpPr>
        <p:spPr>
          <a:xfrm>
            <a:off x="7915887" y="4000916"/>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1</a:t>
            </a:r>
          </a:p>
        </p:txBody>
      </p:sp>
      <p:sp>
        <p:nvSpPr>
          <p:cNvPr id="29" name="CaixaDeTexto 28"/>
          <p:cNvSpPr txBox="1"/>
          <p:nvPr/>
        </p:nvSpPr>
        <p:spPr>
          <a:xfrm>
            <a:off x="6342964" y="4755633"/>
            <a:ext cx="652966" cy="369332"/>
          </a:xfrm>
          <a:prstGeom prst="rect">
            <a:avLst/>
          </a:prstGeom>
          <a:noFill/>
        </p:spPr>
        <p:txBody>
          <a:bodyPr wrap="square" rtlCol="0">
            <a:spAutoFit/>
          </a:bodyPr>
          <a:lstStyle/>
          <a:p>
            <a:r>
              <a:rPr lang="pt-BR" dirty="0"/>
              <a:t>Yes</a:t>
            </a:r>
          </a:p>
        </p:txBody>
      </p:sp>
      <p:sp>
        <p:nvSpPr>
          <p:cNvPr id="30" name="CaixaDeTexto 29"/>
          <p:cNvSpPr txBox="1"/>
          <p:nvPr/>
        </p:nvSpPr>
        <p:spPr>
          <a:xfrm>
            <a:off x="8523182" y="4708011"/>
            <a:ext cx="652966" cy="369332"/>
          </a:xfrm>
          <a:prstGeom prst="rect">
            <a:avLst/>
          </a:prstGeom>
          <a:noFill/>
        </p:spPr>
        <p:txBody>
          <a:bodyPr wrap="square" rtlCol="0">
            <a:spAutoFit/>
          </a:bodyPr>
          <a:lstStyle/>
          <a:p>
            <a:r>
              <a:rPr lang="pt-BR" dirty="0"/>
              <a:t>Yes</a:t>
            </a:r>
          </a:p>
        </p:txBody>
      </p:sp>
      <p:sp>
        <p:nvSpPr>
          <p:cNvPr id="31" name="Seta para cima 30"/>
          <p:cNvSpPr/>
          <p:nvPr/>
        </p:nvSpPr>
        <p:spPr>
          <a:xfrm rot="10800000">
            <a:off x="8197584" y="5777745"/>
            <a:ext cx="288032" cy="3955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CaixaDeTexto 31"/>
          <p:cNvSpPr txBox="1"/>
          <p:nvPr/>
        </p:nvSpPr>
        <p:spPr>
          <a:xfrm>
            <a:off x="8618321" y="5804007"/>
            <a:ext cx="652966" cy="369332"/>
          </a:xfrm>
          <a:prstGeom prst="rect">
            <a:avLst/>
          </a:prstGeom>
          <a:noFill/>
        </p:spPr>
        <p:txBody>
          <a:bodyPr wrap="square" rtlCol="0">
            <a:spAutoFit/>
          </a:bodyPr>
          <a:lstStyle/>
          <a:p>
            <a:r>
              <a:rPr lang="pt-BR" dirty="0"/>
              <a:t>No</a:t>
            </a:r>
          </a:p>
        </p:txBody>
      </p:sp>
      <p:sp>
        <p:nvSpPr>
          <p:cNvPr id="33" name="CaixaDeTexto 32"/>
          <p:cNvSpPr txBox="1"/>
          <p:nvPr/>
        </p:nvSpPr>
        <p:spPr>
          <a:xfrm>
            <a:off x="7915887" y="6428016"/>
            <a:ext cx="85402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pt-BR" b="1" dirty="0"/>
              <a:t>2</a:t>
            </a:r>
          </a:p>
        </p:txBody>
      </p:sp>
      <p:sp>
        <p:nvSpPr>
          <p:cNvPr id="34" name="Título 1"/>
          <p:cNvSpPr>
            <a:spLocks noGrp="1"/>
          </p:cNvSpPr>
          <p:nvPr>
            <p:ph type="title"/>
          </p:nvPr>
        </p:nvSpPr>
        <p:spPr>
          <a:xfrm>
            <a:off x="902970" y="365126"/>
            <a:ext cx="7886700" cy="1325563"/>
          </a:xfrm>
        </p:spPr>
        <p:txBody>
          <a:bodyPr/>
          <a:lstStyle/>
          <a:p>
            <a:r>
              <a:rPr lang="pt-BR" dirty="0" err="1"/>
              <a:t>Example</a:t>
            </a:r>
            <a:endParaRPr lang="pt-BR" dirty="0"/>
          </a:p>
        </p:txBody>
      </p:sp>
      <p:sp>
        <p:nvSpPr>
          <p:cNvPr id="37"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cap="small" dirty="0">
                <a:solidFill>
                  <a:srgbClr val="FFFF00"/>
                </a:solidFill>
              </a:rPr>
              <a:t>Resolution</a:t>
            </a:r>
          </a:p>
        </p:txBody>
      </p:sp>
      <p:sp>
        <p:nvSpPr>
          <p:cNvPr id="36" name="Multiplicar 35">
            <a:hlinkClick r:id="rId3" action="ppaction://hlinksldjump"/>
          </p:cNvPr>
          <p:cNvSpPr/>
          <p:nvPr/>
        </p:nvSpPr>
        <p:spPr>
          <a:xfrm>
            <a:off x="8167987" y="208401"/>
            <a:ext cx="930997" cy="856273"/>
          </a:xfrm>
          <a:prstGeom prst="mathMultiply">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8" name="CaixaDeTexto 37"/>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25505857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Results</a:t>
            </a:r>
          </a:p>
        </p:txBody>
      </p:sp>
      <p:sp>
        <p:nvSpPr>
          <p:cNvPr id="7" name="Right Arrow 6">
            <a:hlinkClick r:id="rId2" action="ppaction://hlinksldjump"/>
          </p:cNvPr>
          <p:cNvSpPr/>
          <p:nvPr/>
        </p:nvSpPr>
        <p:spPr>
          <a:xfrm rot="16200000">
            <a:off x="8606394" y="6192309"/>
            <a:ext cx="464235" cy="538292"/>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Imagem 7">
            <a:extLst>
              <a:ext uri="{FF2B5EF4-FFF2-40B4-BE49-F238E27FC236}">
                <a16:creationId xmlns="" xmlns:a16="http://schemas.microsoft.com/office/drawing/2014/main" id="{B6003B45-FD7E-40F7-9FA9-9C1613335948}"/>
              </a:ext>
            </a:extLst>
          </p:cNvPr>
          <p:cNvPicPr>
            <a:picLocks noChangeAspect="1"/>
          </p:cNvPicPr>
          <p:nvPr/>
        </p:nvPicPr>
        <p:blipFill rotWithShape="1">
          <a:blip r:embed="rId3"/>
          <a:srcRect t="11591" b="18131"/>
          <a:stretch/>
        </p:blipFill>
        <p:spPr>
          <a:xfrm>
            <a:off x="1039225" y="2082799"/>
            <a:ext cx="7803137" cy="3296167"/>
          </a:xfrm>
          <a:prstGeom prst="rect">
            <a:avLst/>
          </a:prstGeom>
        </p:spPr>
      </p:pic>
      <p:sp>
        <p:nvSpPr>
          <p:cNvPr id="5" name="Título 1"/>
          <p:cNvSpPr txBox="1">
            <a:spLocks/>
          </p:cNvSpPr>
          <p:nvPr/>
        </p:nvSpPr>
        <p:spPr>
          <a:xfrm>
            <a:off x="825993" y="556260"/>
            <a:ext cx="8229600"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dirty="0" err="1"/>
              <a:t>Hystogram</a:t>
            </a:r>
            <a:r>
              <a:rPr lang="pt-BR" dirty="0"/>
              <a:t> </a:t>
            </a:r>
            <a:r>
              <a:rPr lang="pt-BR" dirty="0" err="1"/>
              <a:t>of</a:t>
            </a:r>
            <a:r>
              <a:rPr lang="pt-BR" dirty="0"/>
              <a:t> </a:t>
            </a:r>
            <a:r>
              <a:rPr lang="pt-BR" dirty="0" err="1"/>
              <a:t>Objective</a:t>
            </a:r>
            <a:r>
              <a:rPr lang="pt-BR" dirty="0"/>
              <a:t> </a:t>
            </a:r>
            <a:r>
              <a:rPr lang="pt-BR" dirty="0" err="1"/>
              <a:t>Function</a:t>
            </a:r>
            <a:r>
              <a:rPr lang="pt-BR" dirty="0"/>
              <a:t> </a:t>
            </a:r>
            <a:r>
              <a:rPr lang="pt-BR" dirty="0" err="1"/>
              <a:t>Value</a:t>
            </a:r>
            <a:endParaRPr lang="pt-BR" dirty="0"/>
          </a:p>
        </p:txBody>
      </p:sp>
      <p:sp>
        <p:nvSpPr>
          <p:cNvPr id="2" name="CaixaDeTexto 1"/>
          <p:cNvSpPr txBox="1"/>
          <p:nvPr/>
        </p:nvSpPr>
        <p:spPr>
          <a:xfrm>
            <a:off x="1346200" y="5448300"/>
            <a:ext cx="10033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52.590</a:t>
            </a:r>
          </a:p>
        </p:txBody>
      </p:sp>
      <p:sp>
        <p:nvSpPr>
          <p:cNvPr id="9" name="CaixaDeTexto 8"/>
          <p:cNvSpPr txBox="1"/>
          <p:nvPr/>
        </p:nvSpPr>
        <p:spPr>
          <a:xfrm>
            <a:off x="4711700" y="5486400"/>
            <a:ext cx="10033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52.595</a:t>
            </a:r>
          </a:p>
        </p:txBody>
      </p:sp>
      <p:sp>
        <p:nvSpPr>
          <p:cNvPr id="10" name="CaixaDeTexto 9"/>
          <p:cNvSpPr txBox="1"/>
          <p:nvPr/>
        </p:nvSpPr>
        <p:spPr>
          <a:xfrm>
            <a:off x="7863058" y="5448300"/>
            <a:ext cx="100330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52.600</a:t>
            </a:r>
          </a:p>
        </p:txBody>
      </p:sp>
      <p:sp>
        <p:nvSpPr>
          <p:cNvPr id="11" name="CaixaDeTexto 10"/>
          <p:cNvSpPr txBox="1"/>
          <p:nvPr/>
        </p:nvSpPr>
        <p:spPr>
          <a:xfrm rot="16200000">
            <a:off x="-552225" y="3546217"/>
            <a:ext cx="3296169"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t>Number of scenarios</a:t>
            </a:r>
          </a:p>
        </p:txBody>
      </p:sp>
      <p:sp>
        <p:nvSpPr>
          <p:cNvPr id="12" name="CaixaDeTexto 11"/>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36522515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02963" y="137160"/>
            <a:ext cx="8229600" cy="1143000"/>
          </a:xfrm>
        </p:spPr>
        <p:txBody>
          <a:bodyPr/>
          <a:lstStyle/>
          <a:p>
            <a:r>
              <a:rPr lang="pt-BR" dirty="0" err="1"/>
              <a:t>Results</a:t>
            </a:r>
            <a:r>
              <a:rPr lang="pt-BR" dirty="0"/>
              <a:t> </a:t>
            </a:r>
            <a:r>
              <a:rPr lang="pt-BR" dirty="0" err="1"/>
              <a:t>of</a:t>
            </a:r>
            <a:r>
              <a:rPr lang="pt-BR" dirty="0"/>
              <a:t> </a:t>
            </a:r>
            <a:r>
              <a:rPr lang="pt-BR" dirty="0" err="1"/>
              <a:t>reservoir</a:t>
            </a:r>
            <a:r>
              <a:rPr lang="pt-BR" dirty="0"/>
              <a:t> volume</a:t>
            </a:r>
          </a:p>
        </p:txBody>
      </p:sp>
      <p:pic>
        <p:nvPicPr>
          <p:cNvPr id="5" name="Imagem 4">
            <a:extLst>
              <a:ext uri="{FF2B5EF4-FFF2-40B4-BE49-F238E27FC236}">
                <a16:creationId xmlns="" xmlns:a16="http://schemas.microsoft.com/office/drawing/2014/main" id="{40A2C9F6-BD35-4A59-98EC-182EC9990583}"/>
              </a:ext>
            </a:extLst>
          </p:cNvPr>
          <p:cNvPicPr>
            <a:picLocks noChangeAspect="1"/>
          </p:cNvPicPr>
          <p:nvPr/>
        </p:nvPicPr>
        <p:blipFill rotWithShape="1">
          <a:blip r:embed="rId2"/>
          <a:srcRect t="9091" b="29966"/>
          <a:stretch/>
        </p:blipFill>
        <p:spPr>
          <a:xfrm>
            <a:off x="725802" y="1110734"/>
            <a:ext cx="4167609" cy="2913956"/>
          </a:xfrm>
          <a:prstGeom prst="rect">
            <a:avLst/>
          </a:prstGeom>
        </p:spPr>
      </p:pic>
      <p:pic>
        <p:nvPicPr>
          <p:cNvPr id="4" name="Imagem 3">
            <a:extLst>
              <a:ext uri="{FF2B5EF4-FFF2-40B4-BE49-F238E27FC236}">
                <a16:creationId xmlns="" xmlns:a16="http://schemas.microsoft.com/office/drawing/2014/main" id="{40A2C9F6-BD35-4A59-98EC-182EC9990583}"/>
              </a:ext>
            </a:extLst>
          </p:cNvPr>
          <p:cNvPicPr>
            <a:picLocks noChangeAspect="1"/>
          </p:cNvPicPr>
          <p:nvPr/>
        </p:nvPicPr>
        <p:blipFill rotWithShape="1">
          <a:blip r:embed="rId2"/>
          <a:srcRect l="8588" t="71044" r="9396"/>
          <a:stretch/>
        </p:blipFill>
        <p:spPr>
          <a:xfrm>
            <a:off x="673303" y="4953000"/>
            <a:ext cx="8440217" cy="1828800"/>
          </a:xfrm>
          <a:prstGeom prst="rect">
            <a:avLst/>
          </a:prstGeom>
        </p:spPr>
      </p:pic>
      <p:sp>
        <p:nvSpPr>
          <p:cNvPr id="3" name="CaixaDeTexto 2"/>
          <p:cNvSpPr txBox="1"/>
          <p:nvPr/>
        </p:nvSpPr>
        <p:spPr>
          <a:xfrm>
            <a:off x="1135366" y="1307068"/>
            <a:ext cx="590558" cy="369332"/>
          </a:xfrm>
          <a:prstGeom prst="rect">
            <a:avLst/>
          </a:prstGeom>
          <a:noFill/>
        </p:spPr>
        <p:txBody>
          <a:bodyPr wrap="square" rtlCol="0">
            <a:spAutoFit/>
          </a:bodyPr>
          <a:lstStyle/>
          <a:p>
            <a:r>
              <a:rPr lang="pt-BR" dirty="0"/>
              <a:t>H1</a:t>
            </a:r>
          </a:p>
        </p:txBody>
      </p:sp>
      <p:sp>
        <p:nvSpPr>
          <p:cNvPr id="6"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Results</a:t>
            </a:r>
          </a:p>
        </p:txBody>
      </p:sp>
      <p:pic>
        <p:nvPicPr>
          <p:cNvPr id="7" name="Imagem 6">
            <a:extLst>
              <a:ext uri="{FF2B5EF4-FFF2-40B4-BE49-F238E27FC236}">
                <a16:creationId xmlns="" xmlns:a16="http://schemas.microsoft.com/office/drawing/2014/main" id="{C03013F8-12CE-4229-B7C5-6E2F0A6FE407}"/>
              </a:ext>
            </a:extLst>
          </p:cNvPr>
          <p:cNvPicPr>
            <a:picLocks noChangeAspect="1"/>
          </p:cNvPicPr>
          <p:nvPr/>
        </p:nvPicPr>
        <p:blipFill rotWithShape="1">
          <a:blip r:embed="rId3"/>
          <a:srcRect t="10085" b="30995"/>
          <a:stretch/>
        </p:blipFill>
        <p:spPr>
          <a:xfrm>
            <a:off x="4968240" y="1110734"/>
            <a:ext cx="4145280" cy="2913956"/>
          </a:xfrm>
          <a:prstGeom prst="rect">
            <a:avLst/>
          </a:prstGeom>
        </p:spPr>
      </p:pic>
      <p:sp>
        <p:nvSpPr>
          <p:cNvPr id="8" name="CaixaDeTexto 7"/>
          <p:cNvSpPr txBox="1"/>
          <p:nvPr/>
        </p:nvSpPr>
        <p:spPr>
          <a:xfrm>
            <a:off x="5326366" y="1244322"/>
            <a:ext cx="590558" cy="369332"/>
          </a:xfrm>
          <a:prstGeom prst="rect">
            <a:avLst/>
          </a:prstGeom>
          <a:noFill/>
        </p:spPr>
        <p:txBody>
          <a:bodyPr wrap="square" rtlCol="0">
            <a:spAutoFit/>
          </a:bodyPr>
          <a:lstStyle/>
          <a:p>
            <a:r>
              <a:rPr lang="pt-BR" dirty="0"/>
              <a:t>H2</a:t>
            </a:r>
          </a:p>
        </p:txBody>
      </p:sp>
      <p:sp>
        <p:nvSpPr>
          <p:cNvPr id="9" name="CaixaDeTexto 8"/>
          <p:cNvSpPr txBox="1"/>
          <p:nvPr/>
        </p:nvSpPr>
        <p:spPr>
          <a:xfrm>
            <a:off x="833427" y="4492228"/>
            <a:ext cx="1784994"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pt-BR" dirty="0" err="1"/>
              <a:t>Scenarios</a:t>
            </a:r>
            <a:endParaRPr lang="pt-BR" dirty="0"/>
          </a:p>
        </p:txBody>
      </p:sp>
      <p:sp>
        <p:nvSpPr>
          <p:cNvPr id="10" name="Right Arrow 6">
            <a:hlinkClick r:id="rId4" action="ppaction://hlinksldjump"/>
          </p:cNvPr>
          <p:cNvSpPr/>
          <p:nvPr/>
        </p:nvSpPr>
        <p:spPr>
          <a:xfrm rot="16200000">
            <a:off x="8479394" y="159809"/>
            <a:ext cx="464235" cy="538292"/>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ixaDeTexto 10"/>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17864954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rot="16200000">
            <a:off x="-3095943" y="3095942"/>
            <a:ext cx="6858001" cy="666115"/>
          </a:xfrm>
          <a:prstGeom prst="rect">
            <a:avLst/>
          </a:prstGeom>
          <a:solidFill>
            <a:srgbClr val="2E75B6"/>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cap="small" dirty="0">
                <a:solidFill>
                  <a:srgbClr val="FFFF00"/>
                </a:solidFill>
              </a:rPr>
              <a:t>Conclusions</a:t>
            </a:r>
          </a:p>
        </p:txBody>
      </p:sp>
      <p:sp>
        <p:nvSpPr>
          <p:cNvPr id="30" name="Rectangle 29"/>
          <p:cNvSpPr/>
          <p:nvPr/>
        </p:nvSpPr>
        <p:spPr>
          <a:xfrm>
            <a:off x="906128" y="1299293"/>
            <a:ext cx="3765522" cy="4961807"/>
          </a:xfrm>
          <a:prstGeom prst="rect">
            <a:avLst/>
          </a:prstGeom>
          <a:solidFill>
            <a:srgbClr val="0070C0">
              <a:alpha val="6902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cap="small" dirty="0">
                <a:solidFill>
                  <a:srgbClr val="FFFF00"/>
                </a:solidFill>
              </a:rPr>
              <a:t>Conclusions</a:t>
            </a:r>
          </a:p>
          <a:p>
            <a:pPr marL="285750" indent="-285750">
              <a:buFont typeface="Arial" panose="020B0604020202020204" pitchFamily="34" charset="0"/>
              <a:buChar char="•"/>
            </a:pPr>
            <a:r>
              <a:rPr lang="en-US" b="1" dirty="0">
                <a:solidFill>
                  <a:srgbClr val="FFFF00"/>
                </a:solidFill>
              </a:rPr>
              <a:t>The results of the Constructive Heuristic were compared with other similar works with perfect correspondence. </a:t>
            </a:r>
          </a:p>
          <a:p>
            <a:pPr marL="285750" indent="-285750">
              <a:buFont typeface="Arial" panose="020B0604020202020204" pitchFamily="34" charset="0"/>
              <a:buChar char="•"/>
            </a:pPr>
            <a:r>
              <a:rPr lang="en-US" b="1" dirty="0">
                <a:solidFill>
                  <a:srgbClr val="FFFF00"/>
                </a:solidFill>
              </a:rPr>
              <a:t>The system was tested for 51 ECMWF precipitation forecast scenarios as input of the hydrologic model MGB (Large Basin Model) with coherent results. </a:t>
            </a:r>
          </a:p>
          <a:p>
            <a:pPr marL="285750" indent="-285750">
              <a:buFont typeface="Arial" panose="020B0604020202020204" pitchFamily="34" charset="0"/>
              <a:buChar char="•"/>
            </a:pPr>
            <a:r>
              <a:rPr lang="en-US" b="1" dirty="0">
                <a:solidFill>
                  <a:srgbClr val="FFFF00"/>
                </a:solidFill>
              </a:rPr>
              <a:t>The proposal is a feasible approach to reach unique optimal solutions for high-dimensional non-linear problems considering integer variables.</a:t>
            </a:r>
          </a:p>
        </p:txBody>
      </p:sp>
      <p:sp>
        <p:nvSpPr>
          <p:cNvPr id="7" name="Right Arrow 6">
            <a:hlinkClick r:id="rId2" action="ppaction://hlinksldjump"/>
          </p:cNvPr>
          <p:cNvSpPr/>
          <p:nvPr/>
        </p:nvSpPr>
        <p:spPr>
          <a:xfrm rot="16200000">
            <a:off x="4708679" y="15168"/>
            <a:ext cx="464235" cy="538292"/>
          </a:xfrm>
          <a:prstGeom prst="rightArrow">
            <a:avLst>
              <a:gd name="adj1" fmla="val 8003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8294" y="4176738"/>
            <a:ext cx="3729261" cy="1076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descr="https://services.meteored.com/img/models/ecmwf/ECMWF_006_SA0_SFC_pt-BR_b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8470" y="6896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https://services.meteored.com/img/models/ecmwf/ECMWF_006_SA0_SFC_pt-BR_b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0870" y="8420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services.meteored.com/img/models/ecmwf/ECMWF_006_SA0_SFC_pt-BR_b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83270" y="9944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services.meteored.com/img/models/ecmwf/ECMWF_006_SA0_SFC_pt-BR_b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5670" y="11468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https://services.meteored.com/img/models/ecmwf/ECMWF_006_SA0_SFC_pt-BR_b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8070" y="12992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https://services.meteored.com/img/models/ecmwf/ECMWF_006_SA0_SFC_pt-BR_br.png">
            <a:hlinkClick r:id="rId6"/>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7770" y="1477094"/>
            <a:ext cx="2044857" cy="159543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03046" y="3117884"/>
            <a:ext cx="3795704" cy="1001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Imagem 25">
            <a:hlinkClick r:id="rId9"/>
            <a:extLst>
              <a:ext uri="{FF2B5EF4-FFF2-40B4-BE49-F238E27FC236}">
                <a16:creationId xmlns="" xmlns:a16="http://schemas.microsoft.com/office/drawing/2014/main" id="{53AE31EC-C4E2-4B4C-934B-952C0317B1EC}"/>
              </a:ext>
            </a:extLst>
          </p:cNvPr>
          <p:cNvPicPr>
            <a:picLocks noChangeAspect="1"/>
          </p:cNvPicPr>
          <p:nvPr/>
        </p:nvPicPr>
        <p:blipFill>
          <a:blip r:embed="rId10"/>
          <a:stretch>
            <a:fillRect/>
          </a:stretch>
        </p:blipFill>
        <p:spPr>
          <a:xfrm>
            <a:off x="5245930" y="5364250"/>
            <a:ext cx="3753988" cy="1468350"/>
          </a:xfrm>
          <a:prstGeom prst="rect">
            <a:avLst/>
          </a:prstGeom>
          <a:ln>
            <a:solidFill>
              <a:schemeClr val="tx1"/>
            </a:solidFill>
          </a:ln>
        </p:spPr>
      </p:pic>
      <p:sp>
        <p:nvSpPr>
          <p:cNvPr id="2" name="CaixaDeTexto 1"/>
          <p:cNvSpPr txBox="1"/>
          <p:nvPr/>
        </p:nvSpPr>
        <p:spPr>
          <a:xfrm>
            <a:off x="6358619" y="79109"/>
            <a:ext cx="2683778" cy="461665"/>
          </a:xfrm>
          <a:prstGeom prst="rect">
            <a:avLst/>
          </a:prstGeom>
          <a:noFill/>
        </p:spPr>
        <p:txBody>
          <a:bodyPr wrap="square" rtlCol="0">
            <a:spAutoFit/>
          </a:bodyPr>
          <a:lstStyle/>
          <a:p>
            <a:pPr algn="r"/>
            <a:r>
              <a:rPr lang="en-US" sz="2400" dirty="0"/>
              <a:t>Further information</a:t>
            </a:r>
          </a:p>
        </p:txBody>
      </p:sp>
      <p:sp>
        <p:nvSpPr>
          <p:cNvPr id="27" name="CaixaDeTexto 26"/>
          <p:cNvSpPr txBox="1"/>
          <p:nvPr/>
        </p:nvSpPr>
        <p:spPr>
          <a:xfrm>
            <a:off x="7353458" y="5380550"/>
            <a:ext cx="1638296" cy="33855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r"/>
            <a:r>
              <a:rPr lang="en-US" sz="1600" dirty="0" err="1"/>
              <a:t>Scuzziato</a:t>
            </a:r>
            <a:r>
              <a:rPr lang="en-US" sz="1600" dirty="0"/>
              <a:t> (2011)</a:t>
            </a:r>
          </a:p>
        </p:txBody>
      </p:sp>
      <p:sp>
        <p:nvSpPr>
          <p:cNvPr id="23" name="CaixaDeTexto 22"/>
          <p:cNvSpPr txBox="1"/>
          <p:nvPr/>
        </p:nvSpPr>
        <p:spPr>
          <a:xfrm>
            <a:off x="6082917" y="6553200"/>
            <a:ext cx="3061083" cy="369332"/>
          </a:xfrm>
          <a:prstGeom prst="rect">
            <a:avLst/>
          </a:prstGeom>
          <a:noFill/>
        </p:spPr>
        <p:txBody>
          <a:bodyPr wrap="square" rtlCol="0">
            <a:spAutoFit/>
          </a:bodyPr>
          <a:lstStyle/>
          <a:p>
            <a:pPr algn="r"/>
            <a:r>
              <a:rPr lang="en-US" dirty="0">
                <a:solidFill>
                  <a:schemeClr val="bg1"/>
                </a:solidFill>
              </a:rPr>
              <a:t>Photo: </a:t>
            </a:r>
            <a:r>
              <a:rPr lang="en-US" dirty="0" err="1">
                <a:solidFill>
                  <a:schemeClr val="bg1"/>
                </a:solidFill>
              </a:rPr>
              <a:t>Itaipu</a:t>
            </a:r>
            <a:r>
              <a:rPr lang="en-US" dirty="0">
                <a:solidFill>
                  <a:schemeClr val="bg1"/>
                </a:solidFill>
              </a:rPr>
              <a:t> </a:t>
            </a:r>
            <a:r>
              <a:rPr lang="en-US" dirty="0" err="1">
                <a:solidFill>
                  <a:schemeClr val="bg1"/>
                </a:solidFill>
              </a:rPr>
              <a:t>Binacional</a:t>
            </a:r>
            <a:endParaRPr lang="en-US" dirty="0">
              <a:solidFill>
                <a:schemeClr val="bg1"/>
              </a:solidFill>
            </a:endParaRPr>
          </a:p>
        </p:txBody>
      </p:sp>
    </p:spTree>
    <p:extLst>
      <p:ext uri="{BB962C8B-B14F-4D97-AF65-F5344CB8AC3E}">
        <p14:creationId xmlns:p14="http://schemas.microsoft.com/office/powerpoint/2010/main" val="12500395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3382</TotalTime>
  <Words>1739</Words>
  <Application>Microsoft Office PowerPoint</Application>
  <PresentationFormat>Apresentação na tela (4:3)</PresentationFormat>
  <Paragraphs>360</Paragraphs>
  <Slides>28</Slides>
  <Notes>11</Notes>
  <HiddenSlides>0</HiddenSlides>
  <MMClips>0</MMClips>
  <ScaleCrop>false</ScaleCrop>
  <HeadingPairs>
    <vt:vector size="4" baseType="variant">
      <vt:variant>
        <vt:lpstr>Tema</vt:lpstr>
      </vt:variant>
      <vt:variant>
        <vt:i4>1</vt:i4>
      </vt:variant>
      <vt:variant>
        <vt:lpstr>Títulos de slides</vt:lpstr>
      </vt:variant>
      <vt:variant>
        <vt:i4>28</vt:i4>
      </vt:variant>
    </vt:vector>
  </HeadingPairs>
  <TitlesOfParts>
    <vt:vector size="29" baseType="lpstr">
      <vt:lpstr>Office Theme</vt:lpstr>
      <vt:lpstr>A Constructive Heuristic approach for solving Mixed Integer Nonlinear cascade optimization</vt:lpstr>
      <vt:lpstr>A Constructive Heuristic approach for solving Mixed Integer Nonlinear cascade optimization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The proposed CH</vt:lpstr>
      <vt:lpstr>The proposed CH</vt:lpstr>
      <vt:lpstr>Example</vt:lpstr>
      <vt:lpstr>Example</vt:lpstr>
      <vt:lpstr>Example</vt:lpstr>
      <vt:lpstr>The proposed CH</vt:lpstr>
      <vt:lpstr>Example</vt:lpstr>
      <vt:lpstr>Example</vt:lpstr>
      <vt:lpstr>Example</vt:lpstr>
      <vt:lpstr>Apresentação do PowerPoint</vt:lpstr>
      <vt:lpstr>Results of reservoir volume</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Constructive Heuristic approach for solving Mixed Integer Nonlinear cascade optimization</dc:title>
  <dc:creator>LucidPapers</dc:creator>
  <cp:lastModifiedBy>Daniel Firmo Kazay</cp:lastModifiedBy>
  <cp:revision>172</cp:revision>
  <dcterms:created xsi:type="dcterms:W3CDTF">2014-08-27T09:36:00Z</dcterms:created>
  <dcterms:modified xsi:type="dcterms:W3CDTF">2021-04-15T15:55:43Z</dcterms:modified>
</cp:coreProperties>
</file>